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9" r:id="rId3"/>
    <p:sldId id="281" r:id="rId4"/>
    <p:sldId id="282" r:id="rId5"/>
    <p:sldId id="283" r:id="rId6"/>
    <p:sldId id="284" r:id="rId7"/>
    <p:sldId id="285" r:id="rId8"/>
    <p:sldId id="286" r:id="rId9"/>
    <p:sldId id="287" r:id="rId10"/>
    <p:sldId id="271" r:id="rId11"/>
    <p:sldId id="270" r:id="rId12"/>
    <p:sldId id="272" r:id="rId13"/>
    <p:sldId id="273" r:id="rId14"/>
    <p:sldId id="274" r:id="rId15"/>
    <p:sldId id="275" r:id="rId16"/>
    <p:sldId id="256" r:id="rId17"/>
    <p:sldId id="257" r:id="rId18"/>
    <p:sldId id="258" r:id="rId19"/>
    <p:sldId id="261" r:id="rId20"/>
    <p:sldId id="291" r:id="rId21"/>
    <p:sldId id="292" r:id="rId22"/>
    <p:sldId id="259" r:id="rId23"/>
    <p:sldId id="260" r:id="rId24"/>
    <p:sldId id="264" r:id="rId25"/>
    <p:sldId id="262" r:id="rId26"/>
    <p:sldId id="267" r:id="rId27"/>
    <p:sldId id="268" r:id="rId28"/>
    <p:sldId id="269" r:id="rId29"/>
    <p:sldId id="276" r:id="rId30"/>
    <p:sldId id="277" r:id="rId31"/>
    <p:sldId id="278" r:id="rId32"/>
    <p:sldId id="288"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3E495-C4F6-5FBD-5418-8F56A73411E0}" v="120" dt="2026-01-29T18:16:46.134"/>
    <p1510:client id="{AB665FC5-B355-8DD5-DB9E-7D3D4612CCAB}" v="17" dt="2026-01-28T01:36:36.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42AA4-71C2-4827-A7F7-D89FBDA61A4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02BFC4D-D9ED-40AA-A4FB-9F21BF3A53A7}">
      <dgm:prSet/>
      <dgm:spPr/>
      <dgm:t>
        <a:bodyPr/>
        <a:lstStyle/>
        <a:p>
          <a:r>
            <a:rPr lang="en-US"/>
            <a:t>Post test given to students</a:t>
          </a:r>
        </a:p>
      </dgm:t>
    </dgm:pt>
    <dgm:pt modelId="{D86D8893-5872-41FB-B468-288FE24EF631}" type="parTrans" cxnId="{813B9E52-668A-4BC9-9952-B239682712B0}">
      <dgm:prSet/>
      <dgm:spPr/>
      <dgm:t>
        <a:bodyPr/>
        <a:lstStyle/>
        <a:p>
          <a:endParaRPr lang="en-US"/>
        </a:p>
      </dgm:t>
    </dgm:pt>
    <dgm:pt modelId="{B1A3DEA7-6669-414C-8A2F-4C889FA66AA5}" type="sibTrans" cxnId="{813B9E52-668A-4BC9-9952-B239682712B0}">
      <dgm:prSet/>
      <dgm:spPr/>
      <dgm:t>
        <a:bodyPr/>
        <a:lstStyle/>
        <a:p>
          <a:endParaRPr lang="en-US"/>
        </a:p>
      </dgm:t>
    </dgm:pt>
    <dgm:pt modelId="{0F742FBB-2345-4A05-A9A6-0DBA730C13D7}">
      <dgm:prSet/>
      <dgm:spPr/>
      <dgm:t>
        <a:bodyPr/>
        <a:lstStyle/>
        <a:p>
          <a:r>
            <a:rPr lang="en-US"/>
            <a:t>Reflection</a:t>
          </a:r>
        </a:p>
      </dgm:t>
    </dgm:pt>
    <dgm:pt modelId="{4711FB48-5FD7-43CF-80C5-46DB2634586B}" type="parTrans" cxnId="{BD0F33CF-AC6F-4700-93D5-3B721236D792}">
      <dgm:prSet/>
      <dgm:spPr/>
      <dgm:t>
        <a:bodyPr/>
        <a:lstStyle/>
        <a:p>
          <a:endParaRPr lang="en-US"/>
        </a:p>
      </dgm:t>
    </dgm:pt>
    <dgm:pt modelId="{72522DDB-7FCB-4A23-AE8B-8B1C57AC6286}" type="sibTrans" cxnId="{BD0F33CF-AC6F-4700-93D5-3B721236D792}">
      <dgm:prSet/>
      <dgm:spPr/>
      <dgm:t>
        <a:bodyPr/>
        <a:lstStyle/>
        <a:p>
          <a:endParaRPr lang="en-US"/>
        </a:p>
      </dgm:t>
    </dgm:pt>
    <dgm:pt modelId="{05F1B321-48A7-4892-97EC-ED5F7E020FAC}">
      <dgm:prSet/>
      <dgm:spPr/>
      <dgm:t>
        <a:bodyPr/>
        <a:lstStyle/>
        <a:p>
          <a:r>
            <a:rPr lang="en-US"/>
            <a:t>Kahoot</a:t>
          </a:r>
        </a:p>
      </dgm:t>
    </dgm:pt>
    <dgm:pt modelId="{990E9657-730D-44BC-9223-A1A07F0EE823}" type="parTrans" cxnId="{40F0D890-B95A-417F-B90D-72FD08F79BE8}">
      <dgm:prSet/>
      <dgm:spPr/>
      <dgm:t>
        <a:bodyPr/>
        <a:lstStyle/>
        <a:p>
          <a:endParaRPr lang="en-US"/>
        </a:p>
      </dgm:t>
    </dgm:pt>
    <dgm:pt modelId="{67DAA171-CB17-4DB7-AACA-2FE518A999C1}" type="sibTrans" cxnId="{40F0D890-B95A-417F-B90D-72FD08F79BE8}">
      <dgm:prSet/>
      <dgm:spPr/>
      <dgm:t>
        <a:bodyPr/>
        <a:lstStyle/>
        <a:p>
          <a:endParaRPr lang="en-US"/>
        </a:p>
      </dgm:t>
    </dgm:pt>
    <dgm:pt modelId="{D7E494D4-FE5B-4872-8B6E-30333621BC25}">
      <dgm:prSet/>
      <dgm:spPr/>
      <dgm:t>
        <a:bodyPr/>
        <a:lstStyle/>
        <a:p>
          <a:r>
            <a:rPr lang="en-US"/>
            <a:t>Group discussion</a:t>
          </a:r>
        </a:p>
      </dgm:t>
    </dgm:pt>
    <dgm:pt modelId="{809BBF1B-4F1B-4A35-8685-7C119B9809A1}" type="parTrans" cxnId="{5DC0F238-4E10-491E-99DA-1FBA981923DF}">
      <dgm:prSet/>
      <dgm:spPr/>
      <dgm:t>
        <a:bodyPr/>
        <a:lstStyle/>
        <a:p>
          <a:endParaRPr lang="en-US"/>
        </a:p>
      </dgm:t>
    </dgm:pt>
    <dgm:pt modelId="{F25F2C1C-8120-490D-BD1E-8BBD3E63B266}" type="sibTrans" cxnId="{5DC0F238-4E10-491E-99DA-1FBA981923DF}">
      <dgm:prSet/>
      <dgm:spPr/>
      <dgm:t>
        <a:bodyPr/>
        <a:lstStyle/>
        <a:p>
          <a:endParaRPr lang="en-US"/>
        </a:p>
      </dgm:t>
    </dgm:pt>
    <dgm:pt modelId="{4DF4EE72-4E15-4E4C-A1DB-5F7E71C5D044}" type="pres">
      <dgm:prSet presAssocID="{04942AA4-71C2-4827-A7F7-D89FBDA61A41}" presName="hierChild1" presStyleCnt="0">
        <dgm:presLayoutVars>
          <dgm:chPref val="1"/>
          <dgm:dir/>
          <dgm:animOne val="branch"/>
          <dgm:animLvl val="lvl"/>
          <dgm:resizeHandles/>
        </dgm:presLayoutVars>
      </dgm:prSet>
      <dgm:spPr/>
    </dgm:pt>
    <dgm:pt modelId="{2744486F-4CFB-44E4-B586-87D0CC586936}" type="pres">
      <dgm:prSet presAssocID="{602BFC4D-D9ED-40AA-A4FB-9F21BF3A53A7}" presName="hierRoot1" presStyleCnt="0"/>
      <dgm:spPr/>
    </dgm:pt>
    <dgm:pt modelId="{A4319BCF-04AB-4299-B9F9-82CF5F4197BB}" type="pres">
      <dgm:prSet presAssocID="{602BFC4D-D9ED-40AA-A4FB-9F21BF3A53A7}" presName="composite" presStyleCnt="0"/>
      <dgm:spPr/>
    </dgm:pt>
    <dgm:pt modelId="{4640AA5A-8725-4FA5-87AD-D9B633F4F348}" type="pres">
      <dgm:prSet presAssocID="{602BFC4D-D9ED-40AA-A4FB-9F21BF3A53A7}" presName="background" presStyleLbl="node0" presStyleIdx="0" presStyleCnt="4"/>
      <dgm:spPr/>
    </dgm:pt>
    <dgm:pt modelId="{7E014AB2-C487-44A3-81BB-3082EAB1BF98}" type="pres">
      <dgm:prSet presAssocID="{602BFC4D-D9ED-40AA-A4FB-9F21BF3A53A7}" presName="text" presStyleLbl="fgAcc0" presStyleIdx="0" presStyleCnt="4">
        <dgm:presLayoutVars>
          <dgm:chPref val="3"/>
        </dgm:presLayoutVars>
      </dgm:prSet>
      <dgm:spPr/>
    </dgm:pt>
    <dgm:pt modelId="{F0227784-7D55-4D3C-9B19-BCB572448FBB}" type="pres">
      <dgm:prSet presAssocID="{602BFC4D-D9ED-40AA-A4FB-9F21BF3A53A7}" presName="hierChild2" presStyleCnt="0"/>
      <dgm:spPr/>
    </dgm:pt>
    <dgm:pt modelId="{D44AD509-0E07-4445-8D31-B9ECB99F7B72}" type="pres">
      <dgm:prSet presAssocID="{0F742FBB-2345-4A05-A9A6-0DBA730C13D7}" presName="hierRoot1" presStyleCnt="0"/>
      <dgm:spPr/>
    </dgm:pt>
    <dgm:pt modelId="{C642C3DB-3363-4B7A-9827-1A995B063076}" type="pres">
      <dgm:prSet presAssocID="{0F742FBB-2345-4A05-A9A6-0DBA730C13D7}" presName="composite" presStyleCnt="0"/>
      <dgm:spPr/>
    </dgm:pt>
    <dgm:pt modelId="{B97CA22D-DD1F-4385-95AC-58CEE47174A1}" type="pres">
      <dgm:prSet presAssocID="{0F742FBB-2345-4A05-A9A6-0DBA730C13D7}" presName="background" presStyleLbl="node0" presStyleIdx="1" presStyleCnt="4"/>
      <dgm:spPr/>
    </dgm:pt>
    <dgm:pt modelId="{7FDC7FA3-A1D3-4DEA-BF5E-FA882C1D8EB6}" type="pres">
      <dgm:prSet presAssocID="{0F742FBB-2345-4A05-A9A6-0DBA730C13D7}" presName="text" presStyleLbl="fgAcc0" presStyleIdx="1" presStyleCnt="4">
        <dgm:presLayoutVars>
          <dgm:chPref val="3"/>
        </dgm:presLayoutVars>
      </dgm:prSet>
      <dgm:spPr/>
    </dgm:pt>
    <dgm:pt modelId="{AE05BCF3-C642-4C12-B03C-5EA3503F4D27}" type="pres">
      <dgm:prSet presAssocID="{0F742FBB-2345-4A05-A9A6-0DBA730C13D7}" presName="hierChild2" presStyleCnt="0"/>
      <dgm:spPr/>
    </dgm:pt>
    <dgm:pt modelId="{326136C8-AEDE-4C32-997A-52F1E776036C}" type="pres">
      <dgm:prSet presAssocID="{05F1B321-48A7-4892-97EC-ED5F7E020FAC}" presName="hierRoot1" presStyleCnt="0"/>
      <dgm:spPr/>
    </dgm:pt>
    <dgm:pt modelId="{4AE43255-9D68-4EC3-A0EC-BDE5F9F9AD69}" type="pres">
      <dgm:prSet presAssocID="{05F1B321-48A7-4892-97EC-ED5F7E020FAC}" presName="composite" presStyleCnt="0"/>
      <dgm:spPr/>
    </dgm:pt>
    <dgm:pt modelId="{3A774590-41A8-42DE-A6BC-8A20F5DFDDA0}" type="pres">
      <dgm:prSet presAssocID="{05F1B321-48A7-4892-97EC-ED5F7E020FAC}" presName="background" presStyleLbl="node0" presStyleIdx="2" presStyleCnt="4"/>
      <dgm:spPr/>
    </dgm:pt>
    <dgm:pt modelId="{5A5F1E5B-4074-4642-9AE3-001888C90F36}" type="pres">
      <dgm:prSet presAssocID="{05F1B321-48A7-4892-97EC-ED5F7E020FAC}" presName="text" presStyleLbl="fgAcc0" presStyleIdx="2" presStyleCnt="4">
        <dgm:presLayoutVars>
          <dgm:chPref val="3"/>
        </dgm:presLayoutVars>
      </dgm:prSet>
      <dgm:spPr/>
    </dgm:pt>
    <dgm:pt modelId="{22B87E97-85D9-4EE0-89C3-37D66BFDD9A4}" type="pres">
      <dgm:prSet presAssocID="{05F1B321-48A7-4892-97EC-ED5F7E020FAC}" presName="hierChild2" presStyleCnt="0"/>
      <dgm:spPr/>
    </dgm:pt>
    <dgm:pt modelId="{F6B931DA-A0C9-428C-B4B6-091A3BEB9535}" type="pres">
      <dgm:prSet presAssocID="{D7E494D4-FE5B-4872-8B6E-30333621BC25}" presName="hierRoot1" presStyleCnt="0"/>
      <dgm:spPr/>
    </dgm:pt>
    <dgm:pt modelId="{F13E576C-56B1-49C9-AAD3-ED7B16987181}" type="pres">
      <dgm:prSet presAssocID="{D7E494D4-FE5B-4872-8B6E-30333621BC25}" presName="composite" presStyleCnt="0"/>
      <dgm:spPr/>
    </dgm:pt>
    <dgm:pt modelId="{79DCB3C6-078B-4B10-90B8-016F4F2135FE}" type="pres">
      <dgm:prSet presAssocID="{D7E494D4-FE5B-4872-8B6E-30333621BC25}" presName="background" presStyleLbl="node0" presStyleIdx="3" presStyleCnt="4"/>
      <dgm:spPr/>
    </dgm:pt>
    <dgm:pt modelId="{D3A28E81-A9EB-4321-952B-199ECDE36B74}" type="pres">
      <dgm:prSet presAssocID="{D7E494D4-FE5B-4872-8B6E-30333621BC25}" presName="text" presStyleLbl="fgAcc0" presStyleIdx="3" presStyleCnt="4">
        <dgm:presLayoutVars>
          <dgm:chPref val="3"/>
        </dgm:presLayoutVars>
      </dgm:prSet>
      <dgm:spPr/>
    </dgm:pt>
    <dgm:pt modelId="{D8047F7D-D8EC-49DB-89F9-00A97FF9A079}" type="pres">
      <dgm:prSet presAssocID="{D7E494D4-FE5B-4872-8B6E-30333621BC25}" presName="hierChild2" presStyleCnt="0"/>
      <dgm:spPr/>
    </dgm:pt>
  </dgm:ptLst>
  <dgm:cxnLst>
    <dgm:cxn modelId="{20DF2B14-1747-4463-8722-8ABD9BC67B13}" type="presOf" srcId="{602BFC4D-D9ED-40AA-A4FB-9F21BF3A53A7}" destId="{7E014AB2-C487-44A3-81BB-3082EAB1BF98}" srcOrd="0" destOrd="0" presId="urn:microsoft.com/office/officeart/2005/8/layout/hierarchy1"/>
    <dgm:cxn modelId="{5DC0F238-4E10-491E-99DA-1FBA981923DF}" srcId="{04942AA4-71C2-4827-A7F7-D89FBDA61A41}" destId="{D7E494D4-FE5B-4872-8B6E-30333621BC25}" srcOrd="3" destOrd="0" parTransId="{809BBF1B-4F1B-4A35-8685-7C119B9809A1}" sibTransId="{F25F2C1C-8120-490D-BD1E-8BBD3E63B266}"/>
    <dgm:cxn modelId="{7E6BB046-A8CD-4382-8ABE-6A7B169B00EC}" type="presOf" srcId="{D7E494D4-FE5B-4872-8B6E-30333621BC25}" destId="{D3A28E81-A9EB-4321-952B-199ECDE36B74}" srcOrd="0" destOrd="0" presId="urn:microsoft.com/office/officeart/2005/8/layout/hierarchy1"/>
    <dgm:cxn modelId="{813B9E52-668A-4BC9-9952-B239682712B0}" srcId="{04942AA4-71C2-4827-A7F7-D89FBDA61A41}" destId="{602BFC4D-D9ED-40AA-A4FB-9F21BF3A53A7}" srcOrd="0" destOrd="0" parTransId="{D86D8893-5872-41FB-B468-288FE24EF631}" sibTransId="{B1A3DEA7-6669-414C-8A2F-4C889FA66AA5}"/>
    <dgm:cxn modelId="{05E3A67A-26BF-44F7-AAB2-682F6672F66B}" type="presOf" srcId="{04942AA4-71C2-4827-A7F7-D89FBDA61A41}" destId="{4DF4EE72-4E15-4E4C-A1DB-5F7E71C5D044}" srcOrd="0" destOrd="0" presId="urn:microsoft.com/office/officeart/2005/8/layout/hierarchy1"/>
    <dgm:cxn modelId="{40F0D890-B95A-417F-B90D-72FD08F79BE8}" srcId="{04942AA4-71C2-4827-A7F7-D89FBDA61A41}" destId="{05F1B321-48A7-4892-97EC-ED5F7E020FAC}" srcOrd="2" destOrd="0" parTransId="{990E9657-730D-44BC-9223-A1A07F0EE823}" sibTransId="{67DAA171-CB17-4DB7-AACA-2FE518A999C1}"/>
    <dgm:cxn modelId="{039E08A9-B571-4C72-8EF3-D82C8C757A76}" type="presOf" srcId="{0F742FBB-2345-4A05-A9A6-0DBA730C13D7}" destId="{7FDC7FA3-A1D3-4DEA-BF5E-FA882C1D8EB6}" srcOrd="0" destOrd="0" presId="urn:microsoft.com/office/officeart/2005/8/layout/hierarchy1"/>
    <dgm:cxn modelId="{BD0F33CF-AC6F-4700-93D5-3B721236D792}" srcId="{04942AA4-71C2-4827-A7F7-D89FBDA61A41}" destId="{0F742FBB-2345-4A05-A9A6-0DBA730C13D7}" srcOrd="1" destOrd="0" parTransId="{4711FB48-5FD7-43CF-80C5-46DB2634586B}" sibTransId="{72522DDB-7FCB-4A23-AE8B-8B1C57AC6286}"/>
    <dgm:cxn modelId="{A81185D0-A543-4856-9A7F-3B20A42FFD37}" type="presOf" srcId="{05F1B321-48A7-4892-97EC-ED5F7E020FAC}" destId="{5A5F1E5B-4074-4642-9AE3-001888C90F36}" srcOrd="0" destOrd="0" presId="urn:microsoft.com/office/officeart/2005/8/layout/hierarchy1"/>
    <dgm:cxn modelId="{EB57217F-755F-4381-981F-0A17AB51991B}" type="presParOf" srcId="{4DF4EE72-4E15-4E4C-A1DB-5F7E71C5D044}" destId="{2744486F-4CFB-44E4-B586-87D0CC586936}" srcOrd="0" destOrd="0" presId="urn:microsoft.com/office/officeart/2005/8/layout/hierarchy1"/>
    <dgm:cxn modelId="{6F4BBB27-5E39-46A0-A647-6B24AD2101E9}" type="presParOf" srcId="{2744486F-4CFB-44E4-B586-87D0CC586936}" destId="{A4319BCF-04AB-4299-B9F9-82CF5F4197BB}" srcOrd="0" destOrd="0" presId="urn:microsoft.com/office/officeart/2005/8/layout/hierarchy1"/>
    <dgm:cxn modelId="{EE874C18-630A-4B2A-A105-DFF5619418D8}" type="presParOf" srcId="{A4319BCF-04AB-4299-B9F9-82CF5F4197BB}" destId="{4640AA5A-8725-4FA5-87AD-D9B633F4F348}" srcOrd="0" destOrd="0" presId="urn:microsoft.com/office/officeart/2005/8/layout/hierarchy1"/>
    <dgm:cxn modelId="{F99A6A46-4AB8-4829-953C-72C822BEF631}" type="presParOf" srcId="{A4319BCF-04AB-4299-B9F9-82CF5F4197BB}" destId="{7E014AB2-C487-44A3-81BB-3082EAB1BF98}" srcOrd="1" destOrd="0" presId="urn:microsoft.com/office/officeart/2005/8/layout/hierarchy1"/>
    <dgm:cxn modelId="{86EFF847-7C47-4883-916B-FE49CECC0BC2}" type="presParOf" srcId="{2744486F-4CFB-44E4-B586-87D0CC586936}" destId="{F0227784-7D55-4D3C-9B19-BCB572448FBB}" srcOrd="1" destOrd="0" presId="urn:microsoft.com/office/officeart/2005/8/layout/hierarchy1"/>
    <dgm:cxn modelId="{F5911F4C-F213-4C9A-94C7-2EF8250264C9}" type="presParOf" srcId="{4DF4EE72-4E15-4E4C-A1DB-5F7E71C5D044}" destId="{D44AD509-0E07-4445-8D31-B9ECB99F7B72}" srcOrd="1" destOrd="0" presId="urn:microsoft.com/office/officeart/2005/8/layout/hierarchy1"/>
    <dgm:cxn modelId="{58432007-362A-487D-A91B-CAF22ECF4F3E}" type="presParOf" srcId="{D44AD509-0E07-4445-8D31-B9ECB99F7B72}" destId="{C642C3DB-3363-4B7A-9827-1A995B063076}" srcOrd="0" destOrd="0" presId="urn:microsoft.com/office/officeart/2005/8/layout/hierarchy1"/>
    <dgm:cxn modelId="{AC1CE154-E2DA-4482-95E4-0386F31CDD0D}" type="presParOf" srcId="{C642C3DB-3363-4B7A-9827-1A995B063076}" destId="{B97CA22D-DD1F-4385-95AC-58CEE47174A1}" srcOrd="0" destOrd="0" presId="urn:microsoft.com/office/officeart/2005/8/layout/hierarchy1"/>
    <dgm:cxn modelId="{6F4F4B73-585C-4CDC-806B-E485BD658D70}" type="presParOf" srcId="{C642C3DB-3363-4B7A-9827-1A995B063076}" destId="{7FDC7FA3-A1D3-4DEA-BF5E-FA882C1D8EB6}" srcOrd="1" destOrd="0" presId="urn:microsoft.com/office/officeart/2005/8/layout/hierarchy1"/>
    <dgm:cxn modelId="{54945EDD-6EEF-4F1F-AB66-26EEAC08E4F8}" type="presParOf" srcId="{D44AD509-0E07-4445-8D31-B9ECB99F7B72}" destId="{AE05BCF3-C642-4C12-B03C-5EA3503F4D27}" srcOrd="1" destOrd="0" presId="urn:microsoft.com/office/officeart/2005/8/layout/hierarchy1"/>
    <dgm:cxn modelId="{6F0668A1-B8FA-4CAC-AB6F-4F315000EB4A}" type="presParOf" srcId="{4DF4EE72-4E15-4E4C-A1DB-5F7E71C5D044}" destId="{326136C8-AEDE-4C32-997A-52F1E776036C}" srcOrd="2" destOrd="0" presId="urn:microsoft.com/office/officeart/2005/8/layout/hierarchy1"/>
    <dgm:cxn modelId="{B00506BE-F0BF-4620-8AFB-0D9723FE211E}" type="presParOf" srcId="{326136C8-AEDE-4C32-997A-52F1E776036C}" destId="{4AE43255-9D68-4EC3-A0EC-BDE5F9F9AD69}" srcOrd="0" destOrd="0" presId="urn:microsoft.com/office/officeart/2005/8/layout/hierarchy1"/>
    <dgm:cxn modelId="{72E12900-3709-4B8D-B8C4-B516C5A1097E}" type="presParOf" srcId="{4AE43255-9D68-4EC3-A0EC-BDE5F9F9AD69}" destId="{3A774590-41A8-42DE-A6BC-8A20F5DFDDA0}" srcOrd="0" destOrd="0" presId="urn:microsoft.com/office/officeart/2005/8/layout/hierarchy1"/>
    <dgm:cxn modelId="{F4D6BE77-E947-4E77-930E-C7648E417502}" type="presParOf" srcId="{4AE43255-9D68-4EC3-A0EC-BDE5F9F9AD69}" destId="{5A5F1E5B-4074-4642-9AE3-001888C90F36}" srcOrd="1" destOrd="0" presId="urn:microsoft.com/office/officeart/2005/8/layout/hierarchy1"/>
    <dgm:cxn modelId="{986BAB27-7D2C-4335-98D0-108935764B88}" type="presParOf" srcId="{326136C8-AEDE-4C32-997A-52F1E776036C}" destId="{22B87E97-85D9-4EE0-89C3-37D66BFDD9A4}" srcOrd="1" destOrd="0" presId="urn:microsoft.com/office/officeart/2005/8/layout/hierarchy1"/>
    <dgm:cxn modelId="{125C2F63-321D-4738-9759-3592FE43A656}" type="presParOf" srcId="{4DF4EE72-4E15-4E4C-A1DB-5F7E71C5D044}" destId="{F6B931DA-A0C9-428C-B4B6-091A3BEB9535}" srcOrd="3" destOrd="0" presId="urn:microsoft.com/office/officeart/2005/8/layout/hierarchy1"/>
    <dgm:cxn modelId="{3D53460C-2E52-4A21-884D-F4D499710DDE}" type="presParOf" srcId="{F6B931DA-A0C9-428C-B4B6-091A3BEB9535}" destId="{F13E576C-56B1-49C9-AAD3-ED7B16987181}" srcOrd="0" destOrd="0" presId="urn:microsoft.com/office/officeart/2005/8/layout/hierarchy1"/>
    <dgm:cxn modelId="{52C279D6-D93D-4804-9DDA-B61B6850850E}" type="presParOf" srcId="{F13E576C-56B1-49C9-AAD3-ED7B16987181}" destId="{79DCB3C6-078B-4B10-90B8-016F4F2135FE}" srcOrd="0" destOrd="0" presId="urn:microsoft.com/office/officeart/2005/8/layout/hierarchy1"/>
    <dgm:cxn modelId="{D10BB429-93C9-4AA6-B611-F9E6516B0B76}" type="presParOf" srcId="{F13E576C-56B1-49C9-AAD3-ED7B16987181}" destId="{D3A28E81-A9EB-4321-952B-199ECDE36B74}" srcOrd="1" destOrd="0" presId="urn:microsoft.com/office/officeart/2005/8/layout/hierarchy1"/>
    <dgm:cxn modelId="{A3A2EF42-6DA4-4677-97DE-0C8627699C33}" type="presParOf" srcId="{F6B931DA-A0C9-428C-B4B6-091A3BEB9535}" destId="{D8047F7D-D8EC-49DB-89F9-00A97FF9A0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FFA3A-3E98-4018-A96F-5778C35258C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E7EC41C-1D49-45C3-9391-15F6218EC04D}">
      <dgm:prSet/>
      <dgm:spPr/>
      <dgm:t>
        <a:bodyPr/>
        <a:lstStyle/>
        <a:p>
          <a:pPr rtl="0"/>
          <a:r>
            <a:rPr lang="en-US">
              <a:latin typeface="Aptos Display" panose="020F0302020204030204"/>
            </a:rPr>
            <a:t>Focus on</a:t>
          </a:r>
          <a:r>
            <a:rPr lang="en-US"/>
            <a:t> Executive Functioning skills</a:t>
          </a:r>
          <a:r>
            <a:rPr lang="en-US">
              <a:latin typeface="Aptos Display" panose="020F0302020204030204"/>
            </a:rPr>
            <a:t> within the MM of Action and Expression</a:t>
          </a:r>
          <a:endParaRPr lang="en-US"/>
        </a:p>
      </dgm:t>
    </dgm:pt>
    <dgm:pt modelId="{628982C9-61F3-4365-B670-447C1709026C}" type="parTrans" cxnId="{1FA25BA2-F67F-4662-8FE6-33FA5D29D046}">
      <dgm:prSet/>
      <dgm:spPr/>
      <dgm:t>
        <a:bodyPr/>
        <a:lstStyle/>
        <a:p>
          <a:endParaRPr lang="en-US"/>
        </a:p>
      </dgm:t>
    </dgm:pt>
    <dgm:pt modelId="{601F244D-7C1C-465E-95DB-2F1D514BC1C1}" type="sibTrans" cxnId="{1FA25BA2-F67F-4662-8FE6-33FA5D29D046}">
      <dgm:prSet/>
      <dgm:spPr/>
      <dgm:t>
        <a:bodyPr/>
        <a:lstStyle/>
        <a:p>
          <a:endParaRPr lang="en-US"/>
        </a:p>
      </dgm:t>
    </dgm:pt>
    <dgm:pt modelId="{2A62080B-6A2B-4FDB-A0DC-2E16E2134A0B}">
      <dgm:prSet/>
      <dgm:spPr/>
      <dgm:t>
        <a:bodyPr/>
        <a:lstStyle/>
        <a:p>
          <a:r>
            <a:rPr lang="en-US"/>
            <a:t>Provide tools for students to plan, monitor and achieve their goals</a:t>
          </a:r>
        </a:p>
      </dgm:t>
    </dgm:pt>
    <dgm:pt modelId="{4E575FA8-CE82-4977-A15F-A118CC530CAC}" type="parTrans" cxnId="{4E1B6C45-E06B-444C-8C2A-10031BAE335A}">
      <dgm:prSet/>
      <dgm:spPr/>
      <dgm:t>
        <a:bodyPr/>
        <a:lstStyle/>
        <a:p>
          <a:endParaRPr lang="en-US"/>
        </a:p>
      </dgm:t>
    </dgm:pt>
    <dgm:pt modelId="{A4E97462-3049-4EC4-A40D-99163690AB8F}" type="sibTrans" cxnId="{4E1B6C45-E06B-444C-8C2A-10031BAE335A}">
      <dgm:prSet/>
      <dgm:spPr/>
      <dgm:t>
        <a:bodyPr/>
        <a:lstStyle/>
        <a:p>
          <a:endParaRPr lang="en-US"/>
        </a:p>
      </dgm:t>
    </dgm:pt>
    <dgm:pt modelId="{E13782C1-7B14-48E6-B1BF-1C623BED90A0}">
      <dgm:prSet/>
      <dgm:spPr/>
      <dgm:t>
        <a:bodyPr/>
        <a:lstStyle/>
        <a:p>
          <a:r>
            <a:rPr lang="en-US"/>
            <a:t>Support organization, task management, and self-regulation</a:t>
          </a:r>
        </a:p>
      </dgm:t>
    </dgm:pt>
    <dgm:pt modelId="{190D35CB-EA72-484D-918F-2B1D24589DE1}" type="parTrans" cxnId="{1C6FA01E-E053-45B3-B98F-5199A2420365}">
      <dgm:prSet/>
      <dgm:spPr/>
      <dgm:t>
        <a:bodyPr/>
        <a:lstStyle/>
        <a:p>
          <a:endParaRPr lang="en-US"/>
        </a:p>
      </dgm:t>
    </dgm:pt>
    <dgm:pt modelId="{636CF36C-2D04-4600-90ED-44082F0ED947}" type="sibTrans" cxnId="{1C6FA01E-E053-45B3-B98F-5199A2420365}">
      <dgm:prSet/>
      <dgm:spPr/>
      <dgm:t>
        <a:bodyPr/>
        <a:lstStyle/>
        <a:p>
          <a:endParaRPr lang="en-US"/>
        </a:p>
      </dgm:t>
    </dgm:pt>
    <dgm:pt modelId="{B311ADD7-1559-42CE-B668-E556FF47E359}" type="pres">
      <dgm:prSet presAssocID="{96DFFA3A-3E98-4018-A96F-5778C35258C2}" presName="linear" presStyleCnt="0">
        <dgm:presLayoutVars>
          <dgm:animLvl val="lvl"/>
          <dgm:resizeHandles val="exact"/>
        </dgm:presLayoutVars>
      </dgm:prSet>
      <dgm:spPr/>
    </dgm:pt>
    <dgm:pt modelId="{DDEB06F9-3F52-4F8E-A38E-03E127EB3C5A}" type="pres">
      <dgm:prSet presAssocID="{4E7EC41C-1D49-45C3-9391-15F6218EC04D}" presName="parentText" presStyleLbl="node1" presStyleIdx="0" presStyleCnt="3">
        <dgm:presLayoutVars>
          <dgm:chMax val="0"/>
          <dgm:bulletEnabled val="1"/>
        </dgm:presLayoutVars>
      </dgm:prSet>
      <dgm:spPr/>
    </dgm:pt>
    <dgm:pt modelId="{3868E572-4108-4FE2-91B5-200F8CE14F14}" type="pres">
      <dgm:prSet presAssocID="{601F244D-7C1C-465E-95DB-2F1D514BC1C1}" presName="spacer" presStyleCnt="0"/>
      <dgm:spPr/>
    </dgm:pt>
    <dgm:pt modelId="{2CD3C94D-CD40-434D-882D-7C1AB3E7E2CC}" type="pres">
      <dgm:prSet presAssocID="{2A62080B-6A2B-4FDB-A0DC-2E16E2134A0B}" presName="parentText" presStyleLbl="node1" presStyleIdx="1" presStyleCnt="3">
        <dgm:presLayoutVars>
          <dgm:chMax val="0"/>
          <dgm:bulletEnabled val="1"/>
        </dgm:presLayoutVars>
      </dgm:prSet>
      <dgm:spPr/>
    </dgm:pt>
    <dgm:pt modelId="{44973D05-DD3B-4F16-8B21-2E4A5F8A68EA}" type="pres">
      <dgm:prSet presAssocID="{A4E97462-3049-4EC4-A40D-99163690AB8F}" presName="spacer" presStyleCnt="0"/>
      <dgm:spPr/>
    </dgm:pt>
    <dgm:pt modelId="{DD9E14E3-D197-4D4C-A115-C263A9DAB979}" type="pres">
      <dgm:prSet presAssocID="{E13782C1-7B14-48E6-B1BF-1C623BED90A0}" presName="parentText" presStyleLbl="node1" presStyleIdx="2" presStyleCnt="3">
        <dgm:presLayoutVars>
          <dgm:chMax val="0"/>
          <dgm:bulletEnabled val="1"/>
        </dgm:presLayoutVars>
      </dgm:prSet>
      <dgm:spPr/>
    </dgm:pt>
  </dgm:ptLst>
  <dgm:cxnLst>
    <dgm:cxn modelId="{1C6FA01E-E053-45B3-B98F-5199A2420365}" srcId="{96DFFA3A-3E98-4018-A96F-5778C35258C2}" destId="{E13782C1-7B14-48E6-B1BF-1C623BED90A0}" srcOrd="2" destOrd="0" parTransId="{190D35CB-EA72-484D-918F-2B1D24589DE1}" sibTransId="{636CF36C-2D04-4600-90ED-44082F0ED947}"/>
    <dgm:cxn modelId="{2EDBC63D-C325-4D54-AE10-C1F7CAFB583C}" type="presOf" srcId="{96DFFA3A-3E98-4018-A96F-5778C35258C2}" destId="{B311ADD7-1559-42CE-B668-E556FF47E359}" srcOrd="0" destOrd="0" presId="urn:microsoft.com/office/officeart/2005/8/layout/vList2"/>
    <dgm:cxn modelId="{4A60853F-BD00-4A20-AD87-5841FC17502E}" type="presOf" srcId="{4E7EC41C-1D49-45C3-9391-15F6218EC04D}" destId="{DDEB06F9-3F52-4F8E-A38E-03E127EB3C5A}" srcOrd="0" destOrd="0" presId="urn:microsoft.com/office/officeart/2005/8/layout/vList2"/>
    <dgm:cxn modelId="{4E1B6C45-E06B-444C-8C2A-10031BAE335A}" srcId="{96DFFA3A-3E98-4018-A96F-5778C35258C2}" destId="{2A62080B-6A2B-4FDB-A0DC-2E16E2134A0B}" srcOrd="1" destOrd="0" parTransId="{4E575FA8-CE82-4977-A15F-A118CC530CAC}" sibTransId="{A4E97462-3049-4EC4-A40D-99163690AB8F}"/>
    <dgm:cxn modelId="{1B288C6E-F28B-4FEE-98D2-DC375BAD013E}" type="presOf" srcId="{E13782C1-7B14-48E6-B1BF-1C623BED90A0}" destId="{DD9E14E3-D197-4D4C-A115-C263A9DAB979}" srcOrd="0" destOrd="0" presId="urn:microsoft.com/office/officeart/2005/8/layout/vList2"/>
    <dgm:cxn modelId="{BD6F7397-2797-4DB1-BD5E-CE983F88B0A1}" type="presOf" srcId="{2A62080B-6A2B-4FDB-A0DC-2E16E2134A0B}" destId="{2CD3C94D-CD40-434D-882D-7C1AB3E7E2CC}" srcOrd="0" destOrd="0" presId="urn:microsoft.com/office/officeart/2005/8/layout/vList2"/>
    <dgm:cxn modelId="{1FA25BA2-F67F-4662-8FE6-33FA5D29D046}" srcId="{96DFFA3A-3E98-4018-A96F-5778C35258C2}" destId="{4E7EC41C-1D49-45C3-9391-15F6218EC04D}" srcOrd="0" destOrd="0" parTransId="{628982C9-61F3-4365-B670-447C1709026C}" sibTransId="{601F244D-7C1C-465E-95DB-2F1D514BC1C1}"/>
    <dgm:cxn modelId="{5176B95D-3ED2-449A-BCB2-155F7DECAC26}" type="presParOf" srcId="{B311ADD7-1559-42CE-B668-E556FF47E359}" destId="{DDEB06F9-3F52-4F8E-A38E-03E127EB3C5A}" srcOrd="0" destOrd="0" presId="urn:microsoft.com/office/officeart/2005/8/layout/vList2"/>
    <dgm:cxn modelId="{A56C407B-545A-474F-90D0-C9A49C86CD6F}" type="presParOf" srcId="{B311ADD7-1559-42CE-B668-E556FF47E359}" destId="{3868E572-4108-4FE2-91B5-200F8CE14F14}" srcOrd="1" destOrd="0" presId="urn:microsoft.com/office/officeart/2005/8/layout/vList2"/>
    <dgm:cxn modelId="{A75FC3EB-687D-4867-A705-57E29EABB41E}" type="presParOf" srcId="{B311ADD7-1559-42CE-B668-E556FF47E359}" destId="{2CD3C94D-CD40-434D-882D-7C1AB3E7E2CC}" srcOrd="2" destOrd="0" presId="urn:microsoft.com/office/officeart/2005/8/layout/vList2"/>
    <dgm:cxn modelId="{35BC5909-8323-470D-9007-4405A6E130A2}" type="presParOf" srcId="{B311ADD7-1559-42CE-B668-E556FF47E359}" destId="{44973D05-DD3B-4F16-8B21-2E4A5F8A68EA}" srcOrd="3" destOrd="0" presId="urn:microsoft.com/office/officeart/2005/8/layout/vList2"/>
    <dgm:cxn modelId="{4A68E5DD-249D-4EF9-AB70-005AFD1538EE}" type="presParOf" srcId="{B311ADD7-1559-42CE-B668-E556FF47E359}" destId="{DD9E14E3-D197-4D4C-A115-C263A9DAB9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2482B-9E38-408A-91FC-E819E274164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F4DE9CA-37E0-4CE1-8322-F7D65DEBC3DE}">
      <dgm:prSet/>
      <dgm:spPr/>
      <dgm:t>
        <a:bodyPr/>
        <a:lstStyle/>
        <a:p>
          <a:r>
            <a:rPr lang="en-US"/>
            <a:t>Allows for </a:t>
          </a:r>
          <a:r>
            <a:rPr lang="en-US">
              <a:latin typeface="Aptos Display" panose="020F0302020204030204"/>
            </a:rPr>
            <a:t>autonomy</a:t>
          </a:r>
          <a:endParaRPr lang="en-US"/>
        </a:p>
      </dgm:t>
    </dgm:pt>
    <dgm:pt modelId="{587635FF-2A52-4833-8098-5122BACBAB48}" type="parTrans" cxnId="{8B171157-F937-4B1E-9B7C-1C22464C8CD8}">
      <dgm:prSet/>
      <dgm:spPr/>
      <dgm:t>
        <a:bodyPr/>
        <a:lstStyle/>
        <a:p>
          <a:endParaRPr lang="en-US"/>
        </a:p>
      </dgm:t>
    </dgm:pt>
    <dgm:pt modelId="{37597A49-24ED-4871-8872-031CFF3A9764}" type="sibTrans" cxnId="{8B171157-F937-4B1E-9B7C-1C22464C8CD8}">
      <dgm:prSet/>
      <dgm:spPr/>
      <dgm:t>
        <a:bodyPr/>
        <a:lstStyle/>
        <a:p>
          <a:endParaRPr lang="en-US"/>
        </a:p>
      </dgm:t>
    </dgm:pt>
    <dgm:pt modelId="{C380CB6A-ED5F-4386-8218-016879550AC0}">
      <dgm:prSet/>
      <dgm:spPr/>
      <dgm:t>
        <a:bodyPr/>
        <a:lstStyle/>
        <a:p>
          <a:r>
            <a:rPr lang="en-US"/>
            <a:t>provides multiple options for learning</a:t>
          </a:r>
        </a:p>
      </dgm:t>
    </dgm:pt>
    <dgm:pt modelId="{4F5FA9D1-D4C2-4D41-9259-8C6A0712490C}" type="parTrans" cxnId="{ED70B204-8914-41C6-B4B0-0603A97EE185}">
      <dgm:prSet/>
      <dgm:spPr/>
      <dgm:t>
        <a:bodyPr/>
        <a:lstStyle/>
        <a:p>
          <a:endParaRPr lang="en-US"/>
        </a:p>
      </dgm:t>
    </dgm:pt>
    <dgm:pt modelId="{C5B380E4-1792-4FB7-A5BC-204163DA7851}" type="sibTrans" cxnId="{ED70B204-8914-41C6-B4B0-0603A97EE185}">
      <dgm:prSet/>
      <dgm:spPr/>
      <dgm:t>
        <a:bodyPr/>
        <a:lstStyle/>
        <a:p>
          <a:endParaRPr lang="en-US"/>
        </a:p>
      </dgm:t>
    </dgm:pt>
    <dgm:pt modelId="{D43A319C-D7C7-4247-B94E-315621DED588}">
      <dgm:prSet/>
      <dgm:spPr/>
      <dgm:t>
        <a:bodyPr/>
        <a:lstStyle/>
        <a:p>
          <a:r>
            <a:rPr lang="en-US"/>
            <a:t>Assists with reducing anxiety </a:t>
          </a:r>
        </a:p>
      </dgm:t>
    </dgm:pt>
    <dgm:pt modelId="{2E765DB6-1988-4132-8E83-F28287F31543}" type="parTrans" cxnId="{F760EF33-3959-4D79-8BC2-53471F76A17C}">
      <dgm:prSet/>
      <dgm:spPr/>
      <dgm:t>
        <a:bodyPr/>
        <a:lstStyle/>
        <a:p>
          <a:endParaRPr lang="en-US"/>
        </a:p>
      </dgm:t>
    </dgm:pt>
    <dgm:pt modelId="{3E026185-4723-4AA3-83BF-E835908A407E}" type="sibTrans" cxnId="{F760EF33-3959-4D79-8BC2-53471F76A17C}">
      <dgm:prSet/>
      <dgm:spPr/>
      <dgm:t>
        <a:bodyPr/>
        <a:lstStyle/>
        <a:p>
          <a:endParaRPr lang="en-US"/>
        </a:p>
      </dgm:t>
    </dgm:pt>
    <dgm:pt modelId="{D7A6E3E9-CB83-4E15-9488-99388AEC998E}">
      <dgm:prSet/>
      <dgm:spPr/>
      <dgm:t>
        <a:bodyPr/>
        <a:lstStyle/>
        <a:p>
          <a:r>
            <a:rPr lang="en-US"/>
            <a:t>provides accountability to the student </a:t>
          </a:r>
        </a:p>
      </dgm:t>
    </dgm:pt>
    <dgm:pt modelId="{007DE899-A0CD-49FE-BCFB-A78FB6E338F8}" type="parTrans" cxnId="{4F00E233-7E74-4AB7-B24F-028F8694A12D}">
      <dgm:prSet/>
      <dgm:spPr/>
      <dgm:t>
        <a:bodyPr/>
        <a:lstStyle/>
        <a:p>
          <a:endParaRPr lang="en-US"/>
        </a:p>
      </dgm:t>
    </dgm:pt>
    <dgm:pt modelId="{26C02979-3B56-4FFE-95D9-7C5835A160A3}" type="sibTrans" cxnId="{4F00E233-7E74-4AB7-B24F-028F8694A12D}">
      <dgm:prSet/>
      <dgm:spPr/>
      <dgm:t>
        <a:bodyPr/>
        <a:lstStyle/>
        <a:p>
          <a:endParaRPr lang="en-US"/>
        </a:p>
      </dgm:t>
    </dgm:pt>
    <dgm:pt modelId="{0FD151AA-126A-472F-A758-1E58F9DE2A34}" type="pres">
      <dgm:prSet presAssocID="{AC02482B-9E38-408A-91FC-E819E2741641}" presName="linear" presStyleCnt="0">
        <dgm:presLayoutVars>
          <dgm:animLvl val="lvl"/>
          <dgm:resizeHandles val="exact"/>
        </dgm:presLayoutVars>
      </dgm:prSet>
      <dgm:spPr/>
    </dgm:pt>
    <dgm:pt modelId="{001B2DFD-EDE3-4B67-9987-72F16FD5CDF6}" type="pres">
      <dgm:prSet presAssocID="{BF4DE9CA-37E0-4CE1-8322-F7D65DEBC3DE}" presName="parentText" presStyleLbl="node1" presStyleIdx="0" presStyleCnt="4">
        <dgm:presLayoutVars>
          <dgm:chMax val="0"/>
          <dgm:bulletEnabled val="1"/>
        </dgm:presLayoutVars>
      </dgm:prSet>
      <dgm:spPr/>
    </dgm:pt>
    <dgm:pt modelId="{12279277-C3E2-4153-BD2E-041BA21B25B4}" type="pres">
      <dgm:prSet presAssocID="{37597A49-24ED-4871-8872-031CFF3A9764}" presName="spacer" presStyleCnt="0"/>
      <dgm:spPr/>
    </dgm:pt>
    <dgm:pt modelId="{60389E34-5006-425E-8E74-2075EF379857}" type="pres">
      <dgm:prSet presAssocID="{C380CB6A-ED5F-4386-8218-016879550AC0}" presName="parentText" presStyleLbl="node1" presStyleIdx="1" presStyleCnt="4">
        <dgm:presLayoutVars>
          <dgm:chMax val="0"/>
          <dgm:bulletEnabled val="1"/>
        </dgm:presLayoutVars>
      </dgm:prSet>
      <dgm:spPr/>
    </dgm:pt>
    <dgm:pt modelId="{A943A1CA-A027-4DDC-A569-555BD7082BA6}" type="pres">
      <dgm:prSet presAssocID="{C5B380E4-1792-4FB7-A5BC-204163DA7851}" presName="spacer" presStyleCnt="0"/>
      <dgm:spPr/>
    </dgm:pt>
    <dgm:pt modelId="{717ED58A-88F0-447C-A96D-ABAFAF1C4638}" type="pres">
      <dgm:prSet presAssocID="{D43A319C-D7C7-4247-B94E-315621DED588}" presName="parentText" presStyleLbl="node1" presStyleIdx="2" presStyleCnt="4">
        <dgm:presLayoutVars>
          <dgm:chMax val="0"/>
          <dgm:bulletEnabled val="1"/>
        </dgm:presLayoutVars>
      </dgm:prSet>
      <dgm:spPr/>
    </dgm:pt>
    <dgm:pt modelId="{434503C6-F061-4348-A850-04F5DDAA0ECB}" type="pres">
      <dgm:prSet presAssocID="{3E026185-4723-4AA3-83BF-E835908A407E}" presName="spacer" presStyleCnt="0"/>
      <dgm:spPr/>
    </dgm:pt>
    <dgm:pt modelId="{DFE905C2-9FBD-4448-AA7A-93B6CD5984F8}" type="pres">
      <dgm:prSet presAssocID="{D7A6E3E9-CB83-4E15-9488-99388AEC998E}" presName="parentText" presStyleLbl="node1" presStyleIdx="3" presStyleCnt="4">
        <dgm:presLayoutVars>
          <dgm:chMax val="0"/>
          <dgm:bulletEnabled val="1"/>
        </dgm:presLayoutVars>
      </dgm:prSet>
      <dgm:spPr/>
    </dgm:pt>
  </dgm:ptLst>
  <dgm:cxnLst>
    <dgm:cxn modelId="{ED70B204-8914-41C6-B4B0-0603A97EE185}" srcId="{AC02482B-9E38-408A-91FC-E819E2741641}" destId="{C380CB6A-ED5F-4386-8218-016879550AC0}" srcOrd="1" destOrd="0" parTransId="{4F5FA9D1-D4C2-4D41-9259-8C6A0712490C}" sibTransId="{C5B380E4-1792-4FB7-A5BC-204163DA7851}"/>
    <dgm:cxn modelId="{1830DD0C-ED1F-4647-8DF8-CAE33F9D7E9E}" type="presOf" srcId="{D7A6E3E9-CB83-4E15-9488-99388AEC998E}" destId="{DFE905C2-9FBD-4448-AA7A-93B6CD5984F8}" srcOrd="0" destOrd="0" presId="urn:microsoft.com/office/officeart/2005/8/layout/vList2"/>
    <dgm:cxn modelId="{4F00E233-7E74-4AB7-B24F-028F8694A12D}" srcId="{AC02482B-9E38-408A-91FC-E819E2741641}" destId="{D7A6E3E9-CB83-4E15-9488-99388AEC998E}" srcOrd="3" destOrd="0" parTransId="{007DE899-A0CD-49FE-BCFB-A78FB6E338F8}" sibTransId="{26C02979-3B56-4FFE-95D9-7C5835A160A3}"/>
    <dgm:cxn modelId="{F760EF33-3959-4D79-8BC2-53471F76A17C}" srcId="{AC02482B-9E38-408A-91FC-E819E2741641}" destId="{D43A319C-D7C7-4247-B94E-315621DED588}" srcOrd="2" destOrd="0" parTransId="{2E765DB6-1988-4132-8E83-F28287F31543}" sibTransId="{3E026185-4723-4AA3-83BF-E835908A407E}"/>
    <dgm:cxn modelId="{248D986D-27AA-4637-99DC-EBF8974A1DC3}" type="presOf" srcId="{D43A319C-D7C7-4247-B94E-315621DED588}" destId="{717ED58A-88F0-447C-A96D-ABAFAF1C4638}" srcOrd="0" destOrd="0" presId="urn:microsoft.com/office/officeart/2005/8/layout/vList2"/>
    <dgm:cxn modelId="{8B171157-F937-4B1E-9B7C-1C22464C8CD8}" srcId="{AC02482B-9E38-408A-91FC-E819E2741641}" destId="{BF4DE9CA-37E0-4CE1-8322-F7D65DEBC3DE}" srcOrd="0" destOrd="0" parTransId="{587635FF-2A52-4833-8098-5122BACBAB48}" sibTransId="{37597A49-24ED-4871-8872-031CFF3A9764}"/>
    <dgm:cxn modelId="{FE231989-6F98-44D1-8FA7-0A539F60182F}" type="presOf" srcId="{AC02482B-9E38-408A-91FC-E819E2741641}" destId="{0FD151AA-126A-472F-A758-1E58F9DE2A34}" srcOrd="0" destOrd="0" presId="urn:microsoft.com/office/officeart/2005/8/layout/vList2"/>
    <dgm:cxn modelId="{CE4E0D8C-9A4C-471E-A307-A1F0B9E594F3}" type="presOf" srcId="{C380CB6A-ED5F-4386-8218-016879550AC0}" destId="{60389E34-5006-425E-8E74-2075EF379857}" srcOrd="0" destOrd="0" presId="urn:microsoft.com/office/officeart/2005/8/layout/vList2"/>
    <dgm:cxn modelId="{49F92DDF-0111-456B-8D5F-0821A78BE984}" type="presOf" srcId="{BF4DE9CA-37E0-4CE1-8322-F7D65DEBC3DE}" destId="{001B2DFD-EDE3-4B67-9987-72F16FD5CDF6}" srcOrd="0" destOrd="0" presId="urn:microsoft.com/office/officeart/2005/8/layout/vList2"/>
    <dgm:cxn modelId="{49AF7836-50F0-4AA2-B180-F94C2B70D60C}" type="presParOf" srcId="{0FD151AA-126A-472F-A758-1E58F9DE2A34}" destId="{001B2DFD-EDE3-4B67-9987-72F16FD5CDF6}" srcOrd="0" destOrd="0" presId="urn:microsoft.com/office/officeart/2005/8/layout/vList2"/>
    <dgm:cxn modelId="{D1265948-3458-4B2F-AC18-1A6BD6A538A9}" type="presParOf" srcId="{0FD151AA-126A-472F-A758-1E58F9DE2A34}" destId="{12279277-C3E2-4153-BD2E-041BA21B25B4}" srcOrd="1" destOrd="0" presId="urn:microsoft.com/office/officeart/2005/8/layout/vList2"/>
    <dgm:cxn modelId="{7C524C80-061F-4C54-95F3-DB0126ADDEB5}" type="presParOf" srcId="{0FD151AA-126A-472F-A758-1E58F9DE2A34}" destId="{60389E34-5006-425E-8E74-2075EF379857}" srcOrd="2" destOrd="0" presId="urn:microsoft.com/office/officeart/2005/8/layout/vList2"/>
    <dgm:cxn modelId="{3774AB53-DBCE-4F75-8207-1C696AC20D01}" type="presParOf" srcId="{0FD151AA-126A-472F-A758-1E58F9DE2A34}" destId="{A943A1CA-A027-4DDC-A569-555BD7082BA6}" srcOrd="3" destOrd="0" presId="urn:microsoft.com/office/officeart/2005/8/layout/vList2"/>
    <dgm:cxn modelId="{0AA186D1-5777-452D-8F59-89C8BB481F57}" type="presParOf" srcId="{0FD151AA-126A-472F-A758-1E58F9DE2A34}" destId="{717ED58A-88F0-447C-A96D-ABAFAF1C4638}" srcOrd="4" destOrd="0" presId="urn:microsoft.com/office/officeart/2005/8/layout/vList2"/>
    <dgm:cxn modelId="{F8314D43-119D-4234-B77C-5F8ECB6AA6DC}" type="presParOf" srcId="{0FD151AA-126A-472F-A758-1E58F9DE2A34}" destId="{434503C6-F061-4348-A850-04F5DDAA0ECB}" srcOrd="5" destOrd="0" presId="urn:microsoft.com/office/officeart/2005/8/layout/vList2"/>
    <dgm:cxn modelId="{438957E1-7602-4B7C-98C4-0C1F7BEF3AE4}" type="presParOf" srcId="{0FD151AA-126A-472F-A758-1E58F9DE2A34}" destId="{DFE905C2-9FBD-4448-AA7A-93B6CD5984F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6057E9-6F35-4D59-9003-F0684E885CB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E4EF05C-160A-4597-AEE0-9687039A427C}">
      <dgm:prSet/>
      <dgm:spPr/>
      <dgm:t>
        <a:bodyPr/>
        <a:lstStyle/>
        <a:p>
          <a:r>
            <a:rPr lang="en-US" dirty="0"/>
            <a:t>reviewed their goal</a:t>
          </a:r>
        </a:p>
      </dgm:t>
    </dgm:pt>
    <dgm:pt modelId="{12766735-4F1C-414C-BC3A-AFBC1506CA90}" type="parTrans" cxnId="{C758D4CB-2A25-476B-AC2F-30BAEDD079EA}">
      <dgm:prSet/>
      <dgm:spPr/>
      <dgm:t>
        <a:bodyPr/>
        <a:lstStyle/>
        <a:p>
          <a:endParaRPr lang="en-US"/>
        </a:p>
      </dgm:t>
    </dgm:pt>
    <dgm:pt modelId="{9BA0788E-6AD3-4AA5-8B8C-64EA65D1B9CF}" type="sibTrans" cxnId="{C758D4CB-2A25-476B-AC2F-30BAEDD079EA}">
      <dgm:prSet/>
      <dgm:spPr/>
      <dgm:t>
        <a:bodyPr/>
        <a:lstStyle/>
        <a:p>
          <a:endParaRPr lang="en-US"/>
        </a:p>
      </dgm:t>
    </dgm:pt>
    <dgm:pt modelId="{1AB9E5B0-AA82-496A-9825-43415D82F980}">
      <dgm:prSet/>
      <dgm:spPr/>
      <dgm:t>
        <a:bodyPr/>
        <a:lstStyle/>
        <a:p>
          <a:pPr rtl="0"/>
          <a:r>
            <a:rPr lang="en-US" dirty="0">
              <a:latin typeface="Aptos Display" panose="020F0302020204030204"/>
            </a:rPr>
            <a:t>Reviewed the</a:t>
          </a:r>
          <a:r>
            <a:rPr lang="en-US" dirty="0"/>
            <a:t> checklist</a:t>
          </a:r>
        </a:p>
      </dgm:t>
    </dgm:pt>
    <dgm:pt modelId="{CA65EE82-9CAE-4395-A6ED-BC22C3495D83}" type="parTrans" cxnId="{31B15CD5-8B32-4934-88CF-5DF6D08E8381}">
      <dgm:prSet/>
      <dgm:spPr/>
      <dgm:t>
        <a:bodyPr/>
        <a:lstStyle/>
        <a:p>
          <a:endParaRPr lang="en-US"/>
        </a:p>
      </dgm:t>
    </dgm:pt>
    <dgm:pt modelId="{81ADB254-3A11-4935-A410-31AA501E5D25}" type="sibTrans" cxnId="{31B15CD5-8B32-4934-88CF-5DF6D08E8381}">
      <dgm:prSet/>
      <dgm:spPr/>
      <dgm:t>
        <a:bodyPr/>
        <a:lstStyle/>
        <a:p>
          <a:endParaRPr lang="en-US"/>
        </a:p>
      </dgm:t>
    </dgm:pt>
    <dgm:pt modelId="{3CB8BF26-D073-4071-91B1-5AFF37646C18}">
      <dgm:prSet/>
      <dgm:spPr/>
      <dgm:t>
        <a:bodyPr/>
        <a:lstStyle/>
        <a:p>
          <a:r>
            <a:rPr lang="en-US" dirty="0"/>
            <a:t>Wrote a reflection </a:t>
          </a:r>
        </a:p>
      </dgm:t>
    </dgm:pt>
    <dgm:pt modelId="{AD7E3617-F0F5-4AB6-858F-C407223A130B}" type="parTrans" cxnId="{849BD17A-9159-4C18-BA22-6918C0CB1AA2}">
      <dgm:prSet/>
      <dgm:spPr/>
      <dgm:t>
        <a:bodyPr/>
        <a:lstStyle/>
        <a:p>
          <a:endParaRPr lang="en-US"/>
        </a:p>
      </dgm:t>
    </dgm:pt>
    <dgm:pt modelId="{20D4A8A1-7923-481B-8220-4CC0CBE99075}" type="sibTrans" cxnId="{849BD17A-9159-4C18-BA22-6918C0CB1AA2}">
      <dgm:prSet/>
      <dgm:spPr/>
      <dgm:t>
        <a:bodyPr/>
        <a:lstStyle/>
        <a:p>
          <a:endParaRPr lang="en-US"/>
        </a:p>
      </dgm:t>
    </dgm:pt>
    <dgm:pt modelId="{11736844-DF04-4CD7-ACBA-1949EF1E51E6}" type="pres">
      <dgm:prSet presAssocID="{036057E9-6F35-4D59-9003-F0684E885CBF}" presName="diagram" presStyleCnt="0">
        <dgm:presLayoutVars>
          <dgm:dir/>
          <dgm:resizeHandles val="exact"/>
        </dgm:presLayoutVars>
      </dgm:prSet>
      <dgm:spPr/>
    </dgm:pt>
    <dgm:pt modelId="{7703E982-FBA4-4D86-897D-1FA1EDA32F1F}" type="pres">
      <dgm:prSet presAssocID="{BE4EF05C-160A-4597-AEE0-9687039A427C}" presName="node" presStyleLbl="node1" presStyleIdx="0" presStyleCnt="3">
        <dgm:presLayoutVars>
          <dgm:bulletEnabled val="1"/>
        </dgm:presLayoutVars>
      </dgm:prSet>
      <dgm:spPr/>
    </dgm:pt>
    <dgm:pt modelId="{517EC616-97CB-4ED2-B6E7-02D60564B16A}" type="pres">
      <dgm:prSet presAssocID="{9BA0788E-6AD3-4AA5-8B8C-64EA65D1B9CF}" presName="sibTrans" presStyleCnt="0"/>
      <dgm:spPr/>
    </dgm:pt>
    <dgm:pt modelId="{066B149B-AB53-4504-8002-217246B27B9B}" type="pres">
      <dgm:prSet presAssocID="{1AB9E5B0-AA82-496A-9825-43415D82F980}" presName="node" presStyleLbl="node1" presStyleIdx="1" presStyleCnt="3">
        <dgm:presLayoutVars>
          <dgm:bulletEnabled val="1"/>
        </dgm:presLayoutVars>
      </dgm:prSet>
      <dgm:spPr/>
    </dgm:pt>
    <dgm:pt modelId="{FB9F0ED0-2BEF-49A8-B006-2AECDA07B1A0}" type="pres">
      <dgm:prSet presAssocID="{81ADB254-3A11-4935-A410-31AA501E5D25}" presName="sibTrans" presStyleCnt="0"/>
      <dgm:spPr/>
    </dgm:pt>
    <dgm:pt modelId="{2643FAB1-5BC3-4BBB-A91C-0F09C8BB8896}" type="pres">
      <dgm:prSet presAssocID="{3CB8BF26-D073-4071-91B1-5AFF37646C18}" presName="node" presStyleLbl="node1" presStyleIdx="2" presStyleCnt="3">
        <dgm:presLayoutVars>
          <dgm:bulletEnabled val="1"/>
        </dgm:presLayoutVars>
      </dgm:prSet>
      <dgm:spPr/>
    </dgm:pt>
  </dgm:ptLst>
  <dgm:cxnLst>
    <dgm:cxn modelId="{D0CEFA76-FE0E-4CDA-BED1-E501A80EE223}" type="presOf" srcId="{1AB9E5B0-AA82-496A-9825-43415D82F980}" destId="{066B149B-AB53-4504-8002-217246B27B9B}" srcOrd="0" destOrd="0" presId="urn:microsoft.com/office/officeart/2005/8/layout/default"/>
    <dgm:cxn modelId="{849BD17A-9159-4C18-BA22-6918C0CB1AA2}" srcId="{036057E9-6F35-4D59-9003-F0684E885CBF}" destId="{3CB8BF26-D073-4071-91B1-5AFF37646C18}" srcOrd="2" destOrd="0" parTransId="{AD7E3617-F0F5-4AB6-858F-C407223A130B}" sibTransId="{20D4A8A1-7923-481B-8220-4CC0CBE99075}"/>
    <dgm:cxn modelId="{0AA0DE7C-1975-4938-91EF-EC90FE7B4C69}" type="presOf" srcId="{036057E9-6F35-4D59-9003-F0684E885CBF}" destId="{11736844-DF04-4CD7-ACBA-1949EF1E51E6}" srcOrd="0" destOrd="0" presId="urn:microsoft.com/office/officeart/2005/8/layout/default"/>
    <dgm:cxn modelId="{54EB1E90-8EFA-4A9F-B4A6-946BDF4AED0A}" type="presOf" srcId="{3CB8BF26-D073-4071-91B1-5AFF37646C18}" destId="{2643FAB1-5BC3-4BBB-A91C-0F09C8BB8896}" srcOrd="0" destOrd="0" presId="urn:microsoft.com/office/officeart/2005/8/layout/default"/>
    <dgm:cxn modelId="{E106AAA0-7E2A-458F-AFBD-B98619099809}" type="presOf" srcId="{BE4EF05C-160A-4597-AEE0-9687039A427C}" destId="{7703E982-FBA4-4D86-897D-1FA1EDA32F1F}" srcOrd="0" destOrd="0" presId="urn:microsoft.com/office/officeart/2005/8/layout/default"/>
    <dgm:cxn modelId="{C758D4CB-2A25-476B-AC2F-30BAEDD079EA}" srcId="{036057E9-6F35-4D59-9003-F0684E885CBF}" destId="{BE4EF05C-160A-4597-AEE0-9687039A427C}" srcOrd="0" destOrd="0" parTransId="{12766735-4F1C-414C-BC3A-AFBC1506CA90}" sibTransId="{9BA0788E-6AD3-4AA5-8B8C-64EA65D1B9CF}"/>
    <dgm:cxn modelId="{31B15CD5-8B32-4934-88CF-5DF6D08E8381}" srcId="{036057E9-6F35-4D59-9003-F0684E885CBF}" destId="{1AB9E5B0-AA82-496A-9825-43415D82F980}" srcOrd="1" destOrd="0" parTransId="{CA65EE82-9CAE-4395-A6ED-BC22C3495D83}" sibTransId="{81ADB254-3A11-4935-A410-31AA501E5D25}"/>
    <dgm:cxn modelId="{2A351BC0-51DB-43A0-B88E-66656C5FA5CE}" type="presParOf" srcId="{11736844-DF04-4CD7-ACBA-1949EF1E51E6}" destId="{7703E982-FBA4-4D86-897D-1FA1EDA32F1F}" srcOrd="0" destOrd="0" presId="urn:microsoft.com/office/officeart/2005/8/layout/default"/>
    <dgm:cxn modelId="{24E675E1-39D6-4D24-9EDD-874E570205D0}" type="presParOf" srcId="{11736844-DF04-4CD7-ACBA-1949EF1E51E6}" destId="{517EC616-97CB-4ED2-B6E7-02D60564B16A}" srcOrd="1" destOrd="0" presId="urn:microsoft.com/office/officeart/2005/8/layout/default"/>
    <dgm:cxn modelId="{536FC26D-BA40-4491-B83A-F53D1563193E}" type="presParOf" srcId="{11736844-DF04-4CD7-ACBA-1949EF1E51E6}" destId="{066B149B-AB53-4504-8002-217246B27B9B}" srcOrd="2" destOrd="0" presId="urn:microsoft.com/office/officeart/2005/8/layout/default"/>
    <dgm:cxn modelId="{02D61107-08BF-405B-A928-04FE7F701B91}" type="presParOf" srcId="{11736844-DF04-4CD7-ACBA-1949EF1E51E6}" destId="{FB9F0ED0-2BEF-49A8-B006-2AECDA07B1A0}" srcOrd="3" destOrd="0" presId="urn:microsoft.com/office/officeart/2005/8/layout/default"/>
    <dgm:cxn modelId="{20040B95-01F3-4F03-99F9-4556CE6CEC81}" type="presParOf" srcId="{11736844-DF04-4CD7-ACBA-1949EF1E51E6}" destId="{2643FAB1-5BC3-4BBB-A91C-0F09C8BB889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0AA5A-8725-4FA5-87AD-D9B633F4F348}">
      <dsp:nvSpPr>
        <dsp:cNvPr id="0" name=""/>
        <dsp:cNvSpPr/>
      </dsp:nvSpPr>
      <dsp:spPr>
        <a:xfrm>
          <a:off x="3040"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14AB2-C487-44A3-81BB-3082EAB1BF98}">
      <dsp:nvSpPr>
        <dsp:cNvPr id="0" name=""/>
        <dsp:cNvSpPr/>
      </dsp:nvSpPr>
      <dsp:spPr>
        <a:xfrm>
          <a:off x="244258"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Post test given to students</a:t>
          </a:r>
        </a:p>
      </dsp:txBody>
      <dsp:txXfrm>
        <a:off x="284635" y="1070626"/>
        <a:ext cx="2090204" cy="1297804"/>
      </dsp:txXfrm>
    </dsp:sp>
    <dsp:sp modelId="{B97CA22D-DD1F-4385-95AC-58CEE47174A1}">
      <dsp:nvSpPr>
        <dsp:cNvPr id="0" name=""/>
        <dsp:cNvSpPr/>
      </dsp:nvSpPr>
      <dsp:spPr>
        <a:xfrm>
          <a:off x="2656434"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C7FA3-A1D3-4DEA-BF5E-FA882C1D8EB6}">
      <dsp:nvSpPr>
        <dsp:cNvPr id="0" name=""/>
        <dsp:cNvSpPr/>
      </dsp:nvSpPr>
      <dsp:spPr>
        <a:xfrm>
          <a:off x="2897652"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Reflection</a:t>
          </a:r>
        </a:p>
      </dsp:txBody>
      <dsp:txXfrm>
        <a:off x="2938029" y="1070626"/>
        <a:ext cx="2090204" cy="1297804"/>
      </dsp:txXfrm>
    </dsp:sp>
    <dsp:sp modelId="{3A774590-41A8-42DE-A6BC-8A20F5DFDDA0}">
      <dsp:nvSpPr>
        <dsp:cNvPr id="0" name=""/>
        <dsp:cNvSpPr/>
      </dsp:nvSpPr>
      <dsp:spPr>
        <a:xfrm>
          <a:off x="5309828"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F1E5B-4074-4642-9AE3-001888C90F36}">
      <dsp:nvSpPr>
        <dsp:cNvPr id="0" name=""/>
        <dsp:cNvSpPr/>
      </dsp:nvSpPr>
      <dsp:spPr>
        <a:xfrm>
          <a:off x="5551046"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Kahoot</a:t>
          </a:r>
        </a:p>
      </dsp:txBody>
      <dsp:txXfrm>
        <a:off x="5591423" y="1070626"/>
        <a:ext cx="2090204" cy="1297804"/>
      </dsp:txXfrm>
    </dsp:sp>
    <dsp:sp modelId="{79DCB3C6-078B-4B10-90B8-016F4F2135FE}">
      <dsp:nvSpPr>
        <dsp:cNvPr id="0" name=""/>
        <dsp:cNvSpPr/>
      </dsp:nvSpPr>
      <dsp:spPr>
        <a:xfrm>
          <a:off x="7963222"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28E81-A9EB-4321-952B-199ECDE36B74}">
      <dsp:nvSpPr>
        <dsp:cNvPr id="0" name=""/>
        <dsp:cNvSpPr/>
      </dsp:nvSpPr>
      <dsp:spPr>
        <a:xfrm>
          <a:off x="8204440"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Group discussion</a:t>
          </a:r>
        </a:p>
      </dsp:txBody>
      <dsp:txXfrm>
        <a:off x="8244817" y="1070626"/>
        <a:ext cx="2090204" cy="1297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06F9-3F52-4F8E-A38E-03E127EB3C5A}">
      <dsp:nvSpPr>
        <dsp:cNvPr id="0" name=""/>
        <dsp:cNvSpPr/>
      </dsp:nvSpPr>
      <dsp:spPr>
        <a:xfrm>
          <a:off x="0" y="787910"/>
          <a:ext cx="6666833" cy="1233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latin typeface="Aptos Display" panose="020F0302020204030204"/>
            </a:rPr>
            <a:t>Focus on</a:t>
          </a:r>
          <a:r>
            <a:rPr lang="en-US" sz="3100" kern="1200"/>
            <a:t> Executive Functioning skills</a:t>
          </a:r>
          <a:r>
            <a:rPr lang="en-US" sz="3100" kern="1200">
              <a:latin typeface="Aptos Display" panose="020F0302020204030204"/>
            </a:rPr>
            <a:t> within the MM of Action and Expression</a:t>
          </a:r>
          <a:endParaRPr lang="en-US" sz="3100" kern="1200"/>
        </a:p>
      </dsp:txBody>
      <dsp:txXfrm>
        <a:off x="60199" y="848109"/>
        <a:ext cx="6546435" cy="1112781"/>
      </dsp:txXfrm>
    </dsp:sp>
    <dsp:sp modelId="{2CD3C94D-CD40-434D-882D-7C1AB3E7E2CC}">
      <dsp:nvSpPr>
        <dsp:cNvPr id="0" name=""/>
        <dsp:cNvSpPr/>
      </dsp:nvSpPr>
      <dsp:spPr>
        <a:xfrm>
          <a:off x="0" y="2110370"/>
          <a:ext cx="6666833" cy="1233179"/>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Provide tools for students to plan, monitor and achieve their goals</a:t>
          </a:r>
        </a:p>
      </dsp:txBody>
      <dsp:txXfrm>
        <a:off x="60199" y="2170569"/>
        <a:ext cx="6546435" cy="1112781"/>
      </dsp:txXfrm>
    </dsp:sp>
    <dsp:sp modelId="{DD9E14E3-D197-4D4C-A115-C263A9DAB979}">
      <dsp:nvSpPr>
        <dsp:cNvPr id="0" name=""/>
        <dsp:cNvSpPr/>
      </dsp:nvSpPr>
      <dsp:spPr>
        <a:xfrm>
          <a:off x="0" y="3432830"/>
          <a:ext cx="6666833" cy="1233179"/>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Support organization, task management, and self-regulation</a:t>
          </a:r>
        </a:p>
      </dsp:txBody>
      <dsp:txXfrm>
        <a:off x="60199" y="3493029"/>
        <a:ext cx="6546435" cy="1112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B2DFD-EDE3-4B67-9987-72F16FD5CDF6}">
      <dsp:nvSpPr>
        <dsp:cNvPr id="0" name=""/>
        <dsp:cNvSpPr/>
      </dsp:nvSpPr>
      <dsp:spPr>
        <a:xfrm>
          <a:off x="0" y="16980"/>
          <a:ext cx="6245265" cy="13175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Allows for </a:t>
          </a:r>
          <a:r>
            <a:rPr lang="en-US" sz="3300" kern="1200">
              <a:latin typeface="Aptos Display" panose="020F0302020204030204"/>
            </a:rPr>
            <a:t>autonomy</a:t>
          </a:r>
          <a:endParaRPr lang="en-US" sz="3300" kern="1200"/>
        </a:p>
      </dsp:txBody>
      <dsp:txXfrm>
        <a:off x="64318" y="81298"/>
        <a:ext cx="6116629" cy="1188930"/>
      </dsp:txXfrm>
    </dsp:sp>
    <dsp:sp modelId="{60389E34-5006-425E-8E74-2075EF379857}">
      <dsp:nvSpPr>
        <dsp:cNvPr id="0" name=""/>
        <dsp:cNvSpPr/>
      </dsp:nvSpPr>
      <dsp:spPr>
        <a:xfrm>
          <a:off x="0" y="1429587"/>
          <a:ext cx="6245265" cy="1317566"/>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provides multiple options for learning</a:t>
          </a:r>
        </a:p>
      </dsp:txBody>
      <dsp:txXfrm>
        <a:off x="64318" y="1493905"/>
        <a:ext cx="6116629" cy="1188930"/>
      </dsp:txXfrm>
    </dsp:sp>
    <dsp:sp modelId="{717ED58A-88F0-447C-A96D-ABAFAF1C4638}">
      <dsp:nvSpPr>
        <dsp:cNvPr id="0" name=""/>
        <dsp:cNvSpPr/>
      </dsp:nvSpPr>
      <dsp:spPr>
        <a:xfrm>
          <a:off x="0" y="2842193"/>
          <a:ext cx="6245265" cy="1317566"/>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Assists with reducing anxiety </a:t>
          </a:r>
        </a:p>
      </dsp:txBody>
      <dsp:txXfrm>
        <a:off x="64318" y="2906511"/>
        <a:ext cx="6116629" cy="1188930"/>
      </dsp:txXfrm>
    </dsp:sp>
    <dsp:sp modelId="{DFE905C2-9FBD-4448-AA7A-93B6CD5984F8}">
      <dsp:nvSpPr>
        <dsp:cNvPr id="0" name=""/>
        <dsp:cNvSpPr/>
      </dsp:nvSpPr>
      <dsp:spPr>
        <a:xfrm>
          <a:off x="0" y="4254799"/>
          <a:ext cx="6245265" cy="131756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provides accountability to the student </a:t>
          </a:r>
        </a:p>
      </dsp:txBody>
      <dsp:txXfrm>
        <a:off x="64318" y="4319117"/>
        <a:ext cx="6116629" cy="1188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3E982-FBA4-4D86-897D-1FA1EDA32F1F}">
      <dsp:nvSpPr>
        <dsp:cNvPr id="0" name=""/>
        <dsp:cNvSpPr/>
      </dsp:nvSpPr>
      <dsp:spPr>
        <a:xfrm>
          <a:off x="717" y="924104"/>
          <a:ext cx="2798608" cy="167916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reviewed their goal</a:t>
          </a:r>
        </a:p>
      </dsp:txBody>
      <dsp:txXfrm>
        <a:off x="717" y="924104"/>
        <a:ext cx="2798608" cy="1679164"/>
      </dsp:txXfrm>
    </dsp:sp>
    <dsp:sp modelId="{066B149B-AB53-4504-8002-217246B27B9B}">
      <dsp:nvSpPr>
        <dsp:cNvPr id="0" name=""/>
        <dsp:cNvSpPr/>
      </dsp:nvSpPr>
      <dsp:spPr>
        <a:xfrm>
          <a:off x="3079186" y="924104"/>
          <a:ext cx="2798608" cy="167916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Aptos Display" panose="020F0302020204030204"/>
            </a:rPr>
            <a:t>Reviewed the</a:t>
          </a:r>
          <a:r>
            <a:rPr lang="en-US" sz="3600" kern="1200" dirty="0"/>
            <a:t> checklist</a:t>
          </a:r>
        </a:p>
      </dsp:txBody>
      <dsp:txXfrm>
        <a:off x="3079186" y="924104"/>
        <a:ext cx="2798608" cy="1679164"/>
      </dsp:txXfrm>
    </dsp:sp>
    <dsp:sp modelId="{2643FAB1-5BC3-4BBB-A91C-0F09C8BB8896}">
      <dsp:nvSpPr>
        <dsp:cNvPr id="0" name=""/>
        <dsp:cNvSpPr/>
      </dsp:nvSpPr>
      <dsp:spPr>
        <a:xfrm>
          <a:off x="1539951" y="2883130"/>
          <a:ext cx="2798608" cy="167916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Wrote a reflection </a:t>
          </a:r>
        </a:p>
      </dsp:txBody>
      <dsp:txXfrm>
        <a:off x="1539951" y="2883130"/>
        <a:ext cx="2798608" cy="16791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YQbqBJYaTy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edpracticequestions.com/ged-essay-prompt/" TargetMode="External"/><Relationship Id="rId2" Type="http://schemas.openxmlformats.org/officeDocument/2006/relationships/hyperlink" Target="https://www.gedpracticequestions.com/ged-sample-essay/"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ymorton-my.sharepoint.com/:p:/g/personal/jennifer_schreier_morton_edu/IQAEdkPqlDLESIJqbh4gwJz3AQAzrJ_4bxyc6_HNih85tX4?e=5qhGN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EE1C973-8B3C-D9B6-99BD-2A206DD1BC50}"/>
              </a:ext>
            </a:extLst>
          </p:cNvPr>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Supporting Student Success in the Classroo</a:t>
            </a:r>
            <a:r>
              <a:rPr lang="en-US" sz="8000">
                <a:solidFill>
                  <a:srgbClr val="FFFFFF"/>
                </a:solidFill>
                <a:latin typeface="Aptos Display"/>
              </a:rPr>
              <a:t>m</a:t>
            </a:r>
            <a:endParaRPr lang="en-US" sz="8000">
              <a:solidFill>
                <a:srgbClr val="FFFFFF"/>
              </a:solidFill>
            </a:endParaRPr>
          </a:p>
        </p:txBody>
      </p:sp>
      <p:sp>
        <p:nvSpPr>
          <p:cNvPr id="3" name="Content Placeholder 2">
            <a:extLst>
              <a:ext uri="{FF2B5EF4-FFF2-40B4-BE49-F238E27FC236}">
                <a16:creationId xmlns:a16="http://schemas.microsoft.com/office/drawing/2014/main" id="{2A4391A0-7322-BC08-FD39-B5032E0729F4}"/>
              </a:ext>
            </a:extLst>
          </p:cNvPr>
          <p:cNvSpPr>
            <a:spLocks noGrp="1"/>
          </p:cNvSpPr>
          <p:nvPr>
            <p:ph type="subTitle" idx="1"/>
          </p:nvPr>
        </p:nvSpPr>
        <p:spPr>
          <a:xfrm>
            <a:off x="1208228" y="5972174"/>
            <a:ext cx="8578699" cy="504825"/>
          </a:xfrm>
        </p:spPr>
        <p:txBody>
          <a:bodyPr vert="horz" lIns="91440" tIns="45720" rIns="91440" bIns="45720" rtlCol="0" anchor="t">
            <a:noAutofit/>
          </a:bodyPr>
          <a:lstStyle/>
          <a:p>
            <a:pPr algn="l"/>
            <a:r>
              <a:rPr lang="en-US" sz="1800" dirty="0">
                <a:solidFill>
                  <a:srgbClr val="FFFFFF"/>
                </a:solidFill>
              </a:rPr>
              <a:t>Jennifer Schreier</a:t>
            </a:r>
          </a:p>
          <a:p>
            <a:pPr algn="l"/>
            <a:r>
              <a:rPr lang="en-US" sz="1800" dirty="0">
                <a:solidFill>
                  <a:srgbClr val="FFFFFF"/>
                </a:solidFill>
              </a:rPr>
              <a:t>Morton College</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48152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3852-0ADB-8AA1-3CD2-9A75CDFA8308}"/>
              </a:ext>
            </a:extLst>
          </p:cNvPr>
          <p:cNvSpPr>
            <a:spLocks noGrp="1"/>
          </p:cNvSpPr>
          <p:nvPr>
            <p:ph type="title"/>
          </p:nvPr>
        </p:nvSpPr>
        <p:spPr>
          <a:xfrm>
            <a:off x="761800" y="762001"/>
            <a:ext cx="5334197" cy="1708242"/>
          </a:xfrm>
        </p:spPr>
        <p:txBody>
          <a:bodyPr anchor="ctr">
            <a:normAutofit/>
          </a:bodyPr>
          <a:lstStyle/>
          <a:p>
            <a:pPr marL="285750" indent="-285750">
              <a:spcBef>
                <a:spcPts val="0"/>
              </a:spcBef>
              <a:buFont typeface="Arial"/>
              <a:buChar char="•"/>
            </a:pPr>
            <a:r>
              <a:rPr lang="en-US" sz="2800" b="1">
                <a:latin typeface="Times New Roman"/>
                <a:cs typeface="Times New Roman"/>
              </a:rPr>
              <a:t>Multiple Means of Representation</a:t>
            </a:r>
            <a:r>
              <a:rPr lang="en-US" sz="2800">
                <a:latin typeface="Times New Roman"/>
                <a:cs typeface="Times New Roman"/>
              </a:rPr>
              <a:t> </a:t>
            </a:r>
            <a:br>
              <a:rPr lang="en-US" sz="2800">
                <a:latin typeface="Times New Roman"/>
                <a:cs typeface="Times New Roman"/>
              </a:rPr>
            </a:br>
            <a:endParaRPr lang="en-US" sz="2800">
              <a:latin typeface="Times New Roman"/>
              <a:cs typeface="Times New Roman"/>
            </a:endParaRPr>
          </a:p>
          <a:p>
            <a:pPr>
              <a:spcBef>
                <a:spcPts val="0"/>
              </a:spcBef>
            </a:pPr>
            <a:r>
              <a:rPr lang="en-US" sz="2800">
                <a:latin typeface="Times New Roman"/>
                <a:cs typeface="Times New Roman"/>
              </a:rPr>
              <a:t>(“The </a:t>
            </a:r>
            <a:r>
              <a:rPr lang="en-US" sz="2800" i="1">
                <a:latin typeface="Times New Roman"/>
                <a:cs typeface="Times New Roman"/>
              </a:rPr>
              <a:t>what</a:t>
            </a:r>
            <a:r>
              <a:rPr lang="en-US" sz="2800">
                <a:latin typeface="Times New Roman"/>
                <a:cs typeface="Times New Roman"/>
              </a:rPr>
              <a:t> of learning”) </a:t>
            </a:r>
          </a:p>
          <a:p>
            <a:endParaRPr lang="en-US" sz="2800"/>
          </a:p>
        </p:txBody>
      </p:sp>
      <p:sp>
        <p:nvSpPr>
          <p:cNvPr id="3" name="Content Placeholder 2">
            <a:extLst>
              <a:ext uri="{FF2B5EF4-FFF2-40B4-BE49-F238E27FC236}">
                <a16:creationId xmlns:a16="http://schemas.microsoft.com/office/drawing/2014/main" id="{ECB8F9F9-EFA4-A1A5-59E9-5F71288D06FF}"/>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lvl="0" indent="0" rtl="0">
              <a:buNone/>
            </a:pPr>
            <a:r>
              <a:rPr lang="en-US" sz="1600">
                <a:latin typeface="Arial"/>
                <a:ea typeface="Arial"/>
                <a:cs typeface="Arial"/>
              </a:rPr>
              <a:t>Presenting information in different ways to make it accessible. ​</a:t>
            </a:r>
            <a:endParaRPr lang="en-US" sz="1600">
              <a:latin typeface="Arial"/>
              <a:cs typeface="Arial"/>
            </a:endParaRPr>
          </a:p>
          <a:p>
            <a:pPr marL="0" indent="0">
              <a:buNone/>
            </a:pPr>
            <a:endParaRPr lang="en-US" sz="1600">
              <a:latin typeface="Arial"/>
              <a:cs typeface="Arial"/>
            </a:endParaRPr>
          </a:p>
          <a:p>
            <a:pPr>
              <a:buFont typeface="Arial"/>
              <a:buChar char="•"/>
            </a:pPr>
            <a:r>
              <a:rPr lang="en-US" sz="1600">
                <a:latin typeface="Arial"/>
                <a:cs typeface="Arial"/>
              </a:rPr>
              <a:t>Illustrate through multiple media</a:t>
            </a:r>
          </a:p>
          <a:p>
            <a:pPr>
              <a:buFont typeface="Arial"/>
              <a:buChar char="•"/>
            </a:pPr>
            <a:r>
              <a:rPr lang="en-US" sz="1600">
                <a:latin typeface="Arial"/>
                <a:ea typeface="Open Sans"/>
                <a:cs typeface="Open Sans"/>
              </a:rPr>
              <a:t>Clarify vocabulary, symbols and language structures</a:t>
            </a:r>
          </a:p>
          <a:p>
            <a:pPr>
              <a:buFont typeface="Arial"/>
              <a:buChar char="•"/>
            </a:pPr>
            <a:r>
              <a:rPr lang="en-US" sz="1600">
                <a:latin typeface="Arial"/>
                <a:ea typeface="Open Sans"/>
                <a:cs typeface="Open Sans"/>
              </a:rPr>
              <a:t>Support decoding of text, mathematical notation, and symbols</a:t>
            </a:r>
            <a:endParaRPr lang="en-US" sz="1600">
              <a:latin typeface="Arial"/>
              <a:ea typeface="Arial"/>
              <a:cs typeface="Arial"/>
            </a:endParaRPr>
          </a:p>
          <a:p>
            <a:pPr>
              <a:buFont typeface="Arial"/>
              <a:buChar char="•"/>
            </a:pPr>
            <a:endParaRPr lang="en-US" sz="1400">
              <a:latin typeface="Arial"/>
              <a:ea typeface="Arial"/>
              <a:cs typeface="Arial"/>
            </a:endParaRPr>
          </a:p>
          <a:p>
            <a:pPr>
              <a:buFont typeface="Arial"/>
              <a:buChar char="•"/>
            </a:pPr>
            <a:endParaRPr lang="en-US" sz="1400">
              <a:latin typeface="Times New Roman"/>
              <a:cs typeface="Arial"/>
            </a:endParaRPr>
          </a:p>
        </p:txBody>
      </p:sp>
      <p:pic>
        <p:nvPicPr>
          <p:cNvPr id="5" name="Picture 4" descr="Complex math formulas on a blackboard">
            <a:extLst>
              <a:ext uri="{FF2B5EF4-FFF2-40B4-BE49-F238E27FC236}">
                <a16:creationId xmlns:a16="http://schemas.microsoft.com/office/drawing/2014/main" id="{E2915A66-665F-8AA6-6C9B-FFA205004D74}"/>
              </a:ext>
            </a:extLst>
          </p:cNvPr>
          <p:cNvPicPr>
            <a:picLocks noChangeAspect="1"/>
          </p:cNvPicPr>
          <p:nvPr/>
        </p:nvPicPr>
        <p:blipFill>
          <a:blip r:embed="rId2"/>
          <a:srcRect l="15556" r="27835" b="6"/>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01605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20E62-C83E-74DF-47A7-0629DF06D6F6}"/>
              </a:ext>
            </a:extLst>
          </p:cNvPr>
          <p:cNvSpPr>
            <a:spLocks noGrp="1"/>
          </p:cNvSpPr>
          <p:nvPr>
            <p:ph type="title"/>
          </p:nvPr>
        </p:nvSpPr>
        <p:spPr>
          <a:xfrm>
            <a:off x="1285240" y="1050595"/>
            <a:ext cx="8074815" cy="1618489"/>
          </a:xfrm>
        </p:spPr>
        <p:txBody>
          <a:bodyPr anchor="ctr">
            <a:normAutofit fontScale="90000"/>
          </a:bodyPr>
          <a:lstStyle/>
          <a:p>
            <a:r>
              <a:rPr lang="en-US" sz="7200"/>
              <a:t>Learning Goals(Math):</a:t>
            </a:r>
          </a:p>
        </p:txBody>
      </p:sp>
      <p:sp>
        <p:nvSpPr>
          <p:cNvPr id="3" name="Content Placeholder 2">
            <a:extLst>
              <a:ext uri="{FF2B5EF4-FFF2-40B4-BE49-F238E27FC236}">
                <a16:creationId xmlns:a16="http://schemas.microsoft.com/office/drawing/2014/main" id="{D483DDEA-662E-AF09-E975-8A3D5CC27D04}"/>
              </a:ext>
            </a:extLst>
          </p:cNvPr>
          <p:cNvSpPr>
            <a:spLocks noGrp="1"/>
          </p:cNvSpPr>
          <p:nvPr>
            <p:ph idx="1"/>
          </p:nvPr>
        </p:nvSpPr>
        <p:spPr>
          <a:xfrm>
            <a:off x="1285240" y="2969469"/>
            <a:ext cx="8074815" cy="2800395"/>
          </a:xfrm>
        </p:spPr>
        <p:txBody>
          <a:bodyPr anchor="t">
            <a:normAutofit/>
          </a:bodyPr>
          <a:lstStyle/>
          <a:p>
            <a:pPr marL="228600" lvl="0" indent="-228600" rtl="0">
              <a:buFont typeface=""/>
              <a:buChar char="•"/>
            </a:pPr>
            <a:r>
              <a:rPr lang="en-US" sz="1500" b="1" i="0" u="none" strike="noStrike" baseline="0">
                <a:latin typeface="Aptos"/>
                <a:ea typeface="Arial"/>
                <a:cs typeface="Arial"/>
              </a:rPr>
              <a:t>MP1</a:t>
            </a:r>
            <a:r>
              <a:rPr lang="en-US" sz="1500" b="0" i="0" u="none" strike="noStrike" baseline="0">
                <a:latin typeface="Aptos"/>
                <a:ea typeface="Arial"/>
                <a:cs typeface="Arial"/>
              </a:rPr>
              <a:t>: Make sense of problems and persevere in solving them  decoding and representing math symbolically.</a:t>
            </a:r>
            <a:r>
              <a:rPr lang="en-US" sz="1500" b="0" i="0">
                <a:latin typeface="Aptos"/>
                <a:ea typeface="Arial"/>
                <a:cs typeface="Arial"/>
              </a:rPr>
              <a:t>​</a:t>
            </a:r>
          </a:p>
          <a:p>
            <a:pPr marL="228600" lvl="0" indent="-228600" rtl="0">
              <a:buFont typeface=""/>
              <a:buChar char="•"/>
            </a:pPr>
            <a:r>
              <a:rPr lang="en-US" sz="1500" b="1" i="0" u="none" strike="noStrike" baseline="0">
                <a:latin typeface="Aptos"/>
                <a:ea typeface="Arial"/>
                <a:cs typeface="Arial"/>
              </a:rPr>
              <a:t>MP2</a:t>
            </a:r>
            <a:r>
              <a:rPr lang="en-US" sz="1500" b="0" i="0" u="none" strike="noStrike" baseline="0">
                <a:latin typeface="Aptos"/>
                <a:ea typeface="Arial"/>
                <a:cs typeface="Arial"/>
              </a:rPr>
              <a:t>: Reason abstractly and quantitatively  moving between concrete (language) and abstract (symbols).</a:t>
            </a:r>
            <a:r>
              <a:rPr lang="en-US" sz="1500" b="0" i="0">
                <a:latin typeface="Aptos"/>
                <a:ea typeface="Arial"/>
                <a:cs typeface="Arial"/>
              </a:rPr>
              <a:t>​</a:t>
            </a:r>
          </a:p>
          <a:p>
            <a:pPr marL="228600" lvl="0" indent="-228600" rtl="0">
              <a:buFont typeface=""/>
              <a:buChar char="•"/>
            </a:pPr>
            <a:r>
              <a:rPr lang="en-US" sz="1500" b="1" i="0" u="none" strike="noStrike" baseline="0">
                <a:latin typeface="Aptos"/>
                <a:ea typeface="Arial"/>
                <a:cs typeface="Arial"/>
              </a:rPr>
              <a:t>MP4</a:t>
            </a:r>
            <a:r>
              <a:rPr lang="en-US" sz="1500" b="0" i="0" u="none" strike="noStrike" baseline="0">
                <a:latin typeface="Aptos"/>
                <a:ea typeface="Arial"/>
                <a:cs typeface="Arial"/>
              </a:rPr>
              <a:t>: Model with mathematics  representing relationships using symbols, text, and visuals.</a:t>
            </a:r>
            <a:r>
              <a:rPr lang="en-US" sz="1500" b="0" i="0">
                <a:latin typeface="Aptos"/>
                <a:ea typeface="Arial"/>
                <a:cs typeface="Arial"/>
              </a:rPr>
              <a:t>​</a:t>
            </a:r>
          </a:p>
          <a:p>
            <a:pPr marL="228600" lvl="0" indent="-228600" rtl="0">
              <a:buFont typeface=""/>
              <a:buChar char="•"/>
            </a:pPr>
            <a:r>
              <a:rPr lang="en-US" sz="1500" b="1" i="0" u="none" strike="noStrike" baseline="0">
                <a:latin typeface="Aptos"/>
                <a:ea typeface="Arial"/>
                <a:cs typeface="Arial"/>
              </a:rPr>
              <a:t>MP6</a:t>
            </a:r>
            <a:r>
              <a:rPr lang="en-US" sz="1500" b="0" i="0" u="none" strike="noStrike" baseline="0">
                <a:latin typeface="Aptos"/>
                <a:ea typeface="Arial"/>
                <a:cs typeface="Arial"/>
              </a:rPr>
              <a:t>: Attend to precision  using accurate mathematical language and structure.</a:t>
            </a:r>
            <a:r>
              <a:rPr lang="en-US" sz="1500" b="0" i="0">
                <a:latin typeface="Aptos"/>
                <a:ea typeface="Arial"/>
                <a:cs typeface="Arial"/>
              </a:rPr>
              <a:t>​</a:t>
            </a:r>
          </a:p>
          <a:p>
            <a:pPr rtl="0"/>
            <a:r>
              <a:rPr lang="en-US" sz="1500" b="1" i="0" u="none" strike="noStrike" baseline="0">
                <a:latin typeface="Aptos"/>
                <a:ea typeface="Arial"/>
                <a:cs typeface="Arial"/>
              </a:rPr>
              <a:t>Standards:</a:t>
            </a:r>
            <a:r>
              <a:rPr lang="en-US" sz="1500" b="0" i="0">
                <a:latin typeface="Aptos"/>
                <a:ea typeface="Arial"/>
                <a:cs typeface="Arial"/>
              </a:rPr>
              <a:t>​</a:t>
            </a:r>
          </a:p>
          <a:p>
            <a:pPr marL="228600" lvl="0" indent="-228600" rtl="0">
              <a:buFont typeface=""/>
              <a:buChar char="•"/>
            </a:pPr>
            <a:r>
              <a:rPr lang="en-US" sz="1500" b="0" i="0" u="none" strike="noStrike" baseline="0">
                <a:latin typeface="Aptos"/>
                <a:ea typeface="Arial"/>
                <a:cs typeface="Arial"/>
              </a:rPr>
              <a:t>3.OA.6 and 3.OA.7</a:t>
            </a:r>
          </a:p>
          <a:p>
            <a:endParaRPr lang="en-US" sz="1500"/>
          </a:p>
        </p:txBody>
      </p:sp>
    </p:spTree>
    <p:extLst>
      <p:ext uri="{BB962C8B-B14F-4D97-AF65-F5344CB8AC3E}">
        <p14:creationId xmlns:p14="http://schemas.microsoft.com/office/powerpoint/2010/main" val="62615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A7854B-3CD8-EC2C-1058-6EBFC0EFCFA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PowerPoint with helper notes</a:t>
            </a:r>
          </a:p>
        </p:txBody>
      </p:sp>
      <p:pic>
        <p:nvPicPr>
          <p:cNvPr id="4" name="Content Placeholder 3">
            <a:extLst>
              <a:ext uri="{FF2B5EF4-FFF2-40B4-BE49-F238E27FC236}">
                <a16:creationId xmlns:a16="http://schemas.microsoft.com/office/drawing/2014/main" id="{159B1E90-31D0-FBFC-CD1D-83A205CAC96B}"/>
              </a:ext>
            </a:extLst>
          </p:cNvPr>
          <p:cNvPicPr>
            <a:picLocks noGrp="1" noChangeAspect="1"/>
          </p:cNvPicPr>
          <p:nvPr>
            <p:ph sz="half" idx="2"/>
          </p:nvPr>
        </p:nvPicPr>
        <p:blipFill>
          <a:blip r:embed="rId2"/>
          <a:stretch>
            <a:fillRect/>
          </a:stretch>
        </p:blipFill>
        <p:spPr>
          <a:xfrm>
            <a:off x="5508925" y="1083575"/>
            <a:ext cx="5212753" cy="4690849"/>
          </a:xfrm>
          <a:prstGeom prst="rect">
            <a:avLst/>
          </a:prstGeom>
        </p:spPr>
      </p:pic>
    </p:spTree>
    <p:extLst>
      <p:ext uri="{BB962C8B-B14F-4D97-AF65-F5344CB8AC3E}">
        <p14:creationId xmlns:p14="http://schemas.microsoft.com/office/powerpoint/2010/main" val="170273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528A7-FE84-334B-7BA9-F51806962D2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Activity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8EDF83-10D4-0BAF-D2E0-3D7A75F0B15A}"/>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a:t>Students were given an algebraic equation or phrase and they needed to walk around the room to find their match.</a:t>
            </a:r>
          </a:p>
          <a:p>
            <a:pPr indent="-228600">
              <a:buFont typeface="Arial" panose="020B0604020202020204" pitchFamily="34" charset="0"/>
              <a:buChar char="•"/>
            </a:pPr>
            <a:r>
              <a:rPr lang="en-US"/>
              <a:t>Once they found their match they placed their matches on the table.</a:t>
            </a:r>
          </a:p>
          <a:p>
            <a:pPr indent="-228600">
              <a:buFont typeface="Arial" panose="020B0604020202020204" pitchFamily="34" charset="0"/>
              <a:buChar char="•"/>
            </a:pPr>
            <a:endParaRPr lang="en-US"/>
          </a:p>
          <a:p>
            <a:pPr indent="-228600">
              <a:buFont typeface="Arial" panose="020B0604020202020204" pitchFamily="34" charset="0"/>
              <a:buChar char="•"/>
            </a:pPr>
            <a:r>
              <a:rPr lang="en-US"/>
              <a:t>Example: "x/2 + 9" and "half a number increased by 9"</a:t>
            </a:r>
          </a:p>
          <a:p>
            <a:pPr indent="-228600">
              <a:buFont typeface="Arial" panose="020B0604020202020204" pitchFamily="34" charset="0"/>
              <a:buChar char="•"/>
            </a:pPr>
            <a:endParaRPr lang="en-US"/>
          </a:p>
          <a:p>
            <a:pPr marL="0" indent="-228600">
              <a:buFont typeface="Arial" panose="020B0604020202020204" pitchFamily="34" charset="0"/>
              <a:buChar char="•"/>
            </a:pPr>
            <a:r>
              <a:rPr lang="en-US"/>
              <a:t>This activity was done 3 times, the third time everyone was given a phrase and an equation and had to find their match and then we shared.</a:t>
            </a:r>
          </a:p>
        </p:txBody>
      </p:sp>
    </p:spTree>
    <p:extLst>
      <p:ext uri="{BB962C8B-B14F-4D97-AF65-F5344CB8AC3E}">
        <p14:creationId xmlns:p14="http://schemas.microsoft.com/office/powerpoint/2010/main" val="230071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1514-7863-E701-0265-24A360BF28FE}"/>
              </a:ext>
            </a:extLst>
          </p:cNvPr>
          <p:cNvSpPr>
            <a:spLocks noGrp="1"/>
          </p:cNvSpPr>
          <p:nvPr>
            <p:ph type="title"/>
          </p:nvPr>
        </p:nvSpPr>
        <p:spPr/>
        <p:txBody>
          <a:bodyPr/>
          <a:lstStyle/>
          <a:p>
            <a:r>
              <a:rPr lang="en-US"/>
              <a:t>What did the students say?</a:t>
            </a:r>
          </a:p>
        </p:txBody>
      </p:sp>
      <p:pic>
        <p:nvPicPr>
          <p:cNvPr id="4" name="Content Placeholder 3" descr="A screenshot of a computer&#10;&#10;AI-generated content may be incorrect.">
            <a:extLst>
              <a:ext uri="{FF2B5EF4-FFF2-40B4-BE49-F238E27FC236}">
                <a16:creationId xmlns:a16="http://schemas.microsoft.com/office/drawing/2014/main" id="{783A8AF8-FA5D-2E05-317A-47696405A47A}"/>
              </a:ext>
            </a:extLst>
          </p:cNvPr>
          <p:cNvPicPr>
            <a:picLocks noGrp="1" noChangeAspect="1"/>
          </p:cNvPicPr>
          <p:nvPr>
            <p:ph idx="1"/>
          </p:nvPr>
        </p:nvPicPr>
        <p:blipFill>
          <a:blip r:embed="rId2"/>
          <a:stretch>
            <a:fillRect/>
          </a:stretch>
        </p:blipFill>
        <p:spPr>
          <a:xfrm>
            <a:off x="0" y="1983267"/>
            <a:ext cx="12191999" cy="3580713"/>
          </a:xfrm>
          <a:prstGeom prst="rect">
            <a:avLst/>
          </a:prstGeom>
        </p:spPr>
      </p:pic>
    </p:spTree>
    <p:extLst>
      <p:ext uri="{BB962C8B-B14F-4D97-AF65-F5344CB8AC3E}">
        <p14:creationId xmlns:p14="http://schemas.microsoft.com/office/powerpoint/2010/main" val="302870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46B2-08F6-17FC-D1C7-AE563006EA49}"/>
              </a:ext>
            </a:extLst>
          </p:cNvPr>
          <p:cNvSpPr>
            <a:spLocks noGrp="1"/>
          </p:cNvSpPr>
          <p:nvPr>
            <p:ph type="title"/>
          </p:nvPr>
        </p:nvSpPr>
        <p:spPr/>
        <p:txBody>
          <a:bodyPr/>
          <a:lstStyle/>
          <a:p>
            <a:r>
              <a:rPr lang="en-US"/>
              <a:t>Reflection</a:t>
            </a:r>
          </a:p>
        </p:txBody>
      </p:sp>
      <p:sp>
        <p:nvSpPr>
          <p:cNvPr id="3" name="Content Placeholder 2">
            <a:extLst>
              <a:ext uri="{FF2B5EF4-FFF2-40B4-BE49-F238E27FC236}">
                <a16:creationId xmlns:a16="http://schemas.microsoft.com/office/drawing/2014/main" id="{56E4F57D-33D4-945C-6F7F-AE68FB632798}"/>
              </a:ext>
            </a:extLst>
          </p:cNvPr>
          <p:cNvSpPr>
            <a:spLocks noGrp="1"/>
          </p:cNvSpPr>
          <p:nvPr>
            <p:ph idx="1"/>
          </p:nvPr>
        </p:nvSpPr>
        <p:spPr/>
        <p:txBody>
          <a:bodyPr vert="horz" lIns="91440" tIns="45720" rIns="91440" bIns="45720" rtlCol="0" anchor="t">
            <a:normAutofit/>
          </a:bodyPr>
          <a:lstStyle/>
          <a:p>
            <a:r>
              <a:rPr lang="en-US"/>
              <a:t>Students were engaged- variety of modalities were used</a:t>
            </a:r>
          </a:p>
          <a:p>
            <a:r>
              <a:rPr lang="en-US"/>
              <a:t>Knowledge was retained better than in previous semesters</a:t>
            </a:r>
          </a:p>
          <a:p>
            <a:r>
              <a:rPr lang="en-US"/>
              <a:t>Need to do a bit more practice before starting activity, discuss background knowledge</a:t>
            </a:r>
          </a:p>
          <a:p>
            <a:r>
              <a:rPr lang="en-US"/>
              <a:t>Students built self-awareness of the way they want to learn and works best for them as a learner</a:t>
            </a:r>
          </a:p>
          <a:p>
            <a:r>
              <a:rPr lang="en-US"/>
              <a:t>Students were able to make connections to the content and to others in class, building more of a community within the classroom</a:t>
            </a:r>
          </a:p>
          <a:p>
            <a:endParaRPr lang="en-US"/>
          </a:p>
          <a:p>
            <a:endParaRPr lang="en-US"/>
          </a:p>
        </p:txBody>
      </p:sp>
    </p:spTree>
    <p:extLst>
      <p:ext uri="{BB962C8B-B14F-4D97-AF65-F5344CB8AC3E}">
        <p14:creationId xmlns:p14="http://schemas.microsoft.com/office/powerpoint/2010/main" val="17654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4038600" y="1939159"/>
            <a:ext cx="7644627" cy="2751086"/>
          </a:xfrm>
        </p:spPr>
        <p:txBody>
          <a:bodyPr>
            <a:normAutofit/>
          </a:bodyPr>
          <a:lstStyle/>
          <a:p>
            <a:pPr algn="r"/>
            <a:r>
              <a:rPr lang="en-US">
                <a:latin typeface="Times New Roman"/>
                <a:cs typeface="Times New Roman"/>
              </a:rPr>
              <a:t>Multiple Means of Action and Expression</a:t>
            </a:r>
          </a:p>
        </p:txBody>
      </p:sp>
      <p:sp>
        <p:nvSpPr>
          <p:cNvPr id="3" name="Subtitle 2"/>
          <p:cNvSpPr>
            <a:spLocks noGrp="1"/>
          </p:cNvSpPr>
          <p:nvPr>
            <p:ph type="subTitle" idx="1"/>
          </p:nvPr>
        </p:nvSpPr>
        <p:spPr>
          <a:xfrm>
            <a:off x="4038600" y="4782320"/>
            <a:ext cx="7644627" cy="1329443"/>
          </a:xfrm>
        </p:spPr>
        <p:txBody>
          <a:bodyPr vert="horz" lIns="91440" tIns="45720" rIns="91440" bIns="45720" rtlCol="0">
            <a:normAutofit/>
          </a:bodyPr>
          <a:lstStyle/>
          <a:p>
            <a:pPr algn="r"/>
            <a:endParaRPr lang="en-US"/>
          </a:p>
        </p:txBody>
      </p:sp>
    </p:spTree>
    <p:extLst>
      <p:ext uri="{BB962C8B-B14F-4D97-AF65-F5344CB8AC3E}">
        <p14:creationId xmlns:p14="http://schemas.microsoft.com/office/powerpoint/2010/main" val="10985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AA22B-30B2-D2C2-395A-A270821E90D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Times New Roman"/>
                <a:cs typeface="Times New Roman"/>
              </a:rPr>
              <a:t>Goal was to:</a:t>
            </a:r>
          </a:p>
        </p:txBody>
      </p:sp>
      <p:graphicFrame>
        <p:nvGraphicFramePr>
          <p:cNvPr id="5" name="Content Placeholder 2">
            <a:extLst>
              <a:ext uri="{FF2B5EF4-FFF2-40B4-BE49-F238E27FC236}">
                <a16:creationId xmlns:a16="http://schemas.microsoft.com/office/drawing/2014/main" id="{3839C971-3FC1-DB7A-DC58-588DDEDD1172}"/>
              </a:ext>
            </a:extLst>
          </p:cNvPr>
          <p:cNvGraphicFramePr>
            <a:graphicFrameLocks noGrp="1"/>
          </p:cNvGraphicFramePr>
          <p:nvPr>
            <p:ph idx="1"/>
            <p:extLst>
              <p:ext uri="{D42A27DB-BD31-4B8C-83A1-F6EECF244321}">
                <p14:modId xmlns:p14="http://schemas.microsoft.com/office/powerpoint/2010/main" val="23249052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99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AF8DDC2-4606-F974-BE8F-A7624C54966B}"/>
              </a:ext>
            </a:extLst>
          </p:cNvPr>
          <p:cNvSpPr>
            <a:spLocks noGrp="1"/>
          </p:cNvSpPr>
          <p:nvPr>
            <p:ph type="title"/>
          </p:nvPr>
        </p:nvSpPr>
        <p:spPr>
          <a:xfrm>
            <a:off x="479394" y="1070800"/>
            <a:ext cx="3939688" cy="5583126"/>
          </a:xfrm>
        </p:spPr>
        <p:txBody>
          <a:bodyPr>
            <a:normAutofit/>
          </a:bodyPr>
          <a:lstStyle/>
          <a:p>
            <a:pPr algn="r"/>
            <a:r>
              <a:rPr lang="en-US" sz="8000"/>
              <a:t>Why ?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F364066-3021-4317-FFE9-0808E194F094}"/>
              </a:ext>
            </a:extLst>
          </p:cNvPr>
          <p:cNvGraphicFramePr>
            <a:graphicFrameLocks noGrp="1"/>
          </p:cNvGraphicFramePr>
          <p:nvPr>
            <p:ph idx="1"/>
            <p:extLst>
              <p:ext uri="{D42A27DB-BD31-4B8C-83A1-F6EECF244321}">
                <p14:modId xmlns:p14="http://schemas.microsoft.com/office/powerpoint/2010/main" val="212671678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98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1D7CA-69D5-9389-23FF-83534F29A0CC}"/>
              </a:ext>
            </a:extLst>
          </p:cNvPr>
          <p:cNvSpPr>
            <a:spLocks noGrp="1"/>
          </p:cNvSpPr>
          <p:nvPr>
            <p:ph type="title"/>
          </p:nvPr>
        </p:nvSpPr>
        <p:spPr>
          <a:xfrm>
            <a:off x="838200" y="365125"/>
            <a:ext cx="5558489" cy="1325563"/>
          </a:xfrm>
        </p:spPr>
        <p:txBody>
          <a:bodyPr>
            <a:normAutofit/>
          </a:bodyPr>
          <a:lstStyle/>
          <a:p>
            <a:r>
              <a:rPr lang="en-US" dirty="0"/>
              <a:t>Goal Setting</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0869CF2-59DF-87FF-0813-F634540E91D9}"/>
              </a:ext>
            </a:extLst>
          </p:cNvPr>
          <p:cNvSpPr>
            <a:spLocks noGrp="1"/>
          </p:cNvSpPr>
          <p:nvPr>
            <p:ph idx="1"/>
          </p:nvPr>
        </p:nvSpPr>
        <p:spPr>
          <a:xfrm>
            <a:off x="838200" y="1825625"/>
            <a:ext cx="5558489" cy="4351338"/>
          </a:xfrm>
        </p:spPr>
        <p:txBody>
          <a:bodyPr vert="horz" lIns="91440" tIns="45720" rIns="91440" bIns="45720" rtlCol="0" anchor="t">
            <a:normAutofit/>
          </a:bodyPr>
          <a:lstStyle/>
          <a:p>
            <a:r>
              <a:rPr lang="en-US">
                <a:ea typeface="+mn-lt"/>
                <a:cs typeface="+mn-lt"/>
              </a:rPr>
              <a:t>In Adult Education, many learners at the higher levels (NRS levels 4-6) struggle not because of content but because of planning, attention, or task management barriers. </a:t>
            </a:r>
            <a:endParaRPr lang="en-US"/>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20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6599-8DE8-D837-8FBC-81BE8C3DBA27}"/>
              </a:ext>
            </a:extLst>
          </p:cNvPr>
          <p:cNvSpPr>
            <a:spLocks noGrp="1"/>
          </p:cNvSpPr>
          <p:nvPr>
            <p:ph type="title"/>
          </p:nvPr>
        </p:nvSpPr>
        <p:spPr/>
        <p:txBody>
          <a:bodyPr/>
          <a:lstStyle/>
          <a:p>
            <a:r>
              <a:rPr lang="en-US"/>
              <a:t>UDL Guidelines:</a:t>
            </a:r>
          </a:p>
        </p:txBody>
      </p:sp>
      <p:pic>
        <p:nvPicPr>
          <p:cNvPr id="4" name="Content Placeholder 3">
            <a:extLst>
              <a:ext uri="{FF2B5EF4-FFF2-40B4-BE49-F238E27FC236}">
                <a16:creationId xmlns:a16="http://schemas.microsoft.com/office/drawing/2014/main" id="{33A64206-8DF2-6980-1B86-B76475E409B3}"/>
              </a:ext>
            </a:extLst>
          </p:cNvPr>
          <p:cNvPicPr>
            <a:picLocks noGrp="1" noChangeAspect="1"/>
          </p:cNvPicPr>
          <p:nvPr>
            <p:ph idx="1"/>
          </p:nvPr>
        </p:nvPicPr>
        <p:blipFill>
          <a:blip r:embed="rId2"/>
          <a:stretch>
            <a:fillRect/>
          </a:stretch>
        </p:blipFill>
        <p:spPr>
          <a:xfrm>
            <a:off x="2399347" y="1332072"/>
            <a:ext cx="7423785" cy="5368925"/>
          </a:xfrm>
          <a:prstGeom prst="rect">
            <a:avLst/>
          </a:prstGeom>
        </p:spPr>
      </p:pic>
    </p:spTree>
    <p:extLst>
      <p:ext uri="{BB962C8B-B14F-4D97-AF65-F5344CB8AC3E}">
        <p14:creationId xmlns:p14="http://schemas.microsoft.com/office/powerpoint/2010/main" val="236946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ACB3-8BC7-FAF4-EBE4-461051911374}"/>
              </a:ext>
            </a:extLst>
          </p:cNvPr>
          <p:cNvSpPr>
            <a:spLocks noGrp="1"/>
          </p:cNvSpPr>
          <p:nvPr>
            <p:ph type="title"/>
          </p:nvPr>
        </p:nvSpPr>
        <p:spPr/>
        <p:txBody>
          <a:bodyPr/>
          <a:lstStyle/>
          <a:p>
            <a:endParaRPr lang="en-US"/>
          </a:p>
        </p:txBody>
      </p:sp>
      <p:pic>
        <p:nvPicPr>
          <p:cNvPr id="4" name="Content Placeholder 3" descr="A blue and yellow banner with white text&#10;&#10;AI-generated content may be incorrect.">
            <a:extLst>
              <a:ext uri="{FF2B5EF4-FFF2-40B4-BE49-F238E27FC236}">
                <a16:creationId xmlns:a16="http://schemas.microsoft.com/office/drawing/2014/main" id="{4ACAB4F4-EA70-A306-CF41-E291BE153644}"/>
              </a:ext>
            </a:extLst>
          </p:cNvPr>
          <p:cNvPicPr>
            <a:picLocks noGrp="1" noChangeAspect="1"/>
          </p:cNvPicPr>
          <p:nvPr>
            <p:ph idx="1"/>
          </p:nvPr>
        </p:nvPicPr>
        <p:blipFill>
          <a:blip r:embed="rId2"/>
          <a:stretch>
            <a:fillRect/>
          </a:stretch>
        </p:blipFill>
        <p:spPr>
          <a:xfrm>
            <a:off x="3345654" y="893821"/>
            <a:ext cx="5835227" cy="5248507"/>
          </a:xfrm>
          <a:prstGeom prst="rect">
            <a:avLst/>
          </a:prstGeom>
        </p:spPr>
      </p:pic>
    </p:spTree>
    <p:extLst>
      <p:ext uri="{BB962C8B-B14F-4D97-AF65-F5344CB8AC3E}">
        <p14:creationId xmlns:p14="http://schemas.microsoft.com/office/powerpoint/2010/main" val="137958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874D-1F05-BF7E-B927-55DB550B3C05}"/>
              </a:ext>
            </a:extLst>
          </p:cNvPr>
          <p:cNvSpPr>
            <a:spLocks noGrp="1"/>
          </p:cNvSpPr>
          <p:nvPr>
            <p:ph type="title"/>
          </p:nvPr>
        </p:nvSpPr>
        <p:spPr/>
        <p:txBody>
          <a:bodyPr/>
          <a:lstStyle/>
          <a:p>
            <a:r>
              <a:rPr lang="en-US" dirty="0"/>
              <a:t>Resources to assist with your goals</a:t>
            </a:r>
          </a:p>
        </p:txBody>
      </p:sp>
      <p:pic>
        <p:nvPicPr>
          <p:cNvPr id="4" name="Content Placeholder 3" descr="A yellow and black qr code&#10;&#10;AI-generated content may be incorrect.">
            <a:extLst>
              <a:ext uri="{FF2B5EF4-FFF2-40B4-BE49-F238E27FC236}">
                <a16:creationId xmlns:a16="http://schemas.microsoft.com/office/drawing/2014/main" id="{CC2AA5FA-6367-F863-B587-30D627D6ABA1}"/>
              </a:ext>
            </a:extLst>
          </p:cNvPr>
          <p:cNvPicPr>
            <a:picLocks noGrp="1" noChangeAspect="1"/>
          </p:cNvPicPr>
          <p:nvPr>
            <p:ph idx="1"/>
          </p:nvPr>
        </p:nvPicPr>
        <p:blipFill>
          <a:blip r:embed="rId2"/>
          <a:stretch>
            <a:fillRect/>
          </a:stretch>
        </p:blipFill>
        <p:spPr>
          <a:xfrm>
            <a:off x="4115925" y="1943894"/>
            <a:ext cx="3960150" cy="4114800"/>
          </a:xfrm>
          <a:prstGeom prst="rect">
            <a:avLst/>
          </a:prstGeom>
        </p:spPr>
      </p:pic>
    </p:spTree>
    <p:extLst>
      <p:ext uri="{BB962C8B-B14F-4D97-AF65-F5344CB8AC3E}">
        <p14:creationId xmlns:p14="http://schemas.microsoft.com/office/powerpoint/2010/main" val="325320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E7EB4-DB26-2FBB-011B-0AE4DD45834A}"/>
              </a:ext>
            </a:extLst>
          </p:cNvPr>
          <p:cNvSpPr>
            <a:spLocks noGrp="1"/>
          </p:cNvSpPr>
          <p:nvPr>
            <p:ph type="title"/>
          </p:nvPr>
        </p:nvSpPr>
        <p:spPr>
          <a:xfrm>
            <a:off x="841248" y="552289"/>
            <a:ext cx="3976496" cy="3900326"/>
          </a:xfrm>
        </p:spPr>
        <p:txBody>
          <a:bodyPr vert="horz" lIns="91440" tIns="45720" rIns="91440" bIns="45720" rtlCol="0" anchor="b">
            <a:normAutofit/>
          </a:bodyPr>
          <a:lstStyle/>
          <a:p>
            <a:r>
              <a:rPr lang="en-US" sz="5200" kern="1200">
                <a:solidFill>
                  <a:schemeClr val="tx1"/>
                </a:solidFill>
                <a:latin typeface="+mj-lt"/>
                <a:ea typeface="+mj-ea"/>
                <a:cs typeface="+mj-cs"/>
              </a:rPr>
              <a:t>Students set a SMART Goal</a:t>
            </a:r>
          </a:p>
        </p:txBody>
      </p:sp>
      <p:pic>
        <p:nvPicPr>
          <p:cNvPr id="4" name="Content Placeholder 3" descr="A white paper with colorful text&#10;&#10;AI-generated content may be incorrect.">
            <a:extLst>
              <a:ext uri="{FF2B5EF4-FFF2-40B4-BE49-F238E27FC236}">
                <a16:creationId xmlns:a16="http://schemas.microsoft.com/office/drawing/2014/main" id="{860CBD9B-D4ED-9855-93FE-3C5A2F0323FC}"/>
              </a:ext>
            </a:extLst>
          </p:cNvPr>
          <p:cNvPicPr>
            <a:picLocks noGrp="1" noChangeAspect="1"/>
          </p:cNvPicPr>
          <p:nvPr>
            <p:ph idx="1"/>
          </p:nvPr>
        </p:nvPicPr>
        <p:blipFill>
          <a:blip r:embed="rId2"/>
          <a:stretch>
            <a:fillRect/>
          </a:stretch>
        </p:blipFill>
        <p:spPr>
          <a:xfrm>
            <a:off x="5891540" y="557189"/>
            <a:ext cx="4754228" cy="5576808"/>
          </a:xfrm>
          <a:prstGeom prst="rect">
            <a:avLst/>
          </a:prstGeom>
        </p:spPr>
      </p:pic>
    </p:spTree>
    <p:extLst>
      <p:ext uri="{BB962C8B-B14F-4D97-AF65-F5344CB8AC3E}">
        <p14:creationId xmlns:p14="http://schemas.microsoft.com/office/powerpoint/2010/main" val="143698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0F270-01AD-05DC-98C8-C22B0D485518}"/>
              </a:ext>
            </a:extLst>
          </p:cNvPr>
          <p:cNvSpPr>
            <a:spLocks noGrp="1"/>
          </p:cNvSpPr>
          <p:nvPr>
            <p:ph type="title"/>
          </p:nvPr>
        </p:nvSpPr>
        <p:spPr>
          <a:xfrm>
            <a:off x="640080" y="325369"/>
            <a:ext cx="4368602" cy="1956841"/>
          </a:xfrm>
        </p:spPr>
        <p:txBody>
          <a:bodyPr anchor="b">
            <a:normAutofit/>
          </a:bodyPr>
          <a:lstStyle/>
          <a:p>
            <a:r>
              <a:rPr lang="en-US" sz="4200"/>
              <a:t>Students were provided with a checklist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A9C9747-99E1-17DE-00F4-09E186965E36}"/>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a:t>(This provided a strategy for students to be successful and held the students accountable for their learning)</a:t>
            </a:r>
            <a:endParaRPr lang="en-US"/>
          </a:p>
        </p:txBody>
      </p:sp>
      <p:pic>
        <p:nvPicPr>
          <p:cNvPr id="4" name="Content Placeholder 3" descr="A checklist for learning&#10;&#10;AI-generated content may be incorrect.">
            <a:extLst>
              <a:ext uri="{FF2B5EF4-FFF2-40B4-BE49-F238E27FC236}">
                <a16:creationId xmlns:a16="http://schemas.microsoft.com/office/drawing/2014/main" id="{248FDECA-A975-83C3-E3E5-8301584D51F7}"/>
              </a:ext>
            </a:extLst>
          </p:cNvPr>
          <p:cNvPicPr>
            <a:picLocks noChangeAspect="1"/>
          </p:cNvPicPr>
          <p:nvPr/>
        </p:nvPicPr>
        <p:blipFill>
          <a:blip r:embed="rId2"/>
          <a:srcRect t="4789" r="-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406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9DCB9-ADDA-3DF1-4902-DA5141C063EB}"/>
              </a:ext>
            </a:extLst>
          </p:cNvPr>
          <p:cNvSpPr>
            <a:spLocks noGrp="1"/>
          </p:cNvSpPr>
          <p:nvPr>
            <p:ph type="title"/>
          </p:nvPr>
        </p:nvSpPr>
        <p:spPr>
          <a:xfrm>
            <a:off x="640080" y="325369"/>
            <a:ext cx="4368602" cy="1956841"/>
          </a:xfrm>
        </p:spPr>
        <p:txBody>
          <a:bodyPr anchor="b">
            <a:normAutofit/>
          </a:bodyPr>
          <a:lstStyle/>
          <a:p>
            <a:r>
              <a:rPr lang="en-US" sz="5400"/>
              <a:t>Check-ins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436A305-E619-D20F-9C55-010BE5381B26}"/>
              </a:ext>
            </a:extLst>
          </p:cNvPr>
          <p:cNvSpPr>
            <a:spLocks noGrp="1"/>
          </p:cNvSpPr>
          <p:nvPr>
            <p:ph idx="1"/>
          </p:nvPr>
        </p:nvSpPr>
        <p:spPr>
          <a:xfrm>
            <a:off x="640080" y="2872899"/>
            <a:ext cx="4243589" cy="3320668"/>
          </a:xfrm>
        </p:spPr>
        <p:txBody>
          <a:bodyPr>
            <a:normAutofit/>
          </a:bodyPr>
          <a:lstStyle/>
          <a:p>
            <a:endParaRPr lang="en-US" sz="2200"/>
          </a:p>
        </p:txBody>
      </p:sp>
      <p:pic>
        <p:nvPicPr>
          <p:cNvPr id="4" name="Content Placeholder 3" descr="A white sheet with black text&#10;&#10;AI-generated content may be incorrect.">
            <a:extLst>
              <a:ext uri="{FF2B5EF4-FFF2-40B4-BE49-F238E27FC236}">
                <a16:creationId xmlns:a16="http://schemas.microsoft.com/office/drawing/2014/main" id="{11598C6D-436A-ACD3-A44C-15B5BAE85023}"/>
              </a:ext>
            </a:extLst>
          </p:cNvPr>
          <p:cNvPicPr>
            <a:picLocks noChangeAspect="1"/>
          </p:cNvPicPr>
          <p:nvPr/>
        </p:nvPicPr>
        <p:blipFill>
          <a:blip r:embed="rId2"/>
          <a:srcRect r="-1" b="977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3523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98B5030-1039-5BC2-1DA2-EF2A7F3692FE}"/>
              </a:ext>
            </a:extLst>
          </p:cNvPr>
          <p:cNvSpPr>
            <a:spLocks noGrp="1"/>
          </p:cNvSpPr>
          <p:nvPr>
            <p:ph type="title"/>
          </p:nvPr>
        </p:nvSpPr>
        <p:spPr>
          <a:xfrm>
            <a:off x="1225292" y="1450655"/>
            <a:ext cx="3932030" cy="3956690"/>
          </a:xfrm>
        </p:spPr>
        <p:txBody>
          <a:bodyPr anchor="ctr">
            <a:normAutofit/>
          </a:bodyPr>
          <a:lstStyle/>
          <a:p>
            <a:r>
              <a:rPr lang="en-US" sz="6800">
                <a:solidFill>
                  <a:schemeClr val="bg1"/>
                </a:solidFill>
              </a:rPr>
              <a:t>At the end of the term students...</a:t>
            </a:r>
          </a:p>
        </p:txBody>
      </p:sp>
      <p:cxnSp>
        <p:nvCxnSpPr>
          <p:cNvPr id="15" name="Straight Connector 14">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34AF63BA-29A6-97FB-AAF1-1DF452242021}"/>
              </a:ext>
            </a:extLst>
          </p:cNvPr>
          <p:cNvGraphicFramePr>
            <a:graphicFrameLocks noGrp="1"/>
          </p:cNvGraphicFramePr>
          <p:nvPr>
            <p:ph idx="1"/>
            <p:extLst>
              <p:ext uri="{D42A27DB-BD31-4B8C-83A1-F6EECF244321}">
                <p14:modId xmlns:p14="http://schemas.microsoft.com/office/powerpoint/2010/main" val="214501396"/>
              </p:ext>
            </p:extLst>
          </p:nvPr>
        </p:nvGraphicFramePr>
        <p:xfrm>
          <a:off x="5728502" y="685800"/>
          <a:ext cx="587851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06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CB483C1-A7B4-5885-A0F6-F90137365A6B}"/>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Writing an Essay</a:t>
            </a:r>
          </a:p>
        </p:txBody>
      </p:sp>
      <p:sp>
        <p:nvSpPr>
          <p:cNvPr id="3" name="Content Placeholder 2">
            <a:extLst>
              <a:ext uri="{FF2B5EF4-FFF2-40B4-BE49-F238E27FC236}">
                <a16:creationId xmlns:a16="http://schemas.microsoft.com/office/drawing/2014/main" id="{9E3E4AD3-70C3-C0B8-6392-56522F725DA3}"/>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Incorporating the 3 UDL principles into 1 lesson</a:t>
            </a:r>
          </a:p>
        </p:txBody>
      </p:sp>
      <p:sp>
        <p:nvSpPr>
          <p:cNvPr id="33" name="Arc 3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07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EE37F-AA19-4466-8ED1-86D2B1C599A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a:latin typeface="+mj-lt"/>
                <a:ea typeface="+mj-ea"/>
                <a:cs typeface="+mj-cs"/>
              </a:rPr>
              <a:t> Lecture</a:t>
            </a:r>
          </a:p>
        </p:txBody>
      </p:sp>
      <p:sp>
        <p:nvSpPr>
          <p:cNvPr id="3" name="Content Placeholder 2">
            <a:extLst>
              <a:ext uri="{FF2B5EF4-FFF2-40B4-BE49-F238E27FC236}">
                <a16:creationId xmlns:a16="http://schemas.microsoft.com/office/drawing/2014/main" id="{5564FE92-F06E-30BB-F554-59233C6FD894}"/>
              </a:ext>
            </a:extLst>
          </p:cNvPr>
          <p:cNvSpPr>
            <a:spLocks noGrp="1"/>
          </p:cNvSpPr>
          <p:nvPr>
            <p:ph sz="half" idx="1"/>
          </p:nvPr>
        </p:nvSpPr>
        <p:spPr>
          <a:xfrm>
            <a:off x="638882" y="4631161"/>
            <a:ext cx="3571810" cy="1559327"/>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Use PowerPoint with helper notes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4C00CC7-4388-2D10-5D74-040A3695B0C1}"/>
              </a:ext>
            </a:extLst>
          </p:cNvPr>
          <p:cNvPicPr>
            <a:picLocks noGrp="1" noChangeAspect="1"/>
          </p:cNvPicPr>
          <p:nvPr>
            <p:ph sz="half" idx="2"/>
          </p:nvPr>
        </p:nvPicPr>
        <p:blipFill>
          <a:blip r:embed="rId2"/>
          <a:stretch>
            <a:fillRect/>
          </a:stretch>
        </p:blipFill>
        <p:spPr>
          <a:xfrm>
            <a:off x="4654296" y="655629"/>
            <a:ext cx="7214616" cy="5519309"/>
          </a:xfrm>
          <a:prstGeom prst="rect">
            <a:avLst/>
          </a:prstGeom>
        </p:spPr>
      </p:pic>
    </p:spTree>
    <p:extLst>
      <p:ext uri="{BB962C8B-B14F-4D97-AF65-F5344CB8AC3E}">
        <p14:creationId xmlns:p14="http://schemas.microsoft.com/office/powerpoint/2010/main" val="110457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3C832-D50E-8E5A-1D81-798BE12ABEBB}"/>
              </a:ext>
            </a:extLst>
          </p:cNvPr>
          <p:cNvSpPr>
            <a:spLocks noGrp="1"/>
          </p:cNvSpPr>
          <p:nvPr>
            <p:ph type="title"/>
          </p:nvPr>
        </p:nvSpPr>
        <p:spPr>
          <a:xfrm>
            <a:off x="1171074" y="1396686"/>
            <a:ext cx="3240506" cy="4064628"/>
          </a:xfrm>
        </p:spPr>
        <p:txBody>
          <a:bodyPr>
            <a:normAutofit/>
          </a:bodyPr>
          <a:lstStyle/>
          <a:p>
            <a:r>
              <a:rPr lang="en-US">
                <a:solidFill>
                  <a:srgbClr val="FFFFFF"/>
                </a:solidFill>
              </a:rPr>
              <a:t>Share the video from GED Testing Service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D3C8F6-1425-EC0E-49C9-DA868B07689A}"/>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a:hlinkClick r:id="rId2"/>
              </a:rPr>
              <a:t>GED Testing Service Video: Essay Writing</a:t>
            </a:r>
            <a:endParaRPr lang="en-US"/>
          </a:p>
        </p:txBody>
      </p:sp>
    </p:spTree>
    <p:extLst>
      <p:ext uri="{BB962C8B-B14F-4D97-AF65-F5344CB8AC3E}">
        <p14:creationId xmlns:p14="http://schemas.microsoft.com/office/powerpoint/2010/main" val="1946926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1547B-6683-58B7-BED1-AC3DA6687885}"/>
              </a:ext>
            </a:extLst>
          </p:cNvPr>
          <p:cNvSpPr>
            <a:spLocks noGrp="1"/>
          </p:cNvSpPr>
          <p:nvPr>
            <p:ph type="title"/>
          </p:nvPr>
        </p:nvSpPr>
        <p:spPr>
          <a:xfrm>
            <a:off x="761800" y="762001"/>
            <a:ext cx="5334197" cy="1708242"/>
          </a:xfrm>
        </p:spPr>
        <p:txBody>
          <a:bodyPr anchor="ctr">
            <a:normAutofit/>
          </a:bodyPr>
          <a:lstStyle/>
          <a:p>
            <a:r>
              <a:rPr lang="en-US" sz="4000"/>
              <a:t>Share an example of an essay</a:t>
            </a:r>
          </a:p>
        </p:txBody>
      </p:sp>
      <p:sp>
        <p:nvSpPr>
          <p:cNvPr id="3" name="Content Placeholder 2">
            <a:extLst>
              <a:ext uri="{FF2B5EF4-FFF2-40B4-BE49-F238E27FC236}">
                <a16:creationId xmlns:a16="http://schemas.microsoft.com/office/drawing/2014/main" id="{5A97D96D-D2FE-DB70-75DF-2B037F29BBD3}"/>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2000">
                <a:hlinkClick r:id="rId2"/>
              </a:rPr>
              <a:t>Sample Essay</a:t>
            </a:r>
          </a:p>
          <a:p>
            <a:endParaRPr lang="en-US" sz="2000"/>
          </a:p>
          <a:p>
            <a:r>
              <a:rPr lang="en-US" sz="2000" b="1"/>
              <a:t>GED Sample Essay</a:t>
            </a:r>
            <a:endParaRPr lang="en-US" sz="2000"/>
          </a:p>
          <a:p>
            <a:r>
              <a:rPr lang="en-US" sz="2000">
                <a:ea typeface="+mn-lt"/>
                <a:cs typeface="+mn-lt"/>
              </a:rPr>
              <a:t>The following is an example of a high-scoring essay response to our free practice </a:t>
            </a:r>
            <a:r>
              <a:rPr lang="en-US" sz="2000">
                <a:ea typeface="+mn-lt"/>
                <a:cs typeface="+mn-lt"/>
                <a:hlinkClick r:id="rId3"/>
              </a:rPr>
              <a:t>GED Essay Prompt.</a:t>
            </a:r>
            <a:r>
              <a:rPr lang="en-US" sz="2000">
                <a:ea typeface="+mn-lt"/>
                <a:cs typeface="+mn-lt"/>
              </a:rPr>
              <a:t> Below our GED sample essay is a brief analysis justifying its perfect score.</a:t>
            </a:r>
            <a:endParaRPr lang="en-US" sz="2000"/>
          </a:p>
          <a:p>
            <a:endParaRPr lang="en-US" sz="2000"/>
          </a:p>
        </p:txBody>
      </p:sp>
      <p:pic>
        <p:nvPicPr>
          <p:cNvPr id="14" name="Picture 13" descr="Pen placed on top of a signature line">
            <a:extLst>
              <a:ext uri="{FF2B5EF4-FFF2-40B4-BE49-F238E27FC236}">
                <a16:creationId xmlns:a16="http://schemas.microsoft.com/office/drawing/2014/main" id="{11F1AA70-8A94-A35B-2281-8A19206DB226}"/>
              </a:ext>
            </a:extLst>
          </p:cNvPr>
          <p:cNvPicPr>
            <a:picLocks noChangeAspect="1"/>
          </p:cNvPicPr>
          <p:nvPr/>
        </p:nvPicPr>
        <p:blipFill>
          <a:blip r:embed="rId4"/>
          <a:srcRect l="48242" r="-3" b="-3"/>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61300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7102C-6929-5B8A-BD1D-EBC7B3C85B17}"/>
              </a:ext>
            </a:extLst>
          </p:cNvPr>
          <p:cNvSpPr>
            <a:spLocks noGrp="1"/>
          </p:cNvSpPr>
          <p:nvPr>
            <p:ph type="title"/>
          </p:nvPr>
        </p:nvSpPr>
        <p:spPr>
          <a:xfrm>
            <a:off x="686834" y="1153572"/>
            <a:ext cx="3200400" cy="4461163"/>
          </a:xfrm>
        </p:spPr>
        <p:txBody>
          <a:bodyPr>
            <a:normAutofit/>
          </a:bodyPr>
          <a:lstStyle/>
          <a:p>
            <a:r>
              <a:rPr lang="en-US">
                <a:solidFill>
                  <a:srgbClr val="FFFFFF"/>
                </a:solidFill>
              </a:rPr>
              <a:t>Multiple Means of Engagement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D810F9-C042-C3D7-F3B1-1C0997606AA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UDL consideration "Promoting Individual and Collective Reflection" was used to support students in achieving the learning goal of mastering fractions and decimals, which served as a culminating objective for the term.</a:t>
            </a:r>
          </a:p>
        </p:txBody>
      </p:sp>
    </p:spTree>
    <p:extLst>
      <p:ext uri="{BB962C8B-B14F-4D97-AF65-F5344CB8AC3E}">
        <p14:creationId xmlns:p14="http://schemas.microsoft.com/office/powerpoint/2010/main" val="213282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2991D-DD6E-B2CA-9332-FDD8C231233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Essay template</a:t>
            </a:r>
          </a:p>
        </p:txBody>
      </p:sp>
      <p:pic>
        <p:nvPicPr>
          <p:cNvPr id="4" name="Content Placeholder 3" descr="A paper with text on it&#10;&#10;AI-generated content may be incorrect.">
            <a:extLst>
              <a:ext uri="{FF2B5EF4-FFF2-40B4-BE49-F238E27FC236}">
                <a16:creationId xmlns:a16="http://schemas.microsoft.com/office/drawing/2014/main" id="{B348BB86-6476-3C99-7981-548B358621FE}"/>
              </a:ext>
            </a:extLst>
          </p:cNvPr>
          <p:cNvPicPr>
            <a:picLocks noGrp="1" noChangeAspect="1"/>
          </p:cNvPicPr>
          <p:nvPr>
            <p:ph idx="1"/>
          </p:nvPr>
        </p:nvPicPr>
        <p:blipFill>
          <a:blip r:embed="rId2"/>
          <a:stretch>
            <a:fillRect/>
          </a:stretch>
        </p:blipFill>
        <p:spPr>
          <a:xfrm>
            <a:off x="5801397" y="643466"/>
            <a:ext cx="4732538" cy="5568739"/>
          </a:xfrm>
          <a:prstGeom prst="rect">
            <a:avLst/>
          </a:prstGeom>
        </p:spPr>
      </p:pic>
    </p:spTree>
    <p:extLst>
      <p:ext uri="{BB962C8B-B14F-4D97-AF65-F5344CB8AC3E}">
        <p14:creationId xmlns:p14="http://schemas.microsoft.com/office/powerpoint/2010/main" val="348489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68318B-1A11-0E31-3FDA-31BD432C16BA}"/>
              </a:ext>
            </a:extLst>
          </p:cNvPr>
          <p:cNvSpPr>
            <a:spLocks noGrp="1"/>
          </p:cNvSpPr>
          <p:nvPr>
            <p:ph type="title"/>
          </p:nvPr>
        </p:nvSpPr>
        <p:spPr>
          <a:xfrm>
            <a:off x="630936" y="639520"/>
            <a:ext cx="3429000" cy="1719072"/>
          </a:xfrm>
        </p:spPr>
        <p:txBody>
          <a:bodyPr anchor="b">
            <a:normAutofit/>
          </a:bodyPr>
          <a:lstStyle/>
          <a:p>
            <a:r>
              <a:rPr lang="en-US" sz="5400"/>
              <a:t>Checklist</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6E38240-D7A7-0B0C-B9D6-95B41C471A49}"/>
              </a:ext>
            </a:extLst>
          </p:cNvPr>
          <p:cNvSpPr>
            <a:spLocks noGrp="1"/>
          </p:cNvSpPr>
          <p:nvPr>
            <p:ph idx="1"/>
          </p:nvPr>
        </p:nvSpPr>
        <p:spPr>
          <a:xfrm>
            <a:off x="630936" y="2807208"/>
            <a:ext cx="3429000" cy="3410712"/>
          </a:xfrm>
        </p:spPr>
        <p:txBody>
          <a:bodyPr anchor="t">
            <a:normAutofit/>
          </a:bodyPr>
          <a:lstStyle/>
          <a:p>
            <a:endParaRPr lang="en-US" sz="2200"/>
          </a:p>
        </p:txBody>
      </p:sp>
      <p:pic>
        <p:nvPicPr>
          <p:cNvPr id="4" name="Content Placeholder 3">
            <a:extLst>
              <a:ext uri="{FF2B5EF4-FFF2-40B4-BE49-F238E27FC236}">
                <a16:creationId xmlns:a16="http://schemas.microsoft.com/office/drawing/2014/main" id="{F1F02B06-143A-70BD-ED1C-B101B76CE7F3}"/>
              </a:ext>
            </a:extLst>
          </p:cNvPr>
          <p:cNvPicPr>
            <a:picLocks noChangeAspect="1"/>
          </p:cNvPicPr>
          <p:nvPr/>
        </p:nvPicPr>
        <p:blipFill>
          <a:blip r:embed="rId2"/>
          <a:stretch>
            <a:fillRect/>
          </a:stretch>
        </p:blipFill>
        <p:spPr>
          <a:xfrm>
            <a:off x="4654296" y="1158918"/>
            <a:ext cx="6903720" cy="4540164"/>
          </a:xfrm>
          <a:prstGeom prst="rect">
            <a:avLst/>
          </a:prstGeom>
        </p:spPr>
      </p:pic>
    </p:spTree>
    <p:extLst>
      <p:ext uri="{BB962C8B-B14F-4D97-AF65-F5344CB8AC3E}">
        <p14:creationId xmlns:p14="http://schemas.microsoft.com/office/powerpoint/2010/main" val="53307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3A761-55BD-4703-CECA-3C878AF55471}"/>
              </a:ext>
            </a:extLst>
          </p:cNvPr>
          <p:cNvSpPr>
            <a:spLocks noGrp="1"/>
          </p:cNvSpPr>
          <p:nvPr>
            <p:ph type="title"/>
          </p:nvPr>
        </p:nvSpPr>
        <p:spPr>
          <a:xfrm>
            <a:off x="686834" y="1153572"/>
            <a:ext cx="3200400" cy="4461163"/>
          </a:xfrm>
        </p:spPr>
        <p:txBody>
          <a:bodyPr>
            <a:normAutofit/>
          </a:bodyPr>
          <a:lstStyle/>
          <a:p>
            <a:r>
              <a:rPr lang="en-US">
                <a:solidFill>
                  <a:srgbClr val="FFFFFF"/>
                </a:solidFill>
              </a:rPr>
              <a:t>UDL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AEFA20-59FA-CD0F-40C3-C90DD264BD8E}"/>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000" b="1"/>
              <a:t> Engagement</a:t>
            </a:r>
            <a:endParaRPr lang="en-US" sz="2000"/>
          </a:p>
          <a:p>
            <a:r>
              <a:rPr lang="en-US" sz="2000">
                <a:ea typeface="+mn-lt"/>
                <a:cs typeface="+mn-lt"/>
              </a:rPr>
              <a:t>Scaffolded steps increase clarity (Sustaining effort &amp; persistence)</a:t>
            </a:r>
            <a:endParaRPr lang="en-US" sz="2000"/>
          </a:p>
          <a:p>
            <a:r>
              <a:rPr lang="en-US" sz="2000">
                <a:ea typeface="+mn-lt"/>
                <a:cs typeface="+mn-lt"/>
              </a:rPr>
              <a:t>Checklist encourages self-monitoring (Self-regulation)</a:t>
            </a:r>
            <a:endParaRPr lang="en-US" sz="2000"/>
          </a:p>
          <a:p>
            <a:pPr marL="0" indent="0">
              <a:buNone/>
            </a:pPr>
            <a:r>
              <a:rPr lang="en-US" sz="2000" b="1"/>
              <a:t> Representation</a:t>
            </a:r>
            <a:endParaRPr lang="en-US" sz="2000"/>
          </a:p>
          <a:p>
            <a:r>
              <a:rPr lang="en-US" sz="2000">
                <a:ea typeface="+mn-lt"/>
                <a:cs typeface="+mn-lt"/>
              </a:rPr>
              <a:t>PowerPoint</a:t>
            </a:r>
            <a:endParaRPr lang="en-US" sz="2000"/>
          </a:p>
          <a:p>
            <a:r>
              <a:rPr lang="en-US" sz="2000">
                <a:ea typeface="+mn-lt"/>
                <a:cs typeface="+mn-lt"/>
              </a:rPr>
              <a:t>Helper notes</a:t>
            </a:r>
            <a:endParaRPr lang="en-US" sz="2000"/>
          </a:p>
          <a:p>
            <a:r>
              <a:rPr lang="en-US" sz="2000">
                <a:ea typeface="+mn-lt"/>
                <a:cs typeface="+mn-lt"/>
              </a:rPr>
              <a:t>Video on essay writing</a:t>
            </a:r>
            <a:endParaRPr lang="en-US" sz="2000"/>
          </a:p>
          <a:p>
            <a:r>
              <a:rPr lang="en-US" sz="2000">
                <a:ea typeface="+mn-lt"/>
                <a:cs typeface="+mn-lt"/>
              </a:rPr>
              <a:t>Example essay</a:t>
            </a:r>
            <a:endParaRPr lang="en-US" sz="2000"/>
          </a:p>
          <a:p>
            <a:pPr marL="0" indent="0">
              <a:buNone/>
            </a:pPr>
            <a:r>
              <a:rPr lang="en-US" sz="2000" b="1"/>
              <a:t>Action &amp; Expression</a:t>
            </a:r>
            <a:endParaRPr lang="en-US" sz="2000"/>
          </a:p>
          <a:p>
            <a:r>
              <a:rPr lang="en-US" sz="2000">
                <a:ea typeface="+mn-lt"/>
                <a:cs typeface="+mn-lt"/>
              </a:rPr>
              <a:t>Essay template</a:t>
            </a:r>
            <a:endParaRPr lang="en-US" sz="2000"/>
          </a:p>
          <a:p>
            <a:r>
              <a:rPr lang="en-US" sz="2000">
                <a:ea typeface="+mn-lt"/>
                <a:cs typeface="+mn-lt"/>
              </a:rPr>
              <a:t>Writing process</a:t>
            </a:r>
            <a:endParaRPr lang="en-US" sz="2000"/>
          </a:p>
          <a:p>
            <a:r>
              <a:rPr lang="en-US" sz="2000">
                <a:ea typeface="+mn-lt"/>
                <a:cs typeface="+mn-lt"/>
              </a:rPr>
              <a:t>Checklist to support planning &amp; revision (Executive functions)</a:t>
            </a:r>
            <a:endParaRPr lang="en-US" sz="2000"/>
          </a:p>
          <a:p>
            <a:endParaRPr lang="en-US" sz="2000"/>
          </a:p>
        </p:txBody>
      </p:sp>
    </p:spTree>
    <p:extLst>
      <p:ext uri="{BB962C8B-B14F-4D97-AF65-F5344CB8AC3E}">
        <p14:creationId xmlns:p14="http://schemas.microsoft.com/office/powerpoint/2010/main" val="1803120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4CA5-F999-F03D-5896-06B4F15D715E}"/>
              </a:ext>
            </a:extLst>
          </p:cNvPr>
          <p:cNvSpPr>
            <a:spLocks noGrp="1"/>
          </p:cNvSpPr>
          <p:nvPr>
            <p:ph type="title"/>
          </p:nvPr>
        </p:nvSpPr>
        <p:spPr/>
        <p:txBody>
          <a:bodyPr/>
          <a:lstStyle/>
          <a:p>
            <a:r>
              <a:rPr lang="en-US"/>
              <a:t>Link to PowerPoint</a:t>
            </a:r>
          </a:p>
        </p:txBody>
      </p:sp>
      <p:sp>
        <p:nvSpPr>
          <p:cNvPr id="3" name="Content Placeholder 2">
            <a:extLst>
              <a:ext uri="{FF2B5EF4-FFF2-40B4-BE49-F238E27FC236}">
                <a16:creationId xmlns:a16="http://schemas.microsoft.com/office/drawing/2014/main" id="{618C3107-ACBD-54F8-0D74-2EC269BCA0E2}"/>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VLC January.pptx</a:t>
            </a:r>
            <a:endParaRPr lang="en-US">
              <a:ea typeface="+mn-lt"/>
              <a:cs typeface="+mn-lt"/>
            </a:endParaRPr>
          </a:p>
        </p:txBody>
      </p:sp>
    </p:spTree>
    <p:extLst>
      <p:ext uri="{BB962C8B-B14F-4D97-AF65-F5344CB8AC3E}">
        <p14:creationId xmlns:p14="http://schemas.microsoft.com/office/powerpoint/2010/main" val="10449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57264-2A57-95C9-FB80-4D0820C87F09}"/>
              </a:ext>
            </a:extLst>
          </p:cNvPr>
          <p:cNvSpPr>
            <a:spLocks noGrp="1"/>
          </p:cNvSpPr>
          <p:nvPr>
            <p:ph type="title"/>
          </p:nvPr>
        </p:nvSpPr>
        <p:spPr>
          <a:xfrm>
            <a:off x="1043631" y="809898"/>
            <a:ext cx="10173010" cy="1554480"/>
          </a:xfrm>
        </p:spPr>
        <p:txBody>
          <a:bodyPr anchor="ctr">
            <a:normAutofit/>
          </a:bodyPr>
          <a:lstStyle/>
          <a:p>
            <a:r>
              <a:rPr lang="en-US" sz="4800" dirty="0"/>
              <a:t>Last Week of Math Class Activities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2076018-29B5-633B-91E2-87E556E17A09}"/>
              </a:ext>
            </a:extLst>
          </p:cNvPr>
          <p:cNvGraphicFramePr>
            <a:graphicFrameLocks noGrp="1"/>
          </p:cNvGraphicFramePr>
          <p:nvPr>
            <p:ph idx="1"/>
            <p:extLst>
              <p:ext uri="{D42A27DB-BD31-4B8C-83A1-F6EECF244321}">
                <p14:modId xmlns:p14="http://schemas.microsoft.com/office/powerpoint/2010/main" val="6738576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80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8478C-D108-2946-117F-8EB7EAEE4864}"/>
              </a:ext>
            </a:extLst>
          </p:cNvPr>
          <p:cNvSpPr>
            <a:spLocks noGrp="1"/>
          </p:cNvSpPr>
          <p:nvPr>
            <p:ph type="title"/>
          </p:nvPr>
        </p:nvSpPr>
        <p:spPr>
          <a:xfrm>
            <a:off x="686834" y="1153572"/>
            <a:ext cx="3200400" cy="4461163"/>
          </a:xfrm>
        </p:spPr>
        <p:txBody>
          <a:bodyPr>
            <a:normAutofit/>
          </a:bodyPr>
          <a:lstStyle/>
          <a:p>
            <a:r>
              <a:rPr lang="en-US">
                <a:solidFill>
                  <a:srgbClr val="FFFFFF"/>
                </a:solidFill>
              </a:rPr>
              <a:t>Last week of class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1E585A-C6B6-3820-2FDC-06A42EB43B3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Students were given the same test (Pre-test)that was given the first week of class</a:t>
            </a:r>
          </a:p>
          <a:p>
            <a:pPr lvl="1">
              <a:buFont typeface="Courier New" panose="020B0604020202020204" pitchFamily="34" charset="0"/>
              <a:buChar char="o"/>
            </a:pPr>
            <a:endParaRPr lang="en-US">
              <a:ea typeface="+mn-lt"/>
              <a:cs typeface="+mn-lt"/>
            </a:endParaRPr>
          </a:p>
          <a:p>
            <a:pPr lvl="1">
              <a:buFont typeface="Courier New" panose="020B0604020202020204" pitchFamily="34" charset="0"/>
              <a:buChar char="o"/>
            </a:pPr>
            <a:r>
              <a:rPr lang="en-US" dirty="0">
                <a:ea typeface="+mn-lt"/>
                <a:cs typeface="+mn-lt"/>
              </a:rPr>
              <a:t>Provided students an opportunity to actively reflect on their growth and understanding over the course of the term</a:t>
            </a:r>
          </a:p>
          <a:p>
            <a:pPr lvl="1">
              <a:buFont typeface="Courier New" panose="020B0604020202020204" pitchFamily="34" charset="0"/>
              <a:buChar char="o"/>
            </a:pPr>
            <a:r>
              <a:rPr lang="en-US" dirty="0">
                <a:ea typeface="+mn-lt"/>
                <a:cs typeface="+mn-lt"/>
              </a:rPr>
              <a:t>Built confidence and provided a clear result of their new knowledge gained</a:t>
            </a:r>
            <a:endParaRPr lang="en-US" dirty="0"/>
          </a:p>
          <a:p>
            <a:endParaRPr lang="en-US"/>
          </a:p>
        </p:txBody>
      </p:sp>
    </p:spTree>
    <p:extLst>
      <p:ext uri="{BB962C8B-B14F-4D97-AF65-F5344CB8AC3E}">
        <p14:creationId xmlns:p14="http://schemas.microsoft.com/office/powerpoint/2010/main" val="376611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A709C4-8A36-2F4D-62F3-89F183A1207D}"/>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End of term Kahoot</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paper with text on it&#10;&#10;AI-generated content may be incorrect.">
            <a:extLst>
              <a:ext uri="{FF2B5EF4-FFF2-40B4-BE49-F238E27FC236}">
                <a16:creationId xmlns:a16="http://schemas.microsoft.com/office/drawing/2014/main" id="{E6B812DF-5D42-AC76-38B6-A656CFC86261}"/>
              </a:ext>
            </a:extLst>
          </p:cNvPr>
          <p:cNvPicPr>
            <a:picLocks noGrp="1" noChangeAspect="1"/>
          </p:cNvPicPr>
          <p:nvPr>
            <p:ph sz="half" idx="1"/>
          </p:nvPr>
        </p:nvPicPr>
        <p:blipFill>
          <a:blip r:embed="rId2"/>
          <a:stretch>
            <a:fillRect/>
          </a:stretch>
        </p:blipFill>
        <p:spPr>
          <a:xfrm>
            <a:off x="703182" y="652646"/>
            <a:ext cx="4777381" cy="53829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Content Placeholder 4">
            <a:extLst>
              <a:ext uri="{FF2B5EF4-FFF2-40B4-BE49-F238E27FC236}">
                <a16:creationId xmlns:a16="http://schemas.microsoft.com/office/drawing/2014/main" id="{3E1F2C22-647F-E1F8-E5D6-45B9C271692A}"/>
              </a:ext>
            </a:extLst>
          </p:cNvPr>
          <p:cNvSpPr>
            <a:spLocks noGrp="1"/>
          </p:cNvSpPr>
          <p:nvPr>
            <p:ph sz="half" idx="2"/>
          </p:nvPr>
        </p:nvSpPr>
        <p:spPr>
          <a:xfrm>
            <a:off x="5894962" y="1984443"/>
            <a:ext cx="5458838" cy="4192520"/>
          </a:xfrm>
        </p:spPr>
        <p:txBody>
          <a:bodyPr vert="horz" lIns="91440" tIns="45720" rIns="91440" bIns="45720" rtlCol="0" anchor="t">
            <a:normAutofit/>
          </a:bodyPr>
          <a:lstStyle/>
          <a:p>
            <a:r>
              <a:rPr lang="en-US"/>
              <a:t>Students created two Kahoot questions based on anything they learned over the eight weeks. </a:t>
            </a:r>
          </a:p>
          <a:p>
            <a:r>
              <a:rPr lang="en-US"/>
              <a:t>These questions were compiled into a class Kahoot activity, allowing students to celebrate their learning in a fun and interactive way. </a:t>
            </a:r>
          </a:p>
        </p:txBody>
      </p:sp>
    </p:spTree>
    <p:extLst>
      <p:ext uri="{BB962C8B-B14F-4D97-AF65-F5344CB8AC3E}">
        <p14:creationId xmlns:p14="http://schemas.microsoft.com/office/powerpoint/2010/main" val="18171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2D930-BBCE-9A0C-594B-1A1FF9C75B71}"/>
              </a:ext>
            </a:extLst>
          </p:cNvPr>
          <p:cNvSpPr>
            <a:spLocks noGrp="1"/>
          </p:cNvSpPr>
          <p:nvPr>
            <p:ph type="title"/>
          </p:nvPr>
        </p:nvSpPr>
        <p:spPr>
          <a:xfrm>
            <a:off x="686834" y="1153572"/>
            <a:ext cx="3200400" cy="4461163"/>
          </a:xfrm>
        </p:spPr>
        <p:txBody>
          <a:bodyPr>
            <a:normAutofit/>
          </a:bodyPr>
          <a:lstStyle/>
          <a:p>
            <a:r>
              <a:rPr lang="en-US">
                <a:solidFill>
                  <a:srgbClr val="FFFFFF"/>
                </a:solidFill>
              </a:rPr>
              <a:t>Reflection 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726B32-3CE4-726E-A47B-E9E8FD4DEB77}"/>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Students were asked to briefly reflect on their learning journey throughout the course. They were given the choice to write a response or share aloud with the class.</a:t>
            </a:r>
          </a:p>
          <a:p>
            <a:pPr marL="0" indent="0">
              <a:buNone/>
            </a:pPr>
            <a:r>
              <a:rPr lang="en-US" dirty="0"/>
              <a:t> </a:t>
            </a:r>
          </a:p>
          <a:p>
            <a:pPr marL="0" indent="0">
              <a:buNone/>
            </a:pPr>
            <a:r>
              <a:rPr lang="en-US" dirty="0"/>
              <a:t>   </a:t>
            </a:r>
          </a:p>
          <a:p>
            <a:pPr marL="0" indent="0">
              <a:buNone/>
            </a:pPr>
            <a:r>
              <a:rPr lang="en-US" dirty="0"/>
              <a:t>This provided choice and ownership over their reflection process.</a:t>
            </a:r>
          </a:p>
        </p:txBody>
      </p:sp>
    </p:spTree>
    <p:extLst>
      <p:ext uri="{BB962C8B-B14F-4D97-AF65-F5344CB8AC3E}">
        <p14:creationId xmlns:p14="http://schemas.microsoft.com/office/powerpoint/2010/main" val="384885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033F7-C08A-C228-1C5C-A43B419D1FFA}"/>
              </a:ext>
            </a:extLst>
          </p:cNvPr>
          <p:cNvSpPr>
            <a:spLocks noGrp="1"/>
          </p:cNvSpPr>
          <p:nvPr>
            <p:ph type="title"/>
          </p:nvPr>
        </p:nvSpPr>
        <p:spPr>
          <a:xfrm>
            <a:off x="686834" y="591344"/>
            <a:ext cx="3200400" cy="5585619"/>
          </a:xfrm>
        </p:spPr>
        <p:txBody>
          <a:bodyPr>
            <a:normAutofit/>
          </a:bodyPr>
          <a:lstStyle/>
          <a:p>
            <a:r>
              <a:rPr lang="en-US">
                <a:solidFill>
                  <a:srgbClr val="FFFFFF"/>
                </a:solidFill>
              </a:rPr>
              <a:t>Small group 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DDEFF4-BE27-1735-0544-EC85E6B59B8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ea typeface="+mn-lt"/>
                <a:cs typeface="+mn-lt"/>
              </a:rPr>
              <a:t>Discussed what they learned and what concepts they were still struggling with</a:t>
            </a:r>
          </a:p>
          <a:p>
            <a:r>
              <a:rPr lang="en-US">
                <a:ea typeface="+mn-lt"/>
                <a:cs typeface="+mn-lt"/>
              </a:rPr>
              <a:t>Brainstormed how to act on this reflection</a:t>
            </a:r>
          </a:p>
          <a:p>
            <a:pPr lvl="1">
              <a:buFont typeface="Courier New" panose="020B0604020202020204" pitchFamily="34" charset="0"/>
              <a:buChar char="o"/>
            </a:pPr>
            <a:r>
              <a:rPr lang="en-US">
                <a:ea typeface="+mn-lt"/>
                <a:cs typeface="+mn-lt"/>
              </a:rPr>
              <a:t> Students identified areas where they still needed reinforcement </a:t>
            </a:r>
          </a:p>
          <a:p>
            <a:pPr lvl="1">
              <a:buFont typeface="Courier New" panose="020B0604020202020204" pitchFamily="34" charset="0"/>
              <a:buChar char="o"/>
            </a:pPr>
            <a:r>
              <a:rPr lang="en-US">
                <a:ea typeface="+mn-lt"/>
                <a:cs typeface="+mn-lt"/>
              </a:rPr>
              <a:t>Class generated strategies for ongoing support</a:t>
            </a:r>
          </a:p>
          <a:p>
            <a:pPr lvl="2">
              <a:buFont typeface="Wingdings" panose="020B0604020202020204" pitchFamily="34" charset="0"/>
              <a:buChar char="§"/>
            </a:pPr>
            <a:r>
              <a:rPr lang="en-US">
                <a:ea typeface="+mn-lt"/>
                <a:cs typeface="+mn-lt"/>
              </a:rPr>
              <a:t>Using ChatGPT to clarify concepts</a:t>
            </a:r>
          </a:p>
          <a:p>
            <a:pPr lvl="2">
              <a:buFont typeface="Wingdings" panose="020B0604020202020204" pitchFamily="34" charset="0"/>
              <a:buChar char="§"/>
            </a:pPr>
            <a:r>
              <a:rPr lang="en-US">
                <a:ea typeface="+mn-lt"/>
                <a:cs typeface="+mn-lt"/>
              </a:rPr>
              <a:t>Kahn Academy</a:t>
            </a:r>
          </a:p>
          <a:p>
            <a:pPr lvl="2">
              <a:buFont typeface="Wingdings" panose="020B0604020202020204" pitchFamily="34" charset="0"/>
              <a:buChar char="§"/>
            </a:pPr>
            <a:r>
              <a:rPr lang="en-US">
                <a:ea typeface="+mn-lt"/>
                <a:cs typeface="+mn-lt"/>
              </a:rPr>
              <a:t>Visiting the tutoring center </a:t>
            </a:r>
          </a:p>
          <a:p>
            <a:pPr lvl="2">
              <a:buFont typeface="Wingdings" panose="020B0604020202020204" pitchFamily="34" charset="0"/>
              <a:buChar char="§"/>
            </a:pPr>
            <a:r>
              <a:rPr lang="en-US">
                <a:ea typeface="+mn-lt"/>
                <a:cs typeface="+mn-lt"/>
              </a:rPr>
              <a:t>Accessing resources on Blackboard </a:t>
            </a:r>
          </a:p>
          <a:p>
            <a:pPr lvl="2">
              <a:buFont typeface="Wingdings" panose="020B0604020202020204" pitchFamily="34" charset="0"/>
              <a:buChar char="§"/>
            </a:pPr>
            <a:r>
              <a:rPr lang="en-US">
                <a:ea typeface="+mn-lt"/>
                <a:cs typeface="+mn-lt"/>
              </a:rPr>
              <a:t>Attending office hours</a:t>
            </a:r>
            <a:endParaRPr lang="en-US"/>
          </a:p>
          <a:p>
            <a:endParaRPr lang="en-US"/>
          </a:p>
        </p:txBody>
      </p:sp>
    </p:spTree>
    <p:extLst>
      <p:ext uri="{BB962C8B-B14F-4D97-AF65-F5344CB8AC3E}">
        <p14:creationId xmlns:p14="http://schemas.microsoft.com/office/powerpoint/2010/main" val="315467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418D-28A7-A234-797B-4E8E7A6C2787}"/>
              </a:ext>
            </a:extLst>
          </p:cNvPr>
          <p:cNvSpPr>
            <a:spLocks noGrp="1"/>
          </p:cNvSpPr>
          <p:nvPr>
            <p:ph type="title"/>
          </p:nvPr>
        </p:nvSpPr>
        <p:spPr/>
        <p:txBody>
          <a:bodyPr/>
          <a:lstStyle/>
          <a:p>
            <a:r>
              <a:rPr lang="en-US"/>
              <a:t>Student responses</a:t>
            </a:r>
          </a:p>
        </p:txBody>
      </p:sp>
      <p:sp>
        <p:nvSpPr>
          <p:cNvPr id="8" name="Text Placeholder 7">
            <a:extLst>
              <a:ext uri="{FF2B5EF4-FFF2-40B4-BE49-F238E27FC236}">
                <a16:creationId xmlns:a16="http://schemas.microsoft.com/office/drawing/2014/main" id="{A6EC101B-C6DB-E82C-E6D0-4360CDD98690}"/>
              </a:ext>
            </a:extLst>
          </p:cNvPr>
          <p:cNvSpPr>
            <a:spLocks noGrp="1"/>
          </p:cNvSpPr>
          <p:nvPr>
            <p:ph type="body" idx="1"/>
          </p:nvPr>
        </p:nvSpPr>
        <p:spPr/>
        <p:txBody>
          <a:bodyPr/>
          <a:lstStyle/>
          <a:p>
            <a:endParaRPr lang="en-US"/>
          </a:p>
        </p:txBody>
      </p:sp>
      <p:graphicFrame>
        <p:nvGraphicFramePr>
          <p:cNvPr id="5" name="Content Placeholder 4">
            <a:extLst>
              <a:ext uri="{FF2B5EF4-FFF2-40B4-BE49-F238E27FC236}">
                <a16:creationId xmlns:a16="http://schemas.microsoft.com/office/drawing/2014/main" id="{A9563033-9CFE-187F-847C-871791628059}"/>
              </a:ext>
            </a:extLst>
          </p:cNvPr>
          <p:cNvGraphicFramePr>
            <a:graphicFrameLocks noGrp="1"/>
          </p:cNvGraphicFramePr>
          <p:nvPr>
            <p:ph sz="half" idx="2"/>
          </p:nvPr>
        </p:nvGraphicFramePr>
        <p:xfrm>
          <a:off x="839788" y="2505075"/>
          <a:ext cx="5157787" cy="2103120"/>
        </p:xfrm>
        <a:graphic>
          <a:graphicData uri="http://schemas.openxmlformats.org/drawingml/2006/table">
            <a:tbl>
              <a:tblPr bandRow="1">
                <a:tableStyleId>{5C22544A-7EE6-4342-B048-85BDC9FD1C3A}</a:tableStyleId>
              </a:tblPr>
              <a:tblGrid>
                <a:gridCol w="5157787">
                  <a:extLst>
                    <a:ext uri="{9D8B030D-6E8A-4147-A177-3AD203B41FA5}">
                      <a16:colId xmlns:a16="http://schemas.microsoft.com/office/drawing/2014/main" val="1944388382"/>
                    </a:ext>
                  </a:extLst>
                </a:gridCol>
              </a:tblGrid>
              <a:tr h="190500">
                <a:tc>
                  <a:txBody>
                    <a:bodyPr/>
                    <a:lstStyle/>
                    <a:p>
                      <a:pPr>
                        <a:buNone/>
                      </a:pPr>
                      <a:r>
                        <a:rPr lang="en-US" sz="1100" b="1" u="none" strike="noStrike">
                          <a:solidFill>
                            <a:srgbClr val="FFFFFF"/>
                          </a:solidFill>
                          <a:effectLst/>
                          <a:latin typeface="Calibri" panose="020F0502020204030204" pitchFamily="34" charset="0"/>
                        </a:rPr>
                        <a:t>How did the Kahoot exercise and reviewing the pre test you did on the first day of class and then completing now help you learn the content better?</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339887951"/>
                  </a:ext>
                </a:extLst>
              </a:tr>
              <a:tr h="190500">
                <a:tc>
                  <a:txBody>
                    <a:bodyPr/>
                    <a:lstStyle/>
                    <a:p>
                      <a:pPr>
                        <a:buNone/>
                      </a:pPr>
                      <a:r>
                        <a:rPr lang="en-US" sz="1100" b="0" u="none" strike="noStrike">
                          <a:solidFill>
                            <a:srgbClr val="000000"/>
                          </a:solidFill>
                          <a:effectLst/>
                          <a:latin typeface="Calibri" panose="020F0502020204030204" pitchFamily="34" charset="0"/>
                        </a:rPr>
                        <a:t>It reminded me of past lessons that are important</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619063846"/>
                  </a:ext>
                </a:extLst>
              </a:tr>
              <a:tr h="190500">
                <a:tc>
                  <a:txBody>
                    <a:bodyPr/>
                    <a:lstStyle/>
                    <a:p>
                      <a:pPr>
                        <a:buNone/>
                      </a:pPr>
                      <a:r>
                        <a:rPr lang="en-US" sz="1100" b="0" u="none" strike="noStrike">
                          <a:solidFill>
                            <a:srgbClr val="000000"/>
                          </a:solidFill>
                          <a:effectLst/>
                          <a:latin typeface="Calibri" panose="020F0502020204030204" pitchFamily="34" charset="0"/>
                        </a:rPr>
                        <a:t>It showed me how much I've learned compared to the beginning of class</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911964140"/>
                  </a:ext>
                </a:extLst>
              </a:tr>
              <a:tr h="190500">
                <a:tc>
                  <a:txBody>
                    <a:bodyPr/>
                    <a:lstStyle/>
                    <a:p>
                      <a:pPr>
                        <a:buNone/>
                      </a:pPr>
                      <a:r>
                        <a:rPr lang="en-US" sz="1100" b="0" u="none" strike="noStrike">
                          <a:solidFill>
                            <a:srgbClr val="000000"/>
                          </a:solidFill>
                          <a:effectLst/>
                          <a:latin typeface="Calibri" panose="020F0502020204030204" pitchFamily="34" charset="0"/>
                        </a:rPr>
                        <a:t>having our classmates create the kahoot was fun and challenging and looking back on the pre test and doing it again gave me confidence and was proud to see how much i’ve learned </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22145737"/>
                  </a:ext>
                </a:extLst>
              </a:tr>
              <a:tr h="190500">
                <a:tc>
                  <a:txBody>
                    <a:bodyPr/>
                    <a:lstStyle/>
                    <a:p>
                      <a:pPr>
                        <a:buNone/>
                      </a:pPr>
                      <a:r>
                        <a:rPr lang="en-US" sz="1100" b="0" u="none" strike="noStrike">
                          <a:solidFill>
                            <a:srgbClr val="000000"/>
                          </a:solidFill>
                          <a:effectLst/>
                          <a:latin typeface="Calibri" panose="020F0502020204030204" pitchFamily="34" charset="0"/>
                        </a:rPr>
                        <a:t>It helped a lot </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323386829"/>
                  </a:ext>
                </a:extLst>
              </a:tr>
              <a:tr h="190500">
                <a:tc>
                  <a:txBody>
                    <a:bodyPr/>
                    <a:lstStyle/>
                    <a:p>
                      <a:pPr>
                        <a:buNone/>
                      </a:pPr>
                      <a:r>
                        <a:rPr lang="en-US" sz="1100" b="0" u="none" strike="noStrike">
                          <a:solidFill>
                            <a:srgbClr val="000000"/>
                          </a:solidFill>
                          <a:effectLst/>
                          <a:latin typeface="Calibri" panose="020F0502020204030204" pitchFamily="34" charset="0"/>
                        </a:rPr>
                        <a:t>Thinking on the spot is a good way for me to learn and kahoots help, being able to come up with word problems gave me a better understanding of word problems so that did help and the review of the final helped me look at what I still need to study with</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4146817"/>
                  </a:ext>
                </a:extLst>
              </a:tr>
              <a:tr h="190500">
                <a:tc>
                  <a:txBody>
                    <a:bodyPr/>
                    <a:lstStyle/>
                    <a:p>
                      <a:pPr>
                        <a:buNone/>
                      </a:pPr>
                      <a:r>
                        <a:rPr lang="en-US" sz="1100" b="0" u="none" strike="noStrike">
                          <a:solidFill>
                            <a:srgbClr val="000000"/>
                          </a:solidFill>
                          <a:effectLst/>
                          <a:latin typeface="Calibri" panose="020F0502020204030204" pitchFamily="34" charset="0"/>
                        </a:rPr>
                        <a:t>N/A</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868670285"/>
                  </a:ext>
                </a:extLst>
              </a:tr>
            </a:tbl>
          </a:graphicData>
        </a:graphic>
      </p:graphicFrame>
      <p:sp>
        <p:nvSpPr>
          <p:cNvPr id="9" name="Text Placeholder 8">
            <a:extLst>
              <a:ext uri="{FF2B5EF4-FFF2-40B4-BE49-F238E27FC236}">
                <a16:creationId xmlns:a16="http://schemas.microsoft.com/office/drawing/2014/main" id="{8B5C50B2-DE75-C1CE-4E5F-490E3457C4C8}"/>
              </a:ext>
            </a:extLst>
          </p:cNvPr>
          <p:cNvSpPr>
            <a:spLocks noGrp="1"/>
          </p:cNvSpPr>
          <p:nvPr>
            <p:ph type="body" sz="quarter" idx="3"/>
          </p:nvPr>
        </p:nvSpPr>
        <p:spPr/>
        <p:txBody>
          <a:bodyPr/>
          <a:lstStyle/>
          <a:p>
            <a:endParaRPr lang="en-US"/>
          </a:p>
        </p:txBody>
      </p:sp>
      <p:graphicFrame>
        <p:nvGraphicFramePr>
          <p:cNvPr id="12" name="Content Placeholder 11">
            <a:extLst>
              <a:ext uri="{FF2B5EF4-FFF2-40B4-BE49-F238E27FC236}">
                <a16:creationId xmlns:a16="http://schemas.microsoft.com/office/drawing/2014/main" id="{C0FBFB5B-6D3D-F361-E0B2-F37FCA9C7EBD}"/>
              </a:ext>
            </a:extLst>
          </p:cNvPr>
          <p:cNvGraphicFramePr>
            <a:graphicFrameLocks noGrp="1"/>
          </p:cNvGraphicFramePr>
          <p:nvPr>
            <p:ph sz="quarter" idx="4"/>
            <p:extLst>
              <p:ext uri="{D42A27DB-BD31-4B8C-83A1-F6EECF244321}">
                <p14:modId xmlns:p14="http://schemas.microsoft.com/office/powerpoint/2010/main" val="1317887722"/>
              </p:ext>
            </p:extLst>
          </p:nvPr>
        </p:nvGraphicFramePr>
        <p:xfrm>
          <a:off x="6172200" y="2505075"/>
          <a:ext cx="5183188" cy="2147525"/>
        </p:xfrm>
        <a:graphic>
          <a:graphicData uri="http://schemas.openxmlformats.org/drawingml/2006/table">
            <a:tbl>
              <a:tblPr bandRow="1">
                <a:tableStyleId>{5C22544A-7EE6-4342-B048-85BDC9FD1C3A}</a:tableStyleId>
              </a:tblPr>
              <a:tblGrid>
                <a:gridCol w="5183188">
                  <a:extLst>
                    <a:ext uri="{9D8B030D-6E8A-4147-A177-3AD203B41FA5}">
                      <a16:colId xmlns:a16="http://schemas.microsoft.com/office/drawing/2014/main" val="1748232526"/>
                    </a:ext>
                  </a:extLst>
                </a:gridCol>
              </a:tblGrid>
              <a:tr h="250325">
                <a:tc>
                  <a:txBody>
                    <a:bodyPr/>
                    <a:lstStyle/>
                    <a:p>
                      <a:pPr>
                        <a:buNone/>
                      </a:pPr>
                      <a:r>
                        <a:rPr lang="en-US" sz="1100" b="1" u="none" strike="noStrike">
                          <a:solidFill>
                            <a:srgbClr val="FFFFFF"/>
                          </a:solidFill>
                          <a:effectLst/>
                          <a:latin typeface="Calibri" panose="020F0502020204030204" pitchFamily="34" charset="0"/>
                        </a:rPr>
                        <a:t>Please explain why the work was too easy, just right, or too hard.</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625147989"/>
                  </a:ext>
                </a:extLst>
              </a:tr>
              <a:tr h="250325">
                <a:tc>
                  <a:txBody>
                    <a:bodyPr/>
                    <a:lstStyle/>
                    <a:p>
                      <a:pPr>
                        <a:buNone/>
                      </a:pPr>
                      <a:r>
                        <a:rPr lang="en-US" sz="1100" b="0" u="none" strike="noStrike">
                          <a:solidFill>
                            <a:srgbClr val="000000"/>
                          </a:solidFill>
                          <a:effectLst/>
                          <a:latin typeface="Calibri" panose="020F0502020204030204" pitchFamily="34" charset="0"/>
                        </a:rPr>
                        <a:t>The work is just right because it is so easy to learn and explained so well</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13508467"/>
                  </a:ext>
                </a:extLst>
              </a:tr>
              <a:tr h="250325">
                <a:tc>
                  <a:txBody>
                    <a:bodyPr/>
                    <a:lstStyle/>
                    <a:p>
                      <a:pPr>
                        <a:buNone/>
                      </a:pPr>
                      <a:r>
                        <a:rPr lang="en-US" sz="1100" b="0" u="none" strike="noStrike">
                          <a:solidFill>
                            <a:srgbClr val="000000"/>
                          </a:solidFill>
                          <a:effectLst/>
                          <a:latin typeface="Calibri" panose="020F0502020204030204" pitchFamily="34" charset="0"/>
                        </a:rPr>
                        <a:t>I was actually learning the subject matter</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871265450"/>
                  </a:ext>
                </a:extLst>
              </a:tr>
              <a:tr h="250325">
                <a:tc>
                  <a:txBody>
                    <a:bodyPr/>
                    <a:lstStyle/>
                    <a:p>
                      <a:pPr>
                        <a:buNone/>
                      </a:pPr>
                      <a:r>
                        <a:rPr lang="en-US" sz="1100" b="0" u="none" strike="noStrike">
                          <a:solidFill>
                            <a:srgbClr val="000000"/>
                          </a:solidFill>
                          <a:effectLst/>
                          <a:latin typeface="Calibri" panose="020F0502020204030204" pitchFamily="34" charset="0"/>
                        </a:rPr>
                        <a:t>i think it covered a little bit of everything we’ve learned in class so far </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59165932"/>
                  </a:ext>
                </a:extLst>
              </a:tr>
              <a:tr h="250325">
                <a:tc>
                  <a:txBody>
                    <a:bodyPr/>
                    <a:lstStyle/>
                    <a:p>
                      <a:pPr>
                        <a:buNone/>
                      </a:pPr>
                      <a:r>
                        <a:rPr lang="en-US" sz="1100" b="0" u="none" strike="noStrike">
                          <a:solidFill>
                            <a:srgbClr val="000000"/>
                          </a:solidFill>
                          <a:effectLst/>
                          <a:latin typeface="Calibri" panose="020F0502020204030204" pitchFamily="34" charset="0"/>
                        </a:rPr>
                        <a:t>It was a challenge but i got  to understand my work pretty quickly </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253310608"/>
                  </a:ext>
                </a:extLst>
              </a:tr>
              <a:tr h="447950">
                <a:tc>
                  <a:txBody>
                    <a:bodyPr/>
                    <a:lstStyle/>
                    <a:p>
                      <a:pPr>
                        <a:buNone/>
                      </a:pPr>
                      <a:r>
                        <a:rPr lang="en-US" sz="1100" b="0" u="none" strike="noStrike">
                          <a:solidFill>
                            <a:srgbClr val="000000"/>
                          </a:solidFill>
                          <a:effectLst/>
                          <a:latin typeface="Calibri" panose="020F0502020204030204" pitchFamily="34" charset="0"/>
                        </a:rPr>
                        <a:t>It was just right because it involves using a white board or mental math and the questions were stuff we recently learned </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99680061"/>
                  </a:ext>
                </a:extLst>
              </a:tr>
              <a:tr h="447950">
                <a:tc>
                  <a:txBody>
                    <a:bodyPr/>
                    <a:lstStyle/>
                    <a:p>
                      <a:pPr>
                        <a:buNone/>
                      </a:pPr>
                      <a:r>
                        <a:rPr lang="en-US" sz="1100" b="0" u="none" strike="noStrike">
                          <a:solidFill>
                            <a:srgbClr val="000000"/>
                          </a:solidFill>
                          <a:effectLst/>
                          <a:latin typeface="Calibri" panose="020F0502020204030204" pitchFamily="34" charset="0"/>
                        </a:rPr>
                        <a:t>fractions throw me off like ill get it sometimes but then when i try to come back and do it again i cant i be completely lost</a:t>
                      </a:r>
                    </a:p>
                  </a:txBody>
                  <a:tcPr marL="0" marR="0" marT="0"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2678005829"/>
                  </a:ext>
                </a:extLst>
              </a:tr>
            </a:tbl>
          </a:graphicData>
        </a:graphic>
      </p:graphicFrame>
    </p:spTree>
    <p:extLst>
      <p:ext uri="{BB962C8B-B14F-4D97-AF65-F5344CB8AC3E}">
        <p14:creationId xmlns:p14="http://schemas.microsoft.com/office/powerpoint/2010/main" val="3399313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Supporting Student Success in the Classroom</vt:lpstr>
      <vt:lpstr>UDL Guidelines:</vt:lpstr>
      <vt:lpstr>Multiple Means of Engagement</vt:lpstr>
      <vt:lpstr>Last Week of Math Class Activities</vt:lpstr>
      <vt:lpstr>Last week of class</vt:lpstr>
      <vt:lpstr>End of term Kahoot</vt:lpstr>
      <vt:lpstr>Reflection Discussion</vt:lpstr>
      <vt:lpstr>Small group discussion</vt:lpstr>
      <vt:lpstr>Student responses</vt:lpstr>
      <vt:lpstr>Multiple Means of Representation   (“The what of learning”)  </vt:lpstr>
      <vt:lpstr>Learning Goals(Math):</vt:lpstr>
      <vt:lpstr>PowerPoint with helper notes</vt:lpstr>
      <vt:lpstr>Activity</vt:lpstr>
      <vt:lpstr>What did the students say?</vt:lpstr>
      <vt:lpstr>Reflection</vt:lpstr>
      <vt:lpstr>Multiple Means of Action and Expression</vt:lpstr>
      <vt:lpstr>Goal was to:</vt:lpstr>
      <vt:lpstr>Why ? </vt:lpstr>
      <vt:lpstr>Goal Setting</vt:lpstr>
      <vt:lpstr>PowerPoint Presentation</vt:lpstr>
      <vt:lpstr>Resources to assist with your goals</vt:lpstr>
      <vt:lpstr>Students set a SMART Goal</vt:lpstr>
      <vt:lpstr>Students were provided with a checklist</vt:lpstr>
      <vt:lpstr>Check-ins</vt:lpstr>
      <vt:lpstr>At the end of the term students...</vt:lpstr>
      <vt:lpstr>Writing an Essay</vt:lpstr>
      <vt:lpstr> Lecture</vt:lpstr>
      <vt:lpstr>Share the video from GED Testing Service</vt:lpstr>
      <vt:lpstr>Share an example of an essay</vt:lpstr>
      <vt:lpstr>Essay template</vt:lpstr>
      <vt:lpstr>Checklist</vt:lpstr>
      <vt:lpstr>UDL</vt:lpstr>
      <vt:lpstr>Link to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67</cp:revision>
  <dcterms:created xsi:type="dcterms:W3CDTF">2025-11-25T15:39:07Z</dcterms:created>
  <dcterms:modified xsi:type="dcterms:W3CDTF">2026-01-30T15:54:46Z</dcterms:modified>
</cp:coreProperties>
</file>