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p:regular r:id="rId39"/>
      <p:bold r:id="rId40"/>
      <p:italic r:id="rId41"/>
      <p:boldItalic r:id="rId42"/>
    </p:embeddedFont>
    <p:embeddedFont>
      <p:font typeface="Garamond"/>
      <p:regular r:id="rId43"/>
      <p:bold r:id="rId44"/>
      <p:italic r:id="rId45"/>
      <p:boldItalic r:id="rId46"/>
    </p:embeddedFont>
    <p:embeddedFont>
      <p:font typeface="Source Code Pro"/>
      <p:regular r:id="rId47"/>
      <p:bold r:id="rId48"/>
      <p:italic r:id="rId49"/>
      <p:boldItalic r:id="rId50"/>
    </p:embeddedFont>
    <p:embeddedFont>
      <p:font typeface="Oswald"/>
      <p:regular r:id="rId51"/>
      <p:bold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Garamond-bold.fntdata"/><Relationship Id="rId43" Type="http://schemas.openxmlformats.org/officeDocument/2006/relationships/font" Target="fonts/Garamond-regular.fntdata"/><Relationship Id="rId46" Type="http://schemas.openxmlformats.org/officeDocument/2006/relationships/font" Target="fonts/Garamond-boldItalic.fntdata"/><Relationship Id="rId45" Type="http://schemas.openxmlformats.org/officeDocument/2006/relationships/font" Target="fonts/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SourceCodePro-bold.fntdata"/><Relationship Id="rId47" Type="http://schemas.openxmlformats.org/officeDocument/2006/relationships/font" Target="fonts/SourceCodePro-regular.fntdata"/><Relationship Id="rId49" Type="http://schemas.openxmlformats.org/officeDocument/2006/relationships/font" Target="fonts/SourceCodePr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regular.fntdata"/><Relationship Id="rId50" Type="http://schemas.openxmlformats.org/officeDocument/2006/relationships/font" Target="fonts/SourceCodePro-boldItalic.fntdata"/><Relationship Id="rId53" Type="http://schemas.openxmlformats.org/officeDocument/2006/relationships/font" Target="fonts/CenturyGothic-regular.fntdata"/><Relationship Id="rId52" Type="http://schemas.openxmlformats.org/officeDocument/2006/relationships/font" Target="fonts/Oswald-bold.fntdata"/><Relationship Id="rId11" Type="http://schemas.openxmlformats.org/officeDocument/2006/relationships/slide" Target="slides/slide5.xml"/><Relationship Id="rId55" Type="http://schemas.openxmlformats.org/officeDocument/2006/relationships/font" Target="fonts/CenturyGothic-italic.fntdata"/><Relationship Id="rId10" Type="http://schemas.openxmlformats.org/officeDocument/2006/relationships/slide" Target="slides/slide4.xml"/><Relationship Id="rId54" Type="http://schemas.openxmlformats.org/officeDocument/2006/relationships/font" Target="fonts/CenturyGothic-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d452a4082_0_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a:solidFill>
                  <a:srgbClr val="000000"/>
                </a:solidFill>
                <a:latin typeface="Arial"/>
                <a:ea typeface="Arial"/>
                <a:cs typeface="Arial"/>
                <a:sym typeface="Arial"/>
              </a:rPr>
              <a:t>‹#›</a:t>
            </a:fld>
            <a:endParaRPr/>
          </a:p>
        </p:txBody>
      </p:sp>
      <p:sp>
        <p:nvSpPr>
          <p:cNvPr id="200" name="Google Shape;200;g23d452a4082_0_0:notes"/>
          <p:cNvSpPr/>
          <p:nvPr>
            <p:ph idx="2" type="sldImg"/>
          </p:nvPr>
        </p:nvSpPr>
        <p:spPr>
          <a:xfrm>
            <a:off x="165100" y="381000"/>
            <a:ext cx="2031900" cy="1143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23d452a4082_0_0:notes"/>
          <p:cNvSpPr txBox="1"/>
          <p:nvPr>
            <p:ph idx="1" type="body"/>
          </p:nvPr>
        </p:nvSpPr>
        <p:spPr>
          <a:xfrm>
            <a:off x="685800" y="1600200"/>
            <a:ext cx="5486400" cy="685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44e1d7f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244e1d7f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Century Gothic"/>
              <a:ea typeface="Century Gothic"/>
              <a:cs typeface="Century Gothic"/>
              <a:sym typeface="Century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67a9800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67a9800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Currently, Danville Area Community College offers a wide variety of Integrated Career and Academic Preparation System (ICAPS) programs in the healthcare field. Our longest-standing and most successful healthcare ICAPS offering is Public Healthcare Billing Management (PHMB), which launched in PY2024. This two-semester, six class program, prepares students for entry-level medical billing positions in outpatient settings, with a specific focus on public health departments and related billing procedures. In addition to technical billing skills, students learn the regulatory requirements necessary to establish and maintain a medical billing department within a small independent practice or public health agency.</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In addition to PHMB, we offer several short-term, “learn-to-earn” healthcare ICAPS credentialing programs, including Certified Nursing Assistant (CNA), Pharmacy Technician, Phlebotomy, Direct Service Professional (DSP), and Certified Medical Assistant (CMA). These programs are designed to support rapid entry into the workforce while maintaining strong academic and career alignment.</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The college-bearing credits earned through the Public Healthcare Billing Management Certificate are stackable and provide a clear pathway for students who are motivated to continue their education toward an Associate’s Degree in the field. Similarly, the CNA certification is intentionally structured to promote a seamless transition for students seeking to advance into nursing and other allied health professions.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67a98003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b67a98003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To further support student success, we offer Healthcare Bridge classes that serve as a supported on-ramp into healthcare careers. These bridge courses strengthen foundational academic skills—such as reading, math, and digital literacy—within a healthcare context. Rather than teaching skills in isolation, instruction is contextualized through medical terminology, workplace expectations and readiness, and patient-care scenarios.</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As a result, students gain increased confidence, academic preparedness, and career clarity, leading to higher persistence, stronger performance in credential programs, and improved employment outcomes. Healthcare Bridge classes reduce barriers, shorten time to completion, and help adult learners move from </a:t>
            </a:r>
            <a:r>
              <a:rPr i="1" lang="en">
                <a:solidFill>
                  <a:schemeClr val="dk1"/>
                </a:solidFill>
              </a:rPr>
              <a:t>“I might”</a:t>
            </a:r>
            <a:r>
              <a:rPr lang="en">
                <a:solidFill>
                  <a:schemeClr val="dk1"/>
                </a:solidFill>
              </a:rPr>
              <a:t> to </a:t>
            </a:r>
            <a:r>
              <a:rPr i="1" lang="en">
                <a:solidFill>
                  <a:schemeClr val="dk1"/>
                </a:solidFill>
              </a:rPr>
              <a:t>“I’m ready.”</a:t>
            </a:r>
            <a:endParaRPr i="1">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b67a98003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b67a98003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Initially, prior to my appointment as Director, the Adult Education and Literacy program offered a single healthcare ICAPS pathway: Certified Nursing Assistant (CNA). While the program was solid, there was an opportunity to introduce additional rigor, innovation, and an expanded set of career options for adult learners.</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As part of a strategic redesign, we developed the Public Healthcare Billing Management (PHMB) ICAPS, which marked the next phase of program evolution. Concurrently, we rebranded our ICAPS programming as the </a:t>
            </a:r>
            <a:r>
              <a:rPr b="1" lang="en">
                <a:solidFill>
                  <a:schemeClr val="dk1"/>
                </a:solidFill>
              </a:rPr>
              <a:t>ELEVATE</a:t>
            </a:r>
            <a:r>
              <a:rPr lang="en">
                <a:solidFill>
                  <a:schemeClr val="dk1"/>
                </a:solidFill>
              </a:rPr>
              <a:t> Initiative. This was an intentional decision - </a:t>
            </a:r>
            <a:r>
              <a:rPr i="1" lang="en">
                <a:solidFill>
                  <a:schemeClr val="dk1"/>
                </a:solidFill>
              </a:rPr>
              <a:t>words matter - </a:t>
            </a:r>
            <a:r>
              <a:rPr lang="en">
                <a:solidFill>
                  <a:schemeClr val="dk1"/>
                </a:solidFill>
              </a:rPr>
              <a:t>and </a:t>
            </a:r>
            <a:r>
              <a:rPr b="1" lang="en">
                <a:solidFill>
                  <a:schemeClr val="dk1"/>
                </a:solidFill>
              </a:rPr>
              <a:t>“ELEVATE”</a:t>
            </a:r>
            <a:r>
              <a:rPr lang="en">
                <a:solidFill>
                  <a:schemeClr val="dk1"/>
                </a:solidFill>
              </a:rPr>
              <a:t> more accurately captured the program’s purpose: to lift students academically, professionally, and economically.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b67a98003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b67a98003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t>The alignment between the AEL program and the PHMB ICAPS was seamless. The faculty member leading the program had earned her GED earlier in life, brought lived experience that deeply resonated with students, and also served as an AEL instructor. This unique combination allowed us to design a cohort-driven model that integrated GED preparation, Healthcare Bridge instruction, and hands-on instruction in three credit-bearing courses.</a:t>
            </a:r>
            <a:endParaRPr/>
          </a:p>
          <a:p>
            <a:pPr indent="0" lvl="0" marL="0" rtl="0" algn="just">
              <a:lnSpc>
                <a:spcPct val="115000"/>
              </a:lnSpc>
              <a:spcBef>
                <a:spcPts val="1200"/>
              </a:spcBef>
              <a:spcAft>
                <a:spcPts val="0"/>
              </a:spcAft>
              <a:buClr>
                <a:schemeClr val="dk1"/>
              </a:buClr>
              <a:buSzPts val="1100"/>
              <a:buFont typeface="Arial"/>
              <a:buNone/>
            </a:pPr>
            <a:r>
              <a:rPr lang="en"/>
              <a:t>Students met four days per week, with GED and Bridge instruction offered on one day and college-level coursework delivered on the remaining days. This structure provided academic reinforcement while accelerating progress toward both secondary credentials and postsecondary completion.</a:t>
            </a:r>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b67a98003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b67a98003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To date, our Healthcare </a:t>
            </a:r>
            <a:r>
              <a:rPr b="1" lang="en">
                <a:solidFill>
                  <a:schemeClr val="dk1"/>
                </a:solidFill>
              </a:rPr>
              <a:t>ELEVATE</a:t>
            </a:r>
            <a:r>
              <a:rPr lang="en">
                <a:solidFill>
                  <a:schemeClr val="dk1"/>
                </a:solidFill>
              </a:rPr>
              <a:t> pipeline has demonstrated strong student success and positive postsecondary and employment outcomes. More than 30 students have earned the Public Healthcare Billing Management (PHMB) Certificate, representing our most established and successful healthcare ICAPS pathway.</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In addition, four students have completed the Certified Nursing Assistant (CNA) program, four students have earned Pharmacy Technician certification, and three students have earned Phlebotomy certification. One student is currently enrolled in the Certified Medical Assistant (CMA) program, reflecting continued momentum and progression within the healthcare pathway.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b67a98003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b67a98003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At this time, we believe our healthcare training pipeline offers a solid and diverse range of pathways that effectively meet the needs of our community and students. Rather than rapid expansion, our immediate focus is on strengthening and sustaining the programs currently in place.</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Our priorities include deepening instructional quality, ensuring students have access to the academic, career, and wraparound supports necessary for success, and continuing to engage and strengthen community partnerships. We recognize that, given funding realities, these programs cannot be sustained in isolation; collaboration and braided funding are essential to long-term viability.</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Additionally, we aim to increase student enrollment across existing healthcare (and other offered) pathways and intentionally equip learners with the confidence, skills, and support needed to take their next steps; whether that is entering the workforce or continuing their postsecondary education.</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Finally, we are actively exploring additional funding streams to support growth and sustainability, as the </a:t>
            </a:r>
            <a:r>
              <a:rPr b="1" lang="en">
                <a:solidFill>
                  <a:schemeClr val="dk1"/>
                </a:solidFill>
              </a:rPr>
              <a:t>ELEVATE</a:t>
            </a:r>
            <a:r>
              <a:rPr lang="en">
                <a:solidFill>
                  <a:schemeClr val="dk1"/>
                </a:solidFill>
              </a:rPr>
              <a:t> healthcare pipeline is a critical asset to our community and an essential pathway for adult learners seeking economic mobility.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b67a98003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b67a98003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For institutions building or expanding a healthcare pipeline, my strongest advice is to lead with data and design with intention. Begin by examining local labor market information and student outcome data to identify the specific healthcare pathways your community truly needs; rather than offering programs simply because they are popular or convenient.</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Equally important is the development of strong internal and external partnerships. Secure institutional buy-in early, and collaborate closely with academic departments, student services, workforce agencies, and community partners. In particular, seek out like-minded community partners who share your mission and can support braided funding strategies, as no healthcare pipeline can be built or sustained successfully through a single funding source.</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Program design must extend beyond academics alone. Adult learners often enter our doors carrying familial responsibilities, socioeconomic barriers, and limited confidence shaped by prior educational experiences. Effective healthcare pathways must address the </a:t>
            </a:r>
            <a:r>
              <a:rPr i="1" lang="en">
                <a:solidFill>
                  <a:schemeClr val="dk1"/>
                </a:solidFill>
              </a:rPr>
              <a:t>whole student</a:t>
            </a:r>
            <a:r>
              <a:rPr lang="en">
                <a:solidFill>
                  <a:schemeClr val="dk1"/>
                </a:solidFill>
              </a:rPr>
              <a:t>, ensuring that academic instruction is supported by career readiness, wraparound services, and intentional community partnerships capable of responding to real-life challenges.</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rPr>
              <a:t>Finally, build authentic partnerships with students themselves. Create a learning environment grounded in trust, grace, and open communication without compromising program expectations or rigor. When students feel supported, heard, and respected, they are far more likely to persist, succeed, and envision themselves as future healthcare professionals.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b5b49ee4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b5b49ee4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b78e900c0b_3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b78e900c0b_3_1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d452a408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3d452a408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b78e900c0b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b78e900c0b_3_1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b78e900c0b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b78e900c0b_3_1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b78e900c0b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3b78e900c0b_3_1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b78e900c0b_3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3b78e900c0b_3_1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b78e900c0b_3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b78e900c0b_3_1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b78e900c0b_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3b78e900c0b_3_1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b78e900c0b_3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b78e900c0b_3_1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b78e900c0b_3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b78e900c0b_3_1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b78e900c0b_3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3b78e900c0b_3_1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b78e900c0b_3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3b78e900c0b_3_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d452a408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3d452a408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Morton, JJC-IBT Grants,  JJC is IBT and ESL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Heartland -ESL Truck Driving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*Angela-just because funded by special grants, still need approval via jotform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Put into DAISI correctly with alternative funding either 4900 or 4910 codes, even though not adult dollars, can still plug in.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b78e900c0b_3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3b78e900c0b_3_1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26a38b99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26a38b99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1cc3396f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1cc3396f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d452a408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d452a408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entury Gothic"/>
                <a:ea typeface="Century Gothic"/>
                <a:cs typeface="Century Gothic"/>
                <a:sym typeface="Century Gothic"/>
              </a:rPr>
              <a:t>You know where to find us. We are happy to email, jump on a Zoom, whatever works best. Also, you will see us at the Forum on September 10-11! We will resume ICAPS Office Hours in September. </a:t>
            </a:r>
            <a:endParaRPr sz="1300">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aeada3b8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aeada3b8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aeada3b87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aeada3b87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aeada3b87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aeada3b87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aeada3b87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aeada3b87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aeada3b87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aeada3b87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946404" y="274320"/>
            <a:ext cx="72696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946404" y="1371600"/>
            <a:ext cx="6446400" cy="3263400"/>
          </a:xfrm>
          <a:prstGeom prst="rect">
            <a:avLst/>
          </a:prstGeom>
          <a:noFill/>
          <a:ln>
            <a:noFill/>
          </a:ln>
        </p:spPr>
        <p:txBody>
          <a:bodyPr anchorCtr="0" anchor="t" bIns="34275" lIns="68575" spcFirstLastPara="1" rIns="68575" wrap="square" tIns="34275">
            <a:normAutofit/>
          </a:bodyPr>
          <a:lstStyle>
            <a:lvl1pPr indent="-298450" lvl="0" marL="457200" rtl="0" algn="l">
              <a:lnSpc>
                <a:spcPct val="95000"/>
              </a:lnSpc>
              <a:spcBef>
                <a:spcPts val="1100"/>
              </a:spcBef>
              <a:spcAft>
                <a:spcPts val="0"/>
              </a:spcAft>
              <a:buSzPts val="11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53" name="Google Shape;53;p13"/>
          <p:cNvSpPr txBox="1"/>
          <p:nvPr>
            <p:ph idx="10" type="dt"/>
          </p:nvPr>
        </p:nvSpPr>
        <p:spPr>
          <a:xfrm rot="-5400000">
            <a:off x="8098259" y="748949"/>
            <a:ext cx="1428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rot="-5400000">
            <a:off x="7469609" y="3034950"/>
            <a:ext cx="2685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8469630" y="4629150"/>
            <a:ext cx="685800" cy="445200"/>
          </a:xfrm>
          <a:prstGeom prst="rect">
            <a:avLst/>
          </a:prstGeom>
          <a:noFill/>
          <a:ln>
            <a:noFill/>
          </a:ln>
        </p:spPr>
        <p:txBody>
          <a:bodyPr anchorCtr="0" anchor="ctr" bIns="34275" lIns="34275" spcFirstLastPara="1" rIns="34275" wrap="square" tIns="3427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7" name="Shape 67"/>
        <p:cNvGrpSpPr/>
        <p:nvPr/>
      </p:nvGrpSpPr>
      <p:grpSpPr>
        <a:xfrm>
          <a:off x="0" y="0"/>
          <a:ext cx="0" cy="0"/>
          <a:chOff x="0" y="0"/>
          <a:chExt cx="0" cy="0"/>
        </a:xfrm>
      </p:grpSpPr>
      <p:grpSp>
        <p:nvGrpSpPr>
          <p:cNvPr id="68" name="Google Shape;68;p15"/>
          <p:cNvGrpSpPr/>
          <p:nvPr/>
        </p:nvGrpSpPr>
        <p:grpSpPr>
          <a:xfrm>
            <a:off x="-12701" y="0"/>
            <a:ext cx="9173370" cy="5142161"/>
            <a:chOff x="-16934" y="0"/>
            <a:chExt cx="12231160" cy="6856214"/>
          </a:xfrm>
        </p:grpSpPr>
        <p:pic>
          <p:nvPicPr>
            <p:cNvPr descr="HD-PanelTitleR1.png" id="69" name="Google Shape;69;p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15"/>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HDRibbonTitle-UniformTrim.png" id="71" name="Google Shape;71;p15"/>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72" name="Google Shape;72;p15"/>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73" name="Google Shape;73;p15"/>
          <p:cNvSpPr txBox="1"/>
          <p:nvPr>
            <p:ph type="ctrTitle"/>
          </p:nvPr>
        </p:nvSpPr>
        <p:spPr>
          <a:xfrm>
            <a:off x="2019299" y="1403348"/>
            <a:ext cx="5111752" cy="113665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Clr>
                <a:srgbClr val="262626"/>
              </a:buClr>
              <a:buSzPts val="4100"/>
              <a:buFont typeface="Garamond"/>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5"/>
          <p:cNvSpPr txBox="1"/>
          <p:nvPr>
            <p:ph idx="1" type="subTitle"/>
          </p:nvPr>
        </p:nvSpPr>
        <p:spPr>
          <a:xfrm>
            <a:off x="2019299" y="2743198"/>
            <a:ext cx="5111752" cy="990602"/>
          </a:xfrm>
          <a:prstGeom prst="rect">
            <a:avLst/>
          </a:prstGeom>
          <a:noFill/>
          <a:ln>
            <a:noFill/>
          </a:ln>
        </p:spPr>
        <p:txBody>
          <a:bodyPr anchorCtr="0" anchor="t" bIns="34275" lIns="68575" spcFirstLastPara="1" rIns="68575" wrap="square" tIns="34275">
            <a:normAutofit/>
          </a:bodyPr>
          <a:lstStyle>
            <a:lvl1pPr lvl="0" algn="ctr">
              <a:spcBef>
                <a:spcPts val="300"/>
              </a:spcBef>
              <a:spcAft>
                <a:spcPts val="0"/>
              </a:spcAft>
              <a:buSzPts val="1800"/>
              <a:buNone/>
              <a:defRPr sz="1600">
                <a:solidFill>
                  <a:schemeClr val="dk1"/>
                </a:solidFill>
              </a:defRPr>
            </a:lvl1pPr>
            <a:lvl2pPr lvl="1" algn="ctr">
              <a:spcBef>
                <a:spcPts val="500"/>
              </a:spcBef>
              <a:spcAft>
                <a:spcPts val="0"/>
              </a:spcAft>
              <a:buSzPts val="1700"/>
              <a:buNone/>
              <a:defRPr>
                <a:solidFill>
                  <a:srgbClr val="888888"/>
                </a:solidFill>
              </a:defRPr>
            </a:lvl2pPr>
            <a:lvl3pPr lvl="2" algn="ctr">
              <a:spcBef>
                <a:spcPts val="500"/>
              </a:spcBef>
              <a:spcAft>
                <a:spcPts val="0"/>
              </a:spcAft>
              <a:buSzPts val="1600"/>
              <a:buNone/>
              <a:defRPr>
                <a:solidFill>
                  <a:srgbClr val="888888"/>
                </a:solidFill>
              </a:defRPr>
            </a:lvl3pPr>
            <a:lvl4pPr lvl="3" algn="ctr">
              <a:spcBef>
                <a:spcPts val="500"/>
              </a:spcBef>
              <a:spcAft>
                <a:spcPts val="0"/>
              </a:spcAft>
              <a:buSzPts val="1400"/>
              <a:buNone/>
              <a:defRPr>
                <a:solidFill>
                  <a:srgbClr val="888888"/>
                </a:solidFill>
              </a:defRPr>
            </a:lvl4pPr>
            <a:lvl5pPr lvl="4" algn="ctr">
              <a:spcBef>
                <a:spcPts val="500"/>
              </a:spcBef>
              <a:spcAft>
                <a:spcPts val="0"/>
              </a:spcAft>
              <a:buSzPts val="1200"/>
              <a:buNone/>
              <a:defRPr>
                <a:solidFill>
                  <a:srgbClr val="888888"/>
                </a:solidFill>
              </a:defRPr>
            </a:lvl5pPr>
            <a:lvl6pPr lvl="5" algn="ctr">
              <a:spcBef>
                <a:spcPts val="500"/>
              </a:spcBef>
              <a:spcAft>
                <a:spcPts val="0"/>
              </a:spcAft>
              <a:buSzPts val="1200"/>
              <a:buNone/>
              <a:defRPr>
                <a:solidFill>
                  <a:srgbClr val="888888"/>
                </a:solidFill>
              </a:defRPr>
            </a:lvl6pPr>
            <a:lvl7pPr lvl="6" algn="ctr">
              <a:spcBef>
                <a:spcPts val="500"/>
              </a:spcBef>
              <a:spcAft>
                <a:spcPts val="0"/>
              </a:spcAft>
              <a:buSzPts val="1200"/>
              <a:buNone/>
              <a:defRPr>
                <a:solidFill>
                  <a:srgbClr val="888888"/>
                </a:solidFill>
              </a:defRPr>
            </a:lvl7pPr>
            <a:lvl8pPr lvl="7" algn="ctr">
              <a:spcBef>
                <a:spcPts val="500"/>
              </a:spcBef>
              <a:spcAft>
                <a:spcPts val="0"/>
              </a:spcAft>
              <a:buSzPts val="1200"/>
              <a:buNone/>
              <a:defRPr>
                <a:solidFill>
                  <a:srgbClr val="888888"/>
                </a:solidFill>
              </a:defRPr>
            </a:lvl8pPr>
            <a:lvl9pPr lvl="8" algn="ctr">
              <a:spcBef>
                <a:spcPts val="500"/>
              </a:spcBef>
              <a:spcAft>
                <a:spcPts val="500"/>
              </a:spcAft>
              <a:buSzPts val="1200"/>
              <a:buNone/>
              <a:defRPr>
                <a:solidFill>
                  <a:srgbClr val="888888"/>
                </a:solidFill>
              </a:defRPr>
            </a:lvl9pPr>
          </a:lstStyle>
          <a:p/>
        </p:txBody>
      </p:sp>
      <p:sp>
        <p:nvSpPr>
          <p:cNvPr id="75" name="Google Shape;75;p15"/>
          <p:cNvSpPr txBox="1"/>
          <p:nvPr>
            <p:ph idx="10" type="dt"/>
          </p:nvPr>
        </p:nvSpPr>
        <p:spPr>
          <a:xfrm>
            <a:off x="5987424" y="3778247"/>
            <a:ext cx="67310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5"/>
          <p:cNvSpPr txBox="1"/>
          <p:nvPr>
            <p:ph idx="11" type="ftr"/>
          </p:nvPr>
        </p:nvSpPr>
        <p:spPr>
          <a:xfrm>
            <a:off x="2019298" y="3778247"/>
            <a:ext cx="3910976"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5"/>
          <p:cNvSpPr txBox="1"/>
          <p:nvPr>
            <p:ph idx="12" type="sldNum"/>
          </p:nvPr>
        </p:nvSpPr>
        <p:spPr>
          <a:xfrm>
            <a:off x="6717675" y="3778247"/>
            <a:ext cx="413375"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78" name="Google Shape;78;p15"/>
          <p:cNvCxnSpPr/>
          <p:nvPr/>
        </p:nvCxnSpPr>
        <p:spPr>
          <a:xfrm>
            <a:off x="2019299" y="2641598"/>
            <a:ext cx="5111751"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cxnSp>
        <p:nvCxnSpPr>
          <p:cNvPr id="80" name="Google Shape;80;p16"/>
          <p:cNvCxnSpPr/>
          <p:nvPr/>
        </p:nvCxnSpPr>
        <p:spPr>
          <a:xfrm>
            <a:off x="1047127" y="1816100"/>
            <a:ext cx="7055473" cy="0"/>
          </a:xfrm>
          <a:prstGeom prst="straightConnector1">
            <a:avLst/>
          </a:prstGeom>
          <a:noFill/>
          <a:ln cap="flat" cmpd="sng" w="15875">
            <a:solidFill>
              <a:schemeClr val="accent1"/>
            </a:solidFill>
            <a:prstDash val="solid"/>
            <a:round/>
            <a:headEnd len="sm" w="sm" type="none"/>
            <a:tailEnd len="sm" w="sm" type="none"/>
          </a:ln>
        </p:spPr>
      </p:cxnSp>
      <p:sp>
        <p:nvSpPr>
          <p:cNvPr id="81" name="Google Shape;81;p16"/>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6"/>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83" name="Google Shape;83;p16"/>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6"/>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6"/>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7"/>
          <p:cNvSpPr txBox="1"/>
          <p:nvPr>
            <p:ph type="title"/>
          </p:nvPr>
        </p:nvSpPr>
        <p:spPr>
          <a:xfrm>
            <a:off x="1511302" y="1314455"/>
            <a:ext cx="6119016" cy="1366886"/>
          </a:xfrm>
          <a:prstGeom prst="rect">
            <a:avLst/>
          </a:prstGeom>
          <a:noFill/>
          <a:ln>
            <a:noFill/>
          </a:ln>
        </p:spPr>
        <p:txBody>
          <a:bodyPr anchorCtr="0" anchor="b" bIns="34275" lIns="68575" spcFirstLastPara="1" rIns="68575" wrap="square" tIns="34275">
            <a:normAutofit/>
          </a:bodyPr>
          <a:lstStyle>
            <a:lvl1pPr lvl="0" algn="ctr">
              <a:spcBef>
                <a:spcPts val="0"/>
              </a:spcBef>
              <a:spcAft>
                <a:spcPts val="0"/>
              </a:spcAft>
              <a:buClr>
                <a:srgbClr val="262626"/>
              </a:buClr>
              <a:buSzPts val="3300"/>
              <a:buFont typeface="Garamond"/>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7"/>
          <p:cNvSpPr txBox="1"/>
          <p:nvPr>
            <p:ph idx="1" type="body"/>
          </p:nvPr>
        </p:nvSpPr>
        <p:spPr>
          <a:xfrm>
            <a:off x="1511300" y="2884538"/>
            <a:ext cx="6119018" cy="715910"/>
          </a:xfrm>
          <a:prstGeom prst="rect">
            <a:avLst/>
          </a:prstGeom>
          <a:noFill/>
          <a:ln>
            <a:noFill/>
          </a:ln>
        </p:spPr>
        <p:txBody>
          <a:bodyPr anchorCtr="0" anchor="t" bIns="34275" lIns="68575" spcFirstLastPara="1" rIns="68575" wrap="square" tIns="34275">
            <a:normAutofit/>
          </a:bodyPr>
          <a:lstStyle>
            <a:lvl1pPr indent="-228600" lvl="0" marL="457200" algn="ctr">
              <a:spcBef>
                <a:spcPts val="400"/>
              </a:spcBef>
              <a:spcAft>
                <a:spcPts val="0"/>
              </a:spcAft>
              <a:buSzPts val="2100"/>
              <a:buNone/>
              <a:defRPr sz="18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89" name="Google Shape;89;p17"/>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7"/>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7"/>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7"/>
          <p:cNvCxnSpPr/>
          <p:nvPr/>
        </p:nvCxnSpPr>
        <p:spPr>
          <a:xfrm>
            <a:off x="1509542" y="2782939"/>
            <a:ext cx="6122535"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cxnSp>
        <p:nvCxnSpPr>
          <p:cNvPr id="94" name="Google Shape;94;p18"/>
          <p:cNvCxnSpPr/>
          <p:nvPr/>
        </p:nvCxnSpPr>
        <p:spPr>
          <a:xfrm>
            <a:off x="1047127" y="1816100"/>
            <a:ext cx="7055473" cy="0"/>
          </a:xfrm>
          <a:prstGeom prst="straightConnector1">
            <a:avLst/>
          </a:prstGeom>
          <a:noFill/>
          <a:ln cap="flat" cmpd="sng" w="15875">
            <a:solidFill>
              <a:schemeClr val="accent1"/>
            </a:solidFill>
            <a:prstDash val="solid"/>
            <a:round/>
            <a:headEnd len="sm" w="sm" type="none"/>
            <a:tailEnd len="sm" w="sm" type="none"/>
          </a:ln>
        </p:spPr>
      </p:cxnSp>
      <p:sp>
        <p:nvSpPr>
          <p:cNvPr id="95" name="Google Shape;95;p18"/>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8"/>
          <p:cNvSpPr txBox="1"/>
          <p:nvPr>
            <p:ph idx="1" type="body"/>
          </p:nvPr>
        </p:nvSpPr>
        <p:spPr>
          <a:xfrm>
            <a:off x="973836" y="1920240"/>
            <a:ext cx="3538728" cy="2482596"/>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97" name="Google Shape;97;p18"/>
          <p:cNvSpPr txBox="1"/>
          <p:nvPr>
            <p:ph idx="2" type="body"/>
          </p:nvPr>
        </p:nvSpPr>
        <p:spPr>
          <a:xfrm>
            <a:off x="4636008" y="1920240"/>
            <a:ext cx="3538728" cy="2482596"/>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98" name="Google Shape;98;p18"/>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8"/>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8"/>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 name="Shape 101"/>
        <p:cNvGrpSpPr/>
        <p:nvPr/>
      </p:nvGrpSpPr>
      <p:grpSpPr>
        <a:xfrm>
          <a:off x="0" y="0"/>
          <a:ext cx="0" cy="0"/>
          <a:chOff x="0" y="0"/>
          <a:chExt cx="0" cy="0"/>
        </a:xfrm>
      </p:grpSpPr>
      <p:sp>
        <p:nvSpPr>
          <p:cNvPr id="102" name="Google Shape;102;p19"/>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9"/>
          <p:cNvSpPr txBox="1"/>
          <p:nvPr>
            <p:ph idx="1" type="body"/>
          </p:nvPr>
        </p:nvSpPr>
        <p:spPr>
          <a:xfrm>
            <a:off x="971550" y="1993900"/>
            <a:ext cx="3538728" cy="432197"/>
          </a:xfrm>
          <a:prstGeom prst="rect">
            <a:avLst/>
          </a:prstGeom>
          <a:noFill/>
          <a:ln>
            <a:noFill/>
          </a:ln>
        </p:spPr>
        <p:txBody>
          <a:bodyPr anchorCtr="0" anchor="b" bIns="34275" lIns="68575" spcFirstLastPara="1" rIns="68575" wrap="square" tIns="34275">
            <a:noAutofit/>
          </a:bodyPr>
          <a:lstStyle>
            <a:lvl1pPr indent="-228600" lvl="0" marL="457200" algn="l">
              <a:spcBef>
                <a:spcPts val="500"/>
              </a:spcBef>
              <a:spcAft>
                <a:spcPts val="0"/>
              </a:spcAft>
              <a:buSzPts val="2400"/>
              <a:buNone/>
              <a:defRPr b="0" sz="2100">
                <a:solidFill>
                  <a:schemeClr val="accent1"/>
                </a:solidFill>
              </a:defRPr>
            </a:lvl1pPr>
            <a:lvl2pPr indent="-228600" lvl="1" marL="914400" algn="l">
              <a:spcBef>
                <a:spcPts val="500"/>
              </a:spcBef>
              <a:spcAft>
                <a:spcPts val="0"/>
              </a:spcAft>
              <a:buSzPts val="1700"/>
              <a:buNone/>
              <a:defRPr b="1" sz="1500"/>
            </a:lvl2pPr>
            <a:lvl3pPr indent="-228600" lvl="2" marL="1371600" algn="l">
              <a:spcBef>
                <a:spcPts val="500"/>
              </a:spcBef>
              <a:spcAft>
                <a:spcPts val="0"/>
              </a:spcAft>
              <a:buSzPts val="1600"/>
              <a:buNone/>
              <a:defRPr b="1" sz="1400"/>
            </a:lvl3pPr>
            <a:lvl4pPr indent="-228600" lvl="3" marL="1828800" algn="l">
              <a:spcBef>
                <a:spcPts val="500"/>
              </a:spcBef>
              <a:spcAft>
                <a:spcPts val="0"/>
              </a:spcAft>
              <a:buSzPts val="1400"/>
              <a:buNone/>
              <a:defRPr b="1" sz="1200"/>
            </a:lvl4pPr>
            <a:lvl5pPr indent="-228600" lvl="4" marL="2286000" algn="l">
              <a:spcBef>
                <a:spcPts val="500"/>
              </a:spcBef>
              <a:spcAft>
                <a:spcPts val="0"/>
              </a:spcAft>
              <a:buSzPts val="1400"/>
              <a:buNone/>
              <a:defRPr b="1" sz="1200"/>
            </a:lvl5pPr>
            <a:lvl6pPr indent="-228600" lvl="5" marL="2743200" algn="l">
              <a:spcBef>
                <a:spcPts val="500"/>
              </a:spcBef>
              <a:spcAft>
                <a:spcPts val="0"/>
              </a:spcAft>
              <a:buSzPts val="1400"/>
              <a:buNone/>
              <a:defRPr b="1" sz="1200"/>
            </a:lvl6pPr>
            <a:lvl7pPr indent="-228600" lvl="6" marL="3200400" algn="l">
              <a:spcBef>
                <a:spcPts val="500"/>
              </a:spcBef>
              <a:spcAft>
                <a:spcPts val="0"/>
              </a:spcAft>
              <a:buSzPts val="1400"/>
              <a:buNone/>
              <a:defRPr b="1" sz="1200"/>
            </a:lvl7pPr>
            <a:lvl8pPr indent="-228600" lvl="7" marL="3657600" algn="l">
              <a:spcBef>
                <a:spcPts val="500"/>
              </a:spcBef>
              <a:spcAft>
                <a:spcPts val="0"/>
              </a:spcAft>
              <a:buSzPts val="1400"/>
              <a:buNone/>
              <a:defRPr b="1" sz="1200"/>
            </a:lvl8pPr>
            <a:lvl9pPr indent="-228600" lvl="8" marL="4114800" algn="l">
              <a:spcBef>
                <a:spcPts val="500"/>
              </a:spcBef>
              <a:spcAft>
                <a:spcPts val="500"/>
              </a:spcAft>
              <a:buSzPts val="1400"/>
              <a:buNone/>
              <a:defRPr b="1" sz="1200"/>
            </a:lvl9pPr>
          </a:lstStyle>
          <a:p/>
        </p:txBody>
      </p:sp>
      <p:sp>
        <p:nvSpPr>
          <p:cNvPr id="104" name="Google Shape;104;p19"/>
          <p:cNvSpPr txBox="1"/>
          <p:nvPr>
            <p:ph idx="2" type="body"/>
          </p:nvPr>
        </p:nvSpPr>
        <p:spPr>
          <a:xfrm>
            <a:off x="971550" y="2432446"/>
            <a:ext cx="3538728" cy="1974454"/>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105" name="Google Shape;105;p19"/>
          <p:cNvSpPr txBox="1"/>
          <p:nvPr>
            <p:ph idx="3" type="body"/>
          </p:nvPr>
        </p:nvSpPr>
        <p:spPr>
          <a:xfrm>
            <a:off x="4635502" y="1993900"/>
            <a:ext cx="3538728" cy="432197"/>
          </a:xfrm>
          <a:prstGeom prst="rect">
            <a:avLst/>
          </a:prstGeom>
          <a:noFill/>
          <a:ln>
            <a:noFill/>
          </a:ln>
        </p:spPr>
        <p:txBody>
          <a:bodyPr anchorCtr="0" anchor="b" bIns="34275" lIns="68575" spcFirstLastPara="1" rIns="68575" wrap="square" tIns="34275">
            <a:noAutofit/>
          </a:bodyPr>
          <a:lstStyle>
            <a:lvl1pPr indent="-228600" lvl="0" marL="457200" algn="l">
              <a:spcBef>
                <a:spcPts val="500"/>
              </a:spcBef>
              <a:spcAft>
                <a:spcPts val="0"/>
              </a:spcAft>
              <a:buSzPts val="2400"/>
              <a:buNone/>
              <a:defRPr b="0" sz="2100">
                <a:solidFill>
                  <a:schemeClr val="accent1"/>
                </a:solidFill>
              </a:defRPr>
            </a:lvl1pPr>
            <a:lvl2pPr indent="-228600" lvl="1" marL="914400" algn="l">
              <a:spcBef>
                <a:spcPts val="500"/>
              </a:spcBef>
              <a:spcAft>
                <a:spcPts val="0"/>
              </a:spcAft>
              <a:buSzPts val="1700"/>
              <a:buNone/>
              <a:defRPr b="1" sz="1500"/>
            </a:lvl2pPr>
            <a:lvl3pPr indent="-228600" lvl="2" marL="1371600" algn="l">
              <a:spcBef>
                <a:spcPts val="500"/>
              </a:spcBef>
              <a:spcAft>
                <a:spcPts val="0"/>
              </a:spcAft>
              <a:buSzPts val="1600"/>
              <a:buNone/>
              <a:defRPr b="1" sz="1400"/>
            </a:lvl3pPr>
            <a:lvl4pPr indent="-228600" lvl="3" marL="1828800" algn="l">
              <a:spcBef>
                <a:spcPts val="500"/>
              </a:spcBef>
              <a:spcAft>
                <a:spcPts val="0"/>
              </a:spcAft>
              <a:buSzPts val="1400"/>
              <a:buNone/>
              <a:defRPr b="1" sz="1200"/>
            </a:lvl4pPr>
            <a:lvl5pPr indent="-228600" lvl="4" marL="2286000" algn="l">
              <a:spcBef>
                <a:spcPts val="500"/>
              </a:spcBef>
              <a:spcAft>
                <a:spcPts val="0"/>
              </a:spcAft>
              <a:buSzPts val="1400"/>
              <a:buNone/>
              <a:defRPr b="1" sz="1200"/>
            </a:lvl5pPr>
            <a:lvl6pPr indent="-228600" lvl="5" marL="2743200" algn="l">
              <a:spcBef>
                <a:spcPts val="500"/>
              </a:spcBef>
              <a:spcAft>
                <a:spcPts val="0"/>
              </a:spcAft>
              <a:buSzPts val="1400"/>
              <a:buNone/>
              <a:defRPr b="1" sz="1200"/>
            </a:lvl6pPr>
            <a:lvl7pPr indent="-228600" lvl="6" marL="3200400" algn="l">
              <a:spcBef>
                <a:spcPts val="500"/>
              </a:spcBef>
              <a:spcAft>
                <a:spcPts val="0"/>
              </a:spcAft>
              <a:buSzPts val="1400"/>
              <a:buNone/>
              <a:defRPr b="1" sz="1200"/>
            </a:lvl7pPr>
            <a:lvl8pPr indent="-228600" lvl="7" marL="3657600" algn="l">
              <a:spcBef>
                <a:spcPts val="500"/>
              </a:spcBef>
              <a:spcAft>
                <a:spcPts val="0"/>
              </a:spcAft>
              <a:buSzPts val="1400"/>
              <a:buNone/>
              <a:defRPr b="1" sz="1200"/>
            </a:lvl8pPr>
            <a:lvl9pPr indent="-228600" lvl="8" marL="4114800" algn="l">
              <a:spcBef>
                <a:spcPts val="500"/>
              </a:spcBef>
              <a:spcAft>
                <a:spcPts val="500"/>
              </a:spcAft>
              <a:buSzPts val="1400"/>
              <a:buNone/>
              <a:defRPr b="1" sz="1200"/>
            </a:lvl9pPr>
          </a:lstStyle>
          <a:p/>
        </p:txBody>
      </p:sp>
      <p:sp>
        <p:nvSpPr>
          <p:cNvPr id="106" name="Google Shape;106;p19"/>
          <p:cNvSpPr txBox="1"/>
          <p:nvPr>
            <p:ph idx="4" type="body"/>
          </p:nvPr>
        </p:nvSpPr>
        <p:spPr>
          <a:xfrm>
            <a:off x="4635502" y="2432446"/>
            <a:ext cx="3538728" cy="1974454"/>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107" name="Google Shape;107;p19"/>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19"/>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9"/>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10" name="Google Shape;110;p19"/>
          <p:cNvCxnSpPr/>
          <p:nvPr/>
        </p:nvCxnSpPr>
        <p:spPr>
          <a:xfrm>
            <a:off x="1047127" y="1816100"/>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20"/>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20"/>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20"/>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20"/>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16" name="Google Shape;116;p20"/>
          <p:cNvCxnSpPr/>
          <p:nvPr/>
        </p:nvCxnSpPr>
        <p:spPr>
          <a:xfrm>
            <a:off x="1047127" y="1816100"/>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21"/>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1"/>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1"/>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p22"/>
          <p:cNvSpPr txBox="1"/>
          <p:nvPr>
            <p:ph type="title"/>
          </p:nvPr>
        </p:nvSpPr>
        <p:spPr>
          <a:xfrm>
            <a:off x="970358" y="1041401"/>
            <a:ext cx="2788841" cy="1028700"/>
          </a:xfrm>
          <a:prstGeom prst="rect">
            <a:avLst/>
          </a:prstGeom>
          <a:noFill/>
          <a:ln>
            <a:noFill/>
          </a:ln>
        </p:spPr>
        <p:txBody>
          <a:bodyPr anchorCtr="0" anchor="b" bIns="34275" lIns="68575" spcFirstLastPara="1" rIns="68575" wrap="square" tIns="34275">
            <a:normAutofit/>
          </a:bodyPr>
          <a:lstStyle>
            <a:lvl1pPr lvl="0" algn="ctr">
              <a:spcBef>
                <a:spcPts val="0"/>
              </a:spcBef>
              <a:spcAft>
                <a:spcPts val="0"/>
              </a:spcAft>
              <a:buClr>
                <a:srgbClr val="262626"/>
              </a:buClr>
              <a:buSzPts val="1800"/>
              <a:buFont typeface="Garamond"/>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2"/>
          <p:cNvSpPr txBox="1"/>
          <p:nvPr>
            <p:ph idx="1" type="body"/>
          </p:nvPr>
        </p:nvSpPr>
        <p:spPr>
          <a:xfrm>
            <a:off x="4064001" y="736598"/>
            <a:ext cx="4102100" cy="3670301"/>
          </a:xfrm>
          <a:prstGeom prst="rect">
            <a:avLst/>
          </a:prstGeom>
          <a:noFill/>
          <a:ln>
            <a:noFill/>
          </a:ln>
        </p:spPr>
        <p:txBody>
          <a:bodyPr anchorCtr="0" anchor="ctr"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124" name="Google Shape;124;p22"/>
          <p:cNvSpPr txBox="1"/>
          <p:nvPr>
            <p:ph idx="2" type="body"/>
          </p:nvPr>
        </p:nvSpPr>
        <p:spPr>
          <a:xfrm>
            <a:off x="970358" y="2273299"/>
            <a:ext cx="2788841" cy="1828803"/>
          </a:xfrm>
          <a:prstGeom prst="rect">
            <a:avLst/>
          </a:prstGeom>
          <a:noFill/>
          <a:ln>
            <a:noFill/>
          </a:ln>
        </p:spPr>
        <p:txBody>
          <a:bodyPr anchorCtr="0" anchor="t" bIns="34275" lIns="68575" spcFirstLastPara="1" rIns="68575" wrap="square" tIns="34275">
            <a:normAutofit/>
          </a:bodyPr>
          <a:lstStyle>
            <a:lvl1pPr indent="-228600" lvl="0" marL="457200" algn="ctr">
              <a:spcBef>
                <a:spcPts val="200"/>
              </a:spcBef>
              <a:spcAft>
                <a:spcPts val="0"/>
              </a:spcAft>
              <a:buSzPts val="1400"/>
              <a:buNone/>
              <a:defRPr sz="1200"/>
            </a:lvl1pPr>
            <a:lvl2pPr indent="-228600" lvl="1" marL="914400" algn="l">
              <a:spcBef>
                <a:spcPts val="500"/>
              </a:spcBef>
              <a:spcAft>
                <a:spcPts val="0"/>
              </a:spcAft>
              <a:buSzPts val="1000"/>
              <a:buNone/>
              <a:defRPr sz="900"/>
            </a:lvl2pPr>
            <a:lvl3pPr indent="-228600" lvl="2" marL="1371600" algn="l">
              <a:spcBef>
                <a:spcPts val="500"/>
              </a:spcBef>
              <a:spcAft>
                <a:spcPts val="0"/>
              </a:spcAft>
              <a:buSzPts val="900"/>
              <a:buNone/>
              <a:defRPr sz="800"/>
            </a:lvl3pPr>
            <a:lvl4pPr indent="-228600" lvl="3" marL="1828800" algn="l">
              <a:spcBef>
                <a:spcPts val="500"/>
              </a:spcBef>
              <a:spcAft>
                <a:spcPts val="0"/>
              </a:spcAft>
              <a:buSzPts val="800"/>
              <a:buNone/>
              <a:defRPr sz="700"/>
            </a:lvl4pPr>
            <a:lvl5pPr indent="-228600" lvl="4" marL="2286000" algn="l">
              <a:spcBef>
                <a:spcPts val="500"/>
              </a:spcBef>
              <a:spcAft>
                <a:spcPts val="0"/>
              </a:spcAft>
              <a:buSzPts val="800"/>
              <a:buNone/>
              <a:defRPr sz="700"/>
            </a:lvl5pPr>
            <a:lvl6pPr indent="-228600" lvl="5" marL="2743200" algn="l">
              <a:spcBef>
                <a:spcPts val="500"/>
              </a:spcBef>
              <a:spcAft>
                <a:spcPts val="0"/>
              </a:spcAft>
              <a:buSzPts val="800"/>
              <a:buNone/>
              <a:defRPr sz="700"/>
            </a:lvl6pPr>
            <a:lvl7pPr indent="-228600" lvl="6" marL="3200400" algn="l">
              <a:spcBef>
                <a:spcPts val="500"/>
              </a:spcBef>
              <a:spcAft>
                <a:spcPts val="0"/>
              </a:spcAft>
              <a:buSzPts val="800"/>
              <a:buNone/>
              <a:defRPr sz="700"/>
            </a:lvl7pPr>
            <a:lvl8pPr indent="-228600" lvl="7" marL="3657600" algn="l">
              <a:spcBef>
                <a:spcPts val="500"/>
              </a:spcBef>
              <a:spcAft>
                <a:spcPts val="0"/>
              </a:spcAft>
              <a:buSzPts val="800"/>
              <a:buNone/>
              <a:defRPr sz="700"/>
            </a:lvl8pPr>
            <a:lvl9pPr indent="-228600" lvl="8" marL="4114800" algn="l">
              <a:spcBef>
                <a:spcPts val="500"/>
              </a:spcBef>
              <a:spcAft>
                <a:spcPts val="500"/>
              </a:spcAft>
              <a:buSzPts val="800"/>
              <a:buNone/>
              <a:defRPr sz="700"/>
            </a:lvl9pPr>
          </a:lstStyle>
          <a:p/>
        </p:txBody>
      </p:sp>
      <p:sp>
        <p:nvSpPr>
          <p:cNvPr id="125" name="Google Shape;125;p22"/>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2"/>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7" name="Google Shape;127;p22"/>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28" name="Google Shape;128;p22"/>
          <p:cNvCxnSpPr/>
          <p:nvPr/>
        </p:nvCxnSpPr>
        <p:spPr>
          <a:xfrm>
            <a:off x="1047127" y="2184400"/>
            <a:ext cx="26358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9" name="Shape 129"/>
        <p:cNvGrpSpPr/>
        <p:nvPr/>
      </p:nvGrpSpPr>
      <p:grpSpPr>
        <a:xfrm>
          <a:off x="0" y="0"/>
          <a:ext cx="0" cy="0"/>
          <a:chOff x="0" y="0"/>
          <a:chExt cx="0" cy="0"/>
        </a:xfrm>
      </p:grpSpPr>
      <p:sp>
        <p:nvSpPr>
          <p:cNvPr id="130" name="Google Shape;130;p23"/>
          <p:cNvSpPr txBox="1"/>
          <p:nvPr>
            <p:ph type="title"/>
          </p:nvPr>
        </p:nvSpPr>
        <p:spPr>
          <a:xfrm>
            <a:off x="971549" y="1412874"/>
            <a:ext cx="4681362" cy="1028700"/>
          </a:xfrm>
          <a:prstGeom prst="rect">
            <a:avLst/>
          </a:prstGeom>
          <a:noFill/>
          <a:ln>
            <a:noFill/>
          </a:ln>
        </p:spPr>
        <p:txBody>
          <a:bodyPr anchorCtr="0" anchor="b" bIns="34275" lIns="68575" spcFirstLastPara="1" rIns="68575" wrap="square" tIns="34275">
            <a:normAutofit/>
          </a:bodyPr>
          <a:lstStyle>
            <a:lvl1pPr lvl="0" algn="ctr">
              <a:spcBef>
                <a:spcPts val="0"/>
              </a:spcBef>
              <a:spcAft>
                <a:spcPts val="0"/>
              </a:spcAft>
              <a:buClr>
                <a:srgbClr val="262626"/>
              </a:buClr>
              <a:buSzPts val="2100"/>
              <a:buFont typeface="Garamond"/>
              <a:buNone/>
              <a:defRPr b="0" sz="2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3"/>
          <p:cNvSpPr/>
          <p:nvPr>
            <p:ph idx="2" type="pic"/>
          </p:nvPr>
        </p:nvSpPr>
        <p:spPr>
          <a:xfrm>
            <a:off x="6071123" y="781050"/>
            <a:ext cx="2297510" cy="35814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132" name="Google Shape;132;p23"/>
          <p:cNvSpPr txBox="1"/>
          <p:nvPr>
            <p:ph idx="1" type="body"/>
          </p:nvPr>
        </p:nvSpPr>
        <p:spPr>
          <a:xfrm>
            <a:off x="971549" y="2441574"/>
            <a:ext cx="4681362" cy="1371600"/>
          </a:xfrm>
          <a:prstGeom prst="rect">
            <a:avLst/>
          </a:prstGeom>
          <a:noFill/>
          <a:ln>
            <a:noFill/>
          </a:ln>
        </p:spPr>
        <p:txBody>
          <a:bodyPr anchorCtr="0" anchor="t" bIns="34275" lIns="68575" spcFirstLastPara="1" rIns="68575" wrap="square" tIns="34275">
            <a:normAutofit/>
          </a:bodyPr>
          <a:lstStyle>
            <a:lvl1pPr indent="-228600" lvl="0" marL="457200" algn="ctr">
              <a:spcBef>
                <a:spcPts val="300"/>
              </a:spcBef>
              <a:spcAft>
                <a:spcPts val="0"/>
              </a:spcAft>
              <a:buSzPts val="1600"/>
              <a:buNone/>
              <a:defRPr sz="1400"/>
            </a:lvl1pPr>
            <a:lvl2pPr indent="-228600" lvl="1" marL="914400" algn="l">
              <a:spcBef>
                <a:spcPts val="500"/>
              </a:spcBef>
              <a:spcAft>
                <a:spcPts val="0"/>
              </a:spcAft>
              <a:buSzPts val="1000"/>
              <a:buNone/>
              <a:defRPr sz="900"/>
            </a:lvl2pPr>
            <a:lvl3pPr indent="-228600" lvl="2" marL="1371600" algn="l">
              <a:spcBef>
                <a:spcPts val="500"/>
              </a:spcBef>
              <a:spcAft>
                <a:spcPts val="0"/>
              </a:spcAft>
              <a:buSzPts val="900"/>
              <a:buNone/>
              <a:defRPr sz="800"/>
            </a:lvl3pPr>
            <a:lvl4pPr indent="-228600" lvl="3" marL="1828800" algn="l">
              <a:spcBef>
                <a:spcPts val="500"/>
              </a:spcBef>
              <a:spcAft>
                <a:spcPts val="0"/>
              </a:spcAft>
              <a:buSzPts val="800"/>
              <a:buNone/>
              <a:defRPr sz="700"/>
            </a:lvl4pPr>
            <a:lvl5pPr indent="-228600" lvl="4" marL="2286000" algn="l">
              <a:spcBef>
                <a:spcPts val="500"/>
              </a:spcBef>
              <a:spcAft>
                <a:spcPts val="0"/>
              </a:spcAft>
              <a:buSzPts val="800"/>
              <a:buNone/>
              <a:defRPr sz="700"/>
            </a:lvl5pPr>
            <a:lvl6pPr indent="-228600" lvl="5" marL="2743200" algn="l">
              <a:spcBef>
                <a:spcPts val="500"/>
              </a:spcBef>
              <a:spcAft>
                <a:spcPts val="0"/>
              </a:spcAft>
              <a:buSzPts val="800"/>
              <a:buNone/>
              <a:defRPr sz="700"/>
            </a:lvl6pPr>
            <a:lvl7pPr indent="-228600" lvl="6" marL="3200400" algn="l">
              <a:spcBef>
                <a:spcPts val="500"/>
              </a:spcBef>
              <a:spcAft>
                <a:spcPts val="0"/>
              </a:spcAft>
              <a:buSzPts val="800"/>
              <a:buNone/>
              <a:defRPr sz="700"/>
            </a:lvl7pPr>
            <a:lvl8pPr indent="-228600" lvl="7" marL="3657600" algn="l">
              <a:spcBef>
                <a:spcPts val="500"/>
              </a:spcBef>
              <a:spcAft>
                <a:spcPts val="0"/>
              </a:spcAft>
              <a:buSzPts val="800"/>
              <a:buNone/>
              <a:defRPr sz="700"/>
            </a:lvl8pPr>
            <a:lvl9pPr indent="-228600" lvl="8" marL="4114800" algn="l">
              <a:spcBef>
                <a:spcPts val="500"/>
              </a:spcBef>
              <a:spcAft>
                <a:spcPts val="500"/>
              </a:spcAft>
              <a:buSzPts val="800"/>
              <a:buNone/>
              <a:defRPr sz="700"/>
            </a:lvl9pPr>
          </a:lstStyle>
          <a:p/>
        </p:txBody>
      </p:sp>
      <p:sp>
        <p:nvSpPr>
          <p:cNvPr id="133" name="Google Shape;133;p23"/>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23"/>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3"/>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36" name="Shape 136"/>
        <p:cNvGrpSpPr/>
        <p:nvPr/>
      </p:nvGrpSpPr>
      <p:grpSpPr>
        <a:xfrm>
          <a:off x="0" y="0"/>
          <a:ext cx="0" cy="0"/>
          <a:chOff x="0" y="0"/>
          <a:chExt cx="0" cy="0"/>
        </a:xfrm>
      </p:grpSpPr>
      <p:sp>
        <p:nvSpPr>
          <p:cNvPr id="137" name="Google Shape;137;p24"/>
          <p:cNvSpPr txBox="1"/>
          <p:nvPr>
            <p:ph type="title"/>
          </p:nvPr>
        </p:nvSpPr>
        <p:spPr>
          <a:xfrm>
            <a:off x="971551" y="3611561"/>
            <a:ext cx="7207249" cy="425054"/>
          </a:xfrm>
          <a:prstGeom prst="rect">
            <a:avLst/>
          </a:prstGeom>
          <a:noFill/>
          <a:ln>
            <a:noFill/>
          </a:ln>
        </p:spPr>
        <p:txBody>
          <a:bodyPr anchorCtr="0" anchor="b" bIns="34275" lIns="68575" spcFirstLastPara="1" rIns="68575" wrap="square" tIns="34275">
            <a:normAutofit/>
          </a:bodyPr>
          <a:lstStyle>
            <a:lvl1pPr lvl="0" algn="ctr">
              <a:spcBef>
                <a:spcPts val="0"/>
              </a:spcBef>
              <a:spcAft>
                <a:spcPts val="0"/>
              </a:spcAft>
              <a:buClr>
                <a:srgbClr val="262626"/>
              </a:buClr>
              <a:buSzPts val="1800"/>
              <a:buFont typeface="Garamond"/>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4"/>
          <p:cNvSpPr/>
          <p:nvPr>
            <p:ph idx="2" type="pic"/>
          </p:nvPr>
        </p:nvSpPr>
        <p:spPr>
          <a:xfrm>
            <a:off x="781070" y="781049"/>
            <a:ext cx="7579479" cy="2501902"/>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139" name="Google Shape;139;p24"/>
          <p:cNvSpPr txBox="1"/>
          <p:nvPr>
            <p:ph idx="1" type="body"/>
          </p:nvPr>
        </p:nvSpPr>
        <p:spPr>
          <a:xfrm>
            <a:off x="971551" y="4036615"/>
            <a:ext cx="7207249" cy="370284"/>
          </a:xfrm>
          <a:prstGeom prst="rect">
            <a:avLst/>
          </a:prstGeom>
          <a:noFill/>
          <a:ln>
            <a:noFill/>
          </a:ln>
        </p:spPr>
        <p:txBody>
          <a:bodyPr anchorCtr="0" anchor="t" bIns="34275" lIns="68575" spcFirstLastPara="1" rIns="68575" wrap="square" tIns="34275">
            <a:normAutofit/>
          </a:bodyPr>
          <a:lstStyle>
            <a:lvl1pPr indent="-228600" lvl="0" marL="457200" algn="ctr">
              <a:spcBef>
                <a:spcPts val="200"/>
              </a:spcBef>
              <a:spcAft>
                <a:spcPts val="0"/>
              </a:spcAft>
              <a:buSzPts val="1200"/>
              <a:buNone/>
              <a:defRPr sz="1100"/>
            </a:lvl1pPr>
            <a:lvl2pPr indent="-228600" lvl="1" marL="914400" algn="l">
              <a:spcBef>
                <a:spcPts val="500"/>
              </a:spcBef>
              <a:spcAft>
                <a:spcPts val="0"/>
              </a:spcAft>
              <a:buSzPts val="1000"/>
              <a:buNone/>
              <a:defRPr sz="900"/>
            </a:lvl2pPr>
            <a:lvl3pPr indent="-228600" lvl="2" marL="1371600" algn="l">
              <a:spcBef>
                <a:spcPts val="500"/>
              </a:spcBef>
              <a:spcAft>
                <a:spcPts val="0"/>
              </a:spcAft>
              <a:buSzPts val="900"/>
              <a:buNone/>
              <a:defRPr sz="800"/>
            </a:lvl3pPr>
            <a:lvl4pPr indent="-228600" lvl="3" marL="1828800" algn="l">
              <a:spcBef>
                <a:spcPts val="500"/>
              </a:spcBef>
              <a:spcAft>
                <a:spcPts val="0"/>
              </a:spcAft>
              <a:buSzPts val="800"/>
              <a:buNone/>
              <a:defRPr sz="700"/>
            </a:lvl4pPr>
            <a:lvl5pPr indent="-228600" lvl="4" marL="2286000" algn="l">
              <a:spcBef>
                <a:spcPts val="500"/>
              </a:spcBef>
              <a:spcAft>
                <a:spcPts val="0"/>
              </a:spcAft>
              <a:buSzPts val="800"/>
              <a:buNone/>
              <a:defRPr sz="700"/>
            </a:lvl5pPr>
            <a:lvl6pPr indent="-228600" lvl="5" marL="2743200" algn="l">
              <a:spcBef>
                <a:spcPts val="500"/>
              </a:spcBef>
              <a:spcAft>
                <a:spcPts val="0"/>
              </a:spcAft>
              <a:buSzPts val="800"/>
              <a:buNone/>
              <a:defRPr sz="700"/>
            </a:lvl6pPr>
            <a:lvl7pPr indent="-228600" lvl="6" marL="3200400" algn="l">
              <a:spcBef>
                <a:spcPts val="500"/>
              </a:spcBef>
              <a:spcAft>
                <a:spcPts val="0"/>
              </a:spcAft>
              <a:buSzPts val="800"/>
              <a:buNone/>
              <a:defRPr sz="700"/>
            </a:lvl7pPr>
            <a:lvl8pPr indent="-228600" lvl="7" marL="3657600" algn="l">
              <a:spcBef>
                <a:spcPts val="500"/>
              </a:spcBef>
              <a:spcAft>
                <a:spcPts val="0"/>
              </a:spcAft>
              <a:buSzPts val="800"/>
              <a:buNone/>
              <a:defRPr sz="700"/>
            </a:lvl8pPr>
            <a:lvl9pPr indent="-228600" lvl="8" marL="4114800" algn="l">
              <a:spcBef>
                <a:spcPts val="500"/>
              </a:spcBef>
              <a:spcAft>
                <a:spcPts val="500"/>
              </a:spcAft>
              <a:buSzPts val="800"/>
              <a:buNone/>
              <a:defRPr sz="700"/>
            </a:lvl9pPr>
          </a:lstStyle>
          <a:p/>
        </p:txBody>
      </p:sp>
      <p:sp>
        <p:nvSpPr>
          <p:cNvPr id="140" name="Google Shape;140;p24"/>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1" name="Google Shape;141;p24"/>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24"/>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43" name="Shape 143"/>
        <p:cNvGrpSpPr/>
        <p:nvPr/>
      </p:nvGrpSpPr>
      <p:grpSpPr>
        <a:xfrm>
          <a:off x="0" y="0"/>
          <a:ext cx="0" cy="0"/>
          <a:chOff x="0" y="0"/>
          <a:chExt cx="0" cy="0"/>
        </a:xfrm>
      </p:grpSpPr>
      <p:sp>
        <p:nvSpPr>
          <p:cNvPr id="144" name="Google Shape;144;p25"/>
          <p:cNvSpPr txBox="1"/>
          <p:nvPr>
            <p:ph type="title"/>
          </p:nvPr>
        </p:nvSpPr>
        <p:spPr>
          <a:xfrm>
            <a:off x="977901" y="736599"/>
            <a:ext cx="7194549" cy="2216151"/>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2400"/>
              <a:buFont typeface="Garamond"/>
              <a:buNone/>
              <a:defRPr b="0" sz="24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25"/>
          <p:cNvSpPr txBox="1"/>
          <p:nvPr>
            <p:ph idx="1" type="body"/>
          </p:nvPr>
        </p:nvSpPr>
        <p:spPr>
          <a:xfrm>
            <a:off x="977901" y="3257549"/>
            <a:ext cx="7194549" cy="1149350"/>
          </a:xfrm>
          <a:prstGeom prst="rect">
            <a:avLst/>
          </a:prstGeom>
          <a:noFill/>
          <a:ln>
            <a:noFill/>
          </a:ln>
        </p:spPr>
        <p:txBody>
          <a:bodyPr anchorCtr="0" anchor="ctr" bIns="34275" lIns="68575" spcFirstLastPara="1" rIns="68575" wrap="square" tIns="34275">
            <a:normAutofit/>
          </a:bodyPr>
          <a:lstStyle>
            <a:lvl1pPr indent="-228600" lvl="0" marL="457200" algn="ctr">
              <a:spcBef>
                <a:spcPts val="300"/>
              </a:spcBef>
              <a:spcAft>
                <a:spcPts val="0"/>
              </a:spcAft>
              <a:buSzPts val="1700"/>
              <a:buNone/>
              <a:defRPr sz="15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46" name="Google Shape;146;p25"/>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5"/>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8" name="Google Shape;148;p25"/>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49" name="Google Shape;149;p25"/>
          <p:cNvCxnSpPr/>
          <p:nvPr/>
        </p:nvCxnSpPr>
        <p:spPr>
          <a:xfrm>
            <a:off x="1047127" y="3105149"/>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50" name="Shape 150"/>
        <p:cNvGrpSpPr/>
        <p:nvPr/>
      </p:nvGrpSpPr>
      <p:grpSpPr>
        <a:xfrm>
          <a:off x="0" y="0"/>
          <a:ext cx="0" cy="0"/>
          <a:chOff x="0" y="0"/>
          <a:chExt cx="0" cy="0"/>
        </a:xfrm>
      </p:grpSpPr>
      <p:sp>
        <p:nvSpPr>
          <p:cNvPr id="151" name="Google Shape;151;p26"/>
          <p:cNvSpPr txBox="1"/>
          <p:nvPr>
            <p:ph type="title"/>
          </p:nvPr>
        </p:nvSpPr>
        <p:spPr>
          <a:xfrm>
            <a:off x="1084660" y="736599"/>
            <a:ext cx="6972299" cy="1778001"/>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2400"/>
              <a:buFont typeface="Garamond"/>
              <a:buNone/>
              <a:defRPr b="0" sz="2400" cap="none">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2" name="Google Shape;152;p26"/>
          <p:cNvSpPr txBox="1"/>
          <p:nvPr>
            <p:ph idx="1" type="body"/>
          </p:nvPr>
        </p:nvSpPr>
        <p:spPr>
          <a:xfrm>
            <a:off x="1256109" y="2514600"/>
            <a:ext cx="6629402" cy="438150"/>
          </a:xfrm>
          <a:prstGeom prst="rect">
            <a:avLst/>
          </a:prstGeom>
          <a:noFill/>
          <a:ln>
            <a:noFill/>
          </a:ln>
        </p:spPr>
        <p:txBody>
          <a:bodyPr anchorCtr="0" anchor="ctr" bIns="34275" lIns="68575" spcFirstLastPara="1" rIns="68575" wrap="square" tIns="34275">
            <a:normAutofit/>
          </a:bodyPr>
          <a:lstStyle>
            <a:lvl1pPr indent="-228600" lvl="0" marL="457200" algn="r">
              <a:spcBef>
                <a:spcPts val="300"/>
              </a:spcBef>
              <a:spcAft>
                <a:spcPts val="0"/>
              </a:spcAft>
              <a:buSzPts val="1700"/>
              <a:buFont typeface="Garamond"/>
              <a:buNone/>
              <a:defRPr sz="1500"/>
            </a:lvl1pPr>
            <a:lvl2pPr indent="-228600" lvl="1" marL="914400" algn="l">
              <a:spcBef>
                <a:spcPts val="500"/>
              </a:spcBef>
              <a:spcAft>
                <a:spcPts val="0"/>
              </a:spcAft>
              <a:buSzPts val="1700"/>
              <a:buFont typeface="Garamond"/>
              <a:buNone/>
              <a:defRPr/>
            </a:lvl2pPr>
            <a:lvl3pPr indent="-228600" lvl="2" marL="1371600" algn="l">
              <a:spcBef>
                <a:spcPts val="500"/>
              </a:spcBef>
              <a:spcAft>
                <a:spcPts val="0"/>
              </a:spcAft>
              <a:buSzPts val="1600"/>
              <a:buFont typeface="Garamond"/>
              <a:buNone/>
              <a:defRPr/>
            </a:lvl3pPr>
            <a:lvl4pPr indent="-228600" lvl="3" marL="1828800" algn="l">
              <a:spcBef>
                <a:spcPts val="500"/>
              </a:spcBef>
              <a:spcAft>
                <a:spcPts val="0"/>
              </a:spcAft>
              <a:buSzPts val="1400"/>
              <a:buFont typeface="Garamond"/>
              <a:buNone/>
              <a:defRPr/>
            </a:lvl4pPr>
            <a:lvl5pPr indent="-228600" lvl="4" marL="2286000" algn="l">
              <a:spcBef>
                <a:spcPts val="500"/>
              </a:spcBef>
              <a:spcAft>
                <a:spcPts val="0"/>
              </a:spcAft>
              <a:buSzPts val="1200"/>
              <a:buFont typeface="Garamond"/>
              <a:buNone/>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153" name="Google Shape;153;p26"/>
          <p:cNvSpPr txBox="1"/>
          <p:nvPr>
            <p:ph idx="2" type="body"/>
          </p:nvPr>
        </p:nvSpPr>
        <p:spPr>
          <a:xfrm>
            <a:off x="971551" y="3257549"/>
            <a:ext cx="7207249" cy="1149350"/>
          </a:xfrm>
          <a:prstGeom prst="rect">
            <a:avLst/>
          </a:prstGeom>
          <a:noFill/>
          <a:ln>
            <a:noFill/>
          </a:ln>
        </p:spPr>
        <p:txBody>
          <a:bodyPr anchorCtr="0" anchor="ctr" bIns="34275" lIns="68575" spcFirstLastPara="1" rIns="68575" wrap="square" tIns="34275">
            <a:normAutofit/>
          </a:bodyPr>
          <a:lstStyle>
            <a:lvl1pPr indent="-228600" lvl="0" marL="457200" algn="ctr">
              <a:spcBef>
                <a:spcPts val="300"/>
              </a:spcBef>
              <a:spcAft>
                <a:spcPts val="0"/>
              </a:spcAft>
              <a:buSzPts val="1700"/>
              <a:buNone/>
              <a:defRPr sz="15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54" name="Google Shape;154;p26"/>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26"/>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26"/>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26"/>
          <p:cNvSpPr txBox="1"/>
          <p:nvPr/>
        </p:nvSpPr>
        <p:spPr>
          <a:xfrm>
            <a:off x="646510" y="6599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chemeClr val="dk1"/>
                </a:solidFill>
                <a:latin typeface="Garamond"/>
                <a:ea typeface="Garamond"/>
                <a:cs typeface="Garamond"/>
                <a:sym typeface="Garamond"/>
              </a:rPr>
              <a:t>“</a:t>
            </a:r>
            <a:endParaRPr sz="1100"/>
          </a:p>
        </p:txBody>
      </p:sp>
      <p:sp>
        <p:nvSpPr>
          <p:cNvPr id="158" name="Google Shape;158;p26"/>
          <p:cNvSpPr txBox="1"/>
          <p:nvPr/>
        </p:nvSpPr>
        <p:spPr>
          <a:xfrm>
            <a:off x="7950200" y="2120903"/>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b="0" i="0" lang="en" sz="6000" u="none" cap="none" strike="noStrike">
                <a:solidFill>
                  <a:schemeClr val="dk1"/>
                </a:solidFill>
                <a:latin typeface="Garamond"/>
                <a:ea typeface="Garamond"/>
                <a:cs typeface="Garamond"/>
                <a:sym typeface="Garamond"/>
              </a:rPr>
              <a:t>”</a:t>
            </a:r>
            <a:endParaRPr sz="1100"/>
          </a:p>
        </p:txBody>
      </p:sp>
      <p:cxnSp>
        <p:nvCxnSpPr>
          <p:cNvPr id="159" name="Google Shape;159;p26"/>
          <p:cNvCxnSpPr/>
          <p:nvPr/>
        </p:nvCxnSpPr>
        <p:spPr>
          <a:xfrm>
            <a:off x="1047127" y="3105149"/>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60" name="Shape 160"/>
        <p:cNvGrpSpPr/>
        <p:nvPr/>
      </p:nvGrpSpPr>
      <p:grpSpPr>
        <a:xfrm>
          <a:off x="0" y="0"/>
          <a:ext cx="0" cy="0"/>
          <a:chOff x="0" y="0"/>
          <a:chExt cx="0" cy="0"/>
        </a:xfrm>
      </p:grpSpPr>
      <p:sp>
        <p:nvSpPr>
          <p:cNvPr id="161" name="Google Shape;161;p27"/>
          <p:cNvSpPr txBox="1"/>
          <p:nvPr>
            <p:ph type="title"/>
          </p:nvPr>
        </p:nvSpPr>
        <p:spPr>
          <a:xfrm>
            <a:off x="971552" y="2481436"/>
            <a:ext cx="7207251" cy="11016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2400"/>
              <a:buFont typeface="Garamond"/>
              <a:buNone/>
              <a:defRPr b="0" sz="24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27"/>
          <p:cNvSpPr txBox="1"/>
          <p:nvPr>
            <p:ph idx="1" type="body"/>
          </p:nvPr>
        </p:nvSpPr>
        <p:spPr>
          <a:xfrm>
            <a:off x="971551" y="3583036"/>
            <a:ext cx="7207251"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300"/>
              </a:spcBef>
              <a:spcAft>
                <a:spcPts val="0"/>
              </a:spcAft>
              <a:buSzPts val="1700"/>
              <a:buNone/>
              <a:defRPr sz="15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63" name="Google Shape;163;p27"/>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27"/>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5" name="Google Shape;165;p27"/>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66" name="Shape 166"/>
        <p:cNvGrpSpPr/>
        <p:nvPr/>
      </p:nvGrpSpPr>
      <p:grpSpPr>
        <a:xfrm>
          <a:off x="0" y="0"/>
          <a:ext cx="0" cy="0"/>
          <a:chOff x="0" y="0"/>
          <a:chExt cx="0" cy="0"/>
        </a:xfrm>
      </p:grpSpPr>
      <p:sp>
        <p:nvSpPr>
          <p:cNvPr id="167" name="Google Shape;167;p28"/>
          <p:cNvSpPr txBox="1"/>
          <p:nvPr>
            <p:ph type="title"/>
          </p:nvPr>
        </p:nvSpPr>
        <p:spPr>
          <a:xfrm>
            <a:off x="1084660" y="736599"/>
            <a:ext cx="6972299" cy="1682751"/>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2400"/>
              <a:buFont typeface="Garamond"/>
              <a:buNone/>
              <a:defRPr b="0" sz="2400" cap="none">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28"/>
          <p:cNvSpPr txBox="1"/>
          <p:nvPr>
            <p:ph idx="1" type="body"/>
          </p:nvPr>
        </p:nvSpPr>
        <p:spPr>
          <a:xfrm>
            <a:off x="971551" y="2729484"/>
            <a:ext cx="7207251" cy="665226"/>
          </a:xfrm>
          <a:prstGeom prst="rect">
            <a:avLst/>
          </a:prstGeom>
          <a:noFill/>
          <a:ln>
            <a:noFill/>
          </a:ln>
        </p:spPr>
        <p:txBody>
          <a:bodyPr anchorCtr="0" anchor="b" bIns="34275" lIns="68575" spcFirstLastPara="1" rIns="68575" wrap="square" tIns="34275">
            <a:normAutofit/>
          </a:bodyPr>
          <a:lstStyle>
            <a:lvl1pPr indent="-228600" lvl="0" marL="457200" algn="l">
              <a:spcBef>
                <a:spcPts val="0"/>
              </a:spcBef>
              <a:spcAft>
                <a:spcPts val="0"/>
              </a:spcAft>
              <a:buSzPts val="2100"/>
              <a:buNone/>
              <a:defRPr sz="18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69" name="Google Shape;169;p28"/>
          <p:cNvSpPr txBox="1"/>
          <p:nvPr>
            <p:ph idx="2" type="body"/>
          </p:nvPr>
        </p:nvSpPr>
        <p:spPr>
          <a:xfrm>
            <a:off x="971551" y="3397250"/>
            <a:ext cx="7207251" cy="1009650"/>
          </a:xfrm>
          <a:prstGeom prst="rect">
            <a:avLst/>
          </a:prstGeom>
          <a:noFill/>
          <a:ln>
            <a:noFill/>
          </a:ln>
        </p:spPr>
        <p:txBody>
          <a:bodyPr anchorCtr="0" anchor="t" bIns="34275" lIns="68575" spcFirstLastPara="1" rIns="68575" wrap="square" tIns="34275">
            <a:normAutofit/>
          </a:bodyPr>
          <a:lstStyle>
            <a:lvl1pPr indent="-228600" lvl="0" marL="457200" algn="l">
              <a:spcBef>
                <a:spcPts val="300"/>
              </a:spcBef>
              <a:spcAft>
                <a:spcPts val="0"/>
              </a:spcAft>
              <a:buSzPts val="1600"/>
              <a:buNone/>
              <a:defRPr sz="14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70" name="Google Shape;170;p28"/>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28"/>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p28"/>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28"/>
          <p:cNvSpPr txBox="1"/>
          <p:nvPr/>
        </p:nvSpPr>
        <p:spPr>
          <a:xfrm>
            <a:off x="646510" y="6599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chemeClr val="dk1"/>
                </a:solidFill>
                <a:latin typeface="Garamond"/>
                <a:ea typeface="Garamond"/>
                <a:cs typeface="Garamond"/>
                <a:sym typeface="Garamond"/>
              </a:rPr>
              <a:t>“</a:t>
            </a:r>
            <a:endParaRPr sz="1100"/>
          </a:p>
        </p:txBody>
      </p:sp>
      <p:sp>
        <p:nvSpPr>
          <p:cNvPr id="174" name="Google Shape;174;p28"/>
          <p:cNvSpPr txBox="1"/>
          <p:nvPr/>
        </p:nvSpPr>
        <p:spPr>
          <a:xfrm>
            <a:off x="7950200" y="1949446"/>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b="0" i="0" lang="en" sz="6000" u="none" cap="none" strike="noStrike">
                <a:solidFill>
                  <a:schemeClr val="dk1"/>
                </a:solidFill>
                <a:latin typeface="Garamond"/>
                <a:ea typeface="Garamond"/>
                <a:cs typeface="Garamond"/>
                <a:sym typeface="Garamond"/>
              </a:rPr>
              <a:t>”</a:t>
            </a:r>
            <a:endParaRPr sz="1100"/>
          </a:p>
        </p:txBody>
      </p:sp>
      <p:cxnSp>
        <p:nvCxnSpPr>
          <p:cNvPr id="175" name="Google Shape;175;p28"/>
          <p:cNvCxnSpPr/>
          <p:nvPr/>
        </p:nvCxnSpPr>
        <p:spPr>
          <a:xfrm>
            <a:off x="1047127" y="2571750"/>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76" name="Shape 176"/>
        <p:cNvGrpSpPr/>
        <p:nvPr/>
      </p:nvGrpSpPr>
      <p:grpSpPr>
        <a:xfrm>
          <a:off x="0" y="0"/>
          <a:ext cx="0" cy="0"/>
          <a:chOff x="0" y="0"/>
          <a:chExt cx="0" cy="0"/>
        </a:xfrm>
      </p:grpSpPr>
      <p:sp>
        <p:nvSpPr>
          <p:cNvPr id="177" name="Google Shape;177;p29"/>
          <p:cNvSpPr txBox="1"/>
          <p:nvPr>
            <p:ph type="title"/>
          </p:nvPr>
        </p:nvSpPr>
        <p:spPr>
          <a:xfrm>
            <a:off x="971551" y="736599"/>
            <a:ext cx="7207249" cy="1682751"/>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3300"/>
              <a:buFont typeface="Garamond"/>
              <a:buNone/>
              <a:defRPr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8" name="Google Shape;178;p29"/>
          <p:cNvSpPr txBox="1"/>
          <p:nvPr>
            <p:ph idx="1" type="body"/>
          </p:nvPr>
        </p:nvSpPr>
        <p:spPr>
          <a:xfrm>
            <a:off x="971551" y="2722626"/>
            <a:ext cx="7207251" cy="630936"/>
          </a:xfrm>
          <a:prstGeom prst="rect">
            <a:avLst/>
          </a:prstGeom>
          <a:noFill/>
          <a:ln>
            <a:noFill/>
          </a:ln>
        </p:spPr>
        <p:txBody>
          <a:bodyPr anchorCtr="0" anchor="b" bIns="34275" lIns="68575" spcFirstLastPara="1" rIns="68575" wrap="square" tIns="34275">
            <a:normAutofit/>
          </a:bodyPr>
          <a:lstStyle>
            <a:lvl1pPr indent="-228600" lvl="0" marL="457200" algn="l">
              <a:spcBef>
                <a:spcPts val="0"/>
              </a:spcBef>
              <a:spcAft>
                <a:spcPts val="0"/>
              </a:spcAft>
              <a:buSzPts val="2400"/>
              <a:buNone/>
              <a:defRPr sz="21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79" name="Google Shape;179;p29"/>
          <p:cNvSpPr txBox="1"/>
          <p:nvPr>
            <p:ph idx="2" type="body"/>
          </p:nvPr>
        </p:nvSpPr>
        <p:spPr>
          <a:xfrm>
            <a:off x="971550" y="3352799"/>
            <a:ext cx="7207252" cy="1054100"/>
          </a:xfrm>
          <a:prstGeom prst="rect">
            <a:avLst/>
          </a:prstGeom>
          <a:noFill/>
          <a:ln>
            <a:noFill/>
          </a:ln>
        </p:spPr>
        <p:txBody>
          <a:bodyPr anchorCtr="0" anchor="t" bIns="34275" lIns="68575" spcFirstLastPara="1" rIns="68575" wrap="square" tIns="34275">
            <a:normAutofit/>
          </a:bodyPr>
          <a:lstStyle>
            <a:lvl1pPr indent="-228600" lvl="0" marL="457200" algn="l">
              <a:spcBef>
                <a:spcPts val="300"/>
              </a:spcBef>
              <a:spcAft>
                <a:spcPts val="0"/>
              </a:spcAft>
              <a:buSzPts val="1600"/>
              <a:buNone/>
              <a:defRPr sz="1400">
                <a:solidFill>
                  <a:schemeClr val="dk1"/>
                </a:solidFill>
              </a:defRPr>
            </a:lvl1pPr>
            <a:lvl2pPr indent="-228600" lvl="1" marL="914400" algn="l">
              <a:spcBef>
                <a:spcPts val="500"/>
              </a:spcBef>
              <a:spcAft>
                <a:spcPts val="0"/>
              </a:spcAft>
              <a:buSzPts val="1600"/>
              <a:buNone/>
              <a:defRPr sz="1400">
                <a:solidFill>
                  <a:srgbClr val="888888"/>
                </a:solidFill>
              </a:defRPr>
            </a:lvl2pPr>
            <a:lvl3pPr indent="-228600" lvl="2" marL="1371600" algn="l">
              <a:spcBef>
                <a:spcPts val="500"/>
              </a:spcBef>
              <a:spcAft>
                <a:spcPts val="0"/>
              </a:spcAft>
              <a:buSzPts val="1400"/>
              <a:buNone/>
              <a:defRPr sz="1200">
                <a:solidFill>
                  <a:srgbClr val="888888"/>
                </a:solidFill>
              </a:defRPr>
            </a:lvl3pPr>
            <a:lvl4pPr indent="-228600" lvl="3" marL="1828800" algn="l">
              <a:spcBef>
                <a:spcPts val="500"/>
              </a:spcBef>
              <a:spcAft>
                <a:spcPts val="0"/>
              </a:spcAft>
              <a:buSzPts val="1200"/>
              <a:buNone/>
              <a:defRPr sz="1100">
                <a:solidFill>
                  <a:srgbClr val="888888"/>
                </a:solidFill>
              </a:defRPr>
            </a:lvl4pPr>
            <a:lvl5pPr indent="-228600" lvl="4" marL="2286000" algn="l">
              <a:spcBef>
                <a:spcPts val="500"/>
              </a:spcBef>
              <a:spcAft>
                <a:spcPts val="0"/>
              </a:spcAft>
              <a:buSzPts val="1200"/>
              <a:buNone/>
              <a:defRPr sz="1100">
                <a:solidFill>
                  <a:srgbClr val="888888"/>
                </a:solidFill>
              </a:defRPr>
            </a:lvl5pPr>
            <a:lvl6pPr indent="-228600" lvl="5" marL="2743200" algn="l">
              <a:spcBef>
                <a:spcPts val="500"/>
              </a:spcBef>
              <a:spcAft>
                <a:spcPts val="0"/>
              </a:spcAft>
              <a:buSzPts val="1200"/>
              <a:buNone/>
              <a:defRPr sz="1100">
                <a:solidFill>
                  <a:srgbClr val="888888"/>
                </a:solidFill>
              </a:defRPr>
            </a:lvl6pPr>
            <a:lvl7pPr indent="-228600" lvl="6" marL="3200400" algn="l">
              <a:spcBef>
                <a:spcPts val="500"/>
              </a:spcBef>
              <a:spcAft>
                <a:spcPts val="0"/>
              </a:spcAft>
              <a:buSzPts val="1200"/>
              <a:buNone/>
              <a:defRPr sz="1100">
                <a:solidFill>
                  <a:srgbClr val="888888"/>
                </a:solidFill>
              </a:defRPr>
            </a:lvl7pPr>
            <a:lvl8pPr indent="-228600" lvl="7" marL="3657600" algn="l">
              <a:spcBef>
                <a:spcPts val="500"/>
              </a:spcBef>
              <a:spcAft>
                <a:spcPts val="0"/>
              </a:spcAft>
              <a:buSzPts val="1200"/>
              <a:buNone/>
              <a:defRPr sz="1100">
                <a:solidFill>
                  <a:srgbClr val="888888"/>
                </a:solidFill>
              </a:defRPr>
            </a:lvl8pPr>
            <a:lvl9pPr indent="-228600" lvl="8" marL="4114800" algn="l">
              <a:spcBef>
                <a:spcPts val="500"/>
              </a:spcBef>
              <a:spcAft>
                <a:spcPts val="500"/>
              </a:spcAft>
              <a:buSzPts val="1200"/>
              <a:buNone/>
              <a:defRPr sz="1100">
                <a:solidFill>
                  <a:srgbClr val="888888"/>
                </a:solidFill>
              </a:defRPr>
            </a:lvl9pPr>
          </a:lstStyle>
          <a:p/>
        </p:txBody>
      </p:sp>
      <p:sp>
        <p:nvSpPr>
          <p:cNvPr id="180" name="Google Shape;180;p29"/>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1" name="Google Shape;181;p29"/>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2" name="Google Shape;182;p29"/>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83" name="Google Shape;183;p29"/>
          <p:cNvCxnSpPr/>
          <p:nvPr/>
        </p:nvCxnSpPr>
        <p:spPr>
          <a:xfrm>
            <a:off x="1047127" y="2571750"/>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4" name="Shape 184"/>
        <p:cNvGrpSpPr/>
        <p:nvPr/>
      </p:nvGrpSpPr>
      <p:grpSpPr>
        <a:xfrm>
          <a:off x="0" y="0"/>
          <a:ext cx="0" cy="0"/>
          <a:chOff x="0" y="0"/>
          <a:chExt cx="0" cy="0"/>
        </a:xfrm>
      </p:grpSpPr>
      <p:sp>
        <p:nvSpPr>
          <p:cNvPr id="185" name="Google Shape;185;p30"/>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0"/>
          <p:cNvSpPr txBox="1"/>
          <p:nvPr>
            <p:ph idx="1" type="body"/>
          </p:nvPr>
        </p:nvSpPr>
        <p:spPr>
          <a:xfrm rot="5400000">
            <a:off x="3327398" y="-438149"/>
            <a:ext cx="2489202" cy="7200897"/>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187" name="Google Shape;187;p30"/>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p30"/>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9" name="Google Shape;189;p30"/>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90" name="Google Shape;190;p30"/>
          <p:cNvCxnSpPr/>
          <p:nvPr/>
        </p:nvCxnSpPr>
        <p:spPr>
          <a:xfrm>
            <a:off x="1047127" y="1816100"/>
            <a:ext cx="705547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31"/>
          <p:cNvSpPr txBox="1"/>
          <p:nvPr>
            <p:ph type="title"/>
          </p:nvPr>
        </p:nvSpPr>
        <p:spPr>
          <a:xfrm rot="5400000">
            <a:off x="5623452" y="1862663"/>
            <a:ext cx="3670301" cy="1418171"/>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31"/>
          <p:cNvSpPr txBox="1"/>
          <p:nvPr>
            <p:ph idx="1" type="body"/>
          </p:nvPr>
        </p:nvSpPr>
        <p:spPr>
          <a:xfrm rot="5400000">
            <a:off x="1923783" y="-215635"/>
            <a:ext cx="3670300" cy="5574769"/>
          </a:xfrm>
          <a:prstGeom prst="rect">
            <a:avLst/>
          </a:prstGeom>
          <a:noFill/>
          <a:ln>
            <a:noFill/>
          </a:ln>
        </p:spPr>
        <p:txBody>
          <a:bodyPr anchorCtr="0" anchor="t" bIns="34275" lIns="68575" spcFirstLastPara="1" rIns="68575" wrap="square" tIns="34275">
            <a:normAutofit/>
          </a:bodyPr>
          <a:lstStyle>
            <a:lvl1pPr indent="-330200" lvl="0" marL="457200" algn="l">
              <a:spcBef>
                <a:spcPts val="300"/>
              </a:spcBef>
              <a:spcAft>
                <a:spcPts val="0"/>
              </a:spcAft>
              <a:buSzPts val="1600"/>
              <a:buChar char="•"/>
              <a:defRPr/>
            </a:lvl1pPr>
            <a:lvl2pPr indent="-330200" lvl="1" marL="914400" algn="l">
              <a:spcBef>
                <a:spcPts val="500"/>
              </a:spcBef>
              <a:spcAft>
                <a:spcPts val="0"/>
              </a:spcAft>
              <a:buSzPts val="1600"/>
              <a:buChar char="•"/>
              <a:defRPr/>
            </a:lvl2pPr>
            <a:lvl3pPr indent="-330200" lvl="2" marL="1371600" algn="l">
              <a:spcBef>
                <a:spcPts val="500"/>
              </a:spcBef>
              <a:spcAft>
                <a:spcPts val="0"/>
              </a:spcAft>
              <a:buSzPts val="1600"/>
              <a:buChar char="•"/>
              <a:defRPr/>
            </a:lvl3pPr>
            <a:lvl4pPr indent="-330200" lvl="3" marL="1828800" algn="l">
              <a:spcBef>
                <a:spcPts val="500"/>
              </a:spcBef>
              <a:spcAft>
                <a:spcPts val="0"/>
              </a:spcAft>
              <a:buSzPts val="1600"/>
              <a:buChar char="•"/>
              <a:defRPr/>
            </a:lvl4pPr>
            <a:lvl5pPr indent="-330200" lvl="4" marL="2286000" algn="l">
              <a:spcBef>
                <a:spcPts val="500"/>
              </a:spcBef>
              <a:spcAft>
                <a:spcPts val="0"/>
              </a:spcAft>
              <a:buSzPts val="1600"/>
              <a:buChar char="•"/>
              <a:defRPr/>
            </a:lvl5pPr>
            <a:lvl6pPr indent="-330200" lvl="5" marL="2743200" algn="l">
              <a:spcBef>
                <a:spcPts val="500"/>
              </a:spcBef>
              <a:spcAft>
                <a:spcPts val="0"/>
              </a:spcAft>
              <a:buSzPts val="1600"/>
              <a:buChar char="•"/>
              <a:defRPr/>
            </a:lvl6pPr>
            <a:lvl7pPr indent="-330200" lvl="6" marL="3200400" algn="l">
              <a:spcBef>
                <a:spcPts val="500"/>
              </a:spcBef>
              <a:spcAft>
                <a:spcPts val="0"/>
              </a:spcAft>
              <a:buSzPts val="1600"/>
              <a:buChar char="•"/>
              <a:defRPr/>
            </a:lvl7pPr>
            <a:lvl8pPr indent="-330200" lvl="7" marL="3657600" algn="l">
              <a:spcBef>
                <a:spcPts val="500"/>
              </a:spcBef>
              <a:spcAft>
                <a:spcPts val="0"/>
              </a:spcAft>
              <a:buSzPts val="1600"/>
              <a:buChar char="•"/>
              <a:defRPr/>
            </a:lvl8pPr>
            <a:lvl9pPr indent="-330200" lvl="8" marL="4114800" algn="l">
              <a:spcBef>
                <a:spcPts val="500"/>
              </a:spcBef>
              <a:spcAft>
                <a:spcPts val="500"/>
              </a:spcAft>
              <a:buSzPts val="1600"/>
              <a:buChar char="•"/>
              <a:defRPr/>
            </a:lvl9pPr>
          </a:lstStyle>
          <a:p/>
        </p:txBody>
      </p:sp>
      <p:sp>
        <p:nvSpPr>
          <p:cNvPr id="194" name="Google Shape;194;p31"/>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5" name="Google Shape;195;p31"/>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6" name="Google Shape;196;p31"/>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97" name="Google Shape;197;p31"/>
          <p:cNvCxnSpPr/>
          <p:nvPr/>
        </p:nvCxnSpPr>
        <p:spPr>
          <a:xfrm>
            <a:off x="6647917" y="742950"/>
            <a:ext cx="0" cy="36576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21" Type="http://schemas.openxmlformats.org/officeDocument/2006/relationships/theme" Target="../theme/theme1.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jpg"/><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6" name="Shape 56"/>
        <p:cNvGrpSpPr/>
        <p:nvPr/>
      </p:nvGrpSpPr>
      <p:grpSpPr>
        <a:xfrm>
          <a:off x="0" y="0"/>
          <a:ext cx="0" cy="0"/>
          <a:chOff x="0" y="0"/>
          <a:chExt cx="0" cy="0"/>
        </a:xfrm>
      </p:grpSpPr>
      <p:grpSp>
        <p:nvGrpSpPr>
          <p:cNvPr id="57" name="Google Shape;57;p14"/>
          <p:cNvGrpSpPr/>
          <p:nvPr/>
        </p:nvGrpSpPr>
        <p:grpSpPr>
          <a:xfrm>
            <a:off x="-11802" y="0"/>
            <a:ext cx="9172472" cy="5142161"/>
            <a:chOff x="-15736" y="0"/>
            <a:chExt cx="12229962" cy="6856214"/>
          </a:xfrm>
        </p:grpSpPr>
        <p:pic>
          <p:nvPicPr>
            <p:cNvPr descr="HD-PanelContent.png" id="58" name="Google Shape;58;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9" name="Google Shape;59;p14"/>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HDRibbonContent-UniformTrim.png" id="60" name="Google Shape;60;p14"/>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61" name="Google Shape;61;p14"/>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62" name="Google Shape;62;p14"/>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lvl1pPr lvl="0" marR="0" rtl="0" algn="ctr">
              <a:spcBef>
                <a:spcPts val="0"/>
              </a:spcBef>
              <a:spcAft>
                <a:spcPts val="0"/>
              </a:spcAft>
              <a:buClr>
                <a:srgbClr val="262626"/>
              </a:buClr>
              <a:buSzPts val="3300"/>
              <a:buFont typeface="Garamond"/>
              <a:buNone/>
              <a:defRPr b="0" i="0" sz="33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63" name="Google Shape;63;p14"/>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lvl1pPr indent="-361950" lvl="0" marL="457200" marR="0" rtl="0" algn="l">
              <a:spcBef>
                <a:spcPts val="400"/>
              </a:spcBef>
              <a:spcAft>
                <a:spcPts val="0"/>
              </a:spcAft>
              <a:buClr>
                <a:schemeClr val="accent1"/>
              </a:buClr>
              <a:buSzPts val="2100"/>
              <a:buFont typeface="Arial"/>
              <a:buChar char="•"/>
              <a:defRPr b="0" i="0" sz="1800" u="none" cap="none" strike="noStrike">
                <a:solidFill>
                  <a:srgbClr val="262626"/>
                </a:solidFill>
                <a:latin typeface="Garamond"/>
                <a:ea typeface="Garamond"/>
                <a:cs typeface="Garamond"/>
                <a:sym typeface="Garamond"/>
              </a:defRPr>
            </a:lvl1pPr>
            <a:lvl2pPr indent="-336550" lvl="1" marL="914400" marR="0" rtl="0" algn="l">
              <a:spcBef>
                <a:spcPts val="500"/>
              </a:spcBef>
              <a:spcAft>
                <a:spcPts val="0"/>
              </a:spcAft>
              <a:buClr>
                <a:schemeClr val="accent1"/>
              </a:buClr>
              <a:buSzPts val="1700"/>
              <a:buFont typeface="Arial"/>
              <a:buChar char="•"/>
              <a:defRPr b="0" i="0" sz="1500" u="none" cap="none" strike="noStrike">
                <a:solidFill>
                  <a:srgbClr val="262626"/>
                </a:solidFill>
                <a:latin typeface="Garamond"/>
                <a:ea typeface="Garamond"/>
                <a:cs typeface="Garamond"/>
                <a:sym typeface="Garamond"/>
              </a:defRPr>
            </a:lvl2pPr>
            <a:lvl3pPr indent="-330200" lvl="2" marL="1371600" marR="0" rtl="0" algn="l">
              <a:spcBef>
                <a:spcPts val="500"/>
              </a:spcBef>
              <a:spcAft>
                <a:spcPts val="0"/>
              </a:spcAft>
              <a:buClr>
                <a:schemeClr val="accent1"/>
              </a:buClr>
              <a:buSzPts val="1600"/>
              <a:buFont typeface="Arial"/>
              <a:buChar char="•"/>
              <a:defRPr b="0" i="0" sz="1400" u="none" cap="none" strike="noStrike">
                <a:solidFill>
                  <a:srgbClr val="262626"/>
                </a:solidFill>
                <a:latin typeface="Garamond"/>
                <a:ea typeface="Garamond"/>
                <a:cs typeface="Garamond"/>
                <a:sym typeface="Garamond"/>
              </a:defRPr>
            </a:lvl3pPr>
            <a:lvl4pPr indent="-317500" lvl="3" marL="1828800" marR="0" rtl="0" algn="l">
              <a:spcBef>
                <a:spcPts val="500"/>
              </a:spcBef>
              <a:spcAft>
                <a:spcPts val="0"/>
              </a:spcAft>
              <a:buClr>
                <a:schemeClr val="accent1"/>
              </a:buClr>
              <a:buSzPts val="1400"/>
              <a:buFont typeface="Arial"/>
              <a:buChar char="•"/>
              <a:defRPr b="0" i="0" sz="1200" u="none" cap="none" strike="noStrike">
                <a:solidFill>
                  <a:srgbClr val="262626"/>
                </a:solidFill>
                <a:latin typeface="Garamond"/>
                <a:ea typeface="Garamond"/>
                <a:cs typeface="Garamond"/>
                <a:sym typeface="Garamond"/>
              </a:defRPr>
            </a:lvl4pPr>
            <a:lvl5pPr indent="-304800" lvl="4" marL="2286000" marR="0" rtl="0" algn="l">
              <a:spcBef>
                <a:spcPts val="500"/>
              </a:spcBef>
              <a:spcAft>
                <a:spcPts val="0"/>
              </a:spcAft>
              <a:buClr>
                <a:schemeClr val="accent1"/>
              </a:buClr>
              <a:buSzPts val="1200"/>
              <a:buFont typeface="Arial"/>
              <a:buChar char="•"/>
              <a:defRPr b="0" i="0" sz="1100" u="none" cap="none" strike="noStrike">
                <a:solidFill>
                  <a:srgbClr val="262626"/>
                </a:solidFill>
                <a:latin typeface="Garamond"/>
                <a:ea typeface="Garamond"/>
                <a:cs typeface="Garamond"/>
                <a:sym typeface="Garamond"/>
              </a:defRPr>
            </a:lvl5pPr>
            <a:lvl6pPr indent="-304800" lvl="5" marL="2743200" marR="0" rtl="0" algn="l">
              <a:spcBef>
                <a:spcPts val="500"/>
              </a:spcBef>
              <a:spcAft>
                <a:spcPts val="0"/>
              </a:spcAft>
              <a:buClr>
                <a:schemeClr val="accent1"/>
              </a:buClr>
              <a:buSzPts val="1200"/>
              <a:buFont typeface="Arial"/>
              <a:buChar char="•"/>
              <a:defRPr b="0" i="0" sz="1100" u="none" cap="none" strike="noStrike">
                <a:solidFill>
                  <a:srgbClr val="262626"/>
                </a:solidFill>
                <a:latin typeface="Garamond"/>
                <a:ea typeface="Garamond"/>
                <a:cs typeface="Garamond"/>
                <a:sym typeface="Garamond"/>
              </a:defRPr>
            </a:lvl6pPr>
            <a:lvl7pPr indent="-304800" lvl="6" marL="3200400" marR="0" rtl="0" algn="l">
              <a:spcBef>
                <a:spcPts val="500"/>
              </a:spcBef>
              <a:spcAft>
                <a:spcPts val="0"/>
              </a:spcAft>
              <a:buClr>
                <a:schemeClr val="accent1"/>
              </a:buClr>
              <a:buSzPts val="1200"/>
              <a:buFont typeface="Arial"/>
              <a:buChar char="•"/>
              <a:defRPr b="0" i="0" sz="1100" u="none" cap="none" strike="noStrike">
                <a:solidFill>
                  <a:srgbClr val="262626"/>
                </a:solidFill>
                <a:latin typeface="Garamond"/>
                <a:ea typeface="Garamond"/>
                <a:cs typeface="Garamond"/>
                <a:sym typeface="Garamond"/>
              </a:defRPr>
            </a:lvl7pPr>
            <a:lvl8pPr indent="-304800" lvl="7" marL="3657600" marR="0" rtl="0" algn="l">
              <a:spcBef>
                <a:spcPts val="500"/>
              </a:spcBef>
              <a:spcAft>
                <a:spcPts val="0"/>
              </a:spcAft>
              <a:buClr>
                <a:schemeClr val="accent1"/>
              </a:buClr>
              <a:buSzPts val="1200"/>
              <a:buFont typeface="Arial"/>
              <a:buChar char="•"/>
              <a:defRPr b="0" i="0" sz="1100" u="none" cap="none" strike="noStrike">
                <a:solidFill>
                  <a:srgbClr val="262626"/>
                </a:solidFill>
                <a:latin typeface="Garamond"/>
                <a:ea typeface="Garamond"/>
                <a:cs typeface="Garamond"/>
                <a:sym typeface="Garamond"/>
              </a:defRPr>
            </a:lvl8pPr>
            <a:lvl9pPr indent="-304800" lvl="8" marL="4114800" marR="0" rtl="0" algn="l">
              <a:spcBef>
                <a:spcPts val="500"/>
              </a:spcBef>
              <a:spcAft>
                <a:spcPts val="500"/>
              </a:spcAft>
              <a:buClr>
                <a:schemeClr val="accent1"/>
              </a:buClr>
              <a:buSzPts val="1200"/>
              <a:buFont typeface="Arial"/>
              <a:buChar char="•"/>
              <a:defRPr b="0" i="0" sz="1100" u="none" cap="none" strike="noStrike">
                <a:solidFill>
                  <a:srgbClr val="262626"/>
                </a:solidFill>
                <a:latin typeface="Garamond"/>
                <a:ea typeface="Garamond"/>
                <a:cs typeface="Garamond"/>
                <a:sym typeface="Garamond"/>
              </a:defRPr>
            </a:lvl9pPr>
          </a:lstStyle>
          <a:p/>
        </p:txBody>
      </p:sp>
      <p:sp>
        <p:nvSpPr>
          <p:cNvPr id="64" name="Google Shape;64;p14"/>
          <p:cNvSpPr txBox="1"/>
          <p:nvPr>
            <p:ph idx="10" type="dt"/>
          </p:nvPr>
        </p:nvSpPr>
        <p:spPr>
          <a:xfrm>
            <a:off x="6508126" y="4476750"/>
            <a:ext cx="1200150" cy="20955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dk1"/>
                </a:solidFill>
                <a:latin typeface="Garamond"/>
                <a:ea typeface="Garamond"/>
                <a:cs typeface="Garamond"/>
                <a:sym typeface="Garamond"/>
              </a:defRPr>
            </a:lvl1pPr>
            <a:lvl2pPr lvl="1"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9pPr>
          </a:lstStyle>
          <a:p/>
        </p:txBody>
      </p:sp>
      <p:sp>
        <p:nvSpPr>
          <p:cNvPr id="65" name="Google Shape;65;p14"/>
          <p:cNvSpPr txBox="1"/>
          <p:nvPr>
            <p:ph idx="11" type="ftr"/>
          </p:nvPr>
        </p:nvSpPr>
        <p:spPr>
          <a:xfrm>
            <a:off x="971551" y="4476750"/>
            <a:ext cx="5479425" cy="20955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dk1"/>
                </a:solidFill>
                <a:latin typeface="Garamond"/>
                <a:ea typeface="Garamond"/>
                <a:cs typeface="Garamond"/>
                <a:sym typeface="Garamond"/>
              </a:defRPr>
            </a:lvl1pPr>
            <a:lvl2pPr lvl="1"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100"/>
              <a:buNone/>
              <a:defRPr b="0" i="0" sz="1400" u="none" cap="none" strike="noStrike">
                <a:solidFill>
                  <a:schemeClr val="dk1"/>
                </a:solidFill>
                <a:latin typeface="Garamond"/>
                <a:ea typeface="Garamond"/>
                <a:cs typeface="Garamond"/>
                <a:sym typeface="Garamond"/>
              </a:defRPr>
            </a:lvl9pPr>
          </a:lstStyle>
          <a:p/>
        </p:txBody>
      </p:sp>
      <p:sp>
        <p:nvSpPr>
          <p:cNvPr id="66" name="Google Shape;66;p14"/>
          <p:cNvSpPr txBox="1"/>
          <p:nvPr>
            <p:ph idx="12" type="sldNum"/>
          </p:nvPr>
        </p:nvSpPr>
        <p:spPr>
          <a:xfrm>
            <a:off x="7765426" y="4476750"/>
            <a:ext cx="407023" cy="20955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dk1"/>
                </a:solidFill>
                <a:latin typeface="Garamond"/>
                <a:ea typeface="Garamond"/>
                <a:cs typeface="Garamond"/>
                <a:sym typeface="Garamond"/>
              </a:defRPr>
            </a:lvl1pPr>
            <a:lvl2pPr indent="0" lvl="1" marL="0" marR="0" rtl="0" algn="r">
              <a:spcBef>
                <a:spcPts val="0"/>
              </a:spcBef>
              <a:buNone/>
              <a:defRPr b="0" i="0" sz="800" u="none" cap="none" strike="noStrike">
                <a:solidFill>
                  <a:schemeClr val="dk1"/>
                </a:solidFill>
                <a:latin typeface="Garamond"/>
                <a:ea typeface="Garamond"/>
                <a:cs typeface="Garamond"/>
                <a:sym typeface="Garamond"/>
              </a:defRPr>
            </a:lvl2pPr>
            <a:lvl3pPr indent="0" lvl="2" marL="0" marR="0" rtl="0" algn="r">
              <a:spcBef>
                <a:spcPts val="0"/>
              </a:spcBef>
              <a:buNone/>
              <a:defRPr b="0" i="0" sz="800" u="none" cap="none" strike="noStrike">
                <a:solidFill>
                  <a:schemeClr val="dk1"/>
                </a:solidFill>
                <a:latin typeface="Garamond"/>
                <a:ea typeface="Garamond"/>
                <a:cs typeface="Garamond"/>
                <a:sym typeface="Garamond"/>
              </a:defRPr>
            </a:lvl3pPr>
            <a:lvl4pPr indent="0" lvl="3" marL="0" marR="0" rtl="0" algn="r">
              <a:spcBef>
                <a:spcPts val="0"/>
              </a:spcBef>
              <a:buNone/>
              <a:defRPr b="0" i="0" sz="800" u="none" cap="none" strike="noStrike">
                <a:solidFill>
                  <a:schemeClr val="dk1"/>
                </a:solidFill>
                <a:latin typeface="Garamond"/>
                <a:ea typeface="Garamond"/>
                <a:cs typeface="Garamond"/>
                <a:sym typeface="Garamond"/>
              </a:defRPr>
            </a:lvl4pPr>
            <a:lvl5pPr indent="0" lvl="4" marL="0" marR="0" rtl="0" algn="r">
              <a:spcBef>
                <a:spcPts val="0"/>
              </a:spcBef>
              <a:buNone/>
              <a:defRPr b="0" i="0" sz="800" u="none" cap="none" strike="noStrike">
                <a:solidFill>
                  <a:schemeClr val="dk1"/>
                </a:solidFill>
                <a:latin typeface="Garamond"/>
                <a:ea typeface="Garamond"/>
                <a:cs typeface="Garamond"/>
                <a:sym typeface="Garamond"/>
              </a:defRPr>
            </a:lvl5pPr>
            <a:lvl6pPr indent="0" lvl="5" marL="0" marR="0" rtl="0" algn="r">
              <a:spcBef>
                <a:spcPts val="0"/>
              </a:spcBef>
              <a:buNone/>
              <a:defRPr b="0" i="0" sz="800" u="none" cap="none" strike="noStrike">
                <a:solidFill>
                  <a:schemeClr val="dk1"/>
                </a:solidFill>
                <a:latin typeface="Garamond"/>
                <a:ea typeface="Garamond"/>
                <a:cs typeface="Garamond"/>
                <a:sym typeface="Garamond"/>
              </a:defRPr>
            </a:lvl6pPr>
            <a:lvl7pPr indent="0" lvl="6" marL="0" marR="0" rtl="0" algn="r">
              <a:spcBef>
                <a:spcPts val="0"/>
              </a:spcBef>
              <a:buNone/>
              <a:defRPr b="0" i="0" sz="800" u="none" cap="none" strike="noStrike">
                <a:solidFill>
                  <a:schemeClr val="dk1"/>
                </a:solidFill>
                <a:latin typeface="Garamond"/>
                <a:ea typeface="Garamond"/>
                <a:cs typeface="Garamond"/>
                <a:sym typeface="Garamond"/>
              </a:defRPr>
            </a:lvl7pPr>
            <a:lvl8pPr indent="0" lvl="7" marL="0" marR="0" rtl="0" algn="r">
              <a:spcBef>
                <a:spcPts val="0"/>
              </a:spcBef>
              <a:buNone/>
              <a:defRPr b="0" i="0" sz="800" u="none" cap="none" strike="noStrike">
                <a:solidFill>
                  <a:schemeClr val="dk1"/>
                </a:solidFill>
                <a:latin typeface="Garamond"/>
                <a:ea typeface="Garamond"/>
                <a:cs typeface="Garamond"/>
                <a:sym typeface="Garamond"/>
              </a:defRPr>
            </a:lvl8pPr>
            <a:lvl9pPr indent="0" lvl="8" marL="0" marR="0" rtl="0" algn="r">
              <a:spcBef>
                <a:spcPts val="0"/>
              </a:spcBef>
              <a:buNone/>
              <a:defRPr b="0" i="0" sz="8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ctrTitle"/>
          </p:nvPr>
        </p:nvSpPr>
        <p:spPr>
          <a:xfrm>
            <a:off x="685800" y="809775"/>
            <a:ext cx="5429400" cy="1059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320"/>
              <a:buFont typeface="Arial"/>
              <a:buNone/>
            </a:pPr>
            <a:r>
              <a:rPr b="1" lang="en" sz="3900">
                <a:solidFill>
                  <a:srgbClr val="000000"/>
                </a:solidFill>
                <a:latin typeface="Century Gothic"/>
                <a:ea typeface="Century Gothic"/>
                <a:cs typeface="Century Gothic"/>
                <a:sym typeface="Century Gothic"/>
              </a:rPr>
              <a:t>Bridge and ICAPS Virtual Learning Community</a:t>
            </a:r>
            <a:endParaRPr b="1" sz="4260">
              <a:solidFill>
                <a:srgbClr val="000000"/>
              </a:solidFill>
              <a:latin typeface="Century Gothic"/>
              <a:ea typeface="Century Gothic"/>
              <a:cs typeface="Century Gothic"/>
              <a:sym typeface="Century Gothic"/>
            </a:endParaRPr>
          </a:p>
        </p:txBody>
      </p:sp>
      <p:pic>
        <p:nvPicPr>
          <p:cNvPr id="204" name="Google Shape;204;p32"/>
          <p:cNvPicPr preferRelativeResize="0"/>
          <p:nvPr/>
        </p:nvPicPr>
        <p:blipFill>
          <a:blip r:embed="rId3">
            <a:alphaModFix/>
          </a:blip>
          <a:stretch>
            <a:fillRect/>
          </a:stretch>
        </p:blipFill>
        <p:spPr>
          <a:xfrm>
            <a:off x="6159675" y="3375450"/>
            <a:ext cx="2371450" cy="1578775"/>
          </a:xfrm>
          <a:prstGeom prst="rect">
            <a:avLst/>
          </a:prstGeom>
          <a:noFill/>
          <a:ln>
            <a:noFill/>
          </a:ln>
        </p:spPr>
      </p:pic>
      <p:pic>
        <p:nvPicPr>
          <p:cNvPr id="205" name="Google Shape;205;p32"/>
          <p:cNvPicPr preferRelativeResize="0"/>
          <p:nvPr/>
        </p:nvPicPr>
        <p:blipFill>
          <a:blip r:embed="rId4">
            <a:alphaModFix/>
          </a:blip>
          <a:stretch>
            <a:fillRect/>
          </a:stretch>
        </p:blipFill>
        <p:spPr>
          <a:xfrm>
            <a:off x="5658800" y="828325"/>
            <a:ext cx="2442450" cy="1022500"/>
          </a:xfrm>
          <a:prstGeom prst="rect">
            <a:avLst/>
          </a:prstGeom>
          <a:noFill/>
          <a:ln>
            <a:noFill/>
          </a:ln>
        </p:spPr>
      </p:pic>
      <p:pic>
        <p:nvPicPr>
          <p:cNvPr id="206" name="Google Shape;206;p32"/>
          <p:cNvPicPr preferRelativeResize="0"/>
          <p:nvPr/>
        </p:nvPicPr>
        <p:blipFill rotWithShape="1">
          <a:blip r:embed="rId5">
            <a:alphaModFix/>
          </a:blip>
          <a:srcRect b="0" l="0" r="0" t="0"/>
          <a:stretch/>
        </p:blipFill>
        <p:spPr>
          <a:xfrm>
            <a:off x="685808" y="3914802"/>
            <a:ext cx="685801" cy="628651"/>
          </a:xfrm>
          <a:prstGeom prst="rect">
            <a:avLst/>
          </a:prstGeom>
          <a:noFill/>
          <a:ln>
            <a:noFill/>
          </a:ln>
        </p:spPr>
      </p:pic>
      <p:pic>
        <p:nvPicPr>
          <p:cNvPr descr="icsps logo" id="207" name="Google Shape;207;p32"/>
          <p:cNvPicPr preferRelativeResize="0"/>
          <p:nvPr/>
        </p:nvPicPr>
        <p:blipFill rotWithShape="1">
          <a:blip r:embed="rId6">
            <a:alphaModFix/>
          </a:blip>
          <a:srcRect b="0" l="0" r="0" t="0"/>
          <a:stretch/>
        </p:blipFill>
        <p:spPr>
          <a:xfrm>
            <a:off x="1522198" y="3914799"/>
            <a:ext cx="1625814" cy="62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ph type="ctrTitle"/>
          </p:nvPr>
        </p:nvSpPr>
        <p:spPr>
          <a:xfrm>
            <a:off x="271600" y="2029900"/>
            <a:ext cx="8520600" cy="1209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900">
                <a:latin typeface="Century Gothic"/>
                <a:ea typeface="Century Gothic"/>
                <a:cs typeface="Century Gothic"/>
                <a:sym typeface="Century Gothic"/>
              </a:rPr>
              <a:t>Danville Area Community College</a:t>
            </a:r>
            <a:endParaRPr sz="2900">
              <a:latin typeface="Century Gothic"/>
              <a:ea typeface="Century Gothic"/>
              <a:cs typeface="Century Gothic"/>
              <a:sym typeface="Century Gothic"/>
            </a:endParaRPr>
          </a:p>
          <a:p>
            <a:pPr indent="0" lvl="0" marL="0" rtl="0" algn="ctr">
              <a:spcBef>
                <a:spcPts val="0"/>
              </a:spcBef>
              <a:spcAft>
                <a:spcPts val="0"/>
              </a:spcAft>
              <a:buNone/>
            </a:pPr>
            <a:r>
              <a:t/>
            </a:r>
            <a:endParaRPr sz="2700">
              <a:latin typeface="Century Gothic"/>
              <a:ea typeface="Century Gothic"/>
              <a:cs typeface="Century Gothic"/>
              <a:sym typeface="Century Gothic"/>
            </a:endParaRPr>
          </a:p>
        </p:txBody>
      </p:sp>
      <p:pic>
        <p:nvPicPr>
          <p:cNvPr id="265" name="Google Shape;265;p41"/>
          <p:cNvPicPr preferRelativeResize="0"/>
          <p:nvPr/>
        </p:nvPicPr>
        <p:blipFill>
          <a:blip r:embed="rId3">
            <a:alphaModFix/>
          </a:blip>
          <a:stretch>
            <a:fillRect/>
          </a:stretch>
        </p:blipFill>
        <p:spPr>
          <a:xfrm>
            <a:off x="586425" y="410250"/>
            <a:ext cx="2442450" cy="1022500"/>
          </a:xfrm>
          <a:prstGeom prst="rect">
            <a:avLst/>
          </a:prstGeom>
          <a:noFill/>
          <a:ln>
            <a:noFill/>
          </a:ln>
        </p:spPr>
      </p:pic>
      <p:pic>
        <p:nvPicPr>
          <p:cNvPr id="266" name="Google Shape;266;p41"/>
          <p:cNvPicPr preferRelativeResize="0"/>
          <p:nvPr/>
        </p:nvPicPr>
        <p:blipFill>
          <a:blip r:embed="rId4">
            <a:alphaModFix/>
          </a:blip>
          <a:stretch>
            <a:fillRect/>
          </a:stretch>
        </p:blipFill>
        <p:spPr>
          <a:xfrm>
            <a:off x="5252950" y="251125"/>
            <a:ext cx="3652250" cy="7304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2"/>
          <p:cNvSpPr txBox="1"/>
          <p:nvPr>
            <p:ph type="ctrTitle"/>
          </p:nvPr>
        </p:nvSpPr>
        <p:spPr>
          <a:xfrm>
            <a:off x="289450" y="1217250"/>
            <a:ext cx="8520600" cy="7626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1200"/>
              </a:spcBef>
              <a:spcAft>
                <a:spcPts val="0"/>
              </a:spcAft>
              <a:buClr>
                <a:schemeClr val="dk1"/>
              </a:buClr>
              <a:buSzPct val="47481"/>
              <a:buFont typeface="Arial"/>
              <a:buNone/>
            </a:pPr>
            <a:r>
              <a:rPr b="1" i="1" lang="en" sz="2316">
                <a:highlight>
                  <a:srgbClr val="FFFFFF"/>
                </a:highlight>
                <a:latin typeface="Century Gothic"/>
                <a:ea typeface="Century Gothic"/>
                <a:cs typeface="Century Gothic"/>
                <a:sym typeface="Century Gothic"/>
              </a:rPr>
              <a:t>What Bridge and ICAPS do you offer in the Healthcare industry?</a:t>
            </a:r>
            <a:r>
              <a:rPr b="1" i="1" lang="en" sz="1755">
                <a:highlight>
                  <a:srgbClr val="FFFFFF"/>
                </a:highlight>
                <a:latin typeface="Times New Roman"/>
                <a:ea typeface="Times New Roman"/>
                <a:cs typeface="Times New Roman"/>
                <a:sym typeface="Times New Roman"/>
              </a:rPr>
              <a:t> </a:t>
            </a:r>
            <a:endParaRPr b="1" i="1" sz="1755">
              <a:highlight>
                <a:srgbClr val="FFFFFF"/>
              </a:highlight>
              <a:latin typeface="Times New Roman"/>
              <a:ea typeface="Times New Roman"/>
              <a:cs typeface="Times New Roman"/>
              <a:sym typeface="Times New Roman"/>
            </a:endParaRPr>
          </a:p>
          <a:p>
            <a:pPr indent="0" lvl="0" marL="0" rtl="0" algn="ctr">
              <a:spcBef>
                <a:spcPts val="1200"/>
              </a:spcBef>
              <a:spcAft>
                <a:spcPts val="0"/>
              </a:spcAft>
              <a:buNone/>
            </a:pPr>
            <a:r>
              <a:t/>
            </a:r>
            <a:endParaRPr/>
          </a:p>
        </p:txBody>
      </p:sp>
      <p:sp>
        <p:nvSpPr>
          <p:cNvPr id="272" name="Google Shape;272;p42"/>
          <p:cNvSpPr txBox="1"/>
          <p:nvPr>
            <p:ph idx="1" type="subTitle"/>
          </p:nvPr>
        </p:nvSpPr>
        <p:spPr>
          <a:xfrm>
            <a:off x="345075" y="1412775"/>
            <a:ext cx="8520600" cy="324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Century Gothic"/>
                <a:ea typeface="Century Gothic"/>
                <a:cs typeface="Century Gothic"/>
                <a:sym typeface="Century Gothic"/>
              </a:rPr>
              <a:t>ICAPS in the Healthcare Industry:</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Public Healthcare Billing Management (PHMB)</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CNA</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Pharmacy Technician</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Phlebotomy</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Direct Service Professional</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Certified Medical Assistant</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3"/>
          <p:cNvSpPr txBox="1"/>
          <p:nvPr>
            <p:ph type="ctrTitle"/>
          </p:nvPr>
        </p:nvSpPr>
        <p:spPr>
          <a:xfrm>
            <a:off x="311700" y="235325"/>
            <a:ext cx="8520600" cy="7926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1200"/>
              </a:spcBef>
              <a:spcAft>
                <a:spcPts val="1200"/>
              </a:spcAft>
              <a:buClr>
                <a:schemeClr val="dk1"/>
              </a:buClr>
              <a:buSzPct val="47481"/>
              <a:buFont typeface="Arial"/>
              <a:buNone/>
            </a:pPr>
            <a:r>
              <a:rPr b="1" i="1" lang="en" sz="2316">
                <a:highlight>
                  <a:srgbClr val="FFFFFF"/>
                </a:highlight>
                <a:latin typeface="Century Gothic"/>
                <a:ea typeface="Century Gothic"/>
                <a:cs typeface="Century Gothic"/>
                <a:sym typeface="Century Gothic"/>
              </a:rPr>
              <a:t>What Bridge and ICAPS do you offer in the Healthcare industry?</a:t>
            </a:r>
            <a:r>
              <a:rPr b="1" i="1" lang="en" sz="1755">
                <a:highlight>
                  <a:srgbClr val="FFFFFF"/>
                </a:highlight>
                <a:latin typeface="Times New Roman"/>
                <a:ea typeface="Times New Roman"/>
                <a:cs typeface="Times New Roman"/>
                <a:sym typeface="Times New Roman"/>
              </a:rPr>
              <a:t> </a:t>
            </a:r>
            <a:endParaRPr b="1" i="1" sz="1755">
              <a:highlight>
                <a:srgbClr val="FFFFFF"/>
              </a:highlight>
              <a:latin typeface="Times New Roman"/>
              <a:ea typeface="Times New Roman"/>
              <a:cs typeface="Times New Roman"/>
              <a:sym typeface="Times New Roman"/>
            </a:endParaRPr>
          </a:p>
        </p:txBody>
      </p:sp>
      <p:sp>
        <p:nvSpPr>
          <p:cNvPr id="278" name="Google Shape;278;p43"/>
          <p:cNvSpPr txBox="1"/>
          <p:nvPr>
            <p:ph idx="1" type="subTitle"/>
          </p:nvPr>
        </p:nvSpPr>
        <p:spPr>
          <a:xfrm>
            <a:off x="311700" y="1331775"/>
            <a:ext cx="8520600" cy="347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Century Gothic"/>
                <a:ea typeface="Century Gothic"/>
                <a:cs typeface="Century Gothic"/>
                <a:sym typeface="Century Gothic"/>
              </a:rPr>
              <a:t>Bridges in the Healthcare Industry:             </a:t>
            </a:r>
            <a:endParaRPr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lang="en" sz="2400">
                <a:solidFill>
                  <a:schemeClr val="dk1"/>
                </a:solidFill>
                <a:latin typeface="Century Gothic"/>
                <a:ea typeface="Century Gothic"/>
                <a:cs typeface="Century Gothic"/>
                <a:sym typeface="Century Gothic"/>
              </a:rPr>
              <a:t>Healthcare Bridge courses</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2400">
                <a:solidFill>
                  <a:schemeClr val="dk1"/>
                </a:solidFill>
                <a:latin typeface="Century Gothic"/>
                <a:ea typeface="Century Gothic"/>
                <a:cs typeface="Century Gothic"/>
                <a:sym typeface="Century Gothic"/>
              </a:rPr>
              <a:t>					   Healthcare Context</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2000">
                <a:solidFill>
                  <a:schemeClr val="dk1"/>
                </a:solidFill>
                <a:latin typeface="Century Gothic"/>
                <a:ea typeface="Century Gothic"/>
                <a:cs typeface="Century Gothic"/>
                <a:sym typeface="Century Gothic"/>
              </a:rPr>
              <a:t>Foundational Academic Skills-Reading, Math, Digital Literacy</a:t>
            </a:r>
            <a:endParaRPr sz="2000">
              <a:solidFill>
                <a:schemeClr val="dk1"/>
              </a:solidFill>
              <a:latin typeface="Century Gothic"/>
              <a:ea typeface="Century Gothic"/>
              <a:cs typeface="Century Gothic"/>
              <a:sym typeface="Century Gothic"/>
            </a:endParaRPr>
          </a:p>
        </p:txBody>
      </p:sp>
      <p:pic>
        <p:nvPicPr>
          <p:cNvPr id="279" name="Google Shape;279;p43"/>
          <p:cNvPicPr preferRelativeResize="0"/>
          <p:nvPr/>
        </p:nvPicPr>
        <p:blipFill>
          <a:blip r:embed="rId3">
            <a:alphaModFix/>
          </a:blip>
          <a:stretch>
            <a:fillRect/>
          </a:stretch>
        </p:blipFill>
        <p:spPr>
          <a:xfrm>
            <a:off x="2835550" y="3040025"/>
            <a:ext cx="2837300" cy="1230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type="ctrTitle"/>
          </p:nvPr>
        </p:nvSpPr>
        <p:spPr>
          <a:xfrm>
            <a:off x="311700" y="744575"/>
            <a:ext cx="8520600" cy="1132800"/>
          </a:xfrm>
          <a:prstGeom prst="rect">
            <a:avLst/>
          </a:prstGeom>
        </p:spPr>
        <p:txBody>
          <a:bodyPr anchorCtr="0" anchor="b" bIns="91425" lIns="91425" spcFirstLastPara="1" rIns="91425" wrap="square" tIns="91425">
            <a:noAutofit/>
          </a:bodyPr>
          <a:lstStyle/>
          <a:p>
            <a:pPr indent="0" lvl="0" marL="0" rtl="0" algn="ctr">
              <a:lnSpc>
                <a:spcPct val="115000"/>
              </a:lnSpc>
              <a:spcBef>
                <a:spcPts val="1200"/>
              </a:spcBef>
              <a:spcAft>
                <a:spcPts val="0"/>
              </a:spcAft>
              <a:buClr>
                <a:schemeClr val="dk1"/>
              </a:buClr>
              <a:buSzPts val="990"/>
              <a:buFont typeface="Arial"/>
              <a:buNone/>
            </a:pPr>
            <a:r>
              <a:rPr b="1" i="1" lang="en" sz="1460">
                <a:highlight>
                  <a:srgbClr val="FFFFFF"/>
                </a:highlight>
                <a:latin typeface="Century Gothic"/>
                <a:ea typeface="Century Gothic"/>
                <a:cs typeface="Century Gothic"/>
                <a:sym typeface="Century Gothic"/>
              </a:rPr>
              <a:t>What was the order of creation for your Bridges and ICAPS (which came first, second, etc.) ?</a:t>
            </a:r>
            <a:endParaRPr b="1" i="1" sz="1460">
              <a:highlight>
                <a:srgbClr val="FFFFFF"/>
              </a:highlight>
              <a:latin typeface="Century Gothic"/>
              <a:ea typeface="Century Gothic"/>
              <a:cs typeface="Century Gothic"/>
              <a:sym typeface="Century Gothic"/>
            </a:endParaRPr>
          </a:p>
          <a:p>
            <a:pPr indent="0" lvl="0" marL="0" rtl="0" algn="ctr">
              <a:spcBef>
                <a:spcPts val="1200"/>
              </a:spcBef>
              <a:spcAft>
                <a:spcPts val="0"/>
              </a:spcAft>
              <a:buSzPts val="990"/>
              <a:buNone/>
            </a:pPr>
            <a:r>
              <a:t/>
            </a:r>
            <a:endParaRPr sz="4680"/>
          </a:p>
        </p:txBody>
      </p:sp>
      <p:sp>
        <p:nvSpPr>
          <p:cNvPr id="285" name="Google Shape;285;p44"/>
          <p:cNvSpPr txBox="1"/>
          <p:nvPr>
            <p:ph idx="1" type="subTitle"/>
          </p:nvPr>
        </p:nvSpPr>
        <p:spPr>
          <a:xfrm>
            <a:off x="311700" y="1462725"/>
            <a:ext cx="8520600" cy="3419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200">
                <a:solidFill>
                  <a:schemeClr val="dk1"/>
                </a:solidFill>
                <a:latin typeface="Century Gothic"/>
                <a:ea typeface="Century Gothic"/>
                <a:cs typeface="Century Gothic"/>
                <a:sym typeface="Century Gothic"/>
              </a:rPr>
              <a:t>CNA</a:t>
            </a:r>
            <a:endParaRPr sz="3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3200">
                <a:solidFill>
                  <a:schemeClr val="dk1"/>
                </a:solidFill>
                <a:latin typeface="Century Gothic"/>
                <a:ea typeface="Century Gothic"/>
                <a:cs typeface="Century Gothic"/>
                <a:sym typeface="Century Gothic"/>
              </a:rPr>
              <a:t>⇓</a:t>
            </a:r>
            <a:endParaRPr sz="3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3200">
                <a:solidFill>
                  <a:schemeClr val="dk1"/>
                </a:solidFill>
                <a:latin typeface="Century Gothic"/>
                <a:ea typeface="Century Gothic"/>
                <a:cs typeface="Century Gothic"/>
                <a:sym typeface="Century Gothic"/>
              </a:rPr>
              <a:t>Strategic Redesign-CNA, ELEVATE Initiative</a:t>
            </a:r>
            <a:endParaRPr sz="3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32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5"/>
          <p:cNvSpPr txBox="1"/>
          <p:nvPr>
            <p:ph type="ctrTitle"/>
          </p:nvPr>
        </p:nvSpPr>
        <p:spPr>
          <a:xfrm>
            <a:off x="311700" y="744575"/>
            <a:ext cx="85206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480">
                <a:latin typeface="Century Gothic"/>
                <a:ea typeface="Century Gothic"/>
                <a:cs typeface="Century Gothic"/>
                <a:sym typeface="Century Gothic"/>
              </a:rPr>
              <a:t>Progress over time</a:t>
            </a:r>
            <a:endParaRPr sz="3480">
              <a:latin typeface="Century Gothic"/>
              <a:ea typeface="Century Gothic"/>
              <a:cs typeface="Century Gothic"/>
              <a:sym typeface="Century Gothic"/>
            </a:endParaRPr>
          </a:p>
        </p:txBody>
      </p:sp>
      <p:sp>
        <p:nvSpPr>
          <p:cNvPr id="291" name="Google Shape;291;p45"/>
          <p:cNvSpPr txBox="1"/>
          <p:nvPr>
            <p:ph idx="1" type="subTitle"/>
          </p:nvPr>
        </p:nvSpPr>
        <p:spPr>
          <a:xfrm>
            <a:off x="311700" y="1855575"/>
            <a:ext cx="8520600" cy="29463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Clr>
                <a:schemeClr val="dk1"/>
              </a:buClr>
              <a:buSzPts val="2500"/>
              <a:buFont typeface="Century Gothic"/>
              <a:buChar char="●"/>
            </a:pPr>
            <a:r>
              <a:rPr lang="en" sz="2500">
                <a:solidFill>
                  <a:schemeClr val="dk1"/>
                </a:solidFill>
                <a:latin typeface="Century Gothic"/>
                <a:ea typeface="Century Gothic"/>
                <a:cs typeface="Century Gothic"/>
                <a:sym typeface="Century Gothic"/>
              </a:rPr>
              <a:t>AEL and PHMB Program Alignment</a:t>
            </a:r>
            <a:endParaRPr sz="25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rtl="0" algn="l">
              <a:spcBef>
                <a:spcPts val="0"/>
              </a:spcBef>
              <a:spcAft>
                <a:spcPts val="0"/>
              </a:spcAft>
              <a:buClr>
                <a:schemeClr val="dk1"/>
              </a:buClr>
              <a:buSzPts val="2500"/>
              <a:buFont typeface="Century Gothic"/>
              <a:buChar char="●"/>
            </a:pPr>
            <a:r>
              <a:rPr lang="en" sz="2500">
                <a:solidFill>
                  <a:schemeClr val="dk1"/>
                </a:solidFill>
                <a:latin typeface="Century Gothic"/>
                <a:ea typeface="Century Gothic"/>
                <a:cs typeface="Century Gothic"/>
                <a:sym typeface="Century Gothic"/>
              </a:rPr>
              <a:t>PY 2025</a:t>
            </a:r>
            <a:endParaRPr sz="2500">
              <a:solidFill>
                <a:schemeClr val="dk1"/>
              </a:solidFill>
              <a:latin typeface="Century Gothic"/>
              <a:ea typeface="Century Gothic"/>
              <a:cs typeface="Century Gothic"/>
              <a:sym typeface="Century Gothic"/>
            </a:endParaRPr>
          </a:p>
          <a:p>
            <a:pPr indent="-387350" lvl="1" marL="914400" rtl="0" algn="l">
              <a:spcBef>
                <a:spcPts val="0"/>
              </a:spcBef>
              <a:spcAft>
                <a:spcPts val="0"/>
              </a:spcAft>
              <a:buClr>
                <a:schemeClr val="dk1"/>
              </a:buClr>
              <a:buSzPts val="2500"/>
              <a:buFont typeface="Century Gothic"/>
              <a:buChar char="○"/>
            </a:pPr>
            <a:r>
              <a:rPr lang="en" sz="2500">
                <a:solidFill>
                  <a:schemeClr val="dk1"/>
                </a:solidFill>
                <a:latin typeface="Century Gothic"/>
                <a:ea typeface="Century Gothic"/>
                <a:cs typeface="Century Gothic"/>
                <a:sym typeface="Century Gothic"/>
              </a:rPr>
              <a:t>Pharmacy Technician</a:t>
            </a:r>
            <a:endParaRPr sz="2500">
              <a:solidFill>
                <a:schemeClr val="dk1"/>
              </a:solidFill>
              <a:latin typeface="Century Gothic"/>
              <a:ea typeface="Century Gothic"/>
              <a:cs typeface="Century Gothic"/>
              <a:sym typeface="Century Gothic"/>
            </a:endParaRPr>
          </a:p>
          <a:p>
            <a:pPr indent="-387350" lvl="1" marL="914400" rtl="0" algn="l">
              <a:spcBef>
                <a:spcPts val="0"/>
              </a:spcBef>
              <a:spcAft>
                <a:spcPts val="0"/>
              </a:spcAft>
              <a:buClr>
                <a:schemeClr val="dk1"/>
              </a:buClr>
              <a:buSzPts val="2500"/>
              <a:buFont typeface="Century Gothic"/>
              <a:buChar char="○"/>
            </a:pPr>
            <a:r>
              <a:rPr lang="en" sz="2500">
                <a:solidFill>
                  <a:schemeClr val="dk1"/>
                </a:solidFill>
                <a:latin typeface="Century Gothic"/>
                <a:ea typeface="Century Gothic"/>
                <a:cs typeface="Century Gothic"/>
                <a:sym typeface="Century Gothic"/>
              </a:rPr>
              <a:t>Phlebotomy</a:t>
            </a:r>
            <a:endParaRPr sz="2500">
              <a:solidFill>
                <a:schemeClr val="dk1"/>
              </a:solidFill>
              <a:latin typeface="Century Gothic"/>
              <a:ea typeface="Century Gothic"/>
              <a:cs typeface="Century Gothic"/>
              <a:sym typeface="Century Gothic"/>
            </a:endParaRPr>
          </a:p>
          <a:p>
            <a:pPr indent="-387350" lvl="1" marL="914400" rtl="0" algn="l">
              <a:spcBef>
                <a:spcPts val="0"/>
              </a:spcBef>
              <a:spcAft>
                <a:spcPts val="0"/>
              </a:spcAft>
              <a:buClr>
                <a:schemeClr val="dk1"/>
              </a:buClr>
              <a:buSzPts val="2500"/>
              <a:buFont typeface="Century Gothic"/>
              <a:buChar char="○"/>
            </a:pPr>
            <a:r>
              <a:rPr lang="en" sz="2500">
                <a:solidFill>
                  <a:schemeClr val="dk1"/>
                </a:solidFill>
                <a:latin typeface="Century Gothic"/>
                <a:ea typeface="Century Gothic"/>
                <a:cs typeface="Century Gothic"/>
                <a:sym typeface="Century Gothic"/>
              </a:rPr>
              <a:t>Direct Service Professional</a:t>
            </a:r>
            <a:endParaRPr sz="2500">
              <a:solidFill>
                <a:schemeClr val="dk1"/>
              </a:solidFill>
              <a:latin typeface="Century Gothic"/>
              <a:ea typeface="Century Gothic"/>
              <a:cs typeface="Century Gothic"/>
              <a:sym typeface="Century Gothic"/>
            </a:endParaRPr>
          </a:p>
          <a:p>
            <a:pPr indent="-387350" lvl="1" marL="914400" rtl="0" algn="l">
              <a:spcBef>
                <a:spcPts val="0"/>
              </a:spcBef>
              <a:spcAft>
                <a:spcPts val="0"/>
              </a:spcAft>
              <a:buClr>
                <a:schemeClr val="dk1"/>
              </a:buClr>
              <a:buSzPts val="2500"/>
              <a:buFont typeface="Century Gothic"/>
              <a:buChar char="○"/>
            </a:pPr>
            <a:r>
              <a:rPr lang="en" sz="2500">
                <a:solidFill>
                  <a:schemeClr val="dk1"/>
                </a:solidFill>
                <a:latin typeface="Century Gothic"/>
                <a:ea typeface="Century Gothic"/>
                <a:cs typeface="Century Gothic"/>
                <a:sym typeface="Century Gothic"/>
              </a:rPr>
              <a:t>Certified Medical Assistant</a:t>
            </a:r>
            <a:endParaRPr sz="2500">
              <a:solidFill>
                <a:schemeClr val="dk1"/>
              </a:solidFill>
              <a:latin typeface="Century Gothic"/>
              <a:ea typeface="Century Gothic"/>
              <a:cs typeface="Century Gothic"/>
              <a:sym typeface="Century Gothic"/>
            </a:endParaRPr>
          </a:p>
        </p:txBody>
      </p:sp>
      <p:sp>
        <p:nvSpPr>
          <p:cNvPr id="292" name="Google Shape;292;p45"/>
          <p:cNvSpPr txBox="1"/>
          <p:nvPr/>
        </p:nvSpPr>
        <p:spPr>
          <a:xfrm>
            <a:off x="341925" y="76775"/>
            <a:ext cx="8379300" cy="409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i="1" lang="en" sz="1460">
                <a:solidFill>
                  <a:schemeClr val="dk1"/>
                </a:solidFill>
                <a:highlight>
                  <a:srgbClr val="FFFFFF"/>
                </a:highlight>
                <a:latin typeface="Century Gothic"/>
                <a:ea typeface="Century Gothic"/>
                <a:cs typeface="Century Gothic"/>
                <a:sym typeface="Century Gothic"/>
              </a:rPr>
              <a:t>What was the order of creation for your Bridges and ICAPS (which came first, second, etc.)?</a:t>
            </a:r>
            <a:endParaRPr b="1" i="1" sz="146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ctrTitle"/>
          </p:nvPr>
        </p:nvSpPr>
        <p:spPr>
          <a:xfrm>
            <a:off x="144375" y="67975"/>
            <a:ext cx="8520600" cy="13146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1200"/>
              </a:spcBef>
              <a:spcAft>
                <a:spcPts val="0"/>
              </a:spcAft>
              <a:buClr>
                <a:schemeClr val="dk1"/>
              </a:buClr>
              <a:buSzPct val="68750"/>
              <a:buFont typeface="Arial"/>
              <a:buNone/>
            </a:pPr>
            <a:r>
              <a:rPr b="1" i="1" lang="en" sz="1600">
                <a:highlight>
                  <a:srgbClr val="FFFFFF"/>
                </a:highlight>
                <a:latin typeface="Century Gothic"/>
                <a:ea typeface="Century Gothic"/>
                <a:cs typeface="Century Gothic"/>
                <a:sym typeface="Century Gothic"/>
              </a:rPr>
              <a:t>What data can you share on student success in your Healthcare pipeline of training? </a:t>
            </a:r>
            <a:endParaRPr b="1" i="1" sz="1600">
              <a:highlight>
                <a:srgbClr val="FFFFFF"/>
              </a:highlight>
              <a:latin typeface="Century Gothic"/>
              <a:ea typeface="Century Gothic"/>
              <a:cs typeface="Century Gothic"/>
              <a:sym typeface="Century Gothic"/>
            </a:endParaRPr>
          </a:p>
          <a:p>
            <a:pPr indent="0" lvl="0" marL="0" rtl="0" algn="ctr">
              <a:spcBef>
                <a:spcPts val="1200"/>
              </a:spcBef>
              <a:spcAft>
                <a:spcPts val="0"/>
              </a:spcAft>
              <a:buNone/>
            </a:pPr>
            <a:r>
              <a:t/>
            </a:r>
            <a:endParaRPr/>
          </a:p>
        </p:txBody>
      </p:sp>
      <p:sp>
        <p:nvSpPr>
          <p:cNvPr id="298" name="Google Shape;298;p46"/>
          <p:cNvSpPr txBox="1"/>
          <p:nvPr>
            <p:ph idx="1" type="subTitle"/>
          </p:nvPr>
        </p:nvSpPr>
        <p:spPr>
          <a:xfrm>
            <a:off x="311700" y="800700"/>
            <a:ext cx="8520600" cy="404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u="sng">
                <a:solidFill>
                  <a:schemeClr val="dk1"/>
                </a:solidFill>
                <a:latin typeface="Century Gothic"/>
                <a:ea typeface="Century Gothic"/>
                <a:cs typeface="Century Gothic"/>
                <a:sym typeface="Century Gothic"/>
              </a:rPr>
              <a:t>Certificates</a:t>
            </a:r>
            <a:endParaRPr sz="2200" u="sng">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PHBM Certificate &gt;30 students</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CNA 4 students</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Pharmacy Technician 4 students</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Phlebotomy Certification 3 students</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CMA-1 enrolled</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2200" u="sng">
                <a:solidFill>
                  <a:schemeClr val="dk1"/>
                </a:solidFill>
                <a:latin typeface="Century Gothic"/>
                <a:ea typeface="Century Gothic"/>
                <a:cs typeface="Century Gothic"/>
                <a:sym typeface="Century Gothic"/>
              </a:rPr>
              <a:t>Employment and Continuing Education</a:t>
            </a:r>
            <a:endParaRPr sz="2200" u="sng">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Large percentage secure employment</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en" sz="2200">
                <a:solidFill>
                  <a:schemeClr val="dk1"/>
                </a:solidFill>
                <a:latin typeface="Century Gothic"/>
                <a:ea typeface="Century Gothic"/>
                <a:cs typeface="Century Gothic"/>
                <a:sym typeface="Century Gothic"/>
              </a:rPr>
              <a:t>65% enroll in DACC as traditional students</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type="ctrTitle"/>
          </p:nvPr>
        </p:nvSpPr>
        <p:spPr>
          <a:xfrm>
            <a:off x="311700" y="744575"/>
            <a:ext cx="8520600" cy="8274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1200"/>
              </a:spcBef>
              <a:spcAft>
                <a:spcPts val="0"/>
              </a:spcAft>
              <a:buClr>
                <a:schemeClr val="dk1"/>
              </a:buClr>
              <a:buSzPct val="57894"/>
              <a:buFont typeface="Arial"/>
              <a:buNone/>
            </a:pPr>
            <a:r>
              <a:rPr b="1" i="1" lang="en" sz="1900">
                <a:highlight>
                  <a:srgbClr val="FFFFFF"/>
                </a:highlight>
                <a:latin typeface="Century Gothic"/>
                <a:ea typeface="Century Gothic"/>
                <a:cs typeface="Century Gothic"/>
                <a:sym typeface="Century Gothic"/>
              </a:rPr>
              <a:t>Do you have plans to expand your pipeline of training in Healthcare? </a:t>
            </a:r>
            <a:endParaRPr b="1" i="1" sz="1900">
              <a:highlight>
                <a:srgbClr val="FFFFFF"/>
              </a:highlight>
              <a:latin typeface="Century Gothic"/>
              <a:ea typeface="Century Gothic"/>
              <a:cs typeface="Century Gothic"/>
              <a:sym typeface="Century Gothic"/>
            </a:endParaRPr>
          </a:p>
          <a:p>
            <a:pPr indent="0" lvl="0" marL="0" rtl="0" algn="ctr">
              <a:spcBef>
                <a:spcPts val="1200"/>
              </a:spcBef>
              <a:spcAft>
                <a:spcPts val="0"/>
              </a:spcAft>
              <a:buNone/>
            </a:pPr>
            <a:r>
              <a:t/>
            </a:r>
            <a:endParaRPr/>
          </a:p>
        </p:txBody>
      </p:sp>
      <p:sp>
        <p:nvSpPr>
          <p:cNvPr id="304" name="Google Shape;304;p47"/>
          <p:cNvSpPr txBox="1"/>
          <p:nvPr>
            <p:ph idx="1" type="subTitle"/>
          </p:nvPr>
        </p:nvSpPr>
        <p:spPr>
          <a:xfrm>
            <a:off x="311700" y="1069875"/>
            <a:ext cx="8520600" cy="3746700"/>
          </a:xfrm>
          <a:prstGeom prst="rect">
            <a:avLst/>
          </a:prstGeom>
        </p:spPr>
        <p:txBody>
          <a:bodyPr anchorCtr="0" anchor="t" bIns="91425" lIns="91425" spcFirstLastPara="1" rIns="91425" wrap="square" tIns="91425">
            <a:normAutofit fontScale="92500" lnSpcReduction="20000"/>
          </a:bodyPr>
          <a:lstStyle/>
          <a:p>
            <a:pPr indent="-357822" lvl="0" marL="457200" rtl="0" algn="l">
              <a:spcBef>
                <a:spcPts val="0"/>
              </a:spcBef>
              <a:spcAft>
                <a:spcPts val="0"/>
              </a:spcAft>
              <a:buClr>
                <a:schemeClr val="dk1"/>
              </a:buClr>
              <a:buSzPct val="100000"/>
              <a:buFont typeface="Century Gothic"/>
              <a:buChar char="●"/>
            </a:pPr>
            <a:r>
              <a:rPr lang="en" sz="2200">
                <a:solidFill>
                  <a:schemeClr val="dk1"/>
                </a:solidFill>
                <a:latin typeface="Century Gothic"/>
                <a:ea typeface="Century Gothic"/>
                <a:cs typeface="Century Gothic"/>
                <a:sym typeface="Century Gothic"/>
              </a:rPr>
              <a:t>Instead of rapid expansion, focus on </a:t>
            </a:r>
            <a:r>
              <a:rPr b="1" lang="en" sz="2200">
                <a:solidFill>
                  <a:schemeClr val="dk1"/>
                </a:solidFill>
                <a:latin typeface="Century Gothic"/>
                <a:ea typeface="Century Gothic"/>
                <a:cs typeface="Century Gothic"/>
                <a:sym typeface="Century Gothic"/>
              </a:rPr>
              <a:t>strengthening</a:t>
            </a:r>
            <a:r>
              <a:rPr lang="en" sz="2200">
                <a:solidFill>
                  <a:schemeClr val="dk1"/>
                </a:solidFill>
                <a:latin typeface="Century Gothic"/>
                <a:ea typeface="Century Gothic"/>
                <a:cs typeface="Century Gothic"/>
                <a:sym typeface="Century Gothic"/>
              </a:rPr>
              <a:t> and </a:t>
            </a:r>
            <a:r>
              <a:rPr b="1" lang="en" sz="2200">
                <a:solidFill>
                  <a:schemeClr val="dk1"/>
                </a:solidFill>
                <a:latin typeface="Century Gothic"/>
                <a:ea typeface="Century Gothic"/>
                <a:cs typeface="Century Gothic"/>
                <a:sym typeface="Century Gothic"/>
              </a:rPr>
              <a:t>sustaining</a:t>
            </a:r>
            <a:endParaRPr b="1" sz="2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0000FF"/>
                </a:solidFill>
                <a:latin typeface="Century Gothic"/>
                <a:ea typeface="Century Gothic"/>
                <a:cs typeface="Century Gothic"/>
                <a:sym typeface="Century Gothic"/>
              </a:rPr>
              <a:t>Instructional Quality</a:t>
            </a:r>
            <a:endParaRPr b="1" sz="2200">
              <a:solidFill>
                <a:srgbClr val="0000FF"/>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rgbClr val="0000FF"/>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9900FF"/>
                </a:solidFill>
                <a:latin typeface="Century Gothic"/>
                <a:ea typeface="Century Gothic"/>
                <a:cs typeface="Century Gothic"/>
                <a:sym typeface="Century Gothic"/>
              </a:rPr>
              <a:t>Access</a:t>
            </a:r>
            <a:endParaRPr b="1" sz="2200">
              <a:solidFill>
                <a:srgbClr val="9900FF"/>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rgbClr val="9900FF"/>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chemeClr val="accent5"/>
                </a:solidFill>
                <a:latin typeface="Century Gothic"/>
                <a:ea typeface="Century Gothic"/>
                <a:cs typeface="Century Gothic"/>
                <a:sym typeface="Century Gothic"/>
              </a:rPr>
              <a:t>Community Partnerships</a:t>
            </a:r>
            <a:endParaRPr b="1" sz="2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741B47"/>
                </a:solidFill>
                <a:latin typeface="Century Gothic"/>
                <a:ea typeface="Century Gothic"/>
                <a:cs typeface="Century Gothic"/>
                <a:sym typeface="Century Gothic"/>
              </a:rPr>
              <a:t>Enrollment</a:t>
            </a:r>
            <a:endParaRPr b="1" sz="2200">
              <a:solidFill>
                <a:srgbClr val="741B47"/>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rgbClr val="741B47"/>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FF9900"/>
                </a:solidFill>
                <a:latin typeface="Century Gothic"/>
                <a:ea typeface="Century Gothic"/>
                <a:cs typeface="Century Gothic"/>
                <a:sym typeface="Century Gothic"/>
              </a:rPr>
              <a:t>Skills, Confidence, and Support</a:t>
            </a:r>
            <a:endParaRPr b="1" sz="2200">
              <a:solidFill>
                <a:srgbClr val="FF9900"/>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rgbClr val="FF9900"/>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00FF00"/>
                </a:solidFill>
                <a:latin typeface="Century Gothic"/>
                <a:ea typeface="Century Gothic"/>
                <a:cs typeface="Century Gothic"/>
                <a:sym typeface="Century Gothic"/>
              </a:rPr>
              <a:t>Funding</a:t>
            </a:r>
            <a:endParaRPr b="1" sz="2200">
              <a:solidFill>
                <a:srgbClr val="00FF00"/>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ph type="ctrTitle"/>
          </p:nvPr>
        </p:nvSpPr>
        <p:spPr>
          <a:xfrm>
            <a:off x="311700" y="744575"/>
            <a:ext cx="8520600" cy="9291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1200"/>
              </a:spcBef>
              <a:spcAft>
                <a:spcPts val="0"/>
              </a:spcAft>
              <a:buClr>
                <a:schemeClr val="dk1"/>
              </a:buClr>
              <a:buSzPct val="57894"/>
              <a:buFont typeface="Arial"/>
              <a:buNone/>
            </a:pPr>
            <a:r>
              <a:rPr b="1" i="1" lang="en" sz="1900">
                <a:highlight>
                  <a:srgbClr val="FFFFFF"/>
                </a:highlight>
                <a:latin typeface="Century Gothic"/>
                <a:ea typeface="Century Gothic"/>
                <a:cs typeface="Century Gothic"/>
                <a:sym typeface="Century Gothic"/>
              </a:rPr>
              <a:t>What advice do you have for others building their Healthcare pipeline?  </a:t>
            </a:r>
            <a:endParaRPr b="1" i="1" sz="1900">
              <a:highlight>
                <a:srgbClr val="FFFFFF"/>
              </a:highlight>
              <a:latin typeface="Century Gothic"/>
              <a:ea typeface="Century Gothic"/>
              <a:cs typeface="Century Gothic"/>
              <a:sym typeface="Century Gothic"/>
            </a:endParaRPr>
          </a:p>
          <a:p>
            <a:pPr indent="0" lvl="0" marL="0" rtl="0" algn="ctr">
              <a:spcBef>
                <a:spcPts val="1200"/>
              </a:spcBef>
              <a:spcAft>
                <a:spcPts val="0"/>
              </a:spcAft>
              <a:buNone/>
            </a:pPr>
            <a:r>
              <a:t/>
            </a:r>
            <a:endParaRPr/>
          </a:p>
        </p:txBody>
      </p:sp>
      <p:sp>
        <p:nvSpPr>
          <p:cNvPr id="310" name="Google Shape;310;p48"/>
          <p:cNvSpPr txBox="1"/>
          <p:nvPr>
            <p:ph idx="1" type="subTitle"/>
          </p:nvPr>
        </p:nvSpPr>
        <p:spPr>
          <a:xfrm>
            <a:off x="311700" y="1077150"/>
            <a:ext cx="8520600" cy="3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sz="2200">
                <a:solidFill>
                  <a:srgbClr val="0070C0"/>
                </a:solidFill>
                <a:latin typeface="Century Gothic"/>
                <a:ea typeface="Century Gothic"/>
                <a:cs typeface="Century Gothic"/>
                <a:sym typeface="Century Gothic"/>
              </a:rPr>
              <a:t>             *Lead with Data*	</a:t>
            </a:r>
            <a:r>
              <a:rPr b="1" i="1" lang="en" sz="2200">
                <a:solidFill>
                  <a:srgbClr val="741B47"/>
                </a:solidFill>
                <a:latin typeface="Century Gothic"/>
                <a:ea typeface="Century Gothic"/>
                <a:cs typeface="Century Gothic"/>
                <a:sym typeface="Century Gothic"/>
              </a:rPr>
              <a:t>*Design with Intention*</a:t>
            </a:r>
            <a:endParaRPr b="1" i="1" sz="2200">
              <a:solidFill>
                <a:srgbClr val="741B47"/>
              </a:solidFill>
              <a:latin typeface="Century Gothic"/>
              <a:ea typeface="Century Gothic"/>
              <a:cs typeface="Century Gothic"/>
              <a:sym typeface="Century Gothic"/>
            </a:endParaRPr>
          </a:p>
          <a:p>
            <a:pPr indent="0" lvl="0" marL="0" rtl="0" algn="l">
              <a:spcBef>
                <a:spcPts val="0"/>
              </a:spcBef>
              <a:spcAft>
                <a:spcPts val="0"/>
              </a:spcAft>
              <a:buNone/>
            </a:pPr>
            <a:r>
              <a:t/>
            </a:r>
            <a:endParaRPr b="1" i="1" sz="2200">
              <a:solidFill>
                <a:srgbClr val="741B47"/>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6AA84F"/>
                </a:solidFill>
                <a:latin typeface="Century Gothic"/>
                <a:ea typeface="Century Gothic"/>
                <a:cs typeface="Century Gothic"/>
                <a:sym typeface="Century Gothic"/>
              </a:rPr>
              <a:t>Develop strong </a:t>
            </a:r>
            <a:r>
              <a:rPr b="1" lang="en" sz="2200" u="sng">
                <a:solidFill>
                  <a:srgbClr val="6AA84F"/>
                </a:solidFill>
                <a:latin typeface="Century Gothic"/>
                <a:ea typeface="Century Gothic"/>
                <a:cs typeface="Century Gothic"/>
                <a:sym typeface="Century Gothic"/>
              </a:rPr>
              <a:t>internal and external partnerships.</a:t>
            </a:r>
            <a:endParaRPr b="1" sz="2200" u="sng">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b="1" sz="2200" u="sng">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chemeClr val="accent5"/>
                </a:solidFill>
                <a:latin typeface="Century Gothic"/>
                <a:ea typeface="Century Gothic"/>
                <a:cs typeface="Century Gothic"/>
                <a:sym typeface="Century Gothic"/>
              </a:rPr>
              <a:t>Serve the whole student.</a:t>
            </a:r>
            <a:endParaRPr b="1" sz="2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2200">
                <a:solidFill>
                  <a:srgbClr val="BF9000"/>
                </a:solidFill>
                <a:latin typeface="Century Gothic"/>
                <a:ea typeface="Century Gothic"/>
                <a:cs typeface="Century Gothic"/>
                <a:sym typeface="Century Gothic"/>
              </a:rPr>
              <a:t>Build partnerships with the students themselves.</a:t>
            </a:r>
            <a:endParaRPr b="1" sz="2200">
              <a:solidFill>
                <a:srgbClr val="BF9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type="ctrTitle"/>
          </p:nvPr>
        </p:nvSpPr>
        <p:spPr>
          <a:xfrm>
            <a:off x="267233" y="10059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Illinois Valley Community College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0"/>
          <p:cNvSpPr txBox="1"/>
          <p:nvPr>
            <p:ph type="ctrTitle"/>
          </p:nvPr>
        </p:nvSpPr>
        <p:spPr>
          <a:xfrm>
            <a:off x="1278021" y="2225903"/>
            <a:ext cx="6858000" cy="17907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rgbClr val="2A3990"/>
              </a:buClr>
              <a:buSzPts val="4100"/>
              <a:buFont typeface="Roboto"/>
              <a:buNone/>
            </a:pPr>
            <a:br>
              <a:rPr b="0" i="0" lang="en" u="none" strike="noStrike">
                <a:solidFill>
                  <a:srgbClr val="2A3990"/>
                </a:solidFill>
                <a:latin typeface="Roboto"/>
                <a:ea typeface="Roboto"/>
                <a:cs typeface="Roboto"/>
                <a:sym typeface="Roboto"/>
              </a:rPr>
            </a:br>
            <a:br>
              <a:rPr b="0" i="0" lang="en" u="none" strike="noStrike">
                <a:solidFill>
                  <a:srgbClr val="2A3990"/>
                </a:solidFill>
                <a:latin typeface="Roboto"/>
                <a:ea typeface="Roboto"/>
                <a:cs typeface="Roboto"/>
                <a:sym typeface="Roboto"/>
              </a:rPr>
            </a:br>
            <a:r>
              <a:rPr b="1" i="0" lang="en" sz="3600" u="none" strike="noStrike">
                <a:solidFill>
                  <a:srgbClr val="2A3990"/>
                </a:solidFill>
                <a:latin typeface="Roboto"/>
                <a:ea typeface="Roboto"/>
                <a:cs typeface="Roboto"/>
                <a:sym typeface="Roboto"/>
              </a:rPr>
              <a:t>BRIDGE &amp; ICAPS </a:t>
            </a:r>
            <a:br>
              <a:rPr b="1" i="0" lang="en" sz="3600" u="none" strike="noStrike">
                <a:solidFill>
                  <a:srgbClr val="2A3990"/>
                </a:solidFill>
                <a:latin typeface="Roboto"/>
                <a:ea typeface="Roboto"/>
                <a:cs typeface="Roboto"/>
                <a:sym typeface="Roboto"/>
              </a:rPr>
            </a:br>
            <a:r>
              <a:rPr b="1" i="0" lang="en" sz="3600" u="none" strike="noStrike">
                <a:solidFill>
                  <a:srgbClr val="2A3990"/>
                </a:solidFill>
                <a:latin typeface="Roboto"/>
                <a:ea typeface="Roboto"/>
                <a:cs typeface="Roboto"/>
                <a:sym typeface="Roboto"/>
              </a:rPr>
              <a:t>in the </a:t>
            </a:r>
            <a:br>
              <a:rPr b="1" i="0" lang="en" sz="3600" u="none" strike="noStrike">
                <a:solidFill>
                  <a:srgbClr val="2A3990"/>
                </a:solidFill>
                <a:latin typeface="Roboto"/>
                <a:ea typeface="Roboto"/>
                <a:cs typeface="Roboto"/>
                <a:sym typeface="Roboto"/>
              </a:rPr>
            </a:br>
            <a:r>
              <a:rPr b="1" i="0" lang="en" sz="3600" u="none" strike="noStrike">
                <a:solidFill>
                  <a:srgbClr val="2A3990"/>
                </a:solidFill>
                <a:latin typeface="Roboto"/>
                <a:ea typeface="Roboto"/>
                <a:cs typeface="Roboto"/>
                <a:sym typeface="Roboto"/>
              </a:rPr>
              <a:t>Healthcare Industry</a:t>
            </a:r>
            <a:br>
              <a:rPr b="1" lang="en">
                <a:latin typeface="Roboto"/>
                <a:ea typeface="Roboto"/>
                <a:cs typeface="Roboto"/>
                <a:sym typeface="Roboto"/>
              </a:rPr>
            </a:br>
            <a:br>
              <a:rPr b="1" lang="en">
                <a:latin typeface="Roboto"/>
                <a:ea typeface="Roboto"/>
                <a:cs typeface="Roboto"/>
                <a:sym typeface="Roboto"/>
              </a:rPr>
            </a:br>
            <a:endParaRPr b="1">
              <a:latin typeface="Roboto"/>
              <a:ea typeface="Roboto"/>
              <a:cs typeface="Roboto"/>
              <a:sym typeface="Roboto"/>
            </a:endParaRPr>
          </a:p>
        </p:txBody>
      </p:sp>
      <p:sp>
        <p:nvSpPr>
          <p:cNvPr id="321" name="Google Shape;321;p50"/>
          <p:cNvSpPr txBox="1"/>
          <p:nvPr>
            <p:ph idx="1" type="subTitle"/>
          </p:nvPr>
        </p:nvSpPr>
        <p:spPr>
          <a:xfrm>
            <a:off x="2019299" y="2743198"/>
            <a:ext cx="5111752" cy="990602"/>
          </a:xfrm>
          <a:prstGeom prst="rect">
            <a:avLst/>
          </a:prstGeom>
          <a:noFill/>
          <a:ln>
            <a:noFill/>
          </a:ln>
        </p:spPr>
        <p:txBody>
          <a:bodyPr anchorCtr="0" anchor="t" bIns="34275" lIns="68575" spcFirstLastPara="1" rIns="68575" wrap="square" tIns="34275">
            <a:normAutofit lnSpcReduction="10000"/>
          </a:bodyPr>
          <a:lstStyle/>
          <a:p>
            <a:pPr indent="0" lvl="0" marL="0" rtl="0" algn="ctr">
              <a:spcBef>
                <a:spcPts val="0"/>
              </a:spcBef>
              <a:spcAft>
                <a:spcPts val="0"/>
              </a:spcAft>
              <a:buSzPts val="1800"/>
              <a:buNone/>
            </a:pPr>
            <a:r>
              <a:t/>
            </a:r>
            <a:endParaRPr/>
          </a:p>
          <a:p>
            <a:pPr indent="0" lvl="0" marL="0" rtl="0" algn="ctr">
              <a:spcBef>
                <a:spcPts val="800"/>
              </a:spcBef>
              <a:spcAft>
                <a:spcPts val="0"/>
              </a:spcAft>
              <a:buSzPts val="1800"/>
              <a:buNone/>
            </a:pPr>
            <a:r>
              <a:rPr i="1" lang="en">
                <a:latin typeface="Roboto"/>
                <a:ea typeface="Roboto"/>
                <a:cs typeface="Roboto"/>
                <a:sym typeface="Roboto"/>
              </a:rPr>
              <a:t>Sara Escatel &amp; Carrie Danekas</a:t>
            </a:r>
            <a:endParaRPr/>
          </a:p>
          <a:p>
            <a:pPr indent="0" lvl="0" marL="0" rtl="0" algn="ctr">
              <a:spcBef>
                <a:spcPts val="800"/>
              </a:spcBef>
              <a:spcAft>
                <a:spcPts val="0"/>
              </a:spcAft>
              <a:buSzPts val="1800"/>
              <a:buNone/>
            </a:pPr>
            <a:r>
              <a:rPr lang="en">
                <a:latin typeface="Roboto"/>
                <a:ea typeface="Roboto"/>
                <a:cs typeface="Roboto"/>
                <a:sym typeface="Roboto"/>
              </a:rPr>
              <a:t>Illinois Valley Community College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1100"/>
              <a:buFont typeface="Arial"/>
              <a:buNone/>
            </a:pPr>
            <a:r>
              <a:rPr b="1" lang="en" sz="2200">
                <a:latin typeface="Century Gothic"/>
                <a:ea typeface="Century Gothic"/>
                <a:cs typeface="Century Gothic"/>
                <a:sym typeface="Century Gothic"/>
              </a:rPr>
              <a:t>Bridge and ICAPS Learning Community Purpose</a:t>
            </a:r>
            <a:endParaRPr/>
          </a:p>
        </p:txBody>
      </p:sp>
      <p:sp>
        <p:nvSpPr>
          <p:cNvPr id="213" name="Google Shape;213;p33"/>
          <p:cNvSpPr txBox="1"/>
          <p:nvPr>
            <p:ph idx="1" type="body"/>
          </p:nvPr>
        </p:nvSpPr>
        <p:spPr>
          <a:xfrm>
            <a:off x="311700" y="1151525"/>
            <a:ext cx="8520600" cy="3417300"/>
          </a:xfrm>
          <a:prstGeom prst="rect">
            <a:avLst/>
          </a:prstGeom>
        </p:spPr>
        <p:txBody>
          <a:bodyPr anchorCtr="0" anchor="t" bIns="91425" lIns="91425" spcFirstLastPara="1" rIns="91425" wrap="square" tIns="91425">
            <a:normAutofit fontScale="92500" lnSpcReduction="10000"/>
          </a:bodyPr>
          <a:lstStyle/>
          <a:p>
            <a:pPr indent="-357822" lvl="0" marL="457200" rtl="0" algn="l">
              <a:spcBef>
                <a:spcPts val="1200"/>
              </a:spcBef>
              <a:spcAft>
                <a:spcPts val="0"/>
              </a:spcAft>
              <a:buClr>
                <a:schemeClr val="dk1"/>
              </a:buClr>
              <a:buSzPct val="101538"/>
              <a:buFont typeface="Century Gothic"/>
              <a:buChar char="●"/>
            </a:pPr>
            <a:r>
              <a:rPr lang="en" sz="2166">
                <a:solidFill>
                  <a:schemeClr val="dk1"/>
                </a:solidFill>
                <a:latin typeface="Century Gothic"/>
                <a:ea typeface="Century Gothic"/>
                <a:cs typeface="Century Gothic"/>
                <a:sym typeface="Century Gothic"/>
              </a:rPr>
              <a:t>Fulfill the mission of the </a:t>
            </a:r>
            <a:r>
              <a:rPr b="1" lang="en" sz="2166">
                <a:solidFill>
                  <a:schemeClr val="dk1"/>
                </a:solidFill>
                <a:latin typeface="Century Gothic"/>
                <a:ea typeface="Century Gothic"/>
                <a:cs typeface="Century Gothic"/>
                <a:sym typeface="Century Gothic"/>
              </a:rPr>
              <a:t>Transitions Academy</a:t>
            </a:r>
            <a:endParaRPr b="1" sz="2166">
              <a:solidFill>
                <a:schemeClr val="dk1"/>
              </a:solidFill>
              <a:latin typeface="Century Gothic"/>
              <a:ea typeface="Century Gothic"/>
              <a:cs typeface="Century Gothic"/>
              <a:sym typeface="Century Gothic"/>
            </a:endParaRPr>
          </a:p>
          <a:p>
            <a:pPr indent="-355864" lvl="0" marL="457200" rtl="0" algn="l">
              <a:spcBef>
                <a:spcPts val="0"/>
              </a:spcBef>
              <a:spcAft>
                <a:spcPts val="0"/>
              </a:spcAft>
              <a:buClr>
                <a:schemeClr val="dk1"/>
              </a:buClr>
              <a:buSzPct val="100000"/>
              <a:buFont typeface="Century Gothic"/>
              <a:buChar char="●"/>
            </a:pPr>
            <a:r>
              <a:rPr lang="en" sz="2166">
                <a:solidFill>
                  <a:schemeClr val="dk1"/>
                </a:solidFill>
                <a:latin typeface="Century Gothic"/>
                <a:ea typeface="Century Gothic"/>
                <a:cs typeface="Century Gothic"/>
                <a:sym typeface="Century Gothic"/>
              </a:rPr>
              <a:t>Increase knowledge of documentation and compliance</a:t>
            </a:r>
            <a:endParaRPr sz="2166">
              <a:solidFill>
                <a:schemeClr val="dk1"/>
              </a:solidFill>
              <a:latin typeface="Century Gothic"/>
              <a:ea typeface="Century Gothic"/>
              <a:cs typeface="Century Gothic"/>
              <a:sym typeface="Century Gothic"/>
            </a:endParaRPr>
          </a:p>
          <a:p>
            <a:pPr indent="-357822" lvl="0" marL="457200" rtl="0" algn="l">
              <a:spcBef>
                <a:spcPts val="0"/>
              </a:spcBef>
              <a:spcAft>
                <a:spcPts val="0"/>
              </a:spcAft>
              <a:buClr>
                <a:schemeClr val="dk1"/>
              </a:buClr>
              <a:buSzPct val="101538"/>
              <a:buFont typeface="Century Gothic"/>
              <a:buChar char="●"/>
            </a:pPr>
            <a:r>
              <a:rPr lang="en" sz="2166">
                <a:solidFill>
                  <a:schemeClr val="dk1"/>
                </a:solidFill>
                <a:latin typeface="Century Gothic"/>
                <a:ea typeface="Century Gothic"/>
                <a:cs typeface="Century Gothic"/>
                <a:sym typeface="Century Gothic"/>
              </a:rPr>
              <a:t>Share information, ask questions, and learn from one another</a:t>
            </a:r>
            <a:endParaRPr sz="2166">
              <a:solidFill>
                <a:schemeClr val="dk1"/>
              </a:solidFill>
              <a:latin typeface="Century Gothic"/>
              <a:ea typeface="Century Gothic"/>
              <a:cs typeface="Century Gothic"/>
              <a:sym typeface="Century Gothic"/>
            </a:endParaRPr>
          </a:p>
          <a:p>
            <a:pPr indent="-357822" lvl="0" marL="457200" rtl="0" algn="l">
              <a:spcBef>
                <a:spcPts val="0"/>
              </a:spcBef>
              <a:spcAft>
                <a:spcPts val="0"/>
              </a:spcAft>
              <a:buClr>
                <a:schemeClr val="dk1"/>
              </a:buClr>
              <a:buSzPct val="101538"/>
              <a:buFont typeface="Century Gothic"/>
              <a:buChar char="●"/>
            </a:pPr>
            <a:r>
              <a:rPr lang="en" sz="2166">
                <a:solidFill>
                  <a:schemeClr val="dk1"/>
                </a:solidFill>
                <a:latin typeface="Century Gothic"/>
                <a:ea typeface="Century Gothic"/>
                <a:cs typeface="Century Gothic"/>
                <a:sym typeface="Century Gothic"/>
              </a:rPr>
              <a:t>Explore partnerships</a:t>
            </a:r>
            <a:endParaRPr sz="2166">
              <a:solidFill>
                <a:schemeClr val="dk1"/>
              </a:solidFill>
              <a:latin typeface="Century Gothic"/>
              <a:ea typeface="Century Gothic"/>
              <a:cs typeface="Century Gothic"/>
              <a:sym typeface="Century Gothic"/>
            </a:endParaRPr>
          </a:p>
          <a:p>
            <a:pPr indent="-357822" lvl="0" marL="457200" rtl="0" algn="l">
              <a:spcBef>
                <a:spcPts val="0"/>
              </a:spcBef>
              <a:spcAft>
                <a:spcPts val="0"/>
              </a:spcAft>
              <a:buClr>
                <a:schemeClr val="dk1"/>
              </a:buClr>
              <a:buSzPct val="101538"/>
              <a:buFont typeface="Century Gothic"/>
              <a:buChar char="●"/>
            </a:pPr>
            <a:r>
              <a:rPr lang="en" sz="2166">
                <a:solidFill>
                  <a:schemeClr val="dk1"/>
                </a:solidFill>
                <a:latin typeface="Century Gothic"/>
                <a:ea typeface="Century Gothic"/>
                <a:cs typeface="Century Gothic"/>
                <a:sym typeface="Century Gothic"/>
              </a:rPr>
              <a:t>Provide a safe place to share challenges and provide support</a:t>
            </a:r>
            <a:endParaRPr sz="2166">
              <a:solidFill>
                <a:schemeClr val="dk1"/>
              </a:solidFill>
              <a:latin typeface="Century Gothic"/>
              <a:ea typeface="Century Gothic"/>
              <a:cs typeface="Century Gothic"/>
              <a:sym typeface="Century Gothic"/>
            </a:endParaRPr>
          </a:p>
          <a:p>
            <a:pPr indent="0" lvl="0" marL="457200" rtl="0" algn="l">
              <a:spcBef>
                <a:spcPts val="1200"/>
              </a:spcBef>
              <a:spcAft>
                <a:spcPts val="0"/>
              </a:spcAft>
              <a:buClr>
                <a:schemeClr val="dk1"/>
              </a:buClr>
              <a:buSzPct val="50769"/>
              <a:buFont typeface="Arial"/>
              <a:buNone/>
            </a:pPr>
            <a:r>
              <a:t/>
            </a:r>
            <a:endParaRPr sz="2166">
              <a:solidFill>
                <a:schemeClr val="dk1"/>
              </a:solidFill>
              <a:latin typeface="Century Gothic"/>
              <a:ea typeface="Century Gothic"/>
              <a:cs typeface="Century Gothic"/>
              <a:sym typeface="Century Gothic"/>
            </a:endParaRPr>
          </a:p>
          <a:p>
            <a:pPr indent="0" lvl="0" marL="457200" rtl="0" algn="l">
              <a:spcBef>
                <a:spcPts val="1200"/>
              </a:spcBef>
              <a:spcAft>
                <a:spcPts val="0"/>
              </a:spcAft>
              <a:buClr>
                <a:schemeClr val="dk1"/>
              </a:buClr>
              <a:buSzPct val="50769"/>
              <a:buFont typeface="Arial"/>
              <a:buNone/>
            </a:pPr>
            <a:r>
              <a:rPr lang="en" sz="2166">
                <a:solidFill>
                  <a:schemeClr val="dk1"/>
                </a:solidFill>
                <a:latin typeface="Century Gothic"/>
                <a:ea typeface="Century Gothic"/>
                <a:cs typeface="Century Gothic"/>
                <a:sym typeface="Century Gothic"/>
              </a:rPr>
              <a:t>*If you need a PD certificate for this hour, please email us at sipdctrainer@gmail.com. </a:t>
            </a:r>
            <a:endParaRPr sz="2166">
              <a:solidFill>
                <a:schemeClr val="dk1"/>
              </a:solidFill>
              <a:latin typeface="Century Gothic"/>
              <a:ea typeface="Century Gothic"/>
              <a:cs typeface="Century Gothic"/>
              <a:sym typeface="Century Gothic"/>
            </a:endParaRPr>
          </a:p>
          <a:p>
            <a:pPr indent="0" lvl="0" marL="0" rtl="0" algn="l">
              <a:spcBef>
                <a:spcPts val="0"/>
              </a:spcBef>
              <a:spcAft>
                <a:spcPts val="1200"/>
              </a:spcAft>
              <a:buNone/>
            </a:pPr>
            <a:r>
              <a:t/>
            </a:r>
            <a:endParaRPr/>
          </a:p>
        </p:txBody>
      </p:sp>
      <p:pic>
        <p:nvPicPr>
          <p:cNvPr id="214" name="Google Shape;214;p33"/>
          <p:cNvPicPr preferRelativeResize="0"/>
          <p:nvPr/>
        </p:nvPicPr>
        <p:blipFill>
          <a:blip r:embed="rId3">
            <a:alphaModFix/>
          </a:blip>
          <a:stretch>
            <a:fillRect/>
          </a:stretch>
        </p:blipFill>
        <p:spPr>
          <a:xfrm>
            <a:off x="6991775" y="0"/>
            <a:ext cx="2442450" cy="1022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A3990"/>
              </a:buClr>
              <a:buSzPct val="100000"/>
              <a:buFont typeface="Roboto"/>
              <a:buNone/>
            </a:pPr>
            <a:r>
              <a:rPr b="1" i="0" lang="en" sz="5000" u="none" strike="noStrike">
                <a:solidFill>
                  <a:srgbClr val="2A3990"/>
                </a:solidFill>
                <a:latin typeface="Roboto"/>
                <a:ea typeface="Roboto"/>
                <a:cs typeface="Roboto"/>
                <a:sym typeface="Roboto"/>
              </a:rPr>
              <a:t>Career Paths &amp; Incentives</a:t>
            </a:r>
            <a:endParaRPr sz="5000">
              <a:solidFill>
                <a:srgbClr val="0070C0"/>
              </a:solidFill>
              <a:latin typeface="Roboto"/>
              <a:ea typeface="Roboto"/>
              <a:cs typeface="Roboto"/>
              <a:sym typeface="Roboto"/>
            </a:endParaRPr>
          </a:p>
        </p:txBody>
      </p:sp>
      <p:sp>
        <p:nvSpPr>
          <p:cNvPr id="327" name="Google Shape;327;p51"/>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fontScale="92500" lnSpcReduction="10000"/>
          </a:bodyPr>
          <a:lstStyle/>
          <a:p>
            <a:pPr indent="-216217" lvl="0" marL="215900" rtl="0" algn="l">
              <a:spcBef>
                <a:spcPts val="0"/>
              </a:spcBef>
              <a:spcAft>
                <a:spcPts val="0"/>
              </a:spcAft>
              <a:buSzPct val="113043"/>
              <a:buFont typeface="Arial"/>
              <a:buChar char="•"/>
            </a:pPr>
            <a:r>
              <a:rPr i="0" lang="en" sz="2300" u="none" strike="noStrike">
                <a:solidFill>
                  <a:srgbClr val="424242"/>
                </a:solidFill>
                <a:latin typeface="Roboto"/>
                <a:ea typeface="Roboto"/>
                <a:cs typeface="Roboto"/>
                <a:sym typeface="Roboto"/>
              </a:rPr>
              <a:t>We did BRIDGE before ICAPS</a:t>
            </a:r>
            <a:endParaRPr/>
          </a:p>
          <a:p>
            <a:pPr indent="-216217" lvl="0" marL="215900" rtl="0" algn="l">
              <a:spcBef>
                <a:spcPts val="0"/>
              </a:spcBef>
              <a:spcAft>
                <a:spcPts val="0"/>
              </a:spcAft>
              <a:buSzPct val="113043"/>
              <a:buFont typeface="Arial"/>
              <a:buChar char="•"/>
            </a:pPr>
            <a:r>
              <a:rPr i="0" lang="en" sz="2300" u="none" strike="noStrike">
                <a:solidFill>
                  <a:srgbClr val="424242"/>
                </a:solidFill>
                <a:latin typeface="Roboto"/>
                <a:ea typeface="Roboto"/>
                <a:cs typeface="Roboto"/>
                <a:sym typeface="Roboto"/>
              </a:rPr>
              <a:t>ICAPS:  CNA, PHLEBOTOMY</a:t>
            </a:r>
            <a:endParaRPr/>
          </a:p>
          <a:p>
            <a:pPr indent="-216217" lvl="1" marL="558800" rtl="0" algn="l">
              <a:spcBef>
                <a:spcPts val="0"/>
              </a:spcBef>
              <a:spcAft>
                <a:spcPts val="0"/>
              </a:spcAft>
              <a:buSzPct val="113043"/>
              <a:buFont typeface="Arial"/>
              <a:buChar char="•"/>
            </a:pPr>
            <a:r>
              <a:rPr lang="en" sz="2300">
                <a:solidFill>
                  <a:srgbClr val="424242"/>
                </a:solidFill>
                <a:latin typeface="Roboto"/>
                <a:ea typeface="Roboto"/>
                <a:cs typeface="Roboto"/>
                <a:sym typeface="Roboto"/>
              </a:rPr>
              <a:t>Incentives:  BRIDGE $500 scholarships paid for by the IVCC Foundation</a:t>
            </a:r>
            <a:endParaRPr/>
          </a:p>
          <a:p>
            <a:pPr indent="-216217" lvl="1" marL="558800" rtl="0" algn="l">
              <a:spcBef>
                <a:spcPts val="0"/>
              </a:spcBef>
              <a:spcAft>
                <a:spcPts val="0"/>
              </a:spcAft>
              <a:buSzPct val="113043"/>
              <a:buFont typeface="Arial"/>
              <a:buChar char="•"/>
            </a:pPr>
            <a:r>
              <a:rPr lang="en" sz="2300">
                <a:solidFill>
                  <a:srgbClr val="424242"/>
                </a:solidFill>
                <a:latin typeface="Roboto"/>
                <a:ea typeface="Roboto"/>
                <a:cs typeface="Roboto"/>
                <a:sym typeface="Roboto"/>
              </a:rPr>
              <a:t>ICAPS – enrolled in GED &amp; ICAPS  </a:t>
            </a:r>
            <a:endParaRPr/>
          </a:p>
          <a:p>
            <a:pPr indent="0" lvl="1" marL="342900" rtl="0" algn="l">
              <a:spcBef>
                <a:spcPts val="0"/>
              </a:spcBef>
              <a:spcAft>
                <a:spcPts val="0"/>
              </a:spcAft>
              <a:buSzPct val="113043"/>
              <a:buNone/>
            </a:pPr>
            <a:r>
              <a:rPr lang="en" sz="2300">
                <a:solidFill>
                  <a:srgbClr val="424242"/>
                </a:solidFill>
                <a:latin typeface="Roboto"/>
                <a:ea typeface="Roboto"/>
                <a:cs typeface="Roboto"/>
                <a:sym typeface="Roboto"/>
              </a:rPr>
              <a:t>	Upon completion of their GED they get their First-Class-Free paid for by the 	IVCC Foundation or our workforce partner, Business Employment Skills Team </a:t>
            </a:r>
            <a:endParaRPr/>
          </a:p>
          <a:p>
            <a:pPr indent="-63500" lvl="1" marL="558800" rtl="0" algn="l">
              <a:spcBef>
                <a:spcPts val="0"/>
              </a:spcBef>
              <a:spcAft>
                <a:spcPts val="0"/>
              </a:spcAft>
              <a:buSzPct val="113043"/>
              <a:buFont typeface="Arial"/>
              <a:buNone/>
            </a:pPr>
            <a:r>
              <a:t/>
            </a:r>
            <a:endParaRPr i="0" sz="2300" u="none" strike="noStrike">
              <a:solidFill>
                <a:srgbClr val="424242"/>
              </a:solidFill>
              <a:latin typeface="Source Code Pro"/>
              <a:ea typeface="Source Code Pro"/>
              <a:cs typeface="Source Code Pro"/>
              <a:sym typeface="Source Code Pro"/>
            </a:endParaRPr>
          </a:p>
          <a:p>
            <a:pPr indent="-88900" lvl="0" marL="215900" rtl="0" algn="l">
              <a:spcBef>
                <a:spcPts val="300"/>
              </a:spcBef>
              <a:spcAft>
                <a:spcPts val="0"/>
              </a:spcAft>
              <a:buSzPct val="116666"/>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2A3990"/>
              </a:buClr>
              <a:buSzPts val="4100"/>
              <a:buFont typeface="Roboto"/>
              <a:buNone/>
            </a:pPr>
            <a:r>
              <a:rPr b="1" i="0" lang="en" sz="4100" u="none" strike="noStrike">
                <a:solidFill>
                  <a:srgbClr val="2A3990"/>
                </a:solidFill>
                <a:latin typeface="Roboto"/>
                <a:ea typeface="Roboto"/>
                <a:cs typeface="Roboto"/>
                <a:sym typeface="Roboto"/>
              </a:rPr>
              <a:t>What is the order of our program?</a:t>
            </a:r>
            <a:endParaRPr b="1" sz="4100">
              <a:latin typeface="Roboto"/>
              <a:ea typeface="Roboto"/>
              <a:cs typeface="Roboto"/>
              <a:sym typeface="Roboto"/>
            </a:endParaRPr>
          </a:p>
        </p:txBody>
      </p:sp>
      <p:sp>
        <p:nvSpPr>
          <p:cNvPr id="333" name="Google Shape;333;p52"/>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fontScale="92500"/>
          </a:bodyPr>
          <a:lstStyle/>
          <a:p>
            <a:pPr indent="-218281" lvl="0" marL="215900" rtl="0" algn="l">
              <a:spcBef>
                <a:spcPts val="0"/>
              </a:spcBef>
              <a:spcAft>
                <a:spcPts val="0"/>
              </a:spcAft>
              <a:buSzPct val="116666"/>
              <a:buChar char="•"/>
            </a:pPr>
            <a:r>
              <a:rPr b="0" i="0" lang="en" sz="3000" u="none" strike="noStrike">
                <a:solidFill>
                  <a:srgbClr val="434343"/>
                </a:solidFill>
                <a:latin typeface="Roboto"/>
                <a:ea typeface="Roboto"/>
                <a:cs typeface="Roboto"/>
                <a:sym typeface="Roboto"/>
              </a:rPr>
              <a:t>We </a:t>
            </a:r>
            <a:r>
              <a:rPr lang="en" sz="3000">
                <a:solidFill>
                  <a:srgbClr val="434343"/>
                </a:solidFill>
                <a:latin typeface="Roboto"/>
                <a:ea typeface="Roboto"/>
                <a:cs typeface="Roboto"/>
                <a:sym typeface="Roboto"/>
              </a:rPr>
              <a:t>enroll </a:t>
            </a:r>
            <a:r>
              <a:rPr b="0" i="0" lang="en" sz="3000" u="none" strike="noStrike">
                <a:solidFill>
                  <a:srgbClr val="434343"/>
                </a:solidFill>
                <a:latin typeface="Roboto"/>
                <a:ea typeface="Roboto"/>
                <a:cs typeface="Roboto"/>
                <a:sym typeface="Roboto"/>
              </a:rPr>
              <a:t>students from Advanced ELA  and GED.  These students transition to BRIDGE to Careers and ICAPS.  The end result is transitioning to college, certificate attainment and/or employment.</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3"/>
          <p:cNvSpPr txBox="1"/>
          <p:nvPr>
            <p:ph type="title"/>
          </p:nvPr>
        </p:nvSpPr>
        <p:spPr>
          <a:xfrm>
            <a:off x="971551" y="991123"/>
            <a:ext cx="7200897" cy="9779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A3990"/>
              </a:buClr>
              <a:buSzPct val="100000"/>
              <a:buFont typeface="Roboto"/>
              <a:buNone/>
            </a:pPr>
            <a:r>
              <a:rPr b="1" i="0" lang="en" sz="4000" u="none" strike="noStrike">
                <a:solidFill>
                  <a:srgbClr val="2A3990"/>
                </a:solidFill>
                <a:latin typeface="Roboto"/>
                <a:ea typeface="Roboto"/>
                <a:cs typeface="Roboto"/>
                <a:sym typeface="Roboto"/>
              </a:rPr>
              <a:t>Training and employer partnerships in Healthcare</a:t>
            </a:r>
            <a:br>
              <a:rPr b="0" lang="en"/>
            </a:br>
            <a:br>
              <a:rPr lang="en"/>
            </a:br>
            <a:endParaRPr/>
          </a:p>
        </p:txBody>
      </p:sp>
      <p:sp>
        <p:nvSpPr>
          <p:cNvPr id="339" name="Google Shape;339;p53"/>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p>
            <a:pPr indent="-222250" lvl="0" marL="215900" rtl="0" algn="l">
              <a:spcBef>
                <a:spcPts val="0"/>
              </a:spcBef>
              <a:spcAft>
                <a:spcPts val="0"/>
              </a:spcAft>
              <a:buSzPts val="2100"/>
              <a:buChar char="•"/>
            </a:pPr>
            <a:r>
              <a:rPr lang="en">
                <a:latin typeface="Roboto"/>
                <a:ea typeface="Roboto"/>
                <a:cs typeface="Roboto"/>
                <a:sym typeface="Roboto"/>
              </a:rPr>
              <a:t>We have employers that partner with the ICAPS programs.  The Nursing Department facilitates the partnerships with our local hospitals and nursing homes.  </a:t>
            </a:r>
            <a:endParaRPr/>
          </a:p>
          <a:p>
            <a:pPr indent="-222250" lvl="0" marL="215900" rtl="0" algn="l">
              <a:spcBef>
                <a:spcPts val="800"/>
              </a:spcBef>
              <a:spcAft>
                <a:spcPts val="0"/>
              </a:spcAft>
              <a:buSzPts val="2100"/>
              <a:buChar char="•"/>
            </a:pPr>
            <a:r>
              <a:rPr lang="en">
                <a:latin typeface="Roboto"/>
                <a:ea typeface="Roboto"/>
                <a:cs typeface="Roboto"/>
                <a:sym typeface="Roboto"/>
              </a:rPr>
              <a:t>OSF allows students to come into their hospital for clinicals.</a:t>
            </a:r>
            <a:endParaRPr/>
          </a:p>
          <a:p>
            <a:pPr indent="-222250" lvl="0" marL="215900" rtl="0" algn="l">
              <a:spcBef>
                <a:spcPts val="800"/>
              </a:spcBef>
              <a:spcAft>
                <a:spcPts val="0"/>
              </a:spcAft>
              <a:buSzPts val="2100"/>
              <a:buChar char="•"/>
            </a:pPr>
            <a:r>
              <a:rPr lang="en">
                <a:latin typeface="Roboto"/>
                <a:ea typeface="Roboto"/>
                <a:cs typeface="Roboto"/>
                <a:sym typeface="Roboto"/>
              </a:rPr>
              <a:t>Liberty Village, Ottawa Pavilion and Pleasant View Lutheran Home allow students to come into their nursing home for clinicals.</a:t>
            </a:r>
            <a:endParaRPr/>
          </a:p>
          <a:p>
            <a:pPr indent="-88900" lvl="0" marL="215900" rtl="0" algn="l">
              <a:spcBef>
                <a:spcPts val="800"/>
              </a:spcBef>
              <a:spcAft>
                <a:spcPts val="0"/>
              </a:spcAft>
              <a:buSzPts val="21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4"/>
          <p:cNvSpPr txBox="1"/>
          <p:nvPr>
            <p:ph type="title"/>
          </p:nvPr>
        </p:nvSpPr>
        <p:spPr>
          <a:xfrm>
            <a:off x="971551" y="1118384"/>
            <a:ext cx="7200897" cy="977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2A3990"/>
              </a:buClr>
              <a:buSzPts val="3000"/>
              <a:buFont typeface="Roboto"/>
              <a:buNone/>
            </a:pPr>
            <a:r>
              <a:rPr b="1" i="0" lang="en" sz="3000" u="none" strike="noStrike">
                <a:solidFill>
                  <a:srgbClr val="2A3990"/>
                </a:solidFill>
                <a:latin typeface="Roboto"/>
                <a:ea typeface="Roboto"/>
                <a:cs typeface="Roboto"/>
                <a:sym typeface="Roboto"/>
              </a:rPr>
              <a:t>How did you customize your BRIDGE Curriculum to align with ICAPS training?</a:t>
            </a:r>
            <a:br>
              <a:rPr b="1" lang="en" sz="3000">
                <a:latin typeface="Roboto"/>
                <a:ea typeface="Roboto"/>
                <a:cs typeface="Roboto"/>
                <a:sym typeface="Roboto"/>
              </a:rPr>
            </a:br>
            <a:br>
              <a:rPr lang="en" sz="3000">
                <a:latin typeface="Oswald"/>
                <a:ea typeface="Oswald"/>
                <a:cs typeface="Oswald"/>
                <a:sym typeface="Oswald"/>
              </a:rPr>
            </a:br>
            <a:endParaRPr sz="3000">
              <a:latin typeface="Oswald"/>
              <a:ea typeface="Oswald"/>
              <a:cs typeface="Oswald"/>
              <a:sym typeface="Oswald"/>
            </a:endParaRPr>
          </a:p>
        </p:txBody>
      </p:sp>
      <p:sp>
        <p:nvSpPr>
          <p:cNvPr id="345" name="Google Shape;345;p54"/>
          <p:cNvSpPr txBox="1"/>
          <p:nvPr>
            <p:ph idx="1" type="body"/>
          </p:nvPr>
        </p:nvSpPr>
        <p:spPr>
          <a:xfrm>
            <a:off x="971551" y="1667224"/>
            <a:ext cx="7200900" cy="2656800"/>
          </a:xfrm>
          <a:prstGeom prst="rect">
            <a:avLst/>
          </a:prstGeom>
          <a:noFill/>
          <a:ln>
            <a:noFill/>
          </a:ln>
        </p:spPr>
        <p:txBody>
          <a:bodyPr anchorCtr="0" anchor="t" bIns="34275" lIns="68575" spcFirstLastPara="1" rIns="68575" wrap="square" tIns="34275">
            <a:normAutofit fontScale="32500" lnSpcReduction="20000"/>
          </a:bodyPr>
          <a:lstStyle/>
          <a:p>
            <a:pPr indent="0" lvl="0" marL="0" rtl="0" algn="l">
              <a:spcBef>
                <a:spcPts val="0"/>
              </a:spcBef>
              <a:spcAft>
                <a:spcPts val="0"/>
              </a:spcAft>
              <a:buSzPct val="116666"/>
              <a:buNone/>
            </a:pPr>
            <a:r>
              <a:rPr lang="en">
                <a:latin typeface="Roboto"/>
                <a:ea typeface="Roboto"/>
                <a:cs typeface="Roboto"/>
                <a:sym typeface="Roboto"/>
              </a:rPr>
              <a:t>Career Awareness Module</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Self Awareness</a:t>
            </a:r>
            <a:endParaRPr/>
          </a:p>
          <a:p>
            <a:pPr indent="-149383" lvl="1" marL="558800" rtl="0" algn="l">
              <a:spcBef>
                <a:spcPts val="700"/>
              </a:spcBef>
              <a:spcAft>
                <a:spcPts val="0"/>
              </a:spcAft>
              <a:buSzPct val="113333"/>
              <a:buChar char="•"/>
            </a:pPr>
            <a:r>
              <a:rPr lang="en">
                <a:latin typeface="Roboto"/>
                <a:ea typeface="Roboto"/>
                <a:cs typeface="Roboto"/>
                <a:sym typeface="Roboto"/>
              </a:rPr>
              <a:t>	Learning Styles Inventory</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Goals</a:t>
            </a:r>
            <a:endParaRPr/>
          </a:p>
          <a:p>
            <a:pPr indent="-149383" lvl="1" marL="558800" rtl="0" algn="l">
              <a:spcBef>
                <a:spcPts val="700"/>
              </a:spcBef>
              <a:spcAft>
                <a:spcPts val="0"/>
              </a:spcAft>
              <a:buSzPct val="113333"/>
              <a:buChar char="•"/>
            </a:pPr>
            <a:r>
              <a:rPr lang="en">
                <a:latin typeface="Roboto"/>
                <a:ea typeface="Roboto"/>
                <a:cs typeface="Roboto"/>
                <a:sym typeface="Roboto"/>
              </a:rPr>
              <a:t>	Vision Board</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Employability Skills</a:t>
            </a:r>
            <a:endParaRPr/>
          </a:p>
          <a:p>
            <a:pPr indent="-149383" lvl="1" marL="558800" rtl="0" algn="l">
              <a:spcBef>
                <a:spcPts val="700"/>
              </a:spcBef>
              <a:spcAft>
                <a:spcPts val="0"/>
              </a:spcAft>
              <a:buSzPct val="113333"/>
              <a:buChar char="•"/>
            </a:pPr>
            <a:r>
              <a:rPr lang="en">
                <a:latin typeface="Roboto"/>
                <a:ea typeface="Roboto"/>
                <a:cs typeface="Roboto"/>
                <a:sym typeface="Roboto"/>
              </a:rPr>
              <a:t>	Soft skills/hard skills</a:t>
            </a:r>
            <a:endParaRPr/>
          </a:p>
          <a:p>
            <a:pPr indent="-149383" lvl="1" marL="558800" rtl="0" algn="l">
              <a:spcBef>
                <a:spcPts val="700"/>
              </a:spcBef>
              <a:spcAft>
                <a:spcPts val="0"/>
              </a:spcAft>
              <a:buSzPct val="113333"/>
              <a:buChar char="•"/>
            </a:pPr>
            <a:r>
              <a:rPr lang="en">
                <a:latin typeface="Roboto"/>
                <a:ea typeface="Roboto"/>
                <a:cs typeface="Roboto"/>
                <a:sym typeface="Roboto"/>
              </a:rPr>
              <a:t>	Emotional IQ</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Exit Interview with Advisor to discuss college plans/career goals</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Guest Speaker from Healthcare Profession:  CNA/Nurse</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Contextualized Reading Module</a:t>
            </a:r>
            <a:endParaRPr/>
          </a:p>
          <a:p>
            <a:pPr indent="-149383" lvl="1" marL="558800" rtl="0" algn="l">
              <a:spcBef>
                <a:spcPts val="700"/>
              </a:spcBef>
              <a:spcAft>
                <a:spcPts val="0"/>
              </a:spcAft>
              <a:buSzPct val="113333"/>
              <a:buChar char="•"/>
            </a:pPr>
            <a:r>
              <a:rPr lang="en">
                <a:latin typeface="Roboto"/>
                <a:ea typeface="Roboto"/>
                <a:cs typeface="Roboto"/>
                <a:sym typeface="Roboto"/>
              </a:rPr>
              <a:t>	Skim &amp; Scan an article</a:t>
            </a:r>
            <a:endParaRPr/>
          </a:p>
          <a:p>
            <a:pPr indent="-149383" lvl="1" marL="558800" rtl="0" algn="l">
              <a:spcBef>
                <a:spcPts val="700"/>
              </a:spcBef>
              <a:spcAft>
                <a:spcPts val="0"/>
              </a:spcAft>
              <a:buSzPct val="113333"/>
              <a:buChar char="•"/>
            </a:pPr>
            <a:r>
              <a:rPr lang="en">
                <a:latin typeface="Roboto"/>
                <a:ea typeface="Roboto"/>
                <a:cs typeface="Roboto"/>
                <a:sym typeface="Roboto"/>
              </a:rPr>
              <a:t>	Note taking skills</a:t>
            </a:r>
            <a:endParaRPr/>
          </a:p>
          <a:p>
            <a:pPr indent="-132238" lvl="0" marL="215900" rtl="0" algn="l">
              <a:spcBef>
                <a:spcPts val="800"/>
              </a:spcBef>
              <a:spcAft>
                <a:spcPts val="0"/>
              </a:spcAft>
              <a:buSzPct val="116666"/>
              <a:buFont typeface="Noto Sans Symbols"/>
              <a:buChar char="❖"/>
            </a:pPr>
            <a:r>
              <a:rPr lang="en">
                <a:latin typeface="Roboto"/>
                <a:ea typeface="Roboto"/>
                <a:cs typeface="Roboto"/>
                <a:sym typeface="Roboto"/>
              </a:rPr>
              <a:t>Contextualized Writing Module</a:t>
            </a:r>
            <a:endParaRPr/>
          </a:p>
          <a:p>
            <a:pPr indent="-149383" lvl="1" marL="558800" rtl="0" algn="l">
              <a:spcBef>
                <a:spcPts val="700"/>
              </a:spcBef>
              <a:spcAft>
                <a:spcPts val="0"/>
              </a:spcAft>
              <a:buSzPct val="113333"/>
              <a:buChar char="•"/>
            </a:pPr>
            <a:r>
              <a:rPr lang="en">
                <a:latin typeface="Roboto"/>
                <a:ea typeface="Roboto"/>
                <a:cs typeface="Roboto"/>
                <a:sym typeface="Roboto"/>
              </a:rPr>
              <a:t>	Email etiquette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5"/>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A3990"/>
              </a:buClr>
              <a:buSzPts val="3300"/>
              <a:buFont typeface="Roboto"/>
              <a:buNone/>
            </a:pPr>
            <a:r>
              <a:rPr b="1" i="0" lang="en" sz="3300" u="none" strike="noStrike">
                <a:solidFill>
                  <a:srgbClr val="2A3990"/>
                </a:solidFill>
                <a:latin typeface="Roboto"/>
                <a:ea typeface="Roboto"/>
                <a:cs typeface="Roboto"/>
                <a:sym typeface="Roboto"/>
              </a:rPr>
              <a:t>Curriculum Continued</a:t>
            </a:r>
            <a:endParaRPr b="1">
              <a:solidFill>
                <a:srgbClr val="002060"/>
              </a:solidFill>
              <a:latin typeface="Roboto"/>
              <a:ea typeface="Roboto"/>
              <a:cs typeface="Roboto"/>
              <a:sym typeface="Roboto"/>
            </a:endParaRPr>
          </a:p>
        </p:txBody>
      </p:sp>
      <p:sp>
        <p:nvSpPr>
          <p:cNvPr id="351" name="Google Shape;351;p55"/>
          <p:cNvSpPr txBox="1"/>
          <p:nvPr>
            <p:ph idx="1" type="body"/>
          </p:nvPr>
        </p:nvSpPr>
        <p:spPr>
          <a:xfrm>
            <a:off x="971550" y="1917700"/>
            <a:ext cx="7200900" cy="2788500"/>
          </a:xfrm>
          <a:prstGeom prst="rect">
            <a:avLst/>
          </a:prstGeom>
          <a:noFill/>
          <a:ln>
            <a:noFill/>
          </a:ln>
        </p:spPr>
        <p:txBody>
          <a:bodyPr anchorCtr="0" anchor="t" bIns="34275" lIns="68575" spcFirstLastPara="1" rIns="68575" wrap="square" tIns="34275">
            <a:normAutofit fontScale="40000" lnSpcReduction="10000"/>
          </a:bodyPr>
          <a:lstStyle/>
          <a:p>
            <a:pPr indent="-160020" lvl="1" marL="558800" rtl="0" algn="l">
              <a:spcBef>
                <a:spcPts val="0"/>
              </a:spcBef>
              <a:spcAft>
                <a:spcPts val="0"/>
              </a:spcAft>
              <a:buSzPct val="112500"/>
              <a:buFont typeface="Noto Sans Symbols"/>
              <a:buChar char="❖"/>
            </a:pPr>
            <a:r>
              <a:rPr lang="en" sz="1600">
                <a:latin typeface="Roboto"/>
                <a:ea typeface="Roboto"/>
                <a:cs typeface="Roboto"/>
                <a:sym typeface="Roboto"/>
              </a:rPr>
              <a:t>Contextualized Social Studies</a:t>
            </a:r>
            <a:endParaRPr/>
          </a:p>
          <a:p>
            <a:pPr indent="-160020" lvl="1" marL="558800" rtl="0" algn="l">
              <a:spcBef>
                <a:spcPts val="700"/>
              </a:spcBef>
              <a:spcAft>
                <a:spcPts val="0"/>
              </a:spcAft>
              <a:buSzPct val="112500"/>
              <a:buChar char="•"/>
            </a:pPr>
            <a:r>
              <a:rPr lang="en" sz="1600">
                <a:latin typeface="Roboto"/>
                <a:ea typeface="Roboto"/>
                <a:cs typeface="Roboto"/>
                <a:sym typeface="Roboto"/>
              </a:rPr>
              <a:t>Maslow’s Hierarchy of Needs</a:t>
            </a:r>
            <a:endParaRPr/>
          </a:p>
          <a:p>
            <a:pPr indent="-160020" lvl="1" marL="558800" rtl="0" algn="l">
              <a:spcBef>
                <a:spcPts val="700"/>
              </a:spcBef>
              <a:spcAft>
                <a:spcPts val="0"/>
              </a:spcAft>
              <a:buSzPct val="112500"/>
              <a:buFont typeface="Noto Sans Symbols"/>
              <a:buChar char="❖"/>
            </a:pPr>
            <a:r>
              <a:rPr lang="en" sz="1600">
                <a:latin typeface="Roboto"/>
                <a:ea typeface="Roboto"/>
                <a:cs typeface="Roboto"/>
                <a:sym typeface="Roboto"/>
              </a:rPr>
              <a:t>Introduction to Post Secondary Education</a:t>
            </a:r>
            <a:endParaRPr/>
          </a:p>
          <a:p>
            <a:pPr indent="0" lvl="1" marL="342900" rtl="0" algn="l">
              <a:spcBef>
                <a:spcPts val="700"/>
              </a:spcBef>
              <a:spcAft>
                <a:spcPts val="0"/>
              </a:spcAft>
              <a:buSzPct val="112500"/>
              <a:buNone/>
            </a:pPr>
            <a:r>
              <a:rPr lang="en" sz="1600">
                <a:latin typeface="Roboto"/>
                <a:ea typeface="Roboto"/>
                <a:cs typeface="Roboto"/>
                <a:sym typeface="Roboto"/>
              </a:rPr>
              <a:t>Test taking strategies</a:t>
            </a:r>
            <a:endParaRPr/>
          </a:p>
          <a:p>
            <a:pPr indent="-160020" lvl="1" marL="558800" rtl="0" algn="l">
              <a:spcBef>
                <a:spcPts val="700"/>
              </a:spcBef>
              <a:spcAft>
                <a:spcPts val="0"/>
              </a:spcAft>
              <a:buSzPct val="112500"/>
              <a:buFont typeface="Noto Sans Symbols"/>
              <a:buChar char="❖"/>
            </a:pPr>
            <a:r>
              <a:rPr lang="en" sz="1600">
                <a:latin typeface="Roboto"/>
                <a:ea typeface="Roboto"/>
                <a:cs typeface="Roboto"/>
                <a:sym typeface="Roboto"/>
              </a:rPr>
              <a:t>Career Development Module</a:t>
            </a:r>
            <a:endParaRPr/>
          </a:p>
          <a:p>
            <a:pPr indent="-160019" lvl="2" marL="901700" rtl="0" algn="l">
              <a:spcBef>
                <a:spcPts val="700"/>
              </a:spcBef>
              <a:spcAft>
                <a:spcPts val="0"/>
              </a:spcAft>
              <a:buSzPct val="112500"/>
              <a:buChar char="•"/>
            </a:pPr>
            <a:r>
              <a:rPr lang="en" sz="1600">
                <a:latin typeface="Roboto"/>
                <a:ea typeface="Roboto"/>
                <a:cs typeface="Roboto"/>
                <a:sym typeface="Roboto"/>
              </a:rPr>
              <a:t>Types of Letters</a:t>
            </a:r>
            <a:endParaRPr/>
          </a:p>
          <a:p>
            <a:pPr indent="-160020" lvl="1" marL="558800" rtl="0" algn="l">
              <a:spcBef>
                <a:spcPts val="700"/>
              </a:spcBef>
              <a:spcAft>
                <a:spcPts val="0"/>
              </a:spcAft>
              <a:buSzPct val="112500"/>
              <a:buFont typeface="Noto Sans Symbols"/>
              <a:buChar char="❖"/>
            </a:pPr>
            <a:r>
              <a:rPr lang="en" sz="1600">
                <a:latin typeface="Roboto"/>
                <a:ea typeface="Roboto"/>
                <a:cs typeface="Roboto"/>
                <a:sym typeface="Roboto"/>
              </a:rPr>
              <a:t>Career Awareness Module</a:t>
            </a:r>
            <a:endParaRPr/>
          </a:p>
          <a:p>
            <a:pPr indent="-160019" lvl="2" marL="901700" rtl="0" algn="l">
              <a:spcBef>
                <a:spcPts val="700"/>
              </a:spcBef>
              <a:spcAft>
                <a:spcPts val="0"/>
              </a:spcAft>
              <a:buSzPct val="112500"/>
              <a:buChar char="•"/>
            </a:pPr>
            <a:r>
              <a:rPr lang="en" sz="1600">
                <a:latin typeface="Roboto"/>
                <a:ea typeface="Roboto"/>
                <a:cs typeface="Roboto"/>
                <a:sym typeface="Roboto"/>
              </a:rPr>
              <a:t>	Learning Styles</a:t>
            </a:r>
            <a:endParaRPr/>
          </a:p>
          <a:p>
            <a:pPr indent="-160019" lvl="2" marL="901700" rtl="0" algn="l">
              <a:spcBef>
                <a:spcPts val="700"/>
              </a:spcBef>
              <a:spcAft>
                <a:spcPts val="0"/>
              </a:spcAft>
              <a:buSzPct val="112500"/>
              <a:buFont typeface="Noto Sans Symbols"/>
              <a:buChar char="❖"/>
            </a:pPr>
            <a:r>
              <a:rPr lang="en" sz="1600">
                <a:latin typeface="Roboto"/>
                <a:ea typeface="Roboto"/>
                <a:cs typeface="Roboto"/>
                <a:sym typeface="Roboto"/>
              </a:rPr>
              <a:t>Technology Awareness and skills</a:t>
            </a:r>
            <a:endParaRPr/>
          </a:p>
          <a:p>
            <a:pPr indent="-160019" lvl="2" marL="901700" rtl="0" algn="l">
              <a:spcBef>
                <a:spcPts val="700"/>
              </a:spcBef>
              <a:spcAft>
                <a:spcPts val="0"/>
              </a:spcAft>
              <a:buSzPct val="112500"/>
              <a:buChar char="•"/>
            </a:pPr>
            <a:r>
              <a:rPr lang="en" sz="1600">
                <a:latin typeface="Roboto"/>
                <a:ea typeface="Roboto"/>
                <a:cs typeface="Roboto"/>
                <a:sym typeface="Roboto"/>
              </a:rPr>
              <a:t>Emails with attachments</a:t>
            </a:r>
            <a:endParaRPr/>
          </a:p>
          <a:p>
            <a:pPr indent="-160019" lvl="2" marL="901700" rtl="0" algn="l">
              <a:spcBef>
                <a:spcPts val="700"/>
              </a:spcBef>
              <a:spcAft>
                <a:spcPts val="0"/>
              </a:spcAft>
              <a:buSzPct val="112500"/>
              <a:buChar char="•"/>
            </a:pPr>
            <a:r>
              <a:rPr lang="en" sz="1600">
                <a:latin typeface="Roboto"/>
                <a:ea typeface="Roboto"/>
                <a:cs typeface="Roboto"/>
                <a:sym typeface="Roboto"/>
              </a:rPr>
              <a:t>Create passwords for computer logins</a:t>
            </a:r>
            <a:endParaRPr/>
          </a:p>
          <a:p>
            <a:pPr indent="-160019" lvl="2" marL="901700" rtl="0" algn="l">
              <a:spcBef>
                <a:spcPts val="700"/>
              </a:spcBef>
              <a:spcAft>
                <a:spcPts val="0"/>
              </a:spcAft>
              <a:buSzPct val="112500"/>
              <a:buChar char="•"/>
            </a:pPr>
            <a:r>
              <a:rPr lang="en" sz="1600">
                <a:latin typeface="Roboto"/>
                <a:ea typeface="Roboto"/>
                <a:cs typeface="Roboto"/>
                <a:sym typeface="Roboto"/>
              </a:rPr>
              <a:t>Academic Success Module</a:t>
            </a:r>
            <a:endParaRPr/>
          </a:p>
          <a:p>
            <a:pPr indent="0" lvl="2" marL="685800" rtl="0" algn="l">
              <a:spcBef>
                <a:spcPts val="700"/>
              </a:spcBef>
              <a:spcAft>
                <a:spcPts val="0"/>
              </a:spcAft>
              <a:buSzPct val="112500"/>
              <a:buNone/>
            </a:pPr>
            <a:r>
              <a:rPr lang="en" sz="1600">
                <a:latin typeface="Roboto"/>
                <a:ea typeface="Roboto"/>
                <a:cs typeface="Roboto"/>
                <a:sym typeface="Roboto"/>
              </a:rPr>
              <a:t>	Time Management</a:t>
            </a:r>
            <a:endParaRPr/>
          </a:p>
          <a:p>
            <a:pPr indent="-160019" lvl="2" marL="901700" rtl="0" algn="l">
              <a:spcBef>
                <a:spcPts val="700"/>
              </a:spcBef>
              <a:spcAft>
                <a:spcPts val="0"/>
              </a:spcAft>
              <a:buSzPct val="112500"/>
              <a:buFont typeface="Noto Sans Symbols"/>
              <a:buChar char="❖"/>
            </a:pPr>
            <a:r>
              <a:rPr lang="en" sz="1600">
                <a:latin typeface="Roboto"/>
                <a:ea typeface="Roboto"/>
                <a:cs typeface="Roboto"/>
                <a:sym typeface="Roboto"/>
              </a:rPr>
              <a:t>Use textbooks, workbooks, &amp; resources from the courses for CNA &amp; Phlebotomy</a:t>
            </a:r>
            <a:endParaRPr/>
          </a:p>
          <a:p>
            <a:pPr indent="-127000" lvl="1" marL="558800" rtl="0" algn="l">
              <a:spcBef>
                <a:spcPts val="700"/>
              </a:spcBef>
              <a:spcAft>
                <a:spcPts val="0"/>
              </a:spcAft>
              <a:buSzPct val="113333"/>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6"/>
          <p:cNvSpPr txBox="1"/>
          <p:nvPr>
            <p:ph type="title"/>
          </p:nvPr>
        </p:nvSpPr>
        <p:spPr>
          <a:xfrm>
            <a:off x="971551" y="1097174"/>
            <a:ext cx="7200897" cy="9779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A3990"/>
              </a:buClr>
              <a:buSzPct val="100000"/>
              <a:buFont typeface="Roboto"/>
              <a:buNone/>
            </a:pPr>
            <a:r>
              <a:rPr b="1" i="0" lang="en" u="none" strike="noStrike">
                <a:solidFill>
                  <a:srgbClr val="2A3990"/>
                </a:solidFill>
                <a:latin typeface="Roboto"/>
                <a:ea typeface="Roboto"/>
                <a:cs typeface="Roboto"/>
                <a:sym typeface="Roboto"/>
              </a:rPr>
              <a:t>How did your training components change/evolve as you grew the pipeline of BRIDGES and ICAPS?</a:t>
            </a:r>
            <a:br>
              <a:rPr b="1" lang="en">
                <a:latin typeface="Roboto"/>
                <a:ea typeface="Roboto"/>
                <a:cs typeface="Roboto"/>
                <a:sym typeface="Roboto"/>
              </a:rPr>
            </a:br>
            <a:br>
              <a:rPr b="1" lang="en">
                <a:latin typeface="Roboto"/>
                <a:ea typeface="Roboto"/>
                <a:cs typeface="Roboto"/>
                <a:sym typeface="Roboto"/>
              </a:rPr>
            </a:br>
            <a:endParaRPr b="1">
              <a:latin typeface="Roboto"/>
              <a:ea typeface="Roboto"/>
              <a:cs typeface="Roboto"/>
              <a:sym typeface="Roboto"/>
            </a:endParaRPr>
          </a:p>
        </p:txBody>
      </p:sp>
      <p:sp>
        <p:nvSpPr>
          <p:cNvPr id="357" name="Google Shape;357;p56"/>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p>
            <a:pPr indent="-222250" lvl="0" marL="215900" rtl="0" algn="l">
              <a:spcBef>
                <a:spcPts val="0"/>
              </a:spcBef>
              <a:spcAft>
                <a:spcPts val="0"/>
              </a:spcAft>
              <a:buSzPts val="2100"/>
              <a:buChar char="•"/>
            </a:pPr>
            <a:r>
              <a:rPr lang="en">
                <a:latin typeface="Roboto"/>
                <a:ea typeface="Roboto"/>
                <a:cs typeface="Roboto"/>
                <a:sym typeface="Roboto"/>
              </a:rPr>
              <a:t>Utilize the ICCB BRIDGE Curriculum as a resource to teach the students</a:t>
            </a:r>
            <a:endParaRPr/>
          </a:p>
          <a:p>
            <a:pPr indent="-222250" lvl="0" marL="215900" rtl="0" algn="l">
              <a:spcBef>
                <a:spcPts val="800"/>
              </a:spcBef>
              <a:spcAft>
                <a:spcPts val="0"/>
              </a:spcAft>
              <a:buSzPts val="2100"/>
              <a:buChar char="•"/>
            </a:pPr>
            <a:r>
              <a:rPr lang="en">
                <a:latin typeface="Roboto"/>
                <a:ea typeface="Roboto"/>
                <a:cs typeface="Roboto"/>
                <a:sym typeface="Roboto"/>
              </a:rPr>
              <a:t>Emphasize key components in the curriculum as needed for each career pathway</a:t>
            </a:r>
            <a:endParaRPr/>
          </a:p>
          <a:p>
            <a:pPr indent="-222250" lvl="0" marL="215900" rtl="0" algn="l">
              <a:spcBef>
                <a:spcPts val="800"/>
              </a:spcBef>
              <a:spcAft>
                <a:spcPts val="0"/>
              </a:spcAft>
              <a:buSzPts val="2100"/>
              <a:buChar char="•"/>
            </a:pPr>
            <a:r>
              <a:rPr lang="en">
                <a:latin typeface="Roboto"/>
                <a:ea typeface="Roboto"/>
                <a:cs typeface="Roboto"/>
                <a:sym typeface="Roboto"/>
              </a:rPr>
              <a:t>Supplement the curriculum with additional resources found online or in print.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7"/>
          <p:cNvSpPr txBox="1"/>
          <p:nvPr>
            <p:ph type="title"/>
          </p:nvPr>
        </p:nvSpPr>
        <p:spPr>
          <a:xfrm>
            <a:off x="971551" y="1097174"/>
            <a:ext cx="7200897" cy="9779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A3990"/>
              </a:buClr>
              <a:buSzPct val="100000"/>
              <a:buFont typeface="Roboto"/>
              <a:buNone/>
            </a:pPr>
            <a:r>
              <a:rPr b="1" i="0" lang="en" sz="4000" u="none" strike="noStrike">
                <a:solidFill>
                  <a:srgbClr val="2A3990"/>
                </a:solidFill>
                <a:latin typeface="Roboto"/>
                <a:ea typeface="Roboto"/>
                <a:cs typeface="Roboto"/>
                <a:sym typeface="Roboto"/>
              </a:rPr>
              <a:t>Data on student success in Healthcare pipeline of training</a:t>
            </a:r>
            <a:br>
              <a:rPr b="0" lang="en"/>
            </a:br>
            <a:br>
              <a:rPr lang="en"/>
            </a:br>
            <a:endParaRPr/>
          </a:p>
        </p:txBody>
      </p:sp>
      <p:sp>
        <p:nvSpPr>
          <p:cNvPr id="363" name="Google Shape;363;p57"/>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p>
            <a:pPr indent="-222250" lvl="0" marL="215900" rtl="0" algn="l">
              <a:spcBef>
                <a:spcPts val="0"/>
              </a:spcBef>
              <a:spcAft>
                <a:spcPts val="0"/>
              </a:spcAft>
              <a:buSzPts val="2100"/>
              <a:buChar char="•"/>
            </a:pPr>
            <a:r>
              <a:rPr lang="en">
                <a:latin typeface="Roboto"/>
                <a:ea typeface="Roboto"/>
                <a:cs typeface="Roboto"/>
                <a:sym typeface="Roboto"/>
              </a:rPr>
              <a:t>6 ICAPS Students in Healthcare:  CNA, Phlebotomy</a:t>
            </a:r>
            <a:endParaRPr/>
          </a:p>
          <a:p>
            <a:pPr indent="-222250" lvl="0" marL="215900" rtl="0" algn="l">
              <a:spcBef>
                <a:spcPts val="800"/>
              </a:spcBef>
              <a:spcAft>
                <a:spcPts val="0"/>
              </a:spcAft>
              <a:buSzPts val="2100"/>
              <a:buChar char="•"/>
            </a:pPr>
            <a:r>
              <a:rPr lang="en">
                <a:latin typeface="Roboto"/>
                <a:ea typeface="Roboto"/>
                <a:cs typeface="Roboto"/>
                <a:sym typeface="Roboto"/>
              </a:rPr>
              <a:t>FY 25, 6 students passed &amp; completed</a:t>
            </a:r>
            <a:endParaRPr/>
          </a:p>
          <a:p>
            <a:pPr indent="-222250" lvl="0" marL="215900" rtl="0" algn="l">
              <a:spcBef>
                <a:spcPts val="800"/>
              </a:spcBef>
              <a:spcAft>
                <a:spcPts val="0"/>
              </a:spcAft>
              <a:buSzPts val="2100"/>
              <a:buChar char="•"/>
            </a:pPr>
            <a:r>
              <a:rPr lang="en">
                <a:latin typeface="Roboto"/>
                <a:ea typeface="Roboto"/>
                <a:cs typeface="Roboto"/>
                <a:sym typeface="Roboto"/>
              </a:rPr>
              <a:t>3 students working in their Healthcare related fields</a:t>
            </a:r>
            <a:endParaRPr/>
          </a:p>
          <a:p>
            <a:pPr indent="-88900" lvl="0" marL="215900" rtl="0" algn="l">
              <a:spcBef>
                <a:spcPts val="800"/>
              </a:spcBef>
              <a:spcAft>
                <a:spcPts val="0"/>
              </a:spcAft>
              <a:buSzPts val="21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8"/>
          <p:cNvSpPr txBox="1"/>
          <p:nvPr>
            <p:ph type="title"/>
          </p:nvPr>
        </p:nvSpPr>
        <p:spPr>
          <a:xfrm>
            <a:off x="971551" y="1075964"/>
            <a:ext cx="7200897" cy="9779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A3990"/>
              </a:buClr>
              <a:buSzPct val="100000"/>
              <a:buFont typeface="Roboto"/>
              <a:buNone/>
            </a:pPr>
            <a:r>
              <a:rPr b="1" i="0" lang="en" sz="3700" u="none" strike="noStrike">
                <a:solidFill>
                  <a:srgbClr val="2A3990"/>
                </a:solidFill>
                <a:latin typeface="Roboto"/>
                <a:ea typeface="Roboto"/>
                <a:cs typeface="Roboto"/>
                <a:sym typeface="Roboto"/>
              </a:rPr>
              <a:t>Do you have plans to extend your pipeline of training in Healthcare?</a:t>
            </a:r>
            <a:br>
              <a:rPr b="1" lang="en" sz="3700"/>
            </a:br>
            <a:br>
              <a:rPr b="1" lang="en"/>
            </a:br>
            <a:endParaRPr b="1"/>
          </a:p>
        </p:txBody>
      </p:sp>
      <p:sp>
        <p:nvSpPr>
          <p:cNvPr id="369" name="Google Shape;369;p58"/>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p>
            <a:pPr indent="-222250" lvl="0" marL="215900" rtl="0" algn="l">
              <a:spcBef>
                <a:spcPts val="0"/>
              </a:spcBef>
              <a:spcAft>
                <a:spcPts val="0"/>
              </a:spcAft>
              <a:buSzPts val="2100"/>
              <a:buChar char="•"/>
            </a:pPr>
            <a:r>
              <a:rPr lang="en">
                <a:latin typeface="Roboto"/>
                <a:ea typeface="Roboto"/>
                <a:cs typeface="Roboto"/>
                <a:sym typeface="Roboto"/>
              </a:rPr>
              <a:t>ICAPS Dental Assisting may be in the pipeline for the future. It’s an emerging career for our students at IVCC.</a:t>
            </a:r>
            <a:endParaRPr/>
          </a:p>
          <a:p>
            <a:pPr indent="-222250" lvl="0" marL="215900" rtl="0" algn="l">
              <a:spcBef>
                <a:spcPts val="800"/>
              </a:spcBef>
              <a:spcAft>
                <a:spcPts val="0"/>
              </a:spcAft>
              <a:buSzPts val="2100"/>
              <a:buChar char="•"/>
            </a:pPr>
            <a:r>
              <a:rPr lang="en">
                <a:latin typeface="Roboto"/>
                <a:ea typeface="Roboto"/>
                <a:cs typeface="Roboto"/>
                <a:sym typeface="Roboto"/>
              </a:rPr>
              <a:t>ICAPS Emergency Medical Technician is another pipeline for the future.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9"/>
          <p:cNvSpPr txBox="1"/>
          <p:nvPr>
            <p:ph type="title"/>
          </p:nvPr>
        </p:nvSpPr>
        <p:spPr>
          <a:xfrm>
            <a:off x="1056393" y="1125455"/>
            <a:ext cx="7200897" cy="9779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A3990"/>
              </a:buClr>
              <a:buSzPct val="100000"/>
              <a:buFont typeface="Roboto"/>
              <a:buNone/>
            </a:pPr>
            <a:r>
              <a:rPr b="1" i="0" lang="en" sz="4500" u="none" strike="noStrike">
                <a:solidFill>
                  <a:srgbClr val="2A3990"/>
                </a:solidFill>
                <a:latin typeface="Roboto"/>
                <a:ea typeface="Roboto"/>
                <a:cs typeface="Roboto"/>
                <a:sym typeface="Roboto"/>
              </a:rPr>
              <a:t>Advice to others building their Healthcare pipeline</a:t>
            </a:r>
            <a:br>
              <a:rPr b="0" lang="en"/>
            </a:br>
            <a:br>
              <a:rPr lang="en"/>
            </a:br>
            <a:endParaRPr/>
          </a:p>
        </p:txBody>
      </p:sp>
      <p:sp>
        <p:nvSpPr>
          <p:cNvPr id="375" name="Google Shape;375;p59"/>
          <p:cNvSpPr txBox="1"/>
          <p:nvPr>
            <p:ph idx="1" type="body"/>
          </p:nvPr>
        </p:nvSpPr>
        <p:spPr>
          <a:xfrm>
            <a:off x="971551" y="1917699"/>
            <a:ext cx="7200897" cy="2489202"/>
          </a:xfrm>
          <a:prstGeom prst="rect">
            <a:avLst/>
          </a:prstGeom>
          <a:noFill/>
          <a:ln>
            <a:noFill/>
          </a:ln>
        </p:spPr>
        <p:txBody>
          <a:bodyPr anchorCtr="0" anchor="t" bIns="34275" lIns="68575" spcFirstLastPara="1" rIns="68575" wrap="square" tIns="34275">
            <a:normAutofit/>
          </a:bodyPr>
          <a:lstStyle/>
          <a:p>
            <a:pPr indent="-222250" lvl="0" marL="215900" rtl="0" algn="l">
              <a:spcBef>
                <a:spcPts val="0"/>
              </a:spcBef>
              <a:spcAft>
                <a:spcPts val="0"/>
              </a:spcAft>
              <a:buSzPts val="2100"/>
              <a:buChar char="•"/>
            </a:pPr>
            <a:r>
              <a:rPr lang="en">
                <a:latin typeface="Roboto"/>
                <a:ea typeface="Roboto"/>
                <a:cs typeface="Roboto"/>
                <a:sym typeface="Roboto"/>
              </a:rPr>
              <a:t>Choose the right teacher</a:t>
            </a:r>
            <a:endParaRPr/>
          </a:p>
          <a:p>
            <a:pPr indent="-222250" lvl="0" marL="215900" rtl="0" algn="l">
              <a:spcBef>
                <a:spcPts val="800"/>
              </a:spcBef>
              <a:spcAft>
                <a:spcPts val="0"/>
              </a:spcAft>
              <a:buSzPts val="2100"/>
              <a:buChar char="•"/>
            </a:pPr>
            <a:r>
              <a:rPr lang="en">
                <a:latin typeface="Roboto"/>
                <a:ea typeface="Roboto"/>
                <a:cs typeface="Roboto"/>
                <a:sym typeface="Roboto"/>
              </a:rPr>
              <a:t>Choose high demand career pathways</a:t>
            </a:r>
            <a:endParaRPr>
              <a:latin typeface="Roboto"/>
              <a:ea typeface="Roboto"/>
              <a:cs typeface="Roboto"/>
              <a:sym typeface="Roboto"/>
            </a:endParaRPr>
          </a:p>
          <a:p>
            <a:pPr indent="-222250" lvl="0" marL="215900" rtl="0" algn="l">
              <a:spcBef>
                <a:spcPts val="800"/>
              </a:spcBef>
              <a:spcAft>
                <a:spcPts val="0"/>
              </a:spcAft>
              <a:buSzPts val="2100"/>
              <a:buChar char="•"/>
            </a:pPr>
            <a:r>
              <a:rPr lang="en">
                <a:latin typeface="Roboto"/>
                <a:ea typeface="Roboto"/>
                <a:cs typeface="Roboto"/>
                <a:sym typeface="Roboto"/>
              </a:rPr>
              <a:t>Provide an orientation:  testing, program expectations, enrollment, &amp; interview (short term and long-term goals)</a:t>
            </a:r>
            <a:endParaRPr/>
          </a:p>
          <a:p>
            <a:pPr indent="-222250" lvl="0" marL="215900" rtl="0" algn="l">
              <a:spcBef>
                <a:spcPts val="800"/>
              </a:spcBef>
              <a:spcAft>
                <a:spcPts val="0"/>
              </a:spcAft>
              <a:buSzPts val="2100"/>
              <a:buChar char="•"/>
            </a:pPr>
            <a:r>
              <a:rPr lang="en">
                <a:latin typeface="Roboto"/>
                <a:ea typeface="Roboto"/>
                <a:cs typeface="Roboto"/>
                <a:sym typeface="Roboto"/>
              </a:rPr>
              <a:t>Provide comprehensive support services </a:t>
            </a:r>
            <a:endParaRPr/>
          </a:p>
          <a:p>
            <a:pPr indent="-222250" lvl="0" marL="215900" rtl="0" algn="l">
              <a:spcBef>
                <a:spcPts val="800"/>
              </a:spcBef>
              <a:spcAft>
                <a:spcPts val="0"/>
              </a:spcAft>
              <a:buSzPts val="2100"/>
              <a:buChar char="•"/>
            </a:pPr>
            <a:r>
              <a:rPr lang="en">
                <a:latin typeface="Roboto"/>
                <a:ea typeface="Roboto"/>
                <a:cs typeface="Roboto"/>
                <a:sym typeface="Roboto"/>
              </a:rPr>
              <a:t>Meet regularly with the students for support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0"/>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A3990"/>
              </a:buClr>
              <a:buSzPts val="3300"/>
              <a:buFont typeface="Roboto"/>
              <a:buNone/>
            </a:pPr>
            <a:r>
              <a:rPr b="1" i="0" lang="en" sz="3300" u="none" strike="noStrike">
                <a:solidFill>
                  <a:srgbClr val="2A3990"/>
                </a:solidFill>
                <a:latin typeface="Roboto"/>
                <a:ea typeface="Roboto"/>
                <a:cs typeface="Roboto"/>
                <a:sym typeface="Roboto"/>
              </a:rPr>
              <a:t>BRIDGE CLASS</a:t>
            </a:r>
            <a:endParaRPr/>
          </a:p>
        </p:txBody>
      </p:sp>
      <p:pic>
        <p:nvPicPr>
          <p:cNvPr id="381" name="Google Shape;381;p60"/>
          <p:cNvPicPr preferRelativeResize="0"/>
          <p:nvPr>
            <p:ph idx="1" type="body"/>
          </p:nvPr>
        </p:nvPicPr>
        <p:blipFill rotWithShape="1">
          <a:blip r:embed="rId3">
            <a:alphaModFix/>
          </a:blip>
          <a:srcRect b="0" l="0" r="0" t="0"/>
          <a:stretch/>
        </p:blipFill>
        <p:spPr>
          <a:xfrm>
            <a:off x="3638471" y="1918097"/>
            <a:ext cx="1867058" cy="24884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entury Gothic"/>
                <a:ea typeface="Century Gothic"/>
                <a:cs typeface="Century Gothic"/>
                <a:sym typeface="Century Gothic"/>
              </a:rPr>
              <a:t>Healthcare Pipeline</a:t>
            </a:r>
            <a:endParaRPr b="1">
              <a:latin typeface="Century Gothic"/>
              <a:ea typeface="Century Gothic"/>
              <a:cs typeface="Century Gothic"/>
              <a:sym typeface="Century Gothic"/>
            </a:endParaRPr>
          </a:p>
        </p:txBody>
      </p:sp>
      <p:sp>
        <p:nvSpPr>
          <p:cNvPr id="220" name="Google Shape;220;p34"/>
          <p:cNvSpPr txBox="1"/>
          <p:nvPr>
            <p:ph idx="1" type="body"/>
          </p:nvPr>
        </p:nvSpPr>
        <p:spPr>
          <a:xfrm>
            <a:off x="350625" y="13804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100">
                <a:solidFill>
                  <a:schemeClr val="dk1"/>
                </a:solidFill>
                <a:latin typeface="Century Gothic"/>
                <a:ea typeface="Century Gothic"/>
                <a:cs typeface="Century Gothic"/>
                <a:sym typeface="Century Gothic"/>
              </a:rPr>
              <a:t>Thank you to: </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 sz="2100">
                <a:solidFill>
                  <a:schemeClr val="dk1"/>
                </a:solidFill>
                <a:latin typeface="Century Gothic"/>
                <a:ea typeface="Century Gothic"/>
                <a:cs typeface="Century Gothic"/>
                <a:sym typeface="Century Gothic"/>
              </a:rPr>
              <a:t>Patti Wragg and Julie Lieving from Kishwaukee College</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 sz="2100">
                <a:solidFill>
                  <a:schemeClr val="dk1"/>
                </a:solidFill>
                <a:latin typeface="Century Gothic"/>
                <a:ea typeface="Century Gothic"/>
                <a:cs typeface="Century Gothic"/>
                <a:sym typeface="Century Gothic"/>
              </a:rPr>
              <a:t>Chantal Savage-Bryant from Danville Area Community College</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 sz="2100">
                <a:solidFill>
                  <a:schemeClr val="dk1"/>
                </a:solidFill>
                <a:latin typeface="Century Gothic"/>
                <a:ea typeface="Century Gothic"/>
                <a:cs typeface="Century Gothic"/>
                <a:sym typeface="Century Gothic"/>
              </a:rPr>
              <a:t>Sara Escatel and </a:t>
            </a:r>
            <a:r>
              <a:rPr lang="en" sz="2100">
                <a:solidFill>
                  <a:schemeClr val="dk1"/>
                </a:solidFill>
                <a:latin typeface="Century Gothic"/>
                <a:ea typeface="Century Gothic"/>
                <a:cs typeface="Century Gothic"/>
                <a:sym typeface="Century Gothic"/>
              </a:rPr>
              <a:t>Carrie Danekas from </a:t>
            </a:r>
            <a:r>
              <a:rPr lang="en" sz="2100">
                <a:solidFill>
                  <a:schemeClr val="dk1"/>
                </a:solidFill>
                <a:latin typeface="Century Gothic"/>
                <a:ea typeface="Century Gothic"/>
                <a:cs typeface="Century Gothic"/>
                <a:sym typeface="Century Gothic"/>
              </a:rPr>
              <a:t>Illinois Valley Community College</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2100">
              <a:solidFill>
                <a:schemeClr val="dk1"/>
              </a:solidFill>
              <a:latin typeface="Century Gothic"/>
              <a:ea typeface="Century Gothic"/>
              <a:cs typeface="Century Gothic"/>
              <a:sym typeface="Century Gothic"/>
            </a:endParaRPr>
          </a:p>
          <a:p>
            <a:pPr indent="0" lvl="0" marL="0" rtl="0" algn="l">
              <a:spcBef>
                <a:spcPts val="1200"/>
              </a:spcBef>
              <a:spcAft>
                <a:spcPts val="1200"/>
              </a:spcAft>
              <a:buClr>
                <a:schemeClr val="dk1"/>
              </a:buClr>
              <a:buSzPct val="52380"/>
              <a:buFont typeface="Arial"/>
              <a:buNone/>
            </a:pPr>
            <a:r>
              <a:t/>
            </a:r>
            <a:endParaRPr sz="2100">
              <a:solidFill>
                <a:schemeClr val="dk1"/>
              </a:solidFill>
              <a:latin typeface="Century Gothic"/>
              <a:ea typeface="Century Gothic"/>
              <a:cs typeface="Century Gothic"/>
              <a:sym typeface="Century Gothic"/>
            </a:endParaRPr>
          </a:p>
        </p:txBody>
      </p:sp>
      <p:pic>
        <p:nvPicPr>
          <p:cNvPr id="221" name="Google Shape;221;p34"/>
          <p:cNvPicPr preferRelativeResize="0"/>
          <p:nvPr/>
        </p:nvPicPr>
        <p:blipFill>
          <a:blip r:embed="rId3">
            <a:alphaModFix/>
          </a:blip>
          <a:stretch>
            <a:fillRect/>
          </a:stretch>
        </p:blipFill>
        <p:spPr>
          <a:xfrm>
            <a:off x="6486350" y="615600"/>
            <a:ext cx="1967526" cy="8236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1"/>
          <p:cNvSpPr txBox="1"/>
          <p:nvPr>
            <p:ph type="title"/>
          </p:nvPr>
        </p:nvSpPr>
        <p:spPr>
          <a:xfrm>
            <a:off x="971552" y="736599"/>
            <a:ext cx="7200897" cy="9779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A3990"/>
              </a:buClr>
              <a:buSzPts val="3300"/>
              <a:buFont typeface="Roboto"/>
              <a:buNone/>
            </a:pPr>
            <a:r>
              <a:rPr b="1" lang="en">
                <a:solidFill>
                  <a:srgbClr val="2A3990"/>
                </a:solidFill>
                <a:latin typeface="Roboto"/>
                <a:ea typeface="Roboto"/>
                <a:cs typeface="Roboto"/>
                <a:sym typeface="Roboto"/>
              </a:rPr>
              <a:t>Graduation Reception</a:t>
            </a:r>
            <a:endParaRPr/>
          </a:p>
        </p:txBody>
      </p:sp>
      <p:pic>
        <p:nvPicPr>
          <p:cNvPr id="387" name="Google Shape;387;p61"/>
          <p:cNvPicPr preferRelativeResize="0"/>
          <p:nvPr>
            <p:ph idx="1" type="body"/>
          </p:nvPr>
        </p:nvPicPr>
        <p:blipFill rotWithShape="1">
          <a:blip r:embed="rId3">
            <a:alphaModFix/>
          </a:blip>
          <a:srcRect b="0" l="0" r="0" t="0"/>
          <a:stretch/>
        </p:blipFill>
        <p:spPr>
          <a:xfrm>
            <a:off x="2912728" y="1918097"/>
            <a:ext cx="3318545" cy="248840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393" name="Google Shape;393;p6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3"/>
          <p:cNvSpPr txBox="1"/>
          <p:nvPr>
            <p:ph type="ctrTitle"/>
          </p:nvPr>
        </p:nvSpPr>
        <p:spPr>
          <a:xfrm>
            <a:off x="174800" y="3194525"/>
            <a:ext cx="8520600" cy="1209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900">
                <a:latin typeface="Century Gothic"/>
                <a:ea typeface="Century Gothic"/>
                <a:cs typeface="Century Gothic"/>
                <a:sym typeface="Century Gothic"/>
              </a:rPr>
              <a:t>Future Bridge and ICAPS Virtual Learning Community Dates:</a:t>
            </a:r>
            <a:endParaRPr sz="2900">
              <a:latin typeface="Century Gothic"/>
              <a:ea typeface="Century Gothic"/>
              <a:cs typeface="Century Gothic"/>
              <a:sym typeface="Century Gothic"/>
            </a:endParaRPr>
          </a:p>
          <a:p>
            <a:pPr indent="0" lvl="0" marL="0" rtl="0" algn="ctr">
              <a:spcBef>
                <a:spcPts val="0"/>
              </a:spcBef>
              <a:spcAft>
                <a:spcPts val="0"/>
              </a:spcAft>
              <a:buNone/>
            </a:pPr>
            <a:r>
              <a:rPr lang="en" sz="2900">
                <a:latin typeface="Century Gothic"/>
                <a:ea typeface="Century Gothic"/>
                <a:cs typeface="Century Gothic"/>
                <a:sym typeface="Century Gothic"/>
              </a:rPr>
              <a:t>February 12</a:t>
            </a:r>
            <a:endParaRPr sz="2900">
              <a:latin typeface="Century Gothic"/>
              <a:ea typeface="Century Gothic"/>
              <a:cs typeface="Century Gothic"/>
              <a:sym typeface="Century Gothic"/>
            </a:endParaRPr>
          </a:p>
          <a:p>
            <a:pPr indent="0" lvl="0" marL="0" rtl="0" algn="ctr">
              <a:spcBef>
                <a:spcPts val="0"/>
              </a:spcBef>
              <a:spcAft>
                <a:spcPts val="0"/>
              </a:spcAft>
              <a:buNone/>
            </a:pPr>
            <a:r>
              <a:rPr lang="en" sz="2900">
                <a:latin typeface="Century Gothic"/>
                <a:ea typeface="Century Gothic"/>
                <a:cs typeface="Century Gothic"/>
                <a:sym typeface="Century Gothic"/>
              </a:rPr>
              <a:t>Let’s Chat</a:t>
            </a:r>
            <a:endParaRPr sz="2900">
              <a:latin typeface="Century Gothic"/>
              <a:ea typeface="Century Gothic"/>
              <a:cs typeface="Century Gothic"/>
              <a:sym typeface="Century Gothic"/>
            </a:endParaRPr>
          </a:p>
          <a:p>
            <a:pPr indent="0" lvl="0" marL="0" rtl="0" algn="ctr">
              <a:spcBef>
                <a:spcPts val="0"/>
              </a:spcBef>
              <a:spcAft>
                <a:spcPts val="0"/>
              </a:spcAft>
              <a:buNone/>
            </a:pPr>
            <a:r>
              <a:t/>
            </a:r>
            <a:endParaRPr sz="2900">
              <a:latin typeface="Century Gothic"/>
              <a:ea typeface="Century Gothic"/>
              <a:cs typeface="Century Gothic"/>
              <a:sym typeface="Century Gothic"/>
            </a:endParaRPr>
          </a:p>
          <a:p>
            <a:pPr indent="0" lvl="0" marL="0" rtl="0" algn="ctr">
              <a:spcBef>
                <a:spcPts val="0"/>
              </a:spcBef>
              <a:spcAft>
                <a:spcPts val="0"/>
              </a:spcAft>
              <a:buNone/>
            </a:pPr>
            <a:r>
              <a:rPr lang="en" sz="2900">
                <a:latin typeface="Century Gothic"/>
                <a:ea typeface="Century Gothic"/>
                <a:cs typeface="Century Gothic"/>
                <a:sym typeface="Century Gothic"/>
              </a:rPr>
              <a:t> FY26 </a:t>
            </a:r>
            <a:r>
              <a:rPr lang="en" sz="2900">
                <a:latin typeface="Century Gothic"/>
                <a:ea typeface="Century Gothic"/>
                <a:cs typeface="Century Gothic"/>
                <a:sym typeface="Century Gothic"/>
              </a:rPr>
              <a:t>current ICAPS and Bridges </a:t>
            </a:r>
            <a:r>
              <a:rPr lang="en" sz="2900">
                <a:latin typeface="Century Gothic"/>
                <a:ea typeface="Century Gothic"/>
                <a:cs typeface="Century Gothic"/>
                <a:sym typeface="Century Gothic"/>
              </a:rPr>
              <a:t>lists are up!</a:t>
            </a:r>
            <a:endParaRPr sz="2900">
              <a:latin typeface="Century Gothic"/>
              <a:ea typeface="Century Gothic"/>
              <a:cs typeface="Century Gothic"/>
              <a:sym typeface="Century Gothic"/>
            </a:endParaRPr>
          </a:p>
          <a:p>
            <a:pPr indent="0" lvl="0" marL="0" rtl="0" algn="ctr">
              <a:spcBef>
                <a:spcPts val="0"/>
              </a:spcBef>
              <a:spcAft>
                <a:spcPts val="0"/>
              </a:spcAft>
              <a:buNone/>
            </a:pPr>
            <a:r>
              <a:t/>
            </a:r>
            <a:endParaRPr sz="2700">
              <a:latin typeface="Century Gothic"/>
              <a:ea typeface="Century Gothic"/>
              <a:cs typeface="Century Gothic"/>
              <a:sym typeface="Century Gothic"/>
            </a:endParaRPr>
          </a:p>
        </p:txBody>
      </p:sp>
      <p:pic>
        <p:nvPicPr>
          <p:cNvPr id="399" name="Google Shape;399;p63"/>
          <p:cNvPicPr preferRelativeResize="0"/>
          <p:nvPr/>
        </p:nvPicPr>
        <p:blipFill>
          <a:blip r:embed="rId3">
            <a:alphaModFix/>
          </a:blip>
          <a:stretch>
            <a:fillRect/>
          </a:stretch>
        </p:blipFill>
        <p:spPr>
          <a:xfrm>
            <a:off x="586425" y="410250"/>
            <a:ext cx="2442450" cy="102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ctrTitle"/>
          </p:nvPr>
        </p:nvSpPr>
        <p:spPr>
          <a:xfrm>
            <a:off x="311700" y="2388725"/>
            <a:ext cx="8520600" cy="1209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900">
                <a:latin typeface="Century Gothic"/>
                <a:ea typeface="Century Gothic"/>
                <a:cs typeface="Century Gothic"/>
                <a:sym typeface="Century Gothic"/>
              </a:rPr>
              <a:t>Kishwaukee College: Health Sciences Bridge and ICAPS Programs</a:t>
            </a:r>
            <a:endParaRPr sz="2900">
              <a:latin typeface="Century Gothic"/>
              <a:ea typeface="Century Gothic"/>
              <a:cs typeface="Century Gothic"/>
              <a:sym typeface="Century Gothic"/>
            </a:endParaRPr>
          </a:p>
          <a:p>
            <a:pPr indent="0" lvl="0" marL="0" rtl="0" algn="ctr">
              <a:spcBef>
                <a:spcPts val="0"/>
              </a:spcBef>
              <a:spcAft>
                <a:spcPts val="0"/>
              </a:spcAft>
              <a:buNone/>
            </a:pPr>
            <a:r>
              <a:t/>
            </a:r>
            <a:endParaRPr sz="2700">
              <a:latin typeface="Century Gothic"/>
              <a:ea typeface="Century Gothic"/>
              <a:cs typeface="Century Gothic"/>
              <a:sym typeface="Century Gothic"/>
            </a:endParaRPr>
          </a:p>
        </p:txBody>
      </p:sp>
      <p:pic>
        <p:nvPicPr>
          <p:cNvPr id="227" name="Google Shape;227;p35"/>
          <p:cNvPicPr preferRelativeResize="0"/>
          <p:nvPr/>
        </p:nvPicPr>
        <p:blipFill>
          <a:blip r:embed="rId3">
            <a:alphaModFix/>
          </a:blip>
          <a:stretch>
            <a:fillRect/>
          </a:stretch>
        </p:blipFill>
        <p:spPr>
          <a:xfrm>
            <a:off x="586425" y="410250"/>
            <a:ext cx="2442450" cy="1022500"/>
          </a:xfrm>
          <a:prstGeom prst="rect">
            <a:avLst/>
          </a:prstGeom>
          <a:noFill/>
          <a:ln>
            <a:noFill/>
          </a:ln>
        </p:spPr>
      </p:pic>
      <p:sp>
        <p:nvSpPr>
          <p:cNvPr id="228" name="Google Shape;228;p35"/>
          <p:cNvSpPr txBox="1"/>
          <p:nvPr/>
        </p:nvSpPr>
        <p:spPr>
          <a:xfrm>
            <a:off x="2287550" y="3123025"/>
            <a:ext cx="4827600" cy="1531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t/>
            </a:r>
            <a:endParaRPr i="1" sz="1200">
              <a:solidFill>
                <a:srgbClr val="99CC00"/>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sz="1800">
              <a:solidFill>
                <a:schemeClr val="dk2"/>
              </a:solidFill>
            </a:endParaRPr>
          </a:p>
        </p:txBody>
      </p:sp>
      <p:pic>
        <p:nvPicPr>
          <p:cNvPr id="229" name="Google Shape;229;p35"/>
          <p:cNvPicPr preferRelativeResize="0"/>
          <p:nvPr/>
        </p:nvPicPr>
        <p:blipFill>
          <a:blip r:embed="rId4">
            <a:alphaModFix/>
          </a:blip>
          <a:stretch>
            <a:fillRect/>
          </a:stretch>
        </p:blipFill>
        <p:spPr>
          <a:xfrm>
            <a:off x="4016450" y="410250"/>
            <a:ext cx="4879525" cy="144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ctrTitle"/>
          </p:nvPr>
        </p:nvSpPr>
        <p:spPr>
          <a:xfrm>
            <a:off x="311700" y="221375"/>
            <a:ext cx="8520600" cy="101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880"/>
              <a:t>History of Bridge &amp; ICAPS Development for Health Science Careers</a:t>
            </a:r>
            <a:endParaRPr sz="2880"/>
          </a:p>
        </p:txBody>
      </p:sp>
      <p:sp>
        <p:nvSpPr>
          <p:cNvPr id="235" name="Google Shape;235;p36"/>
          <p:cNvSpPr txBox="1"/>
          <p:nvPr>
            <p:ph idx="1" type="subTitle"/>
          </p:nvPr>
        </p:nvSpPr>
        <p:spPr>
          <a:xfrm>
            <a:off x="311700" y="1202850"/>
            <a:ext cx="8520600" cy="3697200"/>
          </a:xfrm>
          <a:prstGeom prst="rect">
            <a:avLst/>
          </a:prstGeom>
        </p:spPr>
        <p:txBody>
          <a:bodyPr anchorCtr="0" anchor="t" bIns="91425" lIns="91425" spcFirstLastPara="1" rIns="91425" wrap="square" tIns="91425">
            <a:normAutofit fontScale="77500"/>
          </a:bodyPr>
          <a:lstStyle/>
          <a:p>
            <a:pPr indent="-327025" lvl="0" marL="457200" rtl="0" algn="l">
              <a:spcBef>
                <a:spcPts val="0"/>
              </a:spcBef>
              <a:spcAft>
                <a:spcPts val="0"/>
              </a:spcAft>
              <a:buSzPct val="100000"/>
              <a:buChar char="●"/>
            </a:pPr>
            <a:r>
              <a:rPr lang="en" sz="2000"/>
              <a:t>2016- established </a:t>
            </a:r>
            <a:r>
              <a:rPr b="1" lang="en" sz="2000"/>
              <a:t>Bridge to Healthcare course</a:t>
            </a:r>
            <a:r>
              <a:rPr lang="en" sz="2000"/>
              <a:t>. For many years, we did not have ICAPS; adults would enter programs at the college, like CNA program and short term trainings, like phlebotomy, without credit for ICAPS.</a:t>
            </a:r>
            <a:endParaRPr sz="2000"/>
          </a:p>
          <a:p>
            <a:pPr indent="-327025" lvl="0" marL="457200" rtl="0" algn="l">
              <a:spcBef>
                <a:spcPts val="0"/>
              </a:spcBef>
              <a:spcAft>
                <a:spcPts val="0"/>
              </a:spcAft>
              <a:buSzPct val="100000"/>
              <a:buChar char="●"/>
            </a:pPr>
            <a:r>
              <a:rPr lang="en" sz="2000"/>
              <a:t>2018 </a:t>
            </a:r>
            <a:r>
              <a:rPr b="1" lang="en" sz="2000"/>
              <a:t>Bridge to Careers</a:t>
            </a:r>
            <a:r>
              <a:rPr lang="en" sz="2000"/>
              <a:t>- allowed ESL levels 5 &amp; 6 to participate in bridge programs. Bridge to Careers has flexibility to generalize pathways or focus on specific pathways.</a:t>
            </a:r>
            <a:endParaRPr sz="2000"/>
          </a:p>
          <a:p>
            <a:pPr indent="-327025" lvl="0" marL="457200" rtl="0" algn="l">
              <a:spcBef>
                <a:spcPts val="0"/>
              </a:spcBef>
              <a:spcAft>
                <a:spcPts val="0"/>
              </a:spcAft>
              <a:buSzPct val="100000"/>
              <a:buChar char="●"/>
            </a:pPr>
            <a:r>
              <a:rPr lang="en" sz="2000"/>
              <a:t>2020 Established </a:t>
            </a:r>
            <a:r>
              <a:rPr b="1" lang="en" sz="2000"/>
              <a:t>Phlebotomy and Pharmacy Tech</a:t>
            </a:r>
            <a:r>
              <a:rPr lang="en" sz="2000"/>
              <a:t> short term ICAPS, Model 2, through IBT grant, to help students transition to post-secondary and/or earn credentials. (Must have HS diploma before credential is earned or evaluated transcripts to show education)</a:t>
            </a:r>
            <a:endParaRPr sz="2000"/>
          </a:p>
          <a:p>
            <a:pPr indent="-327025" lvl="0" marL="457200" rtl="0" algn="l">
              <a:spcBef>
                <a:spcPts val="0"/>
              </a:spcBef>
              <a:spcAft>
                <a:spcPts val="0"/>
              </a:spcAft>
              <a:buSzPct val="100000"/>
              <a:buChar char="●"/>
            </a:pPr>
            <a:r>
              <a:rPr lang="en" sz="2000"/>
              <a:t>2023-24 Redesigned the Bridge to Healthcare (&amp; other) curricula to reflect best practices and changes in the workforce and college/certificate programs. Yearly, we run bridge to healthcare in fall, two-8-wk sections &amp; Health Science ICAPS in spring- due to limited staff </a:t>
            </a:r>
            <a:endParaRPr sz="2000"/>
          </a:p>
          <a:p>
            <a:pPr indent="-327025" lvl="0" marL="457200" rtl="0" algn="l">
              <a:spcBef>
                <a:spcPts val="0"/>
              </a:spcBef>
              <a:spcAft>
                <a:spcPts val="0"/>
              </a:spcAft>
              <a:buSzPct val="100000"/>
              <a:buChar char="●"/>
            </a:pPr>
            <a:r>
              <a:rPr lang="en" sz="2000"/>
              <a:t>2025 additional ICAPS programs were added in Health Sciences track: Model 1-</a:t>
            </a:r>
            <a:r>
              <a:rPr b="1" lang="en" sz="2000"/>
              <a:t>CNA/BNA and Basic EMT</a:t>
            </a:r>
            <a:r>
              <a:rPr lang="en" sz="2000"/>
              <a:t>; Model 2 Short term trainings- </a:t>
            </a:r>
            <a:r>
              <a:rPr b="1" lang="en" sz="2000"/>
              <a:t>Dental Assistant and Sterile Processing</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ctrTitle"/>
          </p:nvPr>
        </p:nvSpPr>
        <p:spPr>
          <a:xfrm>
            <a:off x="311700" y="169725"/>
            <a:ext cx="8520600" cy="78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180"/>
              <a:t>ICAPS at Kishwaukee College</a:t>
            </a:r>
            <a:endParaRPr sz="4180"/>
          </a:p>
        </p:txBody>
      </p:sp>
      <p:sp>
        <p:nvSpPr>
          <p:cNvPr id="241" name="Google Shape;241;p37"/>
          <p:cNvSpPr txBox="1"/>
          <p:nvPr>
            <p:ph idx="1" type="subTitle"/>
          </p:nvPr>
        </p:nvSpPr>
        <p:spPr>
          <a:xfrm>
            <a:off x="311700" y="1033125"/>
            <a:ext cx="8520600" cy="38745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a:t>Adult Ed provides</a:t>
            </a:r>
            <a:r>
              <a:rPr lang="en"/>
              <a:t>:</a:t>
            </a:r>
            <a:endParaRPr/>
          </a:p>
          <a:p>
            <a:pPr indent="-339725" lvl="0" marL="457200" rtl="0" algn="l">
              <a:spcBef>
                <a:spcPts val="0"/>
              </a:spcBef>
              <a:spcAft>
                <a:spcPts val="0"/>
              </a:spcAft>
              <a:buSzPct val="100000"/>
              <a:buChar char="●"/>
            </a:pPr>
            <a:r>
              <a:rPr lang="en"/>
              <a:t>Teacher Support Course for Model 1 and Model 2 Health Science ICAPS</a:t>
            </a:r>
            <a:endParaRPr/>
          </a:p>
          <a:p>
            <a:pPr indent="-339725" lvl="0" marL="457200" rtl="0" algn="l">
              <a:spcBef>
                <a:spcPts val="0"/>
              </a:spcBef>
              <a:spcAft>
                <a:spcPts val="0"/>
              </a:spcAft>
              <a:buSzPct val="100000"/>
              <a:buChar char="●"/>
            </a:pPr>
            <a:r>
              <a:rPr lang="en"/>
              <a:t>Continued prep for HS diploma/AMOC attainment </a:t>
            </a:r>
            <a:endParaRPr/>
          </a:p>
          <a:p>
            <a:pPr indent="-339725" lvl="0" marL="457200" rtl="0" algn="l">
              <a:spcBef>
                <a:spcPts val="0"/>
              </a:spcBef>
              <a:spcAft>
                <a:spcPts val="0"/>
              </a:spcAft>
              <a:buSzPct val="100000"/>
              <a:buChar char="●"/>
            </a:pPr>
            <a:r>
              <a:rPr lang="en"/>
              <a:t>Some GED testing funds</a:t>
            </a:r>
            <a:endParaRPr/>
          </a:p>
          <a:p>
            <a:pPr indent="-339725" lvl="0" marL="457200" rtl="0" algn="l">
              <a:spcBef>
                <a:spcPts val="0"/>
              </a:spcBef>
              <a:spcAft>
                <a:spcPts val="0"/>
              </a:spcAft>
              <a:buSzPct val="100000"/>
              <a:buChar char="●"/>
            </a:pPr>
            <a:r>
              <a:rPr lang="en"/>
              <a:t>Transition support, referrals to funding, and employment references</a:t>
            </a:r>
            <a:endParaRPr/>
          </a:p>
          <a:p>
            <a:pPr indent="0" lvl="0" marL="0" rtl="0" algn="l">
              <a:spcBef>
                <a:spcPts val="0"/>
              </a:spcBef>
              <a:spcAft>
                <a:spcPts val="0"/>
              </a:spcAft>
              <a:buNone/>
            </a:pPr>
            <a:r>
              <a:rPr b="1" lang="en"/>
              <a:t>Career Tech/Instructional Staff and Deans:</a:t>
            </a:r>
            <a:endParaRPr b="1"/>
          </a:p>
          <a:p>
            <a:pPr indent="-339725" lvl="0" marL="457200" rtl="0" algn="l">
              <a:spcBef>
                <a:spcPts val="0"/>
              </a:spcBef>
              <a:spcAft>
                <a:spcPts val="0"/>
              </a:spcAft>
              <a:buSzPct val="100000"/>
              <a:buChar char="●"/>
            </a:pPr>
            <a:r>
              <a:rPr lang="en"/>
              <a:t>Career training/course instructors in both Model 1 and Model 2 programs</a:t>
            </a:r>
            <a:endParaRPr/>
          </a:p>
          <a:p>
            <a:pPr indent="-339725" lvl="0" marL="457200" rtl="0" algn="l">
              <a:spcBef>
                <a:spcPts val="0"/>
              </a:spcBef>
              <a:spcAft>
                <a:spcPts val="0"/>
              </a:spcAft>
              <a:buSzPct val="100000"/>
              <a:buChar char="●"/>
            </a:pPr>
            <a:r>
              <a:rPr lang="en"/>
              <a:t>Internship/Clinical experience for CNA &amp; EMT programs at local facilities like nursing homes or hospitals and EMT labs &amp; program hands on trainings</a:t>
            </a:r>
            <a:endParaRPr/>
          </a:p>
          <a:p>
            <a:pPr indent="-339725" lvl="0" marL="457200" rtl="0" algn="l">
              <a:spcBef>
                <a:spcPts val="0"/>
              </a:spcBef>
              <a:spcAft>
                <a:spcPts val="0"/>
              </a:spcAft>
              <a:buSzPct val="100000"/>
              <a:buChar char="●"/>
            </a:pPr>
            <a:r>
              <a:rPr lang="en"/>
              <a:t>Externships for Model 2- Phlebotomy, Pharmacy Tech, and Dental Assistant short term trainings at local blood centers, hospitals, pharmacies, and dental offices</a:t>
            </a:r>
            <a:endParaRPr/>
          </a:p>
          <a:p>
            <a:pPr indent="-339725" lvl="0" marL="457200" rtl="0" algn="l">
              <a:spcBef>
                <a:spcPts val="0"/>
              </a:spcBef>
              <a:spcAft>
                <a:spcPts val="0"/>
              </a:spcAft>
              <a:buSzPct val="100000"/>
              <a:buChar char="●"/>
            </a:pPr>
            <a:r>
              <a:rPr lang="en"/>
              <a:t>Some Foundation funding for ICAPS programs to offset expenses of tuition</a:t>
            </a:r>
            <a:endParaRPr/>
          </a:p>
          <a:p>
            <a:pPr indent="-339725" lvl="0" marL="457200" rtl="0" algn="l">
              <a:spcBef>
                <a:spcPts val="0"/>
              </a:spcBef>
              <a:spcAft>
                <a:spcPts val="0"/>
              </a:spcAft>
              <a:buSzPct val="100000"/>
              <a:buChar char="●"/>
            </a:pPr>
            <a:r>
              <a:rPr lang="en"/>
              <a:t>Workforce/employment resources through Career Services Office</a:t>
            </a:r>
            <a:endParaRPr/>
          </a:p>
          <a:p>
            <a:pPr indent="0" lvl="0" marL="0" rtl="0" algn="l">
              <a:spcBef>
                <a:spcPts val="0"/>
              </a:spcBef>
              <a:spcAft>
                <a:spcPts val="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ctrTitle"/>
          </p:nvPr>
        </p:nvSpPr>
        <p:spPr>
          <a:xfrm>
            <a:off x="311700" y="346825"/>
            <a:ext cx="8520600" cy="87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080"/>
              <a:t>Important: Extra Activities</a:t>
            </a:r>
            <a:endParaRPr sz="4080"/>
          </a:p>
        </p:txBody>
      </p:sp>
      <p:sp>
        <p:nvSpPr>
          <p:cNvPr id="247" name="Google Shape;247;p38"/>
          <p:cNvSpPr txBox="1"/>
          <p:nvPr>
            <p:ph idx="1" type="subTitle"/>
          </p:nvPr>
        </p:nvSpPr>
        <p:spPr>
          <a:xfrm>
            <a:off x="311700" y="1106925"/>
            <a:ext cx="8520600" cy="38742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Include guest speakers for bridge classes:	</a:t>
            </a:r>
            <a:endParaRPr/>
          </a:p>
          <a:p>
            <a:pPr indent="-339725" lvl="0" marL="914400" rtl="0" algn="l">
              <a:spcBef>
                <a:spcPts val="0"/>
              </a:spcBef>
              <a:spcAft>
                <a:spcPts val="0"/>
              </a:spcAft>
              <a:buSzPct val="100000"/>
              <a:buChar char="●"/>
            </a:pPr>
            <a:r>
              <a:rPr lang="en" u="sng"/>
              <a:t>Panel of professionals</a:t>
            </a:r>
            <a:r>
              <a:rPr lang="en"/>
              <a:t> from providers in the surrounding communities and/or college: nursing student, paramedic/EMT, biolab/researcher, phlebotomist, dental assistant, pharmacy technician,and/or nursing instructor or others willing to share their career experiences </a:t>
            </a:r>
            <a:endParaRPr/>
          </a:p>
          <a:p>
            <a:pPr indent="-339725" lvl="0" marL="914400" rtl="0" algn="l">
              <a:spcBef>
                <a:spcPts val="0"/>
              </a:spcBef>
              <a:spcAft>
                <a:spcPts val="0"/>
              </a:spcAft>
              <a:buSzPct val="100000"/>
              <a:buChar char="●"/>
            </a:pPr>
            <a:r>
              <a:rPr lang="en"/>
              <a:t>College Advising, WIOA, WIOA Youth,and Career Services providers</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Health Sciences </a:t>
            </a:r>
            <a:r>
              <a:rPr lang="en" u="sng"/>
              <a:t>College Fairs</a:t>
            </a:r>
            <a:r>
              <a:rPr lang="en"/>
              <a:t>-at KC- fall semester, to show all programs and spark interest- explanation of kinds of programs and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Health Sciences </a:t>
            </a:r>
            <a:r>
              <a:rPr lang="en" u="sng"/>
              <a:t>Employer Fairs</a:t>
            </a:r>
            <a:r>
              <a:rPr lang="en"/>
              <a:t>- Through the local One Stop or community organizations such as a Wellness Centers to help with employment opportunities for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Field Trips to local health providers like County Health Department, YMCA, Northwestern Medicine Wellness Center, or NW Medical Center/Hospital</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ctrTitle"/>
          </p:nvPr>
        </p:nvSpPr>
        <p:spPr>
          <a:xfrm>
            <a:off x="311700" y="332075"/>
            <a:ext cx="8520600" cy="70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***Data</a:t>
            </a:r>
            <a:endParaRPr/>
          </a:p>
        </p:txBody>
      </p:sp>
      <p:sp>
        <p:nvSpPr>
          <p:cNvPr id="253" name="Google Shape;253;p39"/>
          <p:cNvSpPr txBox="1"/>
          <p:nvPr>
            <p:ph idx="1" type="subTitle"/>
          </p:nvPr>
        </p:nvSpPr>
        <p:spPr>
          <a:xfrm>
            <a:off x="311700" y="856025"/>
            <a:ext cx="8520600" cy="4287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880">
                <a:highlight>
                  <a:schemeClr val="lt1"/>
                </a:highlight>
              </a:rPr>
              <a:t>Data from FY 20-FY25</a:t>
            </a:r>
            <a:endParaRPr b="1" sz="5880">
              <a:highlight>
                <a:schemeClr val="lt1"/>
              </a:highlight>
            </a:endParaRPr>
          </a:p>
          <a:p>
            <a:pPr indent="0" lvl="0" marL="0" rtl="0" algn="l">
              <a:spcBef>
                <a:spcPts val="0"/>
              </a:spcBef>
              <a:spcAft>
                <a:spcPts val="0"/>
              </a:spcAft>
              <a:buNone/>
            </a:pPr>
            <a:r>
              <a:t/>
            </a:r>
            <a:endParaRPr sz="5880"/>
          </a:p>
          <a:p>
            <a:pPr indent="0" lvl="0" marL="0" rtl="0" algn="l">
              <a:spcBef>
                <a:spcPts val="0"/>
              </a:spcBef>
              <a:spcAft>
                <a:spcPts val="0"/>
              </a:spcAft>
              <a:buNone/>
            </a:pPr>
            <a:r>
              <a:rPr lang="en" sz="5880"/>
              <a:t># Bridge participants:  Careers-113   Health Sciences- 65    All Other Bridges-144         Total:  312</a:t>
            </a:r>
            <a:endParaRPr sz="5880"/>
          </a:p>
          <a:p>
            <a:pPr indent="0" lvl="0" marL="0" rtl="0" algn="l">
              <a:spcBef>
                <a:spcPts val="0"/>
              </a:spcBef>
              <a:spcAft>
                <a:spcPts val="0"/>
              </a:spcAft>
              <a:buNone/>
            </a:pPr>
            <a:r>
              <a:t/>
            </a:r>
            <a:endParaRPr sz="5880"/>
          </a:p>
          <a:p>
            <a:pPr indent="457200" lvl="0" marL="0" rtl="0" algn="l">
              <a:spcBef>
                <a:spcPts val="0"/>
              </a:spcBef>
              <a:spcAft>
                <a:spcPts val="0"/>
              </a:spcAft>
              <a:buNone/>
            </a:pPr>
            <a:r>
              <a:rPr lang="en" sz="5880"/>
              <a:t>Others include:  Academic Bridge; Information Technology; Manufacturing Tracks</a:t>
            </a:r>
            <a:endParaRPr sz="5880"/>
          </a:p>
          <a:p>
            <a:pPr indent="0" lvl="0" marL="0" rtl="0" algn="l">
              <a:spcBef>
                <a:spcPts val="0"/>
              </a:spcBef>
              <a:spcAft>
                <a:spcPts val="0"/>
              </a:spcAft>
              <a:buNone/>
            </a:pPr>
            <a:r>
              <a:t/>
            </a:r>
            <a:endParaRPr sz="5880"/>
          </a:p>
          <a:p>
            <a:pPr indent="0" lvl="0" marL="0" rtl="0" algn="l">
              <a:spcBef>
                <a:spcPts val="0"/>
              </a:spcBef>
              <a:spcAft>
                <a:spcPts val="0"/>
              </a:spcAft>
              <a:buNone/>
            </a:pPr>
            <a:r>
              <a:rPr lang="en" sz="5880"/>
              <a:t># ICAPS completers for Health Science tracks since 2020:</a:t>
            </a:r>
            <a:endParaRPr sz="5880"/>
          </a:p>
          <a:p>
            <a:pPr indent="0" lvl="0" marL="0" rtl="0" algn="l">
              <a:spcBef>
                <a:spcPts val="0"/>
              </a:spcBef>
              <a:spcAft>
                <a:spcPts val="0"/>
              </a:spcAft>
              <a:buNone/>
            </a:pPr>
            <a:r>
              <a:t/>
            </a:r>
            <a:endParaRPr sz="5880"/>
          </a:p>
          <a:p>
            <a:pPr indent="-321957" lvl="0" marL="457200" rtl="0" algn="l">
              <a:spcBef>
                <a:spcPts val="0"/>
              </a:spcBef>
              <a:spcAft>
                <a:spcPts val="0"/>
              </a:spcAft>
              <a:buSzPct val="100000"/>
              <a:buChar char="●"/>
            </a:pPr>
            <a:r>
              <a:rPr lang="en" sz="5880"/>
              <a:t>Phlebotomy- 9 students                           (most established)            2 enrolled 2026</a:t>
            </a:r>
            <a:endParaRPr sz="5880"/>
          </a:p>
          <a:p>
            <a:pPr indent="-321957" lvl="0" marL="457200" marR="0" rtl="0" algn="l">
              <a:lnSpc>
                <a:spcPct val="100000"/>
              </a:lnSpc>
              <a:spcBef>
                <a:spcPts val="0"/>
              </a:spcBef>
              <a:spcAft>
                <a:spcPts val="0"/>
              </a:spcAft>
              <a:buSzPct val="100000"/>
              <a:buChar char="●"/>
            </a:pPr>
            <a:r>
              <a:rPr lang="en" sz="5880"/>
              <a:t>Sterile Processing-2 </a:t>
            </a:r>
            <a:r>
              <a:rPr lang="en" sz="5880"/>
              <a:t>students</a:t>
            </a:r>
            <a:r>
              <a:rPr lang="en" sz="5880"/>
              <a:t>                  (new program)                 1 enrolled 2026</a:t>
            </a:r>
            <a:endParaRPr sz="5880"/>
          </a:p>
          <a:p>
            <a:pPr indent="-321957" lvl="0" marL="457200" rtl="0" algn="l">
              <a:spcBef>
                <a:spcPts val="0"/>
              </a:spcBef>
              <a:spcAft>
                <a:spcPts val="0"/>
              </a:spcAft>
              <a:buSzPct val="100000"/>
              <a:buChar char="●"/>
            </a:pPr>
            <a:r>
              <a:rPr lang="en" sz="5880"/>
              <a:t>Certified Nursing Assistant- 2 students   (new program)                  1 interested 2026</a:t>
            </a:r>
            <a:endParaRPr sz="5880"/>
          </a:p>
          <a:p>
            <a:pPr indent="-321957" lvl="0" marL="457200" rtl="0" algn="l">
              <a:spcBef>
                <a:spcPts val="0"/>
              </a:spcBef>
              <a:spcAft>
                <a:spcPts val="0"/>
              </a:spcAft>
              <a:buSzPct val="100000"/>
              <a:buChar char="●"/>
            </a:pPr>
            <a:r>
              <a:rPr lang="en" sz="5880"/>
              <a:t>Pharmacy Tech- 1 student completed    (high math level required)  1 enrolled 2026</a:t>
            </a:r>
            <a:endParaRPr sz="5880"/>
          </a:p>
          <a:p>
            <a:pPr indent="0" lvl="0" marL="0" rtl="0" algn="l">
              <a:spcBef>
                <a:spcPts val="0"/>
              </a:spcBef>
              <a:spcAft>
                <a:spcPts val="0"/>
              </a:spcAft>
              <a:buNone/>
            </a:pPr>
            <a:r>
              <a:t/>
            </a:r>
            <a:endParaRPr sz="5880"/>
          </a:p>
          <a:p>
            <a:pPr indent="0" lvl="0" marL="0" rtl="0" algn="l">
              <a:spcBef>
                <a:spcPts val="0"/>
              </a:spcBef>
              <a:spcAft>
                <a:spcPts val="0"/>
              </a:spcAft>
              <a:buNone/>
            </a:pPr>
            <a:r>
              <a:rPr lang="en" sz="5880"/>
              <a:t>Dental Assistant is new spring 2025, no completers yet </a:t>
            </a:r>
            <a:endParaRPr sz="5880"/>
          </a:p>
          <a:p>
            <a:pPr indent="0" lvl="0" marL="0" rtl="0" algn="l">
              <a:spcBef>
                <a:spcPts val="0"/>
              </a:spcBef>
              <a:spcAft>
                <a:spcPts val="0"/>
              </a:spcAft>
              <a:buNone/>
            </a:pPr>
            <a:r>
              <a:rPr lang="en" sz="5880"/>
              <a:t>EMT is also new spring 2025, no completers yet</a:t>
            </a:r>
            <a:endParaRPr sz="5880"/>
          </a:p>
          <a:p>
            <a:pPr indent="0" lvl="0" marL="0" rtl="0" algn="l">
              <a:spcBef>
                <a:spcPts val="0"/>
              </a:spcBef>
              <a:spcAft>
                <a:spcPts val="0"/>
              </a:spcAft>
              <a:buNone/>
            </a:pPr>
            <a:r>
              <a:rPr lang="en" sz="5880"/>
              <a:t>________________________________________________________________________________</a:t>
            </a:r>
            <a:endParaRPr sz="5880"/>
          </a:p>
          <a:p>
            <a:pPr indent="0" lvl="0" marL="0" rtl="0" algn="l">
              <a:spcBef>
                <a:spcPts val="0"/>
              </a:spcBef>
              <a:spcAft>
                <a:spcPts val="0"/>
              </a:spcAft>
              <a:buNone/>
            </a:pPr>
            <a:r>
              <a:t/>
            </a:r>
            <a:endParaRPr sz="4680"/>
          </a:p>
          <a:p>
            <a:pPr indent="0" lvl="0" marL="0" rtl="0" algn="l">
              <a:spcBef>
                <a:spcPts val="0"/>
              </a:spcBef>
              <a:spcAft>
                <a:spcPts val="0"/>
              </a:spcAft>
              <a:buNone/>
            </a:pPr>
            <a:r>
              <a:rPr lang="en" sz="4680"/>
              <a:t>Other ICAPS: </a:t>
            </a:r>
            <a:endParaRPr sz="4680"/>
          </a:p>
          <a:p>
            <a:pPr indent="0" lvl="0" marL="0" rtl="0" algn="l">
              <a:spcBef>
                <a:spcPts val="0"/>
              </a:spcBef>
              <a:spcAft>
                <a:spcPts val="0"/>
              </a:spcAft>
              <a:buNone/>
            </a:pPr>
            <a:r>
              <a:t/>
            </a:r>
            <a:endParaRPr sz="4680"/>
          </a:p>
          <a:p>
            <a:pPr indent="0" lvl="0" marL="0" rtl="0" algn="l">
              <a:spcBef>
                <a:spcPts val="0"/>
              </a:spcBef>
              <a:spcAft>
                <a:spcPts val="0"/>
              </a:spcAft>
              <a:buNone/>
            </a:pPr>
            <a:r>
              <a:rPr lang="en" sz="4680"/>
              <a:t>Google IT ICAPS:  5     MS Application Specialist: 5    Manufacturing ICAPS:  3</a:t>
            </a:r>
            <a:endParaRPr sz="4680"/>
          </a:p>
          <a:p>
            <a:pPr indent="0" lvl="0" marL="0" rtl="0" algn="l">
              <a:spcBef>
                <a:spcPts val="0"/>
              </a:spcBef>
              <a:spcAft>
                <a:spcPts val="0"/>
              </a:spcAft>
              <a:buNone/>
            </a:pPr>
            <a:r>
              <a:t/>
            </a:r>
            <a:endParaRPr sz="4680"/>
          </a:p>
          <a:p>
            <a:pPr indent="0" lvl="0" marL="0" rtl="0" algn="l">
              <a:spcBef>
                <a:spcPts val="0"/>
              </a:spcBef>
              <a:spcAft>
                <a:spcPts val="0"/>
              </a:spcAft>
              <a:buNone/>
            </a:pPr>
            <a:r>
              <a:rPr lang="en" sz="4680"/>
              <a:t>New for 2026: CDL Bridge and ICAPS  Run in Spring/Summer</a:t>
            </a:r>
            <a:endParaRPr sz="4680"/>
          </a:p>
          <a:p>
            <a:pPr indent="0" lvl="0" marL="0" rtl="0" algn="l">
              <a:spcBef>
                <a:spcPts val="0"/>
              </a:spcBef>
              <a:spcAft>
                <a:spcPts val="0"/>
              </a:spcAft>
              <a:buNone/>
            </a:pPr>
            <a:r>
              <a:t/>
            </a:r>
            <a:endParaRPr sz="4680"/>
          </a:p>
          <a:p>
            <a:pPr indent="0" lvl="0" marL="0" rtl="0" algn="l">
              <a:spcBef>
                <a:spcPts val="0"/>
              </a:spcBef>
              <a:spcAft>
                <a:spcPts val="0"/>
              </a:spcAft>
              <a:buNone/>
            </a:pPr>
            <a:r>
              <a:rPr lang="en" sz="4680"/>
              <a:t>FY 26-27 Developed Automotive-Diesel bridge/ICAPS; Welding ICAPS to go with Manufacturing Bridge</a:t>
            </a:r>
            <a:endParaRPr sz="468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ctrTitle"/>
          </p:nvPr>
        </p:nvSpPr>
        <p:spPr>
          <a:xfrm>
            <a:off x="311700" y="88550"/>
            <a:ext cx="8520600" cy="759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Advice</a:t>
            </a:r>
            <a:endParaRPr/>
          </a:p>
        </p:txBody>
      </p:sp>
      <p:sp>
        <p:nvSpPr>
          <p:cNvPr id="259" name="Google Shape;259;p40"/>
          <p:cNvSpPr txBox="1"/>
          <p:nvPr>
            <p:ph idx="1" type="subTitle"/>
          </p:nvPr>
        </p:nvSpPr>
        <p:spPr>
          <a:xfrm>
            <a:off x="311700" y="627250"/>
            <a:ext cx="8520600" cy="4516200"/>
          </a:xfrm>
          <a:prstGeom prst="rect">
            <a:avLst/>
          </a:prstGeom>
        </p:spPr>
        <p:txBody>
          <a:bodyPr anchorCtr="0" anchor="t" bIns="91425" lIns="91425" spcFirstLastPara="1" rIns="91425" wrap="square" tIns="91425">
            <a:normAutofit fontScale="25000" lnSpcReduction="20000"/>
          </a:bodyPr>
          <a:lstStyle/>
          <a:p>
            <a:pPr indent="-312310" lvl="0" marL="457200" rtl="0" algn="l">
              <a:spcBef>
                <a:spcPts val="0"/>
              </a:spcBef>
              <a:spcAft>
                <a:spcPts val="0"/>
              </a:spcAft>
              <a:buSzPct val="100000"/>
              <a:buChar char="●"/>
            </a:pPr>
            <a:r>
              <a:rPr lang="en" sz="5273"/>
              <a:t>Research the needs for labor in local area- don’t build bridge/ICAPS that have no jobs available in your area</a:t>
            </a:r>
            <a:endParaRPr sz="5273"/>
          </a:p>
          <a:p>
            <a:pPr indent="0" lvl="0" marL="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College/program support- if you don’t ask, you will never get the support; show how your adult learners are important to the college and community- data or anecdotal evidence</a:t>
            </a:r>
            <a:endParaRPr sz="5273"/>
          </a:p>
          <a:p>
            <a:pPr indent="0" lvl="0" marL="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Find </a:t>
            </a:r>
            <a:r>
              <a:rPr lang="en" sz="5273"/>
              <a:t>financial supports from donors/foundations/college, WIOA Adult or Youth, or local employers to offset expenses for program expenses or student tuition</a:t>
            </a:r>
            <a:endParaRPr sz="5273"/>
          </a:p>
          <a:p>
            <a:pPr indent="0" lvl="0" marL="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Adult learners need to commit to the program- not everyone will do it, even if it is free to them and with support. Be sure to get a commitment in writing and they should pay a little out of pocket to have a vested interest in completing- even if it is just books or supplies</a:t>
            </a:r>
            <a:endParaRPr sz="5273"/>
          </a:p>
          <a:p>
            <a:pPr indent="0" lvl="0" marL="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Ask for help from the experts in AE and other programs to develop a program that works for your needs in your area of employability </a:t>
            </a:r>
            <a:endParaRPr sz="5273"/>
          </a:p>
          <a:p>
            <a:pPr indent="0" lvl="0" marL="45720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Short term credentials have a lot of power (MODEL 2)</a:t>
            </a:r>
            <a:endParaRPr sz="5273"/>
          </a:p>
          <a:p>
            <a:pPr indent="-312310" lvl="1" marL="914400" rtl="0" algn="l">
              <a:spcBef>
                <a:spcPts val="0"/>
              </a:spcBef>
              <a:spcAft>
                <a:spcPts val="0"/>
              </a:spcAft>
              <a:buSzPct val="100000"/>
              <a:buChar char="○"/>
            </a:pPr>
            <a:r>
              <a:rPr lang="en" sz="5273"/>
              <a:t>Students do not have to go to commit for 2 years to get credential/job placement</a:t>
            </a:r>
            <a:endParaRPr sz="5273"/>
          </a:p>
          <a:p>
            <a:pPr indent="-312310" lvl="1" marL="914400" rtl="0" algn="l">
              <a:spcBef>
                <a:spcPts val="0"/>
              </a:spcBef>
              <a:spcAft>
                <a:spcPts val="0"/>
              </a:spcAft>
              <a:buSzPct val="100000"/>
              <a:buChar char="○"/>
            </a:pPr>
            <a:r>
              <a:rPr lang="en" sz="5273"/>
              <a:t>Model 2 programs are usually more flexible, if you have them available</a:t>
            </a:r>
            <a:endParaRPr sz="5273"/>
          </a:p>
          <a:p>
            <a:pPr indent="-312310" lvl="1" marL="914400" rtl="0" algn="l">
              <a:spcBef>
                <a:spcPts val="0"/>
              </a:spcBef>
              <a:spcAft>
                <a:spcPts val="0"/>
              </a:spcAft>
              <a:buSzPct val="100000"/>
              <a:buChar char="○"/>
            </a:pPr>
            <a:r>
              <a:rPr lang="en" sz="5273"/>
              <a:t>There are other credentialing bodies besides a college program that may be available</a:t>
            </a:r>
            <a:endParaRPr sz="5273"/>
          </a:p>
          <a:p>
            <a:pPr indent="-312310" lvl="1" marL="914400" rtl="0" algn="l">
              <a:spcBef>
                <a:spcPts val="0"/>
              </a:spcBef>
              <a:spcAft>
                <a:spcPts val="0"/>
              </a:spcAft>
              <a:buSzPct val="100000"/>
              <a:buChar char="○"/>
            </a:pPr>
            <a:r>
              <a:rPr lang="en" sz="5273"/>
              <a:t>Ask your WIOA representative for some ideas for credentialing institutions that their funds may support that may not be linked to a college semester program</a:t>
            </a:r>
            <a:endParaRPr sz="5273"/>
          </a:p>
          <a:p>
            <a:pPr indent="0" lvl="0" marL="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Don’t forget to label your programs in DAISI to get credit for the Bridge and ICAPS. Mark students completed when they earn their credential</a:t>
            </a:r>
            <a:endParaRPr sz="5273"/>
          </a:p>
          <a:p>
            <a:pPr indent="0" lvl="0" marL="457200" rtl="0" algn="l">
              <a:spcBef>
                <a:spcPts val="0"/>
              </a:spcBef>
              <a:spcAft>
                <a:spcPts val="0"/>
              </a:spcAft>
              <a:buNone/>
            </a:pPr>
            <a:r>
              <a:t/>
            </a:r>
            <a:endParaRPr sz="5273"/>
          </a:p>
          <a:p>
            <a:pPr indent="-312310" lvl="0" marL="457200" rtl="0" algn="l">
              <a:spcBef>
                <a:spcPts val="0"/>
              </a:spcBef>
              <a:spcAft>
                <a:spcPts val="0"/>
              </a:spcAft>
              <a:buSzPct val="100000"/>
              <a:buChar char="●"/>
            </a:pPr>
            <a:r>
              <a:rPr lang="en" sz="5273"/>
              <a:t>Establishing teams/cohorts of students help to keep students engaged</a:t>
            </a:r>
            <a:endParaRPr sz="5273"/>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