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79" r:id="rId3"/>
    <p:sldId id="258" r:id="rId4"/>
    <p:sldId id="259" r:id="rId5"/>
    <p:sldId id="266" r:id="rId6"/>
    <p:sldId id="267" r:id="rId7"/>
    <p:sldId id="264" r:id="rId8"/>
    <p:sldId id="283" r:id="rId9"/>
    <p:sldId id="268" r:id="rId10"/>
    <p:sldId id="289" r:id="rId11"/>
    <p:sldId id="270" r:id="rId12"/>
    <p:sldId id="284" r:id="rId13"/>
    <p:sldId id="285" r:id="rId14"/>
    <p:sldId id="286" r:id="rId15"/>
    <p:sldId id="275" r:id="rId16"/>
    <p:sldId id="287" r:id="rId17"/>
    <p:sldId id="288" r:id="rId18"/>
    <p:sldId id="278" r:id="rId19"/>
  </p:sldIdLst>
  <p:sldSz cx="18288000" cy="10287000"/>
  <p:notesSz cx="6858000" cy="9144000"/>
  <p:embeddedFontLst>
    <p:embeddedFont>
      <p:font typeface="Arial Narrow" panose="020B0606020202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Open Sans Bold" panose="020B0604020202020204" charset="0"/>
      <p:regular r:id="rId29"/>
    </p:embeddedFont>
    <p:embeddedFont>
      <p:font typeface="Public Sans" panose="020B0604020202020204" charset="0"/>
      <p:regular r:id="rId30"/>
    </p:embeddedFont>
    <p:embeddedFont>
      <p:font typeface="Public Sans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22" autoAdjust="0"/>
  </p:normalViewPr>
  <p:slideViewPr>
    <p:cSldViewPr>
      <p:cViewPr varScale="1">
        <p:scale>
          <a:sx n="65" d="100"/>
          <a:sy n="65" d="100"/>
        </p:scale>
        <p:origin x="108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23488-5A0D-4EE5-AB98-4D6315D3684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55959B-0B3A-4674-BEE7-1FB0A5D69C01}">
      <dgm:prSet custT="1"/>
      <dgm:spPr/>
      <dgm:t>
        <a:bodyPr/>
        <a:lstStyle/>
        <a:p>
          <a:pPr>
            <a:lnSpc>
              <a:spcPct val="100000"/>
            </a:lnSpc>
          </a:pPr>
          <a:r>
            <a:rPr lang="en-US" sz="4000" b="1" dirty="0"/>
            <a:t>Discover</a:t>
          </a:r>
          <a:r>
            <a:rPr lang="en-US" sz="4000" dirty="0"/>
            <a:t> the strengths and limitations of different conflict-handling styles using </a:t>
          </a:r>
          <a:r>
            <a:rPr lang="en-US" sz="4000" i="1" dirty="0"/>
            <a:t>Alexander Hiam’s framework</a:t>
          </a:r>
          <a:r>
            <a:rPr lang="en-US" sz="2500" dirty="0"/>
            <a:t>.</a:t>
          </a:r>
        </a:p>
      </dgm:t>
    </dgm:pt>
    <dgm:pt modelId="{87B62466-1596-492A-BDEE-872B7CD9EACC}" type="parTrans" cxnId="{E602372E-4809-481B-9FAB-3B97A8081D86}">
      <dgm:prSet/>
      <dgm:spPr/>
      <dgm:t>
        <a:bodyPr/>
        <a:lstStyle/>
        <a:p>
          <a:endParaRPr lang="en-US"/>
        </a:p>
      </dgm:t>
    </dgm:pt>
    <dgm:pt modelId="{D5AB3B4F-9C3A-430C-9865-A8000ACF6CA5}" type="sibTrans" cxnId="{E602372E-4809-481B-9FAB-3B97A8081D86}">
      <dgm:prSet/>
      <dgm:spPr/>
      <dgm:t>
        <a:bodyPr/>
        <a:lstStyle/>
        <a:p>
          <a:endParaRPr lang="en-US"/>
        </a:p>
      </dgm:t>
    </dgm:pt>
    <dgm:pt modelId="{37B52E80-9324-4AE4-AF75-89B44CEADCF1}">
      <dgm:prSet custT="1"/>
      <dgm:spPr/>
      <dgm:t>
        <a:bodyPr/>
        <a:lstStyle/>
        <a:p>
          <a:pPr>
            <a:lnSpc>
              <a:spcPct val="100000"/>
            </a:lnSpc>
          </a:pPr>
          <a:r>
            <a:rPr lang="en-US" sz="4000" b="1" dirty="0"/>
            <a:t>Reflect</a:t>
          </a:r>
          <a:r>
            <a:rPr lang="en-US" sz="4000" dirty="0"/>
            <a:t> on your own approach to conflict and its impact on communication and workplace relationships.</a:t>
          </a:r>
        </a:p>
      </dgm:t>
    </dgm:pt>
    <dgm:pt modelId="{A762122D-2171-43B5-AD4D-E769E484EB93}" type="parTrans" cxnId="{AAD56FC7-AF1A-402B-BED9-914E0CB97397}">
      <dgm:prSet/>
      <dgm:spPr/>
      <dgm:t>
        <a:bodyPr/>
        <a:lstStyle/>
        <a:p>
          <a:endParaRPr lang="en-US"/>
        </a:p>
      </dgm:t>
    </dgm:pt>
    <dgm:pt modelId="{9B90EBB4-1231-41F9-88E8-6F121164D228}" type="sibTrans" cxnId="{AAD56FC7-AF1A-402B-BED9-914E0CB97397}">
      <dgm:prSet/>
      <dgm:spPr/>
      <dgm:t>
        <a:bodyPr/>
        <a:lstStyle/>
        <a:p>
          <a:endParaRPr lang="en-US"/>
        </a:p>
      </dgm:t>
    </dgm:pt>
    <dgm:pt modelId="{DEA2287D-11D6-4B82-B4A8-5396EC6AC9BD}">
      <dgm:prSet custT="1"/>
      <dgm:spPr/>
      <dgm:t>
        <a:bodyPr/>
        <a:lstStyle/>
        <a:p>
          <a:pPr>
            <a:lnSpc>
              <a:spcPct val="100000"/>
            </a:lnSpc>
          </a:pPr>
          <a:r>
            <a:rPr lang="en-US" sz="4000" b="1" dirty="0"/>
            <a:t>Practice</a:t>
          </a:r>
          <a:r>
            <a:rPr lang="en-US" sz="4000" dirty="0"/>
            <a:t> </a:t>
          </a:r>
          <a:r>
            <a:rPr lang="en-US" sz="4000" i="1" dirty="0"/>
            <a:t>Compassionate Communication</a:t>
          </a:r>
          <a:r>
            <a:rPr lang="en-US" sz="4000" dirty="0"/>
            <a:t> techniques from </a:t>
          </a:r>
          <a:r>
            <a:rPr lang="en-US" sz="4000" i="1" dirty="0"/>
            <a:t>Marshall Rosenberg’s model</a:t>
          </a:r>
          <a:r>
            <a:rPr lang="en-US" sz="4000" dirty="0"/>
            <a:t> to foster clarity, trust, and collaboration.</a:t>
          </a:r>
        </a:p>
      </dgm:t>
    </dgm:pt>
    <dgm:pt modelId="{6635939A-1FF8-4ED8-B1B1-E23A46451DDA}" type="parTrans" cxnId="{45E85196-3959-413A-892B-1F3E7E6AA6FE}">
      <dgm:prSet/>
      <dgm:spPr/>
      <dgm:t>
        <a:bodyPr/>
        <a:lstStyle/>
        <a:p>
          <a:endParaRPr lang="en-US"/>
        </a:p>
      </dgm:t>
    </dgm:pt>
    <dgm:pt modelId="{8961994C-855B-4E39-9380-CFA2009ABEE9}" type="sibTrans" cxnId="{45E85196-3959-413A-892B-1F3E7E6AA6FE}">
      <dgm:prSet/>
      <dgm:spPr/>
      <dgm:t>
        <a:bodyPr/>
        <a:lstStyle/>
        <a:p>
          <a:endParaRPr lang="en-US"/>
        </a:p>
      </dgm:t>
    </dgm:pt>
    <dgm:pt modelId="{473D6AFF-6190-4A6D-A783-41ABDF45DFD8}" type="pres">
      <dgm:prSet presAssocID="{90123488-5A0D-4EE5-AB98-4D6315D36844}" presName="root" presStyleCnt="0">
        <dgm:presLayoutVars>
          <dgm:dir/>
          <dgm:resizeHandles val="exact"/>
        </dgm:presLayoutVars>
      </dgm:prSet>
      <dgm:spPr/>
    </dgm:pt>
    <dgm:pt modelId="{5E7C6A4E-F7FE-4270-9A04-40E83E7D2E9F}" type="pres">
      <dgm:prSet presAssocID="{E255959B-0B3A-4674-BEE7-1FB0A5D69C01}" presName="compNode" presStyleCnt="0"/>
      <dgm:spPr/>
    </dgm:pt>
    <dgm:pt modelId="{10BA67B9-91EB-498D-970C-AE13E32D3B49}" type="pres">
      <dgm:prSet presAssocID="{E255959B-0B3A-4674-BEE7-1FB0A5D69C01}" presName="bgRect" presStyleLbl="bgShp" presStyleIdx="0" presStyleCnt="3"/>
      <dgm:spPr/>
    </dgm:pt>
    <dgm:pt modelId="{635A928E-4052-42D2-BEFF-6B7DD6935CEC}" type="pres">
      <dgm:prSet presAssocID="{E255959B-0B3A-4674-BEE7-1FB0A5D69C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F1C4D983-4993-4B63-8D8D-E5A63D16CE63}" type="pres">
      <dgm:prSet presAssocID="{E255959B-0B3A-4674-BEE7-1FB0A5D69C01}" presName="spaceRect" presStyleCnt="0"/>
      <dgm:spPr/>
    </dgm:pt>
    <dgm:pt modelId="{EB4C822B-3E66-4540-8DB1-F103ED894CEA}" type="pres">
      <dgm:prSet presAssocID="{E255959B-0B3A-4674-BEE7-1FB0A5D69C01}" presName="parTx" presStyleLbl="revTx" presStyleIdx="0" presStyleCnt="3">
        <dgm:presLayoutVars>
          <dgm:chMax val="0"/>
          <dgm:chPref val="0"/>
        </dgm:presLayoutVars>
      </dgm:prSet>
      <dgm:spPr/>
    </dgm:pt>
    <dgm:pt modelId="{5229BA1F-7D8F-4519-AD5D-53C3F5010B6A}" type="pres">
      <dgm:prSet presAssocID="{D5AB3B4F-9C3A-430C-9865-A8000ACF6CA5}" presName="sibTrans" presStyleCnt="0"/>
      <dgm:spPr/>
    </dgm:pt>
    <dgm:pt modelId="{CF17F46C-FDED-4F0F-81C3-A8E72A336187}" type="pres">
      <dgm:prSet presAssocID="{37B52E80-9324-4AE4-AF75-89B44CEADCF1}" presName="compNode" presStyleCnt="0"/>
      <dgm:spPr/>
    </dgm:pt>
    <dgm:pt modelId="{8139B2DA-0A41-40D3-9BDE-31BD85110E6A}" type="pres">
      <dgm:prSet presAssocID="{37B52E80-9324-4AE4-AF75-89B44CEADCF1}" presName="bgRect" presStyleLbl="bgShp" presStyleIdx="1" presStyleCnt="3"/>
      <dgm:spPr/>
    </dgm:pt>
    <dgm:pt modelId="{D85ECFD4-28EC-4A6C-9FCA-92DD51FE725D}" type="pres">
      <dgm:prSet presAssocID="{37B52E80-9324-4AE4-AF75-89B44CEADC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10E8EF72-D05B-4632-9B68-8A2958C6494C}" type="pres">
      <dgm:prSet presAssocID="{37B52E80-9324-4AE4-AF75-89B44CEADCF1}" presName="spaceRect" presStyleCnt="0"/>
      <dgm:spPr/>
    </dgm:pt>
    <dgm:pt modelId="{24FBDC7C-C620-477A-AE39-A79CF184A0E4}" type="pres">
      <dgm:prSet presAssocID="{37B52E80-9324-4AE4-AF75-89B44CEADCF1}" presName="parTx" presStyleLbl="revTx" presStyleIdx="1" presStyleCnt="3">
        <dgm:presLayoutVars>
          <dgm:chMax val="0"/>
          <dgm:chPref val="0"/>
        </dgm:presLayoutVars>
      </dgm:prSet>
      <dgm:spPr/>
    </dgm:pt>
    <dgm:pt modelId="{ECD72A6A-A2C7-497A-A2DE-EFE20DC1C734}" type="pres">
      <dgm:prSet presAssocID="{9B90EBB4-1231-41F9-88E8-6F121164D228}" presName="sibTrans" presStyleCnt="0"/>
      <dgm:spPr/>
    </dgm:pt>
    <dgm:pt modelId="{56D0B9E9-9ED0-4E9F-95B1-0FDEA2907E9B}" type="pres">
      <dgm:prSet presAssocID="{DEA2287D-11D6-4B82-B4A8-5396EC6AC9BD}" presName="compNode" presStyleCnt="0"/>
      <dgm:spPr/>
    </dgm:pt>
    <dgm:pt modelId="{6700E0DA-81AB-4C4F-97E7-07E446B06EBB}" type="pres">
      <dgm:prSet presAssocID="{DEA2287D-11D6-4B82-B4A8-5396EC6AC9BD}" presName="bgRect" presStyleLbl="bgShp" presStyleIdx="2" presStyleCnt="3"/>
      <dgm:spPr/>
    </dgm:pt>
    <dgm:pt modelId="{04E428DE-F740-4C80-A00D-23300D6731CB}" type="pres">
      <dgm:prSet presAssocID="{DEA2287D-11D6-4B82-B4A8-5396EC6AC9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sion chart"/>
        </a:ext>
      </dgm:extLst>
    </dgm:pt>
    <dgm:pt modelId="{7A8F7B2B-C578-468C-8240-AE611D0236A9}" type="pres">
      <dgm:prSet presAssocID="{DEA2287D-11D6-4B82-B4A8-5396EC6AC9BD}" presName="spaceRect" presStyleCnt="0"/>
      <dgm:spPr/>
    </dgm:pt>
    <dgm:pt modelId="{D792C582-2F83-4067-8168-0E8DDE54373A}" type="pres">
      <dgm:prSet presAssocID="{DEA2287D-11D6-4B82-B4A8-5396EC6AC9BD}" presName="parTx" presStyleLbl="revTx" presStyleIdx="2" presStyleCnt="3">
        <dgm:presLayoutVars>
          <dgm:chMax val="0"/>
          <dgm:chPref val="0"/>
        </dgm:presLayoutVars>
      </dgm:prSet>
      <dgm:spPr/>
    </dgm:pt>
  </dgm:ptLst>
  <dgm:cxnLst>
    <dgm:cxn modelId="{87038401-85C1-4ECA-AE26-3304F86A8B2E}" type="presOf" srcId="{DEA2287D-11D6-4B82-B4A8-5396EC6AC9BD}" destId="{D792C582-2F83-4067-8168-0E8DDE54373A}" srcOrd="0" destOrd="0" presId="urn:microsoft.com/office/officeart/2018/2/layout/IconVerticalSolidList"/>
    <dgm:cxn modelId="{E602372E-4809-481B-9FAB-3B97A8081D86}" srcId="{90123488-5A0D-4EE5-AB98-4D6315D36844}" destId="{E255959B-0B3A-4674-BEE7-1FB0A5D69C01}" srcOrd="0" destOrd="0" parTransId="{87B62466-1596-492A-BDEE-872B7CD9EACC}" sibTransId="{D5AB3B4F-9C3A-430C-9865-A8000ACF6CA5}"/>
    <dgm:cxn modelId="{2BAA4769-7A55-4BF0-B9BC-4D673B9A733D}" type="presOf" srcId="{E255959B-0B3A-4674-BEE7-1FB0A5D69C01}" destId="{EB4C822B-3E66-4540-8DB1-F103ED894CEA}" srcOrd="0" destOrd="0" presId="urn:microsoft.com/office/officeart/2018/2/layout/IconVerticalSolidList"/>
    <dgm:cxn modelId="{45E85196-3959-413A-892B-1F3E7E6AA6FE}" srcId="{90123488-5A0D-4EE5-AB98-4D6315D36844}" destId="{DEA2287D-11D6-4B82-B4A8-5396EC6AC9BD}" srcOrd="2" destOrd="0" parTransId="{6635939A-1FF8-4ED8-B1B1-E23A46451DDA}" sibTransId="{8961994C-855B-4E39-9380-CFA2009ABEE9}"/>
    <dgm:cxn modelId="{BF7EA4A8-37C9-4937-ACC6-446A6706C38E}" type="presOf" srcId="{37B52E80-9324-4AE4-AF75-89B44CEADCF1}" destId="{24FBDC7C-C620-477A-AE39-A79CF184A0E4}" srcOrd="0" destOrd="0" presId="urn:microsoft.com/office/officeart/2018/2/layout/IconVerticalSolidList"/>
    <dgm:cxn modelId="{AAD56FC7-AF1A-402B-BED9-914E0CB97397}" srcId="{90123488-5A0D-4EE5-AB98-4D6315D36844}" destId="{37B52E80-9324-4AE4-AF75-89B44CEADCF1}" srcOrd="1" destOrd="0" parTransId="{A762122D-2171-43B5-AD4D-E769E484EB93}" sibTransId="{9B90EBB4-1231-41F9-88E8-6F121164D228}"/>
    <dgm:cxn modelId="{F8278AF1-A3C2-4C1C-809D-2260E76AC2DC}" type="presOf" srcId="{90123488-5A0D-4EE5-AB98-4D6315D36844}" destId="{473D6AFF-6190-4A6D-A783-41ABDF45DFD8}" srcOrd="0" destOrd="0" presId="urn:microsoft.com/office/officeart/2018/2/layout/IconVerticalSolidList"/>
    <dgm:cxn modelId="{D0B5A49A-9760-4349-96A2-C2B11CFFBAA1}" type="presParOf" srcId="{473D6AFF-6190-4A6D-A783-41ABDF45DFD8}" destId="{5E7C6A4E-F7FE-4270-9A04-40E83E7D2E9F}" srcOrd="0" destOrd="0" presId="urn:microsoft.com/office/officeart/2018/2/layout/IconVerticalSolidList"/>
    <dgm:cxn modelId="{8578F44D-F662-4842-AADD-FDB6BC7504B9}" type="presParOf" srcId="{5E7C6A4E-F7FE-4270-9A04-40E83E7D2E9F}" destId="{10BA67B9-91EB-498D-970C-AE13E32D3B49}" srcOrd="0" destOrd="0" presId="urn:microsoft.com/office/officeart/2018/2/layout/IconVerticalSolidList"/>
    <dgm:cxn modelId="{E4981D84-AA59-4E93-B051-7FA8262418FC}" type="presParOf" srcId="{5E7C6A4E-F7FE-4270-9A04-40E83E7D2E9F}" destId="{635A928E-4052-42D2-BEFF-6B7DD6935CEC}" srcOrd="1" destOrd="0" presId="urn:microsoft.com/office/officeart/2018/2/layout/IconVerticalSolidList"/>
    <dgm:cxn modelId="{0064584A-2675-4EC3-9F7B-264C2292F401}" type="presParOf" srcId="{5E7C6A4E-F7FE-4270-9A04-40E83E7D2E9F}" destId="{F1C4D983-4993-4B63-8D8D-E5A63D16CE63}" srcOrd="2" destOrd="0" presId="urn:microsoft.com/office/officeart/2018/2/layout/IconVerticalSolidList"/>
    <dgm:cxn modelId="{0323F5D8-9AD9-4608-925F-71B23E2B472F}" type="presParOf" srcId="{5E7C6A4E-F7FE-4270-9A04-40E83E7D2E9F}" destId="{EB4C822B-3E66-4540-8DB1-F103ED894CEA}" srcOrd="3" destOrd="0" presId="urn:microsoft.com/office/officeart/2018/2/layout/IconVerticalSolidList"/>
    <dgm:cxn modelId="{7398B1D6-9E6D-481F-B363-984FC0722A0E}" type="presParOf" srcId="{473D6AFF-6190-4A6D-A783-41ABDF45DFD8}" destId="{5229BA1F-7D8F-4519-AD5D-53C3F5010B6A}" srcOrd="1" destOrd="0" presId="urn:microsoft.com/office/officeart/2018/2/layout/IconVerticalSolidList"/>
    <dgm:cxn modelId="{F5325B91-55D1-42BC-8414-53609D8C8C26}" type="presParOf" srcId="{473D6AFF-6190-4A6D-A783-41ABDF45DFD8}" destId="{CF17F46C-FDED-4F0F-81C3-A8E72A336187}" srcOrd="2" destOrd="0" presId="urn:microsoft.com/office/officeart/2018/2/layout/IconVerticalSolidList"/>
    <dgm:cxn modelId="{B0A91534-DE19-4937-ACD4-C15CBB50D839}" type="presParOf" srcId="{CF17F46C-FDED-4F0F-81C3-A8E72A336187}" destId="{8139B2DA-0A41-40D3-9BDE-31BD85110E6A}" srcOrd="0" destOrd="0" presId="urn:microsoft.com/office/officeart/2018/2/layout/IconVerticalSolidList"/>
    <dgm:cxn modelId="{C584093F-4272-40FD-BBAC-4D33C20BD344}" type="presParOf" srcId="{CF17F46C-FDED-4F0F-81C3-A8E72A336187}" destId="{D85ECFD4-28EC-4A6C-9FCA-92DD51FE725D}" srcOrd="1" destOrd="0" presId="urn:microsoft.com/office/officeart/2018/2/layout/IconVerticalSolidList"/>
    <dgm:cxn modelId="{57EE944C-2D30-4BC3-AAB6-9EF643F1EBAF}" type="presParOf" srcId="{CF17F46C-FDED-4F0F-81C3-A8E72A336187}" destId="{10E8EF72-D05B-4632-9B68-8A2958C6494C}" srcOrd="2" destOrd="0" presId="urn:microsoft.com/office/officeart/2018/2/layout/IconVerticalSolidList"/>
    <dgm:cxn modelId="{B45DFBAE-F9DC-4B24-912A-DC57744F544D}" type="presParOf" srcId="{CF17F46C-FDED-4F0F-81C3-A8E72A336187}" destId="{24FBDC7C-C620-477A-AE39-A79CF184A0E4}" srcOrd="3" destOrd="0" presId="urn:microsoft.com/office/officeart/2018/2/layout/IconVerticalSolidList"/>
    <dgm:cxn modelId="{85B7FA00-D27C-4AB0-A980-30FAE8DC9F58}" type="presParOf" srcId="{473D6AFF-6190-4A6D-A783-41ABDF45DFD8}" destId="{ECD72A6A-A2C7-497A-A2DE-EFE20DC1C734}" srcOrd="3" destOrd="0" presId="urn:microsoft.com/office/officeart/2018/2/layout/IconVerticalSolidList"/>
    <dgm:cxn modelId="{E642C73E-2516-425E-B766-A6055E947462}" type="presParOf" srcId="{473D6AFF-6190-4A6D-A783-41ABDF45DFD8}" destId="{56D0B9E9-9ED0-4E9F-95B1-0FDEA2907E9B}" srcOrd="4" destOrd="0" presId="urn:microsoft.com/office/officeart/2018/2/layout/IconVerticalSolidList"/>
    <dgm:cxn modelId="{52B77117-FDBC-4FF1-9F17-7387D736E9D3}" type="presParOf" srcId="{56D0B9E9-9ED0-4E9F-95B1-0FDEA2907E9B}" destId="{6700E0DA-81AB-4C4F-97E7-07E446B06EBB}" srcOrd="0" destOrd="0" presId="urn:microsoft.com/office/officeart/2018/2/layout/IconVerticalSolidList"/>
    <dgm:cxn modelId="{F74E0F31-78C6-4F0F-A913-DE6EFC13F9C1}" type="presParOf" srcId="{56D0B9E9-9ED0-4E9F-95B1-0FDEA2907E9B}" destId="{04E428DE-F740-4C80-A00D-23300D6731CB}" srcOrd="1" destOrd="0" presId="urn:microsoft.com/office/officeart/2018/2/layout/IconVerticalSolidList"/>
    <dgm:cxn modelId="{0998884D-D107-4972-9579-9D925B9957FE}" type="presParOf" srcId="{56D0B9E9-9ED0-4E9F-95B1-0FDEA2907E9B}" destId="{7A8F7B2B-C578-468C-8240-AE611D0236A9}" srcOrd="2" destOrd="0" presId="urn:microsoft.com/office/officeart/2018/2/layout/IconVerticalSolidList"/>
    <dgm:cxn modelId="{A4B1BE8B-7474-489F-864A-EDB755988BFA}" type="presParOf" srcId="{56D0B9E9-9ED0-4E9F-95B1-0FDEA2907E9B}" destId="{D792C582-2F83-4067-8168-0E8DDE54373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90BEB-F73F-4509-94E4-F39805F9AC03}"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1D1808CF-17FB-4820-AACE-DB85D74997CF}">
      <dgm:prSet custT="1"/>
      <dgm:spPr/>
      <dgm:t>
        <a:bodyPr/>
        <a:lstStyle/>
        <a:p>
          <a:r>
            <a:rPr lang="en-US" sz="3200"/>
            <a:t>Clarify</a:t>
          </a:r>
        </a:p>
      </dgm:t>
    </dgm:pt>
    <dgm:pt modelId="{DBB086D3-54E2-4283-9078-D972415BB7D7}" type="parTrans" cxnId="{A0422ABC-A1A9-41EC-B1AA-764DEE736E66}">
      <dgm:prSet/>
      <dgm:spPr/>
      <dgm:t>
        <a:bodyPr/>
        <a:lstStyle/>
        <a:p>
          <a:endParaRPr lang="en-US"/>
        </a:p>
      </dgm:t>
    </dgm:pt>
    <dgm:pt modelId="{5C6408F3-3BFB-4C4A-95EC-D7F344623222}" type="sibTrans" cxnId="{A0422ABC-A1A9-41EC-B1AA-764DEE736E66}">
      <dgm:prSet/>
      <dgm:spPr/>
      <dgm:t>
        <a:bodyPr/>
        <a:lstStyle/>
        <a:p>
          <a:endParaRPr lang="en-US"/>
        </a:p>
      </dgm:t>
    </dgm:pt>
    <dgm:pt modelId="{28B44AC6-291D-484C-927F-246E7C77A17E}">
      <dgm:prSet custT="1"/>
      <dgm:spPr/>
      <dgm:t>
        <a:bodyPr/>
        <a:lstStyle/>
        <a:p>
          <a:r>
            <a:rPr lang="en-US" sz="3200"/>
            <a:t>Clarify Needs and Objectives</a:t>
          </a:r>
        </a:p>
      </dgm:t>
    </dgm:pt>
    <dgm:pt modelId="{857FE02E-1EBE-4B70-BBF2-8EAC720D3494}" type="parTrans" cxnId="{D391314F-5305-4C57-8A68-DD9D69E30F50}">
      <dgm:prSet/>
      <dgm:spPr/>
      <dgm:t>
        <a:bodyPr/>
        <a:lstStyle/>
        <a:p>
          <a:endParaRPr lang="en-US"/>
        </a:p>
      </dgm:t>
    </dgm:pt>
    <dgm:pt modelId="{F27B22C6-FE04-408C-BB09-08F413136973}" type="sibTrans" cxnId="{D391314F-5305-4C57-8A68-DD9D69E30F50}">
      <dgm:prSet/>
      <dgm:spPr/>
      <dgm:t>
        <a:bodyPr/>
        <a:lstStyle/>
        <a:p>
          <a:endParaRPr lang="en-US"/>
        </a:p>
      </dgm:t>
    </dgm:pt>
    <dgm:pt modelId="{3301563A-DF18-4A22-B813-D4BAE1E9F556}">
      <dgm:prSet custT="1"/>
      <dgm:spPr/>
      <dgm:t>
        <a:bodyPr/>
        <a:lstStyle/>
        <a:p>
          <a:r>
            <a:rPr lang="en-US" sz="3200"/>
            <a:t>Encourage</a:t>
          </a:r>
        </a:p>
      </dgm:t>
    </dgm:pt>
    <dgm:pt modelId="{79F5213E-7371-427C-B31D-2089B55DDCAB}" type="parTrans" cxnId="{903A9AAE-202D-4F71-A22A-E3D68A282215}">
      <dgm:prSet/>
      <dgm:spPr/>
      <dgm:t>
        <a:bodyPr/>
        <a:lstStyle/>
        <a:p>
          <a:endParaRPr lang="en-US"/>
        </a:p>
      </dgm:t>
    </dgm:pt>
    <dgm:pt modelId="{2B31880A-339D-4E8B-9FF9-691E144A7273}" type="sibTrans" cxnId="{903A9AAE-202D-4F71-A22A-E3D68A282215}">
      <dgm:prSet/>
      <dgm:spPr/>
      <dgm:t>
        <a:bodyPr/>
        <a:lstStyle/>
        <a:p>
          <a:endParaRPr lang="en-US"/>
        </a:p>
      </dgm:t>
    </dgm:pt>
    <dgm:pt modelId="{CDE6E305-107A-4BEE-B1C8-0152FA63A187}">
      <dgm:prSet custT="1"/>
      <dgm:spPr/>
      <dgm:t>
        <a:bodyPr/>
        <a:lstStyle/>
        <a:p>
          <a:r>
            <a:rPr lang="en-US" sz="3200"/>
            <a:t>Encourage Open Information Sharing</a:t>
          </a:r>
        </a:p>
      </dgm:t>
    </dgm:pt>
    <dgm:pt modelId="{4BB80768-B5CB-49BF-89BF-123CC284A73E}" type="parTrans" cxnId="{ACE4B9D3-8EAB-434D-9F76-8A856E7F685F}">
      <dgm:prSet/>
      <dgm:spPr/>
      <dgm:t>
        <a:bodyPr/>
        <a:lstStyle/>
        <a:p>
          <a:endParaRPr lang="en-US"/>
        </a:p>
      </dgm:t>
    </dgm:pt>
    <dgm:pt modelId="{31D29960-169D-4217-92D9-F09681FDFC6E}" type="sibTrans" cxnId="{ACE4B9D3-8EAB-434D-9F76-8A856E7F685F}">
      <dgm:prSet/>
      <dgm:spPr/>
      <dgm:t>
        <a:bodyPr/>
        <a:lstStyle/>
        <a:p>
          <a:endParaRPr lang="en-US"/>
        </a:p>
      </dgm:t>
    </dgm:pt>
    <dgm:pt modelId="{F9981323-D8E2-483D-88D5-165B1A5BEA9A}">
      <dgm:prSet custT="1"/>
      <dgm:spPr/>
      <dgm:t>
        <a:bodyPr/>
        <a:lstStyle/>
        <a:p>
          <a:r>
            <a:rPr lang="en-US" sz="3200"/>
            <a:t>Explore</a:t>
          </a:r>
        </a:p>
      </dgm:t>
    </dgm:pt>
    <dgm:pt modelId="{B2BF45E9-3FEC-4D4E-AAE4-4CBEF2B0D1E5}" type="parTrans" cxnId="{E56ABDEF-E7C3-430A-9DA3-3A23AE782617}">
      <dgm:prSet/>
      <dgm:spPr/>
      <dgm:t>
        <a:bodyPr/>
        <a:lstStyle/>
        <a:p>
          <a:endParaRPr lang="en-US"/>
        </a:p>
      </dgm:t>
    </dgm:pt>
    <dgm:pt modelId="{13965589-BDFC-4EE5-BB7B-C15F12865009}" type="sibTrans" cxnId="{E56ABDEF-E7C3-430A-9DA3-3A23AE782617}">
      <dgm:prSet/>
      <dgm:spPr/>
      <dgm:t>
        <a:bodyPr/>
        <a:lstStyle/>
        <a:p>
          <a:endParaRPr lang="en-US"/>
        </a:p>
      </dgm:t>
    </dgm:pt>
    <dgm:pt modelId="{0D6F55C1-ED04-4C7F-A6FE-44E318C78458}">
      <dgm:prSet custT="1"/>
      <dgm:spPr/>
      <dgm:t>
        <a:bodyPr/>
        <a:lstStyle/>
        <a:p>
          <a:r>
            <a:rPr lang="en-US" sz="3200" dirty="0"/>
            <a:t>Explore Multiple Alternatives</a:t>
          </a:r>
        </a:p>
      </dgm:t>
    </dgm:pt>
    <dgm:pt modelId="{314B6D29-650A-493B-B890-0A01632FE026}" type="parTrans" cxnId="{9AD47EB3-C3B6-41F9-B46A-7C796A32CE80}">
      <dgm:prSet/>
      <dgm:spPr/>
      <dgm:t>
        <a:bodyPr/>
        <a:lstStyle/>
        <a:p>
          <a:endParaRPr lang="en-US"/>
        </a:p>
      </dgm:t>
    </dgm:pt>
    <dgm:pt modelId="{28A86521-E14D-47D4-855D-E0D87ABD99C4}" type="sibTrans" cxnId="{9AD47EB3-C3B6-41F9-B46A-7C796A32CE80}">
      <dgm:prSet/>
      <dgm:spPr/>
      <dgm:t>
        <a:bodyPr/>
        <a:lstStyle/>
        <a:p>
          <a:endParaRPr lang="en-US"/>
        </a:p>
      </dgm:t>
    </dgm:pt>
    <dgm:pt modelId="{994C937D-4C28-420B-A9F7-29DEFAE0E2FF}">
      <dgm:prSet custT="1"/>
      <dgm:spPr/>
      <dgm:t>
        <a:bodyPr/>
        <a:lstStyle/>
        <a:p>
          <a:r>
            <a:rPr lang="en-US" sz="3200"/>
            <a:t>Manage</a:t>
          </a:r>
        </a:p>
      </dgm:t>
    </dgm:pt>
    <dgm:pt modelId="{1474F341-04A6-4817-99BF-E220A46B281C}" type="parTrans" cxnId="{7E1C7102-6909-4A4A-9D70-4D157E834B5C}">
      <dgm:prSet/>
      <dgm:spPr/>
      <dgm:t>
        <a:bodyPr/>
        <a:lstStyle/>
        <a:p>
          <a:endParaRPr lang="en-US"/>
        </a:p>
      </dgm:t>
    </dgm:pt>
    <dgm:pt modelId="{499C8507-8FC3-4C98-91D9-932CC36CE384}" type="sibTrans" cxnId="{7E1C7102-6909-4A4A-9D70-4D157E834B5C}">
      <dgm:prSet/>
      <dgm:spPr/>
      <dgm:t>
        <a:bodyPr/>
        <a:lstStyle/>
        <a:p>
          <a:endParaRPr lang="en-US"/>
        </a:p>
      </dgm:t>
    </dgm:pt>
    <dgm:pt modelId="{7360A874-AA84-4A08-BA5F-DAEC0460646F}">
      <dgm:prSet custT="1"/>
      <dgm:spPr/>
      <dgm:t>
        <a:bodyPr/>
        <a:lstStyle/>
        <a:p>
          <a:r>
            <a:rPr lang="en-US" sz="3200" dirty="0"/>
            <a:t>Manage Emotions Constructively</a:t>
          </a:r>
        </a:p>
      </dgm:t>
    </dgm:pt>
    <dgm:pt modelId="{BC42BBF3-579B-46D0-912C-FAEACB230F88}" type="parTrans" cxnId="{37B040D9-62C4-49A8-A4E3-964D87BCAFC7}">
      <dgm:prSet/>
      <dgm:spPr/>
      <dgm:t>
        <a:bodyPr/>
        <a:lstStyle/>
        <a:p>
          <a:endParaRPr lang="en-US"/>
        </a:p>
      </dgm:t>
    </dgm:pt>
    <dgm:pt modelId="{6F94B957-6BA9-4834-B2FE-0BEEB759A6B6}" type="sibTrans" cxnId="{37B040D9-62C4-49A8-A4E3-964D87BCAFC7}">
      <dgm:prSet/>
      <dgm:spPr/>
      <dgm:t>
        <a:bodyPr/>
        <a:lstStyle/>
        <a:p>
          <a:endParaRPr lang="en-US"/>
        </a:p>
      </dgm:t>
    </dgm:pt>
    <dgm:pt modelId="{80DA6010-7822-4DC3-9F9F-4229FE4C2FCF}">
      <dgm:prSet custT="1"/>
      <dgm:spPr/>
      <dgm:t>
        <a:bodyPr/>
        <a:lstStyle/>
        <a:p>
          <a:r>
            <a:rPr lang="en-US" sz="3200"/>
            <a:t>Use</a:t>
          </a:r>
        </a:p>
      </dgm:t>
    </dgm:pt>
    <dgm:pt modelId="{92D1FE77-D331-4102-9D6A-36838F720D96}" type="parTrans" cxnId="{24534FFC-714A-425A-8D4C-CE460323E17C}">
      <dgm:prSet/>
      <dgm:spPr/>
      <dgm:t>
        <a:bodyPr/>
        <a:lstStyle/>
        <a:p>
          <a:endParaRPr lang="en-US"/>
        </a:p>
      </dgm:t>
    </dgm:pt>
    <dgm:pt modelId="{D2989DAC-56D7-400C-ADB6-2444992E7E56}" type="sibTrans" cxnId="{24534FFC-714A-425A-8D4C-CE460323E17C}">
      <dgm:prSet/>
      <dgm:spPr/>
      <dgm:t>
        <a:bodyPr/>
        <a:lstStyle/>
        <a:p>
          <a:endParaRPr lang="en-US"/>
        </a:p>
      </dgm:t>
    </dgm:pt>
    <dgm:pt modelId="{DADE326E-ABE5-4785-B6F6-63CD8C7AF854}">
      <dgm:prSet custT="1"/>
      <dgm:spPr/>
      <dgm:t>
        <a:bodyPr/>
        <a:lstStyle/>
        <a:p>
          <a:r>
            <a:rPr lang="en-US" sz="3600"/>
            <a:t>Use a Collaborative Problem-Solving Approach </a:t>
          </a:r>
        </a:p>
      </dgm:t>
    </dgm:pt>
    <dgm:pt modelId="{F3764EF8-DAD5-42C2-B154-C5762B464A02}" type="parTrans" cxnId="{7DDD080D-65B9-4DBD-AA0E-85EAAB9F8819}">
      <dgm:prSet/>
      <dgm:spPr/>
      <dgm:t>
        <a:bodyPr/>
        <a:lstStyle/>
        <a:p>
          <a:endParaRPr lang="en-US"/>
        </a:p>
      </dgm:t>
    </dgm:pt>
    <dgm:pt modelId="{1E5C1376-FAFD-4B1D-B8C8-1732859A91CD}" type="sibTrans" cxnId="{7DDD080D-65B9-4DBD-AA0E-85EAAB9F8819}">
      <dgm:prSet/>
      <dgm:spPr/>
      <dgm:t>
        <a:bodyPr/>
        <a:lstStyle/>
        <a:p>
          <a:endParaRPr lang="en-US"/>
        </a:p>
      </dgm:t>
    </dgm:pt>
    <dgm:pt modelId="{AFEB1749-C9EA-4CCB-BE82-AA97066020E7}" type="pres">
      <dgm:prSet presAssocID="{38390BEB-F73F-4509-94E4-F39805F9AC03}" presName="Name0" presStyleCnt="0">
        <dgm:presLayoutVars>
          <dgm:dir/>
          <dgm:animLvl val="lvl"/>
          <dgm:resizeHandles val="exact"/>
        </dgm:presLayoutVars>
      </dgm:prSet>
      <dgm:spPr/>
    </dgm:pt>
    <dgm:pt modelId="{53169BB7-9B5B-443B-BFEA-773295663107}" type="pres">
      <dgm:prSet presAssocID="{1D1808CF-17FB-4820-AACE-DB85D74997CF}" presName="linNode" presStyleCnt="0"/>
      <dgm:spPr/>
    </dgm:pt>
    <dgm:pt modelId="{0C165EBF-27B2-4BB8-A6F6-6156FD33502E}" type="pres">
      <dgm:prSet presAssocID="{1D1808CF-17FB-4820-AACE-DB85D74997CF}" presName="parentText" presStyleLbl="solidFgAcc1" presStyleIdx="0" presStyleCnt="5">
        <dgm:presLayoutVars>
          <dgm:chMax val="1"/>
          <dgm:bulletEnabled/>
        </dgm:presLayoutVars>
      </dgm:prSet>
      <dgm:spPr/>
    </dgm:pt>
    <dgm:pt modelId="{4C47FE7E-E96A-4373-AF3A-F565D4C387CE}" type="pres">
      <dgm:prSet presAssocID="{1D1808CF-17FB-4820-AACE-DB85D74997CF}" presName="descendantText" presStyleLbl="alignNode1" presStyleIdx="0" presStyleCnt="5">
        <dgm:presLayoutVars>
          <dgm:bulletEnabled/>
        </dgm:presLayoutVars>
      </dgm:prSet>
      <dgm:spPr/>
    </dgm:pt>
    <dgm:pt modelId="{4520C510-0B1A-4276-B5C7-259ECD2E1DA9}" type="pres">
      <dgm:prSet presAssocID="{5C6408F3-3BFB-4C4A-95EC-D7F344623222}" presName="sp" presStyleCnt="0"/>
      <dgm:spPr/>
    </dgm:pt>
    <dgm:pt modelId="{96ECA8BF-F4E0-4711-A9EC-DC60F56A56CD}" type="pres">
      <dgm:prSet presAssocID="{3301563A-DF18-4A22-B813-D4BAE1E9F556}" presName="linNode" presStyleCnt="0"/>
      <dgm:spPr/>
    </dgm:pt>
    <dgm:pt modelId="{27F2ED0D-8783-44B3-AD22-D68194C1B9A0}" type="pres">
      <dgm:prSet presAssocID="{3301563A-DF18-4A22-B813-D4BAE1E9F556}" presName="parentText" presStyleLbl="solidFgAcc1" presStyleIdx="1" presStyleCnt="5">
        <dgm:presLayoutVars>
          <dgm:chMax val="1"/>
          <dgm:bulletEnabled/>
        </dgm:presLayoutVars>
      </dgm:prSet>
      <dgm:spPr/>
    </dgm:pt>
    <dgm:pt modelId="{B35525AB-0477-42C4-A279-70621CF815A8}" type="pres">
      <dgm:prSet presAssocID="{3301563A-DF18-4A22-B813-D4BAE1E9F556}" presName="descendantText" presStyleLbl="alignNode1" presStyleIdx="1" presStyleCnt="5">
        <dgm:presLayoutVars>
          <dgm:bulletEnabled/>
        </dgm:presLayoutVars>
      </dgm:prSet>
      <dgm:spPr/>
    </dgm:pt>
    <dgm:pt modelId="{46D9515D-A7A8-47A9-A1B0-2FB70B98D033}" type="pres">
      <dgm:prSet presAssocID="{2B31880A-339D-4E8B-9FF9-691E144A7273}" presName="sp" presStyleCnt="0"/>
      <dgm:spPr/>
    </dgm:pt>
    <dgm:pt modelId="{03105353-F768-4EBE-8F3D-2DC02FEDEA29}" type="pres">
      <dgm:prSet presAssocID="{F9981323-D8E2-483D-88D5-165B1A5BEA9A}" presName="linNode" presStyleCnt="0"/>
      <dgm:spPr/>
    </dgm:pt>
    <dgm:pt modelId="{759D66CA-0520-4515-982F-D2C291E8D7D6}" type="pres">
      <dgm:prSet presAssocID="{F9981323-D8E2-483D-88D5-165B1A5BEA9A}" presName="parentText" presStyleLbl="solidFgAcc1" presStyleIdx="2" presStyleCnt="5">
        <dgm:presLayoutVars>
          <dgm:chMax val="1"/>
          <dgm:bulletEnabled/>
        </dgm:presLayoutVars>
      </dgm:prSet>
      <dgm:spPr/>
    </dgm:pt>
    <dgm:pt modelId="{A4CDCD43-781A-4BAF-A8B5-ADEEDA3B06A2}" type="pres">
      <dgm:prSet presAssocID="{F9981323-D8E2-483D-88D5-165B1A5BEA9A}" presName="descendantText" presStyleLbl="alignNode1" presStyleIdx="2" presStyleCnt="5">
        <dgm:presLayoutVars>
          <dgm:bulletEnabled/>
        </dgm:presLayoutVars>
      </dgm:prSet>
      <dgm:spPr/>
    </dgm:pt>
    <dgm:pt modelId="{D7A86F1A-15F5-4833-A2DB-44374F6F4103}" type="pres">
      <dgm:prSet presAssocID="{13965589-BDFC-4EE5-BB7B-C15F12865009}" presName="sp" presStyleCnt="0"/>
      <dgm:spPr/>
    </dgm:pt>
    <dgm:pt modelId="{6A2106B1-CB61-4F6F-B3EE-EB0518CC0DD1}" type="pres">
      <dgm:prSet presAssocID="{994C937D-4C28-420B-A9F7-29DEFAE0E2FF}" presName="linNode" presStyleCnt="0"/>
      <dgm:spPr/>
    </dgm:pt>
    <dgm:pt modelId="{BDB10B07-6D54-4736-85C0-1C68CC49BD4D}" type="pres">
      <dgm:prSet presAssocID="{994C937D-4C28-420B-A9F7-29DEFAE0E2FF}" presName="parentText" presStyleLbl="solidFgAcc1" presStyleIdx="3" presStyleCnt="5">
        <dgm:presLayoutVars>
          <dgm:chMax val="1"/>
          <dgm:bulletEnabled/>
        </dgm:presLayoutVars>
      </dgm:prSet>
      <dgm:spPr/>
    </dgm:pt>
    <dgm:pt modelId="{F3CBD2FD-1378-4857-BDBF-2F4198123499}" type="pres">
      <dgm:prSet presAssocID="{994C937D-4C28-420B-A9F7-29DEFAE0E2FF}" presName="descendantText" presStyleLbl="alignNode1" presStyleIdx="3" presStyleCnt="5">
        <dgm:presLayoutVars>
          <dgm:bulletEnabled/>
        </dgm:presLayoutVars>
      </dgm:prSet>
      <dgm:spPr/>
    </dgm:pt>
    <dgm:pt modelId="{6D9604EC-68EF-44F6-B80C-CE2A25F5B774}" type="pres">
      <dgm:prSet presAssocID="{499C8507-8FC3-4C98-91D9-932CC36CE384}" presName="sp" presStyleCnt="0"/>
      <dgm:spPr/>
    </dgm:pt>
    <dgm:pt modelId="{3C20B158-0E91-4C5F-A95B-5476F4B5F756}" type="pres">
      <dgm:prSet presAssocID="{80DA6010-7822-4DC3-9F9F-4229FE4C2FCF}" presName="linNode" presStyleCnt="0"/>
      <dgm:spPr/>
    </dgm:pt>
    <dgm:pt modelId="{2BF28EA7-E987-488A-8374-5652B98872DE}" type="pres">
      <dgm:prSet presAssocID="{80DA6010-7822-4DC3-9F9F-4229FE4C2FCF}" presName="parentText" presStyleLbl="solidFgAcc1" presStyleIdx="4" presStyleCnt="5">
        <dgm:presLayoutVars>
          <dgm:chMax val="1"/>
          <dgm:bulletEnabled/>
        </dgm:presLayoutVars>
      </dgm:prSet>
      <dgm:spPr/>
    </dgm:pt>
    <dgm:pt modelId="{89E56485-8B3F-4EE9-99BB-EF7C0E488BC0}" type="pres">
      <dgm:prSet presAssocID="{80DA6010-7822-4DC3-9F9F-4229FE4C2FCF}" presName="descendantText" presStyleLbl="alignNode1" presStyleIdx="4" presStyleCnt="5">
        <dgm:presLayoutVars>
          <dgm:bulletEnabled/>
        </dgm:presLayoutVars>
      </dgm:prSet>
      <dgm:spPr/>
    </dgm:pt>
  </dgm:ptLst>
  <dgm:cxnLst>
    <dgm:cxn modelId="{7E1C7102-6909-4A4A-9D70-4D157E834B5C}" srcId="{38390BEB-F73F-4509-94E4-F39805F9AC03}" destId="{994C937D-4C28-420B-A9F7-29DEFAE0E2FF}" srcOrd="3" destOrd="0" parTransId="{1474F341-04A6-4817-99BF-E220A46B281C}" sibTransId="{499C8507-8FC3-4C98-91D9-932CC36CE384}"/>
    <dgm:cxn modelId="{CDDDB50B-4D41-4093-A689-F8024C171BAA}" type="presOf" srcId="{28B44AC6-291D-484C-927F-246E7C77A17E}" destId="{4C47FE7E-E96A-4373-AF3A-F565D4C387CE}" srcOrd="0" destOrd="0" presId="urn:microsoft.com/office/officeart/2016/7/layout/VerticalHollowActionList"/>
    <dgm:cxn modelId="{5F46190C-A83E-4A89-B831-86515DCDDE09}" type="presOf" srcId="{80DA6010-7822-4DC3-9F9F-4229FE4C2FCF}" destId="{2BF28EA7-E987-488A-8374-5652B98872DE}" srcOrd="0" destOrd="0" presId="urn:microsoft.com/office/officeart/2016/7/layout/VerticalHollowActionList"/>
    <dgm:cxn modelId="{7DDD080D-65B9-4DBD-AA0E-85EAAB9F8819}" srcId="{80DA6010-7822-4DC3-9F9F-4229FE4C2FCF}" destId="{DADE326E-ABE5-4785-B6F6-63CD8C7AF854}" srcOrd="0" destOrd="0" parTransId="{F3764EF8-DAD5-42C2-B154-C5762B464A02}" sibTransId="{1E5C1376-FAFD-4B1D-B8C8-1732859A91CD}"/>
    <dgm:cxn modelId="{96359D1A-BF2B-4628-A6D6-AA156A0FD99F}" type="presOf" srcId="{F9981323-D8E2-483D-88D5-165B1A5BEA9A}" destId="{759D66CA-0520-4515-982F-D2C291E8D7D6}" srcOrd="0" destOrd="0" presId="urn:microsoft.com/office/officeart/2016/7/layout/VerticalHollowActionList"/>
    <dgm:cxn modelId="{5A429138-04CD-4275-8A6A-6A1398744D38}" type="presOf" srcId="{38390BEB-F73F-4509-94E4-F39805F9AC03}" destId="{AFEB1749-C9EA-4CCB-BE82-AA97066020E7}" srcOrd="0" destOrd="0" presId="urn:microsoft.com/office/officeart/2016/7/layout/VerticalHollowActionList"/>
    <dgm:cxn modelId="{AC589743-4109-47FC-9170-9B2071A15B4C}" type="presOf" srcId="{7360A874-AA84-4A08-BA5F-DAEC0460646F}" destId="{F3CBD2FD-1378-4857-BDBF-2F4198123499}" srcOrd="0" destOrd="0" presId="urn:microsoft.com/office/officeart/2016/7/layout/VerticalHollowActionList"/>
    <dgm:cxn modelId="{E165566C-0D0A-4E2B-BDA7-E65F5AD952CC}" type="presOf" srcId="{DADE326E-ABE5-4785-B6F6-63CD8C7AF854}" destId="{89E56485-8B3F-4EE9-99BB-EF7C0E488BC0}" srcOrd="0" destOrd="0" presId="urn:microsoft.com/office/officeart/2016/7/layout/VerticalHollowActionList"/>
    <dgm:cxn modelId="{D391314F-5305-4C57-8A68-DD9D69E30F50}" srcId="{1D1808CF-17FB-4820-AACE-DB85D74997CF}" destId="{28B44AC6-291D-484C-927F-246E7C77A17E}" srcOrd="0" destOrd="0" parTransId="{857FE02E-1EBE-4B70-BBF2-8EAC720D3494}" sibTransId="{F27B22C6-FE04-408C-BB09-08F413136973}"/>
    <dgm:cxn modelId="{D6748276-B110-4C73-8AEA-D88CFCAE31EF}" type="presOf" srcId="{CDE6E305-107A-4BEE-B1C8-0152FA63A187}" destId="{B35525AB-0477-42C4-A279-70621CF815A8}" srcOrd="0" destOrd="0" presId="urn:microsoft.com/office/officeart/2016/7/layout/VerticalHollowActionList"/>
    <dgm:cxn modelId="{02F81058-422E-4AA4-8BD1-C6F221968B31}" type="presOf" srcId="{1D1808CF-17FB-4820-AACE-DB85D74997CF}" destId="{0C165EBF-27B2-4BB8-A6F6-6156FD33502E}" srcOrd="0" destOrd="0" presId="urn:microsoft.com/office/officeart/2016/7/layout/VerticalHollowActionList"/>
    <dgm:cxn modelId="{2EE74492-43B0-4FD1-9A08-0DC9A5FBF703}" type="presOf" srcId="{994C937D-4C28-420B-A9F7-29DEFAE0E2FF}" destId="{BDB10B07-6D54-4736-85C0-1C68CC49BD4D}" srcOrd="0" destOrd="0" presId="urn:microsoft.com/office/officeart/2016/7/layout/VerticalHollowActionList"/>
    <dgm:cxn modelId="{E2FA419F-E08C-4A9E-99F0-9D76BF962EB0}" type="presOf" srcId="{0D6F55C1-ED04-4C7F-A6FE-44E318C78458}" destId="{A4CDCD43-781A-4BAF-A8B5-ADEEDA3B06A2}" srcOrd="0" destOrd="0" presId="urn:microsoft.com/office/officeart/2016/7/layout/VerticalHollowActionList"/>
    <dgm:cxn modelId="{903A9AAE-202D-4F71-A22A-E3D68A282215}" srcId="{38390BEB-F73F-4509-94E4-F39805F9AC03}" destId="{3301563A-DF18-4A22-B813-D4BAE1E9F556}" srcOrd="1" destOrd="0" parTransId="{79F5213E-7371-427C-B31D-2089B55DDCAB}" sibTransId="{2B31880A-339D-4E8B-9FF9-691E144A7273}"/>
    <dgm:cxn modelId="{9AD47EB3-C3B6-41F9-B46A-7C796A32CE80}" srcId="{F9981323-D8E2-483D-88D5-165B1A5BEA9A}" destId="{0D6F55C1-ED04-4C7F-A6FE-44E318C78458}" srcOrd="0" destOrd="0" parTransId="{314B6D29-650A-493B-B890-0A01632FE026}" sibTransId="{28A86521-E14D-47D4-855D-E0D87ABD99C4}"/>
    <dgm:cxn modelId="{A0422ABC-A1A9-41EC-B1AA-764DEE736E66}" srcId="{38390BEB-F73F-4509-94E4-F39805F9AC03}" destId="{1D1808CF-17FB-4820-AACE-DB85D74997CF}" srcOrd="0" destOrd="0" parTransId="{DBB086D3-54E2-4283-9078-D972415BB7D7}" sibTransId="{5C6408F3-3BFB-4C4A-95EC-D7F344623222}"/>
    <dgm:cxn modelId="{F53E65D2-6EB5-4223-9AD8-C71575236E83}" type="presOf" srcId="{3301563A-DF18-4A22-B813-D4BAE1E9F556}" destId="{27F2ED0D-8783-44B3-AD22-D68194C1B9A0}" srcOrd="0" destOrd="0" presId="urn:microsoft.com/office/officeart/2016/7/layout/VerticalHollowActionList"/>
    <dgm:cxn modelId="{ACE4B9D3-8EAB-434D-9F76-8A856E7F685F}" srcId="{3301563A-DF18-4A22-B813-D4BAE1E9F556}" destId="{CDE6E305-107A-4BEE-B1C8-0152FA63A187}" srcOrd="0" destOrd="0" parTransId="{4BB80768-B5CB-49BF-89BF-123CC284A73E}" sibTransId="{31D29960-169D-4217-92D9-F09681FDFC6E}"/>
    <dgm:cxn modelId="{37B040D9-62C4-49A8-A4E3-964D87BCAFC7}" srcId="{994C937D-4C28-420B-A9F7-29DEFAE0E2FF}" destId="{7360A874-AA84-4A08-BA5F-DAEC0460646F}" srcOrd="0" destOrd="0" parTransId="{BC42BBF3-579B-46D0-912C-FAEACB230F88}" sibTransId="{6F94B957-6BA9-4834-B2FE-0BEEB759A6B6}"/>
    <dgm:cxn modelId="{E56ABDEF-E7C3-430A-9DA3-3A23AE782617}" srcId="{38390BEB-F73F-4509-94E4-F39805F9AC03}" destId="{F9981323-D8E2-483D-88D5-165B1A5BEA9A}" srcOrd="2" destOrd="0" parTransId="{B2BF45E9-3FEC-4D4E-AAE4-4CBEF2B0D1E5}" sibTransId="{13965589-BDFC-4EE5-BB7B-C15F12865009}"/>
    <dgm:cxn modelId="{24534FFC-714A-425A-8D4C-CE460323E17C}" srcId="{38390BEB-F73F-4509-94E4-F39805F9AC03}" destId="{80DA6010-7822-4DC3-9F9F-4229FE4C2FCF}" srcOrd="4" destOrd="0" parTransId="{92D1FE77-D331-4102-9D6A-36838F720D96}" sibTransId="{D2989DAC-56D7-400C-ADB6-2444992E7E56}"/>
    <dgm:cxn modelId="{D7A5F3DA-B8DF-4137-BA5C-20345D1F2035}" type="presParOf" srcId="{AFEB1749-C9EA-4CCB-BE82-AA97066020E7}" destId="{53169BB7-9B5B-443B-BFEA-773295663107}" srcOrd="0" destOrd="0" presId="urn:microsoft.com/office/officeart/2016/7/layout/VerticalHollowActionList"/>
    <dgm:cxn modelId="{4FA10472-132C-44D5-AFE2-9328C6D53F14}" type="presParOf" srcId="{53169BB7-9B5B-443B-BFEA-773295663107}" destId="{0C165EBF-27B2-4BB8-A6F6-6156FD33502E}" srcOrd="0" destOrd="0" presId="urn:microsoft.com/office/officeart/2016/7/layout/VerticalHollowActionList"/>
    <dgm:cxn modelId="{71818C5E-3C55-455F-92C2-A203110BD888}" type="presParOf" srcId="{53169BB7-9B5B-443B-BFEA-773295663107}" destId="{4C47FE7E-E96A-4373-AF3A-F565D4C387CE}" srcOrd="1" destOrd="0" presId="urn:microsoft.com/office/officeart/2016/7/layout/VerticalHollowActionList"/>
    <dgm:cxn modelId="{9A7EBF90-E91A-442B-A154-C743FBB4662D}" type="presParOf" srcId="{AFEB1749-C9EA-4CCB-BE82-AA97066020E7}" destId="{4520C510-0B1A-4276-B5C7-259ECD2E1DA9}" srcOrd="1" destOrd="0" presId="urn:microsoft.com/office/officeart/2016/7/layout/VerticalHollowActionList"/>
    <dgm:cxn modelId="{2722DC75-933A-4003-AE68-62ADE540965A}" type="presParOf" srcId="{AFEB1749-C9EA-4CCB-BE82-AA97066020E7}" destId="{96ECA8BF-F4E0-4711-A9EC-DC60F56A56CD}" srcOrd="2" destOrd="0" presId="urn:microsoft.com/office/officeart/2016/7/layout/VerticalHollowActionList"/>
    <dgm:cxn modelId="{C7B8B4D5-A8CB-413A-B40D-86021F1DDCAA}" type="presParOf" srcId="{96ECA8BF-F4E0-4711-A9EC-DC60F56A56CD}" destId="{27F2ED0D-8783-44B3-AD22-D68194C1B9A0}" srcOrd="0" destOrd="0" presId="urn:microsoft.com/office/officeart/2016/7/layout/VerticalHollowActionList"/>
    <dgm:cxn modelId="{C9876B59-0E32-47AE-885E-68F138B7D9AA}" type="presParOf" srcId="{96ECA8BF-F4E0-4711-A9EC-DC60F56A56CD}" destId="{B35525AB-0477-42C4-A279-70621CF815A8}" srcOrd="1" destOrd="0" presId="urn:microsoft.com/office/officeart/2016/7/layout/VerticalHollowActionList"/>
    <dgm:cxn modelId="{A218E24F-4A3C-474E-B2ED-21AE1ED478DA}" type="presParOf" srcId="{AFEB1749-C9EA-4CCB-BE82-AA97066020E7}" destId="{46D9515D-A7A8-47A9-A1B0-2FB70B98D033}" srcOrd="3" destOrd="0" presId="urn:microsoft.com/office/officeart/2016/7/layout/VerticalHollowActionList"/>
    <dgm:cxn modelId="{3B80F4AB-CC46-4495-89E8-9A7DAF492DE1}" type="presParOf" srcId="{AFEB1749-C9EA-4CCB-BE82-AA97066020E7}" destId="{03105353-F768-4EBE-8F3D-2DC02FEDEA29}" srcOrd="4" destOrd="0" presId="urn:microsoft.com/office/officeart/2016/7/layout/VerticalHollowActionList"/>
    <dgm:cxn modelId="{04306A37-B355-4FDE-87CE-EDE71FEDDDBE}" type="presParOf" srcId="{03105353-F768-4EBE-8F3D-2DC02FEDEA29}" destId="{759D66CA-0520-4515-982F-D2C291E8D7D6}" srcOrd="0" destOrd="0" presId="urn:microsoft.com/office/officeart/2016/7/layout/VerticalHollowActionList"/>
    <dgm:cxn modelId="{C4E1E79C-2983-4A1B-849E-6429154C0262}" type="presParOf" srcId="{03105353-F768-4EBE-8F3D-2DC02FEDEA29}" destId="{A4CDCD43-781A-4BAF-A8B5-ADEEDA3B06A2}" srcOrd="1" destOrd="0" presId="urn:microsoft.com/office/officeart/2016/7/layout/VerticalHollowActionList"/>
    <dgm:cxn modelId="{13051313-9FB0-49C0-93D6-C62A3A7D28E3}" type="presParOf" srcId="{AFEB1749-C9EA-4CCB-BE82-AA97066020E7}" destId="{D7A86F1A-15F5-4833-A2DB-44374F6F4103}" srcOrd="5" destOrd="0" presId="urn:microsoft.com/office/officeart/2016/7/layout/VerticalHollowActionList"/>
    <dgm:cxn modelId="{36FB01D2-3BA6-4B7F-A68F-C3257B67D98E}" type="presParOf" srcId="{AFEB1749-C9EA-4CCB-BE82-AA97066020E7}" destId="{6A2106B1-CB61-4F6F-B3EE-EB0518CC0DD1}" srcOrd="6" destOrd="0" presId="urn:microsoft.com/office/officeart/2016/7/layout/VerticalHollowActionList"/>
    <dgm:cxn modelId="{FCCDCD8E-A907-4D51-9398-7541F371DA75}" type="presParOf" srcId="{6A2106B1-CB61-4F6F-B3EE-EB0518CC0DD1}" destId="{BDB10B07-6D54-4736-85C0-1C68CC49BD4D}" srcOrd="0" destOrd="0" presId="urn:microsoft.com/office/officeart/2016/7/layout/VerticalHollowActionList"/>
    <dgm:cxn modelId="{099FE6EF-CEA4-4A44-8035-9E9C08CF0E38}" type="presParOf" srcId="{6A2106B1-CB61-4F6F-B3EE-EB0518CC0DD1}" destId="{F3CBD2FD-1378-4857-BDBF-2F4198123499}" srcOrd="1" destOrd="0" presId="urn:microsoft.com/office/officeart/2016/7/layout/VerticalHollowActionList"/>
    <dgm:cxn modelId="{BDC76808-1977-48FD-BED4-A253DF0D3729}" type="presParOf" srcId="{AFEB1749-C9EA-4CCB-BE82-AA97066020E7}" destId="{6D9604EC-68EF-44F6-B80C-CE2A25F5B774}" srcOrd="7" destOrd="0" presId="urn:microsoft.com/office/officeart/2016/7/layout/VerticalHollowActionList"/>
    <dgm:cxn modelId="{BD4B207E-1166-439C-AC28-562F1245D20C}" type="presParOf" srcId="{AFEB1749-C9EA-4CCB-BE82-AA97066020E7}" destId="{3C20B158-0E91-4C5F-A95B-5476F4B5F756}" srcOrd="8" destOrd="0" presId="urn:microsoft.com/office/officeart/2016/7/layout/VerticalHollowActionList"/>
    <dgm:cxn modelId="{F808F307-6B67-4372-84D3-EEA11FE9B1CE}" type="presParOf" srcId="{3C20B158-0E91-4C5F-A95B-5476F4B5F756}" destId="{2BF28EA7-E987-488A-8374-5652B98872DE}" srcOrd="0" destOrd="0" presId="urn:microsoft.com/office/officeart/2016/7/layout/VerticalHollowActionList"/>
    <dgm:cxn modelId="{EC637051-51E9-409D-95BB-7276D281B239}" type="presParOf" srcId="{3C20B158-0E91-4C5F-A95B-5476F4B5F756}" destId="{89E56485-8B3F-4EE9-99BB-EF7C0E488BC0}"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E061E-D4C7-402F-99DF-66A25C15D5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81F5B01-7004-46C8-BFF1-952F7A6F6D9A}">
      <dgm:prSet custT="1"/>
      <dgm:spPr/>
      <dgm:t>
        <a:bodyPr/>
        <a:lstStyle/>
        <a:p>
          <a:pPr>
            <a:lnSpc>
              <a:spcPct val="100000"/>
            </a:lnSpc>
          </a:pPr>
          <a:r>
            <a:rPr lang="en-US" sz="3200" b="1" dirty="0"/>
            <a:t>Observation</a:t>
          </a:r>
          <a:r>
            <a:rPr lang="en-US" sz="3200" dirty="0"/>
            <a:t> – Describe what you </a:t>
          </a:r>
          <a:r>
            <a:rPr lang="en-US" sz="3200" i="1" dirty="0"/>
            <a:t>see or hear</a:t>
          </a:r>
          <a:r>
            <a:rPr lang="en-US" sz="3200" dirty="0"/>
            <a:t> without judgment.</a:t>
          </a:r>
          <a:br>
            <a:rPr lang="en-US" sz="3200" dirty="0"/>
          </a:br>
          <a:r>
            <a:rPr lang="en-US" sz="3200" i="1" dirty="0"/>
            <a:t>“When I notice reports are turned in after the deadline…”</a:t>
          </a:r>
          <a:endParaRPr lang="en-US" sz="3200" dirty="0"/>
        </a:p>
      </dgm:t>
    </dgm:pt>
    <dgm:pt modelId="{59D4EF84-44EC-427C-A326-FBDCBD1BB85A}" type="parTrans" cxnId="{CE4A5081-8664-4967-9464-2E0EF70B49B9}">
      <dgm:prSet/>
      <dgm:spPr/>
      <dgm:t>
        <a:bodyPr/>
        <a:lstStyle/>
        <a:p>
          <a:endParaRPr lang="en-US"/>
        </a:p>
      </dgm:t>
    </dgm:pt>
    <dgm:pt modelId="{23C1BAB3-06C2-4F98-A54A-AD610634660C}" type="sibTrans" cxnId="{CE4A5081-8664-4967-9464-2E0EF70B49B9}">
      <dgm:prSet/>
      <dgm:spPr/>
      <dgm:t>
        <a:bodyPr/>
        <a:lstStyle/>
        <a:p>
          <a:pPr>
            <a:lnSpc>
              <a:spcPct val="100000"/>
            </a:lnSpc>
          </a:pPr>
          <a:endParaRPr lang="en-US"/>
        </a:p>
      </dgm:t>
    </dgm:pt>
    <dgm:pt modelId="{23F39204-17A5-4341-8351-C14F2E92100C}">
      <dgm:prSet custT="1"/>
      <dgm:spPr/>
      <dgm:t>
        <a:bodyPr/>
        <a:lstStyle/>
        <a:p>
          <a:pPr>
            <a:lnSpc>
              <a:spcPct val="100000"/>
            </a:lnSpc>
          </a:pPr>
          <a:r>
            <a:rPr lang="en-US" sz="3200" b="1" dirty="0"/>
            <a:t>Feeling</a:t>
          </a:r>
          <a:r>
            <a:rPr lang="en-US" sz="3200" dirty="0"/>
            <a:t> – Express how you </a:t>
          </a:r>
          <a:r>
            <a:rPr lang="en-US" sz="3200" i="1" dirty="0"/>
            <a:t>feel</a:t>
          </a:r>
          <a:r>
            <a:rPr lang="en-US" sz="3200" dirty="0"/>
            <a:t> about what you observed.</a:t>
          </a:r>
          <a:br>
            <a:rPr lang="en-US" sz="3200" dirty="0"/>
          </a:br>
          <a:r>
            <a:rPr lang="en-US" sz="3200" i="1" dirty="0"/>
            <a:t>“…I feel anxious and frustrated…”</a:t>
          </a:r>
          <a:endParaRPr lang="en-US" sz="3200" dirty="0"/>
        </a:p>
      </dgm:t>
    </dgm:pt>
    <dgm:pt modelId="{3E937DE6-D8DD-466E-B1C6-B08B4A1C505C}" type="parTrans" cxnId="{4AA5F4CB-ED24-4674-A636-52E7C89B1E5B}">
      <dgm:prSet/>
      <dgm:spPr/>
      <dgm:t>
        <a:bodyPr/>
        <a:lstStyle/>
        <a:p>
          <a:endParaRPr lang="en-US"/>
        </a:p>
      </dgm:t>
    </dgm:pt>
    <dgm:pt modelId="{9B67ADA8-7341-4A4B-A41F-DAA6CD8788C3}" type="sibTrans" cxnId="{4AA5F4CB-ED24-4674-A636-52E7C89B1E5B}">
      <dgm:prSet/>
      <dgm:spPr/>
      <dgm:t>
        <a:bodyPr/>
        <a:lstStyle/>
        <a:p>
          <a:pPr>
            <a:lnSpc>
              <a:spcPct val="100000"/>
            </a:lnSpc>
          </a:pPr>
          <a:endParaRPr lang="en-US"/>
        </a:p>
      </dgm:t>
    </dgm:pt>
    <dgm:pt modelId="{616BB2FB-33B8-4AD7-B324-479CA30AE112}">
      <dgm:prSet custT="1"/>
      <dgm:spPr/>
      <dgm:t>
        <a:bodyPr/>
        <a:lstStyle/>
        <a:p>
          <a:pPr>
            <a:lnSpc>
              <a:spcPct val="100000"/>
            </a:lnSpc>
          </a:pPr>
          <a:r>
            <a:rPr lang="en-US" sz="3200" b="1" dirty="0"/>
            <a:t>Need</a:t>
          </a:r>
          <a:r>
            <a:rPr lang="en-US" sz="3200" dirty="0"/>
            <a:t> – Identify the </a:t>
          </a:r>
          <a:r>
            <a:rPr lang="en-US" sz="3200" i="1" dirty="0"/>
            <a:t>underlying value or need.</a:t>
          </a:r>
          <a:br>
            <a:rPr lang="en-US" sz="3200" dirty="0"/>
          </a:br>
          <a:r>
            <a:rPr lang="en-US" sz="3200" i="1" dirty="0"/>
            <a:t>“…because I need reliability and teamwork.”</a:t>
          </a:r>
          <a:endParaRPr lang="en-US" sz="3200" dirty="0"/>
        </a:p>
      </dgm:t>
    </dgm:pt>
    <dgm:pt modelId="{FD65182F-3921-4B45-872A-588D6F25CDD0}" type="parTrans" cxnId="{354D82E9-4608-4047-9C06-F84E366298F0}">
      <dgm:prSet/>
      <dgm:spPr/>
      <dgm:t>
        <a:bodyPr/>
        <a:lstStyle/>
        <a:p>
          <a:endParaRPr lang="en-US"/>
        </a:p>
      </dgm:t>
    </dgm:pt>
    <dgm:pt modelId="{CAC0AE4D-9BE5-4962-A18F-30731411493E}" type="sibTrans" cxnId="{354D82E9-4608-4047-9C06-F84E366298F0}">
      <dgm:prSet/>
      <dgm:spPr/>
      <dgm:t>
        <a:bodyPr/>
        <a:lstStyle/>
        <a:p>
          <a:pPr>
            <a:lnSpc>
              <a:spcPct val="100000"/>
            </a:lnSpc>
          </a:pPr>
          <a:endParaRPr lang="en-US"/>
        </a:p>
      </dgm:t>
    </dgm:pt>
    <dgm:pt modelId="{28E43EF2-B23F-4FE6-9A74-0760C111FC6E}">
      <dgm:prSet custT="1"/>
      <dgm:spPr/>
      <dgm:t>
        <a:bodyPr/>
        <a:lstStyle/>
        <a:p>
          <a:pPr>
            <a:lnSpc>
              <a:spcPct val="100000"/>
            </a:lnSpc>
          </a:pPr>
          <a:r>
            <a:rPr lang="en-US" sz="3200" b="1" dirty="0"/>
            <a:t>Request</a:t>
          </a:r>
          <a:r>
            <a:rPr lang="en-US" sz="3200" dirty="0"/>
            <a:t> – Make a </a:t>
          </a:r>
          <a:r>
            <a:rPr lang="en-US" sz="3200" i="1" dirty="0"/>
            <a:t>specific, actionable request.</a:t>
          </a:r>
          <a:br>
            <a:rPr lang="en-US" sz="3200" dirty="0"/>
          </a:br>
          <a:r>
            <a:rPr lang="en-US" sz="3200" i="1" dirty="0"/>
            <a:t>“Would you be willing to submit reports by Thursday next week?”</a:t>
          </a:r>
          <a:endParaRPr lang="en-US" sz="3200" dirty="0"/>
        </a:p>
      </dgm:t>
    </dgm:pt>
    <dgm:pt modelId="{C714A44D-F596-4520-B09E-73936DA312DE}" type="parTrans" cxnId="{2ABAD5A5-81E9-41C6-98C7-008AA526CD18}">
      <dgm:prSet/>
      <dgm:spPr/>
      <dgm:t>
        <a:bodyPr/>
        <a:lstStyle/>
        <a:p>
          <a:endParaRPr lang="en-US"/>
        </a:p>
      </dgm:t>
    </dgm:pt>
    <dgm:pt modelId="{A3DD0768-E8F5-4A25-B062-53782DF8CD98}" type="sibTrans" cxnId="{2ABAD5A5-81E9-41C6-98C7-008AA526CD18}">
      <dgm:prSet/>
      <dgm:spPr/>
      <dgm:t>
        <a:bodyPr/>
        <a:lstStyle/>
        <a:p>
          <a:endParaRPr lang="en-US"/>
        </a:p>
      </dgm:t>
    </dgm:pt>
    <dgm:pt modelId="{11B65955-BC39-459E-AD83-292012E77E83}" type="pres">
      <dgm:prSet presAssocID="{F54E061E-D4C7-402F-99DF-66A25C15D51C}" presName="outerComposite" presStyleCnt="0">
        <dgm:presLayoutVars>
          <dgm:chMax val="5"/>
          <dgm:dir/>
          <dgm:resizeHandles val="exact"/>
        </dgm:presLayoutVars>
      </dgm:prSet>
      <dgm:spPr/>
    </dgm:pt>
    <dgm:pt modelId="{B798BD26-A5E2-4258-84B9-8D51AC4D6952}" type="pres">
      <dgm:prSet presAssocID="{F54E061E-D4C7-402F-99DF-66A25C15D51C}" presName="dummyMaxCanvas" presStyleCnt="0">
        <dgm:presLayoutVars/>
      </dgm:prSet>
      <dgm:spPr/>
    </dgm:pt>
    <dgm:pt modelId="{19956270-2C4A-472B-9A7F-766CF5152C95}" type="pres">
      <dgm:prSet presAssocID="{F54E061E-D4C7-402F-99DF-66A25C15D51C}" presName="FourNodes_1" presStyleLbl="node1" presStyleIdx="0" presStyleCnt="4">
        <dgm:presLayoutVars>
          <dgm:bulletEnabled val="1"/>
        </dgm:presLayoutVars>
      </dgm:prSet>
      <dgm:spPr/>
    </dgm:pt>
    <dgm:pt modelId="{CEC52C0E-6EBB-458A-ABC8-FDA45FF84B03}" type="pres">
      <dgm:prSet presAssocID="{F54E061E-D4C7-402F-99DF-66A25C15D51C}" presName="FourNodes_2" presStyleLbl="node1" presStyleIdx="1" presStyleCnt="4">
        <dgm:presLayoutVars>
          <dgm:bulletEnabled val="1"/>
        </dgm:presLayoutVars>
      </dgm:prSet>
      <dgm:spPr/>
    </dgm:pt>
    <dgm:pt modelId="{A996694E-2EC6-4A72-9A5A-113682431725}" type="pres">
      <dgm:prSet presAssocID="{F54E061E-D4C7-402F-99DF-66A25C15D51C}" presName="FourNodes_3" presStyleLbl="node1" presStyleIdx="2" presStyleCnt="4">
        <dgm:presLayoutVars>
          <dgm:bulletEnabled val="1"/>
        </dgm:presLayoutVars>
      </dgm:prSet>
      <dgm:spPr/>
    </dgm:pt>
    <dgm:pt modelId="{3A39FEA6-8953-4D4E-A9BB-DAAA0DC6E0BB}" type="pres">
      <dgm:prSet presAssocID="{F54E061E-D4C7-402F-99DF-66A25C15D51C}" presName="FourNodes_4" presStyleLbl="node1" presStyleIdx="3" presStyleCnt="4">
        <dgm:presLayoutVars>
          <dgm:bulletEnabled val="1"/>
        </dgm:presLayoutVars>
      </dgm:prSet>
      <dgm:spPr/>
    </dgm:pt>
    <dgm:pt modelId="{BB9340CE-34F0-4C79-9F72-A69A2C84F102}" type="pres">
      <dgm:prSet presAssocID="{F54E061E-D4C7-402F-99DF-66A25C15D51C}" presName="FourConn_1-2" presStyleLbl="fgAccFollowNode1" presStyleIdx="0" presStyleCnt="3">
        <dgm:presLayoutVars>
          <dgm:bulletEnabled val="1"/>
        </dgm:presLayoutVars>
      </dgm:prSet>
      <dgm:spPr/>
    </dgm:pt>
    <dgm:pt modelId="{CA0D356A-AFD4-494C-ADFA-DE6C62D78C15}" type="pres">
      <dgm:prSet presAssocID="{F54E061E-D4C7-402F-99DF-66A25C15D51C}" presName="FourConn_2-3" presStyleLbl="fgAccFollowNode1" presStyleIdx="1" presStyleCnt="3">
        <dgm:presLayoutVars>
          <dgm:bulletEnabled val="1"/>
        </dgm:presLayoutVars>
      </dgm:prSet>
      <dgm:spPr/>
    </dgm:pt>
    <dgm:pt modelId="{553DC3C9-5E75-4B48-964E-92B399D47189}" type="pres">
      <dgm:prSet presAssocID="{F54E061E-D4C7-402F-99DF-66A25C15D51C}" presName="FourConn_3-4" presStyleLbl="fgAccFollowNode1" presStyleIdx="2" presStyleCnt="3">
        <dgm:presLayoutVars>
          <dgm:bulletEnabled val="1"/>
        </dgm:presLayoutVars>
      </dgm:prSet>
      <dgm:spPr/>
    </dgm:pt>
    <dgm:pt modelId="{1057CCC2-5EFC-45C4-8891-47583A2454E8}" type="pres">
      <dgm:prSet presAssocID="{F54E061E-D4C7-402F-99DF-66A25C15D51C}" presName="FourNodes_1_text" presStyleLbl="node1" presStyleIdx="3" presStyleCnt="4">
        <dgm:presLayoutVars>
          <dgm:bulletEnabled val="1"/>
        </dgm:presLayoutVars>
      </dgm:prSet>
      <dgm:spPr/>
    </dgm:pt>
    <dgm:pt modelId="{985E0D64-19C9-4753-9D97-7584CEA4D02F}" type="pres">
      <dgm:prSet presAssocID="{F54E061E-D4C7-402F-99DF-66A25C15D51C}" presName="FourNodes_2_text" presStyleLbl="node1" presStyleIdx="3" presStyleCnt="4">
        <dgm:presLayoutVars>
          <dgm:bulletEnabled val="1"/>
        </dgm:presLayoutVars>
      </dgm:prSet>
      <dgm:spPr/>
    </dgm:pt>
    <dgm:pt modelId="{E8107242-A1F2-4CCB-9BB0-BCF97AF150D1}" type="pres">
      <dgm:prSet presAssocID="{F54E061E-D4C7-402F-99DF-66A25C15D51C}" presName="FourNodes_3_text" presStyleLbl="node1" presStyleIdx="3" presStyleCnt="4">
        <dgm:presLayoutVars>
          <dgm:bulletEnabled val="1"/>
        </dgm:presLayoutVars>
      </dgm:prSet>
      <dgm:spPr/>
    </dgm:pt>
    <dgm:pt modelId="{93AB4999-4669-4A24-AF23-8EB54FFAEA5C}" type="pres">
      <dgm:prSet presAssocID="{F54E061E-D4C7-402F-99DF-66A25C15D51C}" presName="FourNodes_4_text" presStyleLbl="node1" presStyleIdx="3" presStyleCnt="4">
        <dgm:presLayoutVars>
          <dgm:bulletEnabled val="1"/>
        </dgm:presLayoutVars>
      </dgm:prSet>
      <dgm:spPr/>
    </dgm:pt>
  </dgm:ptLst>
  <dgm:cxnLst>
    <dgm:cxn modelId="{6549B405-B616-4B9D-9F0C-80D7A7EE8C94}" type="presOf" srcId="{23F39204-17A5-4341-8351-C14F2E92100C}" destId="{CEC52C0E-6EBB-458A-ABC8-FDA45FF84B03}" srcOrd="0" destOrd="0" presId="urn:microsoft.com/office/officeart/2005/8/layout/vProcess5"/>
    <dgm:cxn modelId="{6DC4C813-7F55-4EE3-A4FC-52D7A486F333}" type="presOf" srcId="{9B67ADA8-7341-4A4B-A41F-DAA6CD8788C3}" destId="{CA0D356A-AFD4-494C-ADFA-DE6C62D78C15}" srcOrd="0" destOrd="0" presId="urn:microsoft.com/office/officeart/2005/8/layout/vProcess5"/>
    <dgm:cxn modelId="{4684515B-B08B-4B12-88C8-37A40114FE7D}" type="presOf" srcId="{CAC0AE4D-9BE5-4962-A18F-30731411493E}" destId="{553DC3C9-5E75-4B48-964E-92B399D47189}" srcOrd="0" destOrd="0" presId="urn:microsoft.com/office/officeart/2005/8/layout/vProcess5"/>
    <dgm:cxn modelId="{78560645-5896-4039-8621-A6499E4994EB}" type="presOf" srcId="{616BB2FB-33B8-4AD7-B324-479CA30AE112}" destId="{E8107242-A1F2-4CCB-9BB0-BCF97AF150D1}" srcOrd="1" destOrd="0" presId="urn:microsoft.com/office/officeart/2005/8/layout/vProcess5"/>
    <dgm:cxn modelId="{00133251-49A2-46F5-AEBB-059314D746D1}" type="presOf" srcId="{28E43EF2-B23F-4FE6-9A74-0760C111FC6E}" destId="{3A39FEA6-8953-4D4E-A9BB-DAAA0DC6E0BB}" srcOrd="0" destOrd="0" presId="urn:microsoft.com/office/officeart/2005/8/layout/vProcess5"/>
    <dgm:cxn modelId="{600AE55A-AB4B-487F-B1FA-85FE4F075E82}" type="presOf" srcId="{581F5B01-7004-46C8-BFF1-952F7A6F6D9A}" destId="{19956270-2C4A-472B-9A7F-766CF5152C95}" srcOrd="0" destOrd="0" presId="urn:microsoft.com/office/officeart/2005/8/layout/vProcess5"/>
    <dgm:cxn modelId="{CE4A5081-8664-4967-9464-2E0EF70B49B9}" srcId="{F54E061E-D4C7-402F-99DF-66A25C15D51C}" destId="{581F5B01-7004-46C8-BFF1-952F7A6F6D9A}" srcOrd="0" destOrd="0" parTransId="{59D4EF84-44EC-427C-A326-FBDCBD1BB85A}" sibTransId="{23C1BAB3-06C2-4F98-A54A-AD610634660C}"/>
    <dgm:cxn modelId="{1F33F889-0BBA-4453-943C-D7EF44B9EDF4}" type="presOf" srcId="{23F39204-17A5-4341-8351-C14F2E92100C}" destId="{985E0D64-19C9-4753-9D97-7584CEA4D02F}" srcOrd="1" destOrd="0" presId="urn:microsoft.com/office/officeart/2005/8/layout/vProcess5"/>
    <dgm:cxn modelId="{AA8DF89D-5BDD-46EC-8E90-E2EAFB2E80D4}" type="presOf" srcId="{616BB2FB-33B8-4AD7-B324-479CA30AE112}" destId="{A996694E-2EC6-4A72-9A5A-113682431725}" srcOrd="0" destOrd="0" presId="urn:microsoft.com/office/officeart/2005/8/layout/vProcess5"/>
    <dgm:cxn modelId="{DF48D6A4-7904-4050-AD61-D73082D868CB}" type="presOf" srcId="{F54E061E-D4C7-402F-99DF-66A25C15D51C}" destId="{11B65955-BC39-459E-AD83-292012E77E83}" srcOrd="0" destOrd="0" presId="urn:microsoft.com/office/officeart/2005/8/layout/vProcess5"/>
    <dgm:cxn modelId="{2ABAD5A5-81E9-41C6-98C7-008AA526CD18}" srcId="{F54E061E-D4C7-402F-99DF-66A25C15D51C}" destId="{28E43EF2-B23F-4FE6-9A74-0760C111FC6E}" srcOrd="3" destOrd="0" parTransId="{C714A44D-F596-4520-B09E-73936DA312DE}" sibTransId="{A3DD0768-E8F5-4A25-B062-53782DF8CD98}"/>
    <dgm:cxn modelId="{842D69AD-4176-4527-9254-C9F60E6DE4FA}" type="presOf" srcId="{23C1BAB3-06C2-4F98-A54A-AD610634660C}" destId="{BB9340CE-34F0-4C79-9F72-A69A2C84F102}" srcOrd="0" destOrd="0" presId="urn:microsoft.com/office/officeart/2005/8/layout/vProcess5"/>
    <dgm:cxn modelId="{4AA5F4CB-ED24-4674-A636-52E7C89B1E5B}" srcId="{F54E061E-D4C7-402F-99DF-66A25C15D51C}" destId="{23F39204-17A5-4341-8351-C14F2E92100C}" srcOrd="1" destOrd="0" parTransId="{3E937DE6-D8DD-466E-B1C6-B08B4A1C505C}" sibTransId="{9B67ADA8-7341-4A4B-A41F-DAA6CD8788C3}"/>
    <dgm:cxn modelId="{181F49E0-0167-43EE-81F3-93DA08F2EFE7}" type="presOf" srcId="{28E43EF2-B23F-4FE6-9A74-0760C111FC6E}" destId="{93AB4999-4669-4A24-AF23-8EB54FFAEA5C}" srcOrd="1" destOrd="0" presId="urn:microsoft.com/office/officeart/2005/8/layout/vProcess5"/>
    <dgm:cxn modelId="{BE695EE9-EAAC-4A31-9C0E-5AC4B5A7827B}" type="presOf" srcId="{581F5B01-7004-46C8-BFF1-952F7A6F6D9A}" destId="{1057CCC2-5EFC-45C4-8891-47583A2454E8}" srcOrd="1" destOrd="0" presId="urn:microsoft.com/office/officeart/2005/8/layout/vProcess5"/>
    <dgm:cxn modelId="{354D82E9-4608-4047-9C06-F84E366298F0}" srcId="{F54E061E-D4C7-402F-99DF-66A25C15D51C}" destId="{616BB2FB-33B8-4AD7-B324-479CA30AE112}" srcOrd="2" destOrd="0" parTransId="{FD65182F-3921-4B45-872A-588D6F25CDD0}" sibTransId="{CAC0AE4D-9BE5-4962-A18F-30731411493E}"/>
    <dgm:cxn modelId="{8988C044-8913-43FF-A34D-01C34BEF72CF}" type="presParOf" srcId="{11B65955-BC39-459E-AD83-292012E77E83}" destId="{B798BD26-A5E2-4258-84B9-8D51AC4D6952}" srcOrd="0" destOrd="0" presId="urn:microsoft.com/office/officeart/2005/8/layout/vProcess5"/>
    <dgm:cxn modelId="{3BD22288-A610-4866-8D6F-41899FD0E17B}" type="presParOf" srcId="{11B65955-BC39-459E-AD83-292012E77E83}" destId="{19956270-2C4A-472B-9A7F-766CF5152C95}" srcOrd="1" destOrd="0" presId="urn:microsoft.com/office/officeart/2005/8/layout/vProcess5"/>
    <dgm:cxn modelId="{4A9902AE-E5C3-458A-8845-6C9241A9D7BC}" type="presParOf" srcId="{11B65955-BC39-459E-AD83-292012E77E83}" destId="{CEC52C0E-6EBB-458A-ABC8-FDA45FF84B03}" srcOrd="2" destOrd="0" presId="urn:microsoft.com/office/officeart/2005/8/layout/vProcess5"/>
    <dgm:cxn modelId="{0916A6EE-AEFD-4808-9C99-7F3287570C56}" type="presParOf" srcId="{11B65955-BC39-459E-AD83-292012E77E83}" destId="{A996694E-2EC6-4A72-9A5A-113682431725}" srcOrd="3" destOrd="0" presId="urn:microsoft.com/office/officeart/2005/8/layout/vProcess5"/>
    <dgm:cxn modelId="{25CF1FAF-247B-4B30-A9EA-623000AD00EF}" type="presParOf" srcId="{11B65955-BC39-459E-AD83-292012E77E83}" destId="{3A39FEA6-8953-4D4E-A9BB-DAAA0DC6E0BB}" srcOrd="4" destOrd="0" presId="urn:microsoft.com/office/officeart/2005/8/layout/vProcess5"/>
    <dgm:cxn modelId="{CC7EF1E1-30E5-427D-AB25-5EAE9410115F}" type="presParOf" srcId="{11B65955-BC39-459E-AD83-292012E77E83}" destId="{BB9340CE-34F0-4C79-9F72-A69A2C84F102}" srcOrd="5" destOrd="0" presId="urn:microsoft.com/office/officeart/2005/8/layout/vProcess5"/>
    <dgm:cxn modelId="{86AB9A35-9F26-4A2F-95D2-4D05435A9F4D}" type="presParOf" srcId="{11B65955-BC39-459E-AD83-292012E77E83}" destId="{CA0D356A-AFD4-494C-ADFA-DE6C62D78C15}" srcOrd="6" destOrd="0" presId="urn:microsoft.com/office/officeart/2005/8/layout/vProcess5"/>
    <dgm:cxn modelId="{69825BED-C66E-4185-A338-57DB7D03D717}" type="presParOf" srcId="{11B65955-BC39-459E-AD83-292012E77E83}" destId="{553DC3C9-5E75-4B48-964E-92B399D47189}" srcOrd="7" destOrd="0" presId="urn:microsoft.com/office/officeart/2005/8/layout/vProcess5"/>
    <dgm:cxn modelId="{1F1C9714-AC01-4C32-A5FD-884C950A82B0}" type="presParOf" srcId="{11B65955-BC39-459E-AD83-292012E77E83}" destId="{1057CCC2-5EFC-45C4-8891-47583A2454E8}" srcOrd="8" destOrd="0" presId="urn:microsoft.com/office/officeart/2005/8/layout/vProcess5"/>
    <dgm:cxn modelId="{4E2F6E9E-0309-4AAE-86B8-BCBE44FDDF71}" type="presParOf" srcId="{11B65955-BC39-459E-AD83-292012E77E83}" destId="{985E0D64-19C9-4753-9D97-7584CEA4D02F}" srcOrd="9" destOrd="0" presId="urn:microsoft.com/office/officeart/2005/8/layout/vProcess5"/>
    <dgm:cxn modelId="{6AF00D4A-F06C-4093-B4A0-556AAE2AB6FC}" type="presParOf" srcId="{11B65955-BC39-459E-AD83-292012E77E83}" destId="{E8107242-A1F2-4CCB-9BB0-BCF97AF150D1}" srcOrd="10" destOrd="0" presId="urn:microsoft.com/office/officeart/2005/8/layout/vProcess5"/>
    <dgm:cxn modelId="{54615C80-31AD-4759-8568-7DF3B0D6A2E6}" type="presParOf" srcId="{11B65955-BC39-459E-AD83-292012E77E83}" destId="{93AB4999-4669-4A24-AF23-8EB54FFAEA5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E061E-D4C7-402F-99DF-66A25C15D5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B65955-BC39-459E-AD83-292012E77E83}" type="pres">
      <dgm:prSet presAssocID="{F54E061E-D4C7-402F-99DF-66A25C15D51C}" presName="outerComposite" presStyleCnt="0">
        <dgm:presLayoutVars>
          <dgm:chMax val="5"/>
          <dgm:dir/>
          <dgm:resizeHandles val="exact"/>
        </dgm:presLayoutVars>
      </dgm:prSet>
      <dgm:spPr/>
    </dgm:pt>
    <dgm:pt modelId="{B798BD26-A5E2-4258-84B9-8D51AC4D6952}" type="pres">
      <dgm:prSet presAssocID="{F54E061E-D4C7-402F-99DF-66A25C15D51C}" presName="dummyMaxCanvas" presStyleCnt="0">
        <dgm:presLayoutVars/>
      </dgm:prSet>
      <dgm:spPr/>
    </dgm:pt>
  </dgm:ptLst>
  <dgm:cxnLst>
    <dgm:cxn modelId="{DF48D6A4-7904-4050-AD61-D73082D868CB}" type="presOf" srcId="{F54E061E-D4C7-402F-99DF-66A25C15D51C}" destId="{11B65955-BC39-459E-AD83-292012E77E83}" srcOrd="0" destOrd="0" presId="urn:microsoft.com/office/officeart/2005/8/layout/vProcess5"/>
    <dgm:cxn modelId="{8988C044-8913-43FF-A34D-01C34BEF72CF}" type="presParOf" srcId="{11B65955-BC39-459E-AD83-292012E77E83}" destId="{B798BD26-A5E2-4258-84B9-8D51AC4D6952}"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A67B9-91EB-498D-970C-AE13E32D3B49}">
      <dsp:nvSpPr>
        <dsp:cNvPr id="0" name=""/>
        <dsp:cNvSpPr/>
      </dsp:nvSpPr>
      <dsp:spPr>
        <a:xfrm>
          <a:off x="0" y="4692"/>
          <a:ext cx="16208782" cy="1479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A928E-4052-42D2-BEFF-6B7DD6935CEC}">
      <dsp:nvSpPr>
        <dsp:cNvPr id="0" name=""/>
        <dsp:cNvSpPr/>
      </dsp:nvSpPr>
      <dsp:spPr>
        <a:xfrm>
          <a:off x="447582" y="337604"/>
          <a:ext cx="814581" cy="813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C822B-3E66-4540-8DB1-F103ED894CEA}">
      <dsp:nvSpPr>
        <dsp:cNvPr id="0" name=""/>
        <dsp:cNvSpPr/>
      </dsp:nvSpPr>
      <dsp:spPr>
        <a:xfrm>
          <a:off x="1709746" y="4692"/>
          <a:ext cx="14432048" cy="14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45" tIns="156745" rIns="156745" bIns="156745" numCol="1" spcCol="1270" anchor="ctr" anchorCtr="0">
          <a:noAutofit/>
        </a:bodyPr>
        <a:lstStyle/>
        <a:p>
          <a:pPr marL="0" lvl="0" indent="0" algn="l" defTabSz="1778000">
            <a:lnSpc>
              <a:spcPct val="100000"/>
            </a:lnSpc>
            <a:spcBef>
              <a:spcPct val="0"/>
            </a:spcBef>
            <a:spcAft>
              <a:spcPct val="35000"/>
            </a:spcAft>
            <a:buNone/>
          </a:pPr>
          <a:r>
            <a:rPr lang="en-US" sz="4000" b="1" kern="1200" dirty="0"/>
            <a:t>Discover</a:t>
          </a:r>
          <a:r>
            <a:rPr lang="en-US" sz="4000" kern="1200" dirty="0"/>
            <a:t> the strengths and limitations of different conflict-handling styles using </a:t>
          </a:r>
          <a:r>
            <a:rPr lang="en-US" sz="4000" i="1" kern="1200" dirty="0"/>
            <a:t>Alexander Hiam’s framework</a:t>
          </a:r>
          <a:r>
            <a:rPr lang="en-US" sz="2500" kern="1200" dirty="0"/>
            <a:t>.</a:t>
          </a:r>
        </a:p>
      </dsp:txBody>
      <dsp:txXfrm>
        <a:off x="1709746" y="4692"/>
        <a:ext cx="14432048" cy="1481057"/>
      </dsp:txXfrm>
    </dsp:sp>
    <dsp:sp modelId="{8139B2DA-0A41-40D3-9BDE-31BD85110E6A}">
      <dsp:nvSpPr>
        <dsp:cNvPr id="0" name=""/>
        <dsp:cNvSpPr/>
      </dsp:nvSpPr>
      <dsp:spPr>
        <a:xfrm>
          <a:off x="0" y="1844794"/>
          <a:ext cx="16208782" cy="1479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ECFD4-28EC-4A6C-9FCA-92DD51FE725D}">
      <dsp:nvSpPr>
        <dsp:cNvPr id="0" name=""/>
        <dsp:cNvSpPr/>
      </dsp:nvSpPr>
      <dsp:spPr>
        <a:xfrm>
          <a:off x="447582" y="2177706"/>
          <a:ext cx="814581" cy="813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BDC7C-C620-477A-AE39-A79CF184A0E4}">
      <dsp:nvSpPr>
        <dsp:cNvPr id="0" name=""/>
        <dsp:cNvSpPr/>
      </dsp:nvSpPr>
      <dsp:spPr>
        <a:xfrm>
          <a:off x="1709746" y="1844794"/>
          <a:ext cx="14432048" cy="14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45" tIns="156745" rIns="156745" bIns="156745" numCol="1" spcCol="1270" anchor="ctr" anchorCtr="0">
          <a:noAutofit/>
        </a:bodyPr>
        <a:lstStyle/>
        <a:p>
          <a:pPr marL="0" lvl="0" indent="0" algn="l" defTabSz="1778000">
            <a:lnSpc>
              <a:spcPct val="100000"/>
            </a:lnSpc>
            <a:spcBef>
              <a:spcPct val="0"/>
            </a:spcBef>
            <a:spcAft>
              <a:spcPct val="35000"/>
            </a:spcAft>
            <a:buNone/>
          </a:pPr>
          <a:r>
            <a:rPr lang="en-US" sz="4000" b="1" kern="1200" dirty="0"/>
            <a:t>Reflect</a:t>
          </a:r>
          <a:r>
            <a:rPr lang="en-US" sz="4000" kern="1200" dirty="0"/>
            <a:t> on your own approach to conflict and its impact on communication and workplace relationships.</a:t>
          </a:r>
        </a:p>
      </dsp:txBody>
      <dsp:txXfrm>
        <a:off x="1709746" y="1844794"/>
        <a:ext cx="14432048" cy="1481057"/>
      </dsp:txXfrm>
    </dsp:sp>
    <dsp:sp modelId="{6700E0DA-81AB-4C4F-97E7-07E446B06EBB}">
      <dsp:nvSpPr>
        <dsp:cNvPr id="0" name=""/>
        <dsp:cNvSpPr/>
      </dsp:nvSpPr>
      <dsp:spPr>
        <a:xfrm>
          <a:off x="0" y="3684896"/>
          <a:ext cx="16208782" cy="1479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428DE-F740-4C80-A00D-23300D6731CB}">
      <dsp:nvSpPr>
        <dsp:cNvPr id="0" name=""/>
        <dsp:cNvSpPr/>
      </dsp:nvSpPr>
      <dsp:spPr>
        <a:xfrm>
          <a:off x="447582" y="4017808"/>
          <a:ext cx="814581" cy="813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2C582-2F83-4067-8168-0E8DDE54373A}">
      <dsp:nvSpPr>
        <dsp:cNvPr id="0" name=""/>
        <dsp:cNvSpPr/>
      </dsp:nvSpPr>
      <dsp:spPr>
        <a:xfrm>
          <a:off x="1709746" y="3684896"/>
          <a:ext cx="14432048" cy="14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45" tIns="156745" rIns="156745" bIns="156745" numCol="1" spcCol="1270" anchor="ctr" anchorCtr="0">
          <a:noAutofit/>
        </a:bodyPr>
        <a:lstStyle/>
        <a:p>
          <a:pPr marL="0" lvl="0" indent="0" algn="l" defTabSz="1778000">
            <a:lnSpc>
              <a:spcPct val="100000"/>
            </a:lnSpc>
            <a:spcBef>
              <a:spcPct val="0"/>
            </a:spcBef>
            <a:spcAft>
              <a:spcPct val="35000"/>
            </a:spcAft>
            <a:buNone/>
          </a:pPr>
          <a:r>
            <a:rPr lang="en-US" sz="4000" b="1" kern="1200" dirty="0"/>
            <a:t>Practice</a:t>
          </a:r>
          <a:r>
            <a:rPr lang="en-US" sz="4000" kern="1200" dirty="0"/>
            <a:t> </a:t>
          </a:r>
          <a:r>
            <a:rPr lang="en-US" sz="4000" i="1" kern="1200" dirty="0"/>
            <a:t>Compassionate Communication</a:t>
          </a:r>
          <a:r>
            <a:rPr lang="en-US" sz="4000" kern="1200" dirty="0"/>
            <a:t> techniques from </a:t>
          </a:r>
          <a:r>
            <a:rPr lang="en-US" sz="4000" i="1" kern="1200" dirty="0"/>
            <a:t>Marshall Rosenberg’s model</a:t>
          </a:r>
          <a:r>
            <a:rPr lang="en-US" sz="4000" kern="1200" dirty="0"/>
            <a:t> to foster clarity, trust, and collaboration.</a:t>
          </a:r>
        </a:p>
      </dsp:txBody>
      <dsp:txXfrm>
        <a:off x="1709746" y="3684896"/>
        <a:ext cx="14432048" cy="1481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FE7E-E96A-4373-AF3A-F565D4C387CE}">
      <dsp:nvSpPr>
        <dsp:cNvPr id="0" name=""/>
        <dsp:cNvSpPr/>
      </dsp:nvSpPr>
      <dsp:spPr>
        <a:xfrm>
          <a:off x="2705102" y="1882"/>
          <a:ext cx="10820408" cy="825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46" tIns="209802" rIns="209946" bIns="209802" numCol="1" spcCol="1270" anchor="ctr" anchorCtr="0">
          <a:noAutofit/>
        </a:bodyPr>
        <a:lstStyle/>
        <a:p>
          <a:pPr marL="0" lvl="0" indent="0" algn="l" defTabSz="1422400">
            <a:lnSpc>
              <a:spcPct val="90000"/>
            </a:lnSpc>
            <a:spcBef>
              <a:spcPct val="0"/>
            </a:spcBef>
            <a:spcAft>
              <a:spcPct val="35000"/>
            </a:spcAft>
            <a:buNone/>
          </a:pPr>
          <a:r>
            <a:rPr lang="en-US" sz="3200" kern="1200"/>
            <a:t>Clarify Needs and Objectives</a:t>
          </a:r>
        </a:p>
      </dsp:txBody>
      <dsp:txXfrm>
        <a:off x="2705102" y="1882"/>
        <a:ext cx="10820408" cy="825993"/>
      </dsp:txXfrm>
    </dsp:sp>
    <dsp:sp modelId="{0C165EBF-27B2-4BB8-A6F6-6156FD33502E}">
      <dsp:nvSpPr>
        <dsp:cNvPr id="0" name=""/>
        <dsp:cNvSpPr/>
      </dsp:nvSpPr>
      <dsp:spPr>
        <a:xfrm>
          <a:off x="0" y="1882"/>
          <a:ext cx="2705102" cy="8259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145" tIns="81590" rIns="143145" bIns="81590" numCol="1" spcCol="1270" anchor="ctr" anchorCtr="0">
          <a:noAutofit/>
        </a:bodyPr>
        <a:lstStyle/>
        <a:p>
          <a:pPr marL="0" lvl="0" indent="0" algn="ctr" defTabSz="1422400">
            <a:lnSpc>
              <a:spcPct val="90000"/>
            </a:lnSpc>
            <a:spcBef>
              <a:spcPct val="0"/>
            </a:spcBef>
            <a:spcAft>
              <a:spcPct val="35000"/>
            </a:spcAft>
            <a:buNone/>
          </a:pPr>
          <a:r>
            <a:rPr lang="en-US" sz="3200" kern="1200"/>
            <a:t>Clarify</a:t>
          </a:r>
        </a:p>
      </dsp:txBody>
      <dsp:txXfrm>
        <a:off x="0" y="1882"/>
        <a:ext cx="2705102" cy="825993"/>
      </dsp:txXfrm>
    </dsp:sp>
    <dsp:sp modelId="{B35525AB-0477-42C4-A279-70621CF815A8}">
      <dsp:nvSpPr>
        <dsp:cNvPr id="0" name=""/>
        <dsp:cNvSpPr/>
      </dsp:nvSpPr>
      <dsp:spPr>
        <a:xfrm>
          <a:off x="2705102" y="877435"/>
          <a:ext cx="10820408" cy="825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46" tIns="209802" rIns="209946" bIns="209802" numCol="1" spcCol="1270" anchor="ctr" anchorCtr="0">
          <a:noAutofit/>
        </a:bodyPr>
        <a:lstStyle/>
        <a:p>
          <a:pPr marL="0" lvl="0" indent="0" algn="l" defTabSz="1422400">
            <a:lnSpc>
              <a:spcPct val="90000"/>
            </a:lnSpc>
            <a:spcBef>
              <a:spcPct val="0"/>
            </a:spcBef>
            <a:spcAft>
              <a:spcPct val="35000"/>
            </a:spcAft>
            <a:buNone/>
          </a:pPr>
          <a:r>
            <a:rPr lang="en-US" sz="3200" kern="1200"/>
            <a:t>Encourage Open Information Sharing</a:t>
          </a:r>
        </a:p>
      </dsp:txBody>
      <dsp:txXfrm>
        <a:off x="2705102" y="877435"/>
        <a:ext cx="10820408" cy="825993"/>
      </dsp:txXfrm>
    </dsp:sp>
    <dsp:sp modelId="{27F2ED0D-8783-44B3-AD22-D68194C1B9A0}">
      <dsp:nvSpPr>
        <dsp:cNvPr id="0" name=""/>
        <dsp:cNvSpPr/>
      </dsp:nvSpPr>
      <dsp:spPr>
        <a:xfrm>
          <a:off x="0" y="877435"/>
          <a:ext cx="2705102" cy="8259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145" tIns="81590" rIns="143145" bIns="81590" numCol="1" spcCol="1270" anchor="ctr" anchorCtr="0">
          <a:noAutofit/>
        </a:bodyPr>
        <a:lstStyle/>
        <a:p>
          <a:pPr marL="0" lvl="0" indent="0" algn="ctr" defTabSz="1422400">
            <a:lnSpc>
              <a:spcPct val="90000"/>
            </a:lnSpc>
            <a:spcBef>
              <a:spcPct val="0"/>
            </a:spcBef>
            <a:spcAft>
              <a:spcPct val="35000"/>
            </a:spcAft>
            <a:buNone/>
          </a:pPr>
          <a:r>
            <a:rPr lang="en-US" sz="3200" kern="1200"/>
            <a:t>Encourage</a:t>
          </a:r>
        </a:p>
      </dsp:txBody>
      <dsp:txXfrm>
        <a:off x="0" y="877435"/>
        <a:ext cx="2705102" cy="825993"/>
      </dsp:txXfrm>
    </dsp:sp>
    <dsp:sp modelId="{A4CDCD43-781A-4BAF-A8B5-ADEEDA3B06A2}">
      <dsp:nvSpPr>
        <dsp:cNvPr id="0" name=""/>
        <dsp:cNvSpPr/>
      </dsp:nvSpPr>
      <dsp:spPr>
        <a:xfrm>
          <a:off x="2705102" y="1752988"/>
          <a:ext cx="10820408" cy="825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46" tIns="209802" rIns="209946" bIns="209802" numCol="1" spcCol="1270" anchor="ctr" anchorCtr="0">
          <a:noAutofit/>
        </a:bodyPr>
        <a:lstStyle/>
        <a:p>
          <a:pPr marL="0" lvl="0" indent="0" algn="l" defTabSz="1422400">
            <a:lnSpc>
              <a:spcPct val="90000"/>
            </a:lnSpc>
            <a:spcBef>
              <a:spcPct val="0"/>
            </a:spcBef>
            <a:spcAft>
              <a:spcPct val="35000"/>
            </a:spcAft>
            <a:buNone/>
          </a:pPr>
          <a:r>
            <a:rPr lang="en-US" sz="3200" kern="1200" dirty="0"/>
            <a:t>Explore Multiple Alternatives</a:t>
          </a:r>
        </a:p>
      </dsp:txBody>
      <dsp:txXfrm>
        <a:off x="2705102" y="1752988"/>
        <a:ext cx="10820408" cy="825993"/>
      </dsp:txXfrm>
    </dsp:sp>
    <dsp:sp modelId="{759D66CA-0520-4515-982F-D2C291E8D7D6}">
      <dsp:nvSpPr>
        <dsp:cNvPr id="0" name=""/>
        <dsp:cNvSpPr/>
      </dsp:nvSpPr>
      <dsp:spPr>
        <a:xfrm>
          <a:off x="0" y="1752988"/>
          <a:ext cx="2705102" cy="8259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145" tIns="81590" rIns="143145" bIns="81590" numCol="1" spcCol="1270" anchor="ctr" anchorCtr="0">
          <a:noAutofit/>
        </a:bodyPr>
        <a:lstStyle/>
        <a:p>
          <a:pPr marL="0" lvl="0" indent="0" algn="ctr" defTabSz="1422400">
            <a:lnSpc>
              <a:spcPct val="90000"/>
            </a:lnSpc>
            <a:spcBef>
              <a:spcPct val="0"/>
            </a:spcBef>
            <a:spcAft>
              <a:spcPct val="35000"/>
            </a:spcAft>
            <a:buNone/>
          </a:pPr>
          <a:r>
            <a:rPr lang="en-US" sz="3200" kern="1200"/>
            <a:t>Explore</a:t>
          </a:r>
        </a:p>
      </dsp:txBody>
      <dsp:txXfrm>
        <a:off x="0" y="1752988"/>
        <a:ext cx="2705102" cy="825993"/>
      </dsp:txXfrm>
    </dsp:sp>
    <dsp:sp modelId="{F3CBD2FD-1378-4857-BDBF-2F4198123499}">
      <dsp:nvSpPr>
        <dsp:cNvPr id="0" name=""/>
        <dsp:cNvSpPr/>
      </dsp:nvSpPr>
      <dsp:spPr>
        <a:xfrm>
          <a:off x="2705102" y="2628541"/>
          <a:ext cx="10820408" cy="825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46" tIns="209802" rIns="209946" bIns="209802" numCol="1" spcCol="1270" anchor="ctr" anchorCtr="0">
          <a:noAutofit/>
        </a:bodyPr>
        <a:lstStyle/>
        <a:p>
          <a:pPr marL="0" lvl="0" indent="0" algn="l" defTabSz="1422400">
            <a:lnSpc>
              <a:spcPct val="90000"/>
            </a:lnSpc>
            <a:spcBef>
              <a:spcPct val="0"/>
            </a:spcBef>
            <a:spcAft>
              <a:spcPct val="35000"/>
            </a:spcAft>
            <a:buNone/>
          </a:pPr>
          <a:r>
            <a:rPr lang="en-US" sz="3200" kern="1200" dirty="0"/>
            <a:t>Manage Emotions Constructively</a:t>
          </a:r>
        </a:p>
      </dsp:txBody>
      <dsp:txXfrm>
        <a:off x="2705102" y="2628541"/>
        <a:ext cx="10820408" cy="825993"/>
      </dsp:txXfrm>
    </dsp:sp>
    <dsp:sp modelId="{BDB10B07-6D54-4736-85C0-1C68CC49BD4D}">
      <dsp:nvSpPr>
        <dsp:cNvPr id="0" name=""/>
        <dsp:cNvSpPr/>
      </dsp:nvSpPr>
      <dsp:spPr>
        <a:xfrm>
          <a:off x="0" y="2628541"/>
          <a:ext cx="2705102" cy="8259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145" tIns="81590" rIns="143145" bIns="81590" numCol="1" spcCol="1270" anchor="ctr" anchorCtr="0">
          <a:noAutofit/>
        </a:bodyPr>
        <a:lstStyle/>
        <a:p>
          <a:pPr marL="0" lvl="0" indent="0" algn="ctr" defTabSz="1422400">
            <a:lnSpc>
              <a:spcPct val="90000"/>
            </a:lnSpc>
            <a:spcBef>
              <a:spcPct val="0"/>
            </a:spcBef>
            <a:spcAft>
              <a:spcPct val="35000"/>
            </a:spcAft>
            <a:buNone/>
          </a:pPr>
          <a:r>
            <a:rPr lang="en-US" sz="3200" kern="1200"/>
            <a:t>Manage</a:t>
          </a:r>
        </a:p>
      </dsp:txBody>
      <dsp:txXfrm>
        <a:off x="0" y="2628541"/>
        <a:ext cx="2705102" cy="825993"/>
      </dsp:txXfrm>
    </dsp:sp>
    <dsp:sp modelId="{89E56485-8B3F-4EE9-99BB-EF7C0E488BC0}">
      <dsp:nvSpPr>
        <dsp:cNvPr id="0" name=""/>
        <dsp:cNvSpPr/>
      </dsp:nvSpPr>
      <dsp:spPr>
        <a:xfrm>
          <a:off x="2705102" y="3504094"/>
          <a:ext cx="10820408" cy="825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946" tIns="209802" rIns="209946" bIns="209802" numCol="1" spcCol="1270" anchor="ctr" anchorCtr="0">
          <a:noAutofit/>
        </a:bodyPr>
        <a:lstStyle/>
        <a:p>
          <a:pPr marL="0" lvl="0" indent="0" algn="l" defTabSz="1600200">
            <a:lnSpc>
              <a:spcPct val="90000"/>
            </a:lnSpc>
            <a:spcBef>
              <a:spcPct val="0"/>
            </a:spcBef>
            <a:spcAft>
              <a:spcPct val="35000"/>
            </a:spcAft>
            <a:buNone/>
          </a:pPr>
          <a:r>
            <a:rPr lang="en-US" sz="3600" kern="1200"/>
            <a:t>Use a Collaborative Problem-Solving Approach </a:t>
          </a:r>
        </a:p>
      </dsp:txBody>
      <dsp:txXfrm>
        <a:off x="2705102" y="3504094"/>
        <a:ext cx="10820408" cy="825993"/>
      </dsp:txXfrm>
    </dsp:sp>
    <dsp:sp modelId="{2BF28EA7-E987-488A-8374-5652B98872DE}">
      <dsp:nvSpPr>
        <dsp:cNvPr id="0" name=""/>
        <dsp:cNvSpPr/>
      </dsp:nvSpPr>
      <dsp:spPr>
        <a:xfrm>
          <a:off x="0" y="3504094"/>
          <a:ext cx="2705102" cy="8259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145" tIns="81590" rIns="143145" bIns="81590" numCol="1" spcCol="1270" anchor="ctr" anchorCtr="0">
          <a:noAutofit/>
        </a:bodyPr>
        <a:lstStyle/>
        <a:p>
          <a:pPr marL="0" lvl="0" indent="0" algn="ctr" defTabSz="1422400">
            <a:lnSpc>
              <a:spcPct val="90000"/>
            </a:lnSpc>
            <a:spcBef>
              <a:spcPct val="0"/>
            </a:spcBef>
            <a:spcAft>
              <a:spcPct val="35000"/>
            </a:spcAft>
            <a:buNone/>
          </a:pPr>
          <a:r>
            <a:rPr lang="en-US" sz="3200" kern="1200"/>
            <a:t>Use</a:t>
          </a:r>
        </a:p>
      </dsp:txBody>
      <dsp:txXfrm>
        <a:off x="0" y="3504094"/>
        <a:ext cx="2705102" cy="825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56270-2C4A-472B-9A7F-766CF5152C95}">
      <dsp:nvSpPr>
        <dsp:cNvPr id="0" name=""/>
        <dsp:cNvSpPr/>
      </dsp:nvSpPr>
      <dsp:spPr>
        <a:xfrm>
          <a:off x="0" y="0"/>
          <a:ext cx="12623595" cy="1340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Observation</a:t>
          </a:r>
          <a:r>
            <a:rPr lang="en-US" sz="3200" kern="1200" dirty="0"/>
            <a:t> – Describe what you </a:t>
          </a:r>
          <a:r>
            <a:rPr lang="en-US" sz="3200" i="1" kern="1200" dirty="0"/>
            <a:t>see or hear</a:t>
          </a:r>
          <a:r>
            <a:rPr lang="en-US" sz="3200" kern="1200" dirty="0"/>
            <a:t> without judgment.</a:t>
          </a:r>
          <a:br>
            <a:rPr lang="en-US" sz="3200" kern="1200" dirty="0"/>
          </a:br>
          <a:r>
            <a:rPr lang="en-US" sz="3200" i="1" kern="1200" dirty="0"/>
            <a:t>“When I notice reports are turned in after the deadline…”</a:t>
          </a:r>
          <a:endParaRPr lang="en-US" sz="3200" kern="1200" dirty="0"/>
        </a:p>
      </dsp:txBody>
      <dsp:txXfrm>
        <a:off x="39267" y="39267"/>
        <a:ext cx="11063615" cy="1262140"/>
      </dsp:txXfrm>
    </dsp:sp>
    <dsp:sp modelId="{CEC52C0E-6EBB-458A-ABC8-FDA45FF84B03}">
      <dsp:nvSpPr>
        <dsp:cNvPr id="0" name=""/>
        <dsp:cNvSpPr/>
      </dsp:nvSpPr>
      <dsp:spPr>
        <a:xfrm>
          <a:off x="1057226" y="1584433"/>
          <a:ext cx="12623595" cy="1340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Feeling</a:t>
          </a:r>
          <a:r>
            <a:rPr lang="en-US" sz="3200" kern="1200" dirty="0"/>
            <a:t> – Express how you </a:t>
          </a:r>
          <a:r>
            <a:rPr lang="en-US" sz="3200" i="1" kern="1200" dirty="0"/>
            <a:t>feel</a:t>
          </a:r>
          <a:r>
            <a:rPr lang="en-US" sz="3200" kern="1200" dirty="0"/>
            <a:t> about what you observed.</a:t>
          </a:r>
          <a:br>
            <a:rPr lang="en-US" sz="3200" kern="1200" dirty="0"/>
          </a:br>
          <a:r>
            <a:rPr lang="en-US" sz="3200" i="1" kern="1200" dirty="0"/>
            <a:t>“…I feel anxious and frustrated…”</a:t>
          </a:r>
          <a:endParaRPr lang="en-US" sz="3200" kern="1200" dirty="0"/>
        </a:p>
      </dsp:txBody>
      <dsp:txXfrm>
        <a:off x="1096493" y="1623700"/>
        <a:ext cx="10616396" cy="1262140"/>
      </dsp:txXfrm>
    </dsp:sp>
    <dsp:sp modelId="{A996694E-2EC6-4A72-9A5A-113682431725}">
      <dsp:nvSpPr>
        <dsp:cNvPr id="0" name=""/>
        <dsp:cNvSpPr/>
      </dsp:nvSpPr>
      <dsp:spPr>
        <a:xfrm>
          <a:off x="2098672" y="3168867"/>
          <a:ext cx="12623595" cy="1340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Need</a:t>
          </a:r>
          <a:r>
            <a:rPr lang="en-US" sz="3200" kern="1200" dirty="0"/>
            <a:t> – Identify the </a:t>
          </a:r>
          <a:r>
            <a:rPr lang="en-US" sz="3200" i="1" kern="1200" dirty="0"/>
            <a:t>underlying value or need.</a:t>
          </a:r>
          <a:br>
            <a:rPr lang="en-US" sz="3200" kern="1200" dirty="0"/>
          </a:br>
          <a:r>
            <a:rPr lang="en-US" sz="3200" i="1" kern="1200" dirty="0"/>
            <a:t>“…because I need reliability and teamwork.”</a:t>
          </a:r>
          <a:endParaRPr lang="en-US" sz="3200" kern="1200" dirty="0"/>
        </a:p>
      </dsp:txBody>
      <dsp:txXfrm>
        <a:off x="2137939" y="3208134"/>
        <a:ext cx="10632176" cy="1262140"/>
      </dsp:txXfrm>
    </dsp:sp>
    <dsp:sp modelId="{3A39FEA6-8953-4D4E-A9BB-DAAA0DC6E0BB}">
      <dsp:nvSpPr>
        <dsp:cNvPr id="0" name=""/>
        <dsp:cNvSpPr/>
      </dsp:nvSpPr>
      <dsp:spPr>
        <a:xfrm>
          <a:off x="3155898" y="4753301"/>
          <a:ext cx="12623595" cy="1340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Request</a:t>
          </a:r>
          <a:r>
            <a:rPr lang="en-US" sz="3200" kern="1200" dirty="0"/>
            <a:t> – Make a </a:t>
          </a:r>
          <a:r>
            <a:rPr lang="en-US" sz="3200" i="1" kern="1200" dirty="0"/>
            <a:t>specific, actionable request.</a:t>
          </a:r>
          <a:br>
            <a:rPr lang="en-US" sz="3200" kern="1200" dirty="0"/>
          </a:br>
          <a:r>
            <a:rPr lang="en-US" sz="3200" i="1" kern="1200" dirty="0"/>
            <a:t>“Would you be willing to submit reports by Thursday next week?”</a:t>
          </a:r>
          <a:endParaRPr lang="en-US" sz="3200" kern="1200" dirty="0"/>
        </a:p>
      </dsp:txBody>
      <dsp:txXfrm>
        <a:off x="3195165" y="4792568"/>
        <a:ext cx="10616396" cy="1262140"/>
      </dsp:txXfrm>
    </dsp:sp>
    <dsp:sp modelId="{BB9340CE-34F0-4C79-9F72-A69A2C84F102}">
      <dsp:nvSpPr>
        <dsp:cNvPr id="0" name=""/>
        <dsp:cNvSpPr/>
      </dsp:nvSpPr>
      <dsp:spPr>
        <a:xfrm>
          <a:off x="11752156" y="1026834"/>
          <a:ext cx="871438" cy="8714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endParaRPr lang="en-US" sz="3600" kern="1200"/>
        </a:p>
      </dsp:txBody>
      <dsp:txXfrm>
        <a:off x="11948230" y="1026834"/>
        <a:ext cx="479290" cy="655757"/>
      </dsp:txXfrm>
    </dsp:sp>
    <dsp:sp modelId="{CA0D356A-AFD4-494C-ADFA-DE6C62D78C15}">
      <dsp:nvSpPr>
        <dsp:cNvPr id="0" name=""/>
        <dsp:cNvSpPr/>
      </dsp:nvSpPr>
      <dsp:spPr>
        <a:xfrm>
          <a:off x="12809382" y="2611268"/>
          <a:ext cx="871438" cy="8714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endParaRPr lang="en-US" sz="3600" kern="1200"/>
        </a:p>
      </dsp:txBody>
      <dsp:txXfrm>
        <a:off x="13005456" y="2611268"/>
        <a:ext cx="479290" cy="655757"/>
      </dsp:txXfrm>
    </dsp:sp>
    <dsp:sp modelId="{553DC3C9-5E75-4B48-964E-92B399D47189}">
      <dsp:nvSpPr>
        <dsp:cNvPr id="0" name=""/>
        <dsp:cNvSpPr/>
      </dsp:nvSpPr>
      <dsp:spPr>
        <a:xfrm>
          <a:off x="13850829" y="4195702"/>
          <a:ext cx="871438" cy="8714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endParaRPr lang="en-US" sz="3600" kern="1200"/>
        </a:p>
      </dsp:txBody>
      <dsp:txXfrm>
        <a:off x="14046903" y="4195702"/>
        <a:ext cx="479290" cy="655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ED03-C9A9-914E-A5C9-9A43C72DA36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F44F34-C685-41A0-CB99-0666751B6CE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AF63880-8616-7898-158F-726D33C17BF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6D06FF4-860F-CCBE-D0D2-EF0BEA2532D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B864845-962A-6070-D39C-F1961F2FE14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Introduce Active Listening - slide</a:t>
            </a:r>
          </a:p>
        </p:txBody>
      </p:sp>
      <p:sp>
        <p:nvSpPr>
          <p:cNvPr id="6" name="Footer Placeholder 5">
            <a:extLst>
              <a:ext uri="{FF2B5EF4-FFF2-40B4-BE49-F238E27FC236}">
                <a16:creationId xmlns:a16="http://schemas.microsoft.com/office/drawing/2014/main" id="{4D684106-D7B0-6D2A-2127-63FAD8E0F4B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100C44C-4F22-98DA-868F-1D8EC4B500A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4612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Clarify Needs and Objectives:</a:t>
            </a:r>
          </a:p>
          <a:p>
            <a:r>
              <a:rPr lang="en-US"/>
              <a:t>Ensure that each person shares their needs and goals openly to establish a common understanding.  Share clearly what you need and want out of the situation.</a:t>
            </a:r>
          </a:p>
          <a:p>
            <a:endParaRPr lang="en-US"/>
          </a:p>
          <a:p>
            <a:r>
              <a:rPr lang="en-US"/>
              <a:t>Encourage Open Information Sharing:</a:t>
            </a:r>
          </a:p>
          <a:p>
            <a:r>
              <a:rPr lang="en-US"/>
              <a:t>Foster trust by expressing your intent to understand their perspective and by sharing information freely.</a:t>
            </a:r>
          </a:p>
          <a:p>
            <a:endParaRPr lang="en-US"/>
          </a:p>
          <a:p>
            <a:r>
              <a:rPr lang="en-US"/>
              <a:t>Explore Multiple Alternatives:</a:t>
            </a:r>
          </a:p>
          <a:p>
            <a:r>
              <a:rPr lang="en-US"/>
              <a:t>Offer a variety of creative options and stay open-minded. Emphasize that you're not fixed on any single solution but are committed to finding one that benefits everyone.</a:t>
            </a:r>
          </a:p>
          <a:p>
            <a:endParaRPr lang="en-US"/>
          </a:p>
          <a:p>
            <a:r>
              <a:rPr lang="en-US"/>
              <a:t>Manage Emotions Constructively:</a:t>
            </a:r>
          </a:p>
          <a:p>
            <a:r>
              <a:rPr lang="en-US"/>
              <a:t>Avoid collaboration when emotions are running high. Successful collaboration requires a calm, respectful, and trusting environment.</a:t>
            </a:r>
          </a:p>
          <a:p>
            <a:endParaRPr lang="en-US"/>
          </a:p>
          <a:p>
            <a:r>
              <a:rPr lang="en-US"/>
              <a:t>Use a Collaborative Problem-Solving Approach:</a:t>
            </a:r>
          </a:p>
          <a:p>
            <a:r>
              <a:rPr lang="en-US"/>
              <a:t>Work together to fully understand the problem, generate a range of possible solutions, and agree on implementing the best 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6245-1805-A372-A067-C9AF63FD2D1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385713-686A-5715-7F02-602A43FC196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97825F-5D97-56A1-B570-BE32F2F177A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56DBB9D-E064-92BF-6D2C-5F076392027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35523F-62C7-A543-78F7-218486A2B74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Clarify Needs and Objectives:</a:t>
            </a:r>
          </a:p>
          <a:p>
            <a:r>
              <a:rPr lang="en-US"/>
              <a:t>Ensure that each person shares their needs and goals openly to establish a common understanding.  Share clearly what you need and want out of the situation.</a:t>
            </a:r>
          </a:p>
          <a:p>
            <a:endParaRPr lang="en-US"/>
          </a:p>
          <a:p>
            <a:r>
              <a:rPr lang="en-US"/>
              <a:t>Encourage Open Information Sharing:</a:t>
            </a:r>
          </a:p>
          <a:p>
            <a:r>
              <a:rPr lang="en-US"/>
              <a:t>Foster trust by expressing your intent to understand their perspective and by sharing information freely.</a:t>
            </a:r>
          </a:p>
          <a:p>
            <a:endParaRPr lang="en-US"/>
          </a:p>
          <a:p>
            <a:r>
              <a:rPr lang="en-US"/>
              <a:t>Explore Multiple Alternatives:</a:t>
            </a:r>
          </a:p>
          <a:p>
            <a:r>
              <a:rPr lang="en-US"/>
              <a:t>Offer a variety of creative options and stay open-minded. Emphasize that you're not fixed on any single solution but are committed to finding one that benefits everyone.</a:t>
            </a:r>
          </a:p>
          <a:p>
            <a:endParaRPr lang="en-US"/>
          </a:p>
          <a:p>
            <a:r>
              <a:rPr lang="en-US"/>
              <a:t>Manage Emotions Constructively:</a:t>
            </a:r>
          </a:p>
          <a:p>
            <a:r>
              <a:rPr lang="en-US"/>
              <a:t>Avoid collaboration when emotions are running high. Successful collaboration requires a calm, respectful, and trusting environment.</a:t>
            </a:r>
          </a:p>
          <a:p>
            <a:endParaRPr lang="en-US"/>
          </a:p>
          <a:p>
            <a:r>
              <a:rPr lang="en-US"/>
              <a:t>Use a Collaborative Problem-Solving Approach:</a:t>
            </a:r>
          </a:p>
          <a:p>
            <a:r>
              <a:rPr lang="en-US"/>
              <a:t>Work together to fully understand the problem, generate a range of possible solutions, and agree on implementing the best one.</a:t>
            </a:r>
          </a:p>
        </p:txBody>
      </p:sp>
      <p:sp>
        <p:nvSpPr>
          <p:cNvPr id="6" name="Footer Placeholder 5">
            <a:extLst>
              <a:ext uri="{FF2B5EF4-FFF2-40B4-BE49-F238E27FC236}">
                <a16:creationId xmlns:a16="http://schemas.microsoft.com/office/drawing/2014/main" id="{4F4A665C-3875-B9DA-54B8-B14318FC8A7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DBE6739-7390-AE22-F45E-315CAF76FE2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1738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EF10-FA5C-2E78-5B62-2221433FF5B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06C9D6-1CEB-BB7B-D69E-39F28E2C16C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8BE314C-3575-4EF9-750F-516C0AFCE14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FB329CC-CB1C-AD1E-69D2-C48ECEA597F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347985B-6BB4-CBC8-29CA-B23422AE14E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Clarify Needs and Objectives:</a:t>
            </a:r>
          </a:p>
          <a:p>
            <a:r>
              <a:rPr lang="en-US"/>
              <a:t>Ensure that each person shares their needs and goals openly to establish a common understanding.  Share clearly what you need and want out of the situation.</a:t>
            </a:r>
          </a:p>
          <a:p>
            <a:endParaRPr lang="en-US"/>
          </a:p>
          <a:p>
            <a:r>
              <a:rPr lang="en-US"/>
              <a:t>Encourage Open Information Sharing:</a:t>
            </a:r>
          </a:p>
          <a:p>
            <a:r>
              <a:rPr lang="en-US"/>
              <a:t>Foster trust by expressing your intent to understand their perspective and by sharing information freely.</a:t>
            </a:r>
          </a:p>
          <a:p>
            <a:endParaRPr lang="en-US"/>
          </a:p>
          <a:p>
            <a:r>
              <a:rPr lang="en-US"/>
              <a:t>Explore Multiple Alternatives:</a:t>
            </a:r>
          </a:p>
          <a:p>
            <a:r>
              <a:rPr lang="en-US"/>
              <a:t>Offer a variety of creative options and stay open-minded. Emphasize that you're not fixed on any single solution but are committed to finding one that benefits everyone.</a:t>
            </a:r>
          </a:p>
          <a:p>
            <a:endParaRPr lang="en-US"/>
          </a:p>
          <a:p>
            <a:r>
              <a:rPr lang="en-US"/>
              <a:t>Manage Emotions Constructively:</a:t>
            </a:r>
          </a:p>
          <a:p>
            <a:r>
              <a:rPr lang="en-US"/>
              <a:t>Avoid collaboration when emotions are running high. Successful collaboration requires a calm, respectful, and trusting environment.</a:t>
            </a:r>
          </a:p>
          <a:p>
            <a:endParaRPr lang="en-US"/>
          </a:p>
          <a:p>
            <a:r>
              <a:rPr lang="en-US"/>
              <a:t>Use a Collaborative Problem-Solving Approach:</a:t>
            </a:r>
          </a:p>
          <a:p>
            <a:r>
              <a:rPr lang="en-US"/>
              <a:t>Work together to fully understand the problem, generate a range of possible solutions, and agree on implementing the best one.</a:t>
            </a:r>
          </a:p>
        </p:txBody>
      </p:sp>
      <p:sp>
        <p:nvSpPr>
          <p:cNvPr id="6" name="Footer Placeholder 5">
            <a:extLst>
              <a:ext uri="{FF2B5EF4-FFF2-40B4-BE49-F238E27FC236}">
                <a16:creationId xmlns:a16="http://schemas.microsoft.com/office/drawing/2014/main" id="{70537280-724C-D02E-5F9A-481B5AF1951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DCFF70A-EF6B-D0CB-8829-1CBA8ABBD71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7379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B504-6317-E84A-F1B8-AC6394714CA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1CA5A-BDA1-3C5A-07F7-55737B4906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CEF3E0E-E107-093A-9B17-BCD7D2320A7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44FA812-03EA-5C34-106B-0E89CA73A42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9715285-B95F-452C-CA55-C38BC1E9187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differences do you notice between these two approaches?</a:t>
            </a:r>
            <a:br>
              <a:rPr lang="en-US" dirty="0"/>
            </a:br>
            <a:r>
              <a:rPr lang="en-US" dirty="0"/>
              <a:t>How might the second one change the tone of the conversation?”</a:t>
            </a:r>
          </a:p>
        </p:txBody>
      </p:sp>
      <p:sp>
        <p:nvSpPr>
          <p:cNvPr id="6" name="Footer Placeholder 5">
            <a:extLst>
              <a:ext uri="{FF2B5EF4-FFF2-40B4-BE49-F238E27FC236}">
                <a16:creationId xmlns:a16="http://schemas.microsoft.com/office/drawing/2014/main" id="{B1BD3B65-F9B1-9080-53D7-40768A55587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5DC64FD-9A93-D51D-FFE8-490170AFFAF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9442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A11F-5092-9332-8249-F6F16737DDE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FB110-0BB1-9B7B-FEF0-DCB0E55C3C7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E5D507A-B9CB-782D-54C8-FBDF9A299A0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99F4E7F-5382-01F5-B4D0-EA5450E106F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BDE8CA9-1AD2-3433-D343-91E5D883CCA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Clarify Needs and Objectives:</a:t>
            </a:r>
          </a:p>
          <a:p>
            <a:r>
              <a:rPr lang="en-US"/>
              <a:t>Ensure that each person shares their needs and goals openly to establish a common understanding.  Share clearly what you need and want out of the situation.</a:t>
            </a:r>
          </a:p>
          <a:p>
            <a:endParaRPr lang="en-US"/>
          </a:p>
          <a:p>
            <a:r>
              <a:rPr lang="en-US"/>
              <a:t>Encourage Open Information Sharing:</a:t>
            </a:r>
          </a:p>
          <a:p>
            <a:r>
              <a:rPr lang="en-US"/>
              <a:t>Foster trust by expressing your intent to understand their perspective and by sharing information freely.</a:t>
            </a:r>
          </a:p>
          <a:p>
            <a:endParaRPr lang="en-US"/>
          </a:p>
          <a:p>
            <a:r>
              <a:rPr lang="en-US"/>
              <a:t>Explore Multiple Alternatives:</a:t>
            </a:r>
          </a:p>
          <a:p>
            <a:r>
              <a:rPr lang="en-US"/>
              <a:t>Offer a variety of creative options and stay open-minded. Emphasize that you're not fixed on any single solution but are committed to finding one that benefits everyone.</a:t>
            </a:r>
          </a:p>
          <a:p>
            <a:endParaRPr lang="en-US"/>
          </a:p>
          <a:p>
            <a:r>
              <a:rPr lang="en-US"/>
              <a:t>Manage Emotions Constructively:</a:t>
            </a:r>
          </a:p>
          <a:p>
            <a:r>
              <a:rPr lang="en-US"/>
              <a:t>Avoid collaboration when emotions are running high. Successful collaboration requires a calm, respectful, and trusting environment.</a:t>
            </a:r>
          </a:p>
          <a:p>
            <a:endParaRPr lang="en-US"/>
          </a:p>
          <a:p>
            <a:r>
              <a:rPr lang="en-US"/>
              <a:t>Use a Collaborative Problem-Solving Approach:</a:t>
            </a:r>
          </a:p>
          <a:p>
            <a:r>
              <a:rPr lang="en-US"/>
              <a:t>Work together to fully understand the problem, generate a range of possible solutions, and agree on implementing the best one.</a:t>
            </a:r>
          </a:p>
        </p:txBody>
      </p:sp>
      <p:sp>
        <p:nvSpPr>
          <p:cNvPr id="6" name="Footer Placeholder 5">
            <a:extLst>
              <a:ext uri="{FF2B5EF4-FFF2-40B4-BE49-F238E27FC236}">
                <a16:creationId xmlns:a16="http://schemas.microsoft.com/office/drawing/2014/main" id="{3E4FB20C-786E-0497-F7F0-E57EC11F6BD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C043E53-0BC6-C465-AB75-5EF0F6059E1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8842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29A6-A4FF-378A-DD79-B30B015783C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159284-A742-7652-EA7A-43A90ABBE52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1AAAFF-70FA-B1C3-7E28-B2E9BC91753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82911A0-B2DB-D93E-BB93-6AB7B3BC806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53A223-9B0D-F102-B3FF-80DCFDFB8B5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 </a:t>
            </a:r>
          </a:p>
        </p:txBody>
      </p:sp>
      <p:sp>
        <p:nvSpPr>
          <p:cNvPr id="6" name="Footer Placeholder 5">
            <a:extLst>
              <a:ext uri="{FF2B5EF4-FFF2-40B4-BE49-F238E27FC236}">
                <a16:creationId xmlns:a16="http://schemas.microsoft.com/office/drawing/2014/main" id="{00777DD2-1DC5-926C-8C16-659561B58EA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F71B55A-7129-A43A-4936-EACE0DA74F0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1408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5962F-EFE8-5BFC-5AF4-D10E3739A95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2848-61A0-3AE7-F305-119D163F467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A1E7A24-2655-CF2D-C924-9B834E4FC55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C8846E1-5687-A82A-0B57-33B4F652758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EDA96DB-229D-48FB-C1B4-6592BFA99CE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a:extLst>
              <a:ext uri="{FF2B5EF4-FFF2-40B4-BE49-F238E27FC236}">
                <a16:creationId xmlns:a16="http://schemas.microsoft.com/office/drawing/2014/main" id="{5827252E-7F84-7B1E-F529-AFA0F8DFB50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1817985-F17B-F651-289A-741EC0918F8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77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Introduce Active Listening -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9:00-9:15| Dealing with Conflict: </a:t>
            </a:r>
          </a:p>
          <a:p>
            <a:endParaRPr lang="en-US"/>
          </a:p>
          <a:p>
            <a:r>
              <a:rPr lang="en-US"/>
              <a:t>Slides 11 - 17 </a:t>
            </a:r>
          </a:p>
          <a:p>
            <a:endParaRPr lang="en-US"/>
          </a:p>
          <a:p>
            <a:r>
              <a:rPr lang="en-US"/>
              <a:t>Styles and Strategies</a:t>
            </a:r>
          </a:p>
          <a:p>
            <a:r>
              <a:rPr lang="en-US"/>
              <a:t>Facilitator Briefing (5 minutes):</a:t>
            </a:r>
          </a:p>
          <a:p>
            <a:r>
              <a:rPr lang="en-US"/>
              <a:t>Use Hiam’s conflict-handling styles (e.g., Avoiding, Accommodating, Competing, Compromising, Collaborating):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33311-30AB-E5E8-E8F6-A1A7138DB59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D2F214-D216-5125-FC71-C9312C02AE5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FBE7C85-A760-DFCB-3C3A-522BA5DA901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DAB6DCB-52ED-5FBB-9E54-40065CD3907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46C0C91-4302-B8EC-622A-75D386A829A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Introduce Active Listening - slide</a:t>
            </a:r>
          </a:p>
        </p:txBody>
      </p:sp>
      <p:sp>
        <p:nvSpPr>
          <p:cNvPr id="6" name="Footer Placeholder 5">
            <a:extLst>
              <a:ext uri="{FF2B5EF4-FFF2-40B4-BE49-F238E27FC236}">
                <a16:creationId xmlns:a16="http://schemas.microsoft.com/office/drawing/2014/main" id="{E1D8D830-CD5A-7474-D94B-67070E7396A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7B3F17D-90A5-C97A-695D-0653BEFCBD9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2396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tel:505690013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28701" y="571702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p:cNvSpPr txBox="1"/>
          <p:nvPr/>
        </p:nvSpPr>
        <p:spPr>
          <a:xfrm>
            <a:off x="1028701" y="556430"/>
            <a:ext cx="16230597" cy="2573718"/>
          </a:xfrm>
          <a:prstGeom prst="rect">
            <a:avLst/>
          </a:prstGeom>
        </p:spPr>
        <p:txBody>
          <a:bodyPr lIns="0" tIns="0" rIns="0" bIns="0" rtlCol="0" anchor="t">
            <a:spAutoFit/>
          </a:bodyPr>
          <a:lstStyle/>
          <a:p>
            <a:pPr algn="ctr">
              <a:lnSpc>
                <a:spcPts val="10640"/>
              </a:lnSpc>
            </a:pPr>
            <a:r>
              <a:rPr lang="en-US" sz="6000" b="1" dirty="0"/>
              <a:t>Communicating with Clarity: </a:t>
            </a:r>
          </a:p>
          <a:p>
            <a:pPr algn="ctr">
              <a:lnSpc>
                <a:spcPts val="10640"/>
              </a:lnSpc>
            </a:pPr>
            <a:r>
              <a:rPr lang="en-US" sz="6000" b="1" dirty="0"/>
              <a:t>Conflict Resolution Strategies for Success</a:t>
            </a:r>
            <a:endParaRPr lang="en-US" sz="6000" spc="38" dirty="0">
              <a:solidFill>
                <a:srgbClr val="000000"/>
              </a:solidFill>
              <a:latin typeface="Lato"/>
              <a:ea typeface="Lato"/>
              <a:cs typeface="Lato"/>
              <a:sym typeface="Lato"/>
            </a:endParaRPr>
          </a:p>
        </p:txBody>
      </p:sp>
      <p:sp>
        <p:nvSpPr>
          <p:cNvPr id="5" name="Freeform 3">
            <a:extLst>
              <a:ext uri="{FF2B5EF4-FFF2-40B4-BE49-F238E27FC236}">
                <a16:creationId xmlns:a16="http://schemas.microsoft.com/office/drawing/2014/main" id="{84F81AD2-F3E7-81AC-D9FD-A5ED630FF06B}"/>
              </a:ext>
            </a:extLst>
          </p:cNvPr>
          <p:cNvSpPr/>
          <p:nvPr/>
        </p:nvSpPr>
        <p:spPr>
          <a:xfrm>
            <a:off x="16687800" y="8384863"/>
            <a:ext cx="1143001" cy="1291310"/>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
        <p:nvSpPr>
          <p:cNvPr id="3" name="TextBox 4">
            <a:extLst>
              <a:ext uri="{FF2B5EF4-FFF2-40B4-BE49-F238E27FC236}">
                <a16:creationId xmlns:a16="http://schemas.microsoft.com/office/drawing/2014/main" id="{68558B19-5018-BA31-50C6-67B593266F82}"/>
              </a:ext>
            </a:extLst>
          </p:cNvPr>
          <p:cNvSpPr txBox="1"/>
          <p:nvPr/>
        </p:nvSpPr>
        <p:spPr>
          <a:xfrm>
            <a:off x="685800" y="3248890"/>
            <a:ext cx="16382999" cy="1723549"/>
          </a:xfrm>
          <a:prstGeom prst="rect">
            <a:avLst/>
          </a:prstGeom>
        </p:spPr>
        <p:txBody>
          <a:bodyPr wrap="square" lIns="0" tIns="0" rIns="0" bIns="0" rtlCol="0" anchor="t">
            <a:spAutoFit/>
          </a:bodyPr>
          <a:lstStyle/>
          <a:p>
            <a:pPr algn="ctr"/>
            <a:r>
              <a:rPr lang="en-US" sz="4000" spc="38" dirty="0">
                <a:solidFill>
                  <a:schemeClr val="tx2"/>
                </a:solidFill>
                <a:ea typeface="Lato"/>
                <a:cs typeface="Lato"/>
                <a:sym typeface="Lato"/>
              </a:rPr>
              <a:t>Administrator Virtual Learning Community</a:t>
            </a:r>
          </a:p>
          <a:p>
            <a:pPr algn="ctr"/>
            <a:r>
              <a:rPr lang="en-US" sz="4000" spc="38" dirty="0">
                <a:solidFill>
                  <a:schemeClr val="tx2"/>
                </a:solidFill>
                <a:ea typeface="Lato"/>
                <a:cs typeface="Lato"/>
                <a:sym typeface="Lato"/>
              </a:rPr>
              <a:t>Southern Illinois Professional Development Center</a:t>
            </a:r>
          </a:p>
          <a:p>
            <a:pPr algn="ctr"/>
            <a:r>
              <a:rPr lang="en-US" sz="3200" spc="38" dirty="0">
                <a:solidFill>
                  <a:schemeClr val="tx2"/>
                </a:solidFill>
                <a:latin typeface="Lato"/>
                <a:ea typeface="Lato"/>
                <a:cs typeface="Lato"/>
                <a:sym typeface="Lato"/>
              </a:rPr>
              <a:t>Wednesday, November 19</a:t>
            </a:r>
            <a:r>
              <a:rPr lang="en-US" sz="3200" spc="38" baseline="30000" dirty="0">
                <a:solidFill>
                  <a:schemeClr val="tx2"/>
                </a:solidFill>
                <a:latin typeface="Lato"/>
                <a:ea typeface="Lato"/>
                <a:cs typeface="Lato"/>
                <a:sym typeface="Lato"/>
              </a:rPr>
              <a:t>th, </a:t>
            </a:r>
            <a:r>
              <a:rPr lang="en-US" sz="3200" spc="38" dirty="0">
                <a:solidFill>
                  <a:schemeClr val="tx2"/>
                </a:solidFill>
                <a:latin typeface="Lato"/>
                <a:ea typeface="Lato"/>
                <a:cs typeface="Lato"/>
                <a:sym typeface="Lato"/>
              </a:rPr>
              <a:t>2:00</a:t>
            </a:r>
            <a:endParaRPr lang="en-US" sz="7600" spc="38" dirty="0">
              <a:solidFill>
                <a:schemeClr val="tx2"/>
              </a:solidFill>
              <a:ea typeface="Lato"/>
              <a:cs typeface="Lato"/>
              <a:sym typeface="Lato"/>
            </a:endParaRPr>
          </a:p>
        </p:txBody>
      </p:sp>
      <p:sp>
        <p:nvSpPr>
          <p:cNvPr id="6" name="TextBox 4">
            <a:extLst>
              <a:ext uri="{FF2B5EF4-FFF2-40B4-BE49-F238E27FC236}">
                <a16:creationId xmlns:a16="http://schemas.microsoft.com/office/drawing/2014/main" id="{4D4A4FDB-0C1C-2591-A559-790A0CF39381}"/>
              </a:ext>
            </a:extLst>
          </p:cNvPr>
          <p:cNvSpPr txBox="1"/>
          <p:nvPr/>
        </p:nvSpPr>
        <p:spPr>
          <a:xfrm>
            <a:off x="533400" y="6768518"/>
            <a:ext cx="16068369" cy="1467902"/>
          </a:xfrm>
          <a:prstGeom prst="rect">
            <a:avLst/>
          </a:prstGeom>
        </p:spPr>
        <p:txBody>
          <a:bodyPr wrap="square" lIns="0" tIns="0" rIns="0" bIns="0" rtlCol="0" anchor="t">
            <a:spAutoFit/>
          </a:bodyPr>
          <a:lstStyle/>
          <a:p>
            <a:pPr algn="ctr"/>
            <a:r>
              <a:rPr lang="en-US" sz="5400" spc="38" dirty="0">
                <a:solidFill>
                  <a:schemeClr val="accent2">
                    <a:lumMod val="75000"/>
                  </a:schemeClr>
                </a:solidFill>
                <a:ea typeface="Lato"/>
                <a:cs typeface="Lato"/>
                <a:sym typeface="Lato"/>
              </a:rPr>
              <a:t>While we wait for everyone to join: </a:t>
            </a:r>
          </a:p>
          <a:p>
            <a:pPr marL="474978" lvl="1" algn="ctr">
              <a:lnSpc>
                <a:spcPts val="5499"/>
              </a:lnSpc>
            </a:pPr>
            <a:r>
              <a:rPr lang="en-US" sz="3600" spc="21" dirty="0">
                <a:solidFill>
                  <a:schemeClr val="accent2">
                    <a:lumMod val="75000"/>
                  </a:schemeClr>
                </a:solidFill>
                <a:latin typeface="Public Sans"/>
                <a:ea typeface="Public Sans"/>
                <a:cs typeface="Public Sans"/>
                <a:sym typeface="Public Sans"/>
              </a:rPr>
              <a:t>Please put your name and organization in the chat. </a:t>
            </a:r>
            <a:r>
              <a:rPr lang="en-US" sz="3200" spc="38" dirty="0">
                <a:solidFill>
                  <a:schemeClr val="tx2"/>
                </a:solidFill>
                <a:latin typeface="Lato"/>
                <a:ea typeface="Lato"/>
                <a:cs typeface="Lato"/>
                <a:sym typeface="Lato"/>
              </a:rPr>
              <a:t> </a:t>
            </a:r>
            <a:endParaRPr lang="en-US" sz="7600" spc="38" dirty="0">
              <a:solidFill>
                <a:schemeClr val="tx2"/>
              </a:solidFill>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731511EA-784D-FDB6-0912-55E979ED1F6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C3D17BA-145C-3B75-AB22-1ECE96128E18}"/>
              </a:ext>
            </a:extLst>
          </p:cNvPr>
          <p:cNvSpPr/>
          <p:nvPr/>
        </p:nvSpPr>
        <p:spPr>
          <a:xfrm flipV="1">
            <a:off x="1028695" y="2421050"/>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a:extLst>
              <a:ext uri="{FF2B5EF4-FFF2-40B4-BE49-F238E27FC236}">
                <a16:creationId xmlns:a16="http://schemas.microsoft.com/office/drawing/2014/main" id="{CA0D1607-0298-CDB2-7AF0-372B89A2B18B}"/>
              </a:ext>
            </a:extLst>
          </p:cNvPr>
          <p:cNvSpPr txBox="1"/>
          <p:nvPr/>
        </p:nvSpPr>
        <p:spPr>
          <a:xfrm>
            <a:off x="1028689" y="956106"/>
            <a:ext cx="16230600" cy="1464944"/>
          </a:xfrm>
          <a:prstGeom prst="rect">
            <a:avLst/>
          </a:prstGeom>
        </p:spPr>
        <p:txBody>
          <a:bodyPr lIns="0" tIns="0" rIns="0" bIns="0" rtlCol="0" anchor="t">
            <a:spAutoFit/>
          </a:bodyPr>
          <a:lstStyle/>
          <a:p>
            <a:pPr>
              <a:lnSpc>
                <a:spcPts val="5880"/>
              </a:lnSpc>
              <a:spcBef>
                <a:spcPct val="0"/>
              </a:spcBef>
            </a:pPr>
            <a:r>
              <a:rPr lang="en-US" sz="4200" b="1" spc="953" dirty="0">
                <a:solidFill>
                  <a:srgbClr val="162766"/>
                </a:solidFill>
                <a:latin typeface="Public Sans Bold"/>
                <a:ea typeface="Public Sans Bold"/>
                <a:cs typeface="Public Sans Bold"/>
                <a:sym typeface="Public Sans Bold"/>
              </a:rPr>
              <a:t>TIPS FOR DEALING EFFECTIVELY WITH DIFFERENT CONFLICT HANDLING STYLES </a:t>
            </a:r>
          </a:p>
        </p:txBody>
      </p:sp>
      <p:sp>
        <p:nvSpPr>
          <p:cNvPr id="6" name="TextBox 6">
            <a:extLst>
              <a:ext uri="{FF2B5EF4-FFF2-40B4-BE49-F238E27FC236}">
                <a16:creationId xmlns:a16="http://schemas.microsoft.com/office/drawing/2014/main" id="{1D5023FC-D0DF-06B4-D61C-DE65C1BE0F4E}"/>
              </a:ext>
            </a:extLst>
          </p:cNvPr>
          <p:cNvSpPr txBox="1"/>
          <p:nvPr/>
        </p:nvSpPr>
        <p:spPr>
          <a:xfrm>
            <a:off x="838200" y="2866662"/>
            <a:ext cx="16230600" cy="6357766"/>
          </a:xfrm>
          <a:prstGeom prst="rect">
            <a:avLst/>
          </a:prstGeom>
        </p:spPr>
        <p:txBody>
          <a:bodyPr lIns="0" tIns="0" rIns="0" bIns="0" rtlCol="0" anchor="t">
            <a:spAutoFit/>
          </a:bodyPr>
          <a:lstStyle/>
          <a:p>
            <a:pPr marL="777240" lvl="1" indent="-388620">
              <a:lnSpc>
                <a:spcPts val="5040"/>
              </a:lnSpc>
              <a:buAutoNum type="arabicPeriod"/>
            </a:pPr>
            <a:r>
              <a:rPr lang="en-US" sz="3600" b="1" dirty="0">
                <a:solidFill>
                  <a:srgbClr val="000000"/>
                </a:solidFill>
                <a:latin typeface="Public Sans Bold"/>
                <a:ea typeface="Public Sans Bold"/>
                <a:cs typeface="Public Sans Bold"/>
                <a:sym typeface="Public Sans Bold"/>
              </a:rPr>
              <a:t>Avoiding </a:t>
            </a:r>
            <a:r>
              <a:rPr lang="en-US" sz="3600" dirty="0">
                <a:solidFill>
                  <a:srgbClr val="000000"/>
                </a:solidFill>
                <a:latin typeface="Public Sans"/>
                <a:ea typeface="Public Sans"/>
                <a:cs typeface="Public Sans"/>
                <a:sym typeface="Public Sans"/>
              </a:rPr>
              <a:t>– Tip: Give space initially but follow up when emotions are lower and resolution is more possible.</a:t>
            </a:r>
          </a:p>
          <a:p>
            <a:pPr marL="777240" lvl="1" indent="-388620">
              <a:lnSpc>
                <a:spcPts val="5040"/>
              </a:lnSpc>
              <a:buAutoNum type="arabicPeriod"/>
            </a:pPr>
            <a:r>
              <a:rPr lang="en-US" sz="3600" b="1" dirty="0">
                <a:solidFill>
                  <a:srgbClr val="000000"/>
                </a:solidFill>
                <a:latin typeface="Public Sans Bold"/>
                <a:ea typeface="Public Sans Bold"/>
                <a:cs typeface="Public Sans Bold"/>
                <a:sym typeface="Public Sans Bold"/>
              </a:rPr>
              <a:t>Accommodating </a:t>
            </a:r>
            <a:r>
              <a:rPr lang="en-US" sz="3600" dirty="0">
                <a:solidFill>
                  <a:srgbClr val="000000"/>
                </a:solidFill>
                <a:latin typeface="Public Sans"/>
                <a:ea typeface="Public Sans"/>
                <a:cs typeface="Public Sans"/>
                <a:sym typeface="Public Sans"/>
              </a:rPr>
              <a:t>– Tip: Use this when the issue is minor, but be clear about your own boundaries to prevent resentment.</a:t>
            </a:r>
          </a:p>
          <a:p>
            <a:pPr marL="777240" lvl="1" indent="-388620">
              <a:lnSpc>
                <a:spcPts val="5040"/>
              </a:lnSpc>
              <a:buAutoNum type="arabicPeriod"/>
            </a:pPr>
            <a:r>
              <a:rPr lang="en-US" sz="3600" b="1" dirty="0">
                <a:solidFill>
                  <a:srgbClr val="000000"/>
                </a:solidFill>
                <a:latin typeface="Public Sans Bold"/>
                <a:ea typeface="Public Sans Bold"/>
                <a:cs typeface="Public Sans Bold"/>
                <a:sym typeface="Public Sans Bold"/>
              </a:rPr>
              <a:t>Competing </a:t>
            </a:r>
            <a:r>
              <a:rPr lang="en-US" sz="3600" dirty="0">
                <a:solidFill>
                  <a:srgbClr val="000000"/>
                </a:solidFill>
                <a:latin typeface="Public Sans"/>
                <a:ea typeface="Public Sans"/>
                <a:cs typeface="Public Sans"/>
                <a:sym typeface="Public Sans"/>
              </a:rPr>
              <a:t>– Tip: Use in urgent situations, but pair with active listening to avoid escalating tension.</a:t>
            </a:r>
          </a:p>
          <a:p>
            <a:pPr marL="777240" lvl="1" indent="-388620">
              <a:lnSpc>
                <a:spcPts val="5040"/>
              </a:lnSpc>
              <a:buAutoNum type="arabicPeriod"/>
            </a:pPr>
            <a:r>
              <a:rPr lang="en-US" sz="3600" b="1" dirty="0">
                <a:solidFill>
                  <a:srgbClr val="000000"/>
                </a:solidFill>
                <a:latin typeface="Public Sans Bold"/>
                <a:ea typeface="Public Sans Bold"/>
                <a:cs typeface="Public Sans Bold"/>
                <a:sym typeface="Public Sans Bold"/>
              </a:rPr>
              <a:t>Compromising</a:t>
            </a:r>
            <a:r>
              <a:rPr lang="en-US" sz="3600" dirty="0">
                <a:solidFill>
                  <a:srgbClr val="000000"/>
                </a:solidFill>
                <a:latin typeface="Public Sans"/>
                <a:ea typeface="Public Sans"/>
                <a:cs typeface="Public Sans"/>
                <a:sym typeface="Public Sans"/>
              </a:rPr>
              <a:t> – Tip: Focus on clear communication and shared goals to ensure the outcome feels fair.</a:t>
            </a:r>
          </a:p>
          <a:p>
            <a:pPr marL="777240" lvl="1" indent="-388620">
              <a:lnSpc>
                <a:spcPts val="5040"/>
              </a:lnSpc>
              <a:buAutoNum type="arabicPeriod"/>
            </a:pPr>
            <a:r>
              <a:rPr lang="en-US" sz="3600" b="1" dirty="0">
                <a:solidFill>
                  <a:srgbClr val="000000"/>
                </a:solidFill>
                <a:latin typeface="Public Sans Bold"/>
                <a:ea typeface="Public Sans Bold"/>
                <a:cs typeface="Public Sans Bold"/>
                <a:sym typeface="Public Sans Bold"/>
              </a:rPr>
              <a:t>Collaborating</a:t>
            </a:r>
            <a:r>
              <a:rPr lang="en-US" sz="3600" dirty="0">
                <a:solidFill>
                  <a:srgbClr val="000000"/>
                </a:solidFill>
                <a:latin typeface="Public Sans"/>
                <a:ea typeface="Public Sans"/>
                <a:cs typeface="Public Sans"/>
                <a:sym typeface="Public Sans"/>
              </a:rPr>
              <a:t> – Tip: Invest time in understanding everyone’s interests and brainstorming creative solutions.</a:t>
            </a:r>
          </a:p>
        </p:txBody>
      </p:sp>
      <p:sp>
        <p:nvSpPr>
          <p:cNvPr id="7" name="Freeform 3">
            <a:extLst>
              <a:ext uri="{FF2B5EF4-FFF2-40B4-BE49-F238E27FC236}">
                <a16:creationId xmlns:a16="http://schemas.microsoft.com/office/drawing/2014/main" id="{337CCDA0-8EAC-79DC-B779-A439B0839ABB}"/>
              </a:ext>
            </a:extLst>
          </p:cNvPr>
          <p:cNvSpPr/>
          <p:nvPr/>
        </p:nvSpPr>
        <p:spPr>
          <a:xfrm>
            <a:off x="16383000" y="8420918"/>
            <a:ext cx="1371601" cy="1607020"/>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75930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3" name="TextBox 3"/>
          <p:cNvSpPr txBox="1"/>
          <p:nvPr/>
        </p:nvSpPr>
        <p:spPr>
          <a:xfrm>
            <a:off x="1028689" y="942975"/>
            <a:ext cx="16230600" cy="721995"/>
          </a:xfrm>
          <a:prstGeom prst="rect">
            <a:avLst/>
          </a:prstGeom>
        </p:spPr>
        <p:txBody>
          <a:bodyPr lIns="0" tIns="0" rIns="0" bIns="0" rtlCol="0" anchor="t">
            <a:spAutoFit/>
          </a:bodyPr>
          <a:lstStyle/>
          <a:p>
            <a:pPr algn="l">
              <a:lnSpc>
                <a:spcPts val="5880"/>
              </a:lnSpc>
              <a:spcBef>
                <a:spcPct val="0"/>
              </a:spcBef>
            </a:pPr>
            <a:r>
              <a:rPr lang="en-US" sz="4200" b="1" spc="953">
                <a:solidFill>
                  <a:srgbClr val="162766"/>
                </a:solidFill>
                <a:latin typeface="Public Sans Bold"/>
                <a:ea typeface="Public Sans Bold"/>
                <a:cs typeface="Public Sans Bold"/>
                <a:sym typeface="Public Sans Bold"/>
              </a:rPr>
              <a:t>CREATING COLLABORATION </a:t>
            </a:r>
          </a:p>
        </p:txBody>
      </p:sp>
      <p:sp>
        <p:nvSpPr>
          <p:cNvPr id="6" name="Freeform 3">
            <a:extLst>
              <a:ext uri="{FF2B5EF4-FFF2-40B4-BE49-F238E27FC236}">
                <a16:creationId xmlns:a16="http://schemas.microsoft.com/office/drawing/2014/main" id="{2CEDA666-8CBA-5890-CC8B-4B629D5FF008}"/>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graphicFrame>
        <p:nvGraphicFramePr>
          <p:cNvPr id="8" name="TextBox 4">
            <a:extLst>
              <a:ext uri="{FF2B5EF4-FFF2-40B4-BE49-F238E27FC236}">
                <a16:creationId xmlns:a16="http://schemas.microsoft.com/office/drawing/2014/main" id="{96E6D2E4-6BCA-0F3C-EDFB-F3E8F7062D38}"/>
              </a:ext>
            </a:extLst>
          </p:cNvPr>
          <p:cNvGraphicFramePr/>
          <p:nvPr>
            <p:extLst>
              <p:ext uri="{D42A27DB-BD31-4B8C-83A1-F6EECF244321}">
                <p14:modId xmlns:p14="http://schemas.microsoft.com/office/powerpoint/2010/main" val="1273635128"/>
              </p:ext>
            </p:extLst>
          </p:nvPr>
        </p:nvGraphicFramePr>
        <p:xfrm>
          <a:off x="1028689" y="2122290"/>
          <a:ext cx="13525511" cy="4331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969290F6-ED2A-0056-9DB2-35329BA1BACA}"/>
            </a:ext>
          </a:extLst>
        </p:cNvPr>
        <p:cNvGrpSpPr/>
        <p:nvPr/>
      </p:nvGrpSpPr>
      <p:grpSpPr>
        <a:xfrm>
          <a:off x="0" y="0"/>
          <a:ext cx="0" cy="0"/>
          <a:chOff x="0" y="0"/>
          <a:chExt cx="0" cy="0"/>
        </a:xfrm>
      </p:grpSpPr>
      <p:sp>
        <p:nvSpPr>
          <p:cNvPr id="6" name="Freeform 3">
            <a:extLst>
              <a:ext uri="{FF2B5EF4-FFF2-40B4-BE49-F238E27FC236}">
                <a16:creationId xmlns:a16="http://schemas.microsoft.com/office/drawing/2014/main" id="{F9C78641-84DE-A296-2CF2-2093684F4EA3}"/>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pic>
        <p:nvPicPr>
          <p:cNvPr id="7" name="Picture 6" descr="A diagram of a communication framework&#10;&#10;AI-generated content may be incorrect.">
            <a:extLst>
              <a:ext uri="{FF2B5EF4-FFF2-40B4-BE49-F238E27FC236}">
                <a16:creationId xmlns:a16="http://schemas.microsoft.com/office/drawing/2014/main" id="{09E805C7-302B-1FC8-C952-2374357DB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66700"/>
            <a:ext cx="9753600" cy="9753600"/>
          </a:xfrm>
          <a:prstGeom prst="rect">
            <a:avLst/>
          </a:prstGeom>
        </p:spPr>
      </p:pic>
    </p:spTree>
    <p:extLst>
      <p:ext uri="{BB962C8B-B14F-4D97-AF65-F5344CB8AC3E}">
        <p14:creationId xmlns:p14="http://schemas.microsoft.com/office/powerpoint/2010/main" val="101263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22E928ED-FD59-5F5B-EB62-004A9474EE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011D408-2B02-43F1-F328-CEEA14B0FB66}"/>
              </a:ext>
            </a:extLst>
          </p:cNvPr>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B4494C3F-6478-6F68-1C29-8CC8A84BB4BF}"/>
              </a:ext>
            </a:extLst>
          </p:cNvPr>
          <p:cNvSpPr txBox="1"/>
          <p:nvPr/>
        </p:nvSpPr>
        <p:spPr>
          <a:xfrm>
            <a:off x="1028689" y="942975"/>
            <a:ext cx="16230600" cy="677108"/>
          </a:xfrm>
          <a:prstGeom prst="rect">
            <a:avLst/>
          </a:prstGeom>
        </p:spPr>
        <p:txBody>
          <a:bodyPr lIns="0" tIns="0" rIns="0" bIns="0" rtlCol="0" anchor="t">
            <a:spAutoFit/>
          </a:bodyPr>
          <a:lstStyle/>
          <a:p>
            <a:r>
              <a:rPr lang="en-US" sz="4400" b="1" dirty="0"/>
              <a:t>The Four Components of Non-Violent Communication </a:t>
            </a:r>
            <a:endParaRPr lang="en-US" sz="4400" dirty="0"/>
          </a:p>
        </p:txBody>
      </p:sp>
      <p:sp>
        <p:nvSpPr>
          <p:cNvPr id="6" name="Freeform 3">
            <a:extLst>
              <a:ext uri="{FF2B5EF4-FFF2-40B4-BE49-F238E27FC236}">
                <a16:creationId xmlns:a16="http://schemas.microsoft.com/office/drawing/2014/main" id="{930CCAC9-57EB-EA17-5942-BD322F129543}"/>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graphicFrame>
        <p:nvGraphicFramePr>
          <p:cNvPr id="8" name="TextBox 4">
            <a:extLst>
              <a:ext uri="{FF2B5EF4-FFF2-40B4-BE49-F238E27FC236}">
                <a16:creationId xmlns:a16="http://schemas.microsoft.com/office/drawing/2014/main" id="{73A2B84D-B5CB-7E05-17AF-6662C11FA38E}"/>
              </a:ext>
            </a:extLst>
          </p:cNvPr>
          <p:cNvGraphicFramePr/>
          <p:nvPr>
            <p:extLst>
              <p:ext uri="{D42A27DB-BD31-4B8C-83A1-F6EECF244321}">
                <p14:modId xmlns:p14="http://schemas.microsoft.com/office/powerpoint/2010/main" val="2385886235"/>
              </p:ext>
            </p:extLst>
          </p:nvPr>
        </p:nvGraphicFramePr>
        <p:xfrm>
          <a:off x="1028689" y="2122290"/>
          <a:ext cx="15779494" cy="6093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742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DE504E45-4F2E-F786-A1EB-9FA1F7A49B0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EB053D8-8ED3-C780-861B-28974B4379E1}"/>
              </a:ext>
            </a:extLst>
          </p:cNvPr>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7D97D2B5-8C5D-F3B0-D853-B94E03ED6B6A}"/>
              </a:ext>
            </a:extLst>
          </p:cNvPr>
          <p:cNvSpPr txBox="1"/>
          <p:nvPr/>
        </p:nvSpPr>
        <p:spPr>
          <a:xfrm>
            <a:off x="1028689" y="942975"/>
            <a:ext cx="16230600" cy="712311"/>
          </a:xfrm>
          <a:prstGeom prst="rect">
            <a:avLst/>
          </a:prstGeom>
        </p:spPr>
        <p:txBody>
          <a:bodyPr lIns="0" tIns="0" rIns="0" bIns="0" rtlCol="0" anchor="t">
            <a:spAutoFit/>
          </a:bodyPr>
          <a:lstStyle/>
          <a:p>
            <a:pPr>
              <a:lnSpc>
                <a:spcPts val="5880"/>
              </a:lnSpc>
              <a:spcBef>
                <a:spcPct val="0"/>
              </a:spcBef>
            </a:pPr>
            <a:r>
              <a:rPr lang="en-US" sz="4400" dirty="0"/>
              <a:t>Transforming Language: Blame vs. Connection</a:t>
            </a:r>
            <a:endParaRPr lang="en-US" sz="4200" b="1" spc="953" dirty="0">
              <a:solidFill>
                <a:srgbClr val="162766"/>
              </a:solidFill>
              <a:latin typeface="Public Sans Bold"/>
              <a:ea typeface="Public Sans Bold"/>
              <a:cs typeface="Public Sans Bold"/>
              <a:sym typeface="Public Sans Bold"/>
            </a:endParaRPr>
          </a:p>
        </p:txBody>
      </p:sp>
      <p:sp>
        <p:nvSpPr>
          <p:cNvPr id="6" name="Freeform 3">
            <a:extLst>
              <a:ext uri="{FF2B5EF4-FFF2-40B4-BE49-F238E27FC236}">
                <a16:creationId xmlns:a16="http://schemas.microsoft.com/office/drawing/2014/main" id="{9E7662DA-57E7-3A0A-511F-14F6701BA224}"/>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
        <p:nvSpPr>
          <p:cNvPr id="10" name="Text Placeholder 9">
            <a:extLst>
              <a:ext uri="{FF2B5EF4-FFF2-40B4-BE49-F238E27FC236}">
                <a16:creationId xmlns:a16="http://schemas.microsoft.com/office/drawing/2014/main" id="{DCD9A7E6-75B3-D5A1-3E9D-08C2E64FC302}"/>
              </a:ext>
            </a:extLst>
          </p:cNvPr>
          <p:cNvSpPr>
            <a:spLocks noGrp="1"/>
          </p:cNvSpPr>
          <p:nvPr>
            <p:ph type="body" idx="1"/>
          </p:nvPr>
        </p:nvSpPr>
        <p:spPr>
          <a:xfrm>
            <a:off x="1023773" y="2098676"/>
            <a:ext cx="4040188" cy="639762"/>
          </a:xfrm>
        </p:spPr>
        <p:txBody>
          <a:bodyPr>
            <a:noAutofit/>
          </a:bodyPr>
          <a:lstStyle/>
          <a:p>
            <a:r>
              <a:rPr lang="en-US" sz="3600" dirty="0"/>
              <a:t>Reactive Response </a:t>
            </a:r>
          </a:p>
        </p:txBody>
      </p:sp>
      <p:sp>
        <p:nvSpPr>
          <p:cNvPr id="11" name="Content Placeholder 10">
            <a:extLst>
              <a:ext uri="{FF2B5EF4-FFF2-40B4-BE49-F238E27FC236}">
                <a16:creationId xmlns:a16="http://schemas.microsoft.com/office/drawing/2014/main" id="{8EA405A1-CBF1-92AB-6411-D1060A836DDD}"/>
              </a:ext>
            </a:extLst>
          </p:cNvPr>
          <p:cNvSpPr>
            <a:spLocks noGrp="1"/>
          </p:cNvSpPr>
          <p:nvPr>
            <p:ph sz="half" idx="2"/>
          </p:nvPr>
        </p:nvSpPr>
        <p:spPr>
          <a:xfrm>
            <a:off x="1104106" y="3037844"/>
            <a:ext cx="4040188" cy="3951288"/>
          </a:xfrm>
        </p:spPr>
        <p:txBody>
          <a:bodyPr>
            <a:normAutofit/>
          </a:bodyPr>
          <a:lstStyle/>
          <a:p>
            <a:pPr marL="0" indent="0">
              <a:buNone/>
            </a:pPr>
            <a:r>
              <a:rPr lang="en-US" sz="2800" dirty="0"/>
              <a:t>“You’re always late with your reports! You’re holding up the team.”</a:t>
            </a:r>
          </a:p>
          <a:p>
            <a:endParaRPr lang="en-US" dirty="0"/>
          </a:p>
        </p:txBody>
      </p:sp>
      <p:sp>
        <p:nvSpPr>
          <p:cNvPr id="12" name="Text Placeholder 11">
            <a:extLst>
              <a:ext uri="{FF2B5EF4-FFF2-40B4-BE49-F238E27FC236}">
                <a16:creationId xmlns:a16="http://schemas.microsoft.com/office/drawing/2014/main" id="{58CE0BBF-9F99-4A8B-5C82-761CDCC390CE}"/>
              </a:ext>
            </a:extLst>
          </p:cNvPr>
          <p:cNvSpPr>
            <a:spLocks noGrp="1"/>
          </p:cNvSpPr>
          <p:nvPr>
            <p:ph type="body" sz="quarter" idx="3"/>
          </p:nvPr>
        </p:nvSpPr>
        <p:spPr>
          <a:xfrm>
            <a:off x="7880555" y="1676811"/>
            <a:ext cx="5225846" cy="1001579"/>
          </a:xfrm>
        </p:spPr>
        <p:txBody>
          <a:bodyPr>
            <a:noAutofit/>
          </a:bodyPr>
          <a:lstStyle/>
          <a:p>
            <a:r>
              <a:rPr lang="en-US" sz="3600" dirty="0"/>
              <a:t>Compassionate Response</a:t>
            </a:r>
          </a:p>
        </p:txBody>
      </p:sp>
      <p:sp>
        <p:nvSpPr>
          <p:cNvPr id="13" name="Content Placeholder 12">
            <a:extLst>
              <a:ext uri="{FF2B5EF4-FFF2-40B4-BE49-F238E27FC236}">
                <a16:creationId xmlns:a16="http://schemas.microsoft.com/office/drawing/2014/main" id="{BC4303AD-4016-40B9-D875-933BC1033CF8}"/>
              </a:ext>
            </a:extLst>
          </p:cNvPr>
          <p:cNvSpPr>
            <a:spLocks noGrp="1"/>
          </p:cNvSpPr>
          <p:nvPr>
            <p:ph sz="quarter" idx="4"/>
          </p:nvPr>
        </p:nvSpPr>
        <p:spPr>
          <a:xfrm>
            <a:off x="7880555" y="2954117"/>
            <a:ext cx="7283245" cy="4932583"/>
          </a:xfrm>
        </p:spPr>
        <p:txBody>
          <a:bodyPr>
            <a:normAutofit/>
          </a:bodyPr>
          <a:lstStyle/>
          <a:p>
            <a:pPr marL="0" lvl="0" indent="0" eaLnBrk="0" fontAlgn="base" hangingPunct="0">
              <a:spcBef>
                <a:spcPct val="0"/>
              </a:spcBef>
              <a:spcAft>
                <a:spcPct val="0"/>
              </a:spcAft>
              <a:buNone/>
            </a:pPr>
            <a:r>
              <a:rPr lang="en-US" altLang="en-US" sz="2800" b="1" dirty="0">
                <a:latin typeface="Arial" panose="020B0604020202020204" pitchFamily="34" charset="0"/>
              </a:rPr>
              <a:t>Observation:</a:t>
            </a:r>
            <a:r>
              <a:rPr lang="en-US" altLang="en-US" sz="2800" dirty="0">
                <a:latin typeface="Arial" panose="020B0604020202020204" pitchFamily="34" charset="0"/>
              </a:rPr>
              <a:t> “I’ve noticed reports have been coming in late.”</a:t>
            </a:r>
          </a:p>
          <a:p>
            <a:pPr marL="0" lvl="0" indent="0" eaLnBrk="0" fontAlgn="base" hangingPunct="0">
              <a:spcBef>
                <a:spcPct val="0"/>
              </a:spcBef>
              <a:spcAft>
                <a:spcPct val="0"/>
              </a:spcAft>
              <a:buNone/>
            </a:pPr>
            <a:endParaRPr lang="en-US" altLang="en-US" sz="2800" dirty="0">
              <a:latin typeface="Arial" panose="020B0604020202020204" pitchFamily="34" charset="0"/>
            </a:endParaRPr>
          </a:p>
          <a:p>
            <a:pPr marL="0" lvl="0" indent="0" eaLnBrk="0" fontAlgn="base" hangingPunct="0">
              <a:spcBef>
                <a:spcPct val="0"/>
              </a:spcBef>
              <a:spcAft>
                <a:spcPct val="0"/>
              </a:spcAft>
              <a:buNone/>
            </a:pPr>
            <a:r>
              <a:rPr lang="en-US" altLang="en-US" sz="2800" b="1" dirty="0">
                <a:latin typeface="Arial" panose="020B0604020202020204" pitchFamily="34" charset="0"/>
              </a:rPr>
              <a:t>Feeling:</a:t>
            </a:r>
            <a:r>
              <a:rPr lang="en-US" altLang="en-US" sz="2800" dirty="0">
                <a:latin typeface="Arial" panose="020B0604020202020204" pitchFamily="34" charset="0"/>
              </a:rPr>
              <a:t> “I feel concerned and stressed…”</a:t>
            </a:r>
          </a:p>
          <a:p>
            <a:pPr marL="0" lvl="0" indent="0" eaLnBrk="0" fontAlgn="base" hangingPunct="0">
              <a:spcBef>
                <a:spcPct val="0"/>
              </a:spcBef>
              <a:spcAft>
                <a:spcPct val="0"/>
              </a:spcAft>
              <a:buNone/>
            </a:pPr>
            <a:endParaRPr lang="en-US" altLang="en-US" sz="2800" dirty="0">
              <a:latin typeface="Arial" panose="020B0604020202020204" pitchFamily="34" charset="0"/>
            </a:endParaRPr>
          </a:p>
          <a:p>
            <a:pPr marL="0" lvl="0" indent="0" eaLnBrk="0" fontAlgn="base" hangingPunct="0">
              <a:spcBef>
                <a:spcPct val="0"/>
              </a:spcBef>
              <a:spcAft>
                <a:spcPct val="0"/>
              </a:spcAft>
              <a:buNone/>
            </a:pPr>
            <a:r>
              <a:rPr lang="en-US" altLang="en-US" sz="2800" b="1" dirty="0">
                <a:latin typeface="Arial" panose="020B0604020202020204" pitchFamily="34" charset="0"/>
              </a:rPr>
              <a:t>Need:</a:t>
            </a:r>
            <a:r>
              <a:rPr lang="en-US" altLang="en-US" sz="2800" dirty="0">
                <a:latin typeface="Arial" panose="020B0604020202020204" pitchFamily="34" charset="0"/>
              </a:rPr>
              <a:t> “…because I value accountability and teamwork.”</a:t>
            </a:r>
          </a:p>
          <a:p>
            <a:pPr marL="0" lvl="0" indent="0" eaLnBrk="0" fontAlgn="base" hangingPunct="0">
              <a:spcBef>
                <a:spcPct val="0"/>
              </a:spcBef>
              <a:spcAft>
                <a:spcPct val="0"/>
              </a:spcAft>
              <a:buNone/>
            </a:pPr>
            <a:endParaRPr lang="en-US" altLang="en-US" sz="2800" dirty="0">
              <a:latin typeface="Arial" panose="020B0604020202020204" pitchFamily="34" charset="0"/>
            </a:endParaRPr>
          </a:p>
          <a:p>
            <a:pPr marL="0" lvl="0" indent="0" eaLnBrk="0" fontAlgn="base" hangingPunct="0">
              <a:spcBef>
                <a:spcPct val="0"/>
              </a:spcBef>
              <a:spcAft>
                <a:spcPct val="0"/>
              </a:spcAft>
              <a:buNone/>
            </a:pPr>
            <a:r>
              <a:rPr lang="en-US" altLang="en-US" sz="2800" b="1" dirty="0">
                <a:latin typeface="Arial" panose="020B0604020202020204" pitchFamily="34" charset="0"/>
              </a:rPr>
              <a:t>Request:</a:t>
            </a:r>
            <a:r>
              <a:rPr lang="en-US" altLang="en-US" sz="2800" dirty="0">
                <a:latin typeface="Arial" panose="020B0604020202020204" pitchFamily="34" charset="0"/>
              </a:rPr>
              <a:t> “Would you be open to discussing how we can stay on track?”</a:t>
            </a:r>
          </a:p>
          <a:p>
            <a:endParaRPr lang="en-US" dirty="0"/>
          </a:p>
        </p:txBody>
      </p:sp>
    </p:spTree>
    <p:extLst>
      <p:ext uri="{BB962C8B-B14F-4D97-AF65-F5344CB8AC3E}">
        <p14:creationId xmlns:p14="http://schemas.microsoft.com/office/powerpoint/2010/main" val="307954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727587" y="1562100"/>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p:cNvSpPr txBox="1"/>
          <p:nvPr/>
        </p:nvSpPr>
        <p:spPr>
          <a:xfrm>
            <a:off x="727587" y="571500"/>
            <a:ext cx="16230611" cy="712311"/>
          </a:xfrm>
          <a:prstGeom prst="rect">
            <a:avLst/>
          </a:prstGeom>
        </p:spPr>
        <p:txBody>
          <a:bodyPr lIns="0" tIns="0" rIns="0" bIns="0" rtlCol="0" anchor="t">
            <a:spAutoFit/>
          </a:bodyPr>
          <a:lstStyle/>
          <a:p>
            <a:pPr>
              <a:lnSpc>
                <a:spcPts val="5880"/>
              </a:lnSpc>
            </a:pPr>
            <a:r>
              <a:rPr lang="en-US" sz="4400" b="1" dirty="0"/>
              <a:t>Turning Conflict into Connection – Small Group Activity </a:t>
            </a:r>
            <a:endParaRPr lang="en-US" sz="4200" b="1" dirty="0">
              <a:solidFill>
                <a:srgbClr val="000000"/>
              </a:solidFill>
              <a:latin typeface="Public Sans"/>
              <a:ea typeface="Public Sans"/>
              <a:cs typeface="Public Sans"/>
              <a:sym typeface="Public Sans"/>
            </a:endParaRPr>
          </a:p>
        </p:txBody>
      </p:sp>
      <p:sp>
        <p:nvSpPr>
          <p:cNvPr id="3" name="TextBox 4">
            <a:extLst>
              <a:ext uri="{FF2B5EF4-FFF2-40B4-BE49-F238E27FC236}">
                <a16:creationId xmlns:a16="http://schemas.microsoft.com/office/drawing/2014/main" id="{7A2B589E-E4C7-F6DB-5154-EF7FA1C2D3C0}"/>
              </a:ext>
            </a:extLst>
          </p:cNvPr>
          <p:cNvSpPr txBox="1"/>
          <p:nvPr/>
        </p:nvSpPr>
        <p:spPr>
          <a:xfrm>
            <a:off x="1066800" y="2476500"/>
            <a:ext cx="13335000" cy="4842351"/>
          </a:xfrm>
          <a:prstGeom prst="rect">
            <a:avLst/>
          </a:prstGeom>
        </p:spPr>
        <p:txBody>
          <a:bodyPr wrap="square" lIns="0" tIns="0" rIns="0" bIns="0" rtlCol="0" anchor="t">
            <a:spAutoFit/>
          </a:bodyPr>
          <a:lstStyle/>
          <a:p>
            <a:pPr>
              <a:spcAft>
                <a:spcPts val="800"/>
              </a:spcAft>
              <a:defRPr sz="2400"/>
            </a:pPr>
            <a:r>
              <a:rPr sz="3600" dirty="0"/>
              <a:t>In small groups of 3–4 participants:</a:t>
            </a:r>
          </a:p>
          <a:p>
            <a:pPr>
              <a:spcAft>
                <a:spcPts val="800"/>
              </a:spcAft>
              <a:defRPr sz="2400"/>
            </a:pPr>
            <a:r>
              <a:rPr sz="3600" dirty="0"/>
              <a:t>1. Choose a real or realistic workplace scenario (e.g., a colleague interrupting in meetings).</a:t>
            </a:r>
          </a:p>
          <a:p>
            <a:pPr>
              <a:spcAft>
                <a:spcPts val="800"/>
              </a:spcAft>
              <a:defRPr sz="2400"/>
            </a:pPr>
            <a:r>
              <a:rPr sz="3600" dirty="0"/>
              <a:t>2. Reframe the situation using the 4 NVC steps: Observation → Feeling → Need → Request.</a:t>
            </a:r>
          </a:p>
          <a:p>
            <a:pPr>
              <a:spcAft>
                <a:spcPts val="800"/>
              </a:spcAft>
              <a:defRPr sz="2400"/>
            </a:pPr>
            <a:r>
              <a:rPr sz="3600" dirty="0"/>
              <a:t>3. Share your reframed statement with the group.</a:t>
            </a:r>
          </a:p>
          <a:p>
            <a:pPr>
              <a:spcAft>
                <a:spcPts val="800"/>
              </a:spcAft>
              <a:defRPr sz="2400"/>
            </a:pPr>
            <a:r>
              <a:rPr sz="3600" dirty="0"/>
              <a:t>4. Reflect together: What changed when you used this framework? What did you notice about tone and clarity?</a:t>
            </a:r>
          </a:p>
        </p:txBody>
      </p:sp>
      <p:sp>
        <p:nvSpPr>
          <p:cNvPr id="5" name="Freeform 3">
            <a:extLst>
              <a:ext uri="{FF2B5EF4-FFF2-40B4-BE49-F238E27FC236}">
                <a16:creationId xmlns:a16="http://schemas.microsoft.com/office/drawing/2014/main" id="{F2F7C883-FC8E-BC6E-5F2F-A750CE76436C}"/>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19DC9F6C-4FFB-ECF3-19F2-E3063FB0426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6324BE5-666A-BA07-A296-8BA73195F139}"/>
              </a:ext>
            </a:extLst>
          </p:cNvPr>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9EDF5349-5263-123E-20C8-D81C258FFB94}"/>
              </a:ext>
            </a:extLst>
          </p:cNvPr>
          <p:cNvSpPr txBox="1"/>
          <p:nvPr/>
        </p:nvSpPr>
        <p:spPr>
          <a:xfrm>
            <a:off x="1028683" y="1050469"/>
            <a:ext cx="16230600" cy="677108"/>
          </a:xfrm>
          <a:prstGeom prst="rect">
            <a:avLst/>
          </a:prstGeom>
        </p:spPr>
        <p:txBody>
          <a:bodyPr lIns="0" tIns="0" rIns="0" bIns="0" rtlCol="0" anchor="t">
            <a:spAutoFit/>
          </a:bodyPr>
          <a:lstStyle/>
          <a:p>
            <a:r>
              <a:rPr lang="en-US" sz="4400" b="1" dirty="0"/>
              <a:t>An Overview: Giving and Receiving Feedback Effectively </a:t>
            </a:r>
            <a:endParaRPr lang="en-US" sz="4400" dirty="0"/>
          </a:p>
        </p:txBody>
      </p:sp>
      <p:sp>
        <p:nvSpPr>
          <p:cNvPr id="6" name="Freeform 3">
            <a:extLst>
              <a:ext uri="{FF2B5EF4-FFF2-40B4-BE49-F238E27FC236}">
                <a16:creationId xmlns:a16="http://schemas.microsoft.com/office/drawing/2014/main" id="{DB7021CC-978D-61DF-5DDD-DD02A79ADBB8}"/>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graphicFrame>
        <p:nvGraphicFramePr>
          <p:cNvPr id="8" name="TextBox 4">
            <a:extLst>
              <a:ext uri="{FF2B5EF4-FFF2-40B4-BE49-F238E27FC236}">
                <a16:creationId xmlns:a16="http://schemas.microsoft.com/office/drawing/2014/main" id="{AB64EFDF-879F-A478-E553-029A1D119A76}"/>
              </a:ext>
            </a:extLst>
          </p:cNvPr>
          <p:cNvGraphicFramePr/>
          <p:nvPr>
            <p:extLst>
              <p:ext uri="{D42A27DB-BD31-4B8C-83A1-F6EECF244321}">
                <p14:modId xmlns:p14="http://schemas.microsoft.com/office/powerpoint/2010/main" val="3272041660"/>
              </p:ext>
            </p:extLst>
          </p:nvPr>
        </p:nvGraphicFramePr>
        <p:xfrm>
          <a:off x="1028689" y="2122290"/>
          <a:ext cx="15779494" cy="6093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a:extLst>
              <a:ext uri="{FF2B5EF4-FFF2-40B4-BE49-F238E27FC236}">
                <a16:creationId xmlns:a16="http://schemas.microsoft.com/office/drawing/2014/main" id="{8AA9902A-493F-EFC4-2C92-11B0AC6A6F0A}"/>
              </a:ext>
            </a:extLst>
          </p:cNvPr>
          <p:cNvSpPr>
            <a:spLocks noGrp="1"/>
          </p:cNvSpPr>
          <p:nvPr>
            <p:ph type="body" idx="1"/>
          </p:nvPr>
        </p:nvSpPr>
        <p:spPr>
          <a:xfrm>
            <a:off x="1143000" y="2016504"/>
            <a:ext cx="4040188" cy="639762"/>
          </a:xfrm>
        </p:spPr>
        <p:txBody>
          <a:bodyPr>
            <a:noAutofit/>
          </a:bodyPr>
          <a:lstStyle/>
          <a:p>
            <a:r>
              <a:rPr lang="en-US" sz="4000" dirty="0"/>
              <a:t>Giving Feedback</a:t>
            </a:r>
          </a:p>
        </p:txBody>
      </p:sp>
      <p:sp>
        <p:nvSpPr>
          <p:cNvPr id="7" name="Content Placeholder 6">
            <a:extLst>
              <a:ext uri="{FF2B5EF4-FFF2-40B4-BE49-F238E27FC236}">
                <a16:creationId xmlns:a16="http://schemas.microsoft.com/office/drawing/2014/main" id="{EB0BD741-9C7F-7F16-1D10-FB8790D2B4BC}"/>
              </a:ext>
            </a:extLst>
          </p:cNvPr>
          <p:cNvSpPr>
            <a:spLocks noGrp="1"/>
          </p:cNvSpPr>
          <p:nvPr>
            <p:ph sz="half" idx="2"/>
          </p:nvPr>
        </p:nvSpPr>
        <p:spPr>
          <a:xfrm>
            <a:off x="1036062" y="2873486"/>
            <a:ext cx="6431537" cy="5844987"/>
          </a:xfrm>
        </p:spPr>
        <p:txBody>
          <a:bodyPr>
            <a:normAutofit/>
          </a:bodyPr>
          <a:lstStyle/>
          <a:p>
            <a:pPr>
              <a:spcAft>
                <a:spcPts val="600"/>
              </a:spcAft>
              <a:defRPr sz="2200"/>
            </a:pPr>
            <a:r>
              <a:rPr sz="3200" dirty="0"/>
              <a:t>Be clear, specific, and focused on behavior—not character.</a:t>
            </a:r>
          </a:p>
          <a:p>
            <a:pPr>
              <a:spcAft>
                <a:spcPts val="600"/>
              </a:spcAft>
              <a:defRPr sz="2200"/>
            </a:pPr>
            <a:r>
              <a:rPr sz="3200" dirty="0"/>
              <a:t>Describe the impact of actions on people, process, or outcomes.</a:t>
            </a:r>
          </a:p>
          <a:p>
            <a:pPr>
              <a:spcAft>
                <a:spcPts val="600"/>
              </a:spcAft>
              <a:defRPr sz="2200"/>
            </a:pPr>
            <a:r>
              <a:rPr sz="3200" dirty="0"/>
              <a:t>Use curiosity-based language (e.g., “I noticed…”, “I’m wondering…”).</a:t>
            </a:r>
          </a:p>
          <a:p>
            <a:pPr>
              <a:spcAft>
                <a:spcPts val="600"/>
              </a:spcAft>
              <a:defRPr sz="2200"/>
            </a:pPr>
            <a:r>
              <a:rPr sz="3200" dirty="0"/>
              <a:t>Deliver feedback close to the event, once emotions have cooled.</a:t>
            </a:r>
          </a:p>
          <a:p>
            <a:pPr>
              <a:spcAft>
                <a:spcPts val="600"/>
              </a:spcAft>
              <a:defRPr sz="2200"/>
            </a:pPr>
            <a:r>
              <a:rPr sz="3200" dirty="0"/>
              <a:t>Collaboratively agree on next steps and follow-up.</a:t>
            </a:r>
          </a:p>
        </p:txBody>
      </p:sp>
      <p:sp>
        <p:nvSpPr>
          <p:cNvPr id="9" name="Text Placeholder 8">
            <a:extLst>
              <a:ext uri="{FF2B5EF4-FFF2-40B4-BE49-F238E27FC236}">
                <a16:creationId xmlns:a16="http://schemas.microsoft.com/office/drawing/2014/main" id="{6089AAA3-778F-BEAE-B0C4-915FB3278E8F}"/>
              </a:ext>
            </a:extLst>
          </p:cNvPr>
          <p:cNvSpPr>
            <a:spLocks noGrp="1"/>
          </p:cNvSpPr>
          <p:nvPr>
            <p:ph type="body" sz="quarter" idx="3"/>
          </p:nvPr>
        </p:nvSpPr>
        <p:spPr>
          <a:xfrm>
            <a:off x="9143989" y="2011450"/>
            <a:ext cx="4800611" cy="639762"/>
          </a:xfrm>
        </p:spPr>
        <p:txBody>
          <a:bodyPr>
            <a:noAutofit/>
          </a:bodyPr>
          <a:lstStyle/>
          <a:p>
            <a:r>
              <a:rPr lang="en-US" sz="4000" dirty="0"/>
              <a:t>Receiving Feedback</a:t>
            </a:r>
          </a:p>
        </p:txBody>
      </p:sp>
      <p:sp>
        <p:nvSpPr>
          <p:cNvPr id="10" name="Content Placeholder 9">
            <a:extLst>
              <a:ext uri="{FF2B5EF4-FFF2-40B4-BE49-F238E27FC236}">
                <a16:creationId xmlns:a16="http://schemas.microsoft.com/office/drawing/2014/main" id="{2303A053-D691-7872-7E01-3EF9776BC414}"/>
              </a:ext>
            </a:extLst>
          </p:cNvPr>
          <p:cNvSpPr>
            <a:spLocks noGrp="1"/>
          </p:cNvSpPr>
          <p:nvPr>
            <p:ph sz="quarter" idx="4"/>
          </p:nvPr>
        </p:nvSpPr>
        <p:spPr>
          <a:xfrm>
            <a:off x="9296400" y="2863392"/>
            <a:ext cx="5835382" cy="5352874"/>
          </a:xfrm>
        </p:spPr>
        <p:txBody>
          <a:bodyPr>
            <a:noAutofit/>
          </a:bodyPr>
          <a:lstStyle/>
          <a:p>
            <a:pPr>
              <a:spcAft>
                <a:spcPts val="600"/>
              </a:spcAft>
              <a:defRPr sz="2200"/>
            </a:pPr>
            <a:r>
              <a:rPr sz="3200" dirty="0"/>
              <a:t>Listen first to understand, not to defend.</a:t>
            </a:r>
          </a:p>
          <a:p>
            <a:pPr>
              <a:spcAft>
                <a:spcPts val="600"/>
              </a:spcAft>
              <a:defRPr sz="2200"/>
            </a:pPr>
            <a:r>
              <a:rPr sz="3200" dirty="0"/>
              <a:t>Assume positive intent and look for the value in the message.</a:t>
            </a:r>
          </a:p>
          <a:p>
            <a:pPr>
              <a:spcAft>
                <a:spcPts val="600"/>
              </a:spcAft>
              <a:defRPr sz="2200"/>
            </a:pPr>
            <a:r>
              <a:rPr sz="3200" dirty="0"/>
              <a:t>Ask clarifying questions to ensure shared understanding.</a:t>
            </a:r>
          </a:p>
          <a:p>
            <a:pPr>
              <a:spcAft>
                <a:spcPts val="600"/>
              </a:spcAft>
              <a:defRPr sz="2200"/>
            </a:pPr>
            <a:r>
              <a:rPr sz="3200" dirty="0"/>
              <a:t>Summarize what you heard to confirm accuracy.</a:t>
            </a:r>
          </a:p>
          <a:p>
            <a:pPr>
              <a:spcAft>
                <a:spcPts val="600"/>
              </a:spcAft>
              <a:defRPr sz="2200"/>
            </a:pPr>
            <a:r>
              <a:rPr sz="3200" dirty="0"/>
              <a:t>Reflect and choose what aligns with your values and goals.</a:t>
            </a:r>
          </a:p>
        </p:txBody>
      </p:sp>
      <p:sp>
        <p:nvSpPr>
          <p:cNvPr id="11" name="Text Placeholder 8">
            <a:extLst>
              <a:ext uri="{FF2B5EF4-FFF2-40B4-BE49-F238E27FC236}">
                <a16:creationId xmlns:a16="http://schemas.microsoft.com/office/drawing/2014/main" id="{C8C636D8-A5D7-3B11-0F73-F22836CC504D}"/>
              </a:ext>
            </a:extLst>
          </p:cNvPr>
          <p:cNvSpPr txBox="1">
            <a:spLocks/>
          </p:cNvSpPr>
          <p:nvPr/>
        </p:nvSpPr>
        <p:spPr>
          <a:xfrm>
            <a:off x="1036063" y="8718473"/>
            <a:ext cx="11765537"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sz="1400"/>
            </a:pPr>
            <a:r>
              <a:t>Adapted from Center for Creative Leadership (CCL, 2025) &amp; PMC Research Article (2017).</a:t>
            </a:r>
          </a:p>
        </p:txBody>
      </p:sp>
    </p:spTree>
    <p:extLst>
      <p:ext uri="{BB962C8B-B14F-4D97-AF65-F5344CB8AC3E}">
        <p14:creationId xmlns:p14="http://schemas.microsoft.com/office/powerpoint/2010/main" val="264177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796ACD22-4D93-51E0-0F17-D051C7F5A63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F7B832C-E3FF-C102-A474-C0BF3E70D850}"/>
              </a:ext>
            </a:extLst>
          </p:cNvPr>
          <p:cNvSpPr/>
          <p:nvPr/>
        </p:nvSpPr>
        <p:spPr>
          <a:xfrm flipV="1">
            <a:off x="959863" y="1866900"/>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15B588C7-E3A5-C13C-B545-357FCBF5E0AC}"/>
              </a:ext>
            </a:extLst>
          </p:cNvPr>
          <p:cNvSpPr txBox="1"/>
          <p:nvPr/>
        </p:nvSpPr>
        <p:spPr>
          <a:xfrm>
            <a:off x="914400" y="571418"/>
            <a:ext cx="15811489" cy="1077218"/>
          </a:xfrm>
          <a:prstGeom prst="rect">
            <a:avLst/>
          </a:prstGeom>
          <a:noFill/>
        </p:spPr>
        <p:txBody>
          <a:bodyPr wrap="square">
            <a:spAutoFit/>
          </a:bodyPr>
          <a:lstStyle/>
          <a:p>
            <a:pPr>
              <a:spcAft>
                <a:spcPts val="600"/>
              </a:spcAft>
              <a:defRPr sz="2400"/>
            </a:pPr>
            <a:r>
              <a:rPr sz="3200" b="1" dirty="0"/>
              <a:t>Use the </a:t>
            </a:r>
            <a:r>
              <a:rPr sz="3200" b="1" dirty="0" err="1"/>
              <a:t>Mentimeter</a:t>
            </a:r>
            <a:r>
              <a:rPr sz="3200" b="1" dirty="0"/>
              <a:t> link in the chat to share your response.</a:t>
            </a:r>
            <a:r>
              <a:rPr lang="en-US" sz="3200" b="1" dirty="0"/>
              <a:t>  </a:t>
            </a:r>
            <a:r>
              <a:rPr sz="3200" b="1" dirty="0"/>
              <a:t>What is one communication strategy you will bring back to your team?</a:t>
            </a:r>
          </a:p>
        </p:txBody>
      </p:sp>
      <p:sp>
        <p:nvSpPr>
          <p:cNvPr id="3" name="Freeform 3">
            <a:extLst>
              <a:ext uri="{FF2B5EF4-FFF2-40B4-BE49-F238E27FC236}">
                <a16:creationId xmlns:a16="http://schemas.microsoft.com/office/drawing/2014/main" id="{5C5C4FC1-EA59-C66D-5DE7-A9467F37E1BD}"/>
              </a:ext>
            </a:extLst>
          </p:cNvPr>
          <p:cNvSpPr/>
          <p:nvPr/>
        </p:nvSpPr>
        <p:spPr>
          <a:xfrm>
            <a:off x="16306800" y="78867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6635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19CBE6-6441-395E-81DD-AEA04C977F84}"/>
              </a:ext>
            </a:extLst>
          </p:cNvPr>
          <p:cNvSpPr txBox="1"/>
          <p:nvPr/>
        </p:nvSpPr>
        <p:spPr>
          <a:xfrm>
            <a:off x="2971800" y="1046835"/>
            <a:ext cx="11353800" cy="1477328"/>
          </a:xfrm>
          <a:prstGeom prst="rect">
            <a:avLst/>
          </a:prstGeom>
          <a:noFill/>
        </p:spPr>
        <p:txBody>
          <a:bodyPr wrap="square">
            <a:spAutoFit/>
          </a:bodyPr>
          <a:lstStyle/>
          <a:p>
            <a:pPr algn="ctr">
              <a:buNone/>
            </a:pPr>
            <a:r>
              <a:rPr lang="en-US" sz="3600" b="1" dirty="0">
                <a:effectLst/>
              </a:rPr>
              <a:t>Thank you! Feel free to reach out!</a:t>
            </a:r>
          </a:p>
          <a:p>
            <a:pPr algn="ctr">
              <a:buNone/>
            </a:pPr>
            <a:r>
              <a:rPr lang="en-US" sz="3600" b="1" dirty="0"/>
              <a:t>Curtis Consulting Website: </a:t>
            </a:r>
            <a:r>
              <a:rPr lang="en-US" sz="3600" b="1" dirty="0">
                <a:solidFill>
                  <a:schemeClr val="tx2">
                    <a:lumMod val="60000"/>
                    <a:lumOff val="40000"/>
                  </a:schemeClr>
                </a:solidFill>
              </a:rPr>
              <a:t>curtisconsultingservices.com </a:t>
            </a:r>
            <a:endParaRPr lang="en-US" sz="3600" b="1" dirty="0">
              <a:solidFill>
                <a:schemeClr val="tx2">
                  <a:lumMod val="60000"/>
                  <a:lumOff val="40000"/>
                </a:schemeClr>
              </a:solidFill>
              <a:effectLst/>
            </a:endParaRPr>
          </a:p>
          <a:p>
            <a:pPr algn="ctr">
              <a:buNone/>
            </a:pPr>
            <a:endParaRPr lang="en-US" dirty="0">
              <a:effectLst/>
            </a:endParaRPr>
          </a:p>
        </p:txBody>
      </p:sp>
      <p:sp>
        <p:nvSpPr>
          <p:cNvPr id="9" name="TextBox 8">
            <a:extLst>
              <a:ext uri="{FF2B5EF4-FFF2-40B4-BE49-F238E27FC236}">
                <a16:creationId xmlns:a16="http://schemas.microsoft.com/office/drawing/2014/main" id="{12FE7323-0CB4-7721-6FD2-AE295B7E7B4B}"/>
              </a:ext>
            </a:extLst>
          </p:cNvPr>
          <p:cNvSpPr txBox="1"/>
          <p:nvPr/>
        </p:nvSpPr>
        <p:spPr>
          <a:xfrm>
            <a:off x="4076700" y="2324100"/>
            <a:ext cx="9144000" cy="954107"/>
          </a:xfrm>
          <a:prstGeom prst="rect">
            <a:avLst/>
          </a:prstGeom>
          <a:noFill/>
        </p:spPr>
        <p:txBody>
          <a:bodyPr wrap="square">
            <a:spAutoFit/>
          </a:bodyPr>
          <a:lstStyle/>
          <a:p>
            <a:pPr algn="ctr">
              <a:buNone/>
            </a:pPr>
            <a:r>
              <a:rPr lang="en-US" sz="2800" b="1" dirty="0">
                <a:effectLst/>
              </a:rPr>
              <a:t>Kristen Curtis-Krell | </a:t>
            </a:r>
            <a:r>
              <a:rPr lang="en-US" sz="2800" b="1" dirty="0">
                <a:effectLst/>
                <a:hlinkClick r:id="rId2"/>
              </a:rPr>
              <a:t>505-690-0139</a:t>
            </a:r>
            <a:r>
              <a:rPr lang="en-US" sz="2800" b="1" dirty="0">
                <a:effectLst/>
              </a:rPr>
              <a:t> | kristen@curtisconsultingservices.com</a:t>
            </a:r>
          </a:p>
        </p:txBody>
      </p:sp>
      <p:sp>
        <p:nvSpPr>
          <p:cNvPr id="10" name="Freeform 3">
            <a:extLst>
              <a:ext uri="{FF2B5EF4-FFF2-40B4-BE49-F238E27FC236}">
                <a16:creationId xmlns:a16="http://schemas.microsoft.com/office/drawing/2014/main" id="{636A3CFF-BFAF-58D5-5C28-1431EB04D76A}"/>
              </a:ext>
            </a:extLst>
          </p:cNvPr>
          <p:cNvSpPr/>
          <p:nvPr/>
        </p:nvSpPr>
        <p:spPr>
          <a:xfrm>
            <a:off x="15925800" y="771747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
        <p:nvSpPr>
          <p:cNvPr id="2" name="TextBox 1">
            <a:extLst>
              <a:ext uri="{FF2B5EF4-FFF2-40B4-BE49-F238E27FC236}">
                <a16:creationId xmlns:a16="http://schemas.microsoft.com/office/drawing/2014/main" id="{559B78BC-6A70-2AB0-C21F-0829DC8B7E50}"/>
              </a:ext>
            </a:extLst>
          </p:cNvPr>
          <p:cNvSpPr txBox="1"/>
          <p:nvPr/>
        </p:nvSpPr>
        <p:spPr>
          <a:xfrm>
            <a:off x="3276600" y="4555472"/>
            <a:ext cx="11353800" cy="2185214"/>
          </a:xfrm>
          <a:prstGeom prst="rect">
            <a:avLst/>
          </a:prstGeom>
          <a:noFill/>
        </p:spPr>
        <p:txBody>
          <a:bodyPr wrap="square">
            <a:spAutoFit/>
          </a:bodyPr>
          <a:lstStyle/>
          <a:p>
            <a:pPr algn="ctr"/>
            <a:r>
              <a:rPr lang="en-US" sz="4000" b="1" dirty="0"/>
              <a:t>Follow-Up Resources</a:t>
            </a:r>
            <a:endParaRPr lang="en-US" sz="4000" dirty="0"/>
          </a:p>
          <a:p>
            <a:pPr marL="285750" indent="-285750" algn="ctr">
              <a:buFont typeface="Arial" panose="020B0604020202020204" pitchFamily="34" charset="0"/>
              <a:buChar char="•"/>
            </a:pPr>
            <a:r>
              <a:rPr lang="en-US" sz="3200" dirty="0"/>
              <a:t>Nonviolent Communication by Marshall Rosenberg</a:t>
            </a:r>
          </a:p>
          <a:p>
            <a:pPr marL="285750" indent="-285750" algn="ctr">
              <a:buFont typeface="Arial" panose="020B0604020202020204" pitchFamily="34" charset="0"/>
              <a:buChar char="•"/>
            </a:pPr>
            <a:r>
              <a:rPr lang="en-US" sz="3200" dirty="0"/>
              <a:t>The Five Conflict-Handling Styles by Alexander Hiam</a:t>
            </a:r>
          </a:p>
          <a:p>
            <a:pPr marL="285750" indent="-285750" algn="ctr">
              <a:buFont typeface="Arial" panose="020B0604020202020204" pitchFamily="34" charset="0"/>
              <a:buChar char="•"/>
            </a:pPr>
            <a:r>
              <a:rPr lang="en-US" sz="3200" dirty="0"/>
              <a:t>Curtis Consulting Services: https://curtisconsultingservices.com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1B527F91-90D0-8AC9-7D24-B1FBA0B0416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CF7FE95-50B9-43AB-0408-2F87A7A06FFE}"/>
              </a:ext>
            </a:extLst>
          </p:cNvPr>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6" name="TextBox 6">
            <a:extLst>
              <a:ext uri="{FF2B5EF4-FFF2-40B4-BE49-F238E27FC236}">
                <a16:creationId xmlns:a16="http://schemas.microsoft.com/office/drawing/2014/main" id="{581ACB25-E6EF-0679-CA0A-CAF728FBB8AB}"/>
              </a:ext>
            </a:extLst>
          </p:cNvPr>
          <p:cNvSpPr txBox="1"/>
          <p:nvPr/>
        </p:nvSpPr>
        <p:spPr>
          <a:xfrm>
            <a:off x="1006871" y="942975"/>
            <a:ext cx="16230600" cy="691215"/>
          </a:xfrm>
          <a:prstGeom prst="rect">
            <a:avLst/>
          </a:prstGeom>
        </p:spPr>
        <p:txBody>
          <a:bodyPr lIns="0" tIns="0" rIns="0" bIns="0" rtlCol="0" anchor="t">
            <a:spAutoFit/>
          </a:bodyPr>
          <a:lstStyle/>
          <a:p>
            <a:pPr algn="l">
              <a:lnSpc>
                <a:spcPts val="5880"/>
              </a:lnSpc>
              <a:spcBef>
                <a:spcPct val="0"/>
              </a:spcBef>
            </a:pPr>
            <a:r>
              <a:rPr lang="en-US" sz="4200" b="1" spc="953" dirty="0">
                <a:solidFill>
                  <a:srgbClr val="162766"/>
                </a:solidFill>
                <a:latin typeface="Public Sans Bold"/>
                <a:ea typeface="Public Sans Bold"/>
                <a:cs typeface="Public Sans Bold"/>
                <a:sym typeface="Public Sans Bold"/>
              </a:rPr>
              <a:t>INTRODUCTION: Kristen Curtis-Krell </a:t>
            </a:r>
          </a:p>
        </p:txBody>
      </p:sp>
      <p:sp>
        <p:nvSpPr>
          <p:cNvPr id="7" name="TextBox 7">
            <a:extLst>
              <a:ext uri="{FF2B5EF4-FFF2-40B4-BE49-F238E27FC236}">
                <a16:creationId xmlns:a16="http://schemas.microsoft.com/office/drawing/2014/main" id="{FDAE2210-2467-8234-58EF-27241B9830A7}"/>
              </a:ext>
            </a:extLst>
          </p:cNvPr>
          <p:cNvSpPr txBox="1"/>
          <p:nvPr/>
        </p:nvSpPr>
        <p:spPr>
          <a:xfrm>
            <a:off x="7433732" y="2553652"/>
            <a:ext cx="9101668" cy="623119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t>Over 30 years of experience leading and facilitating teams across education, workforce, and community sectors</a:t>
            </a:r>
          </a:p>
          <a:p>
            <a:pPr marL="571500" indent="-571500">
              <a:buFont typeface="Arial" panose="020B0604020202020204" pitchFamily="34" charset="0"/>
              <a:buChar char="•"/>
            </a:pPr>
            <a:r>
              <a:rPr lang="en-US" sz="4000" dirty="0"/>
              <a:t>Former TAACCCT Director at Santa Fe Community College, with expertise in adult education and workforce alignment</a:t>
            </a:r>
          </a:p>
          <a:p>
            <a:pPr marL="571500" indent="-571500">
              <a:buFont typeface="Arial" panose="020B0604020202020204" pitchFamily="34" charset="0"/>
              <a:buChar char="•"/>
            </a:pPr>
            <a:r>
              <a:rPr lang="en-US" sz="4000" dirty="0"/>
              <a:t>Founder of Curtis Consulting Services, specializing in collaborative leadership, communication, and team development</a:t>
            </a:r>
          </a:p>
          <a:p>
            <a:pPr>
              <a:lnSpc>
                <a:spcPts val="5879"/>
              </a:lnSpc>
            </a:pPr>
            <a:endParaRPr lang="en-US" sz="4199" dirty="0">
              <a:solidFill>
                <a:srgbClr val="000000"/>
              </a:solidFill>
              <a:latin typeface="Public Sans"/>
              <a:ea typeface="Public Sans"/>
              <a:cs typeface="Public Sans"/>
              <a:sym typeface="Public Sans"/>
            </a:endParaRPr>
          </a:p>
        </p:txBody>
      </p:sp>
      <p:sp>
        <p:nvSpPr>
          <p:cNvPr id="8" name="Freeform 3">
            <a:extLst>
              <a:ext uri="{FF2B5EF4-FFF2-40B4-BE49-F238E27FC236}">
                <a16:creationId xmlns:a16="http://schemas.microsoft.com/office/drawing/2014/main" id="{1F71BE65-BB0C-9EBF-DAE2-6DF087399058}"/>
              </a:ext>
            </a:extLst>
          </p:cNvPr>
          <p:cNvSpPr/>
          <p:nvPr/>
        </p:nvSpPr>
        <p:spPr>
          <a:xfrm>
            <a:off x="16535400" y="8526238"/>
            <a:ext cx="1124635" cy="1348409"/>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pic>
        <p:nvPicPr>
          <p:cNvPr id="9" name="Picture 8" descr="A person smiling at the camera&#10;&#10;AI-generated content may be incorrect.">
            <a:extLst>
              <a:ext uri="{FF2B5EF4-FFF2-40B4-BE49-F238E27FC236}">
                <a16:creationId xmlns:a16="http://schemas.microsoft.com/office/drawing/2014/main" id="{6B602172-4865-3C1C-8AF4-336D13FC82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761" y="2720958"/>
            <a:ext cx="4829639" cy="3705645"/>
          </a:xfrm>
          <a:prstGeom prst="rect">
            <a:avLst/>
          </a:prstGeom>
        </p:spPr>
      </p:pic>
    </p:spTree>
    <p:extLst>
      <p:ext uri="{BB962C8B-B14F-4D97-AF65-F5344CB8AC3E}">
        <p14:creationId xmlns:p14="http://schemas.microsoft.com/office/powerpoint/2010/main" val="413804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5" name="TextBox 5"/>
          <p:cNvSpPr txBox="1"/>
          <p:nvPr/>
        </p:nvSpPr>
        <p:spPr>
          <a:xfrm>
            <a:off x="1006871" y="942975"/>
            <a:ext cx="16230600" cy="721995"/>
          </a:xfrm>
          <a:prstGeom prst="rect">
            <a:avLst/>
          </a:prstGeom>
        </p:spPr>
        <p:txBody>
          <a:bodyPr lIns="0" tIns="0" rIns="0" bIns="0" rtlCol="0" anchor="t">
            <a:spAutoFit/>
          </a:bodyPr>
          <a:lstStyle/>
          <a:p>
            <a:pPr algn="l">
              <a:lnSpc>
                <a:spcPts val="5880"/>
              </a:lnSpc>
              <a:spcBef>
                <a:spcPct val="0"/>
              </a:spcBef>
            </a:pPr>
            <a:r>
              <a:rPr lang="en-US" sz="4200" b="1" spc="953" dirty="0">
                <a:solidFill>
                  <a:srgbClr val="162766"/>
                </a:solidFill>
                <a:latin typeface="Public Sans Bold"/>
                <a:ea typeface="Public Sans Bold"/>
                <a:cs typeface="Public Sans Bold"/>
                <a:sym typeface="Public Sans Bold"/>
              </a:rPr>
              <a:t>LEARNING OBJECTIVES </a:t>
            </a:r>
          </a:p>
        </p:txBody>
      </p:sp>
      <p:sp>
        <p:nvSpPr>
          <p:cNvPr id="7" name="Freeform 3">
            <a:extLst>
              <a:ext uri="{FF2B5EF4-FFF2-40B4-BE49-F238E27FC236}">
                <a16:creationId xmlns:a16="http://schemas.microsoft.com/office/drawing/2014/main" id="{DF7F9BEA-4D2C-48F7-5A96-ECE1F6236ADA}"/>
              </a:ext>
            </a:extLst>
          </p:cNvPr>
          <p:cNvSpPr/>
          <p:nvPr/>
        </p:nvSpPr>
        <p:spPr>
          <a:xfrm>
            <a:off x="16774685" y="8526239"/>
            <a:ext cx="1219189" cy="1519568"/>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graphicFrame>
        <p:nvGraphicFramePr>
          <p:cNvPr id="9" name="TextBox 6">
            <a:extLst>
              <a:ext uri="{FF2B5EF4-FFF2-40B4-BE49-F238E27FC236}">
                <a16:creationId xmlns:a16="http://schemas.microsoft.com/office/drawing/2014/main" id="{F259CC43-A7C9-B23F-70DF-1BE35A44177E}"/>
              </a:ext>
            </a:extLst>
          </p:cNvPr>
          <p:cNvGraphicFramePr/>
          <p:nvPr>
            <p:extLst>
              <p:ext uri="{D42A27DB-BD31-4B8C-83A1-F6EECF244321}">
                <p14:modId xmlns:p14="http://schemas.microsoft.com/office/powerpoint/2010/main" val="2838545513"/>
              </p:ext>
            </p:extLst>
          </p:nvPr>
        </p:nvGraphicFramePr>
        <p:xfrm>
          <a:off x="1028689" y="2122290"/>
          <a:ext cx="16208782" cy="517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28701" y="2443607"/>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p:cNvSpPr txBox="1"/>
          <p:nvPr/>
        </p:nvSpPr>
        <p:spPr>
          <a:xfrm>
            <a:off x="1028695" y="846183"/>
            <a:ext cx="16230600" cy="1447832"/>
          </a:xfrm>
          <a:prstGeom prst="rect">
            <a:avLst/>
          </a:prstGeom>
        </p:spPr>
        <p:txBody>
          <a:bodyPr wrap="square" lIns="0" tIns="0" rIns="0" bIns="0" rtlCol="0" anchor="t">
            <a:spAutoFit/>
          </a:bodyPr>
          <a:lstStyle/>
          <a:p>
            <a:pPr algn="l">
              <a:lnSpc>
                <a:spcPts val="5880"/>
              </a:lnSpc>
              <a:spcBef>
                <a:spcPct val="0"/>
              </a:spcBef>
            </a:pPr>
            <a:r>
              <a:rPr lang="en-US" sz="3600" b="1" spc="953" dirty="0">
                <a:solidFill>
                  <a:srgbClr val="162766"/>
                </a:solidFill>
                <a:latin typeface="Public Sans Bold"/>
                <a:ea typeface="Public Sans Bold"/>
                <a:cs typeface="Public Sans Bold"/>
                <a:sym typeface="Public Sans Bold"/>
              </a:rPr>
              <a:t>THE BUILDING BLOCKS OF EFFECTIVE COMMUNICATION </a:t>
            </a:r>
          </a:p>
        </p:txBody>
      </p:sp>
      <p:sp>
        <p:nvSpPr>
          <p:cNvPr id="6" name="TextBox 6"/>
          <p:cNvSpPr txBox="1"/>
          <p:nvPr/>
        </p:nvSpPr>
        <p:spPr>
          <a:xfrm>
            <a:off x="1028695" y="2781300"/>
            <a:ext cx="16230600" cy="5360442"/>
          </a:xfrm>
          <a:prstGeom prst="rect">
            <a:avLst/>
          </a:prstGeom>
        </p:spPr>
        <p:txBody>
          <a:bodyPr lIns="0" tIns="0" rIns="0" bIns="0" rtlCol="0" anchor="t">
            <a:spAutoFit/>
          </a:bodyPr>
          <a:lstStyle/>
          <a:p>
            <a:pPr>
              <a:lnSpc>
                <a:spcPts val="3750"/>
              </a:lnSpc>
              <a:spcBef>
                <a:spcPct val="0"/>
              </a:spcBef>
            </a:pPr>
            <a:r>
              <a:rPr lang="en-US" sz="3000" b="1" spc="15" dirty="0">
                <a:solidFill>
                  <a:srgbClr val="000000"/>
                </a:solidFill>
                <a:latin typeface="Public Sans Bold"/>
                <a:ea typeface="Public Sans Bold"/>
                <a:cs typeface="Public Sans Bold"/>
                <a:sym typeface="Public Sans Bold"/>
              </a:rPr>
              <a:t>ACTIVE LISTENING: </a:t>
            </a:r>
            <a:r>
              <a:rPr lang="en-US" sz="3200" dirty="0"/>
              <a:t>Truly hearing and understanding what the other person is saying without interrupting or planning your response. It involves paying attention, asking clarifying questions, and showing empathy so the speaker feels valued.</a:t>
            </a:r>
            <a:endParaRPr lang="en-US" sz="3000" spc="15" dirty="0">
              <a:solidFill>
                <a:srgbClr val="000000"/>
              </a:solidFill>
              <a:latin typeface="Public Sans"/>
              <a:ea typeface="Public Sans"/>
              <a:cs typeface="Public Sans"/>
              <a:sym typeface="Public Sans"/>
            </a:endParaRPr>
          </a:p>
          <a:p>
            <a:pPr algn="l">
              <a:lnSpc>
                <a:spcPts val="3750"/>
              </a:lnSpc>
              <a:spcBef>
                <a:spcPct val="0"/>
              </a:spcBef>
            </a:pPr>
            <a:endParaRPr lang="en-US" sz="3000" spc="15" dirty="0">
              <a:solidFill>
                <a:srgbClr val="000000"/>
              </a:solidFill>
              <a:latin typeface="Public Sans"/>
              <a:ea typeface="Public Sans"/>
              <a:cs typeface="Public Sans"/>
              <a:sym typeface="Public Sans"/>
            </a:endParaRPr>
          </a:p>
          <a:p>
            <a:pPr>
              <a:lnSpc>
                <a:spcPts val="3750"/>
              </a:lnSpc>
              <a:spcBef>
                <a:spcPct val="0"/>
              </a:spcBef>
            </a:pPr>
            <a:r>
              <a:rPr lang="en-US" sz="3000" b="1" spc="15" dirty="0">
                <a:solidFill>
                  <a:srgbClr val="000000"/>
                </a:solidFill>
                <a:latin typeface="Public Sans Bold"/>
                <a:ea typeface="Public Sans Bold"/>
                <a:cs typeface="Public Sans Bold"/>
                <a:sym typeface="Public Sans Bold"/>
              </a:rPr>
              <a:t>SHARING:</a:t>
            </a:r>
            <a:r>
              <a:rPr lang="en-US" sz="3000" spc="15" dirty="0">
                <a:solidFill>
                  <a:srgbClr val="000000"/>
                </a:solidFill>
                <a:latin typeface="Public Sans"/>
                <a:ea typeface="Public Sans"/>
                <a:cs typeface="Public Sans"/>
                <a:sym typeface="Public Sans"/>
              </a:rPr>
              <a:t> </a:t>
            </a:r>
            <a:r>
              <a:rPr lang="en-US" sz="3200" dirty="0"/>
              <a:t>Clearly and openly expressing your own thoughts, ideas, and feelings in a way that is respectful and easy for others to understand. Effective sharing balances honesty with consideration for the other person’s perspective.</a:t>
            </a:r>
          </a:p>
          <a:p>
            <a:pPr>
              <a:lnSpc>
                <a:spcPts val="3750"/>
              </a:lnSpc>
              <a:spcBef>
                <a:spcPct val="0"/>
              </a:spcBef>
            </a:pPr>
            <a:endParaRPr lang="en-US" sz="3200" spc="15" dirty="0">
              <a:solidFill>
                <a:srgbClr val="000000"/>
              </a:solidFill>
              <a:latin typeface="Public Sans"/>
              <a:ea typeface="Public Sans"/>
              <a:cs typeface="Public Sans"/>
              <a:sym typeface="Public Sans"/>
            </a:endParaRPr>
          </a:p>
          <a:p>
            <a:pPr>
              <a:lnSpc>
                <a:spcPts val="3750"/>
              </a:lnSpc>
              <a:spcBef>
                <a:spcPct val="0"/>
              </a:spcBef>
            </a:pPr>
            <a:r>
              <a:rPr lang="en-US" sz="3000" b="1" spc="15" dirty="0">
                <a:solidFill>
                  <a:srgbClr val="000000"/>
                </a:solidFill>
                <a:latin typeface="Public Sans Bold"/>
                <a:ea typeface="Public Sans Bold"/>
                <a:cs typeface="Public Sans Bold"/>
                <a:sym typeface="Public Sans Bold"/>
              </a:rPr>
              <a:t>FEEDBACK: </a:t>
            </a:r>
            <a:r>
              <a:rPr lang="en-US" sz="3200" dirty="0"/>
              <a:t>Offering constructive responses that help clarify understanding and strengthen communication. Good feedback is specific, timely, and supportive—it highlights what’s working and suggests ways to improve, fostering trust and growth.</a:t>
            </a:r>
            <a:endParaRPr lang="en-US" sz="3000" spc="15" dirty="0">
              <a:solidFill>
                <a:srgbClr val="000000"/>
              </a:solidFill>
              <a:latin typeface="Public Sans"/>
              <a:ea typeface="Public Sans"/>
              <a:cs typeface="Public Sans"/>
              <a:sym typeface="Public Sans"/>
            </a:endParaRPr>
          </a:p>
        </p:txBody>
      </p:sp>
      <p:sp>
        <p:nvSpPr>
          <p:cNvPr id="7" name="Freeform 3">
            <a:extLst>
              <a:ext uri="{FF2B5EF4-FFF2-40B4-BE49-F238E27FC236}">
                <a16:creationId xmlns:a16="http://schemas.microsoft.com/office/drawing/2014/main" id="{05EF431F-8ECF-73F4-AC4B-6B558FFC8C87}"/>
              </a:ext>
            </a:extLst>
          </p:cNvPr>
          <p:cNvSpPr/>
          <p:nvPr/>
        </p:nvSpPr>
        <p:spPr>
          <a:xfrm>
            <a:off x="16383000" y="8420918"/>
            <a:ext cx="1371601" cy="1607020"/>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4876800" y="1714500"/>
            <a:ext cx="9106223" cy="8382646"/>
          </a:xfrm>
          <a:custGeom>
            <a:avLst/>
            <a:gdLst/>
            <a:ahLst/>
            <a:cxnLst/>
            <a:rect l="l" t="t" r="r" b="b"/>
            <a:pathLst>
              <a:path w="9525646" h="9525646">
                <a:moveTo>
                  <a:pt x="0" y="0"/>
                </a:moveTo>
                <a:lnTo>
                  <a:pt x="9525646" y="0"/>
                </a:lnTo>
                <a:lnTo>
                  <a:pt x="9525646" y="9525646"/>
                </a:lnTo>
                <a:lnTo>
                  <a:pt x="0" y="9525646"/>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2FB919B-24A6-51A0-026B-E213FE6A8B23}"/>
              </a:ext>
            </a:extLst>
          </p:cNvPr>
          <p:cNvSpPr/>
          <p:nvPr/>
        </p:nvSpPr>
        <p:spPr>
          <a:xfrm>
            <a:off x="16306800" y="8039100"/>
            <a:ext cx="1524001" cy="1858620"/>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4"/>
            <a:stretch>
              <a:fillRect/>
            </a:stretch>
          </a:blipFill>
        </p:spPr>
        <p:txBody>
          <a:bodyPr/>
          <a:lstStyle/>
          <a:p>
            <a:endParaRPr lang="en-US"/>
          </a:p>
        </p:txBody>
      </p:sp>
      <p:sp>
        <p:nvSpPr>
          <p:cNvPr id="5" name="TextBox 4">
            <a:extLst>
              <a:ext uri="{FF2B5EF4-FFF2-40B4-BE49-F238E27FC236}">
                <a16:creationId xmlns:a16="http://schemas.microsoft.com/office/drawing/2014/main" id="{0A008555-7AEB-B24F-871D-56D618E6C7E9}"/>
              </a:ext>
            </a:extLst>
          </p:cNvPr>
          <p:cNvSpPr txBox="1"/>
          <p:nvPr/>
        </p:nvSpPr>
        <p:spPr>
          <a:xfrm>
            <a:off x="4839023" y="876300"/>
            <a:ext cx="9144000" cy="707886"/>
          </a:xfrm>
          <a:prstGeom prst="rect">
            <a:avLst/>
          </a:prstGeom>
          <a:noFill/>
        </p:spPr>
        <p:txBody>
          <a:bodyPr wrap="square">
            <a:spAutoFit/>
          </a:bodyPr>
          <a:lstStyle/>
          <a:p>
            <a:pPr algn="ctr"/>
            <a:r>
              <a:rPr lang="en-US" sz="4000" b="1" dirty="0">
                <a:solidFill>
                  <a:srgbClr val="162766"/>
                </a:solidFill>
                <a:latin typeface="Arial Narrow" panose="020B0606020202030204" pitchFamily="34" charset="0"/>
              </a:rPr>
              <a:t>Al</a:t>
            </a:r>
            <a:r>
              <a:rPr lang="en-US" sz="4000" b="1" i="0" u="none" strike="noStrike" dirty="0">
                <a:solidFill>
                  <a:srgbClr val="162766"/>
                </a:solidFill>
                <a:effectLst/>
                <a:latin typeface="Arial Narrow" panose="020B0606020202030204" pitchFamily="34" charset="0"/>
              </a:rPr>
              <a:t>exander Hiam’s Conflict Handling Styles </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p:cNvSpPr txBox="1"/>
          <p:nvPr/>
        </p:nvSpPr>
        <p:spPr>
          <a:xfrm>
            <a:off x="1006871" y="942975"/>
            <a:ext cx="16230600" cy="721995"/>
          </a:xfrm>
          <a:prstGeom prst="rect">
            <a:avLst/>
          </a:prstGeom>
        </p:spPr>
        <p:txBody>
          <a:bodyPr lIns="0" tIns="0" rIns="0" bIns="0" rtlCol="0" anchor="t">
            <a:spAutoFit/>
          </a:bodyPr>
          <a:lstStyle/>
          <a:p>
            <a:pPr algn="l">
              <a:lnSpc>
                <a:spcPts val="5880"/>
              </a:lnSpc>
              <a:spcBef>
                <a:spcPct val="0"/>
              </a:spcBef>
            </a:pPr>
            <a:r>
              <a:rPr lang="en-US" sz="4200" b="1" spc="953">
                <a:solidFill>
                  <a:srgbClr val="162766"/>
                </a:solidFill>
                <a:latin typeface="Public Sans Bold"/>
                <a:ea typeface="Public Sans Bold"/>
                <a:cs typeface="Public Sans Bold"/>
                <a:sym typeface="Public Sans Bold"/>
              </a:rPr>
              <a:t>FIVE CONFLICT HANDLING STYLES </a:t>
            </a:r>
          </a:p>
        </p:txBody>
      </p:sp>
      <p:sp>
        <p:nvSpPr>
          <p:cNvPr id="5" name="TextBox 5"/>
          <p:cNvSpPr txBox="1"/>
          <p:nvPr/>
        </p:nvSpPr>
        <p:spPr>
          <a:xfrm>
            <a:off x="1028689" y="2236590"/>
            <a:ext cx="16208782" cy="6366510"/>
          </a:xfrm>
          <a:prstGeom prst="rect">
            <a:avLst/>
          </a:prstGeom>
        </p:spPr>
        <p:txBody>
          <a:bodyPr lIns="0" tIns="0" rIns="0" bIns="0" rtlCol="0" anchor="t">
            <a:spAutoFit/>
          </a:bodyPr>
          <a:lstStyle/>
          <a:p>
            <a:pPr marL="777240" lvl="1" indent="-388620" algn="l">
              <a:lnSpc>
                <a:spcPts val="5040"/>
              </a:lnSpc>
              <a:buAutoNum type="arabicPeriod"/>
            </a:pPr>
            <a:r>
              <a:rPr lang="en-US" sz="3600" b="1" dirty="0">
                <a:solidFill>
                  <a:srgbClr val="000000"/>
                </a:solidFill>
                <a:latin typeface="Public Sans Bold"/>
                <a:ea typeface="Public Sans Bold"/>
                <a:cs typeface="Public Sans Bold"/>
                <a:sym typeface="Public Sans Bold"/>
              </a:rPr>
              <a:t>Avoiding </a:t>
            </a:r>
            <a:r>
              <a:rPr lang="en-US" sz="3600" dirty="0">
                <a:solidFill>
                  <a:srgbClr val="000000"/>
                </a:solidFill>
                <a:latin typeface="Public Sans"/>
                <a:ea typeface="Public Sans"/>
                <a:cs typeface="Public Sans"/>
                <a:sym typeface="Public Sans"/>
              </a:rPr>
              <a:t>– Deliberately sidestepping or withdrawing from conflict rather than confronting it.</a:t>
            </a:r>
          </a:p>
          <a:p>
            <a:pPr marL="777240" lvl="1" indent="-388620" algn="l">
              <a:lnSpc>
                <a:spcPts val="5040"/>
              </a:lnSpc>
              <a:buAutoNum type="arabicPeriod"/>
            </a:pPr>
            <a:r>
              <a:rPr lang="en-US" sz="3600" b="1" dirty="0">
                <a:solidFill>
                  <a:srgbClr val="000000"/>
                </a:solidFill>
                <a:latin typeface="Public Sans Bold"/>
                <a:ea typeface="Public Sans Bold"/>
                <a:cs typeface="Public Sans Bold"/>
                <a:sym typeface="Public Sans Bold"/>
              </a:rPr>
              <a:t>Accommodating </a:t>
            </a:r>
            <a:r>
              <a:rPr lang="en-US" sz="3600" dirty="0">
                <a:solidFill>
                  <a:srgbClr val="000000"/>
                </a:solidFill>
                <a:latin typeface="Public Sans"/>
                <a:ea typeface="Public Sans"/>
                <a:cs typeface="Public Sans"/>
                <a:sym typeface="Public Sans"/>
              </a:rPr>
              <a:t>– Prioritizing the other person’s needs or desires over your own to maintain harmony.</a:t>
            </a:r>
          </a:p>
          <a:p>
            <a:pPr marL="777240" lvl="1" indent="-388620" algn="l">
              <a:lnSpc>
                <a:spcPts val="5040"/>
              </a:lnSpc>
              <a:buAutoNum type="arabicPeriod"/>
            </a:pPr>
            <a:r>
              <a:rPr lang="en-US" sz="3600" b="1" dirty="0">
                <a:solidFill>
                  <a:srgbClr val="000000"/>
                </a:solidFill>
                <a:latin typeface="Public Sans Bold"/>
                <a:ea typeface="Public Sans Bold"/>
                <a:cs typeface="Public Sans Bold"/>
                <a:sym typeface="Public Sans Bold"/>
              </a:rPr>
              <a:t>Competing </a:t>
            </a:r>
            <a:r>
              <a:rPr lang="en-US" sz="3600" dirty="0">
                <a:solidFill>
                  <a:srgbClr val="000000"/>
                </a:solidFill>
                <a:latin typeface="Public Sans"/>
                <a:ea typeface="Public Sans"/>
                <a:cs typeface="Public Sans"/>
                <a:sym typeface="Public Sans"/>
              </a:rPr>
              <a:t>– Asserting your position strongly to win the conflict, often at the other person’s expense.</a:t>
            </a:r>
          </a:p>
          <a:p>
            <a:pPr marL="777240" lvl="1" indent="-388620" algn="l">
              <a:lnSpc>
                <a:spcPts val="5040"/>
              </a:lnSpc>
              <a:buAutoNum type="arabicPeriod"/>
            </a:pPr>
            <a:r>
              <a:rPr lang="en-US" sz="3600" b="1" dirty="0">
                <a:solidFill>
                  <a:srgbClr val="000000"/>
                </a:solidFill>
                <a:latin typeface="Public Sans Bold"/>
                <a:ea typeface="Public Sans Bold"/>
                <a:cs typeface="Public Sans Bold"/>
                <a:sym typeface="Public Sans Bold"/>
              </a:rPr>
              <a:t>Compromising</a:t>
            </a:r>
            <a:r>
              <a:rPr lang="en-US" sz="3600" dirty="0">
                <a:solidFill>
                  <a:srgbClr val="000000"/>
                </a:solidFill>
                <a:latin typeface="Public Sans"/>
                <a:ea typeface="Public Sans"/>
                <a:cs typeface="Public Sans"/>
                <a:sym typeface="Public Sans"/>
              </a:rPr>
              <a:t> – Seeking a middle ground where each party gives up something to reach a solution.</a:t>
            </a:r>
          </a:p>
          <a:p>
            <a:pPr marL="777240" lvl="1" indent="-388620" algn="l">
              <a:lnSpc>
                <a:spcPts val="5040"/>
              </a:lnSpc>
              <a:buAutoNum type="arabicPeriod"/>
            </a:pPr>
            <a:r>
              <a:rPr lang="en-US" sz="3600" b="1" dirty="0">
                <a:solidFill>
                  <a:srgbClr val="000000"/>
                </a:solidFill>
                <a:latin typeface="Public Sans Bold"/>
                <a:ea typeface="Public Sans Bold"/>
                <a:cs typeface="Public Sans Bold"/>
                <a:sym typeface="Public Sans Bold"/>
              </a:rPr>
              <a:t>Collaborating</a:t>
            </a:r>
            <a:r>
              <a:rPr lang="en-US" sz="3600" dirty="0">
                <a:solidFill>
                  <a:srgbClr val="000000"/>
                </a:solidFill>
                <a:latin typeface="Public Sans"/>
                <a:ea typeface="Public Sans"/>
                <a:cs typeface="Public Sans"/>
                <a:sym typeface="Public Sans"/>
              </a:rPr>
              <a:t> – Working together to find a win-win solution that satisfies all parties’ needs.</a:t>
            </a:r>
          </a:p>
        </p:txBody>
      </p:sp>
      <p:sp>
        <p:nvSpPr>
          <p:cNvPr id="3" name="Freeform 3">
            <a:extLst>
              <a:ext uri="{FF2B5EF4-FFF2-40B4-BE49-F238E27FC236}">
                <a16:creationId xmlns:a16="http://schemas.microsoft.com/office/drawing/2014/main" id="{D8CE0598-B5EF-9855-52DD-DC5FAEE65728}"/>
              </a:ext>
            </a:extLst>
          </p:cNvPr>
          <p:cNvSpPr/>
          <p:nvPr/>
        </p:nvSpPr>
        <p:spPr>
          <a:xfrm>
            <a:off x="16154400" y="7810500"/>
            <a:ext cx="1676401" cy="1941873"/>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959863" y="1866900"/>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75018976-3AE9-F122-62A4-FDEABADD853B}"/>
              </a:ext>
            </a:extLst>
          </p:cNvPr>
          <p:cNvSpPr txBox="1"/>
          <p:nvPr/>
        </p:nvSpPr>
        <p:spPr>
          <a:xfrm>
            <a:off x="914400" y="571418"/>
            <a:ext cx="15811489" cy="1508105"/>
          </a:xfrm>
          <a:prstGeom prst="rect">
            <a:avLst/>
          </a:prstGeom>
          <a:noFill/>
        </p:spPr>
        <p:txBody>
          <a:bodyPr wrap="square">
            <a:spAutoFit/>
          </a:bodyPr>
          <a:lstStyle/>
          <a:p>
            <a:r>
              <a:rPr lang="en-US" sz="3200" b="1" dirty="0"/>
              <a:t>Use the </a:t>
            </a:r>
            <a:r>
              <a:rPr lang="en-US" sz="3200" b="1" dirty="0" err="1"/>
              <a:t>Mentimeter</a:t>
            </a:r>
            <a:r>
              <a:rPr lang="en-US" sz="3200" b="1" dirty="0"/>
              <a:t> link in the chat to enter your response. What is your ‘</a:t>
            </a:r>
            <a:r>
              <a:rPr lang="en-US" sz="3200" b="1" dirty="0" err="1"/>
              <a:t>goto</a:t>
            </a:r>
            <a:r>
              <a:rPr lang="en-US" sz="3200" b="1" dirty="0"/>
              <a:t>’ conflict style (Avoiding, Accommodating, Competing, Compromising, Collaborating)?</a:t>
            </a:r>
            <a:endParaRPr lang="en-US" sz="2800" b="1" spc="1089" dirty="0">
              <a:solidFill>
                <a:srgbClr val="0C7D83"/>
              </a:solidFill>
              <a:ea typeface="Open Sans Bold"/>
              <a:cs typeface="Open Sans Bold"/>
              <a:sym typeface="Open Sans Bold"/>
            </a:endParaRP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DDD">
                <a:alpha val="100000"/>
              </a:srgbClr>
            </a:gs>
            <a:gs pos="100000">
              <a:srgbClr val="E8F9FA">
                <a:alpha val="100000"/>
              </a:srgbClr>
            </a:gs>
          </a:gsLst>
          <a:lin ang="0"/>
        </a:gradFill>
        <a:effectLst/>
      </p:bgPr>
    </p:bg>
    <p:spTree>
      <p:nvGrpSpPr>
        <p:cNvPr id="1" name="">
          <a:extLst>
            <a:ext uri="{FF2B5EF4-FFF2-40B4-BE49-F238E27FC236}">
              <a16:creationId xmlns:a16="http://schemas.microsoft.com/office/drawing/2014/main" id="{932E624E-4FBB-0751-FF49-2DC45281945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113D292-8D59-CC13-C153-CD909B8387DE}"/>
              </a:ext>
            </a:extLst>
          </p:cNvPr>
          <p:cNvSpPr/>
          <p:nvPr/>
        </p:nvSpPr>
        <p:spPr>
          <a:xfrm flipV="1">
            <a:off x="1028695" y="2421050"/>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4" name="TextBox 4">
            <a:extLst>
              <a:ext uri="{FF2B5EF4-FFF2-40B4-BE49-F238E27FC236}">
                <a16:creationId xmlns:a16="http://schemas.microsoft.com/office/drawing/2014/main" id="{8122E6BF-9CAA-88EF-D80E-28F92CB47D01}"/>
              </a:ext>
            </a:extLst>
          </p:cNvPr>
          <p:cNvSpPr txBox="1"/>
          <p:nvPr/>
        </p:nvSpPr>
        <p:spPr>
          <a:xfrm>
            <a:off x="1028689" y="956106"/>
            <a:ext cx="16230600" cy="1464944"/>
          </a:xfrm>
          <a:prstGeom prst="rect">
            <a:avLst/>
          </a:prstGeom>
        </p:spPr>
        <p:txBody>
          <a:bodyPr lIns="0" tIns="0" rIns="0" bIns="0" rtlCol="0" anchor="t">
            <a:spAutoFit/>
          </a:bodyPr>
          <a:lstStyle/>
          <a:p>
            <a:pPr algn="l">
              <a:lnSpc>
                <a:spcPts val="5880"/>
              </a:lnSpc>
              <a:spcBef>
                <a:spcPct val="0"/>
              </a:spcBef>
            </a:pPr>
            <a:r>
              <a:rPr lang="en-US" sz="4200" b="1" spc="953" dirty="0">
                <a:solidFill>
                  <a:srgbClr val="162766"/>
                </a:solidFill>
                <a:latin typeface="Public Sans Bold"/>
                <a:ea typeface="Public Sans Bold"/>
                <a:cs typeface="Public Sans Bold"/>
                <a:sym typeface="Public Sans Bold"/>
              </a:rPr>
              <a:t>USING EFFECTIVE COMMUNICATION SKILLS FOR POSITIVE RESULTS </a:t>
            </a:r>
          </a:p>
        </p:txBody>
      </p:sp>
      <p:sp>
        <p:nvSpPr>
          <p:cNvPr id="6" name="TextBox 6">
            <a:extLst>
              <a:ext uri="{FF2B5EF4-FFF2-40B4-BE49-F238E27FC236}">
                <a16:creationId xmlns:a16="http://schemas.microsoft.com/office/drawing/2014/main" id="{DBFD019C-DD2A-AB45-6C2A-6CA48CFB7537}"/>
              </a:ext>
            </a:extLst>
          </p:cNvPr>
          <p:cNvSpPr txBox="1"/>
          <p:nvPr/>
        </p:nvSpPr>
        <p:spPr>
          <a:xfrm>
            <a:off x="1028695" y="3162300"/>
            <a:ext cx="16230600" cy="4839723"/>
          </a:xfrm>
          <a:prstGeom prst="rect">
            <a:avLst/>
          </a:prstGeom>
        </p:spPr>
        <p:txBody>
          <a:bodyPr lIns="0" tIns="0" rIns="0" bIns="0" rtlCol="0" anchor="t">
            <a:spAutoFit/>
          </a:bodyPr>
          <a:lstStyle/>
          <a:p>
            <a:pPr algn="l">
              <a:lnSpc>
                <a:spcPts val="3750"/>
              </a:lnSpc>
              <a:spcBef>
                <a:spcPct val="0"/>
              </a:spcBef>
            </a:pPr>
            <a:r>
              <a:rPr lang="en-US" sz="3000" b="1" spc="15" dirty="0">
                <a:solidFill>
                  <a:srgbClr val="000000"/>
                </a:solidFill>
                <a:latin typeface="Public Sans Bold"/>
                <a:ea typeface="Public Sans Bold"/>
                <a:cs typeface="Public Sans Bold"/>
                <a:sym typeface="Public Sans Bold"/>
              </a:rPr>
              <a:t>ACTIVE LISTENING: </a:t>
            </a:r>
            <a:r>
              <a:rPr lang="en-US" sz="3000" spc="15" dirty="0">
                <a:solidFill>
                  <a:srgbClr val="000000"/>
                </a:solidFill>
                <a:latin typeface="Public Sans"/>
                <a:ea typeface="Public Sans"/>
                <a:cs typeface="Public Sans"/>
                <a:sym typeface="Public Sans"/>
              </a:rPr>
              <a:t>involves going beyond simply hearing the words that another person speaks. It's about actively processing and seeking to understand the meaning and intent behind them. It requires being a mindful and focused participant in the communication process.</a:t>
            </a:r>
          </a:p>
          <a:p>
            <a:pPr algn="l">
              <a:lnSpc>
                <a:spcPts val="3750"/>
              </a:lnSpc>
              <a:spcBef>
                <a:spcPct val="0"/>
              </a:spcBef>
            </a:pPr>
            <a:endParaRPr lang="en-US" sz="3000" spc="15" dirty="0">
              <a:solidFill>
                <a:srgbClr val="000000"/>
              </a:solidFill>
              <a:latin typeface="Public Sans"/>
              <a:ea typeface="Public Sans"/>
              <a:cs typeface="Public Sans"/>
              <a:sym typeface="Public Sans"/>
            </a:endParaRPr>
          </a:p>
          <a:p>
            <a:pPr algn="l">
              <a:lnSpc>
                <a:spcPts val="3750"/>
              </a:lnSpc>
              <a:spcBef>
                <a:spcPct val="0"/>
              </a:spcBef>
            </a:pPr>
            <a:r>
              <a:rPr lang="en-US" sz="3000" spc="15" dirty="0">
                <a:solidFill>
                  <a:srgbClr val="000000"/>
                </a:solidFill>
                <a:latin typeface="Public Sans"/>
                <a:ea typeface="Public Sans"/>
                <a:cs typeface="Public Sans"/>
                <a:sym typeface="Public Sans"/>
              </a:rPr>
              <a:t>Active listening techniques include:</a:t>
            </a:r>
          </a:p>
          <a:p>
            <a:pPr marL="647703" lvl="1" indent="-323852" algn="l">
              <a:lnSpc>
                <a:spcPts val="3750"/>
              </a:lnSpc>
              <a:buFont typeface="Arial"/>
              <a:buChar char="•"/>
            </a:pPr>
            <a:r>
              <a:rPr lang="en-US" sz="3000" spc="15" dirty="0">
                <a:solidFill>
                  <a:srgbClr val="000000"/>
                </a:solidFill>
                <a:latin typeface="Public Sans"/>
                <a:ea typeface="Public Sans"/>
                <a:cs typeface="Public Sans"/>
                <a:sym typeface="Public Sans"/>
              </a:rPr>
              <a:t>Being fully present in the conversation</a:t>
            </a:r>
          </a:p>
          <a:p>
            <a:pPr marL="647703" lvl="1" indent="-323852" algn="l">
              <a:lnSpc>
                <a:spcPts val="3750"/>
              </a:lnSpc>
              <a:buFont typeface="Arial"/>
              <a:buChar char="•"/>
            </a:pPr>
            <a:r>
              <a:rPr lang="en-US" sz="3000" spc="15" dirty="0">
                <a:solidFill>
                  <a:srgbClr val="000000"/>
                </a:solidFill>
                <a:latin typeface="Public Sans"/>
                <a:ea typeface="Public Sans"/>
                <a:cs typeface="Public Sans"/>
                <a:sym typeface="Public Sans"/>
              </a:rPr>
              <a:t>Showing interest by practicing good eye contact</a:t>
            </a:r>
          </a:p>
          <a:p>
            <a:pPr marL="647703" lvl="1" indent="-323852" algn="l">
              <a:lnSpc>
                <a:spcPts val="3750"/>
              </a:lnSpc>
              <a:buFont typeface="Arial"/>
              <a:buChar char="•"/>
            </a:pPr>
            <a:r>
              <a:rPr lang="en-US" sz="3000" spc="15" dirty="0">
                <a:solidFill>
                  <a:srgbClr val="000000"/>
                </a:solidFill>
                <a:latin typeface="Public Sans"/>
                <a:ea typeface="Public Sans"/>
                <a:cs typeface="Public Sans"/>
                <a:sym typeface="Public Sans"/>
              </a:rPr>
              <a:t>Listening to </a:t>
            </a:r>
            <a:r>
              <a:rPr lang="en-US" sz="3000" b="1" spc="15" dirty="0">
                <a:solidFill>
                  <a:srgbClr val="000000"/>
                </a:solidFill>
                <a:latin typeface="Public Sans Bold"/>
                <a:ea typeface="Public Sans Bold"/>
                <a:cs typeface="Public Sans Bold"/>
                <a:sym typeface="Public Sans Bold"/>
              </a:rPr>
              <a:t>understand what is important to the other person</a:t>
            </a:r>
            <a:r>
              <a:rPr lang="en-US" sz="3000" spc="15" dirty="0">
                <a:solidFill>
                  <a:srgbClr val="000000"/>
                </a:solidFill>
                <a:latin typeface="Public Sans"/>
                <a:ea typeface="Public Sans"/>
                <a:cs typeface="Public Sans"/>
                <a:sym typeface="Public Sans"/>
              </a:rPr>
              <a:t> rather than to respond</a:t>
            </a:r>
          </a:p>
          <a:p>
            <a:pPr marL="647703" lvl="1" indent="-323852" algn="l">
              <a:lnSpc>
                <a:spcPts val="3750"/>
              </a:lnSpc>
              <a:buFont typeface="Arial"/>
              <a:buChar char="•"/>
            </a:pPr>
            <a:r>
              <a:rPr lang="en-US" sz="3000" spc="15" dirty="0">
                <a:solidFill>
                  <a:srgbClr val="000000"/>
                </a:solidFill>
                <a:latin typeface="Public Sans"/>
                <a:ea typeface="Public Sans"/>
                <a:cs typeface="Public Sans"/>
                <a:sym typeface="Public Sans"/>
              </a:rPr>
              <a:t>Withholding judgment and advice</a:t>
            </a:r>
          </a:p>
        </p:txBody>
      </p:sp>
      <p:sp>
        <p:nvSpPr>
          <p:cNvPr id="7" name="Freeform 3">
            <a:extLst>
              <a:ext uri="{FF2B5EF4-FFF2-40B4-BE49-F238E27FC236}">
                <a16:creationId xmlns:a16="http://schemas.microsoft.com/office/drawing/2014/main" id="{2FEE4C0D-EDD5-6162-F79D-236E16D25F27}"/>
              </a:ext>
            </a:extLst>
          </p:cNvPr>
          <p:cNvSpPr/>
          <p:nvPr/>
        </p:nvSpPr>
        <p:spPr>
          <a:xfrm>
            <a:off x="16383000" y="8420918"/>
            <a:ext cx="1371601" cy="1607020"/>
          </a:xfrm>
          <a:custGeom>
            <a:avLst/>
            <a:gdLst/>
            <a:ahLst/>
            <a:cxnLst/>
            <a:rect l="l" t="t" r="r" b="b"/>
            <a:pathLst>
              <a:path w="3022231" h="3569564">
                <a:moveTo>
                  <a:pt x="0" y="0"/>
                </a:moveTo>
                <a:lnTo>
                  <a:pt x="3022231" y="0"/>
                </a:lnTo>
                <a:lnTo>
                  <a:pt x="3022231" y="3569564"/>
                </a:lnTo>
                <a:lnTo>
                  <a:pt x="0" y="356956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1744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162766"/>
            </a:solidFill>
            <a:prstDash val="solid"/>
            <a:headEnd type="none" w="sm" len="sm"/>
            <a:tailEnd type="none" w="sm" len="sm"/>
          </a:ln>
        </p:spPr>
        <p:txBody>
          <a:bodyPr/>
          <a:lstStyle/>
          <a:p>
            <a:endParaRPr lang="en-US"/>
          </a:p>
        </p:txBody>
      </p:sp>
      <p:sp>
        <p:nvSpPr>
          <p:cNvPr id="3" name="TextBox 3"/>
          <p:cNvSpPr txBox="1"/>
          <p:nvPr/>
        </p:nvSpPr>
        <p:spPr>
          <a:xfrm>
            <a:off x="1028689" y="942975"/>
            <a:ext cx="16230600" cy="721994"/>
          </a:xfrm>
          <a:prstGeom prst="rect">
            <a:avLst/>
          </a:prstGeom>
        </p:spPr>
        <p:txBody>
          <a:bodyPr lIns="0" tIns="0" rIns="0" bIns="0" rtlCol="0" anchor="t">
            <a:spAutoFit/>
          </a:bodyPr>
          <a:lstStyle/>
          <a:p>
            <a:pPr algn="l">
              <a:lnSpc>
                <a:spcPts val="5880"/>
              </a:lnSpc>
              <a:spcBef>
                <a:spcPct val="0"/>
              </a:spcBef>
            </a:pPr>
            <a:r>
              <a:rPr lang="en-US" sz="4200" b="1" spc="953" dirty="0">
                <a:solidFill>
                  <a:srgbClr val="162766"/>
                </a:solidFill>
                <a:latin typeface="Public Sans Bold"/>
                <a:ea typeface="Public Sans Bold"/>
                <a:cs typeface="Public Sans Bold"/>
                <a:sym typeface="Public Sans Bold"/>
              </a:rPr>
              <a:t>PARTNER SHARE </a:t>
            </a:r>
          </a:p>
        </p:txBody>
      </p:sp>
      <p:sp>
        <p:nvSpPr>
          <p:cNvPr id="5" name="TextBox 5"/>
          <p:cNvSpPr txBox="1"/>
          <p:nvPr/>
        </p:nvSpPr>
        <p:spPr>
          <a:xfrm>
            <a:off x="1028700" y="2266950"/>
            <a:ext cx="16230600" cy="623889"/>
          </a:xfrm>
          <a:prstGeom prst="rect">
            <a:avLst/>
          </a:prstGeom>
        </p:spPr>
        <p:txBody>
          <a:bodyPr lIns="0" tIns="0" rIns="0" bIns="0" rtlCol="0" anchor="t">
            <a:spAutoFit/>
          </a:bodyPr>
          <a:lstStyle/>
          <a:p>
            <a:pPr algn="l">
              <a:lnSpc>
                <a:spcPts val="5249"/>
              </a:lnSpc>
            </a:pPr>
            <a:r>
              <a:rPr lang="en-US" sz="4199" spc="20" dirty="0">
                <a:solidFill>
                  <a:srgbClr val="000000"/>
                </a:solidFill>
                <a:latin typeface="Public Sans"/>
                <a:ea typeface="Public Sans"/>
                <a:cs typeface="Public Sans"/>
                <a:sym typeface="Public Sans"/>
              </a:rPr>
              <a:t>Using </a:t>
            </a:r>
            <a:r>
              <a:rPr lang="en-US" sz="4199" b="1" u="sng" spc="20" dirty="0">
                <a:solidFill>
                  <a:srgbClr val="000000"/>
                </a:solidFill>
                <a:latin typeface="Public Sans Bold"/>
                <a:ea typeface="Public Sans Bold"/>
                <a:cs typeface="Public Sans Bold"/>
                <a:sym typeface="Public Sans Bold"/>
              </a:rPr>
              <a:t>active listening</a:t>
            </a:r>
            <a:r>
              <a:rPr lang="en-US" sz="4199" spc="20" dirty="0">
                <a:solidFill>
                  <a:srgbClr val="000000"/>
                </a:solidFill>
                <a:latin typeface="Public Sans"/>
                <a:ea typeface="Public Sans"/>
                <a:cs typeface="Public Sans"/>
                <a:sym typeface="Public Sans"/>
              </a:rPr>
              <a:t>, share with your team: </a:t>
            </a:r>
          </a:p>
        </p:txBody>
      </p:sp>
      <p:sp>
        <p:nvSpPr>
          <p:cNvPr id="6" name="TextBox 6"/>
          <p:cNvSpPr txBox="1"/>
          <p:nvPr/>
        </p:nvSpPr>
        <p:spPr>
          <a:xfrm>
            <a:off x="856443" y="3433444"/>
            <a:ext cx="16402846" cy="3380926"/>
          </a:xfrm>
          <a:prstGeom prst="rect">
            <a:avLst/>
          </a:prstGeom>
        </p:spPr>
        <p:txBody>
          <a:bodyPr lIns="0" tIns="0" rIns="0" bIns="0" rtlCol="0" anchor="t">
            <a:spAutoFit/>
          </a:bodyPr>
          <a:lstStyle/>
          <a:p>
            <a:pPr algn="ctr">
              <a:lnSpc>
                <a:spcPts val="6719"/>
              </a:lnSpc>
            </a:pPr>
            <a:endParaRPr lang="en-US" sz="4799" b="1" spc="1089" dirty="0">
              <a:solidFill>
                <a:srgbClr val="0C7D83"/>
              </a:solidFill>
              <a:latin typeface="Open Sans Bold"/>
              <a:ea typeface="Open Sans Bold"/>
              <a:cs typeface="Open Sans Bold"/>
              <a:sym typeface="Open Sans Bold"/>
            </a:endParaRPr>
          </a:p>
          <a:p>
            <a:pPr algn="ctr">
              <a:lnSpc>
                <a:spcPts val="6719"/>
              </a:lnSpc>
              <a:spcBef>
                <a:spcPct val="0"/>
              </a:spcBef>
            </a:pPr>
            <a:r>
              <a:rPr lang="en-US" sz="4799" b="1" spc="1089" dirty="0">
                <a:solidFill>
                  <a:srgbClr val="0C7D83"/>
                </a:solidFill>
                <a:latin typeface="Open Sans Bold"/>
                <a:ea typeface="Open Sans Bold"/>
                <a:cs typeface="Open Sans Bold"/>
                <a:sym typeface="Open Sans Bold"/>
              </a:rPr>
              <a:t>“HOW DOES ‘GO TO’ CONFLICT STYLE IMPACT YOUR ABILITY TO WORK WITH OTHERS?” </a:t>
            </a:r>
          </a:p>
        </p:txBody>
      </p:sp>
      <p:sp>
        <p:nvSpPr>
          <p:cNvPr id="7" name="Freeform 7"/>
          <p:cNvSpPr/>
          <p:nvPr/>
        </p:nvSpPr>
        <p:spPr>
          <a:xfrm>
            <a:off x="319771" y="9086098"/>
            <a:ext cx="1073344" cy="1026385"/>
          </a:xfrm>
          <a:custGeom>
            <a:avLst/>
            <a:gdLst/>
            <a:ahLst/>
            <a:cxnLst/>
            <a:rect l="l" t="t" r="r" b="b"/>
            <a:pathLst>
              <a:path w="1073344" h="1026385">
                <a:moveTo>
                  <a:pt x="0" y="0"/>
                </a:moveTo>
                <a:lnTo>
                  <a:pt x="1073344" y="0"/>
                </a:lnTo>
                <a:lnTo>
                  <a:pt x="1073344" y="1026385"/>
                </a:lnTo>
                <a:lnTo>
                  <a:pt x="0" y="1026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1248</TotalTime>
  <Words>1787</Words>
  <Application>Microsoft Office PowerPoint</Application>
  <PresentationFormat>Custom</PresentationFormat>
  <Paragraphs>211</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Lato</vt:lpstr>
      <vt:lpstr>Public Sans Bold</vt:lpstr>
      <vt:lpstr>Open Sans Bold</vt:lpstr>
      <vt:lpstr>Public Sans</vt:lpstr>
      <vt:lpstr>Arial Narrow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through values and collaboration</dc:title>
  <dc:creator>Kristen Krell</dc:creator>
  <cp:lastModifiedBy>Kristen Krell</cp:lastModifiedBy>
  <cp:revision>16</cp:revision>
  <dcterms:created xsi:type="dcterms:W3CDTF">2006-08-16T00:00:00Z</dcterms:created>
  <dcterms:modified xsi:type="dcterms:W3CDTF">2025-11-17T20:52:02Z</dcterms:modified>
  <dc:identifier>DAGlSO94FgQ</dc:identifier>
</cp:coreProperties>
</file>