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1" roundtripDataSignature="AMtx7mh6TpVdq3mV+ajs/6+QhoMumP53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4EDFB6-25B0-4D1F-8306-2816F315A648}">
  <a:tblStyle styleId="{2E4EDFB6-25B0-4D1F-8306-2816F315A6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526980c27_3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9526980c27_3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9526980c27_3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9526980c27_3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526980c27_3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9526980c27_3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50b30eb6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3950b30eb61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50b30eb6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950b30eb61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9526980c2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9526980c2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9ea75579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9ea75579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hyperlink" Target="https://padlet.com/ckramer55/taking-action-from-data-gq8i9nsqt0wbote9" TargetMode="External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E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135925" y="623648"/>
            <a:ext cx="14420735" cy="6315771"/>
          </a:xfrm>
          <a:custGeom>
            <a:rect b="b" l="l" r="r" t="t"/>
            <a:pathLst>
              <a:path extrusionOk="0" h="8045568" w="14420735">
                <a:moveTo>
                  <a:pt x="0" y="0"/>
                </a:moveTo>
                <a:lnTo>
                  <a:pt x="14420734" y="0"/>
                </a:lnTo>
                <a:lnTo>
                  <a:pt x="14420734" y="8045568"/>
                </a:lnTo>
                <a:lnTo>
                  <a:pt x="0" y="8045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rot="-896275">
            <a:off x="274857" y="4077190"/>
            <a:ext cx="1834019" cy="2372999"/>
          </a:xfrm>
          <a:custGeom>
            <a:rect b="b" l="l" r="r" t="t"/>
            <a:pathLst>
              <a:path extrusionOk="0" h="2372999" w="1834019">
                <a:moveTo>
                  <a:pt x="0" y="0"/>
                </a:moveTo>
                <a:lnTo>
                  <a:pt x="1834019" y="0"/>
                </a:lnTo>
                <a:lnTo>
                  <a:pt x="1834019" y="2372999"/>
                </a:lnTo>
                <a:lnTo>
                  <a:pt x="0" y="2372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0" y="7128325"/>
            <a:ext cx="18288000" cy="25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856" u="none" cap="none" strike="noStrike">
                <a:solidFill>
                  <a:srgbClr val="40B19B"/>
                </a:solidFill>
                <a:latin typeface="Arial"/>
                <a:ea typeface="Arial"/>
                <a:cs typeface="Arial"/>
                <a:sym typeface="Arial"/>
              </a:rPr>
              <a:t>DATA FOR PROGRAM IMPROVEMENT</a:t>
            </a:r>
            <a:endParaRPr sz="100"/>
          </a:p>
        </p:txBody>
      </p:sp>
      <p:sp>
        <p:nvSpPr>
          <p:cNvPr id="87" name="Google Shape;87;p1"/>
          <p:cNvSpPr txBox="1"/>
          <p:nvPr/>
        </p:nvSpPr>
        <p:spPr>
          <a:xfrm>
            <a:off x="475654" y="9459133"/>
            <a:ext cx="23556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41">
                <a:solidFill>
                  <a:srgbClr val="1E1E1E"/>
                </a:solidFill>
              </a:rPr>
              <a:t>DATA VLC 10/30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6556667" y="9459133"/>
            <a:ext cx="1286508" cy="258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41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4870696" y="9609300"/>
            <a:ext cx="81846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8203" lvl="0" marL="457200" marR="0" rtl="0" algn="ctr">
              <a:lnSpc>
                <a:spcPct val="90004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41"/>
              <a:buChar char="●"/>
            </a:pPr>
            <a:r>
              <a:rPr b="1" lang="en-US" sz="2041">
                <a:solidFill>
                  <a:srgbClr val="1E1E1E"/>
                </a:solidFill>
              </a:rPr>
              <a:t>Mandy Dwyer, AEL Manager, Joliet Junior College</a:t>
            </a:r>
            <a:endParaRPr b="1" sz="2041">
              <a:solidFill>
                <a:srgbClr val="1E1E1E"/>
              </a:solidFill>
            </a:endParaRPr>
          </a:p>
          <a:p>
            <a:pPr indent="-358203" lvl="0" marL="457200" marR="0" rtl="0" algn="ctr">
              <a:lnSpc>
                <a:spcPct val="90004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41"/>
              <a:buChar char="●"/>
            </a:pPr>
            <a:r>
              <a:rPr b="1" lang="en-US" sz="2041">
                <a:solidFill>
                  <a:srgbClr val="1E1E1E"/>
                </a:solidFill>
              </a:rPr>
              <a:t>Marc Smierciak, Program Support and IE Instructor, PODER</a:t>
            </a:r>
            <a:endParaRPr b="1" sz="2041">
              <a:solidFill>
                <a:srgbClr val="1E1E1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39526980c27_3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7551" y="1117750"/>
            <a:ext cx="7122952" cy="222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9526980c27_3_51"/>
          <p:cNvSpPr txBox="1"/>
          <p:nvPr/>
        </p:nvSpPr>
        <p:spPr>
          <a:xfrm>
            <a:off x="1480000" y="3564500"/>
            <a:ext cx="15383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chemeClr val="dk2"/>
                </a:solidFill>
              </a:rPr>
              <a:t>Current DAIS-I data, Q1 FY 2026:</a:t>
            </a:r>
            <a:endParaRPr sz="2800"/>
          </a:p>
        </p:txBody>
      </p:sp>
      <p:graphicFrame>
        <p:nvGraphicFramePr>
          <p:cNvPr id="170" name="Google Shape;170;g39526980c27_3_51"/>
          <p:cNvGraphicFramePr/>
          <p:nvPr/>
        </p:nvGraphicFramePr>
        <p:xfrm>
          <a:off x="655700" y="4924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{2E4EDFB6-25B0-4D1F-8306-2816F315A648}</a:tableStyleId>
              </a:tblPr>
              <a:tblGrid>
                <a:gridCol w="3507050"/>
                <a:gridCol w="1747200"/>
                <a:gridCol w="119738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Enrollment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315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With already robust enrollment, FY26 focus will be on performance</a:t>
                      </a:r>
                      <a:endParaRPr b="1" sz="2800"/>
                    </a:p>
                  </a:txBody>
                  <a:tcPr marT="182850" marB="182850" marR="182850" marL="182850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MSG Rate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45.71%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Focusing on achieving stretch goal of 65%</a:t>
                      </a:r>
                      <a:endParaRPr b="1" sz="2800"/>
                    </a:p>
                  </a:txBody>
                  <a:tcPr marT="182850" marB="182850" marR="182850" marL="182850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Post-test Rate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65%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Focusing on achieving stretch goal of 75-80%</a:t>
                      </a:r>
                      <a:endParaRPr b="1" sz="2800"/>
                    </a:p>
                  </a:txBody>
                  <a:tcPr marT="182850" marB="182850" marR="182850" marL="182850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ICAPS Completions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13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13 additional ICAPS students enrolled in Q2</a:t>
                      </a:r>
                      <a:endParaRPr b="1" sz="2800"/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39526980c27_3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7551" y="1117750"/>
            <a:ext cx="7122952" cy="222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9526980c27_3_102"/>
          <p:cNvSpPr txBox="1"/>
          <p:nvPr/>
        </p:nvSpPr>
        <p:spPr>
          <a:xfrm>
            <a:off x="1667600" y="3554050"/>
            <a:ext cx="15133200" cy="6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dk2"/>
                </a:solidFill>
              </a:rPr>
              <a:t>Changes we have made to improve DAIS-I data:</a:t>
            </a:r>
            <a:endParaRPr sz="42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●"/>
            </a:pPr>
            <a:r>
              <a:rPr lang="en-US" sz="4000">
                <a:solidFill>
                  <a:schemeClr val="dk2"/>
                </a:solidFill>
              </a:rPr>
              <a:t>Tightened testing procedures; </a:t>
            </a:r>
            <a:endParaRPr sz="4000">
              <a:solidFill>
                <a:schemeClr val="dk2"/>
              </a:solidFill>
            </a:endParaRPr>
          </a:p>
          <a:p>
            <a:pPr indent="-711200" lvl="1" marL="1828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○"/>
            </a:pPr>
            <a:r>
              <a:rPr lang="en-US" sz="4000">
                <a:solidFill>
                  <a:schemeClr val="dk2"/>
                </a:solidFill>
              </a:rPr>
              <a:t>Ensuring 100% pre-tested to avoid errors</a:t>
            </a:r>
            <a:endParaRPr sz="4000">
              <a:solidFill>
                <a:schemeClr val="dk2"/>
              </a:solidFill>
            </a:endParaRPr>
          </a:p>
          <a:p>
            <a:pPr indent="-711200" lvl="1" marL="1828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○"/>
            </a:pPr>
            <a:r>
              <a:rPr lang="en-US" sz="4000">
                <a:solidFill>
                  <a:schemeClr val="dk2"/>
                </a:solidFill>
              </a:rPr>
              <a:t>Earlier identification of students eligible for post testing</a:t>
            </a:r>
            <a:endParaRPr sz="4000">
              <a:solidFill>
                <a:schemeClr val="dk2"/>
              </a:solidFill>
            </a:endParaRPr>
          </a:p>
          <a:p>
            <a:pPr indent="-711200" lvl="1" marL="1828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○"/>
            </a:pPr>
            <a:r>
              <a:rPr lang="en-US" sz="4000">
                <a:solidFill>
                  <a:schemeClr val="dk2"/>
                </a:solidFill>
              </a:rPr>
              <a:t>Weekly review of DAIS-I testing group reports</a:t>
            </a:r>
            <a:endParaRPr sz="4000">
              <a:solidFill>
                <a:schemeClr val="dk2"/>
              </a:solidFill>
            </a:endParaRPr>
          </a:p>
          <a:p>
            <a:pPr indent="-711200" lvl="1" marL="1828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○"/>
            </a:pPr>
            <a:r>
              <a:rPr lang="en-US" sz="4000">
                <a:solidFill>
                  <a:schemeClr val="dk2"/>
                </a:solidFill>
              </a:rPr>
              <a:t>Improved coordination between instructors and testing staff, both in person and online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●"/>
            </a:pPr>
            <a:r>
              <a:rPr lang="en-US" sz="4000">
                <a:solidFill>
                  <a:schemeClr val="dk2"/>
                </a:solidFill>
              </a:rPr>
              <a:t>Core DAIS-I Data Checklist;</a:t>
            </a:r>
            <a:endParaRPr sz="4000">
              <a:solidFill>
                <a:schemeClr val="dk2"/>
              </a:solidFill>
            </a:endParaRPr>
          </a:p>
          <a:p>
            <a:pPr indent="-711200" lvl="1" marL="1828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○"/>
            </a:pPr>
            <a:r>
              <a:rPr lang="en-US" sz="4000">
                <a:solidFill>
                  <a:schemeClr val="dk2"/>
                </a:solidFill>
              </a:rPr>
              <a:t>Accurate and complete enrollment data entry</a:t>
            </a:r>
            <a:endParaRPr sz="4000">
              <a:solidFill>
                <a:schemeClr val="dk2"/>
              </a:solidFill>
            </a:endParaRPr>
          </a:p>
          <a:p>
            <a:pPr indent="-711200" lvl="1" marL="1828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○"/>
            </a:pPr>
            <a:r>
              <a:rPr lang="en-US" sz="4000">
                <a:solidFill>
                  <a:schemeClr val="dk2"/>
                </a:solidFill>
              </a:rPr>
              <a:t>All ICAPS, Bridge, and credentials entered correctly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39526980c27_3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7551" y="1117750"/>
            <a:ext cx="7122952" cy="222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9526980c27_3_152"/>
          <p:cNvSpPr txBox="1"/>
          <p:nvPr/>
        </p:nvSpPr>
        <p:spPr>
          <a:xfrm>
            <a:off x="1417450" y="3522800"/>
            <a:ext cx="15508800" cy="6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dk2"/>
                </a:solidFill>
              </a:rPr>
              <a:t>FY 2026 Challenges: </a:t>
            </a:r>
            <a:endParaRPr b="1" sz="4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2"/>
              </a:solidFill>
            </a:endParaRPr>
          </a:p>
          <a:p>
            <a:pPr indent="-7239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●"/>
            </a:pPr>
            <a:r>
              <a:rPr lang="en-US" sz="4200">
                <a:solidFill>
                  <a:schemeClr val="dk2"/>
                </a:solidFill>
              </a:rPr>
              <a:t>Retention in light of current situation</a:t>
            </a:r>
            <a:endParaRPr sz="4200">
              <a:solidFill>
                <a:schemeClr val="dk2"/>
              </a:solidFill>
            </a:endParaRPr>
          </a:p>
          <a:p>
            <a:pPr indent="-7239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●"/>
            </a:pPr>
            <a:r>
              <a:rPr lang="en-US" sz="4200">
                <a:solidFill>
                  <a:schemeClr val="dk2"/>
                </a:solidFill>
              </a:rPr>
              <a:t>Employment data improvements, given our service area demographics</a:t>
            </a:r>
            <a:endParaRPr sz="4200">
              <a:solidFill>
                <a:schemeClr val="dk2"/>
              </a:solidFill>
            </a:endParaRPr>
          </a:p>
          <a:p>
            <a:pPr indent="-7239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●"/>
            </a:pPr>
            <a:r>
              <a:rPr lang="en-US" sz="4200">
                <a:solidFill>
                  <a:schemeClr val="dk2"/>
                </a:solidFill>
              </a:rPr>
              <a:t>Adequate staffing and resources, given current funding challenges</a:t>
            </a:r>
            <a:endParaRPr sz="4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B19B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/>
          <p:nvPr/>
        </p:nvSpPr>
        <p:spPr>
          <a:xfrm>
            <a:off x="563150" y="694106"/>
            <a:ext cx="9914700" cy="3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6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99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TOOLS AND RESOURCES</a:t>
            </a:r>
            <a:r>
              <a:rPr b="1" lang="en-US" sz="10099">
                <a:solidFill>
                  <a:srgbClr val="1E1E1E"/>
                </a:solidFill>
              </a:rPr>
              <a:t>: </a:t>
            </a:r>
            <a:br>
              <a:rPr b="1" lang="en-US" sz="10099">
                <a:solidFill>
                  <a:srgbClr val="1E1E1E"/>
                </a:solidFill>
              </a:rPr>
            </a:br>
            <a:r>
              <a:rPr b="1" lang="en-US" sz="10099">
                <a:solidFill>
                  <a:srgbClr val="1E1E1E"/>
                </a:solidFill>
              </a:rPr>
              <a:t>Padlet Time!</a:t>
            </a:r>
            <a:endParaRPr sz="300"/>
          </a:p>
        </p:txBody>
      </p:sp>
      <p:sp>
        <p:nvSpPr>
          <p:cNvPr id="188" name="Google Shape;188;p6"/>
          <p:cNvSpPr/>
          <p:nvPr/>
        </p:nvSpPr>
        <p:spPr>
          <a:xfrm>
            <a:off x="0" y="5143500"/>
            <a:ext cx="18288000" cy="5143500"/>
          </a:xfrm>
          <a:custGeom>
            <a:rect b="b" l="l" r="r" t="t"/>
            <a:pathLst>
              <a:path extrusionOk="0" h="796863" w="2833290">
                <a:moveTo>
                  <a:pt x="0" y="0"/>
                </a:moveTo>
                <a:lnTo>
                  <a:pt x="2833290" y="0"/>
                </a:lnTo>
                <a:lnTo>
                  <a:pt x="2833290" y="796863"/>
                </a:lnTo>
                <a:lnTo>
                  <a:pt x="0" y="79686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9854" l="0" r="0" t="-77022"/>
            </a:stretch>
          </a:blipFill>
          <a:ln>
            <a:noFill/>
          </a:ln>
        </p:spPr>
      </p:sp>
      <p:sp>
        <p:nvSpPr>
          <p:cNvPr id="189" name="Google Shape;189;p6"/>
          <p:cNvSpPr txBox="1"/>
          <p:nvPr/>
        </p:nvSpPr>
        <p:spPr>
          <a:xfrm>
            <a:off x="9292500" y="535600"/>
            <a:ext cx="89955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hlink"/>
                </a:solidFill>
                <a:hlinkClick r:id="rId4"/>
              </a:rPr>
              <a:t>https://padlet.com/ckramer55/taking-action-from-data-gq8i9nsqt0wbote9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90" name="Google Shape;190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15925" y="880305"/>
            <a:ext cx="4167026" cy="416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EC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/>
          <p:nvPr/>
        </p:nvSpPr>
        <p:spPr>
          <a:xfrm>
            <a:off x="595323" y="412159"/>
            <a:ext cx="16230600" cy="7283482"/>
          </a:xfrm>
          <a:custGeom>
            <a:rect b="b" l="l" r="r" t="t"/>
            <a:pathLst>
              <a:path extrusionOk="0" h="7283482" w="16230600">
                <a:moveTo>
                  <a:pt x="0" y="0"/>
                </a:moveTo>
                <a:lnTo>
                  <a:pt x="16230600" y="0"/>
                </a:lnTo>
                <a:lnTo>
                  <a:pt x="16230600" y="7283482"/>
                </a:lnTo>
                <a:lnTo>
                  <a:pt x="0" y="7283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0"/>
          <p:cNvSpPr txBox="1"/>
          <p:nvPr/>
        </p:nvSpPr>
        <p:spPr>
          <a:xfrm>
            <a:off x="80075" y="7695650"/>
            <a:ext cx="17405400" cy="23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554" u="none" cap="none" strike="noStrike">
                <a:solidFill>
                  <a:srgbClr val="40B19B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sp>
        <p:nvSpPr>
          <p:cNvPr id="197" name="Google Shape;197;p10"/>
          <p:cNvSpPr txBox="1"/>
          <p:nvPr/>
        </p:nvSpPr>
        <p:spPr>
          <a:xfrm>
            <a:off x="16556667" y="9459133"/>
            <a:ext cx="1286508" cy="258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41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EC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950b30eb61_0_11"/>
          <p:cNvSpPr txBox="1"/>
          <p:nvPr/>
        </p:nvSpPr>
        <p:spPr>
          <a:xfrm>
            <a:off x="8112275" y="4165920"/>
            <a:ext cx="71775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199">
                <a:solidFill>
                  <a:srgbClr val="40B19B"/>
                </a:solidFill>
              </a:rPr>
              <a:t>Agenda:</a:t>
            </a:r>
            <a:endParaRPr/>
          </a:p>
        </p:txBody>
      </p:sp>
      <p:sp>
        <p:nvSpPr>
          <p:cNvPr id="95" name="Google Shape;95;g3950b30eb61_0_11"/>
          <p:cNvSpPr txBox="1"/>
          <p:nvPr/>
        </p:nvSpPr>
        <p:spPr>
          <a:xfrm>
            <a:off x="395450" y="4229925"/>
            <a:ext cx="25533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99">
                <a:solidFill>
                  <a:srgbClr val="40B19B"/>
                </a:solidFill>
              </a:rPr>
              <a:t>30 Min.</a:t>
            </a:r>
            <a:r>
              <a:rPr b="1" lang="en-US" sz="6399">
                <a:solidFill>
                  <a:srgbClr val="40B19B"/>
                </a:solidFill>
              </a:rPr>
              <a:t> </a:t>
            </a:r>
            <a:endParaRPr sz="5699"/>
          </a:p>
        </p:txBody>
      </p:sp>
      <p:sp>
        <p:nvSpPr>
          <p:cNvPr id="96" name="Google Shape;96;g3950b30eb61_0_11"/>
          <p:cNvSpPr txBox="1"/>
          <p:nvPr/>
        </p:nvSpPr>
        <p:spPr>
          <a:xfrm>
            <a:off x="260299" y="7319300"/>
            <a:ext cx="2688600" cy="21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99">
                <a:solidFill>
                  <a:srgbClr val="40B19B"/>
                </a:solidFill>
              </a:rPr>
              <a:t>15 Min.</a:t>
            </a:r>
            <a:r>
              <a:rPr b="1" lang="en-US" sz="6399">
                <a:solidFill>
                  <a:srgbClr val="40B19B"/>
                </a:solidFill>
              </a:rPr>
              <a:t> </a:t>
            </a:r>
            <a:endParaRPr sz="5699"/>
          </a:p>
          <a:p>
            <a:pPr indent="0" lvl="0" marL="0" marR="0" rtl="0" algn="l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199">
              <a:solidFill>
                <a:srgbClr val="40B19B"/>
              </a:solidFill>
            </a:endParaRPr>
          </a:p>
        </p:txBody>
      </p:sp>
      <p:sp>
        <p:nvSpPr>
          <p:cNvPr id="97" name="Google Shape;97;g3950b30eb61_0_11"/>
          <p:cNvSpPr txBox="1"/>
          <p:nvPr/>
        </p:nvSpPr>
        <p:spPr>
          <a:xfrm>
            <a:off x="8565000" y="7319300"/>
            <a:ext cx="2151300" cy="21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99">
                <a:solidFill>
                  <a:srgbClr val="40B19B"/>
                </a:solidFill>
              </a:rPr>
              <a:t>5 Min.</a:t>
            </a:r>
            <a:r>
              <a:rPr b="1" lang="en-US" sz="6399">
                <a:solidFill>
                  <a:srgbClr val="40B19B"/>
                </a:solidFill>
              </a:rPr>
              <a:t> </a:t>
            </a:r>
            <a:endParaRPr sz="5699"/>
          </a:p>
          <a:p>
            <a:pPr indent="0" lvl="0" marL="0" marR="0" rtl="0" algn="l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199">
              <a:solidFill>
                <a:srgbClr val="40B19B"/>
              </a:solidFill>
            </a:endParaRPr>
          </a:p>
        </p:txBody>
      </p:sp>
      <p:sp>
        <p:nvSpPr>
          <p:cNvPr id="98" name="Google Shape;98;g3950b30eb61_0_11"/>
          <p:cNvSpPr txBox="1"/>
          <p:nvPr/>
        </p:nvSpPr>
        <p:spPr>
          <a:xfrm>
            <a:off x="3053600" y="7233500"/>
            <a:ext cx="5058600" cy="3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1E1E"/>
                </a:solidFill>
              </a:rPr>
              <a:t>PADLET Activity:</a:t>
            </a:r>
            <a:endParaRPr b="1"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E1E1E"/>
              </a:solidFill>
            </a:endParaRPr>
          </a:p>
          <a:p>
            <a:pPr indent="-3429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Char char="●"/>
            </a:pPr>
            <a:r>
              <a:rPr b="1" lang="en-US" sz="1800">
                <a:solidFill>
                  <a:srgbClr val="1E1E1E"/>
                </a:solidFill>
              </a:rPr>
              <a:t>T</a:t>
            </a:r>
            <a:r>
              <a:rPr b="1" lang="en-US" sz="1800">
                <a:solidFill>
                  <a:srgbClr val="1E1E1E"/>
                </a:solidFill>
              </a:rPr>
              <a:t>hink about: Your own Data ISSUE.</a:t>
            </a:r>
            <a:endParaRPr b="1" sz="1800">
              <a:solidFill>
                <a:srgbClr val="1E1E1E"/>
              </a:solidFill>
            </a:endParaRPr>
          </a:p>
          <a:p>
            <a:pPr indent="-342900" lvl="0" marL="4572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Char char="●"/>
            </a:pPr>
            <a:r>
              <a:rPr b="1" lang="en-US" sz="1800">
                <a:solidFill>
                  <a:srgbClr val="1E1E1E"/>
                </a:solidFill>
              </a:rPr>
              <a:t>Monitor for: 1 Data practice you want to implement. </a:t>
            </a:r>
            <a:endParaRPr b="1" sz="1800">
              <a:solidFill>
                <a:srgbClr val="1E1E1E"/>
              </a:solidFill>
            </a:endParaRPr>
          </a:p>
          <a:p>
            <a:pPr indent="-342900" lvl="0" marL="4572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Char char="●"/>
            </a:pPr>
            <a:r>
              <a:rPr b="1" lang="en-US" sz="1800">
                <a:solidFill>
                  <a:srgbClr val="1E1E1E"/>
                </a:solidFill>
              </a:rPr>
              <a:t>Plan: the Result you will see in the data.</a:t>
            </a:r>
            <a:endParaRPr b="1" sz="1800">
              <a:solidFill>
                <a:srgbClr val="1E1E1E"/>
              </a:solidFill>
            </a:endParaRPr>
          </a:p>
          <a:p>
            <a:pPr indent="-342900" lvl="0" marL="4572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Char char="●"/>
            </a:pPr>
            <a:r>
              <a:rPr b="1" lang="en-US" sz="1800">
                <a:solidFill>
                  <a:srgbClr val="1E1E1E"/>
                </a:solidFill>
              </a:rPr>
              <a:t>What future ISSUE do we see in the horizon? </a:t>
            </a:r>
            <a:endParaRPr b="1"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E1E1E"/>
              </a:solidFill>
            </a:endParaRPr>
          </a:p>
        </p:txBody>
      </p:sp>
      <p:sp>
        <p:nvSpPr>
          <p:cNvPr id="99" name="Google Shape;99;g3950b30eb61_0_11"/>
          <p:cNvSpPr txBox="1"/>
          <p:nvPr/>
        </p:nvSpPr>
        <p:spPr>
          <a:xfrm>
            <a:off x="10862902" y="7319300"/>
            <a:ext cx="52257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1E1E"/>
                </a:solidFill>
              </a:rPr>
              <a:t>Share and discussion of Data practices and review suggestions from the field  </a:t>
            </a:r>
            <a:endParaRPr b="1"/>
          </a:p>
        </p:txBody>
      </p:sp>
      <p:sp>
        <p:nvSpPr>
          <p:cNvPr id="100" name="Google Shape;100;g3950b30eb61_0_11"/>
          <p:cNvSpPr/>
          <p:nvPr/>
        </p:nvSpPr>
        <p:spPr>
          <a:xfrm>
            <a:off x="1410194" y="591156"/>
            <a:ext cx="3969070" cy="2844500"/>
          </a:xfrm>
          <a:custGeom>
            <a:rect b="b" l="l" r="r" t="t"/>
            <a:pathLst>
              <a:path extrusionOk="0" h="2844500" w="3969070">
                <a:moveTo>
                  <a:pt x="0" y="0"/>
                </a:moveTo>
                <a:lnTo>
                  <a:pt x="3969071" y="0"/>
                </a:lnTo>
                <a:lnTo>
                  <a:pt x="3969071" y="2844500"/>
                </a:lnTo>
                <a:lnTo>
                  <a:pt x="0" y="2844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g3950b30eb61_0_11"/>
          <p:cNvSpPr txBox="1"/>
          <p:nvPr/>
        </p:nvSpPr>
        <p:spPr>
          <a:xfrm>
            <a:off x="2948825" y="3852675"/>
            <a:ext cx="4940400" cy="23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1E1E"/>
                </a:solidFill>
              </a:rPr>
              <a:t>JJC and PODER will Share: </a:t>
            </a:r>
            <a:endParaRPr b="1" sz="1800">
              <a:solidFill>
                <a:srgbClr val="1E1E1E"/>
              </a:solidFill>
            </a:endParaRPr>
          </a:p>
          <a:p>
            <a:pPr indent="-34290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Char char="●"/>
            </a:pPr>
            <a:r>
              <a:rPr b="1" lang="en-US" sz="1800">
                <a:solidFill>
                  <a:srgbClr val="1E1E1E"/>
                </a:solidFill>
              </a:rPr>
              <a:t>Program Data ISSUE</a:t>
            </a:r>
            <a:endParaRPr b="1" sz="1800">
              <a:solidFill>
                <a:srgbClr val="1E1E1E"/>
              </a:solidFill>
            </a:endParaRPr>
          </a:p>
          <a:p>
            <a:pPr indent="-34290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Char char="●"/>
            </a:pPr>
            <a:r>
              <a:rPr b="1" lang="en-US" sz="1800">
                <a:solidFill>
                  <a:srgbClr val="1E1E1E"/>
                </a:solidFill>
              </a:rPr>
              <a:t>Key data Indicators, staff, and action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Char char="●"/>
            </a:pPr>
            <a:r>
              <a:rPr b="1" lang="en-US" sz="1800">
                <a:solidFill>
                  <a:srgbClr val="1E1E1E"/>
                </a:solidFill>
              </a:rPr>
              <a:t>Actions implemented from Data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Char char="●"/>
            </a:pPr>
            <a:r>
              <a:rPr b="1" lang="en-US" sz="1800">
                <a:solidFill>
                  <a:srgbClr val="1E1E1E"/>
                </a:solidFill>
              </a:rPr>
              <a:t>Ongoing Program mission impact? </a:t>
            </a:r>
            <a:endParaRPr b="1"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EC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0502250" y="595700"/>
            <a:ext cx="6412500" cy="58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199">
              <a:solidFill>
                <a:srgbClr val="40B19B"/>
              </a:solidFill>
            </a:endParaRPr>
          </a:p>
          <a:p>
            <a:pPr indent="0" lvl="0" marL="0" marR="0" rtl="0" algn="l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99">
                <a:solidFill>
                  <a:srgbClr val="40B19B"/>
                </a:solidFill>
              </a:rPr>
              <a:t>Joliet Junior College </a:t>
            </a:r>
            <a:endParaRPr b="1" sz="12599">
              <a:solidFill>
                <a:srgbClr val="40B19B"/>
              </a:solidFill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70550" y="3541625"/>
            <a:ext cx="20724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0B19B"/>
                </a:solidFill>
              </a:rPr>
              <a:t>Context</a:t>
            </a:r>
            <a:r>
              <a:rPr b="1" lang="en-US" sz="3000">
                <a:solidFill>
                  <a:srgbClr val="40B19B"/>
                </a:solidFill>
              </a:rPr>
              <a:t>:</a:t>
            </a:r>
            <a:endParaRPr sz="3000"/>
          </a:p>
        </p:txBody>
      </p:sp>
      <p:sp>
        <p:nvSpPr>
          <p:cNvPr id="108" name="Google Shape;108;p3"/>
          <p:cNvSpPr txBox="1"/>
          <p:nvPr/>
        </p:nvSpPr>
        <p:spPr>
          <a:xfrm>
            <a:off x="470550" y="7319300"/>
            <a:ext cx="2958300" cy="12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0B19B"/>
                </a:solidFill>
              </a:rPr>
              <a:t>Performance Data Shortfall</a:t>
            </a:r>
            <a:endParaRPr sz="3600"/>
          </a:p>
        </p:txBody>
      </p:sp>
      <p:sp>
        <p:nvSpPr>
          <p:cNvPr id="109" name="Google Shape;109;p3"/>
          <p:cNvSpPr txBox="1"/>
          <p:nvPr/>
        </p:nvSpPr>
        <p:spPr>
          <a:xfrm>
            <a:off x="3428850" y="7423117"/>
            <a:ext cx="4220100" cy="2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Data </a:t>
            </a:r>
            <a:r>
              <a:rPr b="1" lang="en-US" sz="1800"/>
              <a:t>indicators</a:t>
            </a:r>
            <a:endParaRPr b="1" sz="1800"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NRS POPS reporting showed:</a:t>
            </a:r>
            <a:endParaRPr sz="1800"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</a:t>
            </a:r>
            <a:r>
              <a:rPr lang="en-US" sz="1800"/>
              <a:t>elow State-required MSGs and Post-testing rates. </a:t>
            </a:r>
            <a:endParaRPr sz="1800"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NOT A SMALL ISSUE!</a:t>
            </a:r>
            <a:endParaRPr sz="1800"/>
          </a:p>
        </p:txBody>
      </p:sp>
      <p:sp>
        <p:nvSpPr>
          <p:cNvPr id="110" name="Google Shape;110;p3"/>
          <p:cNvSpPr txBox="1"/>
          <p:nvPr/>
        </p:nvSpPr>
        <p:spPr>
          <a:xfrm>
            <a:off x="11102950" y="6978150"/>
            <a:ext cx="5676600" cy="28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Initial Assessment Discussion:</a:t>
            </a:r>
            <a:r>
              <a:rPr lang="en-US" sz="1800">
                <a:solidFill>
                  <a:schemeClr val="dk1"/>
                </a:solidFill>
              </a:rPr>
              <a:t> Managers, + Instructional Coordinators, +Testing team, +Registration= </a:t>
            </a:r>
            <a:r>
              <a:rPr b="1" lang="en-US" sz="1800">
                <a:solidFill>
                  <a:schemeClr val="dk1"/>
                </a:solidFill>
              </a:rPr>
              <a:t>TART</a:t>
            </a:r>
            <a:r>
              <a:rPr lang="en-US" sz="1800">
                <a:solidFill>
                  <a:schemeClr val="dk1"/>
                </a:solidFill>
              </a:rPr>
              <a:t> (Testing and Registration Team) cross-purpose group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Implementation of Changes</a:t>
            </a:r>
            <a:r>
              <a:rPr lang="en-US" sz="1800">
                <a:solidFill>
                  <a:schemeClr val="dk1"/>
                </a:solidFill>
              </a:rPr>
              <a:t>: Added Faculty information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034769" y="350881"/>
            <a:ext cx="3969070" cy="2844500"/>
          </a:xfrm>
          <a:custGeom>
            <a:rect b="b" l="l" r="r" t="t"/>
            <a:pathLst>
              <a:path extrusionOk="0" h="2844500" w="3969070">
                <a:moveTo>
                  <a:pt x="0" y="0"/>
                </a:moveTo>
                <a:lnTo>
                  <a:pt x="3969071" y="0"/>
                </a:lnTo>
                <a:lnTo>
                  <a:pt x="3969071" y="2844500"/>
                </a:lnTo>
                <a:lnTo>
                  <a:pt x="0" y="2844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3"/>
          <p:cNvSpPr txBox="1"/>
          <p:nvPr/>
        </p:nvSpPr>
        <p:spPr>
          <a:xfrm>
            <a:off x="2633450" y="3475650"/>
            <a:ext cx="6877800" cy="3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1E1E"/>
                </a:solidFill>
              </a:rPr>
              <a:t>Community College-based, Adjunct Faculty, testing, enrollment, </a:t>
            </a:r>
            <a:r>
              <a:rPr lang="en-US" sz="1800">
                <a:solidFill>
                  <a:srgbClr val="1E1E1E"/>
                </a:solidFill>
              </a:rPr>
              <a:t>registration</a:t>
            </a:r>
            <a:r>
              <a:rPr lang="en-US" sz="1800">
                <a:solidFill>
                  <a:srgbClr val="1E1E1E"/>
                </a:solidFill>
              </a:rPr>
              <a:t> all administered within Adult Ed. Department. </a:t>
            </a:r>
            <a:endParaRPr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1E1E"/>
                </a:solidFill>
              </a:rPr>
              <a:t>Academic Programs: </a:t>
            </a:r>
            <a:endParaRPr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E1E1E"/>
                </a:solidFill>
              </a:rPr>
              <a:t>ELA (800-1200 students yearly)</a:t>
            </a:r>
            <a:endParaRPr sz="16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E1E1E"/>
                </a:solidFill>
              </a:rPr>
              <a:t>HSD (400-600 students yearly</a:t>
            </a:r>
            <a:endParaRPr sz="16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E1E1E"/>
                </a:solidFill>
              </a:rPr>
              <a:t>HSCR (80-100 students yearly)</a:t>
            </a:r>
            <a:endParaRPr sz="16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E1E1E"/>
                </a:solidFill>
              </a:rPr>
              <a:t>ICAPS (2-3 programs, 45-60 students yearly)</a:t>
            </a:r>
            <a:endParaRPr sz="16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1E1E"/>
                </a:solidFill>
              </a:rPr>
              <a:t>Web-based assessment post-COVID to date. </a:t>
            </a:r>
            <a:endParaRPr sz="1800">
              <a:solidFill>
                <a:srgbClr val="1E1E1E"/>
              </a:solidFill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8326900" y="6978150"/>
            <a:ext cx="25509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0B19B"/>
                </a:solidFill>
              </a:rPr>
              <a:t>Key Staff: 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B19B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/>
          <p:nvPr/>
        </p:nvSpPr>
        <p:spPr>
          <a:xfrm flipH="1">
            <a:off x="11488905" y="3944599"/>
            <a:ext cx="6400094" cy="3814536"/>
          </a:xfrm>
          <a:custGeom>
            <a:rect b="b" l="l" r="r" t="t"/>
            <a:pathLst>
              <a:path extrusionOk="0" h="4874806" w="8152986">
                <a:moveTo>
                  <a:pt x="8152987" y="0"/>
                </a:moveTo>
                <a:lnTo>
                  <a:pt x="0" y="0"/>
                </a:lnTo>
                <a:lnTo>
                  <a:pt x="0" y="4874806"/>
                </a:lnTo>
                <a:lnTo>
                  <a:pt x="8152987" y="4874806"/>
                </a:lnTo>
                <a:lnTo>
                  <a:pt x="815298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19" name="Google Shape;119;p5"/>
          <p:cNvGraphicFramePr/>
          <p:nvPr/>
        </p:nvGraphicFramePr>
        <p:xfrm>
          <a:off x="-719300" y="520600"/>
          <a:ext cx="12918074" cy="6112125"/>
        </p:xfrm>
        <a:graphic>
          <a:graphicData uri="http://schemas.openxmlformats.org/presentationml/2006/ole">
            <mc:AlternateContent>
              <mc:Choice Requires="v">
                <p:oleObj r:id="rId5" imgH="6112125" imgW="12918074" progId="Excel.Sheet.12" spid="_x0000_s1">
                  <p:embed/>
                </p:oleObj>
              </mc:Choice>
              <mc:Fallback>
                <p:oleObj r:id="rId6" imgH="6112125" imgW="12918074" progId="Excel.Sheet.12">
                  <p:embed/>
                  <p:pic>
                    <p:nvPicPr>
                      <p:cNvPr id="119" name="Google Shape;119;p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719300" y="520600"/>
                        <a:ext cx="12918074" cy="611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Google Shape;120;p5"/>
          <p:cNvSpPr txBox="1"/>
          <p:nvPr/>
        </p:nvSpPr>
        <p:spPr>
          <a:xfrm>
            <a:off x="715700" y="6968600"/>
            <a:ext cx="12489600" cy="24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199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RESULTS FIRST</a:t>
            </a:r>
            <a:r>
              <a:rPr b="1" lang="en-US" sz="11199">
                <a:solidFill>
                  <a:srgbClr val="1E1E1E"/>
                </a:solidFill>
              </a:rPr>
              <a:t>: </a:t>
            </a:r>
            <a:endParaRPr b="1" sz="11199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7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1E1E1E"/>
                </a:solidFill>
              </a:rPr>
              <a:t>7% NRS Increase</a:t>
            </a:r>
            <a:endParaRPr b="1" sz="47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76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1E1E1E"/>
                </a:solidFill>
              </a:rPr>
              <a:t>8% Post-test rate Increase</a:t>
            </a:r>
            <a:endParaRPr sz="4700"/>
          </a:p>
        </p:txBody>
      </p:sp>
      <p:sp>
        <p:nvSpPr>
          <p:cNvPr id="121" name="Google Shape;121;p5"/>
          <p:cNvSpPr txBox="1"/>
          <p:nvPr/>
        </p:nvSpPr>
        <p:spPr>
          <a:xfrm>
            <a:off x="1028700" y="7750467"/>
            <a:ext cx="6481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EC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/>
        </p:nvSpPr>
        <p:spPr>
          <a:xfrm>
            <a:off x="1444302" y="1293910"/>
            <a:ext cx="15399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rgbClr val="40B19B"/>
                </a:solidFill>
              </a:rPr>
              <a:t>Post-testing Reporting</a:t>
            </a:r>
            <a:endParaRPr sz="10000"/>
          </a:p>
        </p:txBody>
      </p:sp>
      <p:sp>
        <p:nvSpPr>
          <p:cNvPr id="127" name="Google Shape;127;p2"/>
          <p:cNvSpPr txBox="1"/>
          <p:nvPr/>
        </p:nvSpPr>
        <p:spPr>
          <a:xfrm>
            <a:off x="1187875" y="7638900"/>
            <a:ext cx="70554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Understanding MSGs</a:t>
            </a:r>
            <a:endParaRPr/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9441025" y="7092375"/>
            <a:ext cx="64827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E1E1E"/>
              </a:solidFill>
            </a:endParaRPr>
          </a:p>
        </p:txBody>
      </p:sp>
      <p:cxnSp>
        <p:nvCxnSpPr>
          <p:cNvPr id="129" name="Google Shape;129;p2"/>
          <p:cNvCxnSpPr/>
          <p:nvPr/>
        </p:nvCxnSpPr>
        <p:spPr>
          <a:xfrm>
            <a:off x="0" y="9565857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1E1E1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2"/>
          <p:cNvCxnSpPr/>
          <p:nvPr/>
        </p:nvCxnSpPr>
        <p:spPr>
          <a:xfrm>
            <a:off x="-50" y="2527019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1E1E1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1" name="Google Shape;13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975" y="2822160"/>
            <a:ext cx="1597342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875" y="6182375"/>
            <a:ext cx="14104249" cy="30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E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/>
          <p:nvPr/>
        </p:nvSpPr>
        <p:spPr>
          <a:xfrm>
            <a:off x="1995600" y="387125"/>
            <a:ext cx="142968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699">
                <a:solidFill>
                  <a:srgbClr val="40B19B"/>
                </a:solidFill>
              </a:rPr>
              <a:t>Data and Testing Changes</a:t>
            </a:r>
            <a:endParaRPr sz="100"/>
          </a:p>
        </p:txBody>
      </p:sp>
      <p:sp>
        <p:nvSpPr>
          <p:cNvPr id="138" name="Google Shape;138;p4"/>
          <p:cNvSpPr txBox="1"/>
          <p:nvPr/>
        </p:nvSpPr>
        <p:spPr>
          <a:xfrm>
            <a:off x="808125" y="5657575"/>
            <a:ext cx="7055400" cy="43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1E1E"/>
                </a:solidFill>
              </a:rPr>
              <a:t>Manager: Weekly NRS Update </a:t>
            </a:r>
            <a:endParaRPr b="1"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1E1E"/>
                </a:solidFill>
              </a:rPr>
              <a:t>Coordinators: Weekly and twice weekly Post-testing report, teacher communication, testing </a:t>
            </a:r>
            <a:r>
              <a:rPr b="1" lang="en-US" sz="1800">
                <a:solidFill>
                  <a:srgbClr val="1E1E1E"/>
                </a:solidFill>
              </a:rPr>
              <a:t>team scheduling</a:t>
            </a:r>
            <a:endParaRPr b="1"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1E1E"/>
                </a:solidFill>
              </a:rPr>
              <a:t>Testing Team: Testing appointment and student outreach</a:t>
            </a:r>
            <a:endParaRPr b="1"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1E1E"/>
                </a:solidFill>
              </a:rPr>
              <a:t>Registration Staff: Planning, scheduling and data validation for enrollment</a:t>
            </a:r>
            <a:endParaRPr b="1"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1E1E"/>
                </a:solidFill>
              </a:rPr>
              <a:t>Teachers: Validating data, DAISI Testing vs. Testing Report, Teacher Progress Report (generated by Manager)</a:t>
            </a:r>
            <a:endParaRPr b="1"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E1E1E"/>
              </a:solidFill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275" y="1476725"/>
            <a:ext cx="16788950" cy="37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4475" y="5981275"/>
            <a:ext cx="9162024" cy="26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EC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50b30eb61_0_25"/>
          <p:cNvSpPr txBox="1"/>
          <p:nvPr/>
        </p:nvSpPr>
        <p:spPr>
          <a:xfrm>
            <a:off x="1444302" y="512985"/>
            <a:ext cx="15399300" cy="18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6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699">
                <a:solidFill>
                  <a:srgbClr val="40B19B"/>
                </a:solidFill>
              </a:rPr>
              <a:t>Measuring and Maintaining Progress </a:t>
            </a:r>
            <a:endParaRPr sz="10000"/>
          </a:p>
        </p:txBody>
      </p:sp>
      <p:sp>
        <p:nvSpPr>
          <p:cNvPr id="146" name="Google Shape;146;g3950b30eb61_0_25"/>
          <p:cNvSpPr txBox="1"/>
          <p:nvPr/>
        </p:nvSpPr>
        <p:spPr>
          <a:xfrm>
            <a:off x="10183375" y="2983475"/>
            <a:ext cx="7055400" cy="54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1950" lvl="0" marL="45720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Twice Monthly TART Meetings: </a:t>
            </a:r>
            <a:endParaRPr sz="2100"/>
          </a:p>
          <a:p>
            <a:pPr indent="-361950" lvl="1" marL="91440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Class enrollment, </a:t>
            </a:r>
            <a:endParaRPr sz="2100"/>
          </a:p>
          <a:p>
            <a:pPr indent="-361950" lvl="1" marL="91440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Testing appointment availability</a:t>
            </a:r>
            <a:endParaRPr sz="2100"/>
          </a:p>
          <a:p>
            <a:pPr indent="-361950" lvl="1" marL="91440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Enrollment opening and closing, dates. </a:t>
            </a:r>
            <a:endParaRPr sz="2100"/>
          </a:p>
          <a:p>
            <a:pPr indent="-361950" lvl="0" marL="45720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Coordinators and Support staff: </a:t>
            </a:r>
            <a:endParaRPr sz="2100"/>
          </a:p>
          <a:p>
            <a:pPr indent="-361950" lvl="1" marL="91440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Testing report updates, including ID Numbers</a:t>
            </a:r>
            <a:endParaRPr sz="2100"/>
          </a:p>
          <a:p>
            <a:pPr indent="-361950" lvl="1" marL="91440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ID Number-generated communication campaigns, text and email </a:t>
            </a:r>
            <a:endParaRPr sz="2100"/>
          </a:p>
          <a:p>
            <a:pPr indent="-36195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Testing Team and Instructors: </a:t>
            </a:r>
            <a:endParaRPr sz="2100"/>
          </a:p>
          <a:p>
            <a:pPr indent="-361950" lvl="1" marL="91440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Reference Live Testing Report (shared from Coordinators). </a:t>
            </a:r>
            <a:endParaRPr sz="2100"/>
          </a:p>
          <a:p>
            <a:pPr indent="-361950" lvl="1" marL="91440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Text and schedule students as a class and as individuals</a:t>
            </a:r>
            <a:endParaRPr sz="2100"/>
          </a:p>
          <a:p>
            <a:pPr indent="0" lvl="0" marL="45720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47" name="Google Shape;147;g3950b30eb61_0_25"/>
          <p:cNvSpPr txBox="1"/>
          <p:nvPr/>
        </p:nvSpPr>
        <p:spPr>
          <a:xfrm>
            <a:off x="9441025" y="7092375"/>
            <a:ext cx="64827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E1E1E"/>
              </a:solidFill>
            </a:endParaRPr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E1E1E"/>
              </a:solidFill>
            </a:endParaRPr>
          </a:p>
        </p:txBody>
      </p:sp>
      <p:cxnSp>
        <p:nvCxnSpPr>
          <p:cNvPr id="148" name="Google Shape;148;g3950b30eb61_0_25"/>
          <p:cNvCxnSpPr/>
          <p:nvPr/>
        </p:nvCxnSpPr>
        <p:spPr>
          <a:xfrm>
            <a:off x="0" y="9565857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1E1E1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g3950b30eb61_0_25"/>
          <p:cNvCxnSpPr/>
          <p:nvPr/>
        </p:nvCxnSpPr>
        <p:spPr>
          <a:xfrm>
            <a:off x="-50" y="2439757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1E1E1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0" name="Google Shape;150;g3950b30eb61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200" y="2889425"/>
            <a:ext cx="9611450" cy="505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39526980c27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7551" y="1117750"/>
            <a:ext cx="7122952" cy="222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9526980c27_3_0"/>
          <p:cNvSpPr txBox="1"/>
          <p:nvPr/>
        </p:nvSpPr>
        <p:spPr>
          <a:xfrm>
            <a:off x="879225" y="3767700"/>
            <a:ext cx="16956600" cy="6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chemeClr val="dk2"/>
                </a:solidFill>
              </a:rPr>
              <a:t>Background</a:t>
            </a:r>
            <a:r>
              <a:rPr b="1" lang="en-US" sz="5000">
                <a:solidFill>
                  <a:schemeClr val="dk2"/>
                </a:solidFill>
              </a:rPr>
              <a:t>:</a:t>
            </a:r>
            <a:endParaRPr b="1" sz="5000">
              <a:solidFill>
                <a:schemeClr val="dk2"/>
              </a:solidFill>
            </a:endParaRPr>
          </a:p>
          <a:p>
            <a:pPr indent="-5397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Char char="●"/>
            </a:pPr>
            <a:r>
              <a:rPr lang="en-US" sz="4900">
                <a:solidFill>
                  <a:schemeClr val="dk2"/>
                </a:solidFill>
              </a:rPr>
              <a:t>Community-based organization founded in Pilsen in 1997</a:t>
            </a:r>
            <a:endParaRPr sz="4900">
              <a:solidFill>
                <a:schemeClr val="dk2"/>
              </a:solidFill>
            </a:endParaRPr>
          </a:p>
          <a:p>
            <a:pPr indent="-5397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Char char="●"/>
            </a:pPr>
            <a:r>
              <a:rPr lang="en-US" sz="4900">
                <a:solidFill>
                  <a:schemeClr val="dk2"/>
                </a:solidFill>
              </a:rPr>
              <a:t>Moved to West Lawn as Pilsen became gentrified</a:t>
            </a:r>
            <a:endParaRPr sz="4900">
              <a:solidFill>
                <a:schemeClr val="dk2"/>
              </a:solidFill>
            </a:endParaRPr>
          </a:p>
          <a:p>
            <a:pPr indent="-5397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Char char="●"/>
            </a:pPr>
            <a:r>
              <a:rPr lang="en-US" sz="4900">
                <a:solidFill>
                  <a:schemeClr val="dk2"/>
                </a:solidFill>
              </a:rPr>
              <a:t>PODER HQ opened in January, 2023</a:t>
            </a:r>
            <a:endParaRPr sz="4900">
              <a:solidFill>
                <a:schemeClr val="dk2"/>
              </a:solidFill>
            </a:endParaRPr>
          </a:p>
          <a:p>
            <a:pPr indent="-5397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Char char="●"/>
            </a:pPr>
            <a:r>
              <a:rPr lang="en-US" sz="4900">
                <a:solidFill>
                  <a:schemeClr val="dk2"/>
                </a:solidFill>
              </a:rPr>
              <a:t>Served 16k participants to date</a:t>
            </a:r>
            <a:endParaRPr sz="4900">
              <a:solidFill>
                <a:schemeClr val="dk2"/>
              </a:solidFill>
            </a:endParaRPr>
          </a:p>
          <a:p>
            <a:pPr indent="-5397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Char char="●"/>
            </a:pPr>
            <a:r>
              <a:rPr lang="en-US" sz="4900">
                <a:solidFill>
                  <a:schemeClr val="dk2"/>
                </a:solidFill>
              </a:rPr>
              <a:t>We offer: Integrated English (IE, six levels), Career Exploration (CE) Bridge, Latinos in Finance/ICAPS training, Customer Service training (proposed 2nd ICAPS)</a:t>
            </a:r>
            <a:endParaRPr sz="4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39ea75579d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7551" y="1117750"/>
            <a:ext cx="7122952" cy="2225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2" name="Google Shape;162;g39ea75579d9_0_0"/>
          <p:cNvGraphicFramePr/>
          <p:nvPr/>
        </p:nvGraphicFramePr>
        <p:xfrm>
          <a:off x="1905000" y="530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{2E4EDFB6-25B0-4D1F-8306-2816F315A648}</a:tableStyleId>
              </a:tblPr>
              <a:tblGrid>
                <a:gridCol w="3945050"/>
                <a:gridCol w="2131650"/>
                <a:gridCol w="2100350"/>
                <a:gridCol w="2225400"/>
                <a:gridCol w="2162850"/>
                <a:gridCol w="191270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FY 2021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FY 2022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FY 2023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FY 2024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FY 2025</a:t>
                      </a:r>
                      <a:endParaRPr b="1" sz="2800"/>
                    </a:p>
                  </a:txBody>
                  <a:tcPr marT="182850" marB="182850" marR="182850" marL="182850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Enrollment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152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327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389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452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519</a:t>
                      </a:r>
                      <a:endParaRPr b="1" sz="2800"/>
                    </a:p>
                  </a:txBody>
                  <a:tcPr marT="182850" marB="182850" marR="182850" marL="182850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MSG Rate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9.21%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31.19%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36.55%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48.37%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48.95%</a:t>
                      </a:r>
                      <a:endParaRPr b="1" sz="2800"/>
                    </a:p>
                  </a:txBody>
                  <a:tcPr marT="182850" marB="182850" marR="182850" marL="182850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Post-test Rate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14.47%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43.12%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56.30%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65.04%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73.60%</a:t>
                      </a:r>
                      <a:endParaRPr b="1" sz="2800"/>
                    </a:p>
                  </a:txBody>
                  <a:tcPr marT="182850" marB="182850" marR="182850" marL="182850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ICAPS Completions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N/A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N/A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N/A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N/A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28</a:t>
                      </a:r>
                      <a:endParaRPr b="1" sz="2800"/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  <p:sp>
        <p:nvSpPr>
          <p:cNvPr id="163" name="Google Shape;163;g39ea75579d9_0_0"/>
          <p:cNvSpPr txBox="1"/>
          <p:nvPr/>
        </p:nvSpPr>
        <p:spPr>
          <a:xfrm>
            <a:off x="1942500" y="3767700"/>
            <a:ext cx="144030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chemeClr val="dk2"/>
                </a:solidFill>
              </a:rPr>
              <a:t>Historical DAIS-I data at a glance: </a:t>
            </a:r>
            <a:endParaRPr b="1" sz="5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