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10287000" cx="18288000"/>
  <p:notesSz cx="6858000" cy="9144000"/>
  <p:embeddedFontLst>
    <p:embeddedFont>
      <p:font typeface="Montserrat"/>
      <p:bold r:id="rId54"/>
      <p:boldItalic r:id="rId55"/>
    </p:embeddedFont>
    <p:embeddedFont>
      <p:font typeface="Poppins"/>
      <p:bold r:id="rId56"/>
      <p:boldItalic r:id="rId57"/>
    </p:embeddedFont>
    <p:embeddedFont>
      <p:font typeface="Tahoma"/>
      <p:regular r:id="rId58"/>
      <p:bold r:id="rId59"/>
    </p:embeddedFont>
    <p:embeddedFont>
      <p:font typeface="Open Sans Light"/>
      <p:regular r:id="rId60"/>
      <p:bold r:id="rId61"/>
      <p:italic r:id="rId62"/>
      <p:boldItalic r:id="rId63"/>
    </p:embeddedFont>
    <p:embeddedFont>
      <p:font typeface="Open Sans"/>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68" roundtripDataSignature="AMtx7mhiIxdSMlBw9ICeSTziTzKfTpTj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OpenSansLight-boldItalic.fntdata"/><Relationship Id="rId21" Type="http://schemas.openxmlformats.org/officeDocument/2006/relationships/slide" Target="slides/slide15.xml"/><Relationship Id="rId68" Type="http://customschemas.google.com/relationships/presentationmetadata" Target="metadata"/><Relationship Id="rId7" Type="http://schemas.openxmlformats.org/officeDocument/2006/relationships/slide" Target="slides/slide1.xml"/><Relationship Id="rId71" Type="http://schemas.openxmlformats.org/officeDocument/2006/relationships/customXml" Target="../customXml/item3.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slide" Target="slides/slide34.xml"/><Relationship Id="rId45" Type="http://schemas.openxmlformats.org/officeDocument/2006/relationships/slide" Target="slides/slide39.xml"/><Relationship Id="rId32" Type="http://schemas.openxmlformats.org/officeDocument/2006/relationships/slide" Target="slides/slide26.xml"/><Relationship Id="rId37" Type="http://schemas.openxmlformats.org/officeDocument/2006/relationships/slide" Target="slides/slide31.xml"/><Relationship Id="rId66" Type="http://schemas.openxmlformats.org/officeDocument/2006/relationships/font" Target="fonts/OpenSans-italic.fntdata"/><Relationship Id="rId24" Type="http://schemas.openxmlformats.org/officeDocument/2006/relationships/slide" Target="slides/slide18.xml"/><Relationship Id="rId53" Type="http://schemas.openxmlformats.org/officeDocument/2006/relationships/slide" Target="slides/slide47.xml"/><Relationship Id="rId11" Type="http://schemas.openxmlformats.org/officeDocument/2006/relationships/slide" Target="slides/slide5.xml"/><Relationship Id="rId58" Type="http://schemas.openxmlformats.org/officeDocument/2006/relationships/font" Target="fonts/Tahoma-regular.fntdata"/><Relationship Id="rId5" Type="http://schemas.openxmlformats.org/officeDocument/2006/relationships/slideMaster" Target="slideMasters/slideMaster2.xml"/><Relationship Id="rId61" Type="http://schemas.openxmlformats.org/officeDocument/2006/relationships/font" Target="fonts/OpenSansLight-bold.fntdata"/><Relationship Id="rId19" Type="http://schemas.openxmlformats.org/officeDocument/2006/relationships/slide" Target="slides/slide13.xml"/><Relationship Id="rId43" Type="http://schemas.openxmlformats.org/officeDocument/2006/relationships/slide" Target="slides/slide37.xml"/><Relationship Id="rId48" Type="http://schemas.openxmlformats.org/officeDocument/2006/relationships/slide" Target="slides/slide42.xml"/><Relationship Id="rId30" Type="http://schemas.openxmlformats.org/officeDocument/2006/relationships/slide" Target="slides/slide24.xml"/><Relationship Id="rId35" Type="http://schemas.openxmlformats.org/officeDocument/2006/relationships/slide" Target="slides/slide29.xml"/><Relationship Id="rId64" Type="http://schemas.openxmlformats.org/officeDocument/2006/relationships/font" Target="fonts/OpenSans-regular.fntdata"/><Relationship Id="rId22" Type="http://schemas.openxmlformats.org/officeDocument/2006/relationships/slide" Target="slides/slide16.xml"/><Relationship Id="rId27" Type="http://schemas.openxmlformats.org/officeDocument/2006/relationships/slide" Target="slides/slide21.xml"/><Relationship Id="rId56" Type="http://schemas.openxmlformats.org/officeDocument/2006/relationships/font" Target="fonts/Poppins-bold.fntdata"/><Relationship Id="rId14" Type="http://schemas.openxmlformats.org/officeDocument/2006/relationships/slide" Target="slides/slide8.xml"/><Relationship Id="rId69" Type="http://schemas.openxmlformats.org/officeDocument/2006/relationships/customXml" Target="../customXml/item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presProps" Target="presProps.xml"/><Relationship Id="rId46" Type="http://schemas.openxmlformats.org/officeDocument/2006/relationships/slide" Target="slides/slide40.xml"/><Relationship Id="rId33" Type="http://schemas.openxmlformats.org/officeDocument/2006/relationships/slide" Target="slides/slide27.xml"/><Relationship Id="rId38" Type="http://schemas.openxmlformats.org/officeDocument/2006/relationships/slide" Target="slides/slide32.xml"/><Relationship Id="rId67" Type="http://schemas.openxmlformats.org/officeDocument/2006/relationships/font" Target="fonts/OpenSans-boldItalic.fntdata"/><Relationship Id="rId25" Type="http://schemas.openxmlformats.org/officeDocument/2006/relationships/slide" Target="slides/slide19.xml"/><Relationship Id="rId12" Type="http://schemas.openxmlformats.org/officeDocument/2006/relationships/slide" Target="slides/slide6.xml"/><Relationship Id="rId59" Type="http://schemas.openxmlformats.org/officeDocument/2006/relationships/font" Target="fonts/Tahoma-bold.fntdata"/><Relationship Id="rId17" Type="http://schemas.openxmlformats.org/officeDocument/2006/relationships/slide" Target="slides/slide11.xml"/><Relationship Id="rId41" Type="http://schemas.openxmlformats.org/officeDocument/2006/relationships/slide" Target="slides/slide35.xml"/><Relationship Id="rId62" Type="http://schemas.openxmlformats.org/officeDocument/2006/relationships/font" Target="fonts/OpenSansLight-italic.fntdata"/><Relationship Id="rId20" Type="http://schemas.openxmlformats.org/officeDocument/2006/relationships/slide" Target="slides/slide14.xml"/><Relationship Id="rId54" Type="http://schemas.openxmlformats.org/officeDocument/2006/relationships/font" Target="fonts/Montserrat-bold.fntdata"/><Relationship Id="rId70" Type="http://schemas.openxmlformats.org/officeDocument/2006/relationships/customXml" Target="../customXml/item2.xml"/><Relationship Id="rId1" Type="http://schemas.openxmlformats.org/officeDocument/2006/relationships/theme" Target="theme/theme3.xml"/><Relationship Id="rId6" Type="http://schemas.openxmlformats.org/officeDocument/2006/relationships/notesMaster" Target="notesMasters/notesMaster1.xml"/><Relationship Id="rId49" Type="http://schemas.openxmlformats.org/officeDocument/2006/relationships/slide" Target="slides/slide43.xml"/><Relationship Id="rId36" Type="http://schemas.openxmlformats.org/officeDocument/2006/relationships/slide" Target="slides/slide30.xml"/><Relationship Id="rId23" Type="http://schemas.openxmlformats.org/officeDocument/2006/relationships/slide" Target="slides/slide17.xml"/><Relationship Id="rId28" Type="http://schemas.openxmlformats.org/officeDocument/2006/relationships/slide" Target="slides/slide22.xml"/><Relationship Id="rId57" Type="http://schemas.openxmlformats.org/officeDocument/2006/relationships/font" Target="fonts/Poppins-boldItalic.fntdata"/><Relationship Id="rId15" Type="http://schemas.openxmlformats.org/officeDocument/2006/relationships/slide" Target="slides/slide9.xml"/><Relationship Id="rId44" Type="http://schemas.openxmlformats.org/officeDocument/2006/relationships/slide" Target="slides/slide38.xml"/><Relationship Id="rId31" Type="http://schemas.openxmlformats.org/officeDocument/2006/relationships/slide" Target="slides/slide25.xml"/><Relationship Id="rId65" Type="http://schemas.openxmlformats.org/officeDocument/2006/relationships/font" Target="fonts/OpenSans-bold.fntdata"/><Relationship Id="rId60" Type="http://schemas.openxmlformats.org/officeDocument/2006/relationships/font" Target="fonts/OpenSansLight-regular.fntdata"/><Relationship Id="rId52" Type="http://schemas.openxmlformats.org/officeDocument/2006/relationships/slide" Target="slides/slide46.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39" Type="http://schemas.openxmlformats.org/officeDocument/2006/relationships/slide" Target="slides/slide33.xml"/><Relationship Id="rId13" Type="http://schemas.openxmlformats.org/officeDocument/2006/relationships/slide" Target="slides/slide7.xml"/><Relationship Id="rId18" Type="http://schemas.openxmlformats.org/officeDocument/2006/relationships/slide" Target="slides/slide12.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Montserra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amelia.h@burlingtonenglish.com"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iue.zoom.us/meeting/register/tJUocumtqDgrG9HqT278SRaW0oWJKWAo7y8K#/registration" TargetMode="External"/><Relationship Id="rId3" Type="http://schemas.openxmlformats.org/officeDocument/2006/relationships/hyperlink" Target="https://siue.zoom.us/meeting/register/tJMtcu6grz0rGtOMWzty_ffFli6akDqKLP9l#/registration" TargetMode="External"/><Relationship Id="rId4" Type="http://schemas.openxmlformats.org/officeDocument/2006/relationships/hyperlink" Target="https://siue.zoom.us/meeting/register/tJUqc-mtqDouE9PAPsXB4_vZbghGD4hQdQoC#/registration"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s02web.zoom.us/rec/share/cXfRIxA-OchY2aZPWv4DQ7-v-_SzgfQ1TYInyD24jI0pk220brmpjECRvCISvRfD.rj6P-H31LEbPmpPb"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iue.zoom.us/meeting/register/tJItcuiupz4pGdU5iGWsbHU6DlXvY2KRlBvM"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EITxgbXO1s8?si=hhtBHaa22bCSjY7Q" TargetMode="External"/><Relationship Id="rId3" Type="http://schemas.openxmlformats.org/officeDocument/2006/relationships/hyperlink" Target="https://docs.google.com/presentation/d/13vdoJXiu0rf_zuvrFUBMei4jX_J9NLUd/edit?usp=sharing&amp;ouid=115347111597213422675&amp;rtpof=true&amp;sd=true" TargetMode="External"/><Relationship Id="rId4" Type="http://schemas.openxmlformats.org/officeDocument/2006/relationships/hyperlink" Target="https://docs.google.com/document/d/1KHgr2SV9aViH-UXYoLfiEOkv4Bzbu_bi9VYAlQQi5pA/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2468f6e656_2_3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32468f6e656_2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2468f6e656_2_3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32468f6e656_2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2468f6e656_2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32468f6e656_2_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g32468f6e656_2_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2468f6e656_2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g32468f6e656_2_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100"/>
              <a:buFont typeface="Play"/>
              <a:buNone/>
            </a:pPr>
            <a:r>
              <a:rPr b="1" lang="en-US" sz="1100">
                <a:latin typeface="Calibri"/>
                <a:ea typeface="Calibri"/>
                <a:cs typeface="Calibri"/>
                <a:sym typeface="Calibri"/>
              </a:rPr>
              <a:t>Buy in:</a:t>
            </a:r>
            <a:r>
              <a:rPr lang="en-US" sz="1100">
                <a:latin typeface="Calibri"/>
                <a:ea typeface="Calibri"/>
                <a:cs typeface="Calibri"/>
                <a:sym typeface="Calibri"/>
              </a:rPr>
              <a:t> Think about a goal you had that you started towards but never reached. What got in your way? </a:t>
            </a:r>
            <a:endParaRPr/>
          </a:p>
          <a:p>
            <a:pPr indent="-285750" lvl="1" marL="742950" marR="0" rtl="0" algn="l">
              <a:lnSpc>
                <a:spcPct val="107000"/>
              </a:lnSpc>
              <a:spcBef>
                <a:spcPts val="800"/>
              </a:spcBef>
              <a:spcAft>
                <a:spcPts val="0"/>
              </a:spcAft>
              <a:buClr>
                <a:schemeClr val="dk1"/>
              </a:buClr>
              <a:buSzPts val="1100"/>
              <a:buFont typeface="Courier New"/>
              <a:buChar char="o"/>
            </a:pPr>
            <a:r>
              <a:rPr lang="en-US" sz="1100">
                <a:latin typeface="Calibri"/>
                <a:ea typeface="Calibri"/>
                <a:cs typeface="Calibri"/>
                <a:sym typeface="Calibri"/>
              </a:rPr>
              <a:t>Answers in chat</a:t>
            </a:r>
            <a:endParaRPr/>
          </a:p>
          <a:p>
            <a:pPr indent="-285750" lvl="1" marL="742950" marR="0" rtl="0" algn="l">
              <a:lnSpc>
                <a:spcPct val="107000"/>
              </a:lnSpc>
              <a:spcBef>
                <a:spcPts val="800"/>
              </a:spcBef>
              <a:spcAft>
                <a:spcPts val="0"/>
              </a:spcAft>
              <a:buClr>
                <a:schemeClr val="dk1"/>
              </a:buClr>
              <a:buSzPts val="1100"/>
              <a:buFont typeface="Courier New"/>
              <a:buChar char="o"/>
            </a:pPr>
            <a:r>
              <a:rPr lang="en-US" sz="1100">
                <a:latin typeface="Calibri"/>
                <a:ea typeface="Calibri"/>
                <a:cs typeface="Calibri"/>
                <a:sym typeface="Calibri"/>
              </a:rPr>
              <a:t>It’s safe to summarize that LIFE is usually what gets in the way. Students who start your ELL program always have a goal (bigger than “to learn English”) – it could be to feel a part of a community, to get a better job, advocate for their family at the doctors, or speak with their children’s teachers. These goals are what keeps your students coming. </a:t>
            </a:r>
            <a:endParaRPr/>
          </a:p>
          <a:p>
            <a:pPr indent="-285750" lvl="1" marL="742950" marR="0" rtl="0" algn="l">
              <a:lnSpc>
                <a:spcPct val="107000"/>
              </a:lnSpc>
              <a:spcBef>
                <a:spcPts val="800"/>
              </a:spcBef>
              <a:spcAft>
                <a:spcPts val="0"/>
              </a:spcAft>
              <a:buClr>
                <a:schemeClr val="dk1"/>
              </a:buClr>
              <a:buSzPts val="1100"/>
              <a:buFont typeface="Courier New"/>
              <a:buChar char="o"/>
            </a:pPr>
            <a:r>
              <a:rPr lang="en-US" sz="1100">
                <a:latin typeface="Calibri"/>
                <a:ea typeface="Calibri"/>
                <a:cs typeface="Calibri"/>
                <a:sym typeface="Calibri"/>
              </a:rPr>
              <a:t>But like you, our students are adults, sometimes – life gets in the way of these goals… even the really important ones. </a:t>
            </a:r>
            <a:endParaRPr/>
          </a:p>
          <a:p>
            <a:pPr indent="-285750" lvl="1" marL="742950" marR="0" rtl="0" algn="l">
              <a:lnSpc>
                <a:spcPct val="107000"/>
              </a:lnSpc>
              <a:spcBef>
                <a:spcPts val="800"/>
              </a:spcBef>
              <a:spcAft>
                <a:spcPts val="0"/>
              </a:spcAft>
              <a:buClr>
                <a:schemeClr val="dk1"/>
              </a:buClr>
              <a:buSzPts val="1100"/>
              <a:buFont typeface="Courier New"/>
              <a:buChar char="o"/>
            </a:pPr>
            <a:r>
              <a:rPr lang="en-US" sz="1100">
                <a:latin typeface="Calibri"/>
                <a:ea typeface="Calibri"/>
                <a:cs typeface="Calibri"/>
                <a:sym typeface="Calibri"/>
              </a:rPr>
              <a:t>Another barrier can be TIME. </a:t>
            </a:r>
            <a:r>
              <a:rPr b="1" lang="en-US" sz="1100">
                <a:latin typeface="Calibri"/>
                <a:ea typeface="Calibri"/>
                <a:cs typeface="Calibri"/>
                <a:sym typeface="Calibri"/>
              </a:rPr>
              <a:t>How much time does a student have before life throws a curveball at them and they need to stop coming to classes? </a:t>
            </a:r>
            <a:endParaRPr sz="1100">
              <a:latin typeface="Calibri"/>
              <a:ea typeface="Calibri"/>
              <a:cs typeface="Calibri"/>
              <a:sym typeface="Calibri"/>
            </a:endParaRPr>
          </a:p>
          <a:p>
            <a:pPr indent="-285750" lvl="1" marL="742950" marR="0" rtl="0" algn="l">
              <a:lnSpc>
                <a:spcPct val="107000"/>
              </a:lnSpc>
              <a:spcBef>
                <a:spcPts val="800"/>
              </a:spcBef>
              <a:spcAft>
                <a:spcPts val="0"/>
              </a:spcAft>
              <a:buClr>
                <a:schemeClr val="dk1"/>
              </a:buClr>
              <a:buSzPts val="1100"/>
              <a:buFont typeface="Courier New"/>
              <a:buChar char="o"/>
            </a:pPr>
            <a:r>
              <a:rPr lang="en-US" sz="1100">
                <a:latin typeface="Calibri"/>
                <a:ea typeface="Calibri"/>
                <a:cs typeface="Calibri"/>
                <a:sym typeface="Calibri"/>
              </a:rPr>
              <a:t>We must remember that we’re teaching humans first: their humanity and the fact that LIFE happens to us all are important factors when considering the services we prioritize and offer. </a:t>
            </a:r>
            <a:endParaRPr/>
          </a:p>
          <a:p>
            <a:pPr indent="-285750" lvl="1" marL="742950" marR="0" rtl="0" algn="l">
              <a:lnSpc>
                <a:spcPct val="107000"/>
              </a:lnSpc>
              <a:spcBef>
                <a:spcPts val="800"/>
              </a:spcBef>
              <a:spcAft>
                <a:spcPts val="0"/>
              </a:spcAft>
              <a:buClr>
                <a:schemeClr val="dk1"/>
              </a:buClr>
              <a:buSzPts val="1100"/>
              <a:buFont typeface="Courier New"/>
              <a:buChar char="o"/>
            </a:pPr>
            <a:r>
              <a:rPr lang="en-US" sz="1100">
                <a:latin typeface="Calibri"/>
                <a:ea typeface="Calibri"/>
                <a:cs typeface="Calibri"/>
                <a:sym typeface="Calibri"/>
              </a:rPr>
              <a:t>When it comes to language acquisition, the more time studying and being immersed in the language, the quicker students will reach their goals. </a:t>
            </a:r>
            <a:endParaRPr/>
          </a:p>
          <a:p>
            <a:pPr indent="-228600" lvl="2" marL="1143000" marR="0" rtl="0" algn="l">
              <a:lnSpc>
                <a:spcPct val="107000"/>
              </a:lnSpc>
              <a:spcBef>
                <a:spcPts val="800"/>
              </a:spcBef>
              <a:spcAft>
                <a:spcPts val="0"/>
              </a:spcAft>
              <a:buClr>
                <a:schemeClr val="dk1"/>
              </a:buClr>
              <a:buSzPts val="1100"/>
              <a:buFont typeface="Noto Sans Symbols"/>
              <a:buChar char="▪"/>
            </a:pPr>
            <a:r>
              <a:rPr lang="en-US" sz="1100">
                <a:latin typeface="Calibri"/>
                <a:ea typeface="Calibri"/>
                <a:cs typeface="Calibri"/>
                <a:sym typeface="Calibri"/>
              </a:rPr>
              <a:t>Whether your program offers 1 four-hour class a week, 2 two-hour classes, or classes four days a week… when it comes to language, Distance Learning is one way you can maximize your students’ time in English and help them reach their goals (and MSGs) faster. </a:t>
            </a:r>
            <a:endParaRPr/>
          </a:p>
          <a:p>
            <a:pPr indent="-228600" lvl="2" marL="1143000" marR="0" rtl="0" algn="l">
              <a:lnSpc>
                <a:spcPct val="107000"/>
              </a:lnSpc>
              <a:spcBef>
                <a:spcPts val="800"/>
              </a:spcBef>
              <a:spcAft>
                <a:spcPts val="0"/>
              </a:spcAft>
              <a:buClr>
                <a:schemeClr val="dk1"/>
              </a:buClr>
              <a:buSzPts val="1100"/>
              <a:buFont typeface="Noto Sans Symbols"/>
              <a:buChar char="▪"/>
            </a:pPr>
            <a:r>
              <a:rPr lang="en-US" sz="1100">
                <a:latin typeface="Calibri"/>
                <a:ea typeface="Calibri"/>
                <a:cs typeface="Calibri"/>
                <a:sym typeface="Calibri"/>
              </a:rPr>
              <a:t>When students feel their needs are being met, they are more likely to stay in classes even when life happens. </a:t>
            </a:r>
            <a:endParaRPr/>
          </a:p>
          <a:p>
            <a:pPr indent="-228600" lvl="2" marL="1143000" marR="0" rtl="0" algn="l">
              <a:lnSpc>
                <a:spcPct val="107000"/>
              </a:lnSpc>
              <a:spcBef>
                <a:spcPts val="800"/>
              </a:spcBef>
              <a:spcAft>
                <a:spcPts val="0"/>
              </a:spcAft>
              <a:buClr>
                <a:schemeClr val="dk1"/>
              </a:buClr>
              <a:buSzPts val="1100"/>
              <a:buFont typeface="Noto Sans Symbols"/>
              <a:buChar char="▪"/>
            </a:pPr>
            <a:r>
              <a:rPr lang="en-US" sz="1100">
                <a:latin typeface="Calibri"/>
                <a:ea typeface="Calibri"/>
                <a:cs typeface="Calibri"/>
                <a:sym typeface="Calibri"/>
              </a:rPr>
              <a:t>Today, I’m going to share with you how BurlingtonEnglish can support your ELL classes and help your program to increase Distance Learning hours. </a:t>
            </a:r>
            <a:endParaRPr/>
          </a:p>
          <a:p>
            <a:pPr indent="0" lvl="0" marL="0" rtl="0" algn="l">
              <a:spcBef>
                <a:spcPts val="800"/>
              </a:spcBef>
              <a:spcAft>
                <a:spcPts val="0"/>
              </a:spcAft>
              <a:buNone/>
            </a:pPr>
            <a:r>
              <a:t/>
            </a:r>
            <a:endParaRPr/>
          </a:p>
        </p:txBody>
      </p:sp>
      <p:sp>
        <p:nvSpPr>
          <p:cNvPr id="270" name="Google Shape;270;g32468f6e656_2_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2468f6e656_2_5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32468f6e656_2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2468f6e656_2_6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32468f6e656_2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2468f6e656_2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32468f6e656_2_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Amelia </a:t>
            </a:r>
            <a:r>
              <a:rPr lang="en-US"/>
              <a:t>Elicit responses from the audience. </a:t>
            </a:r>
            <a:endParaRPr/>
          </a:p>
          <a:p>
            <a:pPr indent="-285750" lvl="1" marL="742950" marR="0" rtl="0" algn="l">
              <a:lnSpc>
                <a:spcPct val="107000"/>
              </a:lnSpc>
              <a:spcBef>
                <a:spcPts val="0"/>
              </a:spcBef>
              <a:spcAft>
                <a:spcPts val="0"/>
              </a:spcAft>
              <a:buClr>
                <a:schemeClr val="dk1"/>
              </a:buClr>
              <a:buSzPts val="1000"/>
              <a:buFont typeface="Courier New"/>
              <a:buChar char="o"/>
            </a:pPr>
            <a:r>
              <a:rPr lang="en-US" sz="1200">
                <a:latin typeface="Calibri"/>
                <a:ea typeface="Calibri"/>
                <a:cs typeface="Calibri"/>
                <a:sym typeface="Calibri"/>
              </a:rPr>
              <a:t>Highlight the correlation between active student participation and successful language acquisition.</a:t>
            </a:r>
            <a:endParaRPr sz="1100">
              <a:latin typeface="Calibri"/>
              <a:ea typeface="Calibri"/>
              <a:cs typeface="Calibri"/>
              <a:sym typeface="Calibri"/>
            </a:endParaRPr>
          </a:p>
          <a:p>
            <a:pPr indent="-285750" lvl="1" marL="742950" marR="0" rtl="0" algn="l">
              <a:lnSpc>
                <a:spcPct val="107000"/>
              </a:lnSpc>
              <a:spcBef>
                <a:spcPts val="800"/>
              </a:spcBef>
              <a:spcAft>
                <a:spcPts val="0"/>
              </a:spcAft>
              <a:buClr>
                <a:schemeClr val="dk1"/>
              </a:buClr>
              <a:buSzPts val="1000"/>
              <a:buFont typeface="Courier New"/>
              <a:buChar char="o"/>
            </a:pPr>
            <a:r>
              <a:rPr lang="en-US" sz="1200">
                <a:latin typeface="Calibri"/>
                <a:ea typeface="Calibri"/>
                <a:cs typeface="Calibri"/>
                <a:sym typeface="Calibri"/>
              </a:rPr>
              <a:t>Briefly share a compelling statistic or anecdote illustrating the positive impact of increased student engagement in distance learning environments.</a:t>
            </a:r>
            <a:endParaRPr sz="1100">
              <a:latin typeface="Calibri"/>
              <a:ea typeface="Calibri"/>
              <a:cs typeface="Calibri"/>
              <a:sym typeface="Calibri"/>
            </a:endParaRPr>
          </a:p>
          <a:p>
            <a:pPr indent="-285750" lvl="1" marL="742950" marR="0" rtl="0" algn="l">
              <a:lnSpc>
                <a:spcPct val="107000"/>
              </a:lnSpc>
              <a:spcBef>
                <a:spcPts val="800"/>
              </a:spcBef>
              <a:spcAft>
                <a:spcPts val="0"/>
              </a:spcAft>
              <a:buClr>
                <a:schemeClr val="dk1"/>
              </a:buClr>
              <a:buSzPts val="1000"/>
              <a:buFont typeface="Courier New"/>
              <a:buChar char="o"/>
            </a:pPr>
            <a:r>
              <a:rPr lang="en-US" sz="1200">
                <a:latin typeface="Calibri"/>
                <a:ea typeface="Calibri"/>
                <a:cs typeface="Calibri"/>
                <a:sym typeface="Calibri"/>
              </a:rPr>
              <a:t>Dive into BurlingtonEnglish specific data from Texas</a:t>
            </a:r>
            <a:endParaRPr sz="1100">
              <a:latin typeface="Calibri"/>
              <a:ea typeface="Calibri"/>
              <a:cs typeface="Calibri"/>
              <a:sym typeface="Calibri"/>
            </a:endParaRPr>
          </a:p>
          <a:p>
            <a:pPr indent="0" lvl="0" marL="0" rtl="0" algn="l">
              <a:spcBef>
                <a:spcPts val="800"/>
              </a:spcBef>
              <a:spcAft>
                <a:spcPts val="0"/>
              </a:spcAft>
              <a:buNone/>
            </a:pPr>
            <a:r>
              <a:t/>
            </a:r>
            <a:endParaRPr/>
          </a:p>
        </p:txBody>
      </p:sp>
      <p:sp>
        <p:nvSpPr>
          <p:cNvPr id="290" name="Google Shape;290;g32468f6e656_2_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2468f6e656_2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32468f6e656_2_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Amelia</a:t>
            </a:r>
            <a:endParaRPr/>
          </a:p>
          <a:p>
            <a:pPr indent="0" lvl="0" marL="0" rtl="0" algn="l">
              <a:spcBef>
                <a:spcPts val="0"/>
              </a:spcBef>
              <a:spcAft>
                <a:spcPts val="0"/>
              </a:spcAft>
              <a:buNone/>
            </a:pPr>
            <a:r>
              <a:rPr lang="en-US"/>
              <a:t>Let’s take a closer look at the ESL numbers.</a:t>
            </a:r>
            <a:endParaRPr/>
          </a:p>
        </p:txBody>
      </p:sp>
      <p:sp>
        <p:nvSpPr>
          <p:cNvPr id="297" name="Google Shape;297;g32468f6e656_2_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2468f6e656_2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32468f6e656_2_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Amelia</a:t>
            </a:r>
            <a:endParaRPr b="1" i="1"/>
          </a:p>
          <a:p>
            <a:pPr indent="0" lvl="0" marL="0" rtl="0" algn="l">
              <a:spcBef>
                <a:spcPts val="0"/>
              </a:spcBef>
              <a:spcAft>
                <a:spcPts val="0"/>
              </a:spcAft>
              <a:buNone/>
            </a:pPr>
            <a:r>
              <a:rPr i="1" lang="en-US"/>
              <a:t>(arrow will appear WITHOUT clicking)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the proxy hours increase, the percentage of students achieving a level gain goes up (MSGs).</a:t>
            </a:r>
            <a:endParaRPr/>
          </a:p>
        </p:txBody>
      </p:sp>
      <p:sp>
        <p:nvSpPr>
          <p:cNvPr id="308" name="Google Shape;308;g32468f6e656_2_8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2468f6e656_2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32468f6e656_2_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a:t>Amelia </a:t>
            </a:r>
            <a:r>
              <a:rPr i="1" lang="en-US"/>
              <a:t>arrow will appear WITHOUT clicking)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results hold true at the level of Beginning literacy students – in fact there was an even greater increase in level gains.</a:t>
            </a:r>
            <a:endParaRPr/>
          </a:p>
        </p:txBody>
      </p:sp>
      <p:sp>
        <p:nvSpPr>
          <p:cNvPr id="319" name="Google Shape;319;g32468f6e656_2_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2468f6e656_2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32468f6e656_2_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marR="0" rtl="0" algn="l">
              <a:lnSpc>
                <a:spcPct val="107000"/>
              </a:lnSpc>
              <a:spcBef>
                <a:spcPts val="0"/>
              </a:spcBef>
              <a:spcAft>
                <a:spcPts val="0"/>
              </a:spcAft>
              <a:buClr>
                <a:schemeClr val="dk1"/>
              </a:buClr>
              <a:buSzPts val="1100"/>
              <a:buFont typeface="Courier New"/>
              <a:buNone/>
            </a:pPr>
            <a:r>
              <a:rPr lang="en-US" sz="1100">
                <a:latin typeface="Calibri"/>
                <a:ea typeface="Calibri"/>
                <a:cs typeface="Calibri"/>
                <a:sym typeface="Calibri"/>
              </a:rPr>
              <a:t>Remember: “</a:t>
            </a:r>
            <a:r>
              <a:rPr b="1" lang="en-US" sz="1100">
                <a:latin typeface="Calibri"/>
                <a:ea typeface="Calibri"/>
                <a:cs typeface="Calibri"/>
                <a:sym typeface="Calibri"/>
              </a:rPr>
              <a:t>Teaching human beings” – leads to better data (which ICCB wants) and student retention (meeting students needs</a:t>
            </a:r>
            <a:r>
              <a:rPr lang="en-US" sz="1100">
                <a:latin typeface="Calibri"/>
                <a:ea typeface="Calibri"/>
                <a:cs typeface="Calibri"/>
                <a:sym typeface="Calibri"/>
              </a:rPr>
              <a:t>)</a:t>
            </a:r>
            <a:endParaRPr/>
          </a:p>
        </p:txBody>
      </p:sp>
      <p:sp>
        <p:nvSpPr>
          <p:cNvPr id="330" name="Google Shape;330;g32468f6e656_2_1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2468f6e656_2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g32468f6e656_2_1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rgbClr val="0A99D6"/>
                </a:solidFill>
                <a:latin typeface="Trebuchet MS"/>
                <a:ea typeface="Trebuchet MS"/>
                <a:cs typeface="Trebuchet MS"/>
                <a:sym typeface="Trebuchet MS"/>
              </a:rPr>
              <a:t>Okay, so you’re convinced. Distance Learning is a powerful tool to reach students’ by keeping them engaged and working towards their goals. Now how do you get started?</a:t>
            </a:r>
            <a:endParaRPr/>
          </a:p>
        </p:txBody>
      </p:sp>
      <p:sp>
        <p:nvSpPr>
          <p:cNvPr id="339" name="Google Shape;339;g32468f6e656_2_1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2468f6e656_2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32468f6e656_2_1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chemeClr val="dk1"/>
              </a:buClr>
              <a:buSzPts val="1100"/>
              <a:buFont typeface="Play"/>
              <a:buAutoNum type="arabicPeriod"/>
            </a:pPr>
            <a:r>
              <a:rPr lang="en-US" sz="1100">
                <a:latin typeface="Calibri"/>
                <a:ea typeface="Calibri"/>
                <a:cs typeface="Calibri"/>
                <a:sym typeface="Calibri"/>
              </a:rPr>
              <a:t>Misconceptions about DL: </a:t>
            </a:r>
            <a:r>
              <a:rPr b="1" lang="en-US" sz="1100">
                <a:latin typeface="Calibri"/>
                <a:ea typeface="Calibri"/>
                <a:cs typeface="Calibri"/>
                <a:sym typeface="Calibri"/>
              </a:rPr>
              <a:t>Not</a:t>
            </a:r>
            <a:r>
              <a:rPr lang="en-US" sz="1100">
                <a:latin typeface="Calibri"/>
                <a:ea typeface="Calibri"/>
                <a:cs typeface="Calibri"/>
                <a:sym typeface="Calibri"/>
              </a:rPr>
              <a:t> an either/or situation</a:t>
            </a:r>
            <a:endParaRPr/>
          </a:p>
        </p:txBody>
      </p:sp>
      <p:sp>
        <p:nvSpPr>
          <p:cNvPr id="345" name="Google Shape;345;g32468f6e656_2_1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2468f6e656_2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g32468f6e656_2_1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chemeClr val="dk1"/>
              </a:buClr>
              <a:buSzPts val="1100"/>
              <a:buFont typeface="Play"/>
              <a:buAutoNum type="arabicPeriod"/>
            </a:pPr>
            <a:r>
              <a:rPr lang="en-US" sz="1100">
                <a:latin typeface="Calibri"/>
                <a:ea typeface="Calibri"/>
                <a:cs typeface="Calibri"/>
                <a:sym typeface="Calibri"/>
              </a:rPr>
              <a:t>Misconceptions about DL: </a:t>
            </a:r>
            <a:r>
              <a:rPr b="1" lang="en-US" sz="1100">
                <a:latin typeface="Calibri"/>
                <a:ea typeface="Calibri"/>
                <a:cs typeface="Calibri"/>
                <a:sym typeface="Calibri"/>
              </a:rPr>
              <a:t>Not</a:t>
            </a:r>
            <a:r>
              <a:rPr lang="en-US" sz="1100">
                <a:latin typeface="Calibri"/>
                <a:ea typeface="Calibri"/>
                <a:cs typeface="Calibri"/>
                <a:sym typeface="Calibri"/>
              </a:rPr>
              <a:t> an either/or situation</a:t>
            </a:r>
            <a:endParaRPr/>
          </a:p>
          <a:p>
            <a:pPr indent="-285750" lvl="1" marL="742950" marR="0" rtl="0" algn="l">
              <a:lnSpc>
                <a:spcPct val="107000"/>
              </a:lnSpc>
              <a:spcBef>
                <a:spcPts val="800"/>
              </a:spcBef>
              <a:spcAft>
                <a:spcPts val="0"/>
              </a:spcAft>
              <a:buClr>
                <a:schemeClr val="dk1"/>
              </a:buClr>
              <a:buSzPts val="1100"/>
              <a:buFont typeface="Courier New"/>
              <a:buChar char="o"/>
            </a:pPr>
            <a:r>
              <a:rPr lang="en-US" sz="1100">
                <a:latin typeface="Calibri"/>
                <a:ea typeface="Calibri"/>
                <a:cs typeface="Calibri"/>
                <a:sym typeface="Calibri"/>
              </a:rPr>
              <a:t>Face-to-face + </a:t>
            </a:r>
            <a:r>
              <a:rPr b="1" lang="en-US" sz="1100">
                <a:latin typeface="Calibri"/>
                <a:ea typeface="Calibri"/>
                <a:cs typeface="Calibri"/>
                <a:sym typeface="Calibri"/>
              </a:rPr>
              <a:t>asynchronous</a:t>
            </a:r>
            <a:r>
              <a:rPr lang="en-US" sz="1100">
                <a:latin typeface="Calibri"/>
                <a:ea typeface="Calibri"/>
                <a:cs typeface="Calibri"/>
                <a:sym typeface="Calibri"/>
              </a:rPr>
              <a:t> “traditional face-to-face”</a:t>
            </a:r>
            <a:endParaRPr/>
          </a:p>
          <a:p>
            <a:pPr indent="-285750" lvl="1" marL="742950" marR="0" rtl="0" algn="l">
              <a:lnSpc>
                <a:spcPct val="107000"/>
              </a:lnSpc>
              <a:spcBef>
                <a:spcPts val="800"/>
              </a:spcBef>
              <a:spcAft>
                <a:spcPts val="0"/>
              </a:spcAft>
              <a:buClr>
                <a:schemeClr val="dk1"/>
              </a:buClr>
              <a:buSzPts val="1100"/>
              <a:buFont typeface="Courier New"/>
              <a:buChar char="o"/>
            </a:pPr>
            <a:r>
              <a:rPr lang="en-US" sz="1100">
                <a:latin typeface="Calibri"/>
                <a:ea typeface="Calibri"/>
                <a:cs typeface="Calibri"/>
                <a:sym typeface="Calibri"/>
              </a:rPr>
              <a:t>Synchronous online “web platform” + </a:t>
            </a:r>
            <a:r>
              <a:rPr b="1" lang="en-US" sz="1100">
                <a:latin typeface="Calibri"/>
                <a:ea typeface="Calibri"/>
                <a:cs typeface="Calibri"/>
                <a:sym typeface="Calibri"/>
              </a:rPr>
              <a:t>asynchronous</a:t>
            </a:r>
            <a:endParaRPr sz="1100">
              <a:latin typeface="Calibri"/>
              <a:ea typeface="Calibri"/>
              <a:cs typeface="Calibri"/>
              <a:sym typeface="Calibri"/>
            </a:endParaRPr>
          </a:p>
          <a:p>
            <a:pPr indent="-285750" lvl="1" marL="742950" marR="0" rtl="0" algn="l">
              <a:lnSpc>
                <a:spcPct val="107000"/>
              </a:lnSpc>
              <a:spcBef>
                <a:spcPts val="800"/>
              </a:spcBef>
              <a:spcAft>
                <a:spcPts val="0"/>
              </a:spcAft>
              <a:buClr>
                <a:schemeClr val="dk1"/>
              </a:buClr>
              <a:buSzPts val="1100"/>
              <a:buFont typeface="Courier New"/>
              <a:buChar char="o"/>
            </a:pPr>
            <a:r>
              <a:rPr b="1" lang="en-US" sz="1100">
                <a:latin typeface="Calibri"/>
                <a:ea typeface="Calibri"/>
                <a:cs typeface="Calibri"/>
                <a:sym typeface="Calibri"/>
              </a:rPr>
              <a:t>Asynchronous</a:t>
            </a:r>
            <a:r>
              <a:rPr lang="en-US" sz="1100">
                <a:latin typeface="Calibri"/>
                <a:ea typeface="Calibri"/>
                <a:cs typeface="Calibri"/>
                <a:sym typeface="Calibri"/>
              </a:rPr>
              <a:t> only “At-Distance”</a:t>
            </a:r>
            <a:endParaRPr/>
          </a:p>
          <a:p>
            <a:pPr indent="-285750" lvl="1" marL="742950" marR="0" rtl="0" algn="l">
              <a:lnSpc>
                <a:spcPct val="107000"/>
              </a:lnSpc>
              <a:spcBef>
                <a:spcPts val="800"/>
              </a:spcBef>
              <a:spcAft>
                <a:spcPts val="0"/>
              </a:spcAft>
              <a:buClr>
                <a:schemeClr val="dk1"/>
              </a:buClr>
              <a:buSzPts val="1100"/>
              <a:buFont typeface="Courier New"/>
              <a:buChar char="o"/>
            </a:pPr>
            <a:r>
              <a:rPr b="1" lang="en-US" sz="1100">
                <a:latin typeface="Calibri"/>
                <a:ea typeface="Calibri"/>
                <a:cs typeface="Calibri"/>
                <a:sym typeface="Calibri"/>
              </a:rPr>
              <a:t>Key to Distance Learning: </a:t>
            </a:r>
            <a:r>
              <a:rPr lang="en-US" sz="1100">
                <a:latin typeface="Calibri"/>
                <a:ea typeface="Calibri"/>
                <a:cs typeface="Calibri"/>
                <a:sym typeface="Calibri"/>
              </a:rPr>
              <a:t>setting students up for success with an asynchronous component to all classes</a:t>
            </a:r>
            <a:endParaRPr/>
          </a:p>
          <a:p>
            <a:pPr indent="0" lvl="0" marL="0" rtl="0" algn="l">
              <a:spcBef>
                <a:spcPts val="800"/>
              </a:spcBef>
              <a:spcAft>
                <a:spcPts val="0"/>
              </a:spcAft>
              <a:buNone/>
            </a:pPr>
            <a:r>
              <a:t/>
            </a:r>
            <a:endParaRPr/>
          </a:p>
        </p:txBody>
      </p:sp>
      <p:sp>
        <p:nvSpPr>
          <p:cNvPr id="353" name="Google Shape;353;g32468f6e656_2_1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2468f6e656_2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32468f6e656_2_1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1800">
                <a:latin typeface="Calibri"/>
                <a:ea typeface="Calibri"/>
                <a:cs typeface="Calibri"/>
                <a:sym typeface="Calibri"/>
              </a:rPr>
              <a:t>Not sure how to set these up? Check out the Daisi 2.0 guide – section on “Class Set Up” </a:t>
            </a:r>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Clr>
                <a:schemeClr val="dk1"/>
              </a:buClr>
              <a:buSzPts val="1800"/>
              <a:buFont typeface="Calibri"/>
              <a:buNone/>
            </a:pPr>
            <a:r>
              <a:rPr lang="en-US" sz="1800">
                <a:latin typeface="Calibri"/>
                <a:ea typeface="Calibri"/>
                <a:cs typeface="Calibri"/>
                <a:sym typeface="Calibri"/>
              </a:rPr>
              <a:t>Put in chat: https://www2.iccb.org/daisi/classes/#Add_Classes</a:t>
            </a:r>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b="1" lang="en-US" sz="1800">
                <a:solidFill>
                  <a:srgbClr val="4472C4"/>
                </a:solidFill>
                <a:latin typeface="Calibri"/>
                <a:ea typeface="Calibri"/>
                <a:cs typeface="Calibri"/>
                <a:sym typeface="Calibri"/>
              </a:rPr>
              <a:t>Option 1: </a:t>
            </a:r>
            <a:r>
              <a:rPr b="1" lang="en-US" sz="1800">
                <a:latin typeface="Calibri"/>
                <a:ea typeface="Calibri"/>
                <a:cs typeface="Calibri"/>
                <a:sym typeface="Calibri"/>
              </a:rPr>
              <a:t>Combined Delivery &gt; Hybrid &gt; 50%</a:t>
            </a:r>
            <a:endParaRPr/>
          </a:p>
          <a:p>
            <a:pPr indent="0" lvl="0" marL="0" marR="0" rtl="0" algn="l">
              <a:lnSpc>
                <a:spcPct val="107000"/>
              </a:lnSpc>
              <a:spcBef>
                <a:spcPts val="800"/>
              </a:spcBef>
              <a:spcAft>
                <a:spcPts val="0"/>
              </a:spcAft>
              <a:buNone/>
            </a:pPr>
            <a:r>
              <a:rPr lang="en-US" sz="1800">
                <a:solidFill>
                  <a:srgbClr val="FF0000"/>
                </a:solidFill>
                <a:latin typeface="Calibri"/>
                <a:ea typeface="Calibri"/>
                <a:cs typeface="Calibri"/>
                <a:sym typeface="Calibri"/>
              </a:rPr>
              <a:t>Note</a:t>
            </a:r>
            <a:r>
              <a:rPr lang="en-US" sz="1800">
                <a:latin typeface="Calibri"/>
                <a:ea typeface="Calibri"/>
                <a:cs typeface="Calibri"/>
                <a:sym typeface="Calibri"/>
              </a:rPr>
              <a:t>: Programs are concerned with setting up classes with this expectation b/c students often won’t do the independent work 🡪 Great segue into the importance of contextualized blended learning to increase students’ completion of distance learning </a:t>
            </a:r>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b="1" lang="en-US" sz="1800">
                <a:solidFill>
                  <a:srgbClr val="4472C4"/>
                </a:solidFill>
                <a:latin typeface="Calibri"/>
                <a:ea typeface="Calibri"/>
                <a:cs typeface="Calibri"/>
                <a:sym typeface="Calibri"/>
              </a:rPr>
              <a:t>Option 2: </a:t>
            </a:r>
            <a:r>
              <a:rPr b="1" lang="en-US" sz="1800">
                <a:latin typeface="Calibri"/>
                <a:ea typeface="Calibri"/>
                <a:cs typeface="Calibri"/>
                <a:sym typeface="Calibri"/>
              </a:rPr>
              <a:t>At-a-Distance </a:t>
            </a:r>
            <a:r>
              <a:rPr lang="en-US" sz="1800">
                <a:latin typeface="Calibri"/>
                <a:ea typeface="Calibri"/>
                <a:cs typeface="Calibri"/>
                <a:sym typeface="Calibri"/>
              </a:rPr>
              <a:t>(individual grid for each student – asynchronous only)</a:t>
            </a:r>
            <a:br>
              <a:rPr lang="en-US" sz="1800">
                <a:latin typeface="Calibri"/>
                <a:ea typeface="Calibri"/>
                <a:cs typeface="Calibri"/>
                <a:sym typeface="Calibri"/>
              </a:rPr>
            </a:br>
            <a:r>
              <a:rPr lang="en-US" sz="1800">
                <a:latin typeface="Calibri"/>
                <a:ea typeface="Calibri"/>
                <a:cs typeface="Calibri"/>
                <a:sym typeface="Calibri"/>
              </a:rPr>
              <a:t>This setup would be used for students who are working at a distance only (no synchronous time) </a:t>
            </a:r>
            <a:endParaRPr/>
          </a:p>
          <a:p>
            <a:pPr indent="0" lvl="0" marL="0" marR="0" rtl="0" algn="l">
              <a:lnSpc>
                <a:spcPct val="107000"/>
              </a:lnSpc>
              <a:spcBef>
                <a:spcPts val="800"/>
              </a:spcBef>
              <a:spcAft>
                <a:spcPts val="0"/>
              </a:spcAft>
              <a:buNone/>
            </a:pPr>
            <a:r>
              <a:rPr i="1" lang="en-US" sz="1800">
                <a:solidFill>
                  <a:srgbClr val="FF0000"/>
                </a:solidFill>
                <a:latin typeface="Calibri"/>
                <a:ea typeface="Calibri"/>
                <a:cs typeface="Calibri"/>
                <a:sym typeface="Calibri"/>
              </a:rPr>
              <a:t>Note from Rupa:</a:t>
            </a:r>
            <a:r>
              <a:rPr lang="en-US" sz="1800">
                <a:solidFill>
                  <a:srgbClr val="FF0000"/>
                </a:solidFill>
                <a:latin typeface="Calibri"/>
                <a:ea typeface="Calibri"/>
                <a:cs typeface="Calibri"/>
                <a:sym typeface="Calibri"/>
              </a:rPr>
              <a:t> </a:t>
            </a:r>
            <a:r>
              <a:rPr lang="en-US" sz="1800">
                <a:latin typeface="Calibri"/>
                <a:ea typeface="Calibri"/>
                <a:cs typeface="Calibri"/>
                <a:sym typeface="Calibri"/>
              </a:rPr>
              <a:t>Remember setting up At-a-Distance class only will only be an individualized enrollment. On the other hand, program can elect to use a hybrid format, of which they should choose what percentage of the time the software will be use. </a:t>
            </a:r>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p:txBody>
      </p:sp>
      <p:sp>
        <p:nvSpPr>
          <p:cNvPr id="361" name="Google Shape;361;g32468f6e656_2_1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2468f6e656_2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32468f6e656_2_1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rgbClr val="0A99D6"/>
                </a:solidFill>
                <a:latin typeface="Trebuchet MS"/>
                <a:ea typeface="Trebuchet MS"/>
                <a:cs typeface="Trebuchet MS"/>
                <a:sym typeface="Trebuchet MS"/>
              </a:rPr>
              <a:t>Already using Burlington? Need to capture those DL hours?</a:t>
            </a:r>
            <a:endParaRPr/>
          </a:p>
        </p:txBody>
      </p:sp>
      <p:sp>
        <p:nvSpPr>
          <p:cNvPr id="370" name="Google Shape;370;g32468f6e656_2_1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2468f6e656_2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g32468f6e656_2_1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sz="1800" u="none" strike="noStrike">
                <a:solidFill>
                  <a:srgbClr val="3B4182"/>
                </a:solidFill>
                <a:latin typeface="Arial"/>
                <a:ea typeface="Arial"/>
                <a:cs typeface="Arial"/>
                <a:sym typeface="Arial"/>
              </a:rPr>
              <a:t>Sheet </a:t>
            </a:r>
            <a:r>
              <a:rPr b="1" i="0" lang="en-US" sz="1800" u="none" strike="noStrike">
                <a:solidFill>
                  <a:srgbClr val="3B4182"/>
                </a:solidFill>
                <a:latin typeface="Poppins"/>
                <a:ea typeface="Poppins"/>
                <a:cs typeface="Poppins"/>
                <a:sym typeface="Poppins"/>
              </a:rPr>
              <a:t>1</a:t>
            </a:r>
            <a:r>
              <a:rPr b="1" i="0" lang="en-US" sz="1800" u="none" strike="noStrike">
                <a:solidFill>
                  <a:srgbClr val="3B4182"/>
                </a:solidFill>
                <a:latin typeface="Arial"/>
                <a:ea typeface="Arial"/>
                <a:cs typeface="Arial"/>
                <a:sym typeface="Arial"/>
              </a:rPr>
              <a:t>: </a:t>
            </a:r>
            <a:r>
              <a:rPr b="1" i="0" lang="en-US" sz="1800" u="none" strike="noStrike">
                <a:solidFill>
                  <a:srgbClr val="4186C7"/>
                </a:solidFill>
                <a:latin typeface="Arial"/>
                <a:ea typeface="Arial"/>
                <a:cs typeface="Arial"/>
                <a:sym typeface="Arial"/>
              </a:rPr>
              <a:t>Total Time </a:t>
            </a:r>
            <a:endParaRPr b="0" i="0" sz="1800" u="none" strike="noStrike">
              <a:solidFill>
                <a:srgbClr val="4186C7"/>
              </a:solidFill>
              <a:latin typeface="Arial"/>
              <a:ea typeface="Arial"/>
              <a:cs typeface="Arial"/>
              <a:sym typeface="Arial"/>
            </a:endParaRPr>
          </a:p>
          <a:p>
            <a:pPr indent="0" lvl="0" marL="0" rtl="0" algn="l">
              <a:spcBef>
                <a:spcPts val="0"/>
              </a:spcBef>
              <a:spcAft>
                <a:spcPts val="0"/>
              </a:spcAft>
              <a:buNone/>
            </a:pPr>
            <a:r>
              <a:rPr b="1" i="0" lang="en-US" sz="1800" u="none" strike="noStrike">
                <a:solidFill>
                  <a:srgbClr val="FFFFFF"/>
                </a:solidFill>
                <a:latin typeface="Open Sans"/>
                <a:ea typeface="Open Sans"/>
                <a:cs typeface="Open Sans"/>
                <a:sym typeface="Open Sans"/>
              </a:rPr>
              <a:t>1 </a:t>
            </a:r>
            <a:r>
              <a:rPr b="1" i="0" lang="en-US" sz="1800" u="none" strike="noStrike">
                <a:solidFill>
                  <a:srgbClr val="000000"/>
                </a:solidFill>
                <a:latin typeface="Open Sans Light"/>
                <a:ea typeface="Open Sans Light"/>
                <a:cs typeface="Open Sans Light"/>
                <a:sym typeface="Open Sans Light"/>
              </a:rPr>
              <a:t>Shows the selected time period for the report. </a:t>
            </a:r>
            <a:endParaRPr b="0" i="0" sz="1800" u="none" strike="noStrike">
              <a:solidFill>
                <a:srgbClr val="000000"/>
              </a:solidFill>
              <a:latin typeface="Open Sans Light"/>
              <a:ea typeface="Open Sans Light"/>
              <a:cs typeface="Open Sans Light"/>
              <a:sym typeface="Open Sans Light"/>
            </a:endParaRPr>
          </a:p>
          <a:p>
            <a:pPr indent="0" lvl="0" marL="0" rtl="0" algn="l">
              <a:spcBef>
                <a:spcPts val="0"/>
              </a:spcBef>
              <a:spcAft>
                <a:spcPts val="0"/>
              </a:spcAft>
              <a:buNone/>
            </a:pPr>
            <a:r>
              <a:rPr b="1" i="0" lang="en-US" sz="1800" u="none" strike="noStrike">
                <a:solidFill>
                  <a:srgbClr val="FFFFFF"/>
                </a:solidFill>
                <a:latin typeface="Open Sans"/>
                <a:ea typeface="Open Sans"/>
                <a:cs typeface="Open Sans"/>
                <a:sym typeface="Open Sans"/>
              </a:rPr>
              <a:t>2 </a:t>
            </a:r>
            <a:r>
              <a:rPr b="1" i="0" lang="en-US" sz="1800" u="none" strike="noStrike">
                <a:solidFill>
                  <a:srgbClr val="000000"/>
                </a:solidFill>
                <a:latin typeface="Open Sans Light"/>
                <a:ea typeface="Open Sans Light"/>
                <a:cs typeface="Open Sans Light"/>
                <a:sym typeface="Open Sans Light"/>
              </a:rPr>
              <a:t>Shows the total time each student has spent working in </a:t>
            </a:r>
            <a:r>
              <a:rPr b="1" i="0" lang="en-US" sz="1800" u="none" strike="noStrike">
                <a:solidFill>
                  <a:srgbClr val="3B4182"/>
                </a:solidFill>
                <a:latin typeface="Open Sans Light"/>
                <a:ea typeface="Open Sans Light"/>
                <a:cs typeface="Open Sans Light"/>
                <a:sym typeface="Open Sans Light"/>
              </a:rPr>
              <a:t>Burlington</a:t>
            </a:r>
            <a:r>
              <a:rPr b="1" i="0" lang="en-US" sz="1800" u="none" strike="noStrike">
                <a:solidFill>
                  <a:srgbClr val="829FD2"/>
                </a:solidFill>
                <a:latin typeface="Open Sans Light"/>
                <a:ea typeface="Open Sans Light"/>
                <a:cs typeface="Open Sans Light"/>
                <a:sym typeface="Open Sans Light"/>
              </a:rPr>
              <a:t>English </a:t>
            </a:r>
            <a:r>
              <a:rPr b="1" i="0" lang="en-US" sz="1800" u="none" strike="noStrike">
                <a:solidFill>
                  <a:srgbClr val="000000"/>
                </a:solidFill>
                <a:latin typeface="Open Sans Light"/>
                <a:ea typeface="Open Sans Light"/>
                <a:cs typeface="Open Sans Light"/>
                <a:sym typeface="Open Sans Light"/>
              </a:rPr>
              <a:t>in that time period. </a:t>
            </a:r>
            <a:endParaRPr b="0" i="0" sz="1800" u="none" strike="noStrike">
              <a:solidFill>
                <a:srgbClr val="000000"/>
              </a:solidFill>
              <a:latin typeface="Open Sans Light"/>
              <a:ea typeface="Open Sans Light"/>
              <a:cs typeface="Open Sans Light"/>
              <a:sym typeface="Open Sans Light"/>
            </a:endParaRPr>
          </a:p>
          <a:p>
            <a:pPr indent="0" lvl="0" marL="0" rtl="0" algn="l">
              <a:spcBef>
                <a:spcPts val="0"/>
              </a:spcBef>
              <a:spcAft>
                <a:spcPts val="0"/>
              </a:spcAft>
              <a:buNone/>
            </a:pPr>
            <a:r>
              <a:rPr b="1" i="0" lang="en-US" sz="1800" u="none" strike="noStrike">
                <a:solidFill>
                  <a:srgbClr val="FFFFFF"/>
                </a:solidFill>
                <a:latin typeface="Open Sans"/>
                <a:ea typeface="Open Sans"/>
                <a:cs typeface="Open Sans"/>
                <a:sym typeface="Open Sans"/>
              </a:rPr>
              <a:t>3 </a:t>
            </a:r>
            <a:r>
              <a:rPr b="1" i="0" lang="en-US" sz="1800" u="none" strike="noStrike">
                <a:solidFill>
                  <a:srgbClr val="000000"/>
                </a:solidFill>
                <a:latin typeface="Open Sans Light"/>
                <a:ea typeface="Open Sans Light"/>
                <a:cs typeface="Open Sans Light"/>
                <a:sym typeface="Open Sans Light"/>
              </a:rPr>
              <a:t>Shows the time each student has spent working in </a:t>
            </a:r>
            <a:r>
              <a:rPr b="1" i="0" lang="en-US" sz="1800" u="none" strike="noStrike">
                <a:solidFill>
                  <a:srgbClr val="3B4182"/>
                </a:solidFill>
                <a:latin typeface="Open Sans Light"/>
                <a:ea typeface="Open Sans Light"/>
                <a:cs typeface="Open Sans Light"/>
                <a:sym typeface="Open Sans Light"/>
              </a:rPr>
              <a:t>Burlington</a:t>
            </a:r>
            <a:r>
              <a:rPr b="1" i="0" lang="en-US" sz="1800" u="none" strike="noStrike">
                <a:solidFill>
                  <a:srgbClr val="829FD2"/>
                </a:solidFill>
                <a:latin typeface="Open Sans Light"/>
                <a:ea typeface="Open Sans Light"/>
                <a:cs typeface="Open Sans Light"/>
                <a:sym typeface="Open Sans Light"/>
              </a:rPr>
              <a:t>English </a:t>
            </a:r>
            <a:r>
              <a:rPr b="1" i="0" lang="en-US" sz="1800" u="none" strike="noStrike">
                <a:solidFill>
                  <a:srgbClr val="000000"/>
                </a:solidFill>
                <a:latin typeface="Open Sans Light"/>
                <a:ea typeface="Open Sans Light"/>
                <a:cs typeface="Open Sans Light"/>
                <a:sym typeface="Open Sans Light"/>
              </a:rPr>
              <a:t>at each location in that time period. </a:t>
            </a:r>
            <a:endParaRPr b="0" i="0" sz="1800" u="none" strike="noStrike">
              <a:solidFill>
                <a:srgbClr val="000000"/>
              </a:solidFill>
              <a:latin typeface="Open Sans Light"/>
              <a:ea typeface="Open Sans Light"/>
              <a:cs typeface="Open Sans Light"/>
              <a:sym typeface="Open Sans Light"/>
            </a:endParaRPr>
          </a:p>
          <a:p>
            <a:pPr indent="0" lvl="0" marL="0" rtl="0" algn="l">
              <a:spcBef>
                <a:spcPts val="0"/>
              </a:spcBef>
              <a:spcAft>
                <a:spcPts val="0"/>
              </a:spcAft>
              <a:buNone/>
            </a:pPr>
            <a:r>
              <a:rPr b="1" i="0" lang="en-US" sz="1800" u="none" strike="noStrike">
                <a:solidFill>
                  <a:srgbClr val="FFFFFF"/>
                </a:solidFill>
                <a:latin typeface="Open Sans"/>
                <a:ea typeface="Open Sans"/>
                <a:cs typeface="Open Sans"/>
                <a:sym typeface="Open Sans"/>
              </a:rPr>
              <a:t>4 </a:t>
            </a:r>
            <a:r>
              <a:rPr b="1" i="0" lang="en-US" sz="1800" u="none" strike="noStrike">
                <a:solidFill>
                  <a:srgbClr val="000000"/>
                </a:solidFill>
                <a:latin typeface="Open Sans Light"/>
                <a:ea typeface="Open Sans Light"/>
                <a:cs typeface="Open Sans Light"/>
                <a:sym typeface="Open Sans Light"/>
              </a:rPr>
              <a:t>Shows the total time each student has spent working in </a:t>
            </a:r>
            <a:r>
              <a:rPr b="1" i="0" lang="en-US" sz="1800" u="none" strike="noStrike">
                <a:solidFill>
                  <a:srgbClr val="3B4182"/>
                </a:solidFill>
                <a:latin typeface="Open Sans Light"/>
                <a:ea typeface="Open Sans Light"/>
                <a:cs typeface="Open Sans Light"/>
                <a:sym typeface="Open Sans Light"/>
              </a:rPr>
              <a:t>Burlington</a:t>
            </a:r>
            <a:r>
              <a:rPr b="1" i="0" lang="en-US" sz="1800" u="none" strike="noStrike">
                <a:solidFill>
                  <a:srgbClr val="829FD2"/>
                </a:solidFill>
                <a:latin typeface="Open Sans Light"/>
                <a:ea typeface="Open Sans Light"/>
                <a:cs typeface="Open Sans Light"/>
                <a:sym typeface="Open Sans Light"/>
              </a:rPr>
              <a:t>English </a:t>
            </a:r>
            <a:r>
              <a:rPr b="1" i="0" lang="en-US" sz="1800" u="none" strike="noStrike">
                <a:solidFill>
                  <a:srgbClr val="000000"/>
                </a:solidFill>
                <a:latin typeface="Open Sans Light"/>
                <a:ea typeface="Open Sans Light"/>
                <a:cs typeface="Open Sans Light"/>
                <a:sym typeface="Open Sans Light"/>
              </a:rPr>
              <a:t>for each day of the selected time period. </a:t>
            </a:r>
            <a:endParaRPr/>
          </a:p>
          <a:p>
            <a:pPr indent="0" lvl="0" marL="0" rtl="0" algn="l">
              <a:spcBef>
                <a:spcPts val="0"/>
              </a:spcBef>
              <a:spcAft>
                <a:spcPts val="0"/>
              </a:spcAft>
              <a:buNone/>
            </a:pPr>
            <a:r>
              <a:t/>
            </a:r>
            <a:endParaRPr b="1" i="0" sz="1800" u="none" strike="noStrike">
              <a:solidFill>
                <a:srgbClr val="000000"/>
              </a:solidFill>
              <a:latin typeface="Open Sans Light"/>
              <a:ea typeface="Open Sans Light"/>
              <a:cs typeface="Open Sans Light"/>
              <a:sym typeface="Open Sans Light"/>
            </a:endParaRPr>
          </a:p>
          <a:p>
            <a:pPr indent="0" lvl="0" marL="0" rtl="0" algn="l">
              <a:spcBef>
                <a:spcPts val="0"/>
              </a:spcBef>
              <a:spcAft>
                <a:spcPts val="0"/>
              </a:spcAft>
              <a:buNone/>
            </a:pPr>
            <a:r>
              <a:rPr b="1" i="0" lang="en-US" sz="1800" u="none" strike="noStrike">
                <a:solidFill>
                  <a:srgbClr val="3B4182"/>
                </a:solidFill>
                <a:latin typeface="Arial"/>
                <a:ea typeface="Arial"/>
                <a:cs typeface="Arial"/>
                <a:sym typeface="Arial"/>
              </a:rPr>
              <a:t>Notes for Sheets 2 and 3 </a:t>
            </a:r>
            <a:endParaRPr b="0" i="0" sz="1800" u="none" strike="noStrike">
              <a:solidFill>
                <a:srgbClr val="3B4182"/>
              </a:solidFill>
              <a:latin typeface="Arial"/>
              <a:ea typeface="Arial"/>
              <a:cs typeface="Arial"/>
              <a:sym typeface="Arial"/>
            </a:endParaRPr>
          </a:p>
          <a:p>
            <a:pPr indent="0" lvl="0" marL="0" rtl="0" algn="l">
              <a:spcBef>
                <a:spcPts val="0"/>
              </a:spcBef>
              <a:spcAft>
                <a:spcPts val="0"/>
              </a:spcAft>
              <a:buNone/>
            </a:pPr>
            <a:r>
              <a:rPr b="1" i="0" lang="en-US" sz="1800" u="none" strike="noStrike">
                <a:solidFill>
                  <a:srgbClr val="000000"/>
                </a:solidFill>
                <a:latin typeface="Open Sans Light"/>
                <a:ea typeface="Open Sans Light"/>
                <a:cs typeface="Open Sans Light"/>
                <a:sym typeface="Open Sans Light"/>
              </a:rPr>
              <a:t>Sheet 2: </a:t>
            </a:r>
            <a:r>
              <a:rPr b="1" i="0" lang="en-US" sz="1800" u="none" strike="noStrike">
                <a:solidFill>
                  <a:srgbClr val="4186C7"/>
                </a:solidFill>
                <a:latin typeface="Open Sans Light"/>
                <a:ea typeface="Open Sans Light"/>
                <a:cs typeface="Open Sans Light"/>
                <a:sym typeface="Open Sans Light"/>
              </a:rPr>
              <a:t>Proxy Report </a:t>
            </a:r>
            <a:r>
              <a:rPr b="0" i="0" lang="en-US" sz="1800" u="none" strike="noStrike">
                <a:solidFill>
                  <a:srgbClr val="000000"/>
                </a:solidFill>
                <a:latin typeface="Open Sans"/>
                <a:ea typeface="Open Sans"/>
                <a:cs typeface="Open Sans"/>
                <a:sym typeface="Open Sans"/>
              </a:rPr>
              <a:t>does </a:t>
            </a:r>
            <a:r>
              <a:rPr b="0" i="0" lang="en-US" sz="1800" u="sng" strike="noStrike">
                <a:solidFill>
                  <a:srgbClr val="413778"/>
                </a:solidFill>
                <a:latin typeface="Open Sans"/>
                <a:ea typeface="Open Sans"/>
                <a:cs typeface="Open Sans"/>
                <a:sym typeface="Open Sans"/>
              </a:rPr>
              <a:t>not </a:t>
            </a:r>
            <a:r>
              <a:rPr b="0" i="0" lang="en-US" sz="1800" u="none" strike="noStrike">
                <a:solidFill>
                  <a:srgbClr val="000000"/>
                </a:solidFill>
                <a:latin typeface="Open Sans"/>
                <a:ea typeface="Open Sans"/>
                <a:cs typeface="Open Sans"/>
                <a:sym typeface="Open Sans"/>
              </a:rPr>
              <a:t>include </a:t>
            </a:r>
            <a:r>
              <a:rPr b="1" i="0" lang="en-US" sz="1800" u="none" strike="noStrike">
                <a:solidFill>
                  <a:srgbClr val="000000"/>
                </a:solidFill>
                <a:latin typeface="Open Sans Light"/>
                <a:ea typeface="Open Sans Light"/>
                <a:cs typeface="Open Sans Light"/>
                <a:sym typeface="Open Sans Light"/>
              </a:rPr>
              <a:t>At School </a:t>
            </a:r>
            <a:r>
              <a:rPr b="0" i="0" lang="en-US" sz="1800" u="none" strike="noStrike">
                <a:solidFill>
                  <a:srgbClr val="000000"/>
                </a:solidFill>
                <a:latin typeface="Open Sans"/>
                <a:ea typeface="Open Sans"/>
                <a:cs typeface="Open Sans"/>
                <a:sym typeface="Open Sans"/>
              </a:rPr>
              <a:t>time. </a:t>
            </a:r>
            <a:endParaRPr/>
          </a:p>
          <a:p>
            <a:pPr indent="0" lvl="0" marL="0" rtl="0" algn="l">
              <a:spcBef>
                <a:spcPts val="0"/>
              </a:spcBef>
              <a:spcAft>
                <a:spcPts val="0"/>
              </a:spcAft>
              <a:buNone/>
            </a:pPr>
            <a:r>
              <a:rPr b="1" i="0" lang="en-US" sz="1800" u="none" strike="noStrike">
                <a:solidFill>
                  <a:srgbClr val="000000"/>
                </a:solidFill>
                <a:latin typeface="Open Sans Light"/>
                <a:ea typeface="Open Sans Light"/>
                <a:cs typeface="Open Sans Light"/>
                <a:sym typeface="Open Sans Light"/>
              </a:rPr>
              <a:t>Sheet 3: </a:t>
            </a:r>
            <a:r>
              <a:rPr b="1" i="0" lang="en-US" sz="1800" u="none" strike="noStrike">
                <a:solidFill>
                  <a:srgbClr val="4186C7"/>
                </a:solidFill>
                <a:latin typeface="Open Sans Light"/>
                <a:ea typeface="Open Sans Light"/>
                <a:cs typeface="Open Sans Light"/>
                <a:sym typeface="Open Sans Light"/>
              </a:rPr>
              <a:t>Direct Time </a:t>
            </a:r>
            <a:r>
              <a:rPr b="0" i="0" lang="en-US" sz="1800" u="sng" strike="noStrike">
                <a:solidFill>
                  <a:srgbClr val="413778"/>
                </a:solidFill>
                <a:latin typeface="Open Sans"/>
                <a:ea typeface="Open Sans"/>
                <a:cs typeface="Open Sans"/>
                <a:sym typeface="Open Sans"/>
              </a:rPr>
              <a:t>only </a:t>
            </a:r>
            <a:r>
              <a:rPr b="0" i="0" lang="en-US" sz="1800" u="none" strike="noStrike">
                <a:solidFill>
                  <a:srgbClr val="000000"/>
                </a:solidFill>
                <a:latin typeface="Open Sans"/>
                <a:ea typeface="Open Sans"/>
                <a:cs typeface="Open Sans"/>
                <a:sym typeface="Open Sans"/>
              </a:rPr>
              <a:t>includes </a:t>
            </a:r>
            <a:r>
              <a:rPr b="1" i="0" lang="en-US" sz="1800" u="none" strike="noStrike">
                <a:solidFill>
                  <a:srgbClr val="000000"/>
                </a:solidFill>
                <a:latin typeface="Open Sans Light"/>
                <a:ea typeface="Open Sans Light"/>
                <a:cs typeface="Open Sans Light"/>
                <a:sym typeface="Open Sans Light"/>
              </a:rPr>
              <a:t>At School </a:t>
            </a:r>
            <a:r>
              <a:rPr b="0" i="0" lang="en-US" sz="1800" u="none" strike="noStrike">
                <a:solidFill>
                  <a:srgbClr val="000000"/>
                </a:solidFill>
                <a:latin typeface="Open Sans"/>
                <a:ea typeface="Open Sans"/>
                <a:cs typeface="Open Sans"/>
                <a:sym typeface="Open Sans"/>
              </a:rPr>
              <a:t>time. </a:t>
            </a:r>
            <a:endParaRPr/>
          </a:p>
        </p:txBody>
      </p:sp>
      <p:sp>
        <p:nvSpPr>
          <p:cNvPr id="377" name="Google Shape;377;g32468f6e656_2_1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2468f6e656_2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g32468f6e656_2_1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Calibri"/>
                <a:ea typeface="Calibri"/>
                <a:cs typeface="Calibri"/>
                <a:sym typeface="Calibri"/>
              </a:rPr>
              <a:t>Once the class is set up, teachers will have two attendance tabs - one for class attendance and one for DL hours. If the teacher isn’t capturing this data, then BE &amp; ICCB can’t help!</a:t>
            </a:r>
            <a:endParaRPr/>
          </a:p>
          <a:p>
            <a:pPr indent="0" lvl="0" marL="0" rtl="0" algn="l">
              <a:spcBef>
                <a:spcPts val="0"/>
              </a:spcBef>
              <a:spcAft>
                <a:spcPts val="0"/>
              </a:spcAft>
              <a:buNone/>
            </a:pPr>
            <a:r>
              <a:t/>
            </a:r>
            <a:endParaRPr sz="1800">
              <a:latin typeface="Calibri"/>
              <a:ea typeface="Calibri"/>
              <a:cs typeface="Calibri"/>
              <a:sym typeface="Calibri"/>
            </a:endParaRPr>
          </a:p>
          <a:p>
            <a:pPr indent="0" lvl="0" marL="0" marR="0" rtl="0" algn="l">
              <a:lnSpc>
                <a:spcPct val="100000"/>
              </a:lnSpc>
              <a:spcBef>
                <a:spcPts val="0"/>
              </a:spcBef>
              <a:spcAft>
                <a:spcPts val="0"/>
              </a:spcAft>
              <a:buClr>
                <a:srgbClr val="FF0000"/>
              </a:buClr>
              <a:buSzPts val="1800"/>
              <a:buFont typeface="Calibri"/>
              <a:buNone/>
            </a:pPr>
            <a:r>
              <a:rPr i="1" lang="en-US" sz="1800">
                <a:solidFill>
                  <a:srgbClr val="FF0000"/>
                </a:solidFill>
                <a:latin typeface="Calibri"/>
                <a:ea typeface="Calibri"/>
                <a:cs typeface="Calibri"/>
                <a:sym typeface="Calibri"/>
              </a:rPr>
              <a:t>Note on Proxy Report Hours:</a:t>
            </a:r>
            <a:r>
              <a:rPr lang="en-US" sz="1800">
                <a:solidFill>
                  <a:srgbClr val="FF0000"/>
                </a:solidFill>
                <a:latin typeface="Calibri"/>
                <a:ea typeface="Calibri"/>
                <a:cs typeface="Calibri"/>
                <a:sym typeface="Calibri"/>
              </a:rPr>
              <a:t> </a:t>
            </a:r>
            <a:r>
              <a:rPr lang="en-US" sz="1800">
                <a:latin typeface="Calibri"/>
                <a:ea typeface="Calibri"/>
                <a:cs typeface="Calibri"/>
                <a:sym typeface="Calibri"/>
              </a:rPr>
              <a:t>ICCB has confirmed it is ok for programs to consolidate DL time for the week rather than entering lots of little times.</a:t>
            </a:r>
            <a:endParaRPr/>
          </a:p>
          <a:p>
            <a:pPr indent="0" lvl="0" marL="0" rtl="0" algn="l">
              <a:spcBef>
                <a:spcPts val="0"/>
              </a:spcBef>
              <a:spcAft>
                <a:spcPts val="0"/>
              </a:spcAft>
              <a:buNone/>
            </a:pPr>
            <a:r>
              <a:t/>
            </a:r>
            <a:endParaRPr/>
          </a:p>
        </p:txBody>
      </p:sp>
      <p:sp>
        <p:nvSpPr>
          <p:cNvPr id="384" name="Google Shape;384;g32468f6e656_2_1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2468f6e656_2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g32468f6e656_2_1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1800">
                <a:latin typeface="Calibri"/>
                <a:ea typeface="Calibri"/>
                <a:cs typeface="Calibri"/>
                <a:sym typeface="Calibri"/>
              </a:rPr>
              <a:t>My team and I would love to discuss your Distance Learning options with BurlingtonEnglish more in-depth and to support you in capturing your students' distance learning hours. Contact me at (312) 292-1473 or </a:t>
            </a:r>
            <a:r>
              <a:rPr lang="en-US" sz="1800" u="sng">
                <a:solidFill>
                  <a:schemeClr val="hlink"/>
                </a:solidFill>
                <a:latin typeface="Calibri"/>
                <a:ea typeface="Calibri"/>
                <a:cs typeface="Calibri"/>
                <a:sym typeface="Calibri"/>
                <a:hlinkClick r:id="rId2"/>
              </a:rPr>
              <a:t>amelia.h@burlingtonenglish.com</a:t>
            </a:r>
            <a:r>
              <a:rPr lang="en-US" sz="1800">
                <a:latin typeface="Calibri"/>
                <a:ea typeface="Calibri"/>
                <a:cs typeface="Calibri"/>
                <a:sym typeface="Calibri"/>
              </a:rPr>
              <a:t> to discuss your program-specific needs and preparing for DL success in 2025!</a:t>
            </a:r>
            <a:endParaRPr/>
          </a:p>
        </p:txBody>
      </p:sp>
      <p:sp>
        <p:nvSpPr>
          <p:cNvPr id="391" name="Google Shape;391;g32468f6e656_2_1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2468f6e656_2_16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32468f6e656_2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229ba8db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g3229ba8db7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229ba8db7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3229ba8db79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229ba8db7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3229ba8db79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229ba8db79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3229ba8db79_0_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229ba8db79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3229ba8db79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3229ba8db79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g3229ba8db79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3229ba8db7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ICAPS Office Hour: </a:t>
            </a:r>
            <a:r>
              <a:rPr lang="en-US" u="sng">
                <a:solidFill>
                  <a:schemeClr val="hlink"/>
                </a:solidFill>
                <a:hlinkClick r:id="rId2"/>
              </a:rPr>
              <a:t>https://siue.zoom.us/meeting/register/tJUocumtqDgrG9HqT278SRaW0oWJKWAo7y8K#/registration</a:t>
            </a:r>
            <a:r>
              <a:rPr lang="en-US"/>
              <a:t> </a:t>
            </a:r>
            <a:endParaRPr/>
          </a:p>
          <a:p>
            <a:pPr indent="0" lvl="0" marL="0" rtl="0" algn="l">
              <a:spcBef>
                <a:spcPts val="0"/>
              </a:spcBef>
              <a:spcAft>
                <a:spcPts val="0"/>
              </a:spcAft>
              <a:buNone/>
            </a:pPr>
            <a:r>
              <a:rPr lang="en-US"/>
              <a:t>Bridge VLC: </a:t>
            </a:r>
            <a:r>
              <a:rPr lang="en-US" u="sng">
                <a:solidFill>
                  <a:schemeClr val="hlink"/>
                </a:solidFill>
                <a:hlinkClick r:id="rId3"/>
              </a:rPr>
              <a:t>https://siue.zoom.us/meeting/register/tJMtcu6grz0rGtOMWzty_ffFli6akDqKLP9l#/registration</a:t>
            </a:r>
            <a:r>
              <a:rPr lang="en-US"/>
              <a:t> </a:t>
            </a:r>
            <a:endParaRPr/>
          </a:p>
          <a:p>
            <a:pPr indent="0" lvl="0" marL="0" rtl="0" algn="l">
              <a:spcBef>
                <a:spcPts val="0"/>
              </a:spcBef>
              <a:spcAft>
                <a:spcPts val="0"/>
              </a:spcAft>
              <a:buNone/>
            </a:pPr>
            <a:r>
              <a:rPr lang="en-US"/>
              <a:t>ICAPS VLC: </a:t>
            </a:r>
            <a:r>
              <a:rPr lang="en-US" u="sng">
                <a:solidFill>
                  <a:schemeClr val="hlink"/>
                </a:solidFill>
                <a:hlinkClick r:id="rId4"/>
              </a:rPr>
              <a:t>https://siue.zoom.us/meeting/register/tJUqc-mtqDouE9PAPsXB4_vZbghGD4hQdQoC#/registration</a:t>
            </a:r>
            <a:endParaRPr/>
          </a:p>
          <a:p>
            <a:pPr indent="0" lvl="0" marL="0" rtl="0" algn="l">
              <a:spcBef>
                <a:spcPts val="0"/>
              </a:spcBef>
              <a:spcAft>
                <a:spcPts val="0"/>
              </a:spcAft>
              <a:buNone/>
            </a:pPr>
            <a:r>
              <a:t/>
            </a:r>
            <a:endParaRPr/>
          </a:p>
        </p:txBody>
      </p:sp>
      <p:sp>
        <p:nvSpPr>
          <p:cNvPr id="521" name="Google Shape;521;g3229ba8db79_0_1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Sarah’s recording: </a:t>
            </a:r>
            <a:r>
              <a:rPr lang="en-US" u="sng">
                <a:solidFill>
                  <a:schemeClr val="hlink"/>
                </a:solidFill>
                <a:hlinkClick r:id="rId2"/>
              </a:rPr>
              <a:t>https://us02web.zoom.us/rec/share/cXfRIxA-OchY2aZPWv4DQ7-v-_SzgfQ1TYInyD24jI0pk220brmpjECRvCISvRfD.rj6P-H31LEbPmpPb</a:t>
            </a:r>
            <a:r>
              <a:rPr lang="en-US"/>
              <a:t> </a:t>
            </a:r>
            <a:endParaRPr/>
          </a:p>
        </p:txBody>
      </p:sp>
      <p:sp>
        <p:nvSpPr>
          <p:cNvPr id="540" name="Google Shape;54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Rupa</a:t>
            </a:r>
            <a:endParaRPr/>
          </a:p>
        </p:txBody>
      </p:sp>
      <p:sp>
        <p:nvSpPr>
          <p:cNvPr id="163" name="Google Shape;16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323466a5a2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g323466a5a25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323466a5a2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g323466a5a25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323466a5a25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g323466a5a25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323466a5a2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323466a5a25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323466a5a25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g323466a5a25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323466a5a25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42" name="Google Shape;642;g323466a5a25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Q and A with ICCB on Tuesday, January 21st @ 2:00 pm</a:t>
            </a:r>
            <a:endParaRPr/>
          </a:p>
          <a:p>
            <a:pPr indent="0" lvl="0" marL="0" rtl="0" algn="l">
              <a:spcBef>
                <a:spcPts val="0"/>
              </a:spcBef>
              <a:spcAft>
                <a:spcPts val="0"/>
              </a:spcAft>
              <a:buNone/>
            </a:pPr>
            <a:r>
              <a:rPr lang="en-US"/>
              <a:t>Registration: </a:t>
            </a:r>
            <a:r>
              <a:rPr lang="en-US" u="sng">
                <a:solidFill>
                  <a:schemeClr val="hlink"/>
                </a:solidFill>
                <a:hlinkClick r:id="rId2"/>
              </a:rPr>
              <a:t>https://siue.zoom.us/meeting/register/tJItcuiupz4pGdU5iGWsbHU6DlXvY2KRlBvM</a:t>
            </a:r>
            <a:r>
              <a:rPr lang="en-US"/>
              <a:t> </a:t>
            </a:r>
            <a:endParaRPr/>
          </a:p>
        </p:txBody>
      </p:sp>
      <p:sp>
        <p:nvSpPr>
          <p:cNvPr id="661" name="Google Shape;66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239a0fc4ac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Rupa</a:t>
            </a:r>
            <a:endParaRPr/>
          </a:p>
        </p:txBody>
      </p:sp>
      <p:sp>
        <p:nvSpPr>
          <p:cNvPr id="180" name="Google Shape;180;g3239a0fc4ac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239a0fc4ac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Rupa</a:t>
            </a:r>
            <a:endParaRPr/>
          </a:p>
        </p:txBody>
      </p:sp>
      <p:sp>
        <p:nvSpPr>
          <p:cNvPr id="196" name="Google Shape;196;g3239a0fc4ac_1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239a0fc4ac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Rupa</a:t>
            </a:r>
            <a:endParaRPr/>
          </a:p>
        </p:txBody>
      </p:sp>
      <p:sp>
        <p:nvSpPr>
          <p:cNvPr id="210" name="Google Shape;210;g3239a0fc4ac_1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Reni’s recording: </a:t>
            </a:r>
            <a:r>
              <a:rPr lang="en-US" u="sng">
                <a:solidFill>
                  <a:schemeClr val="hlink"/>
                </a:solidFill>
                <a:hlinkClick r:id="rId2"/>
              </a:rPr>
              <a:t>https://youtu.be/EITxgbXO1s8?si=hhtBHaa22bCSjY7Q</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Reni’s slides: </a:t>
            </a:r>
            <a:r>
              <a:rPr lang="en-US" u="sng">
                <a:solidFill>
                  <a:schemeClr val="hlink"/>
                </a:solidFill>
                <a:hlinkClick r:id="rId3"/>
              </a:rPr>
              <a:t>https://docs.google.com/presentation/d/13vdoJXiu0rf_zuvrFUBMei4jX_J9NLUd/edit?usp=sharing&amp;ouid=115347111597213422675&amp;rtpof=true&amp;sd=true</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post in chat, Best Practices from Reni: </a:t>
            </a:r>
            <a:r>
              <a:rPr lang="en-US" u="sng">
                <a:solidFill>
                  <a:schemeClr val="hlink"/>
                </a:solidFill>
                <a:hlinkClick r:id="rId4"/>
              </a:rPr>
              <a:t>https://docs.google.com/document/d/1KHgr2SV9aViH-UXYoLfiEOkv4Bzbu_bi9VYAlQQi5pA/edit?usp=sharing</a:t>
            </a:r>
            <a:endParaRPr/>
          </a:p>
          <a:p>
            <a:pPr indent="0" lvl="0" marL="0" rtl="0" algn="l">
              <a:spcBef>
                <a:spcPts val="0"/>
              </a:spcBef>
              <a:spcAft>
                <a:spcPts val="0"/>
              </a:spcAft>
              <a:buNone/>
            </a:pPr>
            <a:r>
              <a:t/>
            </a:r>
            <a:endParaRPr/>
          </a:p>
        </p:txBody>
      </p:sp>
      <p:sp>
        <p:nvSpPr>
          <p:cNvPr id="226" name="Google Shape;2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2468f6e656_2_2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32468f6e656_2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7" name="Shape 87"/>
        <p:cNvGrpSpPr/>
        <p:nvPr/>
      </p:nvGrpSpPr>
      <p:grpSpPr>
        <a:xfrm>
          <a:off x="0" y="0"/>
          <a:ext cx="0" cy="0"/>
          <a:chOff x="0" y="0"/>
          <a:chExt cx="0" cy="0"/>
        </a:xfrm>
      </p:grpSpPr>
      <p:sp>
        <p:nvSpPr>
          <p:cNvPr id="88" name="Google Shape;88;g32468f6e656_2_7"/>
          <p:cNvSpPr txBox="1"/>
          <p:nvPr>
            <p:ph type="ctrTitle"/>
          </p:nvPr>
        </p:nvSpPr>
        <p:spPr>
          <a:xfrm>
            <a:off x="2286000" y="1683545"/>
            <a:ext cx="13716000" cy="3581400"/>
          </a:xfrm>
          <a:prstGeom prst="rect">
            <a:avLst/>
          </a:prstGeom>
          <a:noFill/>
          <a:ln>
            <a:noFill/>
          </a:ln>
        </p:spPr>
        <p:txBody>
          <a:bodyPr anchorCtr="0" anchor="b" bIns="68550" lIns="137150" spcFirstLastPara="1" rIns="137150" wrap="square" tIns="68550">
            <a:normAutofit/>
          </a:bodyPr>
          <a:lstStyle>
            <a:lvl1pPr lvl="0" algn="ctr">
              <a:lnSpc>
                <a:spcPct val="90000"/>
              </a:lnSpc>
              <a:spcBef>
                <a:spcPts val="0"/>
              </a:spcBef>
              <a:spcAft>
                <a:spcPts val="0"/>
              </a:spcAft>
              <a:buClr>
                <a:schemeClr val="dk1"/>
              </a:buClr>
              <a:buSzPts val="9000"/>
              <a:buFont typeface="Calibri"/>
              <a:buNone/>
              <a:defRPr sz="9000"/>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89" name="Google Shape;89;g32468f6e656_2_7"/>
          <p:cNvSpPr txBox="1"/>
          <p:nvPr>
            <p:ph idx="1" type="subTitle"/>
          </p:nvPr>
        </p:nvSpPr>
        <p:spPr>
          <a:xfrm>
            <a:off x="2286000" y="5403057"/>
            <a:ext cx="13716000" cy="2483643"/>
          </a:xfrm>
          <a:prstGeom prst="rect">
            <a:avLst/>
          </a:prstGeom>
          <a:noFill/>
          <a:ln>
            <a:noFill/>
          </a:ln>
        </p:spPr>
        <p:txBody>
          <a:bodyPr anchorCtr="0" anchor="t" bIns="68550" lIns="137150" spcFirstLastPara="1" rIns="137150" wrap="square" tIns="68550">
            <a:normAutofit/>
          </a:bodyPr>
          <a:lstStyle>
            <a:lvl1pPr lvl="0" algn="ctr">
              <a:lnSpc>
                <a:spcPct val="90000"/>
              </a:lnSpc>
              <a:spcBef>
                <a:spcPts val="1600"/>
              </a:spcBef>
              <a:spcAft>
                <a:spcPts val="0"/>
              </a:spcAft>
              <a:buClr>
                <a:schemeClr val="dk1"/>
              </a:buClr>
              <a:buSzPts val="3600"/>
              <a:buNone/>
              <a:defRPr sz="3600"/>
            </a:lvl1pPr>
            <a:lvl2pPr lvl="1" algn="ctr">
              <a:lnSpc>
                <a:spcPct val="90000"/>
              </a:lnSpc>
              <a:spcBef>
                <a:spcPts val="800"/>
              </a:spcBef>
              <a:spcAft>
                <a:spcPts val="0"/>
              </a:spcAft>
              <a:buClr>
                <a:schemeClr val="dk1"/>
              </a:buClr>
              <a:buSzPts val="3000"/>
              <a:buNone/>
              <a:defRPr sz="3000"/>
            </a:lvl2pPr>
            <a:lvl3pPr lvl="2" algn="ctr">
              <a:lnSpc>
                <a:spcPct val="90000"/>
              </a:lnSpc>
              <a:spcBef>
                <a:spcPts val="800"/>
              </a:spcBef>
              <a:spcAft>
                <a:spcPts val="0"/>
              </a:spcAft>
              <a:buClr>
                <a:schemeClr val="dk1"/>
              </a:buClr>
              <a:buSzPts val="2800"/>
              <a:buNone/>
              <a:defRPr sz="2800"/>
            </a:lvl3pPr>
            <a:lvl4pPr lvl="3" algn="ctr">
              <a:lnSpc>
                <a:spcPct val="90000"/>
              </a:lnSpc>
              <a:spcBef>
                <a:spcPts val="800"/>
              </a:spcBef>
              <a:spcAft>
                <a:spcPts val="0"/>
              </a:spcAft>
              <a:buClr>
                <a:schemeClr val="dk1"/>
              </a:buClr>
              <a:buSzPts val="2400"/>
              <a:buNone/>
              <a:defRPr sz="2400"/>
            </a:lvl4pPr>
            <a:lvl5pPr lvl="4" algn="ctr">
              <a:lnSpc>
                <a:spcPct val="90000"/>
              </a:lnSpc>
              <a:spcBef>
                <a:spcPts val="800"/>
              </a:spcBef>
              <a:spcAft>
                <a:spcPts val="0"/>
              </a:spcAft>
              <a:buClr>
                <a:schemeClr val="dk1"/>
              </a:buClr>
              <a:buSzPts val="2400"/>
              <a:buNone/>
              <a:defRPr sz="2400"/>
            </a:lvl5pPr>
            <a:lvl6pPr lvl="5" algn="ctr">
              <a:lnSpc>
                <a:spcPct val="90000"/>
              </a:lnSpc>
              <a:spcBef>
                <a:spcPts val="800"/>
              </a:spcBef>
              <a:spcAft>
                <a:spcPts val="0"/>
              </a:spcAft>
              <a:buClr>
                <a:schemeClr val="dk1"/>
              </a:buClr>
              <a:buSzPts val="2400"/>
              <a:buNone/>
              <a:defRPr sz="2400"/>
            </a:lvl6pPr>
            <a:lvl7pPr lvl="6" algn="ctr">
              <a:lnSpc>
                <a:spcPct val="90000"/>
              </a:lnSpc>
              <a:spcBef>
                <a:spcPts val="800"/>
              </a:spcBef>
              <a:spcAft>
                <a:spcPts val="0"/>
              </a:spcAft>
              <a:buClr>
                <a:schemeClr val="dk1"/>
              </a:buClr>
              <a:buSzPts val="2400"/>
              <a:buNone/>
              <a:defRPr sz="2400"/>
            </a:lvl7pPr>
            <a:lvl8pPr lvl="7" algn="ctr">
              <a:lnSpc>
                <a:spcPct val="90000"/>
              </a:lnSpc>
              <a:spcBef>
                <a:spcPts val="800"/>
              </a:spcBef>
              <a:spcAft>
                <a:spcPts val="0"/>
              </a:spcAft>
              <a:buClr>
                <a:schemeClr val="dk1"/>
              </a:buClr>
              <a:buSzPts val="2400"/>
              <a:buNone/>
              <a:defRPr sz="2400"/>
            </a:lvl8pPr>
            <a:lvl9pPr lvl="8" algn="ctr">
              <a:lnSpc>
                <a:spcPct val="90000"/>
              </a:lnSpc>
              <a:spcBef>
                <a:spcPts val="800"/>
              </a:spcBef>
              <a:spcAft>
                <a:spcPts val="0"/>
              </a:spcAft>
              <a:buClr>
                <a:schemeClr val="dk1"/>
              </a:buClr>
              <a:buSzPts val="2400"/>
              <a:buNone/>
              <a:defRPr sz="24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g32468f6e656_2_10"/>
          <p:cNvSpPr txBox="1"/>
          <p:nvPr>
            <p:ph type="title"/>
          </p:nvPr>
        </p:nvSpPr>
        <p:spPr>
          <a:xfrm>
            <a:off x="1257300" y="547688"/>
            <a:ext cx="15773400" cy="1988344"/>
          </a:xfrm>
          <a:prstGeom prst="rect">
            <a:avLst/>
          </a:prstGeom>
          <a:noFill/>
          <a:ln>
            <a:noFill/>
          </a:ln>
        </p:spPr>
        <p:txBody>
          <a:bodyPr anchorCtr="0" anchor="ctr" bIns="68550" lIns="137150" spcFirstLastPara="1" rIns="137150" wrap="square" tIns="68550">
            <a:normAutofit/>
          </a:bodyPr>
          <a:lstStyle>
            <a:lvl1pPr lvl="0" algn="l">
              <a:lnSpc>
                <a:spcPct val="90000"/>
              </a:lnSpc>
              <a:spcBef>
                <a:spcPts val="0"/>
              </a:spcBef>
              <a:spcAft>
                <a:spcPts val="0"/>
              </a:spcAft>
              <a:buClr>
                <a:schemeClr val="dk1"/>
              </a:buClr>
              <a:buSzPts val="28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92" name="Google Shape;92;g32468f6e656_2_10"/>
          <p:cNvSpPr txBox="1"/>
          <p:nvPr>
            <p:ph idx="1" type="body"/>
          </p:nvPr>
        </p:nvSpPr>
        <p:spPr>
          <a:xfrm>
            <a:off x="1257300" y="2738438"/>
            <a:ext cx="15773400" cy="6527007"/>
          </a:xfrm>
          <a:prstGeom prst="rect">
            <a:avLst/>
          </a:prstGeom>
          <a:noFill/>
          <a:ln>
            <a:noFill/>
          </a:ln>
        </p:spPr>
        <p:txBody>
          <a:bodyPr anchorCtr="0" anchor="t" bIns="68550" lIns="137150" spcFirstLastPara="1" rIns="137150" wrap="square" tIns="68550">
            <a:normAutofit/>
          </a:bodyPr>
          <a:lstStyle>
            <a:lvl1pPr indent="-406400" lvl="0" marL="457200" algn="l">
              <a:lnSpc>
                <a:spcPct val="90000"/>
              </a:lnSpc>
              <a:spcBef>
                <a:spcPts val="1600"/>
              </a:spcBef>
              <a:spcAft>
                <a:spcPts val="0"/>
              </a:spcAft>
              <a:buClr>
                <a:schemeClr val="dk1"/>
              </a:buClr>
              <a:buSzPts val="2800"/>
              <a:buChar char="•"/>
              <a:defRPr/>
            </a:lvl1pPr>
            <a:lvl2pPr indent="-406400" lvl="1" marL="914400" algn="l">
              <a:lnSpc>
                <a:spcPct val="90000"/>
              </a:lnSpc>
              <a:spcBef>
                <a:spcPts val="800"/>
              </a:spcBef>
              <a:spcAft>
                <a:spcPts val="0"/>
              </a:spcAft>
              <a:buClr>
                <a:schemeClr val="dk1"/>
              </a:buClr>
              <a:buSzPts val="2800"/>
              <a:buChar char="•"/>
              <a:defRPr/>
            </a:lvl2pPr>
            <a:lvl3pPr indent="-406400" lvl="2" marL="1371600" algn="l">
              <a:lnSpc>
                <a:spcPct val="90000"/>
              </a:lnSpc>
              <a:spcBef>
                <a:spcPts val="800"/>
              </a:spcBef>
              <a:spcAft>
                <a:spcPts val="0"/>
              </a:spcAft>
              <a:buClr>
                <a:schemeClr val="dk1"/>
              </a:buClr>
              <a:buSzPts val="2800"/>
              <a:buChar char="•"/>
              <a:defRPr/>
            </a:lvl3pPr>
            <a:lvl4pPr indent="-406400" lvl="3" marL="1828800" algn="l">
              <a:lnSpc>
                <a:spcPct val="90000"/>
              </a:lnSpc>
              <a:spcBef>
                <a:spcPts val="800"/>
              </a:spcBef>
              <a:spcAft>
                <a:spcPts val="0"/>
              </a:spcAft>
              <a:buClr>
                <a:schemeClr val="dk1"/>
              </a:buClr>
              <a:buSzPts val="2800"/>
              <a:buChar char="•"/>
              <a:defRPr/>
            </a:lvl4pPr>
            <a:lvl5pPr indent="-406400" lvl="4" marL="2286000" algn="l">
              <a:lnSpc>
                <a:spcPct val="90000"/>
              </a:lnSpc>
              <a:spcBef>
                <a:spcPts val="800"/>
              </a:spcBef>
              <a:spcAft>
                <a:spcPts val="0"/>
              </a:spcAft>
              <a:buClr>
                <a:schemeClr val="dk1"/>
              </a:buClr>
              <a:buSzPts val="2800"/>
              <a:buChar char="•"/>
              <a:defRPr/>
            </a:lvl5pPr>
            <a:lvl6pPr indent="-406400" lvl="5" marL="2743200" algn="l">
              <a:lnSpc>
                <a:spcPct val="90000"/>
              </a:lnSpc>
              <a:spcBef>
                <a:spcPts val="800"/>
              </a:spcBef>
              <a:spcAft>
                <a:spcPts val="0"/>
              </a:spcAft>
              <a:buClr>
                <a:schemeClr val="dk1"/>
              </a:buClr>
              <a:buSzPts val="2800"/>
              <a:buChar char="•"/>
              <a:defRPr/>
            </a:lvl6pPr>
            <a:lvl7pPr indent="-406400" lvl="6" marL="3200400" algn="l">
              <a:lnSpc>
                <a:spcPct val="90000"/>
              </a:lnSpc>
              <a:spcBef>
                <a:spcPts val="800"/>
              </a:spcBef>
              <a:spcAft>
                <a:spcPts val="0"/>
              </a:spcAft>
              <a:buClr>
                <a:schemeClr val="dk1"/>
              </a:buClr>
              <a:buSzPts val="2800"/>
              <a:buChar char="•"/>
              <a:defRPr/>
            </a:lvl7pPr>
            <a:lvl8pPr indent="-406400" lvl="7" marL="3657600" algn="l">
              <a:lnSpc>
                <a:spcPct val="90000"/>
              </a:lnSpc>
              <a:spcBef>
                <a:spcPts val="800"/>
              </a:spcBef>
              <a:spcAft>
                <a:spcPts val="0"/>
              </a:spcAft>
              <a:buClr>
                <a:schemeClr val="dk1"/>
              </a:buClr>
              <a:buSzPts val="2800"/>
              <a:buChar char="•"/>
              <a:defRPr/>
            </a:lvl8pPr>
            <a:lvl9pPr indent="-406400" lvl="8" marL="4114800" algn="l">
              <a:lnSpc>
                <a:spcPct val="90000"/>
              </a:lnSpc>
              <a:spcBef>
                <a:spcPts val="800"/>
              </a:spcBef>
              <a:spcAft>
                <a:spcPts val="0"/>
              </a:spcAft>
              <a:buClr>
                <a:schemeClr val="dk1"/>
              </a:buClr>
              <a:buSzPts val="2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93" name="Shape 93"/>
        <p:cNvGrpSpPr/>
        <p:nvPr/>
      </p:nvGrpSpPr>
      <p:grpSpPr>
        <a:xfrm>
          <a:off x="0" y="0"/>
          <a:ext cx="0" cy="0"/>
          <a:chOff x="0" y="0"/>
          <a:chExt cx="0" cy="0"/>
        </a:xfrm>
      </p:grpSpPr>
      <p:pic>
        <p:nvPicPr>
          <p:cNvPr descr="Graphical user interface&#10;&#10;Description automatically generated with medium confidence" id="94" name="Google Shape;94;g32468f6e656_2_13"/>
          <p:cNvPicPr preferRelativeResize="0"/>
          <p:nvPr/>
        </p:nvPicPr>
        <p:blipFill rotWithShape="1">
          <a:blip r:embed="rId2">
            <a:alphaModFix/>
          </a:blip>
          <a:srcRect b="0" l="0" r="0" t="0"/>
          <a:stretch/>
        </p:blipFill>
        <p:spPr>
          <a:xfrm>
            <a:off x="0" y="0"/>
            <a:ext cx="18283950" cy="10287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6" name="Shape 96"/>
        <p:cNvGrpSpPr/>
        <p:nvPr/>
      </p:nvGrpSpPr>
      <p:grpSpPr>
        <a:xfrm>
          <a:off x="0" y="0"/>
          <a:ext cx="0" cy="0"/>
          <a:chOff x="0" y="0"/>
          <a:chExt cx="0" cy="0"/>
        </a:xfrm>
      </p:grpSpPr>
      <p:sp>
        <p:nvSpPr>
          <p:cNvPr id="97" name="Google Shape;97;g32468f6e656_2_16"/>
          <p:cNvSpPr txBox="1"/>
          <p:nvPr>
            <p:ph type="title"/>
          </p:nvPr>
        </p:nvSpPr>
        <p:spPr>
          <a:xfrm>
            <a:off x="1247775" y="2564607"/>
            <a:ext cx="15773400" cy="4279106"/>
          </a:xfrm>
          <a:prstGeom prst="rect">
            <a:avLst/>
          </a:prstGeom>
          <a:noFill/>
          <a:ln>
            <a:noFill/>
          </a:ln>
        </p:spPr>
        <p:txBody>
          <a:bodyPr anchorCtr="0" anchor="b" bIns="68550" lIns="137150" spcFirstLastPara="1" rIns="137150" wrap="square" tIns="68550">
            <a:normAutofit/>
          </a:bodyPr>
          <a:lstStyle>
            <a:lvl1pPr lvl="0" algn="l">
              <a:lnSpc>
                <a:spcPct val="90000"/>
              </a:lnSpc>
              <a:spcBef>
                <a:spcPts val="0"/>
              </a:spcBef>
              <a:spcAft>
                <a:spcPts val="0"/>
              </a:spcAft>
              <a:buClr>
                <a:schemeClr val="dk1"/>
              </a:buClr>
              <a:buSzPts val="9000"/>
              <a:buFont typeface="Calibri"/>
              <a:buNone/>
              <a:defRPr sz="9000"/>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
        <p:nvSpPr>
          <p:cNvPr id="98" name="Google Shape;98;g32468f6e656_2_16"/>
          <p:cNvSpPr txBox="1"/>
          <p:nvPr>
            <p:ph idx="1" type="body"/>
          </p:nvPr>
        </p:nvSpPr>
        <p:spPr>
          <a:xfrm>
            <a:off x="1247775" y="6884194"/>
            <a:ext cx="15773400" cy="2250281"/>
          </a:xfrm>
          <a:prstGeom prst="rect">
            <a:avLst/>
          </a:prstGeom>
          <a:noFill/>
          <a:ln>
            <a:noFill/>
          </a:ln>
        </p:spPr>
        <p:txBody>
          <a:bodyPr anchorCtr="0" anchor="t" bIns="68550" lIns="137150" spcFirstLastPara="1" rIns="137150" wrap="square" tIns="68550">
            <a:normAutofit/>
          </a:bodyPr>
          <a:lstStyle>
            <a:lvl1pPr indent="-228600" lvl="0" marL="457200" algn="l">
              <a:lnSpc>
                <a:spcPct val="90000"/>
              </a:lnSpc>
              <a:spcBef>
                <a:spcPts val="1600"/>
              </a:spcBef>
              <a:spcAft>
                <a:spcPts val="0"/>
              </a:spcAft>
              <a:buClr>
                <a:srgbClr val="888888"/>
              </a:buClr>
              <a:buSzPts val="3600"/>
              <a:buNone/>
              <a:defRPr sz="3600">
                <a:solidFill>
                  <a:srgbClr val="888888"/>
                </a:solidFill>
              </a:defRPr>
            </a:lvl1pPr>
            <a:lvl2pPr indent="-228600" lvl="1" marL="914400" algn="l">
              <a:lnSpc>
                <a:spcPct val="90000"/>
              </a:lnSpc>
              <a:spcBef>
                <a:spcPts val="800"/>
              </a:spcBef>
              <a:spcAft>
                <a:spcPts val="0"/>
              </a:spcAft>
              <a:buClr>
                <a:srgbClr val="888888"/>
              </a:buClr>
              <a:buSzPts val="3000"/>
              <a:buNone/>
              <a:defRPr sz="3000">
                <a:solidFill>
                  <a:srgbClr val="888888"/>
                </a:solidFill>
              </a:defRPr>
            </a:lvl2pPr>
            <a:lvl3pPr indent="-228600" lvl="2" marL="1371600" algn="l">
              <a:lnSpc>
                <a:spcPct val="90000"/>
              </a:lnSpc>
              <a:spcBef>
                <a:spcPts val="800"/>
              </a:spcBef>
              <a:spcAft>
                <a:spcPts val="0"/>
              </a:spcAft>
              <a:buClr>
                <a:srgbClr val="888888"/>
              </a:buClr>
              <a:buSzPts val="2800"/>
              <a:buNone/>
              <a:defRPr sz="2800">
                <a:solidFill>
                  <a:srgbClr val="888888"/>
                </a:solidFill>
              </a:defRPr>
            </a:lvl3pPr>
            <a:lvl4pPr indent="-228600" lvl="3" marL="1828800" algn="l">
              <a:lnSpc>
                <a:spcPct val="90000"/>
              </a:lnSpc>
              <a:spcBef>
                <a:spcPts val="800"/>
              </a:spcBef>
              <a:spcAft>
                <a:spcPts val="0"/>
              </a:spcAft>
              <a:buClr>
                <a:srgbClr val="888888"/>
              </a:buClr>
              <a:buSzPts val="2400"/>
              <a:buNone/>
              <a:defRPr sz="2400">
                <a:solidFill>
                  <a:srgbClr val="888888"/>
                </a:solidFill>
              </a:defRPr>
            </a:lvl4pPr>
            <a:lvl5pPr indent="-228600" lvl="4" marL="2286000" algn="l">
              <a:lnSpc>
                <a:spcPct val="90000"/>
              </a:lnSpc>
              <a:spcBef>
                <a:spcPts val="800"/>
              </a:spcBef>
              <a:spcAft>
                <a:spcPts val="0"/>
              </a:spcAft>
              <a:buClr>
                <a:srgbClr val="888888"/>
              </a:buClr>
              <a:buSzPts val="2400"/>
              <a:buNone/>
              <a:defRPr sz="2400">
                <a:solidFill>
                  <a:srgbClr val="888888"/>
                </a:solidFill>
              </a:defRPr>
            </a:lvl5pPr>
            <a:lvl6pPr indent="-228600" lvl="5" marL="2743200" algn="l">
              <a:lnSpc>
                <a:spcPct val="90000"/>
              </a:lnSpc>
              <a:spcBef>
                <a:spcPts val="800"/>
              </a:spcBef>
              <a:spcAft>
                <a:spcPts val="0"/>
              </a:spcAft>
              <a:buClr>
                <a:srgbClr val="888888"/>
              </a:buClr>
              <a:buSzPts val="2400"/>
              <a:buNone/>
              <a:defRPr sz="2400">
                <a:solidFill>
                  <a:srgbClr val="888888"/>
                </a:solidFill>
              </a:defRPr>
            </a:lvl6pPr>
            <a:lvl7pPr indent="-228600" lvl="6" marL="3200400" algn="l">
              <a:lnSpc>
                <a:spcPct val="90000"/>
              </a:lnSpc>
              <a:spcBef>
                <a:spcPts val="800"/>
              </a:spcBef>
              <a:spcAft>
                <a:spcPts val="0"/>
              </a:spcAft>
              <a:buClr>
                <a:srgbClr val="888888"/>
              </a:buClr>
              <a:buSzPts val="2400"/>
              <a:buNone/>
              <a:defRPr sz="2400">
                <a:solidFill>
                  <a:srgbClr val="888888"/>
                </a:solidFill>
              </a:defRPr>
            </a:lvl7pPr>
            <a:lvl8pPr indent="-228600" lvl="7" marL="3657600" algn="l">
              <a:lnSpc>
                <a:spcPct val="90000"/>
              </a:lnSpc>
              <a:spcBef>
                <a:spcPts val="800"/>
              </a:spcBef>
              <a:spcAft>
                <a:spcPts val="0"/>
              </a:spcAft>
              <a:buClr>
                <a:srgbClr val="888888"/>
              </a:buClr>
              <a:buSzPts val="2400"/>
              <a:buNone/>
              <a:defRPr sz="2400">
                <a:solidFill>
                  <a:srgbClr val="888888"/>
                </a:solidFill>
              </a:defRPr>
            </a:lvl8pPr>
            <a:lvl9pPr indent="-228600" lvl="8" marL="4114800" algn="l">
              <a:lnSpc>
                <a:spcPct val="90000"/>
              </a:lnSpc>
              <a:spcBef>
                <a:spcPts val="800"/>
              </a:spcBef>
              <a:spcAft>
                <a:spcPts val="0"/>
              </a:spcAft>
              <a:buClr>
                <a:srgbClr val="888888"/>
              </a:buClr>
              <a:buSzPts val="2400"/>
              <a:buNone/>
              <a:defRPr sz="2400">
                <a:solidFill>
                  <a:srgbClr val="888888"/>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sp>
        <p:nvSpPr>
          <p:cNvPr id="100" name="Google Shape;100;g32468f6e656_2_19"/>
          <p:cNvSpPr txBox="1"/>
          <p:nvPr>
            <p:ph type="title"/>
          </p:nvPr>
        </p:nvSpPr>
        <p:spPr>
          <a:xfrm>
            <a:off x="1257300" y="547688"/>
            <a:ext cx="15773400" cy="1988344"/>
          </a:xfrm>
          <a:prstGeom prst="rect">
            <a:avLst/>
          </a:prstGeom>
          <a:noFill/>
          <a:ln>
            <a:noFill/>
          </a:ln>
        </p:spPr>
        <p:txBody>
          <a:bodyPr anchorCtr="0" anchor="ctr" bIns="68550" lIns="137150" spcFirstLastPara="1" rIns="137150" wrap="square" tIns="68550">
            <a:normAutofit/>
          </a:bodyPr>
          <a:lstStyle>
            <a:lvl1pPr lvl="0" algn="l">
              <a:lnSpc>
                <a:spcPct val="90000"/>
              </a:lnSpc>
              <a:spcBef>
                <a:spcPts val="0"/>
              </a:spcBef>
              <a:spcAft>
                <a:spcPts val="0"/>
              </a:spcAft>
              <a:buClr>
                <a:schemeClr val="dk1"/>
              </a:buClr>
              <a:buSzPts val="2800"/>
              <a:buNone/>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6"/>
          <p:cNvSpPr/>
          <p:nvPr>
            <p:ph idx="2" type="pic"/>
          </p:nvPr>
        </p:nvSpPr>
        <p:spPr>
          <a:xfrm>
            <a:off x="1792288" y="612775"/>
            <a:ext cx="5486400" cy="4114800"/>
          </a:xfrm>
          <a:prstGeom prst="rect">
            <a:avLst/>
          </a:prstGeom>
          <a:noFill/>
          <a:ln>
            <a:noFill/>
          </a:ln>
        </p:spPr>
      </p:sp>
      <p:sp>
        <p:nvSpPr>
          <p:cNvPr id="64" name="Google Shape;64;p2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g32468f6e656_2_0"/>
          <p:cNvSpPr txBox="1"/>
          <p:nvPr>
            <p:ph type="title"/>
          </p:nvPr>
        </p:nvSpPr>
        <p:spPr>
          <a:xfrm>
            <a:off x="1257300" y="547688"/>
            <a:ext cx="15773400" cy="1988344"/>
          </a:xfrm>
          <a:prstGeom prst="rect">
            <a:avLst/>
          </a:prstGeom>
          <a:noFill/>
          <a:ln>
            <a:noFill/>
          </a:ln>
        </p:spPr>
        <p:txBody>
          <a:bodyPr anchorCtr="0" anchor="ctr" bIns="68550" lIns="137150" spcFirstLastPara="1" rIns="137150" wrap="square" tIns="68550">
            <a:normAutofit/>
          </a:bodyPr>
          <a:lstStyle>
            <a:lvl1pPr lvl="0" marR="0" rtl="0" algn="l">
              <a:lnSpc>
                <a:spcPct val="90000"/>
              </a:lnSpc>
              <a:spcBef>
                <a:spcPts val="0"/>
              </a:spcBef>
              <a:spcAft>
                <a:spcPts val="0"/>
              </a:spcAft>
              <a:buClr>
                <a:schemeClr val="dk1"/>
              </a:buClr>
              <a:buSzPts val="6600"/>
              <a:buFont typeface="Calibri"/>
              <a:buNone/>
              <a:defRPr b="0" i="0" sz="6600" u="none" cap="none" strike="noStrike">
                <a:solidFill>
                  <a:schemeClr val="dk1"/>
                </a:solidFill>
                <a:latin typeface="Calibri"/>
                <a:ea typeface="Calibri"/>
                <a:cs typeface="Calibri"/>
                <a:sym typeface="Calibri"/>
              </a:defRPr>
            </a:lvl1pPr>
            <a:lvl2pPr lvl="1">
              <a:spcBef>
                <a:spcPts val="0"/>
              </a:spcBef>
              <a:spcAft>
                <a:spcPts val="0"/>
              </a:spcAft>
              <a:buSzPts val="2200"/>
              <a:buNone/>
              <a:defRPr sz="2800"/>
            </a:lvl2pPr>
            <a:lvl3pPr lvl="2">
              <a:spcBef>
                <a:spcPts val="0"/>
              </a:spcBef>
              <a:spcAft>
                <a:spcPts val="0"/>
              </a:spcAft>
              <a:buSzPts val="2200"/>
              <a:buNone/>
              <a:defRPr sz="2800"/>
            </a:lvl3pPr>
            <a:lvl4pPr lvl="3">
              <a:spcBef>
                <a:spcPts val="0"/>
              </a:spcBef>
              <a:spcAft>
                <a:spcPts val="0"/>
              </a:spcAft>
              <a:buSzPts val="2200"/>
              <a:buNone/>
              <a:defRPr sz="2800"/>
            </a:lvl4pPr>
            <a:lvl5pPr lvl="4">
              <a:spcBef>
                <a:spcPts val="0"/>
              </a:spcBef>
              <a:spcAft>
                <a:spcPts val="0"/>
              </a:spcAft>
              <a:buSzPts val="2200"/>
              <a:buNone/>
              <a:defRPr sz="2800"/>
            </a:lvl5pPr>
            <a:lvl6pPr lvl="5">
              <a:spcBef>
                <a:spcPts val="0"/>
              </a:spcBef>
              <a:spcAft>
                <a:spcPts val="0"/>
              </a:spcAft>
              <a:buSzPts val="2200"/>
              <a:buNone/>
              <a:defRPr sz="2800"/>
            </a:lvl6pPr>
            <a:lvl7pPr lvl="6">
              <a:spcBef>
                <a:spcPts val="0"/>
              </a:spcBef>
              <a:spcAft>
                <a:spcPts val="0"/>
              </a:spcAft>
              <a:buSzPts val="2200"/>
              <a:buNone/>
              <a:defRPr sz="2800"/>
            </a:lvl7pPr>
            <a:lvl8pPr lvl="7">
              <a:spcBef>
                <a:spcPts val="0"/>
              </a:spcBef>
              <a:spcAft>
                <a:spcPts val="0"/>
              </a:spcAft>
              <a:buSzPts val="2200"/>
              <a:buNone/>
              <a:defRPr sz="2800"/>
            </a:lvl8pPr>
            <a:lvl9pPr lvl="8">
              <a:spcBef>
                <a:spcPts val="0"/>
              </a:spcBef>
              <a:spcAft>
                <a:spcPts val="0"/>
              </a:spcAft>
              <a:buSzPts val="2200"/>
              <a:buNone/>
              <a:defRPr sz="2800"/>
            </a:lvl9pPr>
          </a:lstStyle>
          <a:p/>
        </p:txBody>
      </p:sp>
      <p:sp>
        <p:nvSpPr>
          <p:cNvPr id="82" name="Google Shape;82;g32468f6e656_2_0"/>
          <p:cNvSpPr txBox="1"/>
          <p:nvPr>
            <p:ph idx="1" type="body"/>
          </p:nvPr>
        </p:nvSpPr>
        <p:spPr>
          <a:xfrm>
            <a:off x="1257300" y="2738438"/>
            <a:ext cx="15773400" cy="6527007"/>
          </a:xfrm>
          <a:prstGeom prst="rect">
            <a:avLst/>
          </a:prstGeom>
          <a:noFill/>
          <a:ln>
            <a:noFill/>
          </a:ln>
        </p:spPr>
        <p:txBody>
          <a:bodyPr anchorCtr="0" anchor="t" bIns="68550" lIns="137150" spcFirstLastPara="1" rIns="137150" wrap="square" tIns="68550">
            <a:normAutofit/>
          </a:bodyPr>
          <a:lstStyle>
            <a:lvl1pPr indent="-495300" lvl="0" marL="457200" marR="0" rtl="0" algn="l">
              <a:lnSpc>
                <a:spcPct val="90000"/>
              </a:lnSpc>
              <a:spcBef>
                <a:spcPts val="1600"/>
              </a:spcBef>
              <a:spcAft>
                <a:spcPts val="0"/>
              </a:spcAft>
              <a:buClr>
                <a:schemeClr val="dk1"/>
              </a:buClr>
              <a:buSzPts val="4200"/>
              <a:buFont typeface="Arial"/>
              <a:buChar char="•"/>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8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8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6400" lvl="3" marL="1828800" marR="0" rtl="0" algn="l">
              <a:lnSpc>
                <a:spcPct val="90000"/>
              </a:lnSpc>
              <a:spcBef>
                <a:spcPts val="8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lnSpc>
                <a:spcPct val="90000"/>
              </a:lnSpc>
              <a:spcBef>
                <a:spcPts val="8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lnSpc>
                <a:spcPct val="90000"/>
              </a:lnSpc>
              <a:spcBef>
                <a:spcPts val="8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lnSpc>
                <a:spcPct val="90000"/>
              </a:lnSpc>
              <a:spcBef>
                <a:spcPts val="8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lnSpc>
                <a:spcPct val="90000"/>
              </a:lnSpc>
              <a:spcBef>
                <a:spcPts val="8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lnSpc>
                <a:spcPct val="90000"/>
              </a:lnSpc>
              <a:spcBef>
                <a:spcPts val="8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83" name="Google Shape;83;g32468f6e656_2_0"/>
          <p:cNvSpPr txBox="1"/>
          <p:nvPr>
            <p:ph idx="10" type="dt"/>
          </p:nvPr>
        </p:nvSpPr>
        <p:spPr>
          <a:xfrm>
            <a:off x="1257300" y="9534525"/>
            <a:ext cx="4114800" cy="547688"/>
          </a:xfrm>
          <a:prstGeom prst="rect">
            <a:avLst/>
          </a:prstGeom>
          <a:noFill/>
          <a:ln>
            <a:noFill/>
          </a:ln>
        </p:spPr>
        <p:txBody>
          <a:bodyPr anchorCtr="0" anchor="ctr" bIns="68550" lIns="137150" spcFirstLastPara="1" rIns="137150" wrap="square" tIns="68550">
            <a:noAutofit/>
          </a:bodyPr>
          <a:lstStyle>
            <a:lvl1pPr lvl="0" marR="0" rtl="0" algn="l">
              <a:spcBef>
                <a:spcPts val="0"/>
              </a:spcBef>
              <a:spcAft>
                <a:spcPts val="0"/>
              </a:spcAft>
              <a:buSzPts val="22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2200"/>
              <a:buNone/>
              <a:defRPr b="0" i="0" sz="2800" u="none" cap="none" strike="noStrike">
                <a:solidFill>
                  <a:schemeClr val="dk1"/>
                </a:solidFill>
                <a:latin typeface="Calibri"/>
                <a:ea typeface="Calibri"/>
                <a:cs typeface="Calibri"/>
                <a:sym typeface="Calibri"/>
              </a:defRPr>
            </a:lvl2pPr>
            <a:lvl3pPr lvl="2" marR="0" rtl="0" algn="l">
              <a:spcBef>
                <a:spcPts val="0"/>
              </a:spcBef>
              <a:spcAft>
                <a:spcPts val="0"/>
              </a:spcAft>
              <a:buSzPts val="2200"/>
              <a:buNone/>
              <a:defRPr b="0" i="0" sz="2800" u="none" cap="none" strike="noStrike">
                <a:solidFill>
                  <a:schemeClr val="dk1"/>
                </a:solidFill>
                <a:latin typeface="Calibri"/>
                <a:ea typeface="Calibri"/>
                <a:cs typeface="Calibri"/>
                <a:sym typeface="Calibri"/>
              </a:defRPr>
            </a:lvl3pPr>
            <a:lvl4pPr lvl="3" marR="0" rtl="0" algn="l">
              <a:spcBef>
                <a:spcPts val="0"/>
              </a:spcBef>
              <a:spcAft>
                <a:spcPts val="0"/>
              </a:spcAft>
              <a:buSzPts val="2200"/>
              <a:buNone/>
              <a:defRPr b="0" i="0" sz="2800" u="none" cap="none" strike="noStrike">
                <a:solidFill>
                  <a:schemeClr val="dk1"/>
                </a:solidFill>
                <a:latin typeface="Calibri"/>
                <a:ea typeface="Calibri"/>
                <a:cs typeface="Calibri"/>
                <a:sym typeface="Calibri"/>
              </a:defRPr>
            </a:lvl4pPr>
            <a:lvl5pPr lvl="4" marR="0" rtl="0" algn="l">
              <a:spcBef>
                <a:spcPts val="0"/>
              </a:spcBef>
              <a:spcAft>
                <a:spcPts val="0"/>
              </a:spcAft>
              <a:buSzPts val="2200"/>
              <a:buNone/>
              <a:defRPr b="0" i="0" sz="2800" u="none" cap="none" strike="noStrike">
                <a:solidFill>
                  <a:schemeClr val="dk1"/>
                </a:solidFill>
                <a:latin typeface="Calibri"/>
                <a:ea typeface="Calibri"/>
                <a:cs typeface="Calibri"/>
                <a:sym typeface="Calibri"/>
              </a:defRPr>
            </a:lvl5pPr>
            <a:lvl6pPr lvl="5" marR="0" rtl="0" algn="l">
              <a:spcBef>
                <a:spcPts val="0"/>
              </a:spcBef>
              <a:spcAft>
                <a:spcPts val="0"/>
              </a:spcAft>
              <a:buSzPts val="2200"/>
              <a:buNone/>
              <a:defRPr b="0" i="0" sz="2800" u="none" cap="none" strike="noStrike">
                <a:solidFill>
                  <a:schemeClr val="dk1"/>
                </a:solidFill>
                <a:latin typeface="Calibri"/>
                <a:ea typeface="Calibri"/>
                <a:cs typeface="Calibri"/>
                <a:sym typeface="Calibri"/>
              </a:defRPr>
            </a:lvl6pPr>
            <a:lvl7pPr lvl="6" marR="0" rtl="0" algn="l">
              <a:spcBef>
                <a:spcPts val="0"/>
              </a:spcBef>
              <a:spcAft>
                <a:spcPts val="0"/>
              </a:spcAft>
              <a:buSzPts val="2200"/>
              <a:buNone/>
              <a:defRPr b="0" i="0" sz="2800" u="none" cap="none" strike="noStrike">
                <a:solidFill>
                  <a:schemeClr val="dk1"/>
                </a:solidFill>
                <a:latin typeface="Calibri"/>
                <a:ea typeface="Calibri"/>
                <a:cs typeface="Calibri"/>
                <a:sym typeface="Calibri"/>
              </a:defRPr>
            </a:lvl7pPr>
            <a:lvl8pPr lvl="7" marR="0" rtl="0" algn="l">
              <a:spcBef>
                <a:spcPts val="0"/>
              </a:spcBef>
              <a:spcAft>
                <a:spcPts val="0"/>
              </a:spcAft>
              <a:buSzPts val="2200"/>
              <a:buNone/>
              <a:defRPr b="0" i="0" sz="2800" u="none" cap="none" strike="noStrike">
                <a:solidFill>
                  <a:schemeClr val="dk1"/>
                </a:solidFill>
                <a:latin typeface="Calibri"/>
                <a:ea typeface="Calibri"/>
                <a:cs typeface="Calibri"/>
                <a:sym typeface="Calibri"/>
              </a:defRPr>
            </a:lvl8pPr>
            <a:lvl9pPr lvl="8" marR="0" rtl="0" algn="l">
              <a:spcBef>
                <a:spcPts val="0"/>
              </a:spcBef>
              <a:spcAft>
                <a:spcPts val="0"/>
              </a:spcAft>
              <a:buSzPts val="2200"/>
              <a:buNone/>
              <a:defRPr b="0" i="0" sz="2800" u="none" cap="none" strike="noStrike">
                <a:solidFill>
                  <a:schemeClr val="dk1"/>
                </a:solidFill>
                <a:latin typeface="Calibri"/>
                <a:ea typeface="Calibri"/>
                <a:cs typeface="Calibri"/>
                <a:sym typeface="Calibri"/>
              </a:defRPr>
            </a:lvl9pPr>
          </a:lstStyle>
          <a:p/>
        </p:txBody>
      </p:sp>
      <p:sp>
        <p:nvSpPr>
          <p:cNvPr id="84" name="Google Shape;84;g32468f6e656_2_0"/>
          <p:cNvSpPr txBox="1"/>
          <p:nvPr>
            <p:ph idx="11" type="ftr"/>
          </p:nvPr>
        </p:nvSpPr>
        <p:spPr>
          <a:xfrm>
            <a:off x="6057900" y="9534525"/>
            <a:ext cx="6172200" cy="547688"/>
          </a:xfrm>
          <a:prstGeom prst="rect">
            <a:avLst/>
          </a:prstGeom>
          <a:noFill/>
          <a:ln>
            <a:noFill/>
          </a:ln>
        </p:spPr>
        <p:txBody>
          <a:bodyPr anchorCtr="0" anchor="ctr" bIns="68550" lIns="137150" spcFirstLastPara="1" rIns="137150" wrap="square" tIns="68550">
            <a:noAutofit/>
          </a:bodyPr>
          <a:lstStyle>
            <a:lvl1pPr lvl="0" marR="0" rtl="0" algn="ctr">
              <a:spcBef>
                <a:spcPts val="0"/>
              </a:spcBef>
              <a:spcAft>
                <a:spcPts val="0"/>
              </a:spcAft>
              <a:buSzPts val="22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2200"/>
              <a:buNone/>
              <a:defRPr b="0" i="0" sz="2800" u="none" cap="none" strike="noStrike">
                <a:solidFill>
                  <a:schemeClr val="dk1"/>
                </a:solidFill>
                <a:latin typeface="Calibri"/>
                <a:ea typeface="Calibri"/>
                <a:cs typeface="Calibri"/>
                <a:sym typeface="Calibri"/>
              </a:defRPr>
            </a:lvl2pPr>
            <a:lvl3pPr lvl="2" marR="0" rtl="0" algn="l">
              <a:spcBef>
                <a:spcPts val="0"/>
              </a:spcBef>
              <a:spcAft>
                <a:spcPts val="0"/>
              </a:spcAft>
              <a:buSzPts val="2200"/>
              <a:buNone/>
              <a:defRPr b="0" i="0" sz="2800" u="none" cap="none" strike="noStrike">
                <a:solidFill>
                  <a:schemeClr val="dk1"/>
                </a:solidFill>
                <a:latin typeface="Calibri"/>
                <a:ea typeface="Calibri"/>
                <a:cs typeface="Calibri"/>
                <a:sym typeface="Calibri"/>
              </a:defRPr>
            </a:lvl3pPr>
            <a:lvl4pPr lvl="3" marR="0" rtl="0" algn="l">
              <a:spcBef>
                <a:spcPts val="0"/>
              </a:spcBef>
              <a:spcAft>
                <a:spcPts val="0"/>
              </a:spcAft>
              <a:buSzPts val="2200"/>
              <a:buNone/>
              <a:defRPr b="0" i="0" sz="2800" u="none" cap="none" strike="noStrike">
                <a:solidFill>
                  <a:schemeClr val="dk1"/>
                </a:solidFill>
                <a:latin typeface="Calibri"/>
                <a:ea typeface="Calibri"/>
                <a:cs typeface="Calibri"/>
                <a:sym typeface="Calibri"/>
              </a:defRPr>
            </a:lvl4pPr>
            <a:lvl5pPr lvl="4" marR="0" rtl="0" algn="l">
              <a:spcBef>
                <a:spcPts val="0"/>
              </a:spcBef>
              <a:spcAft>
                <a:spcPts val="0"/>
              </a:spcAft>
              <a:buSzPts val="2200"/>
              <a:buNone/>
              <a:defRPr b="0" i="0" sz="2800" u="none" cap="none" strike="noStrike">
                <a:solidFill>
                  <a:schemeClr val="dk1"/>
                </a:solidFill>
                <a:latin typeface="Calibri"/>
                <a:ea typeface="Calibri"/>
                <a:cs typeface="Calibri"/>
                <a:sym typeface="Calibri"/>
              </a:defRPr>
            </a:lvl5pPr>
            <a:lvl6pPr lvl="5" marR="0" rtl="0" algn="l">
              <a:spcBef>
                <a:spcPts val="0"/>
              </a:spcBef>
              <a:spcAft>
                <a:spcPts val="0"/>
              </a:spcAft>
              <a:buSzPts val="2200"/>
              <a:buNone/>
              <a:defRPr b="0" i="0" sz="2800" u="none" cap="none" strike="noStrike">
                <a:solidFill>
                  <a:schemeClr val="dk1"/>
                </a:solidFill>
                <a:latin typeface="Calibri"/>
                <a:ea typeface="Calibri"/>
                <a:cs typeface="Calibri"/>
                <a:sym typeface="Calibri"/>
              </a:defRPr>
            </a:lvl6pPr>
            <a:lvl7pPr lvl="6" marR="0" rtl="0" algn="l">
              <a:spcBef>
                <a:spcPts val="0"/>
              </a:spcBef>
              <a:spcAft>
                <a:spcPts val="0"/>
              </a:spcAft>
              <a:buSzPts val="2200"/>
              <a:buNone/>
              <a:defRPr b="0" i="0" sz="2800" u="none" cap="none" strike="noStrike">
                <a:solidFill>
                  <a:schemeClr val="dk1"/>
                </a:solidFill>
                <a:latin typeface="Calibri"/>
                <a:ea typeface="Calibri"/>
                <a:cs typeface="Calibri"/>
                <a:sym typeface="Calibri"/>
              </a:defRPr>
            </a:lvl7pPr>
            <a:lvl8pPr lvl="7" marR="0" rtl="0" algn="l">
              <a:spcBef>
                <a:spcPts val="0"/>
              </a:spcBef>
              <a:spcAft>
                <a:spcPts val="0"/>
              </a:spcAft>
              <a:buSzPts val="2200"/>
              <a:buNone/>
              <a:defRPr b="0" i="0" sz="2800" u="none" cap="none" strike="noStrike">
                <a:solidFill>
                  <a:schemeClr val="dk1"/>
                </a:solidFill>
                <a:latin typeface="Calibri"/>
                <a:ea typeface="Calibri"/>
                <a:cs typeface="Calibri"/>
                <a:sym typeface="Calibri"/>
              </a:defRPr>
            </a:lvl8pPr>
            <a:lvl9pPr lvl="8" marR="0" rtl="0" algn="l">
              <a:spcBef>
                <a:spcPts val="0"/>
              </a:spcBef>
              <a:spcAft>
                <a:spcPts val="0"/>
              </a:spcAft>
              <a:buSzPts val="2200"/>
              <a:buNone/>
              <a:defRPr b="0" i="0" sz="2800" u="none" cap="none" strike="noStrike">
                <a:solidFill>
                  <a:schemeClr val="dk1"/>
                </a:solidFill>
                <a:latin typeface="Calibri"/>
                <a:ea typeface="Calibri"/>
                <a:cs typeface="Calibri"/>
                <a:sym typeface="Calibri"/>
              </a:defRPr>
            </a:lvl9pPr>
          </a:lstStyle>
          <a:p/>
        </p:txBody>
      </p:sp>
      <p:sp>
        <p:nvSpPr>
          <p:cNvPr id="85" name="Google Shape;85;g32468f6e656_2_0"/>
          <p:cNvSpPr txBox="1"/>
          <p:nvPr>
            <p:ph idx="12" type="sldNum"/>
          </p:nvPr>
        </p:nvSpPr>
        <p:spPr>
          <a:xfrm>
            <a:off x="12915900" y="9534525"/>
            <a:ext cx="4114800" cy="547688"/>
          </a:xfrm>
          <a:prstGeom prst="rect">
            <a:avLst/>
          </a:prstGeom>
          <a:noFill/>
          <a:ln>
            <a:noFill/>
          </a:ln>
        </p:spPr>
        <p:txBody>
          <a:bodyPr anchorCtr="0" anchor="ctr" bIns="68550" lIns="137150" spcFirstLastPara="1" rIns="137150" wrap="square" tIns="68550">
            <a:no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Graphical user interface, application&#10;&#10;Description automatically generated" id="86" name="Google Shape;86;g32468f6e656_2_0"/>
          <p:cNvPicPr preferRelativeResize="0"/>
          <p:nvPr/>
        </p:nvPicPr>
        <p:blipFill rotWithShape="1">
          <a:blip r:embed="rId1">
            <a:alphaModFix/>
          </a:blip>
          <a:srcRect b="0" l="0" r="0" t="0"/>
          <a:stretch/>
        </p:blipFill>
        <p:spPr>
          <a:xfrm>
            <a:off x="0" y="642"/>
            <a:ext cx="18288000" cy="1028571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hyperlink" Target="https://player.vimeo.com/video/799196720"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34.png"/><Relationship Id="rId5"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0.jpg"/><Relationship Id="rId4" Type="http://schemas.openxmlformats.org/officeDocument/2006/relationships/hyperlink" Target="https://technofaq.org/posts/2018/09/two-misconceptions-about-the-mobile-wallet/" TargetMode="External"/><Relationship Id="rId5" Type="http://schemas.openxmlformats.org/officeDocument/2006/relationships/hyperlink" Target="https://creativecommons.org/licenses/by-nc-sa/3.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23.png"/><Relationship Id="rId4" Type="http://schemas.openxmlformats.org/officeDocument/2006/relationships/image" Target="../media/image33.jpg"/><Relationship Id="rId5" Type="http://schemas.openxmlformats.org/officeDocument/2006/relationships/image" Target="../media/image25.jpg"/><Relationship Id="rId6" Type="http://schemas.openxmlformats.org/officeDocument/2006/relationships/image" Target="../media/image30.jpg"/><Relationship Id="rId7" Type="http://schemas.openxmlformats.org/officeDocument/2006/relationships/image" Target="../media/image2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6.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6.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6.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hyperlink" Target="https://us02web.zoom.us/rec/share/cXfRIxA-OchY2aZPWv4DQ7-v-_SzgfQ1TYInyD24jI0pk220brmpjECRvCISvRfD.rj6P-H31LEbPmpPb" TargetMode="Externa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6.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6.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hyperlink" Target="https://youtu.be/EITxgbXO1s8?si=hhtBHaa22bCSjY7Q" TargetMode="External"/><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DDD"/>
        </a:solidFill>
      </p:bgPr>
    </p:bg>
    <p:spTree>
      <p:nvGrpSpPr>
        <p:cNvPr id="104" name="Shape 104"/>
        <p:cNvGrpSpPr/>
        <p:nvPr/>
      </p:nvGrpSpPr>
      <p:grpSpPr>
        <a:xfrm>
          <a:off x="0" y="0"/>
          <a:ext cx="0" cy="0"/>
          <a:chOff x="0" y="0"/>
          <a:chExt cx="0" cy="0"/>
        </a:xfrm>
      </p:grpSpPr>
      <p:sp>
        <p:nvSpPr>
          <p:cNvPr id="105" name="Google Shape;105;p1"/>
          <p:cNvSpPr/>
          <p:nvPr/>
        </p:nvSpPr>
        <p:spPr>
          <a:xfrm>
            <a:off x="544711" y="6710745"/>
            <a:ext cx="1911949" cy="4345338"/>
          </a:xfrm>
          <a:custGeom>
            <a:rect b="b" l="l" r="r" t="t"/>
            <a:pathLst>
              <a:path extrusionOk="0" h="4345338" w="1911949">
                <a:moveTo>
                  <a:pt x="0" y="0"/>
                </a:moveTo>
                <a:lnTo>
                  <a:pt x="1911949" y="0"/>
                </a:lnTo>
                <a:lnTo>
                  <a:pt x="1911949" y="4345339"/>
                </a:lnTo>
                <a:lnTo>
                  <a:pt x="0" y="4345339"/>
                </a:lnTo>
                <a:lnTo>
                  <a:pt x="0" y="0"/>
                </a:lnTo>
                <a:close/>
              </a:path>
            </a:pathLst>
          </a:custGeom>
          <a:blipFill rotWithShape="1">
            <a:blip r:embed="rId3">
              <a:alphaModFix/>
            </a:blip>
            <a:stretch>
              <a:fillRect b="0" l="0" r="0" t="0"/>
            </a:stretch>
          </a:blipFill>
          <a:ln>
            <a:noFill/>
          </a:ln>
        </p:spPr>
      </p:sp>
      <p:sp>
        <p:nvSpPr>
          <p:cNvPr id="106" name="Google Shape;106;p1"/>
          <p:cNvSpPr/>
          <p:nvPr/>
        </p:nvSpPr>
        <p:spPr>
          <a:xfrm>
            <a:off x="544711" y="-769084"/>
            <a:ext cx="1911949" cy="4345338"/>
          </a:xfrm>
          <a:custGeom>
            <a:rect b="b" l="l" r="r" t="t"/>
            <a:pathLst>
              <a:path extrusionOk="0" h="4345338" w="1911949">
                <a:moveTo>
                  <a:pt x="0" y="0"/>
                </a:moveTo>
                <a:lnTo>
                  <a:pt x="1911949" y="0"/>
                </a:lnTo>
                <a:lnTo>
                  <a:pt x="1911949" y="4345339"/>
                </a:lnTo>
                <a:lnTo>
                  <a:pt x="0" y="4345339"/>
                </a:lnTo>
                <a:lnTo>
                  <a:pt x="0" y="0"/>
                </a:lnTo>
                <a:close/>
              </a:path>
            </a:pathLst>
          </a:custGeom>
          <a:blipFill rotWithShape="1">
            <a:blip r:embed="rId3">
              <a:alphaModFix/>
            </a:blip>
            <a:stretch>
              <a:fillRect b="0" l="0" r="0" t="0"/>
            </a:stretch>
          </a:blipFill>
          <a:ln>
            <a:noFill/>
          </a:ln>
        </p:spPr>
      </p:sp>
      <p:sp>
        <p:nvSpPr>
          <p:cNvPr id="107" name="Google Shape;107;p1"/>
          <p:cNvSpPr/>
          <p:nvPr/>
        </p:nvSpPr>
        <p:spPr>
          <a:xfrm flipH="1">
            <a:off x="544711" y="2939493"/>
            <a:ext cx="1911949" cy="4345338"/>
          </a:xfrm>
          <a:custGeom>
            <a:rect b="b" l="l" r="r" t="t"/>
            <a:pathLst>
              <a:path extrusionOk="0" h="4345338" w="1911949">
                <a:moveTo>
                  <a:pt x="1911949" y="0"/>
                </a:moveTo>
                <a:lnTo>
                  <a:pt x="0" y="0"/>
                </a:lnTo>
                <a:lnTo>
                  <a:pt x="0" y="4345339"/>
                </a:lnTo>
                <a:lnTo>
                  <a:pt x="1911949" y="4345339"/>
                </a:lnTo>
                <a:lnTo>
                  <a:pt x="1911949" y="0"/>
                </a:lnTo>
                <a:close/>
              </a:path>
            </a:pathLst>
          </a:custGeom>
          <a:blipFill rotWithShape="1">
            <a:blip r:embed="rId3">
              <a:alphaModFix/>
            </a:blip>
            <a:stretch>
              <a:fillRect b="0" l="0" r="0" t="0"/>
            </a:stretch>
          </a:blipFill>
          <a:ln>
            <a:noFill/>
          </a:ln>
        </p:spPr>
      </p:sp>
      <p:grpSp>
        <p:nvGrpSpPr>
          <p:cNvPr id="108" name="Google Shape;108;p1"/>
          <p:cNvGrpSpPr/>
          <p:nvPr/>
        </p:nvGrpSpPr>
        <p:grpSpPr>
          <a:xfrm>
            <a:off x="3369750" y="8710663"/>
            <a:ext cx="3646612" cy="1098947"/>
            <a:chOff x="0" y="-57150"/>
            <a:chExt cx="960425" cy="289434"/>
          </a:xfrm>
        </p:grpSpPr>
        <p:sp>
          <p:nvSpPr>
            <p:cNvPr id="109" name="Google Shape;109;p1"/>
            <p:cNvSpPr/>
            <p:nvPr/>
          </p:nvSpPr>
          <p:spPr>
            <a:xfrm>
              <a:off x="0" y="0"/>
              <a:ext cx="960425" cy="232284"/>
            </a:xfrm>
            <a:custGeom>
              <a:rect b="b" l="l" r="r" t="t"/>
              <a:pathLst>
                <a:path extrusionOk="0" h="232284" w="960425">
                  <a:moveTo>
                    <a:pt x="0" y="0"/>
                  </a:moveTo>
                  <a:lnTo>
                    <a:pt x="960425" y="0"/>
                  </a:lnTo>
                  <a:lnTo>
                    <a:pt x="960425" y="232284"/>
                  </a:lnTo>
                  <a:lnTo>
                    <a:pt x="0" y="232284"/>
                  </a:lnTo>
                  <a:close/>
                </a:path>
              </a:pathLst>
            </a:custGeom>
            <a:solidFill>
              <a:srgbClr val="5F6F52"/>
            </a:solidFill>
            <a:ln>
              <a:noFill/>
            </a:ln>
          </p:spPr>
        </p:sp>
        <p:sp>
          <p:nvSpPr>
            <p:cNvPr id="110" name="Google Shape;110;p1"/>
            <p:cNvSpPr txBox="1"/>
            <p:nvPr/>
          </p:nvSpPr>
          <p:spPr>
            <a:xfrm>
              <a:off x="0" y="-57150"/>
              <a:ext cx="960425" cy="289434"/>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i="0" lang="en-US" sz="2751" u="none" cap="none" strike="noStrike">
                  <a:solidFill>
                    <a:srgbClr val="FFFFFF"/>
                  </a:solidFill>
                  <a:latin typeface="Montserrat"/>
                  <a:ea typeface="Montserrat"/>
                  <a:cs typeface="Montserrat"/>
                  <a:sym typeface="Montserrat"/>
                </a:rPr>
                <a:t>January 14, 2025</a:t>
              </a:r>
              <a:endParaRPr/>
            </a:p>
          </p:txBody>
        </p:sp>
      </p:grpSp>
      <p:sp>
        <p:nvSpPr>
          <p:cNvPr id="111" name="Google Shape;111;p1"/>
          <p:cNvSpPr/>
          <p:nvPr/>
        </p:nvSpPr>
        <p:spPr>
          <a:xfrm>
            <a:off x="13905125" y="8470111"/>
            <a:ext cx="3921277" cy="1339499"/>
          </a:xfrm>
          <a:custGeom>
            <a:rect b="b" l="l" r="r" t="t"/>
            <a:pathLst>
              <a:path extrusionOk="0" h="1339499" w="3921277">
                <a:moveTo>
                  <a:pt x="0" y="0"/>
                </a:moveTo>
                <a:lnTo>
                  <a:pt x="3921277" y="0"/>
                </a:lnTo>
                <a:lnTo>
                  <a:pt x="3921277" y="1339499"/>
                </a:lnTo>
                <a:lnTo>
                  <a:pt x="0" y="1339499"/>
                </a:lnTo>
                <a:lnTo>
                  <a:pt x="0" y="0"/>
                </a:lnTo>
                <a:close/>
              </a:path>
            </a:pathLst>
          </a:custGeom>
          <a:blipFill rotWithShape="1">
            <a:blip r:embed="rId4">
              <a:alphaModFix/>
            </a:blip>
            <a:stretch>
              <a:fillRect b="0" l="0" r="0" t="0"/>
            </a:stretch>
          </a:blipFill>
          <a:ln>
            <a:noFill/>
          </a:ln>
        </p:spPr>
      </p:sp>
      <p:sp>
        <p:nvSpPr>
          <p:cNvPr id="112" name="Google Shape;112;p1"/>
          <p:cNvSpPr txBox="1"/>
          <p:nvPr/>
        </p:nvSpPr>
        <p:spPr>
          <a:xfrm>
            <a:off x="3369750" y="2485949"/>
            <a:ext cx="13889700" cy="3328500"/>
          </a:xfrm>
          <a:prstGeom prst="rect">
            <a:avLst/>
          </a:prstGeom>
          <a:noFill/>
          <a:ln>
            <a:noFill/>
          </a:ln>
        </p:spPr>
        <p:txBody>
          <a:bodyPr anchorCtr="0" anchor="t" bIns="0" lIns="0" spcFirstLastPara="1" rIns="0" wrap="square" tIns="0">
            <a:spAutoFit/>
          </a:bodyPr>
          <a:lstStyle/>
          <a:p>
            <a:pPr indent="0" lvl="0" marL="0" marR="0" rtl="0" algn="l">
              <a:lnSpc>
                <a:spcPct val="120991"/>
              </a:lnSpc>
              <a:spcBef>
                <a:spcPts val="0"/>
              </a:spcBef>
              <a:spcAft>
                <a:spcPts val="0"/>
              </a:spcAft>
              <a:buNone/>
            </a:pPr>
            <a:r>
              <a:rPr b="0" i="0" lang="en-US" sz="9785" u="none" cap="none" strike="noStrike">
                <a:solidFill>
                  <a:srgbClr val="5F6F52"/>
                </a:solidFill>
                <a:latin typeface="Arial"/>
                <a:ea typeface="Arial"/>
                <a:cs typeface="Arial"/>
                <a:sym typeface="Arial"/>
              </a:rPr>
              <a:t>ICCB Distance </a:t>
            </a:r>
            <a:endParaRPr b="0" i="0" sz="9785" u="none" cap="none" strike="noStrike">
              <a:solidFill>
                <a:srgbClr val="5F6F52"/>
              </a:solidFill>
              <a:latin typeface="Arial"/>
              <a:ea typeface="Arial"/>
              <a:cs typeface="Arial"/>
              <a:sym typeface="Arial"/>
            </a:endParaRPr>
          </a:p>
          <a:p>
            <a:pPr indent="0" lvl="0" marL="0" marR="0" rtl="0" algn="l">
              <a:lnSpc>
                <a:spcPct val="120991"/>
              </a:lnSpc>
              <a:spcBef>
                <a:spcPts val="0"/>
              </a:spcBef>
              <a:spcAft>
                <a:spcPts val="0"/>
              </a:spcAft>
              <a:buNone/>
            </a:pPr>
            <a:r>
              <a:rPr b="0" i="0" lang="en-US" sz="9785" u="none" cap="none" strike="noStrike">
                <a:solidFill>
                  <a:srgbClr val="5F6F52"/>
                </a:solidFill>
                <a:latin typeface="Arial"/>
                <a:ea typeface="Arial"/>
                <a:cs typeface="Arial"/>
                <a:sym typeface="Arial"/>
              </a:rPr>
              <a:t>Learning Institute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32468f6e656_2_30"/>
          <p:cNvSpPr txBox="1"/>
          <p:nvPr>
            <p:ph type="title"/>
          </p:nvPr>
        </p:nvSpPr>
        <p:spPr>
          <a:xfrm>
            <a:off x="1257300" y="1943236"/>
            <a:ext cx="15773400" cy="1988345"/>
          </a:xfrm>
          <a:prstGeom prst="rect">
            <a:avLst/>
          </a:prstGeom>
          <a:noFill/>
          <a:ln>
            <a:noFill/>
          </a:ln>
        </p:spPr>
        <p:txBody>
          <a:bodyPr anchorCtr="0" anchor="ctr" bIns="68550" lIns="137150" spcFirstLastPara="1" rIns="137150" wrap="square" tIns="68550">
            <a:normAutofit/>
          </a:bodyPr>
          <a:lstStyle/>
          <a:p>
            <a:pPr indent="0" lvl="0" marL="0" rtl="0" algn="l">
              <a:lnSpc>
                <a:spcPct val="90000"/>
              </a:lnSpc>
              <a:spcBef>
                <a:spcPts val="0"/>
              </a:spcBef>
              <a:spcAft>
                <a:spcPts val="0"/>
              </a:spcAft>
              <a:buClr>
                <a:srgbClr val="0A99D6"/>
              </a:buClr>
              <a:buSzPts val="6400"/>
              <a:buFont typeface="Trebuchet MS"/>
              <a:buNone/>
            </a:pPr>
            <a:r>
              <a:rPr b="1" lang="en-US" sz="6400">
                <a:solidFill>
                  <a:srgbClr val="0A99D6"/>
                </a:solidFill>
                <a:latin typeface="Trebuchet MS"/>
                <a:ea typeface="Trebuchet MS"/>
                <a:cs typeface="Trebuchet MS"/>
                <a:sym typeface="Trebuchet MS"/>
              </a:rPr>
              <a:t>Objectives</a:t>
            </a:r>
            <a:endParaRPr>
              <a:solidFill>
                <a:srgbClr val="0A99D6"/>
              </a:solidFill>
              <a:latin typeface="Trebuchet MS"/>
              <a:ea typeface="Trebuchet MS"/>
              <a:cs typeface="Trebuchet MS"/>
              <a:sym typeface="Trebuchet MS"/>
            </a:endParaRPr>
          </a:p>
        </p:txBody>
      </p:sp>
      <p:sp>
        <p:nvSpPr>
          <p:cNvPr id="250" name="Google Shape;250;g32468f6e656_2_30"/>
          <p:cNvSpPr txBox="1"/>
          <p:nvPr>
            <p:ph idx="1" type="body"/>
          </p:nvPr>
        </p:nvSpPr>
        <p:spPr>
          <a:xfrm>
            <a:off x="1257300" y="4012066"/>
            <a:ext cx="15773400" cy="6527007"/>
          </a:xfrm>
          <a:prstGeom prst="rect">
            <a:avLst/>
          </a:prstGeom>
          <a:noFill/>
          <a:ln>
            <a:noFill/>
          </a:ln>
        </p:spPr>
        <p:txBody>
          <a:bodyPr anchorCtr="0" anchor="t" bIns="68550" lIns="137150" spcFirstLastPara="1" rIns="137150" wrap="square" tIns="68550">
            <a:normAutofit/>
          </a:bodyPr>
          <a:lstStyle/>
          <a:p>
            <a:pPr indent="-342900" lvl="0" marL="355600" rtl="0" algn="l">
              <a:lnSpc>
                <a:spcPct val="90000"/>
              </a:lnSpc>
              <a:spcBef>
                <a:spcPts val="0"/>
              </a:spcBef>
              <a:spcAft>
                <a:spcPts val="0"/>
              </a:spcAft>
              <a:buClr>
                <a:schemeClr val="dk1"/>
              </a:buClr>
              <a:buSzPts val="4200"/>
              <a:buChar char="•"/>
            </a:pPr>
            <a:r>
              <a:rPr lang="en-US">
                <a:latin typeface="Trebuchet MS"/>
                <a:ea typeface="Trebuchet MS"/>
                <a:cs typeface="Trebuchet MS"/>
                <a:sym typeface="Trebuchet MS"/>
              </a:rPr>
              <a:t>Understand the importance of meeting student needs in ELL programs.</a:t>
            </a:r>
            <a:endParaRPr/>
          </a:p>
          <a:p>
            <a:pPr indent="-342900" lvl="0" marL="355600" rtl="0" algn="l">
              <a:lnSpc>
                <a:spcPct val="90000"/>
              </a:lnSpc>
              <a:spcBef>
                <a:spcPts val="1600"/>
              </a:spcBef>
              <a:spcAft>
                <a:spcPts val="0"/>
              </a:spcAft>
              <a:buClr>
                <a:schemeClr val="dk1"/>
              </a:buClr>
              <a:buSzPts val="4200"/>
              <a:buChar char="•"/>
            </a:pPr>
            <a:r>
              <a:rPr lang="en-US">
                <a:latin typeface="Trebuchet MS"/>
                <a:ea typeface="Trebuchet MS"/>
                <a:cs typeface="Trebuchet MS"/>
                <a:sym typeface="Trebuchet MS"/>
              </a:rPr>
              <a:t>Learn how BurlingtonEnglish can support distance learning and increase student engagement.</a:t>
            </a:r>
            <a:endParaRPr/>
          </a:p>
          <a:p>
            <a:pPr indent="-342900" lvl="0" marL="355600" rtl="0" algn="l">
              <a:lnSpc>
                <a:spcPct val="90000"/>
              </a:lnSpc>
              <a:spcBef>
                <a:spcPts val="1600"/>
              </a:spcBef>
              <a:spcAft>
                <a:spcPts val="0"/>
              </a:spcAft>
              <a:buClr>
                <a:schemeClr val="dk1"/>
              </a:buClr>
              <a:buSzPts val="4200"/>
              <a:buChar char="•"/>
            </a:pPr>
            <a:r>
              <a:rPr lang="en-US">
                <a:latin typeface="Trebuchet MS"/>
                <a:ea typeface="Trebuchet MS"/>
                <a:cs typeface="Trebuchet MS"/>
                <a:sym typeface="Trebuchet MS"/>
              </a:rPr>
              <a:t>Explore strategies for capturing and reporting distance learning hours using BurlingtonEnglish.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g32468f6e656_2_35"/>
          <p:cNvSpPr/>
          <p:nvPr/>
        </p:nvSpPr>
        <p:spPr>
          <a:xfrm>
            <a:off x="-1" y="0"/>
            <a:ext cx="18283428" cy="10287000"/>
          </a:xfrm>
          <a:prstGeom prst="rect">
            <a:avLst/>
          </a:prstGeom>
          <a:solidFill>
            <a:schemeClr val="lt1"/>
          </a:solidFill>
          <a:ln>
            <a:noFill/>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b="0" i="0" sz="2800" u="none" cap="none" strike="noStrike">
              <a:solidFill>
                <a:schemeClr val="lt1"/>
              </a:solidFill>
              <a:latin typeface="Calibri"/>
              <a:ea typeface="Calibri"/>
              <a:cs typeface="Calibri"/>
              <a:sym typeface="Calibri"/>
            </a:endParaRPr>
          </a:p>
        </p:txBody>
      </p:sp>
      <p:pic>
        <p:nvPicPr>
          <p:cNvPr descr="A globe with headphones&#10;&#10;Description automatically generated" id="256" name="Google Shape;256;g32468f6e656_2_35"/>
          <p:cNvPicPr preferRelativeResize="0"/>
          <p:nvPr/>
        </p:nvPicPr>
        <p:blipFill rotWithShape="1">
          <a:blip r:embed="rId3">
            <a:alphaModFix amt="35000"/>
          </a:blip>
          <a:srcRect b="0" l="0" r="0" t="0"/>
          <a:stretch/>
        </p:blipFill>
        <p:spPr>
          <a:xfrm>
            <a:off x="-45287" y="0"/>
            <a:ext cx="4152156" cy="4152156"/>
          </a:xfrm>
          <a:prstGeom prst="rect">
            <a:avLst/>
          </a:prstGeom>
          <a:noFill/>
          <a:ln>
            <a:noFill/>
          </a:ln>
        </p:spPr>
      </p:pic>
      <p:sp>
        <p:nvSpPr>
          <p:cNvPr id="257" name="Google Shape;257;g32468f6e656_2_35"/>
          <p:cNvSpPr txBox="1"/>
          <p:nvPr>
            <p:ph type="title"/>
          </p:nvPr>
        </p:nvSpPr>
        <p:spPr>
          <a:xfrm>
            <a:off x="1257299" y="822696"/>
            <a:ext cx="5710781" cy="3342111"/>
          </a:xfrm>
          <a:prstGeom prst="rect">
            <a:avLst/>
          </a:prstGeom>
          <a:noFill/>
          <a:ln>
            <a:noFill/>
          </a:ln>
        </p:spPr>
        <p:txBody>
          <a:bodyPr anchorCtr="0" anchor="ctr" bIns="68550" lIns="137150" spcFirstLastPara="1" rIns="137150" wrap="square" tIns="68550">
            <a:normAutofit/>
          </a:bodyPr>
          <a:lstStyle/>
          <a:p>
            <a:pPr indent="0" lvl="0" marL="0" rtl="0" algn="l">
              <a:lnSpc>
                <a:spcPct val="90000"/>
              </a:lnSpc>
              <a:spcBef>
                <a:spcPts val="0"/>
              </a:spcBef>
              <a:spcAft>
                <a:spcPts val="0"/>
              </a:spcAft>
              <a:buClr>
                <a:srgbClr val="0A99D6"/>
              </a:buClr>
              <a:buSzPts val="6000"/>
              <a:buFont typeface="Trebuchet MS"/>
              <a:buNone/>
            </a:pPr>
            <a:r>
              <a:rPr b="1" lang="en-US" sz="6000">
                <a:solidFill>
                  <a:srgbClr val="0A99D6"/>
                </a:solidFill>
                <a:latin typeface="Trebuchet MS"/>
                <a:ea typeface="Trebuchet MS"/>
                <a:cs typeface="Trebuchet MS"/>
                <a:sym typeface="Trebuchet MS"/>
              </a:rPr>
              <a:t>Hi, I’m Amelia. </a:t>
            </a:r>
            <a:endParaRPr sz="6000">
              <a:solidFill>
                <a:srgbClr val="0A99D6"/>
              </a:solidFill>
              <a:latin typeface="Trebuchet MS"/>
              <a:ea typeface="Trebuchet MS"/>
              <a:cs typeface="Trebuchet MS"/>
              <a:sym typeface="Trebuchet MS"/>
            </a:endParaRPr>
          </a:p>
        </p:txBody>
      </p:sp>
      <p:sp>
        <p:nvSpPr>
          <p:cNvPr id="258" name="Google Shape;258;g32468f6e656_2_35"/>
          <p:cNvSpPr txBox="1"/>
          <p:nvPr>
            <p:ph idx="1" type="body"/>
          </p:nvPr>
        </p:nvSpPr>
        <p:spPr>
          <a:xfrm>
            <a:off x="1257301" y="4443419"/>
            <a:ext cx="5699138" cy="4714861"/>
          </a:xfrm>
          <a:prstGeom prst="rect">
            <a:avLst/>
          </a:prstGeom>
          <a:noFill/>
          <a:ln>
            <a:noFill/>
          </a:ln>
        </p:spPr>
        <p:txBody>
          <a:bodyPr anchorCtr="0" anchor="t" bIns="68550" lIns="137150" spcFirstLastPara="1" rIns="137150" wrap="square" tIns="68550">
            <a:normAutofit lnSpcReduction="10000"/>
          </a:bodyPr>
          <a:lstStyle/>
          <a:p>
            <a:pPr indent="-342900" lvl="0" marL="355600" rtl="0" algn="l">
              <a:lnSpc>
                <a:spcPct val="90000"/>
              </a:lnSpc>
              <a:spcBef>
                <a:spcPts val="0"/>
              </a:spcBef>
              <a:spcAft>
                <a:spcPts val="0"/>
              </a:spcAft>
              <a:buClr>
                <a:schemeClr val="dk1"/>
              </a:buClr>
              <a:buSzPts val="3000"/>
              <a:buChar char="•"/>
            </a:pPr>
            <a:r>
              <a:rPr lang="en-US" sz="3000">
                <a:latin typeface="Trebuchet MS"/>
                <a:ea typeface="Trebuchet MS"/>
                <a:cs typeface="Trebuchet MS"/>
                <a:sym typeface="Trebuchet MS"/>
              </a:rPr>
              <a:t>15 years in Adult Education</a:t>
            </a:r>
            <a:endParaRPr/>
          </a:p>
          <a:p>
            <a:pPr indent="-342900" lvl="0" marL="355600" rtl="0" algn="l">
              <a:lnSpc>
                <a:spcPct val="90000"/>
              </a:lnSpc>
              <a:spcBef>
                <a:spcPts val="1600"/>
              </a:spcBef>
              <a:spcAft>
                <a:spcPts val="0"/>
              </a:spcAft>
              <a:buClr>
                <a:schemeClr val="dk1"/>
              </a:buClr>
              <a:buSzPts val="3000"/>
              <a:buChar char="•"/>
            </a:pPr>
            <a:r>
              <a:rPr lang="en-US" sz="3000">
                <a:latin typeface="Trebuchet MS"/>
                <a:ea typeface="Trebuchet MS"/>
                <a:cs typeface="Trebuchet MS"/>
                <a:sym typeface="Trebuchet MS"/>
              </a:rPr>
              <a:t>ESL/ELA teacher, ABE/GED teacher, AE Coordinator, and Professional Development Facilitator for Indiana Adult Education</a:t>
            </a:r>
            <a:endParaRPr/>
          </a:p>
          <a:p>
            <a:pPr indent="-342900" lvl="0" marL="355600" rtl="0" algn="l">
              <a:lnSpc>
                <a:spcPct val="90000"/>
              </a:lnSpc>
              <a:spcBef>
                <a:spcPts val="1600"/>
              </a:spcBef>
              <a:spcAft>
                <a:spcPts val="0"/>
              </a:spcAft>
              <a:buClr>
                <a:schemeClr val="dk1"/>
              </a:buClr>
              <a:buSzPts val="3000"/>
              <a:buChar char="•"/>
            </a:pPr>
            <a:r>
              <a:rPr lang="en-US" sz="3000">
                <a:latin typeface="Trebuchet MS"/>
                <a:ea typeface="Trebuchet MS"/>
                <a:cs typeface="Trebuchet MS"/>
                <a:sym typeface="Trebuchet MS"/>
              </a:rPr>
              <a:t>MA in Adult &amp; Continuing Education</a:t>
            </a:r>
            <a:endParaRPr/>
          </a:p>
          <a:p>
            <a:pPr indent="-342900" lvl="0" marL="355600" rtl="0" algn="l">
              <a:lnSpc>
                <a:spcPct val="90000"/>
              </a:lnSpc>
              <a:spcBef>
                <a:spcPts val="1600"/>
              </a:spcBef>
              <a:spcAft>
                <a:spcPts val="0"/>
              </a:spcAft>
              <a:buClr>
                <a:schemeClr val="dk1"/>
              </a:buClr>
              <a:buSzPts val="3000"/>
              <a:buChar char="•"/>
            </a:pPr>
            <a:r>
              <a:rPr lang="en-US" sz="3000">
                <a:latin typeface="Trebuchet MS"/>
                <a:ea typeface="Trebuchet MS"/>
                <a:cs typeface="Trebuchet MS"/>
                <a:sym typeface="Trebuchet MS"/>
              </a:rPr>
              <a:t>Passionate about supporting programs with </a:t>
            </a:r>
            <a:r>
              <a:rPr lang="en-US" sz="3000">
                <a:solidFill>
                  <a:srgbClr val="002060"/>
                </a:solidFill>
                <a:latin typeface="Trebuchet MS"/>
                <a:ea typeface="Trebuchet MS"/>
                <a:cs typeface="Trebuchet MS"/>
                <a:sym typeface="Trebuchet MS"/>
              </a:rPr>
              <a:t>B</a:t>
            </a:r>
            <a:r>
              <a:rPr lang="en-US" sz="3000">
                <a:solidFill>
                  <a:srgbClr val="0A99D6"/>
                </a:solidFill>
                <a:latin typeface="Trebuchet MS"/>
                <a:ea typeface="Trebuchet MS"/>
                <a:cs typeface="Trebuchet MS"/>
                <a:sym typeface="Trebuchet MS"/>
              </a:rPr>
              <a:t>E</a:t>
            </a:r>
            <a:r>
              <a:rPr lang="en-US" sz="3000">
                <a:latin typeface="Trebuchet MS"/>
                <a:ea typeface="Trebuchet MS"/>
                <a:cs typeface="Trebuchet MS"/>
                <a:sym typeface="Trebuchet MS"/>
              </a:rPr>
              <a:t>!</a:t>
            </a:r>
            <a:endParaRPr/>
          </a:p>
          <a:p>
            <a:pPr indent="-152400" lvl="0" marL="355600" rtl="0" algn="l">
              <a:lnSpc>
                <a:spcPct val="90000"/>
              </a:lnSpc>
              <a:spcBef>
                <a:spcPts val="1600"/>
              </a:spcBef>
              <a:spcAft>
                <a:spcPts val="0"/>
              </a:spcAft>
              <a:buClr>
                <a:schemeClr val="dk1"/>
              </a:buClr>
              <a:buSzPts val="3000"/>
              <a:buNone/>
            </a:pPr>
            <a:r>
              <a:t/>
            </a:r>
            <a:endParaRPr sz="3000">
              <a:latin typeface="Trebuchet MS"/>
              <a:ea typeface="Trebuchet MS"/>
              <a:cs typeface="Trebuchet MS"/>
              <a:sym typeface="Trebuchet MS"/>
            </a:endParaRPr>
          </a:p>
        </p:txBody>
      </p:sp>
      <p:pic>
        <p:nvPicPr>
          <p:cNvPr descr="A group of people posing for a photo&#10;&#10;Description automatically generated" id="259" name="Google Shape;259;g32468f6e656_2_35"/>
          <p:cNvPicPr preferRelativeResize="0"/>
          <p:nvPr/>
        </p:nvPicPr>
        <p:blipFill rotWithShape="1">
          <a:blip r:embed="rId4">
            <a:alphaModFix/>
          </a:blip>
          <a:srcRect b="0" l="0" r="0" t="4506"/>
          <a:stretch/>
        </p:blipFill>
        <p:spPr>
          <a:xfrm>
            <a:off x="7515579" y="15"/>
            <a:ext cx="10772420" cy="10286985"/>
          </a:xfrm>
          <a:prstGeom prst="rect">
            <a:avLst/>
          </a:prstGeom>
          <a:noFill/>
          <a:ln>
            <a:noFill/>
          </a:ln>
        </p:spPr>
      </p:pic>
      <p:sp>
        <p:nvSpPr>
          <p:cNvPr id="260" name="Google Shape;260;g32468f6e656_2_35"/>
          <p:cNvSpPr/>
          <p:nvPr/>
        </p:nvSpPr>
        <p:spPr>
          <a:xfrm rot="7785043">
            <a:off x="12645566" y="2286001"/>
            <a:ext cx="1859280" cy="1112520"/>
          </a:xfrm>
          <a:prstGeom prst="rightArrow">
            <a:avLst>
              <a:gd fmla="val 50000" name="adj1"/>
              <a:gd fmla="val 50000" name="adj2"/>
            </a:avLst>
          </a:prstGeom>
          <a:solidFill>
            <a:srgbClr val="FFFF00"/>
          </a:solidFill>
          <a:ln cap="flat" cmpd="sng" w="12700">
            <a:solidFill>
              <a:srgbClr val="FFC000"/>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b="0" i="0" sz="2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32468f6e656_2_44"/>
          <p:cNvSpPr txBox="1"/>
          <p:nvPr>
            <p:ph type="title"/>
          </p:nvPr>
        </p:nvSpPr>
        <p:spPr>
          <a:xfrm>
            <a:off x="2854722" y="3965258"/>
            <a:ext cx="14084537" cy="1178243"/>
          </a:xfrm>
          <a:prstGeom prst="rect">
            <a:avLst/>
          </a:prstGeom>
          <a:noFill/>
          <a:ln>
            <a:noFill/>
          </a:ln>
        </p:spPr>
        <p:txBody>
          <a:bodyPr anchorCtr="0" anchor="ctr" bIns="68550" lIns="137150" spcFirstLastPara="1" rIns="137150" wrap="square" tIns="68550">
            <a:normAutofit/>
          </a:bodyPr>
          <a:lstStyle/>
          <a:p>
            <a:pPr indent="0" lvl="0" marL="0" rtl="0" algn="l">
              <a:lnSpc>
                <a:spcPct val="90000"/>
              </a:lnSpc>
              <a:spcBef>
                <a:spcPts val="0"/>
              </a:spcBef>
              <a:spcAft>
                <a:spcPts val="0"/>
              </a:spcAft>
              <a:buClr>
                <a:srgbClr val="3C4182"/>
              </a:buClr>
              <a:buSzPts val="6400"/>
              <a:buFont typeface="Trebuchet MS"/>
              <a:buNone/>
            </a:pPr>
            <a:r>
              <a:rPr b="1" lang="en-US" sz="6400">
                <a:solidFill>
                  <a:srgbClr val="3C4182"/>
                </a:solidFill>
                <a:latin typeface="Trebuchet MS"/>
                <a:ea typeface="Trebuchet MS"/>
                <a:cs typeface="Trebuchet MS"/>
                <a:sym typeface="Trebuchet MS"/>
              </a:rPr>
              <a:t>Why is Distance Learning Important?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sp>
        <p:nvSpPr>
          <p:cNvPr id="272" name="Google Shape;272;g32468f6e656_2_49"/>
          <p:cNvSpPr/>
          <p:nvPr/>
        </p:nvSpPr>
        <p:spPr>
          <a:xfrm>
            <a:off x="2286" y="0"/>
            <a:ext cx="18283428" cy="10287000"/>
          </a:xfrm>
          <a:prstGeom prst="rect">
            <a:avLst/>
          </a:prstGeom>
          <a:noFill/>
          <a:ln>
            <a:noFill/>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b="0" i="0" sz="2800" u="none" cap="none" strike="noStrike">
              <a:solidFill>
                <a:schemeClr val="lt1"/>
              </a:solidFill>
              <a:latin typeface="Calibri"/>
              <a:ea typeface="Calibri"/>
              <a:cs typeface="Calibri"/>
              <a:sym typeface="Calibri"/>
            </a:endParaRPr>
          </a:p>
        </p:txBody>
      </p:sp>
      <p:pic>
        <p:nvPicPr>
          <p:cNvPr descr="A person standing on a crosswalk&#10;&#10;Description automatically generated" id="273" name="Google Shape;273;g32468f6e656_2_49"/>
          <p:cNvPicPr preferRelativeResize="0"/>
          <p:nvPr>
            <p:ph idx="1" type="body"/>
          </p:nvPr>
        </p:nvPicPr>
        <p:blipFill rotWithShape="1">
          <a:blip r:embed="rId3">
            <a:alphaModFix/>
          </a:blip>
          <a:srcRect b="10610" l="0" r="0" t="3855"/>
          <a:stretch/>
        </p:blipFill>
        <p:spPr>
          <a:xfrm>
            <a:off x="30" y="1923"/>
            <a:ext cx="18287970" cy="102850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32468f6e656_2_55"/>
          <p:cNvSpPr txBox="1"/>
          <p:nvPr>
            <p:ph type="title"/>
          </p:nvPr>
        </p:nvSpPr>
        <p:spPr>
          <a:xfrm>
            <a:off x="1409700" y="867728"/>
            <a:ext cx="15773400" cy="1988344"/>
          </a:xfrm>
          <a:prstGeom prst="rect">
            <a:avLst/>
          </a:prstGeom>
          <a:noFill/>
          <a:ln>
            <a:noFill/>
          </a:ln>
        </p:spPr>
        <p:txBody>
          <a:bodyPr anchorCtr="0" anchor="ctr" bIns="68550" lIns="137150" spcFirstLastPara="1" rIns="137150" wrap="square" tIns="68550">
            <a:normAutofit/>
          </a:bodyPr>
          <a:lstStyle/>
          <a:p>
            <a:pPr indent="0" lvl="0" marL="0" rtl="0" algn="l">
              <a:lnSpc>
                <a:spcPct val="90000"/>
              </a:lnSpc>
              <a:spcBef>
                <a:spcPts val="0"/>
              </a:spcBef>
              <a:spcAft>
                <a:spcPts val="0"/>
              </a:spcAft>
              <a:buClr>
                <a:srgbClr val="0A99D6"/>
              </a:buClr>
              <a:buSzPts val="6400"/>
              <a:buFont typeface="Trebuchet MS"/>
              <a:buNone/>
            </a:pPr>
            <a:r>
              <a:rPr lang="en-US" sz="6400">
                <a:solidFill>
                  <a:srgbClr val="0A99D6"/>
                </a:solidFill>
                <a:latin typeface="Trebuchet MS"/>
                <a:ea typeface="Trebuchet MS"/>
                <a:cs typeface="Trebuchet MS"/>
                <a:sym typeface="Trebuchet MS"/>
              </a:rPr>
              <a:t>Audience Poll</a:t>
            </a:r>
            <a:endParaRPr/>
          </a:p>
        </p:txBody>
      </p:sp>
      <p:sp>
        <p:nvSpPr>
          <p:cNvPr id="279" name="Google Shape;279;g32468f6e656_2_55"/>
          <p:cNvSpPr txBox="1"/>
          <p:nvPr>
            <p:ph idx="1" type="body"/>
          </p:nvPr>
        </p:nvSpPr>
        <p:spPr>
          <a:xfrm>
            <a:off x="1257300" y="2890838"/>
            <a:ext cx="7124700" cy="6527007"/>
          </a:xfrm>
          <a:prstGeom prst="rect">
            <a:avLst/>
          </a:prstGeom>
          <a:noFill/>
          <a:ln>
            <a:noFill/>
          </a:ln>
        </p:spPr>
        <p:txBody>
          <a:bodyPr anchorCtr="0" anchor="t" bIns="68550" lIns="137150" spcFirstLastPara="1" rIns="137150" wrap="square" tIns="68550">
            <a:normAutofit/>
          </a:bodyPr>
          <a:lstStyle/>
          <a:p>
            <a:pPr indent="0" lvl="0" marL="0" rtl="0" algn="l">
              <a:lnSpc>
                <a:spcPct val="90000"/>
              </a:lnSpc>
              <a:spcBef>
                <a:spcPts val="0"/>
              </a:spcBef>
              <a:spcAft>
                <a:spcPts val="0"/>
              </a:spcAft>
              <a:buClr>
                <a:schemeClr val="dk1"/>
              </a:buClr>
              <a:buSzPts val="4200"/>
              <a:buNone/>
            </a:pPr>
            <a:r>
              <a:rPr lang="en-US">
                <a:latin typeface="Trebuchet MS"/>
                <a:ea typeface="Trebuchet MS"/>
                <a:cs typeface="Trebuchet MS"/>
                <a:sym typeface="Trebuchet MS"/>
              </a:rPr>
              <a:t>1. Does your program use BurlingtonEnglish?</a:t>
            </a:r>
            <a:endParaRPr/>
          </a:p>
          <a:p>
            <a:pPr indent="0" lvl="0" marL="0" rtl="0" algn="l">
              <a:lnSpc>
                <a:spcPct val="90000"/>
              </a:lnSpc>
              <a:spcBef>
                <a:spcPts val="1600"/>
              </a:spcBef>
              <a:spcAft>
                <a:spcPts val="0"/>
              </a:spcAft>
              <a:buClr>
                <a:schemeClr val="dk1"/>
              </a:buClr>
              <a:buSzPts val="4200"/>
              <a:buNone/>
            </a:pPr>
            <a:r>
              <a:rPr lang="en-US">
                <a:latin typeface="Trebuchet MS"/>
                <a:ea typeface="Trebuchet MS"/>
                <a:cs typeface="Trebuchet MS"/>
                <a:sym typeface="Trebuchet MS"/>
              </a:rPr>
              <a:t>	</a:t>
            </a:r>
            <a:br>
              <a:rPr lang="en-US">
                <a:latin typeface="Trebuchet MS"/>
                <a:ea typeface="Trebuchet MS"/>
                <a:cs typeface="Trebuchet MS"/>
                <a:sym typeface="Trebuchet MS"/>
              </a:rPr>
            </a:br>
            <a:r>
              <a:rPr lang="en-US">
                <a:latin typeface="Trebuchet MS"/>
                <a:ea typeface="Trebuchet MS"/>
                <a:cs typeface="Trebuchet MS"/>
                <a:sym typeface="Trebuchet MS"/>
              </a:rPr>
              <a:t>✅ Yes</a:t>
            </a:r>
            <a:endParaRPr/>
          </a:p>
          <a:p>
            <a:pPr indent="0" lvl="0" marL="0" rtl="0" algn="l">
              <a:lnSpc>
                <a:spcPct val="90000"/>
              </a:lnSpc>
              <a:spcBef>
                <a:spcPts val="1600"/>
              </a:spcBef>
              <a:spcAft>
                <a:spcPts val="0"/>
              </a:spcAft>
              <a:buClr>
                <a:schemeClr val="dk1"/>
              </a:buClr>
              <a:buSzPts val="4200"/>
              <a:buNone/>
            </a:pPr>
            <a:r>
              <a:rPr lang="en-US">
                <a:latin typeface="Trebuchet MS"/>
                <a:ea typeface="Trebuchet MS"/>
                <a:cs typeface="Trebuchet MS"/>
                <a:sym typeface="Trebuchet MS"/>
              </a:rPr>
              <a:t>❌ No</a:t>
            </a:r>
            <a:endParaRPr/>
          </a:p>
          <a:p>
            <a:pPr indent="0" lvl="0" marL="0" rtl="0" algn="l">
              <a:lnSpc>
                <a:spcPct val="90000"/>
              </a:lnSpc>
              <a:spcBef>
                <a:spcPts val="1600"/>
              </a:spcBef>
              <a:spcAft>
                <a:spcPts val="0"/>
              </a:spcAft>
              <a:buClr>
                <a:schemeClr val="dk1"/>
              </a:buClr>
              <a:buSzPts val="4200"/>
              <a:buNone/>
            </a:pPr>
            <a:r>
              <a:rPr lang="en-US">
                <a:latin typeface="Trebuchet MS"/>
                <a:ea typeface="Trebuchet MS"/>
                <a:cs typeface="Trebuchet MS"/>
                <a:sym typeface="Trebuchet MS"/>
              </a:rPr>
              <a:t>❓ I'm not sure</a:t>
            </a:r>
            <a:endParaRPr/>
          </a:p>
        </p:txBody>
      </p:sp>
      <p:sp>
        <p:nvSpPr>
          <p:cNvPr id="280" name="Google Shape;280;g32468f6e656_2_55"/>
          <p:cNvSpPr txBox="1"/>
          <p:nvPr/>
        </p:nvSpPr>
        <p:spPr>
          <a:xfrm>
            <a:off x="9639300" y="2890838"/>
            <a:ext cx="8145780" cy="6527007"/>
          </a:xfrm>
          <a:prstGeom prst="rect">
            <a:avLst/>
          </a:prstGeom>
          <a:noFill/>
          <a:ln>
            <a:noFill/>
          </a:ln>
        </p:spPr>
        <p:txBody>
          <a:bodyPr anchorCtr="0" anchor="t" bIns="68550" lIns="137150" spcFirstLastPara="1" rIns="137150" wrap="square" tIns="68550">
            <a:normAutofit/>
          </a:bodyPr>
          <a:lstStyle/>
          <a:p>
            <a:pPr indent="0" lvl="0" marL="0" marR="0" rtl="0" algn="l">
              <a:lnSpc>
                <a:spcPct val="90000"/>
              </a:lnSpc>
              <a:spcBef>
                <a:spcPts val="0"/>
              </a:spcBef>
              <a:spcAft>
                <a:spcPts val="0"/>
              </a:spcAft>
              <a:buClr>
                <a:schemeClr val="dk1"/>
              </a:buClr>
              <a:buSzPts val="4200"/>
              <a:buFont typeface="Arial"/>
              <a:buNone/>
            </a:pPr>
            <a:r>
              <a:rPr b="0" i="0" lang="en-US" sz="4200" u="none" cap="none" strike="noStrike">
                <a:solidFill>
                  <a:schemeClr val="dk1"/>
                </a:solidFill>
                <a:latin typeface="Trebuchet MS"/>
                <a:ea typeface="Trebuchet MS"/>
                <a:cs typeface="Trebuchet MS"/>
                <a:sym typeface="Trebuchet MS"/>
              </a:rPr>
              <a:t>2. Does your program currently collect any distance learning hours for your ELLs?</a:t>
            </a:r>
            <a:br>
              <a:rPr b="0" i="0" lang="en-US" sz="4200" u="none" cap="none" strike="noStrike">
                <a:solidFill>
                  <a:schemeClr val="dk1"/>
                </a:solidFill>
                <a:latin typeface="Trebuchet MS"/>
                <a:ea typeface="Trebuchet MS"/>
                <a:cs typeface="Trebuchet MS"/>
                <a:sym typeface="Trebuchet MS"/>
              </a:rPr>
            </a:br>
            <a:endParaRPr b="0" i="0" sz="42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1600"/>
              </a:spcBef>
              <a:spcAft>
                <a:spcPts val="0"/>
              </a:spcAft>
              <a:buClr>
                <a:schemeClr val="dk1"/>
              </a:buClr>
              <a:buSzPts val="4200"/>
              <a:buFont typeface="Arial"/>
              <a:buNone/>
            </a:pPr>
            <a:r>
              <a:rPr b="0" i="0" lang="en-US" sz="4200" u="none" cap="none" strike="noStrike">
                <a:solidFill>
                  <a:schemeClr val="dk1"/>
                </a:solidFill>
                <a:latin typeface="Trebuchet MS"/>
                <a:ea typeface="Trebuchet MS"/>
                <a:cs typeface="Trebuchet MS"/>
                <a:sym typeface="Trebuchet MS"/>
              </a:rPr>
              <a:t>✅ Yes</a:t>
            </a:r>
            <a:endParaRPr sz="2200"/>
          </a:p>
          <a:p>
            <a:pPr indent="0" lvl="0" marL="0" marR="0" rtl="0" algn="l">
              <a:lnSpc>
                <a:spcPct val="90000"/>
              </a:lnSpc>
              <a:spcBef>
                <a:spcPts val="1600"/>
              </a:spcBef>
              <a:spcAft>
                <a:spcPts val="0"/>
              </a:spcAft>
              <a:buClr>
                <a:schemeClr val="dk1"/>
              </a:buClr>
              <a:buSzPts val="4200"/>
              <a:buFont typeface="Arial"/>
              <a:buNone/>
            </a:pPr>
            <a:r>
              <a:rPr b="0" i="0" lang="en-US" sz="4200" u="none" cap="none" strike="noStrike">
                <a:solidFill>
                  <a:schemeClr val="dk1"/>
                </a:solidFill>
                <a:latin typeface="Trebuchet MS"/>
                <a:ea typeface="Trebuchet MS"/>
                <a:cs typeface="Trebuchet MS"/>
                <a:sym typeface="Trebuchet MS"/>
              </a:rPr>
              <a:t>❌ No</a:t>
            </a:r>
            <a:endParaRPr sz="2200"/>
          </a:p>
          <a:p>
            <a:pPr indent="0" lvl="0" marL="0" marR="0" rtl="0" algn="l">
              <a:lnSpc>
                <a:spcPct val="90000"/>
              </a:lnSpc>
              <a:spcBef>
                <a:spcPts val="1600"/>
              </a:spcBef>
              <a:spcAft>
                <a:spcPts val="0"/>
              </a:spcAft>
              <a:buClr>
                <a:schemeClr val="dk1"/>
              </a:buClr>
              <a:buSzPts val="4200"/>
              <a:buFont typeface="Arial"/>
              <a:buNone/>
            </a:pPr>
            <a:r>
              <a:rPr b="0" i="0" lang="en-US" sz="4200" u="none" cap="none" strike="noStrike">
                <a:solidFill>
                  <a:schemeClr val="dk1"/>
                </a:solidFill>
                <a:latin typeface="Trebuchet MS"/>
                <a:ea typeface="Trebuchet MS"/>
                <a:cs typeface="Trebuchet MS"/>
                <a:sym typeface="Trebuchet MS"/>
              </a:rPr>
              <a:t>❓ I'm not sure</a:t>
            </a:r>
            <a:endParaRPr sz="2200"/>
          </a:p>
          <a:p>
            <a:pPr indent="0" lvl="0" marL="0" marR="0" rtl="0" algn="l">
              <a:lnSpc>
                <a:spcPct val="90000"/>
              </a:lnSpc>
              <a:spcBef>
                <a:spcPts val="1600"/>
              </a:spcBef>
              <a:spcAft>
                <a:spcPts val="0"/>
              </a:spcAft>
              <a:buClr>
                <a:schemeClr val="dk1"/>
              </a:buClr>
              <a:buSzPts val="4200"/>
              <a:buFont typeface="Arial"/>
              <a:buNone/>
            </a:pPr>
            <a:r>
              <a:t/>
            </a:r>
            <a:endParaRPr b="0" i="0" sz="4200" u="none" cap="none" strike="noStrike">
              <a:solidFill>
                <a:schemeClr val="dk1"/>
              </a:solidFill>
              <a:latin typeface="Trebuchet MS"/>
              <a:ea typeface="Trebuchet MS"/>
              <a:cs typeface="Trebuchet MS"/>
              <a:sym typeface="Trebuchet MS"/>
            </a:endParaRPr>
          </a:p>
        </p:txBody>
      </p:sp>
      <p:sp>
        <p:nvSpPr>
          <p:cNvPr id="281" name="Google Shape;281;g32468f6e656_2_55"/>
          <p:cNvSpPr txBox="1"/>
          <p:nvPr/>
        </p:nvSpPr>
        <p:spPr>
          <a:xfrm>
            <a:off x="5513070" y="8423672"/>
            <a:ext cx="7261860" cy="1988344"/>
          </a:xfrm>
          <a:prstGeom prst="rect">
            <a:avLst/>
          </a:prstGeom>
          <a:noFill/>
          <a:ln>
            <a:noFill/>
          </a:ln>
        </p:spPr>
        <p:txBody>
          <a:bodyPr anchorCtr="0" anchor="ctr" bIns="68550" lIns="137150" spcFirstLastPara="1" rIns="137150" wrap="square" tIns="68550">
            <a:normAutofit/>
          </a:bodyPr>
          <a:lstStyle/>
          <a:p>
            <a:pPr indent="0" lvl="0" marL="0" marR="0" rtl="0" algn="l">
              <a:lnSpc>
                <a:spcPct val="90000"/>
              </a:lnSpc>
              <a:spcBef>
                <a:spcPts val="0"/>
              </a:spcBef>
              <a:spcAft>
                <a:spcPts val="0"/>
              </a:spcAft>
              <a:buClr>
                <a:srgbClr val="0A99D6"/>
              </a:buClr>
              <a:buSzPts val="6000"/>
              <a:buFont typeface="Trebuchet MS"/>
              <a:buNone/>
            </a:pPr>
            <a:r>
              <a:rPr b="0" i="0" lang="en-US" sz="6000" u="none" cap="none" strike="noStrike">
                <a:solidFill>
                  <a:srgbClr val="0A99D6"/>
                </a:solidFill>
                <a:latin typeface="Trebuchet MS"/>
                <a:ea typeface="Trebuchet MS"/>
                <a:cs typeface="Trebuchet MS"/>
                <a:sym typeface="Trebuchet MS"/>
              </a:rPr>
              <a:t>Tell me in the chat!</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pic>
        <p:nvPicPr>
          <p:cNvPr id="286" name="Google Shape;286;g32468f6e656_2_62">
            <a:hlinkClick r:id="rId3"/>
          </p:cNvPr>
          <p:cNvPicPr preferRelativeResize="0"/>
          <p:nvPr/>
        </p:nvPicPr>
        <p:blipFill rotWithShape="1">
          <a:blip r:embed="rId4">
            <a:alphaModFix/>
          </a:blip>
          <a:srcRect b="1" l="0" r="4889" t="0"/>
          <a:stretch/>
        </p:blipFill>
        <p:spPr>
          <a:xfrm>
            <a:off x="30" y="15"/>
            <a:ext cx="18287970" cy="1028698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32468f6e656_2_66"/>
          <p:cNvSpPr txBox="1"/>
          <p:nvPr>
            <p:ph type="title"/>
          </p:nvPr>
        </p:nvSpPr>
        <p:spPr>
          <a:xfrm>
            <a:off x="1460264" y="1756749"/>
            <a:ext cx="6347460" cy="1178243"/>
          </a:xfrm>
          <a:prstGeom prst="rect">
            <a:avLst/>
          </a:prstGeom>
          <a:noFill/>
          <a:ln>
            <a:noFill/>
          </a:ln>
        </p:spPr>
        <p:txBody>
          <a:bodyPr anchorCtr="0" anchor="ctr" bIns="68550" lIns="137150" spcFirstLastPara="1" rIns="137150" wrap="square" tIns="68550">
            <a:normAutofit/>
          </a:bodyPr>
          <a:lstStyle/>
          <a:p>
            <a:pPr indent="0" lvl="0" marL="0" rtl="0" algn="l">
              <a:lnSpc>
                <a:spcPct val="90000"/>
              </a:lnSpc>
              <a:spcBef>
                <a:spcPts val="0"/>
              </a:spcBef>
              <a:spcAft>
                <a:spcPts val="0"/>
              </a:spcAft>
              <a:buClr>
                <a:srgbClr val="0A99D6"/>
              </a:buClr>
              <a:buSzPts val="6400"/>
              <a:buFont typeface="Trebuchet MS"/>
              <a:buNone/>
            </a:pPr>
            <a:r>
              <a:rPr lang="en-US" sz="6400">
                <a:solidFill>
                  <a:srgbClr val="0A99D6"/>
                </a:solidFill>
                <a:latin typeface="Trebuchet MS"/>
                <a:ea typeface="Trebuchet MS"/>
                <a:cs typeface="Trebuchet MS"/>
                <a:sym typeface="Trebuchet MS"/>
              </a:rPr>
              <a:t>Let’s Chat.</a:t>
            </a:r>
            <a:endParaRPr/>
          </a:p>
        </p:txBody>
      </p:sp>
      <p:sp>
        <p:nvSpPr>
          <p:cNvPr id="293" name="Google Shape;293;g32468f6e656_2_66"/>
          <p:cNvSpPr txBox="1"/>
          <p:nvPr>
            <p:ph idx="1" type="body"/>
          </p:nvPr>
        </p:nvSpPr>
        <p:spPr>
          <a:xfrm>
            <a:off x="1460263" y="3221339"/>
            <a:ext cx="15034260" cy="1178243"/>
          </a:xfrm>
          <a:prstGeom prst="rect">
            <a:avLst/>
          </a:prstGeom>
          <a:noFill/>
          <a:ln>
            <a:noFill/>
          </a:ln>
        </p:spPr>
        <p:txBody>
          <a:bodyPr anchorCtr="0" anchor="t" bIns="68550" lIns="137150" spcFirstLastPara="1" rIns="137150" wrap="square" tIns="68550">
            <a:noAutofit/>
          </a:bodyPr>
          <a:lstStyle/>
          <a:p>
            <a:pPr indent="0" lvl="0" marL="0" rtl="0" algn="l">
              <a:lnSpc>
                <a:spcPct val="90000"/>
              </a:lnSpc>
              <a:spcBef>
                <a:spcPts val="0"/>
              </a:spcBef>
              <a:spcAft>
                <a:spcPts val="0"/>
              </a:spcAft>
              <a:buClr>
                <a:schemeClr val="dk1"/>
              </a:buClr>
              <a:buSzPts val="4800"/>
              <a:buNone/>
            </a:pPr>
            <a:r>
              <a:rPr lang="en-US" sz="4800">
                <a:latin typeface="Trebuchet MS"/>
                <a:ea typeface="Trebuchet MS"/>
                <a:cs typeface="Trebuchet MS"/>
                <a:sym typeface="Trebuchet MS"/>
              </a:rPr>
              <a:t>How can distance learning benefit your ELL students? How can it benefit your program?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32468f6e656_2_72"/>
          <p:cNvSpPr/>
          <p:nvPr/>
        </p:nvSpPr>
        <p:spPr>
          <a:xfrm>
            <a:off x="519763" y="6719888"/>
            <a:ext cx="4649003" cy="2628900"/>
          </a:xfrm>
          <a:prstGeom prst="rect">
            <a:avLst/>
          </a:prstGeom>
          <a:solidFill>
            <a:srgbClr val="002060"/>
          </a:solidFill>
          <a:ln cap="flat" cmpd="sng" w="12700">
            <a:solidFill>
              <a:srgbClr val="2B3A3A"/>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b="0" i="0" lang="en-US" sz="2800" u="none" cap="none" strike="noStrike">
                <a:solidFill>
                  <a:schemeClr val="lt1"/>
                </a:solidFill>
                <a:latin typeface="Calibri"/>
                <a:ea typeface="Calibri"/>
                <a:cs typeface="Calibri"/>
                <a:sym typeface="Calibri"/>
              </a:rPr>
              <a:t>From the TCALL, Texas Workforce Commission, and Texas A&amp;M University </a:t>
            </a:r>
            <a:endParaRPr sz="2200"/>
          </a:p>
          <a:p>
            <a:pPr indent="0" lvl="0" marL="0" marR="0" rtl="0" algn="ctr">
              <a:spcBef>
                <a:spcPts val="0"/>
              </a:spcBef>
              <a:spcAft>
                <a:spcPts val="0"/>
              </a:spcAft>
              <a:buNone/>
            </a:pPr>
            <a:r>
              <a:rPr b="1" i="0" lang="en-US" sz="2800" u="none" cap="none" strike="noStrike">
                <a:solidFill>
                  <a:srgbClr val="CD7D19"/>
                </a:solidFill>
                <a:latin typeface="Calibri"/>
                <a:ea typeface="Calibri"/>
                <a:cs typeface="Calibri"/>
                <a:sym typeface="Calibri"/>
              </a:rPr>
              <a:t>COABE 2023</a:t>
            </a:r>
            <a:r>
              <a:rPr b="1" i="0" lang="en-US" sz="2800" u="none" cap="none" strike="noStrike">
                <a:solidFill>
                  <a:schemeClr val="lt1"/>
                </a:solidFill>
                <a:latin typeface="Calibri"/>
                <a:ea typeface="Calibri"/>
                <a:cs typeface="Calibri"/>
                <a:sym typeface="Calibri"/>
              </a:rPr>
              <a:t> </a:t>
            </a:r>
            <a:r>
              <a:rPr b="0" i="0" lang="en-US" sz="2800" u="none" cap="none" strike="noStrike">
                <a:solidFill>
                  <a:schemeClr val="lt1"/>
                </a:solidFill>
                <a:latin typeface="Calibri"/>
                <a:ea typeface="Calibri"/>
                <a:cs typeface="Calibri"/>
                <a:sym typeface="Calibri"/>
              </a:rPr>
              <a:t>presentation </a:t>
            </a:r>
            <a:endParaRPr sz="2200"/>
          </a:p>
          <a:p>
            <a:pPr indent="0" lvl="0" marL="0" marR="0" rtl="0" algn="ctr">
              <a:spcBef>
                <a:spcPts val="0"/>
              </a:spcBef>
              <a:spcAft>
                <a:spcPts val="0"/>
              </a:spcAft>
              <a:buNone/>
            </a:pPr>
            <a:r>
              <a:rPr b="0" i="0" lang="en-US" sz="2800" u="none" cap="none" strike="noStrike">
                <a:solidFill>
                  <a:schemeClr val="lt1"/>
                </a:solidFill>
                <a:latin typeface="Calibri"/>
                <a:ea typeface="Calibri"/>
                <a:cs typeface="Calibri"/>
                <a:sym typeface="Calibri"/>
              </a:rPr>
              <a:t>with Lori Slaton, Dr. Debra Hargrove, and Dr. Kurt Czupryn</a:t>
            </a:r>
            <a:endParaRPr b="0" i="0" sz="2800" u="none" cap="none" strike="noStrike">
              <a:solidFill>
                <a:schemeClr val="lt1"/>
              </a:solidFill>
              <a:latin typeface="Calibri"/>
              <a:ea typeface="Calibri"/>
              <a:cs typeface="Calibri"/>
              <a:sym typeface="Calibri"/>
            </a:endParaRPr>
          </a:p>
        </p:txBody>
      </p:sp>
      <p:pic>
        <p:nvPicPr>
          <p:cNvPr id="300" name="Google Shape;300;g32468f6e656_2_72"/>
          <p:cNvPicPr preferRelativeResize="0"/>
          <p:nvPr/>
        </p:nvPicPr>
        <p:blipFill rotWithShape="1">
          <a:blip r:embed="rId3">
            <a:alphaModFix amt="50000"/>
          </a:blip>
          <a:srcRect b="0" l="0" r="0" t="0"/>
          <a:stretch/>
        </p:blipFill>
        <p:spPr>
          <a:xfrm>
            <a:off x="0" y="0"/>
            <a:ext cx="18288000" cy="10285714"/>
          </a:xfrm>
          <a:prstGeom prst="rect">
            <a:avLst/>
          </a:prstGeom>
          <a:noFill/>
          <a:ln>
            <a:noFill/>
          </a:ln>
        </p:spPr>
      </p:pic>
      <p:pic>
        <p:nvPicPr>
          <p:cNvPr id="301" name="Google Shape;301;g32468f6e656_2_72"/>
          <p:cNvPicPr preferRelativeResize="0"/>
          <p:nvPr/>
        </p:nvPicPr>
        <p:blipFill rotWithShape="1">
          <a:blip r:embed="rId4">
            <a:alphaModFix/>
          </a:blip>
          <a:srcRect b="33335" l="28972" r="4658" t="41819"/>
          <a:stretch/>
        </p:blipFill>
        <p:spPr>
          <a:xfrm>
            <a:off x="5298510" y="4302690"/>
            <a:ext cx="12137720" cy="2555310"/>
          </a:xfrm>
          <a:prstGeom prst="rect">
            <a:avLst/>
          </a:prstGeom>
          <a:noFill/>
          <a:ln>
            <a:noFill/>
          </a:ln>
        </p:spPr>
      </p:pic>
      <p:pic>
        <p:nvPicPr>
          <p:cNvPr id="302" name="Google Shape;302;g32468f6e656_2_72"/>
          <p:cNvPicPr preferRelativeResize="0"/>
          <p:nvPr/>
        </p:nvPicPr>
        <p:blipFill rotWithShape="1">
          <a:blip r:embed="rId5">
            <a:alphaModFix/>
          </a:blip>
          <a:srcRect b="33335" l="55312" r="38709" t="61914"/>
          <a:stretch/>
        </p:blipFill>
        <p:spPr>
          <a:xfrm>
            <a:off x="10115549" y="6369483"/>
            <a:ext cx="1092995" cy="488515"/>
          </a:xfrm>
          <a:prstGeom prst="rect">
            <a:avLst/>
          </a:prstGeom>
          <a:noFill/>
          <a:ln>
            <a:noFill/>
          </a:ln>
        </p:spPr>
      </p:pic>
      <p:pic>
        <p:nvPicPr>
          <p:cNvPr id="303" name="Google Shape;303;g32468f6e656_2_72"/>
          <p:cNvPicPr preferRelativeResize="0"/>
          <p:nvPr/>
        </p:nvPicPr>
        <p:blipFill rotWithShape="1">
          <a:blip r:embed="rId5">
            <a:alphaModFix/>
          </a:blip>
          <a:srcRect b="33335" l="72695" r="21694" t="61915"/>
          <a:stretch/>
        </p:blipFill>
        <p:spPr>
          <a:xfrm>
            <a:off x="13294520" y="6369483"/>
            <a:ext cx="1025960" cy="488515"/>
          </a:xfrm>
          <a:prstGeom prst="rect">
            <a:avLst/>
          </a:prstGeom>
          <a:noFill/>
          <a:ln>
            <a:noFill/>
          </a:ln>
        </p:spPr>
      </p:pic>
      <p:pic>
        <p:nvPicPr>
          <p:cNvPr id="304" name="Google Shape;304;g32468f6e656_2_72"/>
          <p:cNvPicPr preferRelativeResize="0"/>
          <p:nvPr/>
        </p:nvPicPr>
        <p:blipFill rotWithShape="1">
          <a:blip r:embed="rId5">
            <a:alphaModFix/>
          </a:blip>
          <a:srcRect b="33335" l="89375" r="4658" t="61914"/>
          <a:stretch/>
        </p:blipFill>
        <p:spPr>
          <a:xfrm>
            <a:off x="16344899" y="6369483"/>
            <a:ext cx="1091330" cy="48851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32468f6e656_2_82"/>
          <p:cNvSpPr txBox="1"/>
          <p:nvPr/>
        </p:nvSpPr>
        <p:spPr>
          <a:xfrm>
            <a:off x="1373817" y="1989573"/>
            <a:ext cx="11697695" cy="1661994"/>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rPr b="1" i="0" lang="en-US" sz="5000" u="none" cap="none" strike="noStrike">
                <a:solidFill>
                  <a:schemeClr val="accent4"/>
                </a:solidFill>
                <a:latin typeface="Trebuchet MS"/>
                <a:ea typeface="Trebuchet MS"/>
                <a:cs typeface="Trebuchet MS"/>
                <a:sym typeface="Trebuchet MS"/>
              </a:rPr>
              <a:t>Percentage of </a:t>
            </a:r>
            <a:r>
              <a:rPr b="1" i="0" lang="en-US" sz="5000" u="none" cap="none" strike="noStrike">
                <a:solidFill>
                  <a:srgbClr val="D08425"/>
                </a:solidFill>
                <a:latin typeface="Trebuchet MS"/>
                <a:ea typeface="Trebuchet MS"/>
                <a:cs typeface="Trebuchet MS"/>
                <a:sym typeface="Trebuchet MS"/>
              </a:rPr>
              <a:t>Texas</a:t>
            </a:r>
            <a:r>
              <a:rPr b="1" i="0" lang="en-US" sz="5000" u="none" cap="none" strike="noStrike">
                <a:solidFill>
                  <a:schemeClr val="accent4"/>
                </a:solidFill>
                <a:latin typeface="Trebuchet MS"/>
                <a:ea typeface="Trebuchet MS"/>
                <a:cs typeface="Trebuchet MS"/>
                <a:sym typeface="Trebuchet MS"/>
              </a:rPr>
              <a:t> ESL Students who Achieved a Level Gain</a:t>
            </a:r>
            <a:endParaRPr sz="2200"/>
          </a:p>
        </p:txBody>
      </p:sp>
      <p:pic>
        <p:nvPicPr>
          <p:cNvPr id="311" name="Google Shape;311;g32468f6e656_2_82"/>
          <p:cNvPicPr preferRelativeResize="0"/>
          <p:nvPr/>
        </p:nvPicPr>
        <p:blipFill rotWithShape="1">
          <a:blip r:embed="rId3">
            <a:alphaModFix/>
          </a:blip>
          <a:srcRect b="0" l="0" r="0" t="0"/>
          <a:stretch/>
        </p:blipFill>
        <p:spPr>
          <a:xfrm>
            <a:off x="3574093" y="3626277"/>
            <a:ext cx="14401800" cy="6386523"/>
          </a:xfrm>
          <a:prstGeom prst="rect">
            <a:avLst/>
          </a:prstGeom>
          <a:noFill/>
          <a:ln>
            <a:noFill/>
          </a:ln>
        </p:spPr>
      </p:pic>
      <p:sp>
        <p:nvSpPr>
          <p:cNvPr id="312" name="Google Shape;312;g32468f6e656_2_82"/>
          <p:cNvSpPr/>
          <p:nvPr/>
        </p:nvSpPr>
        <p:spPr>
          <a:xfrm rot="9329921">
            <a:off x="3067785" y="3323693"/>
            <a:ext cx="11404920" cy="3639613"/>
          </a:xfrm>
          <a:prstGeom prst="arc">
            <a:avLst>
              <a:gd fmla="val 11423605" name="adj1"/>
              <a:gd fmla="val 20919121" name="adj2"/>
            </a:avLst>
          </a:prstGeom>
          <a:noFill/>
          <a:ln cap="sq" cmpd="sng" w="269875">
            <a:solidFill>
              <a:srgbClr val="A52D1E"/>
            </a:solidFill>
            <a:prstDash val="solid"/>
            <a:miter lim="800000"/>
            <a:headEnd len="med" w="med" type="triangle"/>
            <a:tailEnd len="sm" w="sm" type="none"/>
          </a:ln>
          <a:effectLst>
            <a:outerShdw blurRad="50800" sx="103000" rotWithShape="0" algn="ctr" dir="5400000" dist="50800" sy="103000">
              <a:srgbClr val="000000">
                <a:alpha val="42745"/>
              </a:srgbClr>
            </a:outerShdw>
          </a:effectLst>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p:txBody>
      </p:sp>
      <p:sp>
        <p:nvSpPr>
          <p:cNvPr id="313" name="Google Shape;313;g32468f6e656_2_82"/>
          <p:cNvSpPr txBox="1"/>
          <p:nvPr/>
        </p:nvSpPr>
        <p:spPr>
          <a:xfrm>
            <a:off x="4245432" y="6218250"/>
            <a:ext cx="1052373" cy="553998"/>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rPr lang="en-US" sz="2800">
                <a:solidFill>
                  <a:schemeClr val="lt1"/>
                </a:solidFill>
                <a:latin typeface="Tahoma"/>
                <a:ea typeface="Tahoma"/>
                <a:cs typeface="Tahoma"/>
                <a:sym typeface="Tahoma"/>
              </a:rPr>
              <a:t>29%</a:t>
            </a:r>
            <a:endParaRPr sz="2200"/>
          </a:p>
        </p:txBody>
      </p:sp>
      <p:sp>
        <p:nvSpPr>
          <p:cNvPr id="314" name="Google Shape;314;g32468f6e656_2_82"/>
          <p:cNvSpPr txBox="1"/>
          <p:nvPr/>
        </p:nvSpPr>
        <p:spPr>
          <a:xfrm>
            <a:off x="7740854" y="4898599"/>
            <a:ext cx="1123112" cy="553998"/>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rPr lang="en-US" sz="2800">
                <a:solidFill>
                  <a:schemeClr val="lt1"/>
                </a:solidFill>
                <a:latin typeface="Tahoma"/>
                <a:ea typeface="Tahoma"/>
                <a:cs typeface="Tahoma"/>
                <a:sym typeface="Tahoma"/>
              </a:rPr>
              <a:t>44%</a:t>
            </a:r>
            <a:endParaRPr sz="2200"/>
          </a:p>
        </p:txBody>
      </p:sp>
      <p:sp>
        <p:nvSpPr>
          <p:cNvPr id="315" name="Google Shape;315;g32468f6e656_2_82"/>
          <p:cNvSpPr txBox="1"/>
          <p:nvPr/>
        </p:nvSpPr>
        <p:spPr>
          <a:xfrm>
            <a:off x="11255828" y="4629872"/>
            <a:ext cx="1123112" cy="553998"/>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rPr lang="en-US" sz="2800">
                <a:solidFill>
                  <a:schemeClr val="lt1"/>
                </a:solidFill>
                <a:latin typeface="Tahoma"/>
                <a:ea typeface="Tahoma"/>
                <a:cs typeface="Tahoma"/>
                <a:sym typeface="Tahoma"/>
              </a:rPr>
              <a:t>47%</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75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32468f6e656_2_92"/>
          <p:cNvSpPr txBox="1"/>
          <p:nvPr/>
        </p:nvSpPr>
        <p:spPr>
          <a:xfrm>
            <a:off x="1373817" y="1989573"/>
            <a:ext cx="16914182" cy="1661994"/>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rPr b="1" lang="en-US" sz="5000">
                <a:solidFill>
                  <a:schemeClr val="accent4"/>
                </a:solidFill>
                <a:latin typeface="Trebuchet MS"/>
                <a:ea typeface="Trebuchet MS"/>
                <a:cs typeface="Trebuchet MS"/>
                <a:sym typeface="Trebuchet MS"/>
              </a:rPr>
              <a:t>Percentage of TX </a:t>
            </a:r>
            <a:r>
              <a:rPr b="1" lang="en-US" sz="5000">
                <a:solidFill>
                  <a:srgbClr val="CD7D19"/>
                </a:solidFill>
                <a:latin typeface="Trebuchet MS"/>
                <a:ea typeface="Trebuchet MS"/>
                <a:cs typeface="Trebuchet MS"/>
                <a:sym typeface="Trebuchet MS"/>
              </a:rPr>
              <a:t>Beginning Literacy ESL </a:t>
            </a:r>
            <a:r>
              <a:rPr b="1" lang="en-US" sz="5000">
                <a:solidFill>
                  <a:schemeClr val="accent4"/>
                </a:solidFill>
                <a:latin typeface="Trebuchet MS"/>
                <a:ea typeface="Trebuchet MS"/>
                <a:cs typeface="Trebuchet MS"/>
                <a:sym typeface="Trebuchet MS"/>
              </a:rPr>
              <a:t>Students who Achieved a Level Gain</a:t>
            </a:r>
            <a:endParaRPr sz="2200"/>
          </a:p>
        </p:txBody>
      </p:sp>
      <p:pic>
        <p:nvPicPr>
          <p:cNvPr id="322" name="Google Shape;322;g32468f6e656_2_92"/>
          <p:cNvPicPr preferRelativeResize="0"/>
          <p:nvPr/>
        </p:nvPicPr>
        <p:blipFill rotWithShape="1">
          <a:blip r:embed="rId3">
            <a:alphaModFix/>
          </a:blip>
          <a:srcRect b="0" l="0" r="0" t="0"/>
          <a:stretch/>
        </p:blipFill>
        <p:spPr>
          <a:xfrm>
            <a:off x="3574093" y="3626277"/>
            <a:ext cx="14401800" cy="6386523"/>
          </a:xfrm>
          <a:prstGeom prst="rect">
            <a:avLst/>
          </a:prstGeom>
          <a:noFill/>
          <a:ln>
            <a:noFill/>
          </a:ln>
        </p:spPr>
      </p:pic>
      <p:sp>
        <p:nvSpPr>
          <p:cNvPr id="323" name="Google Shape;323;g32468f6e656_2_92"/>
          <p:cNvSpPr/>
          <p:nvPr/>
        </p:nvSpPr>
        <p:spPr>
          <a:xfrm rot="9240000">
            <a:off x="3114639" y="3434307"/>
            <a:ext cx="11404920" cy="3364102"/>
          </a:xfrm>
          <a:prstGeom prst="arc">
            <a:avLst>
              <a:gd fmla="val 11385622" name="adj1"/>
              <a:gd fmla="val 20982370" name="adj2"/>
            </a:avLst>
          </a:prstGeom>
          <a:noFill/>
          <a:ln cap="sq" cmpd="sng" w="269875">
            <a:solidFill>
              <a:srgbClr val="A52D1E"/>
            </a:solidFill>
            <a:prstDash val="solid"/>
            <a:miter lim="800000"/>
            <a:headEnd len="med" w="med" type="triangle"/>
            <a:tailEnd len="sm" w="sm" type="none"/>
          </a:ln>
          <a:effectLst>
            <a:outerShdw blurRad="50800" sx="103000" rotWithShape="0" algn="ctr" dir="5400000" dist="50800" sy="103000">
              <a:srgbClr val="000000">
                <a:alpha val="42745"/>
              </a:srgbClr>
            </a:outerShdw>
          </a:effectLst>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p:txBody>
      </p:sp>
      <p:sp>
        <p:nvSpPr>
          <p:cNvPr id="324" name="Google Shape;324;g32468f6e656_2_92"/>
          <p:cNvSpPr txBox="1"/>
          <p:nvPr/>
        </p:nvSpPr>
        <p:spPr>
          <a:xfrm>
            <a:off x="4245432" y="6525395"/>
            <a:ext cx="1045025" cy="553998"/>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rPr lang="en-US" sz="2800">
                <a:solidFill>
                  <a:schemeClr val="lt1"/>
                </a:solidFill>
                <a:latin typeface="Tahoma"/>
                <a:ea typeface="Tahoma"/>
                <a:cs typeface="Tahoma"/>
                <a:sym typeface="Tahoma"/>
              </a:rPr>
              <a:t>31%</a:t>
            </a:r>
            <a:endParaRPr sz="2200"/>
          </a:p>
        </p:txBody>
      </p:sp>
      <p:sp>
        <p:nvSpPr>
          <p:cNvPr id="325" name="Google Shape;325;g32468f6e656_2_92"/>
          <p:cNvSpPr txBox="1"/>
          <p:nvPr/>
        </p:nvSpPr>
        <p:spPr>
          <a:xfrm>
            <a:off x="7740854" y="4970961"/>
            <a:ext cx="1040949" cy="553998"/>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rPr lang="en-US" sz="2800">
                <a:solidFill>
                  <a:schemeClr val="lt1"/>
                </a:solidFill>
                <a:latin typeface="Tahoma"/>
                <a:ea typeface="Tahoma"/>
                <a:cs typeface="Tahoma"/>
                <a:sym typeface="Tahoma"/>
              </a:rPr>
              <a:t>52%</a:t>
            </a:r>
            <a:endParaRPr sz="2200"/>
          </a:p>
        </p:txBody>
      </p:sp>
      <p:sp>
        <p:nvSpPr>
          <p:cNvPr id="326" name="Google Shape;326;g32468f6e656_2_92"/>
          <p:cNvSpPr txBox="1"/>
          <p:nvPr/>
        </p:nvSpPr>
        <p:spPr>
          <a:xfrm>
            <a:off x="11255828" y="4043171"/>
            <a:ext cx="1040949" cy="553998"/>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rPr lang="en-US" sz="2800">
                <a:solidFill>
                  <a:schemeClr val="lt1"/>
                </a:solidFill>
                <a:latin typeface="Tahoma"/>
                <a:ea typeface="Tahoma"/>
                <a:cs typeface="Tahoma"/>
                <a:sym typeface="Tahoma"/>
              </a:rPr>
              <a:t>64%</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75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DDD"/>
        </a:solidFill>
      </p:bgPr>
    </p:bg>
    <p:spTree>
      <p:nvGrpSpPr>
        <p:cNvPr id="116" name="Shape 116"/>
        <p:cNvGrpSpPr/>
        <p:nvPr/>
      </p:nvGrpSpPr>
      <p:grpSpPr>
        <a:xfrm>
          <a:off x="0" y="0"/>
          <a:ext cx="0" cy="0"/>
          <a:chOff x="0" y="0"/>
          <a:chExt cx="0" cy="0"/>
        </a:xfrm>
      </p:grpSpPr>
      <p:sp>
        <p:nvSpPr>
          <p:cNvPr id="117" name="Google Shape;117;p2"/>
          <p:cNvSpPr/>
          <p:nvPr/>
        </p:nvSpPr>
        <p:spPr>
          <a:xfrm>
            <a:off x="13397205" y="8398165"/>
            <a:ext cx="3874644" cy="1025166"/>
          </a:xfrm>
          <a:custGeom>
            <a:rect b="b" l="l" r="r" t="t"/>
            <a:pathLst>
              <a:path extrusionOk="0" h="1025166" w="3874644">
                <a:moveTo>
                  <a:pt x="0" y="0"/>
                </a:moveTo>
                <a:lnTo>
                  <a:pt x="3874644" y="0"/>
                </a:lnTo>
                <a:lnTo>
                  <a:pt x="3874644" y="1025166"/>
                </a:lnTo>
                <a:lnTo>
                  <a:pt x="0" y="1025166"/>
                </a:lnTo>
                <a:lnTo>
                  <a:pt x="0" y="0"/>
                </a:lnTo>
                <a:close/>
              </a:path>
            </a:pathLst>
          </a:custGeom>
          <a:blipFill rotWithShape="1">
            <a:blip r:embed="rId3">
              <a:alphaModFix/>
            </a:blip>
            <a:stretch>
              <a:fillRect b="0" l="0" r="0" t="0"/>
            </a:stretch>
          </a:blipFill>
          <a:ln>
            <a:noFill/>
          </a:ln>
        </p:spPr>
      </p:sp>
      <p:sp>
        <p:nvSpPr>
          <p:cNvPr id="118" name="Google Shape;118;p2"/>
          <p:cNvSpPr/>
          <p:nvPr/>
        </p:nvSpPr>
        <p:spPr>
          <a:xfrm>
            <a:off x="15765475" y="-807462"/>
            <a:ext cx="1911949" cy="4345338"/>
          </a:xfrm>
          <a:custGeom>
            <a:rect b="b" l="l" r="r" t="t"/>
            <a:pathLst>
              <a:path extrusionOk="0" h="4345338" w="1911949">
                <a:moveTo>
                  <a:pt x="0" y="0"/>
                </a:moveTo>
                <a:lnTo>
                  <a:pt x="1911949" y="0"/>
                </a:lnTo>
                <a:lnTo>
                  <a:pt x="1911949" y="4345338"/>
                </a:lnTo>
                <a:lnTo>
                  <a:pt x="0" y="4345338"/>
                </a:lnTo>
                <a:lnTo>
                  <a:pt x="0" y="0"/>
                </a:lnTo>
                <a:close/>
              </a:path>
            </a:pathLst>
          </a:custGeom>
          <a:blipFill rotWithShape="1">
            <a:blip r:embed="rId4">
              <a:alphaModFix/>
            </a:blip>
            <a:stretch>
              <a:fillRect b="0" l="0" r="0" t="0"/>
            </a:stretch>
          </a:blipFill>
          <a:ln>
            <a:noFill/>
          </a:ln>
        </p:spPr>
      </p:sp>
      <p:sp>
        <p:nvSpPr>
          <p:cNvPr id="119" name="Google Shape;119;p2"/>
          <p:cNvSpPr/>
          <p:nvPr/>
        </p:nvSpPr>
        <p:spPr>
          <a:xfrm>
            <a:off x="11223493" y="2406633"/>
            <a:ext cx="5158573" cy="4997368"/>
          </a:xfrm>
          <a:custGeom>
            <a:rect b="b" l="l" r="r" t="t"/>
            <a:pathLst>
              <a:path extrusionOk="0" h="4997368" w="5158573">
                <a:moveTo>
                  <a:pt x="0" y="0"/>
                </a:moveTo>
                <a:lnTo>
                  <a:pt x="5158574" y="0"/>
                </a:lnTo>
                <a:lnTo>
                  <a:pt x="5158574" y="4997368"/>
                </a:lnTo>
                <a:lnTo>
                  <a:pt x="0" y="4997368"/>
                </a:lnTo>
                <a:lnTo>
                  <a:pt x="0" y="0"/>
                </a:lnTo>
                <a:close/>
              </a:path>
            </a:pathLst>
          </a:custGeom>
          <a:blipFill rotWithShape="1">
            <a:blip r:embed="rId5">
              <a:alphaModFix/>
            </a:blip>
            <a:stretch>
              <a:fillRect b="0" l="0" r="0" t="0"/>
            </a:stretch>
          </a:blipFill>
          <a:ln>
            <a:noFill/>
          </a:ln>
        </p:spPr>
      </p:sp>
      <p:sp>
        <p:nvSpPr>
          <p:cNvPr id="120" name="Google Shape;120;p2"/>
          <p:cNvSpPr txBox="1"/>
          <p:nvPr/>
        </p:nvSpPr>
        <p:spPr>
          <a:xfrm>
            <a:off x="1028700" y="1019175"/>
            <a:ext cx="10194900" cy="984900"/>
          </a:xfrm>
          <a:prstGeom prst="rect">
            <a:avLst/>
          </a:prstGeom>
          <a:noFill/>
          <a:ln>
            <a:noFill/>
          </a:ln>
        </p:spPr>
        <p:txBody>
          <a:bodyPr anchorCtr="0" anchor="t" bIns="0" lIns="0" spcFirstLastPara="1" rIns="0" wrap="square" tIns="0">
            <a:spAutoFit/>
          </a:bodyPr>
          <a:lstStyle/>
          <a:p>
            <a:pPr indent="0" lvl="0" marL="0" marR="0" rtl="0" algn="l">
              <a:lnSpc>
                <a:spcPct val="121003"/>
              </a:lnSpc>
              <a:spcBef>
                <a:spcPts val="0"/>
              </a:spcBef>
              <a:spcAft>
                <a:spcPts val="0"/>
              </a:spcAft>
              <a:buNone/>
            </a:pPr>
            <a:r>
              <a:rPr b="0" i="0" lang="en-US" sz="6399" u="none" cap="none" strike="noStrike">
                <a:solidFill>
                  <a:srgbClr val="5F6F52"/>
                </a:solidFill>
                <a:latin typeface="Arial"/>
                <a:ea typeface="Arial"/>
                <a:cs typeface="Arial"/>
                <a:sym typeface="Arial"/>
              </a:rPr>
              <a:t>Thanks to our presenters</a:t>
            </a:r>
            <a:endParaRPr/>
          </a:p>
        </p:txBody>
      </p:sp>
      <p:sp>
        <p:nvSpPr>
          <p:cNvPr id="121" name="Google Shape;121;p2"/>
          <p:cNvSpPr txBox="1"/>
          <p:nvPr/>
        </p:nvSpPr>
        <p:spPr>
          <a:xfrm>
            <a:off x="1028689" y="2583851"/>
            <a:ext cx="9467100" cy="62049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US" sz="3474">
                <a:solidFill>
                  <a:srgbClr val="5F6F52"/>
                </a:solidFill>
              </a:rPr>
              <a:t>Rupa Sameer - ICCB</a:t>
            </a:r>
            <a:endParaRPr sz="3474">
              <a:solidFill>
                <a:srgbClr val="5F6F52"/>
              </a:solidFill>
            </a:endParaRPr>
          </a:p>
          <a:p>
            <a:pPr indent="0" lvl="0" marL="0" marR="0" rtl="0" algn="l">
              <a:lnSpc>
                <a:spcPct val="140011"/>
              </a:lnSpc>
              <a:spcBef>
                <a:spcPts val="0"/>
              </a:spcBef>
              <a:spcAft>
                <a:spcPts val="0"/>
              </a:spcAft>
              <a:buNone/>
            </a:pPr>
            <a:r>
              <a:rPr lang="en-US" sz="3474">
                <a:solidFill>
                  <a:srgbClr val="5F6F52"/>
                </a:solidFill>
              </a:rPr>
              <a:t>Reni Mitkova - Township #113 </a:t>
            </a:r>
            <a:endParaRPr sz="3474">
              <a:solidFill>
                <a:srgbClr val="5F6F52"/>
              </a:solidFill>
            </a:endParaRPr>
          </a:p>
          <a:p>
            <a:pPr indent="0" lvl="0" marL="0" marR="0" rtl="0" algn="l">
              <a:lnSpc>
                <a:spcPct val="140011"/>
              </a:lnSpc>
              <a:spcBef>
                <a:spcPts val="0"/>
              </a:spcBef>
              <a:spcAft>
                <a:spcPts val="0"/>
              </a:spcAft>
              <a:buNone/>
            </a:pPr>
            <a:r>
              <a:rPr b="0" i="0" lang="en-US" sz="3474" u="none" cap="none" strike="noStrike">
                <a:solidFill>
                  <a:srgbClr val="5F6F52"/>
                </a:solidFill>
                <a:latin typeface="Arial"/>
                <a:ea typeface="Arial"/>
                <a:cs typeface="Arial"/>
                <a:sym typeface="Arial"/>
              </a:rPr>
              <a:t>Amelia Hessling</a:t>
            </a:r>
            <a:r>
              <a:rPr lang="en-US" sz="3474">
                <a:solidFill>
                  <a:srgbClr val="5F6F52"/>
                </a:solidFill>
              </a:rPr>
              <a:t> -</a:t>
            </a:r>
            <a:r>
              <a:rPr b="0" i="0" lang="en-US" sz="3474" u="none" cap="none" strike="noStrike">
                <a:solidFill>
                  <a:srgbClr val="5F6F52"/>
                </a:solidFill>
                <a:latin typeface="Arial"/>
                <a:ea typeface="Arial"/>
                <a:cs typeface="Arial"/>
                <a:sym typeface="Arial"/>
              </a:rPr>
              <a:t> Burlington English</a:t>
            </a:r>
            <a:endParaRPr/>
          </a:p>
          <a:p>
            <a:pPr indent="0" lvl="0" marL="0" marR="0" rtl="0" algn="l">
              <a:lnSpc>
                <a:spcPct val="140011"/>
              </a:lnSpc>
              <a:spcBef>
                <a:spcPts val="0"/>
              </a:spcBef>
              <a:spcAft>
                <a:spcPts val="0"/>
              </a:spcAft>
              <a:buNone/>
            </a:pPr>
            <a:r>
              <a:rPr lang="en-US" sz="3474">
                <a:solidFill>
                  <a:srgbClr val="5F6F52"/>
                </a:solidFill>
              </a:rPr>
              <a:t>Angela Gerberding - ICCB</a:t>
            </a:r>
            <a:endParaRPr sz="3474">
              <a:solidFill>
                <a:srgbClr val="5F6F52"/>
              </a:solidFill>
            </a:endParaRPr>
          </a:p>
          <a:p>
            <a:pPr indent="0" lvl="0" marL="0" marR="0" rtl="0" algn="l">
              <a:lnSpc>
                <a:spcPct val="140011"/>
              </a:lnSpc>
              <a:spcBef>
                <a:spcPts val="0"/>
              </a:spcBef>
              <a:spcAft>
                <a:spcPts val="0"/>
              </a:spcAft>
              <a:buNone/>
            </a:pPr>
            <a:r>
              <a:rPr lang="en-US" sz="3474">
                <a:solidFill>
                  <a:srgbClr val="5F6F52"/>
                </a:solidFill>
              </a:rPr>
              <a:t>Sarah Taylor - World Relief Aurora</a:t>
            </a:r>
            <a:endParaRPr sz="3474">
              <a:solidFill>
                <a:srgbClr val="5F6F52"/>
              </a:solidFill>
            </a:endParaRPr>
          </a:p>
          <a:p>
            <a:pPr indent="0" lvl="0" marL="0" marR="0" rtl="0" algn="l">
              <a:lnSpc>
                <a:spcPct val="140011"/>
              </a:lnSpc>
              <a:spcBef>
                <a:spcPts val="0"/>
              </a:spcBef>
              <a:spcAft>
                <a:spcPts val="0"/>
              </a:spcAft>
              <a:buNone/>
            </a:pPr>
            <a:r>
              <a:rPr b="0" i="0" lang="en-US" sz="3474" u="none" cap="none" strike="noStrike">
                <a:solidFill>
                  <a:srgbClr val="5F6F52"/>
                </a:solidFill>
                <a:latin typeface="Arial"/>
                <a:ea typeface="Arial"/>
                <a:cs typeface="Arial"/>
                <a:sym typeface="Arial"/>
              </a:rPr>
              <a:t>Nancy Heuer-Evans</a:t>
            </a:r>
            <a:r>
              <a:rPr lang="en-US" sz="3474">
                <a:solidFill>
                  <a:srgbClr val="5F6F52"/>
                </a:solidFill>
              </a:rPr>
              <a:t> -</a:t>
            </a:r>
            <a:r>
              <a:rPr b="0" i="0" lang="en-US" sz="3474" u="none" cap="none" strike="noStrike">
                <a:solidFill>
                  <a:srgbClr val="5F6F52"/>
                </a:solidFill>
                <a:latin typeface="Arial"/>
                <a:ea typeface="Arial"/>
                <a:cs typeface="Arial"/>
                <a:sym typeface="Arial"/>
              </a:rPr>
              <a:t> i-Pathways</a:t>
            </a:r>
            <a:endParaRPr/>
          </a:p>
          <a:p>
            <a:pPr indent="0" lvl="0" marL="0" marR="0" rtl="0" algn="l">
              <a:lnSpc>
                <a:spcPct val="140011"/>
              </a:lnSpc>
              <a:spcBef>
                <a:spcPts val="0"/>
              </a:spcBef>
              <a:spcAft>
                <a:spcPts val="0"/>
              </a:spcAft>
              <a:buNone/>
            </a:pPr>
            <a:r>
              <a:rPr lang="en-US" sz="3474">
                <a:solidFill>
                  <a:srgbClr val="5F6F52"/>
                </a:solidFill>
              </a:rPr>
              <a:t>Jennifer Schreier - Morton</a:t>
            </a:r>
            <a:r>
              <a:rPr b="0" i="0" lang="en-US" sz="3474" u="none" cap="none" strike="noStrike">
                <a:solidFill>
                  <a:srgbClr val="5F6F52"/>
                </a:solidFill>
                <a:latin typeface="Arial"/>
                <a:ea typeface="Arial"/>
                <a:cs typeface="Arial"/>
                <a:sym typeface="Arial"/>
              </a:rPr>
              <a:t> College</a:t>
            </a:r>
            <a:endParaRPr b="0" i="0" sz="3474" u="none" cap="none" strike="noStrike">
              <a:solidFill>
                <a:srgbClr val="5F6F52"/>
              </a:solidFill>
              <a:latin typeface="Arial"/>
              <a:ea typeface="Arial"/>
              <a:cs typeface="Arial"/>
              <a:sym typeface="Arial"/>
            </a:endParaRPr>
          </a:p>
          <a:p>
            <a:pPr indent="0" lvl="0" marL="0" marR="0" rtl="0" algn="l">
              <a:lnSpc>
                <a:spcPct val="140011"/>
              </a:lnSpc>
              <a:spcBef>
                <a:spcPts val="0"/>
              </a:spcBef>
              <a:spcAft>
                <a:spcPts val="0"/>
              </a:spcAft>
              <a:buNone/>
            </a:pPr>
            <a:r>
              <a:rPr lang="en-US" sz="3474">
                <a:solidFill>
                  <a:srgbClr val="5F6F52"/>
                </a:solidFill>
              </a:rPr>
              <a:t>Kathy Olesen-Tracey - ICCB</a:t>
            </a:r>
            <a:endParaRPr sz="3474">
              <a:solidFill>
                <a:srgbClr val="5F6F52"/>
              </a:solidFill>
            </a:endParaRPr>
          </a:p>
          <a:p>
            <a:pPr indent="0" lvl="0" marL="0" marR="0" rtl="0" algn="l">
              <a:lnSpc>
                <a:spcPct val="140011"/>
              </a:lnSpc>
              <a:spcBef>
                <a:spcPts val="0"/>
              </a:spcBef>
              <a:spcAft>
                <a:spcPts val="0"/>
              </a:spcAft>
              <a:buNone/>
            </a:pPr>
            <a:r>
              <a:t/>
            </a:r>
            <a:endParaRPr/>
          </a:p>
        </p:txBody>
      </p:sp>
      <p:sp>
        <p:nvSpPr>
          <p:cNvPr id="122" name="Google Shape;122;p2"/>
          <p:cNvSpPr/>
          <p:nvPr/>
        </p:nvSpPr>
        <p:spPr>
          <a:xfrm>
            <a:off x="1028700" y="8588550"/>
            <a:ext cx="3921277" cy="1339499"/>
          </a:xfrm>
          <a:custGeom>
            <a:rect b="b" l="l" r="r" t="t"/>
            <a:pathLst>
              <a:path extrusionOk="0" h="1339499" w="3921277">
                <a:moveTo>
                  <a:pt x="0" y="0"/>
                </a:moveTo>
                <a:lnTo>
                  <a:pt x="3921277" y="0"/>
                </a:lnTo>
                <a:lnTo>
                  <a:pt x="3921277" y="1339500"/>
                </a:lnTo>
                <a:lnTo>
                  <a:pt x="0" y="133950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descr="A picture containing text, computer, person, computer&#10;&#10;Description automatically generated" id="332" name="Google Shape;332;g32468f6e656_2_102"/>
          <p:cNvPicPr preferRelativeResize="0"/>
          <p:nvPr/>
        </p:nvPicPr>
        <p:blipFill rotWithShape="1">
          <a:blip r:embed="rId3">
            <a:alphaModFix/>
          </a:blip>
          <a:srcRect b="0" l="0" r="0" t="0"/>
          <a:stretch/>
        </p:blipFill>
        <p:spPr>
          <a:xfrm>
            <a:off x="0" y="0"/>
            <a:ext cx="18288000" cy="10287000"/>
          </a:xfrm>
          <a:prstGeom prst="rect">
            <a:avLst/>
          </a:prstGeom>
          <a:noFill/>
          <a:ln>
            <a:noFill/>
          </a:ln>
        </p:spPr>
      </p:pic>
      <p:sp>
        <p:nvSpPr>
          <p:cNvPr id="333" name="Google Shape;333;g32468f6e656_2_102"/>
          <p:cNvSpPr txBox="1"/>
          <p:nvPr/>
        </p:nvSpPr>
        <p:spPr>
          <a:xfrm>
            <a:off x="1683975" y="3792688"/>
            <a:ext cx="7570520" cy="1431161"/>
          </a:xfrm>
          <a:prstGeom prst="rect">
            <a:avLst/>
          </a:prstGeom>
          <a:noFill/>
          <a:ln>
            <a:noFill/>
          </a:ln>
        </p:spPr>
        <p:txBody>
          <a:bodyPr anchorCtr="0" anchor="t" bIns="68550" lIns="137150" spcFirstLastPara="1" rIns="137150" wrap="square" tIns="68550">
            <a:spAutoFit/>
          </a:bodyPr>
          <a:lstStyle/>
          <a:p>
            <a:pPr indent="0" lvl="0" marL="0" marR="0" rtl="0" algn="ctr">
              <a:spcBef>
                <a:spcPts val="0"/>
              </a:spcBef>
              <a:spcAft>
                <a:spcPts val="0"/>
              </a:spcAft>
              <a:buNone/>
            </a:pPr>
            <a:r>
              <a:rPr b="1" lang="en-US" sz="6000">
                <a:solidFill>
                  <a:srgbClr val="3C4182"/>
                </a:solidFill>
                <a:latin typeface="Tahoma"/>
                <a:ea typeface="Tahoma"/>
                <a:cs typeface="Tahoma"/>
                <a:sym typeface="Tahoma"/>
              </a:rPr>
              <a:t>Level Gains </a:t>
            </a:r>
            <a:endParaRPr sz="2200"/>
          </a:p>
          <a:p>
            <a:pPr indent="0" lvl="0" marL="0" marR="0" rtl="0" algn="ctr">
              <a:spcBef>
                <a:spcPts val="0"/>
              </a:spcBef>
              <a:spcAft>
                <a:spcPts val="0"/>
              </a:spcAft>
              <a:buNone/>
            </a:pPr>
            <a:r>
              <a:rPr b="1" lang="en-US" sz="2400">
                <a:solidFill>
                  <a:srgbClr val="3C4182"/>
                </a:solidFill>
                <a:latin typeface="Tahoma"/>
                <a:ea typeface="Tahoma"/>
                <a:cs typeface="Tahoma"/>
                <a:sym typeface="Tahoma"/>
              </a:rPr>
              <a:t>(MSGs)</a:t>
            </a:r>
            <a:endParaRPr sz="2200"/>
          </a:p>
        </p:txBody>
      </p:sp>
      <p:sp>
        <p:nvSpPr>
          <p:cNvPr id="334" name="Google Shape;334;g32468f6e656_2_102"/>
          <p:cNvSpPr txBox="1"/>
          <p:nvPr/>
        </p:nvSpPr>
        <p:spPr>
          <a:xfrm>
            <a:off x="1683975" y="6355619"/>
            <a:ext cx="7570520" cy="1061829"/>
          </a:xfrm>
          <a:prstGeom prst="rect">
            <a:avLst/>
          </a:prstGeom>
          <a:noFill/>
          <a:ln>
            <a:noFill/>
          </a:ln>
        </p:spPr>
        <p:txBody>
          <a:bodyPr anchorCtr="0" anchor="t" bIns="68550" lIns="137150" spcFirstLastPara="1" rIns="137150" wrap="square" tIns="68550">
            <a:spAutoFit/>
          </a:bodyPr>
          <a:lstStyle/>
          <a:p>
            <a:pPr indent="0" lvl="0" marL="0" marR="0" rtl="0" algn="ctr">
              <a:spcBef>
                <a:spcPts val="0"/>
              </a:spcBef>
              <a:spcAft>
                <a:spcPts val="0"/>
              </a:spcAft>
              <a:buNone/>
            </a:pPr>
            <a:r>
              <a:rPr b="1" lang="en-US" sz="6000">
                <a:solidFill>
                  <a:srgbClr val="3C4182"/>
                </a:solidFill>
                <a:latin typeface="Tahoma"/>
                <a:ea typeface="Tahoma"/>
                <a:cs typeface="Tahoma"/>
                <a:sym typeface="Tahoma"/>
              </a:rPr>
              <a:t>Proxy Hours</a:t>
            </a:r>
            <a:endParaRPr b="1" sz="2800">
              <a:solidFill>
                <a:srgbClr val="3C4182"/>
              </a:solidFill>
              <a:latin typeface="Tahoma"/>
              <a:ea typeface="Tahoma"/>
              <a:cs typeface="Tahoma"/>
              <a:sym typeface="Tahoma"/>
            </a:endParaRPr>
          </a:p>
        </p:txBody>
      </p:sp>
      <p:sp>
        <p:nvSpPr>
          <p:cNvPr id="335" name="Google Shape;335;g32468f6e656_2_102"/>
          <p:cNvSpPr/>
          <p:nvPr/>
        </p:nvSpPr>
        <p:spPr>
          <a:xfrm flipH="1" rot="10800000">
            <a:off x="5033852" y="5293248"/>
            <a:ext cx="870765" cy="992970"/>
          </a:xfrm>
          <a:prstGeom prst="downArrow">
            <a:avLst>
              <a:gd fmla="val 50000" name="adj1"/>
              <a:gd fmla="val 50000" name="adj2"/>
            </a:avLst>
          </a:prstGeom>
          <a:solidFill>
            <a:srgbClr val="3C4182"/>
          </a:solidFill>
          <a:ln>
            <a:noFill/>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par>
                                <p:cTn fill="hold" nodeType="withEffect" presetClass="entr" presetID="10" presetSubtype="0">
                                  <p:stCondLst>
                                    <p:cond delay="50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par>
                                <p:cTn fill="hold" nodeType="withEffect" presetClass="entr" presetID="10" presetSubtype="0">
                                  <p:stCondLst>
                                    <p:cond delay="100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32468f6e656_2_110"/>
          <p:cNvSpPr txBox="1"/>
          <p:nvPr>
            <p:ph type="title"/>
          </p:nvPr>
        </p:nvSpPr>
        <p:spPr>
          <a:xfrm>
            <a:off x="2854722" y="3965258"/>
            <a:ext cx="14084537" cy="1178243"/>
          </a:xfrm>
          <a:prstGeom prst="rect">
            <a:avLst/>
          </a:prstGeom>
          <a:noFill/>
          <a:ln>
            <a:noFill/>
          </a:ln>
        </p:spPr>
        <p:txBody>
          <a:bodyPr anchorCtr="0" anchor="ctr" bIns="68550" lIns="137150" spcFirstLastPara="1" rIns="137150" wrap="square" tIns="68550">
            <a:normAutofit/>
          </a:bodyPr>
          <a:lstStyle/>
          <a:p>
            <a:pPr indent="0" lvl="0" marL="0" rtl="0" algn="l">
              <a:lnSpc>
                <a:spcPct val="90000"/>
              </a:lnSpc>
              <a:spcBef>
                <a:spcPts val="0"/>
              </a:spcBef>
              <a:spcAft>
                <a:spcPts val="0"/>
              </a:spcAft>
              <a:buClr>
                <a:srgbClr val="3C4182"/>
              </a:buClr>
              <a:buSzPts val="6400"/>
              <a:buFont typeface="Trebuchet MS"/>
              <a:buNone/>
            </a:pPr>
            <a:r>
              <a:rPr b="1" lang="en-US" sz="6400">
                <a:solidFill>
                  <a:srgbClr val="3C4182"/>
                </a:solidFill>
                <a:latin typeface="Trebuchet MS"/>
                <a:ea typeface="Trebuchet MS"/>
                <a:cs typeface="Trebuchet MS"/>
                <a:sym typeface="Trebuchet MS"/>
              </a:rPr>
              <a:t>Capturing Distance Learning Hours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g32468f6e656_2_115"/>
          <p:cNvSpPr/>
          <p:nvPr/>
        </p:nvSpPr>
        <p:spPr>
          <a:xfrm>
            <a:off x="2286" y="0"/>
            <a:ext cx="18283428" cy="10287000"/>
          </a:xfrm>
          <a:prstGeom prst="rect">
            <a:avLst/>
          </a:prstGeom>
          <a:noFill/>
          <a:ln>
            <a:noFill/>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p:txBody>
      </p:sp>
      <p:pic>
        <p:nvPicPr>
          <p:cNvPr descr="A check box and check mark on a blackboard&#10;&#10;Description automatically generated" id="348" name="Google Shape;348;g32468f6e656_2_115"/>
          <p:cNvPicPr preferRelativeResize="0"/>
          <p:nvPr>
            <p:ph idx="1" type="body"/>
          </p:nvPr>
        </p:nvPicPr>
        <p:blipFill rotWithShape="1">
          <a:blip r:embed="rId3">
            <a:alphaModFix/>
          </a:blip>
          <a:srcRect b="3892" l="0" r="0" t="8576"/>
          <a:stretch/>
        </p:blipFill>
        <p:spPr>
          <a:xfrm>
            <a:off x="30" y="1923"/>
            <a:ext cx="18287970" cy="10285077"/>
          </a:xfrm>
          <a:prstGeom prst="rect">
            <a:avLst/>
          </a:prstGeom>
          <a:noFill/>
          <a:ln>
            <a:noFill/>
          </a:ln>
        </p:spPr>
      </p:pic>
      <p:sp>
        <p:nvSpPr>
          <p:cNvPr id="349" name="Google Shape;349;g32468f6e656_2_115"/>
          <p:cNvSpPr txBox="1"/>
          <p:nvPr/>
        </p:nvSpPr>
        <p:spPr>
          <a:xfrm>
            <a:off x="14627864" y="9986917"/>
            <a:ext cx="3660136" cy="300082"/>
          </a:xfrm>
          <a:prstGeom prst="rect">
            <a:avLst/>
          </a:prstGeom>
          <a:solidFill>
            <a:srgbClr val="000000"/>
          </a:solidFill>
          <a:ln>
            <a:noFill/>
          </a:ln>
        </p:spPr>
        <p:txBody>
          <a:bodyPr anchorCtr="0" anchor="t" bIns="68550" lIns="137150" spcFirstLastPara="1" rIns="137150" wrap="square" tIns="68550">
            <a:spAutoFit/>
          </a:bodyPr>
          <a:lstStyle/>
          <a:p>
            <a:pPr indent="0" lvl="0" marL="0" marR="0" rtl="0" algn="r">
              <a:spcBef>
                <a:spcPts val="0"/>
              </a:spcBef>
              <a:spcAft>
                <a:spcPts val="0"/>
              </a:spcAft>
              <a:buNone/>
            </a:pPr>
            <a:r>
              <a:rPr lang="en-US" sz="1000" u="sng">
                <a:solidFill>
                  <a:schemeClr val="hlink"/>
                </a:solidFill>
                <a:latin typeface="Calibri"/>
                <a:ea typeface="Calibri"/>
                <a:cs typeface="Calibri"/>
                <a:sym typeface="Calibri"/>
                <a:hlinkClick r:id="rId4"/>
              </a:rPr>
              <a:t>This Photo</a:t>
            </a:r>
            <a:r>
              <a:rPr lang="en-US" sz="1000">
                <a:solidFill>
                  <a:srgbClr val="FFFFFF"/>
                </a:solidFill>
                <a:latin typeface="Calibri"/>
                <a:ea typeface="Calibri"/>
                <a:cs typeface="Calibri"/>
                <a:sym typeface="Calibri"/>
              </a:rPr>
              <a:t> by Unknown Author is licensed under </a:t>
            </a:r>
            <a:r>
              <a:rPr lang="en-US" sz="1000" u="sng">
                <a:solidFill>
                  <a:schemeClr val="hlink"/>
                </a:solidFill>
                <a:latin typeface="Calibri"/>
                <a:ea typeface="Calibri"/>
                <a:cs typeface="Calibri"/>
                <a:sym typeface="Calibri"/>
                <a:hlinkClick r:id="rId5"/>
              </a:rPr>
              <a:t>CC BY-SA-NC</a:t>
            </a:r>
            <a:endParaRPr sz="1000">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32468f6e656_2_122"/>
          <p:cNvSpPr txBox="1"/>
          <p:nvPr>
            <p:ph type="title"/>
          </p:nvPr>
        </p:nvSpPr>
        <p:spPr>
          <a:xfrm>
            <a:off x="1460262" y="1756749"/>
            <a:ext cx="14084537" cy="1178243"/>
          </a:xfrm>
          <a:prstGeom prst="rect">
            <a:avLst/>
          </a:prstGeom>
          <a:noFill/>
          <a:ln>
            <a:noFill/>
          </a:ln>
        </p:spPr>
        <p:txBody>
          <a:bodyPr anchorCtr="0" anchor="ctr" bIns="68550" lIns="137150" spcFirstLastPara="1" rIns="137150" wrap="square" tIns="68550">
            <a:normAutofit/>
          </a:bodyPr>
          <a:lstStyle/>
          <a:p>
            <a:pPr indent="0" lvl="0" marL="0" rtl="0" algn="l">
              <a:lnSpc>
                <a:spcPct val="90000"/>
              </a:lnSpc>
              <a:spcBef>
                <a:spcPts val="0"/>
              </a:spcBef>
              <a:spcAft>
                <a:spcPts val="0"/>
              </a:spcAft>
              <a:buClr>
                <a:srgbClr val="0A99D6"/>
              </a:buClr>
              <a:buSzPts val="6400"/>
              <a:buFont typeface="Trebuchet MS"/>
              <a:buNone/>
            </a:pPr>
            <a:r>
              <a:rPr lang="en-US" sz="6400">
                <a:solidFill>
                  <a:srgbClr val="0A99D6"/>
                </a:solidFill>
                <a:latin typeface="Trebuchet MS"/>
                <a:ea typeface="Trebuchet MS"/>
                <a:cs typeface="Trebuchet MS"/>
                <a:sym typeface="Trebuchet MS"/>
              </a:rPr>
              <a:t>Distance Learning can look like….</a:t>
            </a:r>
            <a:endParaRPr/>
          </a:p>
        </p:txBody>
      </p:sp>
      <p:sp>
        <p:nvSpPr>
          <p:cNvPr id="356" name="Google Shape;356;g32468f6e656_2_122"/>
          <p:cNvSpPr txBox="1"/>
          <p:nvPr/>
        </p:nvSpPr>
        <p:spPr>
          <a:xfrm>
            <a:off x="1460262" y="4046220"/>
            <a:ext cx="15639018" cy="3508653"/>
          </a:xfrm>
          <a:prstGeom prst="rect">
            <a:avLst/>
          </a:prstGeom>
          <a:noFill/>
          <a:ln>
            <a:noFill/>
          </a:ln>
        </p:spPr>
        <p:txBody>
          <a:bodyPr anchorCtr="0" anchor="t" bIns="68550" lIns="137150" spcFirstLastPara="1" rIns="137150" wrap="square" tIns="68550">
            <a:spAutoFit/>
          </a:bodyPr>
          <a:lstStyle/>
          <a:p>
            <a:pPr indent="-685800" lvl="0" marL="685800" marR="0" rtl="0" algn="l">
              <a:spcBef>
                <a:spcPts val="0"/>
              </a:spcBef>
              <a:spcAft>
                <a:spcPts val="0"/>
              </a:spcAft>
              <a:buClr>
                <a:schemeClr val="dk1"/>
              </a:buClr>
              <a:buSzPts val="4800"/>
              <a:buFont typeface="Noto Sans Symbols"/>
              <a:buChar char="✔"/>
            </a:pPr>
            <a:r>
              <a:rPr lang="en-US" sz="4800">
                <a:solidFill>
                  <a:schemeClr val="dk1"/>
                </a:solidFill>
                <a:latin typeface="Trebuchet MS"/>
                <a:ea typeface="Trebuchet MS"/>
                <a:cs typeface="Trebuchet MS"/>
                <a:sym typeface="Trebuchet MS"/>
              </a:rPr>
              <a:t>Face-to-face + asynchronous “traditional face-to-face”</a:t>
            </a:r>
            <a:endParaRPr sz="2200"/>
          </a:p>
          <a:p>
            <a:pPr indent="-685800" lvl="0" marL="685800" marR="0" rtl="0" algn="l">
              <a:spcBef>
                <a:spcPts val="0"/>
              </a:spcBef>
              <a:spcAft>
                <a:spcPts val="0"/>
              </a:spcAft>
              <a:buClr>
                <a:schemeClr val="dk1"/>
              </a:buClr>
              <a:buSzPts val="4800"/>
              <a:buFont typeface="Noto Sans Symbols"/>
              <a:buChar char="✔"/>
            </a:pPr>
            <a:r>
              <a:rPr lang="en-US" sz="4800">
                <a:solidFill>
                  <a:schemeClr val="dk1"/>
                </a:solidFill>
                <a:latin typeface="Trebuchet MS"/>
                <a:ea typeface="Trebuchet MS"/>
                <a:cs typeface="Trebuchet MS"/>
                <a:sym typeface="Trebuchet MS"/>
              </a:rPr>
              <a:t>Synchronous online “web platform” + asynchronous</a:t>
            </a:r>
            <a:endParaRPr sz="2200"/>
          </a:p>
          <a:p>
            <a:pPr indent="-685800" lvl="0" marL="685800" marR="0" rtl="0" algn="l">
              <a:spcBef>
                <a:spcPts val="0"/>
              </a:spcBef>
              <a:spcAft>
                <a:spcPts val="0"/>
              </a:spcAft>
              <a:buClr>
                <a:schemeClr val="dk1"/>
              </a:buClr>
              <a:buSzPts val="4800"/>
              <a:buFont typeface="Noto Sans Symbols"/>
              <a:buChar char="✔"/>
            </a:pPr>
            <a:r>
              <a:rPr lang="en-US" sz="4800">
                <a:solidFill>
                  <a:schemeClr val="dk1"/>
                </a:solidFill>
                <a:latin typeface="Trebuchet MS"/>
                <a:ea typeface="Trebuchet MS"/>
                <a:cs typeface="Trebuchet MS"/>
                <a:sym typeface="Trebuchet MS"/>
              </a:rPr>
              <a:t>Asynchronous only “At-Distance”</a:t>
            </a:r>
            <a:endParaRPr sz="2200"/>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357" name="Google Shape;357;g32468f6e656_2_122"/>
          <p:cNvSpPr txBox="1"/>
          <p:nvPr/>
        </p:nvSpPr>
        <p:spPr>
          <a:xfrm>
            <a:off x="2057400" y="7915946"/>
            <a:ext cx="15639018" cy="2077493"/>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rPr lang="en-US" sz="6600">
                <a:solidFill>
                  <a:schemeClr val="dk1"/>
                </a:solidFill>
                <a:latin typeface="Trebuchet MS"/>
                <a:ea typeface="Trebuchet MS"/>
                <a:cs typeface="Trebuchet MS"/>
                <a:sym typeface="Trebuchet MS"/>
              </a:rPr>
              <a:t>🔑 </a:t>
            </a:r>
            <a:r>
              <a:rPr lang="en-US" sz="6000">
                <a:solidFill>
                  <a:schemeClr val="dk1"/>
                </a:solidFill>
                <a:latin typeface="Trebuchet MS"/>
                <a:ea typeface="Trebuchet MS"/>
                <a:cs typeface="Trebuchet MS"/>
                <a:sym typeface="Trebuchet MS"/>
              </a:rPr>
              <a:t>Set students up for success with </a:t>
            </a:r>
            <a:r>
              <a:rPr b="1" lang="en-US" sz="6000">
                <a:solidFill>
                  <a:schemeClr val="dk1"/>
                </a:solidFill>
                <a:latin typeface="Trebuchet MS"/>
                <a:ea typeface="Trebuchet MS"/>
                <a:cs typeface="Trebuchet MS"/>
                <a:sym typeface="Trebuchet MS"/>
              </a:rPr>
              <a:t>an </a:t>
            </a:r>
            <a:r>
              <a:rPr b="1" lang="en-US" sz="6000">
                <a:solidFill>
                  <a:srgbClr val="0A99D6"/>
                </a:solidFill>
                <a:latin typeface="Trebuchet MS"/>
                <a:ea typeface="Trebuchet MS"/>
                <a:cs typeface="Trebuchet MS"/>
                <a:sym typeface="Trebuchet MS"/>
              </a:rPr>
              <a:t>asynchronous component </a:t>
            </a:r>
            <a:r>
              <a:rPr b="1" lang="en-US" sz="6000">
                <a:solidFill>
                  <a:schemeClr val="dk1"/>
                </a:solidFill>
                <a:latin typeface="Trebuchet MS"/>
                <a:ea typeface="Trebuchet MS"/>
                <a:cs typeface="Trebuchet MS"/>
                <a:sym typeface="Trebuchet MS"/>
              </a:rPr>
              <a:t>to all classes</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32468f6e656_2_129"/>
          <p:cNvSpPr txBox="1"/>
          <p:nvPr>
            <p:ph type="title"/>
          </p:nvPr>
        </p:nvSpPr>
        <p:spPr>
          <a:xfrm>
            <a:off x="1460262" y="1756749"/>
            <a:ext cx="14084537" cy="1178243"/>
          </a:xfrm>
          <a:prstGeom prst="rect">
            <a:avLst/>
          </a:prstGeom>
          <a:noFill/>
          <a:ln>
            <a:noFill/>
          </a:ln>
        </p:spPr>
        <p:txBody>
          <a:bodyPr anchorCtr="0" anchor="ctr" bIns="68550" lIns="137150" spcFirstLastPara="1" rIns="137150" wrap="square" tIns="68550">
            <a:normAutofit/>
          </a:bodyPr>
          <a:lstStyle/>
          <a:p>
            <a:pPr indent="0" lvl="0" marL="0" rtl="0" algn="l">
              <a:lnSpc>
                <a:spcPct val="90000"/>
              </a:lnSpc>
              <a:spcBef>
                <a:spcPts val="0"/>
              </a:spcBef>
              <a:spcAft>
                <a:spcPts val="0"/>
              </a:spcAft>
              <a:buClr>
                <a:srgbClr val="0A99D6"/>
              </a:buClr>
              <a:buSzPts val="6400"/>
              <a:buFont typeface="Trebuchet MS"/>
              <a:buNone/>
            </a:pPr>
            <a:r>
              <a:rPr lang="en-US" sz="6400">
                <a:solidFill>
                  <a:srgbClr val="0A99D6"/>
                </a:solidFill>
                <a:latin typeface="Trebuchet MS"/>
                <a:ea typeface="Trebuchet MS"/>
                <a:cs typeface="Trebuchet MS"/>
                <a:sym typeface="Trebuchet MS"/>
              </a:rPr>
              <a:t>Class Set Up</a:t>
            </a:r>
            <a:endParaRPr/>
          </a:p>
        </p:txBody>
      </p:sp>
      <p:pic>
        <p:nvPicPr>
          <p:cNvPr descr="A screenshot of a computer&#10;&#10;Description automatically generated" id="364" name="Google Shape;364;g32468f6e656_2_129"/>
          <p:cNvPicPr preferRelativeResize="0"/>
          <p:nvPr/>
        </p:nvPicPr>
        <p:blipFill rotWithShape="1">
          <a:blip r:embed="rId3">
            <a:alphaModFix/>
          </a:blip>
          <a:srcRect b="0" l="0" r="0" t="0"/>
          <a:stretch/>
        </p:blipFill>
        <p:spPr>
          <a:xfrm>
            <a:off x="1260354" y="3501866"/>
            <a:ext cx="16707606" cy="4867697"/>
          </a:xfrm>
          <a:prstGeom prst="rect">
            <a:avLst/>
          </a:prstGeom>
          <a:noFill/>
          <a:ln cap="flat" cmpd="sng" w="9525">
            <a:solidFill>
              <a:srgbClr val="3C4182"/>
            </a:solidFill>
            <a:prstDash val="solid"/>
            <a:round/>
            <a:headEnd len="sm" w="sm" type="none"/>
            <a:tailEnd len="sm" w="sm" type="none"/>
          </a:ln>
          <a:effectLst>
            <a:outerShdw blurRad="50800" rotWithShape="0" algn="t" dir="5400000" dist="38100">
              <a:srgbClr val="000000">
                <a:alpha val="40000"/>
              </a:srgbClr>
            </a:outerShdw>
          </a:effectLst>
        </p:spPr>
      </p:pic>
      <p:sp>
        <p:nvSpPr>
          <p:cNvPr id="365" name="Google Shape;365;g32468f6e656_2_129"/>
          <p:cNvSpPr/>
          <p:nvPr/>
        </p:nvSpPr>
        <p:spPr>
          <a:xfrm>
            <a:off x="8663940" y="7109460"/>
            <a:ext cx="1417320" cy="571500"/>
          </a:xfrm>
          <a:prstGeom prst="roundRect">
            <a:avLst>
              <a:gd fmla="val 16667" name="adj"/>
            </a:avLst>
          </a:prstGeom>
          <a:noFill/>
          <a:ln cap="flat" cmpd="sng" w="38100">
            <a:solidFill>
              <a:srgbClr val="FF0000"/>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p:txBody>
      </p:sp>
      <p:sp>
        <p:nvSpPr>
          <p:cNvPr id="366" name="Google Shape;366;g32468f6e656_2_129"/>
          <p:cNvSpPr/>
          <p:nvPr/>
        </p:nvSpPr>
        <p:spPr>
          <a:xfrm>
            <a:off x="8686800" y="7658100"/>
            <a:ext cx="1714500" cy="571500"/>
          </a:xfrm>
          <a:prstGeom prst="roundRect">
            <a:avLst>
              <a:gd fmla="val 16667" name="adj"/>
            </a:avLst>
          </a:prstGeom>
          <a:noFill/>
          <a:ln cap="flat" cmpd="sng" w="38100">
            <a:solidFill>
              <a:srgbClr val="FF0000"/>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6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32468f6e656_2_137"/>
          <p:cNvSpPr txBox="1"/>
          <p:nvPr>
            <p:ph type="title"/>
          </p:nvPr>
        </p:nvSpPr>
        <p:spPr>
          <a:xfrm>
            <a:off x="1460262" y="1756749"/>
            <a:ext cx="14084537" cy="1178243"/>
          </a:xfrm>
          <a:prstGeom prst="rect">
            <a:avLst/>
          </a:prstGeom>
          <a:noFill/>
          <a:ln>
            <a:noFill/>
          </a:ln>
        </p:spPr>
        <p:txBody>
          <a:bodyPr anchorCtr="0" anchor="ctr" bIns="68550" lIns="137150" spcFirstLastPara="1" rIns="137150" wrap="square" tIns="68550">
            <a:normAutofit/>
          </a:bodyPr>
          <a:lstStyle/>
          <a:p>
            <a:pPr indent="0" lvl="0" marL="0" rtl="0" algn="l">
              <a:lnSpc>
                <a:spcPct val="90000"/>
              </a:lnSpc>
              <a:spcBef>
                <a:spcPts val="0"/>
              </a:spcBef>
              <a:spcAft>
                <a:spcPts val="0"/>
              </a:spcAft>
              <a:buClr>
                <a:srgbClr val="0A99D6"/>
              </a:buClr>
              <a:buSzPts val="6400"/>
              <a:buFont typeface="Trebuchet MS"/>
              <a:buNone/>
            </a:pPr>
            <a:r>
              <a:rPr lang="en-US" sz="6400">
                <a:solidFill>
                  <a:srgbClr val="0A99D6"/>
                </a:solidFill>
                <a:latin typeface="Trebuchet MS"/>
                <a:ea typeface="Trebuchet MS"/>
                <a:cs typeface="Trebuchet MS"/>
                <a:sym typeface="Trebuchet MS"/>
              </a:rPr>
              <a:t>Let’s talk reports.</a:t>
            </a:r>
            <a:endParaRPr/>
          </a:p>
        </p:txBody>
      </p:sp>
      <p:pic>
        <p:nvPicPr>
          <p:cNvPr descr="A screenshot of a computer&#10;&#10;Description automatically generated" id="373" name="Google Shape;373;g32468f6e656_2_137"/>
          <p:cNvPicPr preferRelativeResize="0"/>
          <p:nvPr/>
        </p:nvPicPr>
        <p:blipFill rotWithShape="1">
          <a:blip r:embed="rId3">
            <a:alphaModFix/>
          </a:blip>
          <a:srcRect b="0" l="0" r="0" t="0"/>
          <a:stretch/>
        </p:blipFill>
        <p:spPr>
          <a:xfrm>
            <a:off x="1460262" y="3931920"/>
            <a:ext cx="15884027" cy="4256007"/>
          </a:xfrm>
          <a:prstGeom prst="rect">
            <a:avLst/>
          </a:prstGeom>
          <a:noFill/>
          <a:ln>
            <a:noFill/>
          </a:ln>
          <a:effectLst>
            <a:outerShdw blurRad="50800" rotWithShape="0" algn="t" dir="5400000" dist="38100">
              <a:srgbClr val="000000">
                <a:alpha val="4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32468f6e656_2_143"/>
          <p:cNvSpPr txBox="1"/>
          <p:nvPr>
            <p:ph type="title"/>
          </p:nvPr>
        </p:nvSpPr>
        <p:spPr>
          <a:xfrm>
            <a:off x="1257300" y="547688"/>
            <a:ext cx="15773400" cy="1988344"/>
          </a:xfrm>
          <a:prstGeom prst="rect">
            <a:avLst/>
          </a:prstGeom>
          <a:noFill/>
          <a:ln>
            <a:noFill/>
          </a:ln>
        </p:spPr>
        <p:txBody>
          <a:bodyPr anchorCtr="0" anchor="ctr" bIns="68550" lIns="137150" spcFirstLastPara="1" rIns="137150" wrap="square" tIns="68550">
            <a:normAutofit/>
          </a:bodyPr>
          <a:lstStyle/>
          <a:p>
            <a:pPr indent="0" lvl="0" marL="0" rtl="0" algn="l">
              <a:lnSpc>
                <a:spcPct val="90000"/>
              </a:lnSpc>
              <a:spcBef>
                <a:spcPts val="0"/>
              </a:spcBef>
              <a:spcAft>
                <a:spcPts val="0"/>
              </a:spcAft>
              <a:buClr>
                <a:srgbClr val="0A99D6"/>
              </a:buClr>
              <a:buSzPts val="6600"/>
              <a:buFont typeface="Trebuchet MS"/>
              <a:buNone/>
            </a:pPr>
            <a:r>
              <a:rPr lang="en-US" sz="6600">
                <a:solidFill>
                  <a:srgbClr val="0A99D6"/>
                </a:solidFill>
                <a:latin typeface="Trebuchet MS"/>
                <a:ea typeface="Trebuchet MS"/>
                <a:cs typeface="Trebuchet MS"/>
                <a:sym typeface="Trebuchet MS"/>
              </a:rPr>
              <a:t>The Proxy Report</a:t>
            </a:r>
            <a:endParaRPr/>
          </a:p>
        </p:txBody>
      </p:sp>
      <p:pic>
        <p:nvPicPr>
          <p:cNvPr descr="A screenshot of a computer&#10;&#10;Description automatically generated" id="380" name="Google Shape;380;g32468f6e656_2_143"/>
          <p:cNvPicPr preferRelativeResize="0"/>
          <p:nvPr/>
        </p:nvPicPr>
        <p:blipFill rotWithShape="1">
          <a:blip r:embed="rId3">
            <a:alphaModFix/>
          </a:blip>
          <a:srcRect b="0" l="0" r="0" t="0"/>
          <a:stretch/>
        </p:blipFill>
        <p:spPr>
          <a:xfrm>
            <a:off x="0" y="2725241"/>
            <a:ext cx="18288000" cy="7014072"/>
          </a:xfrm>
          <a:prstGeom prst="rect">
            <a:avLst/>
          </a:prstGeom>
          <a:noFill/>
          <a:ln>
            <a:noFill/>
          </a:ln>
          <a:effectLst>
            <a:outerShdw blurRad="50800" rotWithShape="0" algn="t" dir="5400000" dist="3810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32468f6e656_2_149"/>
          <p:cNvSpPr txBox="1"/>
          <p:nvPr>
            <p:ph type="title"/>
          </p:nvPr>
        </p:nvSpPr>
        <p:spPr>
          <a:xfrm>
            <a:off x="1368822" y="1230969"/>
            <a:ext cx="14084537" cy="1178243"/>
          </a:xfrm>
          <a:prstGeom prst="rect">
            <a:avLst/>
          </a:prstGeom>
          <a:noFill/>
          <a:ln>
            <a:noFill/>
          </a:ln>
        </p:spPr>
        <p:txBody>
          <a:bodyPr anchorCtr="0" anchor="ctr" bIns="68550" lIns="137150" spcFirstLastPara="1" rIns="137150" wrap="square" tIns="68550">
            <a:normAutofit/>
          </a:bodyPr>
          <a:lstStyle/>
          <a:p>
            <a:pPr indent="0" lvl="0" marL="0" rtl="0" algn="l">
              <a:lnSpc>
                <a:spcPct val="90000"/>
              </a:lnSpc>
              <a:spcBef>
                <a:spcPts val="0"/>
              </a:spcBef>
              <a:spcAft>
                <a:spcPts val="0"/>
              </a:spcAft>
              <a:buClr>
                <a:srgbClr val="0A99D6"/>
              </a:buClr>
              <a:buSzPts val="6400"/>
              <a:buFont typeface="Trebuchet MS"/>
              <a:buNone/>
            </a:pPr>
            <a:r>
              <a:rPr lang="en-US" sz="6400">
                <a:solidFill>
                  <a:srgbClr val="0A99D6"/>
                </a:solidFill>
                <a:latin typeface="Trebuchet MS"/>
                <a:ea typeface="Trebuchet MS"/>
                <a:cs typeface="Trebuchet MS"/>
                <a:sym typeface="Trebuchet MS"/>
              </a:rPr>
              <a:t>Teachers make the magic happen.</a:t>
            </a:r>
            <a:endParaRPr/>
          </a:p>
        </p:txBody>
      </p:sp>
      <p:pic>
        <p:nvPicPr>
          <p:cNvPr descr="A screenshot of a computer&#10;&#10;Description automatically generated" id="387" name="Google Shape;387;g32468f6e656_2_149"/>
          <p:cNvPicPr preferRelativeResize="0"/>
          <p:nvPr/>
        </p:nvPicPr>
        <p:blipFill rotWithShape="1">
          <a:blip r:embed="rId3">
            <a:alphaModFix/>
          </a:blip>
          <a:srcRect b="0" l="0" r="0" t="0"/>
          <a:stretch/>
        </p:blipFill>
        <p:spPr>
          <a:xfrm>
            <a:off x="3657600" y="2409211"/>
            <a:ext cx="10378440" cy="7103399"/>
          </a:xfrm>
          <a:prstGeom prst="rect">
            <a:avLst/>
          </a:prstGeom>
          <a:noFill/>
          <a:ln cap="flat" cmpd="sng" w="9525">
            <a:solidFill>
              <a:srgbClr val="3C4182"/>
            </a:solidFill>
            <a:prstDash val="solid"/>
            <a:round/>
            <a:headEnd len="sm" w="sm" type="none"/>
            <a:tailEnd len="sm" w="sm" type="none"/>
          </a:ln>
          <a:effectLst>
            <a:outerShdw blurRad="50800" rotWithShape="0" algn="t" dir="5400000" dist="3810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id="393" name="Google Shape;393;g32468f6e656_2_155"/>
          <p:cNvPicPr preferRelativeResize="0"/>
          <p:nvPr/>
        </p:nvPicPr>
        <p:blipFill rotWithShape="1">
          <a:blip r:embed="rId3">
            <a:alphaModFix/>
          </a:blip>
          <a:srcRect b="0" l="0" r="0" t="0"/>
          <a:stretch/>
        </p:blipFill>
        <p:spPr>
          <a:xfrm>
            <a:off x="6043505" y="1806218"/>
            <a:ext cx="6586538" cy="1428750"/>
          </a:xfrm>
          <a:prstGeom prst="rect">
            <a:avLst/>
          </a:prstGeom>
          <a:noFill/>
          <a:ln>
            <a:noFill/>
          </a:ln>
        </p:spPr>
      </p:pic>
      <p:sp>
        <p:nvSpPr>
          <p:cNvPr id="394" name="Google Shape;394;g32468f6e656_2_155"/>
          <p:cNvSpPr txBox="1"/>
          <p:nvPr/>
        </p:nvSpPr>
        <p:spPr>
          <a:xfrm>
            <a:off x="-272586" y="7557669"/>
            <a:ext cx="5735996" cy="1569660"/>
          </a:xfrm>
          <a:prstGeom prst="rect">
            <a:avLst/>
          </a:prstGeom>
          <a:noFill/>
          <a:ln>
            <a:noFill/>
          </a:ln>
        </p:spPr>
        <p:txBody>
          <a:bodyPr anchorCtr="0" anchor="t" bIns="68550" lIns="137150" spcFirstLastPara="1" rIns="137150" wrap="square" tIns="68550">
            <a:spAutoFit/>
          </a:bodyPr>
          <a:lstStyle/>
          <a:p>
            <a:pPr indent="0" lvl="0" marL="0" marR="0" rtl="0" algn="ctr">
              <a:lnSpc>
                <a:spcPct val="100000"/>
              </a:lnSpc>
              <a:spcBef>
                <a:spcPts val="0"/>
              </a:spcBef>
              <a:spcAft>
                <a:spcPts val="0"/>
              </a:spcAft>
              <a:buClr>
                <a:srgbClr val="3C91C8"/>
              </a:buClr>
              <a:buSzPts val="2400"/>
              <a:buFont typeface="Tahoma"/>
              <a:buNone/>
            </a:pPr>
            <a:r>
              <a:rPr b="1" i="0" lang="en-US" sz="2400" u="none" cap="none" strike="noStrike">
                <a:solidFill>
                  <a:srgbClr val="3C91C8"/>
                </a:solidFill>
                <a:latin typeface="Tahoma"/>
                <a:ea typeface="Tahoma"/>
                <a:cs typeface="Tahoma"/>
                <a:sym typeface="Tahoma"/>
              </a:rPr>
              <a:t>Amelia Hessling</a:t>
            </a:r>
            <a:endParaRPr b="1" i="0" sz="2400" u="none" cap="none" strike="noStrike">
              <a:solidFill>
                <a:srgbClr val="3C91C8"/>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2400"/>
              <a:buFont typeface="Tahoma"/>
              <a:buNone/>
            </a:pPr>
            <a:r>
              <a:rPr b="0" i="0" lang="en-US" sz="2400" u="none" cap="none" strike="noStrike">
                <a:solidFill>
                  <a:srgbClr val="000000"/>
                </a:solidFill>
                <a:latin typeface="Tahoma"/>
                <a:ea typeface="Tahoma"/>
                <a:cs typeface="Tahoma"/>
                <a:sym typeface="Tahoma"/>
              </a:rPr>
              <a:t>Sr. Customer Manager</a:t>
            </a:r>
            <a:endParaRPr sz="2200"/>
          </a:p>
          <a:p>
            <a:pPr indent="0" lvl="0" marL="0" marR="0" rtl="0" algn="ctr">
              <a:lnSpc>
                <a:spcPct val="100000"/>
              </a:lnSpc>
              <a:spcBef>
                <a:spcPts val="0"/>
              </a:spcBef>
              <a:spcAft>
                <a:spcPts val="0"/>
              </a:spcAft>
              <a:buClr>
                <a:srgbClr val="000000"/>
              </a:buClr>
              <a:buSzPts val="2200"/>
              <a:buFont typeface="Tahoma"/>
              <a:buNone/>
            </a:pPr>
            <a:r>
              <a:rPr b="0" i="0" lang="en-US" sz="2200" u="none" cap="none" strike="noStrike">
                <a:solidFill>
                  <a:srgbClr val="000000"/>
                </a:solidFill>
                <a:latin typeface="Tahoma"/>
                <a:ea typeface="Tahoma"/>
                <a:cs typeface="Tahoma"/>
                <a:sym typeface="Tahoma"/>
              </a:rPr>
              <a:t>Amelia.H@BurlingtonEnglish.com</a:t>
            </a:r>
            <a:endParaRPr sz="2200"/>
          </a:p>
          <a:p>
            <a:pPr indent="0" lvl="0" marL="0" marR="0" rtl="0" algn="ctr">
              <a:lnSpc>
                <a:spcPct val="100000"/>
              </a:lnSpc>
              <a:spcBef>
                <a:spcPts val="0"/>
              </a:spcBef>
              <a:spcAft>
                <a:spcPts val="0"/>
              </a:spcAft>
              <a:buClr>
                <a:srgbClr val="000000"/>
              </a:buClr>
              <a:buSzPts val="2400"/>
              <a:buFont typeface="Tahoma"/>
              <a:buNone/>
            </a:pPr>
            <a:r>
              <a:rPr b="0" i="0" lang="en-US" sz="2400" u="none" cap="none" strike="noStrike">
                <a:solidFill>
                  <a:srgbClr val="000000"/>
                </a:solidFill>
                <a:latin typeface="Tahoma"/>
                <a:ea typeface="Tahoma"/>
                <a:cs typeface="Tahoma"/>
                <a:sym typeface="Tahoma"/>
              </a:rPr>
              <a:t>(312) 292-1473</a:t>
            </a:r>
            <a:endParaRPr sz="2200"/>
          </a:p>
        </p:txBody>
      </p:sp>
      <p:pic>
        <p:nvPicPr>
          <p:cNvPr id="395" name="Google Shape;395;g32468f6e656_2_155"/>
          <p:cNvPicPr preferRelativeResize="0"/>
          <p:nvPr/>
        </p:nvPicPr>
        <p:blipFill rotWithShape="1">
          <a:blip r:embed="rId4">
            <a:alphaModFix/>
          </a:blip>
          <a:srcRect b="0" l="10000" r="10000" t="0"/>
          <a:stretch/>
        </p:blipFill>
        <p:spPr>
          <a:xfrm>
            <a:off x="1080104" y="3580663"/>
            <a:ext cx="3030614" cy="3788265"/>
          </a:xfrm>
          <a:prstGeom prst="ellipse">
            <a:avLst/>
          </a:prstGeom>
          <a:noFill/>
          <a:ln cap="rnd" cmpd="sng" w="9525">
            <a:solidFill>
              <a:srgbClr val="333333"/>
            </a:solidFill>
            <a:prstDash val="solid"/>
            <a:round/>
            <a:headEnd len="sm" w="sm" type="none"/>
            <a:tailEnd len="sm" w="sm" type="none"/>
          </a:ln>
          <a:effectLst>
            <a:outerShdw blurRad="50800" rotWithShape="0" algn="tl" dir="2700000" dist="38100">
              <a:srgbClr val="000000">
                <a:alpha val="40000"/>
              </a:srgbClr>
            </a:outerShdw>
          </a:effectLst>
        </p:spPr>
      </p:pic>
      <p:pic>
        <p:nvPicPr>
          <p:cNvPr id="396" name="Google Shape;396;g32468f6e656_2_155"/>
          <p:cNvPicPr preferRelativeResize="0"/>
          <p:nvPr/>
        </p:nvPicPr>
        <p:blipFill rotWithShape="1">
          <a:blip r:embed="rId5">
            <a:alphaModFix/>
          </a:blip>
          <a:srcRect b="0" l="11312" r="11312" t="0"/>
          <a:stretch/>
        </p:blipFill>
        <p:spPr>
          <a:xfrm>
            <a:off x="10202142" y="3580663"/>
            <a:ext cx="3030615" cy="3788267"/>
          </a:xfrm>
          <a:prstGeom prst="ellipse">
            <a:avLst/>
          </a:prstGeom>
          <a:noFill/>
          <a:ln cap="rnd" cmpd="sng" w="9525">
            <a:solidFill>
              <a:srgbClr val="333333"/>
            </a:solidFill>
            <a:prstDash val="solid"/>
            <a:round/>
            <a:headEnd len="sm" w="sm" type="none"/>
            <a:tailEnd len="sm" w="sm" type="none"/>
          </a:ln>
          <a:effectLst>
            <a:outerShdw blurRad="50800" rotWithShape="0" algn="tl" dir="2700000" dist="38100">
              <a:srgbClr val="000000">
                <a:alpha val="40000"/>
              </a:srgbClr>
            </a:outerShdw>
          </a:effectLst>
        </p:spPr>
      </p:pic>
      <p:sp>
        <p:nvSpPr>
          <p:cNvPr id="397" name="Google Shape;397;g32468f6e656_2_155"/>
          <p:cNvSpPr txBox="1"/>
          <p:nvPr/>
        </p:nvSpPr>
        <p:spPr>
          <a:xfrm>
            <a:off x="9043833" y="7557669"/>
            <a:ext cx="5347235" cy="1569660"/>
          </a:xfrm>
          <a:prstGeom prst="rect">
            <a:avLst/>
          </a:prstGeom>
          <a:noFill/>
          <a:ln>
            <a:noFill/>
          </a:ln>
        </p:spPr>
        <p:txBody>
          <a:bodyPr anchorCtr="0" anchor="t" bIns="68550" lIns="137150" spcFirstLastPara="1" rIns="137150" wrap="square" tIns="68550">
            <a:spAutoFit/>
          </a:bodyPr>
          <a:lstStyle/>
          <a:p>
            <a:pPr indent="0" lvl="0" marL="0" marR="0" rtl="0" algn="ctr">
              <a:lnSpc>
                <a:spcPct val="100000"/>
              </a:lnSpc>
              <a:spcBef>
                <a:spcPts val="0"/>
              </a:spcBef>
              <a:spcAft>
                <a:spcPts val="0"/>
              </a:spcAft>
              <a:buClr>
                <a:srgbClr val="3C91C8"/>
              </a:buClr>
              <a:buSzPts val="2400"/>
              <a:buFont typeface="Tahoma"/>
              <a:buNone/>
            </a:pPr>
            <a:r>
              <a:rPr b="1" i="0" lang="en-US" sz="2400" u="none" cap="none" strike="noStrike">
                <a:solidFill>
                  <a:srgbClr val="3C91C8"/>
                </a:solidFill>
                <a:latin typeface="Tahoma"/>
                <a:ea typeface="Tahoma"/>
                <a:cs typeface="Tahoma"/>
                <a:sym typeface="Tahoma"/>
              </a:rPr>
              <a:t>Mara Stibitz</a:t>
            </a:r>
            <a:endParaRPr sz="2200"/>
          </a:p>
          <a:p>
            <a:pPr indent="0" lvl="0" marL="0" marR="0" rtl="0" algn="ctr">
              <a:lnSpc>
                <a:spcPct val="100000"/>
              </a:lnSpc>
              <a:spcBef>
                <a:spcPts val="0"/>
              </a:spcBef>
              <a:spcAft>
                <a:spcPts val="0"/>
              </a:spcAft>
              <a:buClr>
                <a:srgbClr val="000000"/>
              </a:buClr>
              <a:buSzPts val="2400"/>
              <a:buFont typeface="Tahoma"/>
              <a:buNone/>
            </a:pPr>
            <a:r>
              <a:rPr b="0" i="0" lang="en-US" sz="2400" u="none" cap="none" strike="noStrike">
                <a:solidFill>
                  <a:srgbClr val="000000"/>
                </a:solidFill>
                <a:latin typeface="Tahoma"/>
                <a:ea typeface="Tahoma"/>
                <a:cs typeface="Tahoma"/>
                <a:sym typeface="Tahoma"/>
              </a:rPr>
              <a:t>Teacher Trainer</a:t>
            </a:r>
            <a:endParaRPr sz="2200"/>
          </a:p>
          <a:p>
            <a:pPr indent="0" lvl="0" marL="0" marR="0" rtl="0" algn="ctr">
              <a:lnSpc>
                <a:spcPct val="100000"/>
              </a:lnSpc>
              <a:spcBef>
                <a:spcPts val="0"/>
              </a:spcBef>
              <a:spcAft>
                <a:spcPts val="0"/>
              </a:spcAft>
              <a:buClr>
                <a:srgbClr val="000000"/>
              </a:buClr>
              <a:buSzPts val="2200"/>
              <a:buFont typeface="Tahoma"/>
              <a:buNone/>
            </a:pPr>
            <a:r>
              <a:rPr b="0" i="0" lang="en-US" sz="2200" u="none" cap="none" strike="noStrike">
                <a:solidFill>
                  <a:srgbClr val="000000"/>
                </a:solidFill>
                <a:latin typeface="Tahoma"/>
                <a:ea typeface="Tahoma"/>
                <a:cs typeface="Tahoma"/>
                <a:sym typeface="Tahoma"/>
              </a:rPr>
              <a:t>Mara.S@BurlingtonEnglish.com</a:t>
            </a:r>
            <a:endParaRPr sz="2200"/>
          </a:p>
          <a:p>
            <a:pPr indent="0" lvl="0" marL="0" marR="0" rtl="0" algn="ctr">
              <a:lnSpc>
                <a:spcPct val="100000"/>
              </a:lnSpc>
              <a:spcBef>
                <a:spcPts val="0"/>
              </a:spcBef>
              <a:spcAft>
                <a:spcPts val="0"/>
              </a:spcAft>
              <a:buClr>
                <a:srgbClr val="000000"/>
              </a:buClr>
              <a:buSzPts val="2400"/>
              <a:buFont typeface="Tahoma"/>
              <a:buNone/>
            </a:pPr>
            <a:r>
              <a:rPr b="0" i="0" lang="en-US" sz="2400" u="none" cap="none" strike="noStrike">
                <a:solidFill>
                  <a:srgbClr val="000000"/>
                </a:solidFill>
                <a:latin typeface="Tahoma"/>
                <a:ea typeface="Tahoma"/>
                <a:cs typeface="Tahoma"/>
                <a:sym typeface="Tahoma"/>
              </a:rPr>
              <a:t>(312) 805-0247</a:t>
            </a:r>
            <a:endParaRPr sz="2200"/>
          </a:p>
        </p:txBody>
      </p:sp>
      <p:sp>
        <p:nvSpPr>
          <p:cNvPr id="398" name="Google Shape;398;g32468f6e656_2_155"/>
          <p:cNvSpPr txBox="1"/>
          <p:nvPr/>
        </p:nvSpPr>
        <p:spPr>
          <a:xfrm>
            <a:off x="4300245" y="7557669"/>
            <a:ext cx="5735996" cy="1569660"/>
          </a:xfrm>
          <a:prstGeom prst="rect">
            <a:avLst/>
          </a:prstGeom>
          <a:noFill/>
          <a:ln>
            <a:noFill/>
          </a:ln>
        </p:spPr>
        <p:txBody>
          <a:bodyPr anchorCtr="0" anchor="t" bIns="68550" lIns="137150" spcFirstLastPara="1" rIns="137150" wrap="square" tIns="68550">
            <a:spAutoFit/>
          </a:bodyPr>
          <a:lstStyle/>
          <a:p>
            <a:pPr indent="0" lvl="0" marL="0" marR="0" rtl="0" algn="ctr">
              <a:lnSpc>
                <a:spcPct val="100000"/>
              </a:lnSpc>
              <a:spcBef>
                <a:spcPts val="0"/>
              </a:spcBef>
              <a:spcAft>
                <a:spcPts val="0"/>
              </a:spcAft>
              <a:buClr>
                <a:srgbClr val="3C91C8"/>
              </a:buClr>
              <a:buSzPts val="2400"/>
              <a:buFont typeface="Tahoma"/>
              <a:buNone/>
            </a:pPr>
            <a:r>
              <a:rPr b="1" i="0" lang="en-US" sz="2400" u="none" cap="none" strike="noStrike">
                <a:solidFill>
                  <a:srgbClr val="3C91C8"/>
                </a:solidFill>
                <a:latin typeface="Tahoma"/>
                <a:ea typeface="Tahoma"/>
                <a:cs typeface="Tahoma"/>
                <a:sym typeface="Tahoma"/>
              </a:rPr>
              <a:t>Lane Steiner</a:t>
            </a:r>
            <a:endParaRPr sz="2200"/>
          </a:p>
          <a:p>
            <a:pPr indent="0" lvl="0" marL="0" marR="0" rtl="0" algn="ctr">
              <a:lnSpc>
                <a:spcPct val="100000"/>
              </a:lnSpc>
              <a:spcBef>
                <a:spcPts val="0"/>
              </a:spcBef>
              <a:spcAft>
                <a:spcPts val="0"/>
              </a:spcAft>
              <a:buClr>
                <a:srgbClr val="000000"/>
              </a:buClr>
              <a:buSzPts val="2400"/>
              <a:buFont typeface="Tahoma"/>
              <a:buNone/>
            </a:pPr>
            <a:r>
              <a:rPr b="0" i="0" lang="en-US" sz="2400" u="none" cap="none" strike="noStrike">
                <a:solidFill>
                  <a:srgbClr val="000000"/>
                </a:solidFill>
                <a:latin typeface="Tahoma"/>
                <a:ea typeface="Tahoma"/>
                <a:cs typeface="Tahoma"/>
                <a:sym typeface="Tahoma"/>
              </a:rPr>
              <a:t>Customer Manager</a:t>
            </a:r>
            <a:endParaRPr sz="2200"/>
          </a:p>
          <a:p>
            <a:pPr indent="0" lvl="0" marL="0" marR="0" rtl="0" algn="ctr">
              <a:lnSpc>
                <a:spcPct val="100000"/>
              </a:lnSpc>
              <a:spcBef>
                <a:spcPts val="0"/>
              </a:spcBef>
              <a:spcAft>
                <a:spcPts val="0"/>
              </a:spcAft>
              <a:buClr>
                <a:srgbClr val="000000"/>
              </a:buClr>
              <a:buSzPts val="2200"/>
              <a:buFont typeface="Tahoma"/>
              <a:buNone/>
            </a:pPr>
            <a:r>
              <a:rPr b="0" i="0" lang="en-US" sz="2200" u="none" cap="none" strike="noStrike">
                <a:solidFill>
                  <a:srgbClr val="000000"/>
                </a:solidFill>
                <a:latin typeface="Tahoma"/>
                <a:ea typeface="Tahoma"/>
                <a:cs typeface="Tahoma"/>
                <a:sym typeface="Tahoma"/>
              </a:rPr>
              <a:t>Lane.S@BurlingtonEnglish.com</a:t>
            </a:r>
            <a:endParaRPr sz="2200"/>
          </a:p>
          <a:p>
            <a:pPr indent="0" lvl="0" marL="0" marR="0" rtl="0" algn="ctr">
              <a:lnSpc>
                <a:spcPct val="100000"/>
              </a:lnSpc>
              <a:spcBef>
                <a:spcPts val="0"/>
              </a:spcBef>
              <a:spcAft>
                <a:spcPts val="0"/>
              </a:spcAft>
              <a:buClr>
                <a:srgbClr val="000000"/>
              </a:buClr>
              <a:buSzPts val="2400"/>
              <a:buFont typeface="Tahoma"/>
              <a:buNone/>
            </a:pPr>
            <a:r>
              <a:rPr b="0" i="0" lang="en-US" sz="2400" u="none" cap="none" strike="noStrike">
                <a:solidFill>
                  <a:srgbClr val="000000"/>
                </a:solidFill>
                <a:latin typeface="Tahoma"/>
                <a:ea typeface="Tahoma"/>
                <a:cs typeface="Tahoma"/>
                <a:sym typeface="Tahoma"/>
              </a:rPr>
              <a:t>(773) 882-5011</a:t>
            </a:r>
            <a:endParaRPr sz="2200"/>
          </a:p>
        </p:txBody>
      </p:sp>
      <p:pic>
        <p:nvPicPr>
          <p:cNvPr id="399" name="Google Shape;399;g32468f6e656_2_155"/>
          <p:cNvPicPr preferRelativeResize="0"/>
          <p:nvPr/>
        </p:nvPicPr>
        <p:blipFill rotWithShape="1">
          <a:blip r:embed="rId6">
            <a:alphaModFix/>
          </a:blip>
          <a:srcRect b="0" l="211" r="211" t="0"/>
          <a:stretch/>
        </p:blipFill>
        <p:spPr>
          <a:xfrm>
            <a:off x="5652935" y="3580665"/>
            <a:ext cx="3030615" cy="3788267"/>
          </a:xfrm>
          <a:prstGeom prst="ellipse">
            <a:avLst/>
          </a:prstGeom>
          <a:noFill/>
          <a:ln cap="rnd" cmpd="sng" w="9525">
            <a:solidFill>
              <a:srgbClr val="333333"/>
            </a:solidFill>
            <a:prstDash val="solid"/>
            <a:round/>
            <a:headEnd len="sm" w="sm" type="none"/>
            <a:tailEnd len="sm" w="sm" type="none"/>
          </a:ln>
          <a:effectLst>
            <a:outerShdw blurRad="50800" rotWithShape="0" algn="tl" dir="2700000" dist="38100">
              <a:srgbClr val="000000">
                <a:alpha val="40000"/>
              </a:srgbClr>
            </a:outerShdw>
          </a:effectLst>
        </p:spPr>
      </p:pic>
      <p:pic>
        <p:nvPicPr>
          <p:cNvPr id="400" name="Google Shape;400;g32468f6e656_2_155"/>
          <p:cNvPicPr preferRelativeResize="0"/>
          <p:nvPr/>
        </p:nvPicPr>
        <p:blipFill rotWithShape="1">
          <a:blip r:embed="rId7">
            <a:alphaModFix/>
          </a:blip>
          <a:srcRect b="21657" l="0" r="13188" t="17304"/>
          <a:stretch/>
        </p:blipFill>
        <p:spPr>
          <a:xfrm>
            <a:off x="14609071" y="3580662"/>
            <a:ext cx="3030615" cy="3788267"/>
          </a:xfrm>
          <a:prstGeom prst="ellipse">
            <a:avLst/>
          </a:prstGeom>
          <a:noFill/>
          <a:ln cap="rnd" cmpd="sng" w="9525">
            <a:solidFill>
              <a:srgbClr val="333333"/>
            </a:solidFill>
            <a:prstDash val="solid"/>
            <a:round/>
            <a:headEnd len="sm" w="sm" type="none"/>
            <a:tailEnd len="sm" w="sm" type="none"/>
          </a:ln>
          <a:effectLst>
            <a:outerShdw blurRad="50800" rotWithShape="0" algn="tl" dir="2700000" dist="38100">
              <a:srgbClr val="000000">
                <a:alpha val="40000"/>
              </a:srgbClr>
            </a:outerShdw>
          </a:effectLst>
        </p:spPr>
      </p:pic>
      <p:sp>
        <p:nvSpPr>
          <p:cNvPr id="401" name="Google Shape;401;g32468f6e656_2_155"/>
          <p:cNvSpPr txBox="1"/>
          <p:nvPr/>
        </p:nvSpPr>
        <p:spPr>
          <a:xfrm>
            <a:off x="13450763" y="7557667"/>
            <a:ext cx="5347235" cy="1569660"/>
          </a:xfrm>
          <a:prstGeom prst="rect">
            <a:avLst/>
          </a:prstGeom>
          <a:noFill/>
          <a:ln>
            <a:noFill/>
          </a:ln>
        </p:spPr>
        <p:txBody>
          <a:bodyPr anchorCtr="0" anchor="t" bIns="68550" lIns="137150" spcFirstLastPara="1" rIns="137150" wrap="square" tIns="68550">
            <a:spAutoFit/>
          </a:bodyPr>
          <a:lstStyle/>
          <a:p>
            <a:pPr indent="0" lvl="0" marL="0" marR="0" rtl="0" algn="ctr">
              <a:lnSpc>
                <a:spcPct val="100000"/>
              </a:lnSpc>
              <a:spcBef>
                <a:spcPts val="0"/>
              </a:spcBef>
              <a:spcAft>
                <a:spcPts val="0"/>
              </a:spcAft>
              <a:buClr>
                <a:srgbClr val="3C91C8"/>
              </a:buClr>
              <a:buSzPts val="2400"/>
              <a:buFont typeface="Tahoma"/>
              <a:buNone/>
            </a:pPr>
            <a:r>
              <a:rPr b="1" i="0" lang="en-US" sz="2400" u="none" cap="none" strike="noStrike">
                <a:solidFill>
                  <a:srgbClr val="3C91C8"/>
                </a:solidFill>
                <a:latin typeface="Tahoma"/>
                <a:ea typeface="Tahoma"/>
                <a:cs typeface="Tahoma"/>
                <a:sym typeface="Tahoma"/>
              </a:rPr>
              <a:t>Autumn Perry</a:t>
            </a:r>
            <a:endParaRPr b="1" i="0" sz="2400" u="none" cap="none" strike="noStrike">
              <a:solidFill>
                <a:srgbClr val="3C91C8"/>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2400"/>
              <a:buFont typeface="Tahoma"/>
              <a:buNone/>
            </a:pPr>
            <a:r>
              <a:rPr b="0" i="0" lang="en-US" sz="2400" u="none" cap="none" strike="noStrike">
                <a:solidFill>
                  <a:srgbClr val="000000"/>
                </a:solidFill>
                <a:latin typeface="Tahoma"/>
                <a:ea typeface="Tahoma"/>
                <a:cs typeface="Tahoma"/>
                <a:sym typeface="Tahoma"/>
              </a:rPr>
              <a:t>Teacher Trainer</a:t>
            </a:r>
            <a:endParaRPr sz="2200"/>
          </a:p>
          <a:p>
            <a:pPr indent="0" lvl="0" marL="0" marR="0" rtl="0" algn="ctr">
              <a:lnSpc>
                <a:spcPct val="100000"/>
              </a:lnSpc>
              <a:spcBef>
                <a:spcPts val="0"/>
              </a:spcBef>
              <a:spcAft>
                <a:spcPts val="0"/>
              </a:spcAft>
              <a:buClr>
                <a:srgbClr val="000000"/>
              </a:buClr>
              <a:buSzPts val="2200"/>
              <a:buFont typeface="Tahoma"/>
              <a:buNone/>
            </a:pPr>
            <a:r>
              <a:rPr b="0" i="0" lang="en-US" sz="2200" u="none" cap="none" strike="noStrike">
                <a:solidFill>
                  <a:srgbClr val="000000"/>
                </a:solidFill>
                <a:latin typeface="Tahoma"/>
                <a:ea typeface="Tahoma"/>
                <a:cs typeface="Tahoma"/>
                <a:sym typeface="Tahoma"/>
              </a:rPr>
              <a:t>Autumn.P@BurlingtonEnglish.com</a:t>
            </a:r>
            <a:endParaRPr sz="2200"/>
          </a:p>
          <a:p>
            <a:pPr indent="0" lvl="0" marL="0" marR="0" rtl="0" algn="ctr">
              <a:lnSpc>
                <a:spcPct val="100000"/>
              </a:lnSpc>
              <a:spcBef>
                <a:spcPts val="0"/>
              </a:spcBef>
              <a:spcAft>
                <a:spcPts val="0"/>
              </a:spcAft>
              <a:buClr>
                <a:srgbClr val="000000"/>
              </a:buClr>
              <a:buSzPts val="2400"/>
              <a:buFont typeface="Tahoma"/>
              <a:buNone/>
            </a:pPr>
            <a:r>
              <a:rPr b="0" i="0" lang="en-US" sz="2400" u="none" cap="none" strike="noStrike">
                <a:solidFill>
                  <a:srgbClr val="000000"/>
                </a:solidFill>
                <a:latin typeface="Tahoma"/>
                <a:ea typeface="Tahoma"/>
                <a:cs typeface="Tahoma"/>
                <a:sym typeface="Tahoma"/>
              </a:rPr>
              <a:t>(708) 500-4592</a:t>
            </a:r>
            <a:endParaRPr sz="2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5" name="Shape 405"/>
        <p:cNvGrpSpPr/>
        <p:nvPr/>
      </p:nvGrpSpPr>
      <p:grpSpPr>
        <a:xfrm>
          <a:off x="0" y="0"/>
          <a:ext cx="0" cy="0"/>
          <a:chOff x="0" y="0"/>
          <a:chExt cx="0" cy="0"/>
        </a:xfrm>
      </p:grpSpPr>
      <p:sp>
        <p:nvSpPr>
          <p:cNvPr id="406" name="Google Shape;406;g32468f6e656_2_168"/>
          <p:cNvSpPr/>
          <p:nvPr/>
        </p:nvSpPr>
        <p:spPr>
          <a:xfrm>
            <a:off x="0" y="0"/>
            <a:ext cx="18283428" cy="10287000"/>
          </a:xfrm>
          <a:prstGeom prst="rect">
            <a:avLst/>
          </a:prstGeom>
          <a:solidFill>
            <a:schemeClr val="lt1"/>
          </a:solidFill>
          <a:ln>
            <a:noFill/>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p:txBody>
      </p:sp>
      <p:sp>
        <p:nvSpPr>
          <p:cNvPr id="407" name="Google Shape;407;g32468f6e656_2_168"/>
          <p:cNvSpPr txBox="1"/>
          <p:nvPr>
            <p:ph type="title"/>
          </p:nvPr>
        </p:nvSpPr>
        <p:spPr>
          <a:xfrm>
            <a:off x="1335507" y="960120"/>
            <a:ext cx="5601021" cy="5349240"/>
          </a:xfrm>
          <a:prstGeom prst="rect">
            <a:avLst/>
          </a:prstGeom>
          <a:noFill/>
          <a:ln>
            <a:noFill/>
          </a:ln>
        </p:spPr>
        <p:txBody>
          <a:bodyPr anchorCtr="0" anchor="b" bIns="68550" lIns="137150" spcFirstLastPara="1" rIns="137150" wrap="square" tIns="68550">
            <a:normAutofit/>
          </a:bodyPr>
          <a:lstStyle/>
          <a:p>
            <a:pPr indent="0" lvl="0" marL="0" rtl="0" algn="l">
              <a:lnSpc>
                <a:spcPct val="90000"/>
              </a:lnSpc>
              <a:spcBef>
                <a:spcPts val="0"/>
              </a:spcBef>
              <a:spcAft>
                <a:spcPts val="0"/>
              </a:spcAft>
              <a:buClr>
                <a:schemeClr val="dk1"/>
              </a:buClr>
              <a:buSzPts val="5200"/>
              <a:buFont typeface="Calibri"/>
              <a:buNone/>
            </a:pPr>
            <a:r>
              <a:rPr b="1" lang="en-US" sz="5200"/>
              <a:t>Have more questions?</a:t>
            </a:r>
            <a:br>
              <a:rPr b="1" lang="en-US" sz="5200"/>
            </a:br>
            <a:br>
              <a:rPr b="1" lang="en-US" sz="5200"/>
            </a:br>
            <a:r>
              <a:rPr lang="en-US" sz="5200"/>
              <a:t>Join me next Tuesday, January 21</a:t>
            </a:r>
            <a:r>
              <a:rPr baseline="30000" lang="en-US" sz="5200"/>
              <a:t>st</a:t>
            </a:r>
            <a:r>
              <a:rPr lang="en-US" sz="5200"/>
              <a:t> at 2 pm for Q&amp;A with the ICCB!</a:t>
            </a:r>
            <a:endParaRPr/>
          </a:p>
        </p:txBody>
      </p:sp>
      <p:sp>
        <p:nvSpPr>
          <p:cNvPr id="408" name="Google Shape;408;g32468f6e656_2_168"/>
          <p:cNvSpPr/>
          <p:nvPr/>
        </p:nvSpPr>
        <p:spPr>
          <a:xfrm>
            <a:off x="1335507" y="6613901"/>
            <a:ext cx="5212080" cy="27432"/>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p:txBody>
      </p:sp>
      <p:pic>
        <p:nvPicPr>
          <p:cNvPr descr="A blue person leaning on a red question mark&#10;&#10;Description automatically generated" id="409" name="Google Shape;409;g32468f6e656_2_168"/>
          <p:cNvPicPr preferRelativeResize="0"/>
          <p:nvPr/>
        </p:nvPicPr>
        <p:blipFill rotWithShape="1">
          <a:blip r:embed="rId3">
            <a:alphaModFix/>
          </a:blip>
          <a:srcRect b="5256" l="0" r="-2" t="0"/>
          <a:stretch/>
        </p:blipFill>
        <p:spPr>
          <a:xfrm>
            <a:off x="7967553" y="15"/>
            <a:ext cx="10318163" cy="10286985"/>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DDD"/>
        </a:solidFill>
      </p:bgPr>
    </p:bg>
    <p:spTree>
      <p:nvGrpSpPr>
        <p:cNvPr id="126" name="Shape 126"/>
        <p:cNvGrpSpPr/>
        <p:nvPr/>
      </p:nvGrpSpPr>
      <p:grpSpPr>
        <a:xfrm>
          <a:off x="0" y="0"/>
          <a:ext cx="0" cy="0"/>
          <a:chOff x="0" y="0"/>
          <a:chExt cx="0" cy="0"/>
        </a:xfrm>
      </p:grpSpPr>
      <p:grpSp>
        <p:nvGrpSpPr>
          <p:cNvPr id="127" name="Google Shape;127;p3"/>
          <p:cNvGrpSpPr/>
          <p:nvPr/>
        </p:nvGrpSpPr>
        <p:grpSpPr>
          <a:xfrm>
            <a:off x="7918385" y="-456572"/>
            <a:ext cx="10540985" cy="10868849"/>
            <a:chOff x="0" y="-47625"/>
            <a:chExt cx="2776226" cy="2862578"/>
          </a:xfrm>
        </p:grpSpPr>
        <p:sp>
          <p:nvSpPr>
            <p:cNvPr id="128" name="Google Shape;128;p3"/>
            <p:cNvSpPr/>
            <p:nvPr/>
          </p:nvSpPr>
          <p:spPr>
            <a:xfrm>
              <a:off x="0" y="0"/>
              <a:ext cx="2776226" cy="2814953"/>
            </a:xfrm>
            <a:custGeom>
              <a:rect b="b" l="l" r="r" t="t"/>
              <a:pathLst>
                <a:path extrusionOk="0" h="2814953" w="2776226">
                  <a:moveTo>
                    <a:pt x="0" y="0"/>
                  </a:moveTo>
                  <a:lnTo>
                    <a:pt x="2776226" y="0"/>
                  </a:lnTo>
                  <a:lnTo>
                    <a:pt x="2776226" y="2814953"/>
                  </a:lnTo>
                  <a:lnTo>
                    <a:pt x="0" y="2814953"/>
                  </a:lnTo>
                  <a:close/>
                </a:path>
              </a:pathLst>
            </a:custGeom>
            <a:solidFill>
              <a:srgbClr val="D6DAC8"/>
            </a:solidFill>
            <a:ln>
              <a:noFill/>
            </a:ln>
          </p:spPr>
        </p:sp>
        <p:sp>
          <p:nvSpPr>
            <p:cNvPr id="129" name="Google Shape;129;p3"/>
            <p:cNvSpPr txBox="1"/>
            <p:nvPr/>
          </p:nvSpPr>
          <p:spPr>
            <a:xfrm>
              <a:off x="0" y="-47625"/>
              <a:ext cx="2776226" cy="2862578"/>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0" name="Google Shape;130;p3"/>
          <p:cNvGrpSpPr/>
          <p:nvPr/>
        </p:nvGrpSpPr>
        <p:grpSpPr>
          <a:xfrm>
            <a:off x="8372475" y="172008"/>
            <a:ext cx="1304008" cy="1349852"/>
            <a:chOff x="0" y="-28575"/>
            <a:chExt cx="812800" cy="841375"/>
          </a:xfrm>
        </p:grpSpPr>
        <p:sp>
          <p:nvSpPr>
            <p:cNvPr id="131" name="Google Shape;131;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F6F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txBox="1"/>
            <p:nvPr/>
          </p:nvSpPr>
          <p:spPr>
            <a:xfrm>
              <a:off x="76200" y="-28575"/>
              <a:ext cx="660400" cy="765175"/>
            </a:xfrm>
            <a:prstGeom prst="rect">
              <a:avLst/>
            </a:prstGeom>
            <a:noFill/>
            <a:ln>
              <a:noFill/>
            </a:ln>
          </p:spPr>
          <p:txBody>
            <a:bodyPr anchorCtr="0" anchor="ctr" bIns="50800" lIns="50800" spcFirstLastPara="1" rIns="50800" wrap="square" tIns="50800">
              <a:noAutofit/>
            </a:bodyPr>
            <a:lstStyle/>
            <a:p>
              <a:pPr indent="0" lvl="0" marL="0" marR="0" rtl="0" algn="ctr">
                <a:lnSpc>
                  <a:spcPct val="140012"/>
                </a:lnSpc>
                <a:spcBef>
                  <a:spcPts val="0"/>
                </a:spcBef>
                <a:spcAft>
                  <a:spcPts val="0"/>
                </a:spcAft>
                <a:buNone/>
              </a:pPr>
              <a:r>
                <a:rPr b="1" i="0" lang="en-US" sz="4951" u="none" cap="none" strike="noStrike">
                  <a:solidFill>
                    <a:srgbClr val="FFFFFF"/>
                  </a:solidFill>
                  <a:latin typeface="Montserrat"/>
                  <a:ea typeface="Montserrat"/>
                  <a:cs typeface="Montserrat"/>
                  <a:sym typeface="Montserrat"/>
                </a:rPr>
                <a:t>01</a:t>
              </a:r>
              <a:endParaRPr/>
            </a:p>
          </p:txBody>
        </p:sp>
      </p:grpSp>
      <p:grpSp>
        <p:nvGrpSpPr>
          <p:cNvPr id="133" name="Google Shape;133;p3"/>
          <p:cNvGrpSpPr/>
          <p:nvPr/>
        </p:nvGrpSpPr>
        <p:grpSpPr>
          <a:xfrm>
            <a:off x="8372475" y="1518897"/>
            <a:ext cx="1304008" cy="1349852"/>
            <a:chOff x="0" y="-28575"/>
            <a:chExt cx="812800" cy="841375"/>
          </a:xfrm>
        </p:grpSpPr>
        <p:sp>
          <p:nvSpPr>
            <p:cNvPr id="134" name="Google Shape;134;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F6F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txBox="1"/>
            <p:nvPr/>
          </p:nvSpPr>
          <p:spPr>
            <a:xfrm>
              <a:off x="76200" y="-28575"/>
              <a:ext cx="660400" cy="765175"/>
            </a:xfrm>
            <a:prstGeom prst="rect">
              <a:avLst/>
            </a:prstGeom>
            <a:noFill/>
            <a:ln>
              <a:noFill/>
            </a:ln>
          </p:spPr>
          <p:txBody>
            <a:bodyPr anchorCtr="0" anchor="ctr" bIns="50800" lIns="50800" spcFirstLastPara="1" rIns="50800" wrap="square" tIns="50800">
              <a:noAutofit/>
            </a:bodyPr>
            <a:lstStyle/>
            <a:p>
              <a:pPr indent="0" lvl="0" marL="0" marR="0" rtl="0" algn="ctr">
                <a:lnSpc>
                  <a:spcPct val="140012"/>
                </a:lnSpc>
                <a:spcBef>
                  <a:spcPts val="0"/>
                </a:spcBef>
                <a:spcAft>
                  <a:spcPts val="0"/>
                </a:spcAft>
                <a:buNone/>
              </a:pPr>
              <a:r>
                <a:rPr b="1" i="0" lang="en-US" sz="4951" u="none" cap="none" strike="noStrike">
                  <a:solidFill>
                    <a:srgbClr val="FFFFFF"/>
                  </a:solidFill>
                  <a:latin typeface="Montserrat"/>
                  <a:ea typeface="Montserrat"/>
                  <a:cs typeface="Montserrat"/>
                  <a:sym typeface="Montserrat"/>
                </a:rPr>
                <a:t>02</a:t>
              </a:r>
              <a:endParaRPr/>
            </a:p>
          </p:txBody>
        </p:sp>
      </p:grpSp>
      <p:grpSp>
        <p:nvGrpSpPr>
          <p:cNvPr id="136" name="Google Shape;136;p3"/>
          <p:cNvGrpSpPr/>
          <p:nvPr/>
        </p:nvGrpSpPr>
        <p:grpSpPr>
          <a:xfrm>
            <a:off x="8372475" y="2918020"/>
            <a:ext cx="1304008" cy="1349852"/>
            <a:chOff x="0" y="-28575"/>
            <a:chExt cx="812800" cy="841375"/>
          </a:xfrm>
        </p:grpSpPr>
        <p:sp>
          <p:nvSpPr>
            <p:cNvPr id="137" name="Google Shape;137;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F6F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txBox="1"/>
            <p:nvPr/>
          </p:nvSpPr>
          <p:spPr>
            <a:xfrm>
              <a:off x="76200" y="-28575"/>
              <a:ext cx="660400" cy="765175"/>
            </a:xfrm>
            <a:prstGeom prst="rect">
              <a:avLst/>
            </a:prstGeom>
            <a:noFill/>
            <a:ln>
              <a:noFill/>
            </a:ln>
          </p:spPr>
          <p:txBody>
            <a:bodyPr anchorCtr="0" anchor="ctr" bIns="50800" lIns="50800" spcFirstLastPara="1" rIns="50800" wrap="square" tIns="50800">
              <a:noAutofit/>
            </a:bodyPr>
            <a:lstStyle/>
            <a:p>
              <a:pPr indent="0" lvl="0" marL="0" marR="0" rtl="0" algn="ctr">
                <a:lnSpc>
                  <a:spcPct val="140012"/>
                </a:lnSpc>
                <a:spcBef>
                  <a:spcPts val="0"/>
                </a:spcBef>
                <a:spcAft>
                  <a:spcPts val="0"/>
                </a:spcAft>
                <a:buNone/>
              </a:pPr>
              <a:r>
                <a:rPr b="1" i="0" lang="en-US" sz="4951" u="none" cap="none" strike="noStrike">
                  <a:solidFill>
                    <a:srgbClr val="FFFFFF"/>
                  </a:solidFill>
                  <a:latin typeface="Montserrat"/>
                  <a:ea typeface="Montserrat"/>
                  <a:cs typeface="Montserrat"/>
                  <a:sym typeface="Montserrat"/>
                </a:rPr>
                <a:t>03</a:t>
              </a:r>
              <a:endParaRPr/>
            </a:p>
          </p:txBody>
        </p:sp>
      </p:grpSp>
      <p:grpSp>
        <p:nvGrpSpPr>
          <p:cNvPr id="139" name="Google Shape;139;p3"/>
          <p:cNvGrpSpPr/>
          <p:nvPr/>
        </p:nvGrpSpPr>
        <p:grpSpPr>
          <a:xfrm>
            <a:off x="8372475" y="4370418"/>
            <a:ext cx="1304008" cy="1349852"/>
            <a:chOff x="0" y="-28575"/>
            <a:chExt cx="812800" cy="841375"/>
          </a:xfrm>
        </p:grpSpPr>
        <p:sp>
          <p:nvSpPr>
            <p:cNvPr id="140" name="Google Shape;140;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F6F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txBox="1"/>
            <p:nvPr/>
          </p:nvSpPr>
          <p:spPr>
            <a:xfrm>
              <a:off x="76200" y="-28575"/>
              <a:ext cx="660400" cy="765175"/>
            </a:xfrm>
            <a:prstGeom prst="rect">
              <a:avLst/>
            </a:prstGeom>
            <a:noFill/>
            <a:ln>
              <a:noFill/>
            </a:ln>
          </p:spPr>
          <p:txBody>
            <a:bodyPr anchorCtr="0" anchor="ctr" bIns="50800" lIns="50800" spcFirstLastPara="1" rIns="50800" wrap="square" tIns="50800">
              <a:noAutofit/>
            </a:bodyPr>
            <a:lstStyle/>
            <a:p>
              <a:pPr indent="0" lvl="0" marL="0" marR="0" rtl="0" algn="ctr">
                <a:lnSpc>
                  <a:spcPct val="140012"/>
                </a:lnSpc>
                <a:spcBef>
                  <a:spcPts val="0"/>
                </a:spcBef>
                <a:spcAft>
                  <a:spcPts val="0"/>
                </a:spcAft>
                <a:buNone/>
              </a:pPr>
              <a:r>
                <a:rPr b="1" i="0" lang="en-US" sz="4951" u="none" cap="none" strike="noStrike">
                  <a:solidFill>
                    <a:srgbClr val="FFFFFF"/>
                  </a:solidFill>
                  <a:latin typeface="Montserrat"/>
                  <a:ea typeface="Montserrat"/>
                  <a:cs typeface="Montserrat"/>
                  <a:sym typeface="Montserrat"/>
                </a:rPr>
                <a:t>04</a:t>
              </a:r>
              <a:endParaRPr/>
            </a:p>
          </p:txBody>
        </p:sp>
      </p:grpSp>
      <p:grpSp>
        <p:nvGrpSpPr>
          <p:cNvPr id="142" name="Google Shape;142;p3"/>
          <p:cNvGrpSpPr/>
          <p:nvPr/>
        </p:nvGrpSpPr>
        <p:grpSpPr>
          <a:xfrm>
            <a:off x="8372475" y="5823680"/>
            <a:ext cx="1304008" cy="1349852"/>
            <a:chOff x="0" y="-28575"/>
            <a:chExt cx="812800" cy="841375"/>
          </a:xfrm>
        </p:grpSpPr>
        <p:sp>
          <p:nvSpPr>
            <p:cNvPr id="143" name="Google Shape;143;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F6F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txBox="1"/>
            <p:nvPr/>
          </p:nvSpPr>
          <p:spPr>
            <a:xfrm>
              <a:off x="76200" y="-28575"/>
              <a:ext cx="660400" cy="765175"/>
            </a:xfrm>
            <a:prstGeom prst="rect">
              <a:avLst/>
            </a:prstGeom>
            <a:noFill/>
            <a:ln>
              <a:noFill/>
            </a:ln>
          </p:spPr>
          <p:txBody>
            <a:bodyPr anchorCtr="0" anchor="ctr" bIns="50800" lIns="50800" spcFirstLastPara="1" rIns="50800" wrap="square" tIns="50800">
              <a:noAutofit/>
            </a:bodyPr>
            <a:lstStyle/>
            <a:p>
              <a:pPr indent="0" lvl="0" marL="0" marR="0" rtl="0" algn="ctr">
                <a:lnSpc>
                  <a:spcPct val="140012"/>
                </a:lnSpc>
                <a:spcBef>
                  <a:spcPts val="0"/>
                </a:spcBef>
                <a:spcAft>
                  <a:spcPts val="0"/>
                </a:spcAft>
                <a:buNone/>
              </a:pPr>
              <a:r>
                <a:rPr b="1" i="0" lang="en-US" sz="4951" u="none" cap="none" strike="noStrike">
                  <a:solidFill>
                    <a:srgbClr val="FFFFFF"/>
                  </a:solidFill>
                  <a:latin typeface="Montserrat"/>
                  <a:ea typeface="Montserrat"/>
                  <a:cs typeface="Montserrat"/>
                  <a:sym typeface="Montserrat"/>
                </a:rPr>
                <a:t>05</a:t>
              </a:r>
              <a:endParaRPr/>
            </a:p>
          </p:txBody>
        </p:sp>
      </p:grpSp>
      <p:sp>
        <p:nvSpPr>
          <p:cNvPr id="145" name="Google Shape;145;p3"/>
          <p:cNvSpPr/>
          <p:nvPr/>
        </p:nvSpPr>
        <p:spPr>
          <a:xfrm>
            <a:off x="1028700" y="869856"/>
            <a:ext cx="3874644" cy="1025166"/>
          </a:xfrm>
          <a:custGeom>
            <a:rect b="b" l="l" r="r" t="t"/>
            <a:pathLst>
              <a:path extrusionOk="0" h="1025166" w="3874644">
                <a:moveTo>
                  <a:pt x="0" y="0"/>
                </a:moveTo>
                <a:lnTo>
                  <a:pt x="3874644" y="0"/>
                </a:lnTo>
                <a:lnTo>
                  <a:pt x="3874644" y="1025166"/>
                </a:lnTo>
                <a:lnTo>
                  <a:pt x="0" y="1025166"/>
                </a:lnTo>
                <a:lnTo>
                  <a:pt x="0" y="0"/>
                </a:lnTo>
                <a:close/>
              </a:path>
            </a:pathLst>
          </a:custGeom>
          <a:blipFill rotWithShape="1">
            <a:blip r:embed="rId3">
              <a:alphaModFix/>
            </a:blip>
            <a:stretch>
              <a:fillRect b="0" l="0" r="0" t="0"/>
            </a:stretch>
          </a:blipFill>
          <a:ln>
            <a:noFill/>
          </a:ln>
        </p:spPr>
      </p:sp>
      <p:sp>
        <p:nvSpPr>
          <p:cNvPr id="146" name="Google Shape;146;p3"/>
          <p:cNvSpPr txBox="1"/>
          <p:nvPr/>
        </p:nvSpPr>
        <p:spPr>
          <a:xfrm>
            <a:off x="10162687" y="237709"/>
            <a:ext cx="7096500" cy="106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474" u="none" cap="none" strike="noStrike">
                <a:solidFill>
                  <a:srgbClr val="5F6F52"/>
                </a:solidFill>
                <a:latin typeface="Montserrat"/>
                <a:ea typeface="Montserrat"/>
                <a:cs typeface="Montserrat"/>
                <a:sym typeface="Montserrat"/>
              </a:rPr>
              <a:t>ICCB Expectations for Distance Learning</a:t>
            </a:r>
            <a:endParaRPr/>
          </a:p>
        </p:txBody>
      </p:sp>
      <p:sp>
        <p:nvSpPr>
          <p:cNvPr id="147" name="Google Shape;147;p3"/>
          <p:cNvSpPr txBox="1"/>
          <p:nvPr/>
        </p:nvSpPr>
        <p:spPr>
          <a:xfrm>
            <a:off x="10162687" y="1889398"/>
            <a:ext cx="7096613" cy="588019"/>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US" sz="3474" u="none" cap="none" strike="noStrike">
                <a:solidFill>
                  <a:srgbClr val="5F6F52"/>
                </a:solidFill>
                <a:latin typeface="Montserrat"/>
                <a:ea typeface="Montserrat"/>
                <a:cs typeface="Montserrat"/>
                <a:sym typeface="Montserrat"/>
              </a:rPr>
              <a:t>Program Spotlight</a:t>
            </a:r>
            <a:endParaRPr/>
          </a:p>
        </p:txBody>
      </p:sp>
      <p:sp>
        <p:nvSpPr>
          <p:cNvPr id="148" name="Google Shape;148;p3"/>
          <p:cNvSpPr txBox="1"/>
          <p:nvPr/>
        </p:nvSpPr>
        <p:spPr>
          <a:xfrm>
            <a:off x="10162687" y="2983721"/>
            <a:ext cx="7096500" cy="106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474" u="none" cap="none" strike="noStrike">
                <a:solidFill>
                  <a:srgbClr val="5F6F52"/>
                </a:solidFill>
                <a:latin typeface="Montserrat"/>
                <a:ea typeface="Montserrat"/>
                <a:cs typeface="Montserrat"/>
                <a:sym typeface="Montserrat"/>
              </a:rPr>
              <a:t>Distance Learning with Burlington English</a:t>
            </a:r>
            <a:endParaRPr/>
          </a:p>
        </p:txBody>
      </p:sp>
      <p:sp>
        <p:nvSpPr>
          <p:cNvPr id="149" name="Google Shape;149;p3"/>
          <p:cNvSpPr txBox="1"/>
          <p:nvPr/>
        </p:nvSpPr>
        <p:spPr>
          <a:xfrm>
            <a:off x="10162625" y="4647957"/>
            <a:ext cx="7096500" cy="106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474" u="none" cap="none" strike="noStrike">
                <a:solidFill>
                  <a:srgbClr val="5F6F52"/>
                </a:solidFill>
                <a:latin typeface="Montserrat"/>
                <a:ea typeface="Montserrat"/>
                <a:cs typeface="Montserrat"/>
                <a:sym typeface="Montserrat"/>
              </a:rPr>
              <a:t>Distance Learning in </a:t>
            </a:r>
            <a:endParaRPr/>
          </a:p>
          <a:p>
            <a:pPr indent="0" lvl="0" marL="0" marR="0" rtl="0" algn="l">
              <a:lnSpc>
                <a:spcPct val="100000"/>
              </a:lnSpc>
              <a:spcBef>
                <a:spcPts val="0"/>
              </a:spcBef>
              <a:spcAft>
                <a:spcPts val="0"/>
              </a:spcAft>
              <a:buNone/>
            </a:pPr>
            <a:r>
              <a:rPr b="1" i="0" lang="en-US" sz="3474" u="none" cap="none" strike="noStrike">
                <a:solidFill>
                  <a:srgbClr val="5F6F52"/>
                </a:solidFill>
                <a:latin typeface="Montserrat"/>
                <a:ea typeface="Montserrat"/>
                <a:cs typeface="Montserrat"/>
                <a:sym typeface="Montserrat"/>
              </a:rPr>
              <a:t>Bridges &amp; ICAPS</a:t>
            </a:r>
            <a:endParaRPr/>
          </a:p>
        </p:txBody>
      </p:sp>
      <p:sp>
        <p:nvSpPr>
          <p:cNvPr id="150" name="Google Shape;150;p3"/>
          <p:cNvSpPr txBox="1"/>
          <p:nvPr/>
        </p:nvSpPr>
        <p:spPr>
          <a:xfrm>
            <a:off x="10162687" y="6312201"/>
            <a:ext cx="7096500" cy="5346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US" sz="3474" u="none" cap="none" strike="noStrike">
                <a:solidFill>
                  <a:srgbClr val="5F6F52"/>
                </a:solidFill>
                <a:latin typeface="Montserrat"/>
                <a:ea typeface="Montserrat"/>
                <a:cs typeface="Montserrat"/>
                <a:sym typeface="Montserrat"/>
              </a:rPr>
              <a:t>Program Spotlight</a:t>
            </a:r>
            <a:endParaRPr/>
          </a:p>
        </p:txBody>
      </p:sp>
      <p:sp>
        <p:nvSpPr>
          <p:cNvPr id="151" name="Google Shape;151;p3"/>
          <p:cNvSpPr txBox="1"/>
          <p:nvPr/>
        </p:nvSpPr>
        <p:spPr>
          <a:xfrm>
            <a:off x="1028700" y="4258347"/>
            <a:ext cx="6661085" cy="1381867"/>
          </a:xfrm>
          <a:prstGeom prst="rect">
            <a:avLst/>
          </a:prstGeom>
          <a:noFill/>
          <a:ln>
            <a:noFill/>
          </a:ln>
        </p:spPr>
        <p:txBody>
          <a:bodyPr anchorCtr="0" anchor="t" bIns="0" lIns="0" spcFirstLastPara="1" rIns="0" wrap="square" tIns="0">
            <a:spAutoFit/>
          </a:bodyPr>
          <a:lstStyle/>
          <a:p>
            <a:pPr indent="0" lvl="0" marL="0" marR="0" rtl="0" algn="l">
              <a:lnSpc>
                <a:spcPct val="120996"/>
              </a:lnSpc>
              <a:spcBef>
                <a:spcPts val="0"/>
              </a:spcBef>
              <a:spcAft>
                <a:spcPts val="0"/>
              </a:spcAft>
              <a:buNone/>
            </a:pPr>
            <a:r>
              <a:rPr b="0" i="0" lang="en-US" sz="9035" u="none" cap="none" strike="noStrike">
                <a:solidFill>
                  <a:srgbClr val="5F6F52"/>
                </a:solidFill>
                <a:latin typeface="Arial"/>
                <a:ea typeface="Arial"/>
                <a:cs typeface="Arial"/>
                <a:sym typeface="Arial"/>
              </a:rPr>
              <a:t>Agenda </a:t>
            </a:r>
            <a:endParaRPr/>
          </a:p>
        </p:txBody>
      </p:sp>
      <p:sp>
        <p:nvSpPr>
          <p:cNvPr id="152" name="Google Shape;152;p3"/>
          <p:cNvSpPr/>
          <p:nvPr/>
        </p:nvSpPr>
        <p:spPr>
          <a:xfrm>
            <a:off x="1178200" y="8588550"/>
            <a:ext cx="3921277" cy="1339499"/>
          </a:xfrm>
          <a:custGeom>
            <a:rect b="b" l="l" r="r" t="t"/>
            <a:pathLst>
              <a:path extrusionOk="0" h="1339499" w="3921277">
                <a:moveTo>
                  <a:pt x="0" y="0"/>
                </a:moveTo>
                <a:lnTo>
                  <a:pt x="3921277" y="0"/>
                </a:lnTo>
                <a:lnTo>
                  <a:pt x="3921277" y="1339500"/>
                </a:lnTo>
                <a:lnTo>
                  <a:pt x="0" y="1339500"/>
                </a:lnTo>
                <a:lnTo>
                  <a:pt x="0" y="0"/>
                </a:lnTo>
                <a:close/>
              </a:path>
            </a:pathLst>
          </a:custGeom>
          <a:blipFill rotWithShape="1">
            <a:blip r:embed="rId4">
              <a:alphaModFix/>
            </a:blip>
            <a:stretch>
              <a:fillRect b="0" l="0" r="0" t="0"/>
            </a:stretch>
          </a:blipFill>
          <a:ln>
            <a:noFill/>
          </a:ln>
        </p:spPr>
      </p:sp>
      <p:grpSp>
        <p:nvGrpSpPr>
          <p:cNvPr id="153" name="Google Shape;153;p3"/>
          <p:cNvGrpSpPr/>
          <p:nvPr/>
        </p:nvGrpSpPr>
        <p:grpSpPr>
          <a:xfrm>
            <a:off x="8372475" y="8831747"/>
            <a:ext cx="1304008" cy="1349852"/>
            <a:chOff x="0" y="-28575"/>
            <a:chExt cx="812800" cy="841375"/>
          </a:xfrm>
        </p:grpSpPr>
        <p:sp>
          <p:nvSpPr>
            <p:cNvPr id="154" name="Google Shape;154;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F6F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txBox="1"/>
            <p:nvPr/>
          </p:nvSpPr>
          <p:spPr>
            <a:xfrm>
              <a:off x="76200" y="-28575"/>
              <a:ext cx="660400" cy="765175"/>
            </a:xfrm>
            <a:prstGeom prst="rect">
              <a:avLst/>
            </a:prstGeom>
            <a:noFill/>
            <a:ln>
              <a:noFill/>
            </a:ln>
          </p:spPr>
          <p:txBody>
            <a:bodyPr anchorCtr="0" anchor="ctr" bIns="50800" lIns="50800" spcFirstLastPara="1" rIns="50800" wrap="square" tIns="50800">
              <a:noAutofit/>
            </a:bodyPr>
            <a:lstStyle/>
            <a:p>
              <a:pPr indent="0" lvl="0" marL="0" marR="0" rtl="0" algn="ctr">
                <a:lnSpc>
                  <a:spcPct val="140012"/>
                </a:lnSpc>
                <a:spcBef>
                  <a:spcPts val="0"/>
                </a:spcBef>
                <a:spcAft>
                  <a:spcPts val="0"/>
                </a:spcAft>
                <a:buNone/>
              </a:pPr>
              <a:r>
                <a:rPr b="1" i="0" lang="en-US" sz="4951" u="none" cap="none" strike="noStrike">
                  <a:solidFill>
                    <a:srgbClr val="FFFFFF"/>
                  </a:solidFill>
                  <a:latin typeface="Montserrat"/>
                  <a:ea typeface="Montserrat"/>
                  <a:cs typeface="Montserrat"/>
                  <a:sym typeface="Montserrat"/>
                </a:rPr>
                <a:t>07</a:t>
              </a:r>
              <a:endParaRPr/>
            </a:p>
          </p:txBody>
        </p:sp>
      </p:grpSp>
      <p:grpSp>
        <p:nvGrpSpPr>
          <p:cNvPr id="156" name="Google Shape;156;p3"/>
          <p:cNvGrpSpPr/>
          <p:nvPr/>
        </p:nvGrpSpPr>
        <p:grpSpPr>
          <a:xfrm>
            <a:off x="8372475" y="7327714"/>
            <a:ext cx="1304008" cy="1349852"/>
            <a:chOff x="0" y="-28575"/>
            <a:chExt cx="812800" cy="841375"/>
          </a:xfrm>
        </p:grpSpPr>
        <p:sp>
          <p:nvSpPr>
            <p:cNvPr id="157" name="Google Shape;157;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F6F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txBox="1"/>
            <p:nvPr/>
          </p:nvSpPr>
          <p:spPr>
            <a:xfrm>
              <a:off x="76200" y="-28575"/>
              <a:ext cx="660400" cy="765175"/>
            </a:xfrm>
            <a:prstGeom prst="rect">
              <a:avLst/>
            </a:prstGeom>
            <a:noFill/>
            <a:ln>
              <a:noFill/>
            </a:ln>
          </p:spPr>
          <p:txBody>
            <a:bodyPr anchorCtr="0" anchor="ctr" bIns="50800" lIns="50800" spcFirstLastPara="1" rIns="50800" wrap="square" tIns="50800">
              <a:noAutofit/>
            </a:bodyPr>
            <a:lstStyle/>
            <a:p>
              <a:pPr indent="0" lvl="0" marL="0" marR="0" rtl="0" algn="ctr">
                <a:lnSpc>
                  <a:spcPct val="140012"/>
                </a:lnSpc>
                <a:spcBef>
                  <a:spcPts val="0"/>
                </a:spcBef>
                <a:spcAft>
                  <a:spcPts val="0"/>
                </a:spcAft>
                <a:buNone/>
              </a:pPr>
              <a:r>
                <a:rPr b="1" i="0" lang="en-US" sz="4951" u="none" cap="none" strike="noStrike">
                  <a:solidFill>
                    <a:srgbClr val="FFFFFF"/>
                  </a:solidFill>
                  <a:latin typeface="Montserrat"/>
                  <a:ea typeface="Montserrat"/>
                  <a:cs typeface="Montserrat"/>
                  <a:sym typeface="Montserrat"/>
                </a:rPr>
                <a:t>06</a:t>
              </a:r>
              <a:endParaRPr/>
            </a:p>
          </p:txBody>
        </p:sp>
      </p:grpSp>
      <p:sp>
        <p:nvSpPr>
          <p:cNvPr id="159" name="Google Shape;159;p3"/>
          <p:cNvSpPr txBox="1"/>
          <p:nvPr/>
        </p:nvSpPr>
        <p:spPr>
          <a:xfrm>
            <a:off x="10162625" y="7460638"/>
            <a:ext cx="7096500" cy="106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474" u="none" cap="none" strike="noStrike">
                <a:solidFill>
                  <a:srgbClr val="5F6F52"/>
                </a:solidFill>
                <a:latin typeface="Montserrat"/>
                <a:ea typeface="Montserrat"/>
                <a:cs typeface="Montserrat"/>
                <a:sym typeface="Montserrat"/>
              </a:rPr>
              <a:t>Distance Learning in i-Pathways</a:t>
            </a:r>
            <a:endParaRPr/>
          </a:p>
        </p:txBody>
      </p:sp>
      <p:sp>
        <p:nvSpPr>
          <p:cNvPr id="160" name="Google Shape;160;p3"/>
          <p:cNvSpPr txBox="1"/>
          <p:nvPr/>
        </p:nvSpPr>
        <p:spPr>
          <a:xfrm>
            <a:off x="10283951" y="9143975"/>
            <a:ext cx="7096500" cy="5346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US" sz="3474" u="none" cap="none" strike="noStrike">
                <a:solidFill>
                  <a:srgbClr val="5F6F52"/>
                </a:solidFill>
                <a:latin typeface="Montserrat"/>
                <a:ea typeface="Montserrat"/>
                <a:cs typeface="Montserrat"/>
                <a:sym typeface="Montserrat"/>
              </a:rPr>
              <a:t>Q &amp; A with ICCB</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DDD"/>
        </a:solidFill>
      </p:bgPr>
    </p:bg>
    <p:spTree>
      <p:nvGrpSpPr>
        <p:cNvPr id="413" name="Shape 413"/>
        <p:cNvGrpSpPr/>
        <p:nvPr/>
      </p:nvGrpSpPr>
      <p:grpSpPr>
        <a:xfrm>
          <a:off x="0" y="0"/>
          <a:ext cx="0" cy="0"/>
          <a:chOff x="0" y="0"/>
          <a:chExt cx="0" cy="0"/>
        </a:xfrm>
      </p:grpSpPr>
      <p:grpSp>
        <p:nvGrpSpPr>
          <p:cNvPr id="414" name="Google Shape;414;p7"/>
          <p:cNvGrpSpPr/>
          <p:nvPr/>
        </p:nvGrpSpPr>
        <p:grpSpPr>
          <a:xfrm>
            <a:off x="1028700" y="-180826"/>
            <a:ext cx="17259300" cy="4335374"/>
            <a:chOff x="0" y="-47625"/>
            <a:chExt cx="4545659" cy="1141827"/>
          </a:xfrm>
        </p:grpSpPr>
        <p:sp>
          <p:nvSpPr>
            <p:cNvPr id="415" name="Google Shape;415;p7"/>
            <p:cNvSpPr/>
            <p:nvPr/>
          </p:nvSpPr>
          <p:spPr>
            <a:xfrm>
              <a:off x="0" y="0"/>
              <a:ext cx="4545659" cy="1094202"/>
            </a:xfrm>
            <a:custGeom>
              <a:rect b="b" l="l" r="r" t="t"/>
              <a:pathLst>
                <a:path extrusionOk="0" h="1094202" w="4545659">
                  <a:moveTo>
                    <a:pt x="0" y="0"/>
                  </a:moveTo>
                  <a:lnTo>
                    <a:pt x="4545659" y="0"/>
                  </a:lnTo>
                  <a:lnTo>
                    <a:pt x="4545659" y="1094202"/>
                  </a:lnTo>
                  <a:lnTo>
                    <a:pt x="0" y="1094202"/>
                  </a:lnTo>
                  <a:close/>
                </a:path>
              </a:pathLst>
            </a:custGeom>
            <a:solidFill>
              <a:srgbClr val="D6DAC8"/>
            </a:solidFill>
            <a:ln>
              <a:noFill/>
            </a:ln>
          </p:spPr>
        </p:sp>
        <p:sp>
          <p:nvSpPr>
            <p:cNvPr id="416" name="Google Shape;416;p7"/>
            <p:cNvSpPr txBox="1"/>
            <p:nvPr/>
          </p:nvSpPr>
          <p:spPr>
            <a:xfrm>
              <a:off x="0" y="-47625"/>
              <a:ext cx="4545659" cy="1141827"/>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7" name="Google Shape;417;p7"/>
          <p:cNvGrpSpPr/>
          <p:nvPr/>
        </p:nvGrpSpPr>
        <p:grpSpPr>
          <a:xfrm>
            <a:off x="1562404" y="6363374"/>
            <a:ext cx="13567701" cy="3923623"/>
            <a:chOff x="0" y="-47625"/>
            <a:chExt cx="1357123" cy="1142448"/>
          </a:xfrm>
        </p:grpSpPr>
        <p:sp>
          <p:nvSpPr>
            <p:cNvPr id="418" name="Google Shape;418;p7"/>
            <p:cNvSpPr/>
            <p:nvPr/>
          </p:nvSpPr>
          <p:spPr>
            <a:xfrm>
              <a:off x="0" y="0"/>
              <a:ext cx="1357123" cy="1094823"/>
            </a:xfrm>
            <a:custGeom>
              <a:rect b="b" l="l" r="r" t="t"/>
              <a:pathLst>
                <a:path extrusionOk="0" h="1094823" w="1357123">
                  <a:moveTo>
                    <a:pt x="0" y="0"/>
                  </a:moveTo>
                  <a:lnTo>
                    <a:pt x="1357123" y="0"/>
                  </a:lnTo>
                  <a:lnTo>
                    <a:pt x="1357123" y="1094823"/>
                  </a:lnTo>
                  <a:lnTo>
                    <a:pt x="0" y="1094823"/>
                  </a:lnTo>
                  <a:close/>
                </a:path>
              </a:pathLst>
            </a:custGeom>
            <a:solidFill>
              <a:srgbClr val="D6DAC8"/>
            </a:solidFill>
            <a:ln>
              <a:noFill/>
            </a:ln>
          </p:spPr>
        </p:sp>
        <p:sp>
          <p:nvSpPr>
            <p:cNvPr id="419" name="Google Shape;419;p7"/>
            <p:cNvSpPr txBox="1"/>
            <p:nvPr/>
          </p:nvSpPr>
          <p:spPr>
            <a:xfrm>
              <a:off x="0" y="-47625"/>
              <a:ext cx="1357123" cy="1142448"/>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0" name="Google Shape;420;p7"/>
          <p:cNvSpPr/>
          <p:nvPr/>
        </p:nvSpPr>
        <p:spPr>
          <a:xfrm>
            <a:off x="249155" y="8406963"/>
            <a:ext cx="1075701" cy="2444776"/>
          </a:xfrm>
          <a:custGeom>
            <a:rect b="b" l="l" r="r" t="t"/>
            <a:pathLst>
              <a:path extrusionOk="0" h="2444776" w="1075701">
                <a:moveTo>
                  <a:pt x="0" y="0"/>
                </a:moveTo>
                <a:lnTo>
                  <a:pt x="1075701" y="0"/>
                </a:lnTo>
                <a:lnTo>
                  <a:pt x="1075701" y="2444776"/>
                </a:lnTo>
                <a:lnTo>
                  <a:pt x="0" y="2444776"/>
                </a:lnTo>
                <a:lnTo>
                  <a:pt x="0" y="0"/>
                </a:lnTo>
                <a:close/>
              </a:path>
            </a:pathLst>
          </a:custGeom>
          <a:blipFill rotWithShape="1">
            <a:blip r:embed="rId3">
              <a:alphaModFix/>
            </a:blip>
            <a:stretch>
              <a:fillRect b="0" l="0" r="0" t="0"/>
            </a:stretch>
          </a:blipFill>
          <a:ln>
            <a:noFill/>
          </a:ln>
        </p:spPr>
      </p:sp>
      <p:sp>
        <p:nvSpPr>
          <p:cNvPr id="421" name="Google Shape;421;p7"/>
          <p:cNvSpPr/>
          <p:nvPr/>
        </p:nvSpPr>
        <p:spPr>
          <a:xfrm flipH="1" rot="-5400000">
            <a:off x="17287429" y="3837691"/>
            <a:ext cx="797995" cy="1813624"/>
          </a:xfrm>
          <a:custGeom>
            <a:rect b="b" l="l" r="r" t="t"/>
            <a:pathLst>
              <a:path extrusionOk="0" h="1813624" w="797995">
                <a:moveTo>
                  <a:pt x="0" y="1813624"/>
                </a:moveTo>
                <a:lnTo>
                  <a:pt x="797995" y="1813624"/>
                </a:lnTo>
                <a:lnTo>
                  <a:pt x="797995" y="0"/>
                </a:lnTo>
                <a:lnTo>
                  <a:pt x="0" y="0"/>
                </a:lnTo>
                <a:lnTo>
                  <a:pt x="0" y="1813624"/>
                </a:lnTo>
                <a:close/>
              </a:path>
            </a:pathLst>
          </a:custGeom>
          <a:blipFill rotWithShape="1">
            <a:blip r:embed="rId3">
              <a:alphaModFix/>
            </a:blip>
            <a:stretch>
              <a:fillRect b="0" l="0" r="0" t="0"/>
            </a:stretch>
          </a:blipFill>
          <a:ln>
            <a:noFill/>
          </a:ln>
        </p:spPr>
      </p:sp>
      <p:sp>
        <p:nvSpPr>
          <p:cNvPr id="422" name="Google Shape;422;p7"/>
          <p:cNvSpPr/>
          <p:nvPr/>
        </p:nvSpPr>
        <p:spPr>
          <a:xfrm rot="-5400000">
            <a:off x="15637975" y="3837691"/>
            <a:ext cx="797995" cy="1813624"/>
          </a:xfrm>
          <a:custGeom>
            <a:rect b="b" l="l" r="r" t="t"/>
            <a:pathLst>
              <a:path extrusionOk="0" h="1813624" w="797995">
                <a:moveTo>
                  <a:pt x="797994" y="1813624"/>
                </a:moveTo>
                <a:lnTo>
                  <a:pt x="0" y="1813624"/>
                </a:lnTo>
                <a:lnTo>
                  <a:pt x="0" y="0"/>
                </a:lnTo>
                <a:lnTo>
                  <a:pt x="797994" y="0"/>
                </a:lnTo>
                <a:lnTo>
                  <a:pt x="797994" y="1813624"/>
                </a:lnTo>
                <a:close/>
              </a:path>
            </a:pathLst>
          </a:custGeom>
          <a:blipFill rotWithShape="1">
            <a:blip r:embed="rId3">
              <a:alphaModFix/>
            </a:blip>
            <a:stretch>
              <a:fillRect b="0" l="0" r="0" t="0"/>
            </a:stretch>
          </a:blipFill>
          <a:ln>
            <a:noFill/>
          </a:ln>
        </p:spPr>
      </p:sp>
      <p:sp>
        <p:nvSpPr>
          <p:cNvPr id="423" name="Google Shape;423;p7"/>
          <p:cNvSpPr txBox="1"/>
          <p:nvPr/>
        </p:nvSpPr>
        <p:spPr>
          <a:xfrm>
            <a:off x="1562436" y="1019175"/>
            <a:ext cx="11015700" cy="25881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rPr lang="en-US" sz="7608">
                <a:solidFill>
                  <a:srgbClr val="5F6F52"/>
                </a:solidFill>
              </a:rPr>
              <a:t>D</a:t>
            </a:r>
            <a:r>
              <a:rPr b="0" i="0" lang="en-US" sz="7608" u="none" cap="none" strike="noStrike">
                <a:solidFill>
                  <a:srgbClr val="5F6F52"/>
                </a:solidFill>
                <a:latin typeface="Arial"/>
                <a:ea typeface="Arial"/>
                <a:cs typeface="Arial"/>
                <a:sym typeface="Arial"/>
              </a:rPr>
              <a:t>ISTANCE </a:t>
            </a:r>
            <a:r>
              <a:rPr lang="en-US" sz="7608">
                <a:solidFill>
                  <a:srgbClr val="5F6F52"/>
                </a:solidFill>
              </a:rPr>
              <a:t>L</a:t>
            </a:r>
            <a:r>
              <a:rPr b="0" i="0" lang="en-US" sz="7608" u="none" cap="none" strike="noStrike">
                <a:solidFill>
                  <a:srgbClr val="5F6F52"/>
                </a:solidFill>
                <a:latin typeface="Arial"/>
                <a:ea typeface="Arial"/>
                <a:cs typeface="Arial"/>
                <a:sym typeface="Arial"/>
              </a:rPr>
              <a:t>EARNING IN </a:t>
            </a:r>
            <a:r>
              <a:rPr lang="en-US" sz="7608">
                <a:solidFill>
                  <a:srgbClr val="5F6F52"/>
                </a:solidFill>
              </a:rPr>
              <a:t>B</a:t>
            </a:r>
            <a:r>
              <a:rPr b="0" i="0" lang="en-US" sz="7608" u="none" cap="none" strike="noStrike">
                <a:solidFill>
                  <a:srgbClr val="5F6F52"/>
                </a:solidFill>
                <a:latin typeface="Arial"/>
                <a:ea typeface="Arial"/>
                <a:cs typeface="Arial"/>
                <a:sym typeface="Arial"/>
              </a:rPr>
              <a:t>RIDGES &amp; </a:t>
            </a:r>
            <a:r>
              <a:rPr lang="en-US" sz="7608">
                <a:solidFill>
                  <a:srgbClr val="5F6F52"/>
                </a:solidFill>
              </a:rPr>
              <a:t>ICAPS</a:t>
            </a:r>
            <a:endParaRPr/>
          </a:p>
        </p:txBody>
      </p:sp>
      <p:sp>
        <p:nvSpPr>
          <p:cNvPr id="424" name="Google Shape;424;p7"/>
          <p:cNvSpPr txBox="1"/>
          <p:nvPr/>
        </p:nvSpPr>
        <p:spPr>
          <a:xfrm>
            <a:off x="2660124" y="7414650"/>
            <a:ext cx="12169200" cy="1790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US" sz="4800">
                <a:solidFill>
                  <a:srgbClr val="5F6F52"/>
                </a:solidFill>
              </a:rPr>
              <a:t>Angela Gerberding</a:t>
            </a:r>
            <a:endParaRPr sz="4800">
              <a:solidFill>
                <a:srgbClr val="5F6F52"/>
              </a:solidFill>
            </a:endParaRPr>
          </a:p>
          <a:p>
            <a:pPr indent="0" lvl="0" marL="0" rtl="0" algn="l">
              <a:lnSpc>
                <a:spcPct val="90000"/>
              </a:lnSpc>
              <a:spcBef>
                <a:spcPts val="1000"/>
              </a:spcBef>
              <a:spcAft>
                <a:spcPts val="0"/>
              </a:spcAft>
              <a:buNone/>
            </a:pPr>
            <a:r>
              <a:rPr lang="en-US" sz="4800">
                <a:solidFill>
                  <a:srgbClr val="5F6F52"/>
                </a:solidFill>
              </a:rPr>
              <a:t>Director for Work-Based Learning, ICCB</a:t>
            </a:r>
            <a:endParaRPr sz="4800">
              <a:solidFill>
                <a:srgbClr val="5F6F5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DDD"/>
        </a:solidFill>
      </p:bgPr>
    </p:bg>
    <p:spTree>
      <p:nvGrpSpPr>
        <p:cNvPr id="428" name="Shape 428"/>
        <p:cNvGrpSpPr/>
        <p:nvPr/>
      </p:nvGrpSpPr>
      <p:grpSpPr>
        <a:xfrm>
          <a:off x="0" y="0"/>
          <a:ext cx="0" cy="0"/>
          <a:chOff x="0" y="0"/>
          <a:chExt cx="0" cy="0"/>
        </a:xfrm>
      </p:grpSpPr>
      <p:grpSp>
        <p:nvGrpSpPr>
          <p:cNvPr id="429" name="Google Shape;429;g3229ba8db79_0_0"/>
          <p:cNvGrpSpPr/>
          <p:nvPr/>
        </p:nvGrpSpPr>
        <p:grpSpPr>
          <a:xfrm>
            <a:off x="1028700" y="-180823"/>
            <a:ext cx="17259413" cy="3609772"/>
            <a:chOff x="0" y="-47625"/>
            <a:chExt cx="4545659" cy="1141827"/>
          </a:xfrm>
        </p:grpSpPr>
        <p:sp>
          <p:nvSpPr>
            <p:cNvPr id="430" name="Google Shape;430;g3229ba8db79_0_0"/>
            <p:cNvSpPr/>
            <p:nvPr/>
          </p:nvSpPr>
          <p:spPr>
            <a:xfrm>
              <a:off x="0" y="0"/>
              <a:ext cx="4545659" cy="1094202"/>
            </a:xfrm>
            <a:custGeom>
              <a:rect b="b" l="l" r="r" t="t"/>
              <a:pathLst>
                <a:path extrusionOk="0" h="1094202" w="4545659">
                  <a:moveTo>
                    <a:pt x="0" y="0"/>
                  </a:moveTo>
                  <a:lnTo>
                    <a:pt x="4545659" y="0"/>
                  </a:lnTo>
                  <a:lnTo>
                    <a:pt x="4545659" y="1094202"/>
                  </a:lnTo>
                  <a:lnTo>
                    <a:pt x="0" y="1094202"/>
                  </a:lnTo>
                  <a:close/>
                </a:path>
              </a:pathLst>
            </a:custGeom>
            <a:solidFill>
              <a:srgbClr val="D6DAC8"/>
            </a:solidFill>
            <a:ln>
              <a:noFill/>
            </a:ln>
          </p:spPr>
        </p:sp>
        <p:sp>
          <p:nvSpPr>
            <p:cNvPr id="431" name="Google Shape;431;g3229ba8db79_0_0"/>
            <p:cNvSpPr txBox="1"/>
            <p:nvPr/>
          </p:nvSpPr>
          <p:spPr>
            <a:xfrm>
              <a:off x="0" y="-47625"/>
              <a:ext cx="4545600" cy="11418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2" name="Google Shape;432;g3229ba8db79_0_0"/>
          <p:cNvGrpSpPr/>
          <p:nvPr/>
        </p:nvGrpSpPr>
        <p:grpSpPr>
          <a:xfrm>
            <a:off x="955750" y="3428998"/>
            <a:ext cx="4254551" cy="6624256"/>
            <a:chOff x="0" y="-47625"/>
            <a:chExt cx="1357200" cy="1142448"/>
          </a:xfrm>
        </p:grpSpPr>
        <p:sp>
          <p:nvSpPr>
            <p:cNvPr id="433" name="Google Shape;433;g3229ba8db79_0_0"/>
            <p:cNvSpPr/>
            <p:nvPr/>
          </p:nvSpPr>
          <p:spPr>
            <a:xfrm>
              <a:off x="0" y="0"/>
              <a:ext cx="1357123" cy="1094823"/>
            </a:xfrm>
            <a:custGeom>
              <a:rect b="b" l="l" r="r" t="t"/>
              <a:pathLst>
                <a:path extrusionOk="0" h="1094823" w="1357123">
                  <a:moveTo>
                    <a:pt x="0" y="0"/>
                  </a:moveTo>
                  <a:lnTo>
                    <a:pt x="1357123" y="0"/>
                  </a:lnTo>
                  <a:lnTo>
                    <a:pt x="1357123" y="1094823"/>
                  </a:lnTo>
                  <a:lnTo>
                    <a:pt x="0" y="1094823"/>
                  </a:lnTo>
                  <a:close/>
                </a:path>
              </a:pathLst>
            </a:custGeom>
            <a:solidFill>
              <a:srgbClr val="D6DAC8"/>
            </a:solidFill>
            <a:ln>
              <a:noFill/>
            </a:ln>
          </p:spPr>
        </p:sp>
        <p:sp>
          <p:nvSpPr>
            <p:cNvPr id="434" name="Google Shape;434;g3229ba8db79_0_0"/>
            <p:cNvSpPr txBox="1"/>
            <p:nvPr/>
          </p:nvSpPr>
          <p:spPr>
            <a:xfrm>
              <a:off x="0" y="-47625"/>
              <a:ext cx="1357200" cy="11424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5" name="Google Shape;435;g3229ba8db79_0_0"/>
          <p:cNvSpPr/>
          <p:nvPr/>
        </p:nvSpPr>
        <p:spPr>
          <a:xfrm>
            <a:off x="249155" y="8406963"/>
            <a:ext cx="1075701" cy="2444776"/>
          </a:xfrm>
          <a:custGeom>
            <a:rect b="b" l="l" r="r" t="t"/>
            <a:pathLst>
              <a:path extrusionOk="0" h="2444776" w="1075701">
                <a:moveTo>
                  <a:pt x="0" y="0"/>
                </a:moveTo>
                <a:lnTo>
                  <a:pt x="1075701" y="0"/>
                </a:lnTo>
                <a:lnTo>
                  <a:pt x="1075701" y="2444776"/>
                </a:lnTo>
                <a:lnTo>
                  <a:pt x="0" y="2444776"/>
                </a:lnTo>
                <a:lnTo>
                  <a:pt x="0" y="0"/>
                </a:lnTo>
                <a:close/>
              </a:path>
            </a:pathLst>
          </a:custGeom>
          <a:blipFill rotWithShape="1">
            <a:blip r:embed="rId3">
              <a:alphaModFix/>
            </a:blip>
            <a:stretch>
              <a:fillRect b="0" l="0" r="0" t="0"/>
            </a:stretch>
          </a:blipFill>
          <a:ln>
            <a:noFill/>
          </a:ln>
        </p:spPr>
      </p:sp>
      <p:sp>
        <p:nvSpPr>
          <p:cNvPr id="436" name="Google Shape;436;g3229ba8db79_0_0"/>
          <p:cNvSpPr/>
          <p:nvPr/>
        </p:nvSpPr>
        <p:spPr>
          <a:xfrm flipH="1" rot="-5400000">
            <a:off x="16419054" y="2522191"/>
            <a:ext cx="797995" cy="1813624"/>
          </a:xfrm>
          <a:custGeom>
            <a:rect b="b" l="l" r="r" t="t"/>
            <a:pathLst>
              <a:path extrusionOk="0" h="1813624" w="797995">
                <a:moveTo>
                  <a:pt x="0" y="1813624"/>
                </a:moveTo>
                <a:lnTo>
                  <a:pt x="797995" y="1813624"/>
                </a:lnTo>
                <a:lnTo>
                  <a:pt x="797995" y="0"/>
                </a:lnTo>
                <a:lnTo>
                  <a:pt x="0" y="0"/>
                </a:lnTo>
                <a:lnTo>
                  <a:pt x="0" y="1813624"/>
                </a:lnTo>
                <a:close/>
              </a:path>
            </a:pathLst>
          </a:custGeom>
          <a:blipFill rotWithShape="1">
            <a:blip r:embed="rId3">
              <a:alphaModFix/>
            </a:blip>
            <a:stretch>
              <a:fillRect b="0" l="0" r="0" t="0"/>
            </a:stretch>
          </a:blipFill>
          <a:ln>
            <a:noFill/>
          </a:ln>
        </p:spPr>
      </p:sp>
      <p:sp>
        <p:nvSpPr>
          <p:cNvPr id="437" name="Google Shape;437;g3229ba8db79_0_0"/>
          <p:cNvSpPr/>
          <p:nvPr/>
        </p:nvSpPr>
        <p:spPr>
          <a:xfrm rot="-5400000">
            <a:off x="14803000" y="2522191"/>
            <a:ext cx="797995" cy="1813624"/>
          </a:xfrm>
          <a:custGeom>
            <a:rect b="b" l="l" r="r" t="t"/>
            <a:pathLst>
              <a:path extrusionOk="0" h="1813624" w="797995">
                <a:moveTo>
                  <a:pt x="797994" y="1813624"/>
                </a:moveTo>
                <a:lnTo>
                  <a:pt x="0" y="1813624"/>
                </a:lnTo>
                <a:lnTo>
                  <a:pt x="0" y="0"/>
                </a:lnTo>
                <a:lnTo>
                  <a:pt x="797994" y="0"/>
                </a:lnTo>
                <a:lnTo>
                  <a:pt x="797994" y="1813624"/>
                </a:lnTo>
                <a:close/>
              </a:path>
            </a:pathLst>
          </a:custGeom>
          <a:blipFill rotWithShape="1">
            <a:blip r:embed="rId3">
              <a:alphaModFix/>
            </a:blip>
            <a:stretch>
              <a:fillRect b="0" l="0" r="0" t="0"/>
            </a:stretch>
          </a:blipFill>
          <a:ln>
            <a:noFill/>
          </a:ln>
        </p:spPr>
      </p:sp>
      <p:sp>
        <p:nvSpPr>
          <p:cNvPr id="438" name="Google Shape;438;g3229ba8db79_0_0"/>
          <p:cNvSpPr txBox="1"/>
          <p:nvPr/>
        </p:nvSpPr>
        <p:spPr>
          <a:xfrm>
            <a:off x="1405107" y="441900"/>
            <a:ext cx="16506600" cy="25881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rPr lang="en-US" sz="7608">
                <a:solidFill>
                  <a:srgbClr val="5F6F52"/>
                </a:solidFill>
              </a:rPr>
              <a:t>What does distance </a:t>
            </a:r>
            <a:r>
              <a:rPr lang="en-US" sz="7608">
                <a:solidFill>
                  <a:srgbClr val="5F6F52"/>
                </a:solidFill>
              </a:rPr>
              <a:t>learning</a:t>
            </a:r>
            <a:r>
              <a:rPr lang="en-US" sz="7608">
                <a:solidFill>
                  <a:srgbClr val="5F6F52"/>
                </a:solidFill>
              </a:rPr>
              <a:t> look like in </a:t>
            </a:r>
            <a:r>
              <a:rPr lang="en-US" sz="7608">
                <a:solidFill>
                  <a:srgbClr val="5F6F52"/>
                </a:solidFill>
              </a:rPr>
              <a:t>Bridges </a:t>
            </a:r>
            <a:r>
              <a:rPr b="0" i="0" lang="en-US" sz="7608" u="none" cap="none" strike="noStrike">
                <a:solidFill>
                  <a:srgbClr val="5F6F52"/>
                </a:solidFill>
                <a:latin typeface="Arial"/>
                <a:ea typeface="Arial"/>
                <a:cs typeface="Arial"/>
                <a:sym typeface="Arial"/>
              </a:rPr>
              <a:t>&amp; </a:t>
            </a:r>
            <a:r>
              <a:rPr lang="en-US" sz="7608">
                <a:solidFill>
                  <a:srgbClr val="5F6F52"/>
                </a:solidFill>
              </a:rPr>
              <a:t>ICAPS?</a:t>
            </a:r>
            <a:endParaRPr/>
          </a:p>
        </p:txBody>
      </p:sp>
      <p:sp>
        <p:nvSpPr>
          <p:cNvPr id="439" name="Google Shape;439;g3229ba8db79_0_0"/>
          <p:cNvSpPr txBox="1"/>
          <p:nvPr/>
        </p:nvSpPr>
        <p:spPr>
          <a:xfrm>
            <a:off x="1562425" y="3640525"/>
            <a:ext cx="3247200" cy="609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800">
                <a:solidFill>
                  <a:srgbClr val="5F6F52"/>
                </a:solidFill>
              </a:rPr>
              <a:t>During COVID, lots of programs explored what could be done at a distance.  </a:t>
            </a:r>
            <a:endParaRPr sz="4800">
              <a:solidFill>
                <a:srgbClr val="5F6F52"/>
              </a:solidFill>
            </a:endParaRPr>
          </a:p>
        </p:txBody>
      </p:sp>
      <p:grpSp>
        <p:nvGrpSpPr>
          <p:cNvPr id="440" name="Google Shape;440;g3229ba8db79_0_0"/>
          <p:cNvGrpSpPr/>
          <p:nvPr/>
        </p:nvGrpSpPr>
        <p:grpSpPr>
          <a:xfrm>
            <a:off x="5353525" y="3429000"/>
            <a:ext cx="12558172" cy="6624256"/>
            <a:chOff x="0" y="-47625"/>
            <a:chExt cx="1357200" cy="1142448"/>
          </a:xfrm>
        </p:grpSpPr>
        <p:sp>
          <p:nvSpPr>
            <p:cNvPr id="441" name="Google Shape;441;g3229ba8db79_0_0"/>
            <p:cNvSpPr/>
            <p:nvPr/>
          </p:nvSpPr>
          <p:spPr>
            <a:xfrm>
              <a:off x="0" y="0"/>
              <a:ext cx="1357123" cy="1094823"/>
            </a:xfrm>
            <a:custGeom>
              <a:rect b="b" l="l" r="r" t="t"/>
              <a:pathLst>
                <a:path extrusionOk="0" h="1094823" w="1357123">
                  <a:moveTo>
                    <a:pt x="0" y="0"/>
                  </a:moveTo>
                  <a:lnTo>
                    <a:pt x="1357123" y="0"/>
                  </a:lnTo>
                  <a:lnTo>
                    <a:pt x="1357123" y="1094823"/>
                  </a:lnTo>
                  <a:lnTo>
                    <a:pt x="0" y="1094823"/>
                  </a:lnTo>
                  <a:close/>
                </a:path>
              </a:pathLst>
            </a:custGeom>
            <a:solidFill>
              <a:srgbClr val="D6DAC8"/>
            </a:solidFill>
            <a:ln>
              <a:noFill/>
            </a:ln>
          </p:spPr>
        </p:sp>
        <p:sp>
          <p:nvSpPr>
            <p:cNvPr id="442" name="Google Shape;442;g3229ba8db79_0_0"/>
            <p:cNvSpPr txBox="1"/>
            <p:nvPr/>
          </p:nvSpPr>
          <p:spPr>
            <a:xfrm>
              <a:off x="0" y="-47625"/>
              <a:ext cx="1357200" cy="11424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3" name="Google Shape;443;g3229ba8db79_0_0"/>
          <p:cNvSpPr txBox="1"/>
          <p:nvPr/>
        </p:nvSpPr>
        <p:spPr>
          <a:xfrm>
            <a:off x="5677988" y="4141050"/>
            <a:ext cx="12233700" cy="6080100"/>
          </a:xfrm>
          <a:prstGeom prst="rect">
            <a:avLst/>
          </a:prstGeom>
          <a:noFill/>
          <a:ln>
            <a:noFill/>
          </a:ln>
        </p:spPr>
        <p:txBody>
          <a:bodyPr anchorCtr="0" anchor="t" bIns="91425" lIns="91425" spcFirstLastPara="1" rIns="91425" wrap="square" tIns="91425">
            <a:spAutoFit/>
          </a:bodyPr>
          <a:lstStyle/>
          <a:p>
            <a:pPr indent="-476250" lvl="0" marL="457200" rtl="0" algn="l">
              <a:lnSpc>
                <a:spcPct val="90000"/>
              </a:lnSpc>
              <a:spcBef>
                <a:spcPts val="1000"/>
              </a:spcBef>
              <a:spcAft>
                <a:spcPts val="0"/>
              </a:spcAft>
              <a:buClr>
                <a:srgbClr val="5F6F52"/>
              </a:buClr>
              <a:buSzPts val="3900"/>
              <a:buChar char="●"/>
            </a:pPr>
            <a:r>
              <a:rPr lang="en-US" sz="3900">
                <a:solidFill>
                  <a:srgbClr val="5F6F52"/>
                </a:solidFill>
              </a:rPr>
              <a:t>Zoom classes</a:t>
            </a:r>
            <a:endParaRPr sz="3900">
              <a:solidFill>
                <a:srgbClr val="5F6F52"/>
              </a:solidFill>
            </a:endParaRPr>
          </a:p>
          <a:p>
            <a:pPr indent="-476250" lvl="0" marL="457200" rtl="0" algn="l">
              <a:lnSpc>
                <a:spcPct val="90000"/>
              </a:lnSpc>
              <a:spcBef>
                <a:spcPts val="0"/>
              </a:spcBef>
              <a:spcAft>
                <a:spcPts val="0"/>
              </a:spcAft>
              <a:buClr>
                <a:srgbClr val="5F6F52"/>
              </a:buClr>
              <a:buSzPts val="3900"/>
              <a:buChar char="●"/>
            </a:pPr>
            <a:r>
              <a:rPr lang="en-US" sz="3900">
                <a:solidFill>
                  <a:srgbClr val="5F6F52"/>
                </a:solidFill>
              </a:rPr>
              <a:t>Recorded videos of lessons</a:t>
            </a:r>
            <a:endParaRPr sz="3900">
              <a:solidFill>
                <a:srgbClr val="5F6F52"/>
              </a:solidFill>
            </a:endParaRPr>
          </a:p>
          <a:p>
            <a:pPr indent="-476250" lvl="0" marL="457200" rtl="0" algn="l">
              <a:lnSpc>
                <a:spcPct val="90000"/>
              </a:lnSpc>
              <a:spcBef>
                <a:spcPts val="0"/>
              </a:spcBef>
              <a:spcAft>
                <a:spcPts val="0"/>
              </a:spcAft>
              <a:buClr>
                <a:srgbClr val="5F6F52"/>
              </a:buClr>
              <a:buSzPts val="3900"/>
              <a:buChar char="●"/>
            </a:pPr>
            <a:r>
              <a:rPr lang="en-US" sz="3900">
                <a:solidFill>
                  <a:srgbClr val="5F6F52"/>
                </a:solidFill>
              </a:rPr>
              <a:t>Students video recording themselves practicing skills with family members (taking blood pressure, taking temperatures, prepping for a blood draw, etc.)</a:t>
            </a:r>
            <a:endParaRPr sz="3900">
              <a:solidFill>
                <a:srgbClr val="5F6F52"/>
              </a:solidFill>
            </a:endParaRPr>
          </a:p>
          <a:p>
            <a:pPr indent="-476250" lvl="0" marL="457200" rtl="0" algn="l">
              <a:lnSpc>
                <a:spcPct val="90000"/>
              </a:lnSpc>
              <a:spcBef>
                <a:spcPts val="0"/>
              </a:spcBef>
              <a:spcAft>
                <a:spcPts val="0"/>
              </a:spcAft>
              <a:buClr>
                <a:srgbClr val="5F6F52"/>
              </a:buClr>
              <a:buSzPts val="3900"/>
              <a:buChar char="●"/>
            </a:pPr>
            <a:r>
              <a:rPr lang="en-US" sz="3900">
                <a:solidFill>
                  <a:srgbClr val="5F6F52"/>
                </a:solidFill>
              </a:rPr>
              <a:t>Identifying anatomy on drawings – think ESL terminology</a:t>
            </a:r>
            <a:endParaRPr sz="3900">
              <a:solidFill>
                <a:srgbClr val="5F6F52"/>
              </a:solidFill>
            </a:endParaRPr>
          </a:p>
          <a:p>
            <a:pPr indent="-476250" lvl="0" marL="457200" rtl="0" algn="l">
              <a:lnSpc>
                <a:spcPct val="90000"/>
              </a:lnSpc>
              <a:spcBef>
                <a:spcPts val="0"/>
              </a:spcBef>
              <a:spcAft>
                <a:spcPts val="0"/>
              </a:spcAft>
              <a:buClr>
                <a:srgbClr val="5F6F52"/>
              </a:buClr>
              <a:buSzPts val="3900"/>
              <a:buChar char="●"/>
            </a:pPr>
            <a:r>
              <a:rPr lang="en-US" sz="3900">
                <a:solidFill>
                  <a:srgbClr val="5F6F52"/>
                </a:solidFill>
              </a:rPr>
              <a:t>Identifying vehicle parts on drawings – think inside a CDL cab</a:t>
            </a:r>
            <a:endParaRPr sz="3900">
              <a:solidFill>
                <a:srgbClr val="5F6F52"/>
              </a:solidFill>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DDD"/>
        </a:solidFill>
      </p:bgPr>
    </p:bg>
    <p:spTree>
      <p:nvGrpSpPr>
        <p:cNvPr id="447" name="Shape 447"/>
        <p:cNvGrpSpPr/>
        <p:nvPr/>
      </p:nvGrpSpPr>
      <p:grpSpPr>
        <a:xfrm>
          <a:off x="0" y="0"/>
          <a:ext cx="0" cy="0"/>
          <a:chOff x="0" y="0"/>
          <a:chExt cx="0" cy="0"/>
        </a:xfrm>
      </p:grpSpPr>
      <p:grpSp>
        <p:nvGrpSpPr>
          <p:cNvPr id="448" name="Google Shape;448;g3229ba8db79_0_42"/>
          <p:cNvGrpSpPr/>
          <p:nvPr/>
        </p:nvGrpSpPr>
        <p:grpSpPr>
          <a:xfrm>
            <a:off x="1028700" y="-180823"/>
            <a:ext cx="17259413" cy="3609772"/>
            <a:chOff x="0" y="-47625"/>
            <a:chExt cx="4545659" cy="1141827"/>
          </a:xfrm>
        </p:grpSpPr>
        <p:sp>
          <p:nvSpPr>
            <p:cNvPr id="449" name="Google Shape;449;g3229ba8db79_0_42"/>
            <p:cNvSpPr/>
            <p:nvPr/>
          </p:nvSpPr>
          <p:spPr>
            <a:xfrm>
              <a:off x="0" y="0"/>
              <a:ext cx="4545659" cy="1094202"/>
            </a:xfrm>
            <a:custGeom>
              <a:rect b="b" l="l" r="r" t="t"/>
              <a:pathLst>
                <a:path extrusionOk="0" h="1094202" w="4545659">
                  <a:moveTo>
                    <a:pt x="0" y="0"/>
                  </a:moveTo>
                  <a:lnTo>
                    <a:pt x="4545659" y="0"/>
                  </a:lnTo>
                  <a:lnTo>
                    <a:pt x="4545659" y="1094202"/>
                  </a:lnTo>
                  <a:lnTo>
                    <a:pt x="0" y="1094202"/>
                  </a:lnTo>
                  <a:close/>
                </a:path>
              </a:pathLst>
            </a:custGeom>
            <a:solidFill>
              <a:srgbClr val="D6DAC8"/>
            </a:solidFill>
            <a:ln>
              <a:noFill/>
            </a:ln>
          </p:spPr>
        </p:sp>
        <p:sp>
          <p:nvSpPr>
            <p:cNvPr id="450" name="Google Shape;450;g3229ba8db79_0_42"/>
            <p:cNvSpPr txBox="1"/>
            <p:nvPr/>
          </p:nvSpPr>
          <p:spPr>
            <a:xfrm>
              <a:off x="0" y="-47625"/>
              <a:ext cx="4545600" cy="11418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1" name="Google Shape;451;g3229ba8db79_0_42"/>
          <p:cNvGrpSpPr/>
          <p:nvPr/>
        </p:nvGrpSpPr>
        <p:grpSpPr>
          <a:xfrm>
            <a:off x="955750" y="3428998"/>
            <a:ext cx="4254551" cy="6624256"/>
            <a:chOff x="0" y="-47625"/>
            <a:chExt cx="1357200" cy="1142448"/>
          </a:xfrm>
        </p:grpSpPr>
        <p:sp>
          <p:nvSpPr>
            <p:cNvPr id="452" name="Google Shape;452;g3229ba8db79_0_42"/>
            <p:cNvSpPr/>
            <p:nvPr/>
          </p:nvSpPr>
          <p:spPr>
            <a:xfrm>
              <a:off x="0" y="0"/>
              <a:ext cx="1357123" cy="1094823"/>
            </a:xfrm>
            <a:custGeom>
              <a:rect b="b" l="l" r="r" t="t"/>
              <a:pathLst>
                <a:path extrusionOk="0" h="1094823" w="1357123">
                  <a:moveTo>
                    <a:pt x="0" y="0"/>
                  </a:moveTo>
                  <a:lnTo>
                    <a:pt x="1357123" y="0"/>
                  </a:lnTo>
                  <a:lnTo>
                    <a:pt x="1357123" y="1094823"/>
                  </a:lnTo>
                  <a:lnTo>
                    <a:pt x="0" y="1094823"/>
                  </a:lnTo>
                  <a:close/>
                </a:path>
              </a:pathLst>
            </a:custGeom>
            <a:solidFill>
              <a:srgbClr val="D6DAC8"/>
            </a:solidFill>
            <a:ln>
              <a:noFill/>
            </a:ln>
          </p:spPr>
        </p:sp>
        <p:sp>
          <p:nvSpPr>
            <p:cNvPr id="453" name="Google Shape;453;g3229ba8db79_0_42"/>
            <p:cNvSpPr txBox="1"/>
            <p:nvPr/>
          </p:nvSpPr>
          <p:spPr>
            <a:xfrm>
              <a:off x="0" y="-47625"/>
              <a:ext cx="1357200" cy="11424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4" name="Google Shape;454;g3229ba8db79_0_42"/>
          <p:cNvSpPr/>
          <p:nvPr/>
        </p:nvSpPr>
        <p:spPr>
          <a:xfrm>
            <a:off x="249155" y="8406963"/>
            <a:ext cx="1075701" cy="2444776"/>
          </a:xfrm>
          <a:custGeom>
            <a:rect b="b" l="l" r="r" t="t"/>
            <a:pathLst>
              <a:path extrusionOk="0" h="2444776" w="1075701">
                <a:moveTo>
                  <a:pt x="0" y="0"/>
                </a:moveTo>
                <a:lnTo>
                  <a:pt x="1075701" y="0"/>
                </a:lnTo>
                <a:lnTo>
                  <a:pt x="1075701" y="2444776"/>
                </a:lnTo>
                <a:lnTo>
                  <a:pt x="0" y="2444776"/>
                </a:lnTo>
                <a:lnTo>
                  <a:pt x="0" y="0"/>
                </a:lnTo>
                <a:close/>
              </a:path>
            </a:pathLst>
          </a:custGeom>
          <a:blipFill rotWithShape="1">
            <a:blip r:embed="rId3">
              <a:alphaModFix/>
            </a:blip>
            <a:stretch>
              <a:fillRect b="0" l="0" r="0" t="0"/>
            </a:stretch>
          </a:blipFill>
          <a:ln>
            <a:noFill/>
          </a:ln>
        </p:spPr>
      </p:sp>
      <p:sp>
        <p:nvSpPr>
          <p:cNvPr id="455" name="Google Shape;455;g3229ba8db79_0_42"/>
          <p:cNvSpPr/>
          <p:nvPr/>
        </p:nvSpPr>
        <p:spPr>
          <a:xfrm flipH="1" rot="-5400000">
            <a:off x="16419054" y="2522191"/>
            <a:ext cx="797995" cy="1813624"/>
          </a:xfrm>
          <a:custGeom>
            <a:rect b="b" l="l" r="r" t="t"/>
            <a:pathLst>
              <a:path extrusionOk="0" h="1813624" w="797995">
                <a:moveTo>
                  <a:pt x="0" y="1813624"/>
                </a:moveTo>
                <a:lnTo>
                  <a:pt x="797995" y="1813624"/>
                </a:lnTo>
                <a:lnTo>
                  <a:pt x="797995" y="0"/>
                </a:lnTo>
                <a:lnTo>
                  <a:pt x="0" y="0"/>
                </a:lnTo>
                <a:lnTo>
                  <a:pt x="0" y="1813624"/>
                </a:lnTo>
                <a:close/>
              </a:path>
            </a:pathLst>
          </a:custGeom>
          <a:blipFill rotWithShape="1">
            <a:blip r:embed="rId3">
              <a:alphaModFix/>
            </a:blip>
            <a:stretch>
              <a:fillRect b="0" l="0" r="0" t="0"/>
            </a:stretch>
          </a:blipFill>
          <a:ln>
            <a:noFill/>
          </a:ln>
        </p:spPr>
      </p:sp>
      <p:sp>
        <p:nvSpPr>
          <p:cNvPr id="456" name="Google Shape;456;g3229ba8db79_0_42"/>
          <p:cNvSpPr/>
          <p:nvPr/>
        </p:nvSpPr>
        <p:spPr>
          <a:xfrm rot="-5400000">
            <a:off x="14803000" y="2522191"/>
            <a:ext cx="797995" cy="1813624"/>
          </a:xfrm>
          <a:custGeom>
            <a:rect b="b" l="l" r="r" t="t"/>
            <a:pathLst>
              <a:path extrusionOk="0" h="1813624" w="797995">
                <a:moveTo>
                  <a:pt x="797994" y="1813624"/>
                </a:moveTo>
                <a:lnTo>
                  <a:pt x="0" y="1813624"/>
                </a:lnTo>
                <a:lnTo>
                  <a:pt x="0" y="0"/>
                </a:lnTo>
                <a:lnTo>
                  <a:pt x="797994" y="0"/>
                </a:lnTo>
                <a:lnTo>
                  <a:pt x="797994" y="1813624"/>
                </a:lnTo>
                <a:close/>
              </a:path>
            </a:pathLst>
          </a:custGeom>
          <a:blipFill rotWithShape="1">
            <a:blip r:embed="rId3">
              <a:alphaModFix/>
            </a:blip>
            <a:stretch>
              <a:fillRect b="0" l="0" r="0" t="0"/>
            </a:stretch>
          </a:blipFill>
          <a:ln>
            <a:noFill/>
          </a:ln>
        </p:spPr>
      </p:sp>
      <p:sp>
        <p:nvSpPr>
          <p:cNvPr id="457" name="Google Shape;457;g3229ba8db79_0_42"/>
          <p:cNvSpPr txBox="1"/>
          <p:nvPr/>
        </p:nvSpPr>
        <p:spPr>
          <a:xfrm>
            <a:off x="1257225" y="441900"/>
            <a:ext cx="16654500" cy="11712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rPr lang="en-US" sz="7608">
                <a:solidFill>
                  <a:srgbClr val="5F6F52"/>
                </a:solidFill>
              </a:rPr>
              <a:t>What ‘stuck’? What else is being tried?</a:t>
            </a:r>
            <a:endParaRPr/>
          </a:p>
        </p:txBody>
      </p:sp>
      <p:sp>
        <p:nvSpPr>
          <p:cNvPr id="458" name="Google Shape;458;g3229ba8db79_0_42"/>
          <p:cNvSpPr txBox="1"/>
          <p:nvPr/>
        </p:nvSpPr>
        <p:spPr>
          <a:xfrm>
            <a:off x="1257225" y="3939725"/>
            <a:ext cx="3651600" cy="560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400">
                <a:solidFill>
                  <a:srgbClr val="5F6F52"/>
                </a:solidFill>
              </a:rPr>
              <a:t>Thanks to the push to try new </a:t>
            </a:r>
            <a:r>
              <a:rPr lang="en-US" sz="4400">
                <a:solidFill>
                  <a:srgbClr val="5F6F52"/>
                </a:solidFill>
              </a:rPr>
              <a:t>teaching</a:t>
            </a:r>
            <a:r>
              <a:rPr lang="en-US" sz="4400">
                <a:solidFill>
                  <a:srgbClr val="5F6F52"/>
                </a:solidFill>
              </a:rPr>
              <a:t> strategies, programs have stepped up and shared ideas</a:t>
            </a:r>
            <a:r>
              <a:rPr lang="en-US" sz="4400">
                <a:solidFill>
                  <a:srgbClr val="5F6F52"/>
                </a:solidFill>
              </a:rPr>
              <a:t>.  </a:t>
            </a:r>
            <a:endParaRPr sz="4400">
              <a:solidFill>
                <a:srgbClr val="5F6F52"/>
              </a:solidFill>
            </a:endParaRPr>
          </a:p>
        </p:txBody>
      </p:sp>
      <p:grpSp>
        <p:nvGrpSpPr>
          <p:cNvPr id="459" name="Google Shape;459;g3229ba8db79_0_42"/>
          <p:cNvGrpSpPr/>
          <p:nvPr/>
        </p:nvGrpSpPr>
        <p:grpSpPr>
          <a:xfrm>
            <a:off x="5353525" y="3429000"/>
            <a:ext cx="12558172" cy="6624256"/>
            <a:chOff x="0" y="-47625"/>
            <a:chExt cx="1357200" cy="1142448"/>
          </a:xfrm>
        </p:grpSpPr>
        <p:sp>
          <p:nvSpPr>
            <p:cNvPr id="460" name="Google Shape;460;g3229ba8db79_0_42"/>
            <p:cNvSpPr/>
            <p:nvPr/>
          </p:nvSpPr>
          <p:spPr>
            <a:xfrm>
              <a:off x="0" y="0"/>
              <a:ext cx="1357123" cy="1094823"/>
            </a:xfrm>
            <a:custGeom>
              <a:rect b="b" l="l" r="r" t="t"/>
              <a:pathLst>
                <a:path extrusionOk="0" h="1094823" w="1357123">
                  <a:moveTo>
                    <a:pt x="0" y="0"/>
                  </a:moveTo>
                  <a:lnTo>
                    <a:pt x="1357123" y="0"/>
                  </a:lnTo>
                  <a:lnTo>
                    <a:pt x="1357123" y="1094823"/>
                  </a:lnTo>
                  <a:lnTo>
                    <a:pt x="0" y="1094823"/>
                  </a:lnTo>
                  <a:close/>
                </a:path>
              </a:pathLst>
            </a:custGeom>
            <a:solidFill>
              <a:srgbClr val="D6DAC8"/>
            </a:solidFill>
            <a:ln>
              <a:noFill/>
            </a:ln>
          </p:spPr>
        </p:sp>
        <p:sp>
          <p:nvSpPr>
            <p:cNvPr id="461" name="Google Shape;461;g3229ba8db79_0_42"/>
            <p:cNvSpPr txBox="1"/>
            <p:nvPr/>
          </p:nvSpPr>
          <p:spPr>
            <a:xfrm>
              <a:off x="0" y="-47625"/>
              <a:ext cx="1357200" cy="11424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2" name="Google Shape;462;g3229ba8db79_0_42"/>
          <p:cNvSpPr txBox="1"/>
          <p:nvPr/>
        </p:nvSpPr>
        <p:spPr>
          <a:xfrm>
            <a:off x="5677988" y="4141050"/>
            <a:ext cx="12233700" cy="5459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US" sz="4500">
                <a:solidFill>
                  <a:srgbClr val="5F6F52"/>
                </a:solidFill>
              </a:rPr>
              <a:t>Some things that stuck:</a:t>
            </a:r>
            <a:br>
              <a:rPr lang="en-US" sz="4500">
                <a:solidFill>
                  <a:srgbClr val="5F6F52"/>
                </a:solidFill>
              </a:rPr>
            </a:br>
            <a:endParaRPr sz="2400">
              <a:solidFill>
                <a:srgbClr val="5F6F52"/>
              </a:solidFill>
            </a:endParaRPr>
          </a:p>
          <a:p>
            <a:pPr indent="-12700" lvl="0" marL="12700" rtl="0" algn="l">
              <a:lnSpc>
                <a:spcPct val="90000"/>
              </a:lnSpc>
              <a:spcBef>
                <a:spcPts val="1000"/>
              </a:spcBef>
              <a:spcAft>
                <a:spcPts val="0"/>
              </a:spcAft>
              <a:buNone/>
            </a:pPr>
            <a:r>
              <a:rPr lang="en-US" sz="4500">
                <a:solidFill>
                  <a:srgbClr val="5F6F52"/>
                </a:solidFill>
              </a:rPr>
              <a:t>1.O</a:t>
            </a:r>
            <a:r>
              <a:rPr lang="en-US" sz="4500">
                <a:solidFill>
                  <a:srgbClr val="5F6F52"/>
                </a:solidFill>
              </a:rPr>
              <a:t>nline</a:t>
            </a:r>
            <a:r>
              <a:rPr lang="en-US" sz="4500">
                <a:solidFill>
                  <a:srgbClr val="5F6F52"/>
                </a:solidFill>
              </a:rPr>
              <a:t> curriculum options – Burlington </a:t>
            </a:r>
            <a:br>
              <a:rPr lang="en-US" sz="4500">
                <a:solidFill>
                  <a:srgbClr val="5F6F52"/>
                </a:solidFill>
              </a:rPr>
            </a:br>
            <a:r>
              <a:rPr lang="en-US" sz="4500">
                <a:solidFill>
                  <a:srgbClr val="5F6F52"/>
                </a:solidFill>
              </a:rPr>
              <a:t>   English, i-Pathways, Pathful Explore, </a:t>
            </a:r>
            <a:br>
              <a:rPr lang="en-US" sz="4500">
                <a:solidFill>
                  <a:srgbClr val="5F6F52"/>
                </a:solidFill>
              </a:rPr>
            </a:br>
            <a:r>
              <a:rPr lang="en-US" sz="4500">
                <a:solidFill>
                  <a:srgbClr val="5F6F52"/>
                </a:solidFill>
              </a:rPr>
              <a:t>   NRPOL, IXL, etc.</a:t>
            </a:r>
            <a:endParaRPr sz="4500">
              <a:solidFill>
                <a:srgbClr val="5F6F52"/>
              </a:solidFill>
            </a:endParaRPr>
          </a:p>
          <a:p>
            <a:pPr indent="-12700" lvl="0" marL="12700" rtl="0" algn="l">
              <a:lnSpc>
                <a:spcPct val="90000"/>
              </a:lnSpc>
              <a:spcBef>
                <a:spcPts val="1000"/>
              </a:spcBef>
              <a:spcAft>
                <a:spcPts val="0"/>
              </a:spcAft>
              <a:buNone/>
            </a:pPr>
            <a:r>
              <a:rPr lang="en-US" sz="4500">
                <a:solidFill>
                  <a:srgbClr val="5F6F52"/>
                </a:solidFill>
              </a:rPr>
              <a:t>2.Hybrid classes – 1 or 2 days in-person with</a:t>
            </a:r>
            <a:br>
              <a:rPr lang="en-US" sz="4500">
                <a:solidFill>
                  <a:srgbClr val="5F6F52"/>
                </a:solidFill>
              </a:rPr>
            </a:br>
            <a:r>
              <a:rPr lang="en-US" sz="4500">
                <a:solidFill>
                  <a:srgbClr val="5F6F52"/>
                </a:solidFill>
              </a:rPr>
              <a:t>   1 day virtual, either required or optional</a:t>
            </a:r>
            <a:endParaRPr sz="5300">
              <a:solidFill>
                <a:srgbClr val="5F6F52"/>
              </a:solidFill>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DDD"/>
        </a:solidFill>
      </p:bgPr>
    </p:bg>
    <p:spTree>
      <p:nvGrpSpPr>
        <p:cNvPr id="466" name="Shape 466"/>
        <p:cNvGrpSpPr/>
        <p:nvPr/>
      </p:nvGrpSpPr>
      <p:grpSpPr>
        <a:xfrm>
          <a:off x="0" y="0"/>
          <a:ext cx="0" cy="0"/>
          <a:chOff x="0" y="0"/>
          <a:chExt cx="0" cy="0"/>
        </a:xfrm>
      </p:grpSpPr>
      <p:grpSp>
        <p:nvGrpSpPr>
          <p:cNvPr id="467" name="Google Shape;467;g3229ba8db79_0_26"/>
          <p:cNvGrpSpPr/>
          <p:nvPr/>
        </p:nvGrpSpPr>
        <p:grpSpPr>
          <a:xfrm>
            <a:off x="0" y="8397544"/>
            <a:ext cx="6713282" cy="1889943"/>
            <a:chOff x="0" y="-47625"/>
            <a:chExt cx="1764378" cy="2133600"/>
          </a:xfrm>
        </p:grpSpPr>
        <p:sp>
          <p:nvSpPr>
            <p:cNvPr id="468" name="Google Shape;468;g3229ba8db79_0_26"/>
            <p:cNvSpPr/>
            <p:nvPr/>
          </p:nvSpPr>
          <p:spPr>
            <a:xfrm>
              <a:off x="0" y="0"/>
              <a:ext cx="1764378" cy="2085843"/>
            </a:xfrm>
            <a:custGeom>
              <a:rect b="b" l="l" r="r" t="t"/>
              <a:pathLst>
                <a:path extrusionOk="0" h="2085843" w="1764378">
                  <a:moveTo>
                    <a:pt x="0" y="0"/>
                  </a:moveTo>
                  <a:lnTo>
                    <a:pt x="1764378" y="0"/>
                  </a:lnTo>
                  <a:lnTo>
                    <a:pt x="1764378" y="2085843"/>
                  </a:lnTo>
                  <a:lnTo>
                    <a:pt x="0" y="2085843"/>
                  </a:lnTo>
                  <a:close/>
                </a:path>
              </a:pathLst>
            </a:custGeom>
            <a:solidFill>
              <a:srgbClr val="D6DAC8"/>
            </a:solidFill>
            <a:ln>
              <a:noFill/>
            </a:ln>
          </p:spPr>
        </p:sp>
        <p:sp>
          <p:nvSpPr>
            <p:cNvPr id="469" name="Google Shape;469;g3229ba8db79_0_26"/>
            <p:cNvSpPr txBox="1"/>
            <p:nvPr/>
          </p:nvSpPr>
          <p:spPr>
            <a:xfrm>
              <a:off x="0" y="-47625"/>
              <a:ext cx="1764300" cy="21336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0" name="Google Shape;470;g3229ba8db79_0_26"/>
          <p:cNvSpPr/>
          <p:nvPr/>
        </p:nvSpPr>
        <p:spPr>
          <a:xfrm>
            <a:off x="16004893" y="1028700"/>
            <a:ext cx="3293711" cy="871461"/>
          </a:xfrm>
          <a:custGeom>
            <a:rect b="b" l="l" r="r" t="t"/>
            <a:pathLst>
              <a:path extrusionOk="0" h="871461" w="3293711">
                <a:moveTo>
                  <a:pt x="0" y="0"/>
                </a:moveTo>
                <a:lnTo>
                  <a:pt x="3293711" y="0"/>
                </a:lnTo>
                <a:lnTo>
                  <a:pt x="3293711" y="871461"/>
                </a:lnTo>
                <a:lnTo>
                  <a:pt x="0" y="871461"/>
                </a:lnTo>
                <a:lnTo>
                  <a:pt x="0" y="0"/>
                </a:lnTo>
                <a:close/>
              </a:path>
            </a:pathLst>
          </a:custGeom>
          <a:blipFill rotWithShape="1">
            <a:blip r:embed="rId3">
              <a:alphaModFix/>
            </a:blip>
            <a:stretch>
              <a:fillRect b="0" l="0" r="0" t="0"/>
            </a:stretch>
          </a:blipFill>
          <a:ln>
            <a:noFill/>
          </a:ln>
        </p:spPr>
      </p:sp>
      <p:sp>
        <p:nvSpPr>
          <p:cNvPr id="471" name="Google Shape;471;g3229ba8db79_0_26"/>
          <p:cNvSpPr/>
          <p:nvPr/>
        </p:nvSpPr>
        <p:spPr>
          <a:xfrm flipH="1" rot="-5400000">
            <a:off x="3931860" y="8207171"/>
            <a:ext cx="924994" cy="2102259"/>
          </a:xfrm>
          <a:custGeom>
            <a:rect b="b" l="l" r="r" t="t"/>
            <a:pathLst>
              <a:path extrusionOk="0" h="2102259" w="924994">
                <a:moveTo>
                  <a:pt x="0" y="2102258"/>
                </a:moveTo>
                <a:lnTo>
                  <a:pt x="924994" y="2102258"/>
                </a:lnTo>
                <a:lnTo>
                  <a:pt x="924994" y="0"/>
                </a:lnTo>
                <a:lnTo>
                  <a:pt x="0" y="0"/>
                </a:lnTo>
                <a:lnTo>
                  <a:pt x="0" y="2102258"/>
                </a:lnTo>
                <a:close/>
              </a:path>
            </a:pathLst>
          </a:custGeom>
          <a:blipFill rotWithShape="1">
            <a:blip r:embed="rId4">
              <a:alphaModFix/>
            </a:blip>
            <a:stretch>
              <a:fillRect b="0" l="0" r="0" t="0"/>
            </a:stretch>
          </a:blipFill>
          <a:ln>
            <a:noFill/>
          </a:ln>
        </p:spPr>
      </p:sp>
      <p:sp>
        <p:nvSpPr>
          <p:cNvPr id="472" name="Google Shape;472;g3229ba8db79_0_26"/>
          <p:cNvSpPr/>
          <p:nvPr/>
        </p:nvSpPr>
        <p:spPr>
          <a:xfrm flipH="1" rot="-5400000">
            <a:off x="194896" y="8207171"/>
            <a:ext cx="924994" cy="2102259"/>
          </a:xfrm>
          <a:custGeom>
            <a:rect b="b" l="l" r="r" t="t"/>
            <a:pathLst>
              <a:path extrusionOk="0" h="2102259" w="924994">
                <a:moveTo>
                  <a:pt x="0" y="2102258"/>
                </a:moveTo>
                <a:lnTo>
                  <a:pt x="924994" y="2102258"/>
                </a:lnTo>
                <a:lnTo>
                  <a:pt x="924994" y="0"/>
                </a:lnTo>
                <a:lnTo>
                  <a:pt x="0" y="0"/>
                </a:lnTo>
                <a:lnTo>
                  <a:pt x="0" y="2102258"/>
                </a:lnTo>
                <a:close/>
              </a:path>
            </a:pathLst>
          </a:custGeom>
          <a:blipFill rotWithShape="1">
            <a:blip r:embed="rId4">
              <a:alphaModFix/>
            </a:blip>
            <a:stretch>
              <a:fillRect b="0" l="0" r="0" t="0"/>
            </a:stretch>
          </a:blipFill>
          <a:ln>
            <a:noFill/>
          </a:ln>
        </p:spPr>
      </p:sp>
      <p:sp>
        <p:nvSpPr>
          <p:cNvPr id="473" name="Google Shape;473;g3229ba8db79_0_26"/>
          <p:cNvSpPr/>
          <p:nvPr/>
        </p:nvSpPr>
        <p:spPr>
          <a:xfrm rot="-5400000">
            <a:off x="2019898" y="8207171"/>
            <a:ext cx="924994" cy="2102259"/>
          </a:xfrm>
          <a:custGeom>
            <a:rect b="b" l="l" r="r" t="t"/>
            <a:pathLst>
              <a:path extrusionOk="0" h="2102259" w="924994">
                <a:moveTo>
                  <a:pt x="924994" y="2102258"/>
                </a:moveTo>
                <a:lnTo>
                  <a:pt x="0" y="2102258"/>
                </a:lnTo>
                <a:lnTo>
                  <a:pt x="0" y="0"/>
                </a:lnTo>
                <a:lnTo>
                  <a:pt x="924994" y="0"/>
                </a:lnTo>
                <a:lnTo>
                  <a:pt x="924994" y="2102258"/>
                </a:lnTo>
                <a:close/>
              </a:path>
            </a:pathLst>
          </a:custGeom>
          <a:blipFill rotWithShape="1">
            <a:blip r:embed="rId4">
              <a:alphaModFix/>
            </a:blip>
            <a:stretch>
              <a:fillRect b="0" l="0" r="0" t="0"/>
            </a:stretch>
          </a:blipFill>
          <a:ln>
            <a:noFill/>
          </a:ln>
        </p:spPr>
      </p:sp>
      <p:sp>
        <p:nvSpPr>
          <p:cNvPr id="474" name="Google Shape;474;g3229ba8db79_0_26"/>
          <p:cNvSpPr txBox="1"/>
          <p:nvPr/>
        </p:nvSpPr>
        <p:spPr>
          <a:xfrm>
            <a:off x="1028700" y="1019175"/>
            <a:ext cx="16230600" cy="11712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rPr lang="en-US" sz="7608">
                <a:solidFill>
                  <a:srgbClr val="5F6F52"/>
                </a:solidFill>
              </a:rPr>
              <a:t>Bridge specific efforts:</a:t>
            </a:r>
            <a:endParaRPr/>
          </a:p>
        </p:txBody>
      </p:sp>
      <p:sp>
        <p:nvSpPr>
          <p:cNvPr id="475" name="Google Shape;475;g3229ba8db79_0_26"/>
          <p:cNvSpPr txBox="1"/>
          <p:nvPr/>
        </p:nvSpPr>
        <p:spPr>
          <a:xfrm>
            <a:off x="1431275" y="2715700"/>
            <a:ext cx="15635700" cy="4602300"/>
          </a:xfrm>
          <a:prstGeom prst="rect">
            <a:avLst/>
          </a:prstGeom>
          <a:noFill/>
          <a:ln cap="flat" cmpd="sng" w="76200">
            <a:solidFill>
              <a:srgbClr val="5F6F52"/>
            </a:solidFill>
            <a:prstDash val="solid"/>
            <a:round/>
            <a:headEnd len="sm" w="sm" type="none"/>
            <a:tailEnd len="sm" w="sm" type="none"/>
          </a:ln>
        </p:spPr>
        <p:txBody>
          <a:bodyPr anchorCtr="0" anchor="ctr" bIns="91425" lIns="91425" spcFirstLastPara="1" rIns="91425" wrap="square" tIns="91425">
            <a:spAutoFit/>
          </a:bodyPr>
          <a:lstStyle/>
          <a:p>
            <a:pPr indent="0" lvl="0" marL="0" rtl="0" algn="l">
              <a:lnSpc>
                <a:spcPct val="90000"/>
              </a:lnSpc>
              <a:spcBef>
                <a:spcPts val="1000"/>
              </a:spcBef>
              <a:spcAft>
                <a:spcPts val="0"/>
              </a:spcAft>
              <a:buNone/>
            </a:pPr>
            <a:r>
              <a:rPr lang="en-US" sz="4100">
                <a:solidFill>
                  <a:srgbClr val="5F6F52"/>
                </a:solidFill>
              </a:rPr>
              <a:t>One program uses activities from Career Solutions Publishers that allow students to explore careers of their choice - </a:t>
            </a:r>
            <a:r>
              <a:rPr i="1" lang="en-US" sz="4100">
                <a:solidFill>
                  <a:srgbClr val="5F6F52"/>
                </a:solidFill>
              </a:rPr>
              <a:t>Hands On Academics for Careers</a:t>
            </a:r>
            <a:r>
              <a:rPr lang="en-US" sz="4100">
                <a:solidFill>
                  <a:srgbClr val="5F6F52"/>
                </a:solidFill>
              </a:rPr>
              <a:t>. There are lots of careers to choose from, alongside modules from their Job Ready Career Skills Platform. It has vignette-based activities that teach workplace skills and etiquette. These modules can be used synchronously in a group, or they can be assigned asynchronously for individual use. </a:t>
            </a:r>
            <a:endParaRPr sz="3200">
              <a:solidFill>
                <a:schemeClr val="dk1"/>
              </a:solidFill>
              <a:latin typeface="Calibri"/>
              <a:ea typeface="Calibri"/>
              <a:cs typeface="Calibri"/>
              <a:sym typeface="Calibri"/>
            </a:endParaRPr>
          </a:p>
        </p:txBody>
      </p:sp>
      <p:sp>
        <p:nvSpPr>
          <p:cNvPr id="476" name="Google Shape;476;g3229ba8db79_0_26"/>
          <p:cNvSpPr txBox="1"/>
          <p:nvPr/>
        </p:nvSpPr>
        <p:spPr>
          <a:xfrm>
            <a:off x="10309075" y="8415025"/>
            <a:ext cx="6468000" cy="117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Calibri"/>
                <a:ea typeface="Calibri"/>
                <a:cs typeface="Calibri"/>
                <a:sym typeface="Calibri"/>
              </a:rPr>
              <a:t>from Shawnee Community College</a:t>
            </a:r>
            <a:endParaRPr sz="32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DDD"/>
        </a:solidFill>
      </p:bgPr>
    </p:bg>
    <p:spTree>
      <p:nvGrpSpPr>
        <p:cNvPr id="480" name="Shape 480"/>
        <p:cNvGrpSpPr/>
        <p:nvPr/>
      </p:nvGrpSpPr>
      <p:grpSpPr>
        <a:xfrm>
          <a:off x="0" y="0"/>
          <a:ext cx="0" cy="0"/>
          <a:chOff x="0" y="0"/>
          <a:chExt cx="0" cy="0"/>
        </a:xfrm>
      </p:grpSpPr>
      <p:grpSp>
        <p:nvGrpSpPr>
          <p:cNvPr id="481" name="Google Shape;481;g3229ba8db79_0_63"/>
          <p:cNvGrpSpPr/>
          <p:nvPr/>
        </p:nvGrpSpPr>
        <p:grpSpPr>
          <a:xfrm>
            <a:off x="0" y="8397544"/>
            <a:ext cx="6713282" cy="1889943"/>
            <a:chOff x="0" y="-47625"/>
            <a:chExt cx="1764378" cy="2133600"/>
          </a:xfrm>
        </p:grpSpPr>
        <p:sp>
          <p:nvSpPr>
            <p:cNvPr id="482" name="Google Shape;482;g3229ba8db79_0_63"/>
            <p:cNvSpPr/>
            <p:nvPr/>
          </p:nvSpPr>
          <p:spPr>
            <a:xfrm>
              <a:off x="0" y="0"/>
              <a:ext cx="1764378" cy="2085843"/>
            </a:xfrm>
            <a:custGeom>
              <a:rect b="b" l="l" r="r" t="t"/>
              <a:pathLst>
                <a:path extrusionOk="0" h="2085843" w="1764378">
                  <a:moveTo>
                    <a:pt x="0" y="0"/>
                  </a:moveTo>
                  <a:lnTo>
                    <a:pt x="1764378" y="0"/>
                  </a:lnTo>
                  <a:lnTo>
                    <a:pt x="1764378" y="2085843"/>
                  </a:lnTo>
                  <a:lnTo>
                    <a:pt x="0" y="2085843"/>
                  </a:lnTo>
                  <a:close/>
                </a:path>
              </a:pathLst>
            </a:custGeom>
            <a:solidFill>
              <a:srgbClr val="D6DAC8"/>
            </a:solidFill>
            <a:ln>
              <a:noFill/>
            </a:ln>
          </p:spPr>
        </p:sp>
        <p:sp>
          <p:nvSpPr>
            <p:cNvPr id="483" name="Google Shape;483;g3229ba8db79_0_63"/>
            <p:cNvSpPr txBox="1"/>
            <p:nvPr/>
          </p:nvSpPr>
          <p:spPr>
            <a:xfrm>
              <a:off x="0" y="-47625"/>
              <a:ext cx="1764300" cy="21336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4" name="Google Shape;484;g3229ba8db79_0_63"/>
          <p:cNvSpPr/>
          <p:nvPr/>
        </p:nvSpPr>
        <p:spPr>
          <a:xfrm>
            <a:off x="16004893" y="1028700"/>
            <a:ext cx="3293711" cy="871461"/>
          </a:xfrm>
          <a:custGeom>
            <a:rect b="b" l="l" r="r" t="t"/>
            <a:pathLst>
              <a:path extrusionOk="0" h="871461" w="3293711">
                <a:moveTo>
                  <a:pt x="0" y="0"/>
                </a:moveTo>
                <a:lnTo>
                  <a:pt x="3293711" y="0"/>
                </a:lnTo>
                <a:lnTo>
                  <a:pt x="3293711" y="871461"/>
                </a:lnTo>
                <a:lnTo>
                  <a:pt x="0" y="871461"/>
                </a:lnTo>
                <a:lnTo>
                  <a:pt x="0" y="0"/>
                </a:lnTo>
                <a:close/>
              </a:path>
            </a:pathLst>
          </a:custGeom>
          <a:blipFill rotWithShape="1">
            <a:blip r:embed="rId3">
              <a:alphaModFix/>
            </a:blip>
            <a:stretch>
              <a:fillRect b="0" l="0" r="0" t="0"/>
            </a:stretch>
          </a:blipFill>
          <a:ln>
            <a:noFill/>
          </a:ln>
        </p:spPr>
      </p:sp>
      <p:sp>
        <p:nvSpPr>
          <p:cNvPr id="485" name="Google Shape;485;g3229ba8db79_0_63"/>
          <p:cNvSpPr/>
          <p:nvPr/>
        </p:nvSpPr>
        <p:spPr>
          <a:xfrm flipH="1" rot="-5400000">
            <a:off x="3931860" y="8207171"/>
            <a:ext cx="924994" cy="2102259"/>
          </a:xfrm>
          <a:custGeom>
            <a:rect b="b" l="l" r="r" t="t"/>
            <a:pathLst>
              <a:path extrusionOk="0" h="2102259" w="924994">
                <a:moveTo>
                  <a:pt x="0" y="2102258"/>
                </a:moveTo>
                <a:lnTo>
                  <a:pt x="924994" y="2102258"/>
                </a:lnTo>
                <a:lnTo>
                  <a:pt x="924994" y="0"/>
                </a:lnTo>
                <a:lnTo>
                  <a:pt x="0" y="0"/>
                </a:lnTo>
                <a:lnTo>
                  <a:pt x="0" y="2102258"/>
                </a:lnTo>
                <a:close/>
              </a:path>
            </a:pathLst>
          </a:custGeom>
          <a:blipFill rotWithShape="1">
            <a:blip r:embed="rId4">
              <a:alphaModFix/>
            </a:blip>
            <a:stretch>
              <a:fillRect b="0" l="0" r="0" t="0"/>
            </a:stretch>
          </a:blipFill>
          <a:ln>
            <a:noFill/>
          </a:ln>
        </p:spPr>
      </p:sp>
      <p:sp>
        <p:nvSpPr>
          <p:cNvPr id="486" name="Google Shape;486;g3229ba8db79_0_63"/>
          <p:cNvSpPr/>
          <p:nvPr/>
        </p:nvSpPr>
        <p:spPr>
          <a:xfrm flipH="1" rot="-5400000">
            <a:off x="194896" y="8207171"/>
            <a:ext cx="924994" cy="2102259"/>
          </a:xfrm>
          <a:custGeom>
            <a:rect b="b" l="l" r="r" t="t"/>
            <a:pathLst>
              <a:path extrusionOk="0" h="2102259" w="924994">
                <a:moveTo>
                  <a:pt x="0" y="2102258"/>
                </a:moveTo>
                <a:lnTo>
                  <a:pt x="924994" y="2102258"/>
                </a:lnTo>
                <a:lnTo>
                  <a:pt x="924994" y="0"/>
                </a:lnTo>
                <a:lnTo>
                  <a:pt x="0" y="0"/>
                </a:lnTo>
                <a:lnTo>
                  <a:pt x="0" y="2102258"/>
                </a:lnTo>
                <a:close/>
              </a:path>
            </a:pathLst>
          </a:custGeom>
          <a:blipFill rotWithShape="1">
            <a:blip r:embed="rId4">
              <a:alphaModFix/>
            </a:blip>
            <a:stretch>
              <a:fillRect b="0" l="0" r="0" t="0"/>
            </a:stretch>
          </a:blipFill>
          <a:ln>
            <a:noFill/>
          </a:ln>
        </p:spPr>
      </p:sp>
      <p:sp>
        <p:nvSpPr>
          <p:cNvPr id="487" name="Google Shape;487;g3229ba8db79_0_63"/>
          <p:cNvSpPr/>
          <p:nvPr/>
        </p:nvSpPr>
        <p:spPr>
          <a:xfrm rot="-5400000">
            <a:off x="2019898" y="8207171"/>
            <a:ext cx="924994" cy="2102259"/>
          </a:xfrm>
          <a:custGeom>
            <a:rect b="b" l="l" r="r" t="t"/>
            <a:pathLst>
              <a:path extrusionOk="0" h="2102259" w="924994">
                <a:moveTo>
                  <a:pt x="924994" y="2102258"/>
                </a:moveTo>
                <a:lnTo>
                  <a:pt x="0" y="2102258"/>
                </a:lnTo>
                <a:lnTo>
                  <a:pt x="0" y="0"/>
                </a:lnTo>
                <a:lnTo>
                  <a:pt x="924994" y="0"/>
                </a:lnTo>
                <a:lnTo>
                  <a:pt x="924994" y="2102258"/>
                </a:lnTo>
                <a:close/>
              </a:path>
            </a:pathLst>
          </a:custGeom>
          <a:blipFill rotWithShape="1">
            <a:blip r:embed="rId4">
              <a:alphaModFix/>
            </a:blip>
            <a:stretch>
              <a:fillRect b="0" l="0" r="0" t="0"/>
            </a:stretch>
          </a:blipFill>
          <a:ln>
            <a:noFill/>
          </a:ln>
        </p:spPr>
      </p:sp>
      <p:sp>
        <p:nvSpPr>
          <p:cNvPr id="488" name="Google Shape;488;g3229ba8db79_0_63"/>
          <p:cNvSpPr txBox="1"/>
          <p:nvPr/>
        </p:nvSpPr>
        <p:spPr>
          <a:xfrm>
            <a:off x="1028700" y="1019175"/>
            <a:ext cx="16230600" cy="11712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rPr lang="en-US" sz="7608">
                <a:solidFill>
                  <a:srgbClr val="5F6F52"/>
                </a:solidFill>
              </a:rPr>
              <a:t>Bridge specific efforts:</a:t>
            </a:r>
            <a:endParaRPr/>
          </a:p>
        </p:txBody>
      </p:sp>
      <p:sp>
        <p:nvSpPr>
          <p:cNvPr id="489" name="Google Shape;489;g3229ba8db79_0_63"/>
          <p:cNvSpPr txBox="1"/>
          <p:nvPr/>
        </p:nvSpPr>
        <p:spPr>
          <a:xfrm>
            <a:off x="1326150" y="2974813"/>
            <a:ext cx="15635700" cy="4638300"/>
          </a:xfrm>
          <a:prstGeom prst="rect">
            <a:avLst/>
          </a:prstGeom>
          <a:noFill/>
          <a:ln cap="flat" cmpd="sng" w="76200">
            <a:solidFill>
              <a:srgbClr val="5F6F52"/>
            </a:solidFill>
            <a:prstDash val="solid"/>
            <a:round/>
            <a:headEnd len="sm" w="sm" type="none"/>
            <a:tailEnd len="sm" w="sm" type="none"/>
          </a:ln>
        </p:spPr>
        <p:txBody>
          <a:bodyPr anchorCtr="0" anchor="ctr" bIns="91425" lIns="91425" spcFirstLastPara="1" rIns="91425" wrap="square" tIns="91425">
            <a:spAutoFit/>
          </a:bodyPr>
          <a:lstStyle/>
          <a:p>
            <a:pPr indent="0" lvl="0" marL="0" rtl="0" algn="l">
              <a:lnSpc>
                <a:spcPct val="90000"/>
              </a:lnSpc>
              <a:spcBef>
                <a:spcPts val="1000"/>
              </a:spcBef>
              <a:spcAft>
                <a:spcPts val="0"/>
              </a:spcAft>
              <a:buNone/>
            </a:pPr>
            <a:r>
              <a:rPr lang="en-US" sz="4800">
                <a:solidFill>
                  <a:srgbClr val="5F6F52"/>
                </a:solidFill>
              </a:rPr>
              <a:t>Another program uses </a:t>
            </a:r>
            <a:r>
              <a:rPr i="1" lang="en-US" sz="4800">
                <a:solidFill>
                  <a:srgbClr val="5F6F52"/>
                </a:solidFill>
              </a:rPr>
              <a:t>Pathful Explore</a:t>
            </a:r>
            <a:r>
              <a:rPr lang="en-US" sz="4800">
                <a:solidFill>
                  <a:srgbClr val="5F6F52"/>
                </a:solidFill>
              </a:rPr>
              <a:t> for students to engage in career activities and workforce/industry vocabulary for specific careers on lab days. They might also use Burlington English Career Modules for ELA students who are at NRS 5 and 6 for vocabulary practice.  </a:t>
            </a:r>
            <a:endParaRPr sz="4800">
              <a:solidFill>
                <a:srgbClr val="5F6F52"/>
              </a:solidFill>
            </a:endParaRPr>
          </a:p>
          <a:p>
            <a:pPr indent="0" lvl="0" marL="0" rtl="0" algn="l">
              <a:lnSpc>
                <a:spcPct val="90000"/>
              </a:lnSpc>
              <a:spcBef>
                <a:spcPts val="1000"/>
              </a:spcBef>
              <a:spcAft>
                <a:spcPts val="0"/>
              </a:spcAft>
              <a:buNone/>
            </a:pPr>
            <a:r>
              <a:t/>
            </a:r>
            <a:endParaRPr sz="4100">
              <a:solidFill>
                <a:srgbClr val="5F6F52"/>
              </a:solidFill>
            </a:endParaRPr>
          </a:p>
        </p:txBody>
      </p:sp>
      <p:sp>
        <p:nvSpPr>
          <p:cNvPr id="490" name="Google Shape;490;g3229ba8db79_0_63"/>
          <p:cNvSpPr txBox="1"/>
          <p:nvPr/>
        </p:nvSpPr>
        <p:spPr>
          <a:xfrm>
            <a:off x="11125850" y="8591625"/>
            <a:ext cx="5938200" cy="10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Calibri"/>
                <a:ea typeface="Calibri"/>
                <a:cs typeface="Calibri"/>
                <a:sym typeface="Calibri"/>
              </a:rPr>
              <a:t>from Kishwaukee College</a:t>
            </a:r>
            <a:endParaRPr sz="32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DDD"/>
        </a:solidFill>
      </p:bgPr>
    </p:bg>
    <p:spTree>
      <p:nvGrpSpPr>
        <p:cNvPr id="494" name="Shape 494"/>
        <p:cNvGrpSpPr/>
        <p:nvPr/>
      </p:nvGrpSpPr>
      <p:grpSpPr>
        <a:xfrm>
          <a:off x="0" y="0"/>
          <a:ext cx="0" cy="0"/>
          <a:chOff x="0" y="0"/>
          <a:chExt cx="0" cy="0"/>
        </a:xfrm>
      </p:grpSpPr>
      <p:grpSp>
        <p:nvGrpSpPr>
          <p:cNvPr id="495" name="Google Shape;495;g3229ba8db79_0_76"/>
          <p:cNvGrpSpPr/>
          <p:nvPr/>
        </p:nvGrpSpPr>
        <p:grpSpPr>
          <a:xfrm>
            <a:off x="0" y="8397544"/>
            <a:ext cx="6713282" cy="1889943"/>
            <a:chOff x="0" y="-47625"/>
            <a:chExt cx="1764378" cy="2133600"/>
          </a:xfrm>
        </p:grpSpPr>
        <p:sp>
          <p:nvSpPr>
            <p:cNvPr id="496" name="Google Shape;496;g3229ba8db79_0_76"/>
            <p:cNvSpPr/>
            <p:nvPr/>
          </p:nvSpPr>
          <p:spPr>
            <a:xfrm>
              <a:off x="0" y="0"/>
              <a:ext cx="1764378" cy="2085843"/>
            </a:xfrm>
            <a:custGeom>
              <a:rect b="b" l="l" r="r" t="t"/>
              <a:pathLst>
                <a:path extrusionOk="0" h="2085843" w="1764378">
                  <a:moveTo>
                    <a:pt x="0" y="0"/>
                  </a:moveTo>
                  <a:lnTo>
                    <a:pt x="1764378" y="0"/>
                  </a:lnTo>
                  <a:lnTo>
                    <a:pt x="1764378" y="2085843"/>
                  </a:lnTo>
                  <a:lnTo>
                    <a:pt x="0" y="2085843"/>
                  </a:lnTo>
                  <a:close/>
                </a:path>
              </a:pathLst>
            </a:custGeom>
            <a:solidFill>
              <a:srgbClr val="D6DAC8"/>
            </a:solidFill>
            <a:ln>
              <a:noFill/>
            </a:ln>
          </p:spPr>
        </p:sp>
        <p:sp>
          <p:nvSpPr>
            <p:cNvPr id="497" name="Google Shape;497;g3229ba8db79_0_76"/>
            <p:cNvSpPr txBox="1"/>
            <p:nvPr/>
          </p:nvSpPr>
          <p:spPr>
            <a:xfrm>
              <a:off x="0" y="-47625"/>
              <a:ext cx="1764300" cy="21336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8" name="Google Shape;498;g3229ba8db79_0_76"/>
          <p:cNvSpPr/>
          <p:nvPr/>
        </p:nvSpPr>
        <p:spPr>
          <a:xfrm>
            <a:off x="16004893" y="1028700"/>
            <a:ext cx="3293711" cy="871461"/>
          </a:xfrm>
          <a:custGeom>
            <a:rect b="b" l="l" r="r" t="t"/>
            <a:pathLst>
              <a:path extrusionOk="0" h="871461" w="3293711">
                <a:moveTo>
                  <a:pt x="0" y="0"/>
                </a:moveTo>
                <a:lnTo>
                  <a:pt x="3293711" y="0"/>
                </a:lnTo>
                <a:lnTo>
                  <a:pt x="3293711" y="871461"/>
                </a:lnTo>
                <a:lnTo>
                  <a:pt x="0" y="871461"/>
                </a:lnTo>
                <a:lnTo>
                  <a:pt x="0" y="0"/>
                </a:lnTo>
                <a:close/>
              </a:path>
            </a:pathLst>
          </a:custGeom>
          <a:blipFill rotWithShape="1">
            <a:blip r:embed="rId3">
              <a:alphaModFix/>
            </a:blip>
            <a:stretch>
              <a:fillRect b="0" l="0" r="0" t="0"/>
            </a:stretch>
          </a:blipFill>
          <a:ln>
            <a:noFill/>
          </a:ln>
        </p:spPr>
      </p:sp>
      <p:sp>
        <p:nvSpPr>
          <p:cNvPr id="499" name="Google Shape;499;g3229ba8db79_0_76"/>
          <p:cNvSpPr/>
          <p:nvPr/>
        </p:nvSpPr>
        <p:spPr>
          <a:xfrm flipH="1" rot="-5400000">
            <a:off x="3931860" y="8207171"/>
            <a:ext cx="924994" cy="2102259"/>
          </a:xfrm>
          <a:custGeom>
            <a:rect b="b" l="l" r="r" t="t"/>
            <a:pathLst>
              <a:path extrusionOk="0" h="2102259" w="924994">
                <a:moveTo>
                  <a:pt x="0" y="2102258"/>
                </a:moveTo>
                <a:lnTo>
                  <a:pt x="924994" y="2102258"/>
                </a:lnTo>
                <a:lnTo>
                  <a:pt x="924994" y="0"/>
                </a:lnTo>
                <a:lnTo>
                  <a:pt x="0" y="0"/>
                </a:lnTo>
                <a:lnTo>
                  <a:pt x="0" y="2102258"/>
                </a:lnTo>
                <a:close/>
              </a:path>
            </a:pathLst>
          </a:custGeom>
          <a:blipFill rotWithShape="1">
            <a:blip r:embed="rId4">
              <a:alphaModFix/>
            </a:blip>
            <a:stretch>
              <a:fillRect b="0" l="0" r="0" t="0"/>
            </a:stretch>
          </a:blipFill>
          <a:ln>
            <a:noFill/>
          </a:ln>
        </p:spPr>
      </p:sp>
      <p:sp>
        <p:nvSpPr>
          <p:cNvPr id="500" name="Google Shape;500;g3229ba8db79_0_76"/>
          <p:cNvSpPr/>
          <p:nvPr/>
        </p:nvSpPr>
        <p:spPr>
          <a:xfrm flipH="1" rot="-5400000">
            <a:off x="194896" y="8207171"/>
            <a:ext cx="924994" cy="2102259"/>
          </a:xfrm>
          <a:custGeom>
            <a:rect b="b" l="l" r="r" t="t"/>
            <a:pathLst>
              <a:path extrusionOk="0" h="2102259" w="924994">
                <a:moveTo>
                  <a:pt x="0" y="2102258"/>
                </a:moveTo>
                <a:lnTo>
                  <a:pt x="924994" y="2102258"/>
                </a:lnTo>
                <a:lnTo>
                  <a:pt x="924994" y="0"/>
                </a:lnTo>
                <a:lnTo>
                  <a:pt x="0" y="0"/>
                </a:lnTo>
                <a:lnTo>
                  <a:pt x="0" y="2102258"/>
                </a:lnTo>
                <a:close/>
              </a:path>
            </a:pathLst>
          </a:custGeom>
          <a:blipFill rotWithShape="1">
            <a:blip r:embed="rId4">
              <a:alphaModFix/>
            </a:blip>
            <a:stretch>
              <a:fillRect b="0" l="0" r="0" t="0"/>
            </a:stretch>
          </a:blipFill>
          <a:ln>
            <a:noFill/>
          </a:ln>
        </p:spPr>
      </p:sp>
      <p:sp>
        <p:nvSpPr>
          <p:cNvPr id="501" name="Google Shape;501;g3229ba8db79_0_76"/>
          <p:cNvSpPr/>
          <p:nvPr/>
        </p:nvSpPr>
        <p:spPr>
          <a:xfrm rot="-5400000">
            <a:off x="2019898" y="8207171"/>
            <a:ext cx="924994" cy="2102259"/>
          </a:xfrm>
          <a:custGeom>
            <a:rect b="b" l="l" r="r" t="t"/>
            <a:pathLst>
              <a:path extrusionOk="0" h="2102259" w="924994">
                <a:moveTo>
                  <a:pt x="924994" y="2102258"/>
                </a:moveTo>
                <a:lnTo>
                  <a:pt x="0" y="2102258"/>
                </a:lnTo>
                <a:lnTo>
                  <a:pt x="0" y="0"/>
                </a:lnTo>
                <a:lnTo>
                  <a:pt x="924994" y="0"/>
                </a:lnTo>
                <a:lnTo>
                  <a:pt x="924994" y="2102258"/>
                </a:lnTo>
                <a:close/>
              </a:path>
            </a:pathLst>
          </a:custGeom>
          <a:blipFill rotWithShape="1">
            <a:blip r:embed="rId4">
              <a:alphaModFix/>
            </a:blip>
            <a:stretch>
              <a:fillRect b="0" l="0" r="0" t="0"/>
            </a:stretch>
          </a:blipFill>
          <a:ln>
            <a:noFill/>
          </a:ln>
        </p:spPr>
      </p:sp>
      <p:sp>
        <p:nvSpPr>
          <p:cNvPr id="502" name="Google Shape;502;g3229ba8db79_0_76"/>
          <p:cNvSpPr txBox="1"/>
          <p:nvPr/>
        </p:nvSpPr>
        <p:spPr>
          <a:xfrm>
            <a:off x="1028700" y="1019175"/>
            <a:ext cx="16230600" cy="11712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rPr lang="en-US" sz="7608">
                <a:solidFill>
                  <a:srgbClr val="5F6F52"/>
                </a:solidFill>
              </a:rPr>
              <a:t>ICAPS</a:t>
            </a:r>
            <a:r>
              <a:rPr lang="en-US" sz="7608">
                <a:solidFill>
                  <a:srgbClr val="5F6F52"/>
                </a:solidFill>
              </a:rPr>
              <a:t> specific efforts:</a:t>
            </a:r>
            <a:endParaRPr/>
          </a:p>
        </p:txBody>
      </p:sp>
      <p:sp>
        <p:nvSpPr>
          <p:cNvPr id="503" name="Google Shape;503;g3229ba8db79_0_76"/>
          <p:cNvSpPr txBox="1"/>
          <p:nvPr/>
        </p:nvSpPr>
        <p:spPr>
          <a:xfrm>
            <a:off x="1326150" y="2974821"/>
            <a:ext cx="15635700" cy="5022900"/>
          </a:xfrm>
          <a:prstGeom prst="rect">
            <a:avLst/>
          </a:prstGeom>
          <a:noFill/>
          <a:ln cap="flat" cmpd="sng" w="76200">
            <a:solidFill>
              <a:srgbClr val="5F6F52"/>
            </a:solidFill>
            <a:prstDash val="solid"/>
            <a:round/>
            <a:headEnd len="sm" w="sm" type="none"/>
            <a:tailEnd len="sm" w="sm" type="none"/>
          </a:ln>
        </p:spPr>
        <p:txBody>
          <a:bodyPr anchorCtr="0" anchor="ctr" bIns="91425" lIns="91425" spcFirstLastPara="1" rIns="91425" wrap="square" tIns="91425">
            <a:spAutoFit/>
          </a:bodyPr>
          <a:lstStyle/>
          <a:p>
            <a:pPr indent="0" lvl="0" marL="0" rtl="0" algn="l">
              <a:lnSpc>
                <a:spcPct val="90000"/>
              </a:lnSpc>
              <a:spcBef>
                <a:spcPts val="1000"/>
              </a:spcBef>
              <a:spcAft>
                <a:spcPts val="0"/>
              </a:spcAft>
              <a:buNone/>
            </a:pPr>
            <a:r>
              <a:rPr lang="en-US" sz="4700">
                <a:solidFill>
                  <a:srgbClr val="5F6F52"/>
                </a:solidFill>
              </a:rPr>
              <a:t>One program provides Zoom hours as synchronous online support and in person hours at least once per week for support classes.</a:t>
            </a:r>
            <a:br>
              <a:rPr lang="en-US" sz="4700">
                <a:solidFill>
                  <a:srgbClr val="5F6F52"/>
                </a:solidFill>
              </a:rPr>
            </a:br>
            <a:endParaRPr sz="2400">
              <a:solidFill>
                <a:srgbClr val="5F6F52"/>
              </a:solidFill>
            </a:endParaRPr>
          </a:p>
          <a:p>
            <a:pPr indent="0" lvl="0" marL="0" rtl="0" algn="l">
              <a:lnSpc>
                <a:spcPct val="90000"/>
              </a:lnSpc>
              <a:spcBef>
                <a:spcPts val="1000"/>
              </a:spcBef>
              <a:spcAft>
                <a:spcPts val="0"/>
              </a:spcAft>
              <a:buNone/>
            </a:pPr>
            <a:r>
              <a:rPr lang="en-US" sz="4700">
                <a:solidFill>
                  <a:srgbClr val="5F6F52"/>
                </a:solidFill>
              </a:rPr>
              <a:t>Students who still need to complete their final GED</a:t>
            </a:r>
            <a:r>
              <a:rPr baseline="30000" lang="en-US" sz="4700">
                <a:solidFill>
                  <a:srgbClr val="5F6F52"/>
                </a:solidFill>
              </a:rPr>
              <a:t>®</a:t>
            </a:r>
            <a:r>
              <a:rPr lang="en-US" sz="4700">
                <a:solidFill>
                  <a:srgbClr val="5F6F52"/>
                </a:solidFill>
              </a:rPr>
              <a:t> tests will use i-Pathways.org to prepare for the specific subject tests. </a:t>
            </a:r>
            <a:endParaRPr sz="4100">
              <a:solidFill>
                <a:srgbClr val="5F6F52"/>
              </a:solidFill>
            </a:endParaRPr>
          </a:p>
        </p:txBody>
      </p:sp>
      <p:sp>
        <p:nvSpPr>
          <p:cNvPr id="504" name="Google Shape;504;g3229ba8db79_0_76"/>
          <p:cNvSpPr txBox="1"/>
          <p:nvPr/>
        </p:nvSpPr>
        <p:spPr>
          <a:xfrm>
            <a:off x="10618125" y="8679925"/>
            <a:ext cx="6666600" cy="11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Calibri"/>
                <a:ea typeface="Calibri"/>
                <a:cs typeface="Calibri"/>
                <a:sym typeface="Calibri"/>
              </a:rPr>
              <a:t>from Kishwaukee College</a:t>
            </a:r>
            <a:endParaRPr sz="32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DDD"/>
        </a:solidFill>
      </p:bgPr>
    </p:bg>
    <p:spTree>
      <p:nvGrpSpPr>
        <p:cNvPr id="508" name="Shape 508"/>
        <p:cNvGrpSpPr/>
        <p:nvPr/>
      </p:nvGrpSpPr>
      <p:grpSpPr>
        <a:xfrm>
          <a:off x="0" y="0"/>
          <a:ext cx="0" cy="0"/>
          <a:chOff x="0" y="0"/>
          <a:chExt cx="0" cy="0"/>
        </a:xfrm>
      </p:grpSpPr>
      <p:grpSp>
        <p:nvGrpSpPr>
          <p:cNvPr id="509" name="Google Shape;509;g3229ba8db79_0_89"/>
          <p:cNvGrpSpPr/>
          <p:nvPr/>
        </p:nvGrpSpPr>
        <p:grpSpPr>
          <a:xfrm>
            <a:off x="0" y="8397544"/>
            <a:ext cx="6713282" cy="1889943"/>
            <a:chOff x="0" y="-47625"/>
            <a:chExt cx="1764378" cy="2133600"/>
          </a:xfrm>
        </p:grpSpPr>
        <p:sp>
          <p:nvSpPr>
            <p:cNvPr id="510" name="Google Shape;510;g3229ba8db79_0_89"/>
            <p:cNvSpPr/>
            <p:nvPr/>
          </p:nvSpPr>
          <p:spPr>
            <a:xfrm>
              <a:off x="0" y="0"/>
              <a:ext cx="1764378" cy="2085843"/>
            </a:xfrm>
            <a:custGeom>
              <a:rect b="b" l="l" r="r" t="t"/>
              <a:pathLst>
                <a:path extrusionOk="0" h="2085843" w="1764378">
                  <a:moveTo>
                    <a:pt x="0" y="0"/>
                  </a:moveTo>
                  <a:lnTo>
                    <a:pt x="1764378" y="0"/>
                  </a:lnTo>
                  <a:lnTo>
                    <a:pt x="1764378" y="2085843"/>
                  </a:lnTo>
                  <a:lnTo>
                    <a:pt x="0" y="2085843"/>
                  </a:lnTo>
                  <a:close/>
                </a:path>
              </a:pathLst>
            </a:custGeom>
            <a:solidFill>
              <a:srgbClr val="D6DAC8"/>
            </a:solidFill>
            <a:ln>
              <a:noFill/>
            </a:ln>
          </p:spPr>
        </p:sp>
        <p:sp>
          <p:nvSpPr>
            <p:cNvPr id="511" name="Google Shape;511;g3229ba8db79_0_89"/>
            <p:cNvSpPr txBox="1"/>
            <p:nvPr/>
          </p:nvSpPr>
          <p:spPr>
            <a:xfrm>
              <a:off x="0" y="-47625"/>
              <a:ext cx="1764300" cy="21336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2" name="Google Shape;512;g3229ba8db79_0_89"/>
          <p:cNvSpPr/>
          <p:nvPr/>
        </p:nvSpPr>
        <p:spPr>
          <a:xfrm>
            <a:off x="16004893" y="1028700"/>
            <a:ext cx="3293711" cy="871461"/>
          </a:xfrm>
          <a:custGeom>
            <a:rect b="b" l="l" r="r" t="t"/>
            <a:pathLst>
              <a:path extrusionOk="0" h="871461" w="3293711">
                <a:moveTo>
                  <a:pt x="0" y="0"/>
                </a:moveTo>
                <a:lnTo>
                  <a:pt x="3293711" y="0"/>
                </a:lnTo>
                <a:lnTo>
                  <a:pt x="3293711" y="871461"/>
                </a:lnTo>
                <a:lnTo>
                  <a:pt x="0" y="871461"/>
                </a:lnTo>
                <a:lnTo>
                  <a:pt x="0" y="0"/>
                </a:lnTo>
                <a:close/>
              </a:path>
            </a:pathLst>
          </a:custGeom>
          <a:blipFill rotWithShape="1">
            <a:blip r:embed="rId3">
              <a:alphaModFix/>
            </a:blip>
            <a:stretch>
              <a:fillRect b="0" l="0" r="0" t="0"/>
            </a:stretch>
          </a:blipFill>
          <a:ln>
            <a:noFill/>
          </a:ln>
        </p:spPr>
      </p:sp>
      <p:sp>
        <p:nvSpPr>
          <p:cNvPr id="513" name="Google Shape;513;g3229ba8db79_0_89"/>
          <p:cNvSpPr/>
          <p:nvPr/>
        </p:nvSpPr>
        <p:spPr>
          <a:xfrm flipH="1" rot="-5400000">
            <a:off x="3931860" y="8207171"/>
            <a:ext cx="924994" cy="2102259"/>
          </a:xfrm>
          <a:custGeom>
            <a:rect b="b" l="l" r="r" t="t"/>
            <a:pathLst>
              <a:path extrusionOk="0" h="2102259" w="924994">
                <a:moveTo>
                  <a:pt x="0" y="2102258"/>
                </a:moveTo>
                <a:lnTo>
                  <a:pt x="924994" y="2102258"/>
                </a:lnTo>
                <a:lnTo>
                  <a:pt x="924994" y="0"/>
                </a:lnTo>
                <a:lnTo>
                  <a:pt x="0" y="0"/>
                </a:lnTo>
                <a:lnTo>
                  <a:pt x="0" y="2102258"/>
                </a:lnTo>
                <a:close/>
              </a:path>
            </a:pathLst>
          </a:custGeom>
          <a:blipFill rotWithShape="1">
            <a:blip r:embed="rId4">
              <a:alphaModFix/>
            </a:blip>
            <a:stretch>
              <a:fillRect b="0" l="0" r="0" t="0"/>
            </a:stretch>
          </a:blipFill>
          <a:ln>
            <a:noFill/>
          </a:ln>
        </p:spPr>
      </p:sp>
      <p:sp>
        <p:nvSpPr>
          <p:cNvPr id="514" name="Google Shape;514;g3229ba8db79_0_89"/>
          <p:cNvSpPr/>
          <p:nvPr/>
        </p:nvSpPr>
        <p:spPr>
          <a:xfrm flipH="1" rot="-5400000">
            <a:off x="194896" y="8207171"/>
            <a:ext cx="924994" cy="2102259"/>
          </a:xfrm>
          <a:custGeom>
            <a:rect b="b" l="l" r="r" t="t"/>
            <a:pathLst>
              <a:path extrusionOk="0" h="2102259" w="924994">
                <a:moveTo>
                  <a:pt x="0" y="2102258"/>
                </a:moveTo>
                <a:lnTo>
                  <a:pt x="924994" y="2102258"/>
                </a:lnTo>
                <a:lnTo>
                  <a:pt x="924994" y="0"/>
                </a:lnTo>
                <a:lnTo>
                  <a:pt x="0" y="0"/>
                </a:lnTo>
                <a:lnTo>
                  <a:pt x="0" y="2102258"/>
                </a:lnTo>
                <a:close/>
              </a:path>
            </a:pathLst>
          </a:custGeom>
          <a:blipFill rotWithShape="1">
            <a:blip r:embed="rId4">
              <a:alphaModFix/>
            </a:blip>
            <a:stretch>
              <a:fillRect b="0" l="0" r="0" t="0"/>
            </a:stretch>
          </a:blipFill>
          <a:ln>
            <a:noFill/>
          </a:ln>
        </p:spPr>
      </p:sp>
      <p:sp>
        <p:nvSpPr>
          <p:cNvPr id="515" name="Google Shape;515;g3229ba8db79_0_89"/>
          <p:cNvSpPr/>
          <p:nvPr/>
        </p:nvSpPr>
        <p:spPr>
          <a:xfrm rot="-5400000">
            <a:off x="2019898" y="8207171"/>
            <a:ext cx="924994" cy="2102259"/>
          </a:xfrm>
          <a:custGeom>
            <a:rect b="b" l="l" r="r" t="t"/>
            <a:pathLst>
              <a:path extrusionOk="0" h="2102259" w="924994">
                <a:moveTo>
                  <a:pt x="924994" y="2102258"/>
                </a:moveTo>
                <a:lnTo>
                  <a:pt x="0" y="2102258"/>
                </a:lnTo>
                <a:lnTo>
                  <a:pt x="0" y="0"/>
                </a:lnTo>
                <a:lnTo>
                  <a:pt x="924994" y="0"/>
                </a:lnTo>
                <a:lnTo>
                  <a:pt x="924994" y="2102258"/>
                </a:lnTo>
                <a:close/>
              </a:path>
            </a:pathLst>
          </a:custGeom>
          <a:blipFill rotWithShape="1">
            <a:blip r:embed="rId4">
              <a:alphaModFix/>
            </a:blip>
            <a:stretch>
              <a:fillRect b="0" l="0" r="0" t="0"/>
            </a:stretch>
          </a:blipFill>
          <a:ln>
            <a:noFill/>
          </a:ln>
        </p:spPr>
      </p:sp>
      <p:sp>
        <p:nvSpPr>
          <p:cNvPr id="516" name="Google Shape;516;g3229ba8db79_0_89"/>
          <p:cNvSpPr txBox="1"/>
          <p:nvPr/>
        </p:nvSpPr>
        <p:spPr>
          <a:xfrm>
            <a:off x="1028700" y="1019175"/>
            <a:ext cx="16230600" cy="11712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rPr lang="en-US" sz="7608">
                <a:solidFill>
                  <a:srgbClr val="5F6F52"/>
                </a:solidFill>
              </a:rPr>
              <a:t>ICAPS specific efforts:</a:t>
            </a:r>
            <a:endParaRPr/>
          </a:p>
        </p:txBody>
      </p:sp>
      <p:sp>
        <p:nvSpPr>
          <p:cNvPr id="517" name="Google Shape;517;g3229ba8db79_0_89"/>
          <p:cNvSpPr txBox="1"/>
          <p:nvPr/>
        </p:nvSpPr>
        <p:spPr>
          <a:xfrm>
            <a:off x="1326150" y="2436159"/>
            <a:ext cx="15635700" cy="5115300"/>
          </a:xfrm>
          <a:prstGeom prst="rect">
            <a:avLst/>
          </a:prstGeom>
          <a:noFill/>
          <a:ln cap="flat" cmpd="sng" w="76200">
            <a:solidFill>
              <a:srgbClr val="5F6F52"/>
            </a:solidFill>
            <a:prstDash val="solid"/>
            <a:round/>
            <a:headEnd len="sm" w="sm" type="none"/>
            <a:tailEnd len="sm" w="sm" type="none"/>
          </a:ln>
        </p:spPr>
        <p:txBody>
          <a:bodyPr anchorCtr="0" anchor="ctr" bIns="91425" lIns="91425" spcFirstLastPara="1" rIns="91425" wrap="square" tIns="91425">
            <a:spAutoFit/>
          </a:bodyPr>
          <a:lstStyle/>
          <a:p>
            <a:pPr indent="0" lvl="0" marL="0" rtl="0" algn="l">
              <a:lnSpc>
                <a:spcPct val="90000"/>
              </a:lnSpc>
              <a:spcBef>
                <a:spcPts val="1000"/>
              </a:spcBef>
              <a:spcAft>
                <a:spcPts val="0"/>
              </a:spcAft>
              <a:buNone/>
            </a:pPr>
            <a:r>
              <a:rPr lang="en-US" sz="3900">
                <a:solidFill>
                  <a:srgbClr val="5F6F52"/>
                </a:solidFill>
              </a:rPr>
              <a:t>Another program provides basic skills, focusing on how best to support the learning objectives of the content course. This usually involves reviewing reading skills, vocabulary, or basic math skills.</a:t>
            </a:r>
            <a:endParaRPr sz="3900">
              <a:solidFill>
                <a:srgbClr val="5F6F52"/>
              </a:solidFill>
            </a:endParaRPr>
          </a:p>
          <a:p>
            <a:pPr indent="0" lvl="0" marL="0" rtl="0" algn="l">
              <a:lnSpc>
                <a:spcPct val="90000"/>
              </a:lnSpc>
              <a:spcBef>
                <a:spcPts val="1000"/>
              </a:spcBef>
              <a:spcAft>
                <a:spcPts val="0"/>
              </a:spcAft>
              <a:buNone/>
            </a:pPr>
            <a:r>
              <a:rPr lang="en-US" sz="3900">
                <a:solidFill>
                  <a:srgbClr val="5F6F52"/>
                </a:solidFill>
              </a:rPr>
              <a:t>They also stick to basic skills curriculum, with the exception of the Entrepreneurship, where they sometimes make use of the MYOBI materials offered free from Santa Clara University, or our Edmentum Courseware Entrepreneurship modules, depending on what support the student needs.</a:t>
            </a:r>
            <a:endParaRPr sz="5000">
              <a:solidFill>
                <a:srgbClr val="5F6F52"/>
              </a:solidFill>
            </a:endParaRPr>
          </a:p>
        </p:txBody>
      </p:sp>
      <p:sp>
        <p:nvSpPr>
          <p:cNvPr id="518" name="Google Shape;518;g3229ba8db79_0_89"/>
          <p:cNvSpPr txBox="1"/>
          <p:nvPr/>
        </p:nvSpPr>
        <p:spPr>
          <a:xfrm>
            <a:off x="10248475" y="8415025"/>
            <a:ext cx="6713400" cy="9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Calibri"/>
                <a:ea typeface="Calibri"/>
                <a:cs typeface="Calibri"/>
                <a:sym typeface="Calibri"/>
              </a:rPr>
              <a:t>from Shawnee Community College</a:t>
            </a:r>
            <a:endParaRPr sz="32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DDD"/>
        </a:solidFill>
      </p:bgPr>
    </p:bg>
    <p:spTree>
      <p:nvGrpSpPr>
        <p:cNvPr id="522" name="Shape 522"/>
        <p:cNvGrpSpPr/>
        <p:nvPr/>
      </p:nvGrpSpPr>
      <p:grpSpPr>
        <a:xfrm>
          <a:off x="0" y="0"/>
          <a:ext cx="0" cy="0"/>
          <a:chOff x="0" y="0"/>
          <a:chExt cx="0" cy="0"/>
        </a:xfrm>
      </p:grpSpPr>
      <p:grpSp>
        <p:nvGrpSpPr>
          <p:cNvPr id="523" name="Google Shape;523;g3229ba8db79_0_120"/>
          <p:cNvGrpSpPr/>
          <p:nvPr/>
        </p:nvGrpSpPr>
        <p:grpSpPr>
          <a:xfrm>
            <a:off x="1028700" y="-180824"/>
            <a:ext cx="17259413" cy="2444766"/>
            <a:chOff x="0" y="-47625"/>
            <a:chExt cx="4545659" cy="1141827"/>
          </a:xfrm>
        </p:grpSpPr>
        <p:sp>
          <p:nvSpPr>
            <p:cNvPr id="524" name="Google Shape;524;g3229ba8db79_0_120"/>
            <p:cNvSpPr/>
            <p:nvPr/>
          </p:nvSpPr>
          <p:spPr>
            <a:xfrm>
              <a:off x="0" y="0"/>
              <a:ext cx="4545659" cy="1094202"/>
            </a:xfrm>
            <a:custGeom>
              <a:rect b="b" l="l" r="r" t="t"/>
              <a:pathLst>
                <a:path extrusionOk="0" h="1094202" w="4545659">
                  <a:moveTo>
                    <a:pt x="0" y="0"/>
                  </a:moveTo>
                  <a:lnTo>
                    <a:pt x="4545659" y="0"/>
                  </a:lnTo>
                  <a:lnTo>
                    <a:pt x="4545659" y="1094202"/>
                  </a:lnTo>
                  <a:lnTo>
                    <a:pt x="0" y="1094202"/>
                  </a:lnTo>
                  <a:close/>
                </a:path>
              </a:pathLst>
            </a:custGeom>
            <a:solidFill>
              <a:srgbClr val="D6DAC8"/>
            </a:solidFill>
            <a:ln>
              <a:noFill/>
            </a:ln>
          </p:spPr>
        </p:sp>
        <p:sp>
          <p:nvSpPr>
            <p:cNvPr id="525" name="Google Shape;525;g3229ba8db79_0_120"/>
            <p:cNvSpPr txBox="1"/>
            <p:nvPr/>
          </p:nvSpPr>
          <p:spPr>
            <a:xfrm>
              <a:off x="0" y="-47625"/>
              <a:ext cx="4545600" cy="11418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6" name="Google Shape;526;g3229ba8db79_0_120"/>
          <p:cNvGrpSpPr/>
          <p:nvPr/>
        </p:nvGrpSpPr>
        <p:grpSpPr>
          <a:xfrm>
            <a:off x="955750" y="2504951"/>
            <a:ext cx="4254551" cy="7548268"/>
            <a:chOff x="0" y="-47625"/>
            <a:chExt cx="1357200" cy="1142448"/>
          </a:xfrm>
        </p:grpSpPr>
        <p:sp>
          <p:nvSpPr>
            <p:cNvPr id="527" name="Google Shape;527;g3229ba8db79_0_120"/>
            <p:cNvSpPr/>
            <p:nvPr/>
          </p:nvSpPr>
          <p:spPr>
            <a:xfrm>
              <a:off x="0" y="0"/>
              <a:ext cx="1357123" cy="1094823"/>
            </a:xfrm>
            <a:custGeom>
              <a:rect b="b" l="l" r="r" t="t"/>
              <a:pathLst>
                <a:path extrusionOk="0" h="1094823" w="1357123">
                  <a:moveTo>
                    <a:pt x="0" y="0"/>
                  </a:moveTo>
                  <a:lnTo>
                    <a:pt x="1357123" y="0"/>
                  </a:lnTo>
                  <a:lnTo>
                    <a:pt x="1357123" y="1094823"/>
                  </a:lnTo>
                  <a:lnTo>
                    <a:pt x="0" y="1094823"/>
                  </a:lnTo>
                  <a:close/>
                </a:path>
              </a:pathLst>
            </a:custGeom>
            <a:solidFill>
              <a:srgbClr val="D6DAC8"/>
            </a:solidFill>
            <a:ln>
              <a:noFill/>
            </a:ln>
          </p:spPr>
        </p:sp>
        <p:sp>
          <p:nvSpPr>
            <p:cNvPr id="528" name="Google Shape;528;g3229ba8db79_0_120"/>
            <p:cNvSpPr txBox="1"/>
            <p:nvPr/>
          </p:nvSpPr>
          <p:spPr>
            <a:xfrm>
              <a:off x="0" y="-47625"/>
              <a:ext cx="1357200" cy="11424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9" name="Google Shape;529;g3229ba8db79_0_120"/>
          <p:cNvSpPr/>
          <p:nvPr/>
        </p:nvSpPr>
        <p:spPr>
          <a:xfrm>
            <a:off x="249155" y="8406963"/>
            <a:ext cx="1075701" cy="2444776"/>
          </a:xfrm>
          <a:custGeom>
            <a:rect b="b" l="l" r="r" t="t"/>
            <a:pathLst>
              <a:path extrusionOk="0" h="2444776" w="1075701">
                <a:moveTo>
                  <a:pt x="0" y="0"/>
                </a:moveTo>
                <a:lnTo>
                  <a:pt x="1075701" y="0"/>
                </a:lnTo>
                <a:lnTo>
                  <a:pt x="1075701" y="2444776"/>
                </a:lnTo>
                <a:lnTo>
                  <a:pt x="0" y="2444776"/>
                </a:lnTo>
                <a:lnTo>
                  <a:pt x="0" y="0"/>
                </a:lnTo>
                <a:close/>
              </a:path>
            </a:pathLst>
          </a:custGeom>
          <a:blipFill rotWithShape="1">
            <a:blip r:embed="rId3">
              <a:alphaModFix/>
            </a:blip>
            <a:stretch>
              <a:fillRect b="0" l="0" r="0" t="0"/>
            </a:stretch>
          </a:blipFill>
          <a:ln>
            <a:noFill/>
          </a:ln>
        </p:spPr>
      </p:sp>
      <p:sp>
        <p:nvSpPr>
          <p:cNvPr id="530" name="Google Shape;530;g3229ba8db79_0_120"/>
          <p:cNvSpPr/>
          <p:nvPr/>
        </p:nvSpPr>
        <p:spPr>
          <a:xfrm flipH="1" rot="-5400000">
            <a:off x="16261004" y="579896"/>
            <a:ext cx="797995" cy="1890703"/>
          </a:xfrm>
          <a:custGeom>
            <a:rect b="b" l="l" r="r" t="t"/>
            <a:pathLst>
              <a:path extrusionOk="0" h="1813624" w="797995">
                <a:moveTo>
                  <a:pt x="0" y="1813624"/>
                </a:moveTo>
                <a:lnTo>
                  <a:pt x="797995" y="1813624"/>
                </a:lnTo>
                <a:lnTo>
                  <a:pt x="797995" y="0"/>
                </a:lnTo>
                <a:lnTo>
                  <a:pt x="0" y="0"/>
                </a:lnTo>
                <a:lnTo>
                  <a:pt x="0" y="1813624"/>
                </a:lnTo>
                <a:close/>
              </a:path>
            </a:pathLst>
          </a:custGeom>
          <a:blipFill rotWithShape="1">
            <a:blip r:embed="rId3">
              <a:alphaModFix/>
            </a:blip>
            <a:stretch>
              <a:fillRect b="0" l="0" r="0" t="0"/>
            </a:stretch>
          </a:blipFill>
          <a:ln>
            <a:noFill/>
          </a:ln>
        </p:spPr>
      </p:sp>
      <p:sp>
        <p:nvSpPr>
          <p:cNvPr id="531" name="Google Shape;531;g3229ba8db79_0_120"/>
          <p:cNvSpPr/>
          <p:nvPr/>
        </p:nvSpPr>
        <p:spPr>
          <a:xfrm rot="-5400000">
            <a:off x="14605450" y="618441"/>
            <a:ext cx="797995" cy="1813624"/>
          </a:xfrm>
          <a:custGeom>
            <a:rect b="b" l="l" r="r" t="t"/>
            <a:pathLst>
              <a:path extrusionOk="0" h="1813624" w="797995">
                <a:moveTo>
                  <a:pt x="797994" y="1813624"/>
                </a:moveTo>
                <a:lnTo>
                  <a:pt x="0" y="1813624"/>
                </a:lnTo>
                <a:lnTo>
                  <a:pt x="0" y="0"/>
                </a:lnTo>
                <a:lnTo>
                  <a:pt x="797994" y="0"/>
                </a:lnTo>
                <a:lnTo>
                  <a:pt x="797994" y="1813624"/>
                </a:lnTo>
                <a:close/>
              </a:path>
            </a:pathLst>
          </a:custGeom>
          <a:blipFill rotWithShape="1">
            <a:blip r:embed="rId3">
              <a:alphaModFix/>
            </a:blip>
            <a:stretch>
              <a:fillRect b="0" l="0" r="0" t="0"/>
            </a:stretch>
          </a:blipFill>
          <a:ln>
            <a:noFill/>
          </a:ln>
        </p:spPr>
      </p:sp>
      <p:sp>
        <p:nvSpPr>
          <p:cNvPr id="532" name="Google Shape;532;g3229ba8db79_0_120"/>
          <p:cNvSpPr txBox="1"/>
          <p:nvPr/>
        </p:nvSpPr>
        <p:spPr>
          <a:xfrm>
            <a:off x="1405107" y="441900"/>
            <a:ext cx="16506600" cy="11712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rPr lang="en-US" sz="7608">
                <a:solidFill>
                  <a:srgbClr val="5F6F52"/>
                </a:solidFill>
              </a:rPr>
              <a:t>Where are ideas shared?</a:t>
            </a:r>
            <a:endParaRPr/>
          </a:p>
        </p:txBody>
      </p:sp>
      <p:sp>
        <p:nvSpPr>
          <p:cNvPr id="533" name="Google Shape;533;g3229ba8db79_0_120"/>
          <p:cNvSpPr txBox="1"/>
          <p:nvPr/>
        </p:nvSpPr>
        <p:spPr>
          <a:xfrm>
            <a:off x="1324850" y="2990475"/>
            <a:ext cx="3885600" cy="572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5200">
                <a:solidFill>
                  <a:srgbClr val="5F6F52"/>
                </a:solidFill>
              </a:rPr>
              <a:t>ICAPS Office Hour</a:t>
            </a:r>
            <a:endParaRPr b="1" sz="5200">
              <a:solidFill>
                <a:srgbClr val="5F6F52"/>
              </a:solidFill>
            </a:endParaRPr>
          </a:p>
          <a:p>
            <a:pPr indent="0" lvl="0" marL="0" rtl="0" algn="l">
              <a:spcBef>
                <a:spcPts val="0"/>
              </a:spcBef>
              <a:spcAft>
                <a:spcPts val="0"/>
              </a:spcAft>
              <a:buNone/>
            </a:pPr>
            <a:r>
              <a:t/>
            </a:r>
            <a:endParaRPr sz="4800">
              <a:solidFill>
                <a:srgbClr val="5F6F52"/>
              </a:solidFill>
            </a:endParaRPr>
          </a:p>
          <a:p>
            <a:pPr indent="0" lvl="0" marL="0" rtl="0" algn="l">
              <a:spcBef>
                <a:spcPts val="0"/>
              </a:spcBef>
              <a:spcAft>
                <a:spcPts val="0"/>
              </a:spcAft>
              <a:buNone/>
            </a:pPr>
            <a:r>
              <a:rPr lang="en-US" sz="5200">
                <a:solidFill>
                  <a:srgbClr val="5F6F52"/>
                </a:solidFill>
              </a:rPr>
              <a:t>Last Monday of each month @ 2:00 pm</a:t>
            </a:r>
            <a:r>
              <a:rPr lang="en-US" sz="5200">
                <a:solidFill>
                  <a:srgbClr val="5F6F52"/>
                </a:solidFill>
              </a:rPr>
              <a:t> </a:t>
            </a:r>
            <a:r>
              <a:rPr lang="en-US" sz="4800">
                <a:solidFill>
                  <a:srgbClr val="5F6F52"/>
                </a:solidFill>
              </a:rPr>
              <a:t> </a:t>
            </a:r>
            <a:endParaRPr sz="4800">
              <a:solidFill>
                <a:srgbClr val="5F6F52"/>
              </a:solidFill>
            </a:endParaRPr>
          </a:p>
        </p:txBody>
      </p:sp>
      <p:grpSp>
        <p:nvGrpSpPr>
          <p:cNvPr id="534" name="Google Shape;534;g3229ba8db79_0_120"/>
          <p:cNvGrpSpPr/>
          <p:nvPr/>
        </p:nvGrpSpPr>
        <p:grpSpPr>
          <a:xfrm>
            <a:off x="5348775" y="2483201"/>
            <a:ext cx="12558172" cy="7548268"/>
            <a:chOff x="0" y="-47625"/>
            <a:chExt cx="1357200" cy="1142448"/>
          </a:xfrm>
        </p:grpSpPr>
        <p:sp>
          <p:nvSpPr>
            <p:cNvPr id="535" name="Google Shape;535;g3229ba8db79_0_120"/>
            <p:cNvSpPr/>
            <p:nvPr/>
          </p:nvSpPr>
          <p:spPr>
            <a:xfrm>
              <a:off x="0" y="0"/>
              <a:ext cx="1357123" cy="1094823"/>
            </a:xfrm>
            <a:custGeom>
              <a:rect b="b" l="l" r="r" t="t"/>
              <a:pathLst>
                <a:path extrusionOk="0" h="1094823" w="1357123">
                  <a:moveTo>
                    <a:pt x="0" y="0"/>
                  </a:moveTo>
                  <a:lnTo>
                    <a:pt x="1357123" y="0"/>
                  </a:lnTo>
                  <a:lnTo>
                    <a:pt x="1357123" y="1094823"/>
                  </a:lnTo>
                  <a:lnTo>
                    <a:pt x="0" y="1094823"/>
                  </a:lnTo>
                  <a:close/>
                </a:path>
              </a:pathLst>
            </a:custGeom>
            <a:solidFill>
              <a:srgbClr val="D6DAC8"/>
            </a:solidFill>
            <a:ln>
              <a:noFill/>
            </a:ln>
          </p:spPr>
        </p:sp>
        <p:sp>
          <p:nvSpPr>
            <p:cNvPr id="536" name="Google Shape;536;g3229ba8db79_0_120"/>
            <p:cNvSpPr txBox="1"/>
            <p:nvPr/>
          </p:nvSpPr>
          <p:spPr>
            <a:xfrm>
              <a:off x="0" y="-47625"/>
              <a:ext cx="1357200" cy="11424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7" name="Google Shape;537;g3229ba8db79_0_120"/>
          <p:cNvSpPr txBox="1"/>
          <p:nvPr/>
        </p:nvSpPr>
        <p:spPr>
          <a:xfrm>
            <a:off x="5511013" y="2990475"/>
            <a:ext cx="12233700" cy="421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5200">
                <a:solidFill>
                  <a:srgbClr val="5F6F52"/>
                </a:solidFill>
              </a:rPr>
              <a:t>Bridge &amp; I</a:t>
            </a:r>
            <a:r>
              <a:rPr b="1" lang="en-US" sz="5200">
                <a:solidFill>
                  <a:srgbClr val="5F6F52"/>
                </a:solidFill>
              </a:rPr>
              <a:t>CAPS Virtual Learning Communities</a:t>
            </a:r>
            <a:endParaRPr b="1" sz="5200">
              <a:solidFill>
                <a:srgbClr val="5F6F52"/>
              </a:solidFill>
            </a:endParaRPr>
          </a:p>
          <a:p>
            <a:pPr indent="0" lvl="0" marL="0" rtl="0" algn="l">
              <a:spcBef>
                <a:spcPts val="0"/>
              </a:spcBef>
              <a:spcAft>
                <a:spcPts val="0"/>
              </a:spcAft>
              <a:buNone/>
            </a:pPr>
            <a:r>
              <a:t/>
            </a:r>
            <a:endParaRPr sz="4800">
              <a:solidFill>
                <a:srgbClr val="5F6F52"/>
              </a:solidFill>
            </a:endParaRPr>
          </a:p>
          <a:p>
            <a:pPr indent="0" lvl="0" marL="0" rtl="0" algn="l">
              <a:spcBef>
                <a:spcPts val="0"/>
              </a:spcBef>
              <a:spcAft>
                <a:spcPts val="0"/>
              </a:spcAft>
              <a:buNone/>
            </a:pPr>
            <a:r>
              <a:rPr lang="en-US" sz="5500">
                <a:solidFill>
                  <a:srgbClr val="5F6F52"/>
                </a:solidFill>
              </a:rPr>
              <a:t>Bridge VLC: 3rd Thursday @ 2:00 pm</a:t>
            </a:r>
            <a:endParaRPr sz="5500">
              <a:solidFill>
                <a:srgbClr val="5F6F52"/>
              </a:solidFill>
            </a:endParaRPr>
          </a:p>
          <a:p>
            <a:pPr indent="0" lvl="0" marL="0" rtl="0" algn="l">
              <a:spcBef>
                <a:spcPts val="0"/>
              </a:spcBef>
              <a:spcAft>
                <a:spcPts val="0"/>
              </a:spcAft>
              <a:buClr>
                <a:schemeClr val="dk1"/>
              </a:buClr>
              <a:buSzPts val="1100"/>
              <a:buFont typeface="Arial"/>
              <a:buNone/>
            </a:pPr>
            <a:r>
              <a:rPr lang="en-US" sz="5500">
                <a:solidFill>
                  <a:srgbClr val="5F6F52"/>
                </a:solidFill>
              </a:rPr>
              <a:t>ICAPS VLC: 2nd Thursday @ 2:00 pm</a:t>
            </a:r>
            <a:endParaRPr sz="5500">
              <a:solidFill>
                <a:srgbClr val="5F6F5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DDD"/>
        </a:solidFill>
      </p:bgPr>
    </p:bg>
    <p:spTree>
      <p:nvGrpSpPr>
        <p:cNvPr id="541" name="Shape 541"/>
        <p:cNvGrpSpPr/>
        <p:nvPr/>
      </p:nvGrpSpPr>
      <p:grpSpPr>
        <a:xfrm>
          <a:off x="0" y="0"/>
          <a:ext cx="0" cy="0"/>
          <a:chOff x="0" y="0"/>
          <a:chExt cx="0" cy="0"/>
        </a:xfrm>
      </p:grpSpPr>
      <p:grpSp>
        <p:nvGrpSpPr>
          <p:cNvPr id="542" name="Google Shape;542;p8"/>
          <p:cNvGrpSpPr/>
          <p:nvPr/>
        </p:nvGrpSpPr>
        <p:grpSpPr>
          <a:xfrm>
            <a:off x="1028700" y="2309276"/>
            <a:ext cx="10665056" cy="3171230"/>
            <a:chOff x="0" y="-47625"/>
            <a:chExt cx="707260" cy="1601793"/>
          </a:xfrm>
        </p:grpSpPr>
        <p:sp>
          <p:nvSpPr>
            <p:cNvPr id="543" name="Google Shape;543;p8"/>
            <p:cNvSpPr/>
            <p:nvPr/>
          </p:nvSpPr>
          <p:spPr>
            <a:xfrm>
              <a:off x="0" y="0"/>
              <a:ext cx="707260" cy="1554168"/>
            </a:xfrm>
            <a:custGeom>
              <a:rect b="b" l="l" r="r" t="t"/>
              <a:pathLst>
                <a:path extrusionOk="0" h="1554168" w="707260">
                  <a:moveTo>
                    <a:pt x="0" y="0"/>
                  </a:moveTo>
                  <a:lnTo>
                    <a:pt x="707260" y="0"/>
                  </a:lnTo>
                  <a:lnTo>
                    <a:pt x="707260" y="1554168"/>
                  </a:lnTo>
                  <a:lnTo>
                    <a:pt x="0" y="1554168"/>
                  </a:lnTo>
                  <a:close/>
                </a:path>
              </a:pathLst>
            </a:custGeom>
            <a:solidFill>
              <a:srgbClr val="D6DAC8"/>
            </a:solidFill>
            <a:ln>
              <a:noFill/>
            </a:ln>
          </p:spPr>
        </p:sp>
        <p:sp>
          <p:nvSpPr>
            <p:cNvPr id="544" name="Google Shape;544;p8"/>
            <p:cNvSpPr txBox="1"/>
            <p:nvPr/>
          </p:nvSpPr>
          <p:spPr>
            <a:xfrm>
              <a:off x="0" y="-47625"/>
              <a:ext cx="707260" cy="1601793"/>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rPr lang="en-US" sz="4600" u="sng">
                  <a:solidFill>
                    <a:srgbClr val="5F6F52"/>
                  </a:solidFill>
                  <a:hlinkClick r:id="rId3">
                    <a:extLst>
                      <a:ext uri="{A12FA001-AC4F-418D-AE19-62706E023703}">
                        <ahyp:hlinkClr val="tx"/>
                      </a:ext>
                    </a:extLst>
                  </a:hlinkClick>
                </a:rPr>
                <a:t>World Relief - Aurora</a:t>
              </a:r>
              <a:endParaRPr sz="4600">
                <a:solidFill>
                  <a:srgbClr val="5F6F52"/>
                </a:solidFill>
              </a:endParaRPr>
            </a:p>
            <a:p>
              <a:pPr indent="0" lvl="0" marL="0" marR="0" rtl="0" algn="ctr">
                <a:lnSpc>
                  <a:spcPct val="167333"/>
                </a:lnSpc>
                <a:spcBef>
                  <a:spcPts val="0"/>
                </a:spcBef>
                <a:spcAft>
                  <a:spcPts val="0"/>
                </a:spcAft>
                <a:buNone/>
              </a:pPr>
              <a:r>
                <a:t/>
              </a:r>
              <a:endParaRPr sz="1200">
                <a:solidFill>
                  <a:srgbClr val="595959"/>
                </a:solidFill>
              </a:endParaRPr>
            </a:p>
          </p:txBody>
        </p:sp>
      </p:grpSp>
      <p:sp>
        <p:nvSpPr>
          <p:cNvPr id="545" name="Google Shape;545;p8"/>
          <p:cNvSpPr/>
          <p:nvPr/>
        </p:nvSpPr>
        <p:spPr>
          <a:xfrm flipH="1" rot="-5400000">
            <a:off x="16927571" y="376568"/>
            <a:ext cx="924994" cy="2102259"/>
          </a:xfrm>
          <a:custGeom>
            <a:rect b="b" l="l" r="r" t="t"/>
            <a:pathLst>
              <a:path extrusionOk="0" h="2102259" w="924994">
                <a:moveTo>
                  <a:pt x="0" y="2102259"/>
                </a:moveTo>
                <a:lnTo>
                  <a:pt x="924994" y="2102259"/>
                </a:lnTo>
                <a:lnTo>
                  <a:pt x="924994" y="0"/>
                </a:lnTo>
                <a:lnTo>
                  <a:pt x="0" y="0"/>
                </a:lnTo>
                <a:lnTo>
                  <a:pt x="0" y="2102259"/>
                </a:lnTo>
                <a:close/>
              </a:path>
            </a:pathLst>
          </a:custGeom>
          <a:blipFill rotWithShape="1">
            <a:blip r:embed="rId4">
              <a:alphaModFix/>
            </a:blip>
            <a:stretch>
              <a:fillRect b="0" l="0" r="0" t="0"/>
            </a:stretch>
          </a:blipFill>
          <a:ln>
            <a:noFill/>
          </a:ln>
        </p:spPr>
      </p:sp>
      <p:sp>
        <p:nvSpPr>
          <p:cNvPr id="546" name="Google Shape;546;p8"/>
          <p:cNvSpPr txBox="1"/>
          <p:nvPr/>
        </p:nvSpPr>
        <p:spPr>
          <a:xfrm>
            <a:off x="1028700" y="1019175"/>
            <a:ext cx="16230600" cy="11712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rPr lang="en-US" sz="7608">
                <a:solidFill>
                  <a:srgbClr val="5F6F52"/>
                </a:solidFill>
              </a:rPr>
              <a:t>P</a:t>
            </a:r>
            <a:r>
              <a:rPr b="0" i="0" lang="en-US" sz="7608" u="none" cap="none" strike="noStrike">
                <a:solidFill>
                  <a:srgbClr val="5F6F52"/>
                </a:solidFill>
                <a:latin typeface="Arial"/>
                <a:ea typeface="Arial"/>
                <a:cs typeface="Arial"/>
                <a:sym typeface="Arial"/>
              </a:rPr>
              <a:t>ROGRAM </a:t>
            </a:r>
            <a:r>
              <a:rPr lang="en-US" sz="7608">
                <a:solidFill>
                  <a:srgbClr val="5F6F52"/>
                </a:solidFill>
              </a:rPr>
              <a:t>S</a:t>
            </a:r>
            <a:r>
              <a:rPr b="0" i="0" lang="en-US" sz="7608" u="none" cap="none" strike="noStrike">
                <a:solidFill>
                  <a:srgbClr val="5F6F52"/>
                </a:solidFill>
                <a:latin typeface="Arial"/>
                <a:ea typeface="Arial"/>
                <a:cs typeface="Arial"/>
                <a:sym typeface="Arial"/>
              </a:rPr>
              <a:t>POTLIGHT</a:t>
            </a:r>
            <a:endParaRPr/>
          </a:p>
        </p:txBody>
      </p:sp>
      <p:sp>
        <p:nvSpPr>
          <p:cNvPr id="547" name="Google Shape;547;p8"/>
          <p:cNvSpPr/>
          <p:nvPr/>
        </p:nvSpPr>
        <p:spPr>
          <a:xfrm flipH="1" rot="-5400000">
            <a:off x="13190607" y="376568"/>
            <a:ext cx="924994" cy="2102259"/>
          </a:xfrm>
          <a:custGeom>
            <a:rect b="b" l="l" r="r" t="t"/>
            <a:pathLst>
              <a:path extrusionOk="0" h="2102259" w="924994">
                <a:moveTo>
                  <a:pt x="0" y="2102259"/>
                </a:moveTo>
                <a:lnTo>
                  <a:pt x="924994" y="2102259"/>
                </a:lnTo>
                <a:lnTo>
                  <a:pt x="924994" y="0"/>
                </a:lnTo>
                <a:lnTo>
                  <a:pt x="0" y="0"/>
                </a:lnTo>
                <a:lnTo>
                  <a:pt x="0" y="2102259"/>
                </a:lnTo>
                <a:close/>
              </a:path>
            </a:pathLst>
          </a:custGeom>
          <a:blipFill rotWithShape="1">
            <a:blip r:embed="rId4">
              <a:alphaModFix/>
            </a:blip>
            <a:stretch>
              <a:fillRect b="0" l="0" r="0" t="0"/>
            </a:stretch>
          </a:blipFill>
          <a:ln>
            <a:noFill/>
          </a:ln>
        </p:spPr>
      </p:sp>
      <p:sp>
        <p:nvSpPr>
          <p:cNvPr id="548" name="Google Shape;548;p8"/>
          <p:cNvSpPr/>
          <p:nvPr/>
        </p:nvSpPr>
        <p:spPr>
          <a:xfrm rot="-5400000">
            <a:off x="15015609" y="376568"/>
            <a:ext cx="924994" cy="2102259"/>
          </a:xfrm>
          <a:custGeom>
            <a:rect b="b" l="l" r="r" t="t"/>
            <a:pathLst>
              <a:path extrusionOk="0" h="2102259" w="924994">
                <a:moveTo>
                  <a:pt x="924994" y="2102259"/>
                </a:moveTo>
                <a:lnTo>
                  <a:pt x="0" y="2102259"/>
                </a:lnTo>
                <a:lnTo>
                  <a:pt x="0" y="0"/>
                </a:lnTo>
                <a:lnTo>
                  <a:pt x="924994" y="0"/>
                </a:lnTo>
                <a:lnTo>
                  <a:pt x="924994" y="2102259"/>
                </a:lnTo>
                <a:close/>
              </a:path>
            </a:pathLst>
          </a:custGeom>
          <a:blipFill rotWithShape="1">
            <a:blip r:embed="rId4">
              <a:alphaModFix/>
            </a:blip>
            <a:stretch>
              <a:fillRect b="0" l="0" r="0" t="0"/>
            </a:stretch>
          </a:blipFill>
          <a:ln>
            <a:noFill/>
          </a:ln>
        </p:spPr>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DDD"/>
        </a:solidFill>
      </p:bgPr>
    </p:bg>
    <p:spTree>
      <p:nvGrpSpPr>
        <p:cNvPr id="552" name="Shape 552"/>
        <p:cNvGrpSpPr/>
        <p:nvPr/>
      </p:nvGrpSpPr>
      <p:grpSpPr>
        <a:xfrm>
          <a:off x="0" y="0"/>
          <a:ext cx="0" cy="0"/>
          <a:chOff x="0" y="0"/>
          <a:chExt cx="0" cy="0"/>
        </a:xfrm>
      </p:grpSpPr>
      <p:grpSp>
        <p:nvGrpSpPr>
          <p:cNvPr id="553" name="Google Shape;553;p9"/>
          <p:cNvGrpSpPr/>
          <p:nvPr/>
        </p:nvGrpSpPr>
        <p:grpSpPr>
          <a:xfrm>
            <a:off x="0" y="2186488"/>
            <a:ext cx="6699123" cy="8100512"/>
            <a:chOff x="0" y="-47625"/>
            <a:chExt cx="1764378" cy="2133468"/>
          </a:xfrm>
        </p:grpSpPr>
        <p:sp>
          <p:nvSpPr>
            <p:cNvPr id="554" name="Google Shape;554;p9"/>
            <p:cNvSpPr/>
            <p:nvPr/>
          </p:nvSpPr>
          <p:spPr>
            <a:xfrm>
              <a:off x="0" y="0"/>
              <a:ext cx="1764378" cy="2085843"/>
            </a:xfrm>
            <a:custGeom>
              <a:rect b="b" l="l" r="r" t="t"/>
              <a:pathLst>
                <a:path extrusionOk="0" h="2085843" w="1764378">
                  <a:moveTo>
                    <a:pt x="0" y="0"/>
                  </a:moveTo>
                  <a:lnTo>
                    <a:pt x="1764378" y="0"/>
                  </a:lnTo>
                  <a:lnTo>
                    <a:pt x="1764378" y="2085843"/>
                  </a:lnTo>
                  <a:lnTo>
                    <a:pt x="0" y="2085843"/>
                  </a:lnTo>
                  <a:close/>
                </a:path>
              </a:pathLst>
            </a:custGeom>
            <a:solidFill>
              <a:srgbClr val="D6DAC8"/>
            </a:solidFill>
            <a:ln>
              <a:noFill/>
            </a:ln>
          </p:spPr>
        </p:sp>
        <p:sp>
          <p:nvSpPr>
            <p:cNvPr id="555" name="Google Shape;555;p9"/>
            <p:cNvSpPr txBox="1"/>
            <p:nvPr/>
          </p:nvSpPr>
          <p:spPr>
            <a:xfrm>
              <a:off x="0" y="-47625"/>
              <a:ext cx="1764378" cy="2133468"/>
            </a:xfrm>
            <a:prstGeom prst="rect">
              <a:avLst/>
            </a:prstGeom>
            <a:noFill/>
            <a:ln>
              <a:noFill/>
            </a:ln>
          </p:spPr>
          <p:txBody>
            <a:bodyPr anchorCtr="0" anchor="ctr" bIns="50800" lIns="50800" spcFirstLastPara="1" rIns="50800" wrap="square" tIns="50800">
              <a:noAutofit/>
            </a:bodyPr>
            <a:lstStyle/>
            <a:p>
              <a:pPr indent="0" lvl="0" marL="0" rtl="0" algn="l">
                <a:lnSpc>
                  <a:spcPct val="115000"/>
                </a:lnSpc>
                <a:spcBef>
                  <a:spcPts val="0"/>
                </a:spcBef>
                <a:spcAft>
                  <a:spcPts val="0"/>
                </a:spcAft>
                <a:buSzPts val="1100"/>
                <a:buNone/>
              </a:pPr>
              <a:r>
                <a:rPr lang="en-US" sz="3200">
                  <a:solidFill>
                    <a:srgbClr val="5F6F52"/>
                  </a:solidFill>
                </a:rPr>
                <a:t>Nancy Heuer-Evans, i-Pathways Curriculum Coordinator</a:t>
              </a:r>
              <a:endParaRPr sz="3200">
                <a:solidFill>
                  <a:srgbClr val="5F6F52"/>
                </a:solidFill>
              </a:endParaRPr>
            </a:p>
            <a:p>
              <a:pPr indent="0" lvl="0" marL="0" rtl="0" algn="l">
                <a:lnSpc>
                  <a:spcPct val="115000"/>
                </a:lnSpc>
                <a:spcBef>
                  <a:spcPts val="0"/>
                </a:spcBef>
                <a:spcAft>
                  <a:spcPts val="0"/>
                </a:spcAft>
                <a:buClr>
                  <a:schemeClr val="dk1"/>
                </a:buClr>
                <a:buSzPts val="1100"/>
                <a:buFont typeface="Arial"/>
                <a:buNone/>
              </a:pPr>
              <a:r>
                <a:t/>
              </a:r>
              <a:endParaRPr sz="3200">
                <a:solidFill>
                  <a:srgbClr val="5F6F52"/>
                </a:solidFill>
              </a:endParaRPr>
            </a:p>
            <a:p>
              <a:pPr indent="0" lvl="0" marL="0" rtl="0" algn="l">
                <a:lnSpc>
                  <a:spcPct val="115000"/>
                </a:lnSpc>
                <a:spcBef>
                  <a:spcPts val="0"/>
                </a:spcBef>
                <a:spcAft>
                  <a:spcPts val="0"/>
                </a:spcAft>
                <a:buClr>
                  <a:schemeClr val="dk1"/>
                </a:buClr>
                <a:buSzPts val="1100"/>
                <a:buFont typeface="Arial"/>
                <a:buNone/>
              </a:pPr>
              <a:r>
                <a:rPr lang="en-US" sz="3200">
                  <a:solidFill>
                    <a:srgbClr val="5F6F52"/>
                  </a:solidFill>
                </a:rPr>
                <a:t>Jennifer </a:t>
              </a:r>
              <a:r>
                <a:rPr lang="en-US" sz="3200">
                  <a:solidFill>
                    <a:srgbClr val="5F6F52"/>
                  </a:solidFill>
                </a:rPr>
                <a:t>Schreier</a:t>
              </a:r>
              <a:r>
                <a:rPr lang="en-US" sz="3200">
                  <a:solidFill>
                    <a:srgbClr val="5F6F52"/>
                  </a:solidFill>
                </a:rPr>
                <a:t>, Morton College Adult Education Faculty</a:t>
              </a:r>
              <a:endParaRPr sz="3200">
                <a:solidFill>
                  <a:srgbClr val="5F6F52"/>
                </a:solidFill>
              </a:endParaRPr>
            </a:p>
            <a:p>
              <a:pPr indent="0" lvl="0" marL="0" marR="0" rtl="0" algn="ctr">
                <a:lnSpc>
                  <a:spcPct val="167333"/>
                </a:lnSpc>
                <a:spcBef>
                  <a:spcPts val="0"/>
                </a:spcBef>
                <a:spcAft>
                  <a:spcPts val="0"/>
                </a:spcAft>
                <a:buNone/>
              </a:pPr>
              <a:r>
                <a:t/>
              </a:r>
              <a:endParaRPr sz="2000">
                <a:solidFill>
                  <a:schemeClr val="dk1"/>
                </a:solidFill>
                <a:latin typeface="Calibri"/>
                <a:ea typeface="Calibri"/>
                <a:cs typeface="Calibri"/>
                <a:sym typeface="Calibri"/>
              </a:endParaRPr>
            </a:p>
          </p:txBody>
        </p:sp>
      </p:grpSp>
      <p:sp>
        <p:nvSpPr>
          <p:cNvPr id="556" name="Google Shape;556;p9"/>
          <p:cNvSpPr/>
          <p:nvPr/>
        </p:nvSpPr>
        <p:spPr>
          <a:xfrm>
            <a:off x="16004893" y="1028700"/>
            <a:ext cx="3293711" cy="871461"/>
          </a:xfrm>
          <a:custGeom>
            <a:rect b="b" l="l" r="r" t="t"/>
            <a:pathLst>
              <a:path extrusionOk="0" h="871461" w="3293711">
                <a:moveTo>
                  <a:pt x="0" y="0"/>
                </a:moveTo>
                <a:lnTo>
                  <a:pt x="3293711" y="0"/>
                </a:lnTo>
                <a:lnTo>
                  <a:pt x="3293711" y="871461"/>
                </a:lnTo>
                <a:lnTo>
                  <a:pt x="0" y="871461"/>
                </a:lnTo>
                <a:lnTo>
                  <a:pt x="0" y="0"/>
                </a:lnTo>
                <a:close/>
              </a:path>
            </a:pathLst>
          </a:custGeom>
          <a:blipFill rotWithShape="1">
            <a:blip r:embed="rId3">
              <a:alphaModFix/>
            </a:blip>
            <a:stretch>
              <a:fillRect b="0" l="0" r="0" t="0"/>
            </a:stretch>
          </a:blipFill>
          <a:ln>
            <a:noFill/>
          </a:ln>
        </p:spPr>
      </p:sp>
      <p:sp>
        <p:nvSpPr>
          <p:cNvPr id="557" name="Google Shape;557;p9"/>
          <p:cNvSpPr/>
          <p:nvPr/>
        </p:nvSpPr>
        <p:spPr>
          <a:xfrm flipH="1" rot="-5400000">
            <a:off x="3931860" y="8207171"/>
            <a:ext cx="924994" cy="2102259"/>
          </a:xfrm>
          <a:custGeom>
            <a:rect b="b" l="l" r="r" t="t"/>
            <a:pathLst>
              <a:path extrusionOk="0" h="2102259" w="924994">
                <a:moveTo>
                  <a:pt x="0" y="2102258"/>
                </a:moveTo>
                <a:lnTo>
                  <a:pt x="924994" y="2102258"/>
                </a:lnTo>
                <a:lnTo>
                  <a:pt x="924994" y="0"/>
                </a:lnTo>
                <a:lnTo>
                  <a:pt x="0" y="0"/>
                </a:lnTo>
                <a:lnTo>
                  <a:pt x="0" y="2102258"/>
                </a:lnTo>
                <a:close/>
              </a:path>
            </a:pathLst>
          </a:custGeom>
          <a:blipFill rotWithShape="1">
            <a:blip r:embed="rId4">
              <a:alphaModFix/>
            </a:blip>
            <a:stretch>
              <a:fillRect b="0" l="0" r="0" t="0"/>
            </a:stretch>
          </a:blipFill>
          <a:ln>
            <a:noFill/>
          </a:ln>
        </p:spPr>
      </p:sp>
      <p:sp>
        <p:nvSpPr>
          <p:cNvPr id="558" name="Google Shape;558;p9"/>
          <p:cNvSpPr/>
          <p:nvPr/>
        </p:nvSpPr>
        <p:spPr>
          <a:xfrm flipH="1" rot="-5400000">
            <a:off x="194896" y="8207171"/>
            <a:ext cx="924994" cy="2102259"/>
          </a:xfrm>
          <a:custGeom>
            <a:rect b="b" l="l" r="r" t="t"/>
            <a:pathLst>
              <a:path extrusionOk="0" h="2102259" w="924994">
                <a:moveTo>
                  <a:pt x="0" y="2102258"/>
                </a:moveTo>
                <a:lnTo>
                  <a:pt x="924994" y="2102258"/>
                </a:lnTo>
                <a:lnTo>
                  <a:pt x="924994" y="0"/>
                </a:lnTo>
                <a:lnTo>
                  <a:pt x="0" y="0"/>
                </a:lnTo>
                <a:lnTo>
                  <a:pt x="0" y="2102258"/>
                </a:lnTo>
                <a:close/>
              </a:path>
            </a:pathLst>
          </a:custGeom>
          <a:blipFill rotWithShape="1">
            <a:blip r:embed="rId4">
              <a:alphaModFix/>
            </a:blip>
            <a:stretch>
              <a:fillRect b="0" l="0" r="0" t="0"/>
            </a:stretch>
          </a:blipFill>
          <a:ln>
            <a:noFill/>
          </a:ln>
        </p:spPr>
      </p:sp>
      <p:sp>
        <p:nvSpPr>
          <p:cNvPr id="559" name="Google Shape;559;p9"/>
          <p:cNvSpPr/>
          <p:nvPr/>
        </p:nvSpPr>
        <p:spPr>
          <a:xfrm rot="-5400000">
            <a:off x="2019898" y="8207171"/>
            <a:ext cx="924994" cy="2102259"/>
          </a:xfrm>
          <a:custGeom>
            <a:rect b="b" l="l" r="r" t="t"/>
            <a:pathLst>
              <a:path extrusionOk="0" h="2102259" w="924994">
                <a:moveTo>
                  <a:pt x="924994" y="2102258"/>
                </a:moveTo>
                <a:lnTo>
                  <a:pt x="0" y="2102258"/>
                </a:lnTo>
                <a:lnTo>
                  <a:pt x="0" y="0"/>
                </a:lnTo>
                <a:lnTo>
                  <a:pt x="924994" y="0"/>
                </a:lnTo>
                <a:lnTo>
                  <a:pt x="924994" y="2102258"/>
                </a:lnTo>
                <a:close/>
              </a:path>
            </a:pathLst>
          </a:custGeom>
          <a:blipFill rotWithShape="1">
            <a:blip r:embed="rId4">
              <a:alphaModFix/>
            </a:blip>
            <a:stretch>
              <a:fillRect b="0" l="0" r="0" t="0"/>
            </a:stretch>
          </a:blipFill>
          <a:ln>
            <a:noFill/>
          </a:ln>
        </p:spPr>
      </p:sp>
      <p:sp>
        <p:nvSpPr>
          <p:cNvPr id="560" name="Google Shape;560;p9"/>
          <p:cNvSpPr txBox="1"/>
          <p:nvPr/>
        </p:nvSpPr>
        <p:spPr>
          <a:xfrm>
            <a:off x="131875" y="497825"/>
            <a:ext cx="16230600" cy="11712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rPr lang="en-US" sz="7608">
                <a:solidFill>
                  <a:srgbClr val="5F6F52"/>
                </a:solidFill>
              </a:rPr>
              <a:t>D</a:t>
            </a:r>
            <a:r>
              <a:rPr b="0" i="0" lang="en-US" sz="7608" u="none" cap="none" strike="noStrike">
                <a:solidFill>
                  <a:srgbClr val="5F6F52"/>
                </a:solidFill>
                <a:latin typeface="Arial"/>
                <a:ea typeface="Arial"/>
                <a:cs typeface="Arial"/>
                <a:sym typeface="Arial"/>
              </a:rPr>
              <a:t>ISTANCE </a:t>
            </a:r>
            <a:r>
              <a:rPr lang="en-US" sz="7608">
                <a:solidFill>
                  <a:srgbClr val="5F6F52"/>
                </a:solidFill>
              </a:rPr>
              <a:t>L</a:t>
            </a:r>
            <a:r>
              <a:rPr b="0" i="0" lang="en-US" sz="7608" u="none" cap="none" strike="noStrike">
                <a:solidFill>
                  <a:srgbClr val="5F6F52"/>
                </a:solidFill>
                <a:latin typeface="Arial"/>
                <a:ea typeface="Arial"/>
                <a:cs typeface="Arial"/>
                <a:sym typeface="Arial"/>
              </a:rPr>
              <a:t>EARNING </a:t>
            </a:r>
            <a:r>
              <a:rPr lang="en-US" sz="7608">
                <a:solidFill>
                  <a:srgbClr val="5F6F52"/>
                </a:solidFill>
              </a:rPr>
              <a:t>i-PATHWAYS</a:t>
            </a:r>
            <a:endParaRPr/>
          </a:p>
        </p:txBody>
      </p:sp>
      <p:sp>
        <p:nvSpPr>
          <p:cNvPr id="561" name="Google Shape;561;p9"/>
          <p:cNvSpPr txBox="1"/>
          <p:nvPr/>
        </p:nvSpPr>
        <p:spPr>
          <a:xfrm>
            <a:off x="8250100" y="3648800"/>
            <a:ext cx="7517400" cy="2007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US" sz="5400">
                <a:solidFill>
                  <a:srgbClr val="5F6F52"/>
                </a:solidFill>
              </a:rPr>
              <a:t>ICAPS &amp; i-Pathways:</a:t>
            </a:r>
            <a:endParaRPr sz="5400">
              <a:solidFill>
                <a:srgbClr val="5F6F52"/>
              </a:solidFill>
            </a:endParaRPr>
          </a:p>
          <a:p>
            <a:pPr indent="0" lvl="0" marL="0" rtl="0" algn="ctr">
              <a:spcBef>
                <a:spcPts val="0"/>
              </a:spcBef>
              <a:spcAft>
                <a:spcPts val="0"/>
              </a:spcAft>
              <a:buNone/>
            </a:pPr>
            <a:r>
              <a:rPr lang="en-US" sz="5400">
                <a:solidFill>
                  <a:srgbClr val="5F6F52"/>
                </a:solidFill>
              </a:rPr>
              <a:t>The I’s Have It</a:t>
            </a:r>
            <a:endParaRPr sz="5400">
              <a:solidFill>
                <a:srgbClr val="5F6F52"/>
              </a:solidFill>
            </a:endParaRPr>
          </a:p>
          <a:p>
            <a:pPr indent="0" lvl="0" marL="0" rtl="0" algn="l">
              <a:spcBef>
                <a:spcPts val="0"/>
              </a:spcBef>
              <a:spcAft>
                <a:spcPts val="0"/>
              </a:spcAft>
              <a:buNone/>
            </a:pPr>
            <a:r>
              <a:t/>
            </a:r>
            <a:endParaRPr sz="5400">
              <a:solidFill>
                <a:srgbClr val="5F6F52"/>
              </a:solidFill>
            </a:endParaRPr>
          </a:p>
          <a:p>
            <a:pPr indent="0" lvl="0" marL="0" rtl="0" algn="ctr">
              <a:lnSpc>
                <a:spcPct val="115000"/>
              </a:lnSpc>
              <a:spcBef>
                <a:spcPts val="0"/>
              </a:spcBef>
              <a:spcAft>
                <a:spcPts val="0"/>
              </a:spcAft>
              <a:buClr>
                <a:schemeClr val="dk1"/>
              </a:buClr>
              <a:buSzPts val="1100"/>
              <a:buFont typeface="Arial"/>
              <a:buNone/>
            </a:pPr>
            <a:r>
              <a:rPr lang="en-US" sz="4400">
                <a:solidFill>
                  <a:srgbClr val="5F6F52"/>
                </a:solidFill>
              </a:rPr>
              <a:t>Collaboration and Innovation </a:t>
            </a:r>
            <a:endParaRPr sz="4400">
              <a:solidFill>
                <a:srgbClr val="5F6F52"/>
              </a:solidFill>
            </a:endParaRPr>
          </a:p>
          <a:p>
            <a:pPr indent="0" lvl="0" marL="0" rtl="0" algn="l">
              <a:spcBef>
                <a:spcPts val="0"/>
              </a:spcBef>
              <a:spcAft>
                <a:spcPts val="0"/>
              </a:spcAft>
              <a:buNone/>
            </a:pPr>
            <a:r>
              <a:t/>
            </a:r>
            <a:endParaRPr sz="39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DAC8"/>
        </a:solidFill>
      </p:bgPr>
    </p:bg>
    <p:spTree>
      <p:nvGrpSpPr>
        <p:cNvPr id="164" name="Shape 164"/>
        <p:cNvGrpSpPr/>
        <p:nvPr/>
      </p:nvGrpSpPr>
      <p:grpSpPr>
        <a:xfrm>
          <a:off x="0" y="0"/>
          <a:ext cx="0" cy="0"/>
          <a:chOff x="0" y="0"/>
          <a:chExt cx="0" cy="0"/>
        </a:xfrm>
      </p:grpSpPr>
      <p:grpSp>
        <p:nvGrpSpPr>
          <p:cNvPr id="165" name="Google Shape;165;p4"/>
          <p:cNvGrpSpPr/>
          <p:nvPr/>
        </p:nvGrpSpPr>
        <p:grpSpPr>
          <a:xfrm>
            <a:off x="0" y="847874"/>
            <a:ext cx="17259300" cy="9439126"/>
            <a:chOff x="0" y="-47625"/>
            <a:chExt cx="4545659" cy="2486025"/>
          </a:xfrm>
        </p:grpSpPr>
        <p:sp>
          <p:nvSpPr>
            <p:cNvPr id="166" name="Google Shape;166;p4"/>
            <p:cNvSpPr/>
            <p:nvPr/>
          </p:nvSpPr>
          <p:spPr>
            <a:xfrm>
              <a:off x="0" y="0"/>
              <a:ext cx="4545659" cy="2438400"/>
            </a:xfrm>
            <a:custGeom>
              <a:rect b="b" l="l" r="r" t="t"/>
              <a:pathLst>
                <a:path extrusionOk="0" h="2438400" w="4545659">
                  <a:moveTo>
                    <a:pt x="0" y="0"/>
                  </a:moveTo>
                  <a:lnTo>
                    <a:pt x="4545659" y="0"/>
                  </a:lnTo>
                  <a:lnTo>
                    <a:pt x="4545659" y="2438400"/>
                  </a:lnTo>
                  <a:lnTo>
                    <a:pt x="0" y="2438400"/>
                  </a:lnTo>
                  <a:close/>
                </a:path>
              </a:pathLst>
            </a:custGeom>
            <a:solidFill>
              <a:srgbClr val="F6EDDD"/>
            </a:solidFill>
            <a:ln>
              <a:noFill/>
            </a:ln>
          </p:spPr>
        </p:sp>
        <p:sp>
          <p:nvSpPr>
            <p:cNvPr id="167" name="Google Shape;167;p4"/>
            <p:cNvSpPr txBox="1"/>
            <p:nvPr/>
          </p:nvSpPr>
          <p:spPr>
            <a:xfrm>
              <a:off x="0" y="-47625"/>
              <a:ext cx="4545659" cy="24860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p4"/>
          <p:cNvGrpSpPr/>
          <p:nvPr/>
        </p:nvGrpSpPr>
        <p:grpSpPr>
          <a:xfrm>
            <a:off x="3105486" y="6344420"/>
            <a:ext cx="14153814" cy="3266926"/>
            <a:chOff x="0" y="-47625"/>
            <a:chExt cx="3727754" cy="860425"/>
          </a:xfrm>
        </p:grpSpPr>
        <p:sp>
          <p:nvSpPr>
            <p:cNvPr id="169" name="Google Shape;169;p4"/>
            <p:cNvSpPr/>
            <p:nvPr/>
          </p:nvSpPr>
          <p:spPr>
            <a:xfrm>
              <a:off x="0" y="0"/>
              <a:ext cx="3727753" cy="812800"/>
            </a:xfrm>
            <a:custGeom>
              <a:rect b="b" l="l" r="r" t="t"/>
              <a:pathLst>
                <a:path extrusionOk="0" h="812800" w="3727753">
                  <a:moveTo>
                    <a:pt x="0" y="0"/>
                  </a:moveTo>
                  <a:lnTo>
                    <a:pt x="3727753" y="0"/>
                  </a:lnTo>
                  <a:lnTo>
                    <a:pt x="3727753" y="812800"/>
                  </a:lnTo>
                  <a:lnTo>
                    <a:pt x="0" y="812800"/>
                  </a:lnTo>
                  <a:close/>
                </a:path>
              </a:pathLst>
            </a:custGeom>
            <a:solidFill>
              <a:srgbClr val="D6DAC8"/>
            </a:solidFill>
            <a:ln>
              <a:noFill/>
            </a:ln>
          </p:spPr>
        </p:sp>
        <p:sp>
          <p:nvSpPr>
            <p:cNvPr id="170" name="Google Shape;170;p4"/>
            <p:cNvSpPr txBox="1"/>
            <p:nvPr/>
          </p:nvSpPr>
          <p:spPr>
            <a:xfrm>
              <a:off x="0" y="-47625"/>
              <a:ext cx="3727754"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1" name="Google Shape;171;p4"/>
          <p:cNvGrpSpPr/>
          <p:nvPr/>
        </p:nvGrpSpPr>
        <p:grpSpPr>
          <a:xfrm>
            <a:off x="1562436" y="3076669"/>
            <a:ext cx="3086100" cy="3086100"/>
            <a:chOff x="0" y="0"/>
            <a:chExt cx="812800" cy="812800"/>
          </a:xfrm>
        </p:grpSpPr>
        <p:sp>
          <p:nvSpPr>
            <p:cNvPr id="172" name="Google Shape;172;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F6F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4" name="Google Shape;174;p4"/>
          <p:cNvSpPr/>
          <p:nvPr/>
        </p:nvSpPr>
        <p:spPr>
          <a:xfrm>
            <a:off x="14201483" y="1279978"/>
            <a:ext cx="5422644" cy="1434741"/>
          </a:xfrm>
          <a:custGeom>
            <a:rect b="b" l="l" r="r" t="t"/>
            <a:pathLst>
              <a:path extrusionOk="0" h="1434741" w="5422644">
                <a:moveTo>
                  <a:pt x="0" y="0"/>
                </a:moveTo>
                <a:lnTo>
                  <a:pt x="5422644" y="0"/>
                </a:lnTo>
                <a:lnTo>
                  <a:pt x="5422644" y="1434741"/>
                </a:lnTo>
                <a:lnTo>
                  <a:pt x="0" y="1434741"/>
                </a:lnTo>
                <a:lnTo>
                  <a:pt x="0" y="0"/>
                </a:lnTo>
                <a:close/>
              </a:path>
            </a:pathLst>
          </a:custGeom>
          <a:blipFill rotWithShape="1">
            <a:blip r:embed="rId3">
              <a:alphaModFix/>
            </a:blip>
            <a:stretch>
              <a:fillRect b="0" l="0" r="0" t="0"/>
            </a:stretch>
          </a:blipFill>
          <a:ln>
            <a:noFill/>
          </a:ln>
        </p:spPr>
      </p:sp>
      <p:sp>
        <p:nvSpPr>
          <p:cNvPr id="175" name="Google Shape;175;p4"/>
          <p:cNvSpPr/>
          <p:nvPr/>
        </p:nvSpPr>
        <p:spPr>
          <a:xfrm>
            <a:off x="2074318" y="3595515"/>
            <a:ext cx="2062335" cy="2062335"/>
          </a:xfrm>
          <a:custGeom>
            <a:rect b="b" l="l" r="r" t="t"/>
            <a:pathLst>
              <a:path extrusionOk="0" h="2062335" w="2062335">
                <a:moveTo>
                  <a:pt x="0" y="0"/>
                </a:moveTo>
                <a:lnTo>
                  <a:pt x="2062335" y="0"/>
                </a:lnTo>
                <a:lnTo>
                  <a:pt x="2062335" y="2062335"/>
                </a:lnTo>
                <a:lnTo>
                  <a:pt x="0" y="2062335"/>
                </a:lnTo>
                <a:lnTo>
                  <a:pt x="0" y="0"/>
                </a:lnTo>
                <a:close/>
              </a:path>
            </a:pathLst>
          </a:custGeom>
          <a:blipFill rotWithShape="1">
            <a:blip r:embed="rId4">
              <a:alphaModFix/>
            </a:blip>
            <a:stretch>
              <a:fillRect b="0" l="0" r="0" t="0"/>
            </a:stretch>
          </a:blipFill>
          <a:ln>
            <a:noFill/>
          </a:ln>
        </p:spPr>
      </p:sp>
      <p:sp>
        <p:nvSpPr>
          <p:cNvPr id="176" name="Google Shape;176;p4"/>
          <p:cNvSpPr txBox="1"/>
          <p:nvPr/>
        </p:nvSpPr>
        <p:spPr>
          <a:xfrm>
            <a:off x="653886" y="1279985"/>
            <a:ext cx="15080100" cy="11712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rPr b="0" i="0" lang="en-US" sz="7608" u="none" cap="none" strike="noStrike">
                <a:solidFill>
                  <a:srgbClr val="5F6F52"/>
                </a:solidFill>
                <a:latin typeface="Arial"/>
                <a:ea typeface="Arial"/>
                <a:cs typeface="Arial"/>
                <a:sym typeface="Arial"/>
              </a:rPr>
              <a:t>ICCB Guidance &amp; Expectations </a:t>
            </a:r>
            <a:endParaRPr/>
          </a:p>
        </p:txBody>
      </p:sp>
      <p:sp>
        <p:nvSpPr>
          <p:cNvPr id="177" name="Google Shape;177;p4"/>
          <p:cNvSpPr txBox="1"/>
          <p:nvPr/>
        </p:nvSpPr>
        <p:spPr>
          <a:xfrm>
            <a:off x="4982300" y="3154388"/>
            <a:ext cx="11796300" cy="29307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US" sz="3800">
                <a:solidFill>
                  <a:srgbClr val="5F6F52"/>
                </a:solidFill>
              </a:rPr>
              <a:t>Encouragement for Distance Learning</a:t>
            </a:r>
            <a:endParaRPr sz="3800">
              <a:solidFill>
                <a:srgbClr val="5F6F52"/>
              </a:solidFill>
            </a:endParaRPr>
          </a:p>
          <a:p>
            <a:pPr indent="0" lvl="0" marL="0" rtl="0" algn="l">
              <a:lnSpc>
                <a:spcPct val="200000"/>
              </a:lnSpc>
              <a:spcBef>
                <a:spcPts val="0"/>
              </a:spcBef>
              <a:spcAft>
                <a:spcPts val="0"/>
              </a:spcAft>
              <a:buNone/>
            </a:pPr>
            <a:r>
              <a:rPr lang="en-US" sz="3800">
                <a:solidFill>
                  <a:srgbClr val="5F6F52"/>
                </a:solidFill>
              </a:rPr>
              <a:t>Technology Integration and Digital Literacy</a:t>
            </a:r>
            <a:endParaRPr sz="3800">
              <a:solidFill>
                <a:srgbClr val="5F6F52"/>
              </a:solidFill>
            </a:endParaRPr>
          </a:p>
          <a:p>
            <a:pPr indent="0" lvl="0" marL="0" rtl="0" algn="l">
              <a:lnSpc>
                <a:spcPct val="200000"/>
              </a:lnSpc>
              <a:spcBef>
                <a:spcPts val="0"/>
              </a:spcBef>
              <a:spcAft>
                <a:spcPts val="0"/>
              </a:spcAft>
              <a:buNone/>
            </a:pPr>
            <a:r>
              <a:rPr lang="en-US" sz="3800">
                <a:solidFill>
                  <a:srgbClr val="5F6F52"/>
                </a:solidFill>
              </a:rPr>
              <a:t>Assessment and Proxy Hours</a:t>
            </a:r>
            <a:endParaRPr sz="3800">
              <a:solidFill>
                <a:srgbClr val="5F6F5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DAC8"/>
        </a:solidFill>
      </p:bgPr>
    </p:bg>
    <p:spTree>
      <p:nvGrpSpPr>
        <p:cNvPr id="565" name="Shape 565"/>
        <p:cNvGrpSpPr/>
        <p:nvPr/>
      </p:nvGrpSpPr>
      <p:grpSpPr>
        <a:xfrm>
          <a:off x="0" y="0"/>
          <a:ext cx="0" cy="0"/>
          <a:chOff x="0" y="0"/>
          <a:chExt cx="0" cy="0"/>
        </a:xfrm>
      </p:grpSpPr>
      <p:grpSp>
        <p:nvGrpSpPr>
          <p:cNvPr id="566" name="Google Shape;566;g323466a5a25_0_5"/>
          <p:cNvGrpSpPr/>
          <p:nvPr/>
        </p:nvGrpSpPr>
        <p:grpSpPr>
          <a:xfrm>
            <a:off x="6717590" y="4190402"/>
            <a:ext cx="4854899" cy="5067931"/>
            <a:chOff x="0" y="-47625"/>
            <a:chExt cx="1278648" cy="1334755"/>
          </a:xfrm>
        </p:grpSpPr>
        <p:sp>
          <p:nvSpPr>
            <p:cNvPr id="567" name="Google Shape;567;g323466a5a25_0_5"/>
            <p:cNvSpPr/>
            <p:nvPr/>
          </p:nvSpPr>
          <p:spPr>
            <a:xfrm>
              <a:off x="0" y="0"/>
              <a:ext cx="1278648" cy="1287130"/>
            </a:xfrm>
            <a:custGeom>
              <a:rect b="b" l="l" r="r" t="t"/>
              <a:pathLst>
                <a:path extrusionOk="0" h="1287130" w="1278648">
                  <a:moveTo>
                    <a:pt x="0" y="0"/>
                  </a:moveTo>
                  <a:lnTo>
                    <a:pt x="1278648" y="0"/>
                  </a:lnTo>
                  <a:lnTo>
                    <a:pt x="1278648" y="1287130"/>
                  </a:lnTo>
                  <a:lnTo>
                    <a:pt x="0" y="1287130"/>
                  </a:lnTo>
                  <a:close/>
                </a:path>
              </a:pathLst>
            </a:custGeom>
            <a:solidFill>
              <a:srgbClr val="5F6F52"/>
            </a:solidFill>
            <a:ln>
              <a:noFill/>
            </a:ln>
          </p:spPr>
        </p:sp>
        <p:sp>
          <p:nvSpPr>
            <p:cNvPr id="568" name="Google Shape;568;g323466a5a25_0_5"/>
            <p:cNvSpPr txBox="1"/>
            <p:nvPr/>
          </p:nvSpPr>
          <p:spPr>
            <a:xfrm>
              <a:off x="0" y="-47625"/>
              <a:ext cx="1278600" cy="13347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rPr lang="en-US" sz="3000">
                  <a:solidFill>
                    <a:srgbClr val="F6EDDD"/>
                  </a:solidFill>
                </a:rPr>
                <a:t>Includes Workforce Preparation materials</a:t>
              </a:r>
              <a:endParaRPr b="0" i="0" sz="3000" u="none" cap="none" strike="noStrike">
                <a:solidFill>
                  <a:srgbClr val="F6EDDD"/>
                </a:solidFill>
                <a:latin typeface="Calibri"/>
                <a:ea typeface="Calibri"/>
                <a:cs typeface="Calibri"/>
                <a:sym typeface="Calibri"/>
              </a:endParaRPr>
            </a:p>
          </p:txBody>
        </p:sp>
      </p:grpSp>
      <p:grpSp>
        <p:nvGrpSpPr>
          <p:cNvPr id="569" name="Google Shape;569;g323466a5a25_0_5"/>
          <p:cNvGrpSpPr/>
          <p:nvPr/>
        </p:nvGrpSpPr>
        <p:grpSpPr>
          <a:xfrm>
            <a:off x="12404432" y="4190402"/>
            <a:ext cx="4854899" cy="5067931"/>
            <a:chOff x="0" y="-47625"/>
            <a:chExt cx="1278648" cy="1334755"/>
          </a:xfrm>
        </p:grpSpPr>
        <p:sp>
          <p:nvSpPr>
            <p:cNvPr id="570" name="Google Shape;570;g323466a5a25_0_5"/>
            <p:cNvSpPr/>
            <p:nvPr/>
          </p:nvSpPr>
          <p:spPr>
            <a:xfrm>
              <a:off x="0" y="0"/>
              <a:ext cx="1278648" cy="1287130"/>
            </a:xfrm>
            <a:custGeom>
              <a:rect b="b" l="l" r="r" t="t"/>
              <a:pathLst>
                <a:path extrusionOk="0" h="1287130" w="1278648">
                  <a:moveTo>
                    <a:pt x="0" y="0"/>
                  </a:moveTo>
                  <a:lnTo>
                    <a:pt x="1278648" y="0"/>
                  </a:lnTo>
                  <a:lnTo>
                    <a:pt x="1278648" y="1287130"/>
                  </a:lnTo>
                  <a:lnTo>
                    <a:pt x="0" y="1287130"/>
                  </a:lnTo>
                  <a:close/>
                </a:path>
              </a:pathLst>
            </a:custGeom>
            <a:solidFill>
              <a:srgbClr val="F6EDDD"/>
            </a:solidFill>
            <a:ln>
              <a:noFill/>
            </a:ln>
          </p:spPr>
        </p:sp>
        <p:sp>
          <p:nvSpPr>
            <p:cNvPr id="571" name="Google Shape;571;g323466a5a25_0_5"/>
            <p:cNvSpPr txBox="1"/>
            <p:nvPr/>
          </p:nvSpPr>
          <p:spPr>
            <a:xfrm>
              <a:off x="0" y="-47625"/>
              <a:ext cx="1278600" cy="13347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rPr lang="en-US" sz="2900">
                  <a:solidFill>
                    <a:srgbClr val="5F6F52"/>
                  </a:solidFill>
                </a:rPr>
                <a:t>Facilitates Distance Learning components</a:t>
              </a:r>
              <a:endParaRPr i="0" sz="2900" u="none" cap="none" strike="noStrike">
                <a:solidFill>
                  <a:srgbClr val="5F6F52"/>
                </a:solidFill>
              </a:endParaRPr>
            </a:p>
          </p:txBody>
        </p:sp>
      </p:grpSp>
      <p:grpSp>
        <p:nvGrpSpPr>
          <p:cNvPr id="572" name="Google Shape;572;g323466a5a25_0_5"/>
          <p:cNvGrpSpPr/>
          <p:nvPr/>
        </p:nvGrpSpPr>
        <p:grpSpPr>
          <a:xfrm>
            <a:off x="1028700" y="4190402"/>
            <a:ext cx="4854899" cy="5067931"/>
            <a:chOff x="0" y="-47625"/>
            <a:chExt cx="1278648" cy="1334755"/>
          </a:xfrm>
        </p:grpSpPr>
        <p:sp>
          <p:nvSpPr>
            <p:cNvPr id="573" name="Google Shape;573;g323466a5a25_0_5"/>
            <p:cNvSpPr/>
            <p:nvPr/>
          </p:nvSpPr>
          <p:spPr>
            <a:xfrm>
              <a:off x="0" y="0"/>
              <a:ext cx="1278648" cy="1287130"/>
            </a:xfrm>
            <a:custGeom>
              <a:rect b="b" l="l" r="r" t="t"/>
              <a:pathLst>
                <a:path extrusionOk="0" h="1287130" w="1278648">
                  <a:moveTo>
                    <a:pt x="0" y="0"/>
                  </a:moveTo>
                  <a:lnTo>
                    <a:pt x="1278648" y="0"/>
                  </a:lnTo>
                  <a:lnTo>
                    <a:pt x="1278648" y="1287130"/>
                  </a:lnTo>
                  <a:lnTo>
                    <a:pt x="0" y="1287130"/>
                  </a:lnTo>
                  <a:close/>
                </a:path>
              </a:pathLst>
            </a:custGeom>
            <a:solidFill>
              <a:srgbClr val="F6EDDD"/>
            </a:solidFill>
            <a:ln>
              <a:noFill/>
            </a:ln>
          </p:spPr>
        </p:sp>
        <p:sp>
          <p:nvSpPr>
            <p:cNvPr id="574" name="Google Shape;574;g323466a5a25_0_5"/>
            <p:cNvSpPr txBox="1"/>
            <p:nvPr/>
          </p:nvSpPr>
          <p:spPr>
            <a:xfrm>
              <a:off x="0" y="-47625"/>
              <a:ext cx="1278600" cy="13347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rPr lang="en-US" sz="2700">
                  <a:solidFill>
                    <a:srgbClr val="5F6F52"/>
                  </a:solidFill>
                </a:rPr>
                <a:t>Aligned with State Standards</a:t>
              </a:r>
              <a:endParaRPr i="0" sz="2700" u="none" cap="none" strike="noStrike">
                <a:solidFill>
                  <a:srgbClr val="5F6F52"/>
                </a:solidFill>
              </a:endParaRPr>
            </a:p>
          </p:txBody>
        </p:sp>
      </p:grpSp>
      <p:sp>
        <p:nvSpPr>
          <p:cNvPr id="575" name="Google Shape;575;g323466a5a25_0_5"/>
          <p:cNvSpPr txBox="1"/>
          <p:nvPr/>
        </p:nvSpPr>
        <p:spPr>
          <a:xfrm>
            <a:off x="1028700" y="1019175"/>
            <a:ext cx="16230600" cy="11082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rPr lang="en-US" sz="7200">
                <a:solidFill>
                  <a:srgbClr val="5F6F52"/>
                </a:solidFill>
              </a:rPr>
              <a:t>i-Pathways and ICAPS Basics </a:t>
            </a:r>
            <a:endParaRPr sz="7200">
              <a:solidFill>
                <a:srgbClr val="5F6F52"/>
              </a:solidFill>
            </a:endParaRPr>
          </a:p>
        </p:txBody>
      </p:sp>
      <p:sp>
        <p:nvSpPr>
          <p:cNvPr id="576" name="Google Shape;576;g323466a5a25_0_5"/>
          <p:cNvSpPr/>
          <p:nvPr/>
        </p:nvSpPr>
        <p:spPr>
          <a:xfrm rot="5400000">
            <a:off x="490849" y="8035912"/>
            <a:ext cx="1075701" cy="2444776"/>
          </a:xfrm>
          <a:custGeom>
            <a:rect b="b" l="l" r="r" t="t"/>
            <a:pathLst>
              <a:path extrusionOk="0" h="2444776" w="1075701">
                <a:moveTo>
                  <a:pt x="0" y="0"/>
                </a:moveTo>
                <a:lnTo>
                  <a:pt x="1075702" y="0"/>
                </a:lnTo>
                <a:lnTo>
                  <a:pt x="1075702" y="2444776"/>
                </a:lnTo>
                <a:lnTo>
                  <a:pt x="0" y="2444776"/>
                </a:lnTo>
                <a:lnTo>
                  <a:pt x="0" y="0"/>
                </a:lnTo>
                <a:close/>
              </a:path>
            </a:pathLst>
          </a:custGeom>
          <a:blipFill rotWithShape="1">
            <a:blip r:embed="rId3">
              <a:alphaModFix/>
            </a:blip>
            <a:stretch>
              <a:fillRect b="0" l="0" r="0" t="0"/>
            </a:stretch>
          </a:blipFill>
          <a:ln>
            <a:noFill/>
          </a:ln>
        </p:spPr>
      </p:sp>
      <p:sp>
        <p:nvSpPr>
          <p:cNvPr id="577" name="Google Shape;577;g323466a5a25_0_5"/>
          <p:cNvSpPr/>
          <p:nvPr/>
        </p:nvSpPr>
        <p:spPr>
          <a:xfrm flipH="1" rot="-5400000">
            <a:off x="16721449" y="-155345"/>
            <a:ext cx="1075701" cy="2444776"/>
          </a:xfrm>
          <a:custGeom>
            <a:rect b="b" l="l" r="r" t="t"/>
            <a:pathLst>
              <a:path extrusionOk="0" h="2444776" w="1075701">
                <a:moveTo>
                  <a:pt x="0" y="2444776"/>
                </a:moveTo>
                <a:lnTo>
                  <a:pt x="1075702" y="2444776"/>
                </a:lnTo>
                <a:lnTo>
                  <a:pt x="1075702" y="0"/>
                </a:lnTo>
                <a:lnTo>
                  <a:pt x="0" y="0"/>
                </a:lnTo>
                <a:lnTo>
                  <a:pt x="0" y="2444776"/>
                </a:lnTo>
                <a:close/>
              </a:path>
            </a:pathLst>
          </a:custGeom>
          <a:blipFill rotWithShape="1">
            <a:blip r:embed="rId3">
              <a:alphaModFix/>
            </a:blip>
            <a:stretch>
              <a:fillRect b="0" l="0" r="0" t="0"/>
            </a:stretch>
          </a:blipFill>
          <a:ln>
            <a:noFill/>
          </a:ln>
        </p:spPr>
      </p:sp>
      <p:sp>
        <p:nvSpPr>
          <p:cNvPr id="578" name="Google Shape;578;g323466a5a25_0_5"/>
          <p:cNvSpPr txBox="1"/>
          <p:nvPr/>
        </p:nvSpPr>
        <p:spPr>
          <a:xfrm>
            <a:off x="996450" y="2637700"/>
            <a:ext cx="11884200" cy="107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4000">
                <a:solidFill>
                  <a:srgbClr val="5F6F52"/>
                </a:solidFill>
              </a:rPr>
              <a:t>3 ways i-Pathways pairs with ICAPS</a:t>
            </a:r>
            <a:endParaRPr sz="4000">
              <a:solidFill>
                <a:srgbClr val="5F6F52"/>
              </a:solidFill>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DDD"/>
        </a:solidFill>
      </p:bgPr>
    </p:bg>
    <p:spTree>
      <p:nvGrpSpPr>
        <p:cNvPr id="582" name="Shape 582"/>
        <p:cNvGrpSpPr/>
        <p:nvPr/>
      </p:nvGrpSpPr>
      <p:grpSpPr>
        <a:xfrm>
          <a:off x="0" y="0"/>
          <a:ext cx="0" cy="0"/>
          <a:chOff x="0" y="0"/>
          <a:chExt cx="0" cy="0"/>
        </a:xfrm>
      </p:grpSpPr>
      <p:grpSp>
        <p:nvGrpSpPr>
          <p:cNvPr id="583" name="Google Shape;583;g323466a5a25_0_26"/>
          <p:cNvGrpSpPr/>
          <p:nvPr/>
        </p:nvGrpSpPr>
        <p:grpSpPr>
          <a:xfrm>
            <a:off x="1189900" y="4243584"/>
            <a:ext cx="2429495" cy="5501198"/>
            <a:chOff x="0" y="-47625"/>
            <a:chExt cx="707400" cy="1601793"/>
          </a:xfrm>
        </p:grpSpPr>
        <p:sp>
          <p:nvSpPr>
            <p:cNvPr id="584" name="Google Shape;584;g323466a5a25_0_26"/>
            <p:cNvSpPr/>
            <p:nvPr/>
          </p:nvSpPr>
          <p:spPr>
            <a:xfrm>
              <a:off x="0" y="0"/>
              <a:ext cx="707260" cy="1554168"/>
            </a:xfrm>
            <a:custGeom>
              <a:rect b="b" l="l" r="r" t="t"/>
              <a:pathLst>
                <a:path extrusionOk="0" h="1554168" w="707260">
                  <a:moveTo>
                    <a:pt x="0" y="0"/>
                  </a:moveTo>
                  <a:lnTo>
                    <a:pt x="707260" y="0"/>
                  </a:lnTo>
                  <a:lnTo>
                    <a:pt x="707260" y="1554168"/>
                  </a:lnTo>
                  <a:lnTo>
                    <a:pt x="0" y="1554168"/>
                  </a:lnTo>
                  <a:close/>
                </a:path>
              </a:pathLst>
            </a:custGeom>
            <a:solidFill>
              <a:srgbClr val="D6DAC8"/>
            </a:solidFill>
            <a:ln>
              <a:noFill/>
            </a:ln>
          </p:spPr>
        </p:sp>
        <p:sp>
          <p:nvSpPr>
            <p:cNvPr id="585" name="Google Shape;585;g323466a5a25_0_26"/>
            <p:cNvSpPr txBox="1"/>
            <p:nvPr/>
          </p:nvSpPr>
          <p:spPr>
            <a:xfrm>
              <a:off x="0" y="-47625"/>
              <a:ext cx="707400" cy="16017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rPr lang="en-US" sz="2900">
                  <a:solidFill>
                    <a:srgbClr val="595959"/>
                  </a:solidFill>
                </a:rPr>
                <a:t>Synchronous</a:t>
              </a:r>
              <a:endParaRPr i="0" sz="2900" u="none" cap="none" strike="noStrike">
                <a:solidFill>
                  <a:srgbClr val="595959"/>
                </a:solidFill>
              </a:endParaRPr>
            </a:p>
          </p:txBody>
        </p:sp>
      </p:grpSp>
      <p:grpSp>
        <p:nvGrpSpPr>
          <p:cNvPr id="586" name="Google Shape;586;g323466a5a25_0_26"/>
          <p:cNvGrpSpPr/>
          <p:nvPr/>
        </p:nvGrpSpPr>
        <p:grpSpPr>
          <a:xfrm>
            <a:off x="4338540" y="4243584"/>
            <a:ext cx="2429495" cy="5501198"/>
            <a:chOff x="0" y="-47625"/>
            <a:chExt cx="707400" cy="1601793"/>
          </a:xfrm>
        </p:grpSpPr>
        <p:sp>
          <p:nvSpPr>
            <p:cNvPr id="587" name="Google Shape;587;g323466a5a25_0_26"/>
            <p:cNvSpPr/>
            <p:nvPr/>
          </p:nvSpPr>
          <p:spPr>
            <a:xfrm>
              <a:off x="0" y="0"/>
              <a:ext cx="707260" cy="1554168"/>
            </a:xfrm>
            <a:custGeom>
              <a:rect b="b" l="l" r="r" t="t"/>
              <a:pathLst>
                <a:path extrusionOk="0" h="1554168" w="707260">
                  <a:moveTo>
                    <a:pt x="0" y="0"/>
                  </a:moveTo>
                  <a:lnTo>
                    <a:pt x="707260" y="0"/>
                  </a:lnTo>
                  <a:lnTo>
                    <a:pt x="707260" y="1554168"/>
                  </a:lnTo>
                  <a:lnTo>
                    <a:pt x="0" y="1554168"/>
                  </a:lnTo>
                  <a:close/>
                </a:path>
              </a:pathLst>
            </a:custGeom>
            <a:solidFill>
              <a:srgbClr val="D6DAC8"/>
            </a:solidFill>
            <a:ln>
              <a:noFill/>
            </a:ln>
          </p:spPr>
        </p:sp>
        <p:sp>
          <p:nvSpPr>
            <p:cNvPr id="588" name="Google Shape;588;g323466a5a25_0_26"/>
            <p:cNvSpPr txBox="1"/>
            <p:nvPr/>
          </p:nvSpPr>
          <p:spPr>
            <a:xfrm>
              <a:off x="0" y="-47625"/>
              <a:ext cx="707400" cy="16017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rPr lang="en-US" sz="2800">
                  <a:solidFill>
                    <a:srgbClr val="595959"/>
                  </a:solidFill>
                </a:rPr>
                <a:t>Asynchronous</a:t>
              </a:r>
              <a:endParaRPr i="0" sz="2800" u="none" cap="none" strike="noStrike">
                <a:solidFill>
                  <a:srgbClr val="595959"/>
                </a:solidFill>
              </a:endParaRPr>
            </a:p>
          </p:txBody>
        </p:sp>
      </p:grpSp>
      <p:grpSp>
        <p:nvGrpSpPr>
          <p:cNvPr id="589" name="Google Shape;589;g323466a5a25_0_26"/>
          <p:cNvGrpSpPr/>
          <p:nvPr/>
        </p:nvGrpSpPr>
        <p:grpSpPr>
          <a:xfrm>
            <a:off x="7637381" y="4243584"/>
            <a:ext cx="2429495" cy="5501198"/>
            <a:chOff x="0" y="-47625"/>
            <a:chExt cx="707400" cy="1601793"/>
          </a:xfrm>
        </p:grpSpPr>
        <p:sp>
          <p:nvSpPr>
            <p:cNvPr id="590" name="Google Shape;590;g323466a5a25_0_26"/>
            <p:cNvSpPr/>
            <p:nvPr/>
          </p:nvSpPr>
          <p:spPr>
            <a:xfrm>
              <a:off x="0" y="0"/>
              <a:ext cx="707260" cy="1554168"/>
            </a:xfrm>
            <a:custGeom>
              <a:rect b="b" l="l" r="r" t="t"/>
              <a:pathLst>
                <a:path extrusionOk="0" h="1554168" w="707260">
                  <a:moveTo>
                    <a:pt x="0" y="0"/>
                  </a:moveTo>
                  <a:lnTo>
                    <a:pt x="707260" y="0"/>
                  </a:lnTo>
                  <a:lnTo>
                    <a:pt x="707260" y="1554168"/>
                  </a:lnTo>
                  <a:lnTo>
                    <a:pt x="0" y="1554168"/>
                  </a:lnTo>
                  <a:close/>
                </a:path>
              </a:pathLst>
            </a:custGeom>
            <a:solidFill>
              <a:srgbClr val="D6DAC8"/>
            </a:solidFill>
            <a:ln>
              <a:noFill/>
            </a:ln>
          </p:spPr>
        </p:sp>
        <p:sp>
          <p:nvSpPr>
            <p:cNvPr id="591" name="Google Shape;591;g323466a5a25_0_26"/>
            <p:cNvSpPr txBox="1"/>
            <p:nvPr/>
          </p:nvSpPr>
          <p:spPr>
            <a:xfrm>
              <a:off x="0" y="-47625"/>
              <a:ext cx="707400" cy="16017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rPr lang="en-US" sz="3000">
                  <a:solidFill>
                    <a:srgbClr val="595959"/>
                  </a:solidFill>
                </a:rPr>
                <a:t>Hybrid</a:t>
              </a:r>
              <a:endParaRPr i="0" sz="3000" u="none" cap="none" strike="noStrike">
                <a:solidFill>
                  <a:srgbClr val="595959"/>
                </a:solidFill>
              </a:endParaRPr>
            </a:p>
          </p:txBody>
        </p:sp>
      </p:grpSp>
      <p:grpSp>
        <p:nvGrpSpPr>
          <p:cNvPr id="592" name="Google Shape;592;g323466a5a25_0_26"/>
          <p:cNvGrpSpPr/>
          <p:nvPr/>
        </p:nvGrpSpPr>
        <p:grpSpPr>
          <a:xfrm>
            <a:off x="11038821" y="4243584"/>
            <a:ext cx="2429495" cy="5501198"/>
            <a:chOff x="0" y="-47625"/>
            <a:chExt cx="707400" cy="1601793"/>
          </a:xfrm>
        </p:grpSpPr>
        <p:sp>
          <p:nvSpPr>
            <p:cNvPr id="593" name="Google Shape;593;g323466a5a25_0_26"/>
            <p:cNvSpPr/>
            <p:nvPr/>
          </p:nvSpPr>
          <p:spPr>
            <a:xfrm>
              <a:off x="0" y="0"/>
              <a:ext cx="707260" cy="1554168"/>
            </a:xfrm>
            <a:custGeom>
              <a:rect b="b" l="l" r="r" t="t"/>
              <a:pathLst>
                <a:path extrusionOk="0" h="1554168" w="707260">
                  <a:moveTo>
                    <a:pt x="0" y="0"/>
                  </a:moveTo>
                  <a:lnTo>
                    <a:pt x="707260" y="0"/>
                  </a:lnTo>
                  <a:lnTo>
                    <a:pt x="707260" y="1554168"/>
                  </a:lnTo>
                  <a:lnTo>
                    <a:pt x="0" y="1554168"/>
                  </a:lnTo>
                  <a:close/>
                </a:path>
              </a:pathLst>
            </a:custGeom>
            <a:solidFill>
              <a:srgbClr val="D6DAC8"/>
            </a:solidFill>
            <a:ln>
              <a:noFill/>
            </a:ln>
          </p:spPr>
        </p:sp>
        <p:sp>
          <p:nvSpPr>
            <p:cNvPr id="594" name="Google Shape;594;g323466a5a25_0_26"/>
            <p:cNvSpPr txBox="1"/>
            <p:nvPr/>
          </p:nvSpPr>
          <p:spPr>
            <a:xfrm>
              <a:off x="0" y="-47625"/>
              <a:ext cx="707400" cy="16017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rPr lang="en-US" sz="3000">
                  <a:solidFill>
                    <a:srgbClr val="595959"/>
                  </a:solidFill>
                </a:rPr>
                <a:t>HyFlex</a:t>
              </a:r>
              <a:endParaRPr i="0" sz="3000" u="none" cap="none" strike="noStrike">
                <a:solidFill>
                  <a:srgbClr val="595959"/>
                </a:solidFill>
              </a:endParaRPr>
            </a:p>
          </p:txBody>
        </p:sp>
      </p:grpSp>
      <p:grpSp>
        <p:nvGrpSpPr>
          <p:cNvPr id="595" name="Google Shape;595;g323466a5a25_0_26"/>
          <p:cNvGrpSpPr/>
          <p:nvPr/>
        </p:nvGrpSpPr>
        <p:grpSpPr>
          <a:xfrm>
            <a:off x="14426986" y="4243584"/>
            <a:ext cx="2429495" cy="5501198"/>
            <a:chOff x="0" y="-47625"/>
            <a:chExt cx="707400" cy="1601793"/>
          </a:xfrm>
        </p:grpSpPr>
        <p:sp>
          <p:nvSpPr>
            <p:cNvPr id="596" name="Google Shape;596;g323466a5a25_0_26"/>
            <p:cNvSpPr/>
            <p:nvPr/>
          </p:nvSpPr>
          <p:spPr>
            <a:xfrm>
              <a:off x="0" y="0"/>
              <a:ext cx="707260" cy="1554168"/>
            </a:xfrm>
            <a:custGeom>
              <a:rect b="b" l="l" r="r" t="t"/>
              <a:pathLst>
                <a:path extrusionOk="0" h="1554168" w="707260">
                  <a:moveTo>
                    <a:pt x="0" y="0"/>
                  </a:moveTo>
                  <a:lnTo>
                    <a:pt x="707260" y="0"/>
                  </a:lnTo>
                  <a:lnTo>
                    <a:pt x="707260" y="1554168"/>
                  </a:lnTo>
                  <a:lnTo>
                    <a:pt x="0" y="1554168"/>
                  </a:lnTo>
                  <a:close/>
                </a:path>
              </a:pathLst>
            </a:custGeom>
            <a:solidFill>
              <a:srgbClr val="D6DAC8"/>
            </a:solidFill>
            <a:ln>
              <a:noFill/>
            </a:ln>
          </p:spPr>
        </p:sp>
        <p:sp>
          <p:nvSpPr>
            <p:cNvPr id="597" name="Google Shape;597;g323466a5a25_0_26"/>
            <p:cNvSpPr txBox="1"/>
            <p:nvPr/>
          </p:nvSpPr>
          <p:spPr>
            <a:xfrm>
              <a:off x="0" y="-47625"/>
              <a:ext cx="707400" cy="16017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rPr lang="en-US" sz="3000">
                  <a:solidFill>
                    <a:srgbClr val="595959"/>
                  </a:solidFill>
                </a:rPr>
                <a:t>Sampling</a:t>
              </a:r>
              <a:endParaRPr i="0" sz="3000" u="none" cap="none" strike="noStrike">
                <a:solidFill>
                  <a:srgbClr val="595959"/>
                </a:solidFill>
              </a:endParaRPr>
            </a:p>
          </p:txBody>
        </p:sp>
      </p:grpSp>
      <p:sp>
        <p:nvSpPr>
          <p:cNvPr id="598" name="Google Shape;598;g323466a5a25_0_26"/>
          <p:cNvSpPr/>
          <p:nvPr/>
        </p:nvSpPr>
        <p:spPr>
          <a:xfrm flipH="1" rot="-5400000">
            <a:off x="16927571" y="376568"/>
            <a:ext cx="924994" cy="2102259"/>
          </a:xfrm>
          <a:custGeom>
            <a:rect b="b" l="l" r="r" t="t"/>
            <a:pathLst>
              <a:path extrusionOk="0" h="2102259" w="924994">
                <a:moveTo>
                  <a:pt x="0" y="2102259"/>
                </a:moveTo>
                <a:lnTo>
                  <a:pt x="924994" y="2102259"/>
                </a:lnTo>
                <a:lnTo>
                  <a:pt x="924994" y="0"/>
                </a:lnTo>
                <a:lnTo>
                  <a:pt x="0" y="0"/>
                </a:lnTo>
                <a:lnTo>
                  <a:pt x="0" y="2102259"/>
                </a:lnTo>
                <a:close/>
              </a:path>
            </a:pathLst>
          </a:custGeom>
          <a:blipFill rotWithShape="1">
            <a:blip r:embed="rId3">
              <a:alphaModFix/>
            </a:blip>
            <a:stretch>
              <a:fillRect b="0" l="0" r="0" t="0"/>
            </a:stretch>
          </a:blipFill>
          <a:ln>
            <a:noFill/>
          </a:ln>
        </p:spPr>
      </p:sp>
      <p:sp>
        <p:nvSpPr>
          <p:cNvPr id="599" name="Google Shape;599;g323466a5a25_0_26"/>
          <p:cNvSpPr txBox="1"/>
          <p:nvPr/>
        </p:nvSpPr>
        <p:spPr>
          <a:xfrm>
            <a:off x="1028700" y="1019175"/>
            <a:ext cx="10298700" cy="25881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rPr lang="en-US" sz="7608">
                <a:solidFill>
                  <a:srgbClr val="5F6F52"/>
                </a:solidFill>
              </a:rPr>
              <a:t>Distance Learning Deployment</a:t>
            </a:r>
            <a:endParaRPr/>
          </a:p>
        </p:txBody>
      </p:sp>
      <p:sp>
        <p:nvSpPr>
          <p:cNvPr id="600" name="Google Shape;600;g323466a5a25_0_26"/>
          <p:cNvSpPr/>
          <p:nvPr/>
        </p:nvSpPr>
        <p:spPr>
          <a:xfrm flipH="1" rot="-5400000">
            <a:off x="13190607" y="376568"/>
            <a:ext cx="924994" cy="2102259"/>
          </a:xfrm>
          <a:custGeom>
            <a:rect b="b" l="l" r="r" t="t"/>
            <a:pathLst>
              <a:path extrusionOk="0" h="2102259" w="924994">
                <a:moveTo>
                  <a:pt x="0" y="2102259"/>
                </a:moveTo>
                <a:lnTo>
                  <a:pt x="924994" y="2102259"/>
                </a:lnTo>
                <a:lnTo>
                  <a:pt x="924994" y="0"/>
                </a:lnTo>
                <a:lnTo>
                  <a:pt x="0" y="0"/>
                </a:lnTo>
                <a:lnTo>
                  <a:pt x="0" y="2102259"/>
                </a:lnTo>
                <a:close/>
              </a:path>
            </a:pathLst>
          </a:custGeom>
          <a:blipFill rotWithShape="1">
            <a:blip r:embed="rId3">
              <a:alphaModFix/>
            </a:blip>
            <a:stretch>
              <a:fillRect b="0" l="0" r="0" t="0"/>
            </a:stretch>
          </a:blipFill>
          <a:ln>
            <a:noFill/>
          </a:ln>
        </p:spPr>
      </p:sp>
      <p:sp>
        <p:nvSpPr>
          <p:cNvPr id="601" name="Google Shape;601;g323466a5a25_0_26"/>
          <p:cNvSpPr/>
          <p:nvPr/>
        </p:nvSpPr>
        <p:spPr>
          <a:xfrm rot="-5400000">
            <a:off x="15015609" y="376568"/>
            <a:ext cx="924994" cy="2102259"/>
          </a:xfrm>
          <a:custGeom>
            <a:rect b="b" l="l" r="r" t="t"/>
            <a:pathLst>
              <a:path extrusionOk="0" h="2102259" w="924994">
                <a:moveTo>
                  <a:pt x="924994" y="2102259"/>
                </a:moveTo>
                <a:lnTo>
                  <a:pt x="0" y="2102259"/>
                </a:lnTo>
                <a:lnTo>
                  <a:pt x="0" y="0"/>
                </a:lnTo>
                <a:lnTo>
                  <a:pt x="924994" y="0"/>
                </a:lnTo>
                <a:lnTo>
                  <a:pt x="924994" y="2102259"/>
                </a:lnTo>
                <a:close/>
              </a:path>
            </a:pathLst>
          </a:custGeom>
          <a:blipFill rotWithShape="1">
            <a:blip r:embed="rId3">
              <a:alphaModFix/>
            </a:blip>
            <a:stretch>
              <a:fillRect b="0" l="0" r="0" t="0"/>
            </a:stretch>
          </a:blipFill>
          <a:ln>
            <a:noFill/>
          </a:ln>
        </p:spPr>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DAC8"/>
        </a:solidFill>
      </p:bgPr>
    </p:bg>
    <p:spTree>
      <p:nvGrpSpPr>
        <p:cNvPr id="605" name="Shape 605"/>
        <p:cNvGrpSpPr/>
        <p:nvPr/>
      </p:nvGrpSpPr>
      <p:grpSpPr>
        <a:xfrm>
          <a:off x="0" y="0"/>
          <a:ext cx="0" cy="0"/>
          <a:chOff x="0" y="0"/>
          <a:chExt cx="0" cy="0"/>
        </a:xfrm>
      </p:grpSpPr>
      <p:grpSp>
        <p:nvGrpSpPr>
          <p:cNvPr id="606" name="Google Shape;606;g323466a5a25_0_51"/>
          <p:cNvGrpSpPr/>
          <p:nvPr/>
        </p:nvGrpSpPr>
        <p:grpSpPr>
          <a:xfrm>
            <a:off x="-294833" y="9415841"/>
            <a:ext cx="18877807" cy="1125766"/>
            <a:chOff x="0" y="-47625"/>
            <a:chExt cx="4971900" cy="296496"/>
          </a:xfrm>
        </p:grpSpPr>
        <p:sp>
          <p:nvSpPr>
            <p:cNvPr id="607" name="Google Shape;607;g323466a5a25_0_51"/>
            <p:cNvSpPr/>
            <p:nvPr/>
          </p:nvSpPr>
          <p:spPr>
            <a:xfrm>
              <a:off x="0" y="0"/>
              <a:ext cx="4971896" cy="248871"/>
            </a:xfrm>
            <a:custGeom>
              <a:rect b="b" l="l" r="r" t="t"/>
              <a:pathLst>
                <a:path extrusionOk="0" h="248871" w="4971896">
                  <a:moveTo>
                    <a:pt x="0" y="0"/>
                  </a:moveTo>
                  <a:lnTo>
                    <a:pt x="4971896" y="0"/>
                  </a:lnTo>
                  <a:lnTo>
                    <a:pt x="4971896" y="248871"/>
                  </a:lnTo>
                  <a:lnTo>
                    <a:pt x="0" y="248871"/>
                  </a:lnTo>
                  <a:close/>
                </a:path>
              </a:pathLst>
            </a:custGeom>
            <a:solidFill>
              <a:srgbClr val="F6EDDD"/>
            </a:solidFill>
            <a:ln>
              <a:noFill/>
            </a:ln>
          </p:spPr>
        </p:sp>
        <p:sp>
          <p:nvSpPr>
            <p:cNvPr id="608" name="Google Shape;608;g323466a5a25_0_51"/>
            <p:cNvSpPr txBox="1"/>
            <p:nvPr/>
          </p:nvSpPr>
          <p:spPr>
            <a:xfrm>
              <a:off x="0" y="-47625"/>
              <a:ext cx="4971900" cy="2964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9" name="Google Shape;609;g323466a5a25_0_51"/>
          <p:cNvSpPr/>
          <p:nvPr/>
        </p:nvSpPr>
        <p:spPr>
          <a:xfrm>
            <a:off x="16721449" y="-266124"/>
            <a:ext cx="1075701" cy="2444776"/>
          </a:xfrm>
          <a:custGeom>
            <a:rect b="b" l="l" r="r" t="t"/>
            <a:pathLst>
              <a:path extrusionOk="0" h="2444776" w="1075701">
                <a:moveTo>
                  <a:pt x="0" y="0"/>
                </a:moveTo>
                <a:lnTo>
                  <a:pt x="1075702" y="0"/>
                </a:lnTo>
                <a:lnTo>
                  <a:pt x="1075702" y="2444776"/>
                </a:lnTo>
                <a:lnTo>
                  <a:pt x="0" y="2444776"/>
                </a:lnTo>
                <a:lnTo>
                  <a:pt x="0" y="0"/>
                </a:lnTo>
                <a:close/>
              </a:path>
            </a:pathLst>
          </a:custGeom>
          <a:blipFill rotWithShape="1">
            <a:blip r:embed="rId3">
              <a:alphaModFix/>
            </a:blip>
            <a:stretch>
              <a:fillRect b="0" l="0" r="0" t="0"/>
            </a:stretch>
          </a:blipFill>
          <a:ln>
            <a:noFill/>
          </a:ln>
        </p:spPr>
      </p:sp>
      <p:sp>
        <p:nvSpPr>
          <p:cNvPr id="610" name="Google Shape;610;g323466a5a25_0_51"/>
          <p:cNvSpPr/>
          <p:nvPr/>
        </p:nvSpPr>
        <p:spPr>
          <a:xfrm>
            <a:off x="490849" y="8374280"/>
            <a:ext cx="1075701" cy="2444776"/>
          </a:xfrm>
          <a:custGeom>
            <a:rect b="b" l="l" r="r" t="t"/>
            <a:pathLst>
              <a:path extrusionOk="0" h="2444776" w="1075701">
                <a:moveTo>
                  <a:pt x="0" y="0"/>
                </a:moveTo>
                <a:lnTo>
                  <a:pt x="1075702" y="0"/>
                </a:lnTo>
                <a:lnTo>
                  <a:pt x="1075702" y="2444776"/>
                </a:lnTo>
                <a:lnTo>
                  <a:pt x="0" y="2444776"/>
                </a:lnTo>
                <a:lnTo>
                  <a:pt x="0" y="0"/>
                </a:lnTo>
                <a:close/>
              </a:path>
            </a:pathLst>
          </a:custGeom>
          <a:blipFill rotWithShape="1">
            <a:blip r:embed="rId3">
              <a:alphaModFix/>
            </a:blip>
            <a:stretch>
              <a:fillRect b="0" l="0" r="0" t="0"/>
            </a:stretch>
          </a:blipFill>
          <a:ln>
            <a:noFill/>
          </a:ln>
        </p:spPr>
      </p:sp>
      <p:sp>
        <p:nvSpPr>
          <p:cNvPr id="611" name="Google Shape;611;g323466a5a25_0_51"/>
          <p:cNvSpPr txBox="1"/>
          <p:nvPr/>
        </p:nvSpPr>
        <p:spPr>
          <a:xfrm>
            <a:off x="1028700" y="1019175"/>
            <a:ext cx="16230600" cy="11712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rPr lang="en-US" sz="7608">
                <a:solidFill>
                  <a:srgbClr val="5F6F52"/>
                </a:solidFill>
              </a:rPr>
              <a:t>Examples in Action: Morton College</a:t>
            </a:r>
            <a:endParaRPr/>
          </a:p>
        </p:txBody>
      </p:sp>
      <p:sp>
        <p:nvSpPr>
          <p:cNvPr id="612" name="Google Shape;612;g323466a5a25_0_51"/>
          <p:cNvSpPr txBox="1"/>
          <p:nvPr/>
        </p:nvSpPr>
        <p:spPr>
          <a:xfrm>
            <a:off x="1201600" y="2864625"/>
            <a:ext cx="10536000" cy="509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4300">
                <a:solidFill>
                  <a:srgbClr val="5F6F52"/>
                </a:solidFill>
              </a:rPr>
              <a:t>#1.) ICAPS Support Course</a:t>
            </a:r>
            <a:endParaRPr sz="4300">
              <a:solidFill>
                <a:srgbClr val="5F6F52"/>
              </a:solidFill>
            </a:endParaRPr>
          </a:p>
          <a:p>
            <a:pPr indent="0" lvl="0" marL="0" rtl="0" algn="l">
              <a:lnSpc>
                <a:spcPct val="115000"/>
              </a:lnSpc>
              <a:spcBef>
                <a:spcPts val="1200"/>
              </a:spcBef>
              <a:spcAft>
                <a:spcPts val="0"/>
              </a:spcAft>
              <a:buNone/>
            </a:pPr>
            <a:r>
              <a:t/>
            </a:r>
            <a:endParaRPr sz="4300">
              <a:solidFill>
                <a:srgbClr val="5F6F52"/>
              </a:solidFill>
            </a:endParaRPr>
          </a:p>
          <a:p>
            <a:pPr indent="0" lvl="0" marL="0" rtl="0" algn="l">
              <a:lnSpc>
                <a:spcPct val="115000"/>
              </a:lnSpc>
              <a:spcBef>
                <a:spcPts val="1200"/>
              </a:spcBef>
              <a:spcAft>
                <a:spcPts val="0"/>
              </a:spcAft>
              <a:buNone/>
            </a:pPr>
            <a:r>
              <a:rPr lang="en-US" sz="4300">
                <a:solidFill>
                  <a:srgbClr val="5F6F52"/>
                </a:solidFill>
              </a:rPr>
              <a:t>#2.) Bridge to Career Pathways</a:t>
            </a:r>
            <a:endParaRPr sz="4300">
              <a:solidFill>
                <a:srgbClr val="5F6F52"/>
              </a:solidFill>
            </a:endParaRPr>
          </a:p>
          <a:p>
            <a:pPr indent="0" lvl="0" marL="0" rtl="0" algn="l">
              <a:lnSpc>
                <a:spcPct val="115000"/>
              </a:lnSpc>
              <a:spcBef>
                <a:spcPts val="1200"/>
              </a:spcBef>
              <a:spcAft>
                <a:spcPts val="0"/>
              </a:spcAft>
              <a:buNone/>
            </a:pPr>
            <a:r>
              <a:t/>
            </a:r>
            <a:endParaRPr sz="4300">
              <a:solidFill>
                <a:srgbClr val="5F6F52"/>
              </a:solidFill>
            </a:endParaRPr>
          </a:p>
          <a:p>
            <a:pPr indent="0" lvl="0" marL="0" rtl="0" algn="l">
              <a:lnSpc>
                <a:spcPct val="115000"/>
              </a:lnSpc>
              <a:spcBef>
                <a:spcPts val="1200"/>
              </a:spcBef>
              <a:spcAft>
                <a:spcPts val="0"/>
              </a:spcAft>
              <a:buNone/>
            </a:pPr>
            <a:r>
              <a:rPr lang="en-US" sz="4300">
                <a:solidFill>
                  <a:srgbClr val="5F6F52"/>
                </a:solidFill>
              </a:rPr>
              <a:t>#3.) Added Distance asynchronous instruction (runs in the summer)</a:t>
            </a:r>
            <a:endParaRPr sz="4300">
              <a:solidFill>
                <a:srgbClr val="5F6F52"/>
              </a:solidFill>
            </a:endParaRPr>
          </a:p>
          <a:p>
            <a:pPr indent="0" lvl="0" marL="0" rtl="0" algn="l">
              <a:lnSpc>
                <a:spcPct val="115000"/>
              </a:lnSpc>
              <a:spcBef>
                <a:spcPts val="1200"/>
              </a:spcBef>
              <a:spcAft>
                <a:spcPts val="0"/>
              </a:spcAft>
              <a:buClr>
                <a:schemeClr val="dk1"/>
              </a:buClr>
              <a:buSzPts val="1100"/>
              <a:buFont typeface="Arial"/>
              <a:buNone/>
            </a:pPr>
            <a:r>
              <a:t/>
            </a:r>
            <a:endParaRPr sz="3600">
              <a:solidFill>
                <a:srgbClr val="5F6F52"/>
              </a:solidFill>
            </a:endParaRPr>
          </a:p>
          <a:p>
            <a:pPr indent="0" lvl="0" marL="0" rtl="0" algn="l">
              <a:spcBef>
                <a:spcPts val="120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DDD"/>
        </a:solidFill>
      </p:bgPr>
    </p:bg>
    <p:spTree>
      <p:nvGrpSpPr>
        <p:cNvPr id="616" name="Shape 616"/>
        <p:cNvGrpSpPr/>
        <p:nvPr/>
      </p:nvGrpSpPr>
      <p:grpSpPr>
        <a:xfrm>
          <a:off x="0" y="0"/>
          <a:ext cx="0" cy="0"/>
          <a:chOff x="0" y="0"/>
          <a:chExt cx="0" cy="0"/>
        </a:xfrm>
      </p:grpSpPr>
      <p:grpSp>
        <p:nvGrpSpPr>
          <p:cNvPr id="617" name="Google Shape;617;g323466a5a25_0_64"/>
          <p:cNvGrpSpPr/>
          <p:nvPr/>
        </p:nvGrpSpPr>
        <p:grpSpPr>
          <a:xfrm>
            <a:off x="0" y="8397544"/>
            <a:ext cx="6713282" cy="1889943"/>
            <a:chOff x="0" y="-47625"/>
            <a:chExt cx="1764378" cy="2133600"/>
          </a:xfrm>
        </p:grpSpPr>
        <p:sp>
          <p:nvSpPr>
            <p:cNvPr id="618" name="Google Shape;618;g323466a5a25_0_64"/>
            <p:cNvSpPr/>
            <p:nvPr/>
          </p:nvSpPr>
          <p:spPr>
            <a:xfrm>
              <a:off x="0" y="0"/>
              <a:ext cx="1764378" cy="2085843"/>
            </a:xfrm>
            <a:custGeom>
              <a:rect b="b" l="l" r="r" t="t"/>
              <a:pathLst>
                <a:path extrusionOk="0" h="2085843" w="1764378">
                  <a:moveTo>
                    <a:pt x="0" y="0"/>
                  </a:moveTo>
                  <a:lnTo>
                    <a:pt x="1764378" y="0"/>
                  </a:lnTo>
                  <a:lnTo>
                    <a:pt x="1764378" y="2085843"/>
                  </a:lnTo>
                  <a:lnTo>
                    <a:pt x="0" y="2085843"/>
                  </a:lnTo>
                  <a:close/>
                </a:path>
              </a:pathLst>
            </a:custGeom>
            <a:solidFill>
              <a:srgbClr val="D6DAC8"/>
            </a:solidFill>
            <a:ln>
              <a:noFill/>
            </a:ln>
          </p:spPr>
        </p:sp>
        <p:sp>
          <p:nvSpPr>
            <p:cNvPr id="619" name="Google Shape;619;g323466a5a25_0_64"/>
            <p:cNvSpPr txBox="1"/>
            <p:nvPr/>
          </p:nvSpPr>
          <p:spPr>
            <a:xfrm>
              <a:off x="0" y="-47625"/>
              <a:ext cx="1764300" cy="21336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0" name="Google Shape;620;g323466a5a25_0_64"/>
          <p:cNvSpPr/>
          <p:nvPr/>
        </p:nvSpPr>
        <p:spPr>
          <a:xfrm>
            <a:off x="16004893" y="1028700"/>
            <a:ext cx="3293711" cy="871461"/>
          </a:xfrm>
          <a:custGeom>
            <a:rect b="b" l="l" r="r" t="t"/>
            <a:pathLst>
              <a:path extrusionOk="0" h="871461" w="3293711">
                <a:moveTo>
                  <a:pt x="0" y="0"/>
                </a:moveTo>
                <a:lnTo>
                  <a:pt x="3293711" y="0"/>
                </a:lnTo>
                <a:lnTo>
                  <a:pt x="3293711" y="871461"/>
                </a:lnTo>
                <a:lnTo>
                  <a:pt x="0" y="871461"/>
                </a:lnTo>
                <a:lnTo>
                  <a:pt x="0" y="0"/>
                </a:lnTo>
                <a:close/>
              </a:path>
            </a:pathLst>
          </a:custGeom>
          <a:blipFill rotWithShape="1">
            <a:blip r:embed="rId3">
              <a:alphaModFix/>
            </a:blip>
            <a:stretch>
              <a:fillRect b="0" l="0" r="0" t="0"/>
            </a:stretch>
          </a:blipFill>
          <a:ln>
            <a:noFill/>
          </a:ln>
        </p:spPr>
      </p:sp>
      <p:sp>
        <p:nvSpPr>
          <p:cNvPr id="621" name="Google Shape;621;g323466a5a25_0_64"/>
          <p:cNvSpPr/>
          <p:nvPr/>
        </p:nvSpPr>
        <p:spPr>
          <a:xfrm flipH="1" rot="-5400000">
            <a:off x="3931860" y="8207171"/>
            <a:ext cx="924994" cy="2102259"/>
          </a:xfrm>
          <a:custGeom>
            <a:rect b="b" l="l" r="r" t="t"/>
            <a:pathLst>
              <a:path extrusionOk="0" h="2102259" w="924994">
                <a:moveTo>
                  <a:pt x="0" y="2102258"/>
                </a:moveTo>
                <a:lnTo>
                  <a:pt x="924994" y="2102258"/>
                </a:lnTo>
                <a:lnTo>
                  <a:pt x="924994" y="0"/>
                </a:lnTo>
                <a:lnTo>
                  <a:pt x="0" y="0"/>
                </a:lnTo>
                <a:lnTo>
                  <a:pt x="0" y="2102258"/>
                </a:lnTo>
                <a:close/>
              </a:path>
            </a:pathLst>
          </a:custGeom>
          <a:blipFill rotWithShape="1">
            <a:blip r:embed="rId4">
              <a:alphaModFix/>
            </a:blip>
            <a:stretch>
              <a:fillRect b="0" l="0" r="0" t="0"/>
            </a:stretch>
          </a:blipFill>
          <a:ln>
            <a:noFill/>
          </a:ln>
        </p:spPr>
      </p:sp>
      <p:sp>
        <p:nvSpPr>
          <p:cNvPr id="622" name="Google Shape;622;g323466a5a25_0_64"/>
          <p:cNvSpPr/>
          <p:nvPr/>
        </p:nvSpPr>
        <p:spPr>
          <a:xfrm flipH="1" rot="-5400000">
            <a:off x="194896" y="8207171"/>
            <a:ext cx="924994" cy="2102259"/>
          </a:xfrm>
          <a:custGeom>
            <a:rect b="b" l="l" r="r" t="t"/>
            <a:pathLst>
              <a:path extrusionOk="0" h="2102259" w="924994">
                <a:moveTo>
                  <a:pt x="0" y="2102258"/>
                </a:moveTo>
                <a:lnTo>
                  <a:pt x="924994" y="2102258"/>
                </a:lnTo>
                <a:lnTo>
                  <a:pt x="924994" y="0"/>
                </a:lnTo>
                <a:lnTo>
                  <a:pt x="0" y="0"/>
                </a:lnTo>
                <a:lnTo>
                  <a:pt x="0" y="2102258"/>
                </a:lnTo>
                <a:close/>
              </a:path>
            </a:pathLst>
          </a:custGeom>
          <a:blipFill rotWithShape="1">
            <a:blip r:embed="rId4">
              <a:alphaModFix/>
            </a:blip>
            <a:stretch>
              <a:fillRect b="0" l="0" r="0" t="0"/>
            </a:stretch>
          </a:blipFill>
          <a:ln>
            <a:noFill/>
          </a:ln>
        </p:spPr>
      </p:sp>
      <p:sp>
        <p:nvSpPr>
          <p:cNvPr id="623" name="Google Shape;623;g323466a5a25_0_64"/>
          <p:cNvSpPr/>
          <p:nvPr/>
        </p:nvSpPr>
        <p:spPr>
          <a:xfrm rot="-5400000">
            <a:off x="2019898" y="8207171"/>
            <a:ext cx="924994" cy="2102259"/>
          </a:xfrm>
          <a:custGeom>
            <a:rect b="b" l="l" r="r" t="t"/>
            <a:pathLst>
              <a:path extrusionOk="0" h="2102259" w="924994">
                <a:moveTo>
                  <a:pt x="924994" y="2102258"/>
                </a:moveTo>
                <a:lnTo>
                  <a:pt x="0" y="2102258"/>
                </a:lnTo>
                <a:lnTo>
                  <a:pt x="0" y="0"/>
                </a:lnTo>
                <a:lnTo>
                  <a:pt x="924994" y="0"/>
                </a:lnTo>
                <a:lnTo>
                  <a:pt x="924994" y="2102258"/>
                </a:lnTo>
                <a:close/>
              </a:path>
            </a:pathLst>
          </a:custGeom>
          <a:blipFill rotWithShape="1">
            <a:blip r:embed="rId4">
              <a:alphaModFix/>
            </a:blip>
            <a:stretch>
              <a:fillRect b="0" l="0" r="0" t="0"/>
            </a:stretch>
          </a:blipFill>
          <a:ln>
            <a:noFill/>
          </a:ln>
        </p:spPr>
      </p:sp>
      <p:sp>
        <p:nvSpPr>
          <p:cNvPr id="624" name="Google Shape;624;g323466a5a25_0_64"/>
          <p:cNvSpPr txBox="1"/>
          <p:nvPr/>
        </p:nvSpPr>
        <p:spPr>
          <a:xfrm>
            <a:off x="1326150" y="1019175"/>
            <a:ext cx="15933300" cy="11712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rPr lang="en-US" sz="7608">
                <a:solidFill>
                  <a:srgbClr val="5F6F52"/>
                </a:solidFill>
              </a:rPr>
              <a:t>Best Practices</a:t>
            </a:r>
            <a:endParaRPr/>
          </a:p>
        </p:txBody>
      </p:sp>
      <p:sp>
        <p:nvSpPr>
          <p:cNvPr id="625" name="Google Shape;625;g323466a5a25_0_64"/>
          <p:cNvSpPr txBox="1"/>
          <p:nvPr/>
        </p:nvSpPr>
        <p:spPr>
          <a:xfrm>
            <a:off x="1326150" y="2632159"/>
            <a:ext cx="15635700" cy="5033400"/>
          </a:xfrm>
          <a:prstGeom prst="rect">
            <a:avLst/>
          </a:prstGeom>
          <a:noFill/>
          <a:ln cap="flat" cmpd="sng" w="76200">
            <a:solidFill>
              <a:srgbClr val="5F6F52"/>
            </a:solidFill>
            <a:prstDash val="solid"/>
            <a:round/>
            <a:headEnd len="sm" w="sm" type="none"/>
            <a:tailEnd len="sm" w="sm" type="none"/>
          </a:ln>
        </p:spPr>
        <p:txBody>
          <a:bodyPr anchorCtr="0" anchor="ctr" bIns="91425" lIns="91425" spcFirstLastPara="1" rIns="91425" wrap="square" tIns="91425">
            <a:spAutoFit/>
          </a:bodyPr>
          <a:lstStyle/>
          <a:p>
            <a:pPr indent="-514350" lvl="0" marL="457200" rtl="0" algn="l">
              <a:lnSpc>
                <a:spcPct val="150000"/>
              </a:lnSpc>
              <a:spcBef>
                <a:spcPts val="0"/>
              </a:spcBef>
              <a:spcAft>
                <a:spcPts val="0"/>
              </a:spcAft>
              <a:buClr>
                <a:srgbClr val="5F6F52"/>
              </a:buClr>
              <a:buSzPts val="4500"/>
              <a:buChar char="-"/>
            </a:pPr>
            <a:r>
              <a:rPr lang="en-US" sz="4500">
                <a:solidFill>
                  <a:srgbClr val="5F6F52"/>
                </a:solidFill>
              </a:rPr>
              <a:t>Mandatory weekly check-ins for independent instruction</a:t>
            </a:r>
            <a:endParaRPr sz="4500">
              <a:solidFill>
                <a:srgbClr val="5F6F52"/>
              </a:solidFill>
            </a:endParaRPr>
          </a:p>
          <a:p>
            <a:pPr indent="-514350" lvl="0" marL="457200" rtl="0" algn="l">
              <a:lnSpc>
                <a:spcPct val="150000"/>
              </a:lnSpc>
              <a:spcBef>
                <a:spcPts val="0"/>
              </a:spcBef>
              <a:spcAft>
                <a:spcPts val="0"/>
              </a:spcAft>
              <a:buClr>
                <a:srgbClr val="5F6F52"/>
              </a:buClr>
              <a:buSzPts val="4500"/>
              <a:buChar char="-"/>
            </a:pPr>
            <a:r>
              <a:rPr lang="en-US" sz="4500">
                <a:solidFill>
                  <a:srgbClr val="5F6F52"/>
                </a:solidFill>
              </a:rPr>
              <a:t>Follow guide on survey for best use of time</a:t>
            </a:r>
            <a:endParaRPr sz="4500">
              <a:solidFill>
                <a:srgbClr val="5F6F52"/>
              </a:solidFill>
            </a:endParaRPr>
          </a:p>
          <a:p>
            <a:pPr indent="-514350" lvl="0" marL="457200" rtl="0" algn="l">
              <a:lnSpc>
                <a:spcPct val="150000"/>
              </a:lnSpc>
              <a:spcBef>
                <a:spcPts val="0"/>
              </a:spcBef>
              <a:spcAft>
                <a:spcPts val="0"/>
              </a:spcAft>
              <a:buClr>
                <a:srgbClr val="5F6F52"/>
              </a:buClr>
              <a:buSzPts val="4500"/>
              <a:buChar char="-"/>
            </a:pPr>
            <a:r>
              <a:rPr lang="en-US" sz="4500">
                <a:solidFill>
                  <a:srgbClr val="5F6F52"/>
                </a:solidFill>
              </a:rPr>
              <a:t>Buy One, Get One (re: GED tests)</a:t>
            </a:r>
            <a:endParaRPr sz="4500">
              <a:solidFill>
                <a:srgbClr val="5F6F52"/>
              </a:solidFill>
            </a:endParaRPr>
          </a:p>
          <a:p>
            <a:pPr indent="-514350" lvl="0" marL="457200" rtl="0" algn="l">
              <a:lnSpc>
                <a:spcPct val="150000"/>
              </a:lnSpc>
              <a:spcBef>
                <a:spcPts val="0"/>
              </a:spcBef>
              <a:spcAft>
                <a:spcPts val="0"/>
              </a:spcAft>
              <a:buClr>
                <a:srgbClr val="5F6F52"/>
              </a:buClr>
              <a:buSzPts val="4500"/>
              <a:buChar char="-"/>
            </a:pPr>
            <a:r>
              <a:rPr lang="en-US" sz="4500">
                <a:solidFill>
                  <a:srgbClr val="5F6F52"/>
                </a:solidFill>
              </a:rPr>
              <a:t>Evaluate how many lessons per week make sense</a:t>
            </a:r>
            <a:endParaRPr sz="4500">
              <a:solidFill>
                <a:srgbClr val="5F6F52"/>
              </a:solidFill>
            </a:endParaRPr>
          </a:p>
          <a:p>
            <a:pPr indent="-514350" lvl="0" marL="457200" rtl="0" algn="l">
              <a:lnSpc>
                <a:spcPct val="150000"/>
              </a:lnSpc>
              <a:spcBef>
                <a:spcPts val="0"/>
              </a:spcBef>
              <a:spcAft>
                <a:spcPts val="0"/>
              </a:spcAft>
              <a:buClr>
                <a:srgbClr val="5F6F52"/>
              </a:buClr>
              <a:buSzPts val="4500"/>
              <a:buChar char="-"/>
            </a:pPr>
            <a:r>
              <a:rPr lang="en-US" sz="4500">
                <a:solidFill>
                  <a:srgbClr val="5F6F52"/>
                </a:solidFill>
              </a:rPr>
              <a:t>Sampling with Math</a:t>
            </a:r>
            <a:endParaRPr sz="4500">
              <a:solidFill>
                <a:srgbClr val="5F6F52"/>
              </a:solidFill>
            </a:endParaRPr>
          </a:p>
        </p:txBody>
      </p:sp>
      <p:sp>
        <p:nvSpPr>
          <p:cNvPr id="626" name="Google Shape;626;g323466a5a25_0_64"/>
          <p:cNvSpPr txBox="1"/>
          <p:nvPr/>
        </p:nvSpPr>
        <p:spPr>
          <a:xfrm>
            <a:off x="10248475" y="8415025"/>
            <a:ext cx="6713400" cy="9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DDD"/>
        </a:solidFill>
      </p:bgPr>
    </p:bg>
    <p:spTree>
      <p:nvGrpSpPr>
        <p:cNvPr id="630" name="Shape 630"/>
        <p:cNvGrpSpPr/>
        <p:nvPr/>
      </p:nvGrpSpPr>
      <p:grpSpPr>
        <a:xfrm>
          <a:off x="0" y="0"/>
          <a:ext cx="0" cy="0"/>
          <a:chOff x="0" y="0"/>
          <a:chExt cx="0" cy="0"/>
        </a:xfrm>
      </p:grpSpPr>
      <p:grpSp>
        <p:nvGrpSpPr>
          <p:cNvPr id="631" name="Google Shape;631;g323466a5a25_0_78"/>
          <p:cNvGrpSpPr/>
          <p:nvPr/>
        </p:nvGrpSpPr>
        <p:grpSpPr>
          <a:xfrm>
            <a:off x="0" y="2186487"/>
            <a:ext cx="6699167" cy="8101066"/>
            <a:chOff x="0" y="-47625"/>
            <a:chExt cx="1764378" cy="2133600"/>
          </a:xfrm>
        </p:grpSpPr>
        <p:sp>
          <p:nvSpPr>
            <p:cNvPr id="632" name="Google Shape;632;g323466a5a25_0_78"/>
            <p:cNvSpPr/>
            <p:nvPr/>
          </p:nvSpPr>
          <p:spPr>
            <a:xfrm>
              <a:off x="0" y="0"/>
              <a:ext cx="1764378" cy="2085843"/>
            </a:xfrm>
            <a:custGeom>
              <a:rect b="b" l="l" r="r" t="t"/>
              <a:pathLst>
                <a:path extrusionOk="0" h="2085843" w="1764378">
                  <a:moveTo>
                    <a:pt x="0" y="0"/>
                  </a:moveTo>
                  <a:lnTo>
                    <a:pt x="1764378" y="0"/>
                  </a:lnTo>
                  <a:lnTo>
                    <a:pt x="1764378" y="2085843"/>
                  </a:lnTo>
                  <a:lnTo>
                    <a:pt x="0" y="2085843"/>
                  </a:lnTo>
                  <a:close/>
                </a:path>
              </a:pathLst>
            </a:custGeom>
            <a:solidFill>
              <a:srgbClr val="D6DAC8"/>
            </a:solidFill>
            <a:ln>
              <a:noFill/>
            </a:ln>
          </p:spPr>
        </p:sp>
        <p:sp>
          <p:nvSpPr>
            <p:cNvPr id="633" name="Google Shape;633;g323466a5a25_0_78"/>
            <p:cNvSpPr txBox="1"/>
            <p:nvPr/>
          </p:nvSpPr>
          <p:spPr>
            <a:xfrm>
              <a:off x="0" y="-47625"/>
              <a:ext cx="1764300" cy="2133600"/>
            </a:xfrm>
            <a:prstGeom prst="rect">
              <a:avLst/>
            </a:prstGeom>
            <a:noFill/>
            <a:ln>
              <a:noFill/>
            </a:ln>
          </p:spPr>
          <p:txBody>
            <a:bodyPr anchorCtr="0" anchor="ctr" bIns="50800" lIns="50800" spcFirstLastPara="1" rIns="50800" wrap="square" tIns="50800">
              <a:noAutofit/>
            </a:bodyPr>
            <a:lstStyle/>
            <a:p>
              <a:pPr indent="0" lvl="0" marL="0" rtl="0" algn="l">
                <a:lnSpc>
                  <a:spcPct val="115000"/>
                </a:lnSpc>
                <a:spcBef>
                  <a:spcPts val="0"/>
                </a:spcBef>
                <a:spcAft>
                  <a:spcPts val="0"/>
                </a:spcAft>
                <a:buSzPts val="1100"/>
                <a:buNone/>
              </a:pPr>
              <a:r>
                <a:rPr lang="en-US" sz="4500">
                  <a:solidFill>
                    <a:srgbClr val="595959"/>
                  </a:solidFill>
                </a:rPr>
                <a:t>Distance Learning is NOT the easy way out for teachers OR students</a:t>
              </a:r>
              <a:endParaRPr sz="4500">
                <a:solidFill>
                  <a:srgbClr val="595959"/>
                </a:solidFill>
              </a:endParaRPr>
            </a:p>
            <a:p>
              <a:pPr indent="0" lvl="0" marL="0" rtl="0" algn="l">
                <a:lnSpc>
                  <a:spcPct val="115000"/>
                </a:lnSpc>
                <a:spcBef>
                  <a:spcPts val="0"/>
                </a:spcBef>
                <a:spcAft>
                  <a:spcPts val="0"/>
                </a:spcAft>
                <a:buSzPts val="1100"/>
                <a:buNone/>
              </a:pPr>
              <a:r>
                <a:t/>
              </a:r>
              <a:endParaRPr sz="3000">
                <a:solidFill>
                  <a:srgbClr val="5F6F52"/>
                </a:solidFill>
              </a:endParaRPr>
            </a:p>
            <a:p>
              <a:pPr indent="0" lvl="0" marL="0" marR="0" rtl="0" algn="ctr">
                <a:lnSpc>
                  <a:spcPct val="167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34" name="Google Shape;634;g323466a5a25_0_78"/>
          <p:cNvSpPr/>
          <p:nvPr/>
        </p:nvSpPr>
        <p:spPr>
          <a:xfrm>
            <a:off x="16004893" y="1028700"/>
            <a:ext cx="3293711" cy="871461"/>
          </a:xfrm>
          <a:custGeom>
            <a:rect b="b" l="l" r="r" t="t"/>
            <a:pathLst>
              <a:path extrusionOk="0" h="871461" w="3293711">
                <a:moveTo>
                  <a:pt x="0" y="0"/>
                </a:moveTo>
                <a:lnTo>
                  <a:pt x="3293711" y="0"/>
                </a:lnTo>
                <a:lnTo>
                  <a:pt x="3293711" y="871461"/>
                </a:lnTo>
                <a:lnTo>
                  <a:pt x="0" y="871461"/>
                </a:lnTo>
                <a:lnTo>
                  <a:pt x="0" y="0"/>
                </a:lnTo>
                <a:close/>
              </a:path>
            </a:pathLst>
          </a:custGeom>
          <a:blipFill rotWithShape="1">
            <a:blip r:embed="rId3">
              <a:alphaModFix/>
            </a:blip>
            <a:stretch>
              <a:fillRect b="0" l="0" r="0" t="0"/>
            </a:stretch>
          </a:blipFill>
          <a:ln>
            <a:noFill/>
          </a:ln>
        </p:spPr>
      </p:sp>
      <p:sp>
        <p:nvSpPr>
          <p:cNvPr id="635" name="Google Shape;635;g323466a5a25_0_78"/>
          <p:cNvSpPr/>
          <p:nvPr/>
        </p:nvSpPr>
        <p:spPr>
          <a:xfrm flipH="1" rot="-5400000">
            <a:off x="3931860" y="8207171"/>
            <a:ext cx="924994" cy="2102259"/>
          </a:xfrm>
          <a:custGeom>
            <a:rect b="b" l="l" r="r" t="t"/>
            <a:pathLst>
              <a:path extrusionOk="0" h="2102259" w="924994">
                <a:moveTo>
                  <a:pt x="0" y="2102258"/>
                </a:moveTo>
                <a:lnTo>
                  <a:pt x="924994" y="2102258"/>
                </a:lnTo>
                <a:lnTo>
                  <a:pt x="924994" y="0"/>
                </a:lnTo>
                <a:lnTo>
                  <a:pt x="0" y="0"/>
                </a:lnTo>
                <a:lnTo>
                  <a:pt x="0" y="2102258"/>
                </a:lnTo>
                <a:close/>
              </a:path>
            </a:pathLst>
          </a:custGeom>
          <a:blipFill rotWithShape="1">
            <a:blip r:embed="rId4">
              <a:alphaModFix/>
            </a:blip>
            <a:stretch>
              <a:fillRect b="0" l="0" r="0" t="0"/>
            </a:stretch>
          </a:blipFill>
          <a:ln>
            <a:noFill/>
          </a:ln>
        </p:spPr>
      </p:sp>
      <p:sp>
        <p:nvSpPr>
          <p:cNvPr id="636" name="Google Shape;636;g323466a5a25_0_78"/>
          <p:cNvSpPr/>
          <p:nvPr/>
        </p:nvSpPr>
        <p:spPr>
          <a:xfrm flipH="1" rot="-5400000">
            <a:off x="194896" y="8207171"/>
            <a:ext cx="924994" cy="2102259"/>
          </a:xfrm>
          <a:custGeom>
            <a:rect b="b" l="l" r="r" t="t"/>
            <a:pathLst>
              <a:path extrusionOk="0" h="2102259" w="924994">
                <a:moveTo>
                  <a:pt x="0" y="2102258"/>
                </a:moveTo>
                <a:lnTo>
                  <a:pt x="924994" y="2102258"/>
                </a:lnTo>
                <a:lnTo>
                  <a:pt x="924994" y="0"/>
                </a:lnTo>
                <a:lnTo>
                  <a:pt x="0" y="0"/>
                </a:lnTo>
                <a:lnTo>
                  <a:pt x="0" y="2102258"/>
                </a:lnTo>
                <a:close/>
              </a:path>
            </a:pathLst>
          </a:custGeom>
          <a:blipFill rotWithShape="1">
            <a:blip r:embed="rId4">
              <a:alphaModFix/>
            </a:blip>
            <a:stretch>
              <a:fillRect b="0" l="0" r="0" t="0"/>
            </a:stretch>
          </a:blipFill>
          <a:ln>
            <a:noFill/>
          </a:ln>
        </p:spPr>
      </p:sp>
      <p:sp>
        <p:nvSpPr>
          <p:cNvPr id="637" name="Google Shape;637;g323466a5a25_0_78"/>
          <p:cNvSpPr/>
          <p:nvPr/>
        </p:nvSpPr>
        <p:spPr>
          <a:xfrm rot="-5400000">
            <a:off x="2019898" y="8207171"/>
            <a:ext cx="924994" cy="2102259"/>
          </a:xfrm>
          <a:custGeom>
            <a:rect b="b" l="l" r="r" t="t"/>
            <a:pathLst>
              <a:path extrusionOk="0" h="2102259" w="924994">
                <a:moveTo>
                  <a:pt x="924994" y="2102258"/>
                </a:moveTo>
                <a:lnTo>
                  <a:pt x="0" y="2102258"/>
                </a:lnTo>
                <a:lnTo>
                  <a:pt x="0" y="0"/>
                </a:lnTo>
                <a:lnTo>
                  <a:pt x="924994" y="0"/>
                </a:lnTo>
                <a:lnTo>
                  <a:pt x="924994" y="2102258"/>
                </a:lnTo>
                <a:close/>
              </a:path>
            </a:pathLst>
          </a:custGeom>
          <a:blipFill rotWithShape="1">
            <a:blip r:embed="rId4">
              <a:alphaModFix/>
            </a:blip>
            <a:stretch>
              <a:fillRect b="0" l="0" r="0" t="0"/>
            </a:stretch>
          </a:blipFill>
          <a:ln>
            <a:noFill/>
          </a:ln>
        </p:spPr>
      </p:sp>
      <p:sp>
        <p:nvSpPr>
          <p:cNvPr id="638" name="Google Shape;638;g323466a5a25_0_78"/>
          <p:cNvSpPr txBox="1"/>
          <p:nvPr/>
        </p:nvSpPr>
        <p:spPr>
          <a:xfrm>
            <a:off x="849925" y="497825"/>
            <a:ext cx="15512700" cy="11712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rPr lang="en-US" sz="7608">
                <a:solidFill>
                  <a:srgbClr val="5F6F52"/>
                </a:solidFill>
              </a:rPr>
              <a:t>Barriers and Solutions</a:t>
            </a:r>
            <a:endParaRPr/>
          </a:p>
        </p:txBody>
      </p:sp>
      <p:sp>
        <p:nvSpPr>
          <p:cNvPr id="639" name="Google Shape;639;g323466a5a25_0_78"/>
          <p:cNvSpPr txBox="1"/>
          <p:nvPr/>
        </p:nvSpPr>
        <p:spPr>
          <a:xfrm>
            <a:off x="8587125" y="3575550"/>
            <a:ext cx="7517400" cy="4029900"/>
          </a:xfrm>
          <a:prstGeom prst="rect">
            <a:avLst/>
          </a:prstGeom>
          <a:noFill/>
          <a:ln>
            <a:noFill/>
          </a:ln>
        </p:spPr>
        <p:txBody>
          <a:bodyPr anchorCtr="0" anchor="t" bIns="91425" lIns="91425" spcFirstLastPara="1" rIns="91425" wrap="square" tIns="91425">
            <a:noAutofit/>
          </a:bodyPr>
          <a:lstStyle/>
          <a:p>
            <a:pPr indent="-546100" lvl="0" marL="457200" rtl="0" algn="l">
              <a:lnSpc>
                <a:spcPct val="200000"/>
              </a:lnSpc>
              <a:spcBef>
                <a:spcPts val="0"/>
              </a:spcBef>
              <a:spcAft>
                <a:spcPts val="0"/>
              </a:spcAft>
              <a:buClr>
                <a:srgbClr val="5F6F52"/>
              </a:buClr>
              <a:buSzPts val="5000"/>
              <a:buChar char="●"/>
            </a:pPr>
            <a:r>
              <a:rPr lang="en-US" sz="5000">
                <a:solidFill>
                  <a:srgbClr val="5F6F52"/>
                </a:solidFill>
              </a:rPr>
              <a:t>Access</a:t>
            </a:r>
            <a:endParaRPr sz="5000">
              <a:solidFill>
                <a:srgbClr val="5F6F52"/>
              </a:solidFill>
            </a:endParaRPr>
          </a:p>
          <a:p>
            <a:pPr indent="-546100" lvl="0" marL="457200" rtl="0" algn="l">
              <a:lnSpc>
                <a:spcPct val="200000"/>
              </a:lnSpc>
              <a:spcBef>
                <a:spcPts val="0"/>
              </a:spcBef>
              <a:spcAft>
                <a:spcPts val="0"/>
              </a:spcAft>
              <a:buClr>
                <a:srgbClr val="5F6F52"/>
              </a:buClr>
              <a:buSzPts val="5000"/>
              <a:buChar char="●"/>
            </a:pPr>
            <a:r>
              <a:rPr lang="en-US" sz="5000">
                <a:solidFill>
                  <a:srgbClr val="5F6F52"/>
                </a:solidFill>
              </a:rPr>
              <a:t>Resistance</a:t>
            </a:r>
            <a:endParaRPr sz="5000">
              <a:solidFill>
                <a:srgbClr val="5F6F52"/>
              </a:solidFill>
            </a:endParaRPr>
          </a:p>
          <a:p>
            <a:pPr indent="-546100" lvl="0" marL="457200" rtl="0" algn="l">
              <a:lnSpc>
                <a:spcPct val="200000"/>
              </a:lnSpc>
              <a:spcBef>
                <a:spcPts val="0"/>
              </a:spcBef>
              <a:spcAft>
                <a:spcPts val="0"/>
              </a:spcAft>
              <a:buClr>
                <a:srgbClr val="5F6F52"/>
              </a:buClr>
              <a:buSzPts val="5000"/>
              <a:buChar char="●"/>
            </a:pPr>
            <a:r>
              <a:rPr lang="en-US" sz="5000">
                <a:solidFill>
                  <a:srgbClr val="5F6F52"/>
                </a:solidFill>
              </a:rPr>
              <a:t>Technology</a:t>
            </a:r>
            <a:endParaRPr sz="5000">
              <a:solidFill>
                <a:srgbClr val="5F6F52"/>
              </a:solidFill>
            </a:endParaRPr>
          </a:p>
          <a:p>
            <a:pPr indent="0" lvl="0" marL="0" rtl="0" algn="l">
              <a:spcBef>
                <a:spcPts val="0"/>
              </a:spcBef>
              <a:spcAft>
                <a:spcPts val="0"/>
              </a:spcAft>
              <a:buNone/>
            </a:pPr>
            <a:r>
              <a:t/>
            </a:r>
            <a:endParaRPr sz="3900">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DDD"/>
        </a:solidFill>
      </p:bgPr>
    </p:bg>
    <p:spTree>
      <p:nvGrpSpPr>
        <p:cNvPr id="643" name="Shape 643"/>
        <p:cNvGrpSpPr/>
        <p:nvPr/>
      </p:nvGrpSpPr>
      <p:grpSpPr>
        <a:xfrm>
          <a:off x="0" y="0"/>
          <a:ext cx="0" cy="0"/>
          <a:chOff x="0" y="0"/>
          <a:chExt cx="0" cy="0"/>
        </a:xfrm>
      </p:grpSpPr>
      <p:grpSp>
        <p:nvGrpSpPr>
          <p:cNvPr id="644" name="Google Shape;644;g323466a5a25_0_91"/>
          <p:cNvGrpSpPr/>
          <p:nvPr/>
        </p:nvGrpSpPr>
        <p:grpSpPr>
          <a:xfrm>
            <a:off x="1028700" y="-180824"/>
            <a:ext cx="17259413" cy="2444766"/>
            <a:chOff x="0" y="-47625"/>
            <a:chExt cx="4545659" cy="1141827"/>
          </a:xfrm>
        </p:grpSpPr>
        <p:sp>
          <p:nvSpPr>
            <p:cNvPr id="645" name="Google Shape;645;g323466a5a25_0_91"/>
            <p:cNvSpPr/>
            <p:nvPr/>
          </p:nvSpPr>
          <p:spPr>
            <a:xfrm>
              <a:off x="0" y="0"/>
              <a:ext cx="4545659" cy="1094202"/>
            </a:xfrm>
            <a:custGeom>
              <a:rect b="b" l="l" r="r" t="t"/>
              <a:pathLst>
                <a:path extrusionOk="0" h="1094202" w="4545659">
                  <a:moveTo>
                    <a:pt x="0" y="0"/>
                  </a:moveTo>
                  <a:lnTo>
                    <a:pt x="4545659" y="0"/>
                  </a:lnTo>
                  <a:lnTo>
                    <a:pt x="4545659" y="1094202"/>
                  </a:lnTo>
                  <a:lnTo>
                    <a:pt x="0" y="1094202"/>
                  </a:lnTo>
                  <a:close/>
                </a:path>
              </a:pathLst>
            </a:custGeom>
            <a:solidFill>
              <a:srgbClr val="D6DAC8"/>
            </a:solidFill>
            <a:ln>
              <a:noFill/>
            </a:ln>
          </p:spPr>
        </p:sp>
        <p:sp>
          <p:nvSpPr>
            <p:cNvPr id="646" name="Google Shape;646;g323466a5a25_0_91"/>
            <p:cNvSpPr txBox="1"/>
            <p:nvPr/>
          </p:nvSpPr>
          <p:spPr>
            <a:xfrm>
              <a:off x="0" y="-47625"/>
              <a:ext cx="4545600" cy="11418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7" name="Google Shape;647;g323466a5a25_0_91"/>
          <p:cNvGrpSpPr/>
          <p:nvPr/>
        </p:nvGrpSpPr>
        <p:grpSpPr>
          <a:xfrm>
            <a:off x="1028825" y="2797864"/>
            <a:ext cx="4254309" cy="7233605"/>
            <a:chOff x="0" y="0"/>
            <a:chExt cx="1357123" cy="1094823"/>
          </a:xfrm>
        </p:grpSpPr>
        <p:sp>
          <p:nvSpPr>
            <p:cNvPr id="648" name="Google Shape;648;g323466a5a25_0_91"/>
            <p:cNvSpPr/>
            <p:nvPr/>
          </p:nvSpPr>
          <p:spPr>
            <a:xfrm>
              <a:off x="0" y="0"/>
              <a:ext cx="1357123" cy="1094823"/>
            </a:xfrm>
            <a:custGeom>
              <a:rect b="b" l="l" r="r" t="t"/>
              <a:pathLst>
                <a:path extrusionOk="0" h="1094823" w="1357123">
                  <a:moveTo>
                    <a:pt x="0" y="0"/>
                  </a:moveTo>
                  <a:lnTo>
                    <a:pt x="1357123" y="0"/>
                  </a:lnTo>
                  <a:lnTo>
                    <a:pt x="1357123" y="1094823"/>
                  </a:lnTo>
                  <a:lnTo>
                    <a:pt x="0" y="1094823"/>
                  </a:lnTo>
                  <a:close/>
                </a:path>
              </a:pathLst>
            </a:custGeom>
            <a:solidFill>
              <a:srgbClr val="D6DAC8"/>
            </a:solidFill>
            <a:ln>
              <a:noFill/>
            </a:ln>
          </p:spPr>
        </p:sp>
        <p:sp>
          <p:nvSpPr>
            <p:cNvPr id="649" name="Google Shape;649;g323466a5a25_0_91"/>
            <p:cNvSpPr txBox="1"/>
            <p:nvPr/>
          </p:nvSpPr>
          <p:spPr>
            <a:xfrm>
              <a:off x="68457" y="416047"/>
              <a:ext cx="1220700" cy="326400"/>
            </a:xfrm>
            <a:prstGeom prst="rect">
              <a:avLst/>
            </a:prstGeom>
            <a:noFill/>
            <a:ln cap="flat" cmpd="sng" w="28575">
              <a:solidFill>
                <a:srgbClr val="595959"/>
              </a:solidFill>
              <a:prstDash val="solid"/>
              <a:round/>
              <a:headEnd len="sm" w="sm" type="none"/>
              <a:tailEnd len="sm" w="sm" type="none"/>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rPr lang="en-US" sz="2800">
                  <a:solidFill>
                    <a:srgbClr val="5F6F52"/>
                  </a:solidFill>
                </a:rPr>
                <a:t>Contact Nancy with i-Pathways questions</a:t>
              </a:r>
              <a:endParaRPr sz="2800">
                <a:solidFill>
                  <a:srgbClr val="5F6F52"/>
                </a:solidFill>
              </a:endParaRPr>
            </a:p>
            <a:p>
              <a:pPr indent="0" lvl="0" marL="0" marR="0" rtl="0" algn="ctr">
                <a:lnSpc>
                  <a:spcPct val="167333"/>
                </a:lnSpc>
                <a:spcBef>
                  <a:spcPts val="0"/>
                </a:spcBef>
                <a:spcAft>
                  <a:spcPts val="0"/>
                </a:spcAft>
                <a:buNone/>
              </a:pPr>
              <a:r>
                <a:rPr b="1" lang="en-US" sz="2800">
                  <a:solidFill>
                    <a:srgbClr val="5F6F52"/>
                  </a:solidFill>
                </a:rPr>
                <a:t>nevans@cait.org</a:t>
              </a:r>
              <a:endParaRPr b="1" sz="2800">
                <a:solidFill>
                  <a:srgbClr val="5F6F52"/>
                </a:solidFill>
              </a:endParaRPr>
            </a:p>
          </p:txBody>
        </p:sp>
      </p:grpSp>
      <p:sp>
        <p:nvSpPr>
          <p:cNvPr id="650" name="Google Shape;650;g323466a5a25_0_91"/>
          <p:cNvSpPr/>
          <p:nvPr/>
        </p:nvSpPr>
        <p:spPr>
          <a:xfrm>
            <a:off x="249155" y="8406963"/>
            <a:ext cx="1075701" cy="2444776"/>
          </a:xfrm>
          <a:custGeom>
            <a:rect b="b" l="l" r="r" t="t"/>
            <a:pathLst>
              <a:path extrusionOk="0" h="2444776" w="1075701">
                <a:moveTo>
                  <a:pt x="0" y="0"/>
                </a:moveTo>
                <a:lnTo>
                  <a:pt x="1075701" y="0"/>
                </a:lnTo>
                <a:lnTo>
                  <a:pt x="1075701" y="2444776"/>
                </a:lnTo>
                <a:lnTo>
                  <a:pt x="0" y="2444776"/>
                </a:lnTo>
                <a:lnTo>
                  <a:pt x="0" y="0"/>
                </a:lnTo>
                <a:close/>
              </a:path>
            </a:pathLst>
          </a:custGeom>
          <a:blipFill rotWithShape="1">
            <a:blip r:embed="rId3">
              <a:alphaModFix/>
            </a:blip>
            <a:stretch>
              <a:fillRect b="0" l="0" r="0" t="0"/>
            </a:stretch>
          </a:blipFill>
          <a:ln>
            <a:noFill/>
          </a:ln>
        </p:spPr>
      </p:sp>
      <p:sp>
        <p:nvSpPr>
          <p:cNvPr id="651" name="Google Shape;651;g323466a5a25_0_91"/>
          <p:cNvSpPr/>
          <p:nvPr/>
        </p:nvSpPr>
        <p:spPr>
          <a:xfrm flipH="1" rot="-5400000">
            <a:off x="16261004" y="579896"/>
            <a:ext cx="797995" cy="1890703"/>
          </a:xfrm>
          <a:custGeom>
            <a:rect b="b" l="l" r="r" t="t"/>
            <a:pathLst>
              <a:path extrusionOk="0" h="1813624" w="797995">
                <a:moveTo>
                  <a:pt x="0" y="1813624"/>
                </a:moveTo>
                <a:lnTo>
                  <a:pt x="797995" y="1813624"/>
                </a:lnTo>
                <a:lnTo>
                  <a:pt x="797995" y="0"/>
                </a:lnTo>
                <a:lnTo>
                  <a:pt x="0" y="0"/>
                </a:lnTo>
                <a:lnTo>
                  <a:pt x="0" y="1813624"/>
                </a:lnTo>
                <a:close/>
              </a:path>
            </a:pathLst>
          </a:custGeom>
          <a:blipFill rotWithShape="1">
            <a:blip r:embed="rId3">
              <a:alphaModFix/>
            </a:blip>
            <a:stretch>
              <a:fillRect b="0" l="0" r="0" t="0"/>
            </a:stretch>
          </a:blipFill>
          <a:ln>
            <a:noFill/>
          </a:ln>
        </p:spPr>
      </p:sp>
      <p:sp>
        <p:nvSpPr>
          <p:cNvPr id="652" name="Google Shape;652;g323466a5a25_0_91"/>
          <p:cNvSpPr/>
          <p:nvPr/>
        </p:nvSpPr>
        <p:spPr>
          <a:xfrm rot="-5400000">
            <a:off x="14605450" y="618441"/>
            <a:ext cx="797995" cy="1813624"/>
          </a:xfrm>
          <a:custGeom>
            <a:rect b="b" l="l" r="r" t="t"/>
            <a:pathLst>
              <a:path extrusionOk="0" h="1813624" w="797995">
                <a:moveTo>
                  <a:pt x="797994" y="1813624"/>
                </a:moveTo>
                <a:lnTo>
                  <a:pt x="0" y="1813624"/>
                </a:lnTo>
                <a:lnTo>
                  <a:pt x="0" y="0"/>
                </a:lnTo>
                <a:lnTo>
                  <a:pt x="797994" y="0"/>
                </a:lnTo>
                <a:lnTo>
                  <a:pt x="797994" y="1813624"/>
                </a:lnTo>
                <a:close/>
              </a:path>
            </a:pathLst>
          </a:custGeom>
          <a:blipFill rotWithShape="1">
            <a:blip r:embed="rId3">
              <a:alphaModFix/>
            </a:blip>
            <a:stretch>
              <a:fillRect b="0" l="0" r="0" t="0"/>
            </a:stretch>
          </a:blipFill>
          <a:ln>
            <a:noFill/>
          </a:ln>
        </p:spPr>
      </p:sp>
      <p:sp>
        <p:nvSpPr>
          <p:cNvPr id="653" name="Google Shape;653;g323466a5a25_0_91"/>
          <p:cNvSpPr txBox="1"/>
          <p:nvPr/>
        </p:nvSpPr>
        <p:spPr>
          <a:xfrm>
            <a:off x="1405107" y="441900"/>
            <a:ext cx="16506600" cy="11712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rPr lang="en-US" sz="7608">
                <a:solidFill>
                  <a:srgbClr val="5F6F52"/>
                </a:solidFill>
              </a:rPr>
              <a:t>Questions / Sharing</a:t>
            </a:r>
            <a:endParaRPr/>
          </a:p>
        </p:txBody>
      </p:sp>
      <p:sp>
        <p:nvSpPr>
          <p:cNvPr id="654" name="Google Shape;654;g323466a5a25_0_91"/>
          <p:cNvSpPr txBox="1"/>
          <p:nvPr/>
        </p:nvSpPr>
        <p:spPr>
          <a:xfrm>
            <a:off x="1324850" y="2990475"/>
            <a:ext cx="3885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800">
                <a:solidFill>
                  <a:srgbClr val="5F6F52"/>
                </a:solidFill>
              </a:rPr>
              <a:t> </a:t>
            </a:r>
            <a:endParaRPr sz="4800">
              <a:solidFill>
                <a:srgbClr val="5F6F52"/>
              </a:solidFill>
            </a:endParaRPr>
          </a:p>
        </p:txBody>
      </p:sp>
      <p:grpSp>
        <p:nvGrpSpPr>
          <p:cNvPr id="655" name="Google Shape;655;g323466a5a25_0_91"/>
          <p:cNvGrpSpPr/>
          <p:nvPr/>
        </p:nvGrpSpPr>
        <p:grpSpPr>
          <a:xfrm>
            <a:off x="5348775" y="2483201"/>
            <a:ext cx="12558172" cy="7548268"/>
            <a:chOff x="0" y="-47625"/>
            <a:chExt cx="1357200" cy="1142448"/>
          </a:xfrm>
        </p:grpSpPr>
        <p:sp>
          <p:nvSpPr>
            <p:cNvPr id="656" name="Google Shape;656;g323466a5a25_0_91"/>
            <p:cNvSpPr/>
            <p:nvPr/>
          </p:nvSpPr>
          <p:spPr>
            <a:xfrm>
              <a:off x="0" y="0"/>
              <a:ext cx="1357123" cy="1094823"/>
            </a:xfrm>
            <a:custGeom>
              <a:rect b="b" l="l" r="r" t="t"/>
              <a:pathLst>
                <a:path extrusionOk="0" h="1094823" w="1357123">
                  <a:moveTo>
                    <a:pt x="0" y="0"/>
                  </a:moveTo>
                  <a:lnTo>
                    <a:pt x="1357123" y="0"/>
                  </a:lnTo>
                  <a:lnTo>
                    <a:pt x="1357123" y="1094823"/>
                  </a:lnTo>
                  <a:lnTo>
                    <a:pt x="0" y="1094823"/>
                  </a:lnTo>
                  <a:close/>
                </a:path>
              </a:pathLst>
            </a:custGeom>
            <a:solidFill>
              <a:srgbClr val="D6DAC8"/>
            </a:solidFill>
            <a:ln>
              <a:noFill/>
            </a:ln>
          </p:spPr>
        </p:sp>
        <p:sp>
          <p:nvSpPr>
            <p:cNvPr id="657" name="Google Shape;657;g323466a5a25_0_91"/>
            <p:cNvSpPr txBox="1"/>
            <p:nvPr/>
          </p:nvSpPr>
          <p:spPr>
            <a:xfrm>
              <a:off x="0" y="-47625"/>
              <a:ext cx="1357200" cy="11424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8" name="Google Shape;658;g323466a5a25_0_91"/>
          <p:cNvSpPr txBox="1"/>
          <p:nvPr/>
        </p:nvSpPr>
        <p:spPr>
          <a:xfrm>
            <a:off x="5511025" y="3209200"/>
            <a:ext cx="12233700" cy="3570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US" sz="5500">
                <a:solidFill>
                  <a:srgbClr val="5F6F52"/>
                </a:solidFill>
              </a:rPr>
              <a:t>Stories?</a:t>
            </a:r>
            <a:endParaRPr sz="5500">
              <a:solidFill>
                <a:srgbClr val="5F6F52"/>
              </a:solidFill>
            </a:endParaRPr>
          </a:p>
          <a:p>
            <a:pPr indent="0" lvl="0" marL="0" rtl="0" algn="l">
              <a:lnSpc>
                <a:spcPct val="150000"/>
              </a:lnSpc>
              <a:spcBef>
                <a:spcPts val="0"/>
              </a:spcBef>
              <a:spcAft>
                <a:spcPts val="0"/>
              </a:spcAft>
              <a:buClr>
                <a:schemeClr val="dk1"/>
              </a:buClr>
              <a:buSzPts val="1100"/>
              <a:buFont typeface="Arial"/>
              <a:buNone/>
            </a:pPr>
            <a:r>
              <a:rPr lang="en-US" sz="5500">
                <a:solidFill>
                  <a:srgbClr val="5F6F52"/>
                </a:solidFill>
              </a:rPr>
              <a:t>Advice?</a:t>
            </a:r>
            <a:endParaRPr sz="5500">
              <a:solidFill>
                <a:srgbClr val="5F6F52"/>
              </a:solidFill>
            </a:endParaRPr>
          </a:p>
          <a:p>
            <a:pPr indent="0" lvl="0" marL="0" rtl="0" algn="l">
              <a:lnSpc>
                <a:spcPct val="150000"/>
              </a:lnSpc>
              <a:spcBef>
                <a:spcPts val="0"/>
              </a:spcBef>
              <a:spcAft>
                <a:spcPts val="0"/>
              </a:spcAft>
              <a:buClr>
                <a:schemeClr val="dk1"/>
              </a:buClr>
              <a:buSzPts val="1100"/>
              <a:buFont typeface="Arial"/>
              <a:buNone/>
            </a:pPr>
            <a:r>
              <a:rPr lang="en-US" sz="5500">
                <a:solidFill>
                  <a:srgbClr val="5F6F52"/>
                </a:solidFill>
              </a:rPr>
              <a:t>Cautionary tales?</a:t>
            </a:r>
            <a:endParaRPr sz="5500">
              <a:solidFill>
                <a:srgbClr val="5F6F5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DAC8"/>
        </a:solidFill>
      </p:bgPr>
    </p:bg>
    <p:spTree>
      <p:nvGrpSpPr>
        <p:cNvPr id="662" name="Shape 662"/>
        <p:cNvGrpSpPr/>
        <p:nvPr/>
      </p:nvGrpSpPr>
      <p:grpSpPr>
        <a:xfrm>
          <a:off x="0" y="0"/>
          <a:ext cx="0" cy="0"/>
          <a:chOff x="0" y="0"/>
          <a:chExt cx="0" cy="0"/>
        </a:xfrm>
      </p:grpSpPr>
      <p:grpSp>
        <p:nvGrpSpPr>
          <p:cNvPr id="663" name="Google Shape;663;p10"/>
          <p:cNvGrpSpPr/>
          <p:nvPr/>
        </p:nvGrpSpPr>
        <p:grpSpPr>
          <a:xfrm>
            <a:off x="0" y="847874"/>
            <a:ext cx="17259300" cy="9439126"/>
            <a:chOff x="0" y="-47625"/>
            <a:chExt cx="4545659" cy="2486025"/>
          </a:xfrm>
        </p:grpSpPr>
        <p:sp>
          <p:nvSpPr>
            <p:cNvPr id="664" name="Google Shape;664;p10"/>
            <p:cNvSpPr/>
            <p:nvPr/>
          </p:nvSpPr>
          <p:spPr>
            <a:xfrm>
              <a:off x="0" y="0"/>
              <a:ext cx="4545659" cy="2438400"/>
            </a:xfrm>
            <a:custGeom>
              <a:rect b="b" l="l" r="r" t="t"/>
              <a:pathLst>
                <a:path extrusionOk="0" h="2438400" w="4545659">
                  <a:moveTo>
                    <a:pt x="0" y="0"/>
                  </a:moveTo>
                  <a:lnTo>
                    <a:pt x="4545659" y="0"/>
                  </a:lnTo>
                  <a:lnTo>
                    <a:pt x="4545659" y="2438400"/>
                  </a:lnTo>
                  <a:lnTo>
                    <a:pt x="0" y="2438400"/>
                  </a:lnTo>
                  <a:close/>
                </a:path>
              </a:pathLst>
            </a:custGeom>
            <a:solidFill>
              <a:srgbClr val="F6EDDD"/>
            </a:solidFill>
            <a:ln>
              <a:noFill/>
            </a:ln>
          </p:spPr>
        </p:sp>
        <p:sp>
          <p:nvSpPr>
            <p:cNvPr id="665" name="Google Shape;665;p10"/>
            <p:cNvSpPr txBox="1"/>
            <p:nvPr/>
          </p:nvSpPr>
          <p:spPr>
            <a:xfrm>
              <a:off x="0" y="-47625"/>
              <a:ext cx="4545659" cy="24860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6" name="Google Shape;666;p10"/>
          <p:cNvGrpSpPr/>
          <p:nvPr/>
        </p:nvGrpSpPr>
        <p:grpSpPr>
          <a:xfrm>
            <a:off x="3105486" y="6344420"/>
            <a:ext cx="14153814" cy="3266926"/>
            <a:chOff x="0" y="-47625"/>
            <a:chExt cx="3727754" cy="860425"/>
          </a:xfrm>
        </p:grpSpPr>
        <p:sp>
          <p:nvSpPr>
            <p:cNvPr id="667" name="Google Shape;667;p10"/>
            <p:cNvSpPr/>
            <p:nvPr/>
          </p:nvSpPr>
          <p:spPr>
            <a:xfrm>
              <a:off x="0" y="0"/>
              <a:ext cx="3727753" cy="812800"/>
            </a:xfrm>
            <a:custGeom>
              <a:rect b="b" l="l" r="r" t="t"/>
              <a:pathLst>
                <a:path extrusionOk="0" h="812800" w="3727753">
                  <a:moveTo>
                    <a:pt x="0" y="0"/>
                  </a:moveTo>
                  <a:lnTo>
                    <a:pt x="3727753" y="0"/>
                  </a:lnTo>
                  <a:lnTo>
                    <a:pt x="3727753" y="812800"/>
                  </a:lnTo>
                  <a:lnTo>
                    <a:pt x="0" y="812800"/>
                  </a:lnTo>
                  <a:close/>
                </a:path>
              </a:pathLst>
            </a:custGeom>
            <a:solidFill>
              <a:srgbClr val="D6DAC8"/>
            </a:solidFill>
            <a:ln>
              <a:noFill/>
            </a:ln>
          </p:spPr>
        </p:sp>
        <p:sp>
          <p:nvSpPr>
            <p:cNvPr id="668" name="Google Shape;668;p10"/>
            <p:cNvSpPr txBox="1"/>
            <p:nvPr/>
          </p:nvSpPr>
          <p:spPr>
            <a:xfrm>
              <a:off x="0" y="-47625"/>
              <a:ext cx="3727754"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9" name="Google Shape;669;p10"/>
          <p:cNvGrpSpPr/>
          <p:nvPr/>
        </p:nvGrpSpPr>
        <p:grpSpPr>
          <a:xfrm>
            <a:off x="1562436" y="3076669"/>
            <a:ext cx="3086100" cy="3086100"/>
            <a:chOff x="0" y="0"/>
            <a:chExt cx="812800" cy="812800"/>
          </a:xfrm>
        </p:grpSpPr>
        <p:sp>
          <p:nvSpPr>
            <p:cNvPr id="670" name="Google Shape;670;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F6F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2" name="Google Shape;672;p10"/>
          <p:cNvGrpSpPr/>
          <p:nvPr/>
        </p:nvGrpSpPr>
        <p:grpSpPr>
          <a:xfrm>
            <a:off x="1562436" y="6525246"/>
            <a:ext cx="3086100" cy="3086100"/>
            <a:chOff x="0" y="0"/>
            <a:chExt cx="812800" cy="812800"/>
          </a:xfrm>
        </p:grpSpPr>
        <p:sp>
          <p:nvSpPr>
            <p:cNvPr id="673" name="Google Shape;673;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F6F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5" name="Google Shape;675;p10"/>
          <p:cNvSpPr/>
          <p:nvPr/>
        </p:nvSpPr>
        <p:spPr>
          <a:xfrm>
            <a:off x="14201483" y="1279978"/>
            <a:ext cx="5422644" cy="1434741"/>
          </a:xfrm>
          <a:custGeom>
            <a:rect b="b" l="l" r="r" t="t"/>
            <a:pathLst>
              <a:path extrusionOk="0" h="1434741" w="5422644">
                <a:moveTo>
                  <a:pt x="0" y="0"/>
                </a:moveTo>
                <a:lnTo>
                  <a:pt x="5422644" y="0"/>
                </a:lnTo>
                <a:lnTo>
                  <a:pt x="5422644" y="1434741"/>
                </a:lnTo>
                <a:lnTo>
                  <a:pt x="0" y="1434741"/>
                </a:lnTo>
                <a:lnTo>
                  <a:pt x="0" y="0"/>
                </a:lnTo>
                <a:close/>
              </a:path>
            </a:pathLst>
          </a:custGeom>
          <a:blipFill rotWithShape="1">
            <a:blip r:embed="rId3">
              <a:alphaModFix/>
            </a:blip>
            <a:stretch>
              <a:fillRect b="0" l="0" r="0" t="0"/>
            </a:stretch>
          </a:blipFill>
          <a:ln>
            <a:noFill/>
          </a:ln>
        </p:spPr>
      </p:sp>
      <p:sp>
        <p:nvSpPr>
          <p:cNvPr id="676" name="Google Shape;676;p10"/>
          <p:cNvSpPr/>
          <p:nvPr/>
        </p:nvSpPr>
        <p:spPr>
          <a:xfrm>
            <a:off x="2074318" y="3595515"/>
            <a:ext cx="2062335" cy="2062335"/>
          </a:xfrm>
          <a:custGeom>
            <a:rect b="b" l="l" r="r" t="t"/>
            <a:pathLst>
              <a:path extrusionOk="0" h="2062335" w="2062335">
                <a:moveTo>
                  <a:pt x="0" y="0"/>
                </a:moveTo>
                <a:lnTo>
                  <a:pt x="2062335" y="0"/>
                </a:lnTo>
                <a:lnTo>
                  <a:pt x="2062335" y="2062335"/>
                </a:lnTo>
                <a:lnTo>
                  <a:pt x="0" y="2062335"/>
                </a:lnTo>
                <a:lnTo>
                  <a:pt x="0" y="0"/>
                </a:lnTo>
                <a:close/>
              </a:path>
            </a:pathLst>
          </a:custGeom>
          <a:blipFill rotWithShape="1">
            <a:blip r:embed="rId4">
              <a:alphaModFix/>
            </a:blip>
            <a:stretch>
              <a:fillRect b="0" l="0" r="0" t="0"/>
            </a:stretch>
          </a:blipFill>
          <a:ln>
            <a:noFill/>
          </a:ln>
        </p:spPr>
      </p:sp>
      <p:sp>
        <p:nvSpPr>
          <p:cNvPr id="677" name="Google Shape;677;p10"/>
          <p:cNvSpPr/>
          <p:nvPr/>
        </p:nvSpPr>
        <p:spPr>
          <a:xfrm>
            <a:off x="2175625" y="6923853"/>
            <a:ext cx="1859721" cy="2288888"/>
          </a:xfrm>
          <a:custGeom>
            <a:rect b="b" l="l" r="r" t="t"/>
            <a:pathLst>
              <a:path extrusionOk="0" h="2288888" w="1859721">
                <a:moveTo>
                  <a:pt x="0" y="0"/>
                </a:moveTo>
                <a:lnTo>
                  <a:pt x="1859721" y="0"/>
                </a:lnTo>
                <a:lnTo>
                  <a:pt x="1859721" y="2288887"/>
                </a:lnTo>
                <a:lnTo>
                  <a:pt x="0" y="2288887"/>
                </a:lnTo>
                <a:lnTo>
                  <a:pt x="0" y="0"/>
                </a:lnTo>
                <a:close/>
              </a:path>
            </a:pathLst>
          </a:custGeom>
          <a:blipFill rotWithShape="1">
            <a:blip r:embed="rId5">
              <a:alphaModFix/>
            </a:blip>
            <a:stretch>
              <a:fillRect b="0" l="0" r="0" t="0"/>
            </a:stretch>
          </a:blipFill>
          <a:ln>
            <a:noFill/>
          </a:ln>
        </p:spPr>
      </p:sp>
      <p:sp>
        <p:nvSpPr>
          <p:cNvPr id="678" name="Google Shape;678;p10"/>
          <p:cNvSpPr txBox="1"/>
          <p:nvPr/>
        </p:nvSpPr>
        <p:spPr>
          <a:xfrm>
            <a:off x="1562436" y="1550735"/>
            <a:ext cx="15080100" cy="11712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rPr lang="en-US" sz="7608">
                <a:solidFill>
                  <a:srgbClr val="5F6F52"/>
                </a:solidFill>
              </a:rPr>
              <a:t>Q</a:t>
            </a:r>
            <a:r>
              <a:rPr b="0" i="0" lang="en-US" sz="7608" u="none" cap="none" strike="noStrike">
                <a:solidFill>
                  <a:srgbClr val="5F6F52"/>
                </a:solidFill>
                <a:latin typeface="Arial"/>
                <a:ea typeface="Arial"/>
                <a:cs typeface="Arial"/>
                <a:sym typeface="Arial"/>
              </a:rPr>
              <a:t> &amp; </a:t>
            </a:r>
            <a:r>
              <a:rPr lang="en-US" sz="7608">
                <a:solidFill>
                  <a:srgbClr val="5F6F52"/>
                </a:solidFill>
              </a:rPr>
              <a:t>A</a:t>
            </a:r>
            <a:r>
              <a:rPr b="0" i="0" lang="en-US" sz="7608" u="none" cap="none" strike="noStrike">
                <a:solidFill>
                  <a:srgbClr val="5F6F52"/>
                </a:solidFill>
                <a:latin typeface="Arial"/>
                <a:ea typeface="Arial"/>
                <a:cs typeface="Arial"/>
                <a:sym typeface="Arial"/>
              </a:rPr>
              <a:t> </a:t>
            </a:r>
            <a:r>
              <a:rPr lang="en-US" sz="7608">
                <a:solidFill>
                  <a:srgbClr val="5F6F52"/>
                </a:solidFill>
              </a:rPr>
              <a:t>with ICCB</a:t>
            </a:r>
            <a:r>
              <a:rPr b="0" i="0" lang="en-US" sz="7608" u="none" cap="none" strike="noStrike">
                <a:solidFill>
                  <a:srgbClr val="5F6F52"/>
                </a:solidFill>
                <a:latin typeface="Arial"/>
                <a:ea typeface="Arial"/>
                <a:cs typeface="Arial"/>
                <a:sym typeface="Arial"/>
              </a:rPr>
              <a:t>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DDD"/>
        </a:solidFill>
      </p:bgPr>
    </p:bg>
    <p:spTree>
      <p:nvGrpSpPr>
        <p:cNvPr id="682" name="Shape 682"/>
        <p:cNvGrpSpPr/>
        <p:nvPr/>
      </p:nvGrpSpPr>
      <p:grpSpPr>
        <a:xfrm>
          <a:off x="0" y="0"/>
          <a:ext cx="0" cy="0"/>
          <a:chOff x="0" y="0"/>
          <a:chExt cx="0" cy="0"/>
        </a:xfrm>
      </p:grpSpPr>
      <p:sp>
        <p:nvSpPr>
          <p:cNvPr id="683" name="Google Shape;683;p11"/>
          <p:cNvSpPr/>
          <p:nvPr/>
        </p:nvSpPr>
        <p:spPr>
          <a:xfrm>
            <a:off x="544711" y="6710745"/>
            <a:ext cx="1911949" cy="4345338"/>
          </a:xfrm>
          <a:custGeom>
            <a:rect b="b" l="l" r="r" t="t"/>
            <a:pathLst>
              <a:path extrusionOk="0" h="4345338" w="1911949">
                <a:moveTo>
                  <a:pt x="0" y="0"/>
                </a:moveTo>
                <a:lnTo>
                  <a:pt x="1911949" y="0"/>
                </a:lnTo>
                <a:lnTo>
                  <a:pt x="1911949" y="4345339"/>
                </a:lnTo>
                <a:lnTo>
                  <a:pt x="0" y="4345339"/>
                </a:lnTo>
                <a:lnTo>
                  <a:pt x="0" y="0"/>
                </a:lnTo>
                <a:close/>
              </a:path>
            </a:pathLst>
          </a:custGeom>
          <a:blipFill rotWithShape="1">
            <a:blip r:embed="rId3">
              <a:alphaModFix/>
            </a:blip>
            <a:stretch>
              <a:fillRect b="0" l="0" r="0" t="0"/>
            </a:stretch>
          </a:blipFill>
          <a:ln>
            <a:noFill/>
          </a:ln>
        </p:spPr>
      </p:sp>
      <p:sp>
        <p:nvSpPr>
          <p:cNvPr id="684" name="Google Shape;684;p11"/>
          <p:cNvSpPr/>
          <p:nvPr/>
        </p:nvSpPr>
        <p:spPr>
          <a:xfrm>
            <a:off x="17128651" y="6710745"/>
            <a:ext cx="1911949" cy="4345338"/>
          </a:xfrm>
          <a:custGeom>
            <a:rect b="b" l="l" r="r" t="t"/>
            <a:pathLst>
              <a:path extrusionOk="0" h="4345338" w="1911949">
                <a:moveTo>
                  <a:pt x="0" y="0"/>
                </a:moveTo>
                <a:lnTo>
                  <a:pt x="1911949" y="0"/>
                </a:lnTo>
                <a:lnTo>
                  <a:pt x="1911949" y="4345339"/>
                </a:lnTo>
                <a:lnTo>
                  <a:pt x="0" y="4345339"/>
                </a:lnTo>
                <a:lnTo>
                  <a:pt x="0" y="0"/>
                </a:lnTo>
                <a:close/>
              </a:path>
            </a:pathLst>
          </a:custGeom>
          <a:blipFill rotWithShape="1">
            <a:blip r:embed="rId3">
              <a:alphaModFix/>
            </a:blip>
            <a:stretch>
              <a:fillRect b="0" l="0" r="0" t="0"/>
            </a:stretch>
          </a:blipFill>
          <a:ln>
            <a:noFill/>
          </a:ln>
        </p:spPr>
      </p:sp>
      <p:sp>
        <p:nvSpPr>
          <p:cNvPr id="685" name="Google Shape;685;p11"/>
          <p:cNvSpPr/>
          <p:nvPr/>
        </p:nvSpPr>
        <p:spPr>
          <a:xfrm>
            <a:off x="544711" y="-769084"/>
            <a:ext cx="1911949" cy="4345338"/>
          </a:xfrm>
          <a:custGeom>
            <a:rect b="b" l="l" r="r" t="t"/>
            <a:pathLst>
              <a:path extrusionOk="0" h="4345338" w="1911949">
                <a:moveTo>
                  <a:pt x="0" y="0"/>
                </a:moveTo>
                <a:lnTo>
                  <a:pt x="1911949" y="0"/>
                </a:lnTo>
                <a:lnTo>
                  <a:pt x="1911949" y="4345339"/>
                </a:lnTo>
                <a:lnTo>
                  <a:pt x="0" y="4345339"/>
                </a:lnTo>
                <a:lnTo>
                  <a:pt x="0" y="0"/>
                </a:lnTo>
                <a:close/>
              </a:path>
            </a:pathLst>
          </a:custGeom>
          <a:blipFill rotWithShape="1">
            <a:blip r:embed="rId3">
              <a:alphaModFix/>
            </a:blip>
            <a:stretch>
              <a:fillRect b="0" l="0" r="0" t="0"/>
            </a:stretch>
          </a:blipFill>
          <a:ln>
            <a:noFill/>
          </a:ln>
        </p:spPr>
      </p:sp>
      <p:sp>
        <p:nvSpPr>
          <p:cNvPr id="686" name="Google Shape;686;p11"/>
          <p:cNvSpPr/>
          <p:nvPr/>
        </p:nvSpPr>
        <p:spPr>
          <a:xfrm>
            <a:off x="17128651" y="-769084"/>
            <a:ext cx="1911949" cy="4345338"/>
          </a:xfrm>
          <a:custGeom>
            <a:rect b="b" l="l" r="r" t="t"/>
            <a:pathLst>
              <a:path extrusionOk="0" h="4345338" w="1911949">
                <a:moveTo>
                  <a:pt x="0" y="0"/>
                </a:moveTo>
                <a:lnTo>
                  <a:pt x="1911949" y="0"/>
                </a:lnTo>
                <a:lnTo>
                  <a:pt x="1911949" y="4345339"/>
                </a:lnTo>
                <a:lnTo>
                  <a:pt x="0" y="4345339"/>
                </a:lnTo>
                <a:lnTo>
                  <a:pt x="0" y="0"/>
                </a:lnTo>
                <a:close/>
              </a:path>
            </a:pathLst>
          </a:custGeom>
          <a:blipFill rotWithShape="1">
            <a:blip r:embed="rId3">
              <a:alphaModFix/>
            </a:blip>
            <a:stretch>
              <a:fillRect b="0" l="0" r="0" t="0"/>
            </a:stretch>
          </a:blipFill>
          <a:ln>
            <a:noFill/>
          </a:ln>
        </p:spPr>
      </p:sp>
      <p:sp>
        <p:nvSpPr>
          <p:cNvPr id="687" name="Google Shape;687;p11"/>
          <p:cNvSpPr/>
          <p:nvPr/>
        </p:nvSpPr>
        <p:spPr>
          <a:xfrm flipH="1">
            <a:off x="544711" y="2939493"/>
            <a:ext cx="1911949" cy="4345338"/>
          </a:xfrm>
          <a:custGeom>
            <a:rect b="b" l="l" r="r" t="t"/>
            <a:pathLst>
              <a:path extrusionOk="0" h="4345338" w="1911949">
                <a:moveTo>
                  <a:pt x="1911949" y="0"/>
                </a:moveTo>
                <a:lnTo>
                  <a:pt x="0" y="0"/>
                </a:lnTo>
                <a:lnTo>
                  <a:pt x="0" y="4345339"/>
                </a:lnTo>
                <a:lnTo>
                  <a:pt x="1911949" y="4345339"/>
                </a:lnTo>
                <a:lnTo>
                  <a:pt x="1911949" y="0"/>
                </a:lnTo>
                <a:close/>
              </a:path>
            </a:pathLst>
          </a:custGeom>
          <a:blipFill rotWithShape="1">
            <a:blip r:embed="rId3">
              <a:alphaModFix/>
            </a:blip>
            <a:stretch>
              <a:fillRect b="0" l="0" r="0" t="0"/>
            </a:stretch>
          </a:blipFill>
          <a:ln>
            <a:noFill/>
          </a:ln>
        </p:spPr>
      </p:sp>
      <p:sp>
        <p:nvSpPr>
          <p:cNvPr id="688" name="Google Shape;688;p11"/>
          <p:cNvSpPr/>
          <p:nvPr/>
        </p:nvSpPr>
        <p:spPr>
          <a:xfrm flipH="1">
            <a:off x="17128651" y="2939493"/>
            <a:ext cx="1911949" cy="4345338"/>
          </a:xfrm>
          <a:custGeom>
            <a:rect b="b" l="l" r="r" t="t"/>
            <a:pathLst>
              <a:path extrusionOk="0" h="4345338" w="1911949">
                <a:moveTo>
                  <a:pt x="1911949" y="0"/>
                </a:moveTo>
                <a:lnTo>
                  <a:pt x="0" y="0"/>
                </a:lnTo>
                <a:lnTo>
                  <a:pt x="0" y="4345339"/>
                </a:lnTo>
                <a:lnTo>
                  <a:pt x="1911949" y="4345339"/>
                </a:lnTo>
                <a:lnTo>
                  <a:pt x="1911949" y="0"/>
                </a:lnTo>
                <a:close/>
              </a:path>
            </a:pathLst>
          </a:custGeom>
          <a:blipFill rotWithShape="1">
            <a:blip r:embed="rId3">
              <a:alphaModFix/>
            </a:blip>
            <a:stretch>
              <a:fillRect b="0" l="0" r="0" t="0"/>
            </a:stretch>
          </a:blipFill>
          <a:ln>
            <a:noFill/>
          </a:ln>
        </p:spPr>
      </p:sp>
      <p:sp>
        <p:nvSpPr>
          <p:cNvPr id="689" name="Google Shape;689;p11"/>
          <p:cNvSpPr txBox="1"/>
          <p:nvPr/>
        </p:nvSpPr>
        <p:spPr>
          <a:xfrm>
            <a:off x="3369750" y="3842984"/>
            <a:ext cx="13889550" cy="2519308"/>
          </a:xfrm>
          <a:prstGeom prst="rect">
            <a:avLst/>
          </a:prstGeom>
          <a:noFill/>
          <a:ln>
            <a:noFill/>
          </a:ln>
        </p:spPr>
        <p:txBody>
          <a:bodyPr anchorCtr="0" anchor="t" bIns="0" lIns="0" spcFirstLastPara="1" rIns="0" wrap="square" tIns="0">
            <a:spAutoFit/>
          </a:bodyPr>
          <a:lstStyle/>
          <a:p>
            <a:pPr indent="0" lvl="0" marL="0" marR="0" rtl="0" algn="l">
              <a:lnSpc>
                <a:spcPct val="121001"/>
              </a:lnSpc>
              <a:spcBef>
                <a:spcPts val="0"/>
              </a:spcBef>
              <a:spcAft>
                <a:spcPts val="0"/>
              </a:spcAft>
              <a:buNone/>
            </a:pPr>
            <a:r>
              <a:rPr b="0" i="0" lang="en-US" sz="16461" u="none" cap="none" strike="noStrike">
                <a:solidFill>
                  <a:srgbClr val="5F6F52"/>
                </a:solidFill>
                <a:latin typeface="Arial"/>
                <a:ea typeface="Arial"/>
                <a:cs typeface="Arial"/>
                <a:sym typeface="Arial"/>
              </a:rPr>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DAC8"/>
        </a:solidFill>
      </p:bgPr>
    </p:bg>
    <p:spTree>
      <p:nvGrpSpPr>
        <p:cNvPr id="181" name="Shape 181"/>
        <p:cNvGrpSpPr/>
        <p:nvPr/>
      </p:nvGrpSpPr>
      <p:grpSpPr>
        <a:xfrm>
          <a:off x="0" y="0"/>
          <a:ext cx="0" cy="0"/>
          <a:chOff x="0" y="0"/>
          <a:chExt cx="0" cy="0"/>
        </a:xfrm>
      </p:grpSpPr>
      <p:grpSp>
        <p:nvGrpSpPr>
          <p:cNvPr id="182" name="Google Shape;182;g3239a0fc4ac_1_1"/>
          <p:cNvGrpSpPr/>
          <p:nvPr/>
        </p:nvGrpSpPr>
        <p:grpSpPr>
          <a:xfrm>
            <a:off x="6717590" y="4190402"/>
            <a:ext cx="4854899" cy="5067931"/>
            <a:chOff x="0" y="-47625"/>
            <a:chExt cx="1278648" cy="1334755"/>
          </a:xfrm>
        </p:grpSpPr>
        <p:sp>
          <p:nvSpPr>
            <p:cNvPr id="183" name="Google Shape;183;g3239a0fc4ac_1_1"/>
            <p:cNvSpPr/>
            <p:nvPr/>
          </p:nvSpPr>
          <p:spPr>
            <a:xfrm>
              <a:off x="0" y="0"/>
              <a:ext cx="1278648" cy="1287130"/>
            </a:xfrm>
            <a:custGeom>
              <a:rect b="b" l="l" r="r" t="t"/>
              <a:pathLst>
                <a:path extrusionOk="0" h="1287130" w="1278648">
                  <a:moveTo>
                    <a:pt x="0" y="0"/>
                  </a:moveTo>
                  <a:lnTo>
                    <a:pt x="1278648" y="0"/>
                  </a:lnTo>
                  <a:lnTo>
                    <a:pt x="1278648" y="1287130"/>
                  </a:lnTo>
                  <a:lnTo>
                    <a:pt x="0" y="1287130"/>
                  </a:lnTo>
                  <a:close/>
                </a:path>
              </a:pathLst>
            </a:custGeom>
            <a:solidFill>
              <a:srgbClr val="5F6F52"/>
            </a:solidFill>
            <a:ln>
              <a:noFill/>
            </a:ln>
          </p:spPr>
        </p:sp>
        <p:sp>
          <p:nvSpPr>
            <p:cNvPr id="184" name="Google Shape;184;g3239a0fc4ac_1_1"/>
            <p:cNvSpPr txBox="1"/>
            <p:nvPr/>
          </p:nvSpPr>
          <p:spPr>
            <a:xfrm>
              <a:off x="0" y="-47625"/>
              <a:ext cx="1278600" cy="13347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rPr lang="en-US" sz="4800">
                  <a:solidFill>
                    <a:srgbClr val="F6EDDD"/>
                  </a:solidFill>
                </a:rPr>
                <a:t>Class Types</a:t>
              </a:r>
              <a:endParaRPr i="0" sz="4800" u="none" cap="none" strike="noStrike">
                <a:solidFill>
                  <a:srgbClr val="F6EDDD"/>
                </a:solidFill>
              </a:endParaRPr>
            </a:p>
          </p:txBody>
        </p:sp>
      </p:grpSp>
      <p:grpSp>
        <p:nvGrpSpPr>
          <p:cNvPr id="185" name="Google Shape;185;g3239a0fc4ac_1_1"/>
          <p:cNvGrpSpPr/>
          <p:nvPr/>
        </p:nvGrpSpPr>
        <p:grpSpPr>
          <a:xfrm>
            <a:off x="12404432" y="4190402"/>
            <a:ext cx="4854899" cy="5067931"/>
            <a:chOff x="0" y="-47625"/>
            <a:chExt cx="1278648" cy="1334755"/>
          </a:xfrm>
        </p:grpSpPr>
        <p:sp>
          <p:nvSpPr>
            <p:cNvPr id="186" name="Google Shape;186;g3239a0fc4ac_1_1"/>
            <p:cNvSpPr/>
            <p:nvPr/>
          </p:nvSpPr>
          <p:spPr>
            <a:xfrm>
              <a:off x="0" y="0"/>
              <a:ext cx="1278648" cy="1287130"/>
            </a:xfrm>
            <a:custGeom>
              <a:rect b="b" l="l" r="r" t="t"/>
              <a:pathLst>
                <a:path extrusionOk="0" h="1287130" w="1278648">
                  <a:moveTo>
                    <a:pt x="0" y="0"/>
                  </a:moveTo>
                  <a:lnTo>
                    <a:pt x="1278648" y="0"/>
                  </a:lnTo>
                  <a:lnTo>
                    <a:pt x="1278648" y="1287130"/>
                  </a:lnTo>
                  <a:lnTo>
                    <a:pt x="0" y="1287130"/>
                  </a:lnTo>
                  <a:close/>
                </a:path>
              </a:pathLst>
            </a:custGeom>
            <a:solidFill>
              <a:srgbClr val="F6EDDD"/>
            </a:solidFill>
            <a:ln>
              <a:noFill/>
            </a:ln>
          </p:spPr>
        </p:sp>
        <p:sp>
          <p:nvSpPr>
            <p:cNvPr id="187" name="Google Shape;187;g3239a0fc4ac_1_1"/>
            <p:cNvSpPr txBox="1"/>
            <p:nvPr/>
          </p:nvSpPr>
          <p:spPr>
            <a:xfrm>
              <a:off x="0" y="-47625"/>
              <a:ext cx="1278600" cy="13347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rPr lang="en-US" sz="4800">
                  <a:solidFill>
                    <a:srgbClr val="5F6F52"/>
                  </a:solidFill>
                </a:rPr>
                <a:t>Accurate</a:t>
              </a:r>
              <a:endParaRPr sz="4800">
                <a:solidFill>
                  <a:srgbClr val="5F6F52"/>
                </a:solidFill>
              </a:endParaRPr>
            </a:p>
            <a:p>
              <a:pPr indent="0" lvl="0" marL="0" marR="0" rtl="0" algn="ctr">
                <a:lnSpc>
                  <a:spcPct val="167333"/>
                </a:lnSpc>
                <a:spcBef>
                  <a:spcPts val="0"/>
                </a:spcBef>
                <a:spcAft>
                  <a:spcPts val="0"/>
                </a:spcAft>
                <a:buNone/>
              </a:pPr>
              <a:r>
                <a:rPr lang="en-US" sz="4800">
                  <a:solidFill>
                    <a:srgbClr val="5F6F52"/>
                  </a:solidFill>
                </a:rPr>
                <a:t> Data Entry</a:t>
              </a:r>
              <a:endParaRPr i="0" sz="4800" u="none" cap="none" strike="noStrike">
                <a:solidFill>
                  <a:srgbClr val="5F6F52"/>
                </a:solidFill>
              </a:endParaRPr>
            </a:p>
          </p:txBody>
        </p:sp>
      </p:grpSp>
      <p:grpSp>
        <p:nvGrpSpPr>
          <p:cNvPr id="188" name="Google Shape;188;g3239a0fc4ac_1_1"/>
          <p:cNvGrpSpPr/>
          <p:nvPr/>
        </p:nvGrpSpPr>
        <p:grpSpPr>
          <a:xfrm>
            <a:off x="1028700" y="4190402"/>
            <a:ext cx="4854899" cy="5067931"/>
            <a:chOff x="0" y="-47625"/>
            <a:chExt cx="1278648" cy="1334755"/>
          </a:xfrm>
        </p:grpSpPr>
        <p:sp>
          <p:nvSpPr>
            <p:cNvPr id="189" name="Google Shape;189;g3239a0fc4ac_1_1"/>
            <p:cNvSpPr/>
            <p:nvPr/>
          </p:nvSpPr>
          <p:spPr>
            <a:xfrm>
              <a:off x="0" y="0"/>
              <a:ext cx="1278648" cy="1287130"/>
            </a:xfrm>
            <a:custGeom>
              <a:rect b="b" l="l" r="r" t="t"/>
              <a:pathLst>
                <a:path extrusionOk="0" h="1287130" w="1278648">
                  <a:moveTo>
                    <a:pt x="0" y="0"/>
                  </a:moveTo>
                  <a:lnTo>
                    <a:pt x="1278648" y="0"/>
                  </a:lnTo>
                  <a:lnTo>
                    <a:pt x="1278648" y="1287130"/>
                  </a:lnTo>
                  <a:lnTo>
                    <a:pt x="0" y="1287130"/>
                  </a:lnTo>
                  <a:close/>
                </a:path>
              </a:pathLst>
            </a:custGeom>
            <a:solidFill>
              <a:srgbClr val="F6EDDD"/>
            </a:solidFill>
            <a:ln>
              <a:noFill/>
            </a:ln>
          </p:spPr>
        </p:sp>
        <p:sp>
          <p:nvSpPr>
            <p:cNvPr id="190" name="Google Shape;190;g3239a0fc4ac_1_1"/>
            <p:cNvSpPr txBox="1"/>
            <p:nvPr/>
          </p:nvSpPr>
          <p:spPr>
            <a:xfrm>
              <a:off x="0" y="-47625"/>
              <a:ext cx="1278600" cy="13347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rPr lang="en-US" sz="4800">
                  <a:solidFill>
                    <a:srgbClr val="5F6F52"/>
                  </a:solidFill>
                </a:rPr>
                <a:t>Individualized Instruction</a:t>
              </a:r>
              <a:endParaRPr i="0" sz="4800" u="none" cap="none" strike="noStrike">
                <a:solidFill>
                  <a:srgbClr val="5F6F52"/>
                </a:solidFill>
              </a:endParaRPr>
            </a:p>
          </p:txBody>
        </p:sp>
      </p:grpSp>
      <p:sp>
        <p:nvSpPr>
          <p:cNvPr id="191" name="Google Shape;191;g3239a0fc4ac_1_1"/>
          <p:cNvSpPr txBox="1"/>
          <p:nvPr/>
        </p:nvSpPr>
        <p:spPr>
          <a:xfrm>
            <a:off x="1028700" y="1019175"/>
            <a:ext cx="16230600" cy="1171200"/>
          </a:xfrm>
          <a:prstGeom prst="rect">
            <a:avLst/>
          </a:prstGeom>
          <a:noFill/>
          <a:ln>
            <a:noFill/>
          </a:ln>
        </p:spPr>
        <p:txBody>
          <a:bodyPr anchorCtr="0" anchor="t" bIns="0" lIns="0" spcFirstLastPara="1" rIns="0" wrap="square" tIns="0">
            <a:spAutoFit/>
          </a:bodyPr>
          <a:lstStyle/>
          <a:p>
            <a:pPr indent="0" lvl="0" marL="0" marR="0" rtl="0" algn="ctr">
              <a:lnSpc>
                <a:spcPct val="121004"/>
              </a:lnSpc>
              <a:spcBef>
                <a:spcPts val="0"/>
              </a:spcBef>
              <a:spcAft>
                <a:spcPts val="0"/>
              </a:spcAft>
              <a:buNone/>
            </a:pPr>
            <a:r>
              <a:rPr lang="en-US" sz="7608">
                <a:solidFill>
                  <a:srgbClr val="5F6F52"/>
                </a:solidFill>
              </a:rPr>
              <a:t>Setting Up DL Classes in DAISI</a:t>
            </a:r>
            <a:endParaRPr/>
          </a:p>
        </p:txBody>
      </p:sp>
      <p:sp>
        <p:nvSpPr>
          <p:cNvPr id="192" name="Google Shape;192;g3239a0fc4ac_1_1"/>
          <p:cNvSpPr/>
          <p:nvPr/>
        </p:nvSpPr>
        <p:spPr>
          <a:xfrm rot="5400000">
            <a:off x="490849" y="8035912"/>
            <a:ext cx="1075701" cy="2444776"/>
          </a:xfrm>
          <a:custGeom>
            <a:rect b="b" l="l" r="r" t="t"/>
            <a:pathLst>
              <a:path extrusionOk="0" h="2444776" w="1075701">
                <a:moveTo>
                  <a:pt x="0" y="0"/>
                </a:moveTo>
                <a:lnTo>
                  <a:pt x="1075702" y="0"/>
                </a:lnTo>
                <a:lnTo>
                  <a:pt x="1075702" y="2444776"/>
                </a:lnTo>
                <a:lnTo>
                  <a:pt x="0" y="2444776"/>
                </a:lnTo>
                <a:lnTo>
                  <a:pt x="0" y="0"/>
                </a:lnTo>
                <a:close/>
              </a:path>
            </a:pathLst>
          </a:custGeom>
          <a:blipFill rotWithShape="1">
            <a:blip r:embed="rId3">
              <a:alphaModFix/>
            </a:blip>
            <a:stretch>
              <a:fillRect b="0" l="0" r="0" t="0"/>
            </a:stretch>
          </a:blipFill>
          <a:ln>
            <a:noFill/>
          </a:ln>
        </p:spPr>
      </p:sp>
      <p:sp>
        <p:nvSpPr>
          <p:cNvPr id="193" name="Google Shape;193;g3239a0fc4ac_1_1"/>
          <p:cNvSpPr/>
          <p:nvPr/>
        </p:nvSpPr>
        <p:spPr>
          <a:xfrm flipH="1" rot="-5400000">
            <a:off x="16721449" y="-155345"/>
            <a:ext cx="1075701" cy="2444776"/>
          </a:xfrm>
          <a:custGeom>
            <a:rect b="b" l="l" r="r" t="t"/>
            <a:pathLst>
              <a:path extrusionOk="0" h="2444776" w="1075701">
                <a:moveTo>
                  <a:pt x="0" y="2444776"/>
                </a:moveTo>
                <a:lnTo>
                  <a:pt x="1075702" y="2444776"/>
                </a:lnTo>
                <a:lnTo>
                  <a:pt x="1075702" y="0"/>
                </a:lnTo>
                <a:lnTo>
                  <a:pt x="0" y="0"/>
                </a:lnTo>
                <a:lnTo>
                  <a:pt x="0" y="2444776"/>
                </a:lnTo>
                <a:close/>
              </a:path>
            </a:pathLst>
          </a:custGeom>
          <a:blipFill rotWithShape="1">
            <a:blip r:embed="rId3">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DDD"/>
        </a:solidFill>
      </p:bgPr>
    </p:bg>
    <p:spTree>
      <p:nvGrpSpPr>
        <p:cNvPr id="197" name="Shape 197"/>
        <p:cNvGrpSpPr/>
        <p:nvPr/>
      </p:nvGrpSpPr>
      <p:grpSpPr>
        <a:xfrm>
          <a:off x="0" y="0"/>
          <a:ext cx="0" cy="0"/>
          <a:chOff x="0" y="0"/>
          <a:chExt cx="0" cy="0"/>
        </a:xfrm>
      </p:grpSpPr>
      <p:grpSp>
        <p:nvGrpSpPr>
          <p:cNvPr id="198" name="Google Shape;198;g3239a0fc4ac_1_16"/>
          <p:cNvGrpSpPr/>
          <p:nvPr/>
        </p:nvGrpSpPr>
        <p:grpSpPr>
          <a:xfrm>
            <a:off x="0" y="8397544"/>
            <a:ext cx="6713282" cy="1889943"/>
            <a:chOff x="0" y="-47625"/>
            <a:chExt cx="1764378" cy="2133600"/>
          </a:xfrm>
        </p:grpSpPr>
        <p:sp>
          <p:nvSpPr>
            <p:cNvPr id="199" name="Google Shape;199;g3239a0fc4ac_1_16"/>
            <p:cNvSpPr/>
            <p:nvPr/>
          </p:nvSpPr>
          <p:spPr>
            <a:xfrm>
              <a:off x="0" y="0"/>
              <a:ext cx="1764378" cy="2085843"/>
            </a:xfrm>
            <a:custGeom>
              <a:rect b="b" l="l" r="r" t="t"/>
              <a:pathLst>
                <a:path extrusionOk="0" h="2085843" w="1764378">
                  <a:moveTo>
                    <a:pt x="0" y="0"/>
                  </a:moveTo>
                  <a:lnTo>
                    <a:pt x="1764378" y="0"/>
                  </a:lnTo>
                  <a:lnTo>
                    <a:pt x="1764378" y="2085843"/>
                  </a:lnTo>
                  <a:lnTo>
                    <a:pt x="0" y="2085843"/>
                  </a:lnTo>
                  <a:close/>
                </a:path>
              </a:pathLst>
            </a:custGeom>
            <a:solidFill>
              <a:srgbClr val="D6DAC8"/>
            </a:solidFill>
            <a:ln>
              <a:noFill/>
            </a:ln>
          </p:spPr>
        </p:sp>
        <p:sp>
          <p:nvSpPr>
            <p:cNvPr id="200" name="Google Shape;200;g3239a0fc4ac_1_16"/>
            <p:cNvSpPr txBox="1"/>
            <p:nvPr/>
          </p:nvSpPr>
          <p:spPr>
            <a:xfrm>
              <a:off x="0" y="-47625"/>
              <a:ext cx="1764300" cy="21336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1" name="Google Shape;201;g3239a0fc4ac_1_16"/>
          <p:cNvSpPr/>
          <p:nvPr/>
        </p:nvSpPr>
        <p:spPr>
          <a:xfrm>
            <a:off x="16004893" y="1028700"/>
            <a:ext cx="3293711" cy="871461"/>
          </a:xfrm>
          <a:custGeom>
            <a:rect b="b" l="l" r="r" t="t"/>
            <a:pathLst>
              <a:path extrusionOk="0" h="871461" w="3293711">
                <a:moveTo>
                  <a:pt x="0" y="0"/>
                </a:moveTo>
                <a:lnTo>
                  <a:pt x="3293711" y="0"/>
                </a:lnTo>
                <a:lnTo>
                  <a:pt x="3293711" y="871461"/>
                </a:lnTo>
                <a:lnTo>
                  <a:pt x="0" y="871461"/>
                </a:lnTo>
                <a:lnTo>
                  <a:pt x="0" y="0"/>
                </a:lnTo>
                <a:close/>
              </a:path>
            </a:pathLst>
          </a:custGeom>
          <a:blipFill rotWithShape="1">
            <a:blip r:embed="rId3">
              <a:alphaModFix/>
            </a:blip>
            <a:stretch>
              <a:fillRect b="0" l="0" r="0" t="0"/>
            </a:stretch>
          </a:blipFill>
          <a:ln>
            <a:noFill/>
          </a:ln>
        </p:spPr>
      </p:sp>
      <p:sp>
        <p:nvSpPr>
          <p:cNvPr id="202" name="Google Shape;202;g3239a0fc4ac_1_16"/>
          <p:cNvSpPr/>
          <p:nvPr/>
        </p:nvSpPr>
        <p:spPr>
          <a:xfrm flipH="1" rot="-5400000">
            <a:off x="3931860" y="8207171"/>
            <a:ext cx="924994" cy="2102259"/>
          </a:xfrm>
          <a:custGeom>
            <a:rect b="b" l="l" r="r" t="t"/>
            <a:pathLst>
              <a:path extrusionOk="0" h="2102259" w="924994">
                <a:moveTo>
                  <a:pt x="0" y="2102258"/>
                </a:moveTo>
                <a:lnTo>
                  <a:pt x="924994" y="2102258"/>
                </a:lnTo>
                <a:lnTo>
                  <a:pt x="924994" y="0"/>
                </a:lnTo>
                <a:lnTo>
                  <a:pt x="0" y="0"/>
                </a:lnTo>
                <a:lnTo>
                  <a:pt x="0" y="2102258"/>
                </a:lnTo>
                <a:close/>
              </a:path>
            </a:pathLst>
          </a:custGeom>
          <a:blipFill rotWithShape="1">
            <a:blip r:embed="rId4">
              <a:alphaModFix/>
            </a:blip>
            <a:stretch>
              <a:fillRect b="0" l="0" r="0" t="0"/>
            </a:stretch>
          </a:blipFill>
          <a:ln>
            <a:noFill/>
          </a:ln>
        </p:spPr>
      </p:sp>
      <p:sp>
        <p:nvSpPr>
          <p:cNvPr id="203" name="Google Shape;203;g3239a0fc4ac_1_16"/>
          <p:cNvSpPr/>
          <p:nvPr/>
        </p:nvSpPr>
        <p:spPr>
          <a:xfrm flipH="1" rot="-5400000">
            <a:off x="194896" y="8207171"/>
            <a:ext cx="924994" cy="2102259"/>
          </a:xfrm>
          <a:custGeom>
            <a:rect b="b" l="l" r="r" t="t"/>
            <a:pathLst>
              <a:path extrusionOk="0" h="2102259" w="924994">
                <a:moveTo>
                  <a:pt x="0" y="2102258"/>
                </a:moveTo>
                <a:lnTo>
                  <a:pt x="924994" y="2102258"/>
                </a:lnTo>
                <a:lnTo>
                  <a:pt x="924994" y="0"/>
                </a:lnTo>
                <a:lnTo>
                  <a:pt x="0" y="0"/>
                </a:lnTo>
                <a:lnTo>
                  <a:pt x="0" y="2102258"/>
                </a:lnTo>
                <a:close/>
              </a:path>
            </a:pathLst>
          </a:custGeom>
          <a:blipFill rotWithShape="1">
            <a:blip r:embed="rId4">
              <a:alphaModFix/>
            </a:blip>
            <a:stretch>
              <a:fillRect b="0" l="0" r="0" t="0"/>
            </a:stretch>
          </a:blipFill>
          <a:ln>
            <a:noFill/>
          </a:ln>
        </p:spPr>
      </p:sp>
      <p:sp>
        <p:nvSpPr>
          <p:cNvPr id="204" name="Google Shape;204;g3239a0fc4ac_1_16"/>
          <p:cNvSpPr/>
          <p:nvPr/>
        </p:nvSpPr>
        <p:spPr>
          <a:xfrm rot="-5400000">
            <a:off x="2019898" y="8207171"/>
            <a:ext cx="924994" cy="2102259"/>
          </a:xfrm>
          <a:custGeom>
            <a:rect b="b" l="l" r="r" t="t"/>
            <a:pathLst>
              <a:path extrusionOk="0" h="2102259" w="924994">
                <a:moveTo>
                  <a:pt x="924994" y="2102258"/>
                </a:moveTo>
                <a:lnTo>
                  <a:pt x="0" y="2102258"/>
                </a:lnTo>
                <a:lnTo>
                  <a:pt x="0" y="0"/>
                </a:lnTo>
                <a:lnTo>
                  <a:pt x="924994" y="0"/>
                </a:lnTo>
                <a:lnTo>
                  <a:pt x="924994" y="2102258"/>
                </a:lnTo>
                <a:close/>
              </a:path>
            </a:pathLst>
          </a:custGeom>
          <a:blipFill rotWithShape="1">
            <a:blip r:embed="rId4">
              <a:alphaModFix/>
            </a:blip>
            <a:stretch>
              <a:fillRect b="0" l="0" r="0" t="0"/>
            </a:stretch>
          </a:blipFill>
          <a:ln>
            <a:noFill/>
          </a:ln>
        </p:spPr>
      </p:sp>
      <p:sp>
        <p:nvSpPr>
          <p:cNvPr id="205" name="Google Shape;205;g3239a0fc4ac_1_16"/>
          <p:cNvSpPr txBox="1"/>
          <p:nvPr/>
        </p:nvSpPr>
        <p:spPr>
          <a:xfrm>
            <a:off x="1028700" y="1019175"/>
            <a:ext cx="16230600" cy="11712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rPr lang="en-US" sz="7608">
                <a:solidFill>
                  <a:srgbClr val="5F6F52"/>
                </a:solidFill>
              </a:rPr>
              <a:t>Benefits and Guidance</a:t>
            </a:r>
            <a:endParaRPr/>
          </a:p>
        </p:txBody>
      </p:sp>
      <p:sp>
        <p:nvSpPr>
          <p:cNvPr id="206" name="Google Shape;206;g3239a0fc4ac_1_16"/>
          <p:cNvSpPr txBox="1"/>
          <p:nvPr/>
        </p:nvSpPr>
        <p:spPr>
          <a:xfrm>
            <a:off x="1431275" y="2774325"/>
            <a:ext cx="15635700" cy="4135500"/>
          </a:xfrm>
          <a:prstGeom prst="rect">
            <a:avLst/>
          </a:prstGeom>
          <a:noFill/>
          <a:ln cap="flat" cmpd="sng" w="76200">
            <a:solidFill>
              <a:srgbClr val="5F6F52"/>
            </a:solidFill>
            <a:prstDash val="solid"/>
            <a:round/>
            <a:headEnd len="sm" w="sm" type="none"/>
            <a:tailEnd len="sm" w="sm" type="none"/>
          </a:ln>
        </p:spPr>
        <p:txBody>
          <a:bodyPr anchorCtr="0" anchor="ctr" bIns="91425" lIns="91425" spcFirstLastPara="1" rIns="91425" wrap="square" tIns="91425">
            <a:spAutoFit/>
          </a:bodyPr>
          <a:lstStyle/>
          <a:p>
            <a:pPr indent="0" lvl="0" marL="0" rtl="0" algn="l">
              <a:lnSpc>
                <a:spcPct val="200000"/>
              </a:lnSpc>
              <a:spcBef>
                <a:spcPts val="1000"/>
              </a:spcBef>
              <a:spcAft>
                <a:spcPts val="0"/>
              </a:spcAft>
              <a:buNone/>
            </a:pPr>
            <a:r>
              <a:rPr lang="en-US" sz="4800">
                <a:solidFill>
                  <a:srgbClr val="5F6F52"/>
                </a:solidFill>
              </a:rPr>
              <a:t>Accessibility</a:t>
            </a:r>
            <a:endParaRPr sz="4800">
              <a:solidFill>
                <a:srgbClr val="5F6F52"/>
              </a:solidFill>
            </a:endParaRPr>
          </a:p>
          <a:p>
            <a:pPr indent="0" lvl="0" marL="0" rtl="0" algn="l">
              <a:lnSpc>
                <a:spcPct val="200000"/>
              </a:lnSpc>
              <a:spcBef>
                <a:spcPts val="1000"/>
              </a:spcBef>
              <a:spcAft>
                <a:spcPts val="0"/>
              </a:spcAft>
              <a:buNone/>
            </a:pPr>
            <a:r>
              <a:rPr lang="en-US" sz="4800">
                <a:solidFill>
                  <a:srgbClr val="5F6F52"/>
                </a:solidFill>
              </a:rPr>
              <a:t>Flexibility</a:t>
            </a:r>
            <a:endParaRPr sz="4800">
              <a:solidFill>
                <a:srgbClr val="5F6F52"/>
              </a:solidFill>
            </a:endParaRPr>
          </a:p>
          <a:p>
            <a:pPr indent="0" lvl="0" marL="0" rtl="0" algn="l">
              <a:lnSpc>
                <a:spcPct val="200000"/>
              </a:lnSpc>
              <a:spcBef>
                <a:spcPts val="1000"/>
              </a:spcBef>
              <a:spcAft>
                <a:spcPts val="0"/>
              </a:spcAft>
              <a:buNone/>
            </a:pPr>
            <a:r>
              <a:rPr lang="en-US" sz="4800">
                <a:solidFill>
                  <a:srgbClr val="5F6F52"/>
                </a:solidFill>
              </a:rPr>
              <a:t>Higher Outcomes</a:t>
            </a:r>
            <a:endParaRPr sz="4800">
              <a:solidFill>
                <a:srgbClr val="5F6F52"/>
              </a:solidFill>
            </a:endParaRPr>
          </a:p>
        </p:txBody>
      </p:sp>
      <p:sp>
        <p:nvSpPr>
          <p:cNvPr id="207" name="Google Shape;207;g3239a0fc4ac_1_16"/>
          <p:cNvSpPr txBox="1"/>
          <p:nvPr/>
        </p:nvSpPr>
        <p:spPr>
          <a:xfrm>
            <a:off x="10309075" y="8415025"/>
            <a:ext cx="6468000" cy="117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DAC8"/>
        </a:solidFill>
      </p:bgPr>
    </p:bg>
    <p:spTree>
      <p:nvGrpSpPr>
        <p:cNvPr id="211" name="Shape 211"/>
        <p:cNvGrpSpPr/>
        <p:nvPr/>
      </p:nvGrpSpPr>
      <p:grpSpPr>
        <a:xfrm>
          <a:off x="0" y="0"/>
          <a:ext cx="0" cy="0"/>
          <a:chOff x="0" y="0"/>
          <a:chExt cx="0" cy="0"/>
        </a:xfrm>
      </p:grpSpPr>
      <p:grpSp>
        <p:nvGrpSpPr>
          <p:cNvPr id="212" name="Google Shape;212;g3239a0fc4ac_1_49"/>
          <p:cNvGrpSpPr/>
          <p:nvPr/>
        </p:nvGrpSpPr>
        <p:grpSpPr>
          <a:xfrm>
            <a:off x="6717590" y="4190402"/>
            <a:ext cx="4854899" cy="5067931"/>
            <a:chOff x="0" y="-47625"/>
            <a:chExt cx="1278648" cy="1334755"/>
          </a:xfrm>
        </p:grpSpPr>
        <p:sp>
          <p:nvSpPr>
            <p:cNvPr id="213" name="Google Shape;213;g3239a0fc4ac_1_49"/>
            <p:cNvSpPr/>
            <p:nvPr/>
          </p:nvSpPr>
          <p:spPr>
            <a:xfrm>
              <a:off x="0" y="0"/>
              <a:ext cx="1278648" cy="1287130"/>
            </a:xfrm>
            <a:custGeom>
              <a:rect b="b" l="l" r="r" t="t"/>
              <a:pathLst>
                <a:path extrusionOk="0" h="1287130" w="1278648">
                  <a:moveTo>
                    <a:pt x="0" y="0"/>
                  </a:moveTo>
                  <a:lnTo>
                    <a:pt x="1278648" y="0"/>
                  </a:lnTo>
                  <a:lnTo>
                    <a:pt x="1278648" y="1287130"/>
                  </a:lnTo>
                  <a:lnTo>
                    <a:pt x="0" y="1287130"/>
                  </a:lnTo>
                  <a:close/>
                </a:path>
              </a:pathLst>
            </a:custGeom>
            <a:solidFill>
              <a:srgbClr val="5F6F52"/>
            </a:solidFill>
            <a:ln>
              <a:noFill/>
            </a:ln>
          </p:spPr>
        </p:sp>
        <p:sp>
          <p:nvSpPr>
            <p:cNvPr id="214" name="Google Shape;214;g3239a0fc4ac_1_49"/>
            <p:cNvSpPr txBox="1"/>
            <p:nvPr/>
          </p:nvSpPr>
          <p:spPr>
            <a:xfrm>
              <a:off x="0" y="-47625"/>
              <a:ext cx="1278600" cy="1334700"/>
            </a:xfrm>
            <a:prstGeom prst="rect">
              <a:avLst/>
            </a:prstGeom>
            <a:noFill/>
            <a:ln>
              <a:noFill/>
            </a:ln>
          </p:spPr>
          <p:txBody>
            <a:bodyPr anchorCtr="0" anchor="ctr" bIns="50800" lIns="50800" spcFirstLastPara="1" rIns="50800" wrap="square" tIns="50800">
              <a:noAutofit/>
            </a:bodyPr>
            <a:lstStyle/>
            <a:p>
              <a:pPr indent="0" lvl="0" marL="0" rtl="0" algn="ctr">
                <a:lnSpc>
                  <a:spcPct val="200000"/>
                </a:lnSpc>
                <a:spcBef>
                  <a:spcPts val="0"/>
                </a:spcBef>
                <a:spcAft>
                  <a:spcPts val="0"/>
                </a:spcAft>
                <a:buClr>
                  <a:schemeClr val="dk1"/>
                </a:buClr>
                <a:buSzPts val="1100"/>
                <a:buFont typeface="Arial"/>
                <a:buNone/>
              </a:pPr>
              <a:r>
                <a:rPr lang="en-US" sz="3900">
                  <a:solidFill>
                    <a:srgbClr val="F6EDDD"/>
                  </a:solidFill>
                </a:rPr>
                <a:t>Statewide Emphasis on Distance Learning</a:t>
              </a:r>
              <a:endParaRPr sz="3900">
                <a:solidFill>
                  <a:srgbClr val="F6EDDD"/>
                </a:solidFill>
              </a:endParaRPr>
            </a:p>
            <a:p>
              <a:pPr indent="0" lvl="0" marL="0" marR="0" rtl="0" algn="ctr">
                <a:lnSpc>
                  <a:spcPct val="167333"/>
                </a:lnSpc>
                <a:spcBef>
                  <a:spcPts val="0"/>
                </a:spcBef>
                <a:spcAft>
                  <a:spcPts val="0"/>
                </a:spcAft>
                <a:buNone/>
              </a:pPr>
              <a:r>
                <a:t/>
              </a:r>
              <a:endParaRPr sz="4800">
                <a:solidFill>
                  <a:srgbClr val="F6EDDD"/>
                </a:solidFill>
              </a:endParaRPr>
            </a:p>
          </p:txBody>
        </p:sp>
      </p:grpSp>
      <p:grpSp>
        <p:nvGrpSpPr>
          <p:cNvPr id="215" name="Google Shape;215;g3239a0fc4ac_1_49"/>
          <p:cNvGrpSpPr/>
          <p:nvPr/>
        </p:nvGrpSpPr>
        <p:grpSpPr>
          <a:xfrm>
            <a:off x="12404432" y="4190402"/>
            <a:ext cx="4854899" cy="5067931"/>
            <a:chOff x="0" y="-47625"/>
            <a:chExt cx="1278648" cy="1334755"/>
          </a:xfrm>
        </p:grpSpPr>
        <p:sp>
          <p:nvSpPr>
            <p:cNvPr id="216" name="Google Shape;216;g3239a0fc4ac_1_49"/>
            <p:cNvSpPr/>
            <p:nvPr/>
          </p:nvSpPr>
          <p:spPr>
            <a:xfrm>
              <a:off x="0" y="0"/>
              <a:ext cx="1278648" cy="1287130"/>
            </a:xfrm>
            <a:custGeom>
              <a:rect b="b" l="l" r="r" t="t"/>
              <a:pathLst>
                <a:path extrusionOk="0" h="1287130" w="1278648">
                  <a:moveTo>
                    <a:pt x="0" y="0"/>
                  </a:moveTo>
                  <a:lnTo>
                    <a:pt x="1278648" y="0"/>
                  </a:lnTo>
                  <a:lnTo>
                    <a:pt x="1278648" y="1287130"/>
                  </a:lnTo>
                  <a:lnTo>
                    <a:pt x="0" y="1287130"/>
                  </a:lnTo>
                  <a:close/>
                </a:path>
              </a:pathLst>
            </a:custGeom>
            <a:solidFill>
              <a:srgbClr val="F6EDDD"/>
            </a:solidFill>
            <a:ln>
              <a:noFill/>
            </a:ln>
          </p:spPr>
        </p:sp>
        <p:sp>
          <p:nvSpPr>
            <p:cNvPr id="217" name="Google Shape;217;g3239a0fc4ac_1_49"/>
            <p:cNvSpPr txBox="1"/>
            <p:nvPr/>
          </p:nvSpPr>
          <p:spPr>
            <a:xfrm>
              <a:off x="0" y="-47625"/>
              <a:ext cx="1278600" cy="1334700"/>
            </a:xfrm>
            <a:prstGeom prst="rect">
              <a:avLst/>
            </a:prstGeom>
            <a:noFill/>
            <a:ln>
              <a:noFill/>
            </a:ln>
          </p:spPr>
          <p:txBody>
            <a:bodyPr anchorCtr="0" anchor="b" bIns="50800" lIns="50800" spcFirstLastPara="1" rIns="50800" wrap="square" tIns="50800">
              <a:noAutofit/>
            </a:bodyPr>
            <a:lstStyle/>
            <a:p>
              <a:pPr indent="0" lvl="0" marL="0" rtl="0" algn="ctr">
                <a:lnSpc>
                  <a:spcPct val="200000"/>
                </a:lnSpc>
                <a:spcBef>
                  <a:spcPts val="0"/>
                </a:spcBef>
                <a:spcAft>
                  <a:spcPts val="0"/>
                </a:spcAft>
                <a:buClr>
                  <a:schemeClr val="dk1"/>
                </a:buClr>
                <a:buSzPts val="1100"/>
                <a:buFont typeface="Arial"/>
                <a:buNone/>
              </a:pPr>
              <a:r>
                <a:rPr lang="en-US" sz="4000">
                  <a:solidFill>
                    <a:srgbClr val="5F6F52"/>
                  </a:solidFill>
                </a:rPr>
                <a:t>Alignment with Workforce Development</a:t>
              </a:r>
              <a:endParaRPr sz="4000">
                <a:solidFill>
                  <a:srgbClr val="5F6F52"/>
                </a:solidFill>
              </a:endParaRPr>
            </a:p>
            <a:p>
              <a:pPr indent="0" lvl="0" marL="0" marR="0" rtl="0" algn="ctr">
                <a:lnSpc>
                  <a:spcPct val="167333"/>
                </a:lnSpc>
                <a:spcBef>
                  <a:spcPts val="0"/>
                </a:spcBef>
                <a:spcAft>
                  <a:spcPts val="0"/>
                </a:spcAft>
                <a:buNone/>
              </a:pPr>
              <a:r>
                <a:t/>
              </a:r>
              <a:endParaRPr sz="4800">
                <a:solidFill>
                  <a:srgbClr val="5F6F52"/>
                </a:solidFill>
              </a:endParaRPr>
            </a:p>
          </p:txBody>
        </p:sp>
      </p:grpSp>
      <p:grpSp>
        <p:nvGrpSpPr>
          <p:cNvPr id="218" name="Google Shape;218;g3239a0fc4ac_1_49"/>
          <p:cNvGrpSpPr/>
          <p:nvPr/>
        </p:nvGrpSpPr>
        <p:grpSpPr>
          <a:xfrm>
            <a:off x="1028700" y="4190402"/>
            <a:ext cx="4854899" cy="5067931"/>
            <a:chOff x="0" y="-47625"/>
            <a:chExt cx="1278648" cy="1334755"/>
          </a:xfrm>
        </p:grpSpPr>
        <p:sp>
          <p:nvSpPr>
            <p:cNvPr id="219" name="Google Shape;219;g3239a0fc4ac_1_49"/>
            <p:cNvSpPr/>
            <p:nvPr/>
          </p:nvSpPr>
          <p:spPr>
            <a:xfrm>
              <a:off x="0" y="0"/>
              <a:ext cx="1278648" cy="1287130"/>
            </a:xfrm>
            <a:custGeom>
              <a:rect b="b" l="l" r="r" t="t"/>
              <a:pathLst>
                <a:path extrusionOk="0" h="1287130" w="1278648">
                  <a:moveTo>
                    <a:pt x="0" y="0"/>
                  </a:moveTo>
                  <a:lnTo>
                    <a:pt x="1278648" y="0"/>
                  </a:lnTo>
                  <a:lnTo>
                    <a:pt x="1278648" y="1287130"/>
                  </a:lnTo>
                  <a:lnTo>
                    <a:pt x="0" y="1287130"/>
                  </a:lnTo>
                  <a:close/>
                </a:path>
              </a:pathLst>
            </a:custGeom>
            <a:solidFill>
              <a:srgbClr val="F6EDDD"/>
            </a:solidFill>
            <a:ln>
              <a:noFill/>
            </a:ln>
          </p:spPr>
        </p:sp>
        <p:sp>
          <p:nvSpPr>
            <p:cNvPr id="220" name="Google Shape;220;g3239a0fc4ac_1_49"/>
            <p:cNvSpPr txBox="1"/>
            <p:nvPr/>
          </p:nvSpPr>
          <p:spPr>
            <a:xfrm>
              <a:off x="0" y="-47625"/>
              <a:ext cx="1278600" cy="1334700"/>
            </a:xfrm>
            <a:prstGeom prst="rect">
              <a:avLst/>
            </a:prstGeom>
            <a:noFill/>
            <a:ln>
              <a:noFill/>
            </a:ln>
          </p:spPr>
          <p:txBody>
            <a:bodyPr anchorCtr="0" anchor="ctr" bIns="50800" lIns="50800" spcFirstLastPara="1" rIns="50800" wrap="square" tIns="50800">
              <a:noAutofit/>
            </a:bodyPr>
            <a:lstStyle/>
            <a:p>
              <a:pPr indent="0" lvl="0" marL="0" rtl="0" algn="ctr">
                <a:lnSpc>
                  <a:spcPct val="200000"/>
                </a:lnSpc>
                <a:spcBef>
                  <a:spcPts val="0"/>
                </a:spcBef>
                <a:spcAft>
                  <a:spcPts val="0"/>
                </a:spcAft>
                <a:buClr>
                  <a:schemeClr val="dk1"/>
                </a:buClr>
                <a:buSzPts val="1100"/>
                <a:buFont typeface="Arial"/>
                <a:buNone/>
              </a:pPr>
              <a:r>
                <a:rPr lang="en-US" sz="4200">
                  <a:solidFill>
                    <a:srgbClr val="5F6F52"/>
                  </a:solidFill>
                </a:rPr>
                <a:t>Retention Strategies</a:t>
              </a:r>
              <a:endParaRPr sz="4200">
                <a:solidFill>
                  <a:srgbClr val="5F6F52"/>
                </a:solidFill>
              </a:endParaRPr>
            </a:p>
            <a:p>
              <a:pPr indent="0" lvl="0" marL="0" marR="0" rtl="0" algn="ctr">
                <a:lnSpc>
                  <a:spcPct val="167333"/>
                </a:lnSpc>
                <a:spcBef>
                  <a:spcPts val="0"/>
                </a:spcBef>
                <a:spcAft>
                  <a:spcPts val="0"/>
                </a:spcAft>
                <a:buNone/>
              </a:pPr>
              <a:r>
                <a:t/>
              </a:r>
              <a:endParaRPr sz="4800">
                <a:solidFill>
                  <a:srgbClr val="5F6F52"/>
                </a:solidFill>
              </a:endParaRPr>
            </a:p>
          </p:txBody>
        </p:sp>
      </p:grpSp>
      <p:sp>
        <p:nvSpPr>
          <p:cNvPr id="221" name="Google Shape;221;g3239a0fc4ac_1_49"/>
          <p:cNvSpPr txBox="1"/>
          <p:nvPr/>
        </p:nvSpPr>
        <p:spPr>
          <a:xfrm>
            <a:off x="1028700" y="1019175"/>
            <a:ext cx="16230600" cy="1171200"/>
          </a:xfrm>
          <a:prstGeom prst="rect">
            <a:avLst/>
          </a:prstGeom>
          <a:noFill/>
          <a:ln>
            <a:noFill/>
          </a:ln>
        </p:spPr>
        <p:txBody>
          <a:bodyPr anchorCtr="0" anchor="t" bIns="0" lIns="0" spcFirstLastPara="1" rIns="0" wrap="square" tIns="0">
            <a:spAutoFit/>
          </a:bodyPr>
          <a:lstStyle/>
          <a:p>
            <a:pPr indent="0" lvl="0" marL="0" rtl="0" algn="l">
              <a:lnSpc>
                <a:spcPct val="121004"/>
              </a:lnSpc>
              <a:spcBef>
                <a:spcPts val="0"/>
              </a:spcBef>
              <a:spcAft>
                <a:spcPts val="0"/>
              </a:spcAft>
              <a:buNone/>
            </a:pPr>
            <a:r>
              <a:rPr lang="en-US" sz="7608">
                <a:solidFill>
                  <a:srgbClr val="5F6F52"/>
                </a:solidFill>
              </a:rPr>
              <a:t>Retention &amp; Statewide Goals</a:t>
            </a:r>
            <a:endParaRPr sz="7608">
              <a:solidFill>
                <a:srgbClr val="5F6F52"/>
              </a:solidFill>
            </a:endParaRPr>
          </a:p>
        </p:txBody>
      </p:sp>
      <p:sp>
        <p:nvSpPr>
          <p:cNvPr id="222" name="Google Shape;222;g3239a0fc4ac_1_49"/>
          <p:cNvSpPr/>
          <p:nvPr/>
        </p:nvSpPr>
        <p:spPr>
          <a:xfrm rot="5400000">
            <a:off x="490849" y="8035912"/>
            <a:ext cx="1075701" cy="2444776"/>
          </a:xfrm>
          <a:custGeom>
            <a:rect b="b" l="l" r="r" t="t"/>
            <a:pathLst>
              <a:path extrusionOk="0" h="2444776" w="1075701">
                <a:moveTo>
                  <a:pt x="0" y="0"/>
                </a:moveTo>
                <a:lnTo>
                  <a:pt x="1075702" y="0"/>
                </a:lnTo>
                <a:lnTo>
                  <a:pt x="1075702" y="2444776"/>
                </a:lnTo>
                <a:lnTo>
                  <a:pt x="0" y="2444776"/>
                </a:lnTo>
                <a:lnTo>
                  <a:pt x="0" y="0"/>
                </a:lnTo>
                <a:close/>
              </a:path>
            </a:pathLst>
          </a:custGeom>
          <a:blipFill rotWithShape="1">
            <a:blip r:embed="rId3">
              <a:alphaModFix/>
            </a:blip>
            <a:stretch>
              <a:fillRect b="0" l="0" r="0" t="0"/>
            </a:stretch>
          </a:blipFill>
          <a:ln>
            <a:noFill/>
          </a:ln>
        </p:spPr>
      </p:sp>
      <p:sp>
        <p:nvSpPr>
          <p:cNvPr id="223" name="Google Shape;223;g3239a0fc4ac_1_49"/>
          <p:cNvSpPr/>
          <p:nvPr/>
        </p:nvSpPr>
        <p:spPr>
          <a:xfrm flipH="1" rot="-5400000">
            <a:off x="16721449" y="-155345"/>
            <a:ext cx="1075701" cy="2444776"/>
          </a:xfrm>
          <a:custGeom>
            <a:rect b="b" l="l" r="r" t="t"/>
            <a:pathLst>
              <a:path extrusionOk="0" h="2444776" w="1075701">
                <a:moveTo>
                  <a:pt x="0" y="2444776"/>
                </a:moveTo>
                <a:lnTo>
                  <a:pt x="1075702" y="2444776"/>
                </a:lnTo>
                <a:lnTo>
                  <a:pt x="1075702" y="0"/>
                </a:lnTo>
                <a:lnTo>
                  <a:pt x="0" y="0"/>
                </a:lnTo>
                <a:lnTo>
                  <a:pt x="0" y="2444776"/>
                </a:lnTo>
                <a:close/>
              </a:path>
            </a:pathLst>
          </a:custGeom>
          <a:blipFill rotWithShape="1">
            <a:blip r:embed="rId3">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DAC8"/>
        </a:solidFill>
      </p:bgPr>
    </p:bg>
    <p:spTree>
      <p:nvGrpSpPr>
        <p:cNvPr id="227" name="Shape 227"/>
        <p:cNvGrpSpPr/>
        <p:nvPr/>
      </p:nvGrpSpPr>
      <p:grpSpPr>
        <a:xfrm>
          <a:off x="0" y="0"/>
          <a:ext cx="0" cy="0"/>
          <a:chOff x="0" y="0"/>
          <a:chExt cx="0" cy="0"/>
        </a:xfrm>
      </p:grpSpPr>
      <p:grpSp>
        <p:nvGrpSpPr>
          <p:cNvPr id="228" name="Google Shape;228;p5"/>
          <p:cNvGrpSpPr/>
          <p:nvPr/>
        </p:nvGrpSpPr>
        <p:grpSpPr>
          <a:xfrm>
            <a:off x="-294833" y="9415842"/>
            <a:ext cx="18877666" cy="1125757"/>
            <a:chOff x="0" y="-47625"/>
            <a:chExt cx="4971896" cy="296496"/>
          </a:xfrm>
        </p:grpSpPr>
        <p:sp>
          <p:nvSpPr>
            <p:cNvPr id="229" name="Google Shape;229;p5"/>
            <p:cNvSpPr/>
            <p:nvPr/>
          </p:nvSpPr>
          <p:spPr>
            <a:xfrm>
              <a:off x="0" y="0"/>
              <a:ext cx="4971896" cy="248871"/>
            </a:xfrm>
            <a:custGeom>
              <a:rect b="b" l="l" r="r" t="t"/>
              <a:pathLst>
                <a:path extrusionOk="0" h="248871" w="4971896">
                  <a:moveTo>
                    <a:pt x="0" y="0"/>
                  </a:moveTo>
                  <a:lnTo>
                    <a:pt x="4971896" y="0"/>
                  </a:lnTo>
                  <a:lnTo>
                    <a:pt x="4971896" y="248871"/>
                  </a:lnTo>
                  <a:lnTo>
                    <a:pt x="0" y="248871"/>
                  </a:lnTo>
                  <a:close/>
                </a:path>
              </a:pathLst>
            </a:custGeom>
            <a:solidFill>
              <a:srgbClr val="F6EDDD"/>
            </a:solidFill>
            <a:ln>
              <a:noFill/>
            </a:ln>
          </p:spPr>
        </p:sp>
        <p:sp>
          <p:nvSpPr>
            <p:cNvPr id="230" name="Google Shape;230;p5"/>
            <p:cNvSpPr txBox="1"/>
            <p:nvPr/>
          </p:nvSpPr>
          <p:spPr>
            <a:xfrm>
              <a:off x="0" y="-47625"/>
              <a:ext cx="4971896" cy="296496"/>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1" name="Google Shape;231;p5"/>
          <p:cNvSpPr/>
          <p:nvPr/>
        </p:nvSpPr>
        <p:spPr>
          <a:xfrm>
            <a:off x="16721449" y="-266124"/>
            <a:ext cx="1075701" cy="2444776"/>
          </a:xfrm>
          <a:custGeom>
            <a:rect b="b" l="l" r="r" t="t"/>
            <a:pathLst>
              <a:path extrusionOk="0" h="2444776" w="1075701">
                <a:moveTo>
                  <a:pt x="0" y="0"/>
                </a:moveTo>
                <a:lnTo>
                  <a:pt x="1075702" y="0"/>
                </a:lnTo>
                <a:lnTo>
                  <a:pt x="1075702" y="2444776"/>
                </a:lnTo>
                <a:lnTo>
                  <a:pt x="0" y="2444776"/>
                </a:lnTo>
                <a:lnTo>
                  <a:pt x="0" y="0"/>
                </a:lnTo>
                <a:close/>
              </a:path>
            </a:pathLst>
          </a:custGeom>
          <a:blipFill rotWithShape="1">
            <a:blip r:embed="rId3">
              <a:alphaModFix/>
            </a:blip>
            <a:stretch>
              <a:fillRect b="0" l="0" r="0" t="0"/>
            </a:stretch>
          </a:blipFill>
          <a:ln>
            <a:noFill/>
          </a:ln>
        </p:spPr>
      </p:sp>
      <p:sp>
        <p:nvSpPr>
          <p:cNvPr id="232" name="Google Shape;232;p5"/>
          <p:cNvSpPr/>
          <p:nvPr/>
        </p:nvSpPr>
        <p:spPr>
          <a:xfrm>
            <a:off x="490849" y="8374280"/>
            <a:ext cx="1075701" cy="2444776"/>
          </a:xfrm>
          <a:custGeom>
            <a:rect b="b" l="l" r="r" t="t"/>
            <a:pathLst>
              <a:path extrusionOk="0" h="2444776" w="1075701">
                <a:moveTo>
                  <a:pt x="0" y="0"/>
                </a:moveTo>
                <a:lnTo>
                  <a:pt x="1075702" y="0"/>
                </a:lnTo>
                <a:lnTo>
                  <a:pt x="1075702" y="2444776"/>
                </a:lnTo>
                <a:lnTo>
                  <a:pt x="0" y="2444776"/>
                </a:lnTo>
                <a:lnTo>
                  <a:pt x="0" y="0"/>
                </a:lnTo>
                <a:close/>
              </a:path>
            </a:pathLst>
          </a:custGeom>
          <a:blipFill rotWithShape="1">
            <a:blip r:embed="rId3">
              <a:alphaModFix/>
            </a:blip>
            <a:stretch>
              <a:fillRect b="0" l="0" r="0" t="0"/>
            </a:stretch>
          </a:blipFill>
          <a:ln>
            <a:noFill/>
          </a:ln>
        </p:spPr>
      </p:sp>
      <p:sp>
        <p:nvSpPr>
          <p:cNvPr id="233" name="Google Shape;233;p5"/>
          <p:cNvSpPr txBox="1"/>
          <p:nvPr/>
        </p:nvSpPr>
        <p:spPr>
          <a:xfrm>
            <a:off x="1028700" y="1019175"/>
            <a:ext cx="16230600" cy="1161912"/>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rPr b="0" i="0" lang="en-US" sz="7608" u="none" cap="none" strike="noStrike">
                <a:solidFill>
                  <a:srgbClr val="5F6F52"/>
                </a:solidFill>
                <a:latin typeface="Arial"/>
                <a:ea typeface="Arial"/>
                <a:cs typeface="Arial"/>
                <a:sym typeface="Arial"/>
              </a:rPr>
              <a:t>Program Spotlight</a:t>
            </a:r>
            <a:endParaRPr/>
          </a:p>
        </p:txBody>
      </p:sp>
      <p:sp>
        <p:nvSpPr>
          <p:cNvPr id="234" name="Google Shape;234;p5"/>
          <p:cNvSpPr txBox="1"/>
          <p:nvPr/>
        </p:nvSpPr>
        <p:spPr>
          <a:xfrm>
            <a:off x="1028700" y="3157950"/>
            <a:ext cx="12438300" cy="49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500" u="sng">
                <a:solidFill>
                  <a:srgbClr val="5F6F52"/>
                </a:solidFill>
                <a:hlinkClick r:id="rId4">
                  <a:extLst>
                    <a:ext uri="{A12FA001-AC4F-418D-AE19-62706E023703}">
                      <ahyp:hlinkClr val="tx"/>
                    </a:ext>
                  </a:extLst>
                </a:hlinkClick>
              </a:rPr>
              <a:t>Township High School District 113</a:t>
            </a:r>
            <a:endParaRPr b="1" sz="4500">
              <a:solidFill>
                <a:srgbClr val="5F6F52"/>
              </a:solidFill>
            </a:endParaRPr>
          </a:p>
          <a:p>
            <a:pPr indent="0" lvl="0" marL="0" rtl="0" algn="l">
              <a:spcBef>
                <a:spcPts val="0"/>
              </a:spcBef>
              <a:spcAft>
                <a:spcPts val="0"/>
              </a:spcAft>
              <a:buNone/>
            </a:pPr>
            <a:r>
              <a:t/>
            </a:r>
            <a:endParaRPr b="1" sz="4500">
              <a:solidFill>
                <a:srgbClr val="5F6F52"/>
              </a:solidFill>
            </a:endParaRPr>
          </a:p>
          <a:p>
            <a:pPr indent="0" lvl="0" marL="0" rtl="0" algn="l">
              <a:lnSpc>
                <a:spcPct val="115000"/>
              </a:lnSpc>
              <a:spcBef>
                <a:spcPts val="0"/>
              </a:spcBef>
              <a:spcAft>
                <a:spcPts val="0"/>
              </a:spcAft>
              <a:buNone/>
            </a:pPr>
            <a:r>
              <a:t/>
            </a:r>
            <a:endParaRPr sz="3600">
              <a:solidFill>
                <a:srgbClr val="5F6F52"/>
              </a:solidFill>
            </a:endParaRPr>
          </a:p>
          <a:p>
            <a:pPr indent="0" lvl="0" marL="0" rtl="0" algn="l">
              <a:lnSpc>
                <a:spcPct val="115000"/>
              </a:lnSpc>
              <a:spcBef>
                <a:spcPts val="0"/>
              </a:spcBef>
              <a:spcAft>
                <a:spcPts val="0"/>
              </a:spcAft>
              <a:buNone/>
            </a:pPr>
            <a:r>
              <a:rPr lang="en-US" sz="4000">
                <a:solidFill>
                  <a:srgbClr val="5F6F52"/>
                </a:solidFill>
              </a:rPr>
              <a:t>THSD113 Adult Education program offers ESL, ABE, ASE, IELCE, Bridge, Citizenship and HSE Preparation classes. Annual enrollment is about 500 students. </a:t>
            </a:r>
            <a:endParaRPr sz="4000">
              <a:solidFill>
                <a:srgbClr val="5F6F52"/>
              </a:solidFill>
            </a:endParaRPr>
          </a:p>
          <a:p>
            <a:pPr indent="0" lvl="0" marL="0" rtl="0" algn="l">
              <a:lnSpc>
                <a:spcPct val="115000"/>
              </a:lnSpc>
              <a:spcBef>
                <a:spcPts val="0"/>
              </a:spcBef>
              <a:spcAft>
                <a:spcPts val="0"/>
              </a:spcAft>
              <a:buClr>
                <a:srgbClr val="000000"/>
              </a:buClr>
              <a:buSzPts val="1100"/>
              <a:buFont typeface="Arial"/>
              <a:buNone/>
            </a:pPr>
            <a:r>
              <a:rPr lang="en-US" sz="4000">
                <a:solidFill>
                  <a:srgbClr val="5F6F52"/>
                </a:solidFill>
              </a:rPr>
              <a:t>The majority of classes meet in a virtual format. </a:t>
            </a:r>
            <a:endParaRPr sz="4000">
              <a:solidFill>
                <a:srgbClr val="5F6F52"/>
              </a:solidFill>
            </a:endParaRPr>
          </a:p>
          <a:p>
            <a:pPr indent="0" lvl="0" marL="0" rtl="0" algn="l">
              <a:spcBef>
                <a:spcPts val="0"/>
              </a:spcBef>
              <a:spcAft>
                <a:spcPts val="0"/>
              </a:spcAft>
              <a:buNone/>
            </a:pPr>
            <a:r>
              <a:t/>
            </a:r>
            <a:endParaRPr b="1" sz="4500">
              <a:solidFill>
                <a:srgbClr val="5F6F52"/>
              </a:solidFill>
            </a:endParaRPr>
          </a:p>
        </p:txBody>
      </p:sp>
      <p:pic>
        <p:nvPicPr>
          <p:cNvPr id="235" name="Google Shape;235;p5"/>
          <p:cNvPicPr preferRelativeResize="0"/>
          <p:nvPr/>
        </p:nvPicPr>
        <p:blipFill>
          <a:blip r:embed="rId5">
            <a:alphaModFix/>
          </a:blip>
          <a:stretch>
            <a:fillRect/>
          </a:stretch>
        </p:blipFill>
        <p:spPr>
          <a:xfrm>
            <a:off x="11243925" y="2740600"/>
            <a:ext cx="2222950" cy="1849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g32468f6e656_2_21"/>
          <p:cNvSpPr/>
          <p:nvPr/>
        </p:nvSpPr>
        <p:spPr>
          <a:xfrm>
            <a:off x="0" y="0"/>
            <a:ext cx="18288000" cy="10287000"/>
          </a:xfrm>
          <a:prstGeom prst="rect">
            <a:avLst/>
          </a:prstGeom>
          <a:solidFill>
            <a:schemeClr val="lt1"/>
          </a:solidFill>
          <a:ln>
            <a:noFill/>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b="0" i="0" sz="2800" u="none" cap="none" strike="noStrike">
              <a:solidFill>
                <a:schemeClr val="lt1"/>
              </a:solidFill>
              <a:latin typeface="Calibri"/>
              <a:ea typeface="Calibri"/>
              <a:cs typeface="Calibri"/>
              <a:sym typeface="Calibri"/>
            </a:endParaRPr>
          </a:p>
        </p:txBody>
      </p:sp>
      <p:sp>
        <p:nvSpPr>
          <p:cNvPr id="241" name="Google Shape;241;g32468f6e656_2_21"/>
          <p:cNvSpPr/>
          <p:nvPr/>
        </p:nvSpPr>
        <p:spPr>
          <a:xfrm>
            <a:off x="2293143" y="1871663"/>
            <a:ext cx="13716000" cy="4511171"/>
          </a:xfrm>
          <a:prstGeom prst="rect">
            <a:avLst/>
          </a:prstGeom>
          <a:solidFill>
            <a:schemeClr val="lt1"/>
          </a:solidFill>
          <a:ln cap="flat" cmpd="sng" w="12700">
            <a:solidFill>
              <a:srgbClr val="E1E1E1"/>
            </a:solidFill>
            <a:prstDash val="solid"/>
            <a:miter lim="800000"/>
            <a:headEnd len="sm" w="sm" type="none"/>
            <a:tailEnd len="sm" w="sm" type="none"/>
          </a:ln>
          <a:effectLst>
            <a:outerShdw blurRad="50800" rotWithShape="0" algn="tl" dir="2700000" dist="38100">
              <a:srgbClr val="D8D8D8">
                <a:alpha val="49803"/>
              </a:srgbClr>
            </a:outerShdw>
          </a:effectLst>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b="0" i="0" sz="2800" u="none" cap="none" strike="noStrike">
              <a:solidFill>
                <a:srgbClr val="FFFFFF"/>
              </a:solidFill>
              <a:latin typeface="Calibri"/>
              <a:ea typeface="Calibri"/>
              <a:cs typeface="Calibri"/>
              <a:sym typeface="Calibri"/>
            </a:endParaRPr>
          </a:p>
        </p:txBody>
      </p:sp>
      <p:sp>
        <p:nvSpPr>
          <p:cNvPr id="242" name="Google Shape;242;g32468f6e656_2_21"/>
          <p:cNvSpPr txBox="1"/>
          <p:nvPr>
            <p:ph type="ctrTitle"/>
          </p:nvPr>
        </p:nvSpPr>
        <p:spPr>
          <a:xfrm>
            <a:off x="2707482" y="2163258"/>
            <a:ext cx="12873038" cy="3265992"/>
          </a:xfrm>
          <a:prstGeom prst="rect">
            <a:avLst/>
          </a:prstGeom>
          <a:noFill/>
          <a:ln>
            <a:noFill/>
          </a:ln>
        </p:spPr>
        <p:txBody>
          <a:bodyPr anchorCtr="0" anchor="ctr" bIns="68550" lIns="137150" spcFirstLastPara="1" rIns="137150" wrap="square" tIns="68550">
            <a:normAutofit/>
          </a:bodyPr>
          <a:lstStyle/>
          <a:p>
            <a:pPr indent="0" lvl="0" marL="0" rtl="0" algn="ctr">
              <a:lnSpc>
                <a:spcPct val="90000"/>
              </a:lnSpc>
              <a:spcBef>
                <a:spcPts val="0"/>
              </a:spcBef>
              <a:spcAft>
                <a:spcPts val="0"/>
              </a:spcAft>
              <a:buClr>
                <a:schemeClr val="dk1"/>
              </a:buClr>
              <a:buSzPts val="8400"/>
              <a:buFont typeface="Trebuchet MS"/>
              <a:buNone/>
            </a:pPr>
            <a:r>
              <a:rPr lang="en-US" sz="8400">
                <a:latin typeface="Trebuchet MS"/>
                <a:ea typeface="Trebuchet MS"/>
                <a:cs typeface="Trebuchet MS"/>
                <a:sym typeface="Trebuchet MS"/>
              </a:rPr>
              <a:t>Empowering ELLS Through Distance Learning</a:t>
            </a:r>
            <a:endParaRPr/>
          </a:p>
        </p:txBody>
      </p:sp>
      <p:sp>
        <p:nvSpPr>
          <p:cNvPr id="243" name="Google Shape;243;g32468f6e656_2_21"/>
          <p:cNvSpPr/>
          <p:nvPr/>
        </p:nvSpPr>
        <p:spPr>
          <a:xfrm>
            <a:off x="3731808" y="5868483"/>
            <a:ext cx="10838670" cy="1028700"/>
          </a:xfrm>
          <a:prstGeom prst="roundRect">
            <a:avLst>
              <a:gd fmla="val 0" name="adj"/>
            </a:avLst>
          </a:prstGeom>
          <a:solidFill>
            <a:schemeClr val="accent2"/>
          </a:solidFill>
          <a:ln>
            <a:noFill/>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b="0" i="0" sz="2800" u="none" cap="none" strike="noStrike">
              <a:solidFill>
                <a:schemeClr val="lt1"/>
              </a:solidFill>
              <a:latin typeface="Calibri"/>
              <a:ea typeface="Calibri"/>
              <a:cs typeface="Calibri"/>
              <a:sym typeface="Calibri"/>
            </a:endParaRPr>
          </a:p>
        </p:txBody>
      </p:sp>
      <p:sp>
        <p:nvSpPr>
          <p:cNvPr id="244" name="Google Shape;244;g32468f6e656_2_21"/>
          <p:cNvSpPr txBox="1"/>
          <p:nvPr>
            <p:ph idx="1" type="subTitle"/>
          </p:nvPr>
        </p:nvSpPr>
        <p:spPr>
          <a:xfrm>
            <a:off x="3850482" y="5943600"/>
            <a:ext cx="10587038" cy="871538"/>
          </a:xfrm>
          <a:prstGeom prst="rect">
            <a:avLst/>
          </a:prstGeom>
          <a:noFill/>
          <a:ln>
            <a:noFill/>
          </a:ln>
        </p:spPr>
        <p:txBody>
          <a:bodyPr anchorCtr="0" anchor="ctr" bIns="68550" lIns="137150" spcFirstLastPara="1" rIns="137150" wrap="square" tIns="68550">
            <a:normAutofit/>
          </a:bodyPr>
          <a:lstStyle/>
          <a:p>
            <a:pPr indent="0" lvl="0" marL="0" rtl="0" algn="ctr">
              <a:lnSpc>
                <a:spcPct val="90000"/>
              </a:lnSpc>
              <a:spcBef>
                <a:spcPts val="0"/>
              </a:spcBef>
              <a:spcAft>
                <a:spcPts val="0"/>
              </a:spcAft>
              <a:buClr>
                <a:srgbClr val="FFFFFF"/>
              </a:buClr>
              <a:buSzPts val="4200"/>
              <a:buNone/>
            </a:pPr>
            <a:r>
              <a:rPr lang="en-US" sz="4200">
                <a:solidFill>
                  <a:srgbClr val="FFFFFF"/>
                </a:solidFill>
                <a:latin typeface="Trebuchet MS"/>
                <a:ea typeface="Trebuchet MS"/>
                <a:cs typeface="Trebuchet MS"/>
                <a:sym typeface="Trebuchet MS"/>
              </a:rPr>
              <a:t>with BurlingtonEnglish</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BE Colors">
      <a:dk1>
        <a:srgbClr val="000000"/>
      </a:dk1>
      <a:lt1>
        <a:srgbClr val="FFFFFF"/>
      </a:lt1>
      <a:dk2>
        <a:srgbClr val="44546A"/>
      </a:dk2>
      <a:lt2>
        <a:srgbClr val="E7E6E6"/>
      </a:lt2>
      <a:accent1>
        <a:srgbClr val="3C5050"/>
      </a:accent1>
      <a:accent2>
        <a:srgbClr val="3C4182"/>
      </a:accent2>
      <a:accent3>
        <a:srgbClr val="3C91C8"/>
      </a:accent3>
      <a:accent4>
        <a:srgbClr val="A52D1E"/>
      </a:accent4>
      <a:accent5>
        <a:srgbClr val="CD7D19"/>
      </a:accent5>
      <a:accent6>
        <a:srgbClr val="BED250"/>
      </a:accent6>
      <a:hlink>
        <a:srgbClr val="3C4182"/>
      </a:hlink>
      <a:folHlink>
        <a:srgbClr val="3C4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F84C5E355AC4297FE5C2CADD8F0CD" ma:contentTypeVersion="0" ma:contentTypeDescription="Create a new document." ma:contentTypeScope="" ma:versionID="11c13753333a750c74d93bbbd818c6bf">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4633C8-E85B-4AC7-B427-7153532C107B}"/>
</file>

<file path=customXml/itemProps2.xml><?xml version="1.0" encoding="utf-8"?>
<ds:datastoreItem xmlns:ds="http://schemas.openxmlformats.org/officeDocument/2006/customXml" ds:itemID="{3E65BF9F-7A88-466F-A244-CEB01862298B}"/>
</file>

<file path=customXml/itemProps3.xml><?xml version="1.0" encoding="utf-8"?>
<ds:datastoreItem xmlns:ds="http://schemas.openxmlformats.org/officeDocument/2006/customXml" ds:itemID="{EF0017CC-08BA-4DBD-8935-6EC8E2193EE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0x010100500F84C5E355AC4297FE5C2CADD8F0CD</vt:lpwstr>
  </property>
  <property fmtid="{D5CDD505-2E9C-101B-9397-08002B2CF9AE}" pid="3" name="Order">
    <vt:r8>3962800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