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56" r:id="rId5"/>
    <p:sldId id="257" r:id="rId6"/>
    <p:sldId id="269" r:id="rId7"/>
    <p:sldId id="266" r:id="rId8"/>
    <p:sldId id="270" r:id="rId9"/>
    <p:sldId id="281" r:id="rId10"/>
    <p:sldId id="276" r:id="rId11"/>
    <p:sldId id="282" r:id="rId12"/>
    <p:sldId id="277" r:id="rId13"/>
    <p:sldId id="279" r:id="rId14"/>
    <p:sldId id="278" r:id="rId15"/>
    <p:sldId id="280" r:id="rId16"/>
    <p:sldId id="283" r:id="rId17"/>
    <p:sldId id="272" r:id="rId18"/>
    <p:sldId id="273" r:id="rId19"/>
    <p:sldId id="2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104" d="100"/>
          <a:sy n="104" d="100"/>
        </p:scale>
        <p:origin x="126" y="168"/>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6/17/2025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6/17/2025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6/17/2025</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6/17/2025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6/17/2025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6/17/2025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6/17/2025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6/17/2025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6/17/2025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6/17/2025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6/17/2025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6/17/2025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6/17/2025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6/17/2025</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hyperlink" Target="https://www.additudemag.com/" TargetMode="External"/><Relationship Id="rId13" Type="http://schemas.openxmlformats.org/officeDocument/2006/relationships/hyperlink" Target="https://namiillinois.org/resources/about-mental-illness/mental-health-first-aid/" TargetMode="External"/><Relationship Id="rId3" Type="http://schemas.openxmlformats.org/officeDocument/2006/relationships/hyperlink" Target="https://askjan.org/index.cfm" TargetMode="External"/><Relationship Id="rId7" Type="http://schemas.openxmlformats.org/officeDocument/2006/relationships/hyperlink" Target="https://ncil.org/about/find-your-cil-list/" TargetMode="External"/><Relationship Id="rId12" Type="http://schemas.openxmlformats.org/officeDocument/2006/relationships/hyperlink" Target="https://nationaldeafcenter.org/" TargetMode="External"/><Relationship Id="rId2" Type="http://schemas.openxmlformats.org/officeDocument/2006/relationships/hyperlink" Target="https://askjan.org/concerns/State-Vocational-Rehabilitation-Agencies.cfm" TargetMode="External"/><Relationship Id="rId1" Type="http://schemas.openxmlformats.org/officeDocument/2006/relationships/slideLayout" Target="../slideLayouts/slideLayout6.xml"/><Relationship Id="rId6" Type="http://schemas.openxmlformats.org/officeDocument/2006/relationships/hyperlink" Target="https://www.adagreatlakes.org/" TargetMode="External"/><Relationship Id="rId11" Type="http://schemas.openxmlformats.org/officeDocument/2006/relationships/hyperlink" Target="https://hadleyhelps.org/" TargetMode="External"/><Relationship Id="rId5" Type="http://schemas.openxmlformats.org/officeDocument/2006/relationships/hyperlink" Target="https://nccsd.ici.umn.edu/" TargetMode="External"/><Relationship Id="rId15" Type="http://schemas.openxmlformats.org/officeDocument/2006/relationships/hyperlink" Target="https://www.veteranscrisisline.net/" TargetMode="External"/><Relationship Id="rId10" Type="http://schemas.openxmlformats.org/officeDocument/2006/relationships/hyperlink" Target="https://nfb.org/" TargetMode="External"/><Relationship Id="rId4" Type="http://schemas.openxmlformats.org/officeDocument/2006/relationships/hyperlink" Target="https://www.ahead.org/home" TargetMode="External"/><Relationship Id="rId9" Type="http://schemas.openxmlformats.org/officeDocument/2006/relationships/hyperlink" Target="https://ldaamerica.org/" TargetMode="External"/><Relationship Id="rId14" Type="http://schemas.openxmlformats.org/officeDocument/2006/relationships/hyperlink" Target="https://namiillinois.org/resources/mhcrisissupportresourc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10988" y="2292094"/>
            <a:ext cx="6327962" cy="2219691"/>
          </a:xfrm>
        </p:spPr>
        <p:txBody>
          <a:bodyPr anchor="ctr">
            <a:normAutofit fontScale="90000"/>
          </a:bodyPr>
          <a:lstStyle/>
          <a:p>
            <a:r>
              <a:rPr lang="en-US" dirty="0">
                <a:latin typeface="Arial" panose="020B0604020202020204" pitchFamily="34" charset="0"/>
                <a:cs typeface="Arial" panose="020B0604020202020204" pitchFamily="34" charset="0"/>
              </a:rPr>
              <a:t>Serving Adult Students with Disabilities in ABE/GED Programs: Q&amp;A</a:t>
            </a:r>
          </a:p>
        </p:txBody>
      </p:sp>
      <p:sp>
        <p:nvSpPr>
          <p:cNvPr id="7" name="Subtitle 6"/>
          <p:cNvSpPr>
            <a:spLocks noGrp="1"/>
          </p:cNvSpPr>
          <p:nvPr>
            <p:ph type="subTitle" idx="1"/>
          </p:nvPr>
        </p:nvSpPr>
        <p:spPr>
          <a:xfrm>
            <a:off x="807944" y="4511785"/>
            <a:ext cx="5734050" cy="955565"/>
          </a:xfrm>
        </p:spPr>
        <p:txBody>
          <a:bodyPr>
            <a:normAutofit/>
          </a:bodyPr>
          <a:lstStyle/>
          <a:p>
            <a:r>
              <a:rPr lang="en-US" sz="1500" dirty="0"/>
              <a:t>Jenifer Montag, Ed.D., CRC</a:t>
            </a:r>
          </a:p>
          <a:p>
            <a:r>
              <a:rPr lang="en-US" sz="1500" dirty="0"/>
              <a:t>Assistant Director,</a:t>
            </a:r>
          </a:p>
          <a:p>
            <a:r>
              <a:rPr lang="en-US" sz="1500" dirty="0"/>
              <a:t>National Center for College Students with Disabilities (NCCSD)</a:t>
            </a:r>
          </a:p>
          <a:p>
            <a:r>
              <a:rPr lang="en-US" sz="1500" dirty="0"/>
              <a:t>jenifer@ahead.org</a:t>
            </a: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8D0EF-6844-76BB-810D-B4D7E9C89781}"/>
            </a:ext>
          </a:extLst>
        </p:cNvPr>
        <p:cNvGrpSpPr/>
        <p:nvPr/>
      </p:nvGrpSpPr>
      <p:grpSpPr>
        <a:xfrm>
          <a:off x="0" y="0"/>
          <a:ext cx="0" cy="0"/>
          <a:chOff x="0" y="0"/>
          <a:chExt cx="0" cy="0"/>
        </a:xfrm>
      </p:grpSpPr>
      <p:pic>
        <p:nvPicPr>
          <p:cNvPr id="6" name="Picture 5" descr="ComTek FM Assistive Listening Device with transmitter and receiver in storage box">
            <a:extLst>
              <a:ext uri="{FF2B5EF4-FFF2-40B4-BE49-F238E27FC236}">
                <a16:creationId xmlns:a16="http://schemas.microsoft.com/office/drawing/2014/main" id="{34BD52A4-9635-2ABA-EED8-14714C34D484}"/>
              </a:ext>
            </a:extLst>
          </p:cNvPr>
          <p:cNvPicPr>
            <a:picLocks noChangeAspect="1"/>
          </p:cNvPicPr>
          <p:nvPr/>
        </p:nvPicPr>
        <p:blipFill>
          <a:blip r:embed="rId2"/>
          <a:stretch>
            <a:fillRect/>
          </a:stretch>
        </p:blipFill>
        <p:spPr>
          <a:xfrm>
            <a:off x="7693119" y="1958656"/>
            <a:ext cx="4359018" cy="4468755"/>
          </a:xfrm>
          <a:prstGeom prst="rect">
            <a:avLst/>
          </a:prstGeom>
        </p:spPr>
      </p:pic>
      <p:sp>
        <p:nvSpPr>
          <p:cNvPr id="13" name="Title 12">
            <a:extLst>
              <a:ext uri="{FF2B5EF4-FFF2-40B4-BE49-F238E27FC236}">
                <a16:creationId xmlns:a16="http://schemas.microsoft.com/office/drawing/2014/main" id="{634F96AF-3170-D28A-E198-3AEBE1A915B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Pictures of D/HH/B/LV Accommodations</a:t>
            </a:r>
          </a:p>
        </p:txBody>
      </p:sp>
      <p:pic>
        <p:nvPicPr>
          <p:cNvPr id="2" name="Content Placeholder 1" descr="drawing of the ASL letters A S and L">
            <a:extLst>
              <a:ext uri="{FF2B5EF4-FFF2-40B4-BE49-F238E27FC236}">
                <a16:creationId xmlns:a16="http://schemas.microsoft.com/office/drawing/2014/main" id="{6AEB3ACD-6549-FC03-994C-D2F37C8CA435}"/>
              </a:ext>
            </a:extLst>
          </p:cNvPr>
          <p:cNvPicPr>
            <a:picLocks noGrp="1" noChangeAspect="1"/>
          </p:cNvPicPr>
          <p:nvPr>
            <p:ph idx="1"/>
          </p:nvPr>
        </p:nvPicPr>
        <p:blipFill>
          <a:blip r:embed="rId3"/>
          <a:stretch>
            <a:fillRect/>
          </a:stretch>
        </p:blipFill>
        <p:spPr>
          <a:xfrm>
            <a:off x="1372053" y="1239649"/>
            <a:ext cx="3212870" cy="1609483"/>
          </a:xfrm>
          <a:prstGeom prst="rect">
            <a:avLst/>
          </a:prstGeom>
        </p:spPr>
      </p:pic>
      <p:pic>
        <p:nvPicPr>
          <p:cNvPr id="4" name="Picture 3" descr="fingertips reading paper braille">
            <a:extLst>
              <a:ext uri="{FF2B5EF4-FFF2-40B4-BE49-F238E27FC236}">
                <a16:creationId xmlns:a16="http://schemas.microsoft.com/office/drawing/2014/main" id="{0AD57879-AF31-5EB0-0D67-95173CB47E0C}"/>
              </a:ext>
            </a:extLst>
          </p:cNvPr>
          <p:cNvPicPr>
            <a:picLocks noChangeAspect="1"/>
          </p:cNvPicPr>
          <p:nvPr/>
        </p:nvPicPr>
        <p:blipFill>
          <a:blip r:embed="rId4"/>
          <a:stretch>
            <a:fillRect/>
          </a:stretch>
        </p:blipFill>
        <p:spPr>
          <a:xfrm>
            <a:off x="7650974" y="287704"/>
            <a:ext cx="4133446" cy="2749534"/>
          </a:xfrm>
          <a:prstGeom prst="rect">
            <a:avLst/>
          </a:prstGeom>
        </p:spPr>
      </p:pic>
      <p:pic>
        <p:nvPicPr>
          <p:cNvPr id="3" name="Picture 2" descr="showing captions on tv screen overlaying the image on the screen ">
            <a:extLst>
              <a:ext uri="{FF2B5EF4-FFF2-40B4-BE49-F238E27FC236}">
                <a16:creationId xmlns:a16="http://schemas.microsoft.com/office/drawing/2014/main" id="{D8342A81-7BD8-69E7-F15B-2C12C5B02D61}"/>
              </a:ext>
            </a:extLst>
          </p:cNvPr>
          <p:cNvPicPr>
            <a:picLocks noChangeAspect="1"/>
          </p:cNvPicPr>
          <p:nvPr/>
        </p:nvPicPr>
        <p:blipFill>
          <a:blip r:embed="rId5"/>
          <a:stretch>
            <a:fillRect/>
          </a:stretch>
        </p:blipFill>
        <p:spPr>
          <a:xfrm>
            <a:off x="5094785" y="1719942"/>
            <a:ext cx="2866050" cy="2382347"/>
          </a:xfrm>
          <a:prstGeom prst="rect">
            <a:avLst/>
          </a:prstGeom>
        </p:spPr>
      </p:pic>
      <p:pic>
        <p:nvPicPr>
          <p:cNvPr id="8" name="Picture 7" descr="portable braille electronic notebook ">
            <a:extLst>
              <a:ext uri="{FF2B5EF4-FFF2-40B4-BE49-F238E27FC236}">
                <a16:creationId xmlns:a16="http://schemas.microsoft.com/office/drawing/2014/main" id="{BE84612D-FDDB-7267-9088-EBBE72B20822}"/>
              </a:ext>
            </a:extLst>
          </p:cNvPr>
          <p:cNvPicPr>
            <a:picLocks noChangeAspect="1"/>
          </p:cNvPicPr>
          <p:nvPr/>
        </p:nvPicPr>
        <p:blipFill>
          <a:blip r:embed="rId6"/>
          <a:stretch>
            <a:fillRect/>
          </a:stretch>
        </p:blipFill>
        <p:spPr>
          <a:xfrm>
            <a:off x="912307" y="3530221"/>
            <a:ext cx="4328535" cy="2883658"/>
          </a:xfrm>
          <a:prstGeom prst="rect">
            <a:avLst/>
          </a:prstGeom>
        </p:spPr>
      </p:pic>
      <p:pic>
        <p:nvPicPr>
          <p:cNvPr id="10" name="Picture 9" descr="Perkins manual braille typewriter">
            <a:extLst>
              <a:ext uri="{FF2B5EF4-FFF2-40B4-BE49-F238E27FC236}">
                <a16:creationId xmlns:a16="http://schemas.microsoft.com/office/drawing/2014/main" id="{07F0F849-BE40-5E08-67A4-2F0D31AE7B46}"/>
              </a:ext>
            </a:extLst>
          </p:cNvPr>
          <p:cNvPicPr>
            <a:picLocks noChangeAspect="1"/>
          </p:cNvPicPr>
          <p:nvPr/>
        </p:nvPicPr>
        <p:blipFill>
          <a:blip r:embed="rId7"/>
          <a:stretch>
            <a:fillRect/>
          </a:stretch>
        </p:blipFill>
        <p:spPr>
          <a:xfrm>
            <a:off x="5240842" y="4451752"/>
            <a:ext cx="3596952" cy="2118544"/>
          </a:xfrm>
          <a:prstGeom prst="rect">
            <a:avLst/>
          </a:prstGeom>
        </p:spPr>
      </p:pic>
    </p:spTree>
    <p:extLst>
      <p:ext uri="{BB962C8B-B14F-4D97-AF65-F5344CB8AC3E}">
        <p14:creationId xmlns:p14="http://schemas.microsoft.com/office/powerpoint/2010/main" val="26861301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02F69-8F5E-76D1-B405-A15AF12B04A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0FF8171-D08F-7703-823A-4DDB70787B0E}"/>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Pictures of Audio Text Accommodations</a:t>
            </a:r>
          </a:p>
        </p:txBody>
      </p:sp>
      <p:pic>
        <p:nvPicPr>
          <p:cNvPr id="2" name="Content Placeholder 1" descr="Microsoft Settings Accessibility Tools built in ">
            <a:extLst>
              <a:ext uri="{FF2B5EF4-FFF2-40B4-BE49-F238E27FC236}">
                <a16:creationId xmlns:a16="http://schemas.microsoft.com/office/drawing/2014/main" id="{8E397C5B-312E-B68D-B47D-72414ACE688D}"/>
              </a:ext>
            </a:extLst>
          </p:cNvPr>
          <p:cNvPicPr>
            <a:picLocks noGrp="1" noChangeAspect="1"/>
          </p:cNvPicPr>
          <p:nvPr>
            <p:ph idx="1"/>
          </p:nvPr>
        </p:nvPicPr>
        <p:blipFill>
          <a:blip r:embed="rId2"/>
          <a:stretch>
            <a:fillRect/>
          </a:stretch>
        </p:blipFill>
        <p:spPr>
          <a:xfrm>
            <a:off x="8601075" y="180974"/>
            <a:ext cx="3212709" cy="6522775"/>
          </a:xfrm>
          <a:prstGeom prst="rect">
            <a:avLst/>
          </a:prstGeom>
        </p:spPr>
      </p:pic>
      <p:pic>
        <p:nvPicPr>
          <p:cNvPr id="3" name="Picture 2" descr="logo for NaturalReader text to speech software">
            <a:extLst>
              <a:ext uri="{FF2B5EF4-FFF2-40B4-BE49-F238E27FC236}">
                <a16:creationId xmlns:a16="http://schemas.microsoft.com/office/drawing/2014/main" id="{61112C9C-BE47-4487-FA37-3132F80C8C8F}"/>
              </a:ext>
            </a:extLst>
          </p:cNvPr>
          <p:cNvPicPr>
            <a:picLocks noChangeAspect="1"/>
          </p:cNvPicPr>
          <p:nvPr/>
        </p:nvPicPr>
        <p:blipFill>
          <a:blip r:embed="rId3"/>
          <a:stretch>
            <a:fillRect/>
          </a:stretch>
        </p:blipFill>
        <p:spPr>
          <a:xfrm>
            <a:off x="4359262" y="2438332"/>
            <a:ext cx="3596952" cy="707197"/>
          </a:xfrm>
          <a:prstGeom prst="rect">
            <a:avLst/>
          </a:prstGeom>
        </p:spPr>
      </p:pic>
      <p:pic>
        <p:nvPicPr>
          <p:cNvPr id="4" name="Picture 3" descr="logo for Read Aloud Text to Speech Reader">
            <a:extLst>
              <a:ext uri="{FF2B5EF4-FFF2-40B4-BE49-F238E27FC236}">
                <a16:creationId xmlns:a16="http://schemas.microsoft.com/office/drawing/2014/main" id="{46DD22D7-65E0-FEF1-DA3B-3056A7F2D8BF}"/>
              </a:ext>
            </a:extLst>
          </p:cNvPr>
          <p:cNvPicPr>
            <a:picLocks noChangeAspect="1"/>
          </p:cNvPicPr>
          <p:nvPr/>
        </p:nvPicPr>
        <p:blipFill>
          <a:blip r:embed="rId4"/>
          <a:stretch>
            <a:fillRect/>
          </a:stretch>
        </p:blipFill>
        <p:spPr>
          <a:xfrm>
            <a:off x="870976" y="1657897"/>
            <a:ext cx="7376799" cy="932769"/>
          </a:xfrm>
          <a:prstGeom prst="rect">
            <a:avLst/>
          </a:prstGeom>
        </p:spPr>
      </p:pic>
      <p:pic>
        <p:nvPicPr>
          <p:cNvPr id="5" name="Picture 4" descr="logo for JAWS screen reading software for people who are blind or have low vision">
            <a:extLst>
              <a:ext uri="{FF2B5EF4-FFF2-40B4-BE49-F238E27FC236}">
                <a16:creationId xmlns:a16="http://schemas.microsoft.com/office/drawing/2014/main" id="{FA31A780-4F10-ABE0-7E1E-9E73DE4C686E}"/>
              </a:ext>
            </a:extLst>
          </p:cNvPr>
          <p:cNvPicPr>
            <a:picLocks noChangeAspect="1"/>
          </p:cNvPicPr>
          <p:nvPr/>
        </p:nvPicPr>
        <p:blipFill>
          <a:blip r:embed="rId5"/>
          <a:stretch>
            <a:fillRect/>
          </a:stretch>
        </p:blipFill>
        <p:spPr>
          <a:xfrm>
            <a:off x="1104900" y="4084438"/>
            <a:ext cx="2402032" cy="2231329"/>
          </a:xfrm>
          <a:prstGeom prst="rect">
            <a:avLst/>
          </a:prstGeom>
        </p:spPr>
      </p:pic>
      <p:pic>
        <p:nvPicPr>
          <p:cNvPr id="6" name="Picture 5" descr="logo for NVDA Non Visual Desktop Access software for people who are blind or have low vision">
            <a:extLst>
              <a:ext uri="{FF2B5EF4-FFF2-40B4-BE49-F238E27FC236}">
                <a16:creationId xmlns:a16="http://schemas.microsoft.com/office/drawing/2014/main" id="{34976F44-AE0C-280C-1C9D-64251917EF12}"/>
              </a:ext>
            </a:extLst>
          </p:cNvPr>
          <p:cNvPicPr>
            <a:picLocks noChangeAspect="1"/>
          </p:cNvPicPr>
          <p:nvPr/>
        </p:nvPicPr>
        <p:blipFill>
          <a:blip r:embed="rId6"/>
          <a:stretch>
            <a:fillRect/>
          </a:stretch>
        </p:blipFill>
        <p:spPr>
          <a:xfrm>
            <a:off x="4397985" y="5013986"/>
            <a:ext cx="3737172" cy="1219306"/>
          </a:xfrm>
          <a:prstGeom prst="rect">
            <a:avLst/>
          </a:prstGeom>
        </p:spPr>
      </p:pic>
      <p:pic>
        <p:nvPicPr>
          <p:cNvPr id="7" name="Picture 6" descr="Logo for Read &amp; Write text to speech software">
            <a:extLst>
              <a:ext uri="{FF2B5EF4-FFF2-40B4-BE49-F238E27FC236}">
                <a16:creationId xmlns:a16="http://schemas.microsoft.com/office/drawing/2014/main" id="{56036395-906A-E312-3F69-45EB4AE58159}"/>
              </a:ext>
            </a:extLst>
          </p:cNvPr>
          <p:cNvPicPr>
            <a:picLocks noChangeAspect="1"/>
          </p:cNvPicPr>
          <p:nvPr/>
        </p:nvPicPr>
        <p:blipFill>
          <a:blip r:embed="rId7"/>
          <a:stretch>
            <a:fillRect/>
          </a:stretch>
        </p:blipFill>
        <p:spPr>
          <a:xfrm>
            <a:off x="1686009" y="2377348"/>
            <a:ext cx="1493649" cy="1396105"/>
          </a:xfrm>
          <a:prstGeom prst="rect">
            <a:avLst/>
          </a:prstGeom>
        </p:spPr>
      </p:pic>
      <p:pic>
        <p:nvPicPr>
          <p:cNvPr id="9" name="Picture 8" descr="Toolbar of ZoomText Magnifier Reader software showing magnification increase, color contrast, pointer focus, and other tools">
            <a:extLst>
              <a:ext uri="{FF2B5EF4-FFF2-40B4-BE49-F238E27FC236}">
                <a16:creationId xmlns:a16="http://schemas.microsoft.com/office/drawing/2014/main" id="{7A955720-98E2-2C54-29FD-A2384B28FFC2}"/>
              </a:ext>
            </a:extLst>
          </p:cNvPr>
          <p:cNvPicPr>
            <a:picLocks noChangeAspect="1"/>
          </p:cNvPicPr>
          <p:nvPr/>
        </p:nvPicPr>
        <p:blipFill>
          <a:blip r:embed="rId8"/>
          <a:stretch>
            <a:fillRect/>
          </a:stretch>
        </p:blipFill>
        <p:spPr>
          <a:xfrm>
            <a:off x="3973249" y="3211552"/>
            <a:ext cx="4534293" cy="1638442"/>
          </a:xfrm>
          <a:prstGeom prst="rect">
            <a:avLst/>
          </a:prstGeom>
        </p:spPr>
      </p:pic>
    </p:spTree>
    <p:extLst>
      <p:ext uri="{BB962C8B-B14F-4D97-AF65-F5344CB8AC3E}">
        <p14:creationId xmlns:p14="http://schemas.microsoft.com/office/powerpoint/2010/main" val="5192989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2A5DA-32FF-52C8-FB08-DEF6BDE5DEA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7996F36-2572-5389-7379-BF7016C6D74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Additional Types of Accommodations</a:t>
            </a:r>
          </a:p>
        </p:txBody>
      </p:sp>
      <p:pic>
        <p:nvPicPr>
          <p:cNvPr id="2" name="Content Placeholder 1" descr="Portable electronic magnifier reader">
            <a:extLst>
              <a:ext uri="{FF2B5EF4-FFF2-40B4-BE49-F238E27FC236}">
                <a16:creationId xmlns:a16="http://schemas.microsoft.com/office/drawing/2014/main" id="{EB78D242-3DFD-9F38-DFDD-CC7A434D2984}"/>
              </a:ext>
            </a:extLst>
          </p:cNvPr>
          <p:cNvPicPr>
            <a:picLocks noGrp="1" noChangeAspect="1"/>
          </p:cNvPicPr>
          <p:nvPr>
            <p:ph idx="1"/>
          </p:nvPr>
        </p:nvPicPr>
        <p:blipFill>
          <a:blip r:embed="rId2"/>
          <a:stretch>
            <a:fillRect/>
          </a:stretch>
        </p:blipFill>
        <p:spPr>
          <a:xfrm>
            <a:off x="7181739" y="1554018"/>
            <a:ext cx="4182417" cy="4572000"/>
          </a:xfrm>
          <a:prstGeom prst="rect">
            <a:avLst/>
          </a:prstGeom>
        </p:spPr>
      </p:pic>
      <p:pic>
        <p:nvPicPr>
          <p:cNvPr id="4" name="Picture 3" descr="Scanning Pens of various types">
            <a:extLst>
              <a:ext uri="{FF2B5EF4-FFF2-40B4-BE49-F238E27FC236}">
                <a16:creationId xmlns:a16="http://schemas.microsoft.com/office/drawing/2014/main" id="{1F7AB9FF-DE77-7A92-6F70-48A128CD8D11}"/>
              </a:ext>
            </a:extLst>
          </p:cNvPr>
          <p:cNvPicPr>
            <a:picLocks noChangeAspect="1"/>
          </p:cNvPicPr>
          <p:nvPr/>
        </p:nvPicPr>
        <p:blipFill>
          <a:blip r:embed="rId3"/>
          <a:stretch>
            <a:fillRect/>
          </a:stretch>
        </p:blipFill>
        <p:spPr>
          <a:xfrm>
            <a:off x="335786" y="1690794"/>
            <a:ext cx="6957663" cy="4435224"/>
          </a:xfrm>
          <a:prstGeom prst="rect">
            <a:avLst/>
          </a:prstGeom>
        </p:spPr>
      </p:pic>
    </p:spTree>
    <p:extLst>
      <p:ext uri="{BB962C8B-B14F-4D97-AF65-F5344CB8AC3E}">
        <p14:creationId xmlns:p14="http://schemas.microsoft.com/office/powerpoint/2010/main" val="25551550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B1C2A-A098-05BE-5F5B-19B22B02FD2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3710A9D-B124-767A-9593-CB36DCA0200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Lack of Resources</a:t>
            </a:r>
          </a:p>
        </p:txBody>
      </p:sp>
      <p:sp>
        <p:nvSpPr>
          <p:cNvPr id="5" name="Content Placeholder 4">
            <a:extLst>
              <a:ext uri="{FF2B5EF4-FFF2-40B4-BE49-F238E27FC236}">
                <a16:creationId xmlns:a16="http://schemas.microsoft.com/office/drawing/2014/main" id="{2E677760-122D-3784-8DE1-FB27834B9983}"/>
              </a:ext>
            </a:extLst>
          </p:cNvPr>
          <p:cNvSpPr>
            <a:spLocks noGrp="1"/>
          </p:cNvSpPr>
          <p:nvPr>
            <p:ph idx="1"/>
          </p:nvPr>
        </p:nvSpPr>
        <p:spPr/>
        <p:txBody>
          <a:bodyPr/>
          <a:lstStyle/>
          <a:p>
            <a:r>
              <a:rPr lang="en-US" dirty="0"/>
              <a:t>Community organizations</a:t>
            </a:r>
          </a:p>
          <a:p>
            <a:pPr lvl="1"/>
            <a:r>
              <a:rPr lang="en-US" dirty="0"/>
              <a:t>Coalition?</a:t>
            </a:r>
          </a:p>
          <a:p>
            <a:pPr lvl="1"/>
            <a:r>
              <a:rPr lang="en-US" dirty="0"/>
              <a:t>County health department</a:t>
            </a:r>
          </a:p>
          <a:p>
            <a:pPr lvl="1"/>
            <a:r>
              <a:rPr lang="en-US" dirty="0"/>
              <a:t>Mental health services / addiction recovery programs</a:t>
            </a:r>
          </a:p>
          <a:p>
            <a:pPr lvl="1"/>
            <a:r>
              <a:rPr lang="en-US" dirty="0"/>
              <a:t>NAMI</a:t>
            </a:r>
          </a:p>
          <a:p>
            <a:pPr lvl="1"/>
            <a:r>
              <a:rPr lang="en-US" dirty="0"/>
              <a:t>Public University Graduate Programs in Psychology, Social Work, Vocational Rehabilitation, or Counseling </a:t>
            </a:r>
          </a:p>
          <a:p>
            <a:pPr lvl="1"/>
            <a:r>
              <a:rPr lang="en-US" dirty="0"/>
              <a:t>Vocational Rehabilitation Services (VR)</a:t>
            </a:r>
          </a:p>
          <a:p>
            <a:r>
              <a:rPr lang="en-US" dirty="0"/>
              <a:t>Community Foundation Grants</a:t>
            </a:r>
          </a:p>
          <a:p>
            <a:r>
              <a:rPr lang="en-US" dirty="0"/>
              <a:t>Institutional or state?</a:t>
            </a:r>
          </a:p>
          <a:p>
            <a:pPr lvl="1"/>
            <a:r>
              <a:rPr lang="en-US" dirty="0"/>
              <a:t>Advocate for more resources – bring students into this – their voices will be heard (COABE)</a:t>
            </a:r>
          </a:p>
          <a:p>
            <a:pPr lvl="1"/>
            <a:endParaRPr lang="en-US" dirty="0"/>
          </a:p>
        </p:txBody>
      </p:sp>
    </p:spTree>
    <p:extLst>
      <p:ext uri="{BB962C8B-B14F-4D97-AF65-F5344CB8AC3E}">
        <p14:creationId xmlns:p14="http://schemas.microsoft.com/office/powerpoint/2010/main" val="17583075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61877-AD0F-1B8A-0EE3-50DBF0A755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D0CA5B-2FBA-3276-B827-7EB24A71E07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Vocational Rehabilitation Services (VR)	</a:t>
            </a:r>
          </a:p>
        </p:txBody>
      </p:sp>
      <p:sp>
        <p:nvSpPr>
          <p:cNvPr id="4" name="Text Placeholder 3">
            <a:extLst>
              <a:ext uri="{FF2B5EF4-FFF2-40B4-BE49-F238E27FC236}">
                <a16:creationId xmlns:a16="http://schemas.microsoft.com/office/drawing/2014/main" id="{645163E1-8227-A9BC-D02C-44459E095BA6}"/>
              </a:ext>
            </a:extLst>
          </p:cNvPr>
          <p:cNvSpPr>
            <a:spLocks noGrp="1"/>
          </p:cNvSpPr>
          <p:nvPr>
            <p:ph type="body" sz="half" idx="2"/>
          </p:nvPr>
        </p:nvSpPr>
        <p:spPr>
          <a:xfrm>
            <a:off x="249381" y="1600200"/>
            <a:ext cx="5680363" cy="4892964"/>
          </a:xfrm>
        </p:spPr>
        <p:txBody>
          <a:bodyPr>
            <a:normAutofit lnSpcReduction="10000"/>
          </a:bodyPr>
          <a:lstStyle/>
          <a:p>
            <a:pPr marL="285750" indent="-285750">
              <a:buFont typeface="Arial" panose="020B0604020202020204" pitchFamily="34" charset="0"/>
              <a:buChar char="•"/>
            </a:pPr>
            <a:r>
              <a:rPr lang="en-US" sz="2000" dirty="0"/>
              <a:t>State agency tasked with helping disabled people get and maintain employment.</a:t>
            </a:r>
          </a:p>
          <a:p>
            <a:pPr marL="285750" indent="-285750">
              <a:buFont typeface="Arial" panose="020B0604020202020204" pitchFamily="34" charset="0"/>
              <a:buChar char="•"/>
            </a:pPr>
            <a:r>
              <a:rPr lang="en-US" sz="2000" dirty="0"/>
              <a:t>Works with other state agencies (Job Services, WIOA)</a:t>
            </a:r>
          </a:p>
          <a:p>
            <a:pPr marL="285750" indent="-285750">
              <a:buFont typeface="Arial" panose="020B0604020202020204" pitchFamily="34" charset="0"/>
              <a:buChar char="•"/>
            </a:pPr>
            <a:r>
              <a:rPr lang="en-US" sz="2000" dirty="0"/>
              <a:t>Help student understand VR as option</a:t>
            </a:r>
          </a:p>
          <a:p>
            <a:pPr marL="285750" indent="-285750">
              <a:buFont typeface="Arial" panose="020B0604020202020204" pitchFamily="34" charset="0"/>
              <a:buChar char="•"/>
            </a:pPr>
            <a:r>
              <a:rPr lang="en-US" sz="2000" dirty="0"/>
              <a:t>(**may require citizenship to access)</a:t>
            </a:r>
          </a:p>
          <a:p>
            <a:pPr marL="285750" indent="-285750">
              <a:buFont typeface="Arial" panose="020B0604020202020204" pitchFamily="34" charset="0"/>
              <a:buChar char="•"/>
            </a:pPr>
            <a:r>
              <a:rPr lang="en-US" sz="2000" dirty="0"/>
              <a:t>May help with evaluations if student has no documentation</a:t>
            </a:r>
          </a:p>
          <a:p>
            <a:pPr marL="285750" indent="-285750">
              <a:buFont typeface="Arial" panose="020B0604020202020204" pitchFamily="34" charset="0"/>
              <a:buChar char="•"/>
            </a:pPr>
            <a:r>
              <a:rPr lang="en-US" sz="2000" dirty="0"/>
              <a:t>May help with assistive technology</a:t>
            </a:r>
          </a:p>
          <a:p>
            <a:pPr marL="285750" indent="-285750">
              <a:buFont typeface="Arial" panose="020B0604020202020204" pitchFamily="34" charset="0"/>
              <a:buChar char="•"/>
            </a:pPr>
            <a:r>
              <a:rPr lang="en-US" sz="2000" dirty="0"/>
              <a:t>May help with accommodation negotiation with employer or apprenticeship site</a:t>
            </a:r>
          </a:p>
          <a:p>
            <a:pPr marL="285750" indent="-285750">
              <a:buFont typeface="Arial" panose="020B0604020202020204" pitchFamily="34" charset="0"/>
              <a:buChar char="•"/>
            </a:pPr>
            <a:r>
              <a:rPr lang="en-US" sz="2000" dirty="0"/>
              <a:t>Pre-ETS for IEP holders under 21 still in high school</a:t>
            </a:r>
          </a:p>
          <a:p>
            <a:pPr marL="285750" indent="-285750">
              <a:buFont typeface="Arial" panose="020B0604020202020204" pitchFamily="34" charset="0"/>
              <a:buChar char="•"/>
            </a:pPr>
            <a:r>
              <a:rPr lang="en-US" sz="2000" dirty="0"/>
              <a:t>***Order of Selection</a:t>
            </a:r>
          </a:p>
          <a:p>
            <a:pPr marL="285750" indent="-285750">
              <a:buFont typeface="Arial" panose="020B0604020202020204" pitchFamily="34" charset="0"/>
              <a:buChar char="•"/>
            </a:pPr>
            <a:endParaRPr lang="en-US" dirty="0"/>
          </a:p>
        </p:txBody>
      </p:sp>
      <p:pic>
        <p:nvPicPr>
          <p:cNvPr id="5" name="Picture Placeholder 4" descr="College student using wheelchair in front of laboratory equipment in classroom">
            <a:extLst>
              <a:ext uri="{FF2B5EF4-FFF2-40B4-BE49-F238E27FC236}">
                <a16:creationId xmlns:a16="http://schemas.microsoft.com/office/drawing/2014/main" id="{4E09C3D2-A978-39D0-67FB-FC1B0F76A0C2}"/>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538" r="3538"/>
          <a:stretch/>
        </p:blipFill>
        <p:spPr>
          <a:xfrm>
            <a:off x="6351462" y="1868055"/>
            <a:ext cx="5251357" cy="3766128"/>
          </a:xfrm>
        </p:spPr>
      </p:pic>
    </p:spTree>
    <p:extLst>
      <p:ext uri="{BB962C8B-B14F-4D97-AF65-F5344CB8AC3E}">
        <p14:creationId xmlns:p14="http://schemas.microsoft.com/office/powerpoint/2010/main" val="12971874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CAABA-A109-035D-0A43-73397F9A9F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573205-F4DA-4F0B-2744-62162616959E}"/>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GED Challenges</a:t>
            </a:r>
          </a:p>
        </p:txBody>
      </p:sp>
      <p:sp>
        <p:nvSpPr>
          <p:cNvPr id="4" name="Text Placeholder 3">
            <a:extLst>
              <a:ext uri="{FF2B5EF4-FFF2-40B4-BE49-F238E27FC236}">
                <a16:creationId xmlns:a16="http://schemas.microsoft.com/office/drawing/2014/main" id="{33BC9EFF-30EB-312F-8C2C-2765D1F1C27D}"/>
              </a:ext>
            </a:extLst>
          </p:cNvPr>
          <p:cNvSpPr>
            <a:spLocks noGrp="1"/>
          </p:cNvSpPr>
          <p:nvPr>
            <p:ph type="body" sz="half" idx="2"/>
          </p:nvPr>
        </p:nvSpPr>
        <p:spPr>
          <a:xfrm>
            <a:off x="434109" y="1600200"/>
            <a:ext cx="5484370" cy="4572000"/>
          </a:xfrm>
        </p:spPr>
        <p:txBody>
          <a:bodyPr>
            <a:normAutofit/>
          </a:bodyPr>
          <a:lstStyle/>
          <a:p>
            <a:pPr marL="285750" indent="-285750">
              <a:buFont typeface="Arial" panose="020B0604020202020204" pitchFamily="34" charset="0"/>
              <a:buChar char="•"/>
            </a:pPr>
            <a:r>
              <a:rPr lang="en-US" sz="2000" dirty="0"/>
              <a:t>3</a:t>
            </a:r>
            <a:r>
              <a:rPr lang="en-US" sz="2000" baseline="30000" dirty="0"/>
              <a:t>rd</a:t>
            </a:r>
            <a:r>
              <a:rPr lang="en-US" sz="2000" dirty="0"/>
              <a:t> Party controls their exam </a:t>
            </a:r>
          </a:p>
          <a:p>
            <a:pPr marL="285750" indent="-285750">
              <a:buFont typeface="Arial" panose="020B0604020202020204" pitchFamily="34" charset="0"/>
              <a:buChar char="•"/>
            </a:pPr>
            <a:r>
              <a:rPr lang="en-US" sz="2000" dirty="0"/>
              <a:t>Stipulate accommodation request process</a:t>
            </a:r>
          </a:p>
          <a:p>
            <a:pPr marL="285750" indent="-285750">
              <a:buFont typeface="Arial" panose="020B0604020202020204" pitchFamily="34" charset="0"/>
              <a:buChar char="•"/>
            </a:pPr>
            <a:r>
              <a:rPr lang="en-US" sz="2000" dirty="0"/>
              <a:t>Documentation requirements (high bar)</a:t>
            </a:r>
          </a:p>
          <a:p>
            <a:pPr marL="285750" indent="-285750">
              <a:buFont typeface="Arial" panose="020B0604020202020204" pitchFamily="34" charset="0"/>
              <a:buChar char="•"/>
            </a:pPr>
            <a:r>
              <a:rPr lang="en-US" sz="2000" dirty="0"/>
              <a:t>Follow GED process</a:t>
            </a:r>
          </a:p>
          <a:p>
            <a:pPr marL="285750" indent="-285750">
              <a:buFont typeface="Arial" panose="020B0604020202020204" pitchFamily="34" charset="0"/>
              <a:buChar char="•"/>
            </a:pPr>
            <a:r>
              <a:rPr lang="en-US" sz="2000" dirty="0"/>
              <a:t>Inform students early in their program</a:t>
            </a:r>
          </a:p>
          <a:p>
            <a:pPr marL="285750" indent="-285750">
              <a:buFont typeface="Arial" panose="020B0604020202020204" pitchFamily="34" charset="0"/>
              <a:buChar char="•"/>
            </a:pPr>
            <a:r>
              <a:rPr lang="en-US" sz="2000" dirty="0"/>
              <a:t>Refer to area resources (VR? Evaluators?)</a:t>
            </a:r>
          </a:p>
          <a:p>
            <a:pPr marL="285750" indent="-285750">
              <a:buFont typeface="Arial" panose="020B0604020202020204" pitchFamily="34" charset="0"/>
              <a:buChar char="•"/>
            </a:pPr>
            <a:r>
              <a:rPr lang="en-US" sz="2000" dirty="0"/>
              <a:t>Practice tests (with/without accommodation)</a:t>
            </a:r>
          </a:p>
          <a:p>
            <a:pPr marL="285750" indent="-285750">
              <a:buFont typeface="Arial" panose="020B0604020202020204" pitchFamily="34" charset="0"/>
              <a:buChar char="•"/>
            </a:pPr>
            <a:r>
              <a:rPr lang="en-US" sz="2000" dirty="0"/>
              <a:t>Change to </a:t>
            </a:r>
            <a:r>
              <a:rPr lang="en-US" sz="2000" dirty="0" err="1"/>
              <a:t>HiSET</a:t>
            </a:r>
            <a:r>
              <a:rPr lang="en-US" sz="2000" dirty="0"/>
              <a:t>?</a:t>
            </a:r>
          </a:p>
        </p:txBody>
      </p:sp>
      <p:pic>
        <p:nvPicPr>
          <p:cNvPr id="5" name="Picture Placeholder 4" descr="Group of college students sitting in a line, one student has a prosthetic left leg">
            <a:extLst>
              <a:ext uri="{FF2B5EF4-FFF2-40B4-BE49-F238E27FC236}">
                <a16:creationId xmlns:a16="http://schemas.microsoft.com/office/drawing/2014/main" id="{AA21A695-4AB8-C0DD-6D5C-B02A736A7DD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4336" r="4336"/>
          <a:stretch/>
        </p:blipFill>
        <p:spPr>
          <a:xfrm>
            <a:off x="6078322" y="1670538"/>
            <a:ext cx="5679569" cy="4037840"/>
          </a:xfrm>
        </p:spPr>
      </p:pic>
    </p:spTree>
    <p:extLst>
      <p:ext uri="{BB962C8B-B14F-4D97-AF65-F5344CB8AC3E}">
        <p14:creationId xmlns:p14="http://schemas.microsoft.com/office/powerpoint/2010/main" val="11497593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Resources </a:t>
            </a:r>
          </a:p>
        </p:txBody>
      </p:sp>
      <p:sp>
        <p:nvSpPr>
          <p:cNvPr id="4" name="Content Placeholder 3"/>
          <p:cNvSpPr>
            <a:spLocks noGrp="1"/>
          </p:cNvSpPr>
          <p:nvPr>
            <p:ph sz="half" idx="2"/>
          </p:nvPr>
        </p:nvSpPr>
        <p:spPr>
          <a:xfrm>
            <a:off x="1104900" y="1477817"/>
            <a:ext cx="4919472" cy="5006109"/>
          </a:xfrm>
        </p:spPr>
        <p:txBody>
          <a:bodyPr>
            <a:normAutofit/>
          </a:bodyPr>
          <a:lstStyle/>
          <a:p>
            <a:r>
              <a:rPr lang="en-US" dirty="0">
                <a:hlinkClick r:id="rId2"/>
              </a:rPr>
              <a:t>State VR listing at JAN</a:t>
            </a:r>
            <a:endParaRPr lang="en-US" dirty="0"/>
          </a:p>
          <a:p>
            <a:r>
              <a:rPr lang="en-US" dirty="0">
                <a:hlinkClick r:id="rId3"/>
              </a:rPr>
              <a:t>JAN Job Accommodation Network</a:t>
            </a:r>
            <a:endParaRPr lang="en-US" dirty="0"/>
          </a:p>
          <a:p>
            <a:r>
              <a:rPr lang="en-US" dirty="0">
                <a:hlinkClick r:id="rId4"/>
              </a:rPr>
              <a:t>AHEAD (Association on Higher Education and Disability)</a:t>
            </a:r>
            <a:endParaRPr lang="en-US" dirty="0"/>
          </a:p>
          <a:p>
            <a:r>
              <a:rPr lang="en-US" dirty="0">
                <a:hlinkClick r:id="rId5"/>
              </a:rPr>
              <a:t>NCCSD</a:t>
            </a:r>
            <a:endParaRPr lang="en-US" dirty="0"/>
          </a:p>
          <a:p>
            <a:r>
              <a:rPr lang="en-US" dirty="0">
                <a:hlinkClick r:id="rId6"/>
              </a:rPr>
              <a:t>Great Lakes ADA Center</a:t>
            </a:r>
            <a:endParaRPr lang="en-US" dirty="0"/>
          </a:p>
          <a:p>
            <a:r>
              <a:rPr lang="en-US" dirty="0">
                <a:hlinkClick r:id="rId7"/>
              </a:rPr>
              <a:t>Centers for Independent Living</a:t>
            </a:r>
            <a:endParaRPr lang="en-US" dirty="0"/>
          </a:p>
          <a:p>
            <a:pPr lvl="1"/>
            <a:r>
              <a:rPr lang="en-US" dirty="0"/>
              <a:t>Core Services:</a:t>
            </a:r>
          </a:p>
          <a:p>
            <a:pPr lvl="2"/>
            <a:r>
              <a:rPr lang="en-US" dirty="0"/>
              <a:t>Individual / Systems Advocacy</a:t>
            </a:r>
          </a:p>
          <a:p>
            <a:pPr lvl="2"/>
            <a:r>
              <a:rPr lang="en-US" dirty="0"/>
              <a:t>Peer Support</a:t>
            </a:r>
          </a:p>
          <a:p>
            <a:pPr lvl="2"/>
            <a:r>
              <a:rPr lang="en-US" dirty="0"/>
              <a:t>Independent Living Skills Training</a:t>
            </a:r>
          </a:p>
          <a:p>
            <a:pPr lvl="2"/>
            <a:r>
              <a:rPr lang="en-US" dirty="0"/>
              <a:t>Information and Referrals</a:t>
            </a:r>
          </a:p>
          <a:p>
            <a:pPr lvl="2"/>
            <a:r>
              <a:rPr lang="en-US" dirty="0"/>
              <a:t>Transition Services</a:t>
            </a:r>
          </a:p>
          <a:p>
            <a:pPr lvl="2"/>
            <a:endParaRPr lang="en-US" dirty="0"/>
          </a:p>
        </p:txBody>
      </p:sp>
      <p:sp>
        <p:nvSpPr>
          <p:cNvPr id="6" name="Content Placeholder 5"/>
          <p:cNvSpPr>
            <a:spLocks noGrp="1"/>
          </p:cNvSpPr>
          <p:nvPr>
            <p:ph sz="quarter" idx="4"/>
          </p:nvPr>
        </p:nvSpPr>
        <p:spPr>
          <a:xfrm>
            <a:off x="6166110" y="1477818"/>
            <a:ext cx="4919472" cy="5006108"/>
          </a:xfrm>
        </p:spPr>
        <p:txBody>
          <a:bodyPr>
            <a:normAutofit/>
          </a:bodyPr>
          <a:lstStyle/>
          <a:p>
            <a:r>
              <a:rPr lang="en-US" dirty="0" err="1">
                <a:hlinkClick r:id="rId8"/>
              </a:rPr>
              <a:t>ADDitude</a:t>
            </a:r>
            <a:endParaRPr lang="en-US" dirty="0"/>
          </a:p>
          <a:p>
            <a:r>
              <a:rPr lang="en-US" dirty="0">
                <a:hlinkClick r:id="rId9"/>
              </a:rPr>
              <a:t>LDA</a:t>
            </a:r>
            <a:endParaRPr lang="en-US" dirty="0"/>
          </a:p>
          <a:p>
            <a:r>
              <a:rPr lang="en-US" dirty="0">
                <a:hlinkClick r:id="rId10"/>
              </a:rPr>
              <a:t>NFB (National Federation of the Blind)</a:t>
            </a:r>
            <a:endParaRPr lang="en-US" dirty="0"/>
          </a:p>
          <a:p>
            <a:r>
              <a:rPr lang="en-US" dirty="0">
                <a:hlinkClick r:id="rId11"/>
              </a:rPr>
              <a:t>Hadley School (blind and low vision classes)</a:t>
            </a:r>
            <a:endParaRPr lang="en-US" dirty="0"/>
          </a:p>
          <a:p>
            <a:r>
              <a:rPr lang="en-US" dirty="0">
                <a:hlinkClick r:id="rId12"/>
              </a:rPr>
              <a:t>National Deaf Center</a:t>
            </a:r>
            <a:endParaRPr lang="en-US" dirty="0"/>
          </a:p>
          <a:p>
            <a:r>
              <a:rPr lang="en-US" dirty="0">
                <a:hlinkClick r:id="rId13"/>
              </a:rPr>
              <a:t>Mental Health First Aid</a:t>
            </a:r>
            <a:endParaRPr lang="en-US" dirty="0"/>
          </a:p>
          <a:p>
            <a:r>
              <a:rPr lang="en-US" dirty="0">
                <a:hlinkClick r:id="rId13"/>
              </a:rPr>
              <a:t>NAMI </a:t>
            </a:r>
            <a:endParaRPr lang="en-US" dirty="0"/>
          </a:p>
          <a:p>
            <a:r>
              <a:rPr lang="en-US" dirty="0">
                <a:hlinkClick r:id="rId14"/>
              </a:rPr>
              <a:t>NAMI Resources Listing</a:t>
            </a:r>
            <a:endParaRPr lang="en-US" dirty="0"/>
          </a:p>
          <a:p>
            <a:r>
              <a:rPr lang="en-US" dirty="0">
                <a:hlinkClick r:id="rId15"/>
              </a:rPr>
              <a:t>Veterans Crisis Line</a:t>
            </a:r>
            <a:endParaRPr lang="en-US" dirty="0"/>
          </a:p>
          <a:p>
            <a:endParaRPr lang="en-US" dirty="0"/>
          </a:p>
        </p:txBody>
      </p:sp>
    </p:spTree>
    <p:extLst>
      <p:ext uri="{BB962C8B-B14F-4D97-AF65-F5344CB8AC3E}">
        <p14:creationId xmlns:p14="http://schemas.microsoft.com/office/powerpoint/2010/main" val="222449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Arial" panose="020B0604020202020204" pitchFamily="34" charset="0"/>
                <a:cs typeface="Arial" panose="020B0604020202020204" pitchFamily="34" charset="0"/>
              </a:rPr>
              <a:t>Today’s Conversations</a:t>
            </a:r>
          </a:p>
        </p:txBody>
      </p:sp>
      <p:sp>
        <p:nvSpPr>
          <p:cNvPr id="14" name="Content Placeholder 13"/>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General categories of questions asked</a:t>
            </a:r>
          </a:p>
          <a:p>
            <a:pPr lvl="1"/>
            <a:r>
              <a:rPr lang="en-US" sz="2000" dirty="0">
                <a:latin typeface="Arial" panose="020B0604020202020204" pitchFamily="34" charset="0"/>
                <a:cs typeface="Arial" panose="020B0604020202020204" pitchFamily="34" charset="0"/>
              </a:rPr>
              <a:t>Process &amp; Procedures</a:t>
            </a:r>
          </a:p>
          <a:p>
            <a:pPr lvl="2"/>
            <a:r>
              <a:rPr lang="en-US" sz="1800" dirty="0">
                <a:latin typeface="Arial" panose="020B0604020202020204" pitchFamily="34" charset="0"/>
                <a:cs typeface="Arial" panose="020B0604020202020204" pitchFamily="34" charset="0"/>
              </a:rPr>
              <a:t>ELL Learners with disabilities</a:t>
            </a:r>
          </a:p>
          <a:p>
            <a:pPr lvl="2"/>
            <a:r>
              <a:rPr lang="en-US" sz="1800" dirty="0">
                <a:latin typeface="Arial" panose="020B0604020202020204" pitchFamily="34" charset="0"/>
                <a:cs typeface="Arial" panose="020B0604020202020204" pitchFamily="34" charset="0"/>
              </a:rPr>
              <a:t>Documentation</a:t>
            </a:r>
          </a:p>
          <a:p>
            <a:pPr lvl="2"/>
            <a:r>
              <a:rPr lang="en-US" sz="1800" dirty="0">
                <a:latin typeface="Arial" panose="020B0604020202020204" pitchFamily="34" charset="0"/>
                <a:cs typeface="Arial" panose="020B0604020202020204" pitchFamily="34" charset="0"/>
              </a:rPr>
              <a:t>Administration</a:t>
            </a:r>
          </a:p>
          <a:p>
            <a:pPr lvl="2"/>
            <a:r>
              <a:rPr lang="en-US" sz="1800" dirty="0">
                <a:latin typeface="Arial" panose="020B0604020202020204" pitchFamily="34" charset="0"/>
                <a:cs typeface="Arial" panose="020B0604020202020204" pitchFamily="34" charset="0"/>
              </a:rPr>
              <a:t>Documentation</a:t>
            </a:r>
          </a:p>
          <a:p>
            <a:pPr lvl="1"/>
            <a:r>
              <a:rPr lang="en-US" sz="2000" dirty="0">
                <a:latin typeface="Arial" panose="020B0604020202020204" pitchFamily="34" charset="0"/>
                <a:cs typeface="Arial" panose="020B0604020202020204" pitchFamily="34" charset="0"/>
              </a:rPr>
              <a:t>Specific Disabilities</a:t>
            </a:r>
          </a:p>
          <a:p>
            <a:pPr lvl="1"/>
            <a:r>
              <a:rPr lang="en-US" sz="2000" dirty="0">
                <a:latin typeface="Arial" panose="020B0604020202020204" pitchFamily="34" charset="0"/>
                <a:cs typeface="Arial" panose="020B0604020202020204" pitchFamily="34" charset="0"/>
              </a:rPr>
              <a:t>Vocational Rehabilitation</a:t>
            </a:r>
          </a:p>
          <a:p>
            <a:pPr lvl="1"/>
            <a:r>
              <a:rPr lang="en-US" sz="2000" dirty="0">
                <a:latin typeface="Arial" panose="020B0604020202020204" pitchFamily="34" charset="0"/>
                <a:cs typeface="Arial" panose="020B0604020202020204" pitchFamily="34" charset="0"/>
              </a:rPr>
              <a:t>GED Issues</a:t>
            </a:r>
          </a:p>
          <a:p>
            <a:pPr lvl="1"/>
            <a:r>
              <a:rPr lang="en-US" sz="2000" dirty="0">
                <a:latin typeface="Arial" panose="020B0604020202020204" pitchFamily="34" charset="0"/>
                <a:cs typeface="Arial" panose="020B0604020202020204" pitchFamily="34" charset="0"/>
              </a:rPr>
              <a:t>Resources</a:t>
            </a: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914F8-BDCF-13E9-6DF1-C92286F4955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344E398-AB44-C159-3B51-60BEE65C49BD}"/>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Process &amp; Procedures</a:t>
            </a:r>
          </a:p>
        </p:txBody>
      </p:sp>
      <p:sp>
        <p:nvSpPr>
          <p:cNvPr id="14" name="Content Placeholder 13">
            <a:extLst>
              <a:ext uri="{FF2B5EF4-FFF2-40B4-BE49-F238E27FC236}">
                <a16:creationId xmlns:a16="http://schemas.microsoft.com/office/drawing/2014/main" id="{57FDE40F-A852-4055-6663-9714CF61222A}"/>
              </a:ext>
            </a:extLst>
          </p:cNvPr>
          <p:cNvSpPr>
            <a:spLocks noGrp="1"/>
          </p:cNvSpPr>
          <p:nvPr>
            <p:ph idx="1"/>
          </p:nvPr>
        </p:nvSpPr>
        <p:spPr>
          <a:xfrm>
            <a:off x="1104900" y="1452281"/>
            <a:ext cx="9982200" cy="4930589"/>
          </a:xfrm>
        </p:spPr>
        <p:txBody>
          <a:bodyPr>
            <a:normAutofit/>
          </a:bodyPr>
          <a:lstStyle/>
          <a:p>
            <a:r>
              <a:rPr lang="en-US" dirty="0">
                <a:latin typeface="Arial" panose="020B0604020202020204" pitchFamily="34" charset="0"/>
                <a:cs typeface="Arial" panose="020B0604020202020204" pitchFamily="34" charset="0"/>
              </a:rPr>
              <a:t>What should we do if we think our student could benefit from services?</a:t>
            </a:r>
          </a:p>
          <a:p>
            <a:r>
              <a:rPr lang="en-US" dirty="0">
                <a:latin typeface="Arial" panose="020B0604020202020204" pitchFamily="34" charset="0"/>
                <a:cs typeface="Arial" panose="020B0604020202020204" pitchFamily="34" charset="0"/>
              </a:rPr>
              <a:t>When students are not able to get all the accommodations they believe they should have, how do you handle that discussion and make sure the student understands some things are out of our control?</a:t>
            </a:r>
          </a:p>
          <a:p>
            <a:r>
              <a:rPr lang="en-US" dirty="0">
                <a:latin typeface="Arial" panose="020B0604020202020204" pitchFamily="34" charset="0"/>
                <a:cs typeface="Arial" panose="020B0604020202020204" pitchFamily="34" charset="0"/>
              </a:rPr>
              <a:t>What would you recommend for a student with approved accommodations who doesn’t want to use them during testing?</a:t>
            </a:r>
          </a:p>
          <a:p>
            <a:r>
              <a:rPr lang="en-US" dirty="0">
                <a:latin typeface="Arial" panose="020B0604020202020204" pitchFamily="34" charset="0"/>
                <a:cs typeface="Arial" panose="020B0604020202020204" pitchFamily="34" charset="0"/>
              </a:rPr>
              <a:t>What would be a good way for front-line staff to assist individuals with very limited English proficiency when they walk in the facility?</a:t>
            </a:r>
          </a:p>
          <a:p>
            <a:r>
              <a:rPr lang="en-US" dirty="0">
                <a:latin typeface="Arial" panose="020B0604020202020204" pitchFamily="34" charset="0"/>
                <a:cs typeface="Arial" panose="020B0604020202020204" pitchFamily="34" charset="0"/>
              </a:rPr>
              <a:t>How can we support students with undiagnosed disabilities and when should we consider referring them to specialized services?</a:t>
            </a:r>
          </a:p>
          <a:p>
            <a:r>
              <a:rPr lang="en-US" dirty="0">
                <a:latin typeface="Arial" panose="020B0604020202020204" pitchFamily="34" charset="0"/>
                <a:cs typeface="Arial" panose="020B0604020202020204" pitchFamily="34" charset="0"/>
              </a:rPr>
              <a:t>How can we accommodate a student with an emotional support animal when the campus policy only allows service animals on campus?</a:t>
            </a:r>
          </a:p>
        </p:txBody>
      </p:sp>
    </p:spTree>
    <p:extLst>
      <p:ext uri="{BB962C8B-B14F-4D97-AF65-F5344CB8AC3E}">
        <p14:creationId xmlns:p14="http://schemas.microsoft.com/office/powerpoint/2010/main" val="9343418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Starting the Process</a:t>
            </a:r>
          </a:p>
        </p:txBody>
      </p:sp>
      <p:sp>
        <p:nvSpPr>
          <p:cNvPr id="4" name="Text Placeholder 3"/>
          <p:cNvSpPr>
            <a:spLocks noGrp="1"/>
          </p:cNvSpPr>
          <p:nvPr>
            <p:ph type="body" sz="half" idx="2"/>
          </p:nvPr>
        </p:nvSpPr>
        <p:spPr>
          <a:xfrm>
            <a:off x="484093" y="1600200"/>
            <a:ext cx="5038165" cy="5181600"/>
          </a:xfrm>
        </p:spPr>
        <p:txBody>
          <a:bodyPr>
            <a:normAutofit fontScale="92500"/>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Where located? Part of larger agency?</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ADA Coordinator or DS Professional</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Campus responsibility / Campus Administration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State program and state program responsibility (MOUs)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Discuss and determine campus process for ABE/GED students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Create campus procedure manual</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Who will determine person has disability?</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Documentation requirements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Who will determine appropriate accommodations campus programming?</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Stipulate outside procedures (GED / </a:t>
            </a:r>
            <a:r>
              <a:rPr lang="en-US" dirty="0" err="1">
                <a:latin typeface="Arial" panose="020B0604020202020204" pitchFamily="34" charset="0"/>
                <a:cs typeface="Arial" panose="020B0604020202020204" pitchFamily="34" charset="0"/>
              </a:rPr>
              <a:t>HiSET</a:t>
            </a:r>
            <a:r>
              <a:rPr lang="en-US" dirty="0">
                <a:latin typeface="Arial" panose="020B0604020202020204" pitchFamily="34" charset="0"/>
                <a:cs typeface="Arial" panose="020B0604020202020204" pitchFamily="34" charset="0"/>
              </a:rPr>
              <a:t>) as separate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Connect with DS office for legal info / policy changes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Public notice (to request and grievance process)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**Jails/Prisons/Youth Centers**</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4222" b="4222"/>
          <a:stretch/>
        </p:blipFill>
        <p:spPr>
          <a:xfrm>
            <a:off x="5680583" y="1600200"/>
            <a:ext cx="5781517" cy="4110319"/>
          </a:xfrm>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F04B5-6846-7C3E-C52D-EA90B15BAC7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A790231-CA96-D5E8-31B8-B073934027B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Helping Students</a:t>
            </a:r>
          </a:p>
        </p:txBody>
      </p:sp>
      <p:sp>
        <p:nvSpPr>
          <p:cNvPr id="14" name="Content Placeholder 13">
            <a:extLst>
              <a:ext uri="{FF2B5EF4-FFF2-40B4-BE49-F238E27FC236}">
                <a16:creationId xmlns:a16="http://schemas.microsoft.com/office/drawing/2014/main" id="{E193908C-8086-4E22-45B5-512C9274C877}"/>
              </a:ext>
            </a:extLst>
          </p:cNvPr>
          <p:cNvSpPr>
            <a:spLocks noGrp="1"/>
          </p:cNvSpPr>
          <p:nvPr>
            <p:ph idx="1"/>
          </p:nvPr>
        </p:nvSpPr>
        <p:spPr/>
        <p:txBody>
          <a:bodyPr>
            <a:normAutofit fontScale="92500"/>
          </a:bodyPr>
          <a:lstStyle/>
          <a:p>
            <a:r>
              <a:rPr lang="en-US" sz="2800" dirty="0"/>
              <a:t>Part of the process is helping students</a:t>
            </a:r>
          </a:p>
          <a:p>
            <a:pPr lvl="1"/>
            <a:r>
              <a:rPr lang="en-US" sz="2000" dirty="0"/>
              <a:t>Connect with person who can facilitate accommodations</a:t>
            </a:r>
          </a:p>
          <a:p>
            <a:pPr lvl="1"/>
            <a:r>
              <a:rPr lang="en-US" sz="2000" dirty="0"/>
              <a:t>Identify community resources they may need</a:t>
            </a:r>
          </a:p>
          <a:p>
            <a:pPr lvl="2"/>
            <a:r>
              <a:rPr lang="en-US" sz="1800" dirty="0"/>
              <a:t>VR / WIOA / Job Center</a:t>
            </a:r>
          </a:p>
          <a:p>
            <a:pPr lvl="2"/>
            <a:r>
              <a:rPr lang="en-US" sz="1800" dirty="0"/>
              <a:t>Disability specific resources</a:t>
            </a:r>
          </a:p>
          <a:p>
            <a:pPr lvl="2"/>
            <a:r>
              <a:rPr lang="en-US" sz="1800" dirty="0"/>
              <a:t>Non-academic resources (food / housing / transportation / medical / mental health)</a:t>
            </a:r>
          </a:p>
          <a:p>
            <a:pPr lvl="2"/>
            <a:r>
              <a:rPr lang="en-US" sz="1800" dirty="0"/>
              <a:t>ELL community resources</a:t>
            </a:r>
          </a:p>
          <a:p>
            <a:pPr lvl="2"/>
            <a:r>
              <a:rPr lang="en-US" sz="1800" dirty="0"/>
              <a:t>Documentation resources</a:t>
            </a:r>
          </a:p>
          <a:p>
            <a:pPr lvl="1"/>
            <a:r>
              <a:rPr lang="en-US" sz="2000" dirty="0"/>
              <a:t>Understand separation of GED / </a:t>
            </a:r>
            <a:r>
              <a:rPr lang="en-US" sz="2000" dirty="0" err="1"/>
              <a:t>HiSET</a:t>
            </a:r>
            <a:r>
              <a:rPr lang="en-US" sz="2000" dirty="0"/>
              <a:t> accommodation process</a:t>
            </a:r>
          </a:p>
          <a:p>
            <a:pPr lvl="1"/>
            <a:r>
              <a:rPr lang="en-US" sz="2000" dirty="0"/>
              <a:t>Develop self-advocacy/self-determination</a:t>
            </a:r>
          </a:p>
          <a:p>
            <a:pPr lvl="2"/>
            <a:r>
              <a:rPr lang="en-US" sz="1800" dirty="0"/>
              <a:t>Informed decision making</a:t>
            </a:r>
          </a:p>
          <a:p>
            <a:pPr lvl="1"/>
            <a:endParaRPr lang="en-US" dirty="0"/>
          </a:p>
          <a:p>
            <a:pPr lvl="1"/>
            <a:r>
              <a:rPr lang="en-US" sz="1800" dirty="0"/>
              <a:t>Resource Fair for campus and be sure ABE students are invited and encouraged to attend</a:t>
            </a:r>
          </a:p>
          <a:p>
            <a:pPr lvl="1"/>
            <a:r>
              <a:rPr lang="en-US" sz="1800" dirty="0"/>
              <a:t>Ask to be invited to campus disability office in-services or trainings</a:t>
            </a:r>
          </a:p>
        </p:txBody>
      </p:sp>
    </p:spTree>
    <p:extLst>
      <p:ext uri="{BB962C8B-B14F-4D97-AF65-F5344CB8AC3E}">
        <p14:creationId xmlns:p14="http://schemas.microsoft.com/office/powerpoint/2010/main" val="21854203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07C0D-C55F-6103-35B3-C62776AB862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8BC237A-1977-F15C-7AE1-2D2B3DD6CDC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English Language Learners</a:t>
            </a:r>
          </a:p>
        </p:txBody>
      </p:sp>
      <p:sp>
        <p:nvSpPr>
          <p:cNvPr id="14" name="Content Placeholder 13">
            <a:extLst>
              <a:ext uri="{FF2B5EF4-FFF2-40B4-BE49-F238E27FC236}">
                <a16:creationId xmlns:a16="http://schemas.microsoft.com/office/drawing/2014/main" id="{38F9575B-2E10-401F-809F-10DE05F2106D}"/>
              </a:ext>
            </a:extLst>
          </p:cNvPr>
          <p:cNvSpPr>
            <a:spLocks noGrp="1"/>
          </p:cNvSpPr>
          <p:nvPr>
            <p:ph idx="1"/>
          </p:nvPr>
        </p:nvSpPr>
        <p:spPr>
          <a:xfrm>
            <a:off x="572655" y="1600200"/>
            <a:ext cx="11102109" cy="4572000"/>
          </a:xfrm>
        </p:spPr>
        <p:txBody>
          <a:bodyPr>
            <a:normAutofit lnSpcReduction="10000"/>
          </a:bodyPr>
          <a:lstStyle/>
          <a:p>
            <a:r>
              <a:rPr lang="en-US" sz="2800" dirty="0"/>
              <a:t>ELL does not equal disability…but ELL Learners can have disabilities</a:t>
            </a:r>
          </a:p>
          <a:p>
            <a:r>
              <a:rPr lang="en-US" sz="2800" dirty="0"/>
              <a:t>Appropriate documentation challenge</a:t>
            </a:r>
          </a:p>
          <a:p>
            <a:r>
              <a:rPr lang="en-US" sz="2800" dirty="0"/>
              <a:t>Cultural challenges</a:t>
            </a:r>
          </a:p>
          <a:p>
            <a:r>
              <a:rPr lang="en-US" sz="2800" dirty="0"/>
              <a:t>Identify resources (culturally appropriate)</a:t>
            </a:r>
          </a:p>
          <a:p>
            <a:r>
              <a:rPr lang="en-US" sz="2800" dirty="0"/>
              <a:t>Evaluations may need to be completed in native language (LD)</a:t>
            </a:r>
          </a:p>
          <a:p>
            <a:r>
              <a:rPr lang="en-US" sz="2800" dirty="0"/>
              <a:t>Some individuals may have had evaluation in home country – may need to help student find qualified translator</a:t>
            </a:r>
          </a:p>
          <a:p>
            <a:r>
              <a:rPr lang="en-US" sz="2800" dirty="0"/>
              <a:t>UDL techniques might be helpful</a:t>
            </a:r>
          </a:p>
          <a:p>
            <a:endParaRPr lang="en-US" sz="1800" dirty="0"/>
          </a:p>
        </p:txBody>
      </p:sp>
    </p:spTree>
    <p:extLst>
      <p:ext uri="{BB962C8B-B14F-4D97-AF65-F5344CB8AC3E}">
        <p14:creationId xmlns:p14="http://schemas.microsoft.com/office/powerpoint/2010/main" val="33333525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E8321-79F4-780C-DABF-19272F5BDBC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CEF55A5-C078-5CC7-5466-E631F8103790}"/>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Questions about Specific Disabilities</a:t>
            </a:r>
          </a:p>
        </p:txBody>
      </p:sp>
      <p:sp>
        <p:nvSpPr>
          <p:cNvPr id="14" name="Content Placeholder 13">
            <a:extLst>
              <a:ext uri="{FF2B5EF4-FFF2-40B4-BE49-F238E27FC236}">
                <a16:creationId xmlns:a16="http://schemas.microsoft.com/office/drawing/2014/main" id="{9124406A-939F-3A01-9AE6-CB0B7A334303}"/>
              </a:ext>
            </a:extLst>
          </p:cNvPr>
          <p:cNvSpPr>
            <a:spLocks noGrp="1"/>
          </p:cNvSpPr>
          <p:nvPr>
            <p:ph idx="1"/>
          </p:nvPr>
        </p:nvSpPr>
        <p:spPr>
          <a:xfrm>
            <a:off x="559953" y="1498599"/>
            <a:ext cx="10810009" cy="5040745"/>
          </a:xfrm>
        </p:spPr>
        <p:txBody>
          <a:bodyPr>
            <a:normAutofit/>
          </a:bodyPr>
          <a:lstStyle/>
          <a:p>
            <a:r>
              <a:rPr lang="en-US" sz="2400" dirty="0"/>
              <a:t>What types of disabilities will we learn about?</a:t>
            </a:r>
          </a:p>
          <a:p>
            <a:r>
              <a:rPr lang="en-US" sz="2400" dirty="0"/>
              <a:t>Many students with disabilities I support are looking for mental health support but our institution tends to refer out A LOT. This referral process is lengthy and causes students to feel unsupported. What can I do?</a:t>
            </a:r>
          </a:p>
          <a:p>
            <a:r>
              <a:rPr lang="en-US" sz="2400" dirty="0"/>
              <a:t>Best supports for ADHD/Autism</a:t>
            </a:r>
          </a:p>
          <a:p>
            <a:r>
              <a:rPr lang="en-US" sz="2400" dirty="0"/>
              <a:t>What supports would you recommend for a student whose mental health diagnoses prevents them from participating in in-person classes, but who probably would benefit from structured social interactions?</a:t>
            </a:r>
          </a:p>
          <a:p>
            <a:r>
              <a:rPr lang="en-US" sz="2400" dirty="0"/>
              <a:t>Supporting students with limited vision</a:t>
            </a:r>
          </a:p>
          <a:p>
            <a:r>
              <a:rPr lang="en-US" sz="2400" dirty="0"/>
              <a:t>How do we address medical deserts for students who need services due to their disability to better their quality of education?</a:t>
            </a:r>
          </a:p>
          <a:p>
            <a:endParaRPr lang="en-US" sz="2000" dirty="0"/>
          </a:p>
        </p:txBody>
      </p:sp>
    </p:spTree>
    <p:extLst>
      <p:ext uri="{BB962C8B-B14F-4D97-AF65-F5344CB8AC3E}">
        <p14:creationId xmlns:p14="http://schemas.microsoft.com/office/powerpoint/2010/main" val="1470215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7B6AA-5D51-C916-48CB-9EFC680D7B9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9592AB0-DF96-FE2C-9AB8-BCEC839456C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Specific Disabilities</a:t>
            </a:r>
          </a:p>
        </p:txBody>
      </p:sp>
      <p:sp>
        <p:nvSpPr>
          <p:cNvPr id="14" name="Content Placeholder 13">
            <a:extLst>
              <a:ext uri="{FF2B5EF4-FFF2-40B4-BE49-F238E27FC236}">
                <a16:creationId xmlns:a16="http://schemas.microsoft.com/office/drawing/2014/main" id="{494BF4EF-71D3-4289-143F-B1008F02CED5}"/>
              </a:ext>
            </a:extLst>
          </p:cNvPr>
          <p:cNvSpPr>
            <a:spLocks noGrp="1"/>
          </p:cNvSpPr>
          <p:nvPr>
            <p:ph idx="1"/>
          </p:nvPr>
        </p:nvSpPr>
        <p:spPr>
          <a:xfrm>
            <a:off x="1104899" y="1600199"/>
            <a:ext cx="10810009" cy="5040745"/>
          </a:xfrm>
        </p:spPr>
        <p:txBody>
          <a:bodyPr>
            <a:normAutofit lnSpcReduction="10000"/>
          </a:bodyPr>
          <a:lstStyle/>
          <a:p>
            <a:r>
              <a:rPr lang="en-US" sz="2400" dirty="0"/>
              <a:t>No “list” in any of the laws – physical or mental impairment that substantially limits one or more activities of daily living (people can have multiple disabilities at one time as well)</a:t>
            </a:r>
          </a:p>
          <a:p>
            <a:r>
              <a:rPr lang="en-US" sz="2800" dirty="0"/>
              <a:t>Commonly seen disabilities on college campuses:</a:t>
            </a:r>
          </a:p>
          <a:p>
            <a:pPr lvl="1"/>
            <a:r>
              <a:rPr lang="en-US" sz="2000" dirty="0"/>
              <a:t>Hearing – Deaf/deaf/hard of hearing</a:t>
            </a:r>
          </a:p>
          <a:p>
            <a:pPr lvl="1"/>
            <a:r>
              <a:rPr lang="en-US" sz="2000" dirty="0"/>
              <a:t>Vision – Blind / low vision</a:t>
            </a:r>
          </a:p>
          <a:p>
            <a:pPr lvl="1"/>
            <a:r>
              <a:rPr lang="en-US" sz="2000" dirty="0"/>
              <a:t>Speech – stutter / aphasia</a:t>
            </a:r>
          </a:p>
          <a:p>
            <a:pPr lvl="1"/>
            <a:r>
              <a:rPr lang="en-US" sz="2000" dirty="0"/>
              <a:t>Learning Disabilities – dyslexia, dyscalculia, processing</a:t>
            </a:r>
          </a:p>
          <a:p>
            <a:pPr lvl="1"/>
            <a:r>
              <a:rPr lang="en-US" sz="2000" dirty="0"/>
              <a:t>Mental Health – depression, generalized anxiety disorder, PTSD, bipolar disorder</a:t>
            </a:r>
          </a:p>
          <a:p>
            <a:pPr lvl="1"/>
            <a:r>
              <a:rPr lang="en-US" sz="2000" dirty="0"/>
              <a:t>ADHD – inattentive / hyperactive (some other conditions can appear as ADHD, but are not ADHD – evaluation is important to identify)</a:t>
            </a:r>
          </a:p>
          <a:p>
            <a:pPr lvl="1"/>
            <a:r>
              <a:rPr lang="en-US" sz="2000" dirty="0"/>
              <a:t>Physical / Mobility – use wheelchair, walker, scooter, cane, crutches “mobility devices or tools”</a:t>
            </a:r>
          </a:p>
          <a:p>
            <a:pPr lvl="1"/>
            <a:r>
              <a:rPr lang="en-US" sz="2000" dirty="0"/>
              <a:t>Chronic Health – diabetes, epilepsy, multiple sclerosis</a:t>
            </a:r>
          </a:p>
        </p:txBody>
      </p:sp>
    </p:spTree>
    <p:extLst>
      <p:ext uri="{BB962C8B-B14F-4D97-AF65-F5344CB8AC3E}">
        <p14:creationId xmlns:p14="http://schemas.microsoft.com/office/powerpoint/2010/main" val="30813160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2952D-1A5B-98D5-7DB6-CF2BE88476F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3046B00-0A3B-D185-D35E-93921FF5678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Types of Accommodations</a:t>
            </a:r>
          </a:p>
        </p:txBody>
      </p:sp>
      <p:sp>
        <p:nvSpPr>
          <p:cNvPr id="14" name="Content Placeholder 13">
            <a:extLst>
              <a:ext uri="{FF2B5EF4-FFF2-40B4-BE49-F238E27FC236}">
                <a16:creationId xmlns:a16="http://schemas.microsoft.com/office/drawing/2014/main" id="{B83B0965-AAEE-E5C8-2E8E-53BF2EE3E673}"/>
              </a:ext>
            </a:extLst>
          </p:cNvPr>
          <p:cNvSpPr>
            <a:spLocks noGrp="1"/>
          </p:cNvSpPr>
          <p:nvPr>
            <p:ph idx="1"/>
          </p:nvPr>
        </p:nvSpPr>
        <p:spPr>
          <a:xfrm>
            <a:off x="421341" y="1600200"/>
            <a:ext cx="10665759" cy="4572000"/>
          </a:xfrm>
        </p:spPr>
        <p:txBody>
          <a:bodyPr>
            <a:normAutofit fontScale="92500" lnSpcReduction="20000"/>
          </a:bodyPr>
          <a:lstStyle/>
          <a:p>
            <a:pPr marL="0" indent="0">
              <a:buNone/>
            </a:pPr>
            <a:r>
              <a:rPr lang="en-US" sz="2400" dirty="0"/>
              <a:t>Individually determined on a case-by-case basis. To reduce or remove the barrier experienced because of the disability in the environment. </a:t>
            </a:r>
          </a:p>
          <a:p>
            <a:r>
              <a:rPr lang="en-US" sz="2400" dirty="0"/>
              <a:t>FM/ALD</a:t>
            </a:r>
          </a:p>
          <a:p>
            <a:r>
              <a:rPr lang="en-US" sz="2400" dirty="0"/>
              <a:t>ASL Interpreters</a:t>
            </a:r>
          </a:p>
          <a:p>
            <a:r>
              <a:rPr lang="en-US" sz="2400" dirty="0"/>
              <a:t>Real-time captioning</a:t>
            </a:r>
          </a:p>
          <a:p>
            <a:r>
              <a:rPr lang="en-US" sz="2400" dirty="0"/>
              <a:t>Seating – tables – classroom setting</a:t>
            </a:r>
          </a:p>
          <a:p>
            <a:r>
              <a:rPr lang="en-US" sz="2400" dirty="0"/>
              <a:t>Magnifiers / large print</a:t>
            </a:r>
          </a:p>
          <a:p>
            <a:r>
              <a:rPr lang="en-US" sz="2400" dirty="0"/>
              <a:t>Braille</a:t>
            </a:r>
          </a:p>
          <a:p>
            <a:r>
              <a:rPr lang="en-US" sz="2400" dirty="0"/>
              <a:t>Audio text</a:t>
            </a:r>
          </a:p>
          <a:p>
            <a:r>
              <a:rPr lang="en-US" sz="2400" dirty="0"/>
              <a:t>Modification of policy can be a reasonable accommodation</a:t>
            </a:r>
          </a:p>
          <a:p>
            <a:endParaRPr lang="en-US" dirty="0"/>
          </a:p>
        </p:txBody>
      </p:sp>
    </p:spTree>
    <p:extLst>
      <p:ext uri="{BB962C8B-B14F-4D97-AF65-F5344CB8AC3E}">
        <p14:creationId xmlns:p14="http://schemas.microsoft.com/office/powerpoint/2010/main" val="21833015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119</TotalTime>
  <Words>1081</Words>
  <Application>Microsoft Office PowerPoint</Application>
  <PresentationFormat>Widescreen</PresentationFormat>
  <Paragraphs>146</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Euphemia</vt:lpstr>
      <vt:lpstr>Plantagenet Cherokee</vt:lpstr>
      <vt:lpstr>Wingdings</vt:lpstr>
      <vt:lpstr>Academic Literature 16x9</vt:lpstr>
      <vt:lpstr>Serving Adult Students with Disabilities in ABE/GED Programs: Q&amp;A</vt:lpstr>
      <vt:lpstr>Today’s Conversations</vt:lpstr>
      <vt:lpstr>Process &amp; Procedures</vt:lpstr>
      <vt:lpstr>Starting the Process</vt:lpstr>
      <vt:lpstr>Helping Students</vt:lpstr>
      <vt:lpstr>English Language Learners</vt:lpstr>
      <vt:lpstr>Questions about Specific Disabilities</vt:lpstr>
      <vt:lpstr>Specific Disabilities</vt:lpstr>
      <vt:lpstr>Types of Accommodations</vt:lpstr>
      <vt:lpstr>Pictures of D/HH/B/LV Accommodations</vt:lpstr>
      <vt:lpstr>Pictures of Audio Text Accommodations</vt:lpstr>
      <vt:lpstr>Additional Types of Accommodations</vt:lpstr>
      <vt:lpstr>Lack of Resources</vt:lpstr>
      <vt:lpstr>Vocational Rehabilitation Services (VR) </vt:lpstr>
      <vt:lpstr>GED Challenges</vt:lpstr>
      <vt:lpstr>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Jenifer Montag</dc:creator>
  <cp:lastModifiedBy>Jenifer Montag</cp:lastModifiedBy>
  <cp:revision>1</cp:revision>
  <dcterms:created xsi:type="dcterms:W3CDTF">2025-06-17T15:24:02Z</dcterms:created>
  <dcterms:modified xsi:type="dcterms:W3CDTF">2025-06-17T17:23:44Z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