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Century Gothic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CenturyGothic-bold.fntdata"/><Relationship Id="rId27" Type="http://schemas.openxmlformats.org/officeDocument/2006/relationships/font" Target="fonts/CenturyGothic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enturyGothic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CenturyGothic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b5f783ed03_0_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69" name="Google Shape;69;gb5f783ed03_0_0:notes"/>
          <p:cNvSpPr/>
          <p:nvPr>
            <p:ph idx="2" type="sldImg"/>
          </p:nvPr>
        </p:nvSpPr>
        <p:spPr>
          <a:xfrm>
            <a:off x="165100" y="381000"/>
            <a:ext cx="2031900" cy="1143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0" name="Google Shape;70;gb5f783ed03_0_0:notes"/>
          <p:cNvSpPr txBox="1"/>
          <p:nvPr>
            <p:ph idx="1" type="body"/>
          </p:nvPr>
        </p:nvSpPr>
        <p:spPr>
          <a:xfrm>
            <a:off x="685800" y="1600200"/>
            <a:ext cx="54864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3f3ea50848_0_727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84" name="Google Shape;184;g33f3ea50848_0_727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85" name="Google Shape;185;g33f3ea50848_0_727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g33f3ea50848_0_727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33f3ea50848_0_727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88" name="Google Shape;188;g33f3ea50848_0_727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3f3ea50848_0_814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97" name="Google Shape;197;g33f3ea50848_0_814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98" name="Google Shape;198;g33f3ea50848_0_814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g33f3ea50848_0_814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33f3ea50848_0_814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01" name="Google Shape;201;g33f3ea50848_0_814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3f3ea50848_0_899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08" name="Google Shape;208;g33f3ea50848_0_899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09" name="Google Shape;209;g33f3ea50848_0_899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g33f3ea50848_0_899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33f3ea50848_0_899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12" name="Google Shape;212;g33f3ea50848_0_899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3359efa50d_0_0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33359efa50d_0_0:notes"/>
          <p:cNvSpPr/>
          <p:nvPr>
            <p:ph idx="2" type="sldImg"/>
          </p:nvPr>
        </p:nvSpPr>
        <p:spPr>
          <a:xfrm>
            <a:off x="114320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3359efa50d_0_6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g33359efa50d_0_6:notes"/>
          <p:cNvSpPr/>
          <p:nvPr>
            <p:ph idx="2" type="sldImg"/>
          </p:nvPr>
        </p:nvSpPr>
        <p:spPr>
          <a:xfrm>
            <a:off x="114320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359efa50d_0_15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g33359efa50d_0_15:notes"/>
          <p:cNvSpPr/>
          <p:nvPr>
            <p:ph idx="2" type="sldImg"/>
          </p:nvPr>
        </p:nvSpPr>
        <p:spPr>
          <a:xfrm>
            <a:off x="114320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3359efa50d_0_21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33359efa50d_0_21:notes"/>
          <p:cNvSpPr/>
          <p:nvPr>
            <p:ph idx="2" type="sldImg"/>
          </p:nvPr>
        </p:nvSpPr>
        <p:spPr>
          <a:xfrm>
            <a:off x="114320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3359efa50d_0_27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33359efa50d_0_27:notes"/>
          <p:cNvSpPr/>
          <p:nvPr>
            <p:ph idx="2" type="sldImg"/>
          </p:nvPr>
        </p:nvSpPr>
        <p:spPr>
          <a:xfrm>
            <a:off x="114320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3359efa50d_0_33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33359efa50d_0_33:notes"/>
          <p:cNvSpPr/>
          <p:nvPr>
            <p:ph idx="2" type="sldImg"/>
          </p:nvPr>
        </p:nvSpPr>
        <p:spPr>
          <a:xfrm>
            <a:off x="114320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3359efa50d_0_39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33359efa50d_0_39:notes"/>
          <p:cNvSpPr/>
          <p:nvPr>
            <p:ph idx="2" type="sldImg"/>
          </p:nvPr>
        </p:nvSpPr>
        <p:spPr>
          <a:xfrm>
            <a:off x="114320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b5f783ed03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b5f783ed03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b5f783ed03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b5f783ed03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b5f783ed03_2_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280" name="Google Shape;280;gb5f783ed03_2_1:notes"/>
          <p:cNvSpPr/>
          <p:nvPr>
            <p:ph idx="2" type="sldImg"/>
          </p:nvPr>
        </p:nvSpPr>
        <p:spPr>
          <a:xfrm>
            <a:off x="165100" y="381000"/>
            <a:ext cx="2031900" cy="1143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1" name="Google Shape;281;gb5f783ed03_2_1:notes"/>
          <p:cNvSpPr txBox="1"/>
          <p:nvPr>
            <p:ph idx="1" type="body"/>
          </p:nvPr>
        </p:nvSpPr>
        <p:spPr>
          <a:xfrm>
            <a:off x="685800" y="1600200"/>
            <a:ext cx="54864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c7b63c049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c7b63c049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3f3ea50848_0_35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94" name="Google Shape;94;g33f3ea50848_0_35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95" name="Google Shape;95;g33f3ea50848_0_35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g33f3ea50848_0_35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g33f3ea50848_0_35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98" name="Google Shape;98;g33f3ea50848_0_35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3f3ea50848_0_131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16" name="Google Shape;116;g33f3ea50848_0_131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17" name="Google Shape;117;g33f3ea50848_0_131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g33f3ea50848_0_131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g33f3ea50848_0_131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20" name="Google Shape;120;g33f3ea50848_0_131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3f3ea50848_0_214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g33f3ea50848_0_214:notes"/>
          <p:cNvSpPr/>
          <p:nvPr>
            <p:ph idx="2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f3ea50848_0_376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34" name="Google Shape;134;g33f3ea50848_0_376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35" name="Google Shape;135;g33f3ea50848_0_376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g33f3ea50848_0_376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g33f3ea50848_0_376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38" name="Google Shape;138;g33f3ea50848_0_376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3f3ea50848_0_467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51" name="Google Shape;151;g33f3ea50848_0_467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52" name="Google Shape;152;g33f3ea50848_0_467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g33f3ea50848_0_467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g33f3ea50848_0_467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55" name="Google Shape;155;g33f3ea50848_0_467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3f3ea50848_0_636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67" name="Google Shape;167;g33f3ea50848_0_636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68" name="Google Shape;168;g33f3ea50848_0_636:notes"/>
          <p:cNvSpPr/>
          <p:nvPr>
            <p:ph idx="3" type="sldImg"/>
          </p:nvPr>
        </p:nvSpPr>
        <p:spPr>
          <a:xfrm>
            <a:off x="2857500" y="512763"/>
            <a:ext cx="34290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g33f3ea50848_0_636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33f3ea50848_0_636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71" name="Google Shape;171;g33f3ea50848_0_636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82419" y="317372"/>
            <a:ext cx="8179200" cy="3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000">
                <a:solidFill>
                  <a:srgbClr val="95C65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82419" y="1095755"/>
            <a:ext cx="817920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b="0" i="0">
                <a:solidFill>
                  <a:schemeClr val="dk1"/>
                </a:solidFill>
              </a:defRPr>
            </a:lvl1pPr>
            <a:lvl2pPr indent="-228600" lvl="1" marL="9144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sz="18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482419" y="317372"/>
            <a:ext cx="8179200" cy="3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000">
                <a:solidFill>
                  <a:srgbClr val="95C65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45711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" type="body"/>
          </p:nvPr>
        </p:nvSpPr>
        <p:spPr>
          <a:xfrm>
            <a:off x="457110" y="120339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2" type="body"/>
          </p:nvPr>
        </p:nvSpPr>
        <p:spPr>
          <a:xfrm>
            <a:off x="4673970" y="120339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3" type="body"/>
          </p:nvPr>
        </p:nvSpPr>
        <p:spPr>
          <a:xfrm>
            <a:off x="457110" y="276156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4" type="body"/>
          </p:nvPr>
        </p:nvSpPr>
        <p:spPr>
          <a:xfrm>
            <a:off x="4673970" y="276156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34.png"/><Relationship Id="rId5" Type="http://schemas.openxmlformats.org/officeDocument/2006/relationships/image" Target="../media/image22.png"/><Relationship Id="rId6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jpg"/><Relationship Id="rId4" Type="http://schemas.openxmlformats.org/officeDocument/2006/relationships/image" Target="../media/image18.jpg"/><Relationship Id="rId5" Type="http://schemas.openxmlformats.org/officeDocument/2006/relationships/image" Target="../media/image19.png"/><Relationship Id="rId6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Relationship Id="rId4" Type="http://schemas.openxmlformats.org/officeDocument/2006/relationships/image" Target="../media/image25.png"/><Relationship Id="rId5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illinoisworknet.com/employment101" TargetMode="External"/><Relationship Id="rId4" Type="http://schemas.openxmlformats.org/officeDocument/2006/relationships/image" Target="../media/image3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Relationship Id="rId4" Type="http://schemas.openxmlformats.org/officeDocument/2006/relationships/image" Target="../media/image34.png"/><Relationship Id="rId5" Type="http://schemas.openxmlformats.org/officeDocument/2006/relationships/image" Target="../media/image22.png"/><Relationship Id="rId6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8.png"/><Relationship Id="rId5" Type="http://schemas.openxmlformats.org/officeDocument/2006/relationships/image" Target="../media/image6.png"/><Relationship Id="rId6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portal.il.cis360.org" TargetMode="External"/><Relationship Id="rId4" Type="http://schemas.openxmlformats.org/officeDocument/2006/relationships/image" Target="../media/image7.png"/><Relationship Id="rId5" Type="http://schemas.openxmlformats.org/officeDocument/2006/relationships/hyperlink" Target="https://docs.google.com/document/d/1xcaSJNQS_G7sfG1oh6jRLnMunETda-wlujOPKFIQ2O8/edit?usp=sharing" TargetMode="External"/><Relationship Id="rId6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13.png"/><Relationship Id="rId5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14.png"/><Relationship Id="rId5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ctrTitle"/>
          </p:nvPr>
        </p:nvSpPr>
        <p:spPr>
          <a:xfrm>
            <a:off x="685800" y="809775"/>
            <a:ext cx="5429400" cy="10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20"/>
              <a:buFont typeface="Arial"/>
              <a:buNone/>
            </a:pPr>
            <a:r>
              <a:rPr b="1" lang="en" sz="39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ICAPS Learning Community</a:t>
            </a:r>
            <a:endParaRPr b="1" sz="39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" name="Google Shape;73;p16"/>
          <p:cNvSpPr txBox="1"/>
          <p:nvPr>
            <p:ph idx="1" type="subTitle"/>
          </p:nvPr>
        </p:nvSpPr>
        <p:spPr>
          <a:xfrm>
            <a:off x="2941450" y="2886250"/>
            <a:ext cx="3064200" cy="16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0000"/>
              <a:buNone/>
            </a:pPr>
            <a:r>
              <a:t/>
            </a:r>
            <a:endParaRPr b="0" i="0" sz="280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70000"/>
              <a:buNone/>
            </a:pPr>
            <a:r>
              <a:t/>
            </a:r>
            <a:endParaRPr b="0" i="0" sz="280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700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ct val="70000"/>
              <a:buFont typeface="Noto Sans Symbols"/>
              <a:buNone/>
            </a:pPr>
            <a:r>
              <a:t/>
            </a:r>
            <a:endParaRPr b="0" i="0" sz="280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9675" y="3375450"/>
            <a:ext cx="2371450" cy="157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8800" y="828325"/>
            <a:ext cx="2442450" cy="102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5808" y="3914802"/>
            <a:ext cx="685801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sps logo" id="77" name="Google Shape;77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22198" y="3914799"/>
            <a:ext cx="1625814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721625" y="2571750"/>
            <a:ext cx="68709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20"/>
              <a:buFont typeface="Arial"/>
              <a:buNone/>
            </a:pPr>
            <a:r>
              <a:t/>
            </a:r>
            <a:endParaRPr b="1" sz="3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20"/>
              <a:buFont typeface="Arial"/>
              <a:buNone/>
            </a:pPr>
            <a:r>
              <a:t/>
            </a:r>
            <a:endParaRPr b="1" sz="3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"/>
          <p:cNvSpPr/>
          <p:nvPr/>
        </p:nvSpPr>
        <p:spPr>
          <a:xfrm>
            <a:off x="0" y="0"/>
            <a:ext cx="3327847" cy="5143500"/>
          </a:xfrm>
          <a:custGeom>
            <a:rect b="b" l="l" r="r" t="t"/>
            <a:pathLst>
              <a:path extrusionOk="0" h="10287000" w="6655694">
                <a:moveTo>
                  <a:pt x="0" y="0"/>
                </a:moveTo>
                <a:lnTo>
                  <a:pt x="6655694" y="0"/>
                </a:lnTo>
                <a:lnTo>
                  <a:pt x="66556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1" name="Google Shape;191;p25"/>
          <p:cNvSpPr/>
          <p:nvPr/>
        </p:nvSpPr>
        <p:spPr>
          <a:xfrm>
            <a:off x="5816153" y="0"/>
            <a:ext cx="3327847" cy="5143500"/>
          </a:xfrm>
          <a:custGeom>
            <a:rect b="b" l="l" r="r" t="t"/>
            <a:pathLst>
              <a:path extrusionOk="0" h="10287000" w="6655694">
                <a:moveTo>
                  <a:pt x="0" y="0"/>
                </a:moveTo>
                <a:lnTo>
                  <a:pt x="6655694" y="0"/>
                </a:lnTo>
                <a:lnTo>
                  <a:pt x="66556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2" name="Google Shape;192;p25"/>
          <p:cNvSpPr/>
          <p:nvPr/>
        </p:nvSpPr>
        <p:spPr>
          <a:xfrm>
            <a:off x="4307575" y="3375800"/>
            <a:ext cx="1622693" cy="1507586"/>
          </a:xfrm>
          <a:custGeom>
            <a:rect b="b" l="l" r="r" t="t"/>
            <a:pathLst>
              <a:path extrusionOk="0" h="3015172" w="3245385">
                <a:moveTo>
                  <a:pt x="0" y="0"/>
                </a:moveTo>
                <a:lnTo>
                  <a:pt x="3245385" y="0"/>
                </a:lnTo>
                <a:lnTo>
                  <a:pt x="3245385" y="3015172"/>
                </a:lnTo>
                <a:lnTo>
                  <a:pt x="0" y="30151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79026" l="-24789" r="-6179" t="-69008"/>
            </a:stretch>
          </a:blipFill>
          <a:ln>
            <a:noFill/>
          </a:ln>
        </p:spPr>
      </p:sp>
      <p:sp>
        <p:nvSpPr>
          <p:cNvPr id="193" name="Google Shape;193;p25"/>
          <p:cNvSpPr/>
          <p:nvPr/>
        </p:nvSpPr>
        <p:spPr>
          <a:xfrm>
            <a:off x="4625702" y="0"/>
            <a:ext cx="1190451" cy="1233940"/>
          </a:xfrm>
          <a:custGeom>
            <a:rect b="b" l="l" r="r" t="t"/>
            <a:pathLst>
              <a:path extrusionOk="0" h="2467879" w="2380902">
                <a:moveTo>
                  <a:pt x="0" y="0"/>
                </a:moveTo>
                <a:lnTo>
                  <a:pt x="2380902" y="0"/>
                </a:lnTo>
                <a:lnTo>
                  <a:pt x="2380902" y="2467879"/>
                </a:lnTo>
                <a:lnTo>
                  <a:pt x="0" y="2467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84995" l="-39299" r="-51278" t="-90426"/>
            </a:stretch>
          </a:blipFill>
          <a:ln>
            <a:noFill/>
          </a:ln>
        </p:spPr>
      </p:sp>
      <p:sp>
        <p:nvSpPr>
          <p:cNvPr id="194" name="Google Shape;194;p25"/>
          <p:cNvSpPr txBox="1"/>
          <p:nvPr/>
        </p:nvSpPr>
        <p:spPr>
          <a:xfrm>
            <a:off x="3190118" y="1985775"/>
            <a:ext cx="2740200" cy="10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8E9194"/>
                </a:solidFill>
                <a:latin typeface="Arial"/>
                <a:ea typeface="Arial"/>
                <a:cs typeface="Arial"/>
                <a:sym typeface="Arial"/>
              </a:rPr>
              <a:t>Current 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8E9194"/>
                </a:solidFill>
                <a:latin typeface="Arial"/>
                <a:ea typeface="Arial"/>
                <a:cs typeface="Arial"/>
                <a:sym typeface="Arial"/>
              </a:rPr>
              <a:t>Spring ICAPS</a:t>
            </a:r>
            <a:endParaRPr sz="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/>
          <p:nvPr/>
        </p:nvSpPr>
        <p:spPr>
          <a:xfrm>
            <a:off x="0" y="0"/>
            <a:ext cx="3367088" cy="5188182"/>
          </a:xfrm>
          <a:custGeom>
            <a:rect b="b" l="l" r="r" t="t"/>
            <a:pathLst>
              <a:path extrusionOk="0" h="10376363" w="6734175">
                <a:moveTo>
                  <a:pt x="0" y="0"/>
                </a:moveTo>
                <a:lnTo>
                  <a:pt x="6734175" y="0"/>
                </a:lnTo>
                <a:lnTo>
                  <a:pt x="6734175" y="10376363"/>
                </a:lnTo>
                <a:lnTo>
                  <a:pt x="0" y="103763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4" name="Google Shape;204;p26"/>
          <p:cNvSpPr/>
          <p:nvPr/>
        </p:nvSpPr>
        <p:spPr>
          <a:xfrm>
            <a:off x="5816156" y="-15781"/>
            <a:ext cx="3327844" cy="5159282"/>
          </a:xfrm>
          <a:custGeom>
            <a:rect b="b" l="l" r="r" t="t"/>
            <a:pathLst>
              <a:path extrusionOk="0" h="10318563" w="6655688">
                <a:moveTo>
                  <a:pt x="0" y="0"/>
                </a:moveTo>
                <a:lnTo>
                  <a:pt x="6655688" y="0"/>
                </a:lnTo>
                <a:lnTo>
                  <a:pt x="6655688" y="10318563"/>
                </a:lnTo>
                <a:lnTo>
                  <a:pt x="0" y="10318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5" name="Google Shape;205;p26"/>
          <p:cNvSpPr txBox="1"/>
          <p:nvPr/>
        </p:nvSpPr>
        <p:spPr>
          <a:xfrm>
            <a:off x="3190118" y="1985775"/>
            <a:ext cx="2740200" cy="10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8E9194"/>
                </a:solidFill>
                <a:latin typeface="Arial"/>
                <a:ea typeface="Arial"/>
                <a:cs typeface="Arial"/>
                <a:sym typeface="Arial"/>
              </a:rPr>
              <a:t>Current </a:t>
            </a:r>
            <a:endParaRPr sz="700"/>
          </a:p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8E9194"/>
                </a:solidFill>
                <a:latin typeface="Arial"/>
                <a:ea typeface="Arial"/>
                <a:cs typeface="Arial"/>
                <a:sym typeface="Arial"/>
              </a:rPr>
              <a:t>Spring ICAPS</a:t>
            </a:r>
            <a:endParaRPr sz="7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A field of grass and a tree  Description automatically generated" id="214" name="Google Shape;214;p27"/>
          <p:cNvSpPr/>
          <p:nvPr/>
        </p:nvSpPr>
        <p:spPr>
          <a:xfrm flipH="1">
            <a:off x="0" y="-998248"/>
            <a:ext cx="9188482" cy="6141749"/>
          </a:xfrm>
          <a:custGeom>
            <a:rect b="b" l="l" r="r" t="t"/>
            <a:pathLst>
              <a:path extrusionOk="0" h="12283497" w="18376964">
                <a:moveTo>
                  <a:pt x="18376964" y="0"/>
                </a:moveTo>
                <a:lnTo>
                  <a:pt x="0" y="0"/>
                </a:lnTo>
                <a:lnTo>
                  <a:pt x="0" y="12283497"/>
                </a:lnTo>
                <a:lnTo>
                  <a:pt x="18376964" y="12283497"/>
                </a:lnTo>
                <a:lnTo>
                  <a:pt x="18376964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659" t="0"/>
            </a:stretch>
          </a:blipFill>
          <a:ln>
            <a:noFill/>
          </a:ln>
        </p:spPr>
      </p:sp>
      <p:sp>
        <p:nvSpPr>
          <p:cNvPr id="215" name="Google Shape;215;p27"/>
          <p:cNvSpPr/>
          <p:nvPr/>
        </p:nvSpPr>
        <p:spPr>
          <a:xfrm>
            <a:off x="277391" y="207628"/>
            <a:ext cx="8775335" cy="4728258"/>
          </a:xfrm>
          <a:custGeom>
            <a:rect b="b" l="l" r="r" t="t"/>
            <a:pathLst>
              <a:path extrusionOk="0" h="12608687" w="23400893">
                <a:moveTo>
                  <a:pt x="0" y="0"/>
                </a:moveTo>
                <a:lnTo>
                  <a:pt x="23400893" y="0"/>
                </a:lnTo>
                <a:lnTo>
                  <a:pt x="23400893" y="12608687"/>
                </a:lnTo>
                <a:lnTo>
                  <a:pt x="0" y="12608687"/>
                </a:lnTo>
                <a:close/>
              </a:path>
            </a:pathLst>
          </a:custGeom>
          <a:solidFill>
            <a:srgbClr val="FFFFFF">
              <a:alpha val="47450"/>
            </a:srgbClr>
          </a:solidFill>
          <a:ln>
            <a:noFill/>
          </a:ln>
        </p:spPr>
      </p:sp>
      <p:grpSp>
        <p:nvGrpSpPr>
          <p:cNvPr id="216" name="Google Shape;216;p27"/>
          <p:cNvGrpSpPr/>
          <p:nvPr/>
        </p:nvGrpSpPr>
        <p:grpSpPr>
          <a:xfrm>
            <a:off x="628650" y="298889"/>
            <a:ext cx="8072831" cy="994172"/>
            <a:chOff x="0" y="0"/>
            <a:chExt cx="21527548" cy="2651126"/>
          </a:xfrm>
        </p:grpSpPr>
        <p:sp>
          <p:nvSpPr>
            <p:cNvPr id="217" name="Google Shape;217;p27"/>
            <p:cNvSpPr/>
            <p:nvPr/>
          </p:nvSpPr>
          <p:spPr>
            <a:xfrm>
              <a:off x="0" y="0"/>
              <a:ext cx="21527548" cy="2651126"/>
            </a:xfrm>
            <a:custGeom>
              <a:rect b="b" l="l" r="r" t="t"/>
              <a:pathLst>
                <a:path extrusionOk="0" h="2651126" w="21527548">
                  <a:moveTo>
                    <a:pt x="0" y="0"/>
                  </a:moveTo>
                  <a:lnTo>
                    <a:pt x="21527548" y="0"/>
                  </a:lnTo>
                  <a:lnTo>
                    <a:pt x="21527548" y="2651126"/>
                  </a:lnTo>
                  <a:lnTo>
                    <a:pt x="0" y="26511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218" name="Google Shape;218;p27"/>
            <p:cNvSpPr txBox="1"/>
            <p:nvPr/>
          </p:nvSpPr>
          <p:spPr>
            <a:xfrm>
              <a:off x="0" y="0"/>
              <a:ext cx="21527400" cy="265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3000" u="none" cap="none" strike="noStrike">
                  <a:solidFill>
                    <a:srgbClr val="2E75B5"/>
                  </a:solidFill>
                  <a:latin typeface="Century"/>
                  <a:ea typeface="Century"/>
                  <a:cs typeface="Century"/>
                  <a:sym typeface="Century"/>
                </a:rPr>
                <a:t>Contact Your ICAPS Representative Today!</a:t>
              </a:r>
              <a:endParaRPr sz="700"/>
            </a:p>
          </p:txBody>
        </p:sp>
      </p:grpSp>
      <p:sp>
        <p:nvSpPr>
          <p:cNvPr id="219" name="Google Shape;219;p27"/>
          <p:cNvSpPr/>
          <p:nvPr/>
        </p:nvSpPr>
        <p:spPr>
          <a:xfrm>
            <a:off x="628651" y="1092225"/>
            <a:ext cx="5792178" cy="3288498"/>
          </a:xfrm>
          <a:custGeom>
            <a:rect b="b" l="l" r="r" t="t"/>
            <a:pathLst>
              <a:path extrusionOk="0" h="6576996" w="11584356">
                <a:moveTo>
                  <a:pt x="0" y="0"/>
                </a:moveTo>
                <a:lnTo>
                  <a:pt x="11584356" y="0"/>
                </a:lnTo>
                <a:lnTo>
                  <a:pt x="11584356" y="6576996"/>
                </a:lnTo>
                <a:lnTo>
                  <a:pt x="0" y="65769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79" l="0" r="0" t="-279"/>
            </a:stretch>
          </a:blipFill>
          <a:ln>
            <a:noFill/>
          </a:ln>
        </p:spPr>
      </p:sp>
      <p:sp>
        <p:nvSpPr>
          <p:cNvPr descr="A logo on a black background  Description automatically generated" id="220" name="Google Shape;220;p27"/>
          <p:cNvSpPr/>
          <p:nvPr/>
        </p:nvSpPr>
        <p:spPr>
          <a:xfrm>
            <a:off x="6454472" y="3164747"/>
            <a:ext cx="2247010" cy="2247010"/>
          </a:xfrm>
          <a:custGeom>
            <a:rect b="b" l="l" r="r" t="t"/>
            <a:pathLst>
              <a:path extrusionOk="0" h="4494020" w="4494019">
                <a:moveTo>
                  <a:pt x="0" y="0"/>
                </a:moveTo>
                <a:lnTo>
                  <a:pt x="4494019" y="0"/>
                </a:lnTo>
                <a:lnTo>
                  <a:pt x="4494019" y="4494020"/>
                </a:lnTo>
                <a:lnTo>
                  <a:pt x="0" y="44940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8"/>
          <p:cNvSpPr txBox="1"/>
          <p:nvPr/>
        </p:nvSpPr>
        <p:spPr>
          <a:xfrm>
            <a:off x="1142910" y="841860"/>
            <a:ext cx="6858000" cy="1790700"/>
          </a:xfrm>
          <a:prstGeom prst="rect">
            <a:avLst/>
          </a:prstGeom>
          <a:gradFill>
            <a:gsLst>
              <a:gs pos="0">
                <a:srgbClr val="C5E0B4"/>
              </a:gs>
              <a:gs pos="100000">
                <a:srgbClr val="76B54C"/>
              </a:gs>
            </a:gsLst>
            <a:lin ang="2700006" scaled="0"/>
          </a:gradFill>
          <a:ln cap="flat" cmpd="sng" w="9525">
            <a:solidFill>
              <a:srgbClr val="00B05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1" anchor="b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Kishwaukee College </a:t>
            </a:r>
            <a:br>
              <a:rPr b="0" i="0" lang="en" sz="1400" u="none" cap="none" strike="noStrike"/>
            </a:br>
            <a:r>
              <a:rPr b="1" i="0" lang="en" sz="4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Bridge &amp; ICAPS </a:t>
            </a:r>
            <a:endParaRPr b="0" i="0" sz="45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8"/>
          <p:cNvSpPr txBox="1"/>
          <p:nvPr/>
        </p:nvSpPr>
        <p:spPr>
          <a:xfrm>
            <a:off x="1142910" y="2701620"/>
            <a:ext cx="6858000" cy="1241700"/>
          </a:xfrm>
          <a:prstGeom prst="rect">
            <a:avLst/>
          </a:prstGeom>
          <a:solidFill>
            <a:srgbClr val="E2F0D9"/>
          </a:solidFill>
          <a:ln cap="flat" cmpd="sng" w="9525">
            <a:solidFill>
              <a:srgbClr val="00B05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1" anchor="t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Patti Wragg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Director Adult Education &amp; Transitions Programs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3-13-2025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ile:KISH-LOGO-COLOR.jpg" id="227" name="Google Shape;22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77040" y="3956580"/>
            <a:ext cx="1454490" cy="95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9"/>
          <p:cNvSpPr txBox="1"/>
          <p:nvPr/>
        </p:nvSpPr>
        <p:spPr>
          <a:xfrm>
            <a:off x="629910" y="273780"/>
            <a:ext cx="7886700" cy="994200"/>
          </a:xfrm>
          <a:prstGeom prst="rect">
            <a:avLst/>
          </a:prstGeom>
          <a:gradFill>
            <a:gsLst>
              <a:gs pos="0">
                <a:srgbClr val="C5E0B4"/>
              </a:gs>
              <a:gs pos="100000">
                <a:srgbClr val="76B54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rgbClr val="00B05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Kishwaukee College ICAPS Programs</a:t>
            </a:r>
            <a:endParaRPr b="0" i="0" sz="33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9"/>
          <p:cNvSpPr txBox="1"/>
          <p:nvPr/>
        </p:nvSpPr>
        <p:spPr>
          <a:xfrm>
            <a:off x="629910" y="1260900"/>
            <a:ext cx="3868200" cy="618000"/>
          </a:xfrm>
          <a:prstGeom prst="rect">
            <a:avLst/>
          </a:prstGeom>
          <a:solidFill>
            <a:srgbClr val="92D050"/>
          </a:solidFill>
          <a:ln cap="flat" cmpd="sng" w="9525">
            <a:solidFill>
              <a:srgbClr val="00B05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ICAPS Model One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9"/>
          <p:cNvSpPr txBox="1"/>
          <p:nvPr/>
        </p:nvSpPr>
        <p:spPr>
          <a:xfrm>
            <a:off x="629910" y="1878930"/>
            <a:ext cx="3868200" cy="2990700"/>
          </a:xfrm>
          <a:prstGeom prst="rect">
            <a:avLst/>
          </a:prstGeom>
          <a:noFill/>
          <a:ln cap="flat" cmpd="sng" w="9525">
            <a:solidFill>
              <a:srgbClr val="00B05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1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College Credit Programs</a:t>
            </a:r>
            <a:endParaRPr b="0" i="0" sz="17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8415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Basic Nursing Assistant (CNA prep)</a:t>
            </a:r>
            <a:endParaRPr b="0" i="0" sz="17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8415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Basic Emergency Medical Technician</a:t>
            </a:r>
            <a:endParaRPr b="0" i="0" sz="17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8415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Google IT Support Specialist</a:t>
            </a:r>
            <a:endParaRPr b="0" i="0" sz="17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8415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Application Specialist (OS)</a:t>
            </a:r>
            <a:endParaRPr b="0" i="0" sz="17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8415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Production Technician will be</a:t>
            </a:r>
            <a:endParaRPr b="0" i="0" sz="17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redesigned due to program changes </a:t>
            </a:r>
            <a:endParaRPr b="0" i="0" sz="17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to include Welding and Automotive  </a:t>
            </a:r>
            <a:endParaRPr b="0" i="0" sz="17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FY 25/26</a:t>
            </a:r>
            <a:endParaRPr b="0" i="0" sz="17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7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9"/>
          <p:cNvSpPr txBox="1"/>
          <p:nvPr/>
        </p:nvSpPr>
        <p:spPr>
          <a:xfrm>
            <a:off x="4629150" y="1260900"/>
            <a:ext cx="3887700" cy="618000"/>
          </a:xfrm>
          <a:prstGeom prst="rect">
            <a:avLst/>
          </a:prstGeom>
          <a:solidFill>
            <a:srgbClr val="A9D18E">
              <a:alpha val="64709"/>
            </a:srgbClr>
          </a:solidFill>
          <a:ln cap="flat" cmpd="sng" w="9525">
            <a:solidFill>
              <a:srgbClr val="00B05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ICAPS  Model Two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9"/>
          <p:cNvSpPr txBox="1"/>
          <p:nvPr/>
        </p:nvSpPr>
        <p:spPr>
          <a:xfrm>
            <a:off x="4629150" y="1878930"/>
            <a:ext cx="3887700" cy="2990700"/>
          </a:xfrm>
          <a:prstGeom prst="rect">
            <a:avLst/>
          </a:prstGeom>
          <a:noFill/>
          <a:ln cap="flat" cmpd="sng" w="9525">
            <a:solidFill>
              <a:srgbClr val="00B05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Industry Recognized Non-credit</a:t>
            </a:r>
            <a:endParaRPr b="0" i="0" sz="17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841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Phlebotomy Technician</a:t>
            </a:r>
            <a:endParaRPr b="0" i="0" sz="17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841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Pharmacy Technician</a:t>
            </a:r>
            <a:endParaRPr b="0" i="0" sz="17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841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Sterile Processing  (new in FY 25)</a:t>
            </a:r>
            <a:endParaRPr b="0" i="0" sz="17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841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Dental Assistant   (new in FY 25)</a:t>
            </a:r>
            <a:endParaRPr b="0" i="0" sz="17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841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Truck Driver (CDL) New in FY 25/26</a:t>
            </a:r>
            <a:endParaRPr b="0" i="0" sz="17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ile:KISH-LOGO-COLOR.jpg" id="237" name="Google Shape;23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0760" y="240840"/>
            <a:ext cx="1173420" cy="818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0"/>
          <p:cNvSpPr txBox="1"/>
          <p:nvPr/>
        </p:nvSpPr>
        <p:spPr>
          <a:xfrm>
            <a:off x="517320" y="273780"/>
            <a:ext cx="7998000" cy="994200"/>
          </a:xfrm>
          <a:prstGeom prst="rect">
            <a:avLst/>
          </a:prstGeom>
          <a:solidFill>
            <a:srgbClr val="92D050"/>
          </a:solidFill>
          <a:ln cap="flat" cmpd="sng" w="9525">
            <a:solidFill>
              <a:srgbClr val="00B05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Why use Hybrid/Synchronous Learning?</a:t>
            </a:r>
            <a:endParaRPr b="0" i="0" sz="33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0"/>
          <p:cNvSpPr txBox="1"/>
          <p:nvPr/>
        </p:nvSpPr>
        <p:spPr>
          <a:xfrm>
            <a:off x="628560" y="1369170"/>
            <a:ext cx="7886700" cy="3500700"/>
          </a:xfrm>
          <a:prstGeom prst="rect">
            <a:avLst/>
          </a:prstGeom>
          <a:solidFill>
            <a:srgbClr val="92D050">
              <a:alpha val="45880"/>
            </a:srgbClr>
          </a:solidFill>
          <a:ln cap="flat" cmpd="sng" w="9525">
            <a:solidFill>
              <a:srgbClr val="00B05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Bridge courses prepare students for both workforce &amp;  ICAPS ir post-secondary education,  so try to emulate what they will experience in college and work.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Many ICAPS courses are hybrid model and some could be asynchronous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778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Help students understand online class models (synchronous/asynchronous)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778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Builds technical skills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778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Accountability and participation are key elements of a hybrid/online class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71450" lvl="2" marL="863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n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Prepares adults for work and college level classes</a:t>
            </a:r>
            <a:endParaRPr b="0" i="0" sz="15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778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Practice turning in work online 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778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Flexibility for students and teachers (teach from home or office, day or eve)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778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Recording classes for absences through Zoom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778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ile:KISH-LOGO-COLOR.jpg" id="244" name="Google Shape;24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6530" y="422550"/>
            <a:ext cx="998730" cy="69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1"/>
          <p:cNvSpPr txBox="1"/>
          <p:nvPr/>
        </p:nvSpPr>
        <p:spPr>
          <a:xfrm>
            <a:off x="252720" y="186570"/>
            <a:ext cx="8262900" cy="1081500"/>
          </a:xfrm>
          <a:prstGeom prst="rect">
            <a:avLst/>
          </a:prstGeom>
          <a:solidFill>
            <a:srgbClr val="A9D18E"/>
          </a:solidFill>
          <a:ln cap="flat" cmpd="sng" w="9525">
            <a:solidFill>
              <a:srgbClr val="00B05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Hybrid Bridge &amp; ICAPS Courses</a:t>
            </a:r>
            <a:endParaRPr b="0" i="0" sz="33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31"/>
          <p:cNvSpPr txBox="1"/>
          <p:nvPr/>
        </p:nvSpPr>
        <p:spPr>
          <a:xfrm>
            <a:off x="165510" y="1383750"/>
            <a:ext cx="8349900" cy="3573600"/>
          </a:xfrm>
          <a:prstGeom prst="rect">
            <a:avLst/>
          </a:prstGeom>
          <a:gradFill>
            <a:gsLst>
              <a:gs pos="0">
                <a:srgbClr val="C5E0B4"/>
              </a:gs>
              <a:gs pos="100000">
                <a:srgbClr val="76B54C"/>
              </a:gs>
            </a:gsLst>
            <a:lin ang="2700006" scaled="0"/>
          </a:gradFill>
          <a:ln cap="flat" cmpd="sng" w="9525">
            <a:solidFill>
              <a:srgbClr val="00B05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Curricula options: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77800" lvl="1" marL="520700" marR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 </a:t>
            </a:r>
            <a:r>
              <a:rPr b="1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i-pathways</a:t>
            </a: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for traditional students pursuing their IL High School diploma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Assign  specific lessons in the areas most needed for GED® completion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77800" lvl="1" marL="520700" marR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Burlington English </a:t>
            </a: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ESL 5/6 in bridge/ICAPS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Practice career specific vocabulary and pronunciation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Soft Skills- multi-level 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77800" lvl="1" marL="520700" marR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 ICCB Bridge Curricula available online (newly updated)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77800" lvl="1" marL="520700" marR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77800" lvl="1" marL="520700" marR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AMOC</a:t>
            </a: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(Alternative Method of Credentialing) along with i-pathways for those who qualify for high school transcript evaluation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77800" lvl="1" marL="520700" marR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i="1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b="0" i="0" sz="1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6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ile:KISH-LOGO-COLOR.jpg" id="251" name="Google Shape;25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45210" y="248670"/>
            <a:ext cx="1372140" cy="95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2"/>
          <p:cNvSpPr txBox="1"/>
          <p:nvPr/>
        </p:nvSpPr>
        <p:spPr>
          <a:xfrm>
            <a:off x="252720" y="186570"/>
            <a:ext cx="8262900" cy="1081500"/>
          </a:xfrm>
          <a:prstGeom prst="rect">
            <a:avLst/>
          </a:prstGeom>
          <a:gradFill>
            <a:gsLst>
              <a:gs pos="0">
                <a:srgbClr val="C5E0B4"/>
              </a:gs>
              <a:gs pos="100000">
                <a:srgbClr val="76B54C"/>
              </a:gs>
            </a:gsLst>
            <a:lin ang="2700006" scaled="0"/>
          </a:gradFill>
          <a:ln cap="flat" cmpd="sng" w="9525">
            <a:solidFill>
              <a:srgbClr val="00B05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Hybrid Bridge &amp; ICAPS Courses</a:t>
            </a:r>
            <a:endParaRPr b="0" i="0" sz="33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32"/>
          <p:cNvSpPr txBox="1"/>
          <p:nvPr/>
        </p:nvSpPr>
        <p:spPr>
          <a:xfrm>
            <a:off x="165510" y="1383750"/>
            <a:ext cx="8349900" cy="3573600"/>
          </a:xfrm>
          <a:prstGeom prst="rect">
            <a:avLst/>
          </a:prstGeom>
          <a:solidFill>
            <a:srgbClr val="E2F0D9"/>
          </a:solidFill>
          <a:ln cap="flat" cmpd="sng" w="9525">
            <a:solidFill>
              <a:srgbClr val="00B05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Career Preparation options: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77800" lvl="1" marL="520700" marR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1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Pathful Explore </a:t>
            </a: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all students ELA NRS 5/6 and ABE4 and ASE 5/6     (May cost if not used at your institution)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Career Exploration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Career Information- specific jobs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Virtual Job Shadowing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Resume Building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77800" lvl="1" marL="520700" marR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1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Employment 101 </a:t>
            </a: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through IL WorkNet Centers for all students- earn certificates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77800" lvl="2" marL="863600" marR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" sz="1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ExploreCareers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Independent work is necessary in these platforms for students to be successful in their bridge programs and prepare for workforce and/or ICAPS programs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i="1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b="0" i="0" sz="1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6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6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ile:KISH-LOGO-COLOR.jpg" id="258" name="Google Shape;258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59520" y="248670"/>
            <a:ext cx="1372140" cy="95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3"/>
          <p:cNvSpPr txBox="1"/>
          <p:nvPr/>
        </p:nvSpPr>
        <p:spPr>
          <a:xfrm>
            <a:off x="628560" y="273780"/>
            <a:ext cx="7886700" cy="994200"/>
          </a:xfrm>
          <a:prstGeom prst="rect">
            <a:avLst/>
          </a:prstGeom>
          <a:solidFill>
            <a:srgbClr val="E2F0D9"/>
          </a:solidFill>
          <a:ln cap="flat" cmpd="sng" w="9525">
            <a:solidFill>
              <a:srgbClr val="00B05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ICAPS Hybrid Support Courses</a:t>
            </a:r>
            <a:endParaRPr b="0" i="0" sz="33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33"/>
          <p:cNvSpPr txBox="1"/>
          <p:nvPr/>
        </p:nvSpPr>
        <p:spPr>
          <a:xfrm>
            <a:off x="628560" y="1369170"/>
            <a:ext cx="7886700" cy="3588000"/>
          </a:xfrm>
          <a:prstGeom prst="rect">
            <a:avLst/>
          </a:prstGeom>
          <a:gradFill>
            <a:gsLst>
              <a:gs pos="0">
                <a:srgbClr val="C5E0B4"/>
              </a:gs>
              <a:gs pos="100000">
                <a:srgbClr val="76B54C"/>
              </a:gs>
            </a:gsLst>
            <a:lin ang="2700006" scaled="0"/>
          </a:gradFill>
          <a:ln cap="flat" cmpd="sng" w="9525">
            <a:solidFill>
              <a:srgbClr val="00B05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Hybrid learning gives students flexibility in schedules….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Assign all lessons for GED® completion ahead of time to help with time management and set dates for GED® testing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If asynchronous class (like Google IT or Sterile Processing)- be sure teacher is in touch with the CT/Short Term Instructor to consistently meet about students and curricula needs 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If asynchronous ICAPS, offer the support course as remote/synchronous learning options at times best for students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Help students utilize their instructor’s office hours for content help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en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ile:KISH-LOGO-COLOR.jpg" id="265" name="Google Shape;26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7870" y="311040"/>
            <a:ext cx="1372140" cy="95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4"/>
          <p:cNvSpPr txBox="1"/>
          <p:nvPr/>
        </p:nvSpPr>
        <p:spPr>
          <a:xfrm>
            <a:off x="371520" y="485730"/>
            <a:ext cx="7643700" cy="30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Patti Wragg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Director Adult Education &amp; Transition Programs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Kishwaukee College  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Malta, IL 60150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Contact Information: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815-825-9386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pwragg@kish.edu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ctrTitle"/>
          </p:nvPr>
        </p:nvSpPr>
        <p:spPr>
          <a:xfrm>
            <a:off x="396075" y="1003850"/>
            <a:ext cx="8520600" cy="381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200">
                <a:latin typeface="Century Gothic"/>
                <a:ea typeface="Century Gothic"/>
                <a:cs typeface="Century Gothic"/>
                <a:sym typeface="Century Gothic"/>
              </a:rPr>
              <a:t>ICAPS Learning Community Purpose</a:t>
            </a:r>
            <a:endParaRPr b="1" sz="2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433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1538"/>
              <a:buFont typeface="Century Gothic"/>
              <a:buChar char="●"/>
            </a:pPr>
            <a:r>
              <a:rPr lang="en" sz="2166">
                <a:latin typeface="Century Gothic"/>
                <a:ea typeface="Century Gothic"/>
                <a:cs typeface="Century Gothic"/>
                <a:sym typeface="Century Gothic"/>
              </a:rPr>
              <a:t>Fulfill the mission of the </a:t>
            </a:r>
            <a:r>
              <a:rPr b="1" lang="en" sz="2166">
                <a:latin typeface="Century Gothic"/>
                <a:ea typeface="Century Gothic"/>
                <a:cs typeface="Century Gothic"/>
                <a:sym typeface="Century Gothic"/>
              </a:rPr>
              <a:t>Transitions Academy</a:t>
            </a:r>
            <a:endParaRPr b="1" sz="2166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433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1538"/>
              <a:buFont typeface="Century Gothic"/>
              <a:buChar char="●"/>
            </a:pPr>
            <a:r>
              <a:rPr lang="en" sz="2166">
                <a:latin typeface="Century Gothic"/>
                <a:ea typeface="Century Gothic"/>
                <a:cs typeface="Century Gothic"/>
                <a:sym typeface="Century Gothic"/>
              </a:rPr>
              <a:t>Share information, ask questions, and learn from one another</a:t>
            </a:r>
            <a:endParaRPr sz="2166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433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1538"/>
              <a:buFont typeface="Century Gothic"/>
              <a:buChar char="●"/>
            </a:pPr>
            <a:r>
              <a:rPr lang="en" sz="2166">
                <a:latin typeface="Century Gothic"/>
                <a:ea typeface="Century Gothic"/>
                <a:cs typeface="Century Gothic"/>
                <a:sym typeface="Century Gothic"/>
              </a:rPr>
              <a:t>Engage both AE and CTE training partners</a:t>
            </a:r>
            <a:r>
              <a:rPr lang="en" sz="1833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33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433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1538"/>
              <a:buFont typeface="Century Gothic"/>
              <a:buChar char="●"/>
            </a:pPr>
            <a:r>
              <a:rPr lang="en" sz="2166">
                <a:latin typeface="Century Gothic"/>
                <a:ea typeface="Century Gothic"/>
                <a:cs typeface="Century Gothic"/>
                <a:sym typeface="Century Gothic"/>
              </a:rPr>
              <a:t>Provide a safe place to share challenges and provide support</a:t>
            </a:r>
            <a:endParaRPr sz="2166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66">
                <a:latin typeface="Century Gothic"/>
                <a:ea typeface="Century Gothic"/>
                <a:cs typeface="Century Gothic"/>
                <a:sym typeface="Century Gothic"/>
              </a:rPr>
              <a:t>*If you need a PD certificate for this hour, please email us at sipdctrainer@gmail.com. </a:t>
            </a:r>
            <a:endParaRPr sz="2166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66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166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9875" y="289900"/>
            <a:ext cx="2442450" cy="102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5"/>
          <p:cNvSpPr txBox="1"/>
          <p:nvPr>
            <p:ph type="ctrTitle"/>
          </p:nvPr>
        </p:nvSpPr>
        <p:spPr>
          <a:xfrm>
            <a:off x="208125" y="2102925"/>
            <a:ext cx="8520600" cy="179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Century Gothic"/>
                <a:ea typeface="Century Gothic"/>
                <a:cs typeface="Century Gothic"/>
                <a:sym typeface="Century Gothic"/>
              </a:rPr>
              <a:t>Future ICAPS Learning Community Dates:</a:t>
            </a:r>
            <a:endParaRPr sz="2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Century Gothic"/>
                <a:ea typeface="Century Gothic"/>
                <a:cs typeface="Century Gothic"/>
                <a:sym typeface="Century Gothic"/>
              </a:rPr>
              <a:t>April 11</a:t>
            </a:r>
            <a:endParaRPr sz="2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6" name="Google Shape;27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650" y="225675"/>
            <a:ext cx="2442450" cy="10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5"/>
          <p:cNvSpPr txBox="1"/>
          <p:nvPr/>
        </p:nvSpPr>
        <p:spPr>
          <a:xfrm>
            <a:off x="690850" y="3073775"/>
            <a:ext cx="71955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6"/>
          <p:cNvSpPr txBox="1"/>
          <p:nvPr>
            <p:ph type="ctrTitle"/>
          </p:nvPr>
        </p:nvSpPr>
        <p:spPr>
          <a:xfrm>
            <a:off x="685800" y="809775"/>
            <a:ext cx="5429400" cy="10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20000"/>
              <a:buFont typeface="Arial"/>
              <a:buNone/>
            </a:pPr>
            <a:r>
              <a:rPr b="1" lang="en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ICAPS Learning Community</a:t>
            </a:r>
            <a:endParaRPr b="1" sz="44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4" name="Google Shape;284;p36"/>
          <p:cNvSpPr txBox="1"/>
          <p:nvPr>
            <p:ph idx="1" type="subTitle"/>
          </p:nvPr>
        </p:nvSpPr>
        <p:spPr>
          <a:xfrm>
            <a:off x="2941450" y="2886250"/>
            <a:ext cx="3064200" cy="16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0000"/>
              <a:buNone/>
            </a:pPr>
            <a:r>
              <a:t/>
            </a:r>
            <a:endParaRPr b="0" i="0" sz="280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70000"/>
              <a:buNone/>
            </a:pPr>
            <a:r>
              <a:t/>
            </a:r>
            <a:endParaRPr b="0" i="0" sz="280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700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SzPct val="70000"/>
              <a:buFont typeface="Noto Sans Symbols"/>
              <a:buNone/>
            </a:pPr>
            <a:r>
              <a:t/>
            </a:r>
            <a:endParaRPr b="0" i="0" sz="280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9675" y="3375450"/>
            <a:ext cx="2371450" cy="157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8800" y="828325"/>
            <a:ext cx="2442450" cy="102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5808" y="3914802"/>
            <a:ext cx="685801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sps logo" id="288" name="Google Shape;288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22198" y="3914799"/>
            <a:ext cx="1625814" cy="62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                             </a:t>
            </a:r>
            <a:endParaRPr b="1"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8916" y="65500"/>
            <a:ext cx="2187934" cy="91594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/>
          <p:nvPr/>
        </p:nvSpPr>
        <p:spPr>
          <a:xfrm>
            <a:off x="759800" y="931500"/>
            <a:ext cx="7681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Distance Learning Considerations</a:t>
            </a:r>
            <a:endParaRPr b="1" sz="2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Thank you to </a:t>
            </a:r>
            <a:endParaRPr sz="2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Char char="●"/>
            </a:pPr>
            <a:r>
              <a:rPr lang="en" sz="2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Margaret Segersten and Becky Wade of ROE #33 </a:t>
            </a:r>
            <a:endParaRPr sz="2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Char char="●"/>
            </a:pPr>
            <a:r>
              <a:rPr lang="en" sz="2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Patti Wragg of Kishwaukee Community College </a:t>
            </a:r>
            <a:endParaRPr sz="2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sharing today!</a:t>
            </a:r>
            <a:endParaRPr sz="2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A field of grass and a tree  Description automatically generated" id="100" name="Google Shape;100;p19"/>
          <p:cNvSpPr/>
          <p:nvPr/>
        </p:nvSpPr>
        <p:spPr>
          <a:xfrm flipH="1">
            <a:off x="1469419" y="-9525"/>
            <a:ext cx="7695033" cy="5143500"/>
          </a:xfrm>
          <a:custGeom>
            <a:rect b="b" l="l" r="r" t="t"/>
            <a:pathLst>
              <a:path extrusionOk="0" h="10287000" w="15390066">
                <a:moveTo>
                  <a:pt x="15390066" y="0"/>
                </a:moveTo>
                <a:lnTo>
                  <a:pt x="0" y="0"/>
                </a:lnTo>
                <a:lnTo>
                  <a:pt x="0" y="10287000"/>
                </a:lnTo>
                <a:lnTo>
                  <a:pt x="15390066" y="10287000"/>
                </a:lnTo>
                <a:lnTo>
                  <a:pt x="15390066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659" t="0"/>
            </a:stretch>
          </a:blipFill>
          <a:ln>
            <a:noFill/>
          </a:ln>
        </p:spPr>
      </p:sp>
      <p:sp>
        <p:nvSpPr>
          <p:cNvPr descr="A black and white gradient  Description automatically generated" id="101" name="Google Shape;101;p19"/>
          <p:cNvSpPr/>
          <p:nvPr/>
        </p:nvSpPr>
        <p:spPr>
          <a:xfrm rot="5400000">
            <a:off x="1281734" y="-537856"/>
            <a:ext cx="5964134" cy="6303623"/>
          </a:xfrm>
          <a:custGeom>
            <a:rect b="b" l="l" r="r" t="t"/>
            <a:pathLst>
              <a:path extrusionOk="0" h="12607246" w="11928267">
                <a:moveTo>
                  <a:pt x="0" y="0"/>
                </a:moveTo>
                <a:lnTo>
                  <a:pt x="11928267" y="0"/>
                </a:lnTo>
                <a:lnTo>
                  <a:pt x="11928267" y="12607247"/>
                </a:lnTo>
                <a:lnTo>
                  <a:pt x="0" y="126072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59169" t="0"/>
            </a:stretch>
          </a:blipFill>
          <a:ln>
            <a:noFill/>
          </a:ln>
        </p:spPr>
      </p:sp>
      <p:sp>
        <p:nvSpPr>
          <p:cNvPr descr="A black and white gradient  Description automatically generated" id="102" name="Google Shape;102;p19"/>
          <p:cNvSpPr/>
          <p:nvPr/>
        </p:nvSpPr>
        <p:spPr>
          <a:xfrm rot="5400000">
            <a:off x="284961" y="591123"/>
            <a:ext cx="5964134" cy="3961253"/>
          </a:xfrm>
          <a:custGeom>
            <a:rect b="b" l="l" r="r" t="t"/>
            <a:pathLst>
              <a:path extrusionOk="0" h="7922506" w="11928267">
                <a:moveTo>
                  <a:pt x="0" y="0"/>
                </a:moveTo>
                <a:lnTo>
                  <a:pt x="11928267" y="0"/>
                </a:lnTo>
                <a:lnTo>
                  <a:pt x="11928267" y="7922506"/>
                </a:lnTo>
                <a:lnTo>
                  <a:pt x="0" y="7922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29" t="0"/>
            </a:stretch>
          </a:blipFill>
          <a:ln>
            <a:noFill/>
          </a:ln>
        </p:spPr>
      </p:sp>
      <p:sp>
        <p:nvSpPr>
          <p:cNvPr descr="A black and white gradient  Description automatically generated" id="103" name="Google Shape;103;p19"/>
          <p:cNvSpPr/>
          <p:nvPr/>
        </p:nvSpPr>
        <p:spPr>
          <a:xfrm rot="5400000">
            <a:off x="1964929" y="-1092401"/>
            <a:ext cx="5964134" cy="7303345"/>
          </a:xfrm>
          <a:custGeom>
            <a:rect b="b" l="l" r="r" t="t"/>
            <a:pathLst>
              <a:path extrusionOk="0" h="14606690" w="11928267">
                <a:moveTo>
                  <a:pt x="0" y="0"/>
                </a:moveTo>
                <a:lnTo>
                  <a:pt x="11928267" y="0"/>
                </a:lnTo>
                <a:lnTo>
                  <a:pt x="11928267" y="14606689"/>
                </a:lnTo>
                <a:lnTo>
                  <a:pt x="0" y="14606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84416" t="0"/>
            </a:stretch>
          </a:blipFill>
          <a:ln>
            <a:noFill/>
          </a:ln>
        </p:spPr>
      </p:sp>
      <p:grpSp>
        <p:nvGrpSpPr>
          <p:cNvPr id="104" name="Google Shape;104;p19"/>
          <p:cNvGrpSpPr/>
          <p:nvPr/>
        </p:nvGrpSpPr>
        <p:grpSpPr>
          <a:xfrm>
            <a:off x="0" y="-16669"/>
            <a:ext cx="9144000" cy="1011488"/>
            <a:chOff x="0" y="-19050"/>
            <a:chExt cx="24384000" cy="2697300"/>
          </a:xfrm>
        </p:grpSpPr>
        <p:sp>
          <p:nvSpPr>
            <p:cNvPr id="105" name="Google Shape;105;p19"/>
            <p:cNvSpPr/>
            <p:nvPr/>
          </p:nvSpPr>
          <p:spPr>
            <a:xfrm>
              <a:off x="0" y="0"/>
              <a:ext cx="24384000" cy="2678176"/>
            </a:xfrm>
            <a:custGeom>
              <a:rect b="b" l="l" r="r" t="t"/>
              <a:pathLst>
                <a:path extrusionOk="0" h="2678176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2678176"/>
                  </a:lnTo>
                  <a:lnTo>
                    <a:pt x="0" y="26781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06" name="Google Shape;106;p19"/>
            <p:cNvSpPr txBox="1"/>
            <p:nvPr/>
          </p:nvSpPr>
          <p:spPr>
            <a:xfrm>
              <a:off x="0" y="-19050"/>
              <a:ext cx="24384000" cy="269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3000" u="none" cap="none" strike="noStrike">
                  <a:solidFill>
                    <a:srgbClr val="4F365F"/>
                  </a:solidFill>
                  <a:latin typeface="Arial"/>
                  <a:ea typeface="Arial"/>
                  <a:cs typeface="Arial"/>
                  <a:sym typeface="Arial"/>
                </a:rPr>
                <a:t>Regional Office of Education #33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3000" u="none" cap="none" strike="noStrike">
                  <a:solidFill>
                    <a:srgbClr val="4F365F"/>
                  </a:solidFill>
                  <a:latin typeface="Arial"/>
                  <a:ea typeface="Arial"/>
                  <a:cs typeface="Arial"/>
                  <a:sym typeface="Arial"/>
                </a:rPr>
                <a:t>Bridge &amp; ICAPS</a:t>
              </a:r>
              <a:endParaRPr sz="700"/>
            </a:p>
          </p:txBody>
        </p:sp>
      </p:grpSp>
      <p:grpSp>
        <p:nvGrpSpPr>
          <p:cNvPr id="107" name="Google Shape;107;p19"/>
          <p:cNvGrpSpPr/>
          <p:nvPr/>
        </p:nvGrpSpPr>
        <p:grpSpPr>
          <a:xfrm>
            <a:off x="191637" y="1958433"/>
            <a:ext cx="3775163" cy="409388"/>
            <a:chOff x="0" y="0"/>
            <a:chExt cx="10067100" cy="1091700"/>
          </a:xfrm>
        </p:grpSpPr>
        <p:sp>
          <p:nvSpPr>
            <p:cNvPr id="108" name="Google Shape;108;p19"/>
            <p:cNvSpPr/>
            <p:nvPr/>
          </p:nvSpPr>
          <p:spPr>
            <a:xfrm>
              <a:off x="0" y="0"/>
              <a:ext cx="10066984" cy="1091644"/>
            </a:xfrm>
            <a:custGeom>
              <a:rect b="b" l="l" r="r" t="t"/>
              <a:pathLst>
                <a:path extrusionOk="0" h="1091644" w="10066984">
                  <a:moveTo>
                    <a:pt x="0" y="0"/>
                  </a:moveTo>
                  <a:lnTo>
                    <a:pt x="10066984" y="0"/>
                  </a:lnTo>
                  <a:lnTo>
                    <a:pt x="10066984" y="1091644"/>
                  </a:lnTo>
                  <a:lnTo>
                    <a:pt x="0" y="1091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09" name="Google Shape;109;p19"/>
            <p:cNvSpPr txBox="1"/>
            <p:nvPr/>
          </p:nvSpPr>
          <p:spPr>
            <a:xfrm>
              <a:off x="0" y="38100"/>
              <a:ext cx="10067100" cy="105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1800" u="none" cap="none" strike="noStrike">
                  <a:solidFill>
                    <a:srgbClr val="2E75B5"/>
                  </a:solidFill>
                  <a:latin typeface="Century"/>
                  <a:ea typeface="Century"/>
                  <a:cs typeface="Century"/>
                  <a:sym typeface="Century"/>
                </a:rPr>
                <a:t>Your Path to a Brighter Future.</a:t>
              </a:r>
              <a:endParaRPr sz="700"/>
            </a:p>
          </p:txBody>
        </p:sp>
      </p:grpSp>
      <p:sp>
        <p:nvSpPr>
          <p:cNvPr descr="A logo on a black background  Description automatically generated" id="110" name="Google Shape;110;p19"/>
          <p:cNvSpPr/>
          <p:nvPr/>
        </p:nvSpPr>
        <p:spPr>
          <a:xfrm>
            <a:off x="260919" y="4102218"/>
            <a:ext cx="2155039" cy="707571"/>
          </a:xfrm>
          <a:custGeom>
            <a:rect b="b" l="l" r="r" t="t"/>
            <a:pathLst>
              <a:path extrusionOk="0" h="1415142" w="4310078">
                <a:moveTo>
                  <a:pt x="0" y="0"/>
                </a:moveTo>
                <a:lnTo>
                  <a:pt x="4310078" y="0"/>
                </a:lnTo>
                <a:lnTo>
                  <a:pt x="4310078" y="1415142"/>
                </a:lnTo>
                <a:lnTo>
                  <a:pt x="0" y="14151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03527" l="0" r="-199" t="-101638"/>
            </a:stretch>
          </a:blipFill>
          <a:ln>
            <a:noFill/>
          </a:ln>
        </p:spPr>
      </p:sp>
      <p:sp>
        <p:nvSpPr>
          <p:cNvPr descr="A logo with people holding puzzles  Description automatically generated" id="111" name="Google Shape;111;p19"/>
          <p:cNvSpPr/>
          <p:nvPr/>
        </p:nvSpPr>
        <p:spPr>
          <a:xfrm>
            <a:off x="629597" y="2703856"/>
            <a:ext cx="1331450" cy="1330762"/>
          </a:xfrm>
          <a:custGeom>
            <a:rect b="b" l="l" r="r" t="t"/>
            <a:pathLst>
              <a:path extrusionOk="0" h="2661524" w="2662900">
                <a:moveTo>
                  <a:pt x="0" y="0"/>
                </a:moveTo>
                <a:lnTo>
                  <a:pt x="2662901" y="0"/>
                </a:lnTo>
                <a:lnTo>
                  <a:pt x="2662901" y="2661523"/>
                </a:lnTo>
                <a:lnTo>
                  <a:pt x="0" y="2661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2" name="Google Shape;112;p19"/>
          <p:cNvSpPr txBox="1"/>
          <p:nvPr/>
        </p:nvSpPr>
        <p:spPr>
          <a:xfrm>
            <a:off x="4648051" y="616511"/>
            <a:ext cx="44961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Dr. Margaret Segersten</a:t>
            </a:r>
            <a:endParaRPr sz="700"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Adult Education Director</a:t>
            </a:r>
            <a:endParaRPr sz="700"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Becky Wade</a:t>
            </a:r>
            <a:endParaRPr sz="700"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Bridge &amp; Transition </a:t>
            </a:r>
            <a:endParaRPr sz="700"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Services Coordinator</a:t>
            </a:r>
            <a:endParaRPr sz="700"/>
          </a:p>
        </p:txBody>
      </p:sp>
      <p:sp>
        <p:nvSpPr>
          <p:cNvPr id="113" name="Google Shape;113;p19"/>
          <p:cNvSpPr txBox="1"/>
          <p:nvPr/>
        </p:nvSpPr>
        <p:spPr>
          <a:xfrm>
            <a:off x="7260952" y="4664583"/>
            <a:ext cx="1883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9780AA"/>
                </a:solidFill>
                <a:latin typeface="Arial"/>
                <a:ea typeface="Arial"/>
                <a:cs typeface="Arial"/>
                <a:sym typeface="Arial"/>
              </a:rPr>
              <a:t>3/13/2025</a:t>
            </a:r>
            <a:endParaRPr sz="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/>
          <p:nvPr/>
        </p:nvSpPr>
        <p:spPr>
          <a:xfrm>
            <a:off x="1261538" y="0"/>
            <a:ext cx="6620921" cy="5143502"/>
          </a:xfrm>
          <a:custGeom>
            <a:rect b="b" l="l" r="r" t="t"/>
            <a:pathLst>
              <a:path extrusionOk="0" h="10287003" w="13241841">
                <a:moveTo>
                  <a:pt x="0" y="0"/>
                </a:moveTo>
                <a:lnTo>
                  <a:pt x="13241841" y="0"/>
                </a:lnTo>
                <a:lnTo>
                  <a:pt x="13241841" y="10287003"/>
                </a:lnTo>
                <a:lnTo>
                  <a:pt x="0" y="102870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>
            <a:hlinkClick r:id="rId3"/>
          </p:cNvPr>
          <p:cNvSpPr/>
          <p:nvPr/>
        </p:nvSpPr>
        <p:spPr>
          <a:xfrm>
            <a:off x="2146524" y="4008825"/>
            <a:ext cx="3018170" cy="1134663"/>
          </a:xfrm>
          <a:custGeom>
            <a:rect b="b" l="l" r="r" t="t"/>
            <a:pathLst>
              <a:path extrusionOk="0" h="3545822" w="8442434">
                <a:moveTo>
                  <a:pt x="0" y="0"/>
                </a:moveTo>
                <a:lnTo>
                  <a:pt x="8442434" y="0"/>
                </a:lnTo>
                <a:lnTo>
                  <a:pt x="8442434" y="3545822"/>
                </a:lnTo>
                <a:lnTo>
                  <a:pt x="0" y="35458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8" name="Google Shape;128;p21"/>
          <p:cNvSpPr txBox="1"/>
          <p:nvPr/>
        </p:nvSpPr>
        <p:spPr>
          <a:xfrm>
            <a:off x="8238" y="727505"/>
            <a:ext cx="5120100" cy="39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3200" lvl="1" marL="39370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800"/>
              <a:buFont typeface="Arial"/>
              <a:buChar char="•"/>
            </a:pPr>
            <a:r>
              <a:rPr b="1" i="0" lang="en" sz="18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Students have the option to complete their Bridge in class or online</a:t>
            </a:r>
            <a:endParaRPr sz="700"/>
          </a:p>
          <a:p>
            <a:pPr indent="-203200" lvl="1" marL="39370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800"/>
              <a:buFont typeface="Arial"/>
              <a:buChar char="•"/>
            </a:pPr>
            <a:r>
              <a:rPr b="1" i="0" lang="en" sz="18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Students can go at their own pace or follow along with the class's pace</a:t>
            </a:r>
            <a:endParaRPr sz="700"/>
          </a:p>
          <a:p>
            <a:pPr indent="-203200" lvl="1" marL="39370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800"/>
              <a:buFont typeface="Arial"/>
              <a:buChar char="•"/>
            </a:pPr>
            <a:r>
              <a:rPr b="1" i="0" lang="en" sz="18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All HSE students take this Bridge</a:t>
            </a:r>
            <a:endParaRPr sz="700"/>
          </a:p>
          <a:p>
            <a:pPr indent="-203200" lvl="1" marL="39370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800"/>
              <a:buFont typeface="Arial"/>
              <a:buChar char="•"/>
            </a:pPr>
            <a:r>
              <a:rPr b="1" i="0" lang="en" sz="18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It’s Free</a:t>
            </a:r>
            <a:endParaRPr sz="700"/>
          </a:p>
          <a:p>
            <a:pPr indent="-203200" lvl="1" marL="39370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800"/>
              <a:buFont typeface="Arial"/>
              <a:buChar char="•"/>
            </a:pPr>
            <a:r>
              <a:rPr b="1" i="0" lang="en" sz="18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Students learn more about themselves</a:t>
            </a:r>
            <a:endParaRPr sz="700"/>
          </a:p>
          <a:p>
            <a:pPr indent="-203200" lvl="1" marL="39370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800"/>
              <a:buFont typeface="Arial"/>
              <a:buChar char="•"/>
            </a:pPr>
            <a:r>
              <a:rPr b="1" i="0" lang="en" sz="18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Explore Careers, Education, and Employment</a:t>
            </a:r>
            <a:endParaRPr sz="700"/>
          </a:p>
          <a:p>
            <a:pPr indent="-203200" lvl="1" marL="39370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800"/>
              <a:buFont typeface="Arial"/>
              <a:buChar char="•"/>
            </a:pPr>
            <a:r>
              <a:rPr b="1" i="0" lang="en" sz="18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Create Personal Goals</a:t>
            </a:r>
            <a:endParaRPr sz="700"/>
          </a:p>
          <a:p>
            <a:pPr indent="-203200" lvl="1" marL="39370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800"/>
              <a:buFont typeface="Arial"/>
              <a:buChar char="•"/>
            </a:pPr>
            <a:r>
              <a:rPr b="1" i="0" lang="en" sz="18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Compare Careers</a:t>
            </a:r>
            <a:endParaRPr sz="700"/>
          </a:p>
          <a:p>
            <a:pPr indent="-203200" lvl="1" marL="39370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800"/>
              <a:buFont typeface="Arial"/>
              <a:buChar char="•"/>
            </a:pPr>
            <a:r>
              <a:rPr b="1" i="0" lang="en" sz="18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Build a Resume</a:t>
            </a:r>
            <a:endParaRPr sz="700"/>
          </a:p>
          <a:p>
            <a:pPr indent="0" lvl="0" marL="0" marR="0" rtl="0" algn="ctr">
              <a:lnSpc>
                <a:spcPct val="6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6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1"/>
          <p:cNvSpPr txBox="1"/>
          <p:nvPr/>
        </p:nvSpPr>
        <p:spPr>
          <a:xfrm>
            <a:off x="8238" y="28575"/>
            <a:ext cx="5042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rgbClr val="4F365F"/>
                </a:solidFill>
                <a:latin typeface="Arial"/>
                <a:ea typeface="Arial"/>
                <a:cs typeface="Arial"/>
                <a:sym typeface="Arial"/>
              </a:rPr>
              <a:t>Bridge to Careers</a:t>
            </a:r>
            <a:endParaRPr sz="700"/>
          </a:p>
        </p:txBody>
      </p:sp>
      <p:sp>
        <p:nvSpPr>
          <p:cNvPr id="130" name="Google Shape;130;p21"/>
          <p:cNvSpPr txBox="1"/>
          <p:nvPr/>
        </p:nvSpPr>
        <p:spPr>
          <a:xfrm>
            <a:off x="5924650" y="24855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21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62361" y="0"/>
            <a:ext cx="388162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22"/>
          <p:cNvGrpSpPr/>
          <p:nvPr/>
        </p:nvGrpSpPr>
        <p:grpSpPr>
          <a:xfrm>
            <a:off x="74" y="-3"/>
            <a:ext cx="6131214" cy="1142353"/>
            <a:chOff x="-1214930" y="-66681"/>
            <a:chExt cx="16054500" cy="3983100"/>
          </a:xfrm>
        </p:grpSpPr>
        <p:sp>
          <p:nvSpPr>
            <p:cNvPr id="141" name="Google Shape;141;p22"/>
            <p:cNvSpPr/>
            <p:nvPr/>
          </p:nvSpPr>
          <p:spPr>
            <a:xfrm>
              <a:off x="0" y="0"/>
              <a:ext cx="11181184" cy="3916394"/>
            </a:xfrm>
            <a:custGeom>
              <a:rect b="b" l="l" r="r" t="t"/>
              <a:pathLst>
                <a:path extrusionOk="0" h="3916394" w="11181184">
                  <a:moveTo>
                    <a:pt x="0" y="0"/>
                  </a:moveTo>
                  <a:lnTo>
                    <a:pt x="11181184" y="0"/>
                  </a:lnTo>
                  <a:lnTo>
                    <a:pt x="11181184" y="3916394"/>
                  </a:lnTo>
                  <a:lnTo>
                    <a:pt x="0" y="39163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42" name="Google Shape;142;p22"/>
            <p:cNvSpPr txBox="1"/>
            <p:nvPr/>
          </p:nvSpPr>
          <p:spPr>
            <a:xfrm>
              <a:off x="-1214930" y="-66681"/>
              <a:ext cx="16054500" cy="398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839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3300" u="none" cap="none" strike="noStrike">
                  <a:solidFill>
                    <a:srgbClr val="2E75B5"/>
                  </a:solidFill>
                  <a:latin typeface="Arial"/>
                  <a:ea typeface="Arial"/>
                  <a:cs typeface="Arial"/>
                  <a:sym typeface="Arial"/>
                </a:rPr>
                <a:t>Current ICAPS Offerings:</a:t>
              </a:r>
              <a:endParaRPr sz="700"/>
            </a:p>
          </p:txBody>
        </p:sp>
      </p:grpSp>
      <p:grpSp>
        <p:nvGrpSpPr>
          <p:cNvPr id="143" name="Google Shape;143;p22"/>
          <p:cNvGrpSpPr/>
          <p:nvPr/>
        </p:nvGrpSpPr>
        <p:grpSpPr>
          <a:xfrm>
            <a:off x="383923" y="963825"/>
            <a:ext cx="7918950" cy="3772250"/>
            <a:chOff x="0" y="-1356658"/>
            <a:chExt cx="21117200" cy="10059334"/>
          </a:xfrm>
        </p:grpSpPr>
        <p:sp>
          <p:nvSpPr>
            <p:cNvPr id="144" name="Google Shape;144;p22"/>
            <p:cNvSpPr/>
            <p:nvPr/>
          </p:nvSpPr>
          <p:spPr>
            <a:xfrm>
              <a:off x="0" y="0"/>
              <a:ext cx="21031200" cy="8702676"/>
            </a:xfrm>
            <a:custGeom>
              <a:rect b="b" l="l" r="r" t="t"/>
              <a:pathLst>
                <a:path extrusionOk="0" h="8702676" w="21031200">
                  <a:moveTo>
                    <a:pt x="0" y="0"/>
                  </a:moveTo>
                  <a:lnTo>
                    <a:pt x="21031200" y="0"/>
                  </a:lnTo>
                  <a:lnTo>
                    <a:pt x="21031200" y="8702676"/>
                  </a:lnTo>
                  <a:lnTo>
                    <a:pt x="0" y="87026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45" name="Google Shape;145;p22"/>
            <p:cNvSpPr txBox="1"/>
            <p:nvPr/>
          </p:nvSpPr>
          <p:spPr>
            <a:xfrm>
              <a:off x="86000" y="-1356658"/>
              <a:ext cx="21031200" cy="886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165100" lvl="1" marL="330200" marR="0" rtl="0" algn="l">
                <a:lnSpc>
                  <a:spcPct val="16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Char char="•"/>
              </a:pPr>
              <a:r>
                <a:rPr b="0" i="0" lang="en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Automotive Technology </a:t>
              </a:r>
              <a:endParaRPr sz="700"/>
            </a:p>
            <a:p>
              <a:pPr indent="-165100" lvl="1" marL="330200" marR="0" rtl="0" algn="l">
                <a:lnSpc>
                  <a:spcPct val="16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Char char="•"/>
              </a:pPr>
              <a:r>
                <a:rPr b="0" i="0" lang="en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Basic Computer (IT)</a:t>
              </a:r>
              <a:endParaRPr sz="700"/>
            </a:p>
            <a:p>
              <a:pPr indent="-165100" lvl="1" marL="330200" marR="0" rtl="0" algn="l">
                <a:lnSpc>
                  <a:spcPct val="16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Char char="•"/>
              </a:pPr>
              <a:r>
                <a:rPr b="0" i="0" lang="en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Certified Nursing Assistant (CNA)</a:t>
              </a:r>
              <a:endParaRPr sz="700"/>
            </a:p>
            <a:p>
              <a:pPr indent="-165100" lvl="1" marL="330200" marR="0" rtl="0" algn="l">
                <a:lnSpc>
                  <a:spcPct val="16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Char char="•"/>
              </a:pPr>
              <a:r>
                <a:rPr b="0" i="0" lang="en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Computer Numerical Control (CNC)</a:t>
              </a:r>
              <a:endParaRPr sz="700"/>
            </a:p>
            <a:p>
              <a:pPr indent="-165100" lvl="1" marL="330200" marR="0" rtl="0" algn="l">
                <a:lnSpc>
                  <a:spcPct val="16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Char char="•"/>
              </a:pPr>
              <a:r>
                <a:rPr b="0" i="0" lang="en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Computer Support (IT) </a:t>
              </a:r>
              <a:endParaRPr sz="700"/>
            </a:p>
            <a:p>
              <a:pPr indent="-165100" lvl="1" marL="330200" marR="0" rtl="0" algn="l">
                <a:lnSpc>
                  <a:spcPct val="16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Char char="•"/>
              </a:pPr>
              <a:r>
                <a:rPr b="0" i="0" lang="en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Paraprofessional (Model 2)</a:t>
              </a:r>
              <a:endParaRPr sz="700"/>
            </a:p>
            <a:p>
              <a:pPr indent="-165100" lvl="1" marL="330200" marR="0" rtl="0" algn="l">
                <a:lnSpc>
                  <a:spcPct val="16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Char char="•"/>
              </a:pPr>
              <a:r>
                <a:rPr b="0" i="0" lang="en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Phlebotomy </a:t>
              </a:r>
              <a:endParaRPr sz="700"/>
            </a:p>
            <a:p>
              <a:pPr indent="-165100" lvl="1" marL="330200" marR="0" rtl="0" algn="l">
                <a:lnSpc>
                  <a:spcPct val="16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Char char="•"/>
              </a:pPr>
              <a:r>
                <a:rPr b="0" i="0" lang="en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Entrepreneur (Model 2) - Coming soon! </a:t>
              </a:r>
              <a:endParaRPr sz="700"/>
            </a:p>
            <a:p>
              <a:pPr indent="-165100" lvl="1" marL="330200" marR="0" rtl="0" algn="l">
                <a:lnSpc>
                  <a:spcPct val="16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Char char="•"/>
              </a:pPr>
              <a:r>
                <a:rPr b="0" i="0" lang="en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Pre-Medical Assisting – TBD </a:t>
              </a:r>
              <a:endParaRPr sz="700"/>
            </a:p>
          </p:txBody>
        </p:sp>
      </p:grpSp>
      <p:sp>
        <p:nvSpPr>
          <p:cNvPr id="146" name="Google Shape;146;p22"/>
          <p:cNvSpPr/>
          <p:nvPr/>
        </p:nvSpPr>
        <p:spPr>
          <a:xfrm>
            <a:off x="6174158" y="0"/>
            <a:ext cx="2969842" cy="1679513"/>
          </a:xfrm>
          <a:custGeom>
            <a:rect b="b" l="l" r="r" t="t"/>
            <a:pathLst>
              <a:path extrusionOk="0" h="3359025" w="5939684">
                <a:moveTo>
                  <a:pt x="0" y="0"/>
                </a:moveTo>
                <a:lnTo>
                  <a:pt x="5939684" y="0"/>
                </a:lnTo>
                <a:lnTo>
                  <a:pt x="5939684" y="3359025"/>
                </a:lnTo>
                <a:lnTo>
                  <a:pt x="0" y="33590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29" t="-17439"/>
            </a:stretch>
          </a:blipFill>
          <a:ln>
            <a:noFill/>
          </a:ln>
        </p:spPr>
      </p:sp>
      <p:sp>
        <p:nvSpPr>
          <p:cNvPr id="147" name="Google Shape;147;p22"/>
          <p:cNvSpPr/>
          <p:nvPr/>
        </p:nvSpPr>
        <p:spPr>
          <a:xfrm>
            <a:off x="6184783" y="3168849"/>
            <a:ext cx="2959217" cy="1965450"/>
          </a:xfrm>
          <a:custGeom>
            <a:rect b="b" l="l" r="r" t="t"/>
            <a:pathLst>
              <a:path extrusionOk="0" h="3930900" w="5918433">
                <a:moveTo>
                  <a:pt x="0" y="0"/>
                </a:moveTo>
                <a:lnTo>
                  <a:pt x="5918433" y="0"/>
                </a:lnTo>
                <a:lnTo>
                  <a:pt x="5918433" y="3930900"/>
                </a:lnTo>
                <a:lnTo>
                  <a:pt x="0" y="39309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29" t="0"/>
            </a:stretch>
          </a:blipFill>
          <a:ln>
            <a:noFill/>
          </a:ln>
        </p:spPr>
      </p:sp>
      <p:sp>
        <p:nvSpPr>
          <p:cNvPr id="148" name="Google Shape;148;p22"/>
          <p:cNvSpPr/>
          <p:nvPr/>
        </p:nvSpPr>
        <p:spPr>
          <a:xfrm>
            <a:off x="6174158" y="1679513"/>
            <a:ext cx="2959216" cy="1711355"/>
          </a:xfrm>
          <a:custGeom>
            <a:rect b="b" l="l" r="r" t="t"/>
            <a:pathLst>
              <a:path extrusionOk="0" h="3422710" w="5918433">
                <a:moveTo>
                  <a:pt x="0" y="0"/>
                </a:moveTo>
                <a:lnTo>
                  <a:pt x="5918434" y="0"/>
                </a:lnTo>
                <a:lnTo>
                  <a:pt x="5918434" y="3422710"/>
                </a:lnTo>
                <a:lnTo>
                  <a:pt x="0" y="3422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4839" l="0" r="-19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75B5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A person and a child looking at a computer  Description automatically generated" id="157" name="Google Shape;157;p23"/>
          <p:cNvSpPr/>
          <p:nvPr/>
        </p:nvSpPr>
        <p:spPr>
          <a:xfrm flipH="1">
            <a:off x="-807244" y="0"/>
            <a:ext cx="7700963" cy="5143500"/>
          </a:xfrm>
          <a:custGeom>
            <a:rect b="b" l="l" r="r" t="t"/>
            <a:pathLst>
              <a:path extrusionOk="0" h="10287000" w="15401925">
                <a:moveTo>
                  <a:pt x="15401926" y="0"/>
                </a:moveTo>
                <a:lnTo>
                  <a:pt x="0" y="0"/>
                </a:lnTo>
                <a:lnTo>
                  <a:pt x="0" y="10287000"/>
                </a:lnTo>
                <a:lnTo>
                  <a:pt x="15401926" y="10287000"/>
                </a:lnTo>
                <a:lnTo>
                  <a:pt x="15401926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589" t="0"/>
            </a:stretch>
          </a:blipFill>
          <a:ln>
            <a:noFill/>
          </a:ln>
        </p:spPr>
      </p:sp>
      <p:sp>
        <p:nvSpPr>
          <p:cNvPr descr="A blue and black gradient  Description automatically generated" id="158" name="Google Shape;158;p23"/>
          <p:cNvSpPr/>
          <p:nvPr/>
        </p:nvSpPr>
        <p:spPr>
          <a:xfrm rot="-5400000">
            <a:off x="3438330" y="-562171"/>
            <a:ext cx="5143501" cy="6267839"/>
          </a:xfrm>
          <a:custGeom>
            <a:rect b="b" l="l" r="r" t="t"/>
            <a:pathLst>
              <a:path extrusionOk="0" h="12535677" w="10287002">
                <a:moveTo>
                  <a:pt x="0" y="0"/>
                </a:moveTo>
                <a:lnTo>
                  <a:pt x="10287002" y="0"/>
                </a:lnTo>
                <a:lnTo>
                  <a:pt x="10287002" y="12535678"/>
                </a:lnTo>
                <a:lnTo>
                  <a:pt x="0" y="125356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8789" l="0" r="0" t="0"/>
            </a:stretch>
          </a:blipFill>
          <a:ln>
            <a:noFill/>
          </a:ln>
        </p:spPr>
      </p:sp>
      <p:grpSp>
        <p:nvGrpSpPr>
          <p:cNvPr id="159" name="Google Shape;159;p23"/>
          <p:cNvGrpSpPr/>
          <p:nvPr/>
        </p:nvGrpSpPr>
        <p:grpSpPr>
          <a:xfrm>
            <a:off x="5512026" y="-2"/>
            <a:ext cx="3632429" cy="973463"/>
            <a:chOff x="0" y="0"/>
            <a:chExt cx="10807585" cy="2896350"/>
          </a:xfrm>
        </p:grpSpPr>
        <p:sp>
          <p:nvSpPr>
            <p:cNvPr id="160" name="Google Shape;160;p23"/>
            <p:cNvSpPr/>
            <p:nvPr/>
          </p:nvSpPr>
          <p:spPr>
            <a:xfrm>
              <a:off x="0" y="0"/>
              <a:ext cx="10807585" cy="2896323"/>
            </a:xfrm>
            <a:custGeom>
              <a:rect b="b" l="l" r="r" t="t"/>
              <a:pathLst>
                <a:path extrusionOk="0" h="2896323" w="10807585">
                  <a:moveTo>
                    <a:pt x="0" y="0"/>
                  </a:moveTo>
                  <a:lnTo>
                    <a:pt x="10807585" y="0"/>
                  </a:lnTo>
                  <a:lnTo>
                    <a:pt x="10807585" y="2896323"/>
                  </a:lnTo>
                  <a:lnTo>
                    <a:pt x="0" y="289632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61" name="Google Shape;161;p23"/>
            <p:cNvSpPr txBox="1"/>
            <p:nvPr/>
          </p:nvSpPr>
          <p:spPr>
            <a:xfrm>
              <a:off x="0" y="57150"/>
              <a:ext cx="10807500" cy="283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3000" u="none" cap="none" strike="noStrike">
                  <a:solidFill>
                    <a:srgbClr val="4F365F"/>
                  </a:solidFill>
                  <a:latin typeface="Arial"/>
                  <a:ea typeface="Arial"/>
                  <a:cs typeface="Arial"/>
                  <a:sym typeface="Arial"/>
                </a:rPr>
                <a:t>Why Hybrid ICAPS?</a:t>
              </a:r>
              <a:endParaRPr sz="700"/>
            </a:p>
          </p:txBody>
        </p:sp>
      </p:grpSp>
      <p:grpSp>
        <p:nvGrpSpPr>
          <p:cNvPr id="162" name="Google Shape;162;p23"/>
          <p:cNvGrpSpPr/>
          <p:nvPr/>
        </p:nvGrpSpPr>
        <p:grpSpPr>
          <a:xfrm>
            <a:off x="4296400" y="973331"/>
            <a:ext cx="4847768" cy="4372799"/>
            <a:chOff x="-1435914" y="0"/>
            <a:chExt cx="11177700" cy="10082544"/>
          </a:xfrm>
        </p:grpSpPr>
        <p:sp>
          <p:nvSpPr>
            <p:cNvPr id="163" name="Google Shape;163;p23"/>
            <p:cNvSpPr/>
            <p:nvPr/>
          </p:nvSpPr>
          <p:spPr>
            <a:xfrm>
              <a:off x="0" y="0"/>
              <a:ext cx="9741577" cy="10082521"/>
            </a:xfrm>
            <a:custGeom>
              <a:rect b="b" l="l" r="r" t="t"/>
              <a:pathLst>
                <a:path extrusionOk="0" h="10082521" w="9741577">
                  <a:moveTo>
                    <a:pt x="0" y="0"/>
                  </a:moveTo>
                  <a:lnTo>
                    <a:pt x="9741577" y="0"/>
                  </a:lnTo>
                  <a:lnTo>
                    <a:pt x="9741577" y="10082521"/>
                  </a:lnTo>
                  <a:lnTo>
                    <a:pt x="0" y="1008252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64" name="Google Shape;164;p23"/>
            <p:cNvSpPr txBox="1"/>
            <p:nvPr/>
          </p:nvSpPr>
          <p:spPr>
            <a:xfrm>
              <a:off x="-1435914" y="185544"/>
              <a:ext cx="11177700" cy="989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165100" lvl="1" marL="330200" marR="0" rtl="0" algn="l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Char char="•"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Students working second shift </a:t>
              </a:r>
              <a:endParaRPr sz="700"/>
            </a:p>
            <a:p>
              <a:pPr indent="-165100" lvl="1" marL="330200" marR="0" rtl="0" algn="l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Char char="•"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HSE and ELL Classes have online options</a:t>
              </a:r>
              <a:endParaRPr sz="700"/>
            </a:p>
            <a:p>
              <a:pPr indent="-165100" lvl="1" marL="330200" marR="0" rtl="0" algn="l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Char char="•"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Breaks down barriers for students</a:t>
              </a:r>
              <a:endParaRPr sz="700"/>
            </a:p>
            <a:p>
              <a:pPr indent="-165100" lvl="1" marL="330200" marR="0" rtl="0" algn="l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Char char="•"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Students can live up to 90 miles away from an in person ICAPS Support Class </a:t>
              </a:r>
              <a:endParaRPr sz="700"/>
            </a:p>
            <a:p>
              <a:pPr indent="-165100" lvl="1" marL="330200" marR="0" rtl="0" algn="l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Char char="•"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Implementing a blended classroom structure boosts engagement and accelerates student progress</a:t>
              </a:r>
              <a:endParaRPr sz="70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75B5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24"/>
          <p:cNvGrpSpPr/>
          <p:nvPr/>
        </p:nvGrpSpPr>
        <p:grpSpPr>
          <a:xfrm>
            <a:off x="0" y="-225230"/>
            <a:ext cx="7886700" cy="994219"/>
            <a:chOff x="0" y="0"/>
            <a:chExt cx="21031200" cy="2651250"/>
          </a:xfrm>
        </p:grpSpPr>
        <p:sp>
          <p:nvSpPr>
            <p:cNvPr id="174" name="Google Shape;174;p24"/>
            <p:cNvSpPr/>
            <p:nvPr/>
          </p:nvSpPr>
          <p:spPr>
            <a:xfrm>
              <a:off x="0" y="0"/>
              <a:ext cx="21031200" cy="2651126"/>
            </a:xfrm>
            <a:custGeom>
              <a:rect b="b" l="l" r="r" t="t"/>
              <a:pathLst>
                <a:path extrusionOk="0" h="2651126" w="21031200">
                  <a:moveTo>
                    <a:pt x="0" y="0"/>
                  </a:moveTo>
                  <a:lnTo>
                    <a:pt x="21031200" y="0"/>
                  </a:lnTo>
                  <a:lnTo>
                    <a:pt x="21031200" y="2651126"/>
                  </a:lnTo>
                  <a:lnTo>
                    <a:pt x="0" y="26511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75" name="Google Shape;175;p24"/>
            <p:cNvSpPr txBox="1"/>
            <p:nvPr/>
          </p:nvSpPr>
          <p:spPr>
            <a:xfrm>
              <a:off x="0" y="57150"/>
              <a:ext cx="21031200" cy="259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3300" u="none" cap="none" strike="noStrike">
                  <a:solidFill>
                    <a:srgbClr val="4F365F"/>
                  </a:solidFill>
                  <a:latin typeface="Arial"/>
                  <a:ea typeface="Arial"/>
                  <a:cs typeface="Arial"/>
                  <a:sym typeface="Arial"/>
                </a:rPr>
                <a:t>Students Benefit From:</a:t>
              </a:r>
              <a:endParaRPr sz="700"/>
            </a:p>
          </p:txBody>
        </p:sp>
      </p:grpSp>
      <p:grpSp>
        <p:nvGrpSpPr>
          <p:cNvPr id="176" name="Google Shape;176;p24"/>
          <p:cNvGrpSpPr/>
          <p:nvPr/>
        </p:nvGrpSpPr>
        <p:grpSpPr>
          <a:xfrm>
            <a:off x="0" y="708220"/>
            <a:ext cx="6144209" cy="4052497"/>
            <a:chOff x="0" y="-161925"/>
            <a:chExt cx="16384556" cy="10806658"/>
          </a:xfrm>
        </p:grpSpPr>
        <p:sp>
          <p:nvSpPr>
            <p:cNvPr id="177" name="Google Shape;177;p24"/>
            <p:cNvSpPr/>
            <p:nvPr/>
          </p:nvSpPr>
          <p:spPr>
            <a:xfrm>
              <a:off x="0" y="0"/>
              <a:ext cx="16384556" cy="10644733"/>
            </a:xfrm>
            <a:custGeom>
              <a:rect b="b" l="l" r="r" t="t"/>
              <a:pathLst>
                <a:path extrusionOk="0" h="10644733" w="16384556">
                  <a:moveTo>
                    <a:pt x="0" y="0"/>
                  </a:moveTo>
                  <a:lnTo>
                    <a:pt x="16384556" y="0"/>
                  </a:lnTo>
                  <a:lnTo>
                    <a:pt x="16384556" y="10644733"/>
                  </a:lnTo>
                  <a:lnTo>
                    <a:pt x="0" y="106447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78" name="Google Shape;178;p24"/>
            <p:cNvSpPr txBox="1"/>
            <p:nvPr/>
          </p:nvSpPr>
          <p:spPr>
            <a:xfrm>
              <a:off x="0" y="-161925"/>
              <a:ext cx="16384500" cy="1080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-158750" lvl="1" marL="330200" marR="0" rtl="0" algn="l">
                <a:lnSpc>
                  <a:spcPct val="16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Arial"/>
                <a:buChar char="•"/>
              </a:pPr>
              <a:r>
                <a:rPr b="0" i="1" lang="en" sz="17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Having the option of being in person or online during every ICAPS support class</a:t>
              </a:r>
              <a:endParaRPr sz="600"/>
            </a:p>
            <a:p>
              <a:pPr indent="-158750" lvl="1" marL="330200" marR="0" rtl="0" algn="l">
                <a:lnSpc>
                  <a:spcPct val="16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Arial"/>
                <a:buChar char="•"/>
              </a:pPr>
              <a:r>
                <a:rPr b="0" i="1" lang="en" sz="17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ICAPS instructors work with their ICAPS students to accommodate their needs for ICAPS support times</a:t>
              </a:r>
              <a:endParaRPr sz="600"/>
            </a:p>
            <a:p>
              <a:pPr indent="-158750" lvl="1" marL="330200" marR="0" rtl="0" algn="l">
                <a:lnSpc>
                  <a:spcPct val="16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Arial"/>
                <a:buChar char="•"/>
              </a:pPr>
              <a:r>
                <a:rPr b="0" i="1" lang="en" sz="17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Hybrid ICAPS Orientation</a:t>
              </a:r>
              <a:endParaRPr sz="600"/>
            </a:p>
            <a:p>
              <a:pPr indent="-158750" lvl="1" marL="330200" marR="0" rtl="0" algn="l">
                <a:lnSpc>
                  <a:spcPct val="16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Arial"/>
                <a:buChar char="•"/>
              </a:pPr>
              <a:r>
                <a:rPr b="0" i="1" lang="en" sz="17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Receiving the help and skills they need to succeed</a:t>
              </a:r>
              <a:endParaRPr sz="600"/>
            </a:p>
            <a:p>
              <a:pPr indent="-158750" lvl="1" marL="330200" marR="0" rtl="0" algn="l">
                <a:lnSpc>
                  <a:spcPct val="16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Arial"/>
                <a:buChar char="•"/>
              </a:pPr>
              <a:r>
                <a:rPr b="0" i="1" lang="en" sz="17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Convenience while strengthening essential skills for success</a:t>
              </a:r>
              <a:endParaRPr sz="600"/>
            </a:p>
            <a:p>
              <a:pPr indent="-158750" lvl="1" marL="330200" marR="0" rtl="0" algn="l">
                <a:lnSpc>
                  <a:spcPct val="16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700"/>
                <a:buFont typeface="Arial"/>
                <a:buChar char="•"/>
              </a:pPr>
              <a:r>
                <a:rPr b="0" i="1" lang="en" sz="17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Gaining skills by becoming adaptive and technically proficient  to enhance their academic performance and career prospects</a:t>
              </a:r>
              <a:endParaRPr sz="600"/>
            </a:p>
          </p:txBody>
        </p:sp>
      </p:grpSp>
      <p:sp>
        <p:nvSpPr>
          <p:cNvPr id="179" name="Google Shape;179;p24"/>
          <p:cNvSpPr/>
          <p:nvPr/>
        </p:nvSpPr>
        <p:spPr>
          <a:xfrm>
            <a:off x="6108572" y="3429002"/>
            <a:ext cx="3035429" cy="1714498"/>
          </a:xfrm>
          <a:custGeom>
            <a:rect b="b" l="l" r="r" t="t"/>
            <a:pathLst>
              <a:path extrusionOk="0" h="3428996" w="6070857">
                <a:moveTo>
                  <a:pt x="0" y="0"/>
                </a:moveTo>
                <a:lnTo>
                  <a:pt x="6070857" y="0"/>
                </a:lnTo>
                <a:lnTo>
                  <a:pt x="6070857" y="3428996"/>
                </a:lnTo>
                <a:lnTo>
                  <a:pt x="0" y="34289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479" l="0" r="-19" t="-13099"/>
            </a:stretch>
          </a:blipFill>
          <a:ln>
            <a:noFill/>
          </a:ln>
        </p:spPr>
      </p:sp>
      <p:sp>
        <p:nvSpPr>
          <p:cNvPr id="180" name="Google Shape;180;p24"/>
          <p:cNvSpPr/>
          <p:nvPr/>
        </p:nvSpPr>
        <p:spPr>
          <a:xfrm>
            <a:off x="6144208" y="17264"/>
            <a:ext cx="2999792" cy="1749490"/>
          </a:xfrm>
          <a:custGeom>
            <a:rect b="b" l="l" r="r" t="t"/>
            <a:pathLst>
              <a:path extrusionOk="0" h="3498979" w="5999584">
                <a:moveTo>
                  <a:pt x="0" y="0"/>
                </a:moveTo>
                <a:lnTo>
                  <a:pt x="5999585" y="0"/>
                </a:lnTo>
                <a:lnTo>
                  <a:pt x="5999585" y="3498979"/>
                </a:lnTo>
                <a:lnTo>
                  <a:pt x="0" y="34989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9138" l="0" r="-29" t="-4739"/>
            </a:stretch>
          </a:blipFill>
          <a:ln>
            <a:noFill/>
          </a:ln>
        </p:spPr>
      </p:sp>
      <p:sp>
        <p:nvSpPr>
          <p:cNvPr descr="Mechanic working on car engine" id="181" name="Google Shape;181;p24"/>
          <p:cNvSpPr/>
          <p:nvPr/>
        </p:nvSpPr>
        <p:spPr>
          <a:xfrm>
            <a:off x="6108572" y="1786691"/>
            <a:ext cx="3035429" cy="1570118"/>
          </a:xfrm>
          <a:custGeom>
            <a:rect b="b" l="l" r="r" t="t"/>
            <a:pathLst>
              <a:path extrusionOk="0" h="3140235" w="6070857">
                <a:moveTo>
                  <a:pt x="0" y="0"/>
                </a:moveTo>
                <a:lnTo>
                  <a:pt x="6070857" y="0"/>
                </a:lnTo>
                <a:lnTo>
                  <a:pt x="6070857" y="3140236"/>
                </a:lnTo>
                <a:lnTo>
                  <a:pt x="0" y="31402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8909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