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6858000" cx="12192000"/>
  <p:notesSz cx="6858000" cy="9144000"/>
  <p:embeddedFontLst>
    <p:embeddedFont>
      <p:font typeface="Roboto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9" roundtripDataSignature="AMtx7mhTePQfRN5jMUjnkWqqvgWdwnnZ5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oboto-bold.fntdata"/><Relationship Id="rId25" Type="http://schemas.openxmlformats.org/officeDocument/2006/relationships/font" Target="fonts/Roboto-regular.fntdata"/><Relationship Id="rId28" Type="http://schemas.openxmlformats.org/officeDocument/2006/relationships/font" Target="fonts/Roboto-boldItalic.fntdata"/><Relationship Id="rId27" Type="http://schemas.openxmlformats.org/officeDocument/2006/relationships/font" Target="fonts/Roboto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13d2ba1abc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313d2ba1abc_0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2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2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2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Relationship Id="rId4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jpg"/><Relationship Id="rId4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jpg"/><Relationship Id="rId4" Type="http://schemas.openxmlformats.org/officeDocument/2006/relationships/image" Target="../media/image1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jpg"/><Relationship Id="rId4" Type="http://schemas.openxmlformats.org/officeDocument/2006/relationships/image" Target="../media/image1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png"/><Relationship Id="rId4" Type="http://schemas.openxmlformats.org/officeDocument/2006/relationships/image" Target="../media/image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jpg"/><Relationship Id="rId4" Type="http://schemas.openxmlformats.org/officeDocument/2006/relationships/image" Target="../media/image1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17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.jpg"/><Relationship Id="rId4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jpg"/><Relationship Id="rId4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524000" y="1122363"/>
            <a:ext cx="9144000" cy="1327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Evolution Vocabulary</a:t>
            </a:r>
            <a:endParaRPr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85925" y="2725737"/>
            <a:ext cx="8820150" cy="300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Adaptation</a:t>
            </a:r>
            <a:endParaRPr/>
          </a:p>
        </p:txBody>
      </p:sp>
      <p:sp>
        <p:nvSpPr>
          <p:cNvPr id="150" name="Google Shape;150;p9"/>
          <p:cNvSpPr txBox="1"/>
          <p:nvPr/>
        </p:nvSpPr>
        <p:spPr>
          <a:xfrm>
            <a:off x="0" y="5880683"/>
            <a:ext cx="1219199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trait that makes an organism better able to survive in its environment </a:t>
            </a:r>
            <a:endParaRPr/>
          </a:p>
        </p:txBody>
      </p:sp>
      <p:pic>
        <p:nvPicPr>
          <p:cNvPr descr="What are adaptations? Adaptations in Biology Examples" id="151" name="Google Shape;151;p9"/>
          <p:cNvPicPr preferRelativeResize="0"/>
          <p:nvPr/>
        </p:nvPicPr>
        <p:blipFill rotWithShape="1">
          <a:blip r:embed="rId3">
            <a:alphaModFix/>
          </a:blip>
          <a:srcRect b="0" l="0" r="0" t="13307"/>
          <a:stretch/>
        </p:blipFill>
        <p:spPr>
          <a:xfrm>
            <a:off x="2820099" y="2114026"/>
            <a:ext cx="6551802" cy="3194939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Evolution</a:t>
            </a:r>
            <a:endParaRPr/>
          </a:p>
        </p:txBody>
      </p:sp>
      <p:sp>
        <p:nvSpPr>
          <p:cNvPr id="157" name="Google Shape;157;p10"/>
          <p:cNvSpPr txBox="1"/>
          <p:nvPr/>
        </p:nvSpPr>
        <p:spPr>
          <a:xfrm>
            <a:off x="676711" y="5738070"/>
            <a:ext cx="1083857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gradual change of a species over time</a:t>
            </a:r>
            <a:endParaRPr/>
          </a:p>
        </p:txBody>
      </p:sp>
      <p:pic>
        <p:nvPicPr>
          <p:cNvPr descr="The evolution of the Elephant | Hirvikota" id="158" name="Google Shape;15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9854" y="1828800"/>
            <a:ext cx="3056276" cy="347304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How did fins evolve into feet?" id="159" name="Google Shape;15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4741" y="2405281"/>
            <a:ext cx="5953125" cy="207645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Convergence</a:t>
            </a:r>
            <a:endParaRPr/>
          </a:p>
        </p:txBody>
      </p:sp>
      <p:sp>
        <p:nvSpPr>
          <p:cNvPr id="165" name="Google Shape;165;p11"/>
          <p:cNvSpPr txBox="1"/>
          <p:nvPr/>
        </p:nvSpPr>
        <p:spPr>
          <a:xfrm>
            <a:off x="0" y="5830349"/>
            <a:ext cx="12192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not closely related species develop the similar traits independently</a:t>
            </a:r>
            <a:endParaRPr/>
          </a:p>
        </p:txBody>
      </p:sp>
      <p:pic>
        <p:nvPicPr>
          <p:cNvPr descr="Convergent Evolution — Definition &amp; Examples - Expii" id="166" name="Google Shape;166;p11"/>
          <p:cNvPicPr preferRelativeResize="0"/>
          <p:nvPr/>
        </p:nvPicPr>
        <p:blipFill rotWithShape="1">
          <a:blip r:embed="rId3">
            <a:alphaModFix/>
          </a:blip>
          <a:srcRect b="0" l="0" r="0" t="27109"/>
          <a:stretch/>
        </p:blipFill>
        <p:spPr>
          <a:xfrm>
            <a:off x="1319171" y="2147581"/>
            <a:ext cx="4077749" cy="297230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Divergent &amp; Convergent Evolution | Comparison &amp; Examples Video" id="167" name="Google Shape;167;p11"/>
          <p:cNvPicPr preferRelativeResize="0"/>
          <p:nvPr/>
        </p:nvPicPr>
        <p:blipFill rotWithShape="1">
          <a:blip r:embed="rId4">
            <a:alphaModFix/>
          </a:blip>
          <a:srcRect b="11753" l="47309" r="3940" t="13043"/>
          <a:stretch/>
        </p:blipFill>
        <p:spPr>
          <a:xfrm>
            <a:off x="6929305" y="2147582"/>
            <a:ext cx="3425505" cy="297230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Natural Selection</a:t>
            </a:r>
            <a:endParaRPr/>
          </a:p>
        </p:txBody>
      </p:sp>
      <p:sp>
        <p:nvSpPr>
          <p:cNvPr id="173" name="Google Shape;173;p12"/>
          <p:cNvSpPr txBox="1"/>
          <p:nvPr/>
        </p:nvSpPr>
        <p:spPr>
          <a:xfrm>
            <a:off x="0" y="5830349"/>
            <a:ext cx="121920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Organisms best suited to their environments are most likely to survive and reproduce</a:t>
            </a:r>
            <a:endParaRPr/>
          </a:p>
        </p:txBody>
      </p:sp>
      <p:pic>
        <p:nvPicPr>
          <p:cNvPr descr="Natural Selection and Populations - Advanced | CK-12 Foundation" id="174" name="Google Shape;17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5323" y="1948885"/>
            <a:ext cx="4363847" cy="321179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SOL LS.11 Natural Selection - Standards" id="175" name="Google Shape;175;p12"/>
          <p:cNvPicPr preferRelativeResize="0"/>
          <p:nvPr/>
        </p:nvPicPr>
        <p:blipFill rotWithShape="1">
          <a:blip r:embed="rId4">
            <a:alphaModFix/>
          </a:blip>
          <a:srcRect b="0" l="0" r="0" t="49175"/>
          <a:stretch/>
        </p:blipFill>
        <p:spPr>
          <a:xfrm>
            <a:off x="5902355" y="2236094"/>
            <a:ext cx="5535210" cy="2637375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Mutation</a:t>
            </a:r>
            <a:endParaRPr/>
          </a:p>
        </p:txBody>
      </p:sp>
      <p:sp>
        <p:nvSpPr>
          <p:cNvPr id="181" name="Google Shape;181;p13"/>
          <p:cNvSpPr txBox="1"/>
          <p:nvPr/>
        </p:nvSpPr>
        <p:spPr>
          <a:xfrm>
            <a:off x="0" y="5880683"/>
            <a:ext cx="1219199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change in genetic material</a:t>
            </a:r>
            <a:endParaRPr/>
          </a:p>
        </p:txBody>
      </p:sp>
      <p:pic>
        <p:nvPicPr>
          <p:cNvPr descr="Got mutation? 'Base editors' fix genomes one nucleotide at a time" id="182" name="Google Shape;18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9197" y="2105920"/>
            <a:ext cx="4709058" cy="2646159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Teenage Mutant Ninja Turtles | Monster Wiki | Fandom" id="183" name="Google Shape;18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34356" y="1818030"/>
            <a:ext cx="4485314" cy="336398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Theory</a:t>
            </a:r>
            <a:endParaRPr/>
          </a:p>
        </p:txBody>
      </p:sp>
      <p:sp>
        <p:nvSpPr>
          <p:cNvPr id="189" name="Google Shape;189;p14"/>
          <p:cNvSpPr txBox="1"/>
          <p:nvPr/>
        </p:nvSpPr>
        <p:spPr>
          <a:xfrm>
            <a:off x="0" y="5880683"/>
            <a:ext cx="1219199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well-supported explanation for observations made in the natural world</a:t>
            </a:r>
            <a:endParaRPr/>
          </a:p>
        </p:txBody>
      </p:sp>
      <p:pic>
        <p:nvPicPr>
          <p:cNvPr descr="Theory Definition in Science" id="190" name="Google Shape;19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9427" y="1542059"/>
            <a:ext cx="5660821" cy="377388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Evolution</a:t>
            </a:r>
            <a:endParaRPr/>
          </a:p>
        </p:txBody>
      </p:sp>
      <p:sp>
        <p:nvSpPr>
          <p:cNvPr id="196" name="Google Shape;196;p15"/>
          <p:cNvSpPr txBox="1"/>
          <p:nvPr/>
        </p:nvSpPr>
        <p:spPr>
          <a:xfrm>
            <a:off x="676711" y="5738070"/>
            <a:ext cx="1083857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gradual change of a species over time</a:t>
            </a:r>
            <a:endParaRPr/>
          </a:p>
        </p:txBody>
      </p:sp>
      <p:pic>
        <p:nvPicPr>
          <p:cNvPr descr="The evolution of the Elephant | Hirvikota" id="197" name="Google Shape;1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9854" y="1828800"/>
            <a:ext cx="3056276" cy="347304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How did fins evolve into feet?" id="198" name="Google Shape;19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4741" y="2405281"/>
            <a:ext cx="5953125" cy="207645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Convergence</a:t>
            </a:r>
            <a:endParaRPr/>
          </a:p>
        </p:txBody>
      </p:sp>
      <p:sp>
        <p:nvSpPr>
          <p:cNvPr id="204" name="Google Shape;204;p16"/>
          <p:cNvSpPr txBox="1"/>
          <p:nvPr/>
        </p:nvSpPr>
        <p:spPr>
          <a:xfrm>
            <a:off x="0" y="5830349"/>
            <a:ext cx="12192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not closely related species develop the similar traits independently</a:t>
            </a:r>
            <a:endParaRPr/>
          </a:p>
        </p:txBody>
      </p:sp>
      <p:pic>
        <p:nvPicPr>
          <p:cNvPr descr="Convergent Evolution — Definition &amp; Examples - Expii" id="205" name="Google Shape;205;p16"/>
          <p:cNvPicPr preferRelativeResize="0"/>
          <p:nvPr/>
        </p:nvPicPr>
        <p:blipFill rotWithShape="1">
          <a:blip r:embed="rId3">
            <a:alphaModFix/>
          </a:blip>
          <a:srcRect b="0" l="0" r="0" t="27109"/>
          <a:stretch/>
        </p:blipFill>
        <p:spPr>
          <a:xfrm>
            <a:off x="1319171" y="2147581"/>
            <a:ext cx="4077749" cy="297230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Divergent &amp; Convergent Evolution | Comparison &amp; Examples Video" id="206" name="Google Shape;206;p16"/>
          <p:cNvPicPr preferRelativeResize="0"/>
          <p:nvPr/>
        </p:nvPicPr>
        <p:blipFill rotWithShape="1">
          <a:blip r:embed="rId4">
            <a:alphaModFix/>
          </a:blip>
          <a:srcRect b="11753" l="47309" r="3940" t="13043"/>
          <a:stretch/>
        </p:blipFill>
        <p:spPr>
          <a:xfrm>
            <a:off x="6929305" y="2147582"/>
            <a:ext cx="3425505" cy="297230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Mutation</a:t>
            </a:r>
            <a:endParaRPr/>
          </a:p>
        </p:txBody>
      </p:sp>
      <p:sp>
        <p:nvSpPr>
          <p:cNvPr id="212" name="Google Shape;212;p17"/>
          <p:cNvSpPr txBox="1"/>
          <p:nvPr/>
        </p:nvSpPr>
        <p:spPr>
          <a:xfrm>
            <a:off x="0" y="5880683"/>
            <a:ext cx="1219199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change in genetic material</a:t>
            </a:r>
            <a:endParaRPr/>
          </a:p>
        </p:txBody>
      </p:sp>
      <p:pic>
        <p:nvPicPr>
          <p:cNvPr descr="Got mutation? 'Base editors' fix genomes one nucleotide at a time" id="213" name="Google Shape;21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9197" y="2105920"/>
            <a:ext cx="4709058" cy="2646159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Teenage Mutant Ninja Turtles | Monster Wiki | Fandom" id="214" name="Google Shape;21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34356" y="1818030"/>
            <a:ext cx="4485314" cy="336398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Theory</a:t>
            </a:r>
            <a:endParaRPr/>
          </a:p>
        </p:txBody>
      </p:sp>
      <p:sp>
        <p:nvSpPr>
          <p:cNvPr id="220" name="Google Shape;220;p18"/>
          <p:cNvSpPr txBox="1"/>
          <p:nvPr/>
        </p:nvSpPr>
        <p:spPr>
          <a:xfrm>
            <a:off x="0" y="5880683"/>
            <a:ext cx="1219199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well-supported explanation for observations made in the natural world</a:t>
            </a:r>
            <a:endParaRPr/>
          </a:p>
        </p:txBody>
      </p:sp>
      <p:pic>
        <p:nvPicPr>
          <p:cNvPr descr="Theory Definition in Science" id="221" name="Google Shape;22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9427" y="1542059"/>
            <a:ext cx="5660821" cy="377388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Evolution</a:t>
            </a:r>
            <a:endParaRPr/>
          </a:p>
        </p:txBody>
      </p:sp>
      <p:sp>
        <p:nvSpPr>
          <p:cNvPr id="91" name="Google Shape;91;p2"/>
          <p:cNvSpPr txBox="1"/>
          <p:nvPr/>
        </p:nvSpPr>
        <p:spPr>
          <a:xfrm>
            <a:off x="676711" y="5738070"/>
            <a:ext cx="1083857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gradual change of a species over time</a:t>
            </a:r>
            <a:endParaRPr/>
          </a:p>
        </p:txBody>
      </p:sp>
      <p:pic>
        <p:nvPicPr>
          <p:cNvPr descr="The evolution of the Elephant | Hirvikota" id="92" name="Google Shape;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9854" y="1828800"/>
            <a:ext cx="3056276" cy="347304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How did fins evolve into feet?" id="93" name="Google Shape;9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4741" y="2405281"/>
            <a:ext cx="5953125" cy="207645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Natural Selection</a:t>
            </a:r>
            <a:endParaRPr/>
          </a:p>
        </p:txBody>
      </p:sp>
      <p:sp>
        <p:nvSpPr>
          <p:cNvPr id="227" name="Google Shape;227;p19"/>
          <p:cNvSpPr txBox="1"/>
          <p:nvPr/>
        </p:nvSpPr>
        <p:spPr>
          <a:xfrm>
            <a:off x="0" y="5830349"/>
            <a:ext cx="121920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Organisms best suited to their environments are most likely to survive and reproduce</a:t>
            </a:r>
            <a:endParaRPr/>
          </a:p>
        </p:txBody>
      </p:sp>
      <p:pic>
        <p:nvPicPr>
          <p:cNvPr descr="Natural Selection and Populations - Advanced | CK-12 Foundation" id="228" name="Google Shape;22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5323" y="1948885"/>
            <a:ext cx="4363847" cy="321179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SOL LS.11 Natural Selection - Standards" id="229" name="Google Shape;229;p19"/>
          <p:cNvPicPr preferRelativeResize="0"/>
          <p:nvPr/>
        </p:nvPicPr>
        <p:blipFill rotWithShape="1">
          <a:blip r:embed="rId4">
            <a:alphaModFix/>
          </a:blip>
          <a:srcRect b="0" l="0" r="0" t="49175"/>
          <a:stretch/>
        </p:blipFill>
        <p:spPr>
          <a:xfrm>
            <a:off x="5902355" y="2236094"/>
            <a:ext cx="5535210" cy="2637375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Theory</a:t>
            </a:r>
            <a:endParaRPr/>
          </a:p>
        </p:txBody>
      </p:sp>
      <p:sp>
        <p:nvSpPr>
          <p:cNvPr id="99" name="Google Shape;99;p3"/>
          <p:cNvSpPr txBox="1"/>
          <p:nvPr/>
        </p:nvSpPr>
        <p:spPr>
          <a:xfrm>
            <a:off x="0" y="5880683"/>
            <a:ext cx="1219199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well-supported explanation for observations made in the natural world</a:t>
            </a:r>
            <a:endParaRPr/>
          </a:p>
        </p:txBody>
      </p:sp>
      <p:pic>
        <p:nvPicPr>
          <p:cNvPr descr="Theory Definition in Science" id="100" name="Google Shape;10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9427" y="1542059"/>
            <a:ext cx="5660821" cy="377388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Adaptation</a:t>
            </a:r>
            <a:endParaRPr/>
          </a:p>
        </p:txBody>
      </p:sp>
      <p:sp>
        <p:nvSpPr>
          <p:cNvPr id="106" name="Google Shape;106;p4"/>
          <p:cNvSpPr txBox="1"/>
          <p:nvPr/>
        </p:nvSpPr>
        <p:spPr>
          <a:xfrm>
            <a:off x="0" y="5880683"/>
            <a:ext cx="1219199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trait that makes an organism better able to survive in its environment </a:t>
            </a:r>
            <a:endParaRPr/>
          </a:p>
        </p:txBody>
      </p:sp>
      <p:pic>
        <p:nvPicPr>
          <p:cNvPr descr="What are adaptations? Adaptations in Biology Examples" id="107" name="Google Shape;10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20098" y="1690688"/>
            <a:ext cx="6551802" cy="3685389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Mutation</a:t>
            </a:r>
            <a:endParaRPr/>
          </a:p>
        </p:txBody>
      </p:sp>
      <p:sp>
        <p:nvSpPr>
          <p:cNvPr id="113" name="Google Shape;113;p5"/>
          <p:cNvSpPr txBox="1"/>
          <p:nvPr/>
        </p:nvSpPr>
        <p:spPr>
          <a:xfrm>
            <a:off x="0" y="5880683"/>
            <a:ext cx="1219199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change in genetic material</a:t>
            </a:r>
            <a:endParaRPr/>
          </a:p>
        </p:txBody>
      </p:sp>
      <p:pic>
        <p:nvPicPr>
          <p:cNvPr descr="Got mutation? 'Base editors' fix genomes one nucleotide at a time" id="114" name="Google Shape;11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9197" y="2105920"/>
            <a:ext cx="4709058" cy="2646159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Teenage Mutant Ninja Turtles | Monster Wiki | Fandom" id="115" name="Google Shape;11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34356" y="1818030"/>
            <a:ext cx="4485314" cy="336398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Natural Selection</a:t>
            </a:r>
            <a:endParaRPr/>
          </a:p>
        </p:txBody>
      </p:sp>
      <p:sp>
        <p:nvSpPr>
          <p:cNvPr id="121" name="Google Shape;121;p6"/>
          <p:cNvSpPr txBox="1"/>
          <p:nvPr/>
        </p:nvSpPr>
        <p:spPr>
          <a:xfrm>
            <a:off x="0" y="5830349"/>
            <a:ext cx="121920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Organisms best suited to their environments are most likely to survive and reproduce</a:t>
            </a:r>
            <a:endParaRPr/>
          </a:p>
        </p:txBody>
      </p:sp>
      <p:pic>
        <p:nvPicPr>
          <p:cNvPr descr="Natural Selection and Populations - Advanced | CK-12 Foundation" id="122" name="Google Shape;12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5323" y="1948885"/>
            <a:ext cx="4363847" cy="321179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SOL LS.11 Natural Selection - Standards" id="123" name="Google Shape;123;p6"/>
          <p:cNvPicPr preferRelativeResize="0"/>
          <p:nvPr/>
        </p:nvPicPr>
        <p:blipFill rotWithShape="1">
          <a:blip r:embed="rId4">
            <a:alphaModFix/>
          </a:blip>
          <a:srcRect b="0" l="0" r="0" t="49175"/>
          <a:stretch/>
        </p:blipFill>
        <p:spPr>
          <a:xfrm>
            <a:off x="5902355" y="2236094"/>
            <a:ext cx="5535210" cy="2637375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Convergence</a:t>
            </a:r>
            <a:endParaRPr/>
          </a:p>
        </p:txBody>
      </p:sp>
      <p:sp>
        <p:nvSpPr>
          <p:cNvPr id="129" name="Google Shape;129;p7"/>
          <p:cNvSpPr txBox="1"/>
          <p:nvPr/>
        </p:nvSpPr>
        <p:spPr>
          <a:xfrm>
            <a:off x="0" y="5830349"/>
            <a:ext cx="12192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not closely related species develop the similar traits independently</a:t>
            </a:r>
            <a:endParaRPr/>
          </a:p>
        </p:txBody>
      </p:sp>
      <p:pic>
        <p:nvPicPr>
          <p:cNvPr descr="Convergent Evolution — Definition &amp; Examples - Expii" id="130" name="Google Shape;130;p7"/>
          <p:cNvPicPr preferRelativeResize="0"/>
          <p:nvPr/>
        </p:nvPicPr>
        <p:blipFill rotWithShape="1">
          <a:blip r:embed="rId3">
            <a:alphaModFix/>
          </a:blip>
          <a:srcRect b="0" l="0" r="0" t="27109"/>
          <a:stretch/>
        </p:blipFill>
        <p:spPr>
          <a:xfrm>
            <a:off x="1319171" y="2147581"/>
            <a:ext cx="4077749" cy="297230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Divergent &amp; Convergent Evolution | Comparison &amp; Examples Video" id="131" name="Google Shape;131;p7"/>
          <p:cNvPicPr preferRelativeResize="0"/>
          <p:nvPr/>
        </p:nvPicPr>
        <p:blipFill rotWithShape="1">
          <a:blip r:embed="rId4">
            <a:alphaModFix/>
          </a:blip>
          <a:srcRect b="11753" l="47309" r="3940" t="13043"/>
          <a:stretch/>
        </p:blipFill>
        <p:spPr>
          <a:xfrm>
            <a:off x="6929305" y="2147582"/>
            <a:ext cx="3425505" cy="297230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13d2ba1abc_0_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Reliable</a:t>
            </a:r>
            <a:endParaRPr/>
          </a:p>
        </p:txBody>
      </p:sp>
      <p:sp>
        <p:nvSpPr>
          <p:cNvPr id="137" name="Google Shape;137;g313d2ba1abc_0_4"/>
          <p:cNvSpPr txBox="1"/>
          <p:nvPr/>
        </p:nvSpPr>
        <p:spPr>
          <a:xfrm>
            <a:off x="259175" y="5800449"/>
            <a:ext cx="12192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consistently good in quality or performance; able to be trusted</a:t>
            </a:r>
            <a:endParaRPr sz="2400"/>
          </a:p>
        </p:txBody>
      </p:sp>
      <p:pic>
        <p:nvPicPr>
          <p:cNvPr id="138" name="Google Shape;138;g313d2ba1abc_0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3113" y="1640975"/>
            <a:ext cx="6764131" cy="3804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"/>
          <p:cNvSpPr txBox="1"/>
          <p:nvPr>
            <p:ph type="ctrTitle"/>
          </p:nvPr>
        </p:nvSpPr>
        <p:spPr>
          <a:xfrm>
            <a:off x="1524000" y="727199"/>
            <a:ext cx="9144000" cy="1327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Evolution Vocabulary Practice</a:t>
            </a:r>
            <a:br>
              <a:rPr lang="en-US"/>
            </a:br>
            <a:r>
              <a:rPr lang="en-US"/>
              <a:t>What is the word?</a:t>
            </a:r>
            <a:endParaRPr/>
          </a:p>
        </p:txBody>
      </p:sp>
      <p:pic>
        <p:nvPicPr>
          <p:cNvPr id="144" name="Google Shape;14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85925" y="2725737"/>
            <a:ext cx="8820150" cy="300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2024-09-11T19:42:20Z</dcterms:created>
  <dc:creator>Carolyn R Markel</dc:creator>
</cp:coreProperties>
</file>