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7" r:id="rId8"/>
    <p:sldId id="270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646E-5CE1-47C4-AAEC-4682D9974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200C6-52BB-439D-AEFC-BB73B9665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028A5-9499-48B7-8DE5-BF1F5DC4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71282-1676-4B88-AD62-29B513D9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716A-D851-42DF-8A60-B79311E3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7D6D-DE8E-4090-89CF-0C13A6ED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6E4BC-D3A4-4C1A-B8B3-D6BDFDC2B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26B5-BCE6-4FD5-AA56-0EC846F7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EA2E-B0D8-45F4-8F8F-7A64243C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641-9124-4AF1-BD91-7D0CBB5E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C1A13-3D2A-460B-AA0C-253D7E5D8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E0950-FF21-4A98-B0FE-5347EB8D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A192-3B52-4420-9CD4-D87DB21B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F0A0B-59B9-496E-BC34-DAE44CFE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A40AC-5EC6-4C32-AEF6-9A09D296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13BB-0BC5-4812-A34B-ACCA8B20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EDB9-9717-4916-B6EC-051BFE9D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3D448-AD2D-4D6B-8DDA-AD718A5E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2807-2610-4CB4-A0A2-E266C99D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AAE1B-59A3-4688-A332-8559B74C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1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4481-5330-4F55-8D62-17073D54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4CB52-173F-4961-B182-41BA326CC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7DC58-A2BA-46DE-8261-D27EAA79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7E7B-65FD-4387-AC0F-50D3F76B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3C75-69AB-4976-9049-4BB1422E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4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81CE-E0A1-4E8C-9ADA-C06220FE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62F0-A0EB-4784-8818-EBBD17E4A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D6CC7-F7FD-40D5-A498-2CDDCFBF1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8D614-A3F8-43D8-B235-BC669926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90099-B489-418B-A2DC-DF700D69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1D32E-84FA-4788-9AF5-B44739A8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7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6EB7-77D9-406C-BF59-5A2BDF88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F3100-539B-4E9F-95AD-AD9ED4E2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4C021-8896-43BF-8BFF-15162F22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3891B-5CF0-4C2C-8402-75279B13C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3597C-03CC-4ED4-9F37-F68680EBB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7FD36-445A-4BA5-AEA7-2BDB1018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BBB19-8C00-4E83-8800-DFA62C8C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6FA70-0EF5-48A2-9749-590C63CD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10A7-8C2D-4669-A3EB-CC066020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7E7C9-7C57-4279-B60A-E1E524F6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8A22E-52C9-46EE-9C90-3222980D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B9904-5E30-42D4-85D5-D1910FDC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73A62-C683-427F-8B26-AEA31CC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57F4D-CC85-4E25-BA06-0C60EEAF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B4A1-9303-4138-8D60-AA0C7F69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CF1C-1B8B-4831-8387-0316203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A4FC-4801-4AB2-8A33-7E1877DA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3A11A-0257-4525-923D-89DC00E3B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79668-7C52-418B-8192-3BB3FD4D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6B3E2-D222-4210-9FB0-D44D8B12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80F41-CA93-4750-895A-9824ED84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0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D59D-F088-49BB-B669-17ED3673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FAEDD-D40F-4E6A-9DCE-A3E634E5D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A02E-3670-4911-B5AC-AB2687BD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6C6F7-2BAD-463A-A431-520777FA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8AB44-E40D-4CDF-9483-3013E79C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573E9-8262-4054-807F-CF93840F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7800F-34A1-4FF9-A65B-769FA129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A58F5-F0E0-417B-AE8C-7E25B95D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9A88C-D743-4F28-B154-87A2FBAD8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03D7-A494-445D-9075-0DA3EBC8AE8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84AD-B5FD-4298-9E89-94FC441AB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CF9E8-7418-4EBA-9E89-36E5743E8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CB52-8DC0-4817-8E46-D72E916E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1AA9-8920-4028-BCB2-476F958CA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798"/>
            <a:ext cx="9144000" cy="1411112"/>
          </a:xfrm>
        </p:spPr>
        <p:txBody>
          <a:bodyPr/>
          <a:lstStyle/>
          <a:p>
            <a:r>
              <a:rPr lang="en-US" dirty="0"/>
              <a:t>Punnett Squares </a:t>
            </a:r>
          </a:p>
        </p:txBody>
      </p:sp>
      <p:pic>
        <p:nvPicPr>
          <p:cNvPr id="1026" name="Picture 2" descr="Punnett square - Wikipedia">
            <a:extLst>
              <a:ext uri="{FF2B5EF4-FFF2-40B4-BE49-F238E27FC236}">
                <a16:creationId xmlns:a16="http://schemas.microsoft.com/office/drawing/2014/main" id="{0F8491BD-725C-40F0-A06D-B85984C0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76" y="2022445"/>
            <a:ext cx="4281881" cy="4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9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0FA28DC8-7907-42EA-84F0-D00EB862F809}"/>
              </a:ext>
            </a:extLst>
          </p:cNvPr>
          <p:cNvSpPr/>
          <p:nvPr/>
        </p:nvSpPr>
        <p:spPr>
          <a:xfrm>
            <a:off x="3900881" y="2466363"/>
            <a:ext cx="3682767" cy="3741490"/>
          </a:xfrm>
          <a:prstGeom prst="frame">
            <a:avLst>
              <a:gd name="adj1" fmla="val 2092"/>
            </a:avLst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848BA-52C2-4A98-9C2C-81352A763011}"/>
              </a:ext>
            </a:extLst>
          </p:cNvPr>
          <p:cNvSpPr/>
          <p:nvPr/>
        </p:nvSpPr>
        <p:spPr>
          <a:xfrm>
            <a:off x="3984771" y="4228051"/>
            <a:ext cx="353176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5B3D9-1154-450E-ACF0-01AF3FA05844}"/>
              </a:ext>
            </a:extLst>
          </p:cNvPr>
          <p:cNvSpPr/>
          <p:nvPr/>
        </p:nvSpPr>
        <p:spPr>
          <a:xfrm rot="5400000">
            <a:off x="3918603" y="4267166"/>
            <a:ext cx="3695768" cy="94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428,700+ Dark Brown Eyes Stock Photos, Pictures &amp; Royalty-Free Images -  iStock | Black eyes, Hazel eyes, Eye color">
            <a:extLst>
              <a:ext uri="{FF2B5EF4-FFF2-40B4-BE49-F238E27FC236}">
                <a16:creationId xmlns:a16="http://schemas.microsoft.com/office/drawing/2014/main" id="{C5C00DF4-46FC-43B9-9B07-53BFE0A3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85" y="339251"/>
            <a:ext cx="1837653" cy="122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e should have guessed blue-eyed Texan Lance Armstrong was a cheat | The  Independent | The Independent">
            <a:extLst>
              <a:ext uri="{FF2B5EF4-FFF2-40B4-BE49-F238E27FC236}">
                <a16:creationId xmlns:a16="http://schemas.microsoft.com/office/drawing/2014/main" id="{5709C5DE-F929-4863-99C0-D053DB6E4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 bwMode="auto">
          <a:xfrm>
            <a:off x="560795" y="3614449"/>
            <a:ext cx="1913148" cy="127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CB6D93-2585-4C36-A4B8-B56D09F37502}"/>
              </a:ext>
            </a:extLst>
          </p:cNvPr>
          <p:cNvSpPr txBox="1"/>
          <p:nvPr/>
        </p:nvSpPr>
        <p:spPr>
          <a:xfrm>
            <a:off x="4517589" y="1564353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31227-678B-4DE4-9233-10352BF76BCF}"/>
              </a:ext>
            </a:extLst>
          </p:cNvPr>
          <p:cNvSpPr txBox="1"/>
          <p:nvPr/>
        </p:nvSpPr>
        <p:spPr>
          <a:xfrm>
            <a:off x="6373978" y="1614286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596E9-7AA0-4A64-BD13-11488E4AD9C0}"/>
              </a:ext>
            </a:extLst>
          </p:cNvPr>
          <p:cNvSpPr txBox="1"/>
          <p:nvPr/>
        </p:nvSpPr>
        <p:spPr>
          <a:xfrm>
            <a:off x="3095538" y="2921168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751DB-62AF-4BE2-ABC9-DAF1328C43F8}"/>
              </a:ext>
            </a:extLst>
          </p:cNvPr>
          <p:cNvSpPr txBox="1"/>
          <p:nvPr/>
        </p:nvSpPr>
        <p:spPr>
          <a:xfrm>
            <a:off x="3143983" y="4788908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ACED6-1304-439B-8AC2-D09CA666FEAE}"/>
              </a:ext>
            </a:extLst>
          </p:cNvPr>
          <p:cNvSpPr txBox="1"/>
          <p:nvPr/>
        </p:nvSpPr>
        <p:spPr>
          <a:xfrm>
            <a:off x="4234551" y="2721523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AF3EB-CA9F-48F9-B847-083F92EF1863}"/>
              </a:ext>
            </a:extLst>
          </p:cNvPr>
          <p:cNvSpPr txBox="1"/>
          <p:nvPr/>
        </p:nvSpPr>
        <p:spPr>
          <a:xfrm>
            <a:off x="6023295" y="2762071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FFDE6D-E262-4B92-A871-E7CFE848E2DA}"/>
              </a:ext>
            </a:extLst>
          </p:cNvPr>
          <p:cNvSpPr txBox="1"/>
          <p:nvPr/>
        </p:nvSpPr>
        <p:spPr>
          <a:xfrm>
            <a:off x="4292465" y="4581768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E9101-7647-4018-8E28-6327E7BA08BF}"/>
              </a:ext>
            </a:extLst>
          </p:cNvPr>
          <p:cNvSpPr txBox="1"/>
          <p:nvPr/>
        </p:nvSpPr>
        <p:spPr>
          <a:xfrm>
            <a:off x="6034677" y="4575615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F33266-B93C-4F76-B564-77223748D065}"/>
              </a:ext>
            </a:extLst>
          </p:cNvPr>
          <p:cNvSpPr txBox="1"/>
          <p:nvPr/>
        </p:nvSpPr>
        <p:spPr>
          <a:xfrm>
            <a:off x="8808179" y="3127525"/>
            <a:ext cx="3171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100% of the children will have brown eyes, but they will carry a blue eye gene</a:t>
            </a:r>
          </a:p>
        </p:txBody>
      </p:sp>
    </p:spTree>
    <p:extLst>
      <p:ext uri="{BB962C8B-B14F-4D97-AF65-F5344CB8AC3E}">
        <p14:creationId xmlns:p14="http://schemas.microsoft.com/office/powerpoint/2010/main" val="15899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D23A-DCEB-497F-B784-ADFDC61B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150" y="290963"/>
            <a:ext cx="10515600" cy="1325563"/>
          </a:xfrm>
        </p:spPr>
        <p:txBody>
          <a:bodyPr/>
          <a:lstStyle/>
          <a:p>
            <a:r>
              <a:rPr lang="en-US" dirty="0"/>
              <a:t>What if these two people have a baby?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7933-FE62-438B-BC17-9C7882FB6BF2}"/>
              </a:ext>
            </a:extLst>
          </p:cNvPr>
          <p:cNvSpPr txBox="1"/>
          <p:nvPr/>
        </p:nvSpPr>
        <p:spPr>
          <a:xfrm>
            <a:off x="8414157" y="3970847"/>
            <a:ext cx="11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1663-6824-47D2-A397-5BE4D6F607E0}"/>
              </a:ext>
            </a:extLst>
          </p:cNvPr>
          <p:cNvSpPr txBox="1"/>
          <p:nvPr/>
        </p:nvSpPr>
        <p:spPr>
          <a:xfrm>
            <a:off x="3458621" y="3970847"/>
            <a:ext cx="11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54BCE-2E38-480C-ABAB-69C25BA9A2D1}"/>
              </a:ext>
            </a:extLst>
          </p:cNvPr>
          <p:cNvSpPr txBox="1"/>
          <p:nvPr/>
        </p:nvSpPr>
        <p:spPr>
          <a:xfrm>
            <a:off x="2887210" y="5122004"/>
            <a:ext cx="740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color eyes will their baby have?</a:t>
            </a:r>
          </a:p>
        </p:txBody>
      </p:sp>
      <p:pic>
        <p:nvPicPr>
          <p:cNvPr id="8196" name="Picture 4" descr="300+ Men Latin American And Hispanic Ethnicity Mexican Ethnicity Human Eye  Stock Photos, Pictures &amp; Royalty-Free Images - iStock">
            <a:extLst>
              <a:ext uri="{FF2B5EF4-FFF2-40B4-BE49-F238E27FC236}">
                <a16:creationId xmlns:a16="http://schemas.microsoft.com/office/drawing/2014/main" id="{45F68E71-E1A7-486A-B2DA-A272CB39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96" y="1606649"/>
            <a:ext cx="3555010" cy="236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s It True That Blue Eyes Are More Sensitive to the Sun?">
            <a:extLst>
              <a:ext uri="{FF2B5EF4-FFF2-40B4-BE49-F238E27FC236}">
                <a16:creationId xmlns:a16="http://schemas.microsoft.com/office/drawing/2014/main" id="{98BA2617-4288-4076-87D7-6FB8B567A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17478"/>
          <a:stretch/>
        </p:blipFill>
        <p:spPr bwMode="auto">
          <a:xfrm>
            <a:off x="2380634" y="1593364"/>
            <a:ext cx="2745039" cy="237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0FA28DC8-7907-42EA-84F0-D00EB862F809}"/>
              </a:ext>
            </a:extLst>
          </p:cNvPr>
          <p:cNvSpPr/>
          <p:nvPr/>
        </p:nvSpPr>
        <p:spPr>
          <a:xfrm>
            <a:off x="3900881" y="2466363"/>
            <a:ext cx="3682767" cy="3741490"/>
          </a:xfrm>
          <a:prstGeom prst="frame">
            <a:avLst>
              <a:gd name="adj1" fmla="val 2092"/>
            </a:avLst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848BA-52C2-4A98-9C2C-81352A763011}"/>
              </a:ext>
            </a:extLst>
          </p:cNvPr>
          <p:cNvSpPr/>
          <p:nvPr/>
        </p:nvSpPr>
        <p:spPr>
          <a:xfrm>
            <a:off x="3984771" y="4228051"/>
            <a:ext cx="353176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5B3D9-1154-450E-ACF0-01AF3FA05844}"/>
              </a:ext>
            </a:extLst>
          </p:cNvPr>
          <p:cNvSpPr/>
          <p:nvPr/>
        </p:nvSpPr>
        <p:spPr>
          <a:xfrm rot="5400000">
            <a:off x="3918603" y="4267166"/>
            <a:ext cx="3695768" cy="94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B6D93-2585-4C36-A4B8-B56D09F37502}"/>
              </a:ext>
            </a:extLst>
          </p:cNvPr>
          <p:cNvSpPr txBox="1"/>
          <p:nvPr/>
        </p:nvSpPr>
        <p:spPr>
          <a:xfrm>
            <a:off x="4517589" y="1564353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31227-678B-4DE4-9233-10352BF76BCF}"/>
              </a:ext>
            </a:extLst>
          </p:cNvPr>
          <p:cNvSpPr txBox="1"/>
          <p:nvPr/>
        </p:nvSpPr>
        <p:spPr>
          <a:xfrm>
            <a:off x="6373978" y="1614286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596E9-7AA0-4A64-BD13-11488E4AD9C0}"/>
              </a:ext>
            </a:extLst>
          </p:cNvPr>
          <p:cNvSpPr txBox="1"/>
          <p:nvPr/>
        </p:nvSpPr>
        <p:spPr>
          <a:xfrm>
            <a:off x="3095538" y="2921168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751DB-62AF-4BE2-ABC9-DAF1328C43F8}"/>
              </a:ext>
            </a:extLst>
          </p:cNvPr>
          <p:cNvSpPr txBox="1"/>
          <p:nvPr/>
        </p:nvSpPr>
        <p:spPr>
          <a:xfrm>
            <a:off x="3143983" y="4788908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ACED6-1304-439B-8AC2-D09CA666FEAE}"/>
              </a:ext>
            </a:extLst>
          </p:cNvPr>
          <p:cNvSpPr txBox="1"/>
          <p:nvPr/>
        </p:nvSpPr>
        <p:spPr>
          <a:xfrm>
            <a:off x="4234551" y="2721523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AF3EB-CA9F-48F9-B847-083F92EF1863}"/>
              </a:ext>
            </a:extLst>
          </p:cNvPr>
          <p:cNvSpPr txBox="1"/>
          <p:nvPr/>
        </p:nvSpPr>
        <p:spPr>
          <a:xfrm>
            <a:off x="6023295" y="2762071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FFDE6D-E262-4B92-A871-E7CFE848E2DA}"/>
              </a:ext>
            </a:extLst>
          </p:cNvPr>
          <p:cNvSpPr txBox="1"/>
          <p:nvPr/>
        </p:nvSpPr>
        <p:spPr>
          <a:xfrm>
            <a:off x="4292465" y="4581768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E9101-7647-4018-8E28-6327E7BA08BF}"/>
              </a:ext>
            </a:extLst>
          </p:cNvPr>
          <p:cNvSpPr txBox="1"/>
          <p:nvPr/>
        </p:nvSpPr>
        <p:spPr>
          <a:xfrm>
            <a:off x="6034677" y="4575615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F33266-B93C-4F76-B564-77223748D065}"/>
              </a:ext>
            </a:extLst>
          </p:cNvPr>
          <p:cNvSpPr txBox="1"/>
          <p:nvPr/>
        </p:nvSpPr>
        <p:spPr>
          <a:xfrm>
            <a:off x="8529895" y="2813446"/>
            <a:ext cx="3171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50% of the children will have brown eyes, and 50% of their children will have blue eyes.  </a:t>
            </a:r>
          </a:p>
        </p:txBody>
      </p:sp>
      <p:pic>
        <p:nvPicPr>
          <p:cNvPr id="22" name="Picture 6" descr="Is It True That Blue Eyes Are More Sensitive to the Sun?">
            <a:extLst>
              <a:ext uri="{FF2B5EF4-FFF2-40B4-BE49-F238E27FC236}">
                <a16:creationId xmlns:a16="http://schemas.microsoft.com/office/drawing/2014/main" id="{E9C67F51-72ED-4812-80F2-3156DFCD0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17478"/>
          <a:stretch/>
        </p:blipFill>
        <p:spPr bwMode="auto">
          <a:xfrm>
            <a:off x="4994148" y="226505"/>
            <a:ext cx="1544678" cy="133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300+ Men Latin American And Hispanic Ethnicity Mexican Ethnicity Human Eye  Stock Photos, Pictures &amp; Royalty-Free Images - iStock">
            <a:extLst>
              <a:ext uri="{FF2B5EF4-FFF2-40B4-BE49-F238E27FC236}">
                <a16:creationId xmlns:a16="http://schemas.microsoft.com/office/drawing/2014/main" id="{4AF9F296-9FD1-40B7-A164-CD685ECC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5" y="3680538"/>
            <a:ext cx="2021657" cy="134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D23A-DCEB-497F-B784-ADFDC61B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150" y="290963"/>
            <a:ext cx="10515600" cy="1325563"/>
          </a:xfrm>
        </p:spPr>
        <p:txBody>
          <a:bodyPr/>
          <a:lstStyle/>
          <a:p>
            <a:r>
              <a:rPr lang="en-US" dirty="0"/>
              <a:t>What if these two people have a baby?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7933-FE62-438B-BC17-9C7882FB6BF2}"/>
              </a:ext>
            </a:extLst>
          </p:cNvPr>
          <p:cNvSpPr txBox="1"/>
          <p:nvPr/>
        </p:nvSpPr>
        <p:spPr>
          <a:xfrm>
            <a:off x="8414157" y="3970847"/>
            <a:ext cx="11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1663-6824-47D2-A397-5BE4D6F607E0}"/>
              </a:ext>
            </a:extLst>
          </p:cNvPr>
          <p:cNvSpPr txBox="1"/>
          <p:nvPr/>
        </p:nvSpPr>
        <p:spPr>
          <a:xfrm>
            <a:off x="3458621" y="3970847"/>
            <a:ext cx="11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54BCE-2E38-480C-ABAB-69C25BA9A2D1}"/>
              </a:ext>
            </a:extLst>
          </p:cNvPr>
          <p:cNvSpPr txBox="1"/>
          <p:nvPr/>
        </p:nvSpPr>
        <p:spPr>
          <a:xfrm>
            <a:off x="2887210" y="5122004"/>
            <a:ext cx="740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color eyes will their baby have?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372E3B-6F9E-41EF-B2E8-505FEAB16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35" y="1737735"/>
            <a:ext cx="3220587" cy="223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Brown Eyes Man Images – Browse 43,110 Stock Photos, Vectors, and Video |  Adobe Stock">
            <a:extLst>
              <a:ext uri="{FF2B5EF4-FFF2-40B4-BE49-F238E27FC236}">
                <a16:creationId xmlns:a16="http://schemas.microsoft.com/office/drawing/2014/main" id="{E357F564-6B04-45D9-858A-B3148490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31" y="1585126"/>
            <a:ext cx="3547669" cy="236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0FA28DC8-7907-42EA-84F0-D00EB862F809}"/>
              </a:ext>
            </a:extLst>
          </p:cNvPr>
          <p:cNvSpPr/>
          <p:nvPr/>
        </p:nvSpPr>
        <p:spPr>
          <a:xfrm>
            <a:off x="3900881" y="2466363"/>
            <a:ext cx="3682767" cy="3741490"/>
          </a:xfrm>
          <a:prstGeom prst="frame">
            <a:avLst>
              <a:gd name="adj1" fmla="val 2092"/>
            </a:avLst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848BA-52C2-4A98-9C2C-81352A763011}"/>
              </a:ext>
            </a:extLst>
          </p:cNvPr>
          <p:cNvSpPr/>
          <p:nvPr/>
        </p:nvSpPr>
        <p:spPr>
          <a:xfrm>
            <a:off x="3984771" y="4228051"/>
            <a:ext cx="353176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5B3D9-1154-450E-ACF0-01AF3FA05844}"/>
              </a:ext>
            </a:extLst>
          </p:cNvPr>
          <p:cNvSpPr/>
          <p:nvPr/>
        </p:nvSpPr>
        <p:spPr>
          <a:xfrm rot="5400000">
            <a:off x="3918603" y="4267166"/>
            <a:ext cx="3695768" cy="94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B6D93-2585-4C36-A4B8-B56D09F37502}"/>
              </a:ext>
            </a:extLst>
          </p:cNvPr>
          <p:cNvSpPr txBox="1"/>
          <p:nvPr/>
        </p:nvSpPr>
        <p:spPr>
          <a:xfrm>
            <a:off x="4517589" y="1564353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31227-678B-4DE4-9233-10352BF76BCF}"/>
              </a:ext>
            </a:extLst>
          </p:cNvPr>
          <p:cNvSpPr txBox="1"/>
          <p:nvPr/>
        </p:nvSpPr>
        <p:spPr>
          <a:xfrm>
            <a:off x="6373978" y="1614286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596E9-7AA0-4A64-BD13-11488E4AD9C0}"/>
              </a:ext>
            </a:extLst>
          </p:cNvPr>
          <p:cNvSpPr txBox="1"/>
          <p:nvPr/>
        </p:nvSpPr>
        <p:spPr>
          <a:xfrm>
            <a:off x="3095538" y="2921168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751DB-62AF-4BE2-ABC9-DAF1328C43F8}"/>
              </a:ext>
            </a:extLst>
          </p:cNvPr>
          <p:cNvSpPr txBox="1"/>
          <p:nvPr/>
        </p:nvSpPr>
        <p:spPr>
          <a:xfrm>
            <a:off x="3143983" y="4788908"/>
            <a:ext cx="80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ACED6-1304-439B-8AC2-D09CA666FEAE}"/>
              </a:ext>
            </a:extLst>
          </p:cNvPr>
          <p:cNvSpPr txBox="1"/>
          <p:nvPr/>
        </p:nvSpPr>
        <p:spPr>
          <a:xfrm>
            <a:off x="4234551" y="2721523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AF3EB-CA9F-48F9-B847-083F92EF1863}"/>
              </a:ext>
            </a:extLst>
          </p:cNvPr>
          <p:cNvSpPr txBox="1"/>
          <p:nvPr/>
        </p:nvSpPr>
        <p:spPr>
          <a:xfrm>
            <a:off x="6023295" y="2762071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FFDE6D-E262-4B92-A871-E7CFE848E2DA}"/>
              </a:ext>
            </a:extLst>
          </p:cNvPr>
          <p:cNvSpPr txBox="1"/>
          <p:nvPr/>
        </p:nvSpPr>
        <p:spPr>
          <a:xfrm>
            <a:off x="4292465" y="4581768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E9101-7647-4018-8E28-6327E7BA08BF}"/>
              </a:ext>
            </a:extLst>
          </p:cNvPr>
          <p:cNvSpPr txBox="1"/>
          <p:nvPr/>
        </p:nvSpPr>
        <p:spPr>
          <a:xfrm>
            <a:off x="6034677" y="4575615"/>
            <a:ext cx="13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F33266-B93C-4F76-B564-77223748D065}"/>
              </a:ext>
            </a:extLst>
          </p:cNvPr>
          <p:cNvSpPr txBox="1"/>
          <p:nvPr/>
        </p:nvSpPr>
        <p:spPr>
          <a:xfrm>
            <a:off x="8521506" y="2973026"/>
            <a:ext cx="3171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75% of their children will have brown eyes, 25% will have blue eyes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18E807-5F21-47B8-89B6-0E48DEB8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97" y="176536"/>
            <a:ext cx="2010917" cy="139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 descr="Brown Eyes Man Images – Browse 43,110 Stock Photos, Vectors, and Video |  Adobe Stock">
            <a:extLst>
              <a:ext uri="{FF2B5EF4-FFF2-40B4-BE49-F238E27FC236}">
                <a16:creationId xmlns:a16="http://schemas.microsoft.com/office/drawing/2014/main" id="{506D049C-3775-4E67-B659-BCDA8524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8" y="3362235"/>
            <a:ext cx="2565011" cy="171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FBFB-1C57-4E10-A408-0BC58701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Punnett Square represents probability.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E74BC-7F73-4534-9852-C97FC708BD4E}"/>
              </a:ext>
            </a:extLst>
          </p:cNvPr>
          <p:cNvSpPr txBox="1"/>
          <p:nvPr/>
        </p:nvSpPr>
        <p:spPr>
          <a:xfrm>
            <a:off x="4415098" y="4172172"/>
            <a:ext cx="2968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75% chance of one trait, 25% chance of other trait</a:t>
            </a:r>
          </a:p>
        </p:txBody>
      </p:sp>
      <p:pic>
        <p:nvPicPr>
          <p:cNvPr id="12292" name="Picture 4" descr="Illustrative Mathematics">
            <a:extLst>
              <a:ext uri="{FF2B5EF4-FFF2-40B4-BE49-F238E27FC236}">
                <a16:creationId xmlns:a16="http://schemas.microsoft.com/office/drawing/2014/main" id="{9D33A4A3-50E7-44CE-A695-661639E2E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8"/>
          <a:stretch/>
        </p:blipFill>
        <p:spPr bwMode="auto">
          <a:xfrm>
            <a:off x="4748911" y="1930855"/>
            <a:ext cx="2301337" cy="20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llustrative Mathematics">
            <a:extLst>
              <a:ext uri="{FF2B5EF4-FFF2-40B4-BE49-F238E27FC236}">
                <a16:creationId xmlns:a16="http://schemas.microsoft.com/office/drawing/2014/main" id="{C8F26B66-0979-40DD-9EA7-3C8F1F637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8"/>
          <a:stretch/>
        </p:blipFill>
        <p:spPr bwMode="auto">
          <a:xfrm>
            <a:off x="8518251" y="1822737"/>
            <a:ext cx="2226106" cy="212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Understanding fractions - 3rd grade math lesson">
            <a:extLst>
              <a:ext uri="{FF2B5EF4-FFF2-40B4-BE49-F238E27FC236}">
                <a16:creationId xmlns:a16="http://schemas.microsoft.com/office/drawing/2014/main" id="{B9B8F63E-96CE-405C-8B8F-1CB11DF8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0" y="2045071"/>
            <a:ext cx="2087348" cy="20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C2E871-13FD-47D5-95BC-AE05C4FE6E23}"/>
              </a:ext>
            </a:extLst>
          </p:cNvPr>
          <p:cNvSpPr txBox="1"/>
          <p:nvPr/>
        </p:nvSpPr>
        <p:spPr>
          <a:xfrm>
            <a:off x="8518251" y="4264506"/>
            <a:ext cx="282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50% chance of one trait, 50% chance of other trait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848C7-44BA-4E7F-9AD3-D31AB24DBB9A}"/>
              </a:ext>
            </a:extLst>
          </p:cNvPr>
          <p:cNvSpPr txBox="1"/>
          <p:nvPr/>
        </p:nvSpPr>
        <p:spPr>
          <a:xfrm>
            <a:off x="838200" y="4264506"/>
            <a:ext cx="282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100% chance of one trait, 0% chance of other trait</a:t>
            </a:r>
          </a:p>
        </p:txBody>
      </p:sp>
    </p:spTree>
    <p:extLst>
      <p:ext uri="{BB962C8B-B14F-4D97-AF65-F5344CB8AC3E}">
        <p14:creationId xmlns:p14="http://schemas.microsoft.com/office/powerpoint/2010/main" val="1307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AE68-5717-4420-91F4-A74C7D2D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Punnett Square?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64AFA-3C23-43EA-B68F-9D23DD65B077}"/>
              </a:ext>
            </a:extLst>
          </p:cNvPr>
          <p:cNvSpPr txBox="1"/>
          <p:nvPr/>
        </p:nvSpPr>
        <p:spPr>
          <a:xfrm>
            <a:off x="1057013" y="5538768"/>
            <a:ext cx="10419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Punnett Square is a diagram that shows the possible combinations of traits among the offspring of two parents.</a:t>
            </a:r>
          </a:p>
        </p:txBody>
      </p:sp>
      <p:pic>
        <p:nvPicPr>
          <p:cNvPr id="2050" name="Picture 2" descr="Punnett Square - Best GED Classes">
            <a:extLst>
              <a:ext uri="{FF2B5EF4-FFF2-40B4-BE49-F238E27FC236}">
                <a16:creationId xmlns:a16="http://schemas.microsoft.com/office/drawing/2014/main" id="{D41CEB4D-4707-4A40-9938-DD8ADB57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78" y="1649398"/>
            <a:ext cx="3559203" cy="35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2668-F74B-4D84-8A99-6780EB98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Genes can be dominant or recessive</a:t>
            </a:r>
          </a:p>
        </p:txBody>
      </p:sp>
      <p:pic>
        <p:nvPicPr>
          <p:cNvPr id="4098" name="Picture 2" descr="Strong Man Arms Up Icon Stock Illustration - Download Image Now - Icon,  Muscular Build, Body Building - iStock">
            <a:extLst>
              <a:ext uri="{FF2B5EF4-FFF2-40B4-BE49-F238E27FC236}">
                <a16:creationId xmlns:a16="http://schemas.microsoft.com/office/drawing/2014/main" id="{8F906691-EBE7-4A42-9BE6-D4F03D9D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20" y="1690688"/>
            <a:ext cx="2841510" cy="21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4C4BA3-7334-40A6-94E3-CBD846A1012D}"/>
              </a:ext>
            </a:extLst>
          </p:cNvPr>
          <p:cNvSpPr txBox="1"/>
          <p:nvPr/>
        </p:nvSpPr>
        <p:spPr>
          <a:xfrm>
            <a:off x="4538444" y="2122415"/>
            <a:ext cx="6815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Dominant genes show the trait the whenever the gene is present </a:t>
            </a:r>
          </a:p>
        </p:txBody>
      </p:sp>
      <p:pic>
        <p:nvPicPr>
          <p:cNvPr id="4100" name="Picture 4" descr="Young Man Silhouette Sad Walking Stock Photo - Download Image Now - Men,  Sadness, In Silhouette - iStock">
            <a:extLst>
              <a:ext uri="{FF2B5EF4-FFF2-40B4-BE49-F238E27FC236}">
                <a16:creationId xmlns:a16="http://schemas.microsoft.com/office/drawing/2014/main" id="{DF6EBD94-3A7F-4AA1-B82E-1A1E814E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63" y="3994184"/>
            <a:ext cx="1752024" cy="23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15773-40D6-47FB-A443-4860DBF0CE70}"/>
              </a:ext>
            </a:extLst>
          </p:cNvPr>
          <p:cNvSpPr txBox="1"/>
          <p:nvPr/>
        </p:nvSpPr>
        <p:spPr>
          <a:xfrm>
            <a:off x="4538444" y="4408307"/>
            <a:ext cx="6815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Recessive genes do not always show the trait when the gene is present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DB6E6-9396-4635-B50B-4C343BB149F3}"/>
              </a:ext>
            </a:extLst>
          </p:cNvPr>
          <p:cNvSpPr txBox="1"/>
          <p:nvPr/>
        </p:nvSpPr>
        <p:spPr>
          <a:xfrm>
            <a:off x="4681057" y="3129094"/>
            <a:ext cx="53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Dominant genes are represented by a CAPITAL letter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A7B42-9C53-439A-BAD0-D83FA41AC6D1}"/>
              </a:ext>
            </a:extLst>
          </p:cNvPr>
          <p:cNvSpPr txBox="1"/>
          <p:nvPr/>
        </p:nvSpPr>
        <p:spPr>
          <a:xfrm>
            <a:off x="4538444" y="5603685"/>
            <a:ext cx="53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Recessive genes are represented by a lower case letter</a:t>
            </a:r>
          </a:p>
        </p:txBody>
      </p:sp>
    </p:spTree>
    <p:extLst>
      <p:ext uri="{BB962C8B-B14F-4D97-AF65-F5344CB8AC3E}">
        <p14:creationId xmlns:p14="http://schemas.microsoft.com/office/powerpoint/2010/main" val="38856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29F2-4DBE-45C5-99F8-C4C430FE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– Eye Color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A55C4-E399-4B49-8750-225B376A8BD4}"/>
              </a:ext>
            </a:extLst>
          </p:cNvPr>
          <p:cNvSpPr txBox="1"/>
          <p:nvPr/>
        </p:nvSpPr>
        <p:spPr>
          <a:xfrm>
            <a:off x="441295" y="1506130"/>
            <a:ext cx="419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gene for brown eyes is dominant.   </a:t>
            </a:r>
          </a:p>
        </p:txBody>
      </p:sp>
      <p:pic>
        <p:nvPicPr>
          <p:cNvPr id="5122" name="Picture 2" descr="All About Brown Eyes">
            <a:extLst>
              <a:ext uri="{FF2B5EF4-FFF2-40B4-BE49-F238E27FC236}">
                <a16:creationId xmlns:a16="http://schemas.microsoft.com/office/drawing/2014/main" id="{A88B436F-AFA9-46CC-98B8-C8694C244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7" b="24295"/>
          <a:stretch/>
        </p:blipFill>
        <p:spPr bwMode="auto">
          <a:xfrm>
            <a:off x="5032696" y="1690688"/>
            <a:ext cx="6457950" cy="191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C2511-1D92-4753-985E-CC62513DF854}"/>
              </a:ext>
            </a:extLst>
          </p:cNvPr>
          <p:cNvSpPr txBox="1"/>
          <p:nvPr/>
        </p:nvSpPr>
        <p:spPr>
          <a:xfrm>
            <a:off x="441295" y="2481516"/>
            <a:ext cx="419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is represented by B.   </a:t>
            </a:r>
          </a:p>
        </p:txBody>
      </p:sp>
      <p:pic>
        <p:nvPicPr>
          <p:cNvPr id="5124" name="Picture 4" descr="People with blue eyes are scientifically more attractive than others">
            <a:extLst>
              <a:ext uri="{FF2B5EF4-FFF2-40B4-BE49-F238E27FC236}">
                <a16:creationId xmlns:a16="http://schemas.microsoft.com/office/drawing/2014/main" id="{FEE9F980-E9A4-49C4-A1EF-5A2B6F991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0" b="15848"/>
          <a:stretch/>
        </p:blipFill>
        <p:spPr bwMode="auto">
          <a:xfrm>
            <a:off x="5032696" y="4280380"/>
            <a:ext cx="6457951" cy="177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458C60-B4E5-496B-AAB8-21ED49B23406}"/>
              </a:ext>
            </a:extLst>
          </p:cNvPr>
          <p:cNvSpPr txBox="1"/>
          <p:nvPr/>
        </p:nvSpPr>
        <p:spPr>
          <a:xfrm>
            <a:off x="501416" y="4427431"/>
            <a:ext cx="419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gene for blue eyes is recessive.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DA22A-231B-4C5E-9A12-C1D4C7D38692}"/>
              </a:ext>
            </a:extLst>
          </p:cNvPr>
          <p:cNvSpPr txBox="1"/>
          <p:nvPr/>
        </p:nvSpPr>
        <p:spPr>
          <a:xfrm>
            <a:off x="501416" y="5741479"/>
            <a:ext cx="419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is represented by b.   </a:t>
            </a:r>
          </a:p>
        </p:txBody>
      </p:sp>
      <p:pic>
        <p:nvPicPr>
          <p:cNvPr id="9" name="Picture 2" descr="Strong Man Arms Up Icon Stock Illustration - Download Image Now - Icon,  Muscular Build, Body Building - iStock">
            <a:extLst>
              <a:ext uri="{FF2B5EF4-FFF2-40B4-BE49-F238E27FC236}">
                <a16:creationId xmlns:a16="http://schemas.microsoft.com/office/drawing/2014/main" id="{B17D1521-49D2-417D-B249-38D5ABBF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02" b="90859" l="7353" r="92437">
                        <a14:foregroundMark x1="7563" y1="48199" x2="7563" y2="48199"/>
                        <a14:foregroundMark x1="92647" y1="47645" x2="92647" y2="47645"/>
                        <a14:foregroundMark x1="51261" y1="7479" x2="51261" y2="7479"/>
                        <a14:foregroundMark x1="51261" y1="90859" x2="51261" y2="9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90" y="300741"/>
            <a:ext cx="2841510" cy="21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Young Man Silhouette Sad Walking Stock Photo - Download Image Now - Men,  Sadness, In Silhouette - iStock">
            <a:extLst>
              <a:ext uri="{FF2B5EF4-FFF2-40B4-BE49-F238E27FC236}">
                <a16:creationId xmlns:a16="http://schemas.microsoft.com/office/drawing/2014/main" id="{19727B22-4E14-40EB-BC1F-2058ABAB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73" b="98203" l="9847" r="89716">
                        <a14:foregroundMark x1="54048" y1="93301" x2="54048" y2="93301"/>
                        <a14:foregroundMark x1="50547" y1="98366" x2="50547" y2="98366"/>
                        <a14:foregroundMark x1="48140" y1="12418" x2="49672" y2="12418"/>
                        <a14:foregroundMark x1="46827" y1="6373" x2="46827" y2="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76" y="4178742"/>
            <a:ext cx="1752024" cy="23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8710-69A5-4DBF-BC7D-48986A62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person may inherit 2 genes for certain traits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BA74A-6523-4752-8ACC-3560119A8BE1}"/>
              </a:ext>
            </a:extLst>
          </p:cNvPr>
          <p:cNvSpPr txBox="1"/>
          <p:nvPr/>
        </p:nvSpPr>
        <p:spPr>
          <a:xfrm>
            <a:off x="9111841" y="2928790"/>
            <a:ext cx="2901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gene comes from the person’s father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1E011-EAAA-4AAA-97C4-349BBDEFA07F}"/>
              </a:ext>
            </a:extLst>
          </p:cNvPr>
          <p:cNvSpPr txBox="1"/>
          <p:nvPr/>
        </p:nvSpPr>
        <p:spPr>
          <a:xfrm>
            <a:off x="521516" y="2951860"/>
            <a:ext cx="2968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gene comes from the person’s mother</a:t>
            </a:r>
          </a:p>
        </p:txBody>
      </p:sp>
      <p:pic>
        <p:nvPicPr>
          <p:cNvPr id="3074" name="Picture 2" descr="Motherly Father &amp; Fatherly Mother – Eyra">
            <a:extLst>
              <a:ext uri="{FF2B5EF4-FFF2-40B4-BE49-F238E27FC236}">
                <a16:creationId xmlns:a16="http://schemas.microsoft.com/office/drawing/2014/main" id="{41A3545D-B9F9-458A-BC79-367033C4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93" y="1998591"/>
            <a:ext cx="4831614" cy="405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0691-5548-4B0C-8F7F-95C09D1D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Eye Color Possibilities (Genotypes)</a:t>
            </a:r>
          </a:p>
        </p:txBody>
      </p:sp>
      <p:pic>
        <p:nvPicPr>
          <p:cNvPr id="6146" name="Picture 2" descr="Brown Eyes Man Images – Browse 43,110 Stock Photos, Vectors, and Video |  Adobe Stock">
            <a:extLst>
              <a:ext uri="{FF2B5EF4-FFF2-40B4-BE49-F238E27FC236}">
                <a16:creationId xmlns:a16="http://schemas.microsoft.com/office/drawing/2014/main" id="{A2ED2B42-9E50-4865-8E2D-604CB42A2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5" b="29388"/>
          <a:stretch/>
        </p:blipFill>
        <p:spPr bwMode="auto">
          <a:xfrm>
            <a:off x="187818" y="2193768"/>
            <a:ext cx="3502094" cy="77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89B0F-1A83-4F69-9CFF-6B283C917146}"/>
              </a:ext>
            </a:extLst>
          </p:cNvPr>
          <p:cNvSpPr txBox="1"/>
          <p:nvPr/>
        </p:nvSpPr>
        <p:spPr>
          <a:xfrm>
            <a:off x="1454556" y="3029023"/>
            <a:ext cx="13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BB</a:t>
            </a:r>
          </a:p>
        </p:txBody>
      </p:sp>
      <p:pic>
        <p:nvPicPr>
          <p:cNvPr id="10" name="Picture 2" descr="Brown Eyes Man Images – Browse 43,110 Stock Photos, Vectors, and Video |  Adobe Stock">
            <a:extLst>
              <a:ext uri="{FF2B5EF4-FFF2-40B4-BE49-F238E27FC236}">
                <a16:creationId xmlns:a16="http://schemas.microsoft.com/office/drawing/2014/main" id="{DDCF8A65-FB30-4347-8DA7-A24CD663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5" b="29388"/>
          <a:stretch/>
        </p:blipFill>
        <p:spPr bwMode="auto">
          <a:xfrm>
            <a:off x="4179426" y="2097699"/>
            <a:ext cx="3833148" cy="84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D951E-8BDE-4F0F-B719-168ED08E2E1F}"/>
              </a:ext>
            </a:extLst>
          </p:cNvPr>
          <p:cNvSpPr txBox="1"/>
          <p:nvPr/>
        </p:nvSpPr>
        <p:spPr>
          <a:xfrm>
            <a:off x="5626910" y="3105834"/>
            <a:ext cx="13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Bb</a:t>
            </a:r>
          </a:p>
        </p:txBody>
      </p:sp>
      <p:pic>
        <p:nvPicPr>
          <p:cNvPr id="6152" name="Picture 8" descr="34,500+ Man Blue Eyes Stock Photos, Pictures &amp; Royalty-Free Images - iStock  | Young man blue eyes">
            <a:extLst>
              <a:ext uri="{FF2B5EF4-FFF2-40B4-BE49-F238E27FC236}">
                <a16:creationId xmlns:a16="http://schemas.microsoft.com/office/drawing/2014/main" id="{546208CC-3C54-4C0E-88B5-A04FBB172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56255"/>
          <a:stretch/>
        </p:blipFill>
        <p:spPr bwMode="auto">
          <a:xfrm>
            <a:off x="8687889" y="2120708"/>
            <a:ext cx="3232868" cy="82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74D2E-F083-49C4-B921-3C3B0E455FFE}"/>
              </a:ext>
            </a:extLst>
          </p:cNvPr>
          <p:cNvSpPr txBox="1"/>
          <p:nvPr/>
        </p:nvSpPr>
        <p:spPr>
          <a:xfrm>
            <a:off x="9885026" y="3127072"/>
            <a:ext cx="13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3E971-9B6F-4E03-B7AD-48AB3BFCF496}"/>
              </a:ext>
            </a:extLst>
          </p:cNvPr>
          <p:cNvSpPr txBox="1"/>
          <p:nvPr/>
        </p:nvSpPr>
        <p:spPr>
          <a:xfrm>
            <a:off x="187818" y="3739506"/>
            <a:ext cx="41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Inherited B gene from one parent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79E87-9152-48CA-B7A0-1710169779B8}"/>
              </a:ext>
            </a:extLst>
          </p:cNvPr>
          <p:cNvSpPr txBox="1"/>
          <p:nvPr/>
        </p:nvSpPr>
        <p:spPr>
          <a:xfrm>
            <a:off x="172048" y="4424703"/>
            <a:ext cx="41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Inherited B gene from other parent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5822C-3939-4CDA-A516-9266898B6AE0}"/>
              </a:ext>
            </a:extLst>
          </p:cNvPr>
          <p:cNvSpPr txBox="1"/>
          <p:nvPr/>
        </p:nvSpPr>
        <p:spPr>
          <a:xfrm>
            <a:off x="4259504" y="3824098"/>
            <a:ext cx="41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Inherited B gene from one parent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457CB-B11A-4D86-8750-2E7F5492B8FF}"/>
              </a:ext>
            </a:extLst>
          </p:cNvPr>
          <p:cNvSpPr txBox="1"/>
          <p:nvPr/>
        </p:nvSpPr>
        <p:spPr>
          <a:xfrm>
            <a:off x="4259503" y="4440165"/>
            <a:ext cx="41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Inherited b gene from other parent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B0AB32-33EC-4E8C-90BF-724FBE511E85}"/>
              </a:ext>
            </a:extLst>
          </p:cNvPr>
          <p:cNvSpPr txBox="1"/>
          <p:nvPr/>
        </p:nvSpPr>
        <p:spPr>
          <a:xfrm>
            <a:off x="8467750" y="3822924"/>
            <a:ext cx="41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Inherited b gene from one parent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3BA5A9-4B8B-4BEA-9063-70325805C4A8}"/>
              </a:ext>
            </a:extLst>
          </p:cNvPr>
          <p:cNvSpPr txBox="1"/>
          <p:nvPr/>
        </p:nvSpPr>
        <p:spPr>
          <a:xfrm>
            <a:off x="8467750" y="4467533"/>
            <a:ext cx="41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Inherited b gene from other parent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2243C-DC6B-4B39-954A-A6605E79D2D9}"/>
              </a:ext>
            </a:extLst>
          </p:cNvPr>
          <p:cNvSpPr txBox="1"/>
          <p:nvPr/>
        </p:nvSpPr>
        <p:spPr>
          <a:xfrm>
            <a:off x="187818" y="5109900"/>
            <a:ext cx="32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Eyes are brown (phenotype)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877517-D575-40D4-A602-A98EA206D3DB}"/>
              </a:ext>
            </a:extLst>
          </p:cNvPr>
          <p:cNvSpPr txBox="1"/>
          <p:nvPr/>
        </p:nvSpPr>
        <p:spPr>
          <a:xfrm>
            <a:off x="4259503" y="4968505"/>
            <a:ext cx="322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Eyes are brown (phenotype), but person is carrying the blue-eyed gene (and can pass it down to offspring)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A7A0F-B71F-4EB2-A5FB-A4FAB0C3329E}"/>
              </a:ext>
            </a:extLst>
          </p:cNvPr>
          <p:cNvSpPr txBox="1"/>
          <p:nvPr/>
        </p:nvSpPr>
        <p:spPr>
          <a:xfrm>
            <a:off x="8467750" y="5152038"/>
            <a:ext cx="32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Eyes are blue (phenotype)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97149-3BB3-4C6C-8412-E6F8996FE6C8}"/>
              </a:ext>
            </a:extLst>
          </p:cNvPr>
          <p:cNvSpPr txBox="1"/>
          <p:nvPr/>
        </p:nvSpPr>
        <p:spPr>
          <a:xfrm>
            <a:off x="187818" y="5861316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Homozygous dominant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02545F-2788-4C27-813C-B186141E2648}"/>
              </a:ext>
            </a:extLst>
          </p:cNvPr>
          <p:cNvSpPr txBox="1"/>
          <p:nvPr/>
        </p:nvSpPr>
        <p:spPr>
          <a:xfrm>
            <a:off x="4259503" y="6335025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Heterozygous dominant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1FE5D2-99FA-4E23-A73F-3EC037C4840F}"/>
              </a:ext>
            </a:extLst>
          </p:cNvPr>
          <p:cNvSpPr txBox="1"/>
          <p:nvPr/>
        </p:nvSpPr>
        <p:spPr>
          <a:xfrm>
            <a:off x="8467750" y="5799502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Homozygous recessive</a:t>
            </a:r>
          </a:p>
        </p:txBody>
      </p:sp>
    </p:spTree>
    <p:extLst>
      <p:ext uri="{BB962C8B-B14F-4D97-AF65-F5344CB8AC3E}">
        <p14:creationId xmlns:p14="http://schemas.microsoft.com/office/powerpoint/2010/main" val="17610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6" grpId="0"/>
      <p:bldP spid="15" grpId="0"/>
      <p:bldP spid="17" grpId="0"/>
      <p:bldP spid="18" grpId="0"/>
      <p:bldP spid="19" grpId="0"/>
      <p:bldP spid="7" grpId="0"/>
      <p:bldP spid="21" grpId="0"/>
      <p:bldP spid="22" grpId="0"/>
      <p:bldP spid="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CB11-C1DB-47A3-B80F-A5DAF97E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471" y="365351"/>
            <a:ext cx="3238850" cy="1325563"/>
          </a:xfrm>
        </p:spPr>
        <p:txBody>
          <a:bodyPr/>
          <a:lstStyle/>
          <a:p>
            <a:r>
              <a:rPr lang="en-US" dirty="0"/>
              <a:t>Homozygous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E3765D-635D-4E41-A500-5E77BA476653}"/>
              </a:ext>
            </a:extLst>
          </p:cNvPr>
          <p:cNvSpPr txBox="1">
            <a:spLocks/>
          </p:cNvSpPr>
          <p:nvPr/>
        </p:nvSpPr>
        <p:spPr>
          <a:xfrm>
            <a:off x="7743738" y="367951"/>
            <a:ext cx="323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Heterozygous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E2BCA-8591-4E94-916D-72CA1D0B179C}"/>
              </a:ext>
            </a:extLst>
          </p:cNvPr>
          <p:cNvSpPr/>
          <p:nvPr/>
        </p:nvSpPr>
        <p:spPr>
          <a:xfrm>
            <a:off x="6045666" y="216016"/>
            <a:ext cx="100668" cy="6425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2612B-57DF-4809-A7C1-292A3580B808}"/>
              </a:ext>
            </a:extLst>
          </p:cNvPr>
          <p:cNvSpPr txBox="1"/>
          <p:nvPr/>
        </p:nvSpPr>
        <p:spPr>
          <a:xfrm>
            <a:off x="964209" y="1779666"/>
            <a:ext cx="424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Both of the genes are the same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F731E-E6FA-4D16-BE52-51180F1BE956}"/>
              </a:ext>
            </a:extLst>
          </p:cNvPr>
          <p:cNvSpPr txBox="1"/>
          <p:nvPr/>
        </p:nvSpPr>
        <p:spPr>
          <a:xfrm>
            <a:off x="2402443" y="2588043"/>
            <a:ext cx="152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1FA05-8CEC-40F0-B84C-BC07E3D6F1F2}"/>
              </a:ext>
            </a:extLst>
          </p:cNvPr>
          <p:cNvSpPr txBox="1"/>
          <p:nvPr/>
        </p:nvSpPr>
        <p:spPr>
          <a:xfrm>
            <a:off x="2402443" y="3950418"/>
            <a:ext cx="152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37F1F-D8BD-4E3D-A2B4-EA84D6504980}"/>
              </a:ext>
            </a:extLst>
          </p:cNvPr>
          <p:cNvSpPr txBox="1"/>
          <p:nvPr/>
        </p:nvSpPr>
        <p:spPr>
          <a:xfrm>
            <a:off x="7483679" y="1922791"/>
            <a:ext cx="424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two genes are different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71231-1736-44B3-8B38-8EA4C4C2C4F2}"/>
              </a:ext>
            </a:extLst>
          </p:cNvPr>
          <p:cNvSpPr txBox="1"/>
          <p:nvPr/>
        </p:nvSpPr>
        <p:spPr>
          <a:xfrm>
            <a:off x="8843482" y="2680845"/>
            <a:ext cx="152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Bb</a:t>
            </a:r>
          </a:p>
        </p:txBody>
      </p:sp>
    </p:spTree>
    <p:extLst>
      <p:ext uri="{BB962C8B-B14F-4D97-AF65-F5344CB8AC3E}">
        <p14:creationId xmlns:p14="http://schemas.microsoft.com/office/powerpoint/2010/main" val="41221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CB11-C1DB-47A3-B80F-A5DAF97E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02" y="339172"/>
            <a:ext cx="3238850" cy="1325563"/>
          </a:xfrm>
        </p:spPr>
        <p:txBody>
          <a:bodyPr/>
          <a:lstStyle/>
          <a:p>
            <a:pPr algn="ctr"/>
            <a:r>
              <a:rPr lang="en-US" dirty="0"/>
              <a:t>Genotype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E3765D-635D-4E41-A500-5E77BA476653}"/>
              </a:ext>
            </a:extLst>
          </p:cNvPr>
          <p:cNvSpPr txBox="1">
            <a:spLocks/>
          </p:cNvSpPr>
          <p:nvPr/>
        </p:nvSpPr>
        <p:spPr>
          <a:xfrm>
            <a:off x="7659848" y="354144"/>
            <a:ext cx="323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Phenotype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E2BCA-8591-4E94-916D-72CA1D0B179C}"/>
              </a:ext>
            </a:extLst>
          </p:cNvPr>
          <p:cNvSpPr/>
          <p:nvPr/>
        </p:nvSpPr>
        <p:spPr>
          <a:xfrm>
            <a:off x="5994547" y="216016"/>
            <a:ext cx="100668" cy="6425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2612B-57DF-4809-A7C1-292A3580B808}"/>
              </a:ext>
            </a:extLst>
          </p:cNvPr>
          <p:cNvSpPr txBox="1"/>
          <p:nvPr/>
        </p:nvSpPr>
        <p:spPr>
          <a:xfrm>
            <a:off x="641584" y="1815737"/>
            <a:ext cx="424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genes that a person 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F731E-E6FA-4D16-BE52-51180F1BE956}"/>
              </a:ext>
            </a:extLst>
          </p:cNvPr>
          <p:cNvSpPr txBox="1"/>
          <p:nvPr/>
        </p:nvSpPr>
        <p:spPr>
          <a:xfrm>
            <a:off x="2067409" y="2613733"/>
            <a:ext cx="152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37F1F-D8BD-4E3D-A2B4-EA84D6504980}"/>
              </a:ext>
            </a:extLst>
          </p:cNvPr>
          <p:cNvSpPr txBox="1"/>
          <p:nvPr/>
        </p:nvSpPr>
        <p:spPr>
          <a:xfrm>
            <a:off x="7084546" y="1888301"/>
            <a:ext cx="482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genes that a person expresses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71231-1736-44B3-8B38-8EA4C4C2C4F2}"/>
              </a:ext>
            </a:extLst>
          </p:cNvPr>
          <p:cNvSpPr txBox="1"/>
          <p:nvPr/>
        </p:nvSpPr>
        <p:spPr>
          <a:xfrm>
            <a:off x="8885427" y="2607681"/>
            <a:ext cx="1529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E8B2-301B-4F16-BD95-84E8AF8FFAF4}"/>
              </a:ext>
            </a:extLst>
          </p:cNvPr>
          <p:cNvSpPr txBox="1"/>
          <p:nvPr/>
        </p:nvSpPr>
        <p:spPr>
          <a:xfrm>
            <a:off x="3000156" y="3965727"/>
            <a:ext cx="186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eye gene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AD8E8-61A4-4A91-87B0-9CB98A34A783}"/>
              </a:ext>
            </a:extLst>
          </p:cNvPr>
          <p:cNvSpPr txBox="1"/>
          <p:nvPr/>
        </p:nvSpPr>
        <p:spPr>
          <a:xfrm>
            <a:off x="768728" y="3947101"/>
            <a:ext cx="18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Brown eye gene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D1B0E0-871E-478B-9BB9-7F70B45034B5}"/>
              </a:ext>
            </a:extLst>
          </p:cNvPr>
          <p:cNvCxnSpPr/>
          <p:nvPr/>
        </p:nvCxnSpPr>
        <p:spPr>
          <a:xfrm flipV="1">
            <a:off x="1543574" y="3498209"/>
            <a:ext cx="729843" cy="4675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D22952-076B-4D9C-B609-1FC454E29ACF}"/>
              </a:ext>
            </a:extLst>
          </p:cNvPr>
          <p:cNvCxnSpPr>
            <a:cxnSpLocks/>
          </p:cNvCxnSpPr>
          <p:nvPr/>
        </p:nvCxnSpPr>
        <p:spPr>
          <a:xfrm flipH="1" flipV="1">
            <a:off x="3000157" y="3433607"/>
            <a:ext cx="514830" cy="5321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013B53-F3BC-48BA-A64A-3F81EA249ECE}"/>
              </a:ext>
            </a:extLst>
          </p:cNvPr>
          <p:cNvSpPr txBox="1"/>
          <p:nvPr/>
        </p:nvSpPr>
        <p:spPr>
          <a:xfrm>
            <a:off x="7562412" y="3900934"/>
            <a:ext cx="387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person has brown eyes</a:t>
            </a:r>
          </a:p>
        </p:txBody>
      </p:sp>
    </p:spTree>
    <p:extLst>
      <p:ext uri="{BB962C8B-B14F-4D97-AF65-F5344CB8AC3E}">
        <p14:creationId xmlns:p14="http://schemas.microsoft.com/office/powerpoint/2010/main" val="34182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D23A-DCEB-497F-B784-ADFDC61B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150" y="290963"/>
            <a:ext cx="10515600" cy="1325563"/>
          </a:xfrm>
        </p:spPr>
        <p:txBody>
          <a:bodyPr/>
          <a:lstStyle/>
          <a:p>
            <a:r>
              <a:rPr lang="en-US" dirty="0"/>
              <a:t>What if these two people have a baby?</a:t>
            </a:r>
          </a:p>
        </p:txBody>
      </p:sp>
      <p:pic>
        <p:nvPicPr>
          <p:cNvPr id="7170" name="Picture 2" descr="We should have guessed blue-eyed Texan Lance Armstrong was a cheat | The  Independent | The Independent">
            <a:extLst>
              <a:ext uri="{FF2B5EF4-FFF2-40B4-BE49-F238E27FC236}">
                <a16:creationId xmlns:a16="http://schemas.microsoft.com/office/drawing/2014/main" id="{EFC0B834-0557-4FE4-8863-01A3FC434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 bwMode="auto">
          <a:xfrm>
            <a:off x="6690783" y="1543851"/>
            <a:ext cx="3686629" cy="245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428,700+ Dark Brown Eyes Stock Photos, Pictures &amp; Royalty-Free Images -  iStock | Black eyes, Hazel eyes, Eye color">
            <a:extLst>
              <a:ext uri="{FF2B5EF4-FFF2-40B4-BE49-F238E27FC236}">
                <a16:creationId xmlns:a16="http://schemas.microsoft.com/office/drawing/2014/main" id="{7339CAD0-FC22-4C01-AA88-140C9818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1543851"/>
            <a:ext cx="3689233" cy="245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07933-FE62-438B-BC17-9C7882FB6BF2}"/>
              </a:ext>
            </a:extLst>
          </p:cNvPr>
          <p:cNvSpPr txBox="1"/>
          <p:nvPr/>
        </p:nvSpPr>
        <p:spPr>
          <a:xfrm>
            <a:off x="8414157" y="3970847"/>
            <a:ext cx="11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1663-6824-47D2-A397-5BE4D6F607E0}"/>
              </a:ext>
            </a:extLst>
          </p:cNvPr>
          <p:cNvSpPr txBox="1"/>
          <p:nvPr/>
        </p:nvSpPr>
        <p:spPr>
          <a:xfrm>
            <a:off x="2938503" y="3970848"/>
            <a:ext cx="11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54BCE-2E38-480C-ABAB-69C25BA9A2D1}"/>
              </a:ext>
            </a:extLst>
          </p:cNvPr>
          <p:cNvSpPr txBox="1"/>
          <p:nvPr/>
        </p:nvSpPr>
        <p:spPr>
          <a:xfrm>
            <a:off x="2887210" y="5122004"/>
            <a:ext cx="740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color eyes will their baby have?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5B8B0-0F6E-4E53-B80B-F41C5CAB9348}"/>
              </a:ext>
            </a:extLst>
          </p:cNvPr>
          <p:cNvSpPr txBox="1"/>
          <p:nvPr/>
        </p:nvSpPr>
        <p:spPr>
          <a:xfrm>
            <a:off x="2684477" y="5895996"/>
            <a:ext cx="682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A Punnett Square will help us find out!</a:t>
            </a:r>
          </a:p>
        </p:txBody>
      </p:sp>
    </p:spTree>
    <p:extLst>
      <p:ext uri="{BB962C8B-B14F-4D97-AF65-F5344CB8AC3E}">
        <p14:creationId xmlns:p14="http://schemas.microsoft.com/office/powerpoint/2010/main" val="34838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450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Punnett Squares </vt:lpstr>
      <vt:lpstr>What is a Punnett Square?</vt:lpstr>
      <vt:lpstr>Genes can be dominant or recessive</vt:lpstr>
      <vt:lpstr>Example – Eye Color</vt:lpstr>
      <vt:lpstr>A person may inherit 2 genes for certain traits</vt:lpstr>
      <vt:lpstr>3 Eye Color Possibilities (Genotypes)</vt:lpstr>
      <vt:lpstr>Homozygous </vt:lpstr>
      <vt:lpstr>Genotype </vt:lpstr>
      <vt:lpstr>What if these two people have a baby?</vt:lpstr>
      <vt:lpstr>PowerPoint Presentation</vt:lpstr>
      <vt:lpstr>What if these two people have a baby?</vt:lpstr>
      <vt:lpstr>PowerPoint Presentation</vt:lpstr>
      <vt:lpstr>What if these two people have a baby?</vt:lpstr>
      <vt:lpstr>PowerPoint Presentation</vt:lpstr>
      <vt:lpstr>The Punnett Square represents probability.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</dc:title>
  <dc:creator>Carolyn R Markel</dc:creator>
  <cp:lastModifiedBy>Carolyn R Markel</cp:lastModifiedBy>
  <cp:revision>12</cp:revision>
  <dcterms:created xsi:type="dcterms:W3CDTF">2023-08-24T20:57:35Z</dcterms:created>
  <dcterms:modified xsi:type="dcterms:W3CDTF">2024-08-26T13:04:42Z</dcterms:modified>
</cp:coreProperties>
</file>