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  <p:sldId id="260" r:id="rId7"/>
    <p:sldId id="262" r:id="rId8"/>
    <p:sldId id="263" r:id="rId9"/>
    <p:sldId id="265" r:id="rId10"/>
    <p:sldId id="264" r:id="rId11"/>
    <p:sldId id="266" r:id="rId12"/>
    <p:sldId id="273" r:id="rId13"/>
    <p:sldId id="270" r:id="rId14"/>
    <p:sldId id="271" r:id="rId15"/>
    <p:sldId id="274" r:id="rId16"/>
    <p:sldId id="268" r:id="rId17"/>
    <p:sldId id="267" r:id="rId18"/>
    <p:sldId id="269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B0EE-EBF2-4016-86E7-8E2E9A2C8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8319E-2F8D-44FC-89EB-FE3BA81523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A47F9-878D-4E70-8D72-15D9354E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AB19C-E74B-4293-A38C-F5C72193D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FD6DE-C2C1-4FDD-8E58-8FA2B496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0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7EE5F-887A-488D-B4CC-90A073E8B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BD719-70E7-40B6-A767-4D7237DB7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70FA3-1EC6-4A2C-BCDF-0887A5FE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C943B-10C1-43E4-8BEE-27750A7F2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CE716-A26C-4279-B67B-1D955BCD3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7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45D9D2-2B8F-47F6-91FF-58E3FA355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6FA99-946C-4CA9-8351-85E4EC1CA7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0ABE9-B1C7-47D7-A024-971D0090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00FAE-8547-4F12-BDA9-C661E3B0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95590-E0FA-4E6F-B87F-F409E47A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0EEF-1066-4194-9814-6B686AFA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BA7C0-CA0A-444C-BDA5-FCF22222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DEB26-4AA7-4DA1-90C7-4180B3601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658D4-FBE0-4774-A4AF-6DCAFF22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A2FDF-4351-4F18-9546-B2FFE181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40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57F9-0FD7-4A37-98D2-61CB538A3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AD58BD-6F54-47F0-AE59-5D8F4BFE2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99DB0-6F82-4586-884D-F49F8D67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6E65B-9D28-43F3-A2FD-6267BB95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ED6C5-3DEC-4BD8-B755-5F80A3D9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A87C-C646-4CFB-8479-DA9128BC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149C-6EC9-4594-A889-41DDF96C7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6B6C4-A610-4A3D-8D52-8002B7AE1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37DB1-991F-424D-87FF-3F90C75D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56DE6-AC4B-48D7-9271-17C4B6FB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426AA-0FCF-4855-85D2-E45B9B75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4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C973D-F289-496E-B015-850C809E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E9F49-C806-4023-9FEB-7349FECD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8F900-42AC-4658-B90C-CEB86FD13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1C31C-1F90-42CC-889C-2D3A662B67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D271F1-D901-4A24-96A4-371DBE3624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5ABBD0-231E-4A55-AAED-AAA2FD07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C995E-59D8-491E-85AD-8738EB68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DC370D-7518-47FD-A60F-B53712746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0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4D82B-462A-42A8-8B6A-76505A68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20656-8928-4941-8376-93091983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459F59-A999-4A38-86C2-DD3519F5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6A763E-2262-439B-BA6A-D378EE49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03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F109B-CC4A-4CB5-B47B-8C2EDF74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96B5F7-DCA3-472E-91A4-F065A254F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A643F-8F48-4BAB-B4DB-C716BED6A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11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6D601-B8CE-4654-AB07-F29164CE4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C4D43-2C45-459C-939D-7BF0C0A8A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579FD-5828-4F36-BE09-2535DBA9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ED93F-5454-4201-ADED-053EDCD46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F5414-3B26-4804-A140-625BF06F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D2313-87F8-4AA1-B6DD-8C20D5AB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4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7805B-72BE-4B31-B57F-548A348F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9DC24-461C-488C-8690-16BFD053F8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13138-2EF7-419B-9374-CF454ECC9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B359B7-25BD-41AA-B363-3070C5176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FFBE8-3A9D-45F1-B874-D2A7DEC6F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6A889-7EC1-407E-973B-60A5967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7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A9743-CFAE-4E85-8F80-6B3D599C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2999E-2BAE-4693-8AB0-DBDCF6658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3CC01-245D-484E-9182-9EED6A158D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8AE2C-ABD8-424E-B752-759212E01C39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0EBA-891C-46C8-8EAE-3372080DB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787C7-66F0-409E-B55E-AEBA87502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7ED6E-7328-4CFE-ADDE-FE1FAC9CA4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0B5AB-7FCE-4DDD-8971-E86DED21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62088"/>
            <a:ext cx="9144000" cy="1595670"/>
          </a:xfrm>
        </p:spPr>
        <p:txBody>
          <a:bodyPr/>
          <a:lstStyle/>
          <a:p>
            <a:r>
              <a:rPr lang="en-US" dirty="0"/>
              <a:t>Genetics Vocabulary</a:t>
            </a:r>
          </a:p>
        </p:txBody>
      </p:sp>
      <p:pic>
        <p:nvPicPr>
          <p:cNvPr id="1026" name="Picture 2" descr="Genetics 101 - Ask The Scientists">
            <a:extLst>
              <a:ext uri="{FF2B5EF4-FFF2-40B4-BE49-F238E27FC236}">
                <a16:creationId xmlns:a16="http://schemas.microsoft.com/office/drawing/2014/main" id="{55681A34-7746-4B62-BD9B-44F904B5A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294" y="2700744"/>
            <a:ext cx="5559411" cy="323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83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enotype vs Phenotype - Definitions and Examples">
            <a:extLst>
              <a:ext uri="{FF2B5EF4-FFF2-40B4-BE49-F238E27FC236}">
                <a16:creationId xmlns:a16="http://schemas.microsoft.com/office/drawing/2014/main" id="{1B770DE0-73A3-4A79-8EEA-AE719C9DE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4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7534D-8FBD-4039-8262-7351DD84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word?</a:t>
            </a:r>
          </a:p>
        </p:txBody>
      </p:sp>
      <p:pic>
        <p:nvPicPr>
          <p:cNvPr id="11266" name="Picture 2" descr="If you ain't got the right questions…">
            <a:extLst>
              <a:ext uri="{FF2B5EF4-FFF2-40B4-BE49-F238E27FC236}">
                <a16:creationId xmlns:a16="http://schemas.microsoft.com/office/drawing/2014/main" id="{D643D49F-4A9D-4820-97B8-88F12ABB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15" y="1861408"/>
            <a:ext cx="4214769" cy="421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7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06ED-08DC-4CA5-96B8-AA7FF7C3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Genotype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D9E15-B488-4E05-A124-8DB9842453E4}"/>
              </a:ext>
            </a:extLst>
          </p:cNvPr>
          <p:cNvSpPr txBox="1"/>
          <p:nvPr/>
        </p:nvSpPr>
        <p:spPr>
          <a:xfrm>
            <a:off x="234892" y="5561901"/>
            <a:ext cx="11828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genetic makeup of a living thing; </a:t>
            </a:r>
          </a:p>
          <a:p>
            <a:pPr algn="ctr"/>
            <a:r>
              <a:rPr lang="en-US" sz="3200" dirty="0"/>
              <a:t>the alleles that a living thing has</a:t>
            </a:r>
          </a:p>
        </p:txBody>
      </p:sp>
      <p:pic>
        <p:nvPicPr>
          <p:cNvPr id="9218" name="Picture 2" descr="Phenotype vs. Genotype: 10 Differences, Examples">
            <a:extLst>
              <a:ext uri="{FF2B5EF4-FFF2-40B4-BE49-F238E27FC236}">
                <a16:creationId xmlns:a16="http://schemas.microsoft.com/office/drawing/2014/main" id="{27C7E30E-CDE6-4A82-B647-685CE028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18325"/>
          <a:stretch/>
        </p:blipFill>
        <p:spPr bwMode="auto">
          <a:xfrm>
            <a:off x="1358288" y="1857929"/>
            <a:ext cx="3800213" cy="332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NETICS / GENOTYPE VS. PHENOTYPE - Pathwayz">
            <a:extLst>
              <a:ext uri="{FF2B5EF4-FFF2-40B4-BE49-F238E27FC236}">
                <a16:creationId xmlns:a16="http://schemas.microsoft.com/office/drawing/2014/main" id="{514FAC88-9FA5-4B31-9345-564AE30EA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r="24306"/>
          <a:stretch/>
        </p:blipFill>
        <p:spPr bwMode="auto">
          <a:xfrm>
            <a:off x="6597273" y="1690688"/>
            <a:ext cx="2991343" cy="370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4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220E-E01F-43DC-AD06-2B416E0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Recessive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F5042-5B12-4CAF-8F42-5146CA23C0AE}"/>
              </a:ext>
            </a:extLst>
          </p:cNvPr>
          <p:cNvSpPr txBox="1"/>
          <p:nvPr/>
        </p:nvSpPr>
        <p:spPr>
          <a:xfrm>
            <a:off x="0" y="55786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gene that carries a trait that </a:t>
            </a:r>
            <a:r>
              <a:rPr lang="en-US" sz="3200" b="1" u="sng" dirty="0"/>
              <a:t>does not always show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F1668-2A29-407A-8B3A-49D4C1E3ABE7}"/>
              </a:ext>
            </a:extLst>
          </p:cNvPr>
          <p:cNvSpPr txBox="1"/>
          <p:nvPr/>
        </p:nvSpPr>
        <p:spPr>
          <a:xfrm>
            <a:off x="0" y="61634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Represented by a </a:t>
            </a:r>
            <a:r>
              <a:rPr lang="en-US" sz="3200" u="sng" dirty="0"/>
              <a:t>lower case </a:t>
            </a:r>
            <a:r>
              <a:rPr lang="en-US" sz="3200" dirty="0"/>
              <a:t>letter</a:t>
            </a:r>
          </a:p>
        </p:txBody>
      </p:sp>
      <p:pic>
        <p:nvPicPr>
          <p:cNvPr id="3074" name="Picture 2" descr="Are Blue Eyes More Sensitive to Sunlight? | Calgary">
            <a:extLst>
              <a:ext uri="{FF2B5EF4-FFF2-40B4-BE49-F238E27FC236}">
                <a16:creationId xmlns:a16="http://schemas.microsoft.com/office/drawing/2014/main" id="{599A7E87-D786-45EC-9A5C-78F4D845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33" y="2114157"/>
            <a:ext cx="4007141" cy="262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 about earlobes!: West End Facial Plastic Surgery: Facial Plastic Surgery">
            <a:extLst>
              <a:ext uri="{FF2B5EF4-FFF2-40B4-BE49-F238E27FC236}">
                <a16:creationId xmlns:a16="http://schemas.microsoft.com/office/drawing/2014/main" id="{4B72EA50-824E-4564-BDB3-F1C8DB49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83" y="201137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6201-2F10-419B-B7F7-3B5BF75C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Heterozygous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B6896-26A8-4595-8DCC-9BFE65F8765D}"/>
              </a:ext>
            </a:extLst>
          </p:cNvPr>
          <p:cNvSpPr txBox="1"/>
          <p:nvPr/>
        </p:nvSpPr>
        <p:spPr>
          <a:xfrm>
            <a:off x="0" y="55535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Having two </a:t>
            </a:r>
            <a:r>
              <a:rPr lang="en-US" sz="3200" b="1" u="sng" dirty="0"/>
              <a:t>different</a:t>
            </a:r>
            <a:r>
              <a:rPr lang="en-US" sz="3200" dirty="0"/>
              <a:t> versions of the same gene</a:t>
            </a:r>
          </a:p>
        </p:txBody>
      </p:sp>
      <p:pic>
        <p:nvPicPr>
          <p:cNvPr id="5124" name="Picture 4" descr="Heterozygous">
            <a:extLst>
              <a:ext uri="{FF2B5EF4-FFF2-40B4-BE49-F238E27FC236}">
                <a16:creationId xmlns:a16="http://schemas.microsoft.com/office/drawing/2014/main" id="{B31E11D9-F256-4241-8EB4-3E3178AD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147444" cy="315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sic Principles of Genetics: Exceptions to Simple Inheritance">
            <a:extLst>
              <a:ext uri="{FF2B5EF4-FFF2-40B4-BE49-F238E27FC236}">
                <a16:creationId xmlns:a16="http://schemas.microsoft.com/office/drawing/2014/main" id="{81959847-D4A2-48D9-92F2-1A5A0B25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2" y="2099306"/>
            <a:ext cx="6338766" cy="19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25F5FCC-32CD-4016-8F18-DEA2658425A9}"/>
              </a:ext>
            </a:extLst>
          </p:cNvPr>
          <p:cNvSpPr/>
          <p:nvPr/>
        </p:nvSpPr>
        <p:spPr>
          <a:xfrm rot="10800000">
            <a:off x="7329405" y="4167124"/>
            <a:ext cx="1249959" cy="1031846"/>
          </a:xfrm>
          <a:prstGeom prst="downArrow">
            <a:avLst/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3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06ED-08DC-4CA5-96B8-AA7FF7C3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Phenotype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D9E15-B488-4E05-A124-8DB9842453E4}"/>
              </a:ext>
            </a:extLst>
          </p:cNvPr>
          <p:cNvSpPr txBox="1"/>
          <p:nvPr/>
        </p:nvSpPr>
        <p:spPr>
          <a:xfrm>
            <a:off x="234892" y="5561901"/>
            <a:ext cx="11828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observable physical properties of a living thing</a:t>
            </a:r>
          </a:p>
          <a:p>
            <a:pPr algn="ctr"/>
            <a:r>
              <a:rPr lang="en-US" sz="3200" dirty="0"/>
              <a:t>(what the living thing looks like)</a:t>
            </a:r>
          </a:p>
        </p:txBody>
      </p:sp>
      <p:pic>
        <p:nvPicPr>
          <p:cNvPr id="10244" name="Picture 4" descr="2. Phenotype and Genotype - LabXchange">
            <a:extLst>
              <a:ext uri="{FF2B5EF4-FFF2-40B4-BE49-F238E27FC236}">
                <a16:creationId xmlns:a16="http://schemas.microsoft.com/office/drawing/2014/main" id="{C7808C4E-8AD3-496C-B754-CFBA5C161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6506"/>
          <a:stretch/>
        </p:blipFill>
        <p:spPr bwMode="auto">
          <a:xfrm>
            <a:off x="1957431" y="1854040"/>
            <a:ext cx="8383398" cy="34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EB98C6E6-1E5D-488A-8B3F-B26D32B5BB01}"/>
              </a:ext>
            </a:extLst>
          </p:cNvPr>
          <p:cNvSpPr/>
          <p:nvPr/>
        </p:nvSpPr>
        <p:spPr>
          <a:xfrm>
            <a:off x="1219899" y="3502301"/>
            <a:ext cx="10133901" cy="2030136"/>
          </a:xfrm>
          <a:prstGeom prst="donut">
            <a:avLst>
              <a:gd name="adj" fmla="val 3925"/>
            </a:avLst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A770-DC83-4EA9-A052-80873D4C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Allele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5856A-3B07-456A-A8DE-BC0B9BD11EA2}"/>
              </a:ext>
            </a:extLst>
          </p:cNvPr>
          <p:cNvSpPr txBox="1"/>
          <p:nvPr/>
        </p:nvSpPr>
        <p:spPr>
          <a:xfrm>
            <a:off x="0" y="55142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One of the alternate forms of a gene </a:t>
            </a:r>
          </a:p>
          <a:p>
            <a:pPr algn="ctr"/>
            <a:r>
              <a:rPr lang="en-US" sz="3200" dirty="0"/>
              <a:t>(options of genes)</a:t>
            </a:r>
          </a:p>
        </p:txBody>
      </p:sp>
      <p:pic>
        <p:nvPicPr>
          <p:cNvPr id="4100" name="Picture 4" descr="Multiple Alleles | Biology for Majors I">
            <a:extLst>
              <a:ext uri="{FF2B5EF4-FFF2-40B4-BE49-F238E27FC236}">
                <a16:creationId xmlns:a16="http://schemas.microsoft.com/office/drawing/2014/main" id="{C0CAF47A-ABB3-4867-B0E1-D515CC76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" y="1446163"/>
            <a:ext cx="4878198" cy="35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ne vs. Allele: What's the Difference?">
            <a:extLst>
              <a:ext uri="{FF2B5EF4-FFF2-40B4-BE49-F238E27FC236}">
                <a16:creationId xmlns:a16="http://schemas.microsoft.com/office/drawing/2014/main" id="{AE6E5552-DA17-45F4-BC4B-52EC2ADE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6" y="1832895"/>
            <a:ext cx="4647263" cy="297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0E0A-3624-4BA7-BAA0-8E9B0ED0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Chromosome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8F9DD-43F7-49C9-91E3-D9D3EB1DF136}"/>
              </a:ext>
            </a:extLst>
          </p:cNvPr>
          <p:cNvSpPr txBox="1"/>
          <p:nvPr/>
        </p:nvSpPr>
        <p:spPr>
          <a:xfrm>
            <a:off x="0" y="5415657"/>
            <a:ext cx="12130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threadlike structure found in the nucleus of most living things that carries genetic information (genes)</a:t>
            </a:r>
          </a:p>
        </p:txBody>
      </p:sp>
      <p:pic>
        <p:nvPicPr>
          <p:cNvPr id="6146" name="Picture 2" descr="Why Do Most Humans Have 23 Pairs of Chromosomes? | HowStuffWorks">
            <a:extLst>
              <a:ext uri="{FF2B5EF4-FFF2-40B4-BE49-F238E27FC236}">
                <a16:creationId xmlns:a16="http://schemas.microsoft.com/office/drawing/2014/main" id="{13994D86-6EE2-47CD-9763-389283A7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5" y="1882804"/>
            <a:ext cx="4960691" cy="279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are Chromosomes - Structure and Functions - GeeksforGeeks">
            <a:extLst>
              <a:ext uri="{FF2B5EF4-FFF2-40B4-BE49-F238E27FC236}">
                <a16:creationId xmlns:a16="http://schemas.microsoft.com/office/drawing/2014/main" id="{823239F8-5B46-417E-A287-7BDEA8ED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12644" r="15842"/>
          <a:stretch/>
        </p:blipFill>
        <p:spPr bwMode="auto">
          <a:xfrm>
            <a:off x="6878972" y="2290194"/>
            <a:ext cx="3579582" cy="2299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2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220E-E01F-43DC-AD06-2B416E0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Dominant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F5042-5B12-4CAF-8F42-5146CA23C0AE}"/>
              </a:ext>
            </a:extLst>
          </p:cNvPr>
          <p:cNvSpPr txBox="1"/>
          <p:nvPr/>
        </p:nvSpPr>
        <p:spPr>
          <a:xfrm>
            <a:off x="0" y="5578679"/>
            <a:ext cx="120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gene that carries a trait that </a:t>
            </a:r>
            <a:r>
              <a:rPr lang="en-US" sz="3200" b="1" u="sng" dirty="0"/>
              <a:t>always </a:t>
            </a:r>
            <a:r>
              <a:rPr lang="en-US" sz="3200" b="1" dirty="0"/>
              <a:t>shows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F1668-2A29-407A-8B3A-49D4C1E3ABE7}"/>
              </a:ext>
            </a:extLst>
          </p:cNvPr>
          <p:cNvSpPr txBox="1"/>
          <p:nvPr/>
        </p:nvSpPr>
        <p:spPr>
          <a:xfrm>
            <a:off x="0" y="61634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Represented by a capital letter</a:t>
            </a:r>
          </a:p>
        </p:txBody>
      </p:sp>
      <p:pic>
        <p:nvPicPr>
          <p:cNvPr id="2050" name="Picture 2" descr="Brown Eyes: Fun Facts About The World's Most Common Eye Colour :: Eye  Health Central">
            <a:extLst>
              <a:ext uri="{FF2B5EF4-FFF2-40B4-BE49-F238E27FC236}">
                <a16:creationId xmlns:a16="http://schemas.microsoft.com/office/drawing/2014/main" id="{45345A01-488D-425F-87E5-E5643B63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2626"/>
            <a:ext cx="4949262" cy="212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etics of Earlobes - Thailand Medical News">
            <a:extLst>
              <a:ext uri="{FF2B5EF4-FFF2-40B4-BE49-F238E27FC236}">
                <a16:creationId xmlns:a16="http://schemas.microsoft.com/office/drawing/2014/main" id="{F6AABDA8-F107-4390-BC9F-1BDD9D3C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41" y="2052861"/>
            <a:ext cx="3067104" cy="257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0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6201-2F10-419B-B7F7-3B5BF75C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Homozygous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B6896-26A8-4595-8DCC-9BFE65F8765D}"/>
              </a:ext>
            </a:extLst>
          </p:cNvPr>
          <p:cNvSpPr txBox="1"/>
          <p:nvPr/>
        </p:nvSpPr>
        <p:spPr>
          <a:xfrm>
            <a:off x="-10962" y="57548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Having two of the </a:t>
            </a:r>
            <a:r>
              <a:rPr lang="en-US" sz="3200" b="1" u="sng" dirty="0"/>
              <a:t>same</a:t>
            </a:r>
            <a:r>
              <a:rPr lang="en-US" sz="3200" dirty="0"/>
              <a:t> versions of the same gene</a:t>
            </a:r>
          </a:p>
        </p:txBody>
      </p:sp>
      <p:pic>
        <p:nvPicPr>
          <p:cNvPr id="5126" name="Picture 6" descr="Basic Principles of Genetics: Exceptions to Simple Inheritance">
            <a:extLst>
              <a:ext uri="{FF2B5EF4-FFF2-40B4-BE49-F238E27FC236}">
                <a16:creationId xmlns:a16="http://schemas.microsoft.com/office/drawing/2014/main" id="{81959847-D4A2-48D9-92F2-1A5A0B25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2" y="2099306"/>
            <a:ext cx="6338766" cy="19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25F5FCC-32CD-4016-8F18-DEA2658425A9}"/>
              </a:ext>
            </a:extLst>
          </p:cNvPr>
          <p:cNvSpPr/>
          <p:nvPr/>
        </p:nvSpPr>
        <p:spPr>
          <a:xfrm rot="10800000">
            <a:off x="5139879" y="4167124"/>
            <a:ext cx="1249959" cy="1031846"/>
          </a:xfrm>
          <a:prstGeom prst="downArrow">
            <a:avLst/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258973E-EFA1-4BC9-A7EB-16A8A140A699}"/>
              </a:ext>
            </a:extLst>
          </p:cNvPr>
          <p:cNvSpPr/>
          <p:nvPr/>
        </p:nvSpPr>
        <p:spPr>
          <a:xfrm rot="10800000">
            <a:off x="9553886" y="4167125"/>
            <a:ext cx="1249959" cy="1031846"/>
          </a:xfrm>
          <a:prstGeom prst="downArrow">
            <a:avLst/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xamples of Homozygous Genes | YourDictionary">
            <a:extLst>
              <a:ext uri="{FF2B5EF4-FFF2-40B4-BE49-F238E27FC236}">
                <a16:creationId xmlns:a16="http://schemas.microsoft.com/office/drawing/2014/main" id="{C2B0C9E3-227E-4DFE-9CAB-C6F1FCD86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34186"/>
          <a:stretch/>
        </p:blipFill>
        <p:spPr bwMode="auto">
          <a:xfrm>
            <a:off x="528507" y="2009869"/>
            <a:ext cx="3347207" cy="283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4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0E0A-3624-4BA7-BAA0-8E9B0ED0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Chromosome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8F9DD-43F7-49C9-91E3-D9D3EB1DF136}"/>
              </a:ext>
            </a:extLst>
          </p:cNvPr>
          <p:cNvSpPr txBox="1"/>
          <p:nvPr/>
        </p:nvSpPr>
        <p:spPr>
          <a:xfrm>
            <a:off x="0" y="5415657"/>
            <a:ext cx="121304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threadlike structure found in the nucleus of most living things that carries genetic information (genes)</a:t>
            </a:r>
          </a:p>
        </p:txBody>
      </p:sp>
      <p:pic>
        <p:nvPicPr>
          <p:cNvPr id="6146" name="Picture 2" descr="Why Do Most Humans Have 23 Pairs of Chromosomes? | HowStuffWorks">
            <a:extLst>
              <a:ext uri="{FF2B5EF4-FFF2-40B4-BE49-F238E27FC236}">
                <a16:creationId xmlns:a16="http://schemas.microsoft.com/office/drawing/2014/main" id="{13994D86-6EE2-47CD-9763-389283A7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5" y="1882804"/>
            <a:ext cx="4960691" cy="2790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at are Chromosomes - Structure and Functions - GeeksforGeeks">
            <a:extLst>
              <a:ext uri="{FF2B5EF4-FFF2-40B4-BE49-F238E27FC236}">
                <a16:creationId xmlns:a16="http://schemas.microsoft.com/office/drawing/2014/main" id="{823239F8-5B46-417E-A287-7BDEA8EDC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r="15842"/>
          <a:stretch/>
        </p:blipFill>
        <p:spPr bwMode="auto">
          <a:xfrm>
            <a:off x="6878972" y="1957430"/>
            <a:ext cx="3579582" cy="2631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3A770-DC83-4EA9-A052-80873D4C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Allele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5856A-3B07-456A-A8DE-BC0B9BD11EA2}"/>
              </a:ext>
            </a:extLst>
          </p:cNvPr>
          <p:cNvSpPr txBox="1"/>
          <p:nvPr/>
        </p:nvSpPr>
        <p:spPr>
          <a:xfrm>
            <a:off x="0" y="551426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One of the alternate forms of a gene </a:t>
            </a:r>
          </a:p>
          <a:p>
            <a:pPr algn="ctr"/>
            <a:r>
              <a:rPr lang="en-US" sz="3200" dirty="0"/>
              <a:t>(options of genes)</a:t>
            </a:r>
          </a:p>
        </p:txBody>
      </p:sp>
      <p:pic>
        <p:nvPicPr>
          <p:cNvPr id="4100" name="Picture 4" descr="Multiple Alleles | Biology for Majors I">
            <a:extLst>
              <a:ext uri="{FF2B5EF4-FFF2-40B4-BE49-F238E27FC236}">
                <a16:creationId xmlns:a16="http://schemas.microsoft.com/office/drawing/2014/main" id="{C0CAF47A-ABB3-4867-B0E1-D515CC76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" y="1446163"/>
            <a:ext cx="4878198" cy="350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ene vs. Allele: What's the Difference?">
            <a:extLst>
              <a:ext uri="{FF2B5EF4-FFF2-40B4-BE49-F238E27FC236}">
                <a16:creationId xmlns:a16="http://schemas.microsoft.com/office/drawing/2014/main" id="{AE6E5552-DA17-45F4-BC4B-52EC2ADE7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56" y="1832895"/>
            <a:ext cx="4647263" cy="2971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0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220E-E01F-43DC-AD06-2B416E0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Dominant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F5042-5B12-4CAF-8F42-5146CA23C0AE}"/>
              </a:ext>
            </a:extLst>
          </p:cNvPr>
          <p:cNvSpPr txBox="1"/>
          <p:nvPr/>
        </p:nvSpPr>
        <p:spPr>
          <a:xfrm>
            <a:off x="0" y="5578679"/>
            <a:ext cx="12096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gene that carries a trait that </a:t>
            </a:r>
            <a:r>
              <a:rPr lang="en-US" sz="3200" b="1" u="sng" dirty="0"/>
              <a:t>always </a:t>
            </a:r>
            <a:r>
              <a:rPr lang="en-US" sz="3200" b="1" dirty="0"/>
              <a:t>shows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F1668-2A29-407A-8B3A-49D4C1E3ABE7}"/>
              </a:ext>
            </a:extLst>
          </p:cNvPr>
          <p:cNvSpPr txBox="1"/>
          <p:nvPr/>
        </p:nvSpPr>
        <p:spPr>
          <a:xfrm>
            <a:off x="0" y="61634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Represented by a capital letter</a:t>
            </a:r>
          </a:p>
        </p:txBody>
      </p:sp>
      <p:pic>
        <p:nvPicPr>
          <p:cNvPr id="2050" name="Picture 2" descr="Brown Eyes: Fun Facts About The World's Most Common Eye Colour :: Eye  Health Central">
            <a:extLst>
              <a:ext uri="{FF2B5EF4-FFF2-40B4-BE49-F238E27FC236}">
                <a16:creationId xmlns:a16="http://schemas.microsoft.com/office/drawing/2014/main" id="{45345A01-488D-425F-87E5-E5643B631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2626"/>
            <a:ext cx="4949262" cy="2120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enetics of Earlobes - Thailand Medical News">
            <a:extLst>
              <a:ext uri="{FF2B5EF4-FFF2-40B4-BE49-F238E27FC236}">
                <a16:creationId xmlns:a16="http://schemas.microsoft.com/office/drawing/2014/main" id="{F6AABDA8-F107-4390-BC9F-1BDD9D3C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41" y="2052861"/>
            <a:ext cx="3067104" cy="257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0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220E-E01F-43DC-AD06-2B416E0BA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Recessive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F5042-5B12-4CAF-8F42-5146CA23C0AE}"/>
              </a:ext>
            </a:extLst>
          </p:cNvPr>
          <p:cNvSpPr txBox="1"/>
          <p:nvPr/>
        </p:nvSpPr>
        <p:spPr>
          <a:xfrm>
            <a:off x="0" y="557867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 gene that carries a trait that </a:t>
            </a:r>
            <a:r>
              <a:rPr lang="en-US" sz="3200" b="1" u="sng" dirty="0"/>
              <a:t>does not always show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F1668-2A29-407A-8B3A-49D4C1E3ABE7}"/>
              </a:ext>
            </a:extLst>
          </p:cNvPr>
          <p:cNvSpPr txBox="1"/>
          <p:nvPr/>
        </p:nvSpPr>
        <p:spPr>
          <a:xfrm>
            <a:off x="0" y="616345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Represented by a </a:t>
            </a:r>
            <a:r>
              <a:rPr lang="en-US" sz="3200" u="sng" dirty="0"/>
              <a:t>lower case </a:t>
            </a:r>
            <a:r>
              <a:rPr lang="en-US" sz="3200" dirty="0"/>
              <a:t>letter</a:t>
            </a:r>
          </a:p>
        </p:txBody>
      </p:sp>
      <p:pic>
        <p:nvPicPr>
          <p:cNvPr id="3074" name="Picture 2" descr="Are Blue Eyes More Sensitive to Sunlight? | Calgary">
            <a:extLst>
              <a:ext uri="{FF2B5EF4-FFF2-40B4-BE49-F238E27FC236}">
                <a16:creationId xmlns:a16="http://schemas.microsoft.com/office/drawing/2014/main" id="{599A7E87-D786-45EC-9A5C-78F4D845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33" y="2114157"/>
            <a:ext cx="4007141" cy="2629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ll about earlobes!: West End Facial Plastic Surgery: Facial Plastic Surgery">
            <a:extLst>
              <a:ext uri="{FF2B5EF4-FFF2-40B4-BE49-F238E27FC236}">
                <a16:creationId xmlns:a16="http://schemas.microsoft.com/office/drawing/2014/main" id="{4B72EA50-824E-4564-BDB3-F1C8DB493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783" y="2011374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8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6201-2F10-419B-B7F7-3B5BF75C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Heterozygous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B6896-26A8-4595-8DCC-9BFE65F8765D}"/>
              </a:ext>
            </a:extLst>
          </p:cNvPr>
          <p:cNvSpPr txBox="1"/>
          <p:nvPr/>
        </p:nvSpPr>
        <p:spPr>
          <a:xfrm>
            <a:off x="0" y="555351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Having two </a:t>
            </a:r>
            <a:r>
              <a:rPr lang="en-US" sz="3200" b="1" u="sng" dirty="0"/>
              <a:t>different</a:t>
            </a:r>
            <a:r>
              <a:rPr lang="en-US" sz="3200" dirty="0"/>
              <a:t> versions of the same gene</a:t>
            </a:r>
          </a:p>
        </p:txBody>
      </p:sp>
      <p:pic>
        <p:nvPicPr>
          <p:cNvPr id="5124" name="Picture 4" descr="Heterozygous">
            <a:extLst>
              <a:ext uri="{FF2B5EF4-FFF2-40B4-BE49-F238E27FC236}">
                <a16:creationId xmlns:a16="http://schemas.microsoft.com/office/drawing/2014/main" id="{B31E11D9-F256-4241-8EB4-3E3178AD9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147444" cy="315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asic Principles of Genetics: Exceptions to Simple Inheritance">
            <a:extLst>
              <a:ext uri="{FF2B5EF4-FFF2-40B4-BE49-F238E27FC236}">
                <a16:creationId xmlns:a16="http://schemas.microsoft.com/office/drawing/2014/main" id="{81959847-D4A2-48D9-92F2-1A5A0B25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2" y="2099306"/>
            <a:ext cx="6338766" cy="19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25F5FCC-32CD-4016-8F18-DEA2658425A9}"/>
              </a:ext>
            </a:extLst>
          </p:cNvPr>
          <p:cNvSpPr/>
          <p:nvPr/>
        </p:nvSpPr>
        <p:spPr>
          <a:xfrm rot="10800000">
            <a:off x="7329405" y="4167124"/>
            <a:ext cx="1249959" cy="1031846"/>
          </a:xfrm>
          <a:prstGeom prst="downArrow">
            <a:avLst/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6201-2F10-419B-B7F7-3B5BF75C1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Homozygous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B6896-26A8-4595-8DCC-9BFE65F8765D}"/>
              </a:ext>
            </a:extLst>
          </p:cNvPr>
          <p:cNvSpPr txBox="1"/>
          <p:nvPr/>
        </p:nvSpPr>
        <p:spPr>
          <a:xfrm>
            <a:off x="-10962" y="57548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Having two of the </a:t>
            </a:r>
            <a:r>
              <a:rPr lang="en-US" sz="3200" b="1" u="sng" dirty="0"/>
              <a:t>same</a:t>
            </a:r>
            <a:r>
              <a:rPr lang="en-US" sz="3200" dirty="0"/>
              <a:t> versions of the same gene</a:t>
            </a:r>
          </a:p>
        </p:txBody>
      </p:sp>
      <p:pic>
        <p:nvPicPr>
          <p:cNvPr id="5126" name="Picture 6" descr="Basic Principles of Genetics: Exceptions to Simple Inheritance">
            <a:extLst>
              <a:ext uri="{FF2B5EF4-FFF2-40B4-BE49-F238E27FC236}">
                <a16:creationId xmlns:a16="http://schemas.microsoft.com/office/drawing/2014/main" id="{81959847-D4A2-48D9-92F2-1A5A0B256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02" y="2099306"/>
            <a:ext cx="6338766" cy="196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B25F5FCC-32CD-4016-8F18-DEA2658425A9}"/>
              </a:ext>
            </a:extLst>
          </p:cNvPr>
          <p:cNvSpPr/>
          <p:nvPr/>
        </p:nvSpPr>
        <p:spPr>
          <a:xfrm rot="10800000">
            <a:off x="5139879" y="4167124"/>
            <a:ext cx="1249959" cy="1031846"/>
          </a:xfrm>
          <a:prstGeom prst="downArrow">
            <a:avLst/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258973E-EFA1-4BC9-A7EB-16A8A140A699}"/>
              </a:ext>
            </a:extLst>
          </p:cNvPr>
          <p:cNvSpPr/>
          <p:nvPr/>
        </p:nvSpPr>
        <p:spPr>
          <a:xfrm rot="10800000">
            <a:off x="9553886" y="4167125"/>
            <a:ext cx="1249959" cy="1031846"/>
          </a:xfrm>
          <a:prstGeom prst="downArrow">
            <a:avLst/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xamples of Homozygous Genes | YourDictionary">
            <a:extLst>
              <a:ext uri="{FF2B5EF4-FFF2-40B4-BE49-F238E27FC236}">
                <a16:creationId xmlns:a16="http://schemas.microsoft.com/office/drawing/2014/main" id="{C2B0C9E3-227E-4DFE-9CAB-C6F1FCD86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3" r="34186"/>
          <a:stretch/>
        </p:blipFill>
        <p:spPr bwMode="auto">
          <a:xfrm>
            <a:off x="528507" y="2009869"/>
            <a:ext cx="3347207" cy="2838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86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06ED-08DC-4CA5-96B8-AA7FF7C3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Genotype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D9E15-B488-4E05-A124-8DB9842453E4}"/>
              </a:ext>
            </a:extLst>
          </p:cNvPr>
          <p:cNvSpPr txBox="1"/>
          <p:nvPr/>
        </p:nvSpPr>
        <p:spPr>
          <a:xfrm>
            <a:off x="234892" y="5561901"/>
            <a:ext cx="11828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genetic makeup of a living thing; </a:t>
            </a:r>
          </a:p>
          <a:p>
            <a:pPr algn="ctr"/>
            <a:r>
              <a:rPr lang="en-US" sz="3200" dirty="0"/>
              <a:t>the alleles that a living thing has</a:t>
            </a:r>
          </a:p>
        </p:txBody>
      </p:sp>
      <p:pic>
        <p:nvPicPr>
          <p:cNvPr id="9218" name="Picture 2" descr="Phenotype vs. Genotype: 10 Differences, Examples">
            <a:extLst>
              <a:ext uri="{FF2B5EF4-FFF2-40B4-BE49-F238E27FC236}">
                <a16:creationId xmlns:a16="http://schemas.microsoft.com/office/drawing/2014/main" id="{27C7E30E-CDE6-4A82-B647-685CE0283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1" t="18325"/>
          <a:stretch/>
        </p:blipFill>
        <p:spPr bwMode="auto">
          <a:xfrm>
            <a:off x="1358288" y="1857929"/>
            <a:ext cx="3800213" cy="3322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NETICS / GENOTYPE VS. PHENOTYPE - Pathwayz">
            <a:extLst>
              <a:ext uri="{FF2B5EF4-FFF2-40B4-BE49-F238E27FC236}">
                <a16:creationId xmlns:a16="http://schemas.microsoft.com/office/drawing/2014/main" id="{514FAC88-9FA5-4B31-9345-564AE30EA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r="24306"/>
          <a:stretch/>
        </p:blipFill>
        <p:spPr bwMode="auto">
          <a:xfrm>
            <a:off x="6597273" y="1690688"/>
            <a:ext cx="2991343" cy="3703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9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06ED-08DC-4CA5-96B8-AA7FF7C3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Phenotype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FD9E15-B488-4E05-A124-8DB9842453E4}"/>
              </a:ext>
            </a:extLst>
          </p:cNvPr>
          <p:cNvSpPr txBox="1"/>
          <p:nvPr/>
        </p:nvSpPr>
        <p:spPr>
          <a:xfrm>
            <a:off x="234892" y="5561901"/>
            <a:ext cx="11828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observable physical properties of a living thing</a:t>
            </a:r>
          </a:p>
          <a:p>
            <a:pPr algn="ctr"/>
            <a:r>
              <a:rPr lang="en-US" sz="3200" dirty="0"/>
              <a:t>(what the living thing looks like)</a:t>
            </a:r>
          </a:p>
        </p:txBody>
      </p:sp>
      <p:pic>
        <p:nvPicPr>
          <p:cNvPr id="10244" name="Picture 4" descr="2. Phenotype and Genotype - LabXchange">
            <a:extLst>
              <a:ext uri="{FF2B5EF4-FFF2-40B4-BE49-F238E27FC236}">
                <a16:creationId xmlns:a16="http://schemas.microsoft.com/office/drawing/2014/main" id="{C7808C4E-8AD3-496C-B754-CFBA5C161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6506"/>
          <a:stretch/>
        </p:blipFill>
        <p:spPr bwMode="auto">
          <a:xfrm>
            <a:off x="1957431" y="1854040"/>
            <a:ext cx="8383398" cy="34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EB98C6E6-1E5D-488A-8B3F-B26D32B5BB01}"/>
              </a:ext>
            </a:extLst>
          </p:cNvPr>
          <p:cNvSpPr/>
          <p:nvPr/>
        </p:nvSpPr>
        <p:spPr>
          <a:xfrm>
            <a:off x="1219899" y="3502301"/>
            <a:ext cx="10133901" cy="2030136"/>
          </a:xfrm>
          <a:prstGeom prst="donut">
            <a:avLst>
              <a:gd name="adj" fmla="val 3925"/>
            </a:avLst>
          </a:prstGeom>
          <a:solidFill>
            <a:srgbClr val="FFA8A8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9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245</Words>
  <Application>Microsoft Office PowerPoint</Application>
  <PresentationFormat>Widescreen</PresentationFormat>
  <Paragraphs>44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Genetics Vocabulary</vt:lpstr>
      <vt:lpstr>Chromosome</vt:lpstr>
      <vt:lpstr>Allele</vt:lpstr>
      <vt:lpstr>Dominant</vt:lpstr>
      <vt:lpstr>Recessive</vt:lpstr>
      <vt:lpstr>Heterozygous</vt:lpstr>
      <vt:lpstr>Homozygous</vt:lpstr>
      <vt:lpstr>Genotype </vt:lpstr>
      <vt:lpstr>Phenotype </vt:lpstr>
      <vt:lpstr>PowerPoint Presentation</vt:lpstr>
      <vt:lpstr>What is the word?</vt:lpstr>
      <vt:lpstr>Genotype </vt:lpstr>
      <vt:lpstr>Recessive</vt:lpstr>
      <vt:lpstr>Heterozygous</vt:lpstr>
      <vt:lpstr>Phenotype </vt:lpstr>
      <vt:lpstr>Allele</vt:lpstr>
      <vt:lpstr>Chromosome</vt:lpstr>
      <vt:lpstr>Dominant</vt:lpstr>
      <vt:lpstr>Homozygous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Vocabulary</dc:title>
  <dc:creator>Carolyn R Markel</dc:creator>
  <cp:lastModifiedBy>Carolyn R Markel</cp:lastModifiedBy>
  <cp:revision>6</cp:revision>
  <dcterms:created xsi:type="dcterms:W3CDTF">2024-09-03T12:43:48Z</dcterms:created>
  <dcterms:modified xsi:type="dcterms:W3CDTF">2024-09-03T13:15:46Z</dcterms:modified>
</cp:coreProperties>
</file>