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B455-CB4B-F3ED-74A4-79B490BB0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32076-205D-0DD3-3181-17565113D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742E2-14A3-B9F7-5BCD-F7B6604A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EC447-5C30-5CEE-87C6-8DF21CC0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B457-DE7F-4442-0579-351DD7BB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6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404D-077E-FA3D-FE59-C1D95BDC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F4F32-03E3-8E89-D889-03CE5C4C3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83E3D-1141-225A-888F-46CC7F98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827F-173F-E3E5-4685-C52C3A26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EDF4E-6040-EA8A-4A2A-B52A3551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152A8-D24B-2E83-50B0-20B5DDACB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4616F-9F5C-BDDD-83B8-EF8BF36C9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FAEA5-C9B9-70A7-5968-8ADE130B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AD49-5D90-0CCB-904B-610C8393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1C3F5-8D82-06E9-CDF2-1B6D2487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15BF-F5C1-E067-80B7-6BCD9C71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0E504-BCD7-0D76-2497-1517CC51D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A377A-A335-2F31-C8A6-00AE50D8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3755C-7069-F9B5-2D71-A769FC50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797EE-0CA9-F934-876A-15D03D02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3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7FD2-8F25-A952-AE95-A225B58E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2DEFD-10FE-238E-573B-336FEC7E0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E8B1-F772-8EF4-2184-EF564E37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FA158-50D2-61E5-A943-79BB3FDD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1E05B-B62E-F508-F98D-DA47D3FA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9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4F54-AEF4-2FBF-86D2-DF5AD023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504CC-D739-D428-6163-00E7D1510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3F4DF-CC06-30B9-1603-CCA5908A4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6268B-0589-C653-C48C-14CA19FE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3F355-B3CD-563B-FB1C-BA4D1B4B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4095B-294D-7B23-0E52-4E0C5E82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5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74F9-22E0-E1E8-5E53-983E67E0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7CF1-13DE-545C-1E5C-56D53520B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383CE-D138-48D8-2014-182440B6F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F586F-F9DD-9F62-BEAF-7573B5EE3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A20F4-BAA5-D1EA-003D-A7C858DC1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F78A4-024D-2EB3-99A4-76A4992C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FDC25-ACD0-1EE9-D191-9C363395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04242D-DAB6-6DED-492E-50F27778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0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8280-010A-409D-F748-4B2449AE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F600B-E30F-2AB9-79F6-12531DF4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5A5CB-035D-B464-724C-388BFE4A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15D9A-C11E-2094-C268-37E5E9AE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EA0ED-8784-1DF2-86A9-FE6C3FCC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DA775-1763-50D9-89AE-35714CB2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0137-F3FD-3D93-610C-85FDFDE1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8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157C-5DD2-C24F-D7F4-80EA19D8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C36A-6096-CA39-5044-E83ED9D2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DC682-E065-1FEB-FEAB-771AC337A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4141A-FFE1-9534-8EB3-3C320708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75D7F-E02D-D2E4-AD51-D54185C4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104A6-74C0-29EF-3FB3-30C4BBCF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E10F-4C98-A31D-C78F-8AA201F4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FDA4B-ABA9-CB3D-7290-27EAEB30B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5C42C-961F-F371-56EB-5197C8445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24F9C-019C-E07E-B18F-F95650C8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7AB25-6FF2-0615-FA98-8CFE2108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59BA6-DD51-635C-76DF-3E302940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1791C-A51C-00EF-0564-34A411FB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C187B-264E-A753-B3DC-F4016D6F4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E8F5E-2E10-AF0A-E29B-B9E1584EB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C5B66-2D0C-405F-99E8-0A3572B24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96C7-1F6B-4804-B169-B8A3A916E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21012-B929-1391-D1D2-7E9AC4A72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68E7-B24E-4A31-81C4-B2493AF9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36EE-0C3D-95EC-D5F8-A9DCD6049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1898"/>
            <a:ext cx="9144000" cy="1934602"/>
          </a:xfrm>
        </p:spPr>
        <p:txBody>
          <a:bodyPr/>
          <a:lstStyle/>
          <a:p>
            <a:r>
              <a:rPr lang="en-US" dirty="0"/>
              <a:t>American Revolution</a:t>
            </a:r>
            <a:br>
              <a:rPr lang="en-US" dirty="0"/>
            </a:br>
            <a:r>
              <a:rPr lang="en-US" dirty="0"/>
              <a:t>Vocabulary</a:t>
            </a:r>
          </a:p>
        </p:txBody>
      </p:sp>
      <p:pic>
        <p:nvPicPr>
          <p:cNvPr id="1026" name="Picture 2" descr="American Revolution War of independence Battlefield horses guns and the  American flag | Premium AI-generated image">
            <a:extLst>
              <a:ext uri="{FF2B5EF4-FFF2-40B4-BE49-F238E27FC236}">
                <a16:creationId xmlns:a16="http://schemas.microsoft.com/office/drawing/2014/main" id="{40A6C610-11D5-7076-254F-E4C9736F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82" y="2828831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5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E23A-B918-0903-A0F6-FE46C74A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Patriot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5C6C2-80A0-A910-728E-59079A3371C4}"/>
              </a:ext>
            </a:extLst>
          </p:cNvPr>
          <p:cNvSpPr txBox="1"/>
          <p:nvPr/>
        </p:nvSpPr>
        <p:spPr>
          <a:xfrm>
            <a:off x="1779494" y="5540188"/>
            <a:ext cx="9574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1D35"/>
                </a:solidFill>
                <a:effectLst/>
                <a:latin typeface="Google Sans"/>
              </a:rPr>
              <a:t>a colonist who supported the war for independence from Britain and opposed British rule</a:t>
            </a:r>
            <a:endParaRPr lang="en-US" sz="3200" dirty="0"/>
          </a:p>
        </p:txBody>
      </p:sp>
      <p:pic>
        <p:nvPicPr>
          <p:cNvPr id="2050" name="Picture 2" descr="The American Revolution and Genealogy Research - JSTOR Daily">
            <a:extLst>
              <a:ext uri="{FF2B5EF4-FFF2-40B4-BE49-F238E27FC236}">
                <a16:creationId xmlns:a16="http://schemas.microsoft.com/office/drawing/2014/main" id="{C17D509A-F741-62CD-0473-0FEDAC6FC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9" y="1821889"/>
            <a:ext cx="4821331" cy="321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3 Most Famous Patriots of the American Revolution - Have Fun With History">
            <a:extLst>
              <a:ext uri="{FF2B5EF4-FFF2-40B4-BE49-F238E27FC236}">
                <a16:creationId xmlns:a16="http://schemas.microsoft.com/office/drawing/2014/main" id="{F83C8216-88B7-EF5B-3507-29F81EB1C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0"/>
          <a:stretch/>
        </p:blipFill>
        <p:spPr bwMode="auto">
          <a:xfrm>
            <a:off x="721660" y="2174968"/>
            <a:ext cx="5152856" cy="250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41787-FEC7-5212-CEC3-19E1AAD8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1F89-35E3-E259-FD15-A144EB2E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Loyalist/Tory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256FA-3D92-0402-3A1F-D750D910B649}"/>
              </a:ext>
            </a:extLst>
          </p:cNvPr>
          <p:cNvSpPr txBox="1"/>
          <p:nvPr/>
        </p:nvSpPr>
        <p:spPr>
          <a:xfrm>
            <a:off x="1779494" y="5540188"/>
            <a:ext cx="9574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1D35"/>
                </a:solidFill>
                <a:effectLst/>
                <a:latin typeface="Google Sans"/>
              </a:rPr>
              <a:t>a colonist who remained loyal to the British crown and opposed the American Revolution</a:t>
            </a:r>
            <a:endParaRPr lang="en-US" sz="3200" dirty="0"/>
          </a:p>
        </p:txBody>
      </p:sp>
      <p:pic>
        <p:nvPicPr>
          <p:cNvPr id="3074" name="Picture 2" descr="Black Loyalists Fought for Their Freedom During the American Revolution |  HowStuffWorks">
            <a:extLst>
              <a:ext uri="{FF2B5EF4-FFF2-40B4-BE49-F238E27FC236}">
                <a16:creationId xmlns:a16="http://schemas.microsoft.com/office/drawing/2014/main" id="{A23AC737-65C4-79CD-53F6-1FC23AD7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0" y="2052357"/>
            <a:ext cx="4894730" cy="275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7 Famous Loyalists of the Revolutionary War Era | HISTORY">
            <a:extLst>
              <a:ext uri="{FF2B5EF4-FFF2-40B4-BE49-F238E27FC236}">
                <a16:creationId xmlns:a16="http://schemas.microsoft.com/office/drawing/2014/main" id="{84386FEB-5A46-7BB4-0827-5441E554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41" y="2052357"/>
            <a:ext cx="5730065" cy="260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D7221-C1FA-515D-3C46-560C9ADB0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82E6-7C58-1630-4CAF-EAA93E08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Neutral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24701A-D783-BABB-CFDA-2A1FC4FBBA3A}"/>
              </a:ext>
            </a:extLst>
          </p:cNvPr>
          <p:cNvSpPr txBox="1"/>
          <p:nvPr/>
        </p:nvSpPr>
        <p:spPr>
          <a:xfrm>
            <a:off x="1600200" y="5728447"/>
            <a:ext cx="957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1D35"/>
                </a:solidFill>
                <a:effectLst/>
                <a:latin typeface="Google Sans"/>
              </a:rPr>
              <a:t>not helping or supporting either side in a conflict</a:t>
            </a:r>
            <a:endParaRPr lang="en-US" sz="3200" dirty="0"/>
          </a:p>
        </p:txBody>
      </p:sp>
      <p:pic>
        <p:nvPicPr>
          <p:cNvPr id="8194" name="Picture 2" descr="Definition &amp; Meaning of &quot;Neutral&quot; | Picture Dictionary">
            <a:extLst>
              <a:ext uri="{FF2B5EF4-FFF2-40B4-BE49-F238E27FC236}">
                <a16:creationId xmlns:a16="http://schemas.microsoft.com/office/drawing/2014/main" id="{C326BA57-23B2-8923-F308-FBE8BA38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6" y="1690688"/>
            <a:ext cx="4396628" cy="351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C55B5-6231-12A9-C3ED-F15EB0825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786" y="1997018"/>
            <a:ext cx="4278003" cy="32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9560-9FEC-29FC-E122-7E0254C3D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4B22-58B1-9466-C6D3-6FF397F6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F2E46-E98B-2771-172A-544DF9B860D7}"/>
              </a:ext>
            </a:extLst>
          </p:cNvPr>
          <p:cNvSpPr txBox="1"/>
          <p:nvPr/>
        </p:nvSpPr>
        <p:spPr>
          <a:xfrm>
            <a:off x="1645024" y="5415657"/>
            <a:ext cx="9574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1D35"/>
                </a:solidFill>
                <a:effectLst/>
              </a:rPr>
              <a:t>the activity of making citizens' voices, opinions, and perspectives “present” in public policy making processes</a:t>
            </a:r>
            <a:endParaRPr lang="en-US" sz="3200" dirty="0"/>
          </a:p>
        </p:txBody>
      </p:sp>
      <p:pic>
        <p:nvPicPr>
          <p:cNvPr id="7170" name="Picture 2" descr="More than Red and Blue: Political Parties and American Democracy">
            <a:extLst>
              <a:ext uri="{FF2B5EF4-FFF2-40B4-BE49-F238E27FC236}">
                <a16:creationId xmlns:a16="http://schemas.microsoft.com/office/drawing/2014/main" id="{703B78E6-F0BE-2407-8761-3B400A863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0"/>
          <a:stretch/>
        </p:blipFill>
        <p:spPr bwMode="auto">
          <a:xfrm>
            <a:off x="838200" y="1918445"/>
            <a:ext cx="4701988" cy="285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ighly Negative Views of American Politics in 2023 | Pew Research Center">
            <a:extLst>
              <a:ext uri="{FF2B5EF4-FFF2-40B4-BE49-F238E27FC236}">
                <a16:creationId xmlns:a16="http://schemas.microsoft.com/office/drawing/2014/main" id="{6741F7A9-DF22-74DF-CCDB-37D6DDF0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12" y="2118542"/>
            <a:ext cx="4805082" cy="2702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1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3959-4F2E-69B9-9BEC-AAAD7929E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F811-D8EA-3598-249E-2B33E063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Tyrant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D704-A051-1AD4-CC52-B4A43936344A}"/>
              </a:ext>
            </a:extLst>
          </p:cNvPr>
          <p:cNvSpPr txBox="1"/>
          <p:nvPr/>
        </p:nvSpPr>
        <p:spPr>
          <a:xfrm>
            <a:off x="1528482" y="5415657"/>
            <a:ext cx="9574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1D35"/>
                </a:solidFill>
                <a:effectLst/>
              </a:rPr>
              <a:t>a ruler who has unlimited power over other people, and uses it unfairly and cruelly</a:t>
            </a:r>
            <a:endParaRPr lang="en-US" sz="3200" dirty="0"/>
          </a:p>
        </p:txBody>
      </p:sp>
      <p:pic>
        <p:nvPicPr>
          <p:cNvPr id="6146" name="Picture 2" descr="Was George III Really A Tyrant? | Georgian Papers Programme">
            <a:extLst>
              <a:ext uri="{FF2B5EF4-FFF2-40B4-BE49-F238E27FC236}">
                <a16:creationId xmlns:a16="http://schemas.microsoft.com/office/drawing/2014/main" id="{141F18F7-DD44-E673-6F8F-98C240E57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5"/>
          <a:stretch/>
        </p:blipFill>
        <p:spPr bwMode="auto">
          <a:xfrm>
            <a:off x="1651933" y="1630583"/>
            <a:ext cx="2686983" cy="359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762F1C-7EBC-D793-DCC8-AB6104F04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47" y="1772770"/>
            <a:ext cx="3312459" cy="331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2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203D3-1A06-88A9-E6CE-68DA7A83D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E554-A182-F948-48EE-4FF5EB2F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Democratic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2CC97-35DA-DDDD-7474-0AF8B8C5712F}"/>
              </a:ext>
            </a:extLst>
          </p:cNvPr>
          <p:cNvSpPr txBox="1"/>
          <p:nvPr/>
        </p:nvSpPr>
        <p:spPr>
          <a:xfrm>
            <a:off x="838200" y="5093544"/>
            <a:ext cx="1032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1D35"/>
                </a:solidFill>
                <a:effectLst/>
                <a:latin typeface="Google Sans"/>
              </a:rPr>
              <a:t>a system of government in which power is held by elected representatives who are freely voted for by the people, or held directly by the people themselves</a:t>
            </a:r>
            <a:endParaRPr lang="en-US" sz="3200" dirty="0"/>
          </a:p>
        </p:txBody>
      </p:sp>
      <p:pic>
        <p:nvPicPr>
          <p:cNvPr id="5122" name="Picture 2" descr="14 Principles of Democracy | liberties.eu">
            <a:extLst>
              <a:ext uri="{FF2B5EF4-FFF2-40B4-BE49-F238E27FC236}">
                <a16:creationId xmlns:a16="http://schemas.microsoft.com/office/drawing/2014/main" id="{B41BF9F3-817F-057F-D211-3314C1D3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8" y="1589455"/>
            <a:ext cx="4826934" cy="302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eaking Down the Numbers: What House and Senate Budgets Mean for America's  Global Leadership - Better World Campaign">
            <a:extLst>
              <a:ext uri="{FF2B5EF4-FFF2-40B4-BE49-F238E27FC236}">
                <a16:creationId xmlns:a16="http://schemas.microsoft.com/office/drawing/2014/main" id="{42A484AC-2CF9-940F-5978-2C6B8769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9455"/>
            <a:ext cx="5002306" cy="334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74EDE-CFCD-A43E-F91D-54365AB96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2CE5-F7A3-7DAF-C602-7C1C51B8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D6D5C-D1B4-BDE2-0FE2-837A24EB5425}"/>
              </a:ext>
            </a:extLst>
          </p:cNvPr>
          <p:cNvSpPr txBox="1"/>
          <p:nvPr/>
        </p:nvSpPr>
        <p:spPr>
          <a:xfrm>
            <a:off x="549088" y="5154706"/>
            <a:ext cx="10932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main claim or position the writer is trying to prove, supported by evidence and reasoning, aiming to persuade the reader to accept their point of view on a particular topic</a:t>
            </a:r>
            <a:r>
              <a:rPr lang="en-US" sz="3200" b="0" i="0" dirty="0">
                <a:solidFill>
                  <a:srgbClr val="001D35"/>
                </a:solidFill>
                <a:effectLst/>
                <a:latin typeface="Google Sans"/>
              </a:rPr>
              <a:t>;</a:t>
            </a:r>
            <a:endParaRPr lang="en-US" sz="3200" dirty="0"/>
          </a:p>
        </p:txBody>
      </p:sp>
      <p:pic>
        <p:nvPicPr>
          <p:cNvPr id="4098" name="Picture 2" descr="Tips on How to Write an Argumentative Essay">
            <a:extLst>
              <a:ext uri="{FF2B5EF4-FFF2-40B4-BE49-F238E27FC236}">
                <a16:creationId xmlns:a16="http://schemas.microsoft.com/office/drawing/2014/main" id="{D339D9D6-2BCF-A647-AC85-3942E6247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0"/>
          <a:stretch/>
        </p:blipFill>
        <p:spPr bwMode="auto">
          <a:xfrm>
            <a:off x="5943599" y="1709328"/>
            <a:ext cx="5206253" cy="308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in Idea&quot; Images – Browse 90 Stock Photos, Vectors, and Video | Adobe Stock">
            <a:extLst>
              <a:ext uri="{FF2B5EF4-FFF2-40B4-BE49-F238E27FC236}">
                <a16:creationId xmlns:a16="http://schemas.microsoft.com/office/drawing/2014/main" id="{56ACD333-FBEA-FF4C-6374-81963900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23" y="2003470"/>
            <a:ext cx="2785877" cy="27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Office Theme</vt:lpstr>
      <vt:lpstr>American Revolution Vocabulary</vt:lpstr>
      <vt:lpstr>Patriot</vt:lpstr>
      <vt:lpstr>Loyalist/Tory</vt:lpstr>
      <vt:lpstr>Neutral</vt:lpstr>
      <vt:lpstr>Representation</vt:lpstr>
      <vt:lpstr>Tyrant</vt:lpstr>
      <vt:lpstr>Democratic</vt:lpstr>
      <vt:lpstr>Argument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Carolyn Markel</dc:creator>
  <cp:lastModifiedBy>Carolyn Markel</cp:lastModifiedBy>
  <cp:revision>1</cp:revision>
  <dcterms:created xsi:type="dcterms:W3CDTF">2024-11-11T19:34:06Z</dcterms:created>
  <dcterms:modified xsi:type="dcterms:W3CDTF">2024-11-11T19:34:41Z</dcterms:modified>
</cp:coreProperties>
</file>