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71" r:id="rId10"/>
    <p:sldId id="264" r:id="rId11"/>
    <p:sldId id="272" r:id="rId12"/>
    <p:sldId id="265" r:id="rId13"/>
    <p:sldId id="266" r:id="rId14"/>
    <p:sldId id="270" r:id="rId15"/>
    <p:sldId id="267" r:id="rId16"/>
    <p:sldId id="268" r:id="rId17"/>
    <p:sldId id="274" r:id="rId18"/>
    <p:sldId id="269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DD9A-85AF-4669-A938-420C24E3A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1BD33-C756-416A-9AEE-1FB75A5EE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FEB41-55BA-4D3E-B0BF-1C89144CA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6BE6-E80D-483C-9001-803F7DA4DD7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39078-E2B9-4F68-8B77-6C4D714D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4F26E-1FD6-4B33-A80F-8370CEDA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10D-7CC2-4155-8174-397BD3666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2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F424E-A1BB-4297-95FB-1F92CF878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9488D-8D46-4D0B-8DF9-726C7DDBA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2E6F6-C4BC-419D-A848-F7EBB2A9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6BE6-E80D-483C-9001-803F7DA4DD7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C9C86-2B67-4FC7-8B1C-3C0D5D90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01E7F-0BB3-4EC6-B929-906ECEDD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10D-7CC2-4155-8174-397BD3666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4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4A54D-E9A6-4012-8D54-4C2E031952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EFBFA-1A8C-486A-9AF0-38F49CFF5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6F3ED-E87E-4C2A-9EAD-A7B8C56D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6BE6-E80D-483C-9001-803F7DA4DD7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13DEB-1B3B-41F3-B395-923B1754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5D602-6C48-448B-B628-08DD7869E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10D-7CC2-4155-8174-397BD3666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7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637E-7631-4225-8C60-55BB1D34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E49AA-B375-44A5-B14A-E9467FF1A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18DB3-0C10-4DC9-ADB3-E4143F6B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6BE6-E80D-483C-9001-803F7DA4DD7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5B78C-E5D7-4ED0-B147-E53528C4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EA5B0-F059-4C89-B184-EDA4D73A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10D-7CC2-4155-8174-397BD3666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6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1A80-9D8F-425F-917D-1C9B3157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48815-29A0-46D3-8600-86A579F27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3C9F9-6831-409D-AE88-8D0111CF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6BE6-E80D-483C-9001-803F7DA4DD7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7C41E-02A0-42BE-A041-335CE136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08D5F-E1EB-4FEA-9405-919CF5AF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10D-7CC2-4155-8174-397BD3666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3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68435-61D5-410E-8A41-25A24DDBF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74211-BE79-444A-ACD0-A066F1CFA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D672D-21B1-4053-B7AF-5781B8F74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7907E-EEED-43CF-9EDA-46179B3C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6BE6-E80D-483C-9001-803F7DA4DD7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DA1FE-207A-4881-B62A-9DF9D4EB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22615-D2D6-45A5-8F5C-EF535F814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10D-7CC2-4155-8174-397BD3666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6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790BB-E229-43FD-B1C7-7AAA1B4F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6A3C2-D718-4843-8274-582EDA48A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EBEF3-194C-491B-8FF4-B5F2FEE8B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CC76F-D8F7-4D75-90EF-A8D003A306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38CAF-4D4B-4E05-A17D-D81B8CE53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F4CDEA-2F5C-446F-865A-EFF405A46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6BE6-E80D-483C-9001-803F7DA4DD7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3D5B05-1EC6-48ED-B513-C0A91BF9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0EDD1-8CF1-4929-84D5-BC60195A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10D-7CC2-4155-8174-397BD3666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3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17FE-840B-4BB1-A6F3-6B48B095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5387D-1C99-44B3-B463-9852A714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6BE6-E80D-483C-9001-803F7DA4DD7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291B5-4B7D-40DE-A723-D8F8AFC9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68496-F75E-4254-B235-5E367493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10D-7CC2-4155-8174-397BD3666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48F492-B968-43DB-B8DC-F5637506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6BE6-E80D-483C-9001-803F7DA4DD7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11B59-69FF-44FD-83C0-E623A5C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E2AAB-DE42-4E1E-8EDA-6A7CB417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10D-7CC2-4155-8174-397BD3666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9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744E-6B2B-4A79-A78A-E13976FE6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8BE20-CE64-435A-9D6A-BF1D7D448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14F3C-2284-4635-90CE-6F02CA110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D21DE-8AD4-4DA6-92E4-30C9AEB69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6BE6-E80D-483C-9001-803F7DA4DD7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FDB2B-F17C-4DB3-A105-3B22F7ED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FA6CF-8F7F-4E51-B870-723F2210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10D-7CC2-4155-8174-397BD3666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2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EC60F-C0A8-41F9-A9D2-24BF7598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29CEE9-A24B-45E1-809C-694EAA26B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D3C6F-A443-4C51-B7C4-F8EC19C8D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C4038-47C6-4575-9714-A327CFB0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6BE6-E80D-483C-9001-803F7DA4DD7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DB722-C0AE-4DF6-9617-AB6FC321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C1B94-A9AC-4BFD-88D2-C8194844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10D-7CC2-4155-8174-397BD3666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4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7CABE-7418-4CC9-954D-87494D95D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C3875-6DB5-498D-98F8-77FAE2355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85D66-BCBB-40C8-B81E-8E39E61B6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46BE6-E80D-483C-9001-803F7DA4DD7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42069-FBDE-496A-9BD3-70625CF58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B67A8-BD8A-4203-9731-D9685EAF4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4D10D-7CC2-4155-8174-397BD3666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2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E07C2-3F3E-4566-96BA-2ECDEB321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888" y="451244"/>
            <a:ext cx="9144000" cy="1578892"/>
          </a:xfrm>
        </p:spPr>
        <p:txBody>
          <a:bodyPr>
            <a:normAutofit fontScale="90000"/>
          </a:bodyPr>
          <a:lstStyle/>
          <a:p>
            <a:r>
              <a:rPr lang="en-US" dirty="0"/>
              <a:t>Primary Sources </a:t>
            </a:r>
            <a:br>
              <a:rPr lang="en-US" dirty="0"/>
            </a:br>
            <a:r>
              <a:rPr lang="en-US" dirty="0"/>
              <a:t>and Secondary Sources</a:t>
            </a:r>
          </a:p>
        </p:txBody>
      </p:sp>
      <p:pic>
        <p:nvPicPr>
          <p:cNvPr id="1026" name="Picture 2" descr="Developing Primary Source Literacy — Margot Note Consulting LLC">
            <a:extLst>
              <a:ext uri="{FF2B5EF4-FFF2-40B4-BE49-F238E27FC236}">
                <a16:creationId xmlns:a16="http://schemas.microsoft.com/office/drawing/2014/main" id="{80BE04F1-B1C3-4576-A9D9-B167A79D6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68" y="2425468"/>
            <a:ext cx="5304639" cy="353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9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C012-E841-4A6B-AFF8-D93AA369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32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Primary Source</a:t>
            </a:r>
          </a:p>
        </p:txBody>
      </p:sp>
      <p:pic>
        <p:nvPicPr>
          <p:cNvPr id="9218" name="Picture 2" descr="By Type of Article - How to Find Newspaper Articles - Research Guides at  Williams College Libraries">
            <a:extLst>
              <a:ext uri="{FF2B5EF4-FFF2-40B4-BE49-F238E27FC236}">
                <a16:creationId xmlns:a16="http://schemas.microsoft.com/office/drawing/2014/main" id="{5840DA8A-BC95-4C2D-AA87-8C025A0ED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47" y="733131"/>
            <a:ext cx="6628876" cy="4799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7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C012-E841-4A6B-AFF8-D93AA369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32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Secondary Source</a:t>
            </a:r>
          </a:p>
        </p:txBody>
      </p:sp>
      <p:pic>
        <p:nvPicPr>
          <p:cNvPr id="18434" name="Picture 2" descr="The Life of Abraham Lincoln by Henry Ketcham | Goodreads">
            <a:extLst>
              <a:ext uri="{FF2B5EF4-FFF2-40B4-BE49-F238E27FC236}">
                <a16:creationId xmlns:a16="http://schemas.microsoft.com/office/drawing/2014/main" id="{6B3C4653-9551-49EA-A06C-675691961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10" y="772136"/>
            <a:ext cx="3455128" cy="46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1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C012-E841-4A6B-AFF8-D93AA369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32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Primary Source</a:t>
            </a:r>
          </a:p>
        </p:txBody>
      </p:sp>
      <p:pic>
        <p:nvPicPr>
          <p:cNvPr id="10242" name="Picture 2" descr="Watch Lisa Brennan-Jobs on the Shadow of Steve Jobs | The New Yorker  Interview with David Remnick | The New Yorker">
            <a:extLst>
              <a:ext uri="{FF2B5EF4-FFF2-40B4-BE49-F238E27FC236}">
                <a16:creationId xmlns:a16="http://schemas.microsoft.com/office/drawing/2014/main" id="{24773BD0-4FCB-4E8F-825D-4CD8E18FA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54" y="545284"/>
            <a:ext cx="8618290" cy="484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C012-E841-4A6B-AFF8-D93AA369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32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Primary Source</a:t>
            </a:r>
          </a:p>
        </p:txBody>
      </p:sp>
      <p:pic>
        <p:nvPicPr>
          <p:cNvPr id="11266" name="Picture 2" descr="The Business of Slavery at Monticello | Thomas Jefferson's Monticello">
            <a:extLst>
              <a:ext uri="{FF2B5EF4-FFF2-40B4-BE49-F238E27FC236}">
                <a16:creationId xmlns:a16="http://schemas.microsoft.com/office/drawing/2014/main" id="{6BA1F26D-F387-468F-A81D-A1DD725D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98" y="229219"/>
            <a:ext cx="6694939" cy="540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2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C012-E841-4A6B-AFF8-D93AA369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32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Secondary Source</a:t>
            </a:r>
          </a:p>
        </p:txBody>
      </p:sp>
      <p:pic>
        <p:nvPicPr>
          <p:cNvPr id="15362" name="Picture 2" descr="Two States. Eight Textbooks. Two American Stories. - The New York Times">
            <a:extLst>
              <a:ext uri="{FF2B5EF4-FFF2-40B4-BE49-F238E27FC236}">
                <a16:creationId xmlns:a16="http://schemas.microsoft.com/office/drawing/2014/main" id="{0D116547-8401-49DE-A9D8-DE06DED16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92" y="243243"/>
            <a:ext cx="8540503" cy="541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8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C012-E841-4A6B-AFF8-D93AA369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32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Primary Source</a:t>
            </a:r>
          </a:p>
        </p:txBody>
      </p:sp>
      <p:pic>
        <p:nvPicPr>
          <p:cNvPr id="12290" name="Picture 2" descr="Fun Facts About the Declaration of Independence | Military.com">
            <a:extLst>
              <a:ext uri="{FF2B5EF4-FFF2-40B4-BE49-F238E27FC236}">
                <a16:creationId xmlns:a16="http://schemas.microsoft.com/office/drawing/2014/main" id="{B17DED75-8038-4F3E-9F84-E29E9F1FC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35" y="634768"/>
            <a:ext cx="6912528" cy="460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C012-E841-4A6B-AFF8-D93AA369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32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Primary Source</a:t>
            </a:r>
          </a:p>
        </p:txBody>
      </p:sp>
      <p:pic>
        <p:nvPicPr>
          <p:cNvPr id="13314" name="Picture 2" descr="The Autobiography of Malcolm X: As Told to Alex Haley: Malcolm X, Alex  Haley, Attallah Shabazz: 9789990065169: Amazon.com: Books">
            <a:extLst>
              <a:ext uri="{FF2B5EF4-FFF2-40B4-BE49-F238E27FC236}">
                <a16:creationId xmlns:a16="http://schemas.microsoft.com/office/drawing/2014/main" id="{7E8CE404-78A8-4812-8D77-1D2B9D6A6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41" y="124640"/>
            <a:ext cx="3446958" cy="565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1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C012-E841-4A6B-AFF8-D93AA369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32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Secondary Source</a:t>
            </a:r>
          </a:p>
        </p:txBody>
      </p:sp>
      <p:pic>
        <p:nvPicPr>
          <p:cNvPr id="21506" name="Picture 2" descr="World Book | 2018 World Book Encyclopedia">
            <a:extLst>
              <a:ext uri="{FF2B5EF4-FFF2-40B4-BE49-F238E27FC236}">
                <a16:creationId xmlns:a16="http://schemas.microsoft.com/office/drawing/2014/main" id="{29A10024-83A1-4B61-BCAC-1B7F41719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79" y="109057"/>
            <a:ext cx="805815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0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C012-E841-4A6B-AFF8-D93AA369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32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Primary Source</a:t>
            </a:r>
          </a:p>
        </p:txBody>
      </p:sp>
      <p:pic>
        <p:nvPicPr>
          <p:cNvPr id="14338" name="Picture 2" descr="The 2021 U.S. Economy in Ten Charts | Committee for a Responsible Federal  Budget">
            <a:extLst>
              <a:ext uri="{FF2B5EF4-FFF2-40B4-BE49-F238E27FC236}">
                <a16:creationId xmlns:a16="http://schemas.microsoft.com/office/drawing/2014/main" id="{E6CC6D64-1BE6-4379-A349-708FCA697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55" y="639661"/>
            <a:ext cx="64008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C012-E841-4A6B-AFF8-D93AA369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32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Secondary Source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9829C-27C7-4DFA-831B-54C944371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66" y="546013"/>
            <a:ext cx="10449157" cy="483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436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67A08-342D-49A4-9EAB-68C7C59D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we mean by “source”?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CA8E5D-ED03-4A1F-975E-121A193CDB1C}"/>
              </a:ext>
            </a:extLst>
          </p:cNvPr>
          <p:cNvSpPr txBox="1"/>
          <p:nvPr/>
        </p:nvSpPr>
        <p:spPr>
          <a:xfrm>
            <a:off x="3126297" y="5969655"/>
            <a:ext cx="593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way to get information about a topic</a:t>
            </a:r>
          </a:p>
        </p:txBody>
      </p:sp>
      <p:pic>
        <p:nvPicPr>
          <p:cNvPr id="2050" name="Picture 2" descr="The 50 great books on education">
            <a:extLst>
              <a:ext uri="{FF2B5EF4-FFF2-40B4-BE49-F238E27FC236}">
                <a16:creationId xmlns:a16="http://schemas.microsoft.com/office/drawing/2014/main" id="{822ECE24-4033-4B01-9E48-0C60DA29E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9" y="1434223"/>
            <a:ext cx="3552545" cy="1749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wspaper - Wiktionary, the free dictionary">
            <a:extLst>
              <a:ext uri="{FF2B5EF4-FFF2-40B4-BE49-F238E27FC236}">
                <a16:creationId xmlns:a16="http://schemas.microsoft.com/office/drawing/2014/main" id="{C36DE6DC-E771-4F0A-80EB-FC3DFA641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199" y="1434223"/>
            <a:ext cx="3003248" cy="199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rf online &gt; OFF-66% |">
            <a:extLst>
              <a:ext uri="{FF2B5EF4-FFF2-40B4-BE49-F238E27FC236}">
                <a16:creationId xmlns:a16="http://schemas.microsoft.com/office/drawing/2014/main" id="{6F97E564-87F1-4919-97BB-34E5E9F5E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7" y="3710474"/>
            <a:ext cx="3019426" cy="215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op Situational Interview Questions and Example Answers | FlexJobs">
            <a:extLst>
              <a:ext uri="{FF2B5EF4-FFF2-40B4-BE49-F238E27FC236}">
                <a16:creationId xmlns:a16="http://schemas.microsoft.com/office/drawing/2014/main" id="{6FF5DBBE-366E-4973-B547-239C02805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201" y="3906390"/>
            <a:ext cx="3537358" cy="176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810+ Breaking News Reporter Stock Videos and Royalty-Free Footage - iStock  | News caster">
            <a:extLst>
              <a:ext uri="{FF2B5EF4-FFF2-40B4-BE49-F238E27FC236}">
                <a16:creationId xmlns:a16="http://schemas.microsoft.com/office/drawing/2014/main" id="{AF5F948D-F3BD-4F21-A2D5-C22AA363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382" y="1434223"/>
            <a:ext cx="3403234" cy="1914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ow to Write a Love Letter | The Art of Manliness">
            <a:extLst>
              <a:ext uri="{FF2B5EF4-FFF2-40B4-BE49-F238E27FC236}">
                <a16:creationId xmlns:a16="http://schemas.microsoft.com/office/drawing/2014/main" id="{AB4194ED-A5E2-4F17-ADD3-FD99B62D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00" y="3773589"/>
            <a:ext cx="3403234" cy="2094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5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E07C2-3F3E-4566-96BA-2ECDEB321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888" y="451244"/>
            <a:ext cx="9144000" cy="1578892"/>
          </a:xfrm>
        </p:spPr>
        <p:txBody>
          <a:bodyPr/>
          <a:lstStyle/>
          <a:p>
            <a:r>
              <a:rPr lang="en-US" dirty="0"/>
              <a:t>The End</a:t>
            </a:r>
          </a:p>
        </p:txBody>
      </p:sp>
      <p:pic>
        <p:nvPicPr>
          <p:cNvPr id="1026" name="Picture 2" descr="Developing Primary Source Literacy — Margot Note Consulting LLC">
            <a:extLst>
              <a:ext uri="{FF2B5EF4-FFF2-40B4-BE49-F238E27FC236}">
                <a16:creationId xmlns:a16="http://schemas.microsoft.com/office/drawing/2014/main" id="{80BE04F1-B1C3-4576-A9D9-B167A79D6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44" y="2417079"/>
            <a:ext cx="5304639" cy="353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6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FCBF7-58EF-4A94-8D58-755CEAC85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78" y="365124"/>
            <a:ext cx="4027415" cy="1325563"/>
          </a:xfrm>
        </p:spPr>
        <p:txBody>
          <a:bodyPr/>
          <a:lstStyle/>
          <a:p>
            <a:r>
              <a:rPr lang="en-US" dirty="0"/>
              <a:t>Primary Sources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32D2C4-B38B-473E-A37E-D6245A3B2896}"/>
              </a:ext>
            </a:extLst>
          </p:cNvPr>
          <p:cNvSpPr txBox="1">
            <a:spLocks/>
          </p:cNvSpPr>
          <p:nvPr/>
        </p:nvSpPr>
        <p:spPr>
          <a:xfrm>
            <a:off x="6938536" y="365124"/>
            <a:ext cx="47139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Secondary 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0AC754-70B3-429D-9AB5-E0FBA5E784E0}"/>
              </a:ext>
            </a:extLst>
          </p:cNvPr>
          <p:cNvSpPr/>
          <p:nvPr/>
        </p:nvSpPr>
        <p:spPr>
          <a:xfrm>
            <a:off x="5994138" y="696286"/>
            <a:ext cx="45719" cy="5972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14851B-99C4-4AAA-8A1D-276634EFD2B9}"/>
              </a:ext>
            </a:extLst>
          </p:cNvPr>
          <p:cNvSpPr txBox="1"/>
          <p:nvPr/>
        </p:nvSpPr>
        <p:spPr>
          <a:xfrm>
            <a:off x="212738" y="4763401"/>
            <a:ext cx="593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What:  History, original records or objects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54D1D-6ECC-4BD5-941F-0CBE6987A960}"/>
              </a:ext>
            </a:extLst>
          </p:cNvPr>
          <p:cNvSpPr txBox="1"/>
          <p:nvPr/>
        </p:nvSpPr>
        <p:spPr>
          <a:xfrm>
            <a:off x="6250740" y="4557921"/>
            <a:ext cx="5600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What: Anything that describes or analyzes information from primary sources.</a:t>
            </a:r>
          </a:p>
        </p:txBody>
      </p:sp>
      <p:pic>
        <p:nvPicPr>
          <p:cNvPr id="3074" name="Picture 2" descr="Search U.S. Military Records from WWII">
            <a:extLst>
              <a:ext uri="{FF2B5EF4-FFF2-40B4-BE49-F238E27FC236}">
                <a16:creationId xmlns:a16="http://schemas.microsoft.com/office/drawing/2014/main" id="{410B8AC9-828D-426E-9617-994BECB1F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6" y="1560353"/>
            <a:ext cx="4556805" cy="2853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wo States. Eight Textbooks. Two American Stories. - The New York Times">
            <a:extLst>
              <a:ext uri="{FF2B5EF4-FFF2-40B4-BE49-F238E27FC236}">
                <a16:creationId xmlns:a16="http://schemas.microsoft.com/office/drawing/2014/main" id="{5FFC2EB4-C236-4BCB-8B6C-18E7F58A5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81" y="1517491"/>
            <a:ext cx="4572141" cy="2896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98FDB6-4B5C-4E53-976F-74F42F6A675B}"/>
              </a:ext>
            </a:extLst>
          </p:cNvPr>
          <p:cNvSpPr txBox="1"/>
          <p:nvPr/>
        </p:nvSpPr>
        <p:spPr>
          <a:xfrm>
            <a:off x="6209553" y="5399135"/>
            <a:ext cx="5982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Created by: Someone not present at the event</a:t>
            </a:r>
          </a:p>
          <a:p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D27E1-FFFC-492F-9C21-7617B8A1D5D3}"/>
              </a:ext>
            </a:extLst>
          </p:cNvPr>
          <p:cNvSpPr txBox="1"/>
          <p:nvPr/>
        </p:nvSpPr>
        <p:spPr>
          <a:xfrm>
            <a:off x="6243898" y="6025943"/>
            <a:ext cx="5600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When: Usually much later after the event</a:t>
            </a: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563D9D-AA5E-4F78-99EF-52C096AA5EAA}"/>
              </a:ext>
            </a:extLst>
          </p:cNvPr>
          <p:cNvSpPr txBox="1"/>
          <p:nvPr/>
        </p:nvSpPr>
        <p:spPr>
          <a:xfrm>
            <a:off x="212738" y="5414575"/>
            <a:ext cx="593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Created by: Participants and observers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802CC4-39B1-45B2-AD81-5E705D4BA6B8}"/>
              </a:ext>
            </a:extLst>
          </p:cNvPr>
          <p:cNvSpPr txBox="1"/>
          <p:nvPr/>
        </p:nvSpPr>
        <p:spPr>
          <a:xfrm>
            <a:off x="247083" y="6003450"/>
            <a:ext cx="593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When: At the time the event occurred </a:t>
            </a:r>
          </a:p>
        </p:txBody>
      </p:sp>
    </p:spTree>
    <p:extLst>
      <p:ext uri="{BB962C8B-B14F-4D97-AF65-F5344CB8AC3E}">
        <p14:creationId xmlns:p14="http://schemas.microsoft.com/office/powerpoint/2010/main" val="5009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054A-3557-43A5-B6A5-4D69A7D8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8242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Examples of </a:t>
            </a:r>
            <a:br>
              <a:rPr lang="en-US" sz="4000" dirty="0"/>
            </a:br>
            <a:r>
              <a:rPr lang="en-US" sz="4000" dirty="0"/>
              <a:t>Primary Sources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5AE7FE-FC33-4D60-B5AE-AD1F23939B44}"/>
              </a:ext>
            </a:extLst>
          </p:cNvPr>
          <p:cNvSpPr txBox="1">
            <a:spLocks/>
          </p:cNvSpPr>
          <p:nvPr/>
        </p:nvSpPr>
        <p:spPr>
          <a:xfrm>
            <a:off x="6795781" y="365125"/>
            <a:ext cx="47824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Examples of Secondary 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8CA388-315C-4059-940F-A3D1C26D26B9}"/>
              </a:ext>
            </a:extLst>
          </p:cNvPr>
          <p:cNvSpPr/>
          <p:nvPr/>
        </p:nvSpPr>
        <p:spPr>
          <a:xfrm>
            <a:off x="6050281" y="520117"/>
            <a:ext cx="45719" cy="5972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ABB3-D1A7-4D68-82D7-FAF974FBB151}"/>
              </a:ext>
            </a:extLst>
          </p:cNvPr>
          <p:cNvSpPr txBox="1"/>
          <p:nvPr/>
        </p:nvSpPr>
        <p:spPr>
          <a:xfrm>
            <a:off x="6525657" y="2080470"/>
            <a:ext cx="50525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Journal 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Textbooks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Dictionaries and encyclopedias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Books that interpret or analyze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Political commentary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Biographies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Criticism of literature, art works or music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FF188-78FE-4571-8E89-97BF2DCF92E3}"/>
              </a:ext>
            </a:extLst>
          </p:cNvPr>
          <p:cNvSpPr txBox="1"/>
          <p:nvPr/>
        </p:nvSpPr>
        <p:spPr>
          <a:xfrm>
            <a:off x="493342" y="2111248"/>
            <a:ext cx="54721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Original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Auto</a:t>
            </a:r>
            <a:r>
              <a:rPr lang="en-US" sz="2400" dirty="0"/>
              <a:t>biographies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Interviews and speeches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Government documents and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Creative artworks and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Newspaper articles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735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FF9F-065E-4732-9440-3C426C6B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Turn and Talk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DEF3C2-0110-49C8-846F-DEB93E7EDD2A}"/>
              </a:ext>
            </a:extLst>
          </p:cNvPr>
          <p:cNvSpPr txBox="1"/>
          <p:nvPr/>
        </p:nvSpPr>
        <p:spPr>
          <a:xfrm>
            <a:off x="449510" y="2760339"/>
            <a:ext cx="50732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Discuss with a person near you what are the </a:t>
            </a:r>
            <a:r>
              <a:rPr lang="en-US" sz="2800" u="sng" dirty="0"/>
              <a:t>differences</a:t>
            </a:r>
            <a:r>
              <a:rPr lang="en-US" sz="2800" dirty="0"/>
              <a:t> between </a:t>
            </a:r>
            <a:r>
              <a:rPr lang="en-US" sz="2800" u="sng" dirty="0"/>
              <a:t>primary</a:t>
            </a:r>
            <a:r>
              <a:rPr lang="en-US" sz="2800" dirty="0"/>
              <a:t> and </a:t>
            </a:r>
            <a:r>
              <a:rPr lang="en-US" sz="2800" u="sng" dirty="0"/>
              <a:t>secondary</a:t>
            </a:r>
            <a:r>
              <a:rPr lang="en-US" sz="2800" dirty="0"/>
              <a:t> sources.</a:t>
            </a:r>
          </a:p>
          <a:p>
            <a:endParaRPr lang="en-US" sz="2800" dirty="0"/>
          </a:p>
          <a:p>
            <a:r>
              <a:rPr lang="en-US" sz="2800" dirty="0"/>
              <a:t>Provide </a:t>
            </a:r>
            <a:r>
              <a:rPr lang="en-US" sz="2800" u="sng" dirty="0"/>
              <a:t>examples</a:t>
            </a:r>
            <a:r>
              <a:rPr lang="en-US" sz="2800" dirty="0"/>
              <a:t> of each type of source.</a:t>
            </a:r>
          </a:p>
        </p:txBody>
      </p:sp>
      <p:pic>
        <p:nvPicPr>
          <p:cNvPr id="6146" name="Picture 2" descr="Turn and Talk: Educational tool or not so cool | Flat Hat News">
            <a:extLst>
              <a:ext uri="{FF2B5EF4-FFF2-40B4-BE49-F238E27FC236}">
                <a16:creationId xmlns:a16="http://schemas.microsoft.com/office/drawing/2014/main" id="{49778DD9-8F4F-4FC0-8AD9-4C8E73EA3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4" r="17299" b="23792"/>
          <a:stretch/>
        </p:blipFill>
        <p:spPr bwMode="auto">
          <a:xfrm>
            <a:off x="5589864" y="2208235"/>
            <a:ext cx="5671657" cy="33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9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3FEF-C427-43DF-9D4B-80E6A8FF3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Critical Thinking Question</a:t>
            </a:r>
          </a:p>
        </p:txBody>
      </p:sp>
      <p:pic>
        <p:nvPicPr>
          <p:cNvPr id="4098" name="Picture 2" descr="What is a good question? | Dragonfly Training">
            <a:extLst>
              <a:ext uri="{FF2B5EF4-FFF2-40B4-BE49-F238E27FC236}">
                <a16:creationId xmlns:a16="http://schemas.microsoft.com/office/drawing/2014/main" id="{E436153F-403D-4F64-971B-8FF7BF855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6" y="2054527"/>
            <a:ext cx="3879908" cy="387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D5C9CD-A39D-4622-9493-79A206B8F0F9}"/>
              </a:ext>
            </a:extLst>
          </p:cNvPr>
          <p:cNvSpPr txBox="1"/>
          <p:nvPr/>
        </p:nvSpPr>
        <p:spPr>
          <a:xfrm>
            <a:off x="4180514" y="2493082"/>
            <a:ext cx="801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are the advantages of primary sources?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2790C-9525-4C32-B03A-9892D1C044EA}"/>
              </a:ext>
            </a:extLst>
          </p:cNvPr>
          <p:cNvSpPr txBox="1"/>
          <p:nvPr/>
        </p:nvSpPr>
        <p:spPr>
          <a:xfrm>
            <a:off x="4180514" y="3994481"/>
            <a:ext cx="801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are the advantages of secondary sources?</a:t>
            </a:r>
          </a:p>
        </p:txBody>
      </p:sp>
    </p:spTree>
    <p:extLst>
      <p:ext uri="{BB962C8B-B14F-4D97-AF65-F5344CB8AC3E}">
        <p14:creationId xmlns:p14="http://schemas.microsoft.com/office/powerpoint/2010/main" val="33148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9E803-10AA-4C1B-8649-18DB033E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Task: Is it a primary or secondary source?</a:t>
            </a:r>
          </a:p>
        </p:txBody>
      </p:sp>
      <p:pic>
        <p:nvPicPr>
          <p:cNvPr id="7170" name="Picture 2" descr="Thinking Man PNG Image - PurePNG | Free transparent CC0 PNG Image Library">
            <a:extLst>
              <a:ext uri="{FF2B5EF4-FFF2-40B4-BE49-F238E27FC236}">
                <a16:creationId xmlns:a16="http://schemas.microsoft.com/office/drawing/2014/main" id="{EC2E955D-ABE1-4C12-95B0-7403E039D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590" y="2038202"/>
            <a:ext cx="6150820" cy="481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2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C012-E841-4A6B-AFF8-D93AA369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32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Primary Source</a:t>
            </a:r>
          </a:p>
        </p:txBody>
      </p:sp>
      <p:pic>
        <p:nvPicPr>
          <p:cNvPr id="8194" name="Picture 2" descr="The Paris Review Diaries Archives - The Paris Review">
            <a:extLst>
              <a:ext uri="{FF2B5EF4-FFF2-40B4-BE49-F238E27FC236}">
                <a16:creationId xmlns:a16="http://schemas.microsoft.com/office/drawing/2014/main" id="{AAADECEE-195F-4D8C-A55F-B163EC66D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14" y="514029"/>
            <a:ext cx="6423171" cy="481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51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C012-E841-4A6B-AFF8-D93AA369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32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Secondary Source</a:t>
            </a:r>
          </a:p>
        </p:txBody>
      </p:sp>
      <p:pic>
        <p:nvPicPr>
          <p:cNvPr id="16386" name="Picture 2" descr="The Civil War (American Heritage Books): Catton, Bruce: 9780618001873:  Amazon.com: Books">
            <a:extLst>
              <a:ext uri="{FF2B5EF4-FFF2-40B4-BE49-F238E27FC236}">
                <a16:creationId xmlns:a16="http://schemas.microsoft.com/office/drawing/2014/main" id="{5FDC43C6-F2D8-4F19-8861-2B9CFEA29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51" y="260059"/>
            <a:ext cx="3611316" cy="5415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3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208</Words>
  <Application>Microsoft Office PowerPoint</Application>
  <PresentationFormat>Widescreen</PresentationFormat>
  <Paragraphs>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Primary Sources  and Secondary Sources</vt:lpstr>
      <vt:lpstr>What do we mean by “source”?</vt:lpstr>
      <vt:lpstr>Primary Sources</vt:lpstr>
      <vt:lpstr>Examples of  Primary Sources</vt:lpstr>
      <vt:lpstr>Turn and Talk</vt:lpstr>
      <vt:lpstr>Critical Thinking Question</vt:lpstr>
      <vt:lpstr>Task: Is it a primary or secondary source?</vt:lpstr>
      <vt:lpstr>Primary Source</vt:lpstr>
      <vt:lpstr>Secondary Source</vt:lpstr>
      <vt:lpstr>Primary Source</vt:lpstr>
      <vt:lpstr>Secondary Source</vt:lpstr>
      <vt:lpstr>Primary Source</vt:lpstr>
      <vt:lpstr>Primary Source</vt:lpstr>
      <vt:lpstr>Secondary Source</vt:lpstr>
      <vt:lpstr>Primary Source</vt:lpstr>
      <vt:lpstr>Primary Source</vt:lpstr>
      <vt:lpstr>Secondary Source</vt:lpstr>
      <vt:lpstr>Primary Source</vt:lpstr>
      <vt:lpstr>Secondary Source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Sources</dc:title>
  <dc:creator>Carolyn R Markel</dc:creator>
  <cp:lastModifiedBy>Carolyn R Markel</cp:lastModifiedBy>
  <cp:revision>9</cp:revision>
  <dcterms:created xsi:type="dcterms:W3CDTF">2023-10-26T12:31:34Z</dcterms:created>
  <dcterms:modified xsi:type="dcterms:W3CDTF">2024-10-10T14:54:44Z</dcterms:modified>
</cp:coreProperties>
</file>