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4"/>
  </p:sldMasterIdLst>
  <p:notesMasterIdLst>
    <p:notesMasterId r:id="rId20"/>
  </p:notesMasterIdLst>
  <p:handoutMasterIdLst>
    <p:handoutMasterId r:id="rId21"/>
  </p:handoutMasterIdLst>
  <p:sldIdLst>
    <p:sldId id="410" r:id="rId5"/>
    <p:sldId id="383" r:id="rId6"/>
    <p:sldId id="409" r:id="rId7"/>
    <p:sldId id="389" r:id="rId8"/>
    <p:sldId id="391" r:id="rId9"/>
    <p:sldId id="408" r:id="rId10"/>
    <p:sldId id="414" r:id="rId11"/>
    <p:sldId id="406" r:id="rId12"/>
    <p:sldId id="416" r:id="rId13"/>
    <p:sldId id="415" r:id="rId14"/>
    <p:sldId id="412" r:id="rId15"/>
    <p:sldId id="413" r:id="rId16"/>
    <p:sldId id="418" r:id="rId17"/>
    <p:sldId id="419" r:id="rId18"/>
    <p:sldId id="39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BD82A-4971-4C02-B83A-9D20C37D5D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375C0F-DB3A-453C-BB75-1D525D40EBAC}">
      <dgm:prSet/>
      <dgm:spPr/>
      <dgm:t>
        <a:bodyPr/>
        <a:lstStyle/>
        <a:p>
          <a:r>
            <a:rPr lang="en-US" dirty="0"/>
            <a:t>The goal is to clarify our data processes &amp; illustrate how  data informs Federal Negotiations and program expectations. We will…</a:t>
          </a:r>
        </a:p>
      </dgm:t>
    </dgm:pt>
    <dgm:pt modelId="{4A5A95FA-7FBC-4650-92A5-9F094BB0978A}" type="parTrans" cxnId="{A8483806-5E45-4055-B76C-F293C4B9D790}">
      <dgm:prSet/>
      <dgm:spPr/>
      <dgm:t>
        <a:bodyPr/>
        <a:lstStyle/>
        <a:p>
          <a:endParaRPr lang="en-US"/>
        </a:p>
      </dgm:t>
    </dgm:pt>
    <dgm:pt modelId="{BD366119-2B66-4C7E-8043-A6CD59E01266}" type="sibTrans" cxnId="{A8483806-5E45-4055-B76C-F293C4B9D790}">
      <dgm:prSet/>
      <dgm:spPr/>
      <dgm:t>
        <a:bodyPr/>
        <a:lstStyle/>
        <a:p>
          <a:endParaRPr lang="en-US"/>
        </a:p>
      </dgm:t>
    </dgm:pt>
    <dgm:pt modelId="{35F08393-355B-4977-A713-2A3C21C07178}">
      <dgm:prSet/>
      <dgm:spPr/>
      <dgm:t>
        <a:bodyPr/>
        <a:lstStyle/>
        <a:p>
          <a:r>
            <a:rPr lang="en-US" dirty="0"/>
            <a:t>Review Current SFY24 Statewide Data</a:t>
          </a:r>
        </a:p>
      </dgm:t>
    </dgm:pt>
    <dgm:pt modelId="{13F1CD8D-5C0B-4E26-8C05-1B01B7DDE1F7}" type="parTrans" cxnId="{82FAA46D-AD96-43BE-A70A-69228A373AC4}">
      <dgm:prSet/>
      <dgm:spPr/>
      <dgm:t>
        <a:bodyPr/>
        <a:lstStyle/>
        <a:p>
          <a:endParaRPr lang="en-US"/>
        </a:p>
      </dgm:t>
    </dgm:pt>
    <dgm:pt modelId="{934A2178-7754-4753-B8F2-83B74DC1D130}" type="sibTrans" cxnId="{82FAA46D-AD96-43BE-A70A-69228A373AC4}">
      <dgm:prSet/>
      <dgm:spPr/>
      <dgm:t>
        <a:bodyPr/>
        <a:lstStyle/>
        <a:p>
          <a:endParaRPr lang="en-US"/>
        </a:p>
      </dgm:t>
    </dgm:pt>
    <dgm:pt modelId="{761ABBA2-FAE8-4499-9CF5-D2965A614A0F}">
      <dgm:prSet/>
      <dgm:spPr/>
      <dgm:t>
        <a:bodyPr/>
        <a:lstStyle/>
        <a:p>
          <a:r>
            <a:rPr lang="en-US"/>
            <a:t>Introduce The Statistical Adjustment Model</a:t>
          </a:r>
        </a:p>
      </dgm:t>
    </dgm:pt>
    <dgm:pt modelId="{44B79557-502B-4E41-8C13-ABD141C73EE4}" type="parTrans" cxnId="{93F1C1D0-8B18-4729-821E-22206E3A72FF}">
      <dgm:prSet/>
      <dgm:spPr/>
      <dgm:t>
        <a:bodyPr/>
        <a:lstStyle/>
        <a:p>
          <a:endParaRPr lang="en-US"/>
        </a:p>
      </dgm:t>
    </dgm:pt>
    <dgm:pt modelId="{8C5C165A-5EF3-457E-AF52-2282F2861B9A}" type="sibTrans" cxnId="{93F1C1D0-8B18-4729-821E-22206E3A72FF}">
      <dgm:prSet/>
      <dgm:spPr/>
      <dgm:t>
        <a:bodyPr/>
        <a:lstStyle/>
        <a:p>
          <a:endParaRPr lang="en-US"/>
        </a:p>
      </dgm:t>
    </dgm:pt>
    <dgm:pt modelId="{41D7F5D4-5CDF-47FB-AFA9-850BD1B93A3E}">
      <dgm:prSet/>
      <dgm:spPr/>
      <dgm:t>
        <a:bodyPr/>
        <a:lstStyle/>
        <a:p>
          <a:r>
            <a:rPr lang="en-US" dirty="0"/>
            <a:t>Barriers to Employment</a:t>
          </a:r>
        </a:p>
      </dgm:t>
    </dgm:pt>
    <dgm:pt modelId="{C7FBBDF8-CD24-4301-822D-B07F01637F1B}" type="parTrans" cxnId="{5DCBDCCD-0B7B-45F8-B3FB-30EF1241101C}">
      <dgm:prSet/>
      <dgm:spPr/>
      <dgm:t>
        <a:bodyPr/>
        <a:lstStyle/>
        <a:p>
          <a:endParaRPr lang="en-US"/>
        </a:p>
      </dgm:t>
    </dgm:pt>
    <dgm:pt modelId="{0878AD13-3848-4B77-BCC7-ECB8CAA97A6D}" type="sibTrans" cxnId="{5DCBDCCD-0B7B-45F8-B3FB-30EF1241101C}">
      <dgm:prSet/>
      <dgm:spPr/>
      <dgm:t>
        <a:bodyPr/>
        <a:lstStyle/>
        <a:p>
          <a:endParaRPr lang="en-US"/>
        </a:p>
      </dgm:t>
    </dgm:pt>
    <dgm:pt modelId="{AAEAC1D1-A173-4AAA-B936-7A279AA6E23A}">
      <dgm:prSet/>
      <dgm:spPr/>
      <dgm:t>
        <a:bodyPr/>
        <a:lstStyle/>
        <a:p>
          <a:r>
            <a:rPr lang="en-US" dirty="0"/>
            <a:t>Intake, Quality Assurance, &amp; Table 6</a:t>
          </a:r>
        </a:p>
      </dgm:t>
    </dgm:pt>
    <dgm:pt modelId="{9B108683-EDF8-4DDA-9003-D87F27BF608E}" type="parTrans" cxnId="{047FA8D7-0301-4CC3-B63C-4C1CB8F17490}">
      <dgm:prSet/>
      <dgm:spPr/>
      <dgm:t>
        <a:bodyPr/>
        <a:lstStyle/>
        <a:p>
          <a:endParaRPr lang="en-US"/>
        </a:p>
      </dgm:t>
    </dgm:pt>
    <dgm:pt modelId="{2BA4EE09-4AD9-4DD5-A515-3085C20ADB3B}" type="sibTrans" cxnId="{047FA8D7-0301-4CC3-B63C-4C1CB8F17490}">
      <dgm:prSet/>
      <dgm:spPr/>
      <dgm:t>
        <a:bodyPr/>
        <a:lstStyle/>
        <a:p>
          <a:endParaRPr lang="en-US"/>
        </a:p>
      </dgm:t>
    </dgm:pt>
    <dgm:pt modelId="{5620B598-2F9D-4547-B78A-3F4980168617}">
      <dgm:prSet/>
      <dgm:spPr/>
      <dgm:t>
        <a:bodyPr/>
        <a:lstStyle/>
        <a:p>
          <a:r>
            <a:rPr lang="en-US"/>
            <a:t>Review MSG Types</a:t>
          </a:r>
        </a:p>
      </dgm:t>
    </dgm:pt>
    <dgm:pt modelId="{815D6369-FC98-4A27-94F4-B2A8DB8C6D25}" type="parTrans" cxnId="{D94CA9A3-FFB7-42FB-B3C6-7A42DA05F231}">
      <dgm:prSet/>
      <dgm:spPr/>
      <dgm:t>
        <a:bodyPr/>
        <a:lstStyle/>
        <a:p>
          <a:endParaRPr lang="en-US"/>
        </a:p>
      </dgm:t>
    </dgm:pt>
    <dgm:pt modelId="{668DB8BE-7590-44B1-A8A9-204817917C12}" type="sibTrans" cxnId="{D94CA9A3-FFB7-42FB-B3C6-7A42DA05F231}">
      <dgm:prSet/>
      <dgm:spPr/>
      <dgm:t>
        <a:bodyPr/>
        <a:lstStyle/>
        <a:p>
          <a:endParaRPr lang="en-US"/>
        </a:p>
      </dgm:t>
    </dgm:pt>
    <dgm:pt modelId="{8613B166-5C53-4B70-9867-D9B59644B112}">
      <dgm:prSet/>
      <dgm:spPr/>
      <dgm:t>
        <a:bodyPr/>
        <a:lstStyle/>
        <a:p>
          <a:r>
            <a:rPr lang="en-US" dirty="0"/>
            <a:t>Marking ICAPS, Completions, and Credentials   </a:t>
          </a:r>
        </a:p>
      </dgm:t>
    </dgm:pt>
    <dgm:pt modelId="{5C6EC350-5653-4589-93EC-A8D26699FFEE}" type="parTrans" cxnId="{CDD0B29C-86BA-4C0E-8A9C-0BD34378B11C}">
      <dgm:prSet/>
      <dgm:spPr/>
      <dgm:t>
        <a:bodyPr/>
        <a:lstStyle/>
        <a:p>
          <a:endParaRPr lang="en-US"/>
        </a:p>
      </dgm:t>
    </dgm:pt>
    <dgm:pt modelId="{F18D3111-444C-469D-8CF7-7731012B49E8}" type="sibTrans" cxnId="{CDD0B29C-86BA-4C0E-8A9C-0BD34378B11C}">
      <dgm:prSet/>
      <dgm:spPr/>
      <dgm:t>
        <a:bodyPr/>
        <a:lstStyle/>
        <a:p>
          <a:endParaRPr lang="en-US"/>
        </a:p>
      </dgm:t>
    </dgm:pt>
    <dgm:pt modelId="{063612A0-6BB6-4D46-A34B-6B080DF9D77A}">
      <dgm:prSet/>
      <dgm:spPr/>
      <dgm:t>
        <a:bodyPr/>
        <a:lstStyle/>
        <a:p>
          <a:r>
            <a:rPr lang="en-US"/>
            <a:t>Discuss Cleaning Up Errors and Table 6</a:t>
          </a:r>
        </a:p>
      </dgm:t>
    </dgm:pt>
    <dgm:pt modelId="{52090AB3-4FF2-4916-BE13-6D0BA3C366DB}" type="parTrans" cxnId="{7A581E93-3EEC-43C4-B839-9C0847B09689}">
      <dgm:prSet/>
      <dgm:spPr/>
      <dgm:t>
        <a:bodyPr/>
        <a:lstStyle/>
        <a:p>
          <a:endParaRPr lang="en-US"/>
        </a:p>
      </dgm:t>
    </dgm:pt>
    <dgm:pt modelId="{78889011-3DC7-4CDE-B800-15ECF6FA8A6C}" type="sibTrans" cxnId="{7A581E93-3EEC-43C4-B839-9C0847B09689}">
      <dgm:prSet/>
      <dgm:spPr/>
      <dgm:t>
        <a:bodyPr/>
        <a:lstStyle/>
        <a:p>
          <a:endParaRPr lang="en-US"/>
        </a:p>
      </dgm:t>
    </dgm:pt>
    <dgm:pt modelId="{BCA4B106-9CFE-4868-BDA8-87EF3F0050BB}">
      <dgm:prSet/>
      <dgm:spPr/>
      <dgm:t>
        <a:bodyPr/>
        <a:lstStyle/>
        <a:p>
          <a:r>
            <a:rPr lang="en-US" dirty="0"/>
            <a:t>Identify the Future Impact of SFY22, SFY23, and SFY24 Data</a:t>
          </a:r>
        </a:p>
      </dgm:t>
    </dgm:pt>
    <dgm:pt modelId="{D2C0B9D0-D74C-414B-B58E-35FBF63DC983}" type="parTrans" cxnId="{709336D6-729C-4E00-B8C4-612E0BD67009}">
      <dgm:prSet/>
      <dgm:spPr/>
      <dgm:t>
        <a:bodyPr/>
        <a:lstStyle/>
        <a:p>
          <a:endParaRPr lang="en-US"/>
        </a:p>
      </dgm:t>
    </dgm:pt>
    <dgm:pt modelId="{DEBFAC40-9522-4195-A86E-4E675D4D6ECE}" type="sibTrans" cxnId="{709336D6-729C-4E00-B8C4-612E0BD67009}">
      <dgm:prSet/>
      <dgm:spPr/>
      <dgm:t>
        <a:bodyPr/>
        <a:lstStyle/>
        <a:p>
          <a:endParaRPr lang="en-US"/>
        </a:p>
      </dgm:t>
    </dgm:pt>
    <dgm:pt modelId="{34099549-6F45-4208-A3DC-D0456A7B3BA5}">
      <dgm:prSet/>
      <dgm:spPr/>
      <dgm:t>
        <a:bodyPr/>
        <a:lstStyle/>
        <a:p>
          <a:r>
            <a:rPr lang="en-US"/>
            <a:t>Provide Time for Q and A </a:t>
          </a:r>
        </a:p>
      </dgm:t>
    </dgm:pt>
    <dgm:pt modelId="{38646EF6-8BC9-4FFF-AB03-8C94277EACE3}" type="parTrans" cxnId="{493D0556-4A36-4163-99AC-6786913A1B5A}">
      <dgm:prSet/>
      <dgm:spPr/>
      <dgm:t>
        <a:bodyPr/>
        <a:lstStyle/>
        <a:p>
          <a:endParaRPr lang="en-US"/>
        </a:p>
      </dgm:t>
    </dgm:pt>
    <dgm:pt modelId="{CF22E68A-2660-472A-A254-8886B48A7FA6}" type="sibTrans" cxnId="{493D0556-4A36-4163-99AC-6786913A1B5A}">
      <dgm:prSet/>
      <dgm:spPr/>
      <dgm:t>
        <a:bodyPr/>
        <a:lstStyle/>
        <a:p>
          <a:endParaRPr lang="en-US"/>
        </a:p>
      </dgm:t>
    </dgm:pt>
    <dgm:pt modelId="{075E2958-E5E5-4A94-844B-4BA8D9A7B507}" type="pres">
      <dgm:prSet presAssocID="{260BD82A-4971-4C02-B83A-9D20C37D5DDC}" presName="root" presStyleCnt="0">
        <dgm:presLayoutVars>
          <dgm:dir/>
          <dgm:resizeHandles val="exact"/>
        </dgm:presLayoutVars>
      </dgm:prSet>
      <dgm:spPr/>
    </dgm:pt>
    <dgm:pt modelId="{E15401D0-B081-4D3E-B46E-23E137C1E478}" type="pres">
      <dgm:prSet presAssocID="{1D375C0F-DB3A-453C-BB75-1D525D40EBAC}" presName="compNode" presStyleCnt="0"/>
      <dgm:spPr/>
    </dgm:pt>
    <dgm:pt modelId="{F425D448-2E07-4AA4-839B-33D3A2C09C01}" type="pres">
      <dgm:prSet presAssocID="{1D375C0F-DB3A-453C-BB75-1D525D40EBAC}" presName="bgRect" presStyleLbl="bgShp" presStyleIdx="0" presStyleCnt="7"/>
      <dgm:spPr/>
    </dgm:pt>
    <dgm:pt modelId="{A955C1EF-CEC2-4AD1-B067-CF27FB012025}" type="pres">
      <dgm:prSet presAssocID="{1D375C0F-DB3A-453C-BB75-1D525D40EBA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7D729B7-C371-4A55-B77D-091203453B8B}" type="pres">
      <dgm:prSet presAssocID="{1D375C0F-DB3A-453C-BB75-1D525D40EBAC}" presName="spaceRect" presStyleCnt="0"/>
      <dgm:spPr/>
    </dgm:pt>
    <dgm:pt modelId="{3B8CA906-DCA4-4713-A32B-380B8F2169A2}" type="pres">
      <dgm:prSet presAssocID="{1D375C0F-DB3A-453C-BB75-1D525D40EBAC}" presName="parTx" presStyleLbl="revTx" presStyleIdx="0" presStyleCnt="9" custScaleY="162254">
        <dgm:presLayoutVars>
          <dgm:chMax val="0"/>
          <dgm:chPref val="0"/>
        </dgm:presLayoutVars>
      </dgm:prSet>
      <dgm:spPr/>
    </dgm:pt>
    <dgm:pt modelId="{B3F97371-6532-4A6A-9230-812CD6DF3510}" type="pres">
      <dgm:prSet presAssocID="{BD366119-2B66-4C7E-8043-A6CD59E01266}" presName="sibTrans" presStyleCnt="0"/>
      <dgm:spPr/>
    </dgm:pt>
    <dgm:pt modelId="{8E420A48-104B-43C9-A2A2-B77E60C953A3}" type="pres">
      <dgm:prSet presAssocID="{35F08393-355B-4977-A713-2A3C21C07178}" presName="compNode" presStyleCnt="0"/>
      <dgm:spPr/>
    </dgm:pt>
    <dgm:pt modelId="{2979A11F-DA54-4786-8F14-F69A25A41CB9}" type="pres">
      <dgm:prSet presAssocID="{35F08393-355B-4977-A713-2A3C21C07178}" presName="bgRect" presStyleLbl="bgShp" presStyleIdx="1" presStyleCnt="7"/>
      <dgm:spPr/>
    </dgm:pt>
    <dgm:pt modelId="{3BC273E2-7A48-40A9-87EE-2EA53BF1E0CC}" type="pres">
      <dgm:prSet presAssocID="{35F08393-355B-4977-A713-2A3C21C0717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54254A6-8C57-4060-9D60-9962935F2FC0}" type="pres">
      <dgm:prSet presAssocID="{35F08393-355B-4977-A713-2A3C21C07178}" presName="spaceRect" presStyleCnt="0"/>
      <dgm:spPr/>
    </dgm:pt>
    <dgm:pt modelId="{B703F593-13E7-4215-83B9-137D5724F97F}" type="pres">
      <dgm:prSet presAssocID="{35F08393-355B-4977-A713-2A3C21C07178}" presName="parTx" presStyleLbl="revTx" presStyleIdx="1" presStyleCnt="9">
        <dgm:presLayoutVars>
          <dgm:chMax val="0"/>
          <dgm:chPref val="0"/>
        </dgm:presLayoutVars>
      </dgm:prSet>
      <dgm:spPr/>
    </dgm:pt>
    <dgm:pt modelId="{8E9DBE45-B238-4BB3-BB1E-C1E50A23E660}" type="pres">
      <dgm:prSet presAssocID="{934A2178-7754-4753-B8F2-83B74DC1D130}" presName="sibTrans" presStyleCnt="0"/>
      <dgm:spPr/>
    </dgm:pt>
    <dgm:pt modelId="{E96CF318-797F-47D0-8F70-B2C91BCAB03B}" type="pres">
      <dgm:prSet presAssocID="{761ABBA2-FAE8-4499-9CF5-D2965A614A0F}" presName="compNode" presStyleCnt="0"/>
      <dgm:spPr/>
    </dgm:pt>
    <dgm:pt modelId="{DE8454DE-C455-40E8-8399-1A93D9621DB3}" type="pres">
      <dgm:prSet presAssocID="{761ABBA2-FAE8-4499-9CF5-D2965A614A0F}" presName="bgRect" presStyleLbl="bgShp" presStyleIdx="2" presStyleCnt="7"/>
      <dgm:spPr/>
    </dgm:pt>
    <dgm:pt modelId="{CA48C01D-14B9-4FDA-BB55-4723E44DF54E}" type="pres">
      <dgm:prSet presAssocID="{761ABBA2-FAE8-4499-9CF5-D2965A614A0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844C97D-BC7D-4795-8FCA-09A8E8119028}" type="pres">
      <dgm:prSet presAssocID="{761ABBA2-FAE8-4499-9CF5-D2965A614A0F}" presName="spaceRect" presStyleCnt="0"/>
      <dgm:spPr/>
    </dgm:pt>
    <dgm:pt modelId="{D9ADCED5-5080-4FCF-8D22-12D38299A40B}" type="pres">
      <dgm:prSet presAssocID="{761ABBA2-FAE8-4499-9CF5-D2965A614A0F}" presName="parTx" presStyleLbl="revTx" presStyleIdx="2" presStyleCnt="9">
        <dgm:presLayoutVars>
          <dgm:chMax val="0"/>
          <dgm:chPref val="0"/>
        </dgm:presLayoutVars>
      </dgm:prSet>
      <dgm:spPr/>
    </dgm:pt>
    <dgm:pt modelId="{02E9F817-FA7E-4878-9921-B889ADE5E4A7}" type="pres">
      <dgm:prSet presAssocID="{761ABBA2-FAE8-4499-9CF5-D2965A614A0F}" presName="desTx" presStyleLbl="revTx" presStyleIdx="3" presStyleCnt="9">
        <dgm:presLayoutVars/>
      </dgm:prSet>
      <dgm:spPr/>
    </dgm:pt>
    <dgm:pt modelId="{43435CC7-6AA2-4D3F-A4C9-2F2C3BB03879}" type="pres">
      <dgm:prSet presAssocID="{8C5C165A-5EF3-457E-AF52-2282F2861B9A}" presName="sibTrans" presStyleCnt="0"/>
      <dgm:spPr/>
    </dgm:pt>
    <dgm:pt modelId="{4C5670AE-9BFD-4EB4-B111-38B444924D19}" type="pres">
      <dgm:prSet presAssocID="{5620B598-2F9D-4547-B78A-3F4980168617}" presName="compNode" presStyleCnt="0"/>
      <dgm:spPr/>
    </dgm:pt>
    <dgm:pt modelId="{704CCF5A-C7E8-43BC-ABC4-B5BE5C54465D}" type="pres">
      <dgm:prSet presAssocID="{5620B598-2F9D-4547-B78A-3F4980168617}" presName="bgRect" presStyleLbl="bgShp" presStyleIdx="3" presStyleCnt="7"/>
      <dgm:spPr/>
    </dgm:pt>
    <dgm:pt modelId="{021508AD-FFBE-4B16-ACD5-4F1D7580E80A}" type="pres">
      <dgm:prSet presAssocID="{5620B598-2F9D-4547-B78A-3F498016861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D822AB2E-08B8-40A2-9FCD-54BECFB6C2C2}" type="pres">
      <dgm:prSet presAssocID="{5620B598-2F9D-4547-B78A-3F4980168617}" presName="spaceRect" presStyleCnt="0"/>
      <dgm:spPr/>
    </dgm:pt>
    <dgm:pt modelId="{2F7F0F46-F42A-4B04-A738-400CCFFC8E2C}" type="pres">
      <dgm:prSet presAssocID="{5620B598-2F9D-4547-B78A-3F4980168617}" presName="parTx" presStyleLbl="revTx" presStyleIdx="4" presStyleCnt="9">
        <dgm:presLayoutVars>
          <dgm:chMax val="0"/>
          <dgm:chPref val="0"/>
        </dgm:presLayoutVars>
      </dgm:prSet>
      <dgm:spPr/>
    </dgm:pt>
    <dgm:pt modelId="{0B08F896-1AE8-4447-8136-EF83B3D69665}" type="pres">
      <dgm:prSet presAssocID="{5620B598-2F9D-4547-B78A-3F4980168617}" presName="desTx" presStyleLbl="revTx" presStyleIdx="5" presStyleCnt="9">
        <dgm:presLayoutVars/>
      </dgm:prSet>
      <dgm:spPr/>
    </dgm:pt>
    <dgm:pt modelId="{6C8B6BAB-2AD4-4502-9F2A-F6B5B06E72E7}" type="pres">
      <dgm:prSet presAssocID="{668DB8BE-7590-44B1-A8A9-204817917C12}" presName="sibTrans" presStyleCnt="0"/>
      <dgm:spPr/>
    </dgm:pt>
    <dgm:pt modelId="{E00228F5-665C-4216-88BE-717A5F920DF4}" type="pres">
      <dgm:prSet presAssocID="{063612A0-6BB6-4D46-A34B-6B080DF9D77A}" presName="compNode" presStyleCnt="0"/>
      <dgm:spPr/>
    </dgm:pt>
    <dgm:pt modelId="{9C86959B-4097-4FED-B075-A5F2D6ADAE98}" type="pres">
      <dgm:prSet presAssocID="{063612A0-6BB6-4D46-A34B-6B080DF9D77A}" presName="bgRect" presStyleLbl="bgShp" presStyleIdx="4" presStyleCnt="7"/>
      <dgm:spPr/>
    </dgm:pt>
    <dgm:pt modelId="{D9072E06-CD2C-4426-A1C5-8B294CE1D275}" type="pres">
      <dgm:prSet presAssocID="{063612A0-6BB6-4D46-A34B-6B080DF9D77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AF2AD7AE-95C1-497D-95BC-B9CCC16EBC59}" type="pres">
      <dgm:prSet presAssocID="{063612A0-6BB6-4D46-A34B-6B080DF9D77A}" presName="spaceRect" presStyleCnt="0"/>
      <dgm:spPr/>
    </dgm:pt>
    <dgm:pt modelId="{5411F447-7997-4598-B6F4-21B3D1CC5ADE}" type="pres">
      <dgm:prSet presAssocID="{063612A0-6BB6-4D46-A34B-6B080DF9D77A}" presName="parTx" presStyleLbl="revTx" presStyleIdx="6" presStyleCnt="9">
        <dgm:presLayoutVars>
          <dgm:chMax val="0"/>
          <dgm:chPref val="0"/>
        </dgm:presLayoutVars>
      </dgm:prSet>
      <dgm:spPr/>
    </dgm:pt>
    <dgm:pt modelId="{2644FAD4-18F5-4C01-8535-F29FF42886D0}" type="pres">
      <dgm:prSet presAssocID="{78889011-3DC7-4CDE-B800-15ECF6FA8A6C}" presName="sibTrans" presStyleCnt="0"/>
      <dgm:spPr/>
    </dgm:pt>
    <dgm:pt modelId="{D57EA9C4-4A39-42A7-8FAA-AE235ADE51B6}" type="pres">
      <dgm:prSet presAssocID="{BCA4B106-9CFE-4868-BDA8-87EF3F0050BB}" presName="compNode" presStyleCnt="0"/>
      <dgm:spPr/>
    </dgm:pt>
    <dgm:pt modelId="{25E02D46-3A9C-4637-9B48-7B811D7718AE}" type="pres">
      <dgm:prSet presAssocID="{BCA4B106-9CFE-4868-BDA8-87EF3F0050BB}" presName="bgRect" presStyleLbl="bgShp" presStyleIdx="5" presStyleCnt="7"/>
      <dgm:spPr/>
    </dgm:pt>
    <dgm:pt modelId="{852CF534-9D75-4AA8-AD48-2E93F4DB4EE4}" type="pres">
      <dgm:prSet presAssocID="{BCA4B106-9CFE-4868-BDA8-87EF3F0050B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atistics"/>
        </a:ext>
      </dgm:extLst>
    </dgm:pt>
    <dgm:pt modelId="{1BC96DDF-0555-41DB-8CD7-1CA8A59CC1EC}" type="pres">
      <dgm:prSet presAssocID="{BCA4B106-9CFE-4868-BDA8-87EF3F0050BB}" presName="spaceRect" presStyleCnt="0"/>
      <dgm:spPr/>
    </dgm:pt>
    <dgm:pt modelId="{CCC4BAE3-737D-48ED-B369-AFAC79F918F4}" type="pres">
      <dgm:prSet presAssocID="{BCA4B106-9CFE-4868-BDA8-87EF3F0050BB}" presName="parTx" presStyleLbl="revTx" presStyleIdx="7" presStyleCnt="9">
        <dgm:presLayoutVars>
          <dgm:chMax val="0"/>
          <dgm:chPref val="0"/>
        </dgm:presLayoutVars>
      </dgm:prSet>
      <dgm:spPr/>
    </dgm:pt>
    <dgm:pt modelId="{89CE4DB3-7D4F-4C6A-903F-E5166CC24650}" type="pres">
      <dgm:prSet presAssocID="{DEBFAC40-9522-4195-A86E-4E675D4D6ECE}" presName="sibTrans" presStyleCnt="0"/>
      <dgm:spPr/>
    </dgm:pt>
    <dgm:pt modelId="{881A00D8-B908-46EB-98D2-E50FF0AA9ED8}" type="pres">
      <dgm:prSet presAssocID="{34099549-6F45-4208-A3DC-D0456A7B3BA5}" presName="compNode" presStyleCnt="0"/>
      <dgm:spPr/>
    </dgm:pt>
    <dgm:pt modelId="{61F4EDAF-D1F3-48D3-AEA8-62C089A9BA41}" type="pres">
      <dgm:prSet presAssocID="{34099549-6F45-4208-A3DC-D0456A7B3BA5}" presName="bgRect" presStyleLbl="bgShp" presStyleIdx="6" presStyleCnt="7"/>
      <dgm:spPr/>
    </dgm:pt>
    <dgm:pt modelId="{A8765859-2FEA-42E5-95F9-F2A12C2F3C4A}" type="pres">
      <dgm:prSet presAssocID="{34099549-6F45-4208-A3DC-D0456A7B3BA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DF6D4708-0C18-43F6-9813-8F3DFEC43F54}" type="pres">
      <dgm:prSet presAssocID="{34099549-6F45-4208-A3DC-D0456A7B3BA5}" presName="spaceRect" presStyleCnt="0"/>
      <dgm:spPr/>
    </dgm:pt>
    <dgm:pt modelId="{FB2E5D82-BF8F-4FD9-ADEB-387D3C6CF186}" type="pres">
      <dgm:prSet presAssocID="{34099549-6F45-4208-A3DC-D0456A7B3BA5}" presName="parTx" presStyleLbl="revTx" presStyleIdx="8" presStyleCnt="9">
        <dgm:presLayoutVars>
          <dgm:chMax val="0"/>
          <dgm:chPref val="0"/>
        </dgm:presLayoutVars>
      </dgm:prSet>
      <dgm:spPr/>
    </dgm:pt>
  </dgm:ptLst>
  <dgm:cxnLst>
    <dgm:cxn modelId="{A8483806-5E45-4055-B76C-F293C4B9D790}" srcId="{260BD82A-4971-4C02-B83A-9D20C37D5DDC}" destId="{1D375C0F-DB3A-453C-BB75-1D525D40EBAC}" srcOrd="0" destOrd="0" parTransId="{4A5A95FA-7FBC-4650-92A5-9F094BB0978A}" sibTransId="{BD366119-2B66-4C7E-8043-A6CD59E01266}"/>
    <dgm:cxn modelId="{3E272A21-8E92-4AB5-AC7B-47B157ABE09E}" type="presOf" srcId="{AAEAC1D1-A173-4AAA-B936-7A279AA6E23A}" destId="{02E9F817-FA7E-4878-9921-B889ADE5E4A7}" srcOrd="0" destOrd="1" presId="urn:microsoft.com/office/officeart/2018/2/layout/IconVerticalSolidList"/>
    <dgm:cxn modelId="{95C91422-E3FA-441D-BA90-669FDFB42AC1}" type="presOf" srcId="{1D375C0F-DB3A-453C-BB75-1D525D40EBAC}" destId="{3B8CA906-DCA4-4713-A32B-380B8F2169A2}" srcOrd="0" destOrd="0" presId="urn:microsoft.com/office/officeart/2018/2/layout/IconVerticalSolidList"/>
    <dgm:cxn modelId="{07FE1023-87C4-4EEB-B64D-0FC27C4EBCA2}" type="presOf" srcId="{260BD82A-4971-4C02-B83A-9D20C37D5DDC}" destId="{075E2958-E5E5-4A94-844B-4BA8D9A7B507}" srcOrd="0" destOrd="0" presId="urn:microsoft.com/office/officeart/2018/2/layout/IconVerticalSolidList"/>
    <dgm:cxn modelId="{5416D95F-3A6A-4C0B-89DC-72941C07BFC9}" type="presOf" srcId="{063612A0-6BB6-4D46-A34B-6B080DF9D77A}" destId="{5411F447-7997-4598-B6F4-21B3D1CC5ADE}" srcOrd="0" destOrd="0" presId="urn:microsoft.com/office/officeart/2018/2/layout/IconVerticalSolidList"/>
    <dgm:cxn modelId="{1C67C443-46B5-4248-A5B2-7610AE9CF2EB}" type="presOf" srcId="{41D7F5D4-5CDF-47FB-AFA9-850BD1B93A3E}" destId="{02E9F817-FA7E-4878-9921-B889ADE5E4A7}" srcOrd="0" destOrd="0" presId="urn:microsoft.com/office/officeart/2018/2/layout/IconVerticalSolidList"/>
    <dgm:cxn modelId="{82FAA46D-AD96-43BE-A70A-69228A373AC4}" srcId="{260BD82A-4971-4C02-B83A-9D20C37D5DDC}" destId="{35F08393-355B-4977-A713-2A3C21C07178}" srcOrd="1" destOrd="0" parTransId="{13F1CD8D-5C0B-4E26-8C05-1B01B7DDE1F7}" sibTransId="{934A2178-7754-4753-B8F2-83B74DC1D130}"/>
    <dgm:cxn modelId="{493D0556-4A36-4163-99AC-6786913A1B5A}" srcId="{260BD82A-4971-4C02-B83A-9D20C37D5DDC}" destId="{34099549-6F45-4208-A3DC-D0456A7B3BA5}" srcOrd="6" destOrd="0" parTransId="{38646EF6-8BC9-4FFF-AB03-8C94277EACE3}" sibTransId="{CF22E68A-2660-472A-A254-8886B48A7FA6}"/>
    <dgm:cxn modelId="{D44D9F7D-87AD-4CFF-8761-80894A3D0D1D}" type="presOf" srcId="{BCA4B106-9CFE-4868-BDA8-87EF3F0050BB}" destId="{CCC4BAE3-737D-48ED-B369-AFAC79F918F4}" srcOrd="0" destOrd="0" presId="urn:microsoft.com/office/officeart/2018/2/layout/IconVerticalSolidList"/>
    <dgm:cxn modelId="{7A581E93-3EEC-43C4-B839-9C0847B09689}" srcId="{260BD82A-4971-4C02-B83A-9D20C37D5DDC}" destId="{063612A0-6BB6-4D46-A34B-6B080DF9D77A}" srcOrd="4" destOrd="0" parTransId="{52090AB3-4FF2-4916-BE13-6D0BA3C366DB}" sibTransId="{78889011-3DC7-4CDE-B800-15ECF6FA8A6C}"/>
    <dgm:cxn modelId="{CDD0B29C-86BA-4C0E-8A9C-0BD34378B11C}" srcId="{5620B598-2F9D-4547-B78A-3F4980168617}" destId="{8613B166-5C53-4B70-9867-D9B59644B112}" srcOrd="0" destOrd="0" parTransId="{5C6EC350-5653-4589-93EC-A8D26699FFEE}" sibTransId="{F18D3111-444C-469D-8CF7-7731012B49E8}"/>
    <dgm:cxn modelId="{D94CA9A3-FFB7-42FB-B3C6-7A42DA05F231}" srcId="{260BD82A-4971-4C02-B83A-9D20C37D5DDC}" destId="{5620B598-2F9D-4547-B78A-3F4980168617}" srcOrd="3" destOrd="0" parTransId="{815D6369-FC98-4A27-94F4-B2A8DB8C6D25}" sibTransId="{668DB8BE-7590-44B1-A8A9-204817917C12}"/>
    <dgm:cxn modelId="{301580A9-2834-470D-A5B8-092D2156D551}" type="presOf" srcId="{8613B166-5C53-4B70-9867-D9B59644B112}" destId="{0B08F896-1AE8-4447-8136-EF83B3D69665}" srcOrd="0" destOrd="0" presId="urn:microsoft.com/office/officeart/2018/2/layout/IconVerticalSolidList"/>
    <dgm:cxn modelId="{2EE834B8-2A1F-4FD5-8F07-4C8C7D02BC51}" type="presOf" srcId="{35F08393-355B-4977-A713-2A3C21C07178}" destId="{B703F593-13E7-4215-83B9-137D5724F97F}" srcOrd="0" destOrd="0" presId="urn:microsoft.com/office/officeart/2018/2/layout/IconVerticalSolidList"/>
    <dgm:cxn modelId="{41738DBC-9AA3-4221-B6D7-3EAB46F9D35F}" type="presOf" srcId="{34099549-6F45-4208-A3DC-D0456A7B3BA5}" destId="{FB2E5D82-BF8F-4FD9-ADEB-387D3C6CF186}" srcOrd="0" destOrd="0" presId="urn:microsoft.com/office/officeart/2018/2/layout/IconVerticalSolidList"/>
    <dgm:cxn modelId="{C6D4DDCC-DF28-4682-861D-B0FE1F763CC5}" type="presOf" srcId="{761ABBA2-FAE8-4499-9CF5-D2965A614A0F}" destId="{D9ADCED5-5080-4FCF-8D22-12D38299A40B}" srcOrd="0" destOrd="0" presId="urn:microsoft.com/office/officeart/2018/2/layout/IconVerticalSolidList"/>
    <dgm:cxn modelId="{5DCBDCCD-0B7B-45F8-B3FB-30EF1241101C}" srcId="{761ABBA2-FAE8-4499-9CF5-D2965A614A0F}" destId="{41D7F5D4-5CDF-47FB-AFA9-850BD1B93A3E}" srcOrd="0" destOrd="0" parTransId="{C7FBBDF8-CD24-4301-822D-B07F01637F1B}" sibTransId="{0878AD13-3848-4B77-BCC7-ECB8CAA97A6D}"/>
    <dgm:cxn modelId="{93F1C1D0-8B18-4729-821E-22206E3A72FF}" srcId="{260BD82A-4971-4C02-B83A-9D20C37D5DDC}" destId="{761ABBA2-FAE8-4499-9CF5-D2965A614A0F}" srcOrd="2" destOrd="0" parTransId="{44B79557-502B-4E41-8C13-ABD141C73EE4}" sibTransId="{8C5C165A-5EF3-457E-AF52-2282F2861B9A}"/>
    <dgm:cxn modelId="{709336D6-729C-4E00-B8C4-612E0BD67009}" srcId="{260BD82A-4971-4C02-B83A-9D20C37D5DDC}" destId="{BCA4B106-9CFE-4868-BDA8-87EF3F0050BB}" srcOrd="5" destOrd="0" parTransId="{D2C0B9D0-D74C-414B-B58E-35FBF63DC983}" sibTransId="{DEBFAC40-9522-4195-A86E-4E675D4D6ECE}"/>
    <dgm:cxn modelId="{047FA8D7-0301-4CC3-B63C-4C1CB8F17490}" srcId="{761ABBA2-FAE8-4499-9CF5-D2965A614A0F}" destId="{AAEAC1D1-A173-4AAA-B936-7A279AA6E23A}" srcOrd="1" destOrd="0" parTransId="{9B108683-EDF8-4DDA-9003-D87F27BF608E}" sibTransId="{2BA4EE09-4AD9-4DD5-A515-3085C20ADB3B}"/>
    <dgm:cxn modelId="{21F239E8-B9FF-4E6D-BA15-D2EBE0F2BBB7}" type="presOf" srcId="{5620B598-2F9D-4547-B78A-3F4980168617}" destId="{2F7F0F46-F42A-4B04-A738-400CCFFC8E2C}" srcOrd="0" destOrd="0" presId="urn:microsoft.com/office/officeart/2018/2/layout/IconVerticalSolidList"/>
    <dgm:cxn modelId="{33FDC04B-F40D-4002-93B2-D8D40AC598A7}" type="presParOf" srcId="{075E2958-E5E5-4A94-844B-4BA8D9A7B507}" destId="{E15401D0-B081-4D3E-B46E-23E137C1E478}" srcOrd="0" destOrd="0" presId="urn:microsoft.com/office/officeart/2018/2/layout/IconVerticalSolidList"/>
    <dgm:cxn modelId="{A639836F-03DC-45E2-BA20-66F4DC8AAAEC}" type="presParOf" srcId="{E15401D0-B081-4D3E-B46E-23E137C1E478}" destId="{F425D448-2E07-4AA4-839B-33D3A2C09C01}" srcOrd="0" destOrd="0" presId="urn:microsoft.com/office/officeart/2018/2/layout/IconVerticalSolidList"/>
    <dgm:cxn modelId="{42955E24-D288-4A5D-BBE3-8512D09B3FE3}" type="presParOf" srcId="{E15401D0-B081-4D3E-B46E-23E137C1E478}" destId="{A955C1EF-CEC2-4AD1-B067-CF27FB012025}" srcOrd="1" destOrd="0" presId="urn:microsoft.com/office/officeart/2018/2/layout/IconVerticalSolidList"/>
    <dgm:cxn modelId="{3D74B2F8-FFE7-4AD7-968D-12EA94E2E87B}" type="presParOf" srcId="{E15401D0-B081-4D3E-B46E-23E137C1E478}" destId="{B7D729B7-C371-4A55-B77D-091203453B8B}" srcOrd="2" destOrd="0" presId="urn:microsoft.com/office/officeart/2018/2/layout/IconVerticalSolidList"/>
    <dgm:cxn modelId="{78B4594A-894C-4EFC-A62A-8A928F661530}" type="presParOf" srcId="{E15401D0-B081-4D3E-B46E-23E137C1E478}" destId="{3B8CA906-DCA4-4713-A32B-380B8F2169A2}" srcOrd="3" destOrd="0" presId="urn:microsoft.com/office/officeart/2018/2/layout/IconVerticalSolidList"/>
    <dgm:cxn modelId="{A0F9A9BC-C34C-4030-BCC7-F6242D5C0483}" type="presParOf" srcId="{075E2958-E5E5-4A94-844B-4BA8D9A7B507}" destId="{B3F97371-6532-4A6A-9230-812CD6DF3510}" srcOrd="1" destOrd="0" presId="urn:microsoft.com/office/officeart/2018/2/layout/IconVerticalSolidList"/>
    <dgm:cxn modelId="{43673AB9-DBB1-486B-8310-66C2FC7561CC}" type="presParOf" srcId="{075E2958-E5E5-4A94-844B-4BA8D9A7B507}" destId="{8E420A48-104B-43C9-A2A2-B77E60C953A3}" srcOrd="2" destOrd="0" presId="urn:microsoft.com/office/officeart/2018/2/layout/IconVerticalSolidList"/>
    <dgm:cxn modelId="{D2C57F2D-5E73-4F05-BDE0-9D07409736C1}" type="presParOf" srcId="{8E420A48-104B-43C9-A2A2-B77E60C953A3}" destId="{2979A11F-DA54-4786-8F14-F69A25A41CB9}" srcOrd="0" destOrd="0" presId="urn:microsoft.com/office/officeart/2018/2/layout/IconVerticalSolidList"/>
    <dgm:cxn modelId="{5EF40EF1-3183-4990-947B-1B6F518BF119}" type="presParOf" srcId="{8E420A48-104B-43C9-A2A2-B77E60C953A3}" destId="{3BC273E2-7A48-40A9-87EE-2EA53BF1E0CC}" srcOrd="1" destOrd="0" presId="urn:microsoft.com/office/officeart/2018/2/layout/IconVerticalSolidList"/>
    <dgm:cxn modelId="{BA2BEFDD-88B7-4536-8DCD-2296D0D1D3D3}" type="presParOf" srcId="{8E420A48-104B-43C9-A2A2-B77E60C953A3}" destId="{A54254A6-8C57-4060-9D60-9962935F2FC0}" srcOrd="2" destOrd="0" presId="urn:microsoft.com/office/officeart/2018/2/layout/IconVerticalSolidList"/>
    <dgm:cxn modelId="{FA54ABDE-7DDE-4C4D-A531-1409BFF99A68}" type="presParOf" srcId="{8E420A48-104B-43C9-A2A2-B77E60C953A3}" destId="{B703F593-13E7-4215-83B9-137D5724F97F}" srcOrd="3" destOrd="0" presId="urn:microsoft.com/office/officeart/2018/2/layout/IconVerticalSolidList"/>
    <dgm:cxn modelId="{9A54AC5C-8D7B-4DCA-B287-AC720A47A6D6}" type="presParOf" srcId="{075E2958-E5E5-4A94-844B-4BA8D9A7B507}" destId="{8E9DBE45-B238-4BB3-BB1E-C1E50A23E660}" srcOrd="3" destOrd="0" presId="urn:microsoft.com/office/officeart/2018/2/layout/IconVerticalSolidList"/>
    <dgm:cxn modelId="{689A1079-59FF-4F26-BA85-0658D0C16571}" type="presParOf" srcId="{075E2958-E5E5-4A94-844B-4BA8D9A7B507}" destId="{E96CF318-797F-47D0-8F70-B2C91BCAB03B}" srcOrd="4" destOrd="0" presId="urn:microsoft.com/office/officeart/2018/2/layout/IconVerticalSolidList"/>
    <dgm:cxn modelId="{AA3820DD-37D8-41F4-A3ED-E5F0EEF9A7BD}" type="presParOf" srcId="{E96CF318-797F-47D0-8F70-B2C91BCAB03B}" destId="{DE8454DE-C455-40E8-8399-1A93D9621DB3}" srcOrd="0" destOrd="0" presId="urn:microsoft.com/office/officeart/2018/2/layout/IconVerticalSolidList"/>
    <dgm:cxn modelId="{21A7F314-5D61-4A93-A2F9-73923A75539C}" type="presParOf" srcId="{E96CF318-797F-47D0-8F70-B2C91BCAB03B}" destId="{CA48C01D-14B9-4FDA-BB55-4723E44DF54E}" srcOrd="1" destOrd="0" presId="urn:microsoft.com/office/officeart/2018/2/layout/IconVerticalSolidList"/>
    <dgm:cxn modelId="{2D3EDE0C-461D-4F99-883A-09C82CE1FB4A}" type="presParOf" srcId="{E96CF318-797F-47D0-8F70-B2C91BCAB03B}" destId="{D844C97D-BC7D-4795-8FCA-09A8E8119028}" srcOrd="2" destOrd="0" presId="urn:microsoft.com/office/officeart/2018/2/layout/IconVerticalSolidList"/>
    <dgm:cxn modelId="{E103C81D-D526-455F-8309-49AE379389F6}" type="presParOf" srcId="{E96CF318-797F-47D0-8F70-B2C91BCAB03B}" destId="{D9ADCED5-5080-4FCF-8D22-12D38299A40B}" srcOrd="3" destOrd="0" presId="urn:microsoft.com/office/officeart/2018/2/layout/IconVerticalSolidList"/>
    <dgm:cxn modelId="{BB0DBB90-3BF9-4719-B2A3-5067EE40691A}" type="presParOf" srcId="{E96CF318-797F-47D0-8F70-B2C91BCAB03B}" destId="{02E9F817-FA7E-4878-9921-B889ADE5E4A7}" srcOrd="4" destOrd="0" presId="urn:microsoft.com/office/officeart/2018/2/layout/IconVerticalSolidList"/>
    <dgm:cxn modelId="{C9E1D051-9324-483F-B83B-023438053C4A}" type="presParOf" srcId="{075E2958-E5E5-4A94-844B-4BA8D9A7B507}" destId="{43435CC7-6AA2-4D3F-A4C9-2F2C3BB03879}" srcOrd="5" destOrd="0" presId="urn:microsoft.com/office/officeart/2018/2/layout/IconVerticalSolidList"/>
    <dgm:cxn modelId="{087202A5-7E49-4C2C-B641-37BE45BC5200}" type="presParOf" srcId="{075E2958-E5E5-4A94-844B-4BA8D9A7B507}" destId="{4C5670AE-9BFD-4EB4-B111-38B444924D19}" srcOrd="6" destOrd="0" presId="urn:microsoft.com/office/officeart/2018/2/layout/IconVerticalSolidList"/>
    <dgm:cxn modelId="{8EA1E690-0A9F-4C19-BF62-B3D07C61C83B}" type="presParOf" srcId="{4C5670AE-9BFD-4EB4-B111-38B444924D19}" destId="{704CCF5A-C7E8-43BC-ABC4-B5BE5C54465D}" srcOrd="0" destOrd="0" presId="urn:microsoft.com/office/officeart/2018/2/layout/IconVerticalSolidList"/>
    <dgm:cxn modelId="{CFF1D97C-97FF-48D7-B327-D2813B25E32A}" type="presParOf" srcId="{4C5670AE-9BFD-4EB4-B111-38B444924D19}" destId="{021508AD-FFBE-4B16-ACD5-4F1D7580E80A}" srcOrd="1" destOrd="0" presId="urn:microsoft.com/office/officeart/2018/2/layout/IconVerticalSolidList"/>
    <dgm:cxn modelId="{5782DF4E-F347-4F33-8150-E61EAC950242}" type="presParOf" srcId="{4C5670AE-9BFD-4EB4-B111-38B444924D19}" destId="{D822AB2E-08B8-40A2-9FCD-54BECFB6C2C2}" srcOrd="2" destOrd="0" presId="urn:microsoft.com/office/officeart/2018/2/layout/IconVerticalSolidList"/>
    <dgm:cxn modelId="{FBECBFB5-4A2F-4703-BD2D-2DCE636FE74F}" type="presParOf" srcId="{4C5670AE-9BFD-4EB4-B111-38B444924D19}" destId="{2F7F0F46-F42A-4B04-A738-400CCFFC8E2C}" srcOrd="3" destOrd="0" presId="urn:microsoft.com/office/officeart/2018/2/layout/IconVerticalSolidList"/>
    <dgm:cxn modelId="{6410036D-C8D0-4F42-A203-A1CE56B0076E}" type="presParOf" srcId="{4C5670AE-9BFD-4EB4-B111-38B444924D19}" destId="{0B08F896-1AE8-4447-8136-EF83B3D69665}" srcOrd="4" destOrd="0" presId="urn:microsoft.com/office/officeart/2018/2/layout/IconVerticalSolidList"/>
    <dgm:cxn modelId="{E2413866-B266-4FFC-8CBC-62D0E04607F4}" type="presParOf" srcId="{075E2958-E5E5-4A94-844B-4BA8D9A7B507}" destId="{6C8B6BAB-2AD4-4502-9F2A-F6B5B06E72E7}" srcOrd="7" destOrd="0" presId="urn:microsoft.com/office/officeart/2018/2/layout/IconVerticalSolidList"/>
    <dgm:cxn modelId="{0B913D1F-9FD2-49D5-882A-B79D47639B23}" type="presParOf" srcId="{075E2958-E5E5-4A94-844B-4BA8D9A7B507}" destId="{E00228F5-665C-4216-88BE-717A5F920DF4}" srcOrd="8" destOrd="0" presId="urn:microsoft.com/office/officeart/2018/2/layout/IconVerticalSolidList"/>
    <dgm:cxn modelId="{EE45BFB1-0232-4DA3-9FD6-BA1BBF600651}" type="presParOf" srcId="{E00228F5-665C-4216-88BE-717A5F920DF4}" destId="{9C86959B-4097-4FED-B075-A5F2D6ADAE98}" srcOrd="0" destOrd="0" presId="urn:microsoft.com/office/officeart/2018/2/layout/IconVerticalSolidList"/>
    <dgm:cxn modelId="{5C082314-8BC0-4574-9042-06CF254DBED1}" type="presParOf" srcId="{E00228F5-665C-4216-88BE-717A5F920DF4}" destId="{D9072E06-CD2C-4426-A1C5-8B294CE1D275}" srcOrd="1" destOrd="0" presId="urn:microsoft.com/office/officeart/2018/2/layout/IconVerticalSolidList"/>
    <dgm:cxn modelId="{4E8A035A-7489-4E01-A4AE-2B0320441F2E}" type="presParOf" srcId="{E00228F5-665C-4216-88BE-717A5F920DF4}" destId="{AF2AD7AE-95C1-497D-95BC-B9CCC16EBC59}" srcOrd="2" destOrd="0" presId="urn:microsoft.com/office/officeart/2018/2/layout/IconVerticalSolidList"/>
    <dgm:cxn modelId="{FA45BB15-31D0-45D5-BA90-0F756E4BD251}" type="presParOf" srcId="{E00228F5-665C-4216-88BE-717A5F920DF4}" destId="{5411F447-7997-4598-B6F4-21B3D1CC5ADE}" srcOrd="3" destOrd="0" presId="urn:microsoft.com/office/officeart/2018/2/layout/IconVerticalSolidList"/>
    <dgm:cxn modelId="{458D611A-9370-4C3C-91C9-E8F3984A38E7}" type="presParOf" srcId="{075E2958-E5E5-4A94-844B-4BA8D9A7B507}" destId="{2644FAD4-18F5-4C01-8535-F29FF42886D0}" srcOrd="9" destOrd="0" presId="urn:microsoft.com/office/officeart/2018/2/layout/IconVerticalSolidList"/>
    <dgm:cxn modelId="{8A926685-A2EA-4A7E-BC7C-DA75F4E1BCF9}" type="presParOf" srcId="{075E2958-E5E5-4A94-844B-4BA8D9A7B507}" destId="{D57EA9C4-4A39-42A7-8FAA-AE235ADE51B6}" srcOrd="10" destOrd="0" presId="urn:microsoft.com/office/officeart/2018/2/layout/IconVerticalSolidList"/>
    <dgm:cxn modelId="{404E9494-C0DC-4C3D-BACB-069E82DE1E6A}" type="presParOf" srcId="{D57EA9C4-4A39-42A7-8FAA-AE235ADE51B6}" destId="{25E02D46-3A9C-4637-9B48-7B811D7718AE}" srcOrd="0" destOrd="0" presId="urn:microsoft.com/office/officeart/2018/2/layout/IconVerticalSolidList"/>
    <dgm:cxn modelId="{3FAF83E4-1694-4439-A2E2-E648A9317728}" type="presParOf" srcId="{D57EA9C4-4A39-42A7-8FAA-AE235ADE51B6}" destId="{852CF534-9D75-4AA8-AD48-2E93F4DB4EE4}" srcOrd="1" destOrd="0" presId="urn:microsoft.com/office/officeart/2018/2/layout/IconVerticalSolidList"/>
    <dgm:cxn modelId="{FD80D351-0A29-4F6C-A75C-6849874B5454}" type="presParOf" srcId="{D57EA9C4-4A39-42A7-8FAA-AE235ADE51B6}" destId="{1BC96DDF-0555-41DB-8CD7-1CA8A59CC1EC}" srcOrd="2" destOrd="0" presId="urn:microsoft.com/office/officeart/2018/2/layout/IconVerticalSolidList"/>
    <dgm:cxn modelId="{ED07A6A9-838D-4F85-91F2-998C1ED3E6C4}" type="presParOf" srcId="{D57EA9C4-4A39-42A7-8FAA-AE235ADE51B6}" destId="{CCC4BAE3-737D-48ED-B369-AFAC79F918F4}" srcOrd="3" destOrd="0" presId="urn:microsoft.com/office/officeart/2018/2/layout/IconVerticalSolidList"/>
    <dgm:cxn modelId="{11F16441-1592-4AA4-8439-41AECBABAA74}" type="presParOf" srcId="{075E2958-E5E5-4A94-844B-4BA8D9A7B507}" destId="{89CE4DB3-7D4F-4C6A-903F-E5166CC24650}" srcOrd="11" destOrd="0" presId="urn:microsoft.com/office/officeart/2018/2/layout/IconVerticalSolidList"/>
    <dgm:cxn modelId="{447E5BDF-D8A4-439D-9F8C-74FF8241EFE2}" type="presParOf" srcId="{075E2958-E5E5-4A94-844B-4BA8D9A7B507}" destId="{881A00D8-B908-46EB-98D2-E50FF0AA9ED8}" srcOrd="12" destOrd="0" presId="urn:microsoft.com/office/officeart/2018/2/layout/IconVerticalSolidList"/>
    <dgm:cxn modelId="{00BBEF07-F90B-4F2E-8865-35DFE6E4718D}" type="presParOf" srcId="{881A00D8-B908-46EB-98D2-E50FF0AA9ED8}" destId="{61F4EDAF-D1F3-48D3-AEA8-62C089A9BA41}" srcOrd="0" destOrd="0" presId="urn:microsoft.com/office/officeart/2018/2/layout/IconVerticalSolidList"/>
    <dgm:cxn modelId="{EF7E9BB5-1C8D-40BE-88CF-42926FF6E4E1}" type="presParOf" srcId="{881A00D8-B908-46EB-98D2-E50FF0AA9ED8}" destId="{A8765859-2FEA-42E5-95F9-F2A12C2F3C4A}" srcOrd="1" destOrd="0" presId="urn:microsoft.com/office/officeart/2018/2/layout/IconVerticalSolidList"/>
    <dgm:cxn modelId="{F9E299BD-B561-4187-96D2-3B9C400C2F0A}" type="presParOf" srcId="{881A00D8-B908-46EB-98D2-E50FF0AA9ED8}" destId="{DF6D4708-0C18-43F6-9813-8F3DFEC43F54}" srcOrd="2" destOrd="0" presId="urn:microsoft.com/office/officeart/2018/2/layout/IconVerticalSolidList"/>
    <dgm:cxn modelId="{5117E506-1B8C-43ED-8502-B38FE0BDC373}" type="presParOf" srcId="{881A00D8-B908-46EB-98D2-E50FF0AA9ED8}" destId="{FB2E5D82-BF8F-4FD9-ADEB-387D3C6CF18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5D448-2E07-4AA4-839B-33D3A2C09C01}">
      <dsp:nvSpPr>
        <dsp:cNvPr id="0" name=""/>
        <dsp:cNvSpPr/>
      </dsp:nvSpPr>
      <dsp:spPr>
        <a:xfrm>
          <a:off x="0" y="187000"/>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5C1EF-CEC2-4AD1-B067-CF27FB012025}">
      <dsp:nvSpPr>
        <dsp:cNvPr id="0" name=""/>
        <dsp:cNvSpPr/>
      </dsp:nvSpPr>
      <dsp:spPr>
        <a:xfrm>
          <a:off x="180565" y="321305"/>
          <a:ext cx="328301" cy="328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8CA906-DCA4-4713-A32B-380B8F2169A2}">
      <dsp:nvSpPr>
        <dsp:cNvPr id="0" name=""/>
        <dsp:cNvSpPr/>
      </dsp:nvSpPr>
      <dsp:spPr>
        <a:xfrm>
          <a:off x="689432" y="1199"/>
          <a:ext cx="5600793" cy="96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dirty="0"/>
            <a:t>The goal is to clarify our data processes &amp; illustrate how  data informs Federal Negotiations and program expectations. We will…</a:t>
          </a:r>
        </a:p>
      </dsp:txBody>
      <dsp:txXfrm>
        <a:off x="689432" y="1199"/>
        <a:ext cx="5600793" cy="968512"/>
      </dsp:txXfrm>
    </dsp:sp>
    <dsp:sp modelId="{2979A11F-DA54-4786-8F14-F69A25A41CB9}">
      <dsp:nvSpPr>
        <dsp:cNvPr id="0" name=""/>
        <dsp:cNvSpPr/>
      </dsp:nvSpPr>
      <dsp:spPr>
        <a:xfrm>
          <a:off x="0" y="1118939"/>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273E2-7A48-40A9-87EE-2EA53BF1E0CC}">
      <dsp:nvSpPr>
        <dsp:cNvPr id="0" name=""/>
        <dsp:cNvSpPr/>
      </dsp:nvSpPr>
      <dsp:spPr>
        <a:xfrm>
          <a:off x="180565" y="1253244"/>
          <a:ext cx="328301" cy="328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03F593-13E7-4215-83B9-137D5724F97F}">
      <dsp:nvSpPr>
        <dsp:cNvPr id="0" name=""/>
        <dsp:cNvSpPr/>
      </dsp:nvSpPr>
      <dsp:spPr>
        <a:xfrm>
          <a:off x="689432" y="1118939"/>
          <a:ext cx="5600793"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dirty="0"/>
            <a:t>Review Current SFY24 Statewide Data</a:t>
          </a:r>
        </a:p>
      </dsp:txBody>
      <dsp:txXfrm>
        <a:off x="689432" y="1118939"/>
        <a:ext cx="5600793" cy="596911"/>
      </dsp:txXfrm>
    </dsp:sp>
    <dsp:sp modelId="{DE8454DE-C455-40E8-8399-1A93D9621DB3}">
      <dsp:nvSpPr>
        <dsp:cNvPr id="0" name=""/>
        <dsp:cNvSpPr/>
      </dsp:nvSpPr>
      <dsp:spPr>
        <a:xfrm>
          <a:off x="0" y="1865078"/>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8C01D-14B9-4FDA-BB55-4723E44DF54E}">
      <dsp:nvSpPr>
        <dsp:cNvPr id="0" name=""/>
        <dsp:cNvSpPr/>
      </dsp:nvSpPr>
      <dsp:spPr>
        <a:xfrm>
          <a:off x="180565" y="1999383"/>
          <a:ext cx="328301" cy="3283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ADCED5-5080-4FCF-8D22-12D38299A40B}">
      <dsp:nvSpPr>
        <dsp:cNvPr id="0" name=""/>
        <dsp:cNvSpPr/>
      </dsp:nvSpPr>
      <dsp:spPr>
        <a:xfrm>
          <a:off x="689432" y="1865078"/>
          <a:ext cx="2830601"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a:t>Introduce The Statistical Adjustment Model</a:t>
          </a:r>
        </a:p>
      </dsp:txBody>
      <dsp:txXfrm>
        <a:off x="689432" y="1865078"/>
        <a:ext cx="2830601" cy="596911"/>
      </dsp:txXfrm>
    </dsp:sp>
    <dsp:sp modelId="{02E9F817-FA7E-4878-9921-B889ADE5E4A7}">
      <dsp:nvSpPr>
        <dsp:cNvPr id="0" name=""/>
        <dsp:cNvSpPr/>
      </dsp:nvSpPr>
      <dsp:spPr>
        <a:xfrm>
          <a:off x="3520034" y="1865078"/>
          <a:ext cx="2770191"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488950">
            <a:lnSpc>
              <a:spcPct val="90000"/>
            </a:lnSpc>
            <a:spcBef>
              <a:spcPct val="0"/>
            </a:spcBef>
            <a:spcAft>
              <a:spcPct val="35000"/>
            </a:spcAft>
            <a:buNone/>
          </a:pPr>
          <a:r>
            <a:rPr lang="en-US" sz="1100" kern="1200" dirty="0"/>
            <a:t>Barriers to Employment</a:t>
          </a:r>
        </a:p>
        <a:p>
          <a:pPr marL="0" lvl="0" indent="0" algn="l" defTabSz="488950">
            <a:lnSpc>
              <a:spcPct val="90000"/>
            </a:lnSpc>
            <a:spcBef>
              <a:spcPct val="0"/>
            </a:spcBef>
            <a:spcAft>
              <a:spcPct val="35000"/>
            </a:spcAft>
            <a:buNone/>
          </a:pPr>
          <a:r>
            <a:rPr lang="en-US" sz="1100" kern="1200" dirty="0"/>
            <a:t>Intake, Quality Assurance, &amp; Table 6</a:t>
          </a:r>
        </a:p>
      </dsp:txBody>
      <dsp:txXfrm>
        <a:off x="3520034" y="1865078"/>
        <a:ext cx="2770191" cy="596911"/>
      </dsp:txXfrm>
    </dsp:sp>
    <dsp:sp modelId="{704CCF5A-C7E8-43BC-ABC4-B5BE5C54465D}">
      <dsp:nvSpPr>
        <dsp:cNvPr id="0" name=""/>
        <dsp:cNvSpPr/>
      </dsp:nvSpPr>
      <dsp:spPr>
        <a:xfrm>
          <a:off x="0" y="2611217"/>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508AD-FFBE-4B16-ACD5-4F1D7580E80A}">
      <dsp:nvSpPr>
        <dsp:cNvPr id="0" name=""/>
        <dsp:cNvSpPr/>
      </dsp:nvSpPr>
      <dsp:spPr>
        <a:xfrm>
          <a:off x="180565" y="2745522"/>
          <a:ext cx="328301" cy="3283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7F0F46-F42A-4B04-A738-400CCFFC8E2C}">
      <dsp:nvSpPr>
        <dsp:cNvPr id="0" name=""/>
        <dsp:cNvSpPr/>
      </dsp:nvSpPr>
      <dsp:spPr>
        <a:xfrm>
          <a:off x="689432" y="2611217"/>
          <a:ext cx="2830601"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a:t>Review MSG Types</a:t>
          </a:r>
        </a:p>
      </dsp:txBody>
      <dsp:txXfrm>
        <a:off x="689432" y="2611217"/>
        <a:ext cx="2830601" cy="596911"/>
      </dsp:txXfrm>
    </dsp:sp>
    <dsp:sp modelId="{0B08F896-1AE8-4447-8136-EF83B3D69665}">
      <dsp:nvSpPr>
        <dsp:cNvPr id="0" name=""/>
        <dsp:cNvSpPr/>
      </dsp:nvSpPr>
      <dsp:spPr>
        <a:xfrm>
          <a:off x="3520034" y="2611217"/>
          <a:ext cx="2770191"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488950">
            <a:lnSpc>
              <a:spcPct val="90000"/>
            </a:lnSpc>
            <a:spcBef>
              <a:spcPct val="0"/>
            </a:spcBef>
            <a:spcAft>
              <a:spcPct val="35000"/>
            </a:spcAft>
            <a:buNone/>
          </a:pPr>
          <a:r>
            <a:rPr lang="en-US" sz="1100" kern="1200" dirty="0"/>
            <a:t>Marking ICAPS, Completions, and Credentials   </a:t>
          </a:r>
        </a:p>
      </dsp:txBody>
      <dsp:txXfrm>
        <a:off x="3520034" y="2611217"/>
        <a:ext cx="2770191" cy="596911"/>
      </dsp:txXfrm>
    </dsp:sp>
    <dsp:sp modelId="{9C86959B-4097-4FED-B075-A5F2D6ADAE98}">
      <dsp:nvSpPr>
        <dsp:cNvPr id="0" name=""/>
        <dsp:cNvSpPr/>
      </dsp:nvSpPr>
      <dsp:spPr>
        <a:xfrm>
          <a:off x="0" y="3357356"/>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72E06-CD2C-4426-A1C5-8B294CE1D275}">
      <dsp:nvSpPr>
        <dsp:cNvPr id="0" name=""/>
        <dsp:cNvSpPr/>
      </dsp:nvSpPr>
      <dsp:spPr>
        <a:xfrm>
          <a:off x="180565" y="3491661"/>
          <a:ext cx="328301" cy="3283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11F447-7997-4598-B6F4-21B3D1CC5ADE}">
      <dsp:nvSpPr>
        <dsp:cNvPr id="0" name=""/>
        <dsp:cNvSpPr/>
      </dsp:nvSpPr>
      <dsp:spPr>
        <a:xfrm>
          <a:off x="689432" y="3357356"/>
          <a:ext cx="5600793"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a:t>Discuss Cleaning Up Errors and Table 6</a:t>
          </a:r>
        </a:p>
      </dsp:txBody>
      <dsp:txXfrm>
        <a:off x="689432" y="3357356"/>
        <a:ext cx="5600793" cy="596911"/>
      </dsp:txXfrm>
    </dsp:sp>
    <dsp:sp modelId="{25E02D46-3A9C-4637-9B48-7B811D7718AE}">
      <dsp:nvSpPr>
        <dsp:cNvPr id="0" name=""/>
        <dsp:cNvSpPr/>
      </dsp:nvSpPr>
      <dsp:spPr>
        <a:xfrm>
          <a:off x="0" y="4103495"/>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CF534-9D75-4AA8-AD48-2E93F4DB4EE4}">
      <dsp:nvSpPr>
        <dsp:cNvPr id="0" name=""/>
        <dsp:cNvSpPr/>
      </dsp:nvSpPr>
      <dsp:spPr>
        <a:xfrm>
          <a:off x="180565" y="4237800"/>
          <a:ext cx="328301" cy="3283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4BAE3-737D-48ED-B369-AFAC79F918F4}">
      <dsp:nvSpPr>
        <dsp:cNvPr id="0" name=""/>
        <dsp:cNvSpPr/>
      </dsp:nvSpPr>
      <dsp:spPr>
        <a:xfrm>
          <a:off x="689432" y="4103495"/>
          <a:ext cx="5600793"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dirty="0"/>
            <a:t>Identify the Future Impact of SFY22, SFY23, and SFY24 Data</a:t>
          </a:r>
        </a:p>
      </dsp:txBody>
      <dsp:txXfrm>
        <a:off x="689432" y="4103495"/>
        <a:ext cx="5600793" cy="596911"/>
      </dsp:txXfrm>
    </dsp:sp>
    <dsp:sp modelId="{61F4EDAF-D1F3-48D3-AEA8-62C089A9BA41}">
      <dsp:nvSpPr>
        <dsp:cNvPr id="0" name=""/>
        <dsp:cNvSpPr/>
      </dsp:nvSpPr>
      <dsp:spPr>
        <a:xfrm>
          <a:off x="0" y="4849634"/>
          <a:ext cx="6290226" cy="596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65859-2FEA-42E5-95F9-F2A12C2F3C4A}">
      <dsp:nvSpPr>
        <dsp:cNvPr id="0" name=""/>
        <dsp:cNvSpPr/>
      </dsp:nvSpPr>
      <dsp:spPr>
        <a:xfrm>
          <a:off x="180565" y="4983939"/>
          <a:ext cx="328301" cy="3283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2E5D82-BF8F-4FD9-ADEB-387D3C6CF186}">
      <dsp:nvSpPr>
        <dsp:cNvPr id="0" name=""/>
        <dsp:cNvSpPr/>
      </dsp:nvSpPr>
      <dsp:spPr>
        <a:xfrm>
          <a:off x="689432" y="4849634"/>
          <a:ext cx="5600793" cy="596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73" tIns="63173" rIns="63173" bIns="63173" numCol="1" spcCol="1270" anchor="ctr" anchorCtr="0">
          <a:noAutofit/>
        </a:bodyPr>
        <a:lstStyle/>
        <a:p>
          <a:pPr marL="0" lvl="0" indent="0" algn="l" defTabSz="666750">
            <a:lnSpc>
              <a:spcPct val="90000"/>
            </a:lnSpc>
            <a:spcBef>
              <a:spcPct val="0"/>
            </a:spcBef>
            <a:spcAft>
              <a:spcPct val="35000"/>
            </a:spcAft>
            <a:buNone/>
          </a:pPr>
          <a:r>
            <a:rPr lang="en-US" sz="1500" kern="1200"/>
            <a:t>Provide Time for Q and A </a:t>
          </a:r>
        </a:p>
      </dsp:txBody>
      <dsp:txXfrm>
        <a:off x="689432" y="4849634"/>
        <a:ext cx="5600793" cy="5969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6/5/2024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356219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79944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38500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9391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95651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833625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dirty="0">
              <a:latin typeface="+mn-lt"/>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110665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894472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dirty="0">
              <a:latin typeface="+mn-lt"/>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180806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dirty="0">
              <a:latin typeface="+mn-lt"/>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294A09A9-5501-47C1-A89A-A340965A2BE2}"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55992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dirty="0">
              <a:latin typeface="+mn-lt"/>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562435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56621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82830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2792339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dirty="0">
              <a:latin typeface="+mn-lt"/>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3943261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514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206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latin typeface="+mn-lt"/>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2885108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560618"/>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6004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1983063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576402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53213256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138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dirty="0">
              <a:latin typeface="+mn-lt"/>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992684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028617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latin typeface="+mn-lt"/>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84097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77895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latin typeface="+mn-lt"/>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87426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37726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latin typeface="+mn-lt"/>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517068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latin typeface="+mn-lt"/>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1617566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6" r:id="rId23"/>
    <p:sldLayoutId id="2147483818" r:id="rId24"/>
    <p:sldLayoutId id="2147483822" r:id="rId25"/>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userDrawn="1">
          <p15:clr>
            <a:srgbClr val="547EBF"/>
          </p15:clr>
        </p15:guide>
        <p15:guide id="2"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4687410" y="1083076"/>
            <a:ext cx="6894990" cy="3506679"/>
          </a:xfrm>
        </p:spPr>
        <p:txBody>
          <a:bodyPr/>
          <a:lstStyle/>
          <a:p>
            <a:pPr algn="ct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r>
              <a:rPr lang="en-US" sz="4000" b="0" dirty="0">
                <a:latin typeface="Arial" panose="020B0604020202020204" pitchFamily="34" charset="0"/>
                <a:cs typeface="Arial" panose="020B0604020202020204" pitchFamily="34" charset="0"/>
              </a:rPr>
              <a:t>Preparing Your FY24 End of Year Data</a:t>
            </a:r>
            <a:br>
              <a:rPr lang="en-US" sz="4000" b="0" dirty="0">
                <a:latin typeface="Arial" panose="020B0604020202020204" pitchFamily="34" charset="0"/>
                <a:cs typeface="Arial" panose="020B0604020202020204" pitchFamily="34" charset="0"/>
              </a:rPr>
            </a:br>
            <a:br>
              <a:rPr lang="en-US" sz="40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Kathy Olesen-Tracey, Senior Director for AEL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Rupa Sameer, Director for AEL</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692014" y="829436"/>
            <a:ext cx="9778365" cy="1132529"/>
          </a:xfrm>
        </p:spPr>
        <p:txBody>
          <a:bodyPr/>
          <a:lstStyle/>
          <a:p>
            <a:pPr algn="ctr"/>
            <a:r>
              <a:rPr lang="en-US" sz="4000" dirty="0">
                <a:solidFill>
                  <a:schemeClr val="bg1"/>
                </a:solidFill>
              </a:rPr>
              <a:t>Credential Attainment</a:t>
            </a:r>
            <a:endParaRPr lang="en-US" sz="4000" dirty="0"/>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5"/>
          </p:nvPr>
        </p:nvSpPr>
        <p:spPr>
          <a:xfrm>
            <a:off x="968354" y="2380169"/>
            <a:ext cx="4490827" cy="2323982"/>
          </a:xfrm>
        </p:spPr>
        <p:txBody>
          <a:bodyPr>
            <a:normAutofit/>
          </a:bodyPr>
          <a:lstStyle/>
          <a:p>
            <a:endParaRPr lang="en-US" dirty="0">
              <a:solidFill>
                <a:schemeClr val="bg1"/>
              </a:solidFill>
            </a:endParaRPr>
          </a:p>
          <a:p>
            <a:endParaRPr lang="en-US" dirty="0"/>
          </a:p>
        </p:txBody>
      </p:sp>
      <p:sp>
        <p:nvSpPr>
          <p:cNvPr id="2" name="Content Placeholder 1">
            <a:extLst>
              <a:ext uri="{FF2B5EF4-FFF2-40B4-BE49-F238E27FC236}">
                <a16:creationId xmlns:a16="http://schemas.microsoft.com/office/drawing/2014/main" id="{004F3C66-E258-46F1-8894-9E775B4002C7}"/>
              </a:ext>
            </a:extLst>
          </p:cNvPr>
          <p:cNvSpPr>
            <a:spLocks noGrp="1"/>
          </p:cNvSpPr>
          <p:nvPr>
            <p:ph sz="quarter" idx="16"/>
          </p:nvPr>
        </p:nvSpPr>
        <p:spPr>
          <a:xfrm>
            <a:off x="585483" y="2546859"/>
            <a:ext cx="10195460" cy="2323982"/>
          </a:xfrm>
        </p:spPr>
        <p:txBody>
          <a:bodyPr>
            <a:normAutofit lnSpcReduction="10000"/>
          </a:bodyPr>
          <a:lstStyle/>
          <a:p>
            <a:r>
              <a:rPr lang="en-US" sz="1800" dirty="0">
                <a:solidFill>
                  <a:schemeClr val="bg1"/>
                </a:solidFill>
                <a:latin typeface="Arial" panose="020B0604020202020204" pitchFamily="34" charset="0"/>
                <a:cs typeface="Arial" panose="020B0604020202020204" pitchFamily="34" charset="0"/>
              </a:rPr>
              <a:t>The only way we can capture Bridge and ICAPS outcomes is if the following are true:</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The learner is in a Bridge Course or an ICAPS and this is appropriately marked in DAISI.</a:t>
            </a:r>
          </a:p>
          <a:p>
            <a:pPr marL="569214" lvl="1" indent="-285750"/>
            <a:r>
              <a:rPr lang="en-US" sz="1800" dirty="0">
                <a:solidFill>
                  <a:schemeClr val="bg1"/>
                </a:solidFill>
                <a:latin typeface="Arial" panose="020B0604020202020204" pitchFamily="34" charset="0"/>
                <a:cs typeface="Arial" panose="020B0604020202020204" pitchFamily="34" charset="0"/>
              </a:rPr>
              <a:t>Select the ICAPS radio button on the Student Status page</a:t>
            </a:r>
          </a:p>
          <a:p>
            <a:pPr marL="569214" lvl="1" indent="-285750"/>
            <a:r>
              <a:rPr lang="en-US" sz="1800" dirty="0">
                <a:solidFill>
                  <a:schemeClr val="bg1"/>
                </a:solidFill>
                <a:latin typeface="Arial" panose="020B0604020202020204" pitchFamily="34" charset="0"/>
                <a:cs typeface="Arial" panose="020B0604020202020204" pitchFamily="34" charset="0"/>
              </a:rPr>
              <a:t>If a credential is earned, you must go to the student GOALS/ACHIEVEMENT in DAISI  and identify the credential earned. </a:t>
            </a:r>
          </a:p>
          <a:p>
            <a:r>
              <a:rPr lang="en-US" sz="1800" dirty="0">
                <a:solidFill>
                  <a:schemeClr val="bg1"/>
                </a:solidFill>
                <a:latin typeface="Arial" panose="020B0604020202020204" pitchFamily="34" charset="0"/>
                <a:cs typeface="Arial" panose="020B0604020202020204" pitchFamily="34" charset="0"/>
              </a:rPr>
              <a:t>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97416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6">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9"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3" name="Picture 22">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85800" y="764373"/>
            <a:ext cx="3687417" cy="1920372"/>
          </a:xfrm>
        </p:spPr>
        <p:txBody>
          <a:bodyPr vert="horz" lIns="91440" tIns="45720" rIns="91440" bIns="45720" rtlCol="0" anchor="ctr">
            <a:normAutofit/>
          </a:bodyPr>
          <a:lstStyle/>
          <a:p>
            <a:pPr algn="l"/>
            <a:r>
              <a:rPr lang="en-US" sz="3600" kern="1200" cap="all" baseline="0">
                <a:latin typeface="+mj-lt"/>
                <a:ea typeface="+mj-ea"/>
                <a:cs typeface="+mj-cs"/>
              </a:rPr>
              <a:t>NRS Core Performance: Table 6</a:t>
            </a:r>
          </a:p>
        </p:txBody>
      </p:sp>
      <p:pic>
        <p:nvPicPr>
          <p:cNvPr id="25" name="Picture 24">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12" name="Content Placeholder 11">
            <a:extLst>
              <a:ext uri="{FF2B5EF4-FFF2-40B4-BE49-F238E27FC236}">
                <a16:creationId xmlns:a16="http://schemas.microsoft.com/office/drawing/2014/main" id="{62167EA6-B1B7-4E92-B2B1-9C65FAD25850}"/>
              </a:ext>
            </a:extLst>
          </p:cNvPr>
          <p:cNvSpPr>
            <a:spLocks noGrp="1"/>
          </p:cNvSpPr>
          <p:nvPr>
            <p:ph sz="quarter" idx="16"/>
          </p:nvPr>
        </p:nvSpPr>
        <p:spPr>
          <a:xfrm>
            <a:off x="685800" y="2821774"/>
            <a:ext cx="3687417" cy="3148329"/>
          </a:xfrm>
        </p:spPr>
        <p:txBody>
          <a:bodyPr vert="horz" lIns="91440" tIns="45720" rIns="91440" bIns="45720" rtlCol="0">
            <a:normAutofit/>
          </a:bodyPr>
          <a:lstStyle/>
          <a:p>
            <a:pPr indent="-228600">
              <a:buFont typeface="Arial" panose="020B0604020202020204" pitchFamily="34" charset="0"/>
              <a:buChar char="•"/>
            </a:pPr>
            <a:endParaRPr lang="en-US" sz="1600">
              <a:solidFill>
                <a:schemeClr val="bg1"/>
              </a:solidFill>
            </a:endParaRPr>
          </a:p>
          <a:p>
            <a:pPr indent="-228600">
              <a:buFont typeface="Arial" panose="020B0604020202020204" pitchFamily="34" charset="0"/>
              <a:buChar char="•"/>
            </a:pPr>
            <a:endParaRPr lang="en-US" sz="1600">
              <a:solidFill>
                <a:schemeClr val="bg1"/>
              </a:solidFill>
            </a:endParaRPr>
          </a:p>
        </p:txBody>
      </p:sp>
      <p:pic>
        <p:nvPicPr>
          <p:cNvPr id="4" name="Content Placeholder 3">
            <a:extLst>
              <a:ext uri="{FF2B5EF4-FFF2-40B4-BE49-F238E27FC236}">
                <a16:creationId xmlns:a16="http://schemas.microsoft.com/office/drawing/2014/main" id="{6FCF2631-E49B-45D6-8772-8EAECC189D19}"/>
              </a:ext>
            </a:extLst>
          </p:cNvPr>
          <p:cNvPicPr>
            <a:picLocks noGrp="1" noChangeAspect="1"/>
          </p:cNvPicPr>
          <p:nvPr>
            <p:ph sz="quarter" idx="15"/>
          </p:nvPr>
        </p:nvPicPr>
        <p:blipFill>
          <a:blip r:embed="rId5">
            <a:extLst>
              <a:ext uri="{28A0092B-C50C-407E-A947-70E740481C1C}">
                <a14:useLocalDpi xmlns:a14="http://schemas.microsoft.com/office/drawing/2010/main" val="0"/>
              </a:ext>
            </a:extLst>
          </a:blip>
          <a:stretch>
            <a:fillRect/>
          </a:stretch>
        </p:blipFill>
        <p:spPr>
          <a:xfrm>
            <a:off x="4636008" y="401885"/>
            <a:ext cx="7491761" cy="5459940"/>
          </a:xfrm>
          <a:prstGeom prst="rect">
            <a:avLst/>
          </a:prstGeom>
        </p:spPr>
      </p:pic>
    </p:spTree>
    <p:extLst>
      <p:ext uri="{BB962C8B-B14F-4D97-AF65-F5344CB8AC3E}">
        <p14:creationId xmlns:p14="http://schemas.microsoft.com/office/powerpoint/2010/main" val="3268942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5C603F-E242-4798-B7D2-8B1649F653A7}"/>
              </a:ext>
            </a:extLst>
          </p:cNvPr>
          <p:cNvSpPr>
            <a:spLocks noGrp="1"/>
          </p:cNvSpPr>
          <p:nvPr>
            <p:ph type="title"/>
          </p:nvPr>
        </p:nvSpPr>
        <p:spPr/>
        <p:txBody>
          <a:bodyPr/>
          <a:lstStyle/>
          <a:p>
            <a:pPr algn="ctr"/>
            <a:r>
              <a:rPr lang="en-US" dirty="0"/>
              <a:t>concerns With The DATA</a:t>
            </a:r>
          </a:p>
        </p:txBody>
      </p:sp>
      <p:sp>
        <p:nvSpPr>
          <p:cNvPr id="4" name="Content Placeholder 3">
            <a:extLst>
              <a:ext uri="{FF2B5EF4-FFF2-40B4-BE49-F238E27FC236}">
                <a16:creationId xmlns:a16="http://schemas.microsoft.com/office/drawing/2014/main" id="{2872588C-7A9F-441F-827D-069ACFF72A7F}"/>
              </a:ext>
            </a:extLst>
          </p:cNvPr>
          <p:cNvSpPr>
            <a:spLocks noGrp="1"/>
          </p:cNvSpPr>
          <p:nvPr>
            <p:ph sz="quarter" idx="15"/>
          </p:nvPr>
        </p:nvSpPr>
        <p:spPr/>
        <p:txBody>
          <a:bodyPr/>
          <a:lstStyle/>
          <a:p>
            <a:r>
              <a:rPr lang="en-US" dirty="0">
                <a:solidFill>
                  <a:schemeClr val="bg1"/>
                </a:solidFill>
              </a:rPr>
              <a:t>Not in Labor Force</a:t>
            </a:r>
          </a:p>
          <a:p>
            <a:r>
              <a:rPr lang="en-US" dirty="0">
                <a:solidFill>
                  <a:schemeClr val="bg1"/>
                </a:solidFill>
              </a:rPr>
              <a:t>All learners not actively seeking employment. </a:t>
            </a:r>
          </a:p>
          <a:p>
            <a:r>
              <a:rPr lang="en-US" dirty="0">
                <a:solidFill>
                  <a:schemeClr val="bg1"/>
                </a:solidFill>
              </a:rPr>
              <a:t>English Language Learners who lack work authorization should be marked as </a:t>
            </a:r>
            <a:r>
              <a:rPr lang="en-US" b="1" i="1" u="sng" dirty="0">
                <a:solidFill>
                  <a:schemeClr val="bg1"/>
                </a:solidFill>
              </a:rPr>
              <a:t>Not in Labor Force</a:t>
            </a:r>
          </a:p>
          <a:p>
            <a:endParaRPr lang="en-US" b="1" i="1" u="sng" dirty="0">
              <a:solidFill>
                <a:schemeClr val="bg1"/>
              </a:solidFill>
            </a:endParaRPr>
          </a:p>
        </p:txBody>
      </p:sp>
      <p:sp>
        <p:nvSpPr>
          <p:cNvPr id="5" name="Content Placeholder 4">
            <a:extLst>
              <a:ext uri="{FF2B5EF4-FFF2-40B4-BE49-F238E27FC236}">
                <a16:creationId xmlns:a16="http://schemas.microsoft.com/office/drawing/2014/main" id="{29FDD131-451A-4C79-BB6D-635048A39D57}"/>
              </a:ext>
            </a:extLst>
          </p:cNvPr>
          <p:cNvSpPr>
            <a:spLocks noGrp="1"/>
          </p:cNvSpPr>
          <p:nvPr>
            <p:ph sz="quarter" idx="16"/>
          </p:nvPr>
        </p:nvSpPr>
        <p:spPr/>
        <p:txBody>
          <a:bodyPr/>
          <a:lstStyle/>
          <a:p>
            <a:r>
              <a:rPr lang="en-US" dirty="0">
                <a:solidFill>
                  <a:schemeClr val="bg1"/>
                </a:solidFill>
              </a:rPr>
              <a:t>Education Levels for students who have U.S based schooling </a:t>
            </a:r>
          </a:p>
          <a:p>
            <a:pPr marL="342900" indent="-342900">
              <a:buFont typeface="Arial" panose="020B0604020202020204" pitchFamily="34" charset="0"/>
              <a:buChar char="•"/>
            </a:pPr>
            <a:r>
              <a:rPr lang="en-US" dirty="0">
                <a:solidFill>
                  <a:schemeClr val="bg1"/>
                </a:solidFill>
              </a:rPr>
              <a:t>Secondary Diploma, </a:t>
            </a:r>
          </a:p>
          <a:p>
            <a:pPr marL="342900" indent="-342900">
              <a:buFont typeface="Arial" panose="020B0604020202020204" pitchFamily="34" charset="0"/>
              <a:buChar char="•"/>
            </a:pPr>
            <a:r>
              <a:rPr lang="en-US" dirty="0">
                <a:solidFill>
                  <a:schemeClr val="bg1"/>
                </a:solidFill>
              </a:rPr>
              <a:t>Secondary School Recognized Equivalent, </a:t>
            </a:r>
          </a:p>
          <a:p>
            <a:pPr marL="342900" indent="-342900">
              <a:buFont typeface="Arial" panose="020B0604020202020204" pitchFamily="34" charset="0"/>
              <a:buChar char="•"/>
            </a:pPr>
            <a:r>
              <a:rPr lang="en-US" dirty="0">
                <a:solidFill>
                  <a:schemeClr val="bg1"/>
                </a:solidFill>
              </a:rPr>
              <a:t>Some college,  no degree</a:t>
            </a:r>
          </a:p>
          <a:p>
            <a:pPr marL="342900" indent="-342900">
              <a:buFont typeface="Arial" panose="020B0604020202020204" pitchFamily="34" charset="0"/>
              <a:buChar char="•"/>
            </a:pPr>
            <a:r>
              <a:rPr lang="en-US" b="1" dirty="0">
                <a:solidFill>
                  <a:schemeClr val="bg1"/>
                </a:solidFill>
              </a:rPr>
              <a:t>College or professional degree</a:t>
            </a:r>
          </a:p>
        </p:txBody>
      </p:sp>
    </p:spTree>
    <p:extLst>
      <p:ext uri="{BB962C8B-B14F-4D97-AF65-F5344CB8AC3E}">
        <p14:creationId xmlns:p14="http://schemas.microsoft.com/office/powerpoint/2010/main" val="9129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69998" y="408564"/>
            <a:ext cx="9778365" cy="1494596"/>
          </a:xfrm>
        </p:spPr>
        <p:txBody>
          <a:bodyPr/>
          <a:lstStyle/>
          <a:p>
            <a:pPr algn="ctr"/>
            <a:r>
              <a:rPr lang="en-US" sz="4000" dirty="0">
                <a:solidFill>
                  <a:schemeClr val="bg1"/>
                </a:solidFill>
                <a:latin typeface="Arial" panose="020B0604020202020204" pitchFamily="34" charset="0"/>
                <a:cs typeface="Arial" panose="020B0604020202020204" pitchFamily="34" charset="0"/>
              </a:rPr>
              <a:t>Ongoing Supports from ICCB</a:t>
            </a:r>
            <a:endParaRPr lang="en-US" sz="40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5"/>
          </p:nvPr>
        </p:nvSpPr>
        <p:spPr>
          <a:xfrm>
            <a:off x="968354" y="2380169"/>
            <a:ext cx="4490827" cy="2323982"/>
          </a:xfrm>
        </p:spPr>
        <p:txBody>
          <a:bodyPr>
            <a:normAutofit/>
          </a:bodyPr>
          <a:lstStyle/>
          <a:p>
            <a:endParaRPr lang="en-US" dirty="0">
              <a:solidFill>
                <a:schemeClr val="bg1"/>
              </a:solidFill>
            </a:endParaRPr>
          </a:p>
          <a:p>
            <a:endParaRPr lang="en-US" dirty="0"/>
          </a:p>
        </p:txBody>
      </p:sp>
      <p:sp>
        <p:nvSpPr>
          <p:cNvPr id="2" name="Content Placeholder 1">
            <a:extLst>
              <a:ext uri="{FF2B5EF4-FFF2-40B4-BE49-F238E27FC236}">
                <a16:creationId xmlns:a16="http://schemas.microsoft.com/office/drawing/2014/main" id="{004F3C66-E258-46F1-8894-9E775B4002C7}"/>
              </a:ext>
            </a:extLst>
          </p:cNvPr>
          <p:cNvSpPr>
            <a:spLocks noGrp="1"/>
          </p:cNvSpPr>
          <p:nvPr>
            <p:ph sz="quarter" idx="16"/>
          </p:nvPr>
        </p:nvSpPr>
        <p:spPr>
          <a:xfrm>
            <a:off x="834501" y="2293261"/>
            <a:ext cx="9955320" cy="2571701"/>
          </a:xfrm>
        </p:spPr>
        <p:txBody>
          <a:bodyPr>
            <a:normAutofit fontScale="85000" lnSpcReduction="20000"/>
          </a:bodyPr>
          <a:lstStyle/>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NRS Performance Reports are due July 30. </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DAISI Data will be frozen on Friday, August 16</a:t>
            </a:r>
            <a:r>
              <a:rPr lang="en-US" sz="1800" baseline="30000" dirty="0">
                <a:solidFill>
                  <a:schemeClr val="bg1"/>
                </a:solidFill>
                <a:latin typeface="Arial" panose="020B0604020202020204" pitchFamily="34" charset="0"/>
                <a:cs typeface="Arial" panose="020B0604020202020204" pitchFamily="34" charset="0"/>
              </a:rPr>
              <a:t>th</a:t>
            </a:r>
            <a:r>
              <a:rPr lang="en-US" sz="1800" dirty="0">
                <a:solidFill>
                  <a:schemeClr val="bg1"/>
                </a:solidFill>
                <a:latin typeface="Arial" panose="020B0604020202020204" pitchFamily="34" charset="0"/>
                <a:cs typeface="Arial" panose="020B0604020202020204" pitchFamily="34" charset="0"/>
              </a:rPr>
              <a:t> by 5:00 PM.</a:t>
            </a:r>
          </a:p>
          <a:p>
            <a:pPr marL="569214" lvl="1" indent="-285750"/>
            <a:r>
              <a:rPr lang="en-US" sz="1800" dirty="0">
                <a:solidFill>
                  <a:schemeClr val="bg1"/>
                </a:solidFill>
                <a:latin typeface="Arial" panose="020B0604020202020204" pitchFamily="34" charset="0"/>
                <a:cs typeface="Arial" panose="020B0604020202020204" pitchFamily="34" charset="0"/>
              </a:rPr>
              <a:t>This provides you with two weeks to review your final data to ensure all data is correct. </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Program data (Errors and Table 6) will be reviewed by Program Support Specialists weekly. </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Data Support Office Hours announced in the PDN Pulse.</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Intake and Data Support Staff Training throughout FY25.</a:t>
            </a:r>
          </a:p>
          <a:p>
            <a:pPr marL="285750" indent="-285750">
              <a:buFont typeface="Arial" panose="020B0604020202020204" pitchFamily="34" charset="0"/>
              <a:buChar char="•"/>
            </a:pPr>
            <a:r>
              <a:rPr lang="en-US" sz="1800" b="1" dirty="0">
                <a:solidFill>
                  <a:schemeClr val="bg1"/>
                </a:solidFill>
                <a:latin typeface="Arial" panose="020B0604020202020204" pitchFamily="34" charset="0"/>
                <a:cs typeface="Arial" panose="020B0604020202020204" pitchFamily="34" charset="0"/>
              </a:rPr>
              <a:t>What supports do you need?</a:t>
            </a:r>
          </a:p>
          <a:p>
            <a:pPr marL="285750" indent="-285750">
              <a:buFont typeface="Arial" panose="020B0604020202020204" pitchFamily="34" charset="0"/>
              <a:buChar char="•"/>
            </a:pPr>
            <a:endParaRPr lang="en-US" sz="1800" dirty="0">
              <a:solidFill>
                <a:schemeClr val="bg1"/>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11978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3383872" y="2514718"/>
            <a:ext cx="6931981" cy="1293028"/>
          </a:xfrm>
        </p:spPr>
        <p:txBody>
          <a:bodyPr vert="horz" lIns="91440" tIns="45720" rIns="91440" bIns="45720" rtlCol="0" anchor="ctr">
            <a:normAutofit/>
          </a:bodyPr>
          <a:lstStyle/>
          <a:p>
            <a:pPr algn="ctr"/>
            <a:r>
              <a:rPr lang="en-US" sz="4000" kern="1200" cap="all" baseline="0" dirty="0">
                <a:solidFill>
                  <a:schemeClr val="tx1"/>
                </a:solidFill>
                <a:latin typeface="+mj-lt"/>
                <a:ea typeface="+mj-ea"/>
                <a:cs typeface="+mj-cs"/>
              </a:rPr>
              <a:t>Questions?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1126731" y="2272748"/>
            <a:ext cx="3639337" cy="3639337"/>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51185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1306497" y="2071764"/>
            <a:ext cx="8610600" cy="695326"/>
          </a:xfrm>
        </p:spPr>
        <p:txBody>
          <a:bodyPr vert="horz" lIns="91440" tIns="45720" rIns="91440" bIns="45720" rtlCol="0" anchor="ctr">
            <a:normAutofit/>
          </a:bodyPr>
          <a:lstStyle/>
          <a:p>
            <a:pPr algn="ctr">
              <a:lnSpc>
                <a:spcPct val="90000"/>
              </a:lnSpc>
            </a:pPr>
            <a:r>
              <a:rPr lang="en-US" sz="4000" kern="1200" cap="all" baseline="0" dirty="0">
                <a:solidFill>
                  <a:schemeClr val="tx1"/>
                </a:solidFill>
                <a:latin typeface="+mj-lt"/>
                <a:ea typeface="+mj-ea"/>
                <a:cs typeface="+mj-cs"/>
              </a:rPr>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68171" y="4323425"/>
            <a:ext cx="9525740" cy="1895260"/>
          </a:xfrm>
        </p:spPr>
        <p:txBody>
          <a:bodyPr vert="horz" lIns="91440" tIns="45720" rIns="91440" bIns="45720" rtlCol="0">
            <a:normAutofit/>
          </a:bodyPr>
          <a:lstStyle/>
          <a:p>
            <a:endParaRPr lang="en-US" dirty="0">
              <a:solidFill>
                <a:schemeClr val="tx1"/>
              </a:solidFill>
            </a:endParaRPr>
          </a:p>
          <a:p>
            <a:r>
              <a:rPr lang="en-US" dirty="0">
                <a:solidFill>
                  <a:schemeClr val="tx1"/>
                </a:solidFill>
                <a:latin typeface="Arial" panose="020B0604020202020204" pitchFamily="34" charset="0"/>
                <a:cs typeface="Arial" panose="020B0604020202020204" pitchFamily="34" charset="0"/>
              </a:rPr>
              <a:t>Contact your Program Support Specialist for ongoing support.</a:t>
            </a:r>
          </a:p>
          <a:p>
            <a:pPr indent="-2286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1"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7" name="Picture 16">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685800" y="1066163"/>
            <a:ext cx="3306744" cy="5148371"/>
          </a:xfrm>
        </p:spPr>
        <p:txBody>
          <a:bodyPr vert="horz" lIns="91440" tIns="45720" rIns="91440" bIns="45720" rtlCol="0" anchor="ctr">
            <a:normAutofit/>
          </a:bodyPr>
          <a:lstStyle/>
          <a:p>
            <a:pPr algn="ctr"/>
            <a:r>
              <a:rPr lang="en-US" sz="4000" dirty="0">
                <a:solidFill>
                  <a:schemeClr val="bg1"/>
                </a:solidFill>
              </a:rPr>
              <a:t>Goals and Agenda</a:t>
            </a:r>
          </a:p>
        </p:txBody>
      </p:sp>
      <p:graphicFrame>
        <p:nvGraphicFramePr>
          <p:cNvPr id="5" name="Text Placeholder 2">
            <a:extLst>
              <a:ext uri="{FF2B5EF4-FFF2-40B4-BE49-F238E27FC236}">
                <a16:creationId xmlns:a16="http://schemas.microsoft.com/office/drawing/2014/main" id="{9513AEE5-2B01-89E6-3127-402D63F598B4}"/>
              </a:ext>
            </a:extLst>
          </p:cNvPr>
          <p:cNvGraphicFramePr>
            <a:graphicFrameLocks noGrp="1"/>
          </p:cNvGraphicFramePr>
          <p:nvPr>
            <p:ph sz="quarter" idx="13"/>
            <p:extLst>
              <p:ext uri="{D42A27DB-BD31-4B8C-83A1-F6EECF244321}">
                <p14:modId xmlns:p14="http://schemas.microsoft.com/office/powerpoint/2010/main" val="3891954247"/>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466857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594360" y="497204"/>
            <a:ext cx="9778365" cy="1494596"/>
          </a:xfrm>
        </p:spPr>
        <p:txBody>
          <a:bodyPr/>
          <a:lstStyle/>
          <a:p>
            <a:pPr algn="ctr"/>
            <a:br>
              <a:rPr lang="en-US" dirty="0"/>
            </a:br>
            <a:r>
              <a:rPr lang="en-US" dirty="0"/>
              <a:t>Current SFY24 Data</a:t>
            </a:r>
          </a:p>
        </p:txBody>
      </p:sp>
      <p:sp>
        <p:nvSpPr>
          <p:cNvPr id="12" name="Content Placeholder 11">
            <a:extLst>
              <a:ext uri="{FF2B5EF4-FFF2-40B4-BE49-F238E27FC236}">
                <a16:creationId xmlns:a16="http://schemas.microsoft.com/office/drawing/2014/main" id="{62167EA6-B1B7-4E92-B2B1-9C65FAD25850}"/>
              </a:ext>
            </a:extLst>
          </p:cNvPr>
          <p:cNvSpPr>
            <a:spLocks noGrp="1"/>
          </p:cNvSpPr>
          <p:nvPr>
            <p:ph sz="quarter" idx="16"/>
          </p:nvPr>
        </p:nvSpPr>
        <p:spPr/>
        <p:txBody>
          <a:bodyPr/>
          <a:lstStyle/>
          <a:p>
            <a:r>
              <a:rPr lang="en-US" dirty="0">
                <a:solidFill>
                  <a:schemeClr val="bg1"/>
                </a:solidFill>
              </a:rPr>
              <a:t>35.82% Measurable Skill Gains</a:t>
            </a:r>
          </a:p>
          <a:p>
            <a:r>
              <a:rPr lang="en-US" dirty="0">
                <a:solidFill>
                  <a:schemeClr val="bg1"/>
                </a:solidFill>
              </a:rPr>
              <a:t>	Education Functioning Level</a:t>
            </a:r>
          </a:p>
          <a:p>
            <a:r>
              <a:rPr lang="en-US" dirty="0">
                <a:solidFill>
                  <a:schemeClr val="bg1"/>
                </a:solidFill>
              </a:rPr>
              <a:t>	HSE Attainment</a:t>
            </a:r>
          </a:p>
          <a:p>
            <a:r>
              <a:rPr lang="en-US" dirty="0">
                <a:solidFill>
                  <a:schemeClr val="bg1"/>
                </a:solidFill>
              </a:rPr>
              <a:t>MSGs such as ICAPS completions and Transitions to Post Secondary education will be identified after the DAISI data is frozen. </a:t>
            </a:r>
          </a:p>
          <a:p>
            <a:endParaRPr lang="en-US" dirty="0">
              <a:solidFill>
                <a:schemeClr val="bg1"/>
              </a:solidFill>
            </a:endParaRPr>
          </a:p>
        </p:txBody>
      </p:sp>
      <p:sp>
        <p:nvSpPr>
          <p:cNvPr id="14" name="Content Placeholder 13">
            <a:extLst>
              <a:ext uri="{FF2B5EF4-FFF2-40B4-BE49-F238E27FC236}">
                <a16:creationId xmlns:a16="http://schemas.microsoft.com/office/drawing/2014/main" id="{8A21D71D-57BC-49B7-83B5-6FDA7710AB94}"/>
              </a:ext>
            </a:extLst>
          </p:cNvPr>
          <p:cNvSpPr>
            <a:spLocks noGrp="1"/>
          </p:cNvSpPr>
          <p:nvPr>
            <p:ph sz="quarter" idx="15"/>
          </p:nvPr>
        </p:nvSpPr>
        <p:spPr/>
        <p:txBody>
          <a:bodyPr/>
          <a:lstStyle/>
          <a:p>
            <a:r>
              <a:rPr lang="en-US" dirty="0">
                <a:solidFill>
                  <a:schemeClr val="bg1"/>
                </a:solidFill>
              </a:rPr>
              <a:t>58,411 Participants</a:t>
            </a:r>
          </a:p>
          <a:p>
            <a:r>
              <a:rPr lang="en-US" dirty="0">
                <a:solidFill>
                  <a:schemeClr val="bg1"/>
                </a:solidFill>
              </a:rPr>
              <a:t>22,987 Registered Students </a:t>
            </a:r>
          </a:p>
          <a:p>
            <a:r>
              <a:rPr lang="en-US" dirty="0">
                <a:solidFill>
                  <a:schemeClr val="bg1"/>
                </a:solidFill>
              </a:rPr>
              <a:t>807 ICAPS Learners</a:t>
            </a:r>
          </a:p>
          <a:p>
            <a:r>
              <a:rPr lang="en-US" dirty="0">
                <a:solidFill>
                  <a:schemeClr val="bg1"/>
                </a:solidFill>
              </a:rPr>
              <a:t>	417 ABE Learners</a:t>
            </a:r>
          </a:p>
          <a:p>
            <a:r>
              <a:rPr lang="en-US" dirty="0">
                <a:solidFill>
                  <a:schemeClr val="bg1"/>
                </a:solidFill>
              </a:rPr>
              <a:t>	206 ASE Learners</a:t>
            </a:r>
          </a:p>
          <a:p>
            <a:r>
              <a:rPr lang="en-US" dirty="0">
                <a:solidFill>
                  <a:schemeClr val="bg1"/>
                </a:solidFill>
              </a:rPr>
              <a:t>	126 ELA Learners</a:t>
            </a:r>
          </a:p>
          <a:p>
            <a:r>
              <a:rPr lang="en-US" dirty="0">
                <a:solidFill>
                  <a:schemeClr val="bg1"/>
                </a:solidFill>
              </a:rPr>
              <a:t>	  58 IELCE Learners</a:t>
            </a:r>
          </a:p>
          <a:p>
            <a:endParaRPr lang="en-US" dirty="0">
              <a:solidFill>
                <a:schemeClr val="bg1"/>
              </a:solidFill>
            </a:endParaRPr>
          </a:p>
        </p:txBody>
      </p:sp>
    </p:spTree>
    <p:extLst>
      <p:ext uri="{BB962C8B-B14F-4D97-AF65-F5344CB8AC3E}">
        <p14:creationId xmlns:p14="http://schemas.microsoft.com/office/powerpoint/2010/main" val="224937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05B7B068-8178-428D-927D-52BF95F4A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85800" y="4698998"/>
            <a:ext cx="10820400" cy="1099035"/>
          </a:xfrm>
        </p:spPr>
        <p:txBody>
          <a:bodyPr vert="horz" lIns="91440" tIns="45720" rIns="91440" bIns="45720" rtlCol="0" anchor="b">
            <a:normAutofit fontScale="90000"/>
          </a:bodyPr>
          <a:lstStyle/>
          <a:p>
            <a:pPr>
              <a:lnSpc>
                <a:spcPct val="90000"/>
              </a:lnSpc>
            </a:pPr>
            <a:r>
              <a:rPr lang="en-US" sz="4400" dirty="0">
                <a:solidFill>
                  <a:schemeClr val="tx1"/>
                </a:solidFill>
              </a:rPr>
              <a:t>The Why: WIOA’s Statistical Adjustment Model</a:t>
            </a:r>
          </a:p>
        </p:txBody>
      </p:sp>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81617" y="5798035"/>
            <a:ext cx="10820400" cy="694266"/>
          </a:xfrm>
        </p:spPr>
        <p:txBody>
          <a:bodyPr vert="horz" lIns="91440" tIns="45720" rIns="91440" bIns="45720" rtlCol="0">
            <a:normAutofit/>
          </a:bodyPr>
          <a:lstStyle/>
          <a:p>
            <a:r>
              <a:rPr lang="en-US" sz="1800" dirty="0">
                <a:solidFill>
                  <a:schemeClr val="tx1"/>
                </a:solidFill>
              </a:rPr>
              <a:t>The SAM informs our OCTAE Federal Negotiations and Expected Performance Outcomes</a:t>
            </a:r>
          </a:p>
        </p:txBody>
      </p:sp>
      <p:pic>
        <p:nvPicPr>
          <p:cNvPr id="12" name="Picture Placeholder 4" descr="Close-up of documents on desk">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t="32227" r="1" b="5052"/>
          <a:stretch/>
        </p:blipFill>
        <p:spPr>
          <a:xfrm>
            <a:off x="681727" y="712832"/>
            <a:ext cx="10820290" cy="3478161"/>
          </a:xfrm>
          <a:prstGeom prst="rect">
            <a:avLst/>
          </a:prstGeom>
        </p:spPr>
      </p:pic>
    </p:spTree>
    <p:extLst>
      <p:ext uri="{BB962C8B-B14F-4D97-AF65-F5344CB8AC3E}">
        <p14:creationId xmlns:p14="http://schemas.microsoft.com/office/powerpoint/2010/main" val="14408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pPr algn="ctr"/>
            <a:r>
              <a:rPr lang="en-US" dirty="0">
                <a:solidFill>
                  <a:schemeClr val="bg1"/>
                </a:solidFill>
              </a:rPr>
              <a:t>               The Why</a:t>
            </a:r>
            <a:r>
              <a:rPr lang="en-US" dirty="0"/>
              <a:t> audience</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94360" y="2165804"/>
            <a:ext cx="10873740" cy="2909117"/>
          </a:xfrm>
        </p:spPr>
        <p:txBody>
          <a:bodyPr>
            <a:normAutofit/>
          </a:bodyPr>
          <a:lstStyle/>
          <a:p>
            <a:pPr marL="0" indent="0">
              <a:buNone/>
            </a:pPr>
            <a:r>
              <a:rPr lang="en-US" sz="3000" dirty="0">
                <a:solidFill>
                  <a:schemeClr val="bg1"/>
                </a:solidFill>
                <a:latin typeface="Arial" panose="020B0604020202020204" pitchFamily="34" charset="0"/>
                <a:cs typeface="Arial" panose="020B0604020202020204" pitchFamily="34" charset="0"/>
              </a:rPr>
              <a:t>Section 116 of the Workforce Opportunity and Innovation Act (WIOA) requires the development and dissemination of an objective statistical model that will be used to make adjustments to negotiated levels of performance for actual economic conditions and characteristics of participants. </a:t>
            </a:r>
          </a:p>
          <a:p>
            <a:pPr marL="0" indent="0">
              <a:buNone/>
            </a:pPr>
            <a:r>
              <a:rPr lang="en-US"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Liv</a:t>
            </a:r>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59" y="584005"/>
            <a:ext cx="9778365" cy="1494596"/>
          </a:xfrm>
        </p:spPr>
        <p:txBody>
          <a:bodyPr/>
          <a:lstStyle/>
          <a:p>
            <a:r>
              <a:rPr lang="en-US" dirty="0"/>
              <a:t>DAISI Data that INFORMS the SAM</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p:txBody>
          <a:bodyPr/>
          <a:lstStyle/>
          <a:p>
            <a:r>
              <a:rPr lang="en-US" dirty="0"/>
              <a:t>This is a powerful tool in public speaking. It involves varying pitch, tone, and volume to convey emotion, emphasize points, and maintain interest:</a:t>
            </a:r>
          </a:p>
          <a:p>
            <a:pPr lvl="1"/>
            <a:r>
              <a:rPr lang="en-US" dirty="0"/>
              <a:t>Pitch variation</a:t>
            </a:r>
          </a:p>
          <a:p>
            <a:pPr lvl="1"/>
            <a:r>
              <a:rPr lang="en-US" dirty="0"/>
              <a:t>Tone inflection</a:t>
            </a:r>
          </a:p>
          <a:p>
            <a:pPr lvl="1"/>
            <a:r>
              <a:rPr lang="en-US" dirty="0"/>
              <a:t>Volume control</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94360" y="2388093"/>
            <a:ext cx="9778365" cy="3885902"/>
          </a:xfrm>
        </p:spPr>
        <p:txBody>
          <a:bodyPr>
            <a:normAutofit fontScale="92500" lnSpcReduction="10000"/>
          </a:bodyPr>
          <a:lstStyle/>
          <a:p>
            <a:pPr marL="285750" indent="-285750">
              <a:lnSpc>
                <a:spcPct val="120000"/>
              </a:lnSpc>
              <a:spcBef>
                <a:spcPts val="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Participant demographic data</a:t>
            </a:r>
          </a:p>
          <a:p>
            <a:pPr marL="285750" indent="-285750">
              <a:lnSpc>
                <a:spcPct val="120000"/>
              </a:lnSpc>
              <a:spcBef>
                <a:spcPts val="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Highest degree or level of school completed</a:t>
            </a:r>
          </a:p>
          <a:p>
            <a:pPr marL="285750" indent="-285750">
              <a:lnSpc>
                <a:spcPct val="120000"/>
              </a:lnSpc>
              <a:spcBef>
                <a:spcPts val="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Entering Education Functioning Level (Omitting ABE Level 1 or 2)</a:t>
            </a:r>
          </a:p>
          <a:p>
            <a:pPr marL="285750" indent="-285750">
              <a:lnSpc>
                <a:spcPct val="120000"/>
              </a:lnSpc>
              <a:spcBef>
                <a:spcPts val="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Labor force status on entry </a:t>
            </a:r>
          </a:p>
          <a:p>
            <a:pPr marL="285750" indent="-285750">
              <a:lnSpc>
                <a:spcPct val="120000"/>
              </a:lnSpc>
              <a:spcBef>
                <a:spcPts val="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Barriers to Employment </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Long term unemployed </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Individuals with disabilities</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Homeless Individuals /runaway youth</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Ex-offenders</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Exhausting TANF withing 2 years</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Single parents</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Displaced homemakers</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Migrant and seasonal farmworkers</a:t>
            </a:r>
          </a:p>
          <a:p>
            <a:pPr marL="569214" lvl="1" indent="-285750">
              <a:lnSpc>
                <a:spcPct val="120000"/>
              </a:lnSpc>
              <a:spcBef>
                <a:spcPts val="0"/>
              </a:spcBef>
            </a:pPr>
            <a:r>
              <a:rPr lang="en-US" sz="1600" dirty="0">
                <a:solidFill>
                  <a:schemeClr val="bg1"/>
                </a:solidFill>
                <a:latin typeface="Arial" panose="020B0604020202020204" pitchFamily="34" charset="0"/>
                <a:cs typeface="Arial" panose="020B0604020202020204" pitchFamily="34" charset="0"/>
              </a:rPr>
              <a:t>Low-income individuals</a:t>
            </a:r>
          </a:p>
          <a:p>
            <a:endParaRPr lang="en-US" dirty="0">
              <a:solidFill>
                <a:schemeClr val="bg1"/>
              </a:solidFill>
            </a:endParaRPr>
          </a:p>
        </p:txBody>
      </p:sp>
    </p:spTree>
    <p:extLst>
      <p:ext uri="{BB962C8B-B14F-4D97-AF65-F5344CB8AC3E}">
        <p14:creationId xmlns:p14="http://schemas.microsoft.com/office/powerpoint/2010/main" val="88848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pPr algn="ctr"/>
            <a:r>
              <a:rPr lang="en-US" dirty="0">
                <a:solidFill>
                  <a:schemeClr val="bg1"/>
                </a:solidFill>
              </a:rPr>
              <a:t>The Outcome: New Targets</a:t>
            </a:r>
            <a:r>
              <a:rPr lang="en-US" dirty="0"/>
              <a:t>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5"/>
          </p:nvPr>
        </p:nvSpPr>
        <p:spPr>
          <a:xfrm>
            <a:off x="968354" y="2380169"/>
            <a:ext cx="4490827" cy="2323982"/>
          </a:xfrm>
        </p:spPr>
        <p:txBody>
          <a:bodyPr>
            <a:normAutofit/>
          </a:bodyPr>
          <a:lstStyle/>
          <a:p>
            <a:r>
              <a:rPr lang="en-US" sz="1800" b="1" dirty="0">
                <a:solidFill>
                  <a:schemeClr val="bg1"/>
                </a:solidFill>
                <a:latin typeface="Arial" panose="020B0604020202020204" pitchFamily="34" charset="0"/>
                <a:cs typeface="Arial" panose="020B0604020202020204" pitchFamily="34" charset="0"/>
              </a:rPr>
              <a:t>State Fiscal Year 2025</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31.4% Employment 2</a:t>
            </a:r>
            <a:r>
              <a:rPr lang="en-US" sz="1800" baseline="30000" dirty="0">
                <a:solidFill>
                  <a:schemeClr val="bg1"/>
                </a:solidFill>
                <a:latin typeface="Arial" panose="020B0604020202020204" pitchFamily="34" charset="0"/>
                <a:cs typeface="Arial" panose="020B0604020202020204" pitchFamily="34" charset="0"/>
              </a:rPr>
              <a:t>nd</a:t>
            </a:r>
            <a:r>
              <a:rPr lang="en-US" sz="1800" dirty="0">
                <a:solidFill>
                  <a:schemeClr val="bg1"/>
                </a:solidFill>
                <a:latin typeface="Arial" panose="020B0604020202020204" pitchFamily="34" charset="0"/>
                <a:cs typeface="Arial" panose="020B0604020202020204" pitchFamily="34" charset="0"/>
              </a:rPr>
              <a:t> Quarter</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33.4% Employment 4</a:t>
            </a:r>
            <a:r>
              <a:rPr lang="en-US" sz="1800" baseline="30000" dirty="0">
                <a:solidFill>
                  <a:schemeClr val="bg1"/>
                </a:solidFill>
                <a:latin typeface="Arial" panose="020B0604020202020204" pitchFamily="34" charset="0"/>
                <a:cs typeface="Arial" panose="020B0604020202020204" pitchFamily="34" charset="0"/>
              </a:rPr>
              <a:t>th</a:t>
            </a:r>
            <a:r>
              <a:rPr lang="en-US" sz="1800" dirty="0">
                <a:solidFill>
                  <a:schemeClr val="bg1"/>
                </a:solidFill>
                <a:latin typeface="Arial" panose="020B0604020202020204" pitchFamily="34" charset="0"/>
                <a:cs typeface="Arial" panose="020B0604020202020204" pitchFamily="34" charset="0"/>
              </a:rPr>
              <a:t> Quarter</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31.8% Credential Rate</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41% MSG Rate</a:t>
            </a:r>
          </a:p>
          <a:p>
            <a:endParaRPr lang="en-US" dirty="0">
              <a:solidFill>
                <a:schemeClr val="bg1"/>
              </a:solidFill>
            </a:endParaRPr>
          </a:p>
          <a:p>
            <a:endParaRPr lang="en-US" dirty="0"/>
          </a:p>
        </p:txBody>
      </p:sp>
      <p:sp>
        <p:nvSpPr>
          <p:cNvPr id="2" name="Content Placeholder 1">
            <a:extLst>
              <a:ext uri="{FF2B5EF4-FFF2-40B4-BE49-F238E27FC236}">
                <a16:creationId xmlns:a16="http://schemas.microsoft.com/office/drawing/2014/main" id="{004F3C66-E258-46F1-8894-9E775B4002C7}"/>
              </a:ext>
            </a:extLst>
          </p:cNvPr>
          <p:cNvSpPr>
            <a:spLocks noGrp="1"/>
          </p:cNvSpPr>
          <p:nvPr>
            <p:ph sz="quarter" idx="16"/>
          </p:nvPr>
        </p:nvSpPr>
        <p:spPr>
          <a:xfrm>
            <a:off x="6298993" y="2293262"/>
            <a:ext cx="4490827" cy="2323982"/>
          </a:xfrm>
        </p:spPr>
        <p:txBody>
          <a:bodyPr>
            <a:normAutofit/>
          </a:bodyPr>
          <a:lstStyle/>
          <a:p>
            <a:r>
              <a:rPr lang="en-US" sz="1800" b="1" dirty="0">
                <a:solidFill>
                  <a:schemeClr val="bg1"/>
                </a:solidFill>
                <a:latin typeface="Arial" panose="020B0604020202020204" pitchFamily="34" charset="0"/>
                <a:cs typeface="Arial" panose="020B0604020202020204" pitchFamily="34" charset="0"/>
              </a:rPr>
              <a:t>State Fiscal Year 2026</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31.5% Employment 2</a:t>
            </a:r>
            <a:r>
              <a:rPr lang="en-US" sz="1800" baseline="30000" dirty="0">
                <a:solidFill>
                  <a:schemeClr val="bg1"/>
                </a:solidFill>
                <a:latin typeface="Arial" panose="020B0604020202020204" pitchFamily="34" charset="0"/>
                <a:cs typeface="Arial" panose="020B0604020202020204" pitchFamily="34" charset="0"/>
              </a:rPr>
              <a:t>nd</a:t>
            </a:r>
            <a:r>
              <a:rPr lang="en-US" sz="1800" dirty="0">
                <a:solidFill>
                  <a:schemeClr val="bg1"/>
                </a:solidFill>
                <a:latin typeface="Arial" panose="020B0604020202020204" pitchFamily="34" charset="0"/>
                <a:cs typeface="Arial" panose="020B0604020202020204" pitchFamily="34" charset="0"/>
              </a:rPr>
              <a:t> Quarter</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34.5% Employment 4</a:t>
            </a:r>
            <a:r>
              <a:rPr lang="en-US" sz="1800" baseline="30000" dirty="0">
                <a:solidFill>
                  <a:schemeClr val="bg1"/>
                </a:solidFill>
                <a:latin typeface="Arial" panose="020B0604020202020204" pitchFamily="34" charset="0"/>
                <a:cs typeface="Arial" panose="020B0604020202020204" pitchFamily="34" charset="0"/>
              </a:rPr>
              <a:t>th</a:t>
            </a:r>
            <a:r>
              <a:rPr lang="en-US" sz="1800" dirty="0">
                <a:solidFill>
                  <a:schemeClr val="bg1"/>
                </a:solidFill>
                <a:latin typeface="Arial" panose="020B0604020202020204" pitchFamily="34" charset="0"/>
                <a:cs typeface="Arial" panose="020B0604020202020204" pitchFamily="34" charset="0"/>
              </a:rPr>
              <a:t> Quarter</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32.0% Credential Rate</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41.5% MSG Rate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05694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6"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17">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 name="Picture 19">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626857" y="1467101"/>
            <a:ext cx="3687417" cy="1920372"/>
          </a:xfrm>
        </p:spPr>
        <p:txBody>
          <a:bodyPr vert="horz" lIns="91440" tIns="45720" rIns="91440" bIns="45720" rtlCol="0" anchor="ctr">
            <a:normAutofit/>
          </a:bodyPr>
          <a:lstStyle/>
          <a:p>
            <a:pPr algn="l"/>
            <a:r>
              <a:rPr lang="en-US" sz="2800" kern="1200" cap="all" baseline="0" dirty="0">
                <a:latin typeface="+mj-lt"/>
                <a:ea typeface="+mj-ea"/>
                <a:cs typeface="+mj-cs"/>
              </a:rPr>
              <a:t>How are we Going to Achieve our Performance Targets?</a:t>
            </a:r>
          </a:p>
        </p:txBody>
      </p:sp>
      <p:pic>
        <p:nvPicPr>
          <p:cNvPr id="22" name="Picture 21">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4636008" y="5103529"/>
            <a:ext cx="7555992" cy="1754471"/>
          </a:xfrm>
        </p:spPr>
        <p:txBody>
          <a:bodyPr vert="horz" lIns="91440" tIns="45720" rIns="91440" bIns="45720" rtlCol="0">
            <a:normAutofit/>
          </a:bodyPr>
          <a:lstStyle/>
          <a:p>
            <a:endParaRPr lang="en-US" sz="1600" dirty="0"/>
          </a:p>
          <a:p>
            <a:pPr algn="ctr"/>
            <a:r>
              <a:rPr lang="en-US" sz="1600" dirty="0"/>
              <a:t>You are already doing the hard work! We simply need to improve data practices and data integrity. </a:t>
            </a:r>
          </a:p>
          <a:p>
            <a:pPr indent="-228600">
              <a:buFont typeface="Arial" panose="020B0604020202020204" pitchFamily="34" charset="0"/>
              <a:buChar char="•"/>
            </a:pPr>
            <a:endParaRPr lang="en-US" sz="1600" dirty="0">
              <a:solidFill>
                <a:schemeClr val="bg1"/>
              </a:solidFill>
            </a:endParaRPr>
          </a:p>
        </p:txBody>
      </p:sp>
      <p:pic>
        <p:nvPicPr>
          <p:cNvPr id="6" name="Picture 5" descr="Three arrows on bullseye">
            <a:extLst>
              <a:ext uri="{FF2B5EF4-FFF2-40B4-BE49-F238E27FC236}">
                <a16:creationId xmlns:a16="http://schemas.microsoft.com/office/drawing/2014/main" id="{43188CAC-C821-4422-B25F-1A1B2F8CB8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008" y="0"/>
            <a:ext cx="7678170" cy="5029200"/>
          </a:xfrm>
          <a:prstGeom prst="rect">
            <a:avLst/>
          </a:prstGeom>
        </p:spPr>
      </p:pic>
    </p:spTree>
    <p:extLst>
      <p:ext uri="{BB962C8B-B14F-4D97-AF65-F5344CB8AC3E}">
        <p14:creationId xmlns:p14="http://schemas.microsoft.com/office/powerpoint/2010/main" val="29836450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69998" y="473438"/>
            <a:ext cx="9778365" cy="1494596"/>
          </a:xfrm>
        </p:spPr>
        <p:txBody>
          <a:bodyPr/>
          <a:lstStyle/>
          <a:p>
            <a:pPr algn="ctr"/>
            <a:r>
              <a:rPr lang="en-US" dirty="0"/>
              <a:t>Social Security Numbers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5"/>
          </p:nvPr>
        </p:nvSpPr>
        <p:spPr>
          <a:xfrm>
            <a:off x="968354" y="2380169"/>
            <a:ext cx="4490827" cy="2323982"/>
          </a:xfrm>
        </p:spPr>
        <p:txBody>
          <a:bodyPr>
            <a:normAutofit/>
          </a:bodyPr>
          <a:lstStyle/>
          <a:p>
            <a:endParaRPr lang="en-US" dirty="0">
              <a:solidFill>
                <a:schemeClr val="bg1"/>
              </a:solidFill>
            </a:endParaRPr>
          </a:p>
          <a:p>
            <a:endParaRPr lang="en-US" dirty="0"/>
          </a:p>
        </p:txBody>
      </p:sp>
      <p:sp>
        <p:nvSpPr>
          <p:cNvPr id="2" name="Content Placeholder 1">
            <a:extLst>
              <a:ext uri="{FF2B5EF4-FFF2-40B4-BE49-F238E27FC236}">
                <a16:creationId xmlns:a16="http://schemas.microsoft.com/office/drawing/2014/main" id="{004F3C66-E258-46F1-8894-9E775B4002C7}"/>
              </a:ext>
            </a:extLst>
          </p:cNvPr>
          <p:cNvSpPr>
            <a:spLocks noGrp="1"/>
          </p:cNvSpPr>
          <p:nvPr>
            <p:ph sz="quarter" idx="16"/>
          </p:nvPr>
        </p:nvSpPr>
        <p:spPr>
          <a:xfrm>
            <a:off x="1411705" y="2293261"/>
            <a:ext cx="9378115" cy="3734677"/>
          </a:xfrm>
        </p:spPr>
        <p:txBody>
          <a:bodyPr>
            <a:normAutofit fontScale="85000" lnSpcReduction="10000"/>
          </a:bodyPr>
          <a:lstStyle/>
          <a:p>
            <a:r>
              <a:rPr lang="en-US" sz="1800" b="1" dirty="0">
                <a:solidFill>
                  <a:schemeClr val="bg1"/>
                </a:solidFill>
                <a:latin typeface="Arial" panose="020B0604020202020204" pitchFamily="34" charset="0"/>
                <a:cs typeface="Arial" panose="020B0604020202020204" pitchFamily="34" charset="0"/>
              </a:rPr>
              <a:t>Currently, we have 50.32% of current NRS participants with social security numbers</a:t>
            </a:r>
            <a:r>
              <a:rPr lang="en-US" sz="18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800" i="1" dirty="0">
                <a:solidFill>
                  <a:schemeClr val="bg1"/>
                </a:solidFill>
                <a:latin typeface="Arial" panose="020B0604020202020204" pitchFamily="34" charset="0"/>
                <a:cs typeface="Arial" panose="020B0604020202020204" pitchFamily="34" charset="0"/>
              </a:rPr>
              <a:t>All participants who have exited the program are in our denominator, regardless if we have an SSN or not.  </a:t>
            </a:r>
          </a:p>
          <a:p>
            <a:r>
              <a:rPr lang="en-US" sz="1800" dirty="0">
                <a:solidFill>
                  <a:schemeClr val="bg1"/>
                </a:solidFill>
                <a:latin typeface="Arial" panose="020B0604020202020204" pitchFamily="34" charset="0"/>
                <a:cs typeface="Arial" panose="020B0604020202020204" pitchFamily="34" charset="0"/>
              </a:rPr>
              <a:t>The ONLY CURRENT way we have to match participants with employment metrics is through a data match (SSNs) with Illinois Department of Education. </a:t>
            </a:r>
          </a:p>
          <a:p>
            <a:r>
              <a:rPr lang="en-US" sz="1800" dirty="0">
                <a:solidFill>
                  <a:schemeClr val="bg1"/>
                </a:solidFill>
                <a:latin typeface="Arial" panose="020B0604020202020204" pitchFamily="34" charset="0"/>
                <a:cs typeface="Arial" panose="020B0604020202020204" pitchFamily="34" charset="0"/>
              </a:rPr>
              <a:t>PLEASE make EVERY ATTEMPT prior to our data freeze to call students and ask one more time for an SSN. If the student is still attending courses, ASK! </a:t>
            </a:r>
          </a:p>
          <a:p>
            <a:r>
              <a:rPr lang="en-US" sz="1800" dirty="0">
                <a:solidFill>
                  <a:schemeClr val="bg1"/>
                </a:solidFill>
                <a:latin typeface="Arial" panose="020B0604020202020204" pitchFamily="34" charset="0"/>
                <a:cs typeface="Arial" panose="020B0604020202020204" pitchFamily="34" charset="0"/>
              </a:rPr>
              <a:t>If you have institutional processes that place barriers from capturing this data, contact your program support so we can strategize with you to develop solutions.</a:t>
            </a:r>
          </a:p>
          <a:p>
            <a:r>
              <a:rPr lang="en-US" sz="1800" dirty="0">
                <a:solidFill>
                  <a:schemeClr val="bg1"/>
                </a:solidFill>
                <a:latin typeface="Arial" panose="020B0604020202020204" pitchFamily="34" charset="0"/>
                <a:cs typeface="Arial" panose="020B0604020202020204" pitchFamily="34" charset="0"/>
              </a:rPr>
              <a:t>What happens if we miss our target? </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Potential for a statewide corrective action plan from OCTAE.</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Financial Sanctions if we miss performance outcomes 2 years in a row!</a:t>
            </a:r>
          </a:p>
          <a:p>
            <a:endParaRPr lang="en-US"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95450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TM04033937[[fn=Vapor Trail]]</Template>
  <TotalTime>3173</TotalTime>
  <Words>821</Words>
  <Application>Microsoft Office PowerPoint</Application>
  <PresentationFormat>Widescreen</PresentationFormat>
  <Paragraphs>113</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        Preparing Your FY24 End of Year Data  Kathy Olesen-Tracey, Senior Director for AEL   Rupa Sameer, Director for AEL </vt:lpstr>
      <vt:lpstr>Goals and Agenda</vt:lpstr>
      <vt:lpstr> Current SFY24 Data</vt:lpstr>
      <vt:lpstr>The Why: WIOA’s Statistical Adjustment Model</vt:lpstr>
      <vt:lpstr>               The Why audience</vt:lpstr>
      <vt:lpstr>DAISI Data that INFORMS the SAM</vt:lpstr>
      <vt:lpstr>The Outcome: New Targets </vt:lpstr>
      <vt:lpstr>How are we Going to Achieve our Performance Targets?</vt:lpstr>
      <vt:lpstr>Social Security Numbers</vt:lpstr>
      <vt:lpstr>Credential Attainment</vt:lpstr>
      <vt:lpstr>NRS Core Performance: Table 6</vt:lpstr>
      <vt:lpstr>concerns With The DATA</vt:lpstr>
      <vt:lpstr>Ongoing Supports from ICCB</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Your FY24 End of Year Data  Kathy Olesen-Tracey, Senior Director for AEL   Rupa Sameer, Director for AEL</dc:title>
  <dc:creator>Olesen-Tracey, Kathy</dc:creator>
  <cp:lastModifiedBy>Goldammer, Sarah</cp:lastModifiedBy>
  <cp:revision>24</cp:revision>
  <dcterms:created xsi:type="dcterms:W3CDTF">2024-05-23T12:04:04Z</dcterms:created>
  <dcterms:modified xsi:type="dcterms:W3CDTF">2024-06-05T10:38:57Z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