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71" r:id="rId3"/>
    <p:sldId id="257" r:id="rId4"/>
    <p:sldId id="258" r:id="rId5"/>
    <p:sldId id="259" r:id="rId6"/>
    <p:sldId id="270" r:id="rId7"/>
    <p:sldId id="260" r:id="rId8"/>
    <p:sldId id="351" r:id="rId9"/>
    <p:sldId id="364" r:id="rId10"/>
    <p:sldId id="353" r:id="rId11"/>
    <p:sldId id="355" r:id="rId12"/>
    <p:sldId id="277" r:id="rId13"/>
    <p:sldId id="347" r:id="rId14"/>
    <p:sldId id="366" r:id="rId15"/>
    <p:sldId id="369" r:id="rId16"/>
    <p:sldId id="280" r:id="rId17"/>
    <p:sldId id="359" r:id="rId18"/>
    <p:sldId id="368" r:id="rId19"/>
    <p:sldId id="362" r:id="rId20"/>
    <p:sldId id="358" r:id="rId21"/>
    <p:sldId id="367" r:id="rId22"/>
    <p:sldId id="360" r:id="rId23"/>
    <p:sldId id="363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957A-6E8F-4907-8EAD-A04BA43A6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31A30-BD4E-4C54-B163-0F9410E74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B82BE-1E29-4BE4-8CD2-B2E55560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114FD-6388-4E0A-9B89-5E05F1DF6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7B507-A012-4AC3-8676-ABBFB4365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07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D96CD-2853-4B6E-93F1-BA28E7DD2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0C4938-A213-454F-B4FA-25B314CEF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2672F-7F0A-47BE-94CE-252038A6A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88A1E-FC75-432C-8DA3-44413810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0A978-FCFF-4DB4-9F71-EE09DA00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3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9AB9D-8BF6-49EB-AC9C-F80DCF8AEC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AFF18B-E3CD-4FE4-B583-85E1AE1D05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AB42C-C391-402B-AAFE-5C06EABB5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B3660-8CD0-4BEB-B294-9B456A0F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2661A-40F9-49B5-8678-63D69AFA4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38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708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62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90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01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76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4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363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7516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61FA3-3F9F-48F5-BA46-42A06A99C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F89C-351E-48EA-AD43-377B72B0A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FC90A-32E5-4C02-81AC-2DF819CC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4720A-3FBD-4778-88D7-09E632C2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E9C14-F06B-4BC9-A648-365B992C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15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9633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86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34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6B9D9-5BEF-45BA-871A-9F2739597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D87A3-F1EE-49C8-A960-38F78FBEF9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0C1C6-3721-49A4-8D57-CEE5A29E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2DA01-9F01-452F-869B-1D6F16BCD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226F1-DC5B-46D7-B39F-F7BCABDA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92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C39A1-9990-40D6-8EDB-E1F6EDDC0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7309C-D2D9-4557-B6D9-A684BEF29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38641F-4885-4B26-93B9-A43687C6C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01258-0B18-4966-85A4-61D2FE39E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36281-4B64-48C0-8892-8D096A49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A2F9B-6773-4F2B-B1E0-AAF3CF4C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3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22B4-A60B-46F5-A1AE-934D3708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3D6C5-4C78-48A9-8736-F81E360D6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86EEAD-D634-43FF-99FC-BF6EC4C3E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88DD78-D09E-4E7C-B03B-2EAF9AA5B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A65D7-57B5-425A-B3C5-E85952525F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608549-2960-487C-9ABF-5CE1231E5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92183-5605-4442-BD52-CBCA010F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71EB88-EEE8-44D5-AE12-78636AFD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0516-8FDB-4822-8955-B301A117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D692-59DE-4318-82C3-522DE2405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D84140-4D99-4075-AF82-8236CB7BA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B88A8-E5C5-42B6-9B22-9C1FE090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0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93C13B-21A2-4ABB-8C6A-C679684B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D49E5A-31B3-4179-A5ED-DB0B1938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A5CBE-5C90-4233-870F-51A5AE5D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2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0832-D84F-48B6-853F-9BBD5192C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A7FDB-765D-4C1F-8A92-B29B4808A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8AC5D-C9ED-4A2A-84DE-6219592C2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2B2E9-C6D0-4A1E-BE10-F6972F84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08995-8CEE-47E1-A8BE-7B800F98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B8A44-848D-4AB6-9BFE-997AF14EC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091C-CFBC-42E3-A2D2-B6F37014B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33EB14-BD70-4C91-9943-0AEBD2DE9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FCCAA-C6A5-4488-B226-B5BDC14D5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A38AB-E99B-42E2-B7B9-7AFA6E83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EF093-43F1-4A85-B8A2-3772D0E6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A4A3F-1B4E-40FD-BB2C-CD30ED92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1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D595AF-F3E3-4849-AAC1-BC5C6B454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8D072-E94F-49D5-A0C9-E7742DC9D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2FE53-3042-40A3-9D3F-E04506B87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30AE1-1DFA-43EA-B292-84A8E3FE358A}" type="datetimeFigureOut">
              <a:rPr lang="en-US" smtClean="0"/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423DC-63DD-471E-807B-6053669CC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A4DB4-D1FA-4400-B0C3-FD395590F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F5768-E15E-4A8D-8857-7CC5F9DF1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0D91ADF-49C1-4BF9-BEDF-11BA3D9D3840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19F7F7E-D722-4E28-95C2-AA1C0C9190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8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l.guerrero2@idpl.org" TargetMode="External"/><Relationship Id="rId2" Type="http://schemas.openxmlformats.org/officeDocument/2006/relationships/hyperlink" Target="mailto:steve@idpl.or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8E365-1CE2-50A3-7D03-2D12714A3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3208706"/>
          </a:xfrm>
        </p:spPr>
        <p:txBody>
          <a:bodyPr/>
          <a:lstStyle/>
          <a:p>
            <a:r>
              <a:rPr lang="en-US" sz="2400" b="1" dirty="0"/>
              <a:t>Welcome to the IELCE VLC!!</a:t>
            </a:r>
            <a:br>
              <a:rPr lang="en-US" sz="1600" dirty="0"/>
            </a:br>
            <a:br>
              <a:rPr lang="en-US" sz="1600" dirty="0"/>
            </a:br>
            <a:r>
              <a:rPr lang="en-US" sz="1600" b="1" dirty="0">
                <a:solidFill>
                  <a:srgbClr val="00B050"/>
                </a:solidFill>
              </a:rPr>
              <a:t>Britt Garton Pisto</a:t>
            </a:r>
            <a:br>
              <a:rPr lang="en-US" sz="2400" b="1" dirty="0">
                <a:solidFill>
                  <a:srgbClr val="00B050"/>
                </a:solidFill>
              </a:rPr>
            </a:br>
            <a:r>
              <a:rPr lang="en-US" sz="1600" b="1" dirty="0">
                <a:solidFill>
                  <a:srgbClr val="00B050"/>
                </a:solidFill>
              </a:rPr>
              <a:t>Director for IELCE with ICCB</a:t>
            </a:r>
            <a:br>
              <a:rPr lang="en-US" sz="1600" b="1" dirty="0">
                <a:solidFill>
                  <a:srgbClr val="00B050"/>
                </a:solidFill>
              </a:rPr>
            </a:br>
            <a:br>
              <a:rPr lang="en-US" sz="1600" b="1" dirty="0">
                <a:solidFill>
                  <a:srgbClr val="00B050"/>
                </a:solidFill>
              </a:rPr>
            </a:br>
            <a:r>
              <a:rPr lang="en-US" sz="1600" b="1" u="sng" dirty="0">
                <a:solidFill>
                  <a:srgbClr val="00B050"/>
                </a:solidFill>
              </a:rPr>
              <a:t>with guests: </a:t>
            </a:r>
            <a:br>
              <a:rPr lang="en-US" sz="1600" b="1" u="sng" dirty="0">
                <a:solidFill>
                  <a:srgbClr val="00B050"/>
                </a:solidFill>
              </a:rPr>
            </a:br>
            <a:r>
              <a:rPr lang="en-US" sz="1600" b="1" u="sng" dirty="0">
                <a:solidFill>
                  <a:srgbClr val="00B050"/>
                </a:solidFill>
              </a:rPr>
              <a:t> </a:t>
            </a:r>
            <a:br>
              <a:rPr lang="en-US" sz="1600" b="1" dirty="0">
                <a:solidFill>
                  <a:srgbClr val="00B050"/>
                </a:solidFill>
              </a:rPr>
            </a:br>
            <a:r>
              <a:rPr lang="en-US" sz="1800" b="1" u="sng" dirty="0">
                <a:solidFill>
                  <a:srgbClr val="00B050"/>
                </a:solidFill>
              </a:rPr>
              <a:t>Stephen  Alderson</a:t>
            </a:r>
            <a:br>
              <a:rPr lang="en-US" sz="1800" b="1" dirty="0">
                <a:solidFill>
                  <a:srgbClr val="00B050"/>
                </a:solidFill>
              </a:rPr>
            </a:br>
            <a:r>
              <a:rPr lang="en-US" sz="1800" b="1" dirty="0">
                <a:solidFill>
                  <a:srgbClr val="00B050"/>
                </a:solidFill>
              </a:rPr>
              <a:t>Dean of Adult Education, Instituto del </a:t>
            </a:r>
            <a:r>
              <a:rPr lang="en-US" sz="1800" b="1" dirty="0" err="1">
                <a:solidFill>
                  <a:srgbClr val="00B050"/>
                </a:solidFill>
              </a:rPr>
              <a:t>progreso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r>
              <a:rPr lang="en-US" sz="1800" b="1" dirty="0" err="1">
                <a:solidFill>
                  <a:srgbClr val="00B050"/>
                </a:solidFill>
              </a:rPr>
              <a:t>latino</a:t>
            </a:r>
            <a:br>
              <a:rPr lang="en-US" sz="1800" b="1" dirty="0">
                <a:solidFill>
                  <a:srgbClr val="00B050"/>
                </a:solidFill>
              </a:rPr>
            </a:br>
            <a:br>
              <a:rPr lang="en-US" sz="1800" b="1" dirty="0">
                <a:solidFill>
                  <a:srgbClr val="00B050"/>
                </a:solidFill>
              </a:rPr>
            </a:br>
            <a:r>
              <a:rPr lang="en-US" sz="1800" b="1" u="sng" dirty="0" err="1">
                <a:solidFill>
                  <a:srgbClr val="00B050"/>
                </a:solidFill>
              </a:rPr>
              <a:t>laura</a:t>
            </a:r>
            <a:r>
              <a:rPr lang="en-US" sz="1800" b="1" u="sng" dirty="0">
                <a:solidFill>
                  <a:srgbClr val="00B050"/>
                </a:solidFill>
              </a:rPr>
              <a:t>  </a:t>
            </a:r>
            <a:r>
              <a:rPr lang="en-US" sz="1800" b="1" u="sng" dirty="0" err="1">
                <a:solidFill>
                  <a:srgbClr val="00B050"/>
                </a:solidFill>
              </a:rPr>
              <a:t>guerrero</a:t>
            </a:r>
            <a:r>
              <a:rPr lang="en-US" sz="1800" b="1" dirty="0">
                <a:solidFill>
                  <a:srgbClr val="00B050"/>
                </a:solidFill>
              </a:rPr>
              <a:t> </a:t>
            </a:r>
            <a:br>
              <a:rPr lang="en-US" sz="1800" b="1" dirty="0">
                <a:solidFill>
                  <a:srgbClr val="00B050"/>
                </a:solidFill>
              </a:rPr>
            </a:br>
            <a:r>
              <a:rPr lang="en-US" sz="1800" b="1" dirty="0">
                <a:solidFill>
                  <a:srgbClr val="00B050"/>
                </a:solidFill>
              </a:rPr>
              <a:t>assistant dean of adult education, </a:t>
            </a:r>
            <a:r>
              <a:rPr lang="en-US" sz="1800" b="1" dirty="0" err="1">
                <a:solidFill>
                  <a:srgbClr val="00B050"/>
                </a:solidFill>
              </a:rPr>
              <a:t>instituto</a:t>
            </a:r>
            <a:r>
              <a:rPr lang="en-US" sz="1800" b="1" dirty="0">
                <a:solidFill>
                  <a:srgbClr val="00B050"/>
                </a:solidFill>
              </a:rPr>
              <a:t> del progreso latino</a:t>
            </a:r>
          </a:p>
        </p:txBody>
      </p:sp>
    </p:spTree>
    <p:extLst>
      <p:ext uri="{BB962C8B-B14F-4D97-AF65-F5344CB8AC3E}">
        <p14:creationId xmlns:p14="http://schemas.microsoft.com/office/powerpoint/2010/main" val="1337897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C356B-DD17-40E1-933F-9AAC82EB209F}"/>
              </a:ext>
            </a:extLst>
          </p:cNvPr>
          <p:cNvSpPr/>
          <p:nvPr/>
        </p:nvSpPr>
        <p:spPr>
          <a:xfrm>
            <a:off x="863600" y="402316"/>
            <a:ext cx="10241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Community Navigators  outside a Police Station</a:t>
            </a:r>
            <a:endParaRPr lang="en-US" sz="4000" dirty="0"/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dirty="0"/>
          </a:p>
          <a:p>
            <a:endParaRPr lang="es-MX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0AFE5-BBF9-4EDD-A8AA-548FAC444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40" y="2062480"/>
            <a:ext cx="7447280" cy="38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38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C356B-DD17-40E1-933F-9AAC82EB209F}"/>
              </a:ext>
            </a:extLst>
          </p:cNvPr>
          <p:cNvSpPr/>
          <p:nvPr/>
        </p:nvSpPr>
        <p:spPr>
          <a:xfrm>
            <a:off x="1904215" y="575036"/>
            <a:ext cx="83521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CENTRALIZED WORKSHOP FOR TPS</a:t>
            </a:r>
          </a:p>
          <a:p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Truman College Nov 8 – Metcalf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Bldg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Dec 8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A279A-88BD-4F28-BB63-F4ADEEA06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818" y="1885361"/>
            <a:ext cx="6952111" cy="35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79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38B56-3704-4199-BC1A-D6B337F0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Screenings and related ILS services for Venezuelan Refugees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660EA-E9E8-4C86-B36E-BC3DB04C5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930400"/>
            <a:ext cx="4184035" cy="4110961"/>
          </a:xfrm>
        </p:spPr>
        <p:txBody>
          <a:bodyPr>
            <a:normAutofit/>
          </a:bodyPr>
          <a:lstStyle/>
          <a:p>
            <a:r>
              <a:rPr lang="en-US" sz="2400" dirty="0"/>
              <a:t>INITIAL SCREENING 26 Individuals </a:t>
            </a:r>
          </a:p>
          <a:p>
            <a:r>
              <a:rPr lang="en-US" sz="2400" dirty="0"/>
              <a:t>SECOND WORKSHOP JAN 14 – w/ 34 additional screenings.</a:t>
            </a:r>
          </a:p>
          <a:p>
            <a:r>
              <a:rPr lang="en-US" sz="2400" dirty="0"/>
              <a:t>Career Pathways personnel &amp; KAB provided City Key to &gt;90 participants.</a:t>
            </a:r>
          </a:p>
          <a:p>
            <a:r>
              <a:rPr lang="en-US" sz="2400" dirty="0"/>
              <a:t>IDPL Community Navigators helped to interview and fill out forms.</a:t>
            </a:r>
          </a:p>
          <a:p>
            <a:endParaRPr lang="en-US" sz="2400" dirty="0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D857B758-F3D8-48F7-B93B-1DDADA6D3F9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369" y="3571591"/>
            <a:ext cx="4184650" cy="313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B163E2-3FCE-443D-9D2F-9AE7D1348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597" y="1404567"/>
            <a:ext cx="4184650" cy="309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89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C356B-DD17-40E1-933F-9AAC82EB209F}"/>
              </a:ext>
            </a:extLst>
          </p:cNvPr>
          <p:cNvSpPr/>
          <p:nvPr/>
        </p:nvSpPr>
        <p:spPr>
          <a:xfrm>
            <a:off x="989814" y="-38092"/>
            <a:ext cx="93835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ICCB  TITLE II   Career Pathways Navigator.   Gabe Perez.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EB4A95-BF90-41AB-8F73-E21ACE9786C8}"/>
              </a:ext>
            </a:extLst>
          </p:cNvPr>
          <p:cNvPicPr/>
          <p:nvPr/>
        </p:nvPicPr>
        <p:blipFill rotWithShape="1">
          <a:blip r:embed="rId3"/>
          <a:srcRect l="10238" t="21270" r="33214" b="42216"/>
          <a:stretch/>
        </p:blipFill>
        <p:spPr bwMode="auto">
          <a:xfrm>
            <a:off x="116363" y="1308108"/>
            <a:ext cx="5329397" cy="20674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BB2E15-089A-47CD-A3CA-1637F2B298F2}"/>
              </a:ext>
            </a:extLst>
          </p:cNvPr>
          <p:cNvPicPr/>
          <p:nvPr/>
        </p:nvPicPr>
        <p:blipFill rotWithShape="1">
          <a:blip r:embed="rId4"/>
          <a:srcRect l="27323" t="20000" r="22122" b="31077"/>
          <a:stretch/>
        </p:blipFill>
        <p:spPr bwMode="auto">
          <a:xfrm>
            <a:off x="5221922" y="2509520"/>
            <a:ext cx="6492558" cy="3434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0807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9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C356B-DD17-40E1-933F-9AAC82EB209F}"/>
              </a:ext>
            </a:extLst>
          </p:cNvPr>
          <p:cNvSpPr/>
          <p:nvPr/>
        </p:nvSpPr>
        <p:spPr>
          <a:xfrm>
            <a:off x="1923067" y="160256"/>
            <a:ext cx="8436991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SBA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(Southern Border Arrivals). 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Newly Arrived Immigrants – Instituto Contacts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Case Workers at Shelters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Immigration Legal Services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ESL &amp; Family Literacy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Community Navigators.</a:t>
            </a:r>
            <a:endParaRPr lang="es-MX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72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56"/>
            <a:ext cx="12192000" cy="60151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C356B-DD17-40E1-933F-9AAC82EB209F}"/>
              </a:ext>
            </a:extLst>
          </p:cNvPr>
          <p:cNvSpPr/>
          <p:nvPr/>
        </p:nvSpPr>
        <p:spPr>
          <a:xfrm>
            <a:off x="944881" y="160256"/>
            <a:ext cx="995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The use of Social Media of SBA (Recent Immigrants) to look for information and Communication.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8FA5E-5CC3-4147-8274-8862A8C5F375}"/>
              </a:ext>
            </a:extLst>
          </p:cNvPr>
          <p:cNvSpPr txBox="1"/>
          <p:nvPr/>
        </p:nvSpPr>
        <p:spPr>
          <a:xfrm>
            <a:off x="680720" y="1310640"/>
            <a:ext cx="1002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Instituto del </a:t>
            </a:r>
            <a:r>
              <a:rPr lang="en-US" sz="2400" dirty="0" err="1">
                <a:solidFill>
                  <a:schemeClr val="accent1"/>
                </a:solidFill>
              </a:rPr>
              <a:t>Progreso</a:t>
            </a:r>
            <a:r>
              <a:rPr lang="en-US" sz="2400" dirty="0">
                <a:solidFill>
                  <a:schemeClr val="accent1"/>
                </a:solidFill>
              </a:rPr>
              <a:t> Latino Social Media Applications: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90C34B-BF43-4352-BE86-36B18C051252}"/>
              </a:ext>
            </a:extLst>
          </p:cNvPr>
          <p:cNvPicPr/>
          <p:nvPr/>
        </p:nvPicPr>
        <p:blipFill rotWithShape="1">
          <a:blip r:embed="rId3"/>
          <a:srcRect l="43519" t="32922" r="25926" b="8407"/>
          <a:stretch/>
        </p:blipFill>
        <p:spPr bwMode="auto">
          <a:xfrm>
            <a:off x="7312961" y="1310640"/>
            <a:ext cx="4137359" cy="42996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A5452B-D884-4CB9-B7BB-841F8E140439}"/>
              </a:ext>
            </a:extLst>
          </p:cNvPr>
          <p:cNvPicPr/>
          <p:nvPr/>
        </p:nvPicPr>
        <p:blipFill rotWithShape="1">
          <a:blip r:embed="rId4"/>
          <a:srcRect l="993" t="14110" r="26185" b="11447"/>
          <a:stretch/>
        </p:blipFill>
        <p:spPr bwMode="auto">
          <a:xfrm>
            <a:off x="107282" y="2027211"/>
            <a:ext cx="3272933" cy="2275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7BB11-C2FD-496F-A615-D1E2D585D5EF}"/>
              </a:ext>
            </a:extLst>
          </p:cNvPr>
          <p:cNvPicPr/>
          <p:nvPr/>
        </p:nvPicPr>
        <p:blipFill rotWithShape="1">
          <a:blip r:embed="rId5"/>
          <a:srcRect l="6218" t="15168" r="28630" b="13565"/>
          <a:stretch/>
        </p:blipFill>
        <p:spPr bwMode="auto">
          <a:xfrm>
            <a:off x="1945038" y="1806705"/>
            <a:ext cx="5292637" cy="342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98718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0"/>
            <a:ext cx="12192000" cy="6015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3B4FE-5EFA-4485-B44F-FEF189F02CC2}"/>
              </a:ext>
            </a:extLst>
          </p:cNvPr>
          <p:cNvPicPr/>
          <p:nvPr/>
        </p:nvPicPr>
        <p:blipFill rotWithShape="1">
          <a:blip r:embed="rId3"/>
          <a:srcRect l="794" t="14580" r="19768" b="11685"/>
          <a:stretch/>
        </p:blipFill>
        <p:spPr bwMode="auto">
          <a:xfrm>
            <a:off x="0" y="567916"/>
            <a:ext cx="9973502" cy="60151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5123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0"/>
            <a:ext cx="12192000" cy="6015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74678E-E76E-4FE1-AF3B-1328D547C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790" r="10750" b="2978"/>
          <a:stretch/>
        </p:blipFill>
        <p:spPr>
          <a:xfrm>
            <a:off x="1645920" y="1188779"/>
            <a:ext cx="9479280" cy="448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90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151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C356B-DD17-40E1-933F-9AAC82EB209F}"/>
              </a:ext>
            </a:extLst>
          </p:cNvPr>
          <p:cNvSpPr/>
          <p:nvPr/>
        </p:nvSpPr>
        <p:spPr>
          <a:xfrm>
            <a:off x="965201" y="465056"/>
            <a:ext cx="9753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IEL – CE PROGRAMMING AT INSTITUTO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</a:rPr>
              <a:t>IEL-CE Competencies by level: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-400 NRS Levels 2 &amp; 3 – </a:t>
            </a:r>
            <a:r>
              <a:rPr lang="en-US" sz="2800" dirty="0">
                <a:solidFill>
                  <a:schemeClr val="accent1"/>
                </a:solidFill>
              </a:rPr>
              <a:t>Community Resources, Democratic Process and some employment Competencies.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-50 NRS Levels 3 &amp; 4 –</a:t>
            </a:r>
            <a:r>
              <a:rPr lang="en-US" sz="2800" dirty="0">
                <a:solidFill>
                  <a:schemeClr val="accent1"/>
                </a:solidFill>
              </a:rPr>
              <a:t> Employment and Career Exploration competencies, and the school system.</a:t>
            </a: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-20 Bridge and ICAPS II – </a:t>
            </a:r>
            <a:r>
              <a:rPr lang="en-US" sz="2800" dirty="0">
                <a:solidFill>
                  <a:schemeClr val="accent1"/>
                </a:solidFill>
              </a:rPr>
              <a:t>Public Health System competencies; Employment and Community competencies.</a:t>
            </a:r>
            <a:endParaRPr lang="es-MX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15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151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C356B-DD17-40E1-933F-9AAC82EB209F}"/>
              </a:ext>
            </a:extLst>
          </p:cNvPr>
          <p:cNvSpPr/>
          <p:nvPr/>
        </p:nvSpPr>
        <p:spPr>
          <a:xfrm>
            <a:off x="1026161" y="160256"/>
            <a:ext cx="97536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IEL – CE PROGRAMMING AT INSTITUTO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-</a:t>
            </a:r>
            <a:r>
              <a:rPr lang="en-US" sz="3200" u="sng" dirty="0">
                <a:solidFill>
                  <a:schemeClr val="accent1">
                    <a:lumMod val="75000"/>
                  </a:schemeClr>
                </a:solidFill>
              </a:rPr>
              <a:t>BURLINGTON ENGLISH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Digital Platform. Promotes the use of all Illinois Civics Competencies in Levels 2 to 4, and Carreras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75000"/>
                  </a:schemeClr>
                </a:solidFill>
              </a:rPr>
              <a:t>Salud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(Bridge Program and ICAPs courses).</a:t>
            </a:r>
          </a:p>
        </p:txBody>
      </p:sp>
      <p:pic>
        <p:nvPicPr>
          <p:cNvPr id="4" name="Picture 3" descr="C:\Users\l.guerrero2@idpl.org\AppData\Local\Microsoft\Windows\INetCache\Content.MSO\E0EA9324.tmp">
            <a:extLst>
              <a:ext uri="{FF2B5EF4-FFF2-40B4-BE49-F238E27FC236}">
                <a16:creationId xmlns:a16="http://schemas.microsoft.com/office/drawing/2014/main" id="{2A73B036-3AF4-4B04-B02C-2FD5D79F251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21" y="2814002"/>
            <a:ext cx="6725920" cy="2479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689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3387F-00F7-0269-A5F7-C9D2DDE9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926" y="1167707"/>
            <a:ext cx="9026148" cy="4156461"/>
          </a:xfrm>
        </p:spPr>
        <p:txBody>
          <a:bodyPr/>
          <a:lstStyle/>
          <a:p>
            <a:pPr algn="l"/>
            <a:br>
              <a:rPr lang="en-US" sz="3200" dirty="0"/>
            </a:br>
            <a:r>
              <a:rPr lang="en-US" sz="3200" u="sng" dirty="0"/>
              <a:t>Agenda</a:t>
            </a:r>
            <a:br>
              <a:rPr lang="en-US" sz="3200" u="sng" dirty="0"/>
            </a:br>
            <a:br>
              <a:rPr lang="en-US" sz="3200" dirty="0"/>
            </a:br>
            <a:r>
              <a:rPr lang="en-US" sz="1800" b="1" dirty="0">
                <a:solidFill>
                  <a:srgbClr val="00B050"/>
                </a:solidFill>
              </a:rPr>
              <a:t>survey of those in  attendance</a:t>
            </a:r>
            <a:br>
              <a:rPr lang="en-US" sz="1800" b="1" dirty="0">
                <a:solidFill>
                  <a:srgbClr val="00B050"/>
                </a:solidFill>
              </a:rPr>
            </a:br>
            <a:br>
              <a:rPr lang="en-US" sz="1800" b="1" dirty="0">
                <a:solidFill>
                  <a:srgbClr val="00B050"/>
                </a:solidFill>
              </a:rPr>
            </a:br>
            <a:r>
              <a:rPr lang="en-US" sz="1800" b="1" dirty="0">
                <a:solidFill>
                  <a:srgbClr val="00B050"/>
                </a:solidFill>
              </a:rPr>
              <a:t>Ielce components</a:t>
            </a:r>
            <a:br>
              <a:rPr lang="en-US" sz="1800" b="1" dirty="0">
                <a:solidFill>
                  <a:srgbClr val="00B050"/>
                </a:solidFill>
              </a:rPr>
            </a:br>
            <a:br>
              <a:rPr lang="en-US" sz="1800" b="1" dirty="0">
                <a:solidFill>
                  <a:srgbClr val="00B050"/>
                </a:solidFill>
              </a:rPr>
            </a:br>
            <a:r>
              <a:rPr lang="en-US" sz="1800" b="1" dirty="0">
                <a:solidFill>
                  <a:srgbClr val="00B050"/>
                </a:solidFill>
              </a:rPr>
              <a:t>ielce resource</a:t>
            </a:r>
            <a:br>
              <a:rPr lang="en-US" sz="1800" b="1" dirty="0">
                <a:solidFill>
                  <a:srgbClr val="00B050"/>
                </a:solidFill>
              </a:rPr>
            </a:br>
            <a:br>
              <a:rPr lang="en-US" sz="1800" b="1" dirty="0">
                <a:solidFill>
                  <a:srgbClr val="00B050"/>
                </a:solidFill>
              </a:rPr>
            </a:br>
            <a:r>
              <a:rPr lang="en-US" sz="1800" b="1" u="sng" dirty="0">
                <a:solidFill>
                  <a:srgbClr val="00B050"/>
                </a:solidFill>
              </a:rPr>
              <a:t>Guests, Stephen &amp; laura discuss:</a:t>
            </a:r>
            <a:br>
              <a:rPr lang="en-US" sz="1800" b="1" u="sng" dirty="0">
                <a:solidFill>
                  <a:srgbClr val="00B050"/>
                </a:solidFill>
              </a:rPr>
            </a:br>
            <a:br>
              <a:rPr lang="en-US" sz="1800" b="1" u="sng" dirty="0">
                <a:solidFill>
                  <a:srgbClr val="00B050"/>
                </a:solidFill>
              </a:rPr>
            </a:br>
            <a:r>
              <a:rPr lang="en-US" sz="1800" b="1" dirty="0">
                <a:solidFill>
                  <a:srgbClr val="00B050"/>
                </a:solidFill>
              </a:rPr>
              <a:t>Instituto del progreso latino’s work with</a:t>
            </a:r>
            <a:br>
              <a:rPr lang="en-US" sz="1800" b="1" dirty="0">
                <a:solidFill>
                  <a:srgbClr val="00B050"/>
                </a:solidFill>
              </a:rPr>
            </a:br>
            <a:r>
              <a:rPr lang="en-US" sz="1800" b="1" dirty="0">
                <a:solidFill>
                  <a:srgbClr val="00B050"/>
                </a:solidFill>
              </a:rPr>
              <a:t>new arrivals and IELCE programming</a:t>
            </a:r>
            <a:br>
              <a:rPr lang="en-US" sz="1800" b="1" dirty="0">
                <a:solidFill>
                  <a:srgbClr val="00B050"/>
                </a:solidFill>
              </a:rPr>
            </a:br>
            <a:br>
              <a:rPr lang="en-US" sz="1800" b="1" dirty="0">
                <a:solidFill>
                  <a:srgbClr val="00B050"/>
                </a:solidFill>
              </a:rPr>
            </a:br>
            <a:r>
              <a:rPr lang="en-US" sz="1800" b="1" dirty="0">
                <a:solidFill>
                  <a:srgbClr val="00B050"/>
                </a:solidFill>
              </a:rPr>
              <a:t>questions </a:t>
            </a:r>
            <a:br>
              <a:rPr lang="en-US" sz="1800" b="1" dirty="0">
                <a:solidFill>
                  <a:srgbClr val="00B050"/>
                </a:solidFill>
              </a:rPr>
            </a:br>
            <a:br>
              <a:rPr lang="en-US" sz="1800" b="1" dirty="0">
                <a:solidFill>
                  <a:srgbClr val="00B050"/>
                </a:solidFill>
              </a:rPr>
            </a:br>
            <a:r>
              <a:rPr lang="en-US" sz="1800" b="1" dirty="0">
                <a:solidFill>
                  <a:srgbClr val="00B050"/>
                </a:solidFill>
              </a:rPr>
              <a:t>general resources</a:t>
            </a:r>
          </a:p>
        </p:txBody>
      </p:sp>
    </p:spTree>
    <p:extLst>
      <p:ext uri="{BB962C8B-B14F-4D97-AF65-F5344CB8AC3E}">
        <p14:creationId xmlns:p14="http://schemas.microsoft.com/office/powerpoint/2010/main" val="3958603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151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C356B-DD17-40E1-933F-9AAC82EB209F}"/>
              </a:ext>
            </a:extLst>
          </p:cNvPr>
          <p:cNvSpPr/>
          <p:nvPr/>
        </p:nvSpPr>
        <p:spPr>
          <a:xfrm>
            <a:off x="3769361" y="196500"/>
            <a:ext cx="4348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Burlington English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F6BB9-10BA-4493-B718-6652ED900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51" r="11083" b="6781"/>
          <a:stretch/>
        </p:blipFill>
        <p:spPr>
          <a:xfrm>
            <a:off x="1587500" y="1185010"/>
            <a:ext cx="9484360" cy="473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42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15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16564-818B-4AF6-BD40-9AF9C03A564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076960"/>
            <a:ext cx="8788400" cy="4114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294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C356B-DD17-40E1-933F-9AAC82EB209F}"/>
              </a:ext>
            </a:extLst>
          </p:cNvPr>
          <p:cNvSpPr/>
          <p:nvPr/>
        </p:nvSpPr>
        <p:spPr>
          <a:xfrm>
            <a:off x="711201" y="160256"/>
            <a:ext cx="103100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FAMILY LITERACY PROGRAM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YOUTH LEADERSHIP AND STEM 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PROGRAMS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Image preview">
            <a:extLst>
              <a:ext uri="{FF2B5EF4-FFF2-40B4-BE49-F238E27FC236}">
                <a16:creationId xmlns:a16="http://schemas.microsoft.com/office/drawing/2014/main" id="{E88A2E33-E0F8-47A0-9230-20B8D374E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85" y="1336802"/>
            <a:ext cx="3374390" cy="44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preview">
            <a:extLst>
              <a:ext uri="{FF2B5EF4-FFF2-40B4-BE49-F238E27FC236}">
                <a16:creationId xmlns:a16="http://schemas.microsoft.com/office/drawing/2014/main" id="{525F6BC6-2D17-4BD4-B17B-078CFCEDF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3436"/>
          <a:stretch/>
        </p:blipFill>
        <p:spPr bwMode="auto">
          <a:xfrm>
            <a:off x="5986670" y="1336802"/>
            <a:ext cx="5929849" cy="441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CCD7B7-E01B-4168-982F-8F922F4F2EF8}"/>
              </a:ext>
            </a:extLst>
          </p:cNvPr>
          <p:cNvSpPr txBox="1"/>
          <p:nvPr/>
        </p:nvSpPr>
        <p:spPr>
          <a:xfrm>
            <a:off x="3943875" y="1336802"/>
            <a:ext cx="1638728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-3 TO 8 YEARS OLD.</a:t>
            </a:r>
          </a:p>
          <a:p>
            <a:r>
              <a:rPr lang="en-US" dirty="0"/>
              <a:t>-Students’ children.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8CDEE-F9E1-457E-9A8F-633D273C68EE}"/>
              </a:ext>
            </a:extLst>
          </p:cNvPr>
          <p:cNvSpPr txBox="1"/>
          <p:nvPr/>
        </p:nvSpPr>
        <p:spPr>
          <a:xfrm>
            <a:off x="4273855" y="3169386"/>
            <a:ext cx="1712815" cy="258532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-Students from 2nd to 8</a:t>
            </a:r>
            <a:r>
              <a:rPr lang="en-US" baseline="30000" dirty="0"/>
              <a:t>th</a:t>
            </a:r>
            <a:r>
              <a:rPr lang="en-US" dirty="0"/>
              <a:t> grades. </a:t>
            </a:r>
          </a:p>
          <a:p>
            <a:r>
              <a:rPr lang="en-US" dirty="0"/>
              <a:t>-Partnership with Irma Ruiz Elementary School.</a:t>
            </a:r>
          </a:p>
          <a:p>
            <a:r>
              <a:rPr lang="en-US" dirty="0"/>
              <a:t>-From 3 to 7 pm.</a:t>
            </a:r>
          </a:p>
        </p:txBody>
      </p:sp>
    </p:spTree>
    <p:extLst>
      <p:ext uri="{BB962C8B-B14F-4D97-AF65-F5344CB8AC3E}">
        <p14:creationId xmlns:p14="http://schemas.microsoft.com/office/powerpoint/2010/main" val="2808346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D439-941A-4D00-95F7-B3D7C1746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79874"/>
          </a:xfrm>
        </p:spPr>
        <p:txBody>
          <a:bodyPr/>
          <a:lstStyle/>
          <a:p>
            <a:r>
              <a:rPr lang="en-US" dirty="0"/>
              <a:t> Contact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1EED0-ADB4-4416-82AE-FA655A802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80467"/>
            <a:ext cx="9144000" cy="3828081"/>
          </a:xfrm>
        </p:spPr>
        <p:txBody>
          <a:bodyPr>
            <a:normAutofit/>
          </a:bodyPr>
          <a:lstStyle/>
          <a:p>
            <a:endParaRPr lang="en-US" sz="4300" dirty="0">
              <a:solidFill>
                <a:srgbClr val="C00000"/>
              </a:solidFill>
            </a:endParaRPr>
          </a:p>
          <a:p>
            <a:r>
              <a:rPr lang="en-US" sz="3900" dirty="0"/>
              <a:t>Stephen Alderson Dean of Adult Education  </a:t>
            </a:r>
            <a:r>
              <a:rPr lang="en-US" sz="3900" dirty="0">
                <a:hlinkClick r:id="rId2"/>
              </a:rPr>
              <a:t>steve@idpl.org</a:t>
            </a:r>
            <a:r>
              <a:rPr lang="en-US" sz="3900" dirty="0"/>
              <a:t>    </a:t>
            </a:r>
          </a:p>
          <a:p>
            <a:r>
              <a:rPr lang="en-US" sz="3900" dirty="0"/>
              <a:t>Laura A. Guerrero  Assistant Dean of Adult Education</a:t>
            </a:r>
          </a:p>
          <a:p>
            <a:r>
              <a:rPr lang="en-US" sz="3900" dirty="0"/>
              <a:t> </a:t>
            </a:r>
            <a:r>
              <a:rPr lang="en-US" sz="3900" dirty="0">
                <a:hlinkClick r:id="rId3"/>
              </a:rPr>
              <a:t>l.guerrero2@idpl.org</a:t>
            </a:r>
            <a:r>
              <a:rPr lang="en-US" sz="3900" dirty="0"/>
              <a:t>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1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F23C7-5866-7080-AA84-38ABCAC7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00" y="1179576"/>
            <a:ext cx="2430780" cy="960120"/>
          </a:xfrm>
        </p:spPr>
        <p:txBody>
          <a:bodyPr/>
          <a:lstStyle/>
          <a:p>
            <a:pPr algn="ctr"/>
            <a:r>
              <a:rPr lang="en-US" dirty="0"/>
              <a:t>Four </a:t>
            </a:r>
            <a:r>
              <a:rPr lang="en-US" sz="2400" dirty="0"/>
              <a:t>COMPONENTS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A488D-E8E8-7722-DBE1-67E5147DF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1362456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2000" dirty="0"/>
              <a:t>Continuum of students in IELCE Programming.</a:t>
            </a:r>
          </a:p>
        </p:txBody>
      </p:sp>
      <p:pic>
        <p:nvPicPr>
          <p:cNvPr id="7" name="Content Placeholder 3" descr="A picture containing diagram">
            <a:extLst>
              <a:ext uri="{FF2B5EF4-FFF2-40B4-BE49-F238E27FC236}">
                <a16:creationId xmlns:a16="http://schemas.microsoft.com/office/drawing/2014/main" id="{0A704734-CB88-2139-562E-1DFDC34C9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821" y="906574"/>
            <a:ext cx="5738357" cy="47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4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0DA1D-D083-EBE1-90BB-A02DCE265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5975" y="1065227"/>
            <a:ext cx="2451205" cy="26772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IELCE RESOURCES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MAKING SURE YOUR IELCE STUDENT IS COUNTED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ED04-26C3-017D-FA01-3CA01BA01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3200" dirty="0"/>
              <a:t>DAISI Cheat Sheet for IELCE Funding</a:t>
            </a:r>
          </a:p>
          <a:p>
            <a:endParaRPr lang="en-US" sz="3200" dirty="0"/>
          </a:p>
          <a:p>
            <a:r>
              <a:rPr lang="en-US" sz="3200" dirty="0"/>
              <a:t>Example Found in </a:t>
            </a:r>
            <a:r>
              <a:rPr lang="en-US" sz="3200" dirty="0" err="1"/>
              <a:t>iLEARN</a:t>
            </a:r>
            <a:endParaRPr lang="en-US" sz="3200" dirty="0"/>
          </a:p>
          <a:p>
            <a:endParaRPr lang="en-US" sz="32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6545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C356B-DD17-40E1-933F-9AAC82EB209F}"/>
              </a:ext>
            </a:extLst>
          </p:cNvPr>
          <p:cNvSpPr/>
          <p:nvPr/>
        </p:nvSpPr>
        <p:spPr>
          <a:xfrm>
            <a:off x="1904215" y="575036"/>
            <a:ext cx="84558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IEL-CE Program and Experience with Recent Arrivals - Instituto</a:t>
            </a:r>
            <a:endParaRPr lang="es-MX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DF56BA1-3454-443A-A7ED-C22599981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15" y="1997021"/>
            <a:ext cx="6776651" cy="3685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CF52F9-1BA2-4A2F-8745-E14DE5034678}"/>
              </a:ext>
            </a:extLst>
          </p:cNvPr>
          <p:cNvSpPr txBox="1"/>
          <p:nvPr/>
        </p:nvSpPr>
        <p:spPr>
          <a:xfrm>
            <a:off x="8778002" y="1300787"/>
            <a:ext cx="31641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Stephen Alderson, Dean of Adult Education;</a:t>
            </a:r>
          </a:p>
          <a:p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Laura Guerrero Assistant Dean of Adult Education</a:t>
            </a:r>
          </a:p>
        </p:txBody>
      </p:sp>
    </p:spTree>
    <p:extLst>
      <p:ext uri="{BB962C8B-B14F-4D97-AF65-F5344CB8AC3E}">
        <p14:creationId xmlns:p14="http://schemas.microsoft.com/office/powerpoint/2010/main" val="300995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C356B-DD17-40E1-933F-9AAC82EB209F}"/>
              </a:ext>
            </a:extLst>
          </p:cNvPr>
          <p:cNvSpPr/>
          <p:nvPr/>
        </p:nvSpPr>
        <p:spPr>
          <a:xfrm>
            <a:off x="1904215" y="575036"/>
            <a:ext cx="845584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Experience with New Arrivals </a:t>
            </a:r>
            <a:endParaRPr lang="en-US" sz="4000" dirty="0"/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i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dirty="0"/>
          </a:p>
          <a:p>
            <a:endParaRPr lang="es-MX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B912C-A80D-4CB0-A04C-ED54F67E6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82" y="1583165"/>
            <a:ext cx="5277439" cy="3691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A716DA-3112-412A-947E-59EED4B227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98" y="1857080"/>
            <a:ext cx="6115127" cy="351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1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6D9E9-D152-418E-B841-ECC004470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in Chicago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383C6F-1993-4667-88D1-C92BEF1425B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6350" t="18459" r="40583" b="25673"/>
          <a:stretch/>
        </p:blipFill>
        <p:spPr bwMode="auto">
          <a:xfrm>
            <a:off x="2176231" y="1341120"/>
            <a:ext cx="7839537" cy="4775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7393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4C1172-77E6-4E15-9910-AE568B155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09C67D-F863-42B7-9214-15350A79E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6" y="2126099"/>
            <a:ext cx="5273984" cy="3955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788A80-D39E-478E-A309-9EBF6F16A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604" y="2126099"/>
            <a:ext cx="5762396" cy="39554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1CA85A-B8B3-488E-8ECD-5F5355948D6E}"/>
              </a:ext>
            </a:extLst>
          </p:cNvPr>
          <p:cNvSpPr/>
          <p:nvPr/>
        </p:nvSpPr>
        <p:spPr>
          <a:xfrm>
            <a:off x="512608" y="525661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dirty="0"/>
              <a:t>Community Navigators  </a:t>
            </a:r>
            <a:endParaRPr lang="en-US" sz="3600" dirty="0"/>
          </a:p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Daley and Piotrowski Park Shelters. </a:t>
            </a:r>
          </a:p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Ex students &amp; Community Volunteers, New Citizens. Daley College Shelter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88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4337-3A5D-48E1-8FE3-A315EB454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6CE6E-323C-47E4-899F-47CD75B77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425D5-24F7-4CC1-A03D-52AB0214E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4EC0C6-05BE-4EC0-9FA0-5940EF16E7C3}"/>
              </a:ext>
            </a:extLst>
          </p:cNvPr>
          <p:cNvSpPr/>
          <p:nvPr/>
        </p:nvSpPr>
        <p:spPr>
          <a:xfrm>
            <a:off x="731597" y="496370"/>
            <a:ext cx="9662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Food distribution to the Community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80D1FCA4-0201-4E13-A6EA-29A8E6401AD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" y="-472699"/>
            <a:ext cx="6336922" cy="6006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l.guerrero2@idpl.org\Downloads\food3.jpg">
            <a:extLst>
              <a:ext uri="{FF2B5EF4-FFF2-40B4-BE49-F238E27FC236}">
                <a16:creationId xmlns:a16="http://schemas.microsoft.com/office/drawing/2014/main" id="{7920F766-4014-46E3-A82B-A795F2954D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78" y="588936"/>
            <a:ext cx="8287201" cy="5314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85252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497</Words>
  <Application>Microsoft Office PowerPoint</Application>
  <PresentationFormat>Widescreen</PresentationFormat>
  <Paragraphs>82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Garamond</vt:lpstr>
      <vt:lpstr>Tahoma</vt:lpstr>
      <vt:lpstr>Office Theme</vt:lpstr>
      <vt:lpstr>Savon</vt:lpstr>
      <vt:lpstr>Welcome to the IELCE VLC!!  Britt Garton Pisto Director for IELCE with ICCB  with guests:    Stephen  Alderson Dean of Adult Education, Instituto del progreso latino  laura  guerrero  assistant dean of adult education, instituto del progreso latino</vt:lpstr>
      <vt:lpstr> Agenda  survey of those in  attendance  Ielce components  ielce resource  Guests, Stephen &amp; laura discuss:  Instituto del progreso latino’s work with new arrivals and IELCE programming  questions   general resources</vt:lpstr>
      <vt:lpstr>Four COMPONENTS</vt:lpstr>
      <vt:lpstr>IELCE RESOURCES  MAKING SURE YOUR IELCE STUDENT IS COUNTED !</vt:lpstr>
      <vt:lpstr>PowerPoint Presentation</vt:lpstr>
      <vt:lpstr>PowerPoint Presentation</vt:lpstr>
      <vt:lpstr>Statistics in Chicago</vt:lpstr>
      <vt:lpstr>PowerPoint Presentation</vt:lpstr>
      <vt:lpstr>PowerPoint Presentation</vt:lpstr>
      <vt:lpstr>PowerPoint Presentation</vt:lpstr>
      <vt:lpstr>PowerPoint Presentation</vt:lpstr>
      <vt:lpstr>Legal Screenings and related ILS services for Venezuelan Refugees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Alderson</dc:creator>
  <cp:lastModifiedBy>Pisto, Britt G.</cp:lastModifiedBy>
  <cp:revision>33</cp:revision>
  <dcterms:created xsi:type="dcterms:W3CDTF">2024-04-17T12:25:57Z</dcterms:created>
  <dcterms:modified xsi:type="dcterms:W3CDTF">2024-04-23T00:53:31Z</dcterms:modified>
</cp:coreProperties>
</file>