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2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48"/>
  </p:normalViewPr>
  <p:slideViewPr>
    <p:cSldViewPr snapToGrid="0">
      <p:cViewPr varScale="1">
        <p:scale>
          <a:sx n="156" d="100"/>
          <a:sy n="156" d="100"/>
        </p:scale>
        <p:origin x="360" y="168"/>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g118665c7314_2_8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0" name="Google Shape;150;g118665c7314_2_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500" i="1"/>
              <a:t>The first step in solving for an unknown value in a proportion is to cross multiply. This means we multiply 160 times x to give us 160x and 40 times 100 to give us 4,000. This is set up as an algebraic equation. 160x = 4000.</a:t>
            </a:r>
            <a:endParaRPr sz="1500" i="1"/>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g118665c7314_2_9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0" name="Google Shape;160;g118665c7314_2_9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500" i="1"/>
              <a:t>Here, we can see how the proportion turns into an algebraic equation. </a:t>
            </a:r>
            <a:endParaRPr sz="1500" i="1"/>
          </a:p>
          <a:p>
            <a:pPr marL="0" lvl="0" indent="0" algn="l" rtl="0">
              <a:spcBef>
                <a:spcPts val="0"/>
              </a:spcBef>
              <a:spcAft>
                <a:spcPts val="0"/>
              </a:spcAft>
              <a:buNone/>
            </a:pPr>
            <a:endParaRPr sz="1500" i="1"/>
          </a:p>
          <a:p>
            <a:pPr marL="0" lvl="0" indent="0" algn="l" rtl="0">
              <a:spcBef>
                <a:spcPts val="0"/>
              </a:spcBef>
              <a:spcAft>
                <a:spcPts val="0"/>
              </a:spcAft>
              <a:buNone/>
            </a:pPr>
            <a:r>
              <a:rPr lang="en" sz="1500" i="1"/>
              <a:t>Next, we use our understanding of inverse operations to isolate x by itself on one side of the equals sign. To do this, we divide both 160x and 4000 by 160. This gives us a quotient of x = 25. </a:t>
            </a:r>
            <a:endParaRPr sz="1500" i="1"/>
          </a:p>
          <a:p>
            <a:pPr marL="0" lvl="0" indent="0" algn="l" rtl="0">
              <a:spcBef>
                <a:spcPts val="0"/>
              </a:spcBef>
              <a:spcAft>
                <a:spcPts val="0"/>
              </a:spcAft>
              <a:buNone/>
            </a:pPr>
            <a:endParaRPr sz="1500" i="1"/>
          </a:p>
          <a:p>
            <a:pPr marL="0" lvl="0" indent="0" algn="l" rtl="0">
              <a:spcBef>
                <a:spcPts val="0"/>
              </a:spcBef>
              <a:spcAft>
                <a:spcPts val="0"/>
              </a:spcAft>
              <a:buNone/>
            </a:pPr>
            <a:r>
              <a:rPr lang="en" sz="1500" b="1" i="1"/>
              <a:t>Remember:</a:t>
            </a:r>
            <a:r>
              <a:rPr lang="en" sz="1500" i="1"/>
              <a:t> X is not JUST 25. X is 25%. We were solving for the percentage and used our knowledge that a percent is an amount out of 100 to set up an equivalent proportion and solve for x. </a:t>
            </a:r>
            <a:endParaRPr sz="1500" i="1"/>
          </a:p>
          <a:p>
            <a:pPr marL="0" lvl="0" indent="0" algn="l" rtl="0">
              <a:spcBef>
                <a:spcPts val="0"/>
              </a:spcBef>
              <a:spcAft>
                <a:spcPts val="0"/>
              </a:spcAft>
              <a:buNone/>
            </a:pPr>
            <a:endParaRPr sz="1500" i="1"/>
          </a:p>
          <a:p>
            <a:pPr marL="0" lvl="0" indent="0" algn="l" rtl="0">
              <a:spcBef>
                <a:spcPts val="0"/>
              </a:spcBef>
              <a:spcAft>
                <a:spcPts val="0"/>
              </a:spcAft>
              <a:buNone/>
            </a:pPr>
            <a:r>
              <a:rPr lang="en" sz="1500" i="1">
                <a:highlight>
                  <a:srgbClr val="FFFF00"/>
                </a:highlight>
              </a:rPr>
              <a:t>The answer is 40 is 25% of 160</a:t>
            </a:r>
            <a:endParaRPr sz="1500" i="1">
              <a:highlight>
                <a:srgbClr val="FFFF00"/>
              </a:highlight>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g118665c7314_2_10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7" name="Google Shape;177;g118665c7314_2_10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500" i="1"/>
              <a:t>Here, students are given a proportion that is already set up. This time we are not solving for a percent, we are simply solving for a missing value. The steps are the same. </a:t>
            </a:r>
            <a:endParaRPr sz="1500" i="1"/>
          </a:p>
          <a:p>
            <a:pPr marL="0" lvl="0" indent="0" algn="l" rtl="0">
              <a:spcBef>
                <a:spcPts val="0"/>
              </a:spcBef>
              <a:spcAft>
                <a:spcPts val="0"/>
              </a:spcAft>
              <a:buNone/>
            </a:pPr>
            <a:endParaRPr sz="1500" i="1"/>
          </a:p>
          <a:p>
            <a:pPr marL="0" lvl="0" indent="0" algn="l" rtl="0">
              <a:spcBef>
                <a:spcPts val="0"/>
              </a:spcBef>
              <a:spcAft>
                <a:spcPts val="0"/>
              </a:spcAft>
              <a:buNone/>
            </a:pPr>
            <a:r>
              <a:rPr lang="en" sz="1500" i="1"/>
              <a:t>This slide explicitly scaffolds the steps for students and it should be clearly instructed with repetition: 1. Cross Multiply 2. Solve the algebraic equation to find x.</a:t>
            </a:r>
            <a:endParaRPr sz="1500" i="1"/>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g118665c7314_2_11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4" name="Google Shape;184;g118665c7314_2_1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500" i="1"/>
              <a:t>Here, we can see that the proportion becomes the equation 3x = 72</a:t>
            </a:r>
            <a:endParaRPr sz="1500" i="1"/>
          </a:p>
          <a:p>
            <a:pPr marL="0" lvl="0" indent="0" algn="l" rtl="0">
              <a:spcBef>
                <a:spcPts val="0"/>
              </a:spcBef>
              <a:spcAft>
                <a:spcPts val="0"/>
              </a:spcAft>
              <a:buNone/>
            </a:pPr>
            <a:endParaRPr sz="1500" i="1"/>
          </a:p>
          <a:p>
            <a:pPr marL="0" lvl="0" indent="0" algn="l" rtl="0">
              <a:spcBef>
                <a:spcPts val="0"/>
              </a:spcBef>
              <a:spcAft>
                <a:spcPts val="0"/>
              </a:spcAft>
              <a:buNone/>
            </a:pPr>
            <a:r>
              <a:rPr lang="en" sz="1500" i="1"/>
              <a:t>Ask the students: What should I do next? </a:t>
            </a:r>
            <a:endParaRPr sz="1500" i="1"/>
          </a:p>
          <a:p>
            <a:pPr marL="0" lvl="0" indent="0" algn="l" rtl="0">
              <a:spcBef>
                <a:spcPts val="0"/>
              </a:spcBef>
              <a:spcAft>
                <a:spcPts val="0"/>
              </a:spcAft>
              <a:buNone/>
            </a:pPr>
            <a:r>
              <a:rPr lang="en" sz="1500" i="1"/>
              <a:t>Likely Answer: Divide by 3… ask students to clarify - divide WHAT by 3? Why should I divide by three? Answer: because 3x means 3 times x and the opposite of multiply is divide so we have to divide to get x by itself. Guide students toward explaining their thinking about inverse operations. You may ask them, “what math vocabulary tells us that multiplication and division are opposite? Answer: inverse operations.</a:t>
            </a:r>
            <a:endParaRPr sz="1500" i="1"/>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Google Shape;193;g118665c7314_2_12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4" name="Google Shape;194;g118665c7314_2_1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500" i="1"/>
              <a:t>Our next slide shows the division that we talked about on the previous slide. This is here to cement the students’ thinking and show them how the proportion unfolds. </a:t>
            </a:r>
            <a:endParaRPr sz="1500" i="1"/>
          </a:p>
          <a:p>
            <a:pPr marL="0" lvl="0" indent="0" algn="l" rtl="0">
              <a:spcBef>
                <a:spcPts val="0"/>
              </a:spcBef>
              <a:spcAft>
                <a:spcPts val="0"/>
              </a:spcAft>
              <a:buNone/>
            </a:pPr>
            <a:endParaRPr sz="1500" i="1"/>
          </a:p>
          <a:p>
            <a:pPr marL="0" lvl="0" indent="0" algn="l" rtl="0">
              <a:spcBef>
                <a:spcPts val="0"/>
              </a:spcBef>
              <a:spcAft>
                <a:spcPts val="0"/>
              </a:spcAft>
              <a:buNone/>
            </a:pPr>
            <a:r>
              <a:rPr lang="en" sz="1500" i="1"/>
              <a:t>Ask students: What does, “isolate the variable”  mean? </a:t>
            </a:r>
            <a:endParaRPr sz="1500" i="1"/>
          </a:p>
          <a:p>
            <a:pPr marL="0" lvl="0" indent="0" algn="l" rtl="0">
              <a:spcBef>
                <a:spcPts val="0"/>
              </a:spcBef>
              <a:spcAft>
                <a:spcPts val="0"/>
              </a:spcAft>
              <a:buNone/>
            </a:pPr>
            <a:r>
              <a:rPr lang="en" sz="1500" i="1"/>
              <a:t>Answer: this means to get the unknown amount alone on one side of the equals sign. We want to do this because then we will know that whatever is on the other side of the equals sign is the value of the unknown variable. </a:t>
            </a:r>
            <a:endParaRPr sz="1500" i="1"/>
          </a:p>
          <a:p>
            <a:pPr marL="0" lvl="0" indent="0" algn="l" rtl="0">
              <a:spcBef>
                <a:spcPts val="0"/>
              </a:spcBef>
              <a:spcAft>
                <a:spcPts val="0"/>
              </a:spcAft>
              <a:buNone/>
            </a:pPr>
            <a:endParaRPr sz="1500" i="1"/>
          </a:p>
          <a:p>
            <a:pPr marL="0" lvl="0" indent="0" algn="l" rtl="0">
              <a:spcBef>
                <a:spcPts val="0"/>
              </a:spcBef>
              <a:spcAft>
                <a:spcPts val="0"/>
              </a:spcAft>
              <a:buNone/>
            </a:pPr>
            <a:r>
              <a:rPr lang="en" sz="1500" i="1"/>
              <a:t>USE THE MATHEMATICAL LANGUAGE. Explain it while you use it, but use it so that students gain comfort speaking as a mathematician. </a:t>
            </a:r>
            <a:endParaRPr sz="1500" i="1"/>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4"/>
        <p:cNvGrpSpPr/>
        <p:nvPr/>
      </p:nvGrpSpPr>
      <p:grpSpPr>
        <a:xfrm>
          <a:off x="0" y="0"/>
          <a:ext cx="0" cy="0"/>
          <a:chOff x="0" y="0"/>
          <a:chExt cx="0" cy="0"/>
        </a:xfrm>
      </p:grpSpPr>
      <p:sp>
        <p:nvSpPr>
          <p:cNvPr id="205" name="Google Shape;205;g118665c7314_2_13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6" name="Google Shape;206;g118665c7314_2_1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500" i="1"/>
              <a:t>Give students a few minutes to set up their proportions on their own. </a:t>
            </a:r>
            <a:endParaRPr sz="1500" i="1"/>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Google Shape;212;g118665c7314_2_14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3" name="Google Shape;213;g118665c7314_2_1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500" i="1"/>
              <a:t>Before students continue to solve the equation fully, pause to make sure that their proportions make sense. Price to price (top) and quantity to quantity (bottom). </a:t>
            </a:r>
            <a:endParaRPr sz="1500" i="1"/>
          </a:p>
          <a:p>
            <a:pPr marL="0" lvl="0" indent="0" algn="l" rtl="0">
              <a:spcBef>
                <a:spcPts val="0"/>
              </a:spcBef>
              <a:spcAft>
                <a:spcPts val="0"/>
              </a:spcAft>
              <a:buNone/>
            </a:pPr>
            <a:endParaRPr sz="1500" i="1"/>
          </a:p>
          <a:p>
            <a:pPr marL="0" lvl="0" indent="0" algn="l" rtl="0">
              <a:spcBef>
                <a:spcPts val="0"/>
              </a:spcBef>
              <a:spcAft>
                <a:spcPts val="0"/>
              </a:spcAft>
              <a:buNone/>
            </a:pPr>
            <a:r>
              <a:rPr lang="en" sz="1500" i="1"/>
              <a:t>Once the proportion is established, encourage the students to take the next step and set up the algebraic equation. </a:t>
            </a:r>
            <a:endParaRPr sz="1500" i="1"/>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9"/>
        <p:cNvGrpSpPr/>
        <p:nvPr/>
      </p:nvGrpSpPr>
      <p:grpSpPr>
        <a:xfrm>
          <a:off x="0" y="0"/>
          <a:ext cx="0" cy="0"/>
          <a:chOff x="0" y="0"/>
          <a:chExt cx="0" cy="0"/>
        </a:xfrm>
      </p:grpSpPr>
      <p:sp>
        <p:nvSpPr>
          <p:cNvPr id="220" name="Google Shape;220;g118665c7314_2_15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1" name="Google Shape;221;g118665c7314_2_15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500" i="1"/>
              <a:t>This slide shows how we have moved from proportion to algebraic equation by using cross multiplication.  Once students have set up the equation, encourage them to use their background knowledge to solve for x. </a:t>
            </a:r>
            <a:endParaRPr sz="1500" i="1"/>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0"/>
        <p:cNvGrpSpPr/>
        <p:nvPr/>
      </p:nvGrpSpPr>
      <p:grpSpPr>
        <a:xfrm>
          <a:off x="0" y="0"/>
          <a:ext cx="0" cy="0"/>
          <a:chOff x="0" y="0"/>
          <a:chExt cx="0" cy="0"/>
        </a:xfrm>
      </p:grpSpPr>
      <p:sp>
        <p:nvSpPr>
          <p:cNvPr id="231" name="Google Shape;231;g118665c7314_2_16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2" name="Google Shape;232;g118665c7314_2_1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500" i="1"/>
              <a:t>Students should have come up with a decimal of 3.557… using their calculators. Remind students that this problem was asking for a price. When we talk about money, we can talk about dollars and cents. In our monetary system, cents to to the hundredths place value so that is how far our anser can go. </a:t>
            </a:r>
            <a:endParaRPr sz="1500" i="1"/>
          </a:p>
          <a:p>
            <a:pPr marL="0" lvl="0" indent="0" algn="l" rtl="0">
              <a:spcBef>
                <a:spcPts val="0"/>
              </a:spcBef>
              <a:spcAft>
                <a:spcPts val="0"/>
              </a:spcAft>
              <a:buNone/>
            </a:pPr>
            <a:endParaRPr sz="1500" i="1"/>
          </a:p>
          <a:p>
            <a:pPr marL="0" lvl="0" indent="0" algn="l" rtl="0">
              <a:spcBef>
                <a:spcPts val="0"/>
              </a:spcBef>
              <a:spcAft>
                <a:spcPts val="0"/>
              </a:spcAft>
              <a:buNone/>
            </a:pPr>
            <a:r>
              <a:rPr lang="en" sz="1500" i="1"/>
              <a:t>Ask students: How can we make our answer look like money? What do we need to do? </a:t>
            </a:r>
            <a:endParaRPr sz="1500" i="1"/>
          </a:p>
          <a:p>
            <a:pPr marL="0" lvl="0" indent="0" algn="l" rtl="0">
              <a:spcBef>
                <a:spcPts val="0"/>
              </a:spcBef>
              <a:spcAft>
                <a:spcPts val="0"/>
              </a:spcAft>
              <a:buNone/>
            </a:pPr>
            <a:r>
              <a:rPr lang="en" sz="1500" i="1"/>
              <a:t>Answer: Round</a:t>
            </a:r>
            <a:endParaRPr sz="1500" i="1"/>
          </a:p>
          <a:p>
            <a:pPr marL="0" lvl="0" indent="0" algn="l" rtl="0">
              <a:spcBef>
                <a:spcPts val="0"/>
              </a:spcBef>
              <a:spcAft>
                <a:spcPts val="0"/>
              </a:spcAft>
              <a:buNone/>
            </a:pPr>
            <a:r>
              <a:rPr lang="en" sz="1500" i="1"/>
              <a:t>Follow up: What place value should we round to? </a:t>
            </a:r>
            <a:endParaRPr sz="1500" i="1"/>
          </a:p>
          <a:p>
            <a:pPr marL="0" lvl="0" indent="0" algn="l" rtl="0">
              <a:spcBef>
                <a:spcPts val="0"/>
              </a:spcBef>
              <a:spcAft>
                <a:spcPts val="0"/>
              </a:spcAft>
              <a:buNone/>
            </a:pPr>
            <a:r>
              <a:rPr lang="en" sz="1500" i="1"/>
              <a:t>Answer: Hundredths place. Students might answer “pennies.” If they do, relate that to the second place value to the right of the decimal by asking, “what decimal place value is pennies?” </a:t>
            </a:r>
            <a:endParaRPr sz="1500" i="1"/>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2"/>
        <p:cNvGrpSpPr/>
        <p:nvPr/>
      </p:nvGrpSpPr>
      <p:grpSpPr>
        <a:xfrm>
          <a:off x="0" y="0"/>
          <a:ext cx="0" cy="0"/>
          <a:chOff x="0" y="0"/>
          <a:chExt cx="0" cy="0"/>
        </a:xfrm>
      </p:grpSpPr>
      <p:sp>
        <p:nvSpPr>
          <p:cNvPr id="243" name="Google Shape;243;g118665c7314_2_17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4" name="Google Shape;244;g118665c7314_2_17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500" i="1"/>
              <a:t>Read the prompt out loud. Encourage students to set up their proportion first. Then, be quiet and let them work for a few minutes.  Once they seem to be finished, ask them to share what they did. They might come to the board or explain from their seats. </a:t>
            </a:r>
            <a:endParaRPr sz="1500" i="1"/>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g118665c7314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7" name="Google Shape;57;g118665c7314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500" i="1"/>
              <a:t>First, use direct instruction to clearly define a ratio. A ratio is the relationship between two amounts. It can be represented as a fraction or as two numbers separated by a colon. In the next four slides, students will practice identifying and naming ratios.</a:t>
            </a:r>
            <a:endParaRPr sz="1500" i="1"/>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9"/>
        <p:cNvGrpSpPr/>
        <p:nvPr/>
      </p:nvGrpSpPr>
      <p:grpSpPr>
        <a:xfrm>
          <a:off x="0" y="0"/>
          <a:ext cx="0" cy="0"/>
          <a:chOff x="0" y="0"/>
          <a:chExt cx="0" cy="0"/>
        </a:xfrm>
      </p:grpSpPr>
      <p:sp>
        <p:nvSpPr>
          <p:cNvPr id="250" name="Google Shape;250;g118665c7314_2_18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1" name="Google Shape;251;g118665c7314_2_1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500" i="1"/>
              <a:t>Show students this after they’ve explained what THEY did on their own. Verbally walk through each step.</a:t>
            </a:r>
            <a:endParaRPr sz="1500" i="1"/>
          </a:p>
          <a:p>
            <a:pPr marL="457200" lvl="0" indent="-323850" algn="l" rtl="0">
              <a:spcBef>
                <a:spcPts val="0"/>
              </a:spcBef>
              <a:spcAft>
                <a:spcPts val="0"/>
              </a:spcAft>
              <a:buSzPts val="1500"/>
              <a:buAutoNum type="arabicPeriod"/>
            </a:pPr>
            <a:r>
              <a:rPr lang="en" sz="1500" i="1"/>
              <a:t>Cross multiply</a:t>
            </a:r>
            <a:endParaRPr sz="1500" i="1"/>
          </a:p>
          <a:p>
            <a:pPr marL="457200" lvl="0" indent="-323850" algn="l" rtl="0">
              <a:spcBef>
                <a:spcPts val="0"/>
              </a:spcBef>
              <a:spcAft>
                <a:spcPts val="0"/>
              </a:spcAft>
              <a:buSzPts val="1500"/>
              <a:buAutoNum type="arabicPeriod"/>
            </a:pPr>
            <a:r>
              <a:rPr lang="en" sz="1500" i="1"/>
              <a:t>Set up algebraic equation</a:t>
            </a:r>
            <a:endParaRPr sz="1500" i="1"/>
          </a:p>
          <a:p>
            <a:pPr marL="457200" lvl="0" indent="-323850" algn="l" rtl="0">
              <a:spcBef>
                <a:spcPts val="0"/>
              </a:spcBef>
              <a:spcAft>
                <a:spcPts val="0"/>
              </a:spcAft>
              <a:buSzPts val="1500"/>
              <a:buAutoNum type="arabicPeriod"/>
            </a:pPr>
            <a:r>
              <a:rPr lang="en" sz="1500" i="1"/>
              <a:t>Use inverse operation to divide isoloating x on one side of the quals sign</a:t>
            </a:r>
            <a:endParaRPr sz="1500" i="1"/>
          </a:p>
          <a:p>
            <a:pPr marL="457200" lvl="0" indent="-323850" algn="l" rtl="0">
              <a:spcBef>
                <a:spcPts val="0"/>
              </a:spcBef>
              <a:spcAft>
                <a:spcPts val="0"/>
              </a:spcAft>
              <a:buSzPts val="1500"/>
              <a:buAutoNum type="arabicPeriod"/>
            </a:pPr>
            <a:r>
              <a:rPr lang="en" sz="1500" i="1"/>
              <a:t>X = 20 penalties in 60 minutes. Always relate the answer back to the problem. Ask yourself, “does this make sense?”</a:t>
            </a:r>
            <a:endParaRPr sz="1500" i="1"/>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5"/>
        <p:cNvGrpSpPr/>
        <p:nvPr/>
      </p:nvGrpSpPr>
      <p:grpSpPr>
        <a:xfrm>
          <a:off x="0" y="0"/>
          <a:ext cx="0" cy="0"/>
          <a:chOff x="0" y="0"/>
          <a:chExt cx="0" cy="0"/>
        </a:xfrm>
      </p:grpSpPr>
      <p:sp>
        <p:nvSpPr>
          <p:cNvPr id="256" name="Google Shape;256;g118665c7314_2_19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7" name="Google Shape;257;g118665c7314_2_19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500" i="1"/>
              <a:t>Do not read the question out loud and do not prompt students to set up their proportion on their own first. LET THEM DO IT ALL BY THEMSELVES.</a:t>
            </a:r>
            <a:endParaRPr sz="1500" i="1"/>
          </a:p>
          <a:p>
            <a:pPr marL="0" lvl="0" indent="0" algn="l" rtl="0">
              <a:spcBef>
                <a:spcPts val="0"/>
              </a:spcBef>
              <a:spcAft>
                <a:spcPts val="0"/>
              </a:spcAft>
              <a:buNone/>
            </a:pPr>
            <a:endParaRPr sz="1500" i="1"/>
          </a:p>
          <a:p>
            <a:pPr marL="0" lvl="0" indent="0" algn="l" rtl="0">
              <a:spcBef>
                <a:spcPts val="0"/>
              </a:spcBef>
              <a:spcAft>
                <a:spcPts val="0"/>
              </a:spcAft>
              <a:buNone/>
            </a:pPr>
            <a:r>
              <a:rPr lang="en" sz="1500" i="1"/>
              <a:t>When most seem finished, repeat the process from the last problem asking them what they did</a:t>
            </a:r>
            <a:endParaRPr sz="1500" i="1"/>
          </a:p>
          <a:p>
            <a:pPr marL="457200" lvl="0" indent="-323850" algn="l" rtl="0">
              <a:spcBef>
                <a:spcPts val="0"/>
              </a:spcBef>
              <a:spcAft>
                <a:spcPts val="0"/>
              </a:spcAft>
              <a:buSzPts val="1500"/>
              <a:buAutoNum type="arabicPeriod"/>
            </a:pPr>
            <a:r>
              <a:rPr lang="en" sz="1500" i="1"/>
              <a:t>Set up the percent proportion</a:t>
            </a:r>
            <a:endParaRPr sz="1500" i="1"/>
          </a:p>
          <a:p>
            <a:pPr marL="457200" lvl="0" indent="-323850" algn="l" rtl="0">
              <a:spcBef>
                <a:spcPts val="0"/>
              </a:spcBef>
              <a:spcAft>
                <a:spcPts val="0"/>
              </a:spcAft>
              <a:buSzPts val="1500"/>
              <a:buAutoNum type="arabicPeriod"/>
            </a:pPr>
            <a:r>
              <a:rPr lang="en" sz="1500" i="1"/>
              <a:t>Cross multiply to get the algebraic equation</a:t>
            </a:r>
            <a:endParaRPr sz="1500" i="1"/>
          </a:p>
          <a:p>
            <a:pPr marL="457200" lvl="0" indent="-323850" algn="l" rtl="0">
              <a:spcBef>
                <a:spcPts val="0"/>
              </a:spcBef>
              <a:spcAft>
                <a:spcPts val="0"/>
              </a:spcAft>
              <a:buSzPts val="1500"/>
              <a:buAutoNum type="arabicPeriod"/>
            </a:pPr>
            <a:r>
              <a:rPr lang="en" sz="1500" i="1"/>
              <a:t>Use inverse ops to divide and isolate the variable</a:t>
            </a:r>
            <a:endParaRPr sz="1500" i="1"/>
          </a:p>
          <a:p>
            <a:pPr marL="457200" lvl="0" indent="-323850" algn="l" rtl="0">
              <a:spcBef>
                <a:spcPts val="0"/>
              </a:spcBef>
              <a:spcAft>
                <a:spcPts val="0"/>
              </a:spcAft>
              <a:buSzPts val="1500"/>
              <a:buAutoNum type="arabicPeriod"/>
            </a:pPr>
            <a:r>
              <a:rPr lang="en" sz="1500" i="1"/>
              <a:t>The variable = the percent. </a:t>
            </a:r>
            <a:endParaRPr sz="1500" i="1"/>
          </a:p>
          <a:p>
            <a:pPr marL="0" lvl="0" indent="0" algn="l" rtl="0">
              <a:spcBef>
                <a:spcPts val="0"/>
              </a:spcBef>
              <a:spcAft>
                <a:spcPts val="0"/>
              </a:spcAft>
              <a:buNone/>
            </a:pPr>
            <a:r>
              <a:rPr lang="en" sz="1500" i="1"/>
              <a:t>NOTE: Students will have had to round to the nearest whole number. </a:t>
            </a:r>
            <a:endParaRPr sz="1500" i="1"/>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2"/>
        <p:cNvGrpSpPr/>
        <p:nvPr/>
      </p:nvGrpSpPr>
      <p:grpSpPr>
        <a:xfrm>
          <a:off x="0" y="0"/>
          <a:ext cx="0" cy="0"/>
          <a:chOff x="0" y="0"/>
          <a:chExt cx="0" cy="0"/>
        </a:xfrm>
      </p:grpSpPr>
      <p:sp>
        <p:nvSpPr>
          <p:cNvPr id="263" name="Google Shape;263;g118665c7314_2_19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4" name="Google Shape;264;g118665c7314_2_19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500" i="1"/>
              <a:t>Share this step by step approach to the problem. </a:t>
            </a:r>
            <a:endParaRPr sz="1500" i="1"/>
          </a:p>
          <a:p>
            <a:pPr marL="0" lvl="0" indent="0" algn="l" rtl="0">
              <a:spcBef>
                <a:spcPts val="0"/>
              </a:spcBef>
              <a:spcAft>
                <a:spcPts val="0"/>
              </a:spcAft>
              <a:buNone/>
            </a:pPr>
            <a:endParaRPr sz="1500" i="1"/>
          </a:p>
          <a:p>
            <a:pPr marL="0" lvl="0" indent="0" algn="l" rtl="0">
              <a:spcBef>
                <a:spcPts val="0"/>
              </a:spcBef>
              <a:spcAft>
                <a:spcPts val="0"/>
              </a:spcAft>
              <a:buNone/>
            </a:pPr>
            <a:r>
              <a:rPr lang="en" sz="1500" i="1"/>
              <a:t>Finally, distribute the application classwork assessment and collect to get a snapshot of each student’s understanding of this concept. </a:t>
            </a:r>
            <a:endParaRPr sz="1500" i="1"/>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7"/>
        <p:cNvGrpSpPr/>
        <p:nvPr/>
      </p:nvGrpSpPr>
      <p:grpSpPr>
        <a:xfrm>
          <a:off x="0" y="0"/>
          <a:ext cx="0" cy="0"/>
          <a:chOff x="0" y="0"/>
          <a:chExt cx="0" cy="0"/>
        </a:xfrm>
      </p:grpSpPr>
      <p:sp>
        <p:nvSpPr>
          <p:cNvPr id="268" name="Google Shape;268;g11877c41b2c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9" name="Google Shape;269;g11877c41b2c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Pass out the application worksheet. Use this to assess your students understanding of the core concepts from the lesson.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g118665c7314_2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 name="Google Shape;63;g118665c7314_2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500" i="1"/>
              <a:t>The order of the ratio is important. The question asks students to find the ratio of red to yellow circles. This means that the red circles must come before the yellow circles in our ratio. It is important to emphasize this to students. </a:t>
            </a:r>
            <a:endParaRPr sz="1500" i="1"/>
          </a:p>
          <a:p>
            <a:pPr marL="0" lvl="0" indent="0" algn="l" rtl="0">
              <a:spcBef>
                <a:spcPts val="0"/>
              </a:spcBef>
              <a:spcAft>
                <a:spcPts val="0"/>
              </a:spcAft>
              <a:buNone/>
            </a:pPr>
            <a:endParaRPr sz="1500" i="1"/>
          </a:p>
          <a:p>
            <a:pPr marL="0" lvl="0" indent="0" algn="l" rtl="0">
              <a:spcBef>
                <a:spcPts val="0"/>
              </a:spcBef>
              <a:spcAft>
                <a:spcPts val="0"/>
              </a:spcAft>
              <a:buNone/>
            </a:pPr>
            <a:r>
              <a:rPr lang="en" sz="1500" b="1" i="1"/>
              <a:t>Questions to ask might include: </a:t>
            </a:r>
            <a:r>
              <a:rPr lang="en" sz="1500" i="1"/>
              <a:t> “What order should the ratio be in? Which should come first, the number of yellow or the number of red? What in the directions lets you know? </a:t>
            </a:r>
            <a:endParaRPr sz="1500" i="1"/>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g118665c7314_2_1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 name="Google Shape;77;g118665c7314_2_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500" i="1"/>
              <a:t>Notice that the number of red circles came before the number of yellow circles. </a:t>
            </a:r>
            <a:endParaRPr sz="1500" i="1"/>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118665c7314_2_3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118665c7314_2_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500" i="1"/>
              <a:t>The ratio of skateboards to borders is 4:5 or ⅘. Note: this does not ask students to give any particular direction of relationship, so it would be okay if students showed this as 5:4 or 5/4 so long as their accompanying sentence indicated boarders to boards instead of boards to boarders.</a:t>
            </a:r>
            <a:endParaRPr sz="1500" i="1"/>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g118665c7314_2_5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9" name="Google Shape;109;g118665c7314_2_5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g118665c7314_2_20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6" name="Google Shape;126;g118665c7314_2_2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500" i="1"/>
              <a:t>Most students will be familiar with the idea that a percent is out of 100. However, it is important that this is stated clearly. Students need to know that a percent can be represented as a quantity over 100 in fraction form. This will guide them toward solving percentage problems using proportions. </a:t>
            </a:r>
            <a:endParaRPr sz="1500" i="1"/>
          </a:p>
          <a:p>
            <a:pPr marL="0" lvl="0" indent="0" algn="l" rtl="0">
              <a:spcBef>
                <a:spcPts val="0"/>
              </a:spcBef>
              <a:spcAft>
                <a:spcPts val="0"/>
              </a:spcAft>
              <a:buNone/>
            </a:pPr>
            <a:endParaRPr sz="1500" i="1"/>
          </a:p>
          <a:p>
            <a:pPr marL="0" lvl="0" indent="0" algn="l" rtl="0">
              <a:spcBef>
                <a:spcPts val="0"/>
              </a:spcBef>
              <a:spcAft>
                <a:spcPts val="0"/>
              </a:spcAft>
              <a:buNone/>
            </a:pPr>
            <a:r>
              <a:rPr lang="en" sz="1500" b="1" i="1"/>
              <a:t>Ask students:</a:t>
            </a:r>
            <a:r>
              <a:rPr lang="en" sz="1500" i="1"/>
              <a:t> What fraction could we use to represent 75%? How about 98%? Students should be able to say 75/100 and 98/100. Emphasize that the x/100 is the same as the percentage %. </a:t>
            </a:r>
            <a:endParaRPr sz="1500" i="1"/>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g118665c7314_2_6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2" name="Google Shape;132;g118665c7314_2_6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500" i="1"/>
              <a:t>It is important to clearly define a proportion. Use repetition. Encourage students to write down the definition. Remind students that a ratio can be written as a fraction and a proportion sets two ratios equal to one another. </a:t>
            </a:r>
            <a:endParaRPr sz="1500" i="1"/>
          </a:p>
          <a:p>
            <a:pPr marL="0" lvl="0" indent="0" algn="l" rtl="0">
              <a:spcBef>
                <a:spcPts val="0"/>
              </a:spcBef>
              <a:spcAft>
                <a:spcPts val="0"/>
              </a:spcAft>
              <a:buNone/>
            </a:pPr>
            <a:endParaRPr sz="1500" i="1"/>
          </a:p>
          <a:p>
            <a:pPr marL="0" lvl="0" indent="0" algn="l" rtl="0">
              <a:spcBef>
                <a:spcPts val="0"/>
              </a:spcBef>
              <a:spcAft>
                <a:spcPts val="0"/>
              </a:spcAft>
              <a:buNone/>
            </a:pPr>
            <a:r>
              <a:rPr lang="en" sz="1500" i="1"/>
              <a:t>IS over OF equals X over 100 is a helpful way to remember how to set up the proportion for a percent, which is coming next. Tell students that the x over 100 is how we usually think of a percent. 81/100 = 81% for example. The proportion allows us to take a smaller total and score and relate it to our common understanding of percents out of 100.</a:t>
            </a:r>
            <a:endParaRPr sz="1500" i="1"/>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g118665c7314_2_7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1" name="Google Shape;141;g118665c7314_2_7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500" i="1"/>
              <a:t>In this slide we are going to guide students through setting up a percentage proportion. First we ask the question, what percent is 40 of 160. Draw students’ attention to the language “is” and “of.”. Is over of equals x over 100 where x over 100 is the percentage like we discussed in the previous slide. </a:t>
            </a:r>
            <a:endParaRPr sz="1500" i="1"/>
          </a:p>
          <a:p>
            <a:pPr marL="0" lvl="0" indent="0" algn="l" rtl="0">
              <a:spcBef>
                <a:spcPts val="0"/>
              </a:spcBef>
              <a:spcAft>
                <a:spcPts val="0"/>
              </a:spcAft>
              <a:buNone/>
            </a:pPr>
            <a:endParaRPr sz="1500" i="1"/>
          </a:p>
          <a:p>
            <a:pPr marL="0" lvl="0" indent="0" algn="l" rtl="0">
              <a:spcBef>
                <a:spcPts val="0"/>
              </a:spcBef>
              <a:spcAft>
                <a:spcPts val="0"/>
              </a:spcAft>
              <a:buNone/>
            </a:pPr>
            <a:r>
              <a:rPr lang="en" sz="1500" b="1" i="1"/>
              <a:t>Ask students:</a:t>
            </a:r>
            <a:r>
              <a:rPr lang="en" sz="1500" i="1"/>
              <a:t> why does the 40 goes over the 160 and not the other way around? </a:t>
            </a:r>
            <a:endParaRPr sz="1500" i="1"/>
          </a:p>
          <a:p>
            <a:pPr marL="0" lvl="0" indent="0" algn="l" rtl="0">
              <a:spcBef>
                <a:spcPts val="0"/>
              </a:spcBef>
              <a:spcAft>
                <a:spcPts val="0"/>
              </a:spcAft>
              <a:buNone/>
            </a:pPr>
            <a:endParaRPr sz="1500" i="1"/>
          </a:p>
          <a:p>
            <a:pPr marL="0" lvl="0" indent="0" algn="l" rtl="0">
              <a:spcBef>
                <a:spcPts val="0"/>
              </a:spcBef>
              <a:spcAft>
                <a:spcPts val="0"/>
              </a:spcAft>
              <a:buNone/>
            </a:pPr>
            <a:r>
              <a:rPr lang="en" sz="1500" b="1" i="1"/>
              <a:t>Answer:</a:t>
            </a:r>
            <a:r>
              <a:rPr lang="en" sz="1500" i="1"/>
              <a:t> The proportion needs to be equivalent across the equals sign. The 40 is the piece of the whole and the 160 is the whole just like the x is the piece of the whole and 100 is the whole. They need to match up! </a:t>
            </a:r>
            <a:endParaRPr sz="1500" i="1"/>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6.jpg"/><Relationship Id="rId7" Type="http://schemas.openxmlformats.org/officeDocument/2006/relationships/image" Target="../media/image10.jpg"/><Relationship Id="rId2" Type="http://schemas.openxmlformats.org/officeDocument/2006/relationships/notesSlide" Target="../notesSlides/notesSlide11.xml"/><Relationship Id="rId1" Type="http://schemas.openxmlformats.org/officeDocument/2006/relationships/slideLayout" Target="../slideLayouts/slideLayout3.xml"/><Relationship Id="rId6" Type="http://schemas.openxmlformats.org/officeDocument/2006/relationships/image" Target="../media/image9.jpg"/><Relationship Id="rId5" Type="http://schemas.openxmlformats.org/officeDocument/2006/relationships/image" Target="../media/image8.jpg"/><Relationship Id="rId4" Type="http://schemas.openxmlformats.org/officeDocument/2006/relationships/image" Target="../media/image7.jpg"/></Relationships>
</file>

<file path=ppt/slides/_rels/slide12.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13.xml"/><Relationship Id="rId1" Type="http://schemas.openxmlformats.org/officeDocument/2006/relationships/slideLayout" Target="../slideLayouts/slideLayout3.xml"/><Relationship Id="rId4" Type="http://schemas.openxmlformats.org/officeDocument/2006/relationships/image" Target="../media/image12.jpg"/></Relationships>
</file>

<file path=ppt/slides/_rels/slide14.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14.xml"/><Relationship Id="rId1" Type="http://schemas.openxmlformats.org/officeDocument/2006/relationships/slideLayout" Target="../slideLayouts/slideLayout3.xml"/><Relationship Id="rId5" Type="http://schemas.openxmlformats.org/officeDocument/2006/relationships/image" Target="../media/image14.jpg"/><Relationship Id="rId4" Type="http://schemas.openxmlformats.org/officeDocument/2006/relationships/image" Target="../media/image13.jp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notesSlide" Target="../notesSlides/notesSlide17.xml"/><Relationship Id="rId1" Type="http://schemas.openxmlformats.org/officeDocument/2006/relationships/slideLayout" Target="../slideLayouts/slideLayout3.xml"/><Relationship Id="rId4" Type="http://schemas.openxmlformats.org/officeDocument/2006/relationships/image" Target="../media/image16.jpg"/></Relationships>
</file>

<file path=ppt/slides/_rels/slide18.xml.rels><?xml version="1.0" encoding="UTF-8" standalone="yes"?>
<Relationships xmlns="http://schemas.openxmlformats.org/package/2006/relationships"><Relationship Id="rId3" Type="http://schemas.openxmlformats.org/officeDocument/2006/relationships/image" Target="../media/image16.jpg"/><Relationship Id="rId2" Type="http://schemas.openxmlformats.org/officeDocument/2006/relationships/notesSlide" Target="../notesSlides/notesSlide18.xml"/><Relationship Id="rId1" Type="http://schemas.openxmlformats.org/officeDocument/2006/relationships/slideLayout" Target="../slideLayouts/slideLayout3.xml"/><Relationship Id="rId6" Type="http://schemas.openxmlformats.org/officeDocument/2006/relationships/image" Target="../media/image19.jpg"/><Relationship Id="rId5" Type="http://schemas.openxmlformats.org/officeDocument/2006/relationships/image" Target="../media/image18.jpg"/><Relationship Id="rId4" Type="http://schemas.openxmlformats.org/officeDocument/2006/relationships/image" Target="../media/image17.jp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20.jpg"/><Relationship Id="rId2" Type="http://schemas.openxmlformats.org/officeDocument/2006/relationships/notesSlide" Target="../notesSlides/notesSlide20.xml"/><Relationship Id="rId1" Type="http://schemas.openxmlformats.org/officeDocument/2006/relationships/slideLayout" Target="../slideLayouts/slideLayout3.xml"/><Relationship Id="rId4" Type="http://schemas.openxmlformats.org/officeDocument/2006/relationships/image" Target="../media/image21.jp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22.jpg"/><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9.xml"/><Relationship Id="rId1" Type="http://schemas.openxmlformats.org/officeDocument/2006/relationships/slideLayout" Target="../slideLayouts/slideLayout3.xml"/><Relationship Id="rId4" Type="http://schemas.openxmlformats.org/officeDocument/2006/relationships/image" Target="../media/image5.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2CC"/>
        </a:solidFill>
        <a:effectLst/>
      </p:bgPr>
    </p:bg>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311708" y="1545450"/>
            <a:ext cx="8520600" cy="20526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6200" b="1"/>
              <a:t>Ratios, Proportions, </a:t>
            </a:r>
            <a:endParaRPr sz="6200" b="1"/>
          </a:p>
          <a:p>
            <a:pPr marL="0" lvl="0" indent="0" algn="ctr" rtl="0">
              <a:spcBef>
                <a:spcPts val="0"/>
              </a:spcBef>
              <a:spcAft>
                <a:spcPts val="0"/>
              </a:spcAft>
              <a:buNone/>
            </a:pPr>
            <a:r>
              <a:rPr lang="en" sz="6200" b="1"/>
              <a:t>&amp; Percents</a:t>
            </a:r>
            <a:endParaRPr sz="6200" b="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4CCCC"/>
        </a:solidFill>
        <a:effectLst/>
      </p:bgPr>
    </p:bg>
    <p:spTree>
      <p:nvGrpSpPr>
        <p:cNvPr id="1" name="Shape 151"/>
        <p:cNvGrpSpPr/>
        <p:nvPr/>
      </p:nvGrpSpPr>
      <p:grpSpPr>
        <a:xfrm>
          <a:off x="0" y="0"/>
          <a:ext cx="0" cy="0"/>
          <a:chOff x="0" y="0"/>
          <a:chExt cx="0" cy="0"/>
        </a:xfrm>
      </p:grpSpPr>
      <p:sp>
        <p:nvSpPr>
          <p:cNvPr id="152" name="Google Shape;152;p22"/>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b="1"/>
              <a:t>How do we solve a proportion? </a:t>
            </a:r>
            <a:endParaRPr b="1"/>
          </a:p>
        </p:txBody>
      </p:sp>
      <p:sp>
        <p:nvSpPr>
          <p:cNvPr id="153" name="Google Shape;153;p22"/>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sz="2200"/>
              <a:t>To solve for the missing piece of a proportion:</a:t>
            </a:r>
            <a:endParaRPr sz="2200"/>
          </a:p>
          <a:p>
            <a:pPr marL="457200" lvl="0" indent="-368300" algn="l" rtl="0">
              <a:spcBef>
                <a:spcPts val="1200"/>
              </a:spcBef>
              <a:spcAft>
                <a:spcPts val="0"/>
              </a:spcAft>
              <a:buSzPts val="2200"/>
              <a:buAutoNum type="arabicPeriod"/>
            </a:pPr>
            <a:r>
              <a:rPr lang="en" sz="2200" b="1"/>
              <a:t>Cross multiply</a:t>
            </a:r>
            <a:endParaRPr sz="2200" b="1"/>
          </a:p>
          <a:p>
            <a:pPr marL="457200" lvl="0" indent="0" algn="l" rtl="0">
              <a:spcBef>
                <a:spcPts val="1200"/>
              </a:spcBef>
              <a:spcAft>
                <a:spcPts val="1200"/>
              </a:spcAft>
              <a:buNone/>
            </a:pPr>
            <a:endParaRPr/>
          </a:p>
        </p:txBody>
      </p:sp>
      <p:pic>
        <p:nvPicPr>
          <p:cNvPr id="154" name="Google Shape;154;p22"/>
          <p:cNvPicPr preferRelativeResize="0"/>
          <p:nvPr/>
        </p:nvPicPr>
        <p:blipFill>
          <a:blip r:embed="rId3">
            <a:alphaModFix/>
          </a:blip>
          <a:stretch>
            <a:fillRect/>
          </a:stretch>
        </p:blipFill>
        <p:spPr>
          <a:xfrm>
            <a:off x="2422600" y="2329749"/>
            <a:ext cx="3843750" cy="2121325"/>
          </a:xfrm>
          <a:prstGeom prst="rect">
            <a:avLst/>
          </a:prstGeom>
          <a:noFill/>
          <a:ln>
            <a:noFill/>
          </a:ln>
        </p:spPr>
      </p:pic>
      <p:cxnSp>
        <p:nvCxnSpPr>
          <p:cNvPr id="155" name="Google Shape;155;p22"/>
          <p:cNvCxnSpPr/>
          <p:nvPr/>
        </p:nvCxnSpPr>
        <p:spPr>
          <a:xfrm rot="10800000" flipH="1">
            <a:off x="3767050" y="2983150"/>
            <a:ext cx="1050000" cy="814500"/>
          </a:xfrm>
          <a:prstGeom prst="straightConnector1">
            <a:avLst/>
          </a:prstGeom>
          <a:noFill/>
          <a:ln w="9525" cap="flat" cmpd="sng">
            <a:solidFill>
              <a:schemeClr val="dk2"/>
            </a:solidFill>
            <a:prstDash val="solid"/>
            <a:round/>
            <a:headEnd type="none" w="med" len="med"/>
            <a:tailEnd type="triangle" w="med" len="med"/>
          </a:ln>
        </p:spPr>
      </p:cxnSp>
      <p:cxnSp>
        <p:nvCxnSpPr>
          <p:cNvPr id="156" name="Google Shape;156;p22"/>
          <p:cNvCxnSpPr/>
          <p:nvPr/>
        </p:nvCxnSpPr>
        <p:spPr>
          <a:xfrm>
            <a:off x="3871975" y="2964150"/>
            <a:ext cx="945000" cy="820500"/>
          </a:xfrm>
          <a:prstGeom prst="straightConnector1">
            <a:avLst/>
          </a:prstGeom>
          <a:noFill/>
          <a:ln w="9525" cap="flat" cmpd="sng">
            <a:solidFill>
              <a:schemeClr val="dk2"/>
            </a:solidFill>
            <a:prstDash val="solid"/>
            <a:round/>
            <a:headEnd type="none" w="med" len="med"/>
            <a:tailEnd type="triangle" w="med" len="med"/>
          </a:ln>
        </p:spPr>
      </p:cxnSp>
      <p:sp>
        <p:nvSpPr>
          <p:cNvPr id="157" name="Google Shape;157;p22"/>
          <p:cNvSpPr txBox="1"/>
          <p:nvPr/>
        </p:nvSpPr>
        <p:spPr>
          <a:xfrm>
            <a:off x="6114225" y="2253175"/>
            <a:ext cx="63003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4CCCC"/>
        </a:solidFill>
        <a:effectLst/>
      </p:bgPr>
    </p:bg>
    <p:spTree>
      <p:nvGrpSpPr>
        <p:cNvPr id="1" name="Shape 161"/>
        <p:cNvGrpSpPr/>
        <p:nvPr/>
      </p:nvGrpSpPr>
      <p:grpSpPr>
        <a:xfrm>
          <a:off x="0" y="0"/>
          <a:ext cx="0" cy="0"/>
          <a:chOff x="0" y="0"/>
          <a:chExt cx="0" cy="0"/>
        </a:xfrm>
      </p:grpSpPr>
      <p:sp>
        <p:nvSpPr>
          <p:cNvPr id="162" name="Google Shape;162;p23"/>
          <p:cNvSpPr/>
          <p:nvPr/>
        </p:nvSpPr>
        <p:spPr>
          <a:xfrm>
            <a:off x="175000" y="4068850"/>
            <a:ext cx="8717400" cy="6234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2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Clr>
                <a:schemeClr val="dk1"/>
              </a:buClr>
              <a:buSzPct val="39285"/>
              <a:buFont typeface="Arial"/>
              <a:buNone/>
            </a:pPr>
            <a:r>
              <a:rPr lang="en" b="1"/>
              <a:t>How do we solve a proportion? </a:t>
            </a:r>
            <a:endParaRPr/>
          </a:p>
        </p:txBody>
      </p:sp>
      <p:sp>
        <p:nvSpPr>
          <p:cNvPr id="164" name="Google Shape;164;p23"/>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r>
              <a:rPr lang="en" sz="2500">
                <a:solidFill>
                  <a:schemeClr val="dk1"/>
                </a:solidFill>
              </a:rPr>
              <a:t>2. Solve the algebraic equation for the missing variable.</a:t>
            </a:r>
            <a:endParaRPr sz="2500">
              <a:solidFill>
                <a:schemeClr val="dk1"/>
              </a:solidFill>
            </a:endParaRPr>
          </a:p>
        </p:txBody>
      </p:sp>
      <p:pic>
        <p:nvPicPr>
          <p:cNvPr id="165" name="Google Shape;165;p23"/>
          <p:cNvPicPr preferRelativeResize="0"/>
          <p:nvPr/>
        </p:nvPicPr>
        <p:blipFill>
          <a:blip r:embed="rId3">
            <a:alphaModFix/>
          </a:blip>
          <a:stretch>
            <a:fillRect/>
          </a:stretch>
        </p:blipFill>
        <p:spPr>
          <a:xfrm>
            <a:off x="311700" y="1797448"/>
            <a:ext cx="1587825" cy="876300"/>
          </a:xfrm>
          <a:prstGeom prst="rect">
            <a:avLst/>
          </a:prstGeom>
          <a:noFill/>
          <a:ln>
            <a:noFill/>
          </a:ln>
        </p:spPr>
      </p:pic>
      <p:pic>
        <p:nvPicPr>
          <p:cNvPr id="166" name="Google Shape;166;p23"/>
          <p:cNvPicPr preferRelativeResize="0"/>
          <p:nvPr/>
        </p:nvPicPr>
        <p:blipFill>
          <a:blip r:embed="rId4">
            <a:alphaModFix/>
          </a:blip>
          <a:stretch>
            <a:fillRect/>
          </a:stretch>
        </p:blipFill>
        <p:spPr>
          <a:xfrm>
            <a:off x="2312887" y="1971812"/>
            <a:ext cx="2063000" cy="527575"/>
          </a:xfrm>
          <a:prstGeom prst="rect">
            <a:avLst/>
          </a:prstGeom>
          <a:noFill/>
          <a:ln>
            <a:noFill/>
          </a:ln>
        </p:spPr>
      </p:pic>
      <p:pic>
        <p:nvPicPr>
          <p:cNvPr id="167" name="Google Shape;167;p23"/>
          <p:cNvPicPr preferRelativeResize="0"/>
          <p:nvPr/>
        </p:nvPicPr>
        <p:blipFill>
          <a:blip r:embed="rId5">
            <a:alphaModFix/>
          </a:blip>
          <a:stretch>
            <a:fillRect/>
          </a:stretch>
        </p:blipFill>
        <p:spPr>
          <a:xfrm>
            <a:off x="4783513" y="1773013"/>
            <a:ext cx="2145725" cy="925150"/>
          </a:xfrm>
          <a:prstGeom prst="rect">
            <a:avLst/>
          </a:prstGeom>
          <a:noFill/>
          <a:ln>
            <a:noFill/>
          </a:ln>
        </p:spPr>
      </p:pic>
      <p:pic>
        <p:nvPicPr>
          <p:cNvPr id="168" name="Google Shape;168;p23"/>
          <p:cNvPicPr preferRelativeResize="0"/>
          <p:nvPr/>
        </p:nvPicPr>
        <p:blipFill>
          <a:blip r:embed="rId6">
            <a:alphaModFix/>
          </a:blip>
          <a:stretch>
            <a:fillRect/>
          </a:stretch>
        </p:blipFill>
        <p:spPr>
          <a:xfrm>
            <a:off x="7336863" y="1971800"/>
            <a:ext cx="1495425" cy="590550"/>
          </a:xfrm>
          <a:prstGeom prst="rect">
            <a:avLst/>
          </a:prstGeom>
          <a:noFill/>
          <a:ln>
            <a:noFill/>
          </a:ln>
        </p:spPr>
      </p:pic>
      <p:sp>
        <p:nvSpPr>
          <p:cNvPr id="169" name="Google Shape;169;p23"/>
          <p:cNvSpPr/>
          <p:nvPr/>
        </p:nvSpPr>
        <p:spPr>
          <a:xfrm>
            <a:off x="1983800" y="2141963"/>
            <a:ext cx="244800" cy="250200"/>
          </a:xfrm>
          <a:prstGeom prst="rightArrow">
            <a:avLst>
              <a:gd name="adj1" fmla="val 50000"/>
              <a:gd name="adj2" fmla="val 500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23"/>
          <p:cNvSpPr/>
          <p:nvPr/>
        </p:nvSpPr>
        <p:spPr>
          <a:xfrm>
            <a:off x="7010650" y="2110488"/>
            <a:ext cx="244800" cy="250200"/>
          </a:xfrm>
          <a:prstGeom prst="rightArrow">
            <a:avLst>
              <a:gd name="adj1" fmla="val 50000"/>
              <a:gd name="adj2" fmla="val 500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23"/>
          <p:cNvSpPr/>
          <p:nvPr/>
        </p:nvSpPr>
        <p:spPr>
          <a:xfrm>
            <a:off x="4495800" y="2110488"/>
            <a:ext cx="244800" cy="250200"/>
          </a:xfrm>
          <a:prstGeom prst="rightArrow">
            <a:avLst>
              <a:gd name="adj1" fmla="val 50000"/>
              <a:gd name="adj2" fmla="val 500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23"/>
          <p:cNvSpPr txBox="1"/>
          <p:nvPr/>
        </p:nvSpPr>
        <p:spPr>
          <a:xfrm>
            <a:off x="503250" y="4111500"/>
            <a:ext cx="8405700" cy="492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2000"/>
              <a:t>Notice how we used </a:t>
            </a:r>
            <a:r>
              <a:rPr lang="en" sz="2000" b="1"/>
              <a:t>inverse operations</a:t>
            </a:r>
            <a:r>
              <a:rPr lang="en" sz="2000"/>
              <a:t> to solve the algebraic equation.</a:t>
            </a:r>
            <a:endParaRPr sz="2000"/>
          </a:p>
        </p:txBody>
      </p:sp>
      <p:sp>
        <p:nvSpPr>
          <p:cNvPr id="173" name="Google Shape;173;p23"/>
          <p:cNvSpPr/>
          <p:nvPr/>
        </p:nvSpPr>
        <p:spPr>
          <a:xfrm>
            <a:off x="257000" y="4193700"/>
            <a:ext cx="317400" cy="328200"/>
          </a:xfrm>
          <a:prstGeom prst="star5">
            <a:avLst>
              <a:gd name="adj" fmla="val 19098"/>
              <a:gd name="hf" fmla="val 105146"/>
              <a:gd name="vf" fmla="val 110557"/>
            </a:avLst>
          </a:prstGeom>
          <a:solidFill>
            <a:schemeClr val="accent6"/>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74" name="Google Shape;174;p23"/>
          <p:cNvPicPr preferRelativeResize="0"/>
          <p:nvPr/>
        </p:nvPicPr>
        <p:blipFill>
          <a:blip r:embed="rId7">
            <a:alphaModFix/>
          </a:blip>
          <a:stretch>
            <a:fillRect/>
          </a:stretch>
        </p:blipFill>
        <p:spPr>
          <a:xfrm>
            <a:off x="1833888" y="3141050"/>
            <a:ext cx="5476226" cy="527575"/>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CFE2F3"/>
        </a:solidFill>
        <a:effectLst/>
      </p:bgPr>
    </p:bg>
    <p:spTree>
      <p:nvGrpSpPr>
        <p:cNvPr id="1" name="Shape 178"/>
        <p:cNvGrpSpPr/>
        <p:nvPr/>
      </p:nvGrpSpPr>
      <p:grpSpPr>
        <a:xfrm>
          <a:off x="0" y="0"/>
          <a:ext cx="0" cy="0"/>
          <a:chOff x="0" y="0"/>
          <a:chExt cx="0" cy="0"/>
        </a:xfrm>
      </p:grpSpPr>
      <p:sp>
        <p:nvSpPr>
          <p:cNvPr id="179" name="Google Shape;179;p2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b="1"/>
              <a:t>We use cross multiplication and algebra to solve proportions that don’t include percents, too. </a:t>
            </a:r>
            <a:endParaRPr b="1"/>
          </a:p>
        </p:txBody>
      </p:sp>
      <p:sp>
        <p:nvSpPr>
          <p:cNvPr id="180" name="Google Shape;180;p24"/>
          <p:cNvSpPr txBox="1">
            <a:spLocks noGrp="1"/>
          </p:cNvSpPr>
          <p:nvPr>
            <p:ph type="body" idx="1"/>
          </p:nvPr>
        </p:nvSpPr>
        <p:spPr>
          <a:xfrm>
            <a:off x="311700" y="3784475"/>
            <a:ext cx="8520600" cy="992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300" b="1"/>
              <a:t>1. Cross multiply</a:t>
            </a:r>
            <a:endParaRPr sz="2300" b="1"/>
          </a:p>
          <a:p>
            <a:pPr marL="0" lvl="0" indent="0" algn="l" rtl="0">
              <a:spcBef>
                <a:spcPts val="1200"/>
              </a:spcBef>
              <a:spcAft>
                <a:spcPts val="1200"/>
              </a:spcAft>
              <a:buNone/>
            </a:pPr>
            <a:r>
              <a:rPr lang="en" sz="2300" b="1"/>
              <a:t>2. Solve the algebraic equation to find the value of x</a:t>
            </a:r>
            <a:endParaRPr sz="2300" b="1"/>
          </a:p>
        </p:txBody>
      </p:sp>
      <p:pic>
        <p:nvPicPr>
          <p:cNvPr id="181" name="Google Shape;181;p24"/>
          <p:cNvPicPr preferRelativeResize="0"/>
          <p:nvPr/>
        </p:nvPicPr>
        <p:blipFill>
          <a:blip r:embed="rId3">
            <a:alphaModFix/>
          </a:blip>
          <a:stretch>
            <a:fillRect/>
          </a:stretch>
        </p:blipFill>
        <p:spPr>
          <a:xfrm>
            <a:off x="2768100" y="1684425"/>
            <a:ext cx="2813775" cy="1684450"/>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CFE2F3"/>
        </a:solidFill>
        <a:effectLst/>
      </p:bgPr>
    </p:bg>
    <p:spTree>
      <p:nvGrpSpPr>
        <p:cNvPr id="1" name="Shape 185"/>
        <p:cNvGrpSpPr/>
        <p:nvPr/>
      </p:nvGrpSpPr>
      <p:grpSpPr>
        <a:xfrm>
          <a:off x="0" y="0"/>
          <a:ext cx="0" cy="0"/>
          <a:chOff x="0" y="0"/>
          <a:chExt cx="0" cy="0"/>
        </a:xfrm>
      </p:grpSpPr>
      <p:sp>
        <p:nvSpPr>
          <p:cNvPr id="186" name="Google Shape;186;p2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b="1"/>
              <a:t>1.Cross multiply to set up the algebraic equation</a:t>
            </a:r>
            <a:endParaRPr b="1"/>
          </a:p>
        </p:txBody>
      </p:sp>
      <p:pic>
        <p:nvPicPr>
          <p:cNvPr id="187" name="Google Shape;187;p25"/>
          <p:cNvPicPr preferRelativeResize="0"/>
          <p:nvPr/>
        </p:nvPicPr>
        <p:blipFill>
          <a:blip r:embed="rId3">
            <a:alphaModFix/>
          </a:blip>
          <a:stretch>
            <a:fillRect/>
          </a:stretch>
        </p:blipFill>
        <p:spPr>
          <a:xfrm>
            <a:off x="1031624" y="1684425"/>
            <a:ext cx="2484850" cy="1487525"/>
          </a:xfrm>
          <a:prstGeom prst="rect">
            <a:avLst/>
          </a:prstGeom>
          <a:noFill/>
          <a:ln>
            <a:noFill/>
          </a:ln>
        </p:spPr>
      </p:pic>
      <p:pic>
        <p:nvPicPr>
          <p:cNvPr id="188" name="Google Shape;188;p25"/>
          <p:cNvPicPr preferRelativeResize="0"/>
          <p:nvPr/>
        </p:nvPicPr>
        <p:blipFill>
          <a:blip r:embed="rId4">
            <a:alphaModFix/>
          </a:blip>
          <a:stretch>
            <a:fillRect/>
          </a:stretch>
        </p:blipFill>
        <p:spPr>
          <a:xfrm>
            <a:off x="5463473" y="2037938"/>
            <a:ext cx="2394425" cy="780500"/>
          </a:xfrm>
          <a:prstGeom prst="rect">
            <a:avLst/>
          </a:prstGeom>
          <a:noFill/>
          <a:ln>
            <a:noFill/>
          </a:ln>
        </p:spPr>
      </p:pic>
      <p:sp>
        <p:nvSpPr>
          <p:cNvPr id="189" name="Google Shape;189;p25"/>
          <p:cNvSpPr/>
          <p:nvPr/>
        </p:nvSpPr>
        <p:spPr>
          <a:xfrm>
            <a:off x="4014175" y="2264125"/>
            <a:ext cx="951600" cy="514200"/>
          </a:xfrm>
          <a:prstGeom prst="rightArrow">
            <a:avLst>
              <a:gd name="adj1" fmla="val 50000"/>
              <a:gd name="adj2" fmla="val 500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90" name="Google Shape;190;p25"/>
          <p:cNvCxnSpPr/>
          <p:nvPr/>
        </p:nvCxnSpPr>
        <p:spPr>
          <a:xfrm>
            <a:off x="1968800" y="2089125"/>
            <a:ext cx="885900" cy="623400"/>
          </a:xfrm>
          <a:prstGeom prst="straightConnector1">
            <a:avLst/>
          </a:prstGeom>
          <a:noFill/>
          <a:ln w="9525" cap="flat" cmpd="sng">
            <a:solidFill>
              <a:schemeClr val="dk2"/>
            </a:solidFill>
            <a:prstDash val="solid"/>
            <a:round/>
            <a:headEnd type="none" w="med" len="med"/>
            <a:tailEnd type="triangle" w="med" len="med"/>
          </a:ln>
        </p:spPr>
      </p:cxnSp>
      <p:cxnSp>
        <p:nvCxnSpPr>
          <p:cNvPr id="191" name="Google Shape;191;p25"/>
          <p:cNvCxnSpPr/>
          <p:nvPr/>
        </p:nvCxnSpPr>
        <p:spPr>
          <a:xfrm rot="10800000" flipH="1">
            <a:off x="2056300" y="2154850"/>
            <a:ext cx="787500" cy="579600"/>
          </a:xfrm>
          <a:prstGeom prst="straightConnector1">
            <a:avLst/>
          </a:prstGeom>
          <a:noFill/>
          <a:ln w="9525" cap="flat" cmpd="sng">
            <a:solidFill>
              <a:schemeClr val="dk2"/>
            </a:solidFill>
            <a:prstDash val="solid"/>
            <a:round/>
            <a:headEnd type="none" w="med" len="med"/>
            <a:tailEnd type="triangle" w="med" len="med"/>
          </a:ln>
        </p:spPr>
      </p:cxn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CFE2F3"/>
        </a:solidFill>
        <a:effectLst/>
      </p:bgPr>
    </p:bg>
    <p:spTree>
      <p:nvGrpSpPr>
        <p:cNvPr id="1" name="Shape 195"/>
        <p:cNvGrpSpPr/>
        <p:nvPr/>
      </p:nvGrpSpPr>
      <p:grpSpPr>
        <a:xfrm>
          <a:off x="0" y="0"/>
          <a:ext cx="0" cy="0"/>
          <a:chOff x="0" y="0"/>
          <a:chExt cx="0" cy="0"/>
        </a:xfrm>
      </p:grpSpPr>
      <p:sp>
        <p:nvSpPr>
          <p:cNvPr id="196" name="Google Shape;196;p26"/>
          <p:cNvSpPr/>
          <p:nvPr/>
        </p:nvSpPr>
        <p:spPr>
          <a:xfrm>
            <a:off x="350000" y="3401650"/>
            <a:ext cx="8301900" cy="13671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2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b="1"/>
              <a:t>2. Solve the algebraic equation to find the value of x</a:t>
            </a:r>
            <a:endParaRPr b="1"/>
          </a:p>
        </p:txBody>
      </p:sp>
      <p:pic>
        <p:nvPicPr>
          <p:cNvPr id="198" name="Google Shape;198;p26"/>
          <p:cNvPicPr preferRelativeResize="0"/>
          <p:nvPr/>
        </p:nvPicPr>
        <p:blipFill>
          <a:blip r:embed="rId3">
            <a:alphaModFix/>
          </a:blip>
          <a:stretch>
            <a:fillRect/>
          </a:stretch>
        </p:blipFill>
        <p:spPr>
          <a:xfrm>
            <a:off x="1103975" y="2067025"/>
            <a:ext cx="1724025" cy="561975"/>
          </a:xfrm>
          <a:prstGeom prst="rect">
            <a:avLst/>
          </a:prstGeom>
          <a:noFill/>
          <a:ln>
            <a:noFill/>
          </a:ln>
        </p:spPr>
      </p:pic>
      <p:pic>
        <p:nvPicPr>
          <p:cNvPr id="199" name="Google Shape;199;p26"/>
          <p:cNvPicPr preferRelativeResize="0"/>
          <p:nvPr/>
        </p:nvPicPr>
        <p:blipFill>
          <a:blip r:embed="rId4">
            <a:alphaModFix/>
          </a:blip>
          <a:stretch>
            <a:fillRect/>
          </a:stretch>
        </p:blipFill>
        <p:spPr>
          <a:xfrm>
            <a:off x="3811675" y="1838425"/>
            <a:ext cx="1676400" cy="1019175"/>
          </a:xfrm>
          <a:prstGeom prst="rect">
            <a:avLst/>
          </a:prstGeom>
          <a:noFill/>
          <a:ln>
            <a:noFill/>
          </a:ln>
        </p:spPr>
      </p:pic>
      <p:pic>
        <p:nvPicPr>
          <p:cNvPr id="200" name="Google Shape;200;p26"/>
          <p:cNvPicPr preferRelativeResize="0"/>
          <p:nvPr/>
        </p:nvPicPr>
        <p:blipFill>
          <a:blip r:embed="rId5">
            <a:alphaModFix/>
          </a:blip>
          <a:stretch>
            <a:fillRect/>
          </a:stretch>
        </p:blipFill>
        <p:spPr>
          <a:xfrm>
            <a:off x="6627575" y="2047975"/>
            <a:ext cx="1543050" cy="600075"/>
          </a:xfrm>
          <a:prstGeom prst="rect">
            <a:avLst/>
          </a:prstGeom>
          <a:noFill/>
          <a:ln>
            <a:noFill/>
          </a:ln>
        </p:spPr>
      </p:pic>
      <p:sp>
        <p:nvSpPr>
          <p:cNvPr id="201" name="Google Shape;201;p26"/>
          <p:cNvSpPr/>
          <p:nvPr/>
        </p:nvSpPr>
        <p:spPr>
          <a:xfrm>
            <a:off x="3051650" y="2231300"/>
            <a:ext cx="552600" cy="251700"/>
          </a:xfrm>
          <a:prstGeom prst="rightArrow">
            <a:avLst>
              <a:gd name="adj1" fmla="val 50000"/>
              <a:gd name="adj2" fmla="val 500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26"/>
          <p:cNvSpPr/>
          <p:nvPr/>
        </p:nvSpPr>
        <p:spPr>
          <a:xfrm>
            <a:off x="5781525" y="2231300"/>
            <a:ext cx="552600" cy="251700"/>
          </a:xfrm>
          <a:prstGeom prst="rightArrow">
            <a:avLst>
              <a:gd name="adj1" fmla="val 50000"/>
              <a:gd name="adj2" fmla="val 500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203;p26"/>
          <p:cNvSpPr txBox="1"/>
          <p:nvPr/>
        </p:nvSpPr>
        <p:spPr>
          <a:xfrm>
            <a:off x="492200" y="3543850"/>
            <a:ext cx="8340000" cy="1108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2000" b="1"/>
              <a:t>We divided both sides of the equation by 3 to isolate the variable (x) on one side of the equals sign. By doing this, we can see that x=24. </a:t>
            </a:r>
            <a:endParaRPr sz="2000" b="1"/>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CE5CD"/>
        </a:solidFill>
        <a:effectLst/>
      </p:bgPr>
    </p:bg>
    <p:spTree>
      <p:nvGrpSpPr>
        <p:cNvPr id="1" name="Shape 207"/>
        <p:cNvGrpSpPr/>
        <p:nvPr/>
      </p:nvGrpSpPr>
      <p:grpSpPr>
        <a:xfrm>
          <a:off x="0" y="0"/>
          <a:ext cx="0" cy="0"/>
          <a:chOff x="0" y="0"/>
          <a:chExt cx="0" cy="0"/>
        </a:xfrm>
      </p:grpSpPr>
      <p:sp>
        <p:nvSpPr>
          <p:cNvPr id="208" name="Google Shape;208;p27"/>
          <p:cNvSpPr/>
          <p:nvPr/>
        </p:nvSpPr>
        <p:spPr>
          <a:xfrm>
            <a:off x="1443800" y="1498475"/>
            <a:ext cx="6070500" cy="19797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209;p2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b="1"/>
              <a:t>Let’s solve a word problem using a proportion</a:t>
            </a:r>
            <a:endParaRPr b="1"/>
          </a:p>
        </p:txBody>
      </p:sp>
      <p:sp>
        <p:nvSpPr>
          <p:cNvPr id="210" name="Google Shape;210;p27"/>
          <p:cNvSpPr txBox="1">
            <a:spLocks noGrp="1"/>
          </p:cNvSpPr>
          <p:nvPr>
            <p:ph type="body" idx="1"/>
          </p:nvPr>
        </p:nvSpPr>
        <p:spPr>
          <a:xfrm>
            <a:off x="1643325" y="1546250"/>
            <a:ext cx="5748000" cy="19320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r>
              <a:rPr lang="en" sz="2900">
                <a:solidFill>
                  <a:schemeClr val="dk1"/>
                </a:solidFill>
              </a:rPr>
              <a:t>Erika pays $12.45 for a bottle of 35 pain relief pills. How much will 10 pills cost? </a:t>
            </a:r>
            <a:endParaRPr sz="2900">
              <a:solidFill>
                <a:schemeClr val="dk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CE5CD"/>
        </a:solidFill>
        <a:effectLst/>
      </p:bgPr>
    </p:bg>
    <p:spTree>
      <p:nvGrpSpPr>
        <p:cNvPr id="1" name="Shape 214"/>
        <p:cNvGrpSpPr/>
        <p:nvPr/>
      </p:nvGrpSpPr>
      <p:grpSpPr>
        <a:xfrm>
          <a:off x="0" y="0"/>
          <a:ext cx="0" cy="0"/>
          <a:chOff x="0" y="0"/>
          <a:chExt cx="0" cy="0"/>
        </a:xfrm>
      </p:grpSpPr>
      <p:sp>
        <p:nvSpPr>
          <p:cNvPr id="215" name="Google Shape;215;p28"/>
          <p:cNvSpPr/>
          <p:nvPr/>
        </p:nvSpPr>
        <p:spPr>
          <a:xfrm>
            <a:off x="1804725" y="3729800"/>
            <a:ext cx="5118900" cy="7389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216;p2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b="1"/>
              <a:t>First, let’s set up the proportion</a:t>
            </a:r>
            <a:endParaRPr b="1"/>
          </a:p>
        </p:txBody>
      </p:sp>
      <p:pic>
        <p:nvPicPr>
          <p:cNvPr id="217" name="Google Shape;217;p28"/>
          <p:cNvPicPr preferRelativeResize="0"/>
          <p:nvPr/>
        </p:nvPicPr>
        <p:blipFill>
          <a:blip r:embed="rId3">
            <a:alphaModFix/>
          </a:blip>
          <a:stretch>
            <a:fillRect/>
          </a:stretch>
        </p:blipFill>
        <p:spPr>
          <a:xfrm>
            <a:off x="2744663" y="1651600"/>
            <a:ext cx="3351825" cy="1656500"/>
          </a:xfrm>
          <a:prstGeom prst="rect">
            <a:avLst/>
          </a:prstGeom>
          <a:noFill/>
          <a:ln>
            <a:noFill/>
          </a:ln>
        </p:spPr>
      </p:pic>
      <p:sp>
        <p:nvSpPr>
          <p:cNvPr id="218" name="Google Shape;218;p28"/>
          <p:cNvSpPr txBox="1"/>
          <p:nvPr/>
        </p:nvSpPr>
        <p:spPr>
          <a:xfrm>
            <a:off x="1861125" y="3729800"/>
            <a:ext cx="5118900" cy="738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800" b="1"/>
              <a:t>Make sure that the proportion makes sense:</a:t>
            </a:r>
            <a:endParaRPr sz="1800" b="1"/>
          </a:p>
          <a:p>
            <a:pPr marL="0" lvl="0" indent="0" algn="l" rtl="0">
              <a:spcBef>
                <a:spcPts val="0"/>
              </a:spcBef>
              <a:spcAft>
                <a:spcPts val="0"/>
              </a:spcAft>
              <a:buNone/>
            </a:pPr>
            <a:r>
              <a:rPr lang="en" sz="1800" b="1"/>
              <a:t>price to price and quantity to quantity.</a:t>
            </a:r>
            <a:endParaRPr sz="1800" b="1"/>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CE5CD"/>
        </a:solidFill>
        <a:effectLst/>
      </p:bgPr>
    </p:bg>
    <p:spTree>
      <p:nvGrpSpPr>
        <p:cNvPr id="1" name="Shape 222"/>
        <p:cNvGrpSpPr/>
        <p:nvPr/>
      </p:nvGrpSpPr>
      <p:grpSpPr>
        <a:xfrm>
          <a:off x="0" y="0"/>
          <a:ext cx="0" cy="0"/>
          <a:chOff x="0" y="0"/>
          <a:chExt cx="0" cy="0"/>
        </a:xfrm>
      </p:grpSpPr>
      <p:sp>
        <p:nvSpPr>
          <p:cNvPr id="223" name="Google Shape;223;p2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b="1"/>
              <a:t>Cross multiply to create the algebraic equation</a:t>
            </a:r>
            <a:endParaRPr b="1"/>
          </a:p>
        </p:txBody>
      </p:sp>
      <p:pic>
        <p:nvPicPr>
          <p:cNvPr id="224" name="Google Shape;224;p29"/>
          <p:cNvPicPr preferRelativeResize="0"/>
          <p:nvPr/>
        </p:nvPicPr>
        <p:blipFill>
          <a:blip r:embed="rId3">
            <a:alphaModFix/>
          </a:blip>
          <a:stretch>
            <a:fillRect/>
          </a:stretch>
        </p:blipFill>
        <p:spPr>
          <a:xfrm>
            <a:off x="866588" y="1621775"/>
            <a:ext cx="2466975" cy="1219200"/>
          </a:xfrm>
          <a:prstGeom prst="rect">
            <a:avLst/>
          </a:prstGeom>
          <a:noFill/>
          <a:ln>
            <a:noFill/>
          </a:ln>
        </p:spPr>
      </p:pic>
      <p:cxnSp>
        <p:nvCxnSpPr>
          <p:cNvPr id="225" name="Google Shape;225;p29"/>
          <p:cNvCxnSpPr/>
          <p:nvPr/>
        </p:nvCxnSpPr>
        <p:spPr>
          <a:xfrm rot="10800000" flipH="1">
            <a:off x="1793800" y="2045475"/>
            <a:ext cx="787500" cy="437400"/>
          </a:xfrm>
          <a:prstGeom prst="straightConnector1">
            <a:avLst/>
          </a:prstGeom>
          <a:noFill/>
          <a:ln w="9525" cap="flat" cmpd="sng">
            <a:solidFill>
              <a:schemeClr val="dk2"/>
            </a:solidFill>
            <a:prstDash val="solid"/>
            <a:round/>
            <a:headEnd type="none" w="med" len="med"/>
            <a:tailEnd type="triangle" w="med" len="med"/>
          </a:ln>
        </p:spPr>
      </p:cxnSp>
      <p:cxnSp>
        <p:nvCxnSpPr>
          <p:cNvPr id="226" name="Google Shape;226;p29"/>
          <p:cNvCxnSpPr/>
          <p:nvPr/>
        </p:nvCxnSpPr>
        <p:spPr>
          <a:xfrm>
            <a:off x="2121925" y="2034425"/>
            <a:ext cx="426600" cy="393900"/>
          </a:xfrm>
          <a:prstGeom prst="straightConnector1">
            <a:avLst/>
          </a:prstGeom>
          <a:noFill/>
          <a:ln w="9525" cap="flat" cmpd="sng">
            <a:solidFill>
              <a:schemeClr val="dk2"/>
            </a:solidFill>
            <a:prstDash val="solid"/>
            <a:round/>
            <a:headEnd type="none" w="med" len="med"/>
            <a:tailEnd type="triangle" w="med" len="med"/>
          </a:ln>
        </p:spPr>
      </p:cxnSp>
      <p:pic>
        <p:nvPicPr>
          <p:cNvPr id="227" name="Google Shape;227;p29"/>
          <p:cNvPicPr preferRelativeResize="0"/>
          <p:nvPr/>
        </p:nvPicPr>
        <p:blipFill>
          <a:blip r:embed="rId4">
            <a:alphaModFix/>
          </a:blip>
          <a:stretch>
            <a:fillRect/>
          </a:stretch>
        </p:blipFill>
        <p:spPr>
          <a:xfrm>
            <a:off x="4853188" y="2007000"/>
            <a:ext cx="2352675" cy="514350"/>
          </a:xfrm>
          <a:prstGeom prst="rect">
            <a:avLst/>
          </a:prstGeom>
          <a:noFill/>
          <a:ln>
            <a:noFill/>
          </a:ln>
        </p:spPr>
      </p:pic>
      <p:sp>
        <p:nvSpPr>
          <p:cNvPr id="228" name="Google Shape;228;p29"/>
          <p:cNvSpPr/>
          <p:nvPr/>
        </p:nvSpPr>
        <p:spPr>
          <a:xfrm>
            <a:off x="3675100" y="2111000"/>
            <a:ext cx="962400" cy="372000"/>
          </a:xfrm>
          <a:prstGeom prst="rightArrow">
            <a:avLst>
              <a:gd name="adj1" fmla="val 50000"/>
              <a:gd name="adj2" fmla="val 500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229;p29"/>
          <p:cNvSpPr txBox="1"/>
          <p:nvPr/>
        </p:nvSpPr>
        <p:spPr>
          <a:xfrm>
            <a:off x="678150" y="3576650"/>
            <a:ext cx="6037800" cy="492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2000" b="1"/>
              <a:t>Next, we use inverse operations to solve for x.</a:t>
            </a:r>
            <a:endParaRPr sz="2000" b="1"/>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CE5CD"/>
        </a:solidFill>
        <a:effectLst/>
      </p:bgPr>
    </p:bg>
    <p:spTree>
      <p:nvGrpSpPr>
        <p:cNvPr id="1" name="Shape 233"/>
        <p:cNvGrpSpPr/>
        <p:nvPr/>
      </p:nvGrpSpPr>
      <p:grpSpPr>
        <a:xfrm>
          <a:off x="0" y="0"/>
          <a:ext cx="0" cy="0"/>
          <a:chOff x="0" y="0"/>
          <a:chExt cx="0" cy="0"/>
        </a:xfrm>
      </p:grpSpPr>
      <p:sp>
        <p:nvSpPr>
          <p:cNvPr id="234" name="Google Shape;234;p3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b="1"/>
              <a:t>Use inverse operations to solve for x</a:t>
            </a:r>
            <a:endParaRPr b="1"/>
          </a:p>
        </p:txBody>
      </p:sp>
      <p:pic>
        <p:nvPicPr>
          <p:cNvPr id="235" name="Google Shape;235;p30"/>
          <p:cNvPicPr preferRelativeResize="0"/>
          <p:nvPr/>
        </p:nvPicPr>
        <p:blipFill>
          <a:blip r:embed="rId3">
            <a:alphaModFix/>
          </a:blip>
          <a:stretch>
            <a:fillRect/>
          </a:stretch>
        </p:blipFill>
        <p:spPr>
          <a:xfrm>
            <a:off x="468075" y="1574775"/>
            <a:ext cx="2352675" cy="514350"/>
          </a:xfrm>
          <a:prstGeom prst="rect">
            <a:avLst/>
          </a:prstGeom>
          <a:noFill/>
          <a:ln>
            <a:noFill/>
          </a:ln>
        </p:spPr>
      </p:pic>
      <p:pic>
        <p:nvPicPr>
          <p:cNvPr id="236" name="Google Shape;236;p30"/>
          <p:cNvPicPr preferRelativeResize="0"/>
          <p:nvPr/>
        </p:nvPicPr>
        <p:blipFill>
          <a:blip r:embed="rId4">
            <a:alphaModFix/>
          </a:blip>
          <a:stretch>
            <a:fillRect/>
          </a:stretch>
        </p:blipFill>
        <p:spPr>
          <a:xfrm>
            <a:off x="3555550" y="1289025"/>
            <a:ext cx="2390775" cy="1085850"/>
          </a:xfrm>
          <a:prstGeom prst="rect">
            <a:avLst/>
          </a:prstGeom>
          <a:noFill/>
          <a:ln>
            <a:noFill/>
          </a:ln>
        </p:spPr>
      </p:pic>
      <p:sp>
        <p:nvSpPr>
          <p:cNvPr id="237" name="Google Shape;237;p30"/>
          <p:cNvSpPr/>
          <p:nvPr/>
        </p:nvSpPr>
        <p:spPr>
          <a:xfrm>
            <a:off x="2920400" y="1667850"/>
            <a:ext cx="535500" cy="328200"/>
          </a:xfrm>
          <a:prstGeom prst="rightArrow">
            <a:avLst>
              <a:gd name="adj1" fmla="val 50000"/>
              <a:gd name="adj2" fmla="val 500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238;p30"/>
          <p:cNvSpPr/>
          <p:nvPr/>
        </p:nvSpPr>
        <p:spPr>
          <a:xfrm>
            <a:off x="6045975" y="1667850"/>
            <a:ext cx="535500" cy="328200"/>
          </a:xfrm>
          <a:prstGeom prst="rightArrow">
            <a:avLst>
              <a:gd name="adj1" fmla="val 50000"/>
              <a:gd name="adj2" fmla="val 500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239;p30"/>
          <p:cNvSpPr txBox="1"/>
          <p:nvPr/>
        </p:nvSpPr>
        <p:spPr>
          <a:xfrm>
            <a:off x="468075" y="2571750"/>
            <a:ext cx="8265900" cy="1108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2000" b="1" u="sng"/>
              <a:t>Remember:</a:t>
            </a:r>
            <a:r>
              <a:rPr lang="en" sz="2000" b="1"/>
              <a:t> </a:t>
            </a:r>
            <a:r>
              <a:rPr lang="en" sz="2000"/>
              <a:t>Erika was looking for the </a:t>
            </a:r>
            <a:r>
              <a:rPr lang="en" sz="2000" b="1"/>
              <a:t>price of 10 pills</a:t>
            </a:r>
            <a:r>
              <a:rPr lang="en" sz="2000"/>
              <a:t> so we need to make sure that our answer is in </a:t>
            </a:r>
            <a:r>
              <a:rPr lang="en" sz="2000" b="1"/>
              <a:t>money form</a:t>
            </a:r>
            <a:r>
              <a:rPr lang="en" sz="2000"/>
              <a:t>. To do this, we will round to the </a:t>
            </a:r>
            <a:r>
              <a:rPr lang="en" sz="2000" b="1"/>
              <a:t>nearest penny</a:t>
            </a:r>
            <a:r>
              <a:rPr lang="en" sz="2000"/>
              <a:t> (hundredths place).</a:t>
            </a:r>
            <a:endParaRPr sz="2000"/>
          </a:p>
        </p:txBody>
      </p:sp>
      <p:pic>
        <p:nvPicPr>
          <p:cNvPr id="240" name="Google Shape;240;p30"/>
          <p:cNvPicPr preferRelativeResize="0"/>
          <p:nvPr/>
        </p:nvPicPr>
        <p:blipFill>
          <a:blip r:embed="rId5">
            <a:alphaModFix/>
          </a:blip>
          <a:stretch>
            <a:fillRect/>
          </a:stretch>
        </p:blipFill>
        <p:spPr>
          <a:xfrm>
            <a:off x="6771700" y="1560475"/>
            <a:ext cx="1962150" cy="542925"/>
          </a:xfrm>
          <a:prstGeom prst="rect">
            <a:avLst/>
          </a:prstGeom>
          <a:noFill/>
          <a:ln>
            <a:noFill/>
          </a:ln>
        </p:spPr>
      </p:pic>
      <p:pic>
        <p:nvPicPr>
          <p:cNvPr id="241" name="Google Shape;241;p30"/>
          <p:cNvPicPr preferRelativeResize="0"/>
          <p:nvPr/>
        </p:nvPicPr>
        <p:blipFill>
          <a:blip r:embed="rId6">
            <a:alphaModFix/>
          </a:blip>
          <a:stretch>
            <a:fillRect/>
          </a:stretch>
        </p:blipFill>
        <p:spPr>
          <a:xfrm>
            <a:off x="2500313" y="3985475"/>
            <a:ext cx="4143375" cy="628650"/>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D0E0E3"/>
        </a:solidFill>
        <a:effectLst/>
      </p:bgPr>
    </p:bg>
    <p:spTree>
      <p:nvGrpSpPr>
        <p:cNvPr id="1" name="Shape 245"/>
        <p:cNvGrpSpPr/>
        <p:nvPr/>
      </p:nvGrpSpPr>
      <p:grpSpPr>
        <a:xfrm>
          <a:off x="0" y="0"/>
          <a:ext cx="0" cy="0"/>
          <a:chOff x="0" y="0"/>
          <a:chExt cx="0" cy="0"/>
        </a:xfrm>
      </p:grpSpPr>
      <p:sp>
        <p:nvSpPr>
          <p:cNvPr id="246" name="Google Shape;246;p31"/>
          <p:cNvSpPr/>
          <p:nvPr/>
        </p:nvSpPr>
        <p:spPr>
          <a:xfrm>
            <a:off x="1739100" y="1378175"/>
            <a:ext cx="6551700" cy="21765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247;p3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b="1"/>
              <a:t>Try on your own</a:t>
            </a:r>
            <a:endParaRPr b="1"/>
          </a:p>
        </p:txBody>
      </p:sp>
      <p:sp>
        <p:nvSpPr>
          <p:cNvPr id="248" name="Google Shape;248;p31"/>
          <p:cNvSpPr txBox="1">
            <a:spLocks noGrp="1"/>
          </p:cNvSpPr>
          <p:nvPr>
            <p:ph type="body" idx="1"/>
          </p:nvPr>
        </p:nvSpPr>
        <p:spPr>
          <a:xfrm>
            <a:off x="1771925" y="1376100"/>
            <a:ext cx="6431400" cy="2391300"/>
          </a:xfrm>
          <a:prstGeom prst="rect">
            <a:avLst/>
          </a:prstGeom>
        </p:spPr>
        <p:txBody>
          <a:bodyPr spcFirstLastPara="1" wrap="square" lIns="91425" tIns="91425" rIns="91425" bIns="91425" anchor="t" anchorCtr="0">
            <a:noAutofit/>
          </a:bodyPr>
          <a:lstStyle/>
          <a:p>
            <a:pPr marL="0" lvl="0" indent="0" algn="l" rtl="0">
              <a:spcBef>
                <a:spcPts val="0"/>
              </a:spcBef>
              <a:spcAft>
                <a:spcPts val="1200"/>
              </a:spcAft>
              <a:buNone/>
            </a:pPr>
            <a:r>
              <a:rPr lang="en" sz="2600">
                <a:solidFill>
                  <a:schemeClr val="dk1"/>
                </a:solidFill>
              </a:rPr>
              <a:t>The Penguins were given 4 penalties in 12 minutes. How many penalties would they have in 60 minutes if they were awarded penalties at the same rate? </a:t>
            </a:r>
            <a:endParaRPr sz="2600">
              <a:solidFill>
                <a:schemeClr val="dk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D9D2E9"/>
        </a:solidFill>
        <a:effectLst/>
      </p:bgPr>
    </p:bg>
    <p:spTree>
      <p:nvGrpSpPr>
        <p:cNvPr id="1" name="Shape 58"/>
        <p:cNvGrpSpPr/>
        <p:nvPr/>
      </p:nvGrpSpPr>
      <p:grpSpPr>
        <a:xfrm>
          <a:off x="0" y="0"/>
          <a:ext cx="0" cy="0"/>
          <a:chOff x="0" y="0"/>
          <a:chExt cx="0" cy="0"/>
        </a:xfrm>
      </p:grpSpPr>
      <p:sp>
        <p:nvSpPr>
          <p:cNvPr id="59" name="Google Shape;59;p14"/>
          <p:cNvSpPr txBox="1">
            <a:spLocks noGrp="1"/>
          </p:cNvSpPr>
          <p:nvPr>
            <p:ph type="title"/>
          </p:nvPr>
        </p:nvSpPr>
        <p:spPr>
          <a:xfrm>
            <a:off x="311700" y="454800"/>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What is a </a:t>
            </a:r>
            <a:r>
              <a:rPr lang="en" b="1"/>
              <a:t>Ratio? </a:t>
            </a:r>
            <a:endParaRPr b="1"/>
          </a:p>
        </p:txBody>
      </p:sp>
      <p:sp>
        <p:nvSpPr>
          <p:cNvPr id="60" name="Google Shape;60;p14"/>
          <p:cNvSpPr txBox="1">
            <a:spLocks noGrp="1"/>
          </p:cNvSpPr>
          <p:nvPr>
            <p:ph type="body" idx="1"/>
          </p:nvPr>
        </p:nvSpPr>
        <p:spPr>
          <a:xfrm>
            <a:off x="311700" y="1152475"/>
            <a:ext cx="8520600" cy="3528900"/>
          </a:xfrm>
          <a:prstGeom prst="rect">
            <a:avLst/>
          </a:prstGeom>
        </p:spPr>
        <p:txBody>
          <a:bodyPr spcFirstLastPara="1" wrap="square" lIns="91425" tIns="91425" rIns="91425" bIns="91425" anchor="t" anchorCtr="0">
            <a:normAutofit fontScale="55000" lnSpcReduction="20000"/>
          </a:bodyPr>
          <a:lstStyle/>
          <a:p>
            <a:pPr marL="0" lvl="0" indent="0" algn="l" rtl="0">
              <a:spcBef>
                <a:spcPts val="0"/>
              </a:spcBef>
              <a:spcAft>
                <a:spcPts val="0"/>
              </a:spcAft>
              <a:buNone/>
            </a:pPr>
            <a:r>
              <a:rPr lang="en" sz="4301">
                <a:solidFill>
                  <a:schemeClr val="dk1"/>
                </a:solidFill>
              </a:rPr>
              <a:t>A </a:t>
            </a:r>
            <a:r>
              <a:rPr lang="en" sz="4301" b="1">
                <a:solidFill>
                  <a:schemeClr val="dk1"/>
                </a:solidFill>
              </a:rPr>
              <a:t>ratio </a:t>
            </a:r>
            <a:r>
              <a:rPr lang="en" sz="4301">
                <a:solidFill>
                  <a:schemeClr val="dk1"/>
                </a:solidFill>
              </a:rPr>
              <a:t>is a relationship between amounts or quantities. </a:t>
            </a:r>
            <a:endParaRPr sz="4301">
              <a:solidFill>
                <a:schemeClr val="dk1"/>
              </a:solidFill>
            </a:endParaRPr>
          </a:p>
          <a:p>
            <a:pPr marL="0" lvl="0" indent="0" algn="l" rtl="0">
              <a:spcBef>
                <a:spcPts val="1200"/>
              </a:spcBef>
              <a:spcAft>
                <a:spcPts val="0"/>
              </a:spcAft>
              <a:buNone/>
            </a:pPr>
            <a:r>
              <a:rPr lang="en" sz="4301">
                <a:solidFill>
                  <a:schemeClr val="dk1"/>
                </a:solidFill>
              </a:rPr>
              <a:t>We often see a </a:t>
            </a:r>
            <a:r>
              <a:rPr lang="en" sz="4301" b="1">
                <a:solidFill>
                  <a:schemeClr val="dk1"/>
                </a:solidFill>
              </a:rPr>
              <a:t>ratio</a:t>
            </a:r>
            <a:r>
              <a:rPr lang="en" sz="4301">
                <a:solidFill>
                  <a:schemeClr val="dk1"/>
                </a:solidFill>
              </a:rPr>
              <a:t> shown as a fraction or as two numbers separated by a colon. </a:t>
            </a:r>
            <a:endParaRPr sz="4301">
              <a:solidFill>
                <a:schemeClr val="dk1"/>
              </a:solidFill>
            </a:endParaRPr>
          </a:p>
          <a:p>
            <a:pPr marL="0" lvl="0" indent="0" algn="l" rtl="0">
              <a:spcBef>
                <a:spcPts val="1200"/>
              </a:spcBef>
              <a:spcAft>
                <a:spcPts val="0"/>
              </a:spcAft>
              <a:buNone/>
            </a:pPr>
            <a:endParaRPr sz="2562">
              <a:solidFill>
                <a:schemeClr val="dk1"/>
              </a:solidFill>
            </a:endParaRPr>
          </a:p>
          <a:p>
            <a:pPr marL="0" lvl="0" indent="0" algn="ctr" rtl="0">
              <a:spcBef>
                <a:spcPts val="1200"/>
              </a:spcBef>
              <a:spcAft>
                <a:spcPts val="0"/>
              </a:spcAft>
              <a:buClr>
                <a:schemeClr val="dk1"/>
              </a:buClr>
              <a:buSzPts val="605"/>
              <a:buFont typeface="Arial"/>
              <a:buNone/>
            </a:pPr>
            <a:r>
              <a:rPr lang="en" sz="5024">
                <a:solidFill>
                  <a:schemeClr val="dk1"/>
                </a:solidFill>
              </a:rPr>
              <a:t>There is 1 server for every 2 tables:</a:t>
            </a:r>
            <a:endParaRPr sz="5289">
              <a:solidFill>
                <a:schemeClr val="dk1"/>
              </a:solidFill>
            </a:endParaRPr>
          </a:p>
          <a:p>
            <a:pPr marL="2286000" lvl="0" indent="457200" algn="l" rtl="0">
              <a:spcBef>
                <a:spcPts val="0"/>
              </a:spcBef>
              <a:spcAft>
                <a:spcPts val="0"/>
              </a:spcAft>
              <a:buNone/>
            </a:pPr>
            <a:r>
              <a:rPr lang="en" sz="7619" b="1">
                <a:solidFill>
                  <a:schemeClr val="dk1"/>
                </a:solidFill>
              </a:rPr>
              <a:t> ½      </a:t>
            </a:r>
            <a:r>
              <a:rPr lang="en" sz="6019" b="1">
                <a:solidFill>
                  <a:schemeClr val="dk1"/>
                </a:solidFill>
              </a:rPr>
              <a:t>1:2</a:t>
            </a:r>
            <a:endParaRPr sz="6019" b="1">
              <a:solidFill>
                <a:schemeClr val="dk1"/>
              </a:solidFill>
            </a:endParaRPr>
          </a:p>
          <a:p>
            <a:pPr marL="0" lvl="0" indent="0" algn="l" rtl="0">
              <a:spcBef>
                <a:spcPts val="0"/>
              </a:spcBef>
              <a:spcAft>
                <a:spcPts val="0"/>
              </a:spcAft>
              <a:buNone/>
            </a:pPr>
            <a:endParaRPr sz="2298"/>
          </a:p>
          <a:p>
            <a:pPr marL="0" lvl="0" indent="0" algn="l" rtl="0">
              <a:spcBef>
                <a:spcPts val="0"/>
              </a:spcBef>
              <a:spcAft>
                <a:spcPts val="0"/>
              </a:spcAft>
              <a:buClr>
                <a:schemeClr val="dk1"/>
              </a:buClr>
              <a:buSzPct val="42920"/>
              <a:buFont typeface="Arial"/>
              <a:buNone/>
            </a:pPr>
            <a:endParaRPr sz="2562"/>
          </a:p>
          <a:p>
            <a:pPr marL="0" lvl="0" indent="0" algn="l" rtl="0">
              <a:spcBef>
                <a:spcPts val="0"/>
              </a:spcBef>
              <a:spcAft>
                <a:spcPts val="1200"/>
              </a:spcAft>
              <a:buNone/>
            </a:pPr>
            <a:endParaRPr sz="26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D0E0E3"/>
        </a:solidFill>
        <a:effectLst/>
      </p:bgPr>
    </p:bg>
    <p:spTree>
      <p:nvGrpSpPr>
        <p:cNvPr id="1" name="Shape 252"/>
        <p:cNvGrpSpPr/>
        <p:nvPr/>
      </p:nvGrpSpPr>
      <p:grpSpPr>
        <a:xfrm>
          <a:off x="0" y="0"/>
          <a:ext cx="0" cy="0"/>
          <a:chOff x="0" y="0"/>
          <a:chExt cx="0" cy="0"/>
        </a:xfrm>
      </p:grpSpPr>
      <p:pic>
        <p:nvPicPr>
          <p:cNvPr id="253" name="Google Shape;253;p32"/>
          <p:cNvPicPr preferRelativeResize="0"/>
          <p:nvPr/>
        </p:nvPicPr>
        <p:blipFill>
          <a:blip r:embed="rId3">
            <a:alphaModFix/>
          </a:blip>
          <a:stretch>
            <a:fillRect/>
          </a:stretch>
        </p:blipFill>
        <p:spPr>
          <a:xfrm>
            <a:off x="3405175" y="393025"/>
            <a:ext cx="2333625" cy="3419475"/>
          </a:xfrm>
          <a:prstGeom prst="rect">
            <a:avLst/>
          </a:prstGeom>
          <a:noFill/>
          <a:ln>
            <a:noFill/>
          </a:ln>
        </p:spPr>
      </p:pic>
      <p:pic>
        <p:nvPicPr>
          <p:cNvPr id="254" name="Google Shape;254;p32"/>
          <p:cNvPicPr preferRelativeResize="0"/>
          <p:nvPr/>
        </p:nvPicPr>
        <p:blipFill>
          <a:blip r:embed="rId4">
            <a:alphaModFix/>
          </a:blip>
          <a:stretch>
            <a:fillRect/>
          </a:stretch>
        </p:blipFill>
        <p:spPr>
          <a:xfrm>
            <a:off x="1743075" y="4079025"/>
            <a:ext cx="5657850" cy="657225"/>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D0E0E3"/>
        </a:solidFill>
        <a:effectLst/>
      </p:bgPr>
    </p:bg>
    <p:spTree>
      <p:nvGrpSpPr>
        <p:cNvPr id="1" name="Shape 258"/>
        <p:cNvGrpSpPr/>
        <p:nvPr/>
      </p:nvGrpSpPr>
      <p:grpSpPr>
        <a:xfrm>
          <a:off x="0" y="0"/>
          <a:ext cx="0" cy="0"/>
          <a:chOff x="0" y="0"/>
          <a:chExt cx="0" cy="0"/>
        </a:xfrm>
      </p:grpSpPr>
      <p:sp>
        <p:nvSpPr>
          <p:cNvPr id="259" name="Google Shape;259;p33"/>
          <p:cNvSpPr/>
          <p:nvPr/>
        </p:nvSpPr>
        <p:spPr>
          <a:xfrm>
            <a:off x="1946925" y="1432850"/>
            <a:ext cx="4982100" cy="13305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 name="Google Shape;260;p3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b="1"/>
              <a:t>Try on your own</a:t>
            </a:r>
            <a:endParaRPr b="1"/>
          </a:p>
        </p:txBody>
      </p:sp>
      <p:sp>
        <p:nvSpPr>
          <p:cNvPr id="261" name="Google Shape;261;p33"/>
          <p:cNvSpPr txBox="1">
            <a:spLocks noGrp="1"/>
          </p:cNvSpPr>
          <p:nvPr>
            <p:ph type="body" idx="1"/>
          </p:nvPr>
        </p:nvSpPr>
        <p:spPr>
          <a:xfrm>
            <a:off x="2080950" y="1505875"/>
            <a:ext cx="4982100" cy="13305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r>
              <a:rPr lang="en" sz="2000">
                <a:solidFill>
                  <a:schemeClr val="dk1"/>
                </a:solidFill>
              </a:rPr>
              <a:t>Rory scored 17/23 on her science quiz. What percent is her score out of 100 rounded to the nearest whole percent? </a:t>
            </a:r>
            <a:endParaRPr sz="2000">
              <a:solidFill>
                <a:schemeClr val="dk1"/>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D0E0E3"/>
        </a:solidFill>
        <a:effectLst/>
      </p:bgPr>
    </p:bg>
    <p:spTree>
      <p:nvGrpSpPr>
        <p:cNvPr id="1" name="Shape 265"/>
        <p:cNvGrpSpPr/>
        <p:nvPr/>
      </p:nvGrpSpPr>
      <p:grpSpPr>
        <a:xfrm>
          <a:off x="0" y="0"/>
          <a:ext cx="0" cy="0"/>
          <a:chOff x="0" y="0"/>
          <a:chExt cx="0" cy="0"/>
        </a:xfrm>
      </p:grpSpPr>
      <p:pic>
        <p:nvPicPr>
          <p:cNvPr id="266" name="Google Shape;266;p34"/>
          <p:cNvPicPr preferRelativeResize="0"/>
          <p:nvPr/>
        </p:nvPicPr>
        <p:blipFill>
          <a:blip r:embed="rId3">
            <a:alphaModFix/>
          </a:blip>
          <a:stretch>
            <a:fillRect/>
          </a:stretch>
        </p:blipFill>
        <p:spPr>
          <a:xfrm>
            <a:off x="3095625" y="557100"/>
            <a:ext cx="2952750" cy="4143375"/>
          </a:xfrm>
          <a:prstGeom prst="rect">
            <a:avLst/>
          </a:prstGeom>
          <a:noFill/>
          <a:ln>
            <a:noFill/>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FF2CC"/>
        </a:solidFill>
        <a:effectLst/>
      </p:bgPr>
    </p:bg>
    <p:spTree>
      <p:nvGrpSpPr>
        <p:cNvPr id="1" name="Shape 270"/>
        <p:cNvGrpSpPr/>
        <p:nvPr/>
      </p:nvGrpSpPr>
      <p:grpSpPr>
        <a:xfrm>
          <a:off x="0" y="0"/>
          <a:ext cx="0" cy="0"/>
          <a:chOff x="0" y="0"/>
          <a:chExt cx="0" cy="0"/>
        </a:xfrm>
      </p:grpSpPr>
      <p:sp>
        <p:nvSpPr>
          <p:cNvPr id="271" name="Google Shape;271;p35"/>
          <p:cNvSpPr txBox="1">
            <a:spLocks noGrp="1"/>
          </p:cNvSpPr>
          <p:nvPr>
            <p:ph type="title"/>
          </p:nvPr>
        </p:nvSpPr>
        <p:spPr>
          <a:xfrm>
            <a:off x="416025" y="1388150"/>
            <a:ext cx="85206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SzPts val="990"/>
              <a:buNone/>
            </a:pPr>
            <a:r>
              <a:rPr lang="en" sz="6020" b="1"/>
              <a:t>Let’s apply what we have learned! </a:t>
            </a:r>
            <a:endParaRPr sz="6020" b="1"/>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CFE2F3"/>
        </a:solidFill>
        <a:effectLst/>
      </p:bgPr>
    </p:bg>
    <p:spTree>
      <p:nvGrpSpPr>
        <p:cNvPr id="1" name="Shape 64"/>
        <p:cNvGrpSpPr/>
        <p:nvPr/>
      </p:nvGrpSpPr>
      <p:grpSpPr>
        <a:xfrm>
          <a:off x="0" y="0"/>
          <a:ext cx="0" cy="0"/>
          <a:chOff x="0" y="0"/>
          <a:chExt cx="0" cy="0"/>
        </a:xfrm>
      </p:grpSpPr>
      <p:sp>
        <p:nvSpPr>
          <p:cNvPr id="65" name="Google Shape;65;p1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Find the ratio of red to yellow circles</a:t>
            </a:r>
            <a:endParaRPr/>
          </a:p>
        </p:txBody>
      </p:sp>
      <p:pic>
        <p:nvPicPr>
          <p:cNvPr id="66" name="Google Shape;66;p15"/>
          <p:cNvPicPr preferRelativeResize="0"/>
          <p:nvPr/>
        </p:nvPicPr>
        <p:blipFill>
          <a:blip r:embed="rId3">
            <a:alphaModFix/>
          </a:blip>
          <a:stretch>
            <a:fillRect/>
          </a:stretch>
        </p:blipFill>
        <p:spPr>
          <a:xfrm>
            <a:off x="744875" y="1405650"/>
            <a:ext cx="1028426" cy="1028426"/>
          </a:xfrm>
          <a:prstGeom prst="rect">
            <a:avLst/>
          </a:prstGeom>
          <a:noFill/>
          <a:ln>
            <a:noFill/>
          </a:ln>
        </p:spPr>
      </p:pic>
      <p:pic>
        <p:nvPicPr>
          <p:cNvPr id="67" name="Google Shape;67;p15"/>
          <p:cNvPicPr preferRelativeResize="0"/>
          <p:nvPr/>
        </p:nvPicPr>
        <p:blipFill>
          <a:blip r:embed="rId3">
            <a:alphaModFix/>
          </a:blip>
          <a:stretch>
            <a:fillRect/>
          </a:stretch>
        </p:blipFill>
        <p:spPr>
          <a:xfrm>
            <a:off x="7187050" y="1322925"/>
            <a:ext cx="1028426" cy="1028426"/>
          </a:xfrm>
          <a:prstGeom prst="rect">
            <a:avLst/>
          </a:prstGeom>
          <a:noFill/>
          <a:ln>
            <a:noFill/>
          </a:ln>
        </p:spPr>
      </p:pic>
      <p:pic>
        <p:nvPicPr>
          <p:cNvPr id="68" name="Google Shape;68;p15"/>
          <p:cNvPicPr preferRelativeResize="0"/>
          <p:nvPr/>
        </p:nvPicPr>
        <p:blipFill>
          <a:blip r:embed="rId3">
            <a:alphaModFix/>
          </a:blip>
          <a:stretch>
            <a:fillRect/>
          </a:stretch>
        </p:blipFill>
        <p:spPr>
          <a:xfrm>
            <a:off x="4156450" y="2851375"/>
            <a:ext cx="1028426" cy="1028426"/>
          </a:xfrm>
          <a:prstGeom prst="rect">
            <a:avLst/>
          </a:prstGeom>
          <a:noFill/>
          <a:ln>
            <a:noFill/>
          </a:ln>
        </p:spPr>
      </p:pic>
      <p:pic>
        <p:nvPicPr>
          <p:cNvPr id="69" name="Google Shape;69;p15"/>
          <p:cNvPicPr preferRelativeResize="0"/>
          <p:nvPr/>
        </p:nvPicPr>
        <p:blipFill>
          <a:blip r:embed="rId3">
            <a:alphaModFix/>
          </a:blip>
          <a:stretch>
            <a:fillRect/>
          </a:stretch>
        </p:blipFill>
        <p:spPr>
          <a:xfrm>
            <a:off x="744875" y="2891550"/>
            <a:ext cx="1028426" cy="1028426"/>
          </a:xfrm>
          <a:prstGeom prst="rect">
            <a:avLst/>
          </a:prstGeom>
          <a:noFill/>
          <a:ln>
            <a:noFill/>
          </a:ln>
        </p:spPr>
      </p:pic>
      <p:pic>
        <p:nvPicPr>
          <p:cNvPr id="70" name="Google Shape;70;p15"/>
          <p:cNvPicPr preferRelativeResize="0"/>
          <p:nvPr/>
        </p:nvPicPr>
        <p:blipFill>
          <a:blip r:embed="rId3">
            <a:alphaModFix/>
          </a:blip>
          <a:stretch>
            <a:fillRect/>
          </a:stretch>
        </p:blipFill>
        <p:spPr>
          <a:xfrm>
            <a:off x="4156450" y="1322925"/>
            <a:ext cx="1028426" cy="1028426"/>
          </a:xfrm>
          <a:prstGeom prst="rect">
            <a:avLst/>
          </a:prstGeom>
          <a:noFill/>
          <a:ln>
            <a:noFill/>
          </a:ln>
        </p:spPr>
      </p:pic>
      <p:pic>
        <p:nvPicPr>
          <p:cNvPr id="71" name="Google Shape;71;p15"/>
          <p:cNvPicPr preferRelativeResize="0"/>
          <p:nvPr/>
        </p:nvPicPr>
        <p:blipFill>
          <a:blip r:embed="rId4">
            <a:alphaModFix/>
          </a:blip>
          <a:stretch>
            <a:fillRect/>
          </a:stretch>
        </p:blipFill>
        <p:spPr>
          <a:xfrm>
            <a:off x="2322076" y="1277062"/>
            <a:ext cx="1285601" cy="1285600"/>
          </a:xfrm>
          <a:prstGeom prst="rect">
            <a:avLst/>
          </a:prstGeom>
          <a:noFill/>
          <a:ln>
            <a:noFill/>
          </a:ln>
        </p:spPr>
      </p:pic>
      <p:pic>
        <p:nvPicPr>
          <p:cNvPr id="72" name="Google Shape;72;p15"/>
          <p:cNvPicPr preferRelativeResize="0"/>
          <p:nvPr/>
        </p:nvPicPr>
        <p:blipFill>
          <a:blip r:embed="rId4">
            <a:alphaModFix/>
          </a:blip>
          <a:stretch>
            <a:fillRect/>
          </a:stretch>
        </p:blipFill>
        <p:spPr>
          <a:xfrm>
            <a:off x="5543176" y="2722787"/>
            <a:ext cx="1285601" cy="1285600"/>
          </a:xfrm>
          <a:prstGeom prst="rect">
            <a:avLst/>
          </a:prstGeom>
          <a:noFill/>
          <a:ln>
            <a:noFill/>
          </a:ln>
        </p:spPr>
      </p:pic>
      <p:pic>
        <p:nvPicPr>
          <p:cNvPr id="73" name="Google Shape;73;p15"/>
          <p:cNvPicPr preferRelativeResize="0"/>
          <p:nvPr/>
        </p:nvPicPr>
        <p:blipFill>
          <a:blip r:embed="rId4">
            <a:alphaModFix/>
          </a:blip>
          <a:stretch>
            <a:fillRect/>
          </a:stretch>
        </p:blipFill>
        <p:spPr>
          <a:xfrm>
            <a:off x="2322076" y="2722787"/>
            <a:ext cx="1285601" cy="1285600"/>
          </a:xfrm>
          <a:prstGeom prst="rect">
            <a:avLst/>
          </a:prstGeom>
          <a:noFill/>
          <a:ln>
            <a:noFill/>
          </a:ln>
        </p:spPr>
      </p:pic>
      <p:pic>
        <p:nvPicPr>
          <p:cNvPr id="74" name="Google Shape;74;p15"/>
          <p:cNvPicPr preferRelativeResize="0"/>
          <p:nvPr/>
        </p:nvPicPr>
        <p:blipFill>
          <a:blip r:embed="rId4">
            <a:alphaModFix/>
          </a:blip>
          <a:stretch>
            <a:fillRect/>
          </a:stretch>
        </p:blipFill>
        <p:spPr>
          <a:xfrm>
            <a:off x="5543163" y="1277062"/>
            <a:ext cx="1285601" cy="12856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CFE2F3"/>
        </a:solidFill>
        <a:effectLst/>
      </p:bgPr>
    </p:bg>
    <p:spTree>
      <p:nvGrpSpPr>
        <p:cNvPr id="1" name="Shape 78"/>
        <p:cNvGrpSpPr/>
        <p:nvPr/>
      </p:nvGrpSpPr>
      <p:grpSpPr>
        <a:xfrm>
          <a:off x="0" y="0"/>
          <a:ext cx="0" cy="0"/>
          <a:chOff x="0" y="0"/>
          <a:chExt cx="0" cy="0"/>
        </a:xfrm>
      </p:grpSpPr>
      <p:sp>
        <p:nvSpPr>
          <p:cNvPr id="79" name="Google Shape;79;p1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Find the ratio of red to yellow circles</a:t>
            </a:r>
            <a:endParaRPr/>
          </a:p>
        </p:txBody>
      </p:sp>
      <p:pic>
        <p:nvPicPr>
          <p:cNvPr id="80" name="Google Shape;80;p16"/>
          <p:cNvPicPr preferRelativeResize="0"/>
          <p:nvPr/>
        </p:nvPicPr>
        <p:blipFill>
          <a:blip r:embed="rId3">
            <a:alphaModFix/>
          </a:blip>
          <a:stretch>
            <a:fillRect/>
          </a:stretch>
        </p:blipFill>
        <p:spPr>
          <a:xfrm>
            <a:off x="744875" y="1405650"/>
            <a:ext cx="1028426" cy="1028426"/>
          </a:xfrm>
          <a:prstGeom prst="rect">
            <a:avLst/>
          </a:prstGeom>
          <a:noFill/>
          <a:ln>
            <a:noFill/>
          </a:ln>
        </p:spPr>
      </p:pic>
      <p:pic>
        <p:nvPicPr>
          <p:cNvPr id="81" name="Google Shape;81;p16"/>
          <p:cNvPicPr preferRelativeResize="0"/>
          <p:nvPr/>
        </p:nvPicPr>
        <p:blipFill>
          <a:blip r:embed="rId3">
            <a:alphaModFix/>
          </a:blip>
          <a:stretch>
            <a:fillRect/>
          </a:stretch>
        </p:blipFill>
        <p:spPr>
          <a:xfrm>
            <a:off x="7187050" y="1322925"/>
            <a:ext cx="1028426" cy="1028426"/>
          </a:xfrm>
          <a:prstGeom prst="rect">
            <a:avLst/>
          </a:prstGeom>
          <a:noFill/>
          <a:ln>
            <a:noFill/>
          </a:ln>
        </p:spPr>
      </p:pic>
      <p:pic>
        <p:nvPicPr>
          <p:cNvPr id="82" name="Google Shape;82;p16"/>
          <p:cNvPicPr preferRelativeResize="0"/>
          <p:nvPr/>
        </p:nvPicPr>
        <p:blipFill>
          <a:blip r:embed="rId3">
            <a:alphaModFix/>
          </a:blip>
          <a:stretch>
            <a:fillRect/>
          </a:stretch>
        </p:blipFill>
        <p:spPr>
          <a:xfrm>
            <a:off x="4156450" y="2851375"/>
            <a:ext cx="1028426" cy="1028426"/>
          </a:xfrm>
          <a:prstGeom prst="rect">
            <a:avLst/>
          </a:prstGeom>
          <a:noFill/>
          <a:ln>
            <a:noFill/>
          </a:ln>
        </p:spPr>
      </p:pic>
      <p:pic>
        <p:nvPicPr>
          <p:cNvPr id="83" name="Google Shape;83;p16"/>
          <p:cNvPicPr preferRelativeResize="0"/>
          <p:nvPr/>
        </p:nvPicPr>
        <p:blipFill>
          <a:blip r:embed="rId3">
            <a:alphaModFix/>
          </a:blip>
          <a:stretch>
            <a:fillRect/>
          </a:stretch>
        </p:blipFill>
        <p:spPr>
          <a:xfrm>
            <a:off x="744875" y="2891550"/>
            <a:ext cx="1028426" cy="1028426"/>
          </a:xfrm>
          <a:prstGeom prst="rect">
            <a:avLst/>
          </a:prstGeom>
          <a:noFill/>
          <a:ln>
            <a:noFill/>
          </a:ln>
        </p:spPr>
      </p:pic>
      <p:pic>
        <p:nvPicPr>
          <p:cNvPr id="84" name="Google Shape;84;p16"/>
          <p:cNvPicPr preferRelativeResize="0"/>
          <p:nvPr/>
        </p:nvPicPr>
        <p:blipFill>
          <a:blip r:embed="rId3">
            <a:alphaModFix/>
          </a:blip>
          <a:stretch>
            <a:fillRect/>
          </a:stretch>
        </p:blipFill>
        <p:spPr>
          <a:xfrm>
            <a:off x="4156450" y="1322925"/>
            <a:ext cx="1028426" cy="1028426"/>
          </a:xfrm>
          <a:prstGeom prst="rect">
            <a:avLst/>
          </a:prstGeom>
          <a:noFill/>
          <a:ln>
            <a:noFill/>
          </a:ln>
        </p:spPr>
      </p:pic>
      <p:pic>
        <p:nvPicPr>
          <p:cNvPr id="85" name="Google Shape;85;p16"/>
          <p:cNvPicPr preferRelativeResize="0"/>
          <p:nvPr/>
        </p:nvPicPr>
        <p:blipFill>
          <a:blip r:embed="rId4">
            <a:alphaModFix/>
          </a:blip>
          <a:stretch>
            <a:fillRect/>
          </a:stretch>
        </p:blipFill>
        <p:spPr>
          <a:xfrm>
            <a:off x="2322076" y="1277062"/>
            <a:ext cx="1285601" cy="1285600"/>
          </a:xfrm>
          <a:prstGeom prst="rect">
            <a:avLst/>
          </a:prstGeom>
          <a:noFill/>
          <a:ln>
            <a:noFill/>
          </a:ln>
        </p:spPr>
      </p:pic>
      <p:pic>
        <p:nvPicPr>
          <p:cNvPr id="86" name="Google Shape;86;p16"/>
          <p:cNvPicPr preferRelativeResize="0"/>
          <p:nvPr/>
        </p:nvPicPr>
        <p:blipFill>
          <a:blip r:embed="rId4">
            <a:alphaModFix/>
          </a:blip>
          <a:stretch>
            <a:fillRect/>
          </a:stretch>
        </p:blipFill>
        <p:spPr>
          <a:xfrm>
            <a:off x="5543176" y="2722787"/>
            <a:ext cx="1285601" cy="1285600"/>
          </a:xfrm>
          <a:prstGeom prst="rect">
            <a:avLst/>
          </a:prstGeom>
          <a:noFill/>
          <a:ln>
            <a:noFill/>
          </a:ln>
        </p:spPr>
      </p:pic>
      <p:pic>
        <p:nvPicPr>
          <p:cNvPr id="87" name="Google Shape;87;p16"/>
          <p:cNvPicPr preferRelativeResize="0"/>
          <p:nvPr/>
        </p:nvPicPr>
        <p:blipFill>
          <a:blip r:embed="rId4">
            <a:alphaModFix/>
          </a:blip>
          <a:stretch>
            <a:fillRect/>
          </a:stretch>
        </p:blipFill>
        <p:spPr>
          <a:xfrm>
            <a:off x="2322076" y="2722787"/>
            <a:ext cx="1285601" cy="1285600"/>
          </a:xfrm>
          <a:prstGeom prst="rect">
            <a:avLst/>
          </a:prstGeom>
          <a:noFill/>
          <a:ln>
            <a:noFill/>
          </a:ln>
        </p:spPr>
      </p:pic>
      <p:pic>
        <p:nvPicPr>
          <p:cNvPr id="88" name="Google Shape;88;p16"/>
          <p:cNvPicPr preferRelativeResize="0"/>
          <p:nvPr/>
        </p:nvPicPr>
        <p:blipFill>
          <a:blip r:embed="rId4">
            <a:alphaModFix/>
          </a:blip>
          <a:stretch>
            <a:fillRect/>
          </a:stretch>
        </p:blipFill>
        <p:spPr>
          <a:xfrm>
            <a:off x="5543163" y="1277062"/>
            <a:ext cx="1285601" cy="1285600"/>
          </a:xfrm>
          <a:prstGeom prst="rect">
            <a:avLst/>
          </a:prstGeom>
          <a:noFill/>
          <a:ln>
            <a:noFill/>
          </a:ln>
        </p:spPr>
      </p:pic>
      <p:sp>
        <p:nvSpPr>
          <p:cNvPr id="89" name="Google Shape;89;p16"/>
          <p:cNvSpPr/>
          <p:nvPr/>
        </p:nvSpPr>
        <p:spPr>
          <a:xfrm>
            <a:off x="323300" y="4232375"/>
            <a:ext cx="8520600" cy="5094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16"/>
          <p:cNvSpPr txBox="1"/>
          <p:nvPr/>
        </p:nvSpPr>
        <p:spPr>
          <a:xfrm>
            <a:off x="311700" y="4251975"/>
            <a:ext cx="8520600" cy="523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2200"/>
              <a:t>The </a:t>
            </a:r>
            <a:r>
              <a:rPr lang="en" sz="2200" b="1"/>
              <a:t>ratio</a:t>
            </a:r>
            <a:r>
              <a:rPr lang="en" sz="2200"/>
              <a:t> of red to yellow circles can be represented as 4/5 or 4:5</a:t>
            </a:r>
            <a:endParaRPr sz="2200"/>
          </a:p>
        </p:txBody>
      </p:sp>
      <p:sp>
        <p:nvSpPr>
          <p:cNvPr id="91" name="Google Shape;91;p16"/>
          <p:cNvSpPr txBox="1"/>
          <p:nvPr/>
        </p:nvSpPr>
        <p:spPr>
          <a:xfrm>
            <a:off x="8739050" y="3419200"/>
            <a:ext cx="56433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D9EAD3"/>
        </a:solidFill>
        <a:effectLst/>
      </p:bgPr>
    </p:bg>
    <p:spTree>
      <p:nvGrpSpPr>
        <p:cNvPr id="1" name="Shape 95"/>
        <p:cNvGrpSpPr/>
        <p:nvPr/>
      </p:nvGrpSpPr>
      <p:grpSpPr>
        <a:xfrm>
          <a:off x="0" y="0"/>
          <a:ext cx="0" cy="0"/>
          <a:chOff x="0" y="0"/>
          <a:chExt cx="0" cy="0"/>
        </a:xfrm>
      </p:grpSpPr>
      <p:sp>
        <p:nvSpPr>
          <p:cNvPr id="96" name="Google Shape;96;p1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b="1"/>
              <a:t>Ratios</a:t>
            </a:r>
            <a:r>
              <a:rPr lang="en"/>
              <a:t> show us the relationship between two amounts.</a:t>
            </a:r>
            <a:endParaRPr/>
          </a:p>
        </p:txBody>
      </p:sp>
      <p:pic>
        <p:nvPicPr>
          <p:cNvPr id="97" name="Google Shape;97;p17"/>
          <p:cNvPicPr preferRelativeResize="0"/>
          <p:nvPr/>
        </p:nvPicPr>
        <p:blipFill>
          <a:blip r:embed="rId3">
            <a:alphaModFix/>
          </a:blip>
          <a:stretch>
            <a:fillRect/>
          </a:stretch>
        </p:blipFill>
        <p:spPr>
          <a:xfrm>
            <a:off x="495300" y="1147050"/>
            <a:ext cx="1424700" cy="1424700"/>
          </a:xfrm>
          <a:prstGeom prst="rect">
            <a:avLst/>
          </a:prstGeom>
          <a:noFill/>
          <a:ln>
            <a:noFill/>
          </a:ln>
        </p:spPr>
      </p:pic>
      <p:pic>
        <p:nvPicPr>
          <p:cNvPr id="98" name="Google Shape;98;p17"/>
          <p:cNvPicPr preferRelativeResize="0"/>
          <p:nvPr/>
        </p:nvPicPr>
        <p:blipFill>
          <a:blip r:embed="rId3">
            <a:alphaModFix/>
          </a:blip>
          <a:stretch>
            <a:fillRect/>
          </a:stretch>
        </p:blipFill>
        <p:spPr>
          <a:xfrm>
            <a:off x="2511500" y="2748925"/>
            <a:ext cx="1424700" cy="1424700"/>
          </a:xfrm>
          <a:prstGeom prst="rect">
            <a:avLst/>
          </a:prstGeom>
          <a:noFill/>
          <a:ln>
            <a:noFill/>
          </a:ln>
        </p:spPr>
      </p:pic>
      <p:pic>
        <p:nvPicPr>
          <p:cNvPr id="99" name="Google Shape;99;p17"/>
          <p:cNvPicPr preferRelativeResize="0"/>
          <p:nvPr/>
        </p:nvPicPr>
        <p:blipFill>
          <a:blip r:embed="rId3">
            <a:alphaModFix/>
          </a:blip>
          <a:stretch>
            <a:fillRect/>
          </a:stretch>
        </p:blipFill>
        <p:spPr>
          <a:xfrm>
            <a:off x="2357850" y="1091675"/>
            <a:ext cx="1480076" cy="1480076"/>
          </a:xfrm>
          <a:prstGeom prst="rect">
            <a:avLst/>
          </a:prstGeom>
          <a:noFill/>
          <a:ln>
            <a:noFill/>
          </a:ln>
        </p:spPr>
      </p:pic>
      <p:pic>
        <p:nvPicPr>
          <p:cNvPr id="100" name="Google Shape;100;p17"/>
          <p:cNvPicPr preferRelativeResize="0"/>
          <p:nvPr/>
        </p:nvPicPr>
        <p:blipFill>
          <a:blip r:embed="rId3">
            <a:alphaModFix/>
          </a:blip>
          <a:stretch>
            <a:fillRect/>
          </a:stretch>
        </p:blipFill>
        <p:spPr>
          <a:xfrm>
            <a:off x="534500" y="2748925"/>
            <a:ext cx="1424700" cy="1424700"/>
          </a:xfrm>
          <a:prstGeom prst="rect">
            <a:avLst/>
          </a:prstGeom>
          <a:noFill/>
          <a:ln>
            <a:noFill/>
          </a:ln>
        </p:spPr>
      </p:pic>
      <p:pic>
        <p:nvPicPr>
          <p:cNvPr id="101" name="Google Shape;101;p17"/>
          <p:cNvPicPr preferRelativeResize="0"/>
          <p:nvPr/>
        </p:nvPicPr>
        <p:blipFill>
          <a:blip r:embed="rId4">
            <a:alphaModFix/>
          </a:blip>
          <a:stretch>
            <a:fillRect/>
          </a:stretch>
        </p:blipFill>
        <p:spPr>
          <a:xfrm>
            <a:off x="4527700" y="1207776"/>
            <a:ext cx="770053" cy="1209402"/>
          </a:xfrm>
          <a:prstGeom prst="rect">
            <a:avLst/>
          </a:prstGeom>
          <a:noFill/>
          <a:ln>
            <a:noFill/>
          </a:ln>
        </p:spPr>
      </p:pic>
      <p:pic>
        <p:nvPicPr>
          <p:cNvPr id="102" name="Google Shape;102;p17"/>
          <p:cNvPicPr preferRelativeResize="0"/>
          <p:nvPr/>
        </p:nvPicPr>
        <p:blipFill>
          <a:blip r:embed="rId4">
            <a:alphaModFix/>
          </a:blip>
          <a:stretch>
            <a:fillRect/>
          </a:stretch>
        </p:blipFill>
        <p:spPr>
          <a:xfrm>
            <a:off x="4527700" y="3131276"/>
            <a:ext cx="770053" cy="1209402"/>
          </a:xfrm>
          <a:prstGeom prst="rect">
            <a:avLst/>
          </a:prstGeom>
          <a:noFill/>
          <a:ln>
            <a:noFill/>
          </a:ln>
        </p:spPr>
      </p:pic>
      <p:pic>
        <p:nvPicPr>
          <p:cNvPr id="103" name="Google Shape;103;p17"/>
          <p:cNvPicPr preferRelativeResize="0"/>
          <p:nvPr/>
        </p:nvPicPr>
        <p:blipFill>
          <a:blip r:embed="rId4">
            <a:alphaModFix/>
          </a:blip>
          <a:stretch>
            <a:fillRect/>
          </a:stretch>
        </p:blipFill>
        <p:spPr>
          <a:xfrm>
            <a:off x="5797725" y="1147038"/>
            <a:ext cx="770053" cy="1209402"/>
          </a:xfrm>
          <a:prstGeom prst="rect">
            <a:avLst/>
          </a:prstGeom>
          <a:noFill/>
          <a:ln>
            <a:noFill/>
          </a:ln>
        </p:spPr>
      </p:pic>
      <p:pic>
        <p:nvPicPr>
          <p:cNvPr id="104" name="Google Shape;104;p17"/>
          <p:cNvPicPr preferRelativeResize="0"/>
          <p:nvPr/>
        </p:nvPicPr>
        <p:blipFill>
          <a:blip r:embed="rId4">
            <a:alphaModFix/>
          </a:blip>
          <a:stretch>
            <a:fillRect/>
          </a:stretch>
        </p:blipFill>
        <p:spPr>
          <a:xfrm>
            <a:off x="6057900" y="3062176"/>
            <a:ext cx="770053" cy="1209402"/>
          </a:xfrm>
          <a:prstGeom prst="rect">
            <a:avLst/>
          </a:prstGeom>
          <a:noFill/>
          <a:ln>
            <a:noFill/>
          </a:ln>
        </p:spPr>
      </p:pic>
      <p:pic>
        <p:nvPicPr>
          <p:cNvPr id="105" name="Google Shape;105;p17"/>
          <p:cNvPicPr preferRelativeResize="0"/>
          <p:nvPr/>
        </p:nvPicPr>
        <p:blipFill>
          <a:blip r:embed="rId4">
            <a:alphaModFix/>
          </a:blip>
          <a:stretch>
            <a:fillRect/>
          </a:stretch>
        </p:blipFill>
        <p:spPr>
          <a:xfrm>
            <a:off x="7542700" y="1147051"/>
            <a:ext cx="770053" cy="1209402"/>
          </a:xfrm>
          <a:prstGeom prst="rect">
            <a:avLst/>
          </a:prstGeom>
          <a:noFill/>
          <a:ln>
            <a:noFill/>
          </a:ln>
        </p:spPr>
      </p:pic>
      <p:pic>
        <p:nvPicPr>
          <p:cNvPr id="106" name="Google Shape;106;p17"/>
          <p:cNvPicPr preferRelativeResize="0"/>
          <p:nvPr/>
        </p:nvPicPr>
        <p:blipFill>
          <a:blip r:embed="rId4">
            <a:alphaModFix/>
          </a:blip>
          <a:stretch>
            <a:fillRect/>
          </a:stretch>
        </p:blipFill>
        <p:spPr>
          <a:xfrm>
            <a:off x="7542700" y="3062176"/>
            <a:ext cx="770053" cy="1209402"/>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D9EAD3"/>
        </a:solidFill>
        <a:effectLst/>
      </p:bgPr>
    </p:bg>
    <p:spTree>
      <p:nvGrpSpPr>
        <p:cNvPr id="1" name="Shape 110"/>
        <p:cNvGrpSpPr/>
        <p:nvPr/>
      </p:nvGrpSpPr>
      <p:grpSpPr>
        <a:xfrm>
          <a:off x="0" y="0"/>
          <a:ext cx="0" cy="0"/>
          <a:chOff x="0" y="0"/>
          <a:chExt cx="0" cy="0"/>
        </a:xfrm>
      </p:grpSpPr>
      <p:sp>
        <p:nvSpPr>
          <p:cNvPr id="111" name="Google Shape;111;p1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b="1"/>
              <a:t>Ratios</a:t>
            </a:r>
            <a:r>
              <a:rPr lang="en"/>
              <a:t> show us the relationship between two amounts.</a:t>
            </a:r>
            <a:endParaRPr/>
          </a:p>
        </p:txBody>
      </p:sp>
      <p:pic>
        <p:nvPicPr>
          <p:cNvPr id="112" name="Google Shape;112;p18"/>
          <p:cNvPicPr preferRelativeResize="0"/>
          <p:nvPr/>
        </p:nvPicPr>
        <p:blipFill>
          <a:blip r:embed="rId3">
            <a:alphaModFix/>
          </a:blip>
          <a:stretch>
            <a:fillRect/>
          </a:stretch>
        </p:blipFill>
        <p:spPr>
          <a:xfrm>
            <a:off x="495300" y="1147050"/>
            <a:ext cx="1424700" cy="1424700"/>
          </a:xfrm>
          <a:prstGeom prst="rect">
            <a:avLst/>
          </a:prstGeom>
          <a:noFill/>
          <a:ln>
            <a:noFill/>
          </a:ln>
        </p:spPr>
      </p:pic>
      <p:pic>
        <p:nvPicPr>
          <p:cNvPr id="113" name="Google Shape;113;p18"/>
          <p:cNvPicPr preferRelativeResize="0"/>
          <p:nvPr/>
        </p:nvPicPr>
        <p:blipFill>
          <a:blip r:embed="rId3">
            <a:alphaModFix/>
          </a:blip>
          <a:stretch>
            <a:fillRect/>
          </a:stretch>
        </p:blipFill>
        <p:spPr>
          <a:xfrm>
            <a:off x="2511500" y="2748925"/>
            <a:ext cx="1424700" cy="1424700"/>
          </a:xfrm>
          <a:prstGeom prst="rect">
            <a:avLst/>
          </a:prstGeom>
          <a:noFill/>
          <a:ln>
            <a:noFill/>
          </a:ln>
        </p:spPr>
      </p:pic>
      <p:pic>
        <p:nvPicPr>
          <p:cNvPr id="114" name="Google Shape;114;p18"/>
          <p:cNvPicPr preferRelativeResize="0"/>
          <p:nvPr/>
        </p:nvPicPr>
        <p:blipFill>
          <a:blip r:embed="rId3">
            <a:alphaModFix/>
          </a:blip>
          <a:stretch>
            <a:fillRect/>
          </a:stretch>
        </p:blipFill>
        <p:spPr>
          <a:xfrm>
            <a:off x="2357850" y="1091675"/>
            <a:ext cx="1480076" cy="1480076"/>
          </a:xfrm>
          <a:prstGeom prst="rect">
            <a:avLst/>
          </a:prstGeom>
          <a:noFill/>
          <a:ln>
            <a:noFill/>
          </a:ln>
        </p:spPr>
      </p:pic>
      <p:pic>
        <p:nvPicPr>
          <p:cNvPr id="115" name="Google Shape;115;p18"/>
          <p:cNvPicPr preferRelativeResize="0"/>
          <p:nvPr/>
        </p:nvPicPr>
        <p:blipFill>
          <a:blip r:embed="rId3">
            <a:alphaModFix/>
          </a:blip>
          <a:stretch>
            <a:fillRect/>
          </a:stretch>
        </p:blipFill>
        <p:spPr>
          <a:xfrm>
            <a:off x="534500" y="2748925"/>
            <a:ext cx="1424700" cy="1424700"/>
          </a:xfrm>
          <a:prstGeom prst="rect">
            <a:avLst/>
          </a:prstGeom>
          <a:noFill/>
          <a:ln>
            <a:noFill/>
          </a:ln>
        </p:spPr>
      </p:pic>
      <p:pic>
        <p:nvPicPr>
          <p:cNvPr id="116" name="Google Shape;116;p18"/>
          <p:cNvPicPr preferRelativeResize="0"/>
          <p:nvPr/>
        </p:nvPicPr>
        <p:blipFill>
          <a:blip r:embed="rId4">
            <a:alphaModFix/>
          </a:blip>
          <a:stretch>
            <a:fillRect/>
          </a:stretch>
        </p:blipFill>
        <p:spPr>
          <a:xfrm>
            <a:off x="4527700" y="1207776"/>
            <a:ext cx="770053" cy="1209402"/>
          </a:xfrm>
          <a:prstGeom prst="rect">
            <a:avLst/>
          </a:prstGeom>
          <a:noFill/>
          <a:ln>
            <a:noFill/>
          </a:ln>
        </p:spPr>
      </p:pic>
      <p:pic>
        <p:nvPicPr>
          <p:cNvPr id="117" name="Google Shape;117;p18"/>
          <p:cNvPicPr preferRelativeResize="0"/>
          <p:nvPr/>
        </p:nvPicPr>
        <p:blipFill>
          <a:blip r:embed="rId4">
            <a:alphaModFix/>
          </a:blip>
          <a:stretch>
            <a:fillRect/>
          </a:stretch>
        </p:blipFill>
        <p:spPr>
          <a:xfrm>
            <a:off x="4527700" y="3131276"/>
            <a:ext cx="770053" cy="1209402"/>
          </a:xfrm>
          <a:prstGeom prst="rect">
            <a:avLst/>
          </a:prstGeom>
          <a:noFill/>
          <a:ln>
            <a:noFill/>
          </a:ln>
        </p:spPr>
      </p:pic>
      <p:pic>
        <p:nvPicPr>
          <p:cNvPr id="118" name="Google Shape;118;p18"/>
          <p:cNvPicPr preferRelativeResize="0"/>
          <p:nvPr/>
        </p:nvPicPr>
        <p:blipFill>
          <a:blip r:embed="rId4">
            <a:alphaModFix/>
          </a:blip>
          <a:stretch>
            <a:fillRect/>
          </a:stretch>
        </p:blipFill>
        <p:spPr>
          <a:xfrm>
            <a:off x="5797725" y="1147038"/>
            <a:ext cx="770053" cy="1209402"/>
          </a:xfrm>
          <a:prstGeom prst="rect">
            <a:avLst/>
          </a:prstGeom>
          <a:noFill/>
          <a:ln>
            <a:noFill/>
          </a:ln>
        </p:spPr>
      </p:pic>
      <p:pic>
        <p:nvPicPr>
          <p:cNvPr id="119" name="Google Shape;119;p18"/>
          <p:cNvPicPr preferRelativeResize="0"/>
          <p:nvPr/>
        </p:nvPicPr>
        <p:blipFill>
          <a:blip r:embed="rId4">
            <a:alphaModFix/>
          </a:blip>
          <a:stretch>
            <a:fillRect/>
          </a:stretch>
        </p:blipFill>
        <p:spPr>
          <a:xfrm>
            <a:off x="6057900" y="3062176"/>
            <a:ext cx="770053" cy="1209402"/>
          </a:xfrm>
          <a:prstGeom prst="rect">
            <a:avLst/>
          </a:prstGeom>
          <a:noFill/>
          <a:ln>
            <a:noFill/>
          </a:ln>
        </p:spPr>
      </p:pic>
      <p:pic>
        <p:nvPicPr>
          <p:cNvPr id="120" name="Google Shape;120;p18"/>
          <p:cNvPicPr preferRelativeResize="0"/>
          <p:nvPr/>
        </p:nvPicPr>
        <p:blipFill>
          <a:blip r:embed="rId4">
            <a:alphaModFix/>
          </a:blip>
          <a:stretch>
            <a:fillRect/>
          </a:stretch>
        </p:blipFill>
        <p:spPr>
          <a:xfrm>
            <a:off x="7542700" y="1147051"/>
            <a:ext cx="770053" cy="1209402"/>
          </a:xfrm>
          <a:prstGeom prst="rect">
            <a:avLst/>
          </a:prstGeom>
          <a:noFill/>
          <a:ln>
            <a:noFill/>
          </a:ln>
        </p:spPr>
      </p:pic>
      <p:pic>
        <p:nvPicPr>
          <p:cNvPr id="121" name="Google Shape;121;p18"/>
          <p:cNvPicPr preferRelativeResize="0"/>
          <p:nvPr/>
        </p:nvPicPr>
        <p:blipFill>
          <a:blip r:embed="rId4">
            <a:alphaModFix/>
          </a:blip>
          <a:stretch>
            <a:fillRect/>
          </a:stretch>
        </p:blipFill>
        <p:spPr>
          <a:xfrm>
            <a:off x="7542700" y="3062176"/>
            <a:ext cx="770053" cy="1209402"/>
          </a:xfrm>
          <a:prstGeom prst="rect">
            <a:avLst/>
          </a:prstGeom>
          <a:noFill/>
          <a:ln>
            <a:noFill/>
          </a:ln>
        </p:spPr>
      </p:pic>
      <p:sp>
        <p:nvSpPr>
          <p:cNvPr id="122" name="Google Shape;122;p18"/>
          <p:cNvSpPr/>
          <p:nvPr/>
        </p:nvSpPr>
        <p:spPr>
          <a:xfrm>
            <a:off x="440875" y="4457700"/>
            <a:ext cx="8043600" cy="5727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18"/>
          <p:cNvSpPr txBox="1"/>
          <p:nvPr/>
        </p:nvSpPr>
        <p:spPr>
          <a:xfrm>
            <a:off x="471900" y="4457700"/>
            <a:ext cx="8200200" cy="5694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2500"/>
              <a:t>The </a:t>
            </a:r>
            <a:r>
              <a:rPr lang="en" sz="2500" b="1"/>
              <a:t>ratio</a:t>
            </a:r>
            <a:r>
              <a:rPr lang="en" sz="2500"/>
              <a:t> of skateboards to skateboarders is 4/6 or 4:6.</a:t>
            </a:r>
            <a:endParaRPr sz="25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2CC"/>
        </a:solidFill>
        <a:effectLst/>
      </p:bgPr>
    </p:bg>
    <p:spTree>
      <p:nvGrpSpPr>
        <p:cNvPr id="1" name="Shape 127"/>
        <p:cNvGrpSpPr/>
        <p:nvPr/>
      </p:nvGrpSpPr>
      <p:grpSpPr>
        <a:xfrm>
          <a:off x="0" y="0"/>
          <a:ext cx="0" cy="0"/>
          <a:chOff x="0" y="0"/>
          <a:chExt cx="0" cy="0"/>
        </a:xfrm>
      </p:grpSpPr>
      <p:sp>
        <p:nvSpPr>
          <p:cNvPr id="128" name="Google Shape;128;p1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b="1"/>
              <a:t>What is a percent?</a:t>
            </a:r>
            <a:endParaRPr b="1"/>
          </a:p>
        </p:txBody>
      </p:sp>
      <p:sp>
        <p:nvSpPr>
          <p:cNvPr id="129" name="Google Shape;129;p19"/>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endParaRPr sz="2000"/>
          </a:p>
          <a:p>
            <a:pPr marL="0" lvl="0" indent="0" algn="l" rtl="0">
              <a:spcBef>
                <a:spcPts val="1200"/>
              </a:spcBef>
              <a:spcAft>
                <a:spcPts val="0"/>
              </a:spcAft>
              <a:buNone/>
            </a:pPr>
            <a:r>
              <a:rPr lang="en" sz="2100" b="1">
                <a:solidFill>
                  <a:schemeClr val="dk1"/>
                </a:solidFill>
              </a:rPr>
              <a:t>A percent is a fraction of a number out of 100. When we discuss percents, 100 is the whole that the percent is out of. </a:t>
            </a:r>
            <a:endParaRPr sz="2100" b="1">
              <a:solidFill>
                <a:schemeClr val="dk1"/>
              </a:solidFill>
            </a:endParaRPr>
          </a:p>
          <a:p>
            <a:pPr marL="0" lvl="0" indent="0" algn="l" rtl="0">
              <a:spcBef>
                <a:spcPts val="1200"/>
              </a:spcBef>
              <a:spcAft>
                <a:spcPts val="0"/>
              </a:spcAft>
              <a:buNone/>
            </a:pPr>
            <a:endParaRPr sz="2000">
              <a:solidFill>
                <a:schemeClr val="dk1"/>
              </a:solidFill>
            </a:endParaRPr>
          </a:p>
          <a:p>
            <a:pPr marL="0" lvl="0" indent="0" algn="l" rtl="0">
              <a:spcBef>
                <a:spcPts val="1200"/>
              </a:spcBef>
              <a:spcAft>
                <a:spcPts val="1200"/>
              </a:spcAft>
              <a:buNone/>
            </a:pPr>
            <a:r>
              <a:rPr lang="en" sz="2000">
                <a:solidFill>
                  <a:schemeClr val="dk1"/>
                </a:solidFill>
              </a:rPr>
              <a:t>For example, 81% means 81 out of 100 or 81/100</a:t>
            </a:r>
            <a:endParaRPr sz="2000">
              <a:solidFill>
                <a:schemeClr val="dk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4CCCC"/>
        </a:solidFill>
        <a:effectLst/>
      </p:bgPr>
    </p:bg>
    <p:spTree>
      <p:nvGrpSpPr>
        <p:cNvPr id="1" name="Shape 133"/>
        <p:cNvGrpSpPr/>
        <p:nvPr/>
      </p:nvGrpSpPr>
      <p:grpSpPr>
        <a:xfrm>
          <a:off x="0" y="0"/>
          <a:ext cx="0" cy="0"/>
          <a:chOff x="0" y="0"/>
          <a:chExt cx="0" cy="0"/>
        </a:xfrm>
      </p:grpSpPr>
      <p:sp>
        <p:nvSpPr>
          <p:cNvPr id="134" name="Google Shape;134;p20"/>
          <p:cNvSpPr/>
          <p:nvPr/>
        </p:nvSpPr>
        <p:spPr>
          <a:xfrm>
            <a:off x="6201725" y="3587600"/>
            <a:ext cx="2460900" cy="7218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2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What is a </a:t>
            </a:r>
            <a:r>
              <a:rPr lang="en" b="1"/>
              <a:t>Proportion? </a:t>
            </a:r>
            <a:endParaRPr b="1"/>
          </a:p>
        </p:txBody>
      </p:sp>
      <p:sp>
        <p:nvSpPr>
          <p:cNvPr id="136" name="Google Shape;136;p20"/>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sz="2000">
                <a:solidFill>
                  <a:schemeClr val="dk1"/>
                </a:solidFill>
              </a:rPr>
              <a:t>A </a:t>
            </a:r>
            <a:r>
              <a:rPr lang="en" sz="2000" b="1">
                <a:solidFill>
                  <a:schemeClr val="dk1"/>
                </a:solidFill>
              </a:rPr>
              <a:t>Proportion</a:t>
            </a:r>
            <a:r>
              <a:rPr lang="en" sz="2000">
                <a:solidFill>
                  <a:schemeClr val="dk1"/>
                </a:solidFill>
              </a:rPr>
              <a:t> is an </a:t>
            </a:r>
            <a:r>
              <a:rPr lang="en" sz="2000" b="1">
                <a:solidFill>
                  <a:schemeClr val="dk1"/>
                </a:solidFill>
              </a:rPr>
              <a:t>equation</a:t>
            </a:r>
            <a:r>
              <a:rPr lang="en" sz="2000">
                <a:solidFill>
                  <a:schemeClr val="dk1"/>
                </a:solidFill>
              </a:rPr>
              <a:t> where two ratios are set to equal one another. We use proportions to solve for unknown amounts, like percents! </a:t>
            </a:r>
            <a:endParaRPr sz="2000">
              <a:solidFill>
                <a:schemeClr val="dk1"/>
              </a:solidFill>
            </a:endParaRPr>
          </a:p>
          <a:p>
            <a:pPr marL="0" lvl="0" indent="0" algn="l" rtl="0">
              <a:spcBef>
                <a:spcPts val="1200"/>
              </a:spcBef>
              <a:spcAft>
                <a:spcPts val="0"/>
              </a:spcAft>
              <a:buNone/>
            </a:pPr>
            <a:endParaRPr>
              <a:solidFill>
                <a:schemeClr val="dk1"/>
              </a:solidFill>
            </a:endParaRPr>
          </a:p>
          <a:p>
            <a:pPr marL="0" lvl="0" indent="0" algn="l" rtl="0">
              <a:spcBef>
                <a:spcPts val="1200"/>
              </a:spcBef>
              <a:spcAft>
                <a:spcPts val="0"/>
              </a:spcAft>
              <a:buNone/>
            </a:pPr>
            <a:r>
              <a:rPr lang="en" sz="2000">
                <a:solidFill>
                  <a:schemeClr val="dk1"/>
                </a:solidFill>
              </a:rPr>
              <a:t>A handy trick for remembering how to set up a proportion that is solving for a percent is:</a:t>
            </a:r>
            <a:r>
              <a:rPr lang="en" sz="2000" b="1">
                <a:solidFill>
                  <a:schemeClr val="dk1"/>
                </a:solidFill>
              </a:rPr>
              <a:t> IS over OF equals X over 100.</a:t>
            </a:r>
            <a:endParaRPr sz="2000" b="1">
              <a:solidFill>
                <a:schemeClr val="dk1"/>
              </a:solidFill>
            </a:endParaRPr>
          </a:p>
          <a:p>
            <a:pPr marL="0" lvl="0" indent="0" algn="l" rtl="0">
              <a:spcBef>
                <a:spcPts val="1200"/>
              </a:spcBef>
              <a:spcAft>
                <a:spcPts val="0"/>
              </a:spcAft>
              <a:buNone/>
            </a:pPr>
            <a:r>
              <a:rPr lang="en" b="1"/>
              <a:t>							</a:t>
            </a:r>
            <a:r>
              <a:rPr lang="en" sz="1200">
                <a:solidFill>
                  <a:srgbClr val="000000"/>
                </a:solidFill>
              </a:rPr>
              <a:t>  </a:t>
            </a:r>
            <a:endParaRPr sz="1200">
              <a:solidFill>
                <a:srgbClr val="000000"/>
              </a:solidFill>
            </a:endParaRPr>
          </a:p>
          <a:p>
            <a:pPr marL="0" lvl="0" indent="0" algn="l" rtl="0">
              <a:spcBef>
                <a:spcPts val="1200"/>
              </a:spcBef>
              <a:spcAft>
                <a:spcPts val="1200"/>
              </a:spcAft>
              <a:buNone/>
            </a:pPr>
            <a:endParaRPr b="1"/>
          </a:p>
        </p:txBody>
      </p:sp>
      <p:pic>
        <p:nvPicPr>
          <p:cNvPr id="137" name="Google Shape;137;p20"/>
          <p:cNvPicPr preferRelativeResize="0"/>
          <p:nvPr/>
        </p:nvPicPr>
        <p:blipFill>
          <a:blip r:embed="rId3">
            <a:alphaModFix/>
          </a:blip>
          <a:stretch>
            <a:fillRect/>
          </a:stretch>
        </p:blipFill>
        <p:spPr>
          <a:xfrm>
            <a:off x="3508903" y="3530250"/>
            <a:ext cx="1883875" cy="1255925"/>
          </a:xfrm>
          <a:prstGeom prst="rect">
            <a:avLst/>
          </a:prstGeom>
          <a:noFill/>
          <a:ln>
            <a:noFill/>
          </a:ln>
        </p:spPr>
      </p:pic>
      <p:sp>
        <p:nvSpPr>
          <p:cNvPr id="138" name="Google Shape;138;p20"/>
          <p:cNvSpPr txBox="1"/>
          <p:nvPr/>
        </p:nvSpPr>
        <p:spPr>
          <a:xfrm>
            <a:off x="6245475" y="3598525"/>
            <a:ext cx="2460900" cy="615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a:t>X will tell us the percent out of 100%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4CCCC"/>
        </a:solidFill>
        <a:effectLst/>
      </p:bgPr>
    </p:bg>
    <p:spTree>
      <p:nvGrpSpPr>
        <p:cNvPr id="1" name="Shape 142"/>
        <p:cNvGrpSpPr/>
        <p:nvPr/>
      </p:nvGrpSpPr>
      <p:grpSpPr>
        <a:xfrm>
          <a:off x="0" y="0"/>
          <a:ext cx="0" cy="0"/>
          <a:chOff x="0" y="0"/>
          <a:chExt cx="0" cy="0"/>
        </a:xfrm>
      </p:grpSpPr>
      <p:sp>
        <p:nvSpPr>
          <p:cNvPr id="143" name="Google Shape;143;p2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990"/>
              <a:buNone/>
            </a:pPr>
            <a:r>
              <a:rPr lang="en" sz="2720" b="1"/>
              <a:t>What percent is 40 of 160? </a:t>
            </a:r>
            <a:endParaRPr sz="2720" b="1"/>
          </a:p>
        </p:txBody>
      </p:sp>
      <p:sp>
        <p:nvSpPr>
          <p:cNvPr id="144" name="Google Shape;144;p21"/>
          <p:cNvSpPr txBox="1">
            <a:spLocks noGrp="1"/>
          </p:cNvSpPr>
          <p:nvPr>
            <p:ph type="body" idx="1"/>
          </p:nvPr>
        </p:nvSpPr>
        <p:spPr>
          <a:xfrm>
            <a:off x="213275" y="1257225"/>
            <a:ext cx="8520600" cy="35013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r>
              <a:rPr lang="en" sz="2100"/>
              <a:t>First, we setup our </a:t>
            </a:r>
            <a:r>
              <a:rPr lang="en" sz="2100" b="1"/>
              <a:t>proportion equation</a:t>
            </a:r>
            <a:r>
              <a:rPr lang="en" sz="2100"/>
              <a:t> as two </a:t>
            </a:r>
            <a:r>
              <a:rPr lang="en" sz="2100" b="1"/>
              <a:t>equivalent ratios.</a:t>
            </a:r>
            <a:r>
              <a:rPr lang="en" sz="2100"/>
              <a:t> Remember the trick: </a:t>
            </a:r>
            <a:r>
              <a:rPr lang="en" sz="2100" b="1"/>
              <a:t>is over of equals x over 100! </a:t>
            </a:r>
            <a:endParaRPr sz="2100" b="1"/>
          </a:p>
        </p:txBody>
      </p:sp>
      <p:pic>
        <p:nvPicPr>
          <p:cNvPr id="145" name="Google Shape;145;p21"/>
          <p:cNvPicPr preferRelativeResize="0"/>
          <p:nvPr/>
        </p:nvPicPr>
        <p:blipFill>
          <a:blip r:embed="rId3">
            <a:alphaModFix/>
          </a:blip>
          <a:stretch>
            <a:fillRect/>
          </a:stretch>
        </p:blipFill>
        <p:spPr>
          <a:xfrm>
            <a:off x="5044975" y="2348515"/>
            <a:ext cx="2489000" cy="1373650"/>
          </a:xfrm>
          <a:prstGeom prst="rect">
            <a:avLst/>
          </a:prstGeom>
          <a:noFill/>
          <a:ln>
            <a:noFill/>
          </a:ln>
        </p:spPr>
      </p:pic>
      <p:pic>
        <p:nvPicPr>
          <p:cNvPr id="146" name="Google Shape;146;p21"/>
          <p:cNvPicPr preferRelativeResize="0"/>
          <p:nvPr/>
        </p:nvPicPr>
        <p:blipFill>
          <a:blip r:embed="rId4">
            <a:alphaModFix/>
          </a:blip>
          <a:stretch>
            <a:fillRect/>
          </a:stretch>
        </p:blipFill>
        <p:spPr>
          <a:xfrm>
            <a:off x="1008674" y="2312525"/>
            <a:ext cx="2168450" cy="1445625"/>
          </a:xfrm>
          <a:prstGeom prst="rect">
            <a:avLst/>
          </a:prstGeom>
          <a:noFill/>
          <a:ln>
            <a:noFill/>
          </a:ln>
        </p:spPr>
      </p:pic>
      <p:cxnSp>
        <p:nvCxnSpPr>
          <p:cNvPr id="147" name="Google Shape;147;p21"/>
          <p:cNvCxnSpPr/>
          <p:nvPr/>
        </p:nvCxnSpPr>
        <p:spPr>
          <a:xfrm rot="10800000" flipH="1">
            <a:off x="3445400" y="2996925"/>
            <a:ext cx="1268700" cy="21900"/>
          </a:xfrm>
          <a:prstGeom prst="straightConnector1">
            <a:avLst/>
          </a:prstGeom>
          <a:noFill/>
          <a:ln w="9525" cap="flat" cmpd="sng">
            <a:solidFill>
              <a:schemeClr val="dk2"/>
            </a:solidFill>
            <a:prstDash val="solid"/>
            <a:round/>
            <a:headEnd type="none" w="med" len="med"/>
            <a:tailEnd type="triangle" w="med" len="med"/>
          </a:ln>
        </p:spPr>
      </p:cxn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2087</Words>
  <Application>Microsoft Macintosh PowerPoint</Application>
  <PresentationFormat>On-screen Show (16:9)</PresentationFormat>
  <Paragraphs>121</Paragraphs>
  <Slides>23</Slides>
  <Notes>23</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23</vt:i4>
      </vt:variant>
    </vt:vector>
  </HeadingPairs>
  <TitlesOfParts>
    <vt:vector size="25" baseType="lpstr">
      <vt:lpstr>Arial</vt:lpstr>
      <vt:lpstr>Simple Light</vt:lpstr>
      <vt:lpstr>Ratios, Proportions,  &amp; Percents</vt:lpstr>
      <vt:lpstr>What is a Ratio? </vt:lpstr>
      <vt:lpstr>Find the ratio of red to yellow circles</vt:lpstr>
      <vt:lpstr>Find the ratio of red to yellow circles</vt:lpstr>
      <vt:lpstr>Ratios show us the relationship between two amounts.</vt:lpstr>
      <vt:lpstr>Ratios show us the relationship between two amounts.</vt:lpstr>
      <vt:lpstr>What is a percent?</vt:lpstr>
      <vt:lpstr>What is a Proportion? </vt:lpstr>
      <vt:lpstr>What percent is 40 of 160? </vt:lpstr>
      <vt:lpstr>How do we solve a proportion? </vt:lpstr>
      <vt:lpstr>How do we solve a proportion? </vt:lpstr>
      <vt:lpstr>We use cross multiplication and algebra to solve proportions that don’t include percents, too. </vt:lpstr>
      <vt:lpstr>1.Cross multiply to set up the algebraic equation</vt:lpstr>
      <vt:lpstr>2. Solve the algebraic equation to find the value of x</vt:lpstr>
      <vt:lpstr>Let’s solve a word problem using a proportion</vt:lpstr>
      <vt:lpstr>First, let’s set up the proportion</vt:lpstr>
      <vt:lpstr>Cross multiply to create the algebraic equation</vt:lpstr>
      <vt:lpstr>Use inverse operations to solve for x</vt:lpstr>
      <vt:lpstr>Try on your own</vt:lpstr>
      <vt:lpstr>PowerPoint Presentation</vt:lpstr>
      <vt:lpstr>Try on your own</vt:lpstr>
      <vt:lpstr>PowerPoint Presentation</vt:lpstr>
      <vt:lpstr>Let’s apply what we have learned!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Ratios, Proportions,  &amp; Percents</dc:title>
  <cp:lastModifiedBy>Kathleen DeMars</cp:lastModifiedBy>
  <cp:revision>1</cp:revision>
  <dcterms:modified xsi:type="dcterms:W3CDTF">2022-06-07T00:13:19Z</dcterms:modified>
</cp:coreProperties>
</file>