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0" roundtripDataSignature="AMtx7mjnygHm2QNSQKghSODa7gMUn3CC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Credit-card-front.sv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Smiling_girl_holding_a_lotus_flower.jpg" TargetMode="External"/><Relationship Id="rId3" Type="http://schemas.openxmlformats.org/officeDocument/2006/relationships/hyperlink" Target="https://www.pxfuel.com/en/free-photo-jejoz"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eedpix.com/photo/1318225/key-keys-security-locked-access" TargetMode="External"/><Relationship Id="rId3" Type="http://schemas.openxmlformats.org/officeDocument/2006/relationships/hyperlink" Target="https://publicdomainvectors.org/en/free-clipart/Two-keys-on-a-keychain-vector-graphics/21159.html"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llpaperflare.com/vegetables-peppers-basket-wicker-red-vegetable-garden-wallpaper-ausuo" TargetMode="External"/><Relationship Id="rId3" Type="http://schemas.openxmlformats.org/officeDocument/2006/relationships/hyperlink" Target="https://www.pxfuel.com/en/free-photo-erflr"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ublicdomainpictures.net/en/view-image.php?image=164952&amp;picture=three-maine-coon-cats" TargetMode="External"/><Relationship Id="rId3" Type="http://schemas.openxmlformats.org/officeDocument/2006/relationships/hyperlink" Target="https://www.wallpaperflare.com/five-kittens-cat-cat-puppy-rush-float-lucky-cat-cat-breeding-wallpaper-zgqth"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eedpix.com/photo/1118606/thumbs-up-facebook-like-colorful-prismatic-chromatic-rainbow-diversity-unit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bserverxtra.com/hes-doggedly-determined-train-canine-assistance/" TargetMode="External"/><Relationship Id="rId3" Type="http://schemas.openxmlformats.org/officeDocument/2006/relationships/hyperlink" Target="https://en.wikipedia.org/wiki/File:Robin_Tamang_with_dog.jpg"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llpaperflare.com/woman-carrying-two-children-sitting-motherhood-family-mom-wallpaper-ultnf" TargetMode="External"/><Relationship Id="rId3" Type="http://schemas.openxmlformats.org/officeDocument/2006/relationships/hyperlink" Target="https://www.peakpx.com/436140/man-in-plaid-sport-shirt-carrying-baby-standing-in-wood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Today we will be talking about comparisons. We are going to use some math vocabulary to help us compare.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is an example of using the less than symbol to compare money. $46 is less than $120. Notice that the point of the V is toward the smaller amount. Pac man still wants to have his mouth open to the larger quantity.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What do you notice about the amount of money spent on bills and education? </a:t>
            </a:r>
            <a:endParaRPr/>
          </a:p>
          <a:p>
            <a:pPr indent="0" lvl="0" marL="0" rtl="0" algn="l">
              <a:lnSpc>
                <a:spcPct val="100000"/>
              </a:lnSpc>
              <a:spcBef>
                <a:spcPts val="0"/>
              </a:spcBef>
              <a:spcAft>
                <a:spcPts val="0"/>
              </a:spcAft>
              <a:buSzPts val="1100"/>
              <a:buNone/>
            </a:pPr>
            <a:r>
              <a:rPr lang="en"/>
              <a:t>-The amount of money spent on bills and education is the same (18.2% of income)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family’s bills expense and education expense were equal. Equal to means that two amounts are the same. We can show that we mean equal to by using this symbol: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is an example of using the equal to symbol instead of words.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 $16 is equal to $16.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With a partner, take turns comparing each of the categories on the screen.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For example: Savings is less than bills.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Teacher should walk around the room to listen as students compare.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Bring group together after they’re finished talking.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Review the four comparisons together. Ask students to repeat after you for each one.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this short exercise, students should use a piece of paper to compare the categories using inequality symbols &lt;, &gt;, and =. The teacher should give the students a few minutes and then ask them to share what they did on a voluntary basis.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After students have shared, they can look at this slide to compare their answers. Correct any misunderstandings about the meaning of each inequality symbol with direct instruction.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31560db9fd_1_2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31560db9fd_1_26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have made comparisons about a budget. Now, we will make comparisons about credit cards.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31560db9fd_1_1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231560db9fd_1_14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Next, we are going to compare credit card offers. First, we need to understand what a credit card is. A credit card is a small plastic card that allows us to make purchases. They are issued by banks and financial companies and have a line of credit. The line of credit determines how much the cardholder can spend. The amount is called the credit limit.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solidFill>
                  <a:schemeClr val="dk1"/>
                </a:solidFill>
              </a:rPr>
              <a:t>Image Citations: </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Unknown Artist. “File: Credit Card Front.” Wikimedia Commons, August 20, 2023, </a:t>
            </a:r>
            <a:r>
              <a:rPr lang="en" u="sng">
                <a:solidFill>
                  <a:schemeClr val="hlink"/>
                </a:solidFill>
                <a:hlinkClick r:id="rId2"/>
              </a:rPr>
              <a:t>https://commons.wikimedia.org/wiki/File:Credit-card-front.svg</a:t>
            </a:r>
            <a:r>
              <a:rPr lang="en">
                <a:solidFill>
                  <a:schemeClr val="dk1"/>
                </a:solidFill>
              </a:rPr>
              <a:t>. July 14, 2023.</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31560db9fd_1_19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31560db9fd_1_19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 we read advertisements for credit cards, we often see these two terms: cash back and APR.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Cash back is an incentive that credit card companies sometimes offer. When you make a purchase at the store, the credit card company gives you a small percentage of that purchase back.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APR stands for Annual Percentage Rate of charge. This is the amount of interest that the credit card company charges the cardholder on any balance that they carry one month after purchase. It is important to pay off your credit card each month so that you don’t have to pay interest on your purchases. This is how credit card companies make money.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say the word together: comparison (repeat 3x)</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What is a comparison? A comparison is an examination of two or more things to see if they are similar (the same) or different. We make comparisons all the time.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Look at the two pictures on the screen. What is the same in both pictures? </a:t>
            </a:r>
            <a:endParaRPr/>
          </a:p>
          <a:p>
            <a:pPr indent="0" lvl="0" marL="0" rtl="0" algn="l">
              <a:lnSpc>
                <a:spcPct val="100000"/>
              </a:lnSpc>
              <a:spcBef>
                <a:spcPts val="0"/>
              </a:spcBef>
              <a:spcAft>
                <a:spcPts val="0"/>
              </a:spcAft>
              <a:buSzPts val="1100"/>
              <a:buNone/>
            </a:pPr>
            <a:r>
              <a:rPr lang="en"/>
              <a:t>-possible answers: Children, girls, holding flowers.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What is different in the pictures? </a:t>
            </a:r>
            <a:endParaRPr/>
          </a:p>
          <a:p>
            <a:pPr indent="0" lvl="0" marL="0" rtl="0" algn="l">
              <a:lnSpc>
                <a:spcPct val="100000"/>
              </a:lnSpc>
              <a:spcBef>
                <a:spcPts val="0"/>
              </a:spcBef>
              <a:spcAft>
                <a:spcPts val="0"/>
              </a:spcAft>
              <a:buSzPts val="1100"/>
              <a:buNone/>
            </a:pPr>
            <a:r>
              <a:rPr lang="en"/>
              <a:t>-possible answers: The color of the girls dresses, the number of flowers they are holding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compare the flowers. Amari is holding one flower. Selena is holding many flowers. Selena is holding more flowers than Amari. </a:t>
            </a:r>
            <a:endParaRPr/>
          </a:p>
          <a:p>
            <a:pPr indent="0" lvl="0" marL="0" rtl="0" algn="l">
              <a:lnSpc>
                <a:spcPct val="100000"/>
              </a:lnSpc>
              <a:spcBef>
                <a:spcPts val="0"/>
              </a:spcBef>
              <a:spcAft>
                <a:spcPts val="0"/>
              </a:spcAft>
              <a:buSzPts val="1100"/>
              <a:buNone/>
            </a:pPr>
            <a:r>
              <a:rPr lang="en"/>
              <a:t>Repeat after me: Selena is holding more flowers than Amari.</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Good! We just compared the two pictures.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t>Image Citations: </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rPr lang="en"/>
              <a:t>Morin, Basile.”Smiling Girl Holding A Lotus Flower.” Wikimedia Commons, October 5, 2017, </a:t>
            </a:r>
            <a:r>
              <a:rPr lang="en" u="sng">
                <a:solidFill>
                  <a:schemeClr val="hlink"/>
                </a:solidFill>
                <a:hlinkClick r:id="rId2"/>
              </a:rPr>
              <a:t>https://commons.wikimedia.org/wiki/File:Smiling_girl_holding_a_lotus_flower.jpg</a:t>
            </a:r>
            <a:r>
              <a:rPr lang="en"/>
              <a:t>. July 14, 2023.</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Unknown Artist. “Girl, white dress, holding roses bouquet.”date unknown,PXFuel, </a:t>
            </a:r>
            <a:r>
              <a:rPr lang="en" u="sng">
                <a:solidFill>
                  <a:schemeClr val="hlink"/>
                </a:solidFill>
                <a:hlinkClick r:id="rId3"/>
              </a:rPr>
              <a:t>https://www.pxfuel.com/en/free-photo-jejoz</a:t>
            </a:r>
            <a:r>
              <a:rPr lang="en"/>
              <a:t>. July 14, 2023.</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is a chart that compares three credit card offers. Do you notice the vocabulary that we just discussed?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can see cash back on each offer as well as the APR for each card offer.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can use this chart to make comparisons between the card offers. This will help us decide which card is the right choice for our needs. Let’s compare the annual fee of card B to the annual fee of Card C.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Give students a chance to speak. Teacher may prompt the students with the beginning of the sentence. Point out the use of symbol as well as the language.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Answer: Card B’s annual fee is</a:t>
            </a:r>
            <a:r>
              <a:rPr b="1" lang="en"/>
              <a:t> less than</a:t>
            </a:r>
            <a:r>
              <a:rPr lang="en"/>
              <a:t> Card C’s annual fee. $35 is less than $60.</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let’s compare the APR rate of Card A to the APR rate of Card B after the introductory promotion rate expires. The introductory rate is in the blue half circle at the top. The permanent APR rate is in the white rectangle. Ask students to locate the permanent APR rate on the chart for Card A and Card B.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Ask: What is the permanent APR rate for Card A? </a:t>
            </a:r>
            <a:endParaRPr/>
          </a:p>
          <a:p>
            <a:pPr indent="0" lvl="0" marL="0" rtl="0" algn="l">
              <a:lnSpc>
                <a:spcPct val="100000"/>
              </a:lnSpc>
              <a:spcBef>
                <a:spcPts val="0"/>
              </a:spcBef>
              <a:spcAft>
                <a:spcPts val="0"/>
              </a:spcAft>
              <a:buSzPts val="1100"/>
              <a:buNone/>
            </a:pPr>
            <a:r>
              <a:rPr lang="en"/>
              <a:t>Answer: 27%</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Ask: What is the permanent APR rate for Card B?</a:t>
            </a:r>
            <a:endParaRPr/>
          </a:p>
          <a:p>
            <a:pPr indent="0" lvl="0" marL="0" rtl="0" algn="l">
              <a:lnSpc>
                <a:spcPct val="100000"/>
              </a:lnSpc>
              <a:spcBef>
                <a:spcPts val="0"/>
              </a:spcBef>
              <a:spcAft>
                <a:spcPts val="0"/>
              </a:spcAft>
              <a:buSzPts val="1100"/>
              <a:buNone/>
            </a:pPr>
            <a:r>
              <a:rPr lang="en"/>
              <a:t>Answer: 18%</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Now let’s compare those rates: The permanent APR rate for Card A is ___________ the permanent APR rate for Card B.</a:t>
            </a:r>
            <a:endParaRPr/>
          </a:p>
          <a:p>
            <a:pPr indent="0" lvl="0" marL="0" rtl="0" algn="l">
              <a:lnSpc>
                <a:spcPct val="100000"/>
              </a:lnSpc>
              <a:spcBef>
                <a:spcPts val="0"/>
              </a:spcBef>
              <a:spcAft>
                <a:spcPts val="0"/>
              </a:spcAft>
              <a:buSzPts val="1100"/>
              <a:buNone/>
            </a:pPr>
            <a:r>
              <a:rPr lang="en"/>
              <a:t>The teacher may write this on the board or speak it aloud. Allow students to make the comparison using greater than, less than, or equal to.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Answer: The permanent APR rate for Card A is greater than the permanent APR rate for Card B. 27% is greater than 18%.</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can use this chart to make comparisons between the card offers. This will help us decide which card is the right choice for our needs. Let’s compare the cash back percentage of card A to the cash back percentage of Card C.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Give students a chance to speak. Teacher may prompt the students with the beginning of the sentence. Point out the use of symbol as well as the language.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Answer: Card A’s cash back percentage is</a:t>
            </a:r>
            <a:r>
              <a:rPr b="1" lang="en"/>
              <a:t> less than</a:t>
            </a:r>
            <a:r>
              <a:rPr lang="en"/>
              <a:t> Card C’s cash back percentage. 3% &lt; 5%.</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that the students have had the opportunity to practice comparing components of the credit card chart, it is time to decide which card they would select. There is not a right or wrong choice. The purpose is for the student to make a choice and use comparative language to justify their selection.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Sometimes we use math language in our everyday life but say things in a slightly different way.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When talking about inequalities we would typically say, “more than, fewer than, or the same as” to refer to discrepancies in amounts.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say these phrases together. Repeat after me: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“Jose has more shorts than pants in his closet.”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“Laura has been to the zoo fewer times than Sarah.”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“Marco is in the same class as Eric.”</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Speaking practice: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Students will look at the two pictures and make up a sentence that uses more than, fewer than, or the same as to describe what they see.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Example: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Picture 1 has the same keys as Picture 2.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Image Citations: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Unknown Artist. “Keys Keys Security Free Photo.” Needpix.com, Unknown Date, </a:t>
            </a:r>
            <a:r>
              <a:rPr lang="en" u="sng">
                <a:solidFill>
                  <a:schemeClr val="hlink"/>
                </a:solidFill>
                <a:hlinkClick r:id="rId2"/>
              </a:rPr>
              <a:t>https://www.needpix.com/photo/1318225/key-keys-security-locked-access</a:t>
            </a:r>
            <a:r>
              <a:rPr lang="en">
                <a:solidFill>
                  <a:schemeClr val="dk1"/>
                </a:solidFill>
              </a:rPr>
              <a:t>. July 14, 2023.</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Unknown Artist. “Two Keys on a Keychain Vector Graphic.” PublicDomainVectors.org, Unknown Date, </a:t>
            </a:r>
            <a:r>
              <a:rPr lang="en" u="sng">
                <a:solidFill>
                  <a:schemeClr val="hlink"/>
                </a:solidFill>
                <a:hlinkClick r:id="rId3"/>
              </a:rPr>
              <a:t>https://publicdomainvectors.org/en/free-clipart/Two-keys-on-a-keychain-vector-graphics/21159.html</a:t>
            </a:r>
            <a:r>
              <a:rPr lang="en">
                <a:solidFill>
                  <a:schemeClr val="dk1"/>
                </a:solidFill>
              </a:rPr>
              <a:t>. July 14, 2023.</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D515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D515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D5156"/>
              </a:solidFill>
              <a:highlight>
                <a:srgbClr val="FFFFFF"/>
              </a:highlight>
              <a:latin typeface="Roboto"/>
              <a:ea typeface="Roboto"/>
              <a:cs typeface="Roboto"/>
              <a:sym typeface="Robo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Speaking practice: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Students will look at the two pictures and make up a sentence that uses more than, fewer than, or the same as to describe what they see.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Examples:</a:t>
            </a:r>
            <a:endParaRPr/>
          </a:p>
          <a:p>
            <a:pPr indent="0" lvl="0" marL="0" rtl="0" algn="l">
              <a:lnSpc>
                <a:spcPct val="100000"/>
              </a:lnSpc>
              <a:spcBef>
                <a:spcPts val="0"/>
              </a:spcBef>
              <a:spcAft>
                <a:spcPts val="0"/>
              </a:spcAft>
              <a:buSzPts val="1100"/>
              <a:buNone/>
            </a:pPr>
            <a:r>
              <a:rPr lang="en"/>
              <a:t>Picture 1 has fewer peppers than Picture 2. </a:t>
            </a:r>
            <a:endParaRPr/>
          </a:p>
          <a:p>
            <a:pPr indent="0" lvl="0" marL="0" rtl="0" algn="l">
              <a:lnSpc>
                <a:spcPct val="100000"/>
              </a:lnSpc>
              <a:spcBef>
                <a:spcPts val="0"/>
              </a:spcBef>
              <a:spcAft>
                <a:spcPts val="0"/>
              </a:spcAft>
              <a:buSzPts val="1100"/>
              <a:buNone/>
            </a:pPr>
            <a:r>
              <a:rPr lang="en"/>
              <a:t>Picture 2 has more in it than Picture 2. </a:t>
            </a:r>
            <a:endParaRPr sz="1200">
              <a:solidFill>
                <a:srgbClr val="4D515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Image Citations: </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lang="en">
                <a:solidFill>
                  <a:schemeClr val="dk1"/>
                </a:solidFill>
              </a:rPr>
              <a:t>Unknown Artist. “HD Wallpaper: vegetables, peppers, basket, wicker, red, vegetable garden.” Wallpaper Flare, Date Unknown, </a:t>
            </a:r>
            <a:r>
              <a:rPr lang="en" u="sng">
                <a:solidFill>
                  <a:schemeClr val="hlink"/>
                </a:solidFill>
                <a:hlinkClick r:id="rId2"/>
              </a:rPr>
              <a:t>https://www.wallpaperflare.com/vegetables-peppers-basket-wicker-red-vegetable-garden-wallpaper-ausuo</a:t>
            </a:r>
            <a:r>
              <a:rPr lang="en">
                <a:solidFill>
                  <a:schemeClr val="dk1"/>
                </a:solidFill>
              </a:rPr>
              <a:t>. July 14, 2023.</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Unknown Artist. “Basket, ripe, tomatoes, peppers, vegetables, greenhouse, nutrition, food, healthy, fruit.” PXFuel, Date Unknown, </a:t>
            </a:r>
            <a:r>
              <a:rPr lang="en" u="sng">
                <a:solidFill>
                  <a:schemeClr val="hlink"/>
                </a:solidFill>
                <a:hlinkClick r:id="rId3"/>
              </a:rPr>
              <a:t>https://www.pxfuel.com/en/free-photo-erflr</a:t>
            </a:r>
            <a:r>
              <a:rPr lang="en">
                <a:solidFill>
                  <a:schemeClr val="dk1"/>
                </a:solidFill>
              </a:rPr>
              <a:t>. July 14, 2023.</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Speaking practice: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Students will look at the two pictures and make up a sentence that uses more than, fewer than, or the same as to describe what they see.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Examples:</a:t>
            </a:r>
            <a:endParaRPr>
              <a:solidFill>
                <a:schemeClr val="dk1"/>
              </a:solidFill>
            </a:endParaRPr>
          </a:p>
          <a:p>
            <a:pPr indent="0" lvl="0" marL="0" rtl="0" algn="l">
              <a:lnSpc>
                <a:spcPct val="100000"/>
              </a:lnSpc>
              <a:spcBef>
                <a:spcPts val="0"/>
              </a:spcBef>
              <a:spcAft>
                <a:spcPts val="0"/>
              </a:spcAft>
              <a:buSzPts val="1100"/>
              <a:buNone/>
            </a:pPr>
            <a:r>
              <a:rPr lang="en"/>
              <a:t>Picture 1 has</a:t>
            </a:r>
            <a:r>
              <a:rPr lang="en"/>
              <a:t> fewer cats than Picture 2.</a:t>
            </a:r>
            <a:endParaRPr/>
          </a:p>
          <a:p>
            <a:pPr indent="0" lvl="0" marL="0" rtl="0" algn="l">
              <a:lnSpc>
                <a:spcPct val="100000"/>
              </a:lnSpc>
              <a:spcBef>
                <a:spcPts val="0"/>
              </a:spcBef>
              <a:spcAft>
                <a:spcPts val="0"/>
              </a:spcAft>
              <a:buSzPts val="1100"/>
              <a:buNone/>
            </a:pPr>
            <a:r>
              <a:rPr lang="en"/>
              <a:t>Picture 2 has more cats than Picture 1.</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solidFill>
                  <a:schemeClr val="dk1"/>
                </a:solidFill>
              </a:rPr>
              <a:t>Image Citations: </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lang="en">
                <a:solidFill>
                  <a:schemeClr val="dk1"/>
                </a:solidFill>
              </a:rPr>
              <a:t>Beaufort, Jean. “Three Maine Coon Cats.” Public Domain Pictures, Date Unknown, </a:t>
            </a:r>
            <a:r>
              <a:rPr lang="en" u="sng">
                <a:solidFill>
                  <a:schemeClr val="hlink"/>
                </a:solidFill>
                <a:hlinkClick r:id="rId2"/>
              </a:rPr>
              <a:t>https://www.publicdomainpictures.net/en/view-image.php?image=164952&amp;picture=three-maine-coon-cats</a:t>
            </a:r>
            <a:r>
              <a:rPr lang="en">
                <a:solidFill>
                  <a:schemeClr val="dk1"/>
                </a:solidFill>
              </a:rPr>
              <a:t>. July 14, 2023.</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Unknown Artist. “HD Wallpaper: five kittens…” Date Unknown,  </a:t>
            </a:r>
            <a:r>
              <a:rPr lang="en" u="sng">
                <a:solidFill>
                  <a:schemeClr val="hlink"/>
                </a:solidFill>
                <a:hlinkClick r:id="rId3"/>
              </a:rPr>
              <a:t>https://www.wallpaperflare.com/five-kittens-cat-cat-puppy-rush-float-lucky-cat-cat-breeding-wallpaper-zgqth</a:t>
            </a:r>
            <a:r>
              <a:rPr lang="en">
                <a:solidFill>
                  <a:schemeClr val="dk1"/>
                </a:solidFill>
              </a:rPr>
              <a:t>. July 14, 2023.</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review the important vocabulary!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Compare means to examine and notice what is the same and what is different. It can also mean noticing which is greater than, less than, or equal to. </a:t>
            </a:r>
            <a:endParaRPr/>
          </a:p>
          <a:p>
            <a:pPr indent="0" lvl="0" marL="0" rtl="0" algn="l">
              <a:lnSpc>
                <a:spcPct val="100000"/>
              </a:lnSpc>
              <a:spcBef>
                <a:spcPts val="0"/>
              </a:spcBef>
              <a:spcAft>
                <a:spcPts val="0"/>
              </a:spcAft>
              <a:buSzPts val="1100"/>
              <a:buNone/>
            </a:pPr>
            <a:r>
              <a:rPr lang="en"/>
              <a:t>Greater than means more than another amount. </a:t>
            </a:r>
            <a:endParaRPr/>
          </a:p>
          <a:p>
            <a:pPr indent="0" lvl="0" marL="0" rtl="0" algn="l">
              <a:lnSpc>
                <a:spcPct val="100000"/>
              </a:lnSpc>
              <a:spcBef>
                <a:spcPts val="0"/>
              </a:spcBef>
              <a:spcAft>
                <a:spcPts val="0"/>
              </a:spcAft>
              <a:buSzPts val="1100"/>
              <a:buNone/>
            </a:pPr>
            <a:r>
              <a:rPr lang="en"/>
              <a:t>Less than means less than another amount. </a:t>
            </a:r>
            <a:endParaRPr/>
          </a:p>
          <a:p>
            <a:pPr indent="0" lvl="0" marL="0" rtl="0" algn="l">
              <a:lnSpc>
                <a:spcPct val="100000"/>
              </a:lnSpc>
              <a:spcBef>
                <a:spcPts val="0"/>
              </a:spcBef>
              <a:spcAft>
                <a:spcPts val="0"/>
              </a:spcAft>
              <a:buSzPts val="1100"/>
              <a:buNone/>
            </a:pPr>
            <a:r>
              <a:rPr lang="en"/>
              <a:t>Equal to means the same as another amount.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More than is similar to greater than</a:t>
            </a:r>
            <a:endParaRPr/>
          </a:p>
          <a:p>
            <a:pPr indent="0" lvl="0" marL="0" rtl="0" algn="l">
              <a:lnSpc>
                <a:spcPct val="100000"/>
              </a:lnSpc>
              <a:spcBef>
                <a:spcPts val="0"/>
              </a:spcBef>
              <a:spcAft>
                <a:spcPts val="0"/>
              </a:spcAft>
              <a:buSzPts val="1100"/>
              <a:buNone/>
            </a:pPr>
            <a:r>
              <a:rPr lang="en"/>
              <a:t>Fewer than is similar to less than</a:t>
            </a:r>
            <a:endParaRPr/>
          </a:p>
          <a:p>
            <a:pPr indent="0" lvl="0" marL="0" rtl="0" algn="l">
              <a:lnSpc>
                <a:spcPct val="100000"/>
              </a:lnSpc>
              <a:spcBef>
                <a:spcPts val="0"/>
              </a:spcBef>
              <a:spcAft>
                <a:spcPts val="0"/>
              </a:spcAft>
              <a:buSzPts val="1100"/>
              <a:buNone/>
            </a:pPr>
            <a:r>
              <a:rPr lang="en"/>
              <a:t>The same as is similar to equal to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t>Image Citations:</a:t>
            </a:r>
            <a:r>
              <a:rPr lang="en"/>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Unknown Artist. “Thumbs Up Facebook Like Free Photo.” Needpix.com, Date Unknown, </a:t>
            </a:r>
            <a:r>
              <a:rPr lang="en" u="sng">
                <a:solidFill>
                  <a:schemeClr val="hlink"/>
                </a:solidFill>
                <a:hlinkClick r:id="rId2"/>
              </a:rPr>
              <a:t>https://www.needpix.com/photo/1118606/thumbs-up-facebook-like-colorful-prismatic-chromatic-rainbow-diversity-unity</a:t>
            </a:r>
            <a:r>
              <a:rPr lang="en"/>
              <a:t>. July 14, 2023.</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sz="1200">
              <a:solidFill>
                <a:srgbClr val="4D515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200">
              <a:solidFill>
                <a:srgbClr val="4D515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D5156"/>
              </a:solidFill>
              <a:highlight>
                <a:srgbClr val="FFFFFF"/>
              </a:highlight>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look at these two pictures.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What do you see in the pictures? </a:t>
            </a:r>
            <a:endParaRPr/>
          </a:p>
          <a:p>
            <a:pPr indent="0" lvl="0" marL="0" rtl="0" algn="l">
              <a:lnSpc>
                <a:spcPct val="100000"/>
              </a:lnSpc>
              <a:spcBef>
                <a:spcPts val="0"/>
              </a:spcBef>
              <a:spcAft>
                <a:spcPts val="0"/>
              </a:spcAft>
              <a:buSzPts val="1100"/>
              <a:buNone/>
            </a:pPr>
            <a:r>
              <a:rPr lang="en"/>
              <a:t>Possible answers: Both pictures have one man and one dog. Both pictures were taken outside.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compare the number of dogs in the pictures. How many dogs does Robin have? Answer: Robin has one dog. How many dogs does Justin have? Answer: Justin has one dog.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say a sentence to compare the number of dogs that Robin and Justin have. </a:t>
            </a:r>
            <a:endParaRPr/>
          </a:p>
          <a:p>
            <a:pPr indent="0" lvl="0" marL="0" rtl="0" algn="l">
              <a:lnSpc>
                <a:spcPct val="100000"/>
              </a:lnSpc>
              <a:spcBef>
                <a:spcPts val="0"/>
              </a:spcBef>
              <a:spcAft>
                <a:spcPts val="0"/>
              </a:spcAft>
              <a:buSzPts val="1100"/>
              <a:buNone/>
            </a:pPr>
            <a:r>
              <a:rPr lang="en"/>
              <a:t>Repeat after me: Robin has the same number of dogs as Justin.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sz="1200">
              <a:solidFill>
                <a:srgbClr val="4D515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b="1" lang="en">
                <a:solidFill>
                  <a:schemeClr val="dk1"/>
                </a:solidFill>
              </a:rPr>
              <a:t>Image Citations:</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lang="en">
                <a:solidFill>
                  <a:schemeClr val="dk1"/>
                </a:solidFill>
              </a:rPr>
              <a:t>Ali, Faisel. “He’s doggedly determined to train up some canine assistance.” Observer, August 10, 2017, </a:t>
            </a:r>
            <a:r>
              <a:rPr lang="en" u="sng">
                <a:solidFill>
                  <a:schemeClr val="hlink"/>
                </a:solidFill>
                <a:hlinkClick r:id="rId2"/>
              </a:rPr>
              <a:t>https://www.observerxtra.com/hes-doggedly-determined-train-canine-assistance/</a:t>
            </a:r>
            <a:r>
              <a:rPr lang="en">
                <a:solidFill>
                  <a:schemeClr val="dk1"/>
                </a:solidFill>
              </a:rPr>
              <a:t>. July 14, 2023.</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Maharjan, Anish. “Robin Tamang with dog” Wikipedia, February 13, 2023, </a:t>
            </a:r>
            <a:r>
              <a:rPr lang="en" u="sng">
                <a:solidFill>
                  <a:schemeClr val="hlink"/>
                </a:solidFill>
                <a:hlinkClick r:id="rId3"/>
              </a:rPr>
              <a:t>https://en.wikipedia.org/wiki/File:Robin_Tamang_with_dog.jpg</a:t>
            </a:r>
            <a:r>
              <a:rPr lang="en">
                <a:solidFill>
                  <a:schemeClr val="dk1"/>
                </a:solidFill>
              </a:rPr>
              <a:t>. July 14, 2023.</a:t>
            </a:r>
            <a:endParaRPr sz="1200">
              <a:solidFill>
                <a:srgbClr val="4D5156"/>
              </a:solidFill>
              <a:highlight>
                <a:srgbClr val="FFFFFF"/>
              </a:highlight>
              <a:latin typeface="Roboto"/>
              <a:ea typeface="Roboto"/>
              <a:cs typeface="Roboto"/>
              <a:sym typeface="Robo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5d7399c6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5d7399c6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With a Partner: one student will speak about what is similar and the other student will speak about what is different. The teacher will float around the room listening.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compare these adults and children!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What is the same about both pictures? </a:t>
            </a:r>
            <a:endParaRPr/>
          </a:p>
          <a:p>
            <a:pPr indent="0" lvl="0" marL="0" rtl="0" algn="l">
              <a:lnSpc>
                <a:spcPct val="100000"/>
              </a:lnSpc>
              <a:spcBef>
                <a:spcPts val="0"/>
              </a:spcBef>
              <a:spcAft>
                <a:spcPts val="0"/>
              </a:spcAft>
              <a:buSzPts val="1100"/>
              <a:buNone/>
            </a:pPr>
            <a:r>
              <a:rPr lang="en"/>
              <a:t>-possible answers: Both pictures have a grown up. Both pictures have a baby. Both pictures show an adult holding a child.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What is different about the pictures? </a:t>
            </a:r>
            <a:endParaRPr/>
          </a:p>
          <a:p>
            <a:pPr indent="0" lvl="0" marL="0" rtl="0" algn="l">
              <a:lnSpc>
                <a:spcPct val="100000"/>
              </a:lnSpc>
              <a:spcBef>
                <a:spcPts val="0"/>
              </a:spcBef>
              <a:spcAft>
                <a:spcPts val="0"/>
              </a:spcAft>
              <a:buSzPts val="1100"/>
              <a:buNone/>
            </a:pPr>
            <a:r>
              <a:rPr lang="en"/>
              <a:t>-possible answers: Daniela is holding two children. Marcus is holding one child. Daniela is inside. Marcus is outside. Daniela is a woman. Marcus is a man. Daniela’s baby is crying. Marcus’s baby is asleep.</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How can we compare the number of children in the pictures? </a:t>
            </a:r>
            <a:endParaRPr/>
          </a:p>
          <a:p>
            <a:pPr indent="0" lvl="0" marL="0" rtl="0" algn="l">
              <a:lnSpc>
                <a:spcPct val="100000"/>
              </a:lnSpc>
              <a:spcBef>
                <a:spcPts val="0"/>
              </a:spcBef>
              <a:spcAft>
                <a:spcPts val="0"/>
              </a:spcAft>
              <a:buSzPts val="1100"/>
              <a:buNone/>
            </a:pPr>
            <a:r>
              <a:rPr lang="en"/>
              <a:t>Answers: Daniela has more children than Marcus. Marcus has fewer children than Daniela.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Notice that we can say the same thing two ways.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Image Citations: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sz="1200">
                <a:solidFill>
                  <a:srgbClr val="040C28"/>
                </a:solidFill>
                <a:latin typeface="Roboto"/>
                <a:ea typeface="Roboto"/>
                <a:cs typeface="Roboto"/>
                <a:sym typeface="Roboto"/>
              </a:rPr>
              <a:t>Unknown Artist. “HD Wallpaper, woman carrying two children sitting, motherhood, family, mom.” Wallpaper Flare, Date unknown, </a:t>
            </a:r>
            <a:r>
              <a:rPr lang="en" sz="1200" u="sng">
                <a:solidFill>
                  <a:schemeClr val="hlink"/>
                </a:solidFill>
                <a:latin typeface="Roboto"/>
                <a:ea typeface="Roboto"/>
                <a:cs typeface="Roboto"/>
                <a:sym typeface="Roboto"/>
                <a:hlinkClick r:id="rId2"/>
              </a:rPr>
              <a:t>https://www.wallpaperflare.com/woman-carrying-two-children-sitting-motherhood-family-mom-wallpaper-ultnf</a:t>
            </a:r>
            <a:r>
              <a:rPr lang="en" sz="1200">
                <a:solidFill>
                  <a:srgbClr val="040C28"/>
                </a:solidFill>
                <a:latin typeface="Roboto"/>
                <a:ea typeface="Roboto"/>
                <a:cs typeface="Roboto"/>
                <a:sym typeface="Roboto"/>
              </a:rPr>
              <a:t>. July 14, 2023.</a:t>
            </a:r>
            <a:endParaRPr sz="1200">
              <a:solidFill>
                <a:srgbClr val="040C28"/>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sz="1200">
              <a:solidFill>
                <a:srgbClr val="040C28"/>
              </a:solidFill>
              <a:latin typeface="Roboto"/>
              <a:ea typeface="Roboto"/>
              <a:cs typeface="Roboto"/>
              <a:sym typeface="Roboto"/>
            </a:endParaRPr>
          </a:p>
          <a:p>
            <a:pPr indent="0" lvl="0" marL="0" rtl="0" algn="l">
              <a:lnSpc>
                <a:spcPct val="100000"/>
              </a:lnSpc>
              <a:spcBef>
                <a:spcPts val="0"/>
              </a:spcBef>
              <a:spcAft>
                <a:spcPts val="0"/>
              </a:spcAft>
              <a:buSzPts val="1100"/>
              <a:buNone/>
            </a:pPr>
            <a:r>
              <a:rPr lang="en" sz="1200">
                <a:solidFill>
                  <a:srgbClr val="040C28"/>
                </a:solidFill>
                <a:latin typeface="Roboto"/>
                <a:ea typeface="Roboto"/>
                <a:cs typeface="Roboto"/>
                <a:sym typeface="Roboto"/>
              </a:rPr>
              <a:t>Unknown Artist. “Man in plaid sport shirt carrying baby standing in woods.” PeakPX, Date unknown, </a:t>
            </a:r>
            <a:r>
              <a:rPr lang="en" sz="1200" u="sng">
                <a:solidFill>
                  <a:schemeClr val="hlink"/>
                </a:solidFill>
                <a:latin typeface="Roboto"/>
                <a:ea typeface="Roboto"/>
                <a:cs typeface="Roboto"/>
                <a:sym typeface="Roboto"/>
                <a:hlinkClick r:id="rId3"/>
              </a:rPr>
              <a:t>https://www.peakpx.com/436140/man-in-plaid-sport-shirt-carrying-baby-standing-in-woods</a:t>
            </a:r>
            <a:r>
              <a:rPr lang="en" sz="1200">
                <a:solidFill>
                  <a:srgbClr val="040C28"/>
                </a:solidFill>
                <a:latin typeface="Roboto"/>
                <a:ea typeface="Roboto"/>
                <a:cs typeface="Roboto"/>
                <a:sym typeface="Roboto"/>
              </a:rPr>
              <a:t>. July 14, 2023.</a:t>
            </a:r>
            <a:endParaRPr sz="1200">
              <a:solidFill>
                <a:srgbClr val="040C28"/>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sz="1200">
              <a:solidFill>
                <a:srgbClr val="040C28"/>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31560db9fd_1_9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231560db9fd_1_9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Before we move on to using a pie chart to compare budget line items, we will need to define a budget and a pie chart. These may be unfamiliar terms to High Beginning ESL students. Consider including images or drawings on this slide.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budget our money so that we have enough to buy all of the things that we need.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 pie chart is a circle that is broken up into pieces. Each piece represents how much money we are spending on that line item.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examine this pie chart. What is it describing? </a:t>
            </a:r>
            <a:endParaRPr/>
          </a:p>
          <a:p>
            <a:pPr indent="0" lvl="0" marL="0" rtl="0" algn="l">
              <a:lnSpc>
                <a:spcPct val="100000"/>
              </a:lnSpc>
              <a:spcBef>
                <a:spcPts val="0"/>
              </a:spcBef>
              <a:spcAft>
                <a:spcPts val="0"/>
              </a:spcAft>
              <a:buSzPts val="1100"/>
              <a:buNone/>
            </a:pPr>
            <a:r>
              <a:rPr lang="en"/>
              <a:t>-possible answers: annual budget, how much they spend on different things, percent of their income spent on different things.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Are all of the sections the same size? </a:t>
            </a:r>
            <a:endParaRPr/>
          </a:p>
          <a:p>
            <a:pPr indent="0" lvl="0" marL="0" rtl="0" algn="l">
              <a:lnSpc>
                <a:spcPct val="100000"/>
              </a:lnSpc>
              <a:spcBef>
                <a:spcPts val="0"/>
              </a:spcBef>
              <a:spcAft>
                <a:spcPts val="0"/>
              </a:spcAft>
              <a:buSzPts val="1100"/>
              <a:buNone/>
            </a:pPr>
            <a:r>
              <a:rPr lang="en"/>
              <a:t>-no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Which section is the biggest? </a:t>
            </a:r>
            <a:endParaRPr/>
          </a:p>
          <a:p>
            <a:pPr indent="0" lvl="0" marL="0" rtl="0" algn="l">
              <a:lnSpc>
                <a:spcPct val="100000"/>
              </a:lnSpc>
              <a:spcBef>
                <a:spcPts val="0"/>
              </a:spcBef>
              <a:spcAft>
                <a:spcPts val="0"/>
              </a:spcAft>
              <a:buSzPts val="1100"/>
              <a:buNone/>
            </a:pPr>
            <a:r>
              <a:rPr lang="en"/>
              <a:t>-Food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Which section is the smallest? </a:t>
            </a:r>
            <a:endParaRPr/>
          </a:p>
          <a:p>
            <a:pPr indent="0" lvl="0" marL="0" rtl="0" algn="l">
              <a:lnSpc>
                <a:spcPct val="100000"/>
              </a:lnSpc>
              <a:spcBef>
                <a:spcPts val="0"/>
              </a:spcBef>
              <a:spcAft>
                <a:spcPts val="0"/>
              </a:spcAft>
              <a:buSzPts val="1100"/>
              <a:buNone/>
            </a:pPr>
            <a:r>
              <a:rPr lang="en"/>
              <a:t>-Savings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How can you tell? </a:t>
            </a:r>
            <a:endParaRPr/>
          </a:p>
          <a:p>
            <a:pPr indent="0" lvl="0" marL="0" rtl="0" algn="l">
              <a:lnSpc>
                <a:spcPct val="100000"/>
              </a:lnSpc>
              <a:spcBef>
                <a:spcPts val="0"/>
              </a:spcBef>
              <a:spcAft>
                <a:spcPts val="0"/>
              </a:spcAft>
              <a:buSzPts val="1100"/>
              <a:buNone/>
            </a:pPr>
            <a:r>
              <a:rPr lang="en"/>
              <a:t>-Food has a large piece and savings has a small piece. </a:t>
            </a:r>
            <a:endParaRPr/>
          </a:p>
          <a:p>
            <a:pPr indent="0" lvl="0" marL="0" rtl="0" algn="l">
              <a:lnSpc>
                <a:spcPct val="100000"/>
              </a:lnSpc>
              <a:spcBef>
                <a:spcPts val="0"/>
              </a:spcBef>
              <a:spcAft>
                <a:spcPts val="0"/>
              </a:spcAft>
              <a:buSzPts val="1100"/>
              <a:buNone/>
            </a:pPr>
            <a:r>
              <a:rPr lang="en"/>
              <a:t>-There are percentages next to each category. Food is 36.4% and Savings is 9.1%.</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How many sections are there? </a:t>
            </a:r>
            <a:endParaRPr/>
          </a:p>
          <a:p>
            <a:pPr indent="0" lvl="0" marL="0" rtl="0" algn="l">
              <a:lnSpc>
                <a:spcPct val="100000"/>
              </a:lnSpc>
              <a:spcBef>
                <a:spcPts val="0"/>
              </a:spcBef>
              <a:spcAft>
                <a:spcPts val="0"/>
              </a:spcAft>
              <a:buSzPts val="1100"/>
              <a:buNone/>
            </a:pPr>
            <a:r>
              <a:rPr lang="en"/>
              <a:t>-5</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-Are any of them the same size? </a:t>
            </a:r>
            <a:endParaRPr/>
          </a:p>
          <a:p>
            <a:pPr indent="0" lvl="0" marL="0" rtl="0" algn="l">
              <a:lnSpc>
                <a:spcPct val="100000"/>
              </a:lnSpc>
              <a:spcBef>
                <a:spcPts val="0"/>
              </a:spcBef>
              <a:spcAft>
                <a:spcPts val="0"/>
              </a:spcAft>
              <a:buSzPts val="1100"/>
              <a:buNone/>
            </a:pPr>
            <a:r>
              <a:rPr lang="en"/>
              <a:t>-yes, shelter, bills, and education are all the same size.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What does it mean if they’re the same size? </a:t>
            </a:r>
            <a:endParaRPr/>
          </a:p>
          <a:p>
            <a:pPr indent="0" lvl="0" marL="0" rtl="0" algn="l">
              <a:lnSpc>
                <a:spcPct val="100000"/>
              </a:lnSpc>
              <a:spcBef>
                <a:spcPts val="0"/>
              </a:spcBef>
              <a:spcAft>
                <a:spcPts val="0"/>
              </a:spcAft>
              <a:buSzPts val="1100"/>
              <a:buNone/>
            </a:pPr>
            <a:r>
              <a:rPr lang="en"/>
              <a:t>-it means that the family spent the same amount of money on shelter, bills, and education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look at the food section and the bills section.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Did the family spend more on food or bills this year? </a:t>
            </a:r>
            <a:endParaRPr/>
          </a:p>
          <a:p>
            <a:pPr indent="0" lvl="0" marL="0" rtl="0" algn="l">
              <a:lnSpc>
                <a:spcPct val="100000"/>
              </a:lnSpc>
              <a:spcBef>
                <a:spcPts val="0"/>
              </a:spcBef>
              <a:spcAft>
                <a:spcPts val="0"/>
              </a:spcAft>
              <a:buSzPts val="1100"/>
              <a:buNone/>
            </a:pPr>
            <a:r>
              <a:rPr lang="en"/>
              <a:t>-The family spent more on food.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use some math language to compare the amount of money spent on food and bills.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Repeat after me: The family’s food expense was greater than the family’s bills expense.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Greater than means more than another amount. We can show that we mean greater than by using this symbol: &gt;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Food &gt; Bills (write on board)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is an example of greater than using money. $52 is greater than $31.</a:t>
            </a:r>
            <a:endParaRPr/>
          </a:p>
          <a:p>
            <a:pPr indent="0" lvl="0" marL="0" rtl="0" algn="l">
              <a:lnSpc>
                <a:spcPct val="100000"/>
              </a:lnSpc>
              <a:spcBef>
                <a:spcPts val="0"/>
              </a:spcBef>
              <a:spcAft>
                <a:spcPts val="0"/>
              </a:spcAft>
              <a:buSzPts val="1100"/>
              <a:buNone/>
            </a:pPr>
            <a:r>
              <a:rPr lang="en"/>
              <a:t>Notice how the symbol looks like a V turned on its side. The mouth of the V opens to the bigger value. </a:t>
            </a:r>
            <a:endParaRPr/>
          </a:p>
          <a:p>
            <a:pPr indent="0" lvl="0" marL="0" rtl="0" algn="l">
              <a:lnSpc>
                <a:spcPct val="100000"/>
              </a:lnSpc>
              <a:spcBef>
                <a:spcPts val="0"/>
              </a:spcBef>
              <a:spcAft>
                <a:spcPts val="0"/>
              </a:spcAft>
              <a:buSzPts val="1100"/>
              <a:buNone/>
            </a:pPr>
            <a:r>
              <a:rPr lang="en"/>
              <a:t>I like to imagine pac man. Pac man always wants to eat the bigger snack (value).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let’s compare savings and shelter. </a:t>
            </a:r>
            <a:endParaRPr/>
          </a:p>
          <a:p>
            <a:pPr indent="0" lvl="0" marL="0" rtl="0" algn="l">
              <a:lnSpc>
                <a:spcPct val="100000"/>
              </a:lnSpc>
              <a:spcBef>
                <a:spcPts val="0"/>
              </a:spcBef>
              <a:spcAft>
                <a:spcPts val="0"/>
              </a:spcAft>
              <a:buSzPts val="1100"/>
              <a:buNone/>
            </a:pPr>
            <a:r>
              <a:rPr lang="en"/>
              <a:t>What color is the savings section? </a:t>
            </a:r>
            <a:endParaRPr/>
          </a:p>
          <a:p>
            <a:pPr indent="0" lvl="0" marL="0" rtl="0" algn="l">
              <a:lnSpc>
                <a:spcPct val="100000"/>
              </a:lnSpc>
              <a:spcBef>
                <a:spcPts val="0"/>
              </a:spcBef>
              <a:spcAft>
                <a:spcPts val="0"/>
              </a:spcAft>
              <a:buSzPts val="1100"/>
              <a:buNone/>
            </a:pPr>
            <a:r>
              <a:rPr lang="en"/>
              <a:t>-light blue</a:t>
            </a:r>
            <a:endParaRPr/>
          </a:p>
          <a:p>
            <a:pPr indent="0" lvl="0" marL="0" rtl="0" algn="l">
              <a:lnSpc>
                <a:spcPct val="100000"/>
              </a:lnSpc>
              <a:spcBef>
                <a:spcPts val="0"/>
              </a:spcBef>
              <a:spcAft>
                <a:spcPts val="0"/>
              </a:spcAft>
              <a:buSzPts val="1100"/>
              <a:buNone/>
            </a:pPr>
            <a:r>
              <a:rPr lang="en"/>
              <a:t>What color is the shelter section? </a:t>
            </a:r>
            <a:endParaRPr/>
          </a:p>
          <a:p>
            <a:pPr indent="0" lvl="0" marL="0" rtl="0" algn="l">
              <a:lnSpc>
                <a:spcPct val="100000"/>
              </a:lnSpc>
              <a:spcBef>
                <a:spcPts val="0"/>
              </a:spcBef>
              <a:spcAft>
                <a:spcPts val="0"/>
              </a:spcAft>
              <a:buSzPts val="1100"/>
              <a:buNone/>
            </a:pPr>
            <a:r>
              <a:rPr lang="en"/>
              <a:t>-pink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How can we compare savings to shelter?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family’s savings expense was less than the family’s shelter expense. </a:t>
            </a:r>
            <a:endParaRPr/>
          </a:p>
          <a:p>
            <a:pPr indent="0" lvl="0" marL="0" rtl="0" algn="l">
              <a:lnSpc>
                <a:spcPct val="100000"/>
              </a:lnSpc>
              <a:spcBef>
                <a:spcPts val="0"/>
              </a:spcBef>
              <a:spcAft>
                <a:spcPts val="0"/>
              </a:spcAft>
              <a:buSzPts val="1100"/>
              <a:buNone/>
            </a:pPr>
            <a:r>
              <a:rPr lang="en"/>
              <a:t>Savings &lt; Shelter (write on board)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Less than means fewer than another amount. We can show that we mean less than by using this math symbol: &lt;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commons.wikimedia.org/wiki/File:Credit-card-front.svg"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commons.wikimedia.org/wiki/File:Smiling_girl_holding_a_lotus_flower.jpg" TargetMode="External"/><Relationship Id="rId4" Type="http://schemas.openxmlformats.org/officeDocument/2006/relationships/image" Target="../media/image7.jpg"/><Relationship Id="rId5" Type="http://schemas.openxmlformats.org/officeDocument/2006/relationships/hyperlink" Target="https://www.pxfuel.com/en/free-photo-jejoz" TargetMode="External"/><Relationship Id="rId6"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publicdomainvectors.org/en/free-clipart/Two-keys-on-a-keychain-vector-graphics/21159.html" TargetMode="External"/><Relationship Id="rId4" Type="http://schemas.openxmlformats.org/officeDocument/2006/relationships/image" Target="../media/image27.png"/><Relationship Id="rId5" Type="http://schemas.openxmlformats.org/officeDocument/2006/relationships/hyperlink" Target="https://www.needpix.com/photo/1318225/key-keys-security-locked-access" TargetMode="External"/><Relationship Id="rId6"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wallpaperflare.com/vegetables-peppers-basket-wicker-red-vegetable-garden-wallpaper-ausuo" TargetMode="External"/><Relationship Id="rId4" Type="http://schemas.openxmlformats.org/officeDocument/2006/relationships/image" Target="../media/image23.jpg"/><Relationship Id="rId5" Type="http://schemas.openxmlformats.org/officeDocument/2006/relationships/hyperlink" Target="https://www.pxfuel.com/en/free-photo-erflr" TargetMode="External"/><Relationship Id="rId6"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publicdomainpictures.net/en/view-image.php?image=164952&amp;picture=three-maine-coon-cats" TargetMode="External"/><Relationship Id="rId4" Type="http://schemas.openxmlformats.org/officeDocument/2006/relationships/image" Target="../media/image26.jpg"/><Relationship Id="rId5" Type="http://schemas.openxmlformats.org/officeDocument/2006/relationships/hyperlink" Target="https://www.wallpaperflare.com/five-kittens-cat-cat-puppy-rush-float-lucky-cat-cat-breeding-wallpaper-zgqth" TargetMode="External"/><Relationship Id="rId6"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needpix.com/photo/1118606/thumbs-up-facebook-like-colorful-prismatic-chromatic-rainbow-diversity-unity" TargetMode="Externa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en.wikipedia.org/wiki/File:Robin_Tamang_with_dog.jpg" TargetMode="External"/><Relationship Id="rId4" Type="http://schemas.openxmlformats.org/officeDocument/2006/relationships/image" Target="../media/image9.jpg"/><Relationship Id="rId5" Type="http://schemas.openxmlformats.org/officeDocument/2006/relationships/hyperlink" Target="https://www.observerxtra.com/hes-doggedly-determined-train-canine-assistance/" TargetMode="External"/><Relationship Id="rId6"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wallpaperflare.com/woman-carrying-two-children-sitting-motherhood-family-mom-wallpaper-ultnf" TargetMode="External"/><Relationship Id="rId4" Type="http://schemas.openxmlformats.org/officeDocument/2006/relationships/image" Target="../media/image8.jpg"/><Relationship Id="rId5" Type="http://schemas.openxmlformats.org/officeDocument/2006/relationships/hyperlink" Target="https://www.peakpx.com/436140/man-in-plaid-sport-shirt-carrying-baby-standing-in-woods" TargetMode="External"/><Relationship Id="rId6"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ph type="ctrTitle"/>
          </p:nvPr>
        </p:nvSpPr>
        <p:spPr>
          <a:xfrm>
            <a:off x="780700" y="803675"/>
            <a:ext cx="7531800" cy="16089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Comparison Using Inequality Symbols</a:t>
            </a:r>
            <a:endParaRPr/>
          </a:p>
        </p:txBody>
      </p:sp>
      <p:sp>
        <p:nvSpPr>
          <p:cNvPr id="55" name="Google Shape;55;p1"/>
          <p:cNvSpPr txBox="1"/>
          <p:nvPr>
            <p:ph idx="1" type="subTitle"/>
          </p:nvPr>
        </p:nvSpPr>
        <p:spPr>
          <a:xfrm>
            <a:off x="311700" y="2491200"/>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a:solidFill>
                  <a:schemeClr val="dk1"/>
                </a:solidFill>
              </a:rPr>
              <a:t>greater than, less than, equal to</a:t>
            </a:r>
            <a:endParaRPr>
              <a:solidFill>
                <a:schemeClr val="dk1"/>
              </a:solidFill>
            </a:endParaRPr>
          </a:p>
        </p:txBody>
      </p:sp>
      <p:pic>
        <p:nvPicPr>
          <p:cNvPr id="56" name="Google Shape;56;p1"/>
          <p:cNvPicPr preferRelativeResize="0"/>
          <p:nvPr/>
        </p:nvPicPr>
        <p:blipFill rotWithShape="1">
          <a:blip r:embed="rId4">
            <a:alphaModFix/>
          </a:blip>
          <a:srcRect b="0" l="0" r="0" t="0"/>
          <a:stretch/>
        </p:blipFill>
        <p:spPr>
          <a:xfrm>
            <a:off x="6121600" y="3340875"/>
            <a:ext cx="1515049" cy="1515026"/>
          </a:xfrm>
          <a:prstGeom prst="rect">
            <a:avLst/>
          </a:prstGeom>
          <a:noFill/>
          <a:ln>
            <a:noFill/>
          </a:ln>
        </p:spPr>
      </p:pic>
      <p:pic>
        <p:nvPicPr>
          <p:cNvPr id="57" name="Google Shape;57;p1"/>
          <p:cNvPicPr preferRelativeResize="0"/>
          <p:nvPr/>
        </p:nvPicPr>
        <p:blipFill rotWithShape="1">
          <a:blip r:embed="rId5">
            <a:alphaModFix/>
          </a:blip>
          <a:srcRect b="0" l="0" r="0" t="0"/>
          <a:stretch/>
        </p:blipFill>
        <p:spPr>
          <a:xfrm>
            <a:off x="3836000" y="3362387"/>
            <a:ext cx="1472000" cy="1472000"/>
          </a:xfrm>
          <a:prstGeom prst="rect">
            <a:avLst/>
          </a:prstGeom>
          <a:noFill/>
          <a:ln>
            <a:noFill/>
          </a:ln>
        </p:spPr>
      </p:pic>
      <p:pic>
        <p:nvPicPr>
          <p:cNvPr id="58" name="Google Shape;58;p1"/>
          <p:cNvPicPr preferRelativeResize="0"/>
          <p:nvPr/>
        </p:nvPicPr>
        <p:blipFill rotWithShape="1">
          <a:blip r:embed="rId6">
            <a:alphaModFix/>
          </a:blip>
          <a:srcRect b="0" l="0" r="0" t="0"/>
          <a:stretch/>
        </p:blipFill>
        <p:spPr>
          <a:xfrm>
            <a:off x="1711850" y="3410125"/>
            <a:ext cx="1376525" cy="1376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p:nvPr/>
        </p:nvSpPr>
        <p:spPr>
          <a:xfrm>
            <a:off x="153075" y="4339825"/>
            <a:ext cx="8787000" cy="711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Less than</a:t>
            </a:r>
            <a:endParaRPr b="1"/>
          </a:p>
        </p:txBody>
      </p:sp>
      <p:sp>
        <p:nvSpPr>
          <p:cNvPr id="145" name="Google Shape;145;p9"/>
          <p:cNvSpPr txBox="1"/>
          <p:nvPr>
            <p:ph idx="1" type="body"/>
          </p:nvPr>
        </p:nvSpPr>
        <p:spPr>
          <a:xfrm>
            <a:off x="640825" y="1768075"/>
            <a:ext cx="2497200" cy="1898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sz="10000">
                <a:solidFill>
                  <a:schemeClr val="dk1"/>
                </a:solidFill>
              </a:rPr>
              <a:t>$46</a:t>
            </a:r>
            <a:endParaRPr sz="10000">
              <a:solidFill>
                <a:schemeClr val="dk1"/>
              </a:solidFill>
            </a:endParaRPr>
          </a:p>
        </p:txBody>
      </p:sp>
      <p:pic>
        <p:nvPicPr>
          <p:cNvPr id="146" name="Google Shape;146;p9"/>
          <p:cNvPicPr preferRelativeResize="0"/>
          <p:nvPr/>
        </p:nvPicPr>
        <p:blipFill rotWithShape="1">
          <a:blip r:embed="rId3">
            <a:alphaModFix/>
          </a:blip>
          <a:srcRect b="0" l="0" r="0" t="0"/>
          <a:stretch/>
        </p:blipFill>
        <p:spPr>
          <a:xfrm rot="10800000">
            <a:off x="3513575" y="1880675"/>
            <a:ext cx="1591675" cy="1633149"/>
          </a:xfrm>
          <a:prstGeom prst="rect">
            <a:avLst/>
          </a:prstGeom>
          <a:noFill/>
          <a:ln>
            <a:noFill/>
          </a:ln>
        </p:spPr>
      </p:pic>
      <p:sp>
        <p:nvSpPr>
          <p:cNvPr id="147" name="Google Shape;147;p9"/>
          <p:cNvSpPr txBox="1"/>
          <p:nvPr/>
        </p:nvSpPr>
        <p:spPr>
          <a:xfrm>
            <a:off x="5847675" y="1835350"/>
            <a:ext cx="30999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0"/>
              <a:buFont typeface="Arial"/>
              <a:buNone/>
            </a:pPr>
            <a:r>
              <a:rPr b="0" i="0" lang="en" sz="10000" u="none" cap="none" strike="noStrike">
                <a:solidFill>
                  <a:srgbClr val="000000"/>
                </a:solidFill>
                <a:latin typeface="Arial"/>
                <a:ea typeface="Arial"/>
                <a:cs typeface="Arial"/>
                <a:sym typeface="Arial"/>
              </a:rPr>
              <a:t>$120</a:t>
            </a:r>
            <a:endParaRPr b="0" i="0" sz="10000" u="none" cap="none" strike="noStrike">
              <a:solidFill>
                <a:srgbClr val="000000"/>
              </a:solidFill>
              <a:latin typeface="Arial"/>
              <a:ea typeface="Arial"/>
              <a:cs typeface="Arial"/>
              <a:sym typeface="Arial"/>
            </a:endParaRPr>
          </a:p>
        </p:txBody>
      </p:sp>
      <p:sp>
        <p:nvSpPr>
          <p:cNvPr id="148" name="Google Shape;148;p9"/>
          <p:cNvSpPr txBox="1"/>
          <p:nvPr/>
        </p:nvSpPr>
        <p:spPr>
          <a:xfrm>
            <a:off x="160725" y="4332175"/>
            <a:ext cx="8868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chemeClr val="dk1"/>
                </a:solidFill>
                <a:latin typeface="Arial"/>
                <a:ea typeface="Arial"/>
                <a:cs typeface="Arial"/>
                <a:sym typeface="Arial"/>
              </a:rPr>
              <a:t>Forty-six dollars is </a:t>
            </a:r>
            <a:r>
              <a:rPr b="1" i="0" lang="en" sz="2700" u="none" cap="none" strike="noStrike">
                <a:solidFill>
                  <a:schemeClr val="dk1"/>
                </a:solidFill>
                <a:latin typeface="Arial"/>
                <a:ea typeface="Arial"/>
                <a:cs typeface="Arial"/>
                <a:sym typeface="Arial"/>
              </a:rPr>
              <a:t>less than</a:t>
            </a:r>
            <a:r>
              <a:rPr b="0" i="0" lang="en" sz="2700" u="none" cap="none" strike="noStrike">
                <a:solidFill>
                  <a:schemeClr val="dk1"/>
                </a:solidFill>
                <a:latin typeface="Arial"/>
                <a:ea typeface="Arial"/>
                <a:cs typeface="Arial"/>
                <a:sym typeface="Arial"/>
              </a:rPr>
              <a:t> one hundred twenty dollars. </a:t>
            </a:r>
            <a:endParaRPr b="0" i="0" sz="2700" u="none" cap="none" strike="noStrike">
              <a:solidFill>
                <a:schemeClr val="dk1"/>
              </a:solidFill>
              <a:latin typeface="Arial"/>
              <a:ea typeface="Arial"/>
              <a:cs typeface="Arial"/>
              <a:sym typeface="Arial"/>
            </a:endParaRPr>
          </a:p>
        </p:txBody>
      </p:sp>
      <p:sp>
        <p:nvSpPr>
          <p:cNvPr id="149" name="Google Shape;149;p9"/>
          <p:cNvSpPr txBox="1"/>
          <p:nvPr/>
        </p:nvSpPr>
        <p:spPr>
          <a:xfrm>
            <a:off x="6207400" y="267875"/>
            <a:ext cx="2579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point of the V is near the smaller amount.</a:t>
            </a:r>
            <a:endParaRPr b="0" i="0" sz="1400" u="none" cap="none" strike="noStrike">
              <a:solidFill>
                <a:srgbClr val="000000"/>
              </a:solidFill>
              <a:latin typeface="Arial"/>
              <a:ea typeface="Arial"/>
              <a:cs typeface="Arial"/>
              <a:sym typeface="Arial"/>
            </a:endParaRPr>
          </a:p>
        </p:txBody>
      </p:sp>
      <p:cxnSp>
        <p:nvCxnSpPr>
          <p:cNvPr id="150" name="Google Shape;150;p9"/>
          <p:cNvCxnSpPr>
            <a:stCxn id="149" idx="1"/>
          </p:cNvCxnSpPr>
          <p:nvPr/>
        </p:nvCxnSpPr>
        <p:spPr>
          <a:xfrm flipH="1">
            <a:off x="2916100" y="575675"/>
            <a:ext cx="3291300" cy="15291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0"/>
          <p:cNvSpPr/>
          <p:nvPr/>
        </p:nvSpPr>
        <p:spPr>
          <a:xfrm>
            <a:off x="6160350" y="2902963"/>
            <a:ext cx="2887500" cy="1015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0"/>
          <p:cNvSpPr/>
          <p:nvPr/>
        </p:nvSpPr>
        <p:spPr>
          <a:xfrm>
            <a:off x="6141150" y="1922625"/>
            <a:ext cx="2925900" cy="8313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0"/>
          <p:cNvSpPr/>
          <p:nvPr/>
        </p:nvSpPr>
        <p:spPr>
          <a:xfrm>
            <a:off x="6141150" y="1101025"/>
            <a:ext cx="2925900" cy="7383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0"/>
          <p:cNvSpPr txBox="1"/>
          <p:nvPr>
            <p:ph type="title"/>
          </p:nvPr>
        </p:nvSpPr>
        <p:spPr>
          <a:xfrm>
            <a:off x="311700" y="1734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Let’s compare Bills and Education</a:t>
            </a:r>
            <a:endParaRPr b="1"/>
          </a:p>
        </p:txBody>
      </p:sp>
      <p:sp>
        <p:nvSpPr>
          <p:cNvPr id="159" name="Google Shape;159;p10"/>
          <p:cNvSpPr txBox="1"/>
          <p:nvPr>
            <p:ph idx="1" type="body"/>
          </p:nvPr>
        </p:nvSpPr>
        <p:spPr>
          <a:xfrm>
            <a:off x="6141150" y="1102538"/>
            <a:ext cx="2987400" cy="629700"/>
          </a:xfrm>
          <a:prstGeom prst="rect">
            <a:avLst/>
          </a:prstGeom>
          <a:noFill/>
          <a:ln>
            <a:noFill/>
          </a:ln>
        </p:spPr>
        <p:txBody>
          <a:bodyPr anchorCtr="0" anchor="t" bIns="91425" lIns="91425" spcFirstLastPara="1" rIns="91425" wrap="square" tIns="91425">
            <a:noAutofit/>
          </a:bodyPr>
          <a:lstStyle/>
          <a:p>
            <a:pPr indent="-314325" lvl="0" marL="457200" rtl="0" algn="l">
              <a:lnSpc>
                <a:spcPct val="95000"/>
              </a:lnSpc>
              <a:spcBef>
                <a:spcPts val="0"/>
              </a:spcBef>
              <a:spcAft>
                <a:spcPts val="0"/>
              </a:spcAft>
              <a:buClr>
                <a:schemeClr val="dk1"/>
              </a:buClr>
              <a:buSzPts val="1350"/>
              <a:buChar char="●"/>
            </a:pPr>
            <a:r>
              <a:rPr lang="en" sz="1350">
                <a:solidFill>
                  <a:schemeClr val="dk1"/>
                </a:solidFill>
              </a:rPr>
              <a:t>How does what the family spent on bills and education compare?</a:t>
            </a:r>
            <a:endParaRPr sz="1350">
              <a:solidFill>
                <a:schemeClr val="dk1"/>
              </a:solidFill>
            </a:endParaRPr>
          </a:p>
          <a:p>
            <a:pPr indent="0" lvl="0" marL="457200" rtl="0" algn="l">
              <a:lnSpc>
                <a:spcPct val="95000"/>
              </a:lnSpc>
              <a:spcBef>
                <a:spcPts val="1200"/>
              </a:spcBef>
              <a:spcAft>
                <a:spcPts val="0"/>
              </a:spcAft>
              <a:buSzPts val="275"/>
              <a:buNone/>
            </a:pPr>
            <a:r>
              <a:t/>
            </a:r>
            <a:endParaRPr sz="1350"/>
          </a:p>
          <a:p>
            <a:pPr indent="0" lvl="0" marL="457200" rtl="0" algn="l">
              <a:lnSpc>
                <a:spcPct val="95000"/>
              </a:lnSpc>
              <a:spcBef>
                <a:spcPts val="1200"/>
              </a:spcBef>
              <a:spcAft>
                <a:spcPts val="1200"/>
              </a:spcAft>
              <a:buSzPts val="275"/>
              <a:buNone/>
            </a:pPr>
            <a:r>
              <a:t/>
            </a:r>
            <a:endParaRPr sz="1350"/>
          </a:p>
        </p:txBody>
      </p:sp>
      <p:sp>
        <p:nvSpPr>
          <p:cNvPr id="160" name="Google Shape;160;p10"/>
          <p:cNvSpPr txBox="1"/>
          <p:nvPr/>
        </p:nvSpPr>
        <p:spPr>
          <a:xfrm>
            <a:off x="6191100" y="2030475"/>
            <a:ext cx="2887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family’s bills expense and education expense were equal.</a:t>
            </a:r>
            <a:endParaRPr b="0" i="0" sz="1400" u="none" cap="none" strike="noStrike">
              <a:solidFill>
                <a:srgbClr val="000000"/>
              </a:solidFill>
              <a:latin typeface="Arial"/>
              <a:ea typeface="Arial"/>
              <a:cs typeface="Arial"/>
              <a:sym typeface="Arial"/>
            </a:endParaRPr>
          </a:p>
        </p:txBody>
      </p:sp>
      <p:sp>
        <p:nvSpPr>
          <p:cNvPr id="161" name="Google Shape;161;p10"/>
          <p:cNvSpPr txBox="1"/>
          <p:nvPr/>
        </p:nvSpPr>
        <p:spPr>
          <a:xfrm>
            <a:off x="6218100" y="2833425"/>
            <a:ext cx="29259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Equal to</a:t>
            </a:r>
            <a:r>
              <a:rPr b="0" i="0" lang="en" sz="1400" u="none" cap="none" strike="noStrike">
                <a:solidFill>
                  <a:srgbClr val="000000"/>
                </a:solidFill>
                <a:latin typeface="Arial"/>
                <a:ea typeface="Arial"/>
                <a:cs typeface="Arial"/>
                <a:sym typeface="Arial"/>
              </a:rPr>
              <a:t> means that two amounts are the same. We can show that we mean equal to by using this symbol: </a:t>
            </a:r>
            <a:endParaRPr b="0" i="0" sz="1400" u="none" cap="none" strike="noStrike">
              <a:solidFill>
                <a:srgbClr val="000000"/>
              </a:solidFill>
              <a:latin typeface="Arial"/>
              <a:ea typeface="Arial"/>
              <a:cs typeface="Arial"/>
              <a:sym typeface="Arial"/>
            </a:endParaRPr>
          </a:p>
        </p:txBody>
      </p:sp>
      <p:pic>
        <p:nvPicPr>
          <p:cNvPr id="162" name="Google Shape;162;p10"/>
          <p:cNvPicPr preferRelativeResize="0"/>
          <p:nvPr/>
        </p:nvPicPr>
        <p:blipFill rotWithShape="1">
          <a:blip r:embed="rId3">
            <a:alphaModFix/>
          </a:blip>
          <a:srcRect b="0" l="0" r="0" t="0"/>
          <a:stretch/>
        </p:blipFill>
        <p:spPr>
          <a:xfrm>
            <a:off x="6877499" y="4067500"/>
            <a:ext cx="1297651" cy="831300"/>
          </a:xfrm>
          <a:prstGeom prst="rect">
            <a:avLst/>
          </a:prstGeom>
          <a:noFill/>
          <a:ln>
            <a:noFill/>
          </a:ln>
        </p:spPr>
      </p:pic>
      <p:pic>
        <p:nvPicPr>
          <p:cNvPr id="163" name="Google Shape;163;p10"/>
          <p:cNvPicPr preferRelativeResize="0"/>
          <p:nvPr/>
        </p:nvPicPr>
        <p:blipFill rotWithShape="1">
          <a:blip r:embed="rId4">
            <a:alphaModFix/>
          </a:blip>
          <a:srcRect b="0" l="0" r="0" t="0"/>
          <a:stretch/>
        </p:blipFill>
        <p:spPr>
          <a:xfrm>
            <a:off x="0" y="746175"/>
            <a:ext cx="6115320" cy="433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p:nvPr/>
        </p:nvSpPr>
        <p:spPr>
          <a:xfrm>
            <a:off x="153075" y="4339825"/>
            <a:ext cx="8787000" cy="711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Equal to</a:t>
            </a:r>
            <a:endParaRPr b="1"/>
          </a:p>
        </p:txBody>
      </p:sp>
      <p:sp>
        <p:nvSpPr>
          <p:cNvPr id="170" name="Google Shape;170;p11"/>
          <p:cNvSpPr txBox="1"/>
          <p:nvPr>
            <p:ph idx="1" type="body"/>
          </p:nvPr>
        </p:nvSpPr>
        <p:spPr>
          <a:xfrm>
            <a:off x="640825" y="1768075"/>
            <a:ext cx="2497200" cy="1898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sz="10000">
                <a:solidFill>
                  <a:schemeClr val="dk1"/>
                </a:solidFill>
              </a:rPr>
              <a:t>$16</a:t>
            </a:r>
            <a:endParaRPr sz="10000">
              <a:solidFill>
                <a:schemeClr val="dk1"/>
              </a:solidFill>
            </a:endParaRPr>
          </a:p>
        </p:txBody>
      </p:sp>
      <p:sp>
        <p:nvSpPr>
          <p:cNvPr id="171" name="Google Shape;171;p11"/>
          <p:cNvSpPr txBox="1"/>
          <p:nvPr/>
        </p:nvSpPr>
        <p:spPr>
          <a:xfrm>
            <a:off x="5840175" y="1768075"/>
            <a:ext cx="30999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0"/>
              <a:buFont typeface="Arial"/>
              <a:buNone/>
            </a:pPr>
            <a:r>
              <a:rPr b="0" i="0" lang="en" sz="10000" u="none" cap="none" strike="noStrike">
                <a:solidFill>
                  <a:srgbClr val="000000"/>
                </a:solidFill>
                <a:latin typeface="Arial"/>
                <a:ea typeface="Arial"/>
                <a:cs typeface="Arial"/>
                <a:sym typeface="Arial"/>
              </a:rPr>
              <a:t>$16</a:t>
            </a:r>
            <a:endParaRPr b="0" i="0" sz="10000" u="none" cap="none" strike="noStrike">
              <a:solidFill>
                <a:srgbClr val="000000"/>
              </a:solidFill>
              <a:latin typeface="Arial"/>
              <a:ea typeface="Arial"/>
              <a:cs typeface="Arial"/>
              <a:sym typeface="Arial"/>
            </a:endParaRPr>
          </a:p>
        </p:txBody>
      </p:sp>
      <p:sp>
        <p:nvSpPr>
          <p:cNvPr id="172" name="Google Shape;172;p11"/>
          <p:cNvSpPr txBox="1"/>
          <p:nvPr/>
        </p:nvSpPr>
        <p:spPr>
          <a:xfrm>
            <a:off x="160725" y="4332175"/>
            <a:ext cx="87870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chemeClr val="dk1"/>
                </a:solidFill>
                <a:latin typeface="Arial"/>
                <a:ea typeface="Arial"/>
                <a:cs typeface="Arial"/>
                <a:sym typeface="Arial"/>
              </a:rPr>
              <a:t>Sixteen dollars are </a:t>
            </a:r>
            <a:r>
              <a:rPr b="1" i="0" lang="en" sz="2700" u="none" cap="none" strike="noStrike">
                <a:solidFill>
                  <a:schemeClr val="dk1"/>
                </a:solidFill>
                <a:latin typeface="Arial"/>
                <a:ea typeface="Arial"/>
                <a:cs typeface="Arial"/>
                <a:sym typeface="Arial"/>
              </a:rPr>
              <a:t>equal to</a:t>
            </a:r>
            <a:r>
              <a:rPr b="0" i="0" lang="en" sz="2700" u="none" cap="none" strike="noStrike">
                <a:solidFill>
                  <a:schemeClr val="dk1"/>
                </a:solidFill>
                <a:latin typeface="Arial"/>
                <a:ea typeface="Arial"/>
                <a:cs typeface="Arial"/>
                <a:sym typeface="Arial"/>
              </a:rPr>
              <a:t> sixteen dollars.</a:t>
            </a:r>
            <a:endParaRPr b="0" i="0" sz="2700" u="none" cap="none" strike="noStrike">
              <a:solidFill>
                <a:schemeClr val="dk1"/>
              </a:solidFill>
              <a:latin typeface="Arial"/>
              <a:ea typeface="Arial"/>
              <a:cs typeface="Arial"/>
              <a:sym typeface="Arial"/>
            </a:endParaRPr>
          </a:p>
        </p:txBody>
      </p:sp>
      <p:pic>
        <p:nvPicPr>
          <p:cNvPr id="173" name="Google Shape;173;p11"/>
          <p:cNvPicPr preferRelativeResize="0"/>
          <p:nvPr/>
        </p:nvPicPr>
        <p:blipFill rotWithShape="1">
          <a:blip r:embed="rId3">
            <a:alphaModFix/>
          </a:blip>
          <a:srcRect b="0" l="0" r="0" t="0"/>
          <a:stretch/>
        </p:blipFill>
        <p:spPr>
          <a:xfrm>
            <a:off x="3376625" y="1964986"/>
            <a:ext cx="2036701" cy="1419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2"/>
          <p:cNvSpPr txBox="1"/>
          <p:nvPr>
            <p:ph type="title"/>
          </p:nvPr>
        </p:nvSpPr>
        <p:spPr>
          <a:xfrm>
            <a:off x="311700" y="1910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42876"/>
              <a:buNone/>
            </a:pPr>
            <a:r>
              <a:rPr b="1" lang="en" sz="2078"/>
              <a:t>Using words, compare using “greater than,” “less than,” and “equals to”</a:t>
            </a:r>
            <a:endParaRPr b="1" sz="2078"/>
          </a:p>
        </p:txBody>
      </p:sp>
      <p:sp>
        <p:nvSpPr>
          <p:cNvPr id="179" name="Google Shape;179;p12"/>
          <p:cNvSpPr txBox="1"/>
          <p:nvPr>
            <p:ph idx="1" type="body"/>
          </p:nvPr>
        </p:nvSpPr>
        <p:spPr>
          <a:xfrm>
            <a:off x="6348300" y="1077775"/>
            <a:ext cx="2739900" cy="3416400"/>
          </a:xfrm>
          <a:prstGeom prst="rect">
            <a:avLst/>
          </a:prstGeom>
          <a:noFill/>
          <a:ln>
            <a:noFill/>
          </a:ln>
        </p:spPr>
        <p:txBody>
          <a:bodyPr anchorCtr="0" anchor="t" bIns="91425" lIns="91425" spcFirstLastPara="1" rIns="91425" wrap="square" tIns="91425">
            <a:normAutofit fontScale="92500"/>
          </a:bodyPr>
          <a:lstStyle/>
          <a:p>
            <a:pPr indent="-334327" lvl="0" marL="457200" rtl="0" algn="l">
              <a:lnSpc>
                <a:spcPct val="115000"/>
              </a:lnSpc>
              <a:spcBef>
                <a:spcPts val="0"/>
              </a:spcBef>
              <a:spcAft>
                <a:spcPts val="0"/>
              </a:spcAft>
              <a:buClr>
                <a:schemeClr val="dk1"/>
              </a:buClr>
              <a:buSzPct val="100000"/>
              <a:buChar char="●"/>
            </a:pPr>
            <a:r>
              <a:rPr lang="en">
                <a:solidFill>
                  <a:schemeClr val="dk1"/>
                </a:solidFill>
              </a:rPr>
              <a:t>Shelter and Education</a:t>
            </a:r>
            <a:endParaRPr>
              <a:solidFill>
                <a:schemeClr val="dk1"/>
              </a:solidFill>
            </a:endParaRPr>
          </a:p>
          <a:p>
            <a:pPr indent="0" lvl="0" marL="0" rtl="0" algn="l">
              <a:lnSpc>
                <a:spcPct val="115000"/>
              </a:lnSpc>
              <a:spcBef>
                <a:spcPts val="1200"/>
              </a:spcBef>
              <a:spcAft>
                <a:spcPts val="0"/>
              </a:spcAft>
              <a:buSzPct val="100000"/>
              <a:buNone/>
            </a:pPr>
            <a:r>
              <a:t/>
            </a:r>
            <a:endParaRPr>
              <a:solidFill>
                <a:schemeClr val="dk1"/>
              </a:solidFill>
            </a:endParaRPr>
          </a:p>
          <a:p>
            <a:pPr indent="-334327" lvl="0" marL="457200" rtl="0" algn="l">
              <a:lnSpc>
                <a:spcPct val="115000"/>
              </a:lnSpc>
              <a:spcBef>
                <a:spcPts val="1200"/>
              </a:spcBef>
              <a:spcAft>
                <a:spcPts val="0"/>
              </a:spcAft>
              <a:buClr>
                <a:schemeClr val="dk1"/>
              </a:buClr>
              <a:buSzPct val="100000"/>
              <a:buChar char="●"/>
            </a:pPr>
            <a:r>
              <a:rPr lang="en">
                <a:solidFill>
                  <a:schemeClr val="dk1"/>
                </a:solidFill>
              </a:rPr>
              <a:t>Savings and Food</a:t>
            </a:r>
            <a:endParaRPr>
              <a:solidFill>
                <a:schemeClr val="dk1"/>
              </a:solidFill>
            </a:endParaRPr>
          </a:p>
          <a:p>
            <a:pPr indent="0" lvl="0" marL="0" rtl="0" algn="l">
              <a:lnSpc>
                <a:spcPct val="115000"/>
              </a:lnSpc>
              <a:spcBef>
                <a:spcPts val="1200"/>
              </a:spcBef>
              <a:spcAft>
                <a:spcPts val="0"/>
              </a:spcAft>
              <a:buSzPct val="100000"/>
              <a:buNone/>
            </a:pPr>
            <a:r>
              <a:t/>
            </a:r>
            <a:endParaRPr>
              <a:solidFill>
                <a:schemeClr val="dk1"/>
              </a:solidFill>
            </a:endParaRPr>
          </a:p>
          <a:p>
            <a:pPr indent="-334327" lvl="0" marL="457200" rtl="0" algn="l">
              <a:lnSpc>
                <a:spcPct val="115000"/>
              </a:lnSpc>
              <a:spcBef>
                <a:spcPts val="1200"/>
              </a:spcBef>
              <a:spcAft>
                <a:spcPts val="0"/>
              </a:spcAft>
              <a:buClr>
                <a:schemeClr val="dk1"/>
              </a:buClr>
              <a:buSzPct val="100000"/>
              <a:buChar char="●"/>
            </a:pPr>
            <a:r>
              <a:rPr lang="en">
                <a:solidFill>
                  <a:schemeClr val="dk1"/>
                </a:solidFill>
              </a:rPr>
              <a:t>Bills and Food</a:t>
            </a:r>
            <a:endParaRPr>
              <a:solidFill>
                <a:schemeClr val="dk1"/>
              </a:solidFill>
            </a:endParaRPr>
          </a:p>
          <a:p>
            <a:pPr indent="0" lvl="0" marL="0" rtl="0" algn="l">
              <a:lnSpc>
                <a:spcPct val="115000"/>
              </a:lnSpc>
              <a:spcBef>
                <a:spcPts val="1200"/>
              </a:spcBef>
              <a:spcAft>
                <a:spcPts val="0"/>
              </a:spcAft>
              <a:buSzPct val="100000"/>
              <a:buNone/>
            </a:pPr>
            <a:r>
              <a:t/>
            </a:r>
            <a:endParaRPr>
              <a:solidFill>
                <a:schemeClr val="dk1"/>
              </a:solidFill>
            </a:endParaRPr>
          </a:p>
          <a:p>
            <a:pPr indent="-334327" lvl="0" marL="457200" rtl="0" algn="l">
              <a:lnSpc>
                <a:spcPct val="115000"/>
              </a:lnSpc>
              <a:spcBef>
                <a:spcPts val="1200"/>
              </a:spcBef>
              <a:spcAft>
                <a:spcPts val="0"/>
              </a:spcAft>
              <a:buClr>
                <a:schemeClr val="dk1"/>
              </a:buClr>
              <a:buSzPct val="100000"/>
              <a:buChar char="●"/>
            </a:pPr>
            <a:r>
              <a:rPr lang="en">
                <a:solidFill>
                  <a:schemeClr val="dk1"/>
                </a:solidFill>
              </a:rPr>
              <a:t>Education and Savings</a:t>
            </a:r>
            <a:endParaRPr>
              <a:solidFill>
                <a:schemeClr val="dk1"/>
              </a:solidFill>
            </a:endParaRPr>
          </a:p>
        </p:txBody>
      </p:sp>
      <p:pic>
        <p:nvPicPr>
          <p:cNvPr id="180" name="Google Shape;180;p12"/>
          <p:cNvPicPr preferRelativeResize="0"/>
          <p:nvPr/>
        </p:nvPicPr>
        <p:blipFill rotWithShape="1">
          <a:blip r:embed="rId3">
            <a:alphaModFix/>
          </a:blip>
          <a:srcRect b="0" l="0" r="0" t="0"/>
          <a:stretch/>
        </p:blipFill>
        <p:spPr>
          <a:xfrm>
            <a:off x="107775" y="625250"/>
            <a:ext cx="6270751" cy="44479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3"/>
          <p:cNvSpPr txBox="1"/>
          <p:nvPr>
            <p:ph type="title"/>
          </p:nvPr>
        </p:nvSpPr>
        <p:spPr>
          <a:xfrm>
            <a:off x="365075" y="2316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Did you compare the costs correctly?</a:t>
            </a:r>
            <a:endParaRPr b="1"/>
          </a:p>
        </p:txBody>
      </p:sp>
      <p:sp>
        <p:nvSpPr>
          <p:cNvPr id="186" name="Google Shape;186;p13"/>
          <p:cNvSpPr txBox="1"/>
          <p:nvPr>
            <p:ph idx="1" type="body"/>
          </p:nvPr>
        </p:nvSpPr>
        <p:spPr>
          <a:xfrm>
            <a:off x="6301200" y="1120475"/>
            <a:ext cx="2842800" cy="3666600"/>
          </a:xfrm>
          <a:prstGeom prst="rect">
            <a:avLst/>
          </a:prstGeom>
          <a:noFill/>
          <a:ln>
            <a:noFill/>
          </a:ln>
        </p:spPr>
        <p:txBody>
          <a:bodyPr anchorCtr="0" anchor="t" bIns="91425" lIns="91425" spcFirstLastPara="1" rIns="91425" wrap="square" tIns="91425">
            <a:normAutofit fontScale="85000" lnSpcReduction="10000"/>
          </a:bodyPr>
          <a:lstStyle/>
          <a:p>
            <a:pPr indent="-325755" lvl="0" marL="457200" rtl="0" algn="l">
              <a:lnSpc>
                <a:spcPct val="115000"/>
              </a:lnSpc>
              <a:spcBef>
                <a:spcPts val="0"/>
              </a:spcBef>
              <a:spcAft>
                <a:spcPts val="0"/>
              </a:spcAft>
              <a:buClr>
                <a:schemeClr val="dk1"/>
              </a:buClr>
              <a:buSzPct val="100000"/>
              <a:buChar char="●"/>
            </a:pPr>
            <a:r>
              <a:rPr lang="en">
                <a:solidFill>
                  <a:schemeClr val="dk1"/>
                </a:solidFill>
              </a:rPr>
              <a:t>Shelter is </a:t>
            </a:r>
            <a:r>
              <a:rPr lang="en">
                <a:solidFill>
                  <a:schemeClr val="dk1"/>
                </a:solidFill>
                <a:highlight>
                  <a:srgbClr val="FFFF00"/>
                </a:highlight>
              </a:rPr>
              <a:t>equal to</a:t>
            </a:r>
            <a:r>
              <a:rPr lang="en">
                <a:solidFill>
                  <a:schemeClr val="dk1"/>
                </a:solidFill>
              </a:rPr>
              <a:t> Education.</a:t>
            </a:r>
            <a:endParaRPr>
              <a:solidFill>
                <a:schemeClr val="dk1"/>
              </a:solidFill>
            </a:endParaRPr>
          </a:p>
          <a:p>
            <a:pPr indent="0" lvl="0" marL="0" rtl="0" algn="l">
              <a:lnSpc>
                <a:spcPct val="115000"/>
              </a:lnSpc>
              <a:spcBef>
                <a:spcPts val="1200"/>
              </a:spcBef>
              <a:spcAft>
                <a:spcPts val="0"/>
              </a:spcAft>
              <a:buClr>
                <a:schemeClr val="dk1"/>
              </a:buClr>
              <a:buSzPct val="61109"/>
              <a:buFont typeface="Arial"/>
              <a:buNone/>
            </a:pPr>
            <a:r>
              <a:t/>
            </a:r>
            <a:endParaRPr>
              <a:solidFill>
                <a:schemeClr val="dk1"/>
              </a:solidFill>
            </a:endParaRPr>
          </a:p>
          <a:p>
            <a:pPr indent="-325755" lvl="0" marL="457200" rtl="0" algn="l">
              <a:lnSpc>
                <a:spcPct val="115000"/>
              </a:lnSpc>
              <a:spcBef>
                <a:spcPts val="1200"/>
              </a:spcBef>
              <a:spcAft>
                <a:spcPts val="0"/>
              </a:spcAft>
              <a:buClr>
                <a:schemeClr val="dk1"/>
              </a:buClr>
              <a:buSzPct val="100000"/>
              <a:buChar char="●"/>
            </a:pPr>
            <a:r>
              <a:rPr lang="en">
                <a:solidFill>
                  <a:schemeClr val="dk1"/>
                </a:solidFill>
              </a:rPr>
              <a:t>Savings are </a:t>
            </a:r>
            <a:r>
              <a:rPr lang="en">
                <a:solidFill>
                  <a:schemeClr val="dk1"/>
                </a:solidFill>
                <a:highlight>
                  <a:srgbClr val="FFFF00"/>
                </a:highlight>
              </a:rPr>
              <a:t>less than</a:t>
            </a:r>
            <a:r>
              <a:rPr lang="en">
                <a:solidFill>
                  <a:schemeClr val="dk1"/>
                </a:solidFill>
              </a:rPr>
              <a:t> Food.</a:t>
            </a:r>
            <a:endParaRPr>
              <a:solidFill>
                <a:schemeClr val="dk1"/>
              </a:solidFill>
            </a:endParaRPr>
          </a:p>
          <a:p>
            <a:pPr indent="0" lvl="0" marL="0" rtl="0" algn="l">
              <a:lnSpc>
                <a:spcPct val="115000"/>
              </a:lnSpc>
              <a:spcBef>
                <a:spcPts val="1200"/>
              </a:spcBef>
              <a:spcAft>
                <a:spcPts val="0"/>
              </a:spcAft>
              <a:buClr>
                <a:schemeClr val="dk1"/>
              </a:buClr>
              <a:buSzPct val="61109"/>
              <a:buFont typeface="Arial"/>
              <a:buNone/>
            </a:pPr>
            <a:r>
              <a:t/>
            </a:r>
            <a:endParaRPr>
              <a:solidFill>
                <a:schemeClr val="dk1"/>
              </a:solidFill>
            </a:endParaRPr>
          </a:p>
          <a:p>
            <a:pPr indent="-325755" lvl="0" marL="457200" rtl="0" algn="l">
              <a:lnSpc>
                <a:spcPct val="115000"/>
              </a:lnSpc>
              <a:spcBef>
                <a:spcPts val="1200"/>
              </a:spcBef>
              <a:spcAft>
                <a:spcPts val="0"/>
              </a:spcAft>
              <a:buClr>
                <a:schemeClr val="dk1"/>
              </a:buClr>
              <a:buSzPct val="100000"/>
              <a:buChar char="●"/>
            </a:pPr>
            <a:r>
              <a:rPr lang="en">
                <a:solidFill>
                  <a:schemeClr val="dk1"/>
                </a:solidFill>
              </a:rPr>
              <a:t>Bills are </a:t>
            </a:r>
            <a:r>
              <a:rPr lang="en">
                <a:solidFill>
                  <a:schemeClr val="dk1"/>
                </a:solidFill>
                <a:highlight>
                  <a:srgbClr val="FFFF00"/>
                </a:highlight>
              </a:rPr>
              <a:t>less than</a:t>
            </a:r>
            <a:r>
              <a:rPr lang="en">
                <a:solidFill>
                  <a:schemeClr val="dk1"/>
                </a:solidFill>
              </a:rPr>
              <a:t> Food.</a:t>
            </a:r>
            <a:endParaRPr>
              <a:solidFill>
                <a:schemeClr val="dk1"/>
              </a:solidFill>
            </a:endParaRPr>
          </a:p>
          <a:p>
            <a:pPr indent="0" lvl="0" marL="0" rtl="0" algn="l">
              <a:lnSpc>
                <a:spcPct val="115000"/>
              </a:lnSpc>
              <a:spcBef>
                <a:spcPts val="1200"/>
              </a:spcBef>
              <a:spcAft>
                <a:spcPts val="0"/>
              </a:spcAft>
              <a:buClr>
                <a:schemeClr val="dk1"/>
              </a:buClr>
              <a:buSzPct val="61109"/>
              <a:buFont typeface="Arial"/>
              <a:buNone/>
            </a:pPr>
            <a:r>
              <a:t/>
            </a:r>
            <a:endParaRPr>
              <a:solidFill>
                <a:schemeClr val="dk1"/>
              </a:solidFill>
            </a:endParaRPr>
          </a:p>
          <a:p>
            <a:pPr indent="-325755" lvl="0" marL="457200" rtl="0" algn="l">
              <a:lnSpc>
                <a:spcPct val="115000"/>
              </a:lnSpc>
              <a:spcBef>
                <a:spcPts val="1200"/>
              </a:spcBef>
              <a:spcAft>
                <a:spcPts val="0"/>
              </a:spcAft>
              <a:buClr>
                <a:schemeClr val="dk1"/>
              </a:buClr>
              <a:buSzPct val="100000"/>
              <a:buChar char="●"/>
            </a:pPr>
            <a:r>
              <a:rPr lang="en">
                <a:solidFill>
                  <a:schemeClr val="dk1"/>
                </a:solidFill>
              </a:rPr>
              <a:t>Education is </a:t>
            </a:r>
            <a:r>
              <a:rPr lang="en">
                <a:solidFill>
                  <a:schemeClr val="dk1"/>
                </a:solidFill>
                <a:highlight>
                  <a:srgbClr val="FFFF00"/>
                </a:highlight>
              </a:rPr>
              <a:t>more than</a:t>
            </a:r>
            <a:r>
              <a:rPr lang="en">
                <a:solidFill>
                  <a:schemeClr val="dk1"/>
                </a:solidFill>
              </a:rPr>
              <a:t> Savings.</a:t>
            </a:r>
            <a:endParaRPr/>
          </a:p>
        </p:txBody>
      </p:sp>
      <p:pic>
        <p:nvPicPr>
          <p:cNvPr id="187" name="Google Shape;187;p13"/>
          <p:cNvPicPr preferRelativeResize="0"/>
          <p:nvPr/>
        </p:nvPicPr>
        <p:blipFill rotWithShape="1">
          <a:blip r:embed="rId3">
            <a:alphaModFix/>
          </a:blip>
          <a:srcRect b="0" l="0" r="0" t="0"/>
          <a:stretch/>
        </p:blipFill>
        <p:spPr>
          <a:xfrm>
            <a:off x="267825" y="713375"/>
            <a:ext cx="6161549" cy="4370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txBox="1"/>
          <p:nvPr>
            <p:ph type="title"/>
          </p:nvPr>
        </p:nvSpPr>
        <p:spPr>
          <a:xfrm>
            <a:off x="311700" y="1365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3120"/>
              <a:t>Using symbols, compare using &gt;, &lt;, and =</a:t>
            </a:r>
            <a:endParaRPr b="1" sz="3120"/>
          </a:p>
        </p:txBody>
      </p:sp>
      <p:sp>
        <p:nvSpPr>
          <p:cNvPr id="193" name="Google Shape;193;p14"/>
          <p:cNvSpPr txBox="1"/>
          <p:nvPr>
            <p:ph idx="1" type="body"/>
          </p:nvPr>
        </p:nvSpPr>
        <p:spPr>
          <a:xfrm>
            <a:off x="5794100" y="1152475"/>
            <a:ext cx="30381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Shelter and Food</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Education and Food</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Savings and Bills</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Bills and Shelter</a:t>
            </a:r>
            <a:endParaRPr>
              <a:solidFill>
                <a:schemeClr val="dk1"/>
              </a:solidFill>
            </a:endParaRPr>
          </a:p>
        </p:txBody>
      </p:sp>
      <p:pic>
        <p:nvPicPr>
          <p:cNvPr id="194" name="Google Shape;194;p14"/>
          <p:cNvPicPr preferRelativeResize="0"/>
          <p:nvPr/>
        </p:nvPicPr>
        <p:blipFill rotWithShape="1">
          <a:blip r:embed="rId3">
            <a:alphaModFix/>
          </a:blip>
          <a:srcRect b="0" l="0" r="0" t="0"/>
          <a:stretch/>
        </p:blipFill>
        <p:spPr>
          <a:xfrm>
            <a:off x="139775" y="804300"/>
            <a:ext cx="6187899" cy="4389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5"/>
          <p:cNvSpPr txBox="1"/>
          <p:nvPr>
            <p:ph type="title"/>
          </p:nvPr>
        </p:nvSpPr>
        <p:spPr>
          <a:xfrm>
            <a:off x="311700" y="1578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3120"/>
              <a:t>Using symbols, compare using &gt;, &lt;, and =</a:t>
            </a:r>
            <a:endParaRPr b="1" sz="3120"/>
          </a:p>
        </p:txBody>
      </p:sp>
      <p:sp>
        <p:nvSpPr>
          <p:cNvPr id="200" name="Google Shape;200;p15"/>
          <p:cNvSpPr txBox="1"/>
          <p:nvPr>
            <p:ph idx="1" type="body"/>
          </p:nvPr>
        </p:nvSpPr>
        <p:spPr>
          <a:xfrm>
            <a:off x="6418600" y="1131125"/>
            <a:ext cx="26721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Shelter </a:t>
            </a:r>
            <a:r>
              <a:rPr lang="en">
                <a:solidFill>
                  <a:schemeClr val="dk1"/>
                </a:solidFill>
                <a:highlight>
                  <a:srgbClr val="FFFF00"/>
                </a:highlight>
              </a:rPr>
              <a:t>&lt;</a:t>
            </a:r>
            <a:r>
              <a:rPr lang="en">
                <a:solidFill>
                  <a:schemeClr val="dk1"/>
                </a:solidFill>
              </a:rPr>
              <a:t> Food</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Education </a:t>
            </a:r>
            <a:r>
              <a:rPr lang="en">
                <a:solidFill>
                  <a:schemeClr val="dk1"/>
                </a:solidFill>
                <a:highlight>
                  <a:srgbClr val="FFFF00"/>
                </a:highlight>
              </a:rPr>
              <a:t>=</a:t>
            </a:r>
            <a:r>
              <a:rPr lang="en">
                <a:solidFill>
                  <a:schemeClr val="dk1"/>
                </a:solidFill>
              </a:rPr>
              <a:t> Shelter</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Savings </a:t>
            </a:r>
            <a:r>
              <a:rPr lang="en">
                <a:solidFill>
                  <a:schemeClr val="dk1"/>
                </a:solidFill>
                <a:highlight>
                  <a:srgbClr val="FFFF00"/>
                </a:highlight>
              </a:rPr>
              <a:t>&lt;</a:t>
            </a:r>
            <a:r>
              <a:rPr lang="en">
                <a:solidFill>
                  <a:schemeClr val="dk1"/>
                </a:solidFill>
              </a:rPr>
              <a:t> Bills</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Bills </a:t>
            </a:r>
            <a:r>
              <a:rPr lang="en">
                <a:solidFill>
                  <a:schemeClr val="dk1"/>
                </a:solidFill>
                <a:highlight>
                  <a:srgbClr val="FFFF00"/>
                </a:highlight>
              </a:rPr>
              <a:t>&gt;</a:t>
            </a:r>
            <a:r>
              <a:rPr lang="en">
                <a:solidFill>
                  <a:schemeClr val="dk1"/>
                </a:solidFill>
              </a:rPr>
              <a:t> Shelter</a:t>
            </a:r>
            <a:endParaRPr>
              <a:solidFill>
                <a:schemeClr val="dk1"/>
              </a:solidFill>
            </a:endParaRPr>
          </a:p>
        </p:txBody>
      </p:sp>
      <p:pic>
        <p:nvPicPr>
          <p:cNvPr id="201" name="Google Shape;201;p15"/>
          <p:cNvPicPr preferRelativeResize="0"/>
          <p:nvPr/>
        </p:nvPicPr>
        <p:blipFill rotWithShape="1">
          <a:blip r:embed="rId3">
            <a:alphaModFix/>
          </a:blip>
          <a:srcRect b="0" l="0" r="0" t="0"/>
          <a:stretch/>
        </p:blipFill>
        <p:spPr>
          <a:xfrm>
            <a:off x="182450" y="778575"/>
            <a:ext cx="6153702" cy="4364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31560db9fd_1_2639"/>
          <p:cNvSpPr txBox="1"/>
          <p:nvPr>
            <p:ph type="title"/>
          </p:nvPr>
        </p:nvSpPr>
        <p:spPr>
          <a:xfrm>
            <a:off x="311700" y="14694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3420"/>
              <a:t>We made comparisons about a budget. Now, let’s make comparisons about credit cards. </a:t>
            </a:r>
            <a:endParaRPr b="1" sz="342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31560db9fd_1_1477"/>
          <p:cNvSpPr txBox="1"/>
          <p:nvPr>
            <p:ph type="title"/>
          </p:nvPr>
        </p:nvSpPr>
        <p:spPr>
          <a:xfrm>
            <a:off x="311700" y="1142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Credit Cards</a:t>
            </a:r>
            <a:endParaRPr b="1"/>
          </a:p>
        </p:txBody>
      </p:sp>
      <p:sp>
        <p:nvSpPr>
          <p:cNvPr id="212" name="Google Shape;212;g231560db9fd_1_1477"/>
          <p:cNvSpPr txBox="1"/>
          <p:nvPr>
            <p:ph idx="1" type="body"/>
          </p:nvPr>
        </p:nvSpPr>
        <p:spPr>
          <a:xfrm>
            <a:off x="311700" y="686925"/>
            <a:ext cx="8520600" cy="3416400"/>
          </a:xfrm>
          <a:prstGeom prst="rect">
            <a:avLst/>
          </a:prstGeom>
          <a:noFill/>
          <a:ln>
            <a:noFill/>
          </a:ln>
        </p:spPr>
        <p:txBody>
          <a:bodyPr anchorCtr="0" anchor="t" bIns="91425" lIns="91425" spcFirstLastPara="1" rIns="91425" wrap="square" tIns="91425">
            <a:normAutofit/>
          </a:bodyPr>
          <a:lstStyle/>
          <a:p>
            <a:pPr indent="-352425" lvl="0" marL="457200" rtl="0" algn="l">
              <a:lnSpc>
                <a:spcPct val="115000"/>
              </a:lnSpc>
              <a:spcBef>
                <a:spcPts val="0"/>
              </a:spcBef>
              <a:spcAft>
                <a:spcPts val="0"/>
              </a:spcAft>
              <a:buClr>
                <a:schemeClr val="dk1"/>
              </a:buClr>
              <a:buSzPts val="1950"/>
              <a:buFont typeface="Roboto"/>
              <a:buChar char="●"/>
            </a:pPr>
            <a:r>
              <a:rPr lang="en" sz="1950">
                <a:solidFill>
                  <a:schemeClr val="dk1"/>
                </a:solidFill>
                <a:highlight>
                  <a:schemeClr val="lt1"/>
                </a:highlight>
                <a:latin typeface="Roboto"/>
                <a:ea typeface="Roboto"/>
                <a:cs typeface="Roboto"/>
                <a:sym typeface="Roboto"/>
              </a:rPr>
              <a:t>A </a:t>
            </a:r>
            <a:r>
              <a:rPr b="1" lang="en" sz="1950">
                <a:solidFill>
                  <a:schemeClr val="dk1"/>
                </a:solidFill>
                <a:highlight>
                  <a:srgbClr val="FFFF00"/>
                </a:highlight>
                <a:latin typeface="Roboto"/>
                <a:ea typeface="Roboto"/>
                <a:cs typeface="Roboto"/>
                <a:sym typeface="Roboto"/>
              </a:rPr>
              <a:t>credit card</a:t>
            </a:r>
            <a:r>
              <a:rPr lang="en" sz="1950">
                <a:solidFill>
                  <a:schemeClr val="dk1"/>
                </a:solidFill>
                <a:highlight>
                  <a:schemeClr val="lt1"/>
                </a:highlight>
                <a:latin typeface="Roboto"/>
                <a:ea typeface="Roboto"/>
                <a:cs typeface="Roboto"/>
                <a:sym typeface="Roboto"/>
              </a:rPr>
              <a:t> is a financial tool that allows you to borrow money.</a:t>
            </a:r>
            <a:endParaRPr sz="195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sz="1950">
              <a:solidFill>
                <a:schemeClr val="dk1"/>
              </a:solidFill>
              <a:highlight>
                <a:schemeClr val="lt1"/>
              </a:highlight>
              <a:latin typeface="Roboto"/>
              <a:ea typeface="Roboto"/>
              <a:cs typeface="Roboto"/>
              <a:sym typeface="Roboto"/>
            </a:endParaRPr>
          </a:p>
          <a:p>
            <a:pPr indent="-352425" lvl="0" marL="457200" rtl="0" algn="l">
              <a:lnSpc>
                <a:spcPct val="115000"/>
              </a:lnSpc>
              <a:spcBef>
                <a:spcPts val="0"/>
              </a:spcBef>
              <a:spcAft>
                <a:spcPts val="0"/>
              </a:spcAft>
              <a:buClr>
                <a:schemeClr val="dk1"/>
              </a:buClr>
              <a:buSzPts val="1950"/>
              <a:buFont typeface="Roboto"/>
              <a:buChar char="●"/>
            </a:pPr>
            <a:r>
              <a:rPr lang="en" sz="1950">
                <a:solidFill>
                  <a:schemeClr val="dk1"/>
                </a:solidFill>
                <a:highlight>
                  <a:schemeClr val="lt1"/>
                </a:highlight>
                <a:latin typeface="Roboto"/>
                <a:ea typeface="Roboto"/>
                <a:cs typeface="Roboto"/>
                <a:sym typeface="Roboto"/>
              </a:rPr>
              <a:t>Credit cards are issued by banks or financial services companies. </a:t>
            </a:r>
            <a:endParaRPr sz="195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sz="1950">
              <a:solidFill>
                <a:schemeClr val="dk1"/>
              </a:solidFill>
              <a:highlight>
                <a:schemeClr val="lt1"/>
              </a:highlight>
              <a:latin typeface="Roboto"/>
              <a:ea typeface="Roboto"/>
              <a:cs typeface="Roboto"/>
              <a:sym typeface="Roboto"/>
            </a:endParaRPr>
          </a:p>
          <a:p>
            <a:pPr indent="-352425" lvl="0" marL="457200" rtl="0" algn="l">
              <a:lnSpc>
                <a:spcPct val="115000"/>
              </a:lnSpc>
              <a:spcBef>
                <a:spcPts val="0"/>
              </a:spcBef>
              <a:spcAft>
                <a:spcPts val="0"/>
              </a:spcAft>
              <a:buClr>
                <a:schemeClr val="dk1"/>
              </a:buClr>
              <a:buSzPts val="1950"/>
              <a:buFont typeface="Roboto"/>
              <a:buChar char="●"/>
            </a:pPr>
            <a:r>
              <a:rPr lang="en" sz="1950">
                <a:solidFill>
                  <a:schemeClr val="dk1"/>
                </a:solidFill>
                <a:highlight>
                  <a:schemeClr val="lt1"/>
                </a:highlight>
                <a:latin typeface="Roboto"/>
                <a:ea typeface="Roboto"/>
                <a:cs typeface="Roboto"/>
                <a:sym typeface="Roboto"/>
              </a:rPr>
              <a:t>Credit cards have </a:t>
            </a:r>
            <a:r>
              <a:rPr b="1" lang="en" sz="1950">
                <a:solidFill>
                  <a:schemeClr val="dk1"/>
                </a:solidFill>
                <a:highlight>
                  <a:schemeClr val="lt1"/>
                </a:highlight>
                <a:latin typeface="Roboto"/>
                <a:ea typeface="Roboto"/>
                <a:cs typeface="Roboto"/>
                <a:sym typeface="Roboto"/>
              </a:rPr>
              <a:t>credit limit</a:t>
            </a:r>
            <a:r>
              <a:rPr lang="en" sz="1950">
                <a:solidFill>
                  <a:schemeClr val="dk1"/>
                </a:solidFill>
                <a:highlight>
                  <a:schemeClr val="lt1"/>
                </a:highlight>
                <a:latin typeface="Roboto"/>
                <a:ea typeface="Roboto"/>
                <a:cs typeface="Roboto"/>
                <a:sym typeface="Roboto"/>
              </a:rPr>
              <a:t>, which is the maximum amount you can spend</a:t>
            </a:r>
            <a:r>
              <a:rPr lang="en" sz="1950">
                <a:solidFill>
                  <a:schemeClr val="dk1"/>
                </a:solidFill>
                <a:highlight>
                  <a:schemeClr val="lt1"/>
                </a:highlight>
                <a:latin typeface="Roboto"/>
                <a:ea typeface="Roboto"/>
                <a:cs typeface="Roboto"/>
                <a:sym typeface="Roboto"/>
              </a:rPr>
              <a:t>.</a:t>
            </a:r>
            <a:endParaRPr sz="2400">
              <a:solidFill>
                <a:schemeClr val="dk1"/>
              </a:solidFill>
              <a:highlight>
                <a:schemeClr val="lt1"/>
              </a:highlight>
            </a:endParaRPr>
          </a:p>
        </p:txBody>
      </p:sp>
      <p:pic>
        <p:nvPicPr>
          <p:cNvPr id="213" name="Google Shape;213;g231560db9fd_1_1477">
            <a:hlinkClick r:id="rId3"/>
          </p:cNvPr>
          <p:cNvPicPr preferRelativeResize="0"/>
          <p:nvPr/>
        </p:nvPicPr>
        <p:blipFill rotWithShape="1">
          <a:blip r:embed="rId4">
            <a:alphaModFix/>
          </a:blip>
          <a:srcRect b="0" l="0" r="0" t="0"/>
          <a:stretch/>
        </p:blipFill>
        <p:spPr>
          <a:xfrm>
            <a:off x="5188449" y="2911975"/>
            <a:ext cx="3306625" cy="2075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31560db9fd_1_1984"/>
          <p:cNvSpPr/>
          <p:nvPr/>
        </p:nvSpPr>
        <p:spPr>
          <a:xfrm>
            <a:off x="373725" y="3018025"/>
            <a:ext cx="3908100" cy="19980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231560db9fd_1_1984"/>
          <p:cNvSpPr/>
          <p:nvPr/>
        </p:nvSpPr>
        <p:spPr>
          <a:xfrm>
            <a:off x="373725" y="848775"/>
            <a:ext cx="3381600" cy="19980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231560db9fd_1_1984"/>
          <p:cNvSpPr/>
          <p:nvPr/>
        </p:nvSpPr>
        <p:spPr>
          <a:xfrm>
            <a:off x="4640900" y="848775"/>
            <a:ext cx="3908100" cy="19980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231560db9fd_1_1984"/>
          <p:cNvSpPr txBox="1"/>
          <p:nvPr>
            <p:ph type="title"/>
          </p:nvPr>
        </p:nvSpPr>
        <p:spPr>
          <a:xfrm>
            <a:off x="311700" y="156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Common credit card vocabulary</a:t>
            </a:r>
            <a:endParaRPr b="1"/>
          </a:p>
        </p:txBody>
      </p:sp>
      <p:sp>
        <p:nvSpPr>
          <p:cNvPr id="222" name="Google Shape;222;g231560db9fd_1_1984"/>
          <p:cNvSpPr txBox="1"/>
          <p:nvPr>
            <p:ph idx="1" type="body"/>
          </p:nvPr>
        </p:nvSpPr>
        <p:spPr>
          <a:xfrm>
            <a:off x="311700" y="1184475"/>
            <a:ext cx="4260300" cy="1596300"/>
          </a:xfrm>
          <a:prstGeom prst="rect">
            <a:avLst/>
          </a:prstGeom>
          <a:noFill/>
          <a:ln>
            <a:noFill/>
          </a:ln>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600"/>
              <a:buFont typeface="Arial"/>
              <a:buNone/>
            </a:pPr>
            <a:r>
              <a:t/>
            </a:r>
            <a:endParaRPr sz="1600">
              <a:solidFill>
                <a:schemeClr val="dk1"/>
              </a:solidFill>
              <a:highlight>
                <a:schemeClr val="lt1"/>
              </a:highlight>
            </a:endParaRPr>
          </a:p>
          <a:p>
            <a:pPr indent="0" lvl="0" marL="0" rtl="0" algn="l">
              <a:lnSpc>
                <a:spcPct val="115000"/>
              </a:lnSpc>
              <a:spcBef>
                <a:spcPts val="0"/>
              </a:spcBef>
              <a:spcAft>
                <a:spcPts val="0"/>
              </a:spcAft>
              <a:buSzPts val="1800"/>
              <a:buNone/>
            </a:pPr>
            <a:r>
              <a:t/>
            </a:r>
            <a:endParaRPr/>
          </a:p>
        </p:txBody>
      </p:sp>
      <p:sp>
        <p:nvSpPr>
          <p:cNvPr id="223" name="Google Shape;223;g231560db9fd_1_1984"/>
          <p:cNvSpPr txBox="1"/>
          <p:nvPr/>
        </p:nvSpPr>
        <p:spPr>
          <a:xfrm>
            <a:off x="4818200" y="1016625"/>
            <a:ext cx="3553500" cy="1776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1" i="0" lang="en" sz="2100" u="none" cap="none" strike="noStrike">
                <a:solidFill>
                  <a:schemeClr val="dk1"/>
                </a:solidFill>
                <a:latin typeface="Arial"/>
                <a:ea typeface="Arial"/>
                <a:cs typeface="Arial"/>
                <a:sym typeface="Arial"/>
              </a:rPr>
              <a:t>APR:</a:t>
            </a:r>
            <a:r>
              <a:rPr b="0" i="0" lang="en" sz="2100" u="none" cap="none" strike="noStrike">
                <a:solidFill>
                  <a:schemeClr val="dk1"/>
                </a:solidFill>
                <a:latin typeface="Arial"/>
                <a:ea typeface="Arial"/>
                <a:cs typeface="Arial"/>
                <a:sym typeface="Arial"/>
              </a:rPr>
              <a:t> </a:t>
            </a:r>
            <a:r>
              <a:rPr b="0" i="1" lang="en" sz="2100" u="none" cap="none" strike="noStrike">
                <a:solidFill>
                  <a:schemeClr val="dk1"/>
                </a:solidFill>
                <a:latin typeface="Arial"/>
                <a:ea typeface="Arial"/>
                <a:cs typeface="Arial"/>
                <a:sym typeface="Arial"/>
              </a:rPr>
              <a:t>Annual Percentage Rate </a:t>
            </a:r>
            <a:r>
              <a:rPr b="0" i="0" lang="en" sz="2100" u="none" cap="none" strike="noStrike">
                <a:solidFill>
                  <a:schemeClr val="dk1"/>
                </a:solidFill>
                <a:latin typeface="Arial"/>
                <a:ea typeface="Arial"/>
                <a:cs typeface="Arial"/>
                <a:sym typeface="Arial"/>
              </a:rPr>
              <a:t>of charge. </a:t>
            </a:r>
            <a:endParaRPr b="0" i="0" sz="21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2100"/>
              <a:buFont typeface="Arial"/>
              <a:buNone/>
            </a:pPr>
            <a:r>
              <a:rPr b="0" i="0" lang="en" sz="2100" u="none" cap="none" strike="noStrike">
                <a:solidFill>
                  <a:schemeClr val="dk1"/>
                </a:solidFill>
                <a:latin typeface="Arial"/>
                <a:ea typeface="Arial"/>
                <a:cs typeface="Arial"/>
                <a:sym typeface="Arial"/>
              </a:rPr>
              <a:t>The interest you pay when you use a credit card.</a:t>
            </a:r>
            <a:endParaRPr b="0" i="0" sz="1700" u="none" cap="none" strike="noStrike">
              <a:solidFill>
                <a:srgbClr val="000000"/>
              </a:solidFill>
              <a:latin typeface="Arial"/>
              <a:ea typeface="Arial"/>
              <a:cs typeface="Arial"/>
              <a:sym typeface="Arial"/>
            </a:endParaRPr>
          </a:p>
        </p:txBody>
      </p:sp>
      <p:sp>
        <p:nvSpPr>
          <p:cNvPr id="224" name="Google Shape;224;g231560db9fd_1_1984"/>
          <p:cNvSpPr txBox="1"/>
          <p:nvPr/>
        </p:nvSpPr>
        <p:spPr>
          <a:xfrm>
            <a:off x="474975" y="1016625"/>
            <a:ext cx="31791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chemeClr val="dk1"/>
                </a:solidFill>
                <a:latin typeface="Arial"/>
                <a:ea typeface="Arial"/>
                <a:cs typeface="Arial"/>
                <a:sym typeface="Arial"/>
              </a:rPr>
              <a:t>Ca</a:t>
            </a:r>
            <a:r>
              <a:rPr b="1" i="0" lang="en" sz="2300" u="none" cap="none" strike="noStrike">
                <a:solidFill>
                  <a:schemeClr val="dk1"/>
                </a:solidFill>
                <a:highlight>
                  <a:srgbClr val="00FFFF"/>
                </a:highlight>
                <a:latin typeface="Arial"/>
                <a:ea typeface="Arial"/>
                <a:cs typeface="Arial"/>
                <a:sym typeface="Arial"/>
              </a:rPr>
              <a:t>sh back:</a:t>
            </a:r>
            <a:r>
              <a:rPr b="0" i="0" lang="en" sz="2300" u="none" cap="none" strike="noStrike">
                <a:solidFill>
                  <a:schemeClr val="dk1"/>
                </a:solidFill>
                <a:highlight>
                  <a:srgbClr val="00FFFF"/>
                </a:highlight>
                <a:latin typeface="Arial"/>
                <a:ea typeface="Arial"/>
                <a:cs typeface="Arial"/>
                <a:sym typeface="Arial"/>
              </a:rPr>
              <a:t> </a:t>
            </a:r>
            <a:r>
              <a:rPr b="0" i="0" lang="en" sz="2400" u="none" cap="none" strike="noStrike">
                <a:solidFill>
                  <a:srgbClr val="202124"/>
                </a:solidFill>
                <a:highlight>
                  <a:srgbClr val="00FFFF"/>
                </a:highlight>
                <a:latin typeface="Roboto"/>
                <a:ea typeface="Roboto"/>
                <a:cs typeface="Roboto"/>
                <a:sym typeface="Roboto"/>
              </a:rPr>
              <a:t>money the bank gives you when you use a credit card.</a:t>
            </a:r>
            <a:endParaRPr b="0" i="0" sz="2300" u="none" cap="none" strike="noStrike">
              <a:solidFill>
                <a:schemeClr val="dk1"/>
              </a:solidFill>
              <a:highlight>
                <a:srgbClr val="00FFFF"/>
              </a:highlight>
              <a:latin typeface="Arial"/>
              <a:ea typeface="Arial"/>
              <a:cs typeface="Arial"/>
              <a:sym typeface="Arial"/>
            </a:endParaRPr>
          </a:p>
        </p:txBody>
      </p:sp>
      <p:sp>
        <p:nvSpPr>
          <p:cNvPr id="225" name="Google Shape;225;g231560db9fd_1_1984"/>
          <p:cNvSpPr txBox="1"/>
          <p:nvPr/>
        </p:nvSpPr>
        <p:spPr>
          <a:xfrm>
            <a:off x="400425" y="3127200"/>
            <a:ext cx="3642900" cy="164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chemeClr val="dk1"/>
                </a:solidFill>
                <a:highlight>
                  <a:srgbClr val="FFFF00"/>
                </a:highlight>
                <a:latin typeface="Arial"/>
                <a:ea typeface="Arial"/>
                <a:cs typeface="Arial"/>
                <a:sym typeface="Arial"/>
              </a:rPr>
              <a:t>Promotional Rate:</a:t>
            </a:r>
            <a:r>
              <a:rPr b="0" i="0" lang="en" sz="2300" u="none" cap="none" strike="noStrike">
                <a:solidFill>
                  <a:schemeClr val="dk1"/>
                </a:solidFill>
                <a:highlight>
                  <a:srgbClr val="FFFF00"/>
                </a:highlight>
                <a:latin typeface="Arial"/>
                <a:ea typeface="Arial"/>
                <a:cs typeface="Arial"/>
                <a:sym typeface="Arial"/>
              </a:rPr>
              <a:t> </a:t>
            </a:r>
            <a:endParaRPr b="0" i="0" sz="2300" u="none" cap="none" strike="noStrike">
              <a:solidFill>
                <a:schemeClr val="dk1"/>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202124"/>
                </a:solidFill>
                <a:highlight>
                  <a:srgbClr val="FFFF00"/>
                </a:highlight>
                <a:latin typeface="Roboto"/>
                <a:ea typeface="Roboto"/>
                <a:cs typeface="Roboto"/>
                <a:sym typeface="Roboto"/>
              </a:rPr>
              <a:t>A low percent (%) interest that you pay for a short amount of time.</a:t>
            </a:r>
            <a:endParaRPr b="0" i="0" sz="2300" u="none" cap="none" strike="noStrike">
              <a:solidFill>
                <a:schemeClr val="dk1"/>
              </a:solidFill>
              <a:highlight>
                <a:srgbClr val="FFFF00"/>
              </a:highlight>
              <a:latin typeface="Arial"/>
              <a:ea typeface="Arial"/>
              <a:cs typeface="Arial"/>
              <a:sym typeface="Arial"/>
            </a:endParaRPr>
          </a:p>
        </p:txBody>
      </p:sp>
      <p:sp>
        <p:nvSpPr>
          <p:cNvPr id="226" name="Google Shape;226;g231560db9fd_1_1984"/>
          <p:cNvSpPr/>
          <p:nvPr/>
        </p:nvSpPr>
        <p:spPr>
          <a:xfrm>
            <a:off x="4818200" y="3080550"/>
            <a:ext cx="3381600" cy="19980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2300" u="none" cap="none" strike="noStrike">
                <a:solidFill>
                  <a:schemeClr val="dk1"/>
                </a:solidFill>
                <a:highlight>
                  <a:srgbClr val="00FFFF"/>
                </a:highlight>
                <a:latin typeface="Arial"/>
                <a:ea typeface="Arial"/>
                <a:cs typeface="Arial"/>
                <a:sym typeface="Arial"/>
              </a:rPr>
              <a:t>Permanent Rate:</a:t>
            </a:r>
            <a:r>
              <a:rPr b="0" i="0" lang="en" sz="2300" u="none" cap="none" strike="noStrike">
                <a:solidFill>
                  <a:schemeClr val="dk1"/>
                </a:solidFill>
                <a:highlight>
                  <a:srgbClr val="00FFFF"/>
                </a:highlight>
                <a:latin typeface="Arial"/>
                <a:ea typeface="Arial"/>
                <a:cs typeface="Arial"/>
                <a:sym typeface="Arial"/>
              </a:rPr>
              <a:t> </a:t>
            </a:r>
            <a:endParaRPr b="0" i="0" sz="2300" u="none" cap="none" strike="noStrike">
              <a:solidFill>
                <a:schemeClr val="dk1"/>
              </a:solidFill>
              <a:highlight>
                <a:srgbClr val="00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2400" u="none" cap="none" strike="noStrike">
                <a:solidFill>
                  <a:srgbClr val="202124"/>
                </a:solidFill>
                <a:highlight>
                  <a:srgbClr val="00FFFF"/>
                </a:highlight>
                <a:latin typeface="Roboto"/>
                <a:ea typeface="Roboto"/>
                <a:cs typeface="Roboto"/>
                <a:sym typeface="Roboto"/>
              </a:rPr>
              <a:t>The percent (%) interest that you pay after the promotional rate ends.</a:t>
            </a:r>
            <a:endParaRPr b="0" i="0" sz="1400" u="none" cap="none" strike="noStrike">
              <a:solidFill>
                <a:srgbClr val="000000"/>
              </a:solidFill>
              <a:highlight>
                <a:srgbClr val="00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What is a comparison</a:t>
            </a:r>
            <a:r>
              <a:rPr lang="en"/>
              <a:t>? </a:t>
            </a:r>
            <a:endParaRPr/>
          </a:p>
        </p:txBody>
      </p:sp>
      <p:sp>
        <p:nvSpPr>
          <p:cNvPr id="64" name="Google Shape;64;p2"/>
          <p:cNvSpPr txBox="1"/>
          <p:nvPr>
            <p:ph idx="1" type="body"/>
          </p:nvPr>
        </p:nvSpPr>
        <p:spPr>
          <a:xfrm>
            <a:off x="311700" y="1152475"/>
            <a:ext cx="7863300" cy="109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1800"/>
              <a:buNone/>
            </a:pPr>
            <a:r>
              <a:rPr lang="en" sz="2000">
                <a:solidFill>
                  <a:schemeClr val="dk1"/>
                </a:solidFill>
              </a:rPr>
              <a:t>A </a:t>
            </a:r>
            <a:r>
              <a:rPr b="1" lang="en" sz="2000">
                <a:solidFill>
                  <a:schemeClr val="dk1"/>
                </a:solidFill>
              </a:rPr>
              <a:t>comparison</a:t>
            </a:r>
            <a:r>
              <a:rPr lang="en" sz="2000">
                <a:solidFill>
                  <a:schemeClr val="dk1"/>
                </a:solidFill>
              </a:rPr>
              <a:t> is an examination of two more more things to see if they are similar (the same) or different. We make comparisons all the time.</a:t>
            </a:r>
            <a:r>
              <a:rPr lang="en" sz="2000"/>
              <a:t> </a:t>
            </a:r>
            <a:endParaRPr sz="2000"/>
          </a:p>
        </p:txBody>
      </p:sp>
      <p:pic>
        <p:nvPicPr>
          <p:cNvPr id="65" name="Google Shape;65;p2">
            <a:hlinkClick r:id="rId3"/>
          </p:cNvPr>
          <p:cNvPicPr preferRelativeResize="0"/>
          <p:nvPr/>
        </p:nvPicPr>
        <p:blipFill rotWithShape="1">
          <a:blip r:embed="rId4">
            <a:alphaModFix/>
          </a:blip>
          <a:srcRect b="0" l="0" r="0" t="0"/>
          <a:stretch/>
        </p:blipFill>
        <p:spPr>
          <a:xfrm>
            <a:off x="1576675" y="2245675"/>
            <a:ext cx="2359224" cy="2359224"/>
          </a:xfrm>
          <a:prstGeom prst="rect">
            <a:avLst/>
          </a:prstGeom>
          <a:noFill/>
          <a:ln>
            <a:noFill/>
          </a:ln>
        </p:spPr>
      </p:pic>
      <p:pic>
        <p:nvPicPr>
          <p:cNvPr id="66" name="Google Shape;66;p2">
            <a:hlinkClick r:id="rId5"/>
          </p:cNvPr>
          <p:cNvPicPr preferRelativeResize="0"/>
          <p:nvPr/>
        </p:nvPicPr>
        <p:blipFill rotWithShape="1">
          <a:blip r:embed="rId6">
            <a:alphaModFix/>
          </a:blip>
          <a:srcRect b="0" l="33660" r="0" t="0"/>
          <a:stretch/>
        </p:blipFill>
        <p:spPr>
          <a:xfrm>
            <a:off x="4904931" y="2245675"/>
            <a:ext cx="2346369" cy="2359225"/>
          </a:xfrm>
          <a:prstGeom prst="rect">
            <a:avLst/>
          </a:prstGeom>
          <a:noFill/>
          <a:ln>
            <a:noFill/>
          </a:ln>
        </p:spPr>
      </p:pic>
      <p:sp>
        <p:nvSpPr>
          <p:cNvPr id="67" name="Google Shape;67;p2"/>
          <p:cNvSpPr txBox="1"/>
          <p:nvPr/>
        </p:nvSpPr>
        <p:spPr>
          <a:xfrm>
            <a:off x="1511000" y="4610450"/>
            <a:ext cx="2754900" cy="37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Amari is holding one flower.</a:t>
            </a:r>
            <a:endParaRPr b="1" i="0" sz="1400" u="none" cap="none" strike="noStrike">
              <a:solidFill>
                <a:srgbClr val="000000"/>
              </a:solidFill>
              <a:latin typeface="Arial"/>
              <a:ea typeface="Arial"/>
              <a:cs typeface="Arial"/>
              <a:sym typeface="Arial"/>
            </a:endParaRPr>
          </a:p>
        </p:txBody>
      </p:sp>
      <p:sp>
        <p:nvSpPr>
          <p:cNvPr id="68" name="Google Shape;68;p2"/>
          <p:cNvSpPr txBox="1"/>
          <p:nvPr/>
        </p:nvSpPr>
        <p:spPr>
          <a:xfrm>
            <a:off x="4904925" y="461045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Selena is holding many flowers.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6"/>
          <p:cNvSpPr txBox="1"/>
          <p:nvPr>
            <p:ph type="title"/>
          </p:nvPr>
        </p:nvSpPr>
        <p:spPr>
          <a:xfrm>
            <a:off x="311700" y="136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Let’s examine this chart to make some comparisons</a:t>
            </a:r>
            <a:endParaRPr b="1"/>
          </a:p>
        </p:txBody>
      </p:sp>
      <p:pic>
        <p:nvPicPr>
          <p:cNvPr id="232" name="Google Shape;232;p16"/>
          <p:cNvPicPr preferRelativeResize="0"/>
          <p:nvPr/>
        </p:nvPicPr>
        <p:blipFill rotWithShape="1">
          <a:blip r:embed="rId3">
            <a:alphaModFix/>
          </a:blip>
          <a:srcRect b="0" l="0" r="0" t="0"/>
          <a:stretch/>
        </p:blipFill>
        <p:spPr>
          <a:xfrm>
            <a:off x="1547325" y="634426"/>
            <a:ext cx="5814751" cy="4361476"/>
          </a:xfrm>
          <a:prstGeom prst="rect">
            <a:avLst/>
          </a:prstGeom>
          <a:noFill/>
          <a:ln>
            <a:noFill/>
          </a:ln>
        </p:spPr>
      </p:pic>
      <p:sp>
        <p:nvSpPr>
          <p:cNvPr id="233" name="Google Shape;233;p16"/>
          <p:cNvSpPr txBox="1"/>
          <p:nvPr/>
        </p:nvSpPr>
        <p:spPr>
          <a:xfrm>
            <a:off x="6142000" y="1736675"/>
            <a:ext cx="33816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highlight>
                <a:srgbClr val="00FFFF"/>
              </a:highlight>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7"/>
          <p:cNvSpPr txBox="1"/>
          <p:nvPr>
            <p:ph type="title"/>
          </p:nvPr>
        </p:nvSpPr>
        <p:spPr>
          <a:xfrm>
            <a:off x="260225" y="7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b="1" lang="en"/>
              <a:t>Let’s examine this chart to make some comparisons</a:t>
            </a:r>
            <a:endParaRPr b="1"/>
          </a:p>
          <a:p>
            <a:pPr indent="0" lvl="0" marL="0" rtl="0" algn="l">
              <a:lnSpc>
                <a:spcPct val="100000"/>
              </a:lnSpc>
              <a:spcBef>
                <a:spcPts val="0"/>
              </a:spcBef>
              <a:spcAft>
                <a:spcPts val="0"/>
              </a:spcAft>
              <a:buSzPct val="111111"/>
              <a:buNone/>
            </a:pPr>
            <a:r>
              <a:t/>
            </a:r>
            <a:endParaRPr/>
          </a:p>
        </p:txBody>
      </p:sp>
      <p:sp>
        <p:nvSpPr>
          <p:cNvPr id="239" name="Google Shape;239;p17"/>
          <p:cNvSpPr txBox="1"/>
          <p:nvPr>
            <p:ph idx="1" type="body"/>
          </p:nvPr>
        </p:nvSpPr>
        <p:spPr>
          <a:xfrm>
            <a:off x="6069325" y="1152475"/>
            <a:ext cx="2763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We can use our comparative language to compare these offers. </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b="1" lang="en">
                <a:solidFill>
                  <a:schemeClr val="dk1"/>
                </a:solidFill>
              </a:rPr>
              <a:t>Compare</a:t>
            </a:r>
            <a:r>
              <a:rPr lang="en">
                <a:solidFill>
                  <a:schemeClr val="dk1"/>
                </a:solidFill>
              </a:rPr>
              <a:t> </a:t>
            </a:r>
            <a:r>
              <a:rPr b="1" lang="en">
                <a:solidFill>
                  <a:schemeClr val="dk1"/>
                </a:solidFill>
              </a:rPr>
              <a:t>the annual fee</a:t>
            </a:r>
            <a:r>
              <a:rPr lang="en">
                <a:solidFill>
                  <a:schemeClr val="dk1"/>
                </a:solidFill>
              </a:rPr>
              <a:t> of Card B and Card C using greater than, less than, or equal to. </a:t>
            </a:r>
            <a:endParaRPr>
              <a:solidFill>
                <a:schemeClr val="dk1"/>
              </a:solidFill>
            </a:endParaRPr>
          </a:p>
        </p:txBody>
      </p:sp>
      <p:pic>
        <p:nvPicPr>
          <p:cNvPr id="240" name="Google Shape;240;p17"/>
          <p:cNvPicPr preferRelativeResize="0"/>
          <p:nvPr/>
        </p:nvPicPr>
        <p:blipFill rotWithShape="1">
          <a:blip r:embed="rId3">
            <a:alphaModFix/>
          </a:blip>
          <a:srcRect b="0" l="0" r="0" t="0"/>
          <a:stretch/>
        </p:blipFill>
        <p:spPr>
          <a:xfrm>
            <a:off x="167150" y="642750"/>
            <a:ext cx="5829001" cy="4372149"/>
          </a:xfrm>
          <a:prstGeom prst="rect">
            <a:avLst/>
          </a:prstGeom>
          <a:noFill/>
          <a:ln>
            <a:noFill/>
          </a:ln>
        </p:spPr>
      </p:pic>
      <p:sp>
        <p:nvSpPr>
          <p:cNvPr id="241" name="Google Shape;241;p17"/>
          <p:cNvSpPr txBox="1"/>
          <p:nvPr/>
        </p:nvSpPr>
        <p:spPr>
          <a:xfrm>
            <a:off x="6112025" y="4015125"/>
            <a:ext cx="266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7"/>
          <p:cNvSpPr txBox="1"/>
          <p:nvPr/>
        </p:nvSpPr>
        <p:spPr>
          <a:xfrm>
            <a:off x="6116425" y="3968200"/>
            <a:ext cx="28164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Card B’s annual fee is</a:t>
            </a:r>
            <a:r>
              <a:rPr b="0" i="0" lang="en" sz="1400" u="none" cap="none" strike="noStrike">
                <a:solidFill>
                  <a:srgbClr val="000000"/>
                </a:solidFill>
                <a:highlight>
                  <a:srgbClr val="FFFF00"/>
                </a:highlight>
                <a:latin typeface="Arial"/>
                <a:ea typeface="Arial"/>
                <a:cs typeface="Arial"/>
                <a:sym typeface="Arial"/>
              </a:rPr>
              <a:t> less than</a:t>
            </a:r>
            <a:r>
              <a:rPr b="0" i="0" lang="en" sz="1400" u="none" cap="none" strike="noStrike">
                <a:solidFill>
                  <a:srgbClr val="000000"/>
                </a:solidFill>
                <a:latin typeface="Arial"/>
                <a:ea typeface="Arial"/>
                <a:cs typeface="Arial"/>
                <a:sym typeface="Arial"/>
              </a:rPr>
              <a:t> Card C’s annual fee.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$35 </a:t>
            </a:r>
            <a:r>
              <a:rPr b="1" i="0" lang="en" sz="1400" u="none" cap="none" strike="noStrike">
                <a:solidFill>
                  <a:srgbClr val="000000"/>
                </a:solidFill>
                <a:highlight>
                  <a:srgbClr val="FFFF00"/>
                </a:highlight>
                <a:latin typeface="Arial"/>
                <a:ea typeface="Arial"/>
                <a:cs typeface="Arial"/>
                <a:sym typeface="Arial"/>
              </a:rPr>
              <a:t>&lt;</a:t>
            </a:r>
            <a:r>
              <a:rPr b="1" i="0" lang="en" sz="1400" u="none" cap="none" strike="noStrike">
                <a:solidFill>
                  <a:srgbClr val="000000"/>
                </a:solidFill>
                <a:latin typeface="Arial"/>
                <a:ea typeface="Arial"/>
                <a:cs typeface="Arial"/>
                <a:sym typeface="Arial"/>
              </a:rPr>
              <a:t> </a:t>
            </a:r>
            <a:r>
              <a:rPr b="0" i="0" lang="en" sz="1400" u="none" cap="none" strike="noStrike">
                <a:solidFill>
                  <a:srgbClr val="000000"/>
                </a:solidFill>
                <a:latin typeface="Arial"/>
                <a:ea typeface="Arial"/>
                <a:cs typeface="Arial"/>
                <a:sym typeface="Arial"/>
              </a:rPr>
              <a:t>$60</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8"/>
          <p:cNvSpPr txBox="1"/>
          <p:nvPr>
            <p:ph type="title"/>
          </p:nvPr>
        </p:nvSpPr>
        <p:spPr>
          <a:xfrm>
            <a:off x="260250" y="1878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Let’s examine this chart to make some comparisons</a:t>
            </a:r>
            <a:endParaRPr b="1"/>
          </a:p>
          <a:p>
            <a:pPr indent="0" lvl="0" marL="0" rtl="0" algn="l">
              <a:lnSpc>
                <a:spcPct val="100000"/>
              </a:lnSpc>
              <a:spcBef>
                <a:spcPts val="0"/>
              </a:spcBef>
              <a:spcAft>
                <a:spcPts val="0"/>
              </a:spcAft>
              <a:buSzPct val="111111"/>
              <a:buNone/>
            </a:pPr>
            <a:r>
              <a:t/>
            </a:r>
            <a:endParaRPr/>
          </a:p>
        </p:txBody>
      </p:sp>
      <p:sp>
        <p:nvSpPr>
          <p:cNvPr id="248" name="Google Shape;248;p18"/>
          <p:cNvSpPr txBox="1"/>
          <p:nvPr>
            <p:ph idx="1" type="body"/>
          </p:nvPr>
        </p:nvSpPr>
        <p:spPr>
          <a:xfrm>
            <a:off x="5782900" y="889125"/>
            <a:ext cx="3197100" cy="4125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b="1" lang="en">
                <a:solidFill>
                  <a:schemeClr val="dk1"/>
                </a:solidFill>
              </a:rPr>
              <a:t>Compare the APR rate </a:t>
            </a:r>
            <a:r>
              <a:rPr lang="en">
                <a:solidFill>
                  <a:schemeClr val="dk1"/>
                </a:solidFill>
              </a:rPr>
              <a:t>of Card A to the APR rate of Card B after the promotional  period ends. </a:t>
            </a:r>
            <a:endParaRPr>
              <a:solidFill>
                <a:schemeClr val="dk1"/>
              </a:solidFill>
            </a:endParaRPr>
          </a:p>
          <a:p>
            <a:pPr indent="0" lvl="0" marL="0" rtl="0" algn="l">
              <a:lnSpc>
                <a:spcPct val="115000"/>
              </a:lnSpc>
              <a:spcBef>
                <a:spcPts val="1200"/>
              </a:spcBef>
              <a:spcAft>
                <a:spcPts val="1200"/>
              </a:spcAft>
              <a:buSzPts val="1800"/>
              <a:buNone/>
            </a:pPr>
            <a:r>
              <a:rPr b="1" lang="en">
                <a:solidFill>
                  <a:schemeClr val="dk1"/>
                </a:solidFill>
              </a:rPr>
              <a:t>Hint:</a:t>
            </a:r>
            <a:r>
              <a:rPr lang="en">
                <a:solidFill>
                  <a:schemeClr val="dk1"/>
                </a:solidFill>
              </a:rPr>
              <a:t> The promotional rates are at the top and the r</a:t>
            </a:r>
            <a:r>
              <a:rPr lang="en">
                <a:solidFill>
                  <a:schemeClr val="dk1"/>
                </a:solidFill>
                <a:extLst>
                  <a:ext uri="http://customooxmlschemas.google.com/">
                    <go:slidesCustomData xmlns:go="http://customooxmlschemas.google.com/" textRoundtripDataId="0"/>
                  </a:ext>
                </a:extLst>
              </a:rPr>
              <a:t>ates after the promotion ends</a:t>
            </a:r>
            <a:r>
              <a:rPr lang="en">
                <a:solidFill>
                  <a:schemeClr val="dk1"/>
                </a:solidFill>
              </a:rPr>
              <a:t> are in the white rectangles.</a:t>
            </a:r>
            <a:endParaRPr>
              <a:solidFill>
                <a:schemeClr val="dk1"/>
              </a:solidFill>
            </a:endParaRPr>
          </a:p>
        </p:txBody>
      </p:sp>
      <p:pic>
        <p:nvPicPr>
          <p:cNvPr id="249" name="Google Shape;249;p18"/>
          <p:cNvPicPr preferRelativeResize="0"/>
          <p:nvPr/>
        </p:nvPicPr>
        <p:blipFill rotWithShape="1">
          <a:blip r:embed="rId3">
            <a:alphaModFix/>
          </a:blip>
          <a:srcRect b="0" l="0" r="0" t="0"/>
          <a:stretch/>
        </p:blipFill>
        <p:spPr>
          <a:xfrm>
            <a:off x="167150" y="889125"/>
            <a:ext cx="5500528" cy="4125775"/>
          </a:xfrm>
          <a:prstGeom prst="rect">
            <a:avLst/>
          </a:prstGeom>
          <a:noFill/>
          <a:ln>
            <a:noFill/>
          </a:ln>
        </p:spPr>
      </p:pic>
      <p:sp>
        <p:nvSpPr>
          <p:cNvPr id="250" name="Google Shape;250;p18"/>
          <p:cNvSpPr txBox="1"/>
          <p:nvPr/>
        </p:nvSpPr>
        <p:spPr>
          <a:xfrm>
            <a:off x="5858125" y="4052750"/>
            <a:ext cx="29433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Card A’s APR rate is </a:t>
            </a:r>
            <a:r>
              <a:rPr b="0" i="0" lang="en" sz="1400" u="none" cap="none" strike="noStrike">
                <a:solidFill>
                  <a:srgbClr val="000000"/>
                </a:solidFill>
                <a:highlight>
                  <a:srgbClr val="FFFF00"/>
                </a:highlight>
                <a:latin typeface="Arial"/>
                <a:ea typeface="Arial"/>
                <a:cs typeface="Arial"/>
                <a:sym typeface="Arial"/>
              </a:rPr>
              <a:t>greater than</a:t>
            </a:r>
            <a:r>
              <a:rPr b="0" i="0" lang="en" sz="1400" u="none" cap="none" strike="noStrike">
                <a:solidFill>
                  <a:srgbClr val="000000"/>
                </a:solidFill>
                <a:latin typeface="Arial"/>
                <a:ea typeface="Arial"/>
                <a:cs typeface="Arial"/>
                <a:sym typeface="Arial"/>
              </a:rPr>
              <a:t> Card B’s APR rate.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27% </a:t>
            </a:r>
            <a:r>
              <a:rPr b="1" i="0" lang="en" sz="1400" u="none" cap="none" strike="noStrike">
                <a:solidFill>
                  <a:srgbClr val="000000"/>
                </a:solidFill>
                <a:highlight>
                  <a:srgbClr val="FFFF00"/>
                </a:highlight>
                <a:latin typeface="Arial"/>
                <a:ea typeface="Arial"/>
                <a:cs typeface="Arial"/>
                <a:sym typeface="Arial"/>
              </a:rPr>
              <a:t>&gt; </a:t>
            </a:r>
            <a:r>
              <a:rPr b="0" i="0" lang="en" sz="1400" u="none" cap="none" strike="noStrike">
                <a:solidFill>
                  <a:srgbClr val="000000"/>
                </a:solidFill>
                <a:latin typeface="Arial"/>
                <a:ea typeface="Arial"/>
                <a:cs typeface="Arial"/>
                <a:sym typeface="Arial"/>
              </a:rPr>
              <a:t>18%</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9"/>
          <p:cNvSpPr txBox="1"/>
          <p:nvPr>
            <p:ph type="title"/>
          </p:nvPr>
        </p:nvSpPr>
        <p:spPr>
          <a:xfrm>
            <a:off x="260250" y="1878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Let’s examine this chart to make some comparisons</a:t>
            </a:r>
            <a:endParaRPr b="1"/>
          </a:p>
          <a:p>
            <a:pPr indent="0" lvl="0" marL="0" rtl="0" algn="l">
              <a:lnSpc>
                <a:spcPct val="100000"/>
              </a:lnSpc>
              <a:spcBef>
                <a:spcPts val="0"/>
              </a:spcBef>
              <a:spcAft>
                <a:spcPts val="0"/>
              </a:spcAft>
              <a:buSzPct val="111111"/>
              <a:buNone/>
            </a:pPr>
            <a:r>
              <a:t/>
            </a:r>
            <a:endParaRPr/>
          </a:p>
        </p:txBody>
      </p:sp>
      <p:sp>
        <p:nvSpPr>
          <p:cNvPr id="256" name="Google Shape;256;p19"/>
          <p:cNvSpPr txBox="1"/>
          <p:nvPr>
            <p:ph idx="1" type="body"/>
          </p:nvPr>
        </p:nvSpPr>
        <p:spPr>
          <a:xfrm>
            <a:off x="6069325" y="1152475"/>
            <a:ext cx="2763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b="1" lang="en">
                <a:solidFill>
                  <a:schemeClr val="dk1"/>
                </a:solidFill>
              </a:rPr>
              <a:t>Compare</a:t>
            </a:r>
            <a:r>
              <a:rPr lang="en">
                <a:solidFill>
                  <a:schemeClr val="dk1"/>
                </a:solidFill>
              </a:rPr>
              <a:t> </a:t>
            </a:r>
            <a:r>
              <a:rPr b="1" lang="en">
                <a:solidFill>
                  <a:schemeClr val="dk1"/>
                </a:solidFill>
              </a:rPr>
              <a:t>the cash back percentages </a:t>
            </a:r>
            <a:r>
              <a:rPr lang="en">
                <a:solidFill>
                  <a:schemeClr val="dk1"/>
                </a:solidFill>
              </a:rPr>
              <a:t>of Card A and Card C using greater than, less than, or equal to. </a:t>
            </a:r>
            <a:endParaRPr>
              <a:solidFill>
                <a:schemeClr val="dk1"/>
              </a:solidFill>
            </a:endParaRPr>
          </a:p>
        </p:txBody>
      </p:sp>
      <p:pic>
        <p:nvPicPr>
          <p:cNvPr id="257" name="Google Shape;257;p19"/>
          <p:cNvPicPr preferRelativeResize="0"/>
          <p:nvPr/>
        </p:nvPicPr>
        <p:blipFill rotWithShape="1">
          <a:blip r:embed="rId3">
            <a:alphaModFix/>
          </a:blip>
          <a:srcRect b="0" l="0" r="0" t="0"/>
          <a:stretch/>
        </p:blipFill>
        <p:spPr>
          <a:xfrm>
            <a:off x="167150" y="889125"/>
            <a:ext cx="5500528" cy="4125775"/>
          </a:xfrm>
          <a:prstGeom prst="rect">
            <a:avLst/>
          </a:prstGeom>
          <a:noFill/>
          <a:ln>
            <a:noFill/>
          </a:ln>
        </p:spPr>
      </p:pic>
      <p:sp>
        <p:nvSpPr>
          <p:cNvPr id="258" name="Google Shape;258;p19"/>
          <p:cNvSpPr txBox="1"/>
          <p:nvPr/>
        </p:nvSpPr>
        <p:spPr>
          <a:xfrm>
            <a:off x="6112025" y="4015125"/>
            <a:ext cx="266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9"/>
          <p:cNvSpPr txBox="1"/>
          <p:nvPr/>
        </p:nvSpPr>
        <p:spPr>
          <a:xfrm>
            <a:off x="6042625" y="3150150"/>
            <a:ext cx="28164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Card A’s cash back percentage is</a:t>
            </a:r>
            <a:r>
              <a:rPr b="0" i="0" lang="en" sz="1400" u="none" cap="none" strike="noStrike">
                <a:solidFill>
                  <a:srgbClr val="000000"/>
                </a:solidFill>
                <a:highlight>
                  <a:srgbClr val="FFFF00"/>
                </a:highlight>
                <a:latin typeface="Arial"/>
                <a:ea typeface="Arial"/>
                <a:cs typeface="Arial"/>
                <a:sym typeface="Arial"/>
              </a:rPr>
              <a:t> less than</a:t>
            </a:r>
            <a:r>
              <a:rPr b="0" i="0" lang="en" sz="1400" u="none" cap="none" strike="noStrike">
                <a:solidFill>
                  <a:srgbClr val="000000"/>
                </a:solidFill>
                <a:latin typeface="Arial"/>
                <a:ea typeface="Arial"/>
                <a:cs typeface="Arial"/>
                <a:sym typeface="Arial"/>
              </a:rPr>
              <a:t> Card C’s cash back percentage.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3% </a:t>
            </a:r>
            <a:r>
              <a:rPr b="1" i="0" lang="en" sz="1400" u="none" cap="none" strike="noStrike">
                <a:solidFill>
                  <a:srgbClr val="000000"/>
                </a:solidFill>
                <a:highlight>
                  <a:srgbClr val="FFFF00"/>
                </a:highlight>
                <a:latin typeface="Arial"/>
                <a:ea typeface="Arial"/>
                <a:cs typeface="Arial"/>
                <a:sym typeface="Arial"/>
              </a:rPr>
              <a:t>&lt;</a:t>
            </a:r>
            <a:r>
              <a:rPr b="1" i="0" lang="en" sz="1400" u="none" cap="none" strike="noStrike">
                <a:solidFill>
                  <a:srgbClr val="000000"/>
                </a:solidFill>
                <a:latin typeface="Arial"/>
                <a:ea typeface="Arial"/>
                <a:cs typeface="Arial"/>
                <a:sym typeface="Arial"/>
              </a:rPr>
              <a:t> </a:t>
            </a:r>
            <a:r>
              <a:rPr b="0" i="0" lang="en" sz="1400" u="none" cap="none" strike="noStrike">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0"/>
          <p:cNvSpPr txBox="1"/>
          <p:nvPr>
            <p:ph type="title"/>
          </p:nvPr>
        </p:nvSpPr>
        <p:spPr>
          <a:xfrm>
            <a:off x="311700" y="2005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Which Credit Card Would You Choose? Why?</a:t>
            </a:r>
            <a:endParaRPr b="1"/>
          </a:p>
        </p:txBody>
      </p:sp>
      <p:sp>
        <p:nvSpPr>
          <p:cNvPr id="265" name="Google Shape;265;p20"/>
          <p:cNvSpPr txBox="1"/>
          <p:nvPr>
            <p:ph idx="1" type="body"/>
          </p:nvPr>
        </p:nvSpPr>
        <p:spPr>
          <a:xfrm>
            <a:off x="5886350" y="889125"/>
            <a:ext cx="2946000" cy="40569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1800"/>
              <a:buNone/>
            </a:pPr>
            <a:r>
              <a:rPr lang="en">
                <a:solidFill>
                  <a:schemeClr val="dk1"/>
                </a:solidFill>
              </a:rPr>
              <a:t>Each card has different qualities. Which card would you pick? </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Make your choice and share it with the person next to you. Tell them why using one example that compares. </a:t>
            </a:r>
            <a:endParaRPr>
              <a:solidFill>
                <a:schemeClr val="dk1"/>
              </a:solidFill>
            </a:endParaRPr>
          </a:p>
          <a:p>
            <a:pPr indent="0" lvl="0" marL="0" rtl="0" algn="l">
              <a:lnSpc>
                <a:spcPct val="115000"/>
              </a:lnSpc>
              <a:spcBef>
                <a:spcPts val="1200"/>
              </a:spcBef>
              <a:spcAft>
                <a:spcPts val="1200"/>
              </a:spcAft>
              <a:buSzPts val="1800"/>
              <a:buNone/>
            </a:pPr>
            <a:r>
              <a:rPr b="1" lang="en">
                <a:solidFill>
                  <a:schemeClr val="dk1"/>
                </a:solidFill>
              </a:rPr>
              <a:t>Example:</a:t>
            </a:r>
            <a:r>
              <a:rPr lang="en">
                <a:solidFill>
                  <a:schemeClr val="dk1"/>
                </a:solidFill>
              </a:rPr>
              <a:t> I would choose Card A because it has no annual fee. The fee of Card A is less than the annual fee of Card C. </a:t>
            </a:r>
            <a:endParaRPr>
              <a:solidFill>
                <a:schemeClr val="dk1"/>
              </a:solidFill>
            </a:endParaRPr>
          </a:p>
        </p:txBody>
      </p:sp>
      <p:pic>
        <p:nvPicPr>
          <p:cNvPr id="266" name="Google Shape;266;p20"/>
          <p:cNvPicPr preferRelativeResize="0"/>
          <p:nvPr/>
        </p:nvPicPr>
        <p:blipFill rotWithShape="1">
          <a:blip r:embed="rId3">
            <a:alphaModFix/>
          </a:blip>
          <a:srcRect b="0" l="0" r="0" t="0"/>
          <a:stretch/>
        </p:blipFill>
        <p:spPr>
          <a:xfrm>
            <a:off x="167150" y="889125"/>
            <a:ext cx="5500528" cy="4125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Using inequality vocabulary everyday</a:t>
            </a:r>
            <a:endParaRPr b="1"/>
          </a:p>
        </p:txBody>
      </p:sp>
      <p:sp>
        <p:nvSpPr>
          <p:cNvPr id="272" name="Google Shape;272;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93700" lvl="0" marL="457200" rtl="0" algn="l">
              <a:lnSpc>
                <a:spcPct val="115000"/>
              </a:lnSpc>
              <a:spcBef>
                <a:spcPts val="0"/>
              </a:spcBef>
              <a:spcAft>
                <a:spcPts val="0"/>
              </a:spcAft>
              <a:buClr>
                <a:schemeClr val="dk1"/>
              </a:buClr>
              <a:buSzPts val="2600"/>
              <a:buChar char="●"/>
            </a:pPr>
            <a:r>
              <a:rPr lang="en" sz="2600">
                <a:solidFill>
                  <a:schemeClr val="dk1"/>
                </a:solidFill>
              </a:rPr>
              <a:t>When we speak about greater than and less than in our day to day life we often say: </a:t>
            </a:r>
            <a:endParaRPr sz="26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a:solidFill>
                  <a:schemeClr val="dk1"/>
                </a:solidFill>
              </a:rPr>
              <a:t>More _____ than</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a:solidFill>
                  <a:schemeClr val="dk1"/>
                </a:solidFill>
              </a:rPr>
              <a:t>Fewer _____ than</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 sz="2200">
                <a:solidFill>
                  <a:schemeClr val="dk1"/>
                </a:solidFill>
              </a:rPr>
              <a:t>The same _____ as</a:t>
            </a:r>
            <a:endParaRPr sz="2200">
              <a:solidFill>
                <a:schemeClr val="dk1"/>
              </a:solidFill>
            </a:endParaRPr>
          </a:p>
          <a:p>
            <a:pPr indent="0" lvl="0" marL="0" rtl="0" algn="l">
              <a:lnSpc>
                <a:spcPct val="115000"/>
              </a:lnSpc>
              <a:spcBef>
                <a:spcPts val="1200"/>
              </a:spcBef>
              <a:spcAft>
                <a:spcPts val="1200"/>
              </a:spcAft>
              <a:buSzPts val="1800"/>
              <a:buNone/>
            </a:pPr>
            <a:r>
              <a:rPr b="1" lang="en" sz="2200">
                <a:solidFill>
                  <a:schemeClr val="dk1"/>
                </a:solidFill>
              </a:rPr>
              <a:t>Example</a:t>
            </a:r>
            <a:r>
              <a:rPr lang="en" sz="2200">
                <a:solidFill>
                  <a:schemeClr val="dk1"/>
                </a:solidFill>
              </a:rPr>
              <a:t>: Tom has </a:t>
            </a:r>
            <a:r>
              <a:rPr lang="en" sz="2200" u="sng">
                <a:solidFill>
                  <a:schemeClr val="dk1"/>
                </a:solidFill>
              </a:rPr>
              <a:t>more oranges than apples</a:t>
            </a:r>
            <a:r>
              <a:rPr lang="en" sz="2200">
                <a:solidFill>
                  <a:schemeClr val="dk1"/>
                </a:solidFill>
              </a:rPr>
              <a:t> in his shopping cart.</a:t>
            </a:r>
            <a:endParaRPr sz="22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40909"/>
              <a:buNone/>
            </a:pPr>
            <a:r>
              <a:rPr b="1" lang="en" sz="2420"/>
              <a:t>Let’s practice using more than, fewer than, and the same as</a:t>
            </a:r>
            <a:endParaRPr b="1" sz="2420"/>
          </a:p>
        </p:txBody>
      </p:sp>
      <p:pic>
        <p:nvPicPr>
          <p:cNvPr id="278" name="Google Shape;278;p22">
            <a:hlinkClick r:id="rId3"/>
          </p:cNvPr>
          <p:cNvPicPr preferRelativeResize="0"/>
          <p:nvPr/>
        </p:nvPicPr>
        <p:blipFill rotWithShape="1">
          <a:blip r:embed="rId4">
            <a:alphaModFix/>
          </a:blip>
          <a:srcRect b="0" l="0" r="0" t="0"/>
          <a:stretch/>
        </p:blipFill>
        <p:spPr>
          <a:xfrm>
            <a:off x="4994775" y="1138875"/>
            <a:ext cx="3445075" cy="3011000"/>
          </a:xfrm>
          <a:prstGeom prst="rect">
            <a:avLst/>
          </a:prstGeom>
          <a:noFill/>
          <a:ln>
            <a:noFill/>
          </a:ln>
        </p:spPr>
      </p:pic>
      <p:pic>
        <p:nvPicPr>
          <p:cNvPr id="279" name="Google Shape;279;p22">
            <a:hlinkClick r:id="rId5"/>
          </p:cNvPr>
          <p:cNvPicPr preferRelativeResize="0"/>
          <p:nvPr/>
        </p:nvPicPr>
        <p:blipFill rotWithShape="1">
          <a:blip r:embed="rId6">
            <a:alphaModFix/>
          </a:blip>
          <a:srcRect b="0" l="0" r="0" t="0"/>
          <a:stretch/>
        </p:blipFill>
        <p:spPr>
          <a:xfrm>
            <a:off x="662800" y="1138875"/>
            <a:ext cx="3820992" cy="2865751"/>
          </a:xfrm>
          <a:prstGeom prst="rect">
            <a:avLst/>
          </a:prstGeom>
          <a:noFill/>
          <a:ln>
            <a:noFill/>
          </a:ln>
        </p:spPr>
      </p:pic>
      <p:sp>
        <p:nvSpPr>
          <p:cNvPr id="280" name="Google Shape;280;p22"/>
          <p:cNvSpPr txBox="1"/>
          <p:nvPr/>
        </p:nvSpPr>
        <p:spPr>
          <a:xfrm>
            <a:off x="1039850" y="4004625"/>
            <a:ext cx="30669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Picture 1</a:t>
            </a:r>
            <a:endParaRPr sz="2400"/>
          </a:p>
        </p:txBody>
      </p:sp>
      <p:sp>
        <p:nvSpPr>
          <p:cNvPr id="281" name="Google Shape;281;p22"/>
          <p:cNvSpPr txBox="1"/>
          <p:nvPr/>
        </p:nvSpPr>
        <p:spPr>
          <a:xfrm>
            <a:off x="5183850" y="4004625"/>
            <a:ext cx="30669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Picture 2</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40909"/>
              <a:buNone/>
            </a:pPr>
            <a:r>
              <a:rPr b="1" lang="en" sz="2420"/>
              <a:t>Let’s practice using more than, fewer than, and the same as</a:t>
            </a:r>
            <a:endParaRPr b="1" sz="2420"/>
          </a:p>
        </p:txBody>
      </p:sp>
      <p:pic>
        <p:nvPicPr>
          <p:cNvPr id="287" name="Google Shape;287;p23">
            <a:hlinkClick r:id="rId3"/>
          </p:cNvPr>
          <p:cNvPicPr preferRelativeResize="0"/>
          <p:nvPr/>
        </p:nvPicPr>
        <p:blipFill rotWithShape="1">
          <a:blip r:embed="rId4">
            <a:alphaModFix/>
          </a:blip>
          <a:srcRect b="0" l="0" r="0" t="0"/>
          <a:stretch/>
        </p:blipFill>
        <p:spPr>
          <a:xfrm>
            <a:off x="400225" y="1181675"/>
            <a:ext cx="4020328" cy="3017450"/>
          </a:xfrm>
          <a:prstGeom prst="rect">
            <a:avLst/>
          </a:prstGeom>
          <a:noFill/>
          <a:ln>
            <a:noFill/>
          </a:ln>
        </p:spPr>
      </p:pic>
      <p:pic>
        <p:nvPicPr>
          <p:cNvPr id="288" name="Google Shape;288;p23">
            <a:hlinkClick r:id="rId5"/>
          </p:cNvPr>
          <p:cNvPicPr preferRelativeResize="0"/>
          <p:nvPr/>
        </p:nvPicPr>
        <p:blipFill rotWithShape="1">
          <a:blip r:embed="rId6">
            <a:alphaModFix/>
          </a:blip>
          <a:srcRect b="0" l="0" r="0" t="0"/>
          <a:stretch/>
        </p:blipFill>
        <p:spPr>
          <a:xfrm>
            <a:off x="4572000" y="1230149"/>
            <a:ext cx="3891151" cy="2920499"/>
          </a:xfrm>
          <a:prstGeom prst="rect">
            <a:avLst/>
          </a:prstGeom>
          <a:noFill/>
          <a:ln>
            <a:noFill/>
          </a:ln>
        </p:spPr>
      </p:pic>
      <p:sp>
        <p:nvSpPr>
          <p:cNvPr id="289" name="Google Shape;289;p23"/>
          <p:cNvSpPr txBox="1"/>
          <p:nvPr/>
        </p:nvSpPr>
        <p:spPr>
          <a:xfrm>
            <a:off x="923600" y="4331550"/>
            <a:ext cx="30669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Picture 1</a:t>
            </a:r>
            <a:endParaRPr sz="2400"/>
          </a:p>
        </p:txBody>
      </p:sp>
      <p:sp>
        <p:nvSpPr>
          <p:cNvPr id="290" name="Google Shape;290;p23"/>
          <p:cNvSpPr txBox="1"/>
          <p:nvPr/>
        </p:nvSpPr>
        <p:spPr>
          <a:xfrm>
            <a:off x="5191125" y="4331550"/>
            <a:ext cx="30669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Picture 2</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220"/>
              <a:t>Let’s practice using more than, fewer than, and the same as</a:t>
            </a:r>
            <a:endParaRPr b="1" sz="2220"/>
          </a:p>
        </p:txBody>
      </p:sp>
      <p:pic>
        <p:nvPicPr>
          <p:cNvPr id="296" name="Google Shape;296;p24">
            <a:hlinkClick r:id="rId3"/>
          </p:cNvPr>
          <p:cNvPicPr preferRelativeResize="0"/>
          <p:nvPr/>
        </p:nvPicPr>
        <p:blipFill rotWithShape="1">
          <a:blip r:embed="rId4">
            <a:alphaModFix/>
          </a:blip>
          <a:srcRect b="0" l="0" r="0" t="0"/>
          <a:stretch/>
        </p:blipFill>
        <p:spPr>
          <a:xfrm>
            <a:off x="642500" y="1660200"/>
            <a:ext cx="3706929" cy="2465275"/>
          </a:xfrm>
          <a:prstGeom prst="rect">
            <a:avLst/>
          </a:prstGeom>
          <a:noFill/>
          <a:ln>
            <a:noFill/>
          </a:ln>
        </p:spPr>
      </p:pic>
      <p:pic>
        <p:nvPicPr>
          <p:cNvPr id="297" name="Google Shape;297;p24">
            <a:hlinkClick r:id="rId5"/>
          </p:cNvPr>
          <p:cNvPicPr preferRelativeResize="0"/>
          <p:nvPr/>
        </p:nvPicPr>
        <p:blipFill rotWithShape="1">
          <a:blip r:embed="rId6">
            <a:alphaModFix/>
          </a:blip>
          <a:srcRect b="0" l="0" r="0" t="0"/>
          <a:stretch/>
        </p:blipFill>
        <p:spPr>
          <a:xfrm>
            <a:off x="4630975" y="1660200"/>
            <a:ext cx="4083950" cy="2465275"/>
          </a:xfrm>
          <a:prstGeom prst="rect">
            <a:avLst/>
          </a:prstGeom>
          <a:noFill/>
          <a:ln>
            <a:noFill/>
          </a:ln>
        </p:spPr>
      </p:pic>
      <p:sp>
        <p:nvSpPr>
          <p:cNvPr id="298" name="Google Shape;298;p24"/>
          <p:cNvSpPr txBox="1"/>
          <p:nvPr/>
        </p:nvSpPr>
        <p:spPr>
          <a:xfrm>
            <a:off x="962513" y="4215300"/>
            <a:ext cx="30669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Picture 1</a:t>
            </a:r>
            <a:endParaRPr sz="2400"/>
          </a:p>
        </p:txBody>
      </p:sp>
      <p:sp>
        <p:nvSpPr>
          <p:cNvPr id="299" name="Google Shape;299;p24"/>
          <p:cNvSpPr txBox="1"/>
          <p:nvPr/>
        </p:nvSpPr>
        <p:spPr>
          <a:xfrm>
            <a:off x="5183850" y="4215300"/>
            <a:ext cx="30669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Picture 2</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5"/>
          <p:cNvSpPr txBox="1"/>
          <p:nvPr>
            <p:ph type="title"/>
          </p:nvPr>
        </p:nvSpPr>
        <p:spPr>
          <a:xfrm>
            <a:off x="311700" y="2192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Vocabulary Review</a:t>
            </a:r>
            <a:endParaRPr b="1"/>
          </a:p>
        </p:txBody>
      </p:sp>
      <p:sp>
        <p:nvSpPr>
          <p:cNvPr id="305" name="Google Shape;305;p25"/>
          <p:cNvSpPr txBox="1"/>
          <p:nvPr>
            <p:ph idx="1" type="body"/>
          </p:nvPr>
        </p:nvSpPr>
        <p:spPr>
          <a:xfrm>
            <a:off x="311700" y="1118100"/>
            <a:ext cx="4260300" cy="3416400"/>
          </a:xfrm>
          <a:prstGeom prst="rect">
            <a:avLst/>
          </a:prstGeom>
          <a:noFill/>
          <a:ln>
            <a:noFill/>
          </a:ln>
        </p:spPr>
        <p:txBody>
          <a:bodyPr anchorCtr="0" anchor="t" bIns="91425" lIns="91425" spcFirstLastPara="1" rIns="91425" wrap="square" tIns="91425">
            <a:normAutofit/>
          </a:bodyPr>
          <a:lstStyle/>
          <a:p>
            <a:pPr indent="-393700" lvl="0" marL="457200" rtl="0" algn="l">
              <a:lnSpc>
                <a:spcPct val="115000"/>
              </a:lnSpc>
              <a:spcBef>
                <a:spcPts val="0"/>
              </a:spcBef>
              <a:spcAft>
                <a:spcPts val="0"/>
              </a:spcAft>
              <a:buClr>
                <a:schemeClr val="dk1"/>
              </a:buClr>
              <a:buSzPts val="2600"/>
              <a:buChar char="●"/>
            </a:pPr>
            <a:r>
              <a:rPr lang="en" sz="2600">
                <a:solidFill>
                  <a:schemeClr val="dk1"/>
                </a:solidFill>
              </a:rPr>
              <a:t>Comparison/Compare</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Greater than</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Less than</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Equal to</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More than</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Fewer than</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 sz="2600">
                <a:solidFill>
                  <a:schemeClr val="dk1"/>
                </a:solidFill>
              </a:rPr>
              <a:t>The same as</a:t>
            </a:r>
            <a:endParaRPr sz="2600">
              <a:solidFill>
                <a:schemeClr val="dk1"/>
              </a:solidFill>
            </a:endParaRPr>
          </a:p>
        </p:txBody>
      </p:sp>
      <p:pic>
        <p:nvPicPr>
          <p:cNvPr id="306" name="Google Shape;306;p25">
            <a:hlinkClick r:id="rId3"/>
          </p:cNvPr>
          <p:cNvPicPr preferRelativeResize="0"/>
          <p:nvPr/>
        </p:nvPicPr>
        <p:blipFill rotWithShape="1">
          <a:blip r:embed="rId4">
            <a:alphaModFix/>
          </a:blip>
          <a:srcRect b="0" l="0" r="0" t="0"/>
          <a:stretch/>
        </p:blipFill>
        <p:spPr>
          <a:xfrm>
            <a:off x="4438177" y="867350"/>
            <a:ext cx="3800676" cy="3806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Let’s </a:t>
            </a:r>
            <a:r>
              <a:rPr b="1" lang="en">
                <a:highlight>
                  <a:srgbClr val="FFFF00"/>
                </a:highlight>
              </a:rPr>
              <a:t>compare</a:t>
            </a:r>
            <a:r>
              <a:rPr b="1" lang="en"/>
              <a:t> these men with dogs.</a:t>
            </a:r>
            <a:endParaRPr b="1"/>
          </a:p>
        </p:txBody>
      </p:sp>
      <p:pic>
        <p:nvPicPr>
          <p:cNvPr id="74" name="Google Shape;74;p3">
            <a:hlinkClick r:id="rId3"/>
          </p:cNvPr>
          <p:cNvPicPr preferRelativeResize="0"/>
          <p:nvPr/>
        </p:nvPicPr>
        <p:blipFill rotWithShape="1">
          <a:blip r:embed="rId4">
            <a:alphaModFix/>
          </a:blip>
          <a:srcRect b="0" l="0" r="0" t="0"/>
          <a:stretch/>
        </p:blipFill>
        <p:spPr>
          <a:xfrm>
            <a:off x="428538" y="1626350"/>
            <a:ext cx="3238674" cy="2150675"/>
          </a:xfrm>
          <a:prstGeom prst="rect">
            <a:avLst/>
          </a:prstGeom>
          <a:noFill/>
          <a:ln>
            <a:noFill/>
          </a:ln>
        </p:spPr>
      </p:pic>
      <p:pic>
        <p:nvPicPr>
          <p:cNvPr id="75" name="Google Shape;75;p3">
            <a:hlinkClick r:id="rId5"/>
          </p:cNvPr>
          <p:cNvPicPr preferRelativeResize="0"/>
          <p:nvPr/>
        </p:nvPicPr>
        <p:blipFill rotWithShape="1">
          <a:blip r:embed="rId6">
            <a:alphaModFix/>
          </a:blip>
          <a:srcRect b="0" l="0" r="0" t="0"/>
          <a:stretch/>
        </p:blipFill>
        <p:spPr>
          <a:xfrm>
            <a:off x="4572000" y="1584463"/>
            <a:ext cx="3564625" cy="2234450"/>
          </a:xfrm>
          <a:prstGeom prst="rect">
            <a:avLst/>
          </a:prstGeom>
          <a:noFill/>
          <a:ln>
            <a:noFill/>
          </a:ln>
        </p:spPr>
      </p:pic>
      <p:sp>
        <p:nvSpPr>
          <p:cNvPr id="76" name="Google Shape;76;p3"/>
          <p:cNvSpPr txBox="1"/>
          <p:nvPr/>
        </p:nvSpPr>
        <p:spPr>
          <a:xfrm>
            <a:off x="387975" y="3916075"/>
            <a:ext cx="3319800" cy="42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Arial"/>
                <a:ea typeface="Arial"/>
                <a:cs typeface="Arial"/>
                <a:sym typeface="Arial"/>
              </a:rPr>
              <a:t>Robin has one dog.</a:t>
            </a:r>
            <a:endParaRPr b="1" i="0" sz="2000" u="none" cap="none" strike="noStrike">
              <a:solidFill>
                <a:srgbClr val="000000"/>
              </a:solidFill>
              <a:latin typeface="Arial"/>
              <a:ea typeface="Arial"/>
              <a:cs typeface="Arial"/>
              <a:sym typeface="Arial"/>
            </a:endParaRPr>
          </a:p>
        </p:txBody>
      </p:sp>
      <p:sp>
        <p:nvSpPr>
          <p:cNvPr id="77" name="Google Shape;77;p3"/>
          <p:cNvSpPr txBox="1"/>
          <p:nvPr/>
        </p:nvSpPr>
        <p:spPr>
          <a:xfrm>
            <a:off x="4646425" y="3916063"/>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Justin has one dog.</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5d7399c674_1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Speaking Activity Instructions</a:t>
            </a:r>
            <a:endParaRPr/>
          </a:p>
        </p:txBody>
      </p:sp>
      <p:sp>
        <p:nvSpPr>
          <p:cNvPr id="312" name="Google Shape;312;g25d7399c674_1_0"/>
          <p:cNvSpPr txBox="1"/>
          <p:nvPr>
            <p:ph idx="1" type="body"/>
          </p:nvPr>
        </p:nvSpPr>
        <p:spPr>
          <a:xfrm>
            <a:off x="311700" y="1152475"/>
            <a:ext cx="8520600" cy="39054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None/>
            </a:pPr>
            <a:r>
              <a:rPr lang="en" sz="2200">
                <a:solidFill>
                  <a:schemeClr val="dk1"/>
                </a:solidFill>
              </a:rPr>
              <a:t>Work in a group.</a:t>
            </a:r>
            <a:endParaRPr sz="2200">
              <a:solidFill>
                <a:schemeClr val="dk1"/>
              </a:solidFill>
            </a:endParaRPr>
          </a:p>
          <a:p>
            <a:pPr indent="0" lvl="0" marL="0" rtl="0" algn="l">
              <a:lnSpc>
                <a:spcPct val="100000"/>
              </a:lnSpc>
              <a:spcBef>
                <a:spcPts val="0"/>
              </a:spcBef>
              <a:spcAft>
                <a:spcPts val="0"/>
              </a:spcAft>
              <a:buNone/>
            </a:pPr>
            <a:r>
              <a:t/>
            </a:r>
            <a:endParaRPr sz="2200">
              <a:solidFill>
                <a:schemeClr val="dk1"/>
              </a:solidFill>
            </a:endParaRPr>
          </a:p>
          <a:p>
            <a:pPr indent="-347345" lvl="0" marL="457200" rtl="0" algn="l">
              <a:lnSpc>
                <a:spcPct val="100000"/>
              </a:lnSpc>
              <a:spcBef>
                <a:spcPts val="0"/>
              </a:spcBef>
              <a:spcAft>
                <a:spcPts val="0"/>
              </a:spcAft>
              <a:buClr>
                <a:schemeClr val="dk1"/>
              </a:buClr>
              <a:buSzPct val="100000"/>
              <a:buAutoNum type="arabicPeriod"/>
            </a:pPr>
            <a:r>
              <a:rPr lang="en" sz="2200">
                <a:solidFill>
                  <a:schemeClr val="dk1"/>
                </a:solidFill>
              </a:rPr>
              <a:t>One student selects a secret number from 1-99. </a:t>
            </a:r>
            <a:endParaRPr sz="2200">
              <a:solidFill>
                <a:schemeClr val="dk1"/>
              </a:solidFill>
            </a:endParaRPr>
          </a:p>
          <a:p>
            <a:pPr indent="-347345" lvl="0" marL="457200" rtl="0" algn="l">
              <a:lnSpc>
                <a:spcPct val="100000"/>
              </a:lnSpc>
              <a:spcBef>
                <a:spcPts val="1000"/>
              </a:spcBef>
              <a:spcAft>
                <a:spcPts val="0"/>
              </a:spcAft>
              <a:buClr>
                <a:schemeClr val="dk1"/>
              </a:buClr>
              <a:buSzPct val="100000"/>
              <a:buAutoNum type="arabicPeriod"/>
            </a:pPr>
            <a:r>
              <a:rPr lang="en" sz="2200">
                <a:solidFill>
                  <a:schemeClr val="dk1"/>
                </a:solidFill>
              </a:rPr>
              <a:t>Other students ask questions to find the secret number.</a:t>
            </a:r>
            <a:endParaRPr sz="2200">
              <a:solidFill>
                <a:schemeClr val="dk1"/>
              </a:solidFill>
            </a:endParaRPr>
          </a:p>
          <a:p>
            <a:pPr indent="0" lvl="0" marL="914400" rtl="0" algn="l">
              <a:lnSpc>
                <a:spcPct val="100000"/>
              </a:lnSpc>
              <a:spcBef>
                <a:spcPts val="1000"/>
              </a:spcBef>
              <a:spcAft>
                <a:spcPts val="0"/>
              </a:spcAft>
              <a:buNone/>
            </a:pPr>
            <a:r>
              <a:rPr lang="en" sz="2200">
                <a:solidFill>
                  <a:schemeClr val="dk1"/>
                </a:solidFill>
              </a:rPr>
              <a:t>“Is it greater than _____?”</a:t>
            </a:r>
            <a:endParaRPr sz="2200">
              <a:solidFill>
                <a:schemeClr val="dk1"/>
              </a:solidFill>
            </a:endParaRPr>
          </a:p>
          <a:p>
            <a:pPr indent="0" lvl="0" marL="914400" rtl="0" algn="l">
              <a:lnSpc>
                <a:spcPct val="100000"/>
              </a:lnSpc>
              <a:spcBef>
                <a:spcPts val="1000"/>
              </a:spcBef>
              <a:spcAft>
                <a:spcPts val="0"/>
              </a:spcAft>
              <a:buNone/>
            </a:pPr>
            <a:r>
              <a:rPr lang="en" sz="2200">
                <a:solidFill>
                  <a:schemeClr val="dk1"/>
                </a:solidFill>
              </a:rPr>
              <a:t>“Is it less than _____?”</a:t>
            </a:r>
            <a:endParaRPr sz="2200">
              <a:solidFill>
                <a:schemeClr val="dk1"/>
              </a:solidFill>
            </a:endParaRPr>
          </a:p>
          <a:p>
            <a:pPr indent="-347345" lvl="0" marL="457200" rtl="0" algn="l">
              <a:lnSpc>
                <a:spcPct val="100000"/>
              </a:lnSpc>
              <a:spcBef>
                <a:spcPts val="1000"/>
              </a:spcBef>
              <a:spcAft>
                <a:spcPts val="0"/>
              </a:spcAft>
              <a:buClr>
                <a:schemeClr val="dk1"/>
              </a:buClr>
              <a:buSzPct val="100000"/>
              <a:buAutoNum type="arabicPeriod"/>
            </a:pPr>
            <a:r>
              <a:rPr lang="en" sz="2200">
                <a:solidFill>
                  <a:schemeClr val="dk1"/>
                </a:solidFill>
              </a:rPr>
              <a:t>Each student asks 2 questions. </a:t>
            </a:r>
            <a:endParaRPr sz="2200">
              <a:solidFill>
                <a:schemeClr val="dk1"/>
              </a:solidFill>
            </a:endParaRPr>
          </a:p>
          <a:p>
            <a:pPr indent="-347345" lvl="0" marL="457200" rtl="0" algn="l">
              <a:lnSpc>
                <a:spcPct val="100000"/>
              </a:lnSpc>
              <a:spcBef>
                <a:spcPts val="1000"/>
              </a:spcBef>
              <a:spcAft>
                <a:spcPts val="0"/>
              </a:spcAft>
              <a:buClr>
                <a:schemeClr val="dk1"/>
              </a:buClr>
              <a:buSzPct val="100000"/>
              <a:buAutoNum type="arabicPeriod"/>
            </a:pPr>
            <a:r>
              <a:rPr lang="en" sz="2200">
                <a:solidFill>
                  <a:schemeClr val="dk1"/>
                </a:solidFill>
              </a:rPr>
              <a:t>The group guesses what the secret number is. </a:t>
            </a:r>
            <a:endParaRPr sz="2200">
              <a:solidFill>
                <a:schemeClr val="dk1"/>
              </a:solidFill>
            </a:endParaRPr>
          </a:p>
          <a:p>
            <a:pPr indent="-347345" lvl="0" marL="457200" rtl="0" algn="l">
              <a:lnSpc>
                <a:spcPct val="100000"/>
              </a:lnSpc>
              <a:spcBef>
                <a:spcPts val="1000"/>
              </a:spcBef>
              <a:spcAft>
                <a:spcPts val="0"/>
              </a:spcAft>
              <a:buClr>
                <a:schemeClr val="dk1"/>
              </a:buClr>
              <a:buSzPct val="100000"/>
              <a:buAutoNum type="arabicPeriod"/>
            </a:pPr>
            <a:r>
              <a:rPr lang="en" sz="2200">
                <a:solidFill>
                  <a:schemeClr val="dk1"/>
                </a:solidFill>
              </a:rPr>
              <a:t>A different student chooses a new secret number. Repeat the activity.</a:t>
            </a:r>
            <a:endParaRPr sz="2200">
              <a:solidFill>
                <a:schemeClr val="dk1"/>
              </a:solidFill>
            </a:endParaRPr>
          </a:p>
          <a:p>
            <a:pPr indent="-347345" lvl="0" marL="457200" rtl="0" algn="l">
              <a:lnSpc>
                <a:spcPct val="100000"/>
              </a:lnSpc>
              <a:spcBef>
                <a:spcPts val="1000"/>
              </a:spcBef>
              <a:spcAft>
                <a:spcPts val="0"/>
              </a:spcAft>
              <a:buClr>
                <a:schemeClr val="dk1"/>
              </a:buClr>
              <a:buSzPct val="100000"/>
              <a:buAutoNum type="arabicPeriod"/>
            </a:pPr>
            <a:r>
              <a:rPr lang="en" sz="2200">
                <a:solidFill>
                  <a:schemeClr val="dk1"/>
                </a:solidFill>
              </a:rPr>
              <a:t>Continue until each student selects the secret number.</a:t>
            </a:r>
            <a:endParaRPr sz="2800"/>
          </a:p>
          <a:p>
            <a:pPr indent="0" lvl="0" marL="0" rtl="0" algn="l">
              <a:spcBef>
                <a:spcPts val="10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Let’s </a:t>
            </a:r>
            <a:r>
              <a:rPr b="1" lang="en">
                <a:highlight>
                  <a:srgbClr val="FFFF00"/>
                </a:highlight>
              </a:rPr>
              <a:t>compare</a:t>
            </a:r>
            <a:r>
              <a:rPr b="1" lang="en"/>
              <a:t> these adults and children.</a:t>
            </a:r>
            <a:endParaRPr b="1"/>
          </a:p>
        </p:txBody>
      </p:sp>
      <p:sp>
        <p:nvSpPr>
          <p:cNvPr id="83" name="Google Shape;83;p4"/>
          <p:cNvSpPr txBox="1"/>
          <p:nvPr>
            <p:ph idx="1" type="body"/>
          </p:nvPr>
        </p:nvSpPr>
        <p:spPr>
          <a:xfrm>
            <a:off x="311700" y="4166800"/>
            <a:ext cx="8520600" cy="8166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0"/>
              </a:spcAft>
              <a:buSzPct val="117647"/>
              <a:buNone/>
            </a:pPr>
            <a:r>
              <a:rPr lang="en"/>
              <a:t>What is similar about the people?</a:t>
            </a:r>
            <a:endParaRPr/>
          </a:p>
          <a:p>
            <a:pPr indent="0" lvl="0" marL="0" rtl="0" algn="l">
              <a:lnSpc>
                <a:spcPct val="115000"/>
              </a:lnSpc>
              <a:spcBef>
                <a:spcPts val="1200"/>
              </a:spcBef>
              <a:spcAft>
                <a:spcPts val="1200"/>
              </a:spcAft>
              <a:buSzPct val="117647"/>
              <a:buNone/>
            </a:pPr>
            <a:r>
              <a:rPr lang="en"/>
              <a:t>What is different about the people?</a:t>
            </a:r>
            <a:endParaRPr/>
          </a:p>
        </p:txBody>
      </p:sp>
      <p:pic>
        <p:nvPicPr>
          <p:cNvPr id="84" name="Google Shape;84;p4">
            <a:hlinkClick r:id="rId3"/>
          </p:cNvPr>
          <p:cNvPicPr preferRelativeResize="0"/>
          <p:nvPr/>
        </p:nvPicPr>
        <p:blipFill rotWithShape="1">
          <a:blip r:embed="rId4">
            <a:alphaModFix/>
          </a:blip>
          <a:srcRect b="0" l="0" r="0" t="0"/>
          <a:stretch/>
        </p:blipFill>
        <p:spPr>
          <a:xfrm>
            <a:off x="359875" y="1131350"/>
            <a:ext cx="3421750" cy="2282425"/>
          </a:xfrm>
          <a:prstGeom prst="rect">
            <a:avLst/>
          </a:prstGeom>
          <a:noFill/>
          <a:ln>
            <a:noFill/>
          </a:ln>
        </p:spPr>
      </p:pic>
      <p:pic>
        <p:nvPicPr>
          <p:cNvPr id="85" name="Google Shape;85;p4">
            <a:hlinkClick r:id="rId5"/>
          </p:cNvPr>
          <p:cNvPicPr preferRelativeResize="0"/>
          <p:nvPr/>
        </p:nvPicPr>
        <p:blipFill rotWithShape="1">
          <a:blip r:embed="rId6">
            <a:alphaModFix/>
          </a:blip>
          <a:srcRect b="0" l="0" r="0" t="0"/>
          <a:stretch/>
        </p:blipFill>
        <p:spPr>
          <a:xfrm>
            <a:off x="5087850" y="1187314"/>
            <a:ext cx="3245501" cy="2388924"/>
          </a:xfrm>
          <a:prstGeom prst="rect">
            <a:avLst/>
          </a:prstGeom>
          <a:noFill/>
          <a:ln>
            <a:noFill/>
          </a:ln>
        </p:spPr>
      </p:pic>
      <p:sp>
        <p:nvSpPr>
          <p:cNvPr id="86" name="Google Shape;86;p4"/>
          <p:cNvSpPr txBox="1"/>
          <p:nvPr/>
        </p:nvSpPr>
        <p:spPr>
          <a:xfrm>
            <a:off x="394500" y="3527400"/>
            <a:ext cx="3352500" cy="46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1600" u="none" cap="none" strike="noStrike">
                <a:solidFill>
                  <a:schemeClr val="dk1"/>
                </a:solidFill>
                <a:latin typeface="Arial"/>
                <a:ea typeface="Arial"/>
                <a:cs typeface="Arial"/>
                <a:sym typeface="Arial"/>
              </a:rPr>
              <a:t>Daniela is holding two children.</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sp>
        <p:nvSpPr>
          <p:cNvPr id="87" name="Google Shape;87;p4"/>
          <p:cNvSpPr txBox="1"/>
          <p:nvPr/>
        </p:nvSpPr>
        <p:spPr>
          <a:xfrm>
            <a:off x="5087850" y="3679700"/>
            <a:ext cx="3188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Arial"/>
                <a:ea typeface="Arial"/>
                <a:cs typeface="Arial"/>
                <a:sym typeface="Arial"/>
              </a:rPr>
              <a:t>Marcus is holding one child.</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231560db9fd_1_9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Now let’s compare a </a:t>
            </a:r>
            <a:r>
              <a:rPr b="1" lang="en">
                <a:highlight>
                  <a:srgbClr val="FFFF00"/>
                </a:highlight>
              </a:rPr>
              <a:t>budget</a:t>
            </a:r>
            <a:r>
              <a:rPr b="1" lang="en"/>
              <a:t> using a </a:t>
            </a:r>
            <a:r>
              <a:rPr b="1" lang="en">
                <a:highlight>
                  <a:srgbClr val="FFFF00"/>
                </a:highlight>
              </a:rPr>
              <a:t>pie chart.</a:t>
            </a:r>
            <a:endParaRPr b="1">
              <a:highlight>
                <a:srgbClr val="FFFF00"/>
              </a:highlight>
            </a:endParaRPr>
          </a:p>
        </p:txBody>
      </p:sp>
      <p:sp>
        <p:nvSpPr>
          <p:cNvPr id="93" name="Google Shape;93;g231560db9fd_1_981"/>
          <p:cNvSpPr txBox="1"/>
          <p:nvPr>
            <p:ph idx="1" type="body"/>
          </p:nvPr>
        </p:nvSpPr>
        <p:spPr>
          <a:xfrm>
            <a:off x="311700" y="135522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solidFill>
                <a:schemeClr val="dk1"/>
              </a:solidFill>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A </a:t>
            </a:r>
            <a:r>
              <a:rPr b="1" lang="en" sz="1900">
                <a:solidFill>
                  <a:schemeClr val="dk1"/>
                </a:solidFill>
                <a:highlight>
                  <a:srgbClr val="FFFF00"/>
                </a:highlight>
              </a:rPr>
              <a:t>budget</a:t>
            </a:r>
            <a:r>
              <a:rPr lang="en" sz="1900">
                <a:solidFill>
                  <a:schemeClr val="dk1"/>
                </a:solidFill>
              </a:rPr>
              <a:t> is the amount of money you spend on different things. </a:t>
            </a:r>
            <a:endParaRPr sz="1900">
              <a:solidFill>
                <a:schemeClr val="dk1"/>
              </a:solidFill>
            </a:endParaRPr>
          </a:p>
          <a:p>
            <a:pPr indent="0" lvl="0" marL="457200" rtl="0" algn="l">
              <a:lnSpc>
                <a:spcPct val="115000"/>
              </a:lnSpc>
              <a:spcBef>
                <a:spcPts val="0"/>
              </a:spcBef>
              <a:spcAft>
                <a:spcPts val="0"/>
              </a:spcAft>
              <a:buSzPts val="1800"/>
              <a:buNone/>
            </a:pPr>
            <a:r>
              <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A </a:t>
            </a:r>
            <a:r>
              <a:rPr b="1" lang="en" sz="1900">
                <a:solidFill>
                  <a:schemeClr val="dk1"/>
                </a:solidFill>
                <a:highlight>
                  <a:srgbClr val="FFFF00"/>
                </a:highlight>
              </a:rPr>
              <a:t>pie chart</a:t>
            </a:r>
            <a:r>
              <a:rPr lang="en" sz="1900">
                <a:solidFill>
                  <a:schemeClr val="dk1"/>
                </a:solidFill>
              </a:rPr>
              <a:t> is a picture that shows part of a whole, like pieces of pizza.</a:t>
            </a:r>
            <a:endParaRPr sz="1900">
              <a:solidFill>
                <a:schemeClr val="dk1"/>
              </a:solidFill>
            </a:endParaRPr>
          </a:p>
          <a:p>
            <a:pPr indent="0" lvl="0" marL="0" rtl="0" algn="l">
              <a:lnSpc>
                <a:spcPct val="115000"/>
              </a:lnSpc>
              <a:spcBef>
                <a:spcPts val="0"/>
              </a:spcBef>
              <a:spcAft>
                <a:spcPts val="0"/>
              </a:spcAft>
              <a:buNone/>
            </a:pPr>
            <a:r>
              <a:t/>
            </a:r>
            <a:endParaRPr sz="1900">
              <a:solidFill>
                <a:schemeClr val="dk1"/>
              </a:solidFill>
            </a:endParaRPr>
          </a:p>
          <a:p>
            <a:pPr indent="0" lvl="0" marL="0" rtl="0" algn="l">
              <a:lnSpc>
                <a:spcPct val="115000"/>
              </a:lnSpc>
              <a:spcBef>
                <a:spcPts val="0"/>
              </a:spcBef>
              <a:spcAft>
                <a:spcPts val="0"/>
              </a:spcAft>
              <a:buNone/>
            </a:pPr>
            <a:r>
              <a:t/>
            </a:r>
            <a:endParaRPr sz="19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5"/>
          <p:cNvSpPr txBox="1"/>
          <p:nvPr>
            <p:ph type="title"/>
          </p:nvPr>
        </p:nvSpPr>
        <p:spPr>
          <a:xfrm>
            <a:off x="384975" y="702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Let’s use this pie chart to make some comparisons</a:t>
            </a:r>
            <a:endParaRPr b="1"/>
          </a:p>
        </p:txBody>
      </p:sp>
      <p:sp>
        <p:nvSpPr>
          <p:cNvPr id="99" name="Google Shape;99;p5"/>
          <p:cNvSpPr txBox="1"/>
          <p:nvPr/>
        </p:nvSpPr>
        <p:spPr>
          <a:xfrm>
            <a:off x="6956550" y="1073500"/>
            <a:ext cx="2102100" cy="32325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First, examine the pie chart.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What is it describing?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What do you notice about the different sections of the chart? </a:t>
            </a:r>
            <a:endParaRPr b="0" i="0" sz="1800" u="none" cap="none" strike="noStrike">
              <a:solidFill>
                <a:srgbClr val="000000"/>
              </a:solidFill>
              <a:latin typeface="Arial"/>
              <a:ea typeface="Arial"/>
              <a:cs typeface="Arial"/>
              <a:sym typeface="Arial"/>
            </a:endParaRPr>
          </a:p>
        </p:txBody>
      </p:sp>
      <p:pic>
        <p:nvPicPr>
          <p:cNvPr id="100" name="Google Shape;100;p5"/>
          <p:cNvPicPr preferRelativeResize="0"/>
          <p:nvPr/>
        </p:nvPicPr>
        <p:blipFill rotWithShape="1">
          <a:blip r:embed="rId3">
            <a:alphaModFix/>
          </a:blip>
          <a:srcRect b="0" l="0" r="0" t="0"/>
          <a:stretch/>
        </p:blipFill>
        <p:spPr>
          <a:xfrm>
            <a:off x="674550" y="728300"/>
            <a:ext cx="6335375" cy="449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p:nvPr/>
        </p:nvSpPr>
        <p:spPr>
          <a:xfrm>
            <a:off x="6218050" y="2955900"/>
            <a:ext cx="2614200" cy="928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6"/>
          <p:cNvSpPr/>
          <p:nvPr/>
        </p:nvSpPr>
        <p:spPr>
          <a:xfrm>
            <a:off x="6218100" y="1922650"/>
            <a:ext cx="2523900" cy="8313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6"/>
          <p:cNvSpPr/>
          <p:nvPr/>
        </p:nvSpPr>
        <p:spPr>
          <a:xfrm>
            <a:off x="6218100" y="1148000"/>
            <a:ext cx="2523900" cy="5727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6"/>
          <p:cNvSpPr txBox="1"/>
          <p:nvPr>
            <p:ph type="title"/>
          </p:nvPr>
        </p:nvSpPr>
        <p:spPr>
          <a:xfrm>
            <a:off x="711938" y="207775"/>
            <a:ext cx="47682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Let’s compare Food and Bills</a:t>
            </a:r>
            <a:endParaRPr b="1"/>
          </a:p>
        </p:txBody>
      </p:sp>
      <p:sp>
        <p:nvSpPr>
          <p:cNvPr id="109" name="Google Shape;109;p6"/>
          <p:cNvSpPr txBox="1"/>
          <p:nvPr>
            <p:ph idx="1" type="body"/>
          </p:nvPr>
        </p:nvSpPr>
        <p:spPr>
          <a:xfrm>
            <a:off x="6059675" y="1148000"/>
            <a:ext cx="2719500" cy="572700"/>
          </a:xfrm>
          <a:prstGeom prst="rect">
            <a:avLst/>
          </a:prstGeom>
          <a:noFill/>
          <a:ln>
            <a:noFill/>
          </a:ln>
        </p:spPr>
        <p:txBody>
          <a:bodyPr anchorCtr="0" anchor="t" bIns="91425" lIns="91425" spcFirstLastPara="1" rIns="91425" wrap="square" tIns="91425">
            <a:noAutofit/>
          </a:bodyPr>
          <a:lstStyle/>
          <a:p>
            <a:pPr indent="-314325" lvl="0" marL="457200" rtl="0" algn="l">
              <a:lnSpc>
                <a:spcPct val="95000"/>
              </a:lnSpc>
              <a:spcBef>
                <a:spcPts val="0"/>
              </a:spcBef>
              <a:spcAft>
                <a:spcPts val="0"/>
              </a:spcAft>
              <a:buClr>
                <a:schemeClr val="dk1"/>
              </a:buClr>
              <a:buSzPts val="1350"/>
              <a:buChar char="●"/>
            </a:pPr>
            <a:r>
              <a:rPr lang="en" sz="1350">
                <a:solidFill>
                  <a:schemeClr val="dk1"/>
                </a:solidFill>
              </a:rPr>
              <a:t>Did the family spend more on food or bills this year? </a:t>
            </a:r>
            <a:endParaRPr sz="1350">
              <a:solidFill>
                <a:schemeClr val="dk1"/>
              </a:solidFill>
            </a:endParaRPr>
          </a:p>
          <a:p>
            <a:pPr indent="0" lvl="0" marL="457200" rtl="0" algn="l">
              <a:lnSpc>
                <a:spcPct val="95000"/>
              </a:lnSpc>
              <a:spcBef>
                <a:spcPts val="1200"/>
              </a:spcBef>
              <a:spcAft>
                <a:spcPts val="0"/>
              </a:spcAft>
              <a:buSzPts val="275"/>
              <a:buNone/>
            </a:pPr>
            <a:r>
              <a:t/>
            </a:r>
            <a:endParaRPr sz="1350"/>
          </a:p>
          <a:p>
            <a:pPr indent="0" lvl="0" marL="457200" rtl="0" algn="l">
              <a:lnSpc>
                <a:spcPct val="95000"/>
              </a:lnSpc>
              <a:spcBef>
                <a:spcPts val="1200"/>
              </a:spcBef>
              <a:spcAft>
                <a:spcPts val="1200"/>
              </a:spcAft>
              <a:buSzPts val="275"/>
              <a:buNone/>
            </a:pPr>
            <a:r>
              <a:t/>
            </a:r>
            <a:endParaRPr sz="1350"/>
          </a:p>
        </p:txBody>
      </p:sp>
      <p:sp>
        <p:nvSpPr>
          <p:cNvPr id="110" name="Google Shape;110;p6"/>
          <p:cNvSpPr txBox="1"/>
          <p:nvPr/>
        </p:nvSpPr>
        <p:spPr>
          <a:xfrm>
            <a:off x="6218100" y="1922650"/>
            <a:ext cx="25239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family’s food expense was greater than the family’s bills expense.</a:t>
            </a:r>
            <a:endParaRPr b="0" i="0" sz="1400" u="none" cap="none" strike="noStrike">
              <a:solidFill>
                <a:srgbClr val="000000"/>
              </a:solidFill>
              <a:latin typeface="Arial"/>
              <a:ea typeface="Arial"/>
              <a:cs typeface="Arial"/>
              <a:sym typeface="Arial"/>
            </a:endParaRPr>
          </a:p>
        </p:txBody>
      </p:sp>
      <p:sp>
        <p:nvSpPr>
          <p:cNvPr id="111" name="Google Shape;111;p6"/>
          <p:cNvSpPr txBox="1"/>
          <p:nvPr/>
        </p:nvSpPr>
        <p:spPr>
          <a:xfrm>
            <a:off x="6218050" y="2896650"/>
            <a:ext cx="26142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Greater than</a:t>
            </a:r>
            <a:r>
              <a:rPr b="0" i="0" lang="en" sz="1400" u="none" cap="none" strike="noStrike">
                <a:solidFill>
                  <a:srgbClr val="000000"/>
                </a:solidFill>
                <a:latin typeface="Arial"/>
                <a:ea typeface="Arial"/>
                <a:cs typeface="Arial"/>
                <a:sym typeface="Arial"/>
              </a:rPr>
              <a:t> means more than another amount. We can show that we mean greater than by using this symbol: </a:t>
            </a:r>
            <a:endParaRPr b="0" i="0" sz="1400" u="none" cap="none" strike="noStrike">
              <a:solidFill>
                <a:srgbClr val="000000"/>
              </a:solidFill>
              <a:latin typeface="Arial"/>
              <a:ea typeface="Arial"/>
              <a:cs typeface="Arial"/>
              <a:sym typeface="Arial"/>
            </a:endParaRPr>
          </a:p>
        </p:txBody>
      </p:sp>
      <p:pic>
        <p:nvPicPr>
          <p:cNvPr id="112" name="Google Shape;112;p6"/>
          <p:cNvPicPr preferRelativeResize="0"/>
          <p:nvPr/>
        </p:nvPicPr>
        <p:blipFill rotWithShape="1">
          <a:blip r:embed="rId3">
            <a:alphaModFix/>
          </a:blip>
          <a:srcRect b="0" l="0" r="0" t="0"/>
          <a:stretch/>
        </p:blipFill>
        <p:spPr>
          <a:xfrm>
            <a:off x="7002538" y="3647775"/>
            <a:ext cx="1045224" cy="1313626"/>
          </a:xfrm>
          <a:prstGeom prst="rect">
            <a:avLst/>
          </a:prstGeom>
          <a:noFill/>
          <a:ln>
            <a:noFill/>
          </a:ln>
        </p:spPr>
      </p:pic>
      <p:pic>
        <p:nvPicPr>
          <p:cNvPr id="113" name="Google Shape;113;p6"/>
          <p:cNvPicPr preferRelativeResize="0"/>
          <p:nvPr/>
        </p:nvPicPr>
        <p:blipFill rotWithShape="1">
          <a:blip r:embed="rId4">
            <a:alphaModFix/>
          </a:blip>
          <a:srcRect b="0" l="0" r="0" t="0"/>
          <a:stretch/>
        </p:blipFill>
        <p:spPr>
          <a:xfrm>
            <a:off x="79350" y="780475"/>
            <a:ext cx="6033375" cy="4279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p:nvPr/>
        </p:nvSpPr>
        <p:spPr>
          <a:xfrm>
            <a:off x="321475" y="4117850"/>
            <a:ext cx="8297100" cy="6660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Greater than</a:t>
            </a:r>
            <a:endParaRPr b="1"/>
          </a:p>
        </p:txBody>
      </p:sp>
      <p:pic>
        <p:nvPicPr>
          <p:cNvPr id="120" name="Google Shape;120;p7"/>
          <p:cNvPicPr preferRelativeResize="0"/>
          <p:nvPr/>
        </p:nvPicPr>
        <p:blipFill rotWithShape="1">
          <a:blip r:embed="rId3">
            <a:alphaModFix/>
          </a:blip>
          <a:srcRect b="0" l="0" r="0" t="0"/>
          <a:stretch/>
        </p:blipFill>
        <p:spPr>
          <a:xfrm>
            <a:off x="3666650" y="1964875"/>
            <a:ext cx="1591675" cy="1633149"/>
          </a:xfrm>
          <a:prstGeom prst="rect">
            <a:avLst/>
          </a:prstGeom>
          <a:noFill/>
          <a:ln>
            <a:noFill/>
          </a:ln>
        </p:spPr>
      </p:pic>
      <p:sp>
        <p:nvSpPr>
          <p:cNvPr id="121" name="Google Shape;121;p7"/>
          <p:cNvSpPr txBox="1"/>
          <p:nvPr/>
        </p:nvSpPr>
        <p:spPr>
          <a:xfrm>
            <a:off x="864925" y="1874225"/>
            <a:ext cx="24339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0"/>
              <a:buFont typeface="Arial"/>
              <a:buNone/>
            </a:pPr>
            <a:r>
              <a:rPr b="0" i="0" lang="en" sz="10000" u="none" cap="none" strike="noStrike">
                <a:solidFill>
                  <a:srgbClr val="000000"/>
                </a:solidFill>
                <a:latin typeface="Arial"/>
                <a:ea typeface="Arial"/>
                <a:cs typeface="Arial"/>
                <a:sym typeface="Arial"/>
              </a:rPr>
              <a:t>$52</a:t>
            </a:r>
            <a:endParaRPr b="0" i="0" sz="10000" u="none" cap="none" strike="noStrike">
              <a:solidFill>
                <a:srgbClr val="000000"/>
              </a:solidFill>
              <a:latin typeface="Arial"/>
              <a:ea typeface="Arial"/>
              <a:cs typeface="Arial"/>
              <a:sym typeface="Arial"/>
            </a:endParaRPr>
          </a:p>
        </p:txBody>
      </p:sp>
      <p:sp>
        <p:nvSpPr>
          <p:cNvPr id="122" name="Google Shape;122;p7"/>
          <p:cNvSpPr txBox="1"/>
          <p:nvPr/>
        </p:nvSpPr>
        <p:spPr>
          <a:xfrm>
            <a:off x="6146175" y="1921150"/>
            <a:ext cx="23040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0"/>
              <a:buFont typeface="Arial"/>
              <a:buNone/>
            </a:pPr>
            <a:r>
              <a:rPr b="0" i="0" lang="en" sz="10000" u="none" cap="none" strike="noStrike">
                <a:solidFill>
                  <a:srgbClr val="000000"/>
                </a:solidFill>
                <a:latin typeface="Arial"/>
                <a:ea typeface="Arial"/>
                <a:cs typeface="Arial"/>
                <a:sym typeface="Arial"/>
              </a:rPr>
              <a:t>$31</a:t>
            </a:r>
            <a:endParaRPr b="0" i="0" sz="10000" u="none" cap="none" strike="noStrike">
              <a:solidFill>
                <a:srgbClr val="000000"/>
              </a:solidFill>
              <a:latin typeface="Arial"/>
              <a:ea typeface="Arial"/>
              <a:cs typeface="Arial"/>
              <a:sym typeface="Arial"/>
            </a:endParaRPr>
          </a:p>
        </p:txBody>
      </p:sp>
      <p:sp>
        <p:nvSpPr>
          <p:cNvPr id="123" name="Google Shape;123;p7"/>
          <p:cNvSpPr txBox="1"/>
          <p:nvPr/>
        </p:nvSpPr>
        <p:spPr>
          <a:xfrm>
            <a:off x="375050" y="4071950"/>
            <a:ext cx="8404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rgbClr val="000000"/>
                </a:solidFill>
                <a:latin typeface="Arial"/>
                <a:ea typeface="Arial"/>
                <a:cs typeface="Arial"/>
                <a:sym typeface="Arial"/>
              </a:rPr>
              <a:t>Fifty-two dollars is </a:t>
            </a:r>
            <a:r>
              <a:rPr b="1" i="0" lang="en" sz="2900" u="none" cap="none" strike="noStrike">
                <a:solidFill>
                  <a:srgbClr val="000000"/>
                </a:solidFill>
                <a:latin typeface="Arial"/>
                <a:ea typeface="Arial"/>
                <a:cs typeface="Arial"/>
                <a:sym typeface="Arial"/>
              </a:rPr>
              <a:t>greater than</a:t>
            </a:r>
            <a:r>
              <a:rPr b="0" i="0" lang="en" sz="2900" u="none" cap="none" strike="noStrike">
                <a:solidFill>
                  <a:srgbClr val="000000"/>
                </a:solidFill>
                <a:latin typeface="Arial"/>
                <a:ea typeface="Arial"/>
                <a:cs typeface="Arial"/>
                <a:sym typeface="Arial"/>
              </a:rPr>
              <a:t> thirty-one dollars. </a:t>
            </a:r>
            <a:endParaRPr b="0" i="0" sz="2900" u="none" cap="none" strike="noStrike">
              <a:solidFill>
                <a:srgbClr val="000000"/>
              </a:solidFill>
              <a:latin typeface="Arial"/>
              <a:ea typeface="Arial"/>
              <a:cs typeface="Arial"/>
              <a:sym typeface="Arial"/>
            </a:endParaRPr>
          </a:p>
        </p:txBody>
      </p:sp>
      <p:sp>
        <p:nvSpPr>
          <p:cNvPr id="124" name="Google Shape;124;p7"/>
          <p:cNvSpPr txBox="1"/>
          <p:nvPr/>
        </p:nvSpPr>
        <p:spPr>
          <a:xfrm>
            <a:off x="5442000" y="482200"/>
            <a:ext cx="3260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*Notice that the mouth of the V opens to the bigger value. </a:t>
            </a:r>
            <a:endParaRPr b="0" i="0" sz="1400" u="none" cap="none" strike="noStrike">
              <a:solidFill>
                <a:srgbClr val="000000"/>
              </a:solidFill>
              <a:latin typeface="Arial"/>
              <a:ea typeface="Arial"/>
              <a:cs typeface="Arial"/>
              <a:sym typeface="Arial"/>
            </a:endParaRPr>
          </a:p>
        </p:txBody>
      </p:sp>
      <p:cxnSp>
        <p:nvCxnSpPr>
          <p:cNvPr id="125" name="Google Shape;125;p7"/>
          <p:cNvCxnSpPr/>
          <p:nvPr/>
        </p:nvCxnSpPr>
        <p:spPr>
          <a:xfrm flipH="1">
            <a:off x="3061575" y="995025"/>
            <a:ext cx="2487600" cy="10335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p:nvPr/>
        </p:nvSpPr>
        <p:spPr>
          <a:xfrm>
            <a:off x="6439925" y="2868525"/>
            <a:ext cx="2576100" cy="1015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8"/>
          <p:cNvSpPr/>
          <p:nvPr/>
        </p:nvSpPr>
        <p:spPr>
          <a:xfrm>
            <a:off x="6439925" y="1891175"/>
            <a:ext cx="2576100" cy="8313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8"/>
          <p:cNvSpPr/>
          <p:nvPr/>
        </p:nvSpPr>
        <p:spPr>
          <a:xfrm>
            <a:off x="6439925" y="1062850"/>
            <a:ext cx="2576100" cy="7764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8"/>
          <p:cNvSpPr txBox="1"/>
          <p:nvPr>
            <p:ph type="title"/>
          </p:nvPr>
        </p:nvSpPr>
        <p:spPr>
          <a:xfrm>
            <a:off x="311700" y="144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Let’s compare at Savings and Shelter</a:t>
            </a:r>
            <a:endParaRPr b="1"/>
          </a:p>
        </p:txBody>
      </p:sp>
      <p:sp>
        <p:nvSpPr>
          <p:cNvPr id="134" name="Google Shape;134;p8"/>
          <p:cNvSpPr txBox="1"/>
          <p:nvPr>
            <p:ph idx="1" type="body"/>
          </p:nvPr>
        </p:nvSpPr>
        <p:spPr>
          <a:xfrm>
            <a:off x="6370625" y="1089538"/>
            <a:ext cx="2847900" cy="723000"/>
          </a:xfrm>
          <a:prstGeom prst="rect">
            <a:avLst/>
          </a:prstGeom>
          <a:noFill/>
          <a:ln>
            <a:noFill/>
          </a:ln>
        </p:spPr>
        <p:txBody>
          <a:bodyPr anchorCtr="0" anchor="t" bIns="91425" lIns="91425" spcFirstLastPara="1" rIns="91425" wrap="square" tIns="91425">
            <a:noAutofit/>
          </a:bodyPr>
          <a:lstStyle/>
          <a:p>
            <a:pPr indent="-314325" lvl="0" marL="457200" rtl="0" algn="l">
              <a:lnSpc>
                <a:spcPct val="95000"/>
              </a:lnSpc>
              <a:spcBef>
                <a:spcPts val="0"/>
              </a:spcBef>
              <a:spcAft>
                <a:spcPts val="0"/>
              </a:spcAft>
              <a:buClr>
                <a:schemeClr val="dk1"/>
              </a:buClr>
              <a:buSzPts val="1350"/>
              <a:buChar char="●"/>
            </a:pPr>
            <a:r>
              <a:rPr lang="en" sz="1350">
                <a:solidFill>
                  <a:schemeClr val="dk1"/>
                </a:solidFill>
              </a:rPr>
              <a:t>Did the family spend more on savings or shelter this year? </a:t>
            </a:r>
            <a:endParaRPr sz="1350">
              <a:solidFill>
                <a:schemeClr val="dk1"/>
              </a:solidFill>
            </a:endParaRPr>
          </a:p>
          <a:p>
            <a:pPr indent="0" lvl="0" marL="457200" rtl="0" algn="l">
              <a:lnSpc>
                <a:spcPct val="95000"/>
              </a:lnSpc>
              <a:spcBef>
                <a:spcPts val="1200"/>
              </a:spcBef>
              <a:spcAft>
                <a:spcPts val="0"/>
              </a:spcAft>
              <a:buSzPts val="275"/>
              <a:buNone/>
            </a:pPr>
            <a:r>
              <a:t/>
            </a:r>
            <a:endParaRPr sz="1350"/>
          </a:p>
          <a:p>
            <a:pPr indent="0" lvl="0" marL="457200" rtl="0" algn="l">
              <a:lnSpc>
                <a:spcPct val="95000"/>
              </a:lnSpc>
              <a:spcBef>
                <a:spcPts val="1200"/>
              </a:spcBef>
              <a:spcAft>
                <a:spcPts val="1200"/>
              </a:spcAft>
              <a:buSzPts val="275"/>
              <a:buNone/>
            </a:pPr>
            <a:r>
              <a:t/>
            </a:r>
            <a:endParaRPr sz="1350"/>
          </a:p>
        </p:txBody>
      </p:sp>
      <p:sp>
        <p:nvSpPr>
          <p:cNvPr id="135" name="Google Shape;135;p8"/>
          <p:cNvSpPr txBox="1"/>
          <p:nvPr/>
        </p:nvSpPr>
        <p:spPr>
          <a:xfrm>
            <a:off x="6439925" y="1891175"/>
            <a:ext cx="25761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 family’s savings expense was less than the family’s shelter expense.</a:t>
            </a:r>
            <a:endParaRPr b="0" i="0" sz="1400" u="none" cap="none" strike="noStrike">
              <a:solidFill>
                <a:srgbClr val="000000"/>
              </a:solidFill>
              <a:latin typeface="Arial"/>
              <a:ea typeface="Arial"/>
              <a:cs typeface="Arial"/>
              <a:sym typeface="Arial"/>
            </a:endParaRPr>
          </a:p>
        </p:txBody>
      </p:sp>
      <p:sp>
        <p:nvSpPr>
          <p:cNvPr id="136" name="Google Shape;136;p8"/>
          <p:cNvSpPr txBox="1"/>
          <p:nvPr/>
        </p:nvSpPr>
        <p:spPr>
          <a:xfrm>
            <a:off x="6439925" y="2868525"/>
            <a:ext cx="27093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Less than</a:t>
            </a:r>
            <a:r>
              <a:rPr b="0" i="0" lang="en" sz="1400" u="none" cap="none" strike="noStrike">
                <a:solidFill>
                  <a:srgbClr val="000000"/>
                </a:solidFill>
                <a:latin typeface="Arial"/>
                <a:ea typeface="Arial"/>
                <a:cs typeface="Arial"/>
                <a:sym typeface="Arial"/>
              </a:rPr>
              <a:t> means fewer than another amount. We can show that we mean less than by using this symbol: </a:t>
            </a:r>
            <a:endParaRPr b="0" i="0" sz="1400" u="none" cap="none" strike="noStrike">
              <a:solidFill>
                <a:srgbClr val="000000"/>
              </a:solidFill>
              <a:latin typeface="Arial"/>
              <a:ea typeface="Arial"/>
              <a:cs typeface="Arial"/>
              <a:sym typeface="Arial"/>
            </a:endParaRPr>
          </a:p>
        </p:txBody>
      </p:sp>
      <p:pic>
        <p:nvPicPr>
          <p:cNvPr id="137" name="Google Shape;137;p8"/>
          <p:cNvPicPr preferRelativeResize="0"/>
          <p:nvPr/>
        </p:nvPicPr>
        <p:blipFill rotWithShape="1">
          <a:blip r:embed="rId3">
            <a:alphaModFix/>
          </a:blip>
          <a:srcRect b="0" l="0" r="0" t="0"/>
          <a:stretch/>
        </p:blipFill>
        <p:spPr>
          <a:xfrm rot="10800000">
            <a:off x="6815863" y="3998675"/>
            <a:ext cx="1045224" cy="1313626"/>
          </a:xfrm>
          <a:prstGeom prst="rect">
            <a:avLst/>
          </a:prstGeom>
          <a:noFill/>
          <a:ln>
            <a:noFill/>
          </a:ln>
        </p:spPr>
      </p:pic>
      <p:pic>
        <p:nvPicPr>
          <p:cNvPr id="138" name="Google Shape;138;p8"/>
          <p:cNvPicPr preferRelativeResize="0"/>
          <p:nvPr/>
        </p:nvPicPr>
        <p:blipFill rotWithShape="1">
          <a:blip r:embed="rId4">
            <a:alphaModFix/>
          </a:blip>
          <a:srcRect b="0" l="0" r="0" t="0"/>
          <a:stretch/>
        </p:blipFill>
        <p:spPr>
          <a:xfrm>
            <a:off x="267825" y="705900"/>
            <a:ext cx="6172101" cy="43779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