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6" r:id="rId5"/>
    <p:sldMasterId id="2147483727" r:id="rId6"/>
    <p:sldMasterId id="2147483728" r:id="rId7"/>
    <p:sldMasterId id="2147483729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</p:sldIdLst>
  <p:sldSz cy="5143500" cx="9144000"/>
  <p:notesSz cx="6858000" cy="9144000"/>
  <p:embeddedFontLst>
    <p:embeddedFont>
      <p:font typeface="Montserrat SemiBold"/>
      <p:regular r:id="rId46"/>
      <p:bold r:id="rId47"/>
      <p:italic r:id="rId48"/>
      <p:boldItalic r:id="rId49"/>
    </p:embeddedFont>
    <p:embeddedFont>
      <p:font typeface="Roboto"/>
      <p:regular r:id="rId50"/>
      <p:bold r:id="rId51"/>
      <p:italic r:id="rId52"/>
      <p:boldItalic r:id="rId53"/>
    </p:embeddedFont>
    <p:embeddedFont>
      <p:font typeface="Montserrat"/>
      <p:regular r:id="rId54"/>
      <p:bold r:id="rId55"/>
      <p:italic r:id="rId56"/>
      <p:boldItalic r:id="rId57"/>
    </p:embeddedFont>
    <p:embeddedFont>
      <p:font typeface="Lato"/>
      <p:regular r:id="rId58"/>
      <p:bold r:id="rId59"/>
      <p:italic r:id="rId60"/>
      <p:boldItalic r:id="rId61"/>
    </p:embeddedFont>
    <p:embeddedFont>
      <p:font typeface="Montserrat Medium"/>
      <p:regular r:id="rId62"/>
      <p:bold r:id="rId63"/>
      <p:italic r:id="rId64"/>
      <p:boldItalic r:id="rId65"/>
    </p:embeddedFont>
    <p:embeddedFont>
      <p:font typeface="Varela Round"/>
      <p:regular r:id="rId66"/>
    </p:embeddedFont>
    <p:embeddedFont>
      <p:font typeface="Righteous"/>
      <p:regular r:id="rId67"/>
    </p:embeddedFont>
    <p:embeddedFont>
      <p:font typeface="Averia Libre"/>
      <p:regular r:id="rId68"/>
      <p:bold r:id="rId69"/>
      <p:italic r:id="rId70"/>
      <p:boldItalic r:id="rId71"/>
    </p:embeddedFont>
    <p:embeddedFont>
      <p:font typeface="Roboto Mono"/>
      <p:regular r:id="rId72"/>
      <p:bold r:id="rId73"/>
      <p:italic r:id="rId74"/>
      <p:boldItalic r:id="rId75"/>
    </p:embeddedFont>
    <p:embeddedFont>
      <p:font typeface="Luckiest Guy"/>
      <p:regular r:id="rId76"/>
    </p:embeddedFont>
    <p:embeddedFont>
      <p:font typeface="Century Gothic"/>
      <p:regular r:id="rId77"/>
      <p:bold r:id="rId78"/>
      <p:italic r:id="rId79"/>
      <p:boldItalic r:id="rId8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2EDB4B7-D74D-496D-8683-D58F41A2A0BB}">
  <a:tblStyle styleId="{52EDB4B7-D74D-496D-8683-D58F41A2A0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font" Target="fonts/MontserratSemiBold-regular.fntdata"/><Relationship Id="rId45" Type="http://schemas.openxmlformats.org/officeDocument/2006/relationships/slide" Target="slides/slide36.xml"/><Relationship Id="rId80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48" Type="http://schemas.openxmlformats.org/officeDocument/2006/relationships/font" Target="fonts/MontserratSemiBold-italic.fntdata"/><Relationship Id="rId47" Type="http://schemas.openxmlformats.org/officeDocument/2006/relationships/font" Target="fonts/MontserratSemiBold-bold.fntdata"/><Relationship Id="rId49" Type="http://schemas.openxmlformats.org/officeDocument/2006/relationships/font" Target="fonts/MontserratSemiBold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73" Type="http://schemas.openxmlformats.org/officeDocument/2006/relationships/font" Target="fonts/RobotoMono-bold.fntdata"/><Relationship Id="rId72" Type="http://schemas.openxmlformats.org/officeDocument/2006/relationships/font" Target="fonts/RobotoMono-regular.fntdata"/><Relationship Id="rId31" Type="http://schemas.openxmlformats.org/officeDocument/2006/relationships/slide" Target="slides/slide22.xml"/><Relationship Id="rId75" Type="http://schemas.openxmlformats.org/officeDocument/2006/relationships/font" Target="fonts/RobotoMono-boldItalic.fntdata"/><Relationship Id="rId30" Type="http://schemas.openxmlformats.org/officeDocument/2006/relationships/slide" Target="slides/slide21.xml"/><Relationship Id="rId74" Type="http://schemas.openxmlformats.org/officeDocument/2006/relationships/font" Target="fonts/RobotoMono-italic.fntdata"/><Relationship Id="rId33" Type="http://schemas.openxmlformats.org/officeDocument/2006/relationships/slide" Target="slides/slide24.xml"/><Relationship Id="rId77" Type="http://schemas.openxmlformats.org/officeDocument/2006/relationships/font" Target="fonts/CenturyGothic-regular.fntdata"/><Relationship Id="rId32" Type="http://schemas.openxmlformats.org/officeDocument/2006/relationships/slide" Target="slides/slide23.xml"/><Relationship Id="rId76" Type="http://schemas.openxmlformats.org/officeDocument/2006/relationships/font" Target="fonts/LuckiestGuy-regular.fntdata"/><Relationship Id="rId35" Type="http://schemas.openxmlformats.org/officeDocument/2006/relationships/slide" Target="slides/slide26.xml"/><Relationship Id="rId79" Type="http://schemas.openxmlformats.org/officeDocument/2006/relationships/font" Target="fonts/CenturyGothic-italic.fntdata"/><Relationship Id="rId34" Type="http://schemas.openxmlformats.org/officeDocument/2006/relationships/slide" Target="slides/slide25.xml"/><Relationship Id="rId78" Type="http://schemas.openxmlformats.org/officeDocument/2006/relationships/font" Target="fonts/CenturyGothic-bold.fntdata"/><Relationship Id="rId71" Type="http://schemas.openxmlformats.org/officeDocument/2006/relationships/font" Target="fonts/AveriaLibre-boldItalic.fntdata"/><Relationship Id="rId70" Type="http://schemas.openxmlformats.org/officeDocument/2006/relationships/font" Target="fonts/AveriaLibre-italic.fntdata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62" Type="http://schemas.openxmlformats.org/officeDocument/2006/relationships/font" Target="fonts/MontserratMedium-regular.fntdata"/><Relationship Id="rId61" Type="http://schemas.openxmlformats.org/officeDocument/2006/relationships/font" Target="fonts/Lato-boldItalic.fntdata"/><Relationship Id="rId20" Type="http://schemas.openxmlformats.org/officeDocument/2006/relationships/slide" Target="slides/slide11.xml"/><Relationship Id="rId64" Type="http://schemas.openxmlformats.org/officeDocument/2006/relationships/font" Target="fonts/MontserratMedium-italic.fntdata"/><Relationship Id="rId63" Type="http://schemas.openxmlformats.org/officeDocument/2006/relationships/font" Target="fonts/MontserratMedium-bold.fntdata"/><Relationship Id="rId22" Type="http://schemas.openxmlformats.org/officeDocument/2006/relationships/slide" Target="slides/slide13.xml"/><Relationship Id="rId66" Type="http://schemas.openxmlformats.org/officeDocument/2006/relationships/font" Target="fonts/VarelaRound-regular.fntdata"/><Relationship Id="rId21" Type="http://schemas.openxmlformats.org/officeDocument/2006/relationships/slide" Target="slides/slide12.xml"/><Relationship Id="rId65" Type="http://schemas.openxmlformats.org/officeDocument/2006/relationships/font" Target="fonts/MontserratMedium-boldItalic.fntdata"/><Relationship Id="rId24" Type="http://schemas.openxmlformats.org/officeDocument/2006/relationships/slide" Target="slides/slide15.xml"/><Relationship Id="rId68" Type="http://schemas.openxmlformats.org/officeDocument/2006/relationships/font" Target="fonts/AveriaLibre-regular.fntdata"/><Relationship Id="rId23" Type="http://schemas.openxmlformats.org/officeDocument/2006/relationships/slide" Target="slides/slide14.xml"/><Relationship Id="rId67" Type="http://schemas.openxmlformats.org/officeDocument/2006/relationships/font" Target="fonts/Righteous-regular.fntdata"/><Relationship Id="rId60" Type="http://schemas.openxmlformats.org/officeDocument/2006/relationships/font" Target="fonts/Lato-italic.fntdata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69" Type="http://schemas.openxmlformats.org/officeDocument/2006/relationships/font" Target="fonts/AveriaLibre-bold.fntdata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font" Target="fonts/Roboto-bold.fntdata"/><Relationship Id="rId50" Type="http://schemas.openxmlformats.org/officeDocument/2006/relationships/font" Target="fonts/Roboto-regular.fntdata"/><Relationship Id="rId53" Type="http://schemas.openxmlformats.org/officeDocument/2006/relationships/font" Target="fonts/Roboto-boldItalic.fntdata"/><Relationship Id="rId52" Type="http://schemas.openxmlformats.org/officeDocument/2006/relationships/font" Target="fonts/Roboto-italic.fntdata"/><Relationship Id="rId11" Type="http://schemas.openxmlformats.org/officeDocument/2006/relationships/slide" Target="slides/slide2.xml"/><Relationship Id="rId55" Type="http://schemas.openxmlformats.org/officeDocument/2006/relationships/font" Target="fonts/Montserrat-bold.fntdata"/><Relationship Id="rId10" Type="http://schemas.openxmlformats.org/officeDocument/2006/relationships/slide" Target="slides/slide1.xml"/><Relationship Id="rId54" Type="http://schemas.openxmlformats.org/officeDocument/2006/relationships/font" Target="fonts/Montserrat-regular.fntdata"/><Relationship Id="rId13" Type="http://schemas.openxmlformats.org/officeDocument/2006/relationships/slide" Target="slides/slide4.xml"/><Relationship Id="rId57" Type="http://schemas.openxmlformats.org/officeDocument/2006/relationships/font" Target="fonts/Montserrat-boldItalic.fntdata"/><Relationship Id="rId12" Type="http://schemas.openxmlformats.org/officeDocument/2006/relationships/slide" Target="slides/slide3.xml"/><Relationship Id="rId56" Type="http://schemas.openxmlformats.org/officeDocument/2006/relationships/font" Target="fonts/Montserrat-italic.fntdata"/><Relationship Id="rId15" Type="http://schemas.openxmlformats.org/officeDocument/2006/relationships/slide" Target="slides/slide6.xml"/><Relationship Id="rId59" Type="http://schemas.openxmlformats.org/officeDocument/2006/relationships/font" Target="fonts/Lato-bold.fntdata"/><Relationship Id="rId14" Type="http://schemas.openxmlformats.org/officeDocument/2006/relationships/slide" Target="slides/slide5.xml"/><Relationship Id="rId58" Type="http://schemas.openxmlformats.org/officeDocument/2006/relationships/font" Target="fonts/Lato-regular.fntdata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5fd8c61d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5fd8c61d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a80f3becd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a80f3becd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Directions</a:t>
            </a:r>
            <a:r>
              <a:rPr lang="en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First, discuss with your partner[s] answers to the following questions. Using the blank lines below, record at least one response from a partner, along with their reasoning. Then, model the </a:t>
            </a:r>
            <a:r>
              <a:rPr lang="en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 groups</a:t>
            </a:r>
            <a:r>
              <a:rPr lang="en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fractions to see if the results support your theories.</a:t>
            </a:r>
            <a:endParaRPr b="1"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What is one thing you will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guess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about how the fractions would compare?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(“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believe/think/guess that…”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Why will you guess that?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(“Because I know/remember/can see that….”)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a80f3becd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a80f3becd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Directions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[cont’d]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First, discuss with your partner[s] answers to the following questions. Using the blank lines below, record at least one response from a partner, along with their reasoning. Then, model the first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 groups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fractions to see if the results support your theories.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How was the third set different from the first two?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thoughts or ideas are you starting to have as you compare what is changing and staying the same?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5fd8c61d90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5fd8c61d90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65437abd6c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65437abd6c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65437abd6c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65437abd6c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65437abd6c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65437abd6c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5fd8c61d90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5fd8c61d90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65437abd6c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65437abd6c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DIRECTIONS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Answer the following questions to find the pattern in the first group of fractions. Then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second group of fractions to follow that pattern. Finally, make a third group of fractions that fits the rules established by the first two.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changing?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staying the same?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65437abd6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165437abd6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65437abd6c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65437abd6c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f833e5174_0_2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3f833e5174_0_2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65437abd6c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165437abd6c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65437abd6c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65437abd6c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65437abd6c_0_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65437abd6c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65437abd6c_0_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65437abd6c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65437abd6c_0_7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65437abd6c_0_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65437abd6c_0_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65437abd6c_0_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65437abd6c_0_8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65437abd6c_0_8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65437abd6c_0_7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165437abd6c_0_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65437abd6c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165437abd6c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65437abd6c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65437abd6c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5fd8c61d90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5fd8c61d90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“reasoning,” in the context of the first objective?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65437abd6c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65437abd6c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65437abd6c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165437abd6c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a333e9dad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a333e9dad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65437abd6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165437abd6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6b6746bd3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6b6746bd3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DISCUSSION NOTES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6b6746bd38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6b6746bd38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REVIEW YOUR PROGRESS:</a:t>
            </a:r>
            <a:endParaRPr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did well with these activities: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need more practice with: 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6b6746bd38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16b6746bd38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How did A&amp;W use math to come back from their epic marketing failure?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a80f3bec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a80f3bec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641146c0f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641146c0f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FILL-IN-THE-BLANKS: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comparing two unit fractions, the fraction with the ________________ denominator will be the larger fraction.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compare is to state whether a number is ______________________, _______________________, or _________________________ another.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65437abd6c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65437abd6c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65437abd6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65437abd6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questions can we ask ourselves about fractions that we have to compare?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65437abd6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65437abd6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Directions</a:t>
            </a:r>
            <a:r>
              <a:rPr lang="en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First, discuss with your partner[s] answers to the following questions. Using the blank lines below, record at least one response from a partner, along with their reasoning. Then, model the first two groups of fractions to see if the results support your theories.</a:t>
            </a:r>
            <a:endParaRPr b="1"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What is one thing you will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guess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about how the fractions would compare?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(“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believe/think/guess that…”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Why will you guess that?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(“Because I know/remember/can see that….”)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a80f3becd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a80f3becd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Directions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[cont’d]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First, discuss with your partner[s] answers to the following questions. Using the blank lines below, record at least one response from a partner, along with their reasoning. Then, model the first two groups of fractions to see if the results support your theories.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How was the third set different from the first two?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thoughts or ideas are you starting to have as you compare what is changing and staying the same?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 1 2">
  <p:cSld name="SECTION_HEADER_1_1_1_1_2"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4">
  <p:cSld name="TITLE_AND_BODY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5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6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5">
  <p:cSld name="TITLE_AND_BODY_7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8" name="Google Shape;48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6">
  <p:cSld name="TITLE_AND_BODY_8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6 1">
  <p:cSld name="TITLE_AND_BODY_6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8">
  <p:cSld name="TITLE_AND_BODY_8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 1 2 1">
  <p:cSld name="SECTION_HEADER_1_1_1_1_3"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6" name="Google Shape;66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0" name="Google Shape;7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9" name="Google Shape;8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3" name="Google Shape;93;p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4" name="Google Shape;94;p3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" name="Google Shape;9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8" name="Google Shape;9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" name="Google Shape;101;p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4">
  <p:cSld name="TITLE_AND_BODY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5">
  <p:cSld name="TITLE_AND_BODY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 1 1">
  <p:cSld name="SECTION_HEADER_1_1_1_1_1">
    <p:bg>
      <p:bgPr>
        <a:gradFill>
          <a:gsLst>
            <a:gs pos="0">
              <a:srgbClr val="E900FF">
                <a:alpha val="91764"/>
              </a:srgbClr>
            </a:gs>
            <a:gs pos="100000">
              <a:srgbClr val="80008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 1">
  <p:cSld name="SECTION_HEADER_1_1_1_1_2"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">
  <p:cSld name="SECTION_HEADER_1_1"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6">
  <p:cSld name="TITLE_AND_BODY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 1 2">
  <p:cSld name="SECTION_HEADER_1_1_1_1_3"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7">
  <p:cSld name="TITLE_AND_BODY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8">
  <p:cSld name="TITLE_AND_BODY_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9">
  <p:cSld name="TITLE_AND_BODY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 1 3">
  <p:cSld name="SECTION_HEADER_1_1_1_1_4"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6 1">
  <p:cSld name="TITLE_AND_BODY_6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">
  <p:cSld name="SECTION_HEADER_1_1"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0">
  <p:cSld name="TITLE_AND_BODY_10">
    <p:bg>
      <p:bgPr>
        <a:noFill/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">
  <p:cSld name="SECTION_HEADER_1_1_1"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">
  <p:cSld name="SECTION_HEADER_1_1"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">
  <p:cSld name="SECTION_HEADER_1_1_1"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 1">
  <p:cSld name="SECTION_HEADER_1_1_1_1"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 1 1">
  <p:cSld name="SECTION_HEADER_1_1_1_1_1">
    <p:bg>
      <p:bgPr>
        <a:gradFill>
          <a:gsLst>
            <a:gs pos="0">
              <a:srgbClr val="E900FF">
                <a:alpha val="91764"/>
              </a:srgbClr>
            </a:gs>
            <a:gs pos="100000">
              <a:srgbClr val="80008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ainbow" type="blank">
  <p:cSld name="BLANK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 1 2">
  <p:cSld name="SECTION_HEADER_1_1_1_1_2"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 1">
  <p:cSld name="SECTION_HEADER_1_1_1_1"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3"/>
          <p:cNvSpPr txBox="1"/>
          <p:nvPr>
            <p:ph type="title"/>
          </p:nvPr>
        </p:nvSpPr>
        <p:spPr>
          <a:xfrm>
            <a:off x="311700" y="445025"/>
            <a:ext cx="8520600" cy="5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7" name="Google Shape;167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8" name="Google Shape;168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6">
  <p:cSld name="TITLE_AND_BODY_8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1" name="Google Shape;171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2" name="Google Shape;172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9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5"/>
          <p:cNvSpPr txBox="1"/>
          <p:nvPr>
            <p:ph type="title"/>
          </p:nvPr>
        </p:nvSpPr>
        <p:spPr>
          <a:xfrm>
            <a:off x="311700" y="445025"/>
            <a:ext cx="8520600" cy="5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" name="Google Shape;175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6" name="Google Shape;176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5">
  <p:cSld name="TITLE_AND_BODY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6 1">
  <p:cSld name="TITLE_AND_BODY_6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7" name="Google Shape;187;p6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8" name="Google Shape;188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1" name="Google Shape;191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4" name="Google Shape;194;p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5" name="Google Shape;195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8" name="Google Shape;198;p7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9" name="Google Shape;199;p7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0" name="Google Shape;200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 1 1 1">
  <p:cSld name="SECTION_HEADER_1_1_1_1_1">
    <p:bg>
      <p:bgPr>
        <a:gradFill>
          <a:gsLst>
            <a:gs pos="0">
              <a:srgbClr val="E900FF">
                <a:alpha val="91764"/>
              </a:srgbClr>
            </a:gs>
            <a:gs pos="100000">
              <a:srgbClr val="80008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6" name="Google Shape;206;p7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7" name="Google Shape;207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0" name="Google Shape;210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4" name="Google Shape;214;p7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5" name="Google Shape;215;p7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6" name="Google Shape;216;p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19" name="Google Shape;219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2" name="Google Shape;222;p7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3" name="Google Shape;223;p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5">
  <p:cSld name="TITLE_AND_BODY_7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8" name="Google Shape;228;p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9" name="Google Shape;229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6">
  <p:cSld name="TITLE_AND_BODY_8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4" name="Google Shape;234;p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5" name="Google Shape;235;p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ainbow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10"/>
          <p:cNvPicPr preferRelativeResize="0"/>
          <p:nvPr/>
        </p:nvPicPr>
        <p:blipFill rotWithShape="1">
          <a:blip r:embed="rId2">
            <a:alphaModFix/>
          </a:blip>
          <a:srcRect b="0" l="0" r="64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30" Type="http://schemas.openxmlformats.org/officeDocument/2006/relationships/theme" Target="../theme/theme4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3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3.xml"/><Relationship Id="rId16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6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3" name="Google Shape;6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3" name="Google Shape;143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4" name="Google Shape;144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3" name="Google Shape;183;p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4" name="Google Shape;184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ontchangethislink.peardeckmagic.zone?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=magic-pear-metadata-identifier" TargetMode="External"/><Relationship Id="rId4" Type="http://schemas.openxmlformats.org/officeDocument/2006/relationships/image" Target="../media/image23.png"/><Relationship Id="rId5" Type="http://schemas.openxmlformats.org/officeDocument/2006/relationships/hyperlink" Target="https://apps.mathlearningcenter.org/fractions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ontchangethislink.peardeckmagic.zone?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=magic-pear-metadata-identifie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ontchangethislink.peardeckmagic.zone?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=magic-pear-metadata-identifier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ontchangethislink.peardeckmagic.zone?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=magic-pear-metadata-identifier" TargetMode="External"/><Relationship Id="rId4" Type="http://schemas.openxmlformats.org/officeDocument/2006/relationships/hyperlink" Target="https://www.mathplayground.com/math_monster_fractions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ontchangethislink.peardeckmagic.zone?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=magic-pear-metadata-identifier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dontchangethislink.peardeckmagic.zone?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=magic-pear-metadata-identifier" TargetMode="External"/><Relationship Id="rId4" Type="http://schemas.openxmlformats.org/officeDocument/2006/relationships/hyperlink" Target="https://www.mathplayground.com/math_monster_fractions.htm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ontchangethislink.peardeckmagic.zone?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=magic-pear-metadata-identifier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ontchangethislink.peardeckmagic.zone?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=magic-pear-metadata-identifier" TargetMode="External"/><Relationship Id="rId4" Type="http://schemas.openxmlformats.org/officeDocument/2006/relationships/image" Target="../media/image23.png"/><Relationship Id="rId5" Type="http://schemas.openxmlformats.org/officeDocument/2006/relationships/hyperlink" Target="https://apps.mathlearningcenter.org/fractions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ontchangethislink.peardeckmagic.zone?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=magic-pear-metadata-identifier" TargetMode="External"/><Relationship Id="rId4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ontchangethislink.peardeckmagic.zone?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=magic-pear-metadata-identifier" TargetMode="External"/><Relationship Id="rId4" Type="http://schemas.openxmlformats.org/officeDocument/2006/relationships/image" Target="../media/image22.png"/><Relationship Id="rId5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40" Type="http://schemas.openxmlformats.org/officeDocument/2006/relationships/slide" Target="/ppt/slides/slide25.xml"/><Relationship Id="rId42" Type="http://schemas.openxmlformats.org/officeDocument/2006/relationships/slide" Target="/ppt/slides/slide26.xml"/><Relationship Id="rId41" Type="http://schemas.openxmlformats.org/officeDocument/2006/relationships/slide" Target="/ppt/slides/slide25.xml"/><Relationship Id="rId44" Type="http://schemas.openxmlformats.org/officeDocument/2006/relationships/slide" Target="/ppt/slides/slide26.xml"/><Relationship Id="rId43" Type="http://schemas.openxmlformats.org/officeDocument/2006/relationships/slide" Target="/ppt/slides/slide26.xml"/><Relationship Id="rId46" Type="http://schemas.openxmlformats.org/officeDocument/2006/relationships/slide" Target="/ppt/slides/slide26.xml"/><Relationship Id="rId45" Type="http://schemas.openxmlformats.org/officeDocument/2006/relationships/slide" Target="/ppt/slides/slide2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23.xml"/><Relationship Id="rId4" Type="http://schemas.openxmlformats.org/officeDocument/2006/relationships/slide" Target="/ppt/slides/slide23.xml"/><Relationship Id="rId9" Type="http://schemas.openxmlformats.org/officeDocument/2006/relationships/slide" Target="/ppt/slides/slide23.xml"/><Relationship Id="rId48" Type="http://schemas.openxmlformats.org/officeDocument/2006/relationships/slide" Target="/ppt/slides/slide26.xml"/><Relationship Id="rId47" Type="http://schemas.openxmlformats.org/officeDocument/2006/relationships/slide" Target="/ppt/slides/slide26.xml"/><Relationship Id="rId49" Type="http://schemas.openxmlformats.org/officeDocument/2006/relationships/slide" Target="/ppt/slides/slide26.xml"/><Relationship Id="rId5" Type="http://schemas.openxmlformats.org/officeDocument/2006/relationships/slide" Target="/ppt/slides/slide23.xml"/><Relationship Id="rId6" Type="http://schemas.openxmlformats.org/officeDocument/2006/relationships/slide" Target="/ppt/slides/slide23.xml"/><Relationship Id="rId7" Type="http://schemas.openxmlformats.org/officeDocument/2006/relationships/slide" Target="/ppt/slides/slide23.xml"/><Relationship Id="rId8" Type="http://schemas.openxmlformats.org/officeDocument/2006/relationships/slide" Target="/ppt/slides/slide23.xml"/><Relationship Id="rId31" Type="http://schemas.openxmlformats.org/officeDocument/2006/relationships/slide" Target="/ppt/slides/slide25.xml"/><Relationship Id="rId30" Type="http://schemas.openxmlformats.org/officeDocument/2006/relationships/slide" Target="/ppt/slides/slide25.xml"/><Relationship Id="rId33" Type="http://schemas.openxmlformats.org/officeDocument/2006/relationships/slide" Target="/ppt/slides/slide25.xml"/><Relationship Id="rId32" Type="http://schemas.openxmlformats.org/officeDocument/2006/relationships/slide" Target="/ppt/slides/slide25.xml"/><Relationship Id="rId35" Type="http://schemas.openxmlformats.org/officeDocument/2006/relationships/slide" Target="/ppt/slides/slide25.xml"/><Relationship Id="rId34" Type="http://schemas.openxmlformats.org/officeDocument/2006/relationships/slide" Target="/ppt/slides/slide25.xml"/><Relationship Id="rId37" Type="http://schemas.openxmlformats.org/officeDocument/2006/relationships/slide" Target="/ppt/slides/slide25.xml"/><Relationship Id="rId36" Type="http://schemas.openxmlformats.org/officeDocument/2006/relationships/slide" Target="/ppt/slides/slide25.xml"/><Relationship Id="rId39" Type="http://schemas.openxmlformats.org/officeDocument/2006/relationships/slide" Target="/ppt/slides/slide25.xml"/><Relationship Id="rId38" Type="http://schemas.openxmlformats.org/officeDocument/2006/relationships/slide" Target="/ppt/slides/slide25.xml"/><Relationship Id="rId20" Type="http://schemas.openxmlformats.org/officeDocument/2006/relationships/slide" Target="/ppt/slides/slide24.xml"/><Relationship Id="rId22" Type="http://schemas.openxmlformats.org/officeDocument/2006/relationships/slide" Target="/ppt/slides/slide24.xml"/><Relationship Id="rId21" Type="http://schemas.openxmlformats.org/officeDocument/2006/relationships/slide" Target="/ppt/slides/slide24.xml"/><Relationship Id="rId24" Type="http://schemas.openxmlformats.org/officeDocument/2006/relationships/slide" Target="/ppt/slides/slide24.xml"/><Relationship Id="rId23" Type="http://schemas.openxmlformats.org/officeDocument/2006/relationships/slide" Target="/ppt/slides/slide24.xml"/><Relationship Id="rId26" Type="http://schemas.openxmlformats.org/officeDocument/2006/relationships/slide" Target="/ppt/slides/slide24.xml"/><Relationship Id="rId25" Type="http://schemas.openxmlformats.org/officeDocument/2006/relationships/slide" Target="/ppt/slides/slide24.xml"/><Relationship Id="rId28" Type="http://schemas.openxmlformats.org/officeDocument/2006/relationships/slide" Target="/ppt/slides/slide24.xml"/><Relationship Id="rId27" Type="http://schemas.openxmlformats.org/officeDocument/2006/relationships/slide" Target="/ppt/slides/slide24.xml"/><Relationship Id="rId29" Type="http://schemas.openxmlformats.org/officeDocument/2006/relationships/slide" Target="/ppt/slides/slide25.xml"/><Relationship Id="rId51" Type="http://schemas.openxmlformats.org/officeDocument/2006/relationships/slide" Target="/ppt/slides/slide26.xml"/><Relationship Id="rId50" Type="http://schemas.openxmlformats.org/officeDocument/2006/relationships/slide" Target="/ppt/slides/slide26.xml"/><Relationship Id="rId53" Type="http://schemas.openxmlformats.org/officeDocument/2006/relationships/slide" Target="/ppt/slides/slide26.xml"/><Relationship Id="rId52" Type="http://schemas.openxmlformats.org/officeDocument/2006/relationships/slide" Target="/ppt/slides/slide26.xml"/><Relationship Id="rId11" Type="http://schemas.openxmlformats.org/officeDocument/2006/relationships/slide" Target="/ppt/slides/slide23.xml"/><Relationship Id="rId10" Type="http://schemas.openxmlformats.org/officeDocument/2006/relationships/slide" Target="/ppt/slides/slide23.xml"/><Relationship Id="rId54" Type="http://schemas.openxmlformats.org/officeDocument/2006/relationships/slide" Target="/ppt/slides/slide26.xml"/><Relationship Id="rId13" Type="http://schemas.openxmlformats.org/officeDocument/2006/relationships/slide" Target="/ppt/slides/slide23.xml"/><Relationship Id="rId12" Type="http://schemas.openxmlformats.org/officeDocument/2006/relationships/slide" Target="/ppt/slides/slide23.xml"/><Relationship Id="rId15" Type="http://schemas.openxmlformats.org/officeDocument/2006/relationships/slide" Target="/ppt/slides/slide23.xml"/><Relationship Id="rId14" Type="http://schemas.openxmlformats.org/officeDocument/2006/relationships/slide" Target="/ppt/slides/slide23.xml"/><Relationship Id="rId17" Type="http://schemas.openxmlformats.org/officeDocument/2006/relationships/slide" Target="/ppt/slides/slide24.xml"/><Relationship Id="rId16" Type="http://schemas.openxmlformats.org/officeDocument/2006/relationships/slide" Target="/ppt/slides/slide24.xml"/><Relationship Id="rId19" Type="http://schemas.openxmlformats.org/officeDocument/2006/relationships/slide" Target="/ppt/slides/slide24.xml"/><Relationship Id="rId18" Type="http://schemas.openxmlformats.org/officeDocument/2006/relationships/slide" Target="/ppt/slides/slide24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dontchangethislink.peardeckmagic.zone?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=magic-pear-metadata-identifier" TargetMode="External"/><Relationship Id="rId4" Type="http://schemas.openxmlformats.org/officeDocument/2006/relationships/image" Target="../media/image29.png"/><Relationship Id="rId5" Type="http://schemas.openxmlformats.org/officeDocument/2006/relationships/slide" Target="/ppt/slides/slide22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dontchangethislink.peardeckmagic.zone?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=magic-pear-metadata-identifier" TargetMode="External"/><Relationship Id="rId4" Type="http://schemas.openxmlformats.org/officeDocument/2006/relationships/hyperlink" Target="https://www.mathsisfun.com/numbers/fraction-number-line.html" TargetMode="External"/><Relationship Id="rId5" Type="http://schemas.openxmlformats.org/officeDocument/2006/relationships/image" Target="../media/image37.png"/><Relationship Id="rId6" Type="http://schemas.openxmlformats.org/officeDocument/2006/relationships/slide" Target="/ppt/slides/slide22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dontchangethislink.peardeckmagic.zone?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=magic-pear-metadata-identifier" TargetMode="External"/><Relationship Id="rId4" Type="http://schemas.openxmlformats.org/officeDocument/2006/relationships/hyperlink" Target="https://www.geogebra.org/m/r79cn3zm" TargetMode="External"/><Relationship Id="rId5" Type="http://schemas.openxmlformats.org/officeDocument/2006/relationships/image" Target="../media/image28.png"/><Relationship Id="rId6" Type="http://schemas.openxmlformats.org/officeDocument/2006/relationships/slide" Target="/ppt/slides/slide22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dontchangethislink.peardeckmagic.zone?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=magic-pear-metadata-identifier" TargetMode="External"/><Relationship Id="rId4" Type="http://schemas.openxmlformats.org/officeDocument/2006/relationships/hyperlink" Target="https://www.mathsisfun.com/numbers/fraction-number-line.html" TargetMode="External"/><Relationship Id="rId5" Type="http://schemas.openxmlformats.org/officeDocument/2006/relationships/image" Target="../media/image37.png"/><Relationship Id="rId6" Type="http://schemas.openxmlformats.org/officeDocument/2006/relationships/slide" Target="/ppt/slides/slide22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dontchangethislink.peardeckmagic.zone?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=magic-pear-metadata-identifier" TargetMode="External"/><Relationship Id="rId4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dontchangethislink.peardeckmagic.zone?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YjAyMjAwZGJlXzBfNTkiLCJjb250ZW50SW5zdGFuY2VJZCI6IjE3cUgtREh2Y3JfSDRfZWRPM2NJT0twcHYtZlBWd1owZ1R2VlYzb3c4RnZVLzk1YTgzNTQxLTU3YTAtNGZkZS1hZjVkLWIxYjEyMDU4MDhiZCJ9pearId=magic-pear-metadata-identifier" TargetMode="External"/><Relationship Id="rId4" Type="http://schemas.openxmlformats.org/officeDocument/2006/relationships/hyperlink" Target="http://drive.google.com/file/d/1XHY5OnIJSYOB4Zq8C9REutDOO-2uqfWA/view" TargetMode="External"/><Relationship Id="rId5" Type="http://schemas.openxmlformats.org/officeDocument/2006/relationships/image" Target="../media/image3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dontchangethislink.peardeckmagic.zone?eyJ0eXBlIjoiZ29vZ2xlLXNsaWRlcy1hZGRvbi1yZXNwb25zZS1mb290ZXIiLCJsYXN0RWRpdGVkQnkiOiIxMDAzNzk1MzI0ODM1MjczMDM1NzkiLCJwcmVzZW50YXRpb25JZCI6IjE4QlN6dW9fXzJBVzNxaUE4Y2RsenB3U2FXUl9pZ0VJcTZuV3h5Q3hJLW5rIiwiY29udGVudElkIjoiY3VzdG9tLXJlc3BvbnNlLW11bHRpcGxlQ2hvaWNlIiwic2xpZGVJZCI6ImdiYjAyMjAwZGJlXzBfNDciLCJjb250ZW50SW5zdGFuY2VJZCI6IjE4QlN6dW9fXzJBVzNxaUE4Y2RsenB3U2FXUl9pZ0VJcTZuV3h5Q3hJLW5rL2E2MjhmYjk2LTAwMDgtNGI3OC1iNmYyLTAzNmIzYzdiZTFhNCJ9pearId=magic-pear-metadata-identifier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drive.google.com/file/d/1IBZPrjNAtrECswRVgfGOl4wR8kBUrp8_/view" TargetMode="External"/><Relationship Id="rId4" Type="http://schemas.openxmlformats.org/officeDocument/2006/relationships/image" Target="../media/image2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3.xml"/><Relationship Id="rId3" Type="http://schemas.openxmlformats.org/officeDocument/2006/relationships/slide" Target="/ppt/slides/slide34.xml"/><Relationship Id="rId4" Type="http://schemas.openxmlformats.org/officeDocument/2006/relationships/slide" Target="/ppt/slides/slide34.xml"/><Relationship Id="rId9" Type="http://schemas.openxmlformats.org/officeDocument/2006/relationships/hyperlink" Target="https://commoncoresheets.com/ordering-fractions/491/oat" TargetMode="External"/><Relationship Id="rId5" Type="http://schemas.openxmlformats.org/officeDocument/2006/relationships/slide" Target="/ppt/slides/slide35.xml"/><Relationship Id="rId6" Type="http://schemas.openxmlformats.org/officeDocument/2006/relationships/hyperlink" Target="https://www.mathplayground.com/math_monster_fractions.html" TargetMode="External"/><Relationship Id="rId7" Type="http://schemas.openxmlformats.org/officeDocument/2006/relationships/hyperlink" Target="https://www.mathplayground.com/math_monster_fractions.html" TargetMode="External"/><Relationship Id="rId8" Type="http://schemas.openxmlformats.org/officeDocument/2006/relationships/hyperlink" Target="https://commoncoresheets.com/ordering-fractions/491/oat" TargetMode="External"/><Relationship Id="rId10" Type="http://schemas.openxmlformats.org/officeDocument/2006/relationships/hyperlink" Target="https://commoncoresheets.com/equivalent-fractions-with-numberlines/448/oat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ww.mathplayground.com/math_monster_fractions.html" TargetMode="External"/><Relationship Id="rId4" Type="http://schemas.openxmlformats.org/officeDocument/2006/relationships/hyperlink" Target="https://www.mathplayground.com/math_monster_fractions.html" TargetMode="External"/><Relationship Id="rId9" Type="http://schemas.openxmlformats.org/officeDocument/2006/relationships/image" Target="../media/image30.png"/><Relationship Id="rId5" Type="http://schemas.openxmlformats.org/officeDocument/2006/relationships/hyperlink" Target="https://commoncoresheets.com/equivalent-fractions-with-numberlines/448/oat" TargetMode="External"/><Relationship Id="rId6" Type="http://schemas.openxmlformats.org/officeDocument/2006/relationships/hyperlink" Target="https://commoncoresheets.com/ordering-fractions/491/oat" TargetMode="External"/><Relationship Id="rId7" Type="http://schemas.openxmlformats.org/officeDocument/2006/relationships/hyperlink" Target="https://commoncoresheets.com/ordering-fractions/491/oat" TargetMode="External"/><Relationship Id="rId8" Type="http://schemas.openxmlformats.org/officeDocument/2006/relationships/image" Target="../media/image34.png"/><Relationship Id="rId10" Type="http://schemas.openxmlformats.org/officeDocument/2006/relationships/image" Target="../media/image3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www.youtube.com/watch?v=EMNqJQaf08E" TargetMode="External"/><Relationship Id="rId4" Type="http://schemas.openxmlformats.org/officeDocument/2006/relationships/image" Target="../media/image3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ontchangethislink.peardeckmagic.zone?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=magic-pear-metadata-identifier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ontchangethislink.peardeckmagic.zone?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=magic-pear-metadata-identifie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ontchangethislink.peardeckmagic.zone?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=magic-pear-metadata-identifier" TargetMode="External"/><Relationship Id="rId4" Type="http://schemas.openxmlformats.org/officeDocument/2006/relationships/image" Target="../media/image23.png"/><Relationship Id="rId5" Type="http://schemas.openxmlformats.org/officeDocument/2006/relationships/hyperlink" Target="https://apps.mathlearningcenter.org/fraction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ontchangethislink.peardeckmagic.zone?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=magic-pear-metadata-identifi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5400000">
            <a:off x="1971575" y="-1971575"/>
            <a:ext cx="5184074" cy="912722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3"/>
          <p:cNvSpPr txBox="1"/>
          <p:nvPr/>
        </p:nvSpPr>
        <p:spPr>
          <a:xfrm>
            <a:off x="559900" y="929825"/>
            <a:ext cx="8049300" cy="18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highlight>
                  <a:srgbClr val="FF4B4B"/>
                </a:highlight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" sz="3000">
                <a:highlight>
                  <a:srgbClr val="FF604B"/>
                </a:highlight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" sz="3000">
                <a:highlight>
                  <a:srgbClr val="FF754B"/>
                </a:highlight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" sz="3000">
                <a:highlight>
                  <a:srgbClr val="FF8B4B"/>
                </a:highlight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1" lang="en" sz="3000">
                <a:highlight>
                  <a:srgbClr val="FFA04B"/>
                </a:highlight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lang="en" sz="3000">
                <a:highlight>
                  <a:srgbClr val="FFB54B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3000">
                <a:highlight>
                  <a:srgbClr val="FFCB4B"/>
                </a:highlight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" sz="3000">
                <a:highlight>
                  <a:srgbClr val="FFE04B"/>
                </a:highlight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lang="en" sz="3000">
                <a:highlight>
                  <a:srgbClr val="FFF64B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3000">
                <a:highlight>
                  <a:srgbClr val="F2FF4B"/>
                </a:highlight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b="1" lang="en" sz="3000">
                <a:highlight>
                  <a:srgbClr val="DDFF4B"/>
                </a:highlight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1" lang="en" sz="3000">
                <a:highlight>
                  <a:srgbClr val="C7FF4B"/>
                </a:highlight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" sz="3000">
                <a:highlight>
                  <a:srgbClr val="B2FF4B"/>
                </a:highlight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lang="en" sz="3000">
                <a:highlight>
                  <a:srgbClr val="9DFF4B"/>
                </a:highlight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" sz="3000">
                <a:highlight>
                  <a:srgbClr val="87FF4B"/>
                </a:highlight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" sz="3000">
                <a:highlight>
                  <a:srgbClr val="72FF4B"/>
                </a:highlight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lang="en" sz="3000">
                <a:highlight>
                  <a:srgbClr val="5DFF4B"/>
                </a:highlight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" sz="3000">
                <a:highlight>
                  <a:srgbClr val="4BFF4E"/>
                </a:highlight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 sz="3000">
              <a:highlight>
                <a:srgbClr val="4BFF63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434343"/>
                </a:solidFill>
                <a:highlight>
                  <a:srgbClr val="4BFF79"/>
                </a:highlight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" sz="3700">
                <a:solidFill>
                  <a:srgbClr val="434343"/>
                </a:solidFill>
                <a:highlight>
                  <a:srgbClr val="4BFF8E"/>
                </a:highlight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" sz="3700">
                <a:solidFill>
                  <a:srgbClr val="434343"/>
                </a:solidFill>
                <a:highlight>
                  <a:srgbClr val="4BFFA3"/>
                </a:highlight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en" sz="3700">
                <a:solidFill>
                  <a:srgbClr val="434343"/>
                </a:solidFill>
                <a:highlight>
                  <a:srgbClr val="4BFFB9"/>
                </a:highlight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en" sz="3700">
                <a:solidFill>
                  <a:srgbClr val="434343"/>
                </a:solidFill>
                <a:highlight>
                  <a:srgbClr val="4BFFCE"/>
                </a:highlight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lang="en" sz="3700">
                <a:solidFill>
                  <a:srgbClr val="434343"/>
                </a:solidFill>
                <a:highlight>
                  <a:srgbClr val="4BFFE4"/>
                </a:highlight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" sz="3700">
                <a:solidFill>
                  <a:srgbClr val="434343"/>
                </a:solidFill>
                <a:highlight>
                  <a:srgbClr val="4BFFF9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3700">
                <a:solidFill>
                  <a:srgbClr val="434343"/>
                </a:solidFill>
                <a:highlight>
                  <a:srgbClr val="4BEFFF"/>
                </a:highlight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n" sz="3700">
                <a:solidFill>
                  <a:srgbClr val="434343"/>
                </a:solidFill>
                <a:highlight>
                  <a:srgbClr val="4BD9FF"/>
                </a:highlight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b="1" lang="en" sz="3700">
                <a:solidFill>
                  <a:srgbClr val="434343"/>
                </a:solidFill>
                <a:highlight>
                  <a:srgbClr val="4BC4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3700">
                <a:solidFill>
                  <a:srgbClr val="434343"/>
                </a:solidFill>
                <a:highlight>
                  <a:srgbClr val="4BAFFF"/>
                </a:highlight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lang="en" sz="3700">
                <a:solidFill>
                  <a:srgbClr val="434343"/>
                </a:solidFill>
                <a:highlight>
                  <a:srgbClr val="4B99FF"/>
                </a:highlight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lang="en" sz="3700">
                <a:solidFill>
                  <a:srgbClr val="434343"/>
                </a:solidFill>
                <a:highlight>
                  <a:srgbClr val="4B84FF"/>
                </a:highlight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lang="en" sz="3700">
                <a:solidFill>
                  <a:srgbClr val="434343"/>
                </a:solidFill>
                <a:highlight>
                  <a:srgbClr val="4B6FFF"/>
                </a:highlight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lang="en" sz="3700">
                <a:solidFill>
                  <a:srgbClr val="434343"/>
                </a:solidFill>
                <a:highlight>
                  <a:srgbClr val="4B59FF"/>
                </a:highlight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" sz="3700">
                <a:solidFill>
                  <a:srgbClr val="434343"/>
                </a:solidFill>
                <a:highlight>
                  <a:srgbClr val="514BFF"/>
                </a:highlight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1" lang="en" sz="3700">
                <a:solidFill>
                  <a:srgbClr val="434343"/>
                </a:solidFill>
                <a:highlight>
                  <a:srgbClr val="674BFF"/>
                </a:highlight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" sz="3700">
                <a:solidFill>
                  <a:srgbClr val="434343"/>
                </a:solidFill>
                <a:highlight>
                  <a:srgbClr val="7C4BFF"/>
                </a:highlight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" sz="3700">
                <a:solidFill>
                  <a:srgbClr val="434343"/>
                </a:solidFill>
                <a:highlight>
                  <a:srgbClr val="914BFF"/>
                </a:highlight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b="1" lang="en" sz="3700">
                <a:solidFill>
                  <a:srgbClr val="434343"/>
                </a:solidFill>
                <a:highlight>
                  <a:srgbClr val="A74B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3700">
                <a:solidFill>
                  <a:srgbClr val="434343"/>
                </a:solidFill>
                <a:highlight>
                  <a:srgbClr val="BC4BFF"/>
                </a:highlight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b="1" lang="en" sz="3700">
                <a:solidFill>
                  <a:srgbClr val="434343"/>
                </a:solidFill>
                <a:highlight>
                  <a:srgbClr val="D24BFF"/>
                </a:highlight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1" lang="en" sz="3700">
                <a:solidFill>
                  <a:srgbClr val="434343"/>
                </a:solidFill>
                <a:highlight>
                  <a:srgbClr val="E74BFF"/>
                </a:highlight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" sz="3700">
                <a:solidFill>
                  <a:srgbClr val="434343"/>
                </a:solidFill>
                <a:highlight>
                  <a:srgbClr val="FC4BFF"/>
                </a:highlight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lang="en" sz="3700">
                <a:solidFill>
                  <a:srgbClr val="434343"/>
                </a:solidFill>
                <a:highlight>
                  <a:srgbClr val="FF4BEB"/>
                </a:highlight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" sz="3700">
                <a:solidFill>
                  <a:srgbClr val="434343"/>
                </a:solidFill>
                <a:highlight>
                  <a:srgbClr val="FF4BD6"/>
                </a:highlight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" sz="3700">
                <a:solidFill>
                  <a:srgbClr val="434343"/>
                </a:solidFill>
                <a:highlight>
                  <a:srgbClr val="FF4BC1"/>
                </a:highlight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lang="en" sz="3700">
                <a:solidFill>
                  <a:srgbClr val="434343"/>
                </a:solidFill>
                <a:highlight>
                  <a:srgbClr val="FF4BAB"/>
                </a:highlight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" sz="3700">
                <a:solidFill>
                  <a:srgbClr val="434343"/>
                </a:solidFill>
                <a:highlight>
                  <a:srgbClr val="FF4B96"/>
                </a:highlight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 sz="3700">
              <a:solidFill>
                <a:srgbClr val="434343"/>
              </a:solidFill>
              <a:highlight>
                <a:srgbClr val="FF4B8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83"/>
          <p:cNvSpPr txBox="1"/>
          <p:nvPr/>
        </p:nvSpPr>
        <p:spPr>
          <a:xfrm>
            <a:off x="1784850" y="3810000"/>
            <a:ext cx="55743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22">
                <a:solidFill>
                  <a:srgbClr val="FE4353"/>
                </a:solidFill>
                <a:highlight>
                  <a:srgbClr val="434343"/>
                </a:highlight>
                <a:latin typeface="Montserrat"/>
                <a:ea typeface="Montserrat"/>
                <a:cs typeface="Montserrat"/>
                <a:sym typeface="Montserrat"/>
              </a:rPr>
              <a:t>STUDENT GUIDE</a:t>
            </a:r>
            <a:endParaRPr b="1">
              <a:solidFill>
                <a:srgbClr val="F11D84"/>
              </a:solidFill>
              <a:highlight>
                <a:srgbClr val="43434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2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92"/>
          <p:cNvSpPr txBox="1"/>
          <p:nvPr>
            <p:ph idx="4294967295" type="title"/>
          </p:nvPr>
        </p:nvSpPr>
        <p:spPr>
          <a:xfrm>
            <a:off x="311700" y="74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u="sng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Fraction Set 2</a:t>
            </a:r>
            <a:endParaRPr sz="2720" u="sng">
              <a:solidFill>
                <a:srgbClr val="FFFFFF"/>
              </a:solidFill>
            </a:endParaRPr>
          </a:p>
        </p:txBody>
      </p:sp>
      <p:sp>
        <p:nvSpPr>
          <p:cNvPr id="338" name="Google Shape;338;p92"/>
          <p:cNvSpPr txBox="1"/>
          <p:nvPr/>
        </p:nvSpPr>
        <p:spPr>
          <a:xfrm>
            <a:off x="1700100" y="804375"/>
            <a:ext cx="2349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2/6 , 3/6 , 5/6</a:t>
            </a:r>
            <a:endParaRPr b="1" sz="2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9" name="Google Shape;339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95" y="3982657"/>
            <a:ext cx="1129214" cy="112921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92"/>
          <p:cNvSpPr txBox="1"/>
          <p:nvPr/>
        </p:nvSpPr>
        <p:spPr>
          <a:xfrm>
            <a:off x="-899813" y="4481658"/>
            <a:ext cx="707400" cy="336300"/>
          </a:xfrm>
          <a:prstGeom prst="rect">
            <a:avLst/>
          </a:prstGeom>
          <a:gradFill>
            <a:gsLst>
              <a:gs pos="0">
                <a:srgbClr val="515151"/>
              </a:gs>
              <a:gs pos="100000">
                <a:srgbClr val="101010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9900FF"/>
                </a:solidFill>
                <a:latin typeface="Varela Round"/>
                <a:ea typeface="Varela Round"/>
                <a:cs typeface="Varela Round"/>
                <a:sym typeface="Varela Roun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MLC</a:t>
            </a:r>
            <a:endParaRPr b="1" sz="1800">
              <a:solidFill>
                <a:srgbClr val="9900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1" name="Google Shape;341;p92"/>
          <p:cNvSpPr/>
          <p:nvPr/>
        </p:nvSpPr>
        <p:spPr>
          <a:xfrm>
            <a:off x="1424100" y="1622100"/>
            <a:ext cx="2901600" cy="714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92"/>
          <p:cNvSpPr/>
          <p:nvPr/>
        </p:nvSpPr>
        <p:spPr>
          <a:xfrm>
            <a:off x="1424100" y="2511171"/>
            <a:ext cx="2901600" cy="714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92"/>
          <p:cNvSpPr/>
          <p:nvPr/>
        </p:nvSpPr>
        <p:spPr>
          <a:xfrm>
            <a:off x="1424100" y="3400243"/>
            <a:ext cx="2901600" cy="714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92"/>
          <p:cNvSpPr txBox="1"/>
          <p:nvPr/>
        </p:nvSpPr>
        <p:spPr>
          <a:xfrm>
            <a:off x="5538489" y="805950"/>
            <a:ext cx="2349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en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/5 , 3/6 , 5/5</a:t>
            </a:r>
            <a:endParaRPr b="1" sz="2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92"/>
          <p:cNvSpPr/>
          <p:nvPr/>
        </p:nvSpPr>
        <p:spPr>
          <a:xfrm>
            <a:off x="5262489" y="1622100"/>
            <a:ext cx="2901600" cy="714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92"/>
          <p:cNvSpPr/>
          <p:nvPr/>
        </p:nvSpPr>
        <p:spPr>
          <a:xfrm>
            <a:off x="5262489" y="2511171"/>
            <a:ext cx="2901600" cy="714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92"/>
          <p:cNvSpPr/>
          <p:nvPr/>
        </p:nvSpPr>
        <p:spPr>
          <a:xfrm>
            <a:off x="5262489" y="3400243"/>
            <a:ext cx="2901600" cy="714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93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93"/>
          <p:cNvSpPr txBox="1"/>
          <p:nvPr>
            <p:ph idx="4294967295" type="title"/>
          </p:nvPr>
        </p:nvSpPr>
        <p:spPr>
          <a:xfrm>
            <a:off x="311700" y="74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u="sng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Fraction Set 2</a:t>
            </a:r>
            <a:endParaRPr sz="2720" u="sng">
              <a:solidFill>
                <a:srgbClr val="FFFFFF"/>
              </a:solidFill>
            </a:endParaRPr>
          </a:p>
        </p:txBody>
      </p:sp>
      <p:sp>
        <p:nvSpPr>
          <p:cNvPr id="354" name="Google Shape;354;p93"/>
          <p:cNvSpPr txBox="1"/>
          <p:nvPr/>
        </p:nvSpPr>
        <p:spPr>
          <a:xfrm>
            <a:off x="3397200" y="816788"/>
            <a:ext cx="234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2/3 , 3/6 , 3/9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93"/>
          <p:cNvSpPr/>
          <p:nvPr/>
        </p:nvSpPr>
        <p:spPr>
          <a:xfrm>
            <a:off x="2831250" y="1540725"/>
            <a:ext cx="3481500" cy="857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93"/>
          <p:cNvSpPr/>
          <p:nvPr/>
        </p:nvSpPr>
        <p:spPr>
          <a:xfrm>
            <a:off x="2831250" y="2607525"/>
            <a:ext cx="3481500" cy="857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93"/>
          <p:cNvSpPr/>
          <p:nvPr/>
        </p:nvSpPr>
        <p:spPr>
          <a:xfrm>
            <a:off x="2831250" y="3674325"/>
            <a:ext cx="3481500" cy="857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94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94"/>
          <p:cNvSpPr txBox="1"/>
          <p:nvPr>
            <p:ph idx="4294967295" type="title"/>
          </p:nvPr>
        </p:nvSpPr>
        <p:spPr>
          <a:xfrm>
            <a:off x="3262050" y="2466350"/>
            <a:ext cx="2605200" cy="22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10">
                <a:latin typeface="Montserrat Medium"/>
                <a:ea typeface="Montserrat Medium"/>
                <a:cs typeface="Montserrat Medium"/>
                <a:sym typeface="Montserrat Medium"/>
              </a:rPr>
              <a:t>What was changing in each set?</a:t>
            </a:r>
            <a:endParaRPr sz="141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en" sz="1410">
                <a:latin typeface="Montserrat Medium"/>
                <a:ea typeface="Montserrat Medium"/>
                <a:cs typeface="Montserrat Medium"/>
                <a:sym typeface="Montserrat Medium"/>
              </a:rPr>
              <a:t>What stayed the same?</a:t>
            </a:r>
            <a:endParaRPr sz="141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en" sz="1410">
                <a:latin typeface="Montserrat Medium"/>
                <a:ea typeface="Montserrat Medium"/>
                <a:cs typeface="Montserrat Medium"/>
                <a:sym typeface="Montserrat Medium"/>
              </a:rPr>
              <a:t>What thoughts or ideas were you starting to have as you compared what was changing and remaining?</a:t>
            </a:r>
            <a:endParaRPr sz="141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4" name="Google Shape;364;p94"/>
          <p:cNvSpPr txBox="1"/>
          <p:nvPr/>
        </p:nvSpPr>
        <p:spPr>
          <a:xfrm>
            <a:off x="6099075" y="2466350"/>
            <a:ext cx="27333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What was different about the last fraction set? How was it like the first two?</a:t>
            </a:r>
            <a:endParaRPr sz="135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How did these differences change or add to your perspective or your ideas?</a:t>
            </a:r>
            <a:endParaRPr sz="135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35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Did this experiment agree or disagree with your original hypothesis?</a:t>
            </a:r>
            <a:endParaRPr sz="135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5" name="Google Shape;365;p94"/>
          <p:cNvSpPr txBox="1"/>
          <p:nvPr/>
        </p:nvSpPr>
        <p:spPr>
          <a:xfrm>
            <a:off x="7916225" y="569325"/>
            <a:ext cx="8091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  <a:highlight>
                  <a:srgbClr val="C090C0"/>
                </a:highlight>
              </a:rPr>
              <a:t>⅔</a:t>
            </a:r>
            <a:endParaRPr sz="3700">
              <a:solidFill>
                <a:schemeClr val="dk1"/>
              </a:solidFill>
              <a:highlight>
                <a:srgbClr val="C090C0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highlight>
                  <a:srgbClr val="90C196"/>
                </a:highlight>
              </a:rPr>
              <a:t>4/6</a:t>
            </a:r>
            <a:endParaRPr sz="2500">
              <a:highlight>
                <a:srgbClr val="90C196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highlight>
                  <a:srgbClr val="0000FF"/>
                </a:highlight>
              </a:rPr>
              <a:t>6/9</a:t>
            </a:r>
            <a:endParaRPr sz="2500">
              <a:solidFill>
                <a:schemeClr val="dk1"/>
              </a:solidFill>
              <a:highlight>
                <a:srgbClr val="0000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/>
          </a:p>
        </p:txBody>
      </p:sp>
      <p:sp>
        <p:nvSpPr>
          <p:cNvPr id="366" name="Google Shape;366;p94"/>
          <p:cNvSpPr txBox="1"/>
          <p:nvPr/>
        </p:nvSpPr>
        <p:spPr>
          <a:xfrm>
            <a:off x="330375" y="2466350"/>
            <a:ext cx="23739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What was one thing you guessed about how the fractions would compare? </a:t>
            </a:r>
            <a:endParaRPr sz="1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What led you to make that guess?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7" name="Google Shape;367;p94"/>
          <p:cNvSpPr txBox="1"/>
          <p:nvPr/>
        </p:nvSpPr>
        <p:spPr>
          <a:xfrm>
            <a:off x="2294524" y="599325"/>
            <a:ext cx="657300" cy="18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  <a:highlight>
                  <a:srgbClr val="C090C0"/>
                </a:highlight>
              </a:rPr>
              <a:t>⅔ </a:t>
            </a:r>
            <a:endParaRPr sz="3700">
              <a:solidFill>
                <a:schemeClr val="dk1"/>
              </a:solidFill>
              <a:highlight>
                <a:srgbClr val="C090C0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highlight>
                  <a:srgbClr val="90C196"/>
                </a:highlight>
              </a:rPr>
              <a:t>2/6</a:t>
            </a:r>
            <a:endParaRPr sz="2500">
              <a:highlight>
                <a:srgbClr val="90C196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highlight>
                  <a:srgbClr val="0000FF"/>
                </a:highlight>
              </a:rPr>
              <a:t>2/9</a:t>
            </a:r>
            <a:endParaRPr sz="2500">
              <a:solidFill>
                <a:schemeClr val="dk1"/>
              </a:solidFill>
              <a:highlight>
                <a:srgbClr val="0000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pic>
        <p:nvPicPr>
          <p:cNvPr id="368" name="Google Shape;368;p94"/>
          <p:cNvPicPr preferRelativeResize="0"/>
          <p:nvPr/>
        </p:nvPicPr>
        <p:blipFill rotWithShape="1">
          <a:blip r:embed="rId4">
            <a:alphaModFix/>
          </a:blip>
          <a:srcRect b="0" l="0" r="0" t="2846"/>
          <a:stretch/>
        </p:blipFill>
        <p:spPr>
          <a:xfrm>
            <a:off x="430975" y="574276"/>
            <a:ext cx="1918850" cy="16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8316" y="574276"/>
            <a:ext cx="1855417" cy="16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94"/>
          <p:cNvSpPr txBox="1"/>
          <p:nvPr/>
        </p:nvSpPr>
        <p:spPr>
          <a:xfrm>
            <a:off x="5097975" y="551525"/>
            <a:ext cx="8091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highlight>
                  <a:srgbClr val="C090C0"/>
                </a:highlight>
              </a:rPr>
              <a:t>3/3</a:t>
            </a:r>
            <a:r>
              <a:rPr lang="en" sz="3700">
                <a:solidFill>
                  <a:schemeClr val="dk1"/>
                </a:solidFill>
                <a:highlight>
                  <a:srgbClr val="C090C0"/>
                </a:highlight>
              </a:rPr>
              <a:t>   </a:t>
            </a:r>
            <a:endParaRPr sz="3700">
              <a:solidFill>
                <a:schemeClr val="dk1"/>
              </a:solidFill>
              <a:highlight>
                <a:srgbClr val="C090C0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highlight>
                  <a:srgbClr val="90C196"/>
                </a:highlight>
              </a:rPr>
              <a:t>3/6</a:t>
            </a:r>
            <a:endParaRPr sz="2500">
              <a:highlight>
                <a:srgbClr val="90C196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highlight>
                  <a:srgbClr val="0000FF"/>
                </a:highlight>
              </a:rPr>
              <a:t>3/9</a:t>
            </a:r>
            <a:endParaRPr sz="2500">
              <a:solidFill>
                <a:schemeClr val="dk1"/>
              </a:solidFill>
              <a:highlight>
                <a:srgbClr val="0000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pic>
        <p:nvPicPr>
          <p:cNvPr id="371" name="Google Shape;371;p94"/>
          <p:cNvPicPr preferRelativeResize="0"/>
          <p:nvPr/>
        </p:nvPicPr>
        <p:blipFill rotWithShape="1">
          <a:blip r:embed="rId6">
            <a:alphaModFix/>
          </a:blip>
          <a:srcRect b="5666" l="0" r="0" t="2783"/>
          <a:stretch/>
        </p:blipFill>
        <p:spPr>
          <a:xfrm>
            <a:off x="6128025" y="574275"/>
            <a:ext cx="1955825" cy="16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94"/>
          <p:cNvSpPr txBox="1"/>
          <p:nvPr/>
        </p:nvSpPr>
        <p:spPr>
          <a:xfrm>
            <a:off x="120225" y="2157138"/>
            <a:ext cx="260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2/9 &lt; 2/6 &lt; 2/6</a:t>
            </a:r>
            <a:endParaRPr b="1" sz="18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3" name="Google Shape;373;p94"/>
          <p:cNvSpPr txBox="1"/>
          <p:nvPr/>
        </p:nvSpPr>
        <p:spPr>
          <a:xfrm>
            <a:off x="3403250" y="2157138"/>
            <a:ext cx="188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n" sz="18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/3 &gt; 3/6 &gt; 3/9</a:t>
            </a:r>
            <a:endParaRPr b="1" sz="18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p94"/>
          <p:cNvSpPr txBox="1"/>
          <p:nvPr/>
        </p:nvSpPr>
        <p:spPr>
          <a:xfrm>
            <a:off x="6162600" y="2157138"/>
            <a:ext cx="197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2/3 &gt; 4/6 &gt; 6/9</a:t>
            </a:r>
            <a:endParaRPr/>
          </a:p>
        </p:txBody>
      </p:sp>
      <p:sp>
        <p:nvSpPr>
          <p:cNvPr id="375" name="Google Shape;375;p94"/>
          <p:cNvSpPr txBox="1"/>
          <p:nvPr>
            <p:ph idx="4294967295" type="title"/>
          </p:nvPr>
        </p:nvSpPr>
        <p:spPr>
          <a:xfrm>
            <a:off x="40950" y="-1950"/>
            <a:ext cx="906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Discuss</a:t>
            </a:r>
            <a:r>
              <a:rPr lang="en">
                <a:solidFill>
                  <a:srgbClr val="FFFFFF"/>
                </a:solidFill>
              </a:rPr>
              <a:t>: How to discuss (your own or another’s) reasoning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95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95"/>
          <p:cNvSpPr txBox="1"/>
          <p:nvPr/>
        </p:nvSpPr>
        <p:spPr>
          <a:xfrm>
            <a:off x="236850" y="1199425"/>
            <a:ext cx="8670300" cy="29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CONCLUSION</a:t>
            </a:r>
            <a:r>
              <a:rPr b="1" lang="en" sz="2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21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When comparing two fractions </a:t>
            </a:r>
            <a:r>
              <a:rPr lang="en" sz="2100" u="sng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with the </a:t>
            </a:r>
            <a:r>
              <a:rPr lang="en" sz="2100"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____________________</a:t>
            </a: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the fraction with the </a:t>
            </a:r>
            <a:r>
              <a:rPr lang="en" sz="2100" u="sng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higher denominator</a:t>
            </a: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is the </a:t>
            </a:r>
            <a:r>
              <a:rPr lang="en" sz="2100"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___________</a:t>
            </a: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fraction.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REVIEW GAME</a:t>
            </a:r>
            <a:endParaRPr b="1" i="1" sz="21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95"/>
          <p:cNvSpPr txBox="1"/>
          <p:nvPr>
            <p:ph idx="4294967295" type="title"/>
          </p:nvPr>
        </p:nvSpPr>
        <p:spPr>
          <a:xfrm>
            <a:off x="40950" y="74250"/>
            <a:ext cx="906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Learn</a:t>
            </a:r>
            <a:r>
              <a:rPr lang="en">
                <a:solidFill>
                  <a:srgbClr val="FFFFFF"/>
                </a:solidFill>
              </a:rPr>
              <a:t>: We can compare fractions using reasoning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96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96"/>
          <p:cNvSpPr txBox="1"/>
          <p:nvPr>
            <p:ph idx="4294967295" type="title"/>
          </p:nvPr>
        </p:nvSpPr>
        <p:spPr>
          <a:xfrm>
            <a:off x="3224450" y="2497500"/>
            <a:ext cx="2605200" cy="22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10">
                <a:latin typeface="Montserrat Medium"/>
                <a:ea typeface="Montserrat Medium"/>
                <a:cs typeface="Montserrat Medium"/>
                <a:sym typeface="Montserrat Medium"/>
              </a:rPr>
              <a:t>What was changing in each set?</a:t>
            </a:r>
            <a:endParaRPr sz="141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en" sz="1410">
                <a:latin typeface="Montserrat Medium"/>
                <a:ea typeface="Montserrat Medium"/>
                <a:cs typeface="Montserrat Medium"/>
                <a:sym typeface="Montserrat Medium"/>
              </a:rPr>
              <a:t>What stayed the same?</a:t>
            </a:r>
            <a:endParaRPr sz="141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en" sz="1410">
                <a:latin typeface="Montserrat Medium"/>
                <a:ea typeface="Montserrat Medium"/>
                <a:cs typeface="Montserrat Medium"/>
                <a:sym typeface="Montserrat Medium"/>
              </a:rPr>
              <a:t>What thoughts or ideas were you starting to have as you compared what was changing and remaining?</a:t>
            </a:r>
            <a:endParaRPr sz="141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9" name="Google Shape;389;p96"/>
          <p:cNvSpPr txBox="1"/>
          <p:nvPr/>
        </p:nvSpPr>
        <p:spPr>
          <a:xfrm>
            <a:off x="6058325" y="2515200"/>
            <a:ext cx="27723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What was different about the last fraction set? How was it like the first two?</a:t>
            </a:r>
            <a:endParaRPr sz="135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How did these differences change or add to your perspective or your ideas?</a:t>
            </a:r>
            <a:endParaRPr sz="135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35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Did this experiment agree or disagree with your original hypothesis?</a:t>
            </a:r>
            <a:endParaRPr sz="135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0" name="Google Shape;390;p96"/>
          <p:cNvSpPr txBox="1"/>
          <p:nvPr/>
        </p:nvSpPr>
        <p:spPr>
          <a:xfrm>
            <a:off x="5020625" y="525124"/>
            <a:ext cx="809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highlight>
                  <a:srgbClr val="C090C0"/>
                </a:highlight>
              </a:rPr>
              <a:t>5</a:t>
            </a:r>
            <a:r>
              <a:rPr lang="en" sz="2500">
                <a:solidFill>
                  <a:srgbClr val="FFFFFF"/>
                </a:solidFill>
                <a:highlight>
                  <a:srgbClr val="C090C0"/>
                </a:highlight>
              </a:rPr>
              <a:t>/5</a:t>
            </a:r>
            <a:endParaRPr sz="3700">
              <a:solidFill>
                <a:srgbClr val="FFFFFF"/>
              </a:solidFill>
              <a:highlight>
                <a:srgbClr val="C090C0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highlight>
                  <a:srgbClr val="90C196"/>
                </a:highlight>
              </a:rPr>
              <a:t>4/5</a:t>
            </a:r>
            <a:endParaRPr sz="2500">
              <a:highlight>
                <a:srgbClr val="90C196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highlight>
                  <a:srgbClr val="0000FF"/>
                </a:highlight>
              </a:rPr>
              <a:t>2</a:t>
            </a:r>
            <a:r>
              <a:rPr lang="en" sz="2500">
                <a:solidFill>
                  <a:schemeClr val="dk1"/>
                </a:solidFill>
                <a:highlight>
                  <a:srgbClr val="0000FF"/>
                </a:highlight>
              </a:rPr>
              <a:t>/</a:t>
            </a:r>
            <a:r>
              <a:rPr lang="en" sz="2500">
                <a:solidFill>
                  <a:schemeClr val="dk1"/>
                </a:solidFill>
                <a:highlight>
                  <a:srgbClr val="0000FF"/>
                </a:highlight>
              </a:rPr>
              <a:t>5</a:t>
            </a:r>
            <a:endParaRPr sz="400"/>
          </a:p>
        </p:txBody>
      </p:sp>
      <p:sp>
        <p:nvSpPr>
          <p:cNvPr id="391" name="Google Shape;391;p96"/>
          <p:cNvSpPr txBox="1"/>
          <p:nvPr/>
        </p:nvSpPr>
        <p:spPr>
          <a:xfrm>
            <a:off x="311700" y="2497500"/>
            <a:ext cx="23925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What was one thing you guessed about how the fractions would compare? </a:t>
            </a:r>
            <a:endParaRPr sz="1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What led you to make that guess?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2" name="Google Shape;392;p96"/>
          <p:cNvSpPr txBox="1"/>
          <p:nvPr/>
        </p:nvSpPr>
        <p:spPr>
          <a:xfrm>
            <a:off x="2233825" y="525113"/>
            <a:ext cx="809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highlight>
                  <a:srgbClr val="C090C0"/>
                </a:highlight>
              </a:rPr>
              <a:t>5/6</a:t>
            </a:r>
            <a:r>
              <a:rPr lang="en" sz="2500">
                <a:solidFill>
                  <a:schemeClr val="dk1"/>
                </a:solidFill>
                <a:highlight>
                  <a:srgbClr val="C090C0"/>
                </a:highlight>
              </a:rPr>
              <a:t> </a:t>
            </a:r>
            <a:endParaRPr sz="2500">
              <a:solidFill>
                <a:schemeClr val="dk1"/>
              </a:solidFill>
              <a:highlight>
                <a:srgbClr val="C090C0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highlight>
                  <a:srgbClr val="90C196"/>
                </a:highlight>
              </a:rPr>
              <a:t>3</a:t>
            </a:r>
            <a:r>
              <a:rPr lang="en" sz="2500">
                <a:highlight>
                  <a:srgbClr val="90C196"/>
                </a:highlight>
              </a:rPr>
              <a:t>/6</a:t>
            </a:r>
            <a:endParaRPr sz="2500">
              <a:highlight>
                <a:srgbClr val="90C196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highlight>
                  <a:srgbClr val="0000FF"/>
                </a:highlight>
              </a:rPr>
              <a:t>2/6</a:t>
            </a:r>
            <a:endParaRPr sz="900"/>
          </a:p>
        </p:txBody>
      </p:sp>
      <p:pic>
        <p:nvPicPr>
          <p:cNvPr id="393" name="Google Shape;393;p96"/>
          <p:cNvPicPr preferRelativeResize="0"/>
          <p:nvPr/>
        </p:nvPicPr>
        <p:blipFill rotWithShape="1">
          <a:blip r:embed="rId4">
            <a:alphaModFix/>
          </a:blip>
          <a:srcRect b="0" l="0" r="1039" t="0"/>
          <a:stretch/>
        </p:blipFill>
        <p:spPr>
          <a:xfrm>
            <a:off x="6197725" y="574275"/>
            <a:ext cx="1836100" cy="16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96"/>
          <p:cNvPicPr preferRelativeResize="0"/>
          <p:nvPr/>
        </p:nvPicPr>
        <p:blipFill rotWithShape="1">
          <a:blip r:embed="rId5">
            <a:alphaModFix/>
          </a:blip>
          <a:srcRect b="69904" l="3563" r="5070" t="2783"/>
          <a:stretch/>
        </p:blipFill>
        <p:spPr>
          <a:xfrm>
            <a:off x="6222288" y="574325"/>
            <a:ext cx="1786975" cy="4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96"/>
          <p:cNvPicPr preferRelativeResize="0"/>
          <p:nvPr/>
        </p:nvPicPr>
        <p:blipFill rotWithShape="1">
          <a:blip r:embed="rId6">
            <a:alphaModFix/>
          </a:blip>
          <a:srcRect b="0" l="0" r="2572" t="0"/>
          <a:stretch/>
        </p:blipFill>
        <p:spPr>
          <a:xfrm>
            <a:off x="433000" y="574325"/>
            <a:ext cx="1928750" cy="16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96"/>
          <p:cNvPicPr preferRelativeResize="0"/>
          <p:nvPr/>
        </p:nvPicPr>
        <p:blipFill rotWithShape="1">
          <a:blip r:embed="rId7">
            <a:alphaModFix/>
          </a:blip>
          <a:srcRect b="0" l="0" r="2610" t="0"/>
          <a:stretch/>
        </p:blipFill>
        <p:spPr>
          <a:xfrm>
            <a:off x="3327050" y="589250"/>
            <a:ext cx="1836100" cy="16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96"/>
          <p:cNvSpPr txBox="1"/>
          <p:nvPr/>
        </p:nvSpPr>
        <p:spPr>
          <a:xfrm>
            <a:off x="7916225" y="525113"/>
            <a:ext cx="809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highlight>
                  <a:srgbClr val="C090C0"/>
                </a:highlight>
              </a:rPr>
              <a:t>2</a:t>
            </a:r>
            <a:r>
              <a:rPr lang="en" sz="2500">
                <a:solidFill>
                  <a:srgbClr val="FFFFFF"/>
                </a:solidFill>
                <a:highlight>
                  <a:srgbClr val="C090C0"/>
                </a:highlight>
              </a:rPr>
              <a:t>/3</a:t>
            </a:r>
            <a:endParaRPr sz="3700">
              <a:solidFill>
                <a:srgbClr val="FFFFFF"/>
              </a:solidFill>
              <a:highlight>
                <a:srgbClr val="C090C0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highlight>
                  <a:srgbClr val="90C196"/>
                </a:highlight>
              </a:rPr>
              <a:t>3</a:t>
            </a:r>
            <a:r>
              <a:rPr lang="en" sz="2500">
                <a:highlight>
                  <a:srgbClr val="90C196"/>
                </a:highlight>
              </a:rPr>
              <a:t>/6</a:t>
            </a:r>
            <a:endParaRPr sz="2500">
              <a:highlight>
                <a:srgbClr val="90C196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highlight>
                  <a:srgbClr val="0000FF"/>
                </a:highlight>
              </a:rPr>
              <a:t>3</a:t>
            </a:r>
            <a:r>
              <a:rPr lang="en" sz="2500">
                <a:solidFill>
                  <a:schemeClr val="dk1"/>
                </a:solidFill>
                <a:highlight>
                  <a:srgbClr val="0000FF"/>
                </a:highlight>
              </a:rPr>
              <a:t>/9</a:t>
            </a:r>
            <a:endParaRPr sz="400"/>
          </a:p>
        </p:txBody>
      </p:sp>
      <p:sp>
        <p:nvSpPr>
          <p:cNvPr id="398" name="Google Shape;398;p96"/>
          <p:cNvSpPr txBox="1"/>
          <p:nvPr/>
        </p:nvSpPr>
        <p:spPr>
          <a:xfrm>
            <a:off x="120225" y="2157138"/>
            <a:ext cx="260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2/6 &lt; 3/6 &lt; 5/6</a:t>
            </a:r>
            <a:endParaRPr b="1" sz="18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9" name="Google Shape;399;p96"/>
          <p:cNvSpPr txBox="1"/>
          <p:nvPr/>
        </p:nvSpPr>
        <p:spPr>
          <a:xfrm>
            <a:off x="3327050" y="2157138"/>
            <a:ext cx="188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" sz="18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/5 &lt; 4/5 &lt; 5/5</a:t>
            </a:r>
            <a:endParaRPr b="1" sz="18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0" name="Google Shape;400;p96"/>
          <p:cNvSpPr txBox="1"/>
          <p:nvPr/>
        </p:nvSpPr>
        <p:spPr>
          <a:xfrm>
            <a:off x="6162600" y="2157138"/>
            <a:ext cx="197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2/3 &gt; 3/6 &gt; 3/9</a:t>
            </a:r>
            <a:endParaRPr/>
          </a:p>
        </p:txBody>
      </p:sp>
      <p:sp>
        <p:nvSpPr>
          <p:cNvPr id="401" name="Google Shape;401;p96"/>
          <p:cNvSpPr txBox="1"/>
          <p:nvPr>
            <p:ph idx="4294967295" type="title"/>
          </p:nvPr>
        </p:nvSpPr>
        <p:spPr>
          <a:xfrm>
            <a:off x="40950" y="-1950"/>
            <a:ext cx="906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Discuss</a:t>
            </a:r>
            <a:r>
              <a:rPr lang="en">
                <a:solidFill>
                  <a:srgbClr val="FFFFFF"/>
                </a:solidFill>
              </a:rPr>
              <a:t>: How to discuss (your own or another’s) reasoning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97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97"/>
          <p:cNvSpPr txBox="1"/>
          <p:nvPr/>
        </p:nvSpPr>
        <p:spPr>
          <a:xfrm>
            <a:off x="307800" y="1199425"/>
            <a:ext cx="8528400" cy="29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</a:t>
            </a:r>
            <a:r>
              <a:rPr b="1" lang="en" sz="2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CONCLUSION:</a:t>
            </a:r>
            <a:endParaRPr b="1" sz="21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When comparing two fractions </a:t>
            </a:r>
            <a:r>
              <a:rPr lang="en" sz="2100" u="sng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with the</a:t>
            </a:r>
            <a:r>
              <a:rPr lang="en" sz="2100" u="sng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" sz="2100"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____________________</a:t>
            </a: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the fraction with the </a:t>
            </a:r>
            <a:r>
              <a:rPr lang="en" sz="2100" u="sng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higher numerator</a:t>
            </a: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is the </a:t>
            </a:r>
            <a:r>
              <a:rPr lang="en" sz="2100"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__________</a:t>
            </a:r>
            <a:r>
              <a:rPr lang="en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fraction.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REVIEW GAME</a:t>
            </a:r>
            <a:endParaRPr b="1" sz="21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p97"/>
          <p:cNvSpPr txBox="1"/>
          <p:nvPr>
            <p:ph idx="4294967295" type="title"/>
          </p:nvPr>
        </p:nvSpPr>
        <p:spPr>
          <a:xfrm>
            <a:off x="40950" y="74250"/>
            <a:ext cx="906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Learn</a:t>
            </a:r>
            <a:r>
              <a:rPr lang="en">
                <a:solidFill>
                  <a:srgbClr val="FFFFFF"/>
                </a:solidFill>
              </a:rPr>
              <a:t>: We can compare fractions using reasoning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98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98"/>
          <p:cNvSpPr txBox="1"/>
          <p:nvPr>
            <p:ph idx="4294967295" type="title"/>
          </p:nvPr>
        </p:nvSpPr>
        <p:spPr>
          <a:xfrm>
            <a:off x="40950" y="-1950"/>
            <a:ext cx="906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Discuss</a:t>
            </a:r>
            <a:r>
              <a:rPr lang="en">
                <a:solidFill>
                  <a:srgbClr val="FFFFFF"/>
                </a:solidFill>
              </a:rPr>
              <a:t>: How to critique (your own or another’s) reasoning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5" name="Google Shape;415;p98"/>
          <p:cNvSpPr txBox="1"/>
          <p:nvPr/>
        </p:nvSpPr>
        <p:spPr>
          <a:xfrm>
            <a:off x="505450" y="522150"/>
            <a:ext cx="8468100" cy="4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Initial hunch: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Reasons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thinking this: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Supporting evidence from experiment: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Opposing evidence 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from experiment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Factor[s] not initially considered: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State the Rule: When comparing fractions, ___________________________.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98"/>
          <p:cNvSpPr txBox="1"/>
          <p:nvPr/>
        </p:nvSpPr>
        <p:spPr>
          <a:xfrm>
            <a:off x="505450" y="903150"/>
            <a:ext cx="7335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rPr i="1" lang="en" sz="1500">
                <a:solidFill>
                  <a:srgbClr val="FFFF00"/>
                </a:solidFill>
              </a:rPr>
              <a:t>A</a:t>
            </a:r>
            <a:r>
              <a:rPr i="1" lang="en" sz="1500">
                <a:solidFill>
                  <a:srgbClr val="FFFF00"/>
                </a:solidFill>
              </a:rPr>
              <a:t> fraction is smaller than another if its denominator is larger.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7" name="Google Shape;417;p98"/>
          <p:cNvSpPr txBox="1"/>
          <p:nvPr/>
        </p:nvSpPr>
        <p:spPr>
          <a:xfrm>
            <a:off x="505450" y="1665150"/>
            <a:ext cx="8468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rPr i="1" lang="en" sz="1500">
                <a:solidFill>
                  <a:srgbClr val="FFFF00"/>
                </a:solidFill>
              </a:rPr>
              <a:t>When modeling unit fractions, fractional units got smaller as the number of parts increased.</a:t>
            </a:r>
            <a:endParaRPr b="1" sz="20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8" name="Google Shape;418;p98"/>
          <p:cNvSpPr txBox="1"/>
          <p:nvPr/>
        </p:nvSpPr>
        <p:spPr>
          <a:xfrm>
            <a:off x="505450" y="2350950"/>
            <a:ext cx="8468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rPr i="1" lang="en" sz="1500">
                <a:solidFill>
                  <a:srgbClr val="FFFF00"/>
                </a:solidFill>
              </a:rPr>
              <a:t>The results of the first two sets of fractions supported my guess.</a:t>
            </a:r>
            <a:endParaRPr b="1" sz="20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9" name="Google Shape;419;p98"/>
          <p:cNvSpPr txBox="1"/>
          <p:nvPr/>
        </p:nvSpPr>
        <p:spPr>
          <a:xfrm>
            <a:off x="505450" y="3112950"/>
            <a:ext cx="8468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rPr i="1" lang="en" sz="1500">
                <a:solidFill>
                  <a:srgbClr val="FFFF00"/>
                </a:solidFill>
              </a:rPr>
              <a:t>The results of the last set opposed my guess.</a:t>
            </a:r>
            <a:endParaRPr b="1" sz="20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0" name="Google Shape;420;p98"/>
          <p:cNvSpPr txBox="1"/>
          <p:nvPr/>
        </p:nvSpPr>
        <p:spPr>
          <a:xfrm>
            <a:off x="505450" y="3763450"/>
            <a:ext cx="8468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rPr i="1" lang="en" sz="1500">
                <a:solidFill>
                  <a:srgbClr val="FFFF00"/>
                </a:solidFill>
              </a:rPr>
              <a:t>The value of the fractions’ numerators being the same. I hadn’t considered how the numerator would make a difference in the size of the fraction.</a:t>
            </a:r>
            <a:endParaRPr b="1" sz="20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99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99"/>
          <p:cNvSpPr txBox="1"/>
          <p:nvPr/>
        </p:nvSpPr>
        <p:spPr>
          <a:xfrm>
            <a:off x="925800" y="680425"/>
            <a:ext cx="7292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How does Fraction Set 3 compare?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Use modeling tools to prove or disprove your theory: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7" name="Google Shape;427;p99"/>
          <p:cNvSpPr txBox="1"/>
          <p:nvPr/>
        </p:nvSpPr>
        <p:spPr>
          <a:xfrm>
            <a:off x="4188800" y="2006625"/>
            <a:ext cx="2732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2/3 , 4/6 , 6/9</a:t>
            </a:r>
            <a:endParaRPr b="1" sz="24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1/2 , 2/4 , ???</a:t>
            </a:r>
            <a:endParaRPr b="1" sz="24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???, </a:t>
            </a:r>
            <a:r>
              <a:rPr b="1" lang="en" sz="24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???, ???</a:t>
            </a:r>
            <a:endParaRPr b="1" sz="20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8" name="Google Shape;428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2363" y="2087423"/>
            <a:ext cx="1440979" cy="1440979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99"/>
          <p:cNvSpPr txBox="1"/>
          <p:nvPr/>
        </p:nvSpPr>
        <p:spPr>
          <a:xfrm>
            <a:off x="-1013783" y="3528403"/>
            <a:ext cx="903000" cy="429300"/>
          </a:xfrm>
          <a:prstGeom prst="rect">
            <a:avLst/>
          </a:prstGeom>
          <a:gradFill>
            <a:gsLst>
              <a:gs pos="0">
                <a:srgbClr val="515151"/>
              </a:gs>
              <a:gs pos="100000">
                <a:srgbClr val="101010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9900FF"/>
                </a:solidFill>
                <a:latin typeface="Varela Round"/>
                <a:ea typeface="Varela Round"/>
                <a:cs typeface="Varela Round"/>
                <a:sym typeface="Varela Roun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MLC</a:t>
            </a:r>
            <a:endParaRPr b="1" sz="1800">
              <a:solidFill>
                <a:srgbClr val="9900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0" name="Google Shape;430;p99"/>
          <p:cNvSpPr txBox="1"/>
          <p:nvPr/>
        </p:nvSpPr>
        <p:spPr>
          <a:xfrm>
            <a:off x="311700" y="74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Paired Task</a:t>
            </a:r>
            <a:r>
              <a:rPr lang="en" sz="2720">
                <a:solidFill>
                  <a:srgbClr val="FFFFFF"/>
                </a:solidFill>
              </a:rPr>
              <a:t>: Studying fraction sets</a:t>
            </a:r>
            <a:endParaRPr sz="272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00"/>
          <p:cNvSpPr txBox="1"/>
          <p:nvPr>
            <p:ph idx="4294967295" type="title"/>
          </p:nvPr>
        </p:nvSpPr>
        <p:spPr>
          <a:xfrm>
            <a:off x="789825" y="2360250"/>
            <a:ext cx="3737700" cy="1062000"/>
          </a:xfrm>
          <a:prstGeom prst="rect">
            <a:avLst/>
          </a:prstGeom>
          <a:solidFill>
            <a:srgbClr val="2F2D2D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equivalent fraction</a:t>
            </a:r>
            <a:endParaRPr sz="1500" u="sng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fraction that expresses the same value as another, written in different fractional notation</a:t>
            </a:r>
            <a:endParaRPr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100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7" name="Google Shape;437;p100"/>
          <p:cNvPicPr preferRelativeResize="0"/>
          <p:nvPr/>
        </p:nvPicPr>
        <p:blipFill rotWithShape="1">
          <a:blip r:embed="rId4">
            <a:alphaModFix/>
          </a:blip>
          <a:srcRect b="15643" l="7110" r="29065" t="6255"/>
          <a:stretch/>
        </p:blipFill>
        <p:spPr>
          <a:xfrm>
            <a:off x="4638600" y="1331325"/>
            <a:ext cx="2841300" cy="20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00"/>
          <p:cNvSpPr txBox="1"/>
          <p:nvPr>
            <p:ph idx="4294967295" type="title"/>
          </p:nvPr>
        </p:nvSpPr>
        <p:spPr>
          <a:xfrm>
            <a:off x="311700" y="74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Group work</a:t>
            </a:r>
            <a:r>
              <a:rPr lang="en">
                <a:solidFill>
                  <a:srgbClr val="FFFFFF"/>
                </a:solidFill>
              </a:rPr>
              <a:t>: We can compare fractions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9" name="Google Shape;439;p100"/>
          <p:cNvSpPr txBox="1"/>
          <p:nvPr>
            <p:ph idx="4294967295" type="title"/>
          </p:nvPr>
        </p:nvSpPr>
        <p:spPr>
          <a:xfrm>
            <a:off x="311700" y="74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Group work</a:t>
            </a:r>
            <a:r>
              <a:rPr lang="en">
                <a:solidFill>
                  <a:srgbClr val="FFFFFF"/>
                </a:solidFill>
              </a:rPr>
              <a:t>: We may find </a:t>
            </a:r>
            <a:r>
              <a:rPr b="1" lang="en">
                <a:solidFill>
                  <a:srgbClr val="FFFFFF"/>
                </a:solidFill>
              </a:rPr>
              <a:t>equivalent</a:t>
            </a:r>
            <a:r>
              <a:rPr lang="en">
                <a:solidFill>
                  <a:srgbClr val="FFFFFF"/>
                </a:solidFill>
              </a:rPr>
              <a:t> fractions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0" name="Google Shape;440;p100"/>
          <p:cNvSpPr txBox="1"/>
          <p:nvPr/>
        </p:nvSpPr>
        <p:spPr>
          <a:xfrm>
            <a:off x="7514075" y="1275000"/>
            <a:ext cx="8091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highlight>
                  <a:srgbClr val="C090C0"/>
                </a:highlight>
              </a:rPr>
              <a:t>2/3</a:t>
            </a:r>
            <a:endParaRPr sz="3300">
              <a:solidFill>
                <a:schemeClr val="dk1"/>
              </a:solidFill>
              <a:highlight>
                <a:srgbClr val="C090C0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highlight>
                  <a:srgbClr val="90C196"/>
                </a:highlight>
              </a:rPr>
              <a:t>4/6</a:t>
            </a:r>
            <a:endParaRPr sz="3300">
              <a:highlight>
                <a:srgbClr val="90C196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highlight>
                  <a:srgbClr val="0000FF"/>
                </a:highlight>
              </a:rPr>
              <a:t>6/9</a:t>
            </a:r>
            <a:endParaRPr/>
          </a:p>
        </p:txBody>
      </p:sp>
      <p:sp>
        <p:nvSpPr>
          <p:cNvPr id="441" name="Google Shape;441;p100"/>
          <p:cNvSpPr txBox="1"/>
          <p:nvPr/>
        </p:nvSpPr>
        <p:spPr>
          <a:xfrm>
            <a:off x="789825" y="1201950"/>
            <a:ext cx="373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did you notice about these fractions</a:t>
            </a:r>
            <a:r>
              <a:rPr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01"/>
          <p:cNvSpPr txBox="1"/>
          <p:nvPr>
            <p:ph idx="4294967295" type="title"/>
          </p:nvPr>
        </p:nvSpPr>
        <p:spPr>
          <a:xfrm>
            <a:off x="311700" y="455250"/>
            <a:ext cx="85206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 u="sng">
                <a:solidFill>
                  <a:srgbClr val="FF00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O</a:t>
            </a:r>
            <a:r>
              <a:rPr lang="en" sz="2520" u="sng">
                <a:solidFill>
                  <a:srgbClr val="FF84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B</a:t>
            </a:r>
            <a:r>
              <a:rPr lang="en" sz="2520" u="sng">
                <a:solidFill>
                  <a:srgbClr val="F5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J</a:t>
            </a:r>
            <a:r>
              <a:rPr lang="en" sz="2520" u="sng">
                <a:solidFill>
                  <a:srgbClr val="71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E</a:t>
            </a:r>
            <a:r>
              <a:rPr lang="en" sz="2520" u="sng">
                <a:solidFill>
                  <a:srgbClr val="00FF12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C</a:t>
            </a:r>
            <a:r>
              <a:rPr lang="en" sz="2520" u="sng">
                <a:solidFill>
                  <a:srgbClr val="00FF96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T</a:t>
            </a:r>
            <a:r>
              <a:rPr lang="en" sz="2520" u="sng">
                <a:solidFill>
                  <a:srgbClr val="00E3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I</a:t>
            </a:r>
            <a:r>
              <a:rPr lang="en" sz="2520" u="sng">
                <a:solidFill>
                  <a:srgbClr val="005F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V</a:t>
            </a:r>
            <a:r>
              <a:rPr lang="en" sz="2520" u="sng">
                <a:solidFill>
                  <a:srgbClr val="25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E</a:t>
            </a:r>
            <a:r>
              <a:rPr lang="en" sz="2520" u="sng">
                <a:solidFill>
                  <a:srgbClr val="A9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S</a:t>
            </a:r>
            <a:r>
              <a:rPr lang="en" sz="2520" u="sng">
                <a:solidFill>
                  <a:srgbClr val="FF00D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:</a:t>
            </a:r>
            <a:endParaRPr sz="2100" u="sng">
              <a:solidFill>
                <a:srgbClr val="FF004C"/>
              </a:solidFill>
              <a:highlight>
                <a:srgbClr val="FFFFFF"/>
              </a:highlight>
            </a:endParaRPr>
          </a:p>
        </p:txBody>
      </p:sp>
      <p:sp>
        <p:nvSpPr>
          <p:cNvPr id="447" name="Google Shape;447;p101"/>
          <p:cNvSpPr txBox="1"/>
          <p:nvPr>
            <p:ph idx="4294967295" type="title"/>
          </p:nvPr>
        </p:nvSpPr>
        <p:spPr>
          <a:xfrm>
            <a:off x="0" y="988650"/>
            <a:ext cx="9144000" cy="12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900">
                <a:solidFill>
                  <a:srgbClr val="FB00FF"/>
                </a:solidFill>
                <a:latin typeface="Luckiest Guy"/>
                <a:ea typeface="Luckiest Guy"/>
                <a:cs typeface="Luckiest Guy"/>
                <a:sym typeface="Luckiest Guy"/>
              </a:rPr>
              <a:t>#</a:t>
            </a:r>
            <a:r>
              <a:rPr b="1" lang="en" sz="1900">
                <a:solidFill>
                  <a:srgbClr val="FF00DD"/>
                </a:solidFill>
                <a:latin typeface="Luckiest Guy"/>
                <a:ea typeface="Luckiest Guy"/>
                <a:cs typeface="Luckiest Guy"/>
                <a:sym typeface="Luckiest Guy"/>
              </a:rPr>
              <a:t>1</a:t>
            </a:r>
            <a:r>
              <a:rPr b="1" lang="en" sz="1900">
                <a:solidFill>
                  <a:srgbClr val="FF0089"/>
                </a:solidFill>
                <a:latin typeface="Luckiest Guy"/>
                <a:ea typeface="Luckiest Guy"/>
                <a:cs typeface="Luckiest Guy"/>
                <a:sym typeface="Luckiest Guy"/>
              </a:rPr>
              <a:t>: </a:t>
            </a:r>
            <a:r>
              <a:rPr lang="en" sz="19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Students will be able to </a:t>
            </a:r>
            <a:r>
              <a:rPr b="1" lang="en" sz="19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compare</a:t>
            </a:r>
            <a:r>
              <a:rPr lang="en" sz="19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 fractions, using reasoning</a:t>
            </a: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 and equivalent fractions.</a:t>
            </a:r>
            <a:endParaRPr sz="1900">
              <a:solidFill>
                <a:srgbClr val="FF9900"/>
              </a:solidFill>
              <a:highlight>
                <a:srgbClr val="4A86E8"/>
              </a:highlight>
            </a:endParaRPr>
          </a:p>
        </p:txBody>
      </p:sp>
      <p:sp>
        <p:nvSpPr>
          <p:cNvPr id="448" name="Google Shape;448;p101"/>
          <p:cNvSpPr txBox="1"/>
          <p:nvPr>
            <p:ph idx="4294967295" type="title"/>
          </p:nvPr>
        </p:nvSpPr>
        <p:spPr>
          <a:xfrm>
            <a:off x="311700" y="2512650"/>
            <a:ext cx="8520600" cy="15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 u="sng">
                <a:solidFill>
                  <a:srgbClr val="FF00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“</a:t>
            </a:r>
            <a:r>
              <a:rPr lang="en" sz="2420" u="sng">
                <a:solidFill>
                  <a:srgbClr val="FF48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I</a:t>
            </a:r>
            <a:r>
              <a:rPr lang="en" sz="2420" u="sng">
                <a:solidFill>
                  <a:srgbClr val="FF91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-</a:t>
            </a:r>
            <a:r>
              <a:rPr lang="en" sz="2420" u="sng">
                <a:solidFill>
                  <a:srgbClr val="FFDA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C</a:t>
            </a:r>
            <a:r>
              <a:rPr lang="en" sz="2420" u="sng">
                <a:solidFill>
                  <a:srgbClr val="DB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a</a:t>
            </a:r>
            <a:r>
              <a:rPr lang="en" sz="2420" u="sng">
                <a:solidFill>
                  <a:srgbClr val="92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n</a:t>
            </a:r>
            <a:r>
              <a:rPr lang="en" sz="2420" u="sng">
                <a:solidFill>
                  <a:srgbClr val="49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…</a:t>
            </a:r>
            <a:r>
              <a:rPr lang="en" sz="2420" u="sng">
                <a:solidFill>
                  <a:srgbClr val="01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”</a:t>
            </a:r>
            <a:r>
              <a:rPr lang="en" sz="2420" u="sng">
                <a:solidFill>
                  <a:srgbClr val="00FF47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 </a:t>
            </a:r>
            <a:r>
              <a:rPr lang="en" sz="2420" u="sng">
                <a:solidFill>
                  <a:srgbClr val="00FF9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S</a:t>
            </a:r>
            <a:r>
              <a:rPr lang="en" sz="2420" u="sng">
                <a:solidFill>
                  <a:srgbClr val="00FFD8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t</a:t>
            </a:r>
            <a:r>
              <a:rPr lang="en" sz="2420" u="sng">
                <a:solidFill>
                  <a:srgbClr val="00DC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a</a:t>
            </a:r>
            <a:r>
              <a:rPr lang="en" sz="2420" u="sng">
                <a:solidFill>
                  <a:srgbClr val="0093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t</a:t>
            </a:r>
            <a:r>
              <a:rPr lang="en" sz="2420" u="sng">
                <a:solidFill>
                  <a:srgbClr val="004B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e</a:t>
            </a:r>
            <a:r>
              <a:rPr lang="en" sz="2420" u="sng">
                <a:solidFill>
                  <a:srgbClr val="0002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m</a:t>
            </a:r>
            <a:r>
              <a:rPr lang="en" sz="2420" u="sng">
                <a:solidFill>
                  <a:srgbClr val="46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e</a:t>
            </a:r>
            <a:r>
              <a:rPr lang="en" sz="2420" u="sng">
                <a:solidFill>
                  <a:srgbClr val="8E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n</a:t>
            </a:r>
            <a:r>
              <a:rPr lang="en" sz="2420" u="sng">
                <a:solidFill>
                  <a:srgbClr val="D7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t</a:t>
            </a:r>
            <a:r>
              <a:rPr lang="en" sz="2420" u="sng">
                <a:solidFill>
                  <a:srgbClr val="FF00DD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S:</a:t>
            </a:r>
            <a:endParaRPr sz="2420" u="sng">
              <a:solidFill>
                <a:srgbClr val="FF0095"/>
              </a:solidFill>
              <a:highlight>
                <a:srgbClr val="434343"/>
              </a:highlight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en" sz="1800">
                <a:solidFill>
                  <a:srgbClr val="FFFFFF"/>
                </a:solidFill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I can </a:t>
            </a:r>
            <a:r>
              <a:rPr b="1" lang="en" sz="1800" u="sng">
                <a:solidFill>
                  <a:srgbClr val="FFFFFF"/>
                </a:solidFill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compare</a:t>
            </a:r>
            <a:r>
              <a:rPr lang="en" sz="1800">
                <a:solidFill>
                  <a:srgbClr val="FFFFFF"/>
                </a:solidFill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 fractions.</a:t>
            </a:r>
            <a:endParaRPr sz="1800">
              <a:solidFill>
                <a:srgbClr val="FFFFFF"/>
              </a:solidFill>
              <a:highlight>
                <a:srgbClr val="4A86E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SzPts val="990"/>
              <a:buNone/>
            </a:pPr>
            <a:r>
              <a:rPr lang="en" sz="18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I can </a:t>
            </a:r>
            <a:r>
              <a:rPr b="1" lang="en" sz="1800" u="sng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substitute</a:t>
            </a:r>
            <a:r>
              <a:rPr b="1" lang="en" sz="18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equivalent fractions.</a:t>
            </a:r>
            <a:endParaRPr sz="1800">
              <a:solidFill>
                <a:srgbClr val="FFFFFF"/>
              </a:solidFill>
              <a:highlight>
                <a:srgbClr val="4A86E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9" name="Google Shape;449;p101"/>
          <p:cNvSpPr txBox="1"/>
          <p:nvPr>
            <p:ph idx="4294967295" type="title"/>
          </p:nvPr>
        </p:nvSpPr>
        <p:spPr>
          <a:xfrm>
            <a:off x="0" y="988650"/>
            <a:ext cx="91440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900">
                <a:solidFill>
                  <a:srgbClr val="FB00FF"/>
                </a:solidFill>
                <a:latin typeface="Luckiest Guy"/>
                <a:ea typeface="Luckiest Guy"/>
                <a:cs typeface="Luckiest Guy"/>
                <a:sym typeface="Luckiest Guy"/>
              </a:rPr>
              <a:t>#</a:t>
            </a:r>
            <a:r>
              <a:rPr b="1" lang="en" sz="1900">
                <a:solidFill>
                  <a:srgbClr val="FF00DD"/>
                </a:solidFill>
                <a:latin typeface="Luckiest Guy"/>
                <a:ea typeface="Luckiest Guy"/>
                <a:cs typeface="Luckiest Guy"/>
                <a:sym typeface="Luckiest Guy"/>
              </a:rPr>
              <a:t>1</a:t>
            </a:r>
            <a:r>
              <a:rPr b="1" lang="en" sz="1900">
                <a:solidFill>
                  <a:srgbClr val="FF0089"/>
                </a:solidFill>
                <a:latin typeface="Luckiest Guy"/>
                <a:ea typeface="Luckiest Guy"/>
                <a:cs typeface="Luckiest Guy"/>
                <a:sym typeface="Luckiest Guy"/>
              </a:rPr>
              <a:t>: </a:t>
            </a:r>
            <a:r>
              <a:rPr lang="en" sz="19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Students will be able to </a:t>
            </a:r>
            <a:r>
              <a:rPr b="1" lang="en" sz="19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compare</a:t>
            </a:r>
            <a:r>
              <a:rPr lang="en" sz="19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 fractions, using reasoning and equivalent fractions.</a:t>
            </a:r>
            <a:endParaRPr sz="1900">
              <a:solidFill>
                <a:srgbClr val="FF9900"/>
              </a:solidFill>
              <a:highlight>
                <a:srgbClr val="4A86E8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84"/>
          <p:cNvGrpSpPr/>
          <p:nvPr/>
        </p:nvGrpSpPr>
        <p:grpSpPr>
          <a:xfrm>
            <a:off x="781875" y="1135750"/>
            <a:ext cx="1375569" cy="3457271"/>
            <a:chOff x="96075" y="678550"/>
            <a:chExt cx="1375569" cy="3457271"/>
          </a:xfrm>
        </p:grpSpPr>
        <p:sp>
          <p:nvSpPr>
            <p:cNvPr id="248" name="Google Shape;248;p84"/>
            <p:cNvSpPr/>
            <p:nvPr/>
          </p:nvSpPr>
          <p:spPr>
            <a:xfrm>
              <a:off x="96615" y="751302"/>
              <a:ext cx="1374900" cy="312600"/>
            </a:xfrm>
            <a:prstGeom prst="rect">
              <a:avLst/>
            </a:prstGeom>
            <a:gradFill>
              <a:gsLst>
                <a:gs pos="0">
                  <a:srgbClr val="DB0000"/>
                </a:gs>
                <a:gs pos="100000">
                  <a:srgbClr val="540303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84"/>
            <p:cNvSpPr/>
            <p:nvPr/>
          </p:nvSpPr>
          <p:spPr>
            <a:xfrm>
              <a:off x="96615" y="1509319"/>
              <a:ext cx="1374900" cy="312600"/>
            </a:xfrm>
            <a:prstGeom prst="rect">
              <a:avLst/>
            </a:prstGeom>
            <a:gradFill>
              <a:gsLst>
                <a:gs pos="0">
                  <a:srgbClr val="F48208"/>
                </a:gs>
                <a:gs pos="100000">
                  <a:srgbClr val="703E08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84"/>
            <p:cNvSpPr/>
            <p:nvPr/>
          </p:nvSpPr>
          <p:spPr>
            <a:xfrm>
              <a:off x="96615" y="1886337"/>
              <a:ext cx="1374900" cy="312600"/>
            </a:xfrm>
            <a:prstGeom prst="rect">
              <a:avLst/>
            </a:prstGeom>
            <a:gradFill>
              <a:gsLst>
                <a:gs pos="0">
                  <a:srgbClr val="FFC002"/>
                </a:gs>
                <a:gs pos="100000">
                  <a:srgbClr val="795B04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84"/>
            <p:cNvSpPr/>
            <p:nvPr/>
          </p:nvSpPr>
          <p:spPr>
            <a:xfrm>
              <a:off x="96615" y="2263354"/>
              <a:ext cx="1374900" cy="312600"/>
            </a:xfrm>
            <a:prstGeom prst="rect">
              <a:avLst/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84"/>
            <p:cNvSpPr/>
            <p:nvPr/>
          </p:nvSpPr>
          <p:spPr>
            <a:xfrm>
              <a:off x="96615" y="2640371"/>
              <a:ext cx="1374900" cy="312600"/>
            </a:xfrm>
            <a:prstGeom prst="rect">
              <a:avLst/>
            </a:prstGeom>
            <a:gradFill>
              <a:gsLst>
                <a:gs pos="0">
                  <a:srgbClr val="3177EE"/>
                </a:gs>
                <a:gs pos="100000">
                  <a:srgbClr val="113D8A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84"/>
            <p:cNvSpPr/>
            <p:nvPr/>
          </p:nvSpPr>
          <p:spPr>
            <a:xfrm>
              <a:off x="96615" y="3017389"/>
              <a:ext cx="1374900" cy="312600"/>
            </a:xfrm>
            <a:prstGeom prst="rect">
              <a:avLst/>
            </a:prstGeom>
            <a:gradFill>
              <a:gsLst>
                <a:gs pos="0">
                  <a:srgbClr val="4E29AA"/>
                </a:gs>
                <a:gs pos="100000">
                  <a:srgbClr val="1E123D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84"/>
            <p:cNvSpPr/>
            <p:nvPr/>
          </p:nvSpPr>
          <p:spPr>
            <a:xfrm>
              <a:off x="96615" y="3394406"/>
              <a:ext cx="1374900" cy="312600"/>
            </a:xfrm>
            <a:prstGeom prst="rect">
              <a:avLst/>
            </a:prstGeom>
            <a:gradFill>
              <a:gsLst>
                <a:gs pos="0">
                  <a:srgbClr val="E900FF">
                    <a:alpha val="91764"/>
                  </a:srgbClr>
                </a:gs>
                <a:gs pos="100000">
                  <a:srgbClr val="80008C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55" name="Google Shape;255;p84"/>
            <p:cNvPicPr preferRelativeResize="0"/>
            <p:nvPr/>
          </p:nvPicPr>
          <p:blipFill rotWithShape="1">
            <a:blip r:embed="rId3">
              <a:alphaModFix/>
            </a:blip>
            <a:srcRect b="0" l="0" r="0" t="32813"/>
            <a:stretch/>
          </p:blipFill>
          <p:spPr>
            <a:xfrm>
              <a:off x="96614" y="3771423"/>
              <a:ext cx="1375030" cy="3643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84"/>
            <p:cNvSpPr/>
            <p:nvPr/>
          </p:nvSpPr>
          <p:spPr>
            <a:xfrm>
              <a:off x="96615" y="1132302"/>
              <a:ext cx="1374900" cy="312600"/>
            </a:xfrm>
            <a:prstGeom prst="rect">
              <a:avLst/>
            </a:prstGeom>
            <a:gradFill>
              <a:gsLst>
                <a:gs pos="0">
                  <a:srgbClr val="F39ACE"/>
                </a:gs>
                <a:gs pos="100000">
                  <a:srgbClr val="C80477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84"/>
            <p:cNvSpPr txBox="1"/>
            <p:nvPr/>
          </p:nvSpPr>
          <p:spPr>
            <a:xfrm>
              <a:off x="96075" y="678550"/>
              <a:ext cx="1374900" cy="34572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50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RED</a:t>
              </a:r>
              <a:endParaRPr b="1" sz="16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50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PINK</a:t>
              </a:r>
              <a:endParaRPr b="1" sz="16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50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ORANGE</a:t>
              </a:r>
              <a:endParaRPr b="1" sz="16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50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YELLOW</a:t>
              </a:r>
              <a:endParaRPr b="1" sz="16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50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GREEN</a:t>
              </a:r>
              <a:endParaRPr b="1" sz="16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50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BLUE</a:t>
              </a:r>
              <a:endParaRPr b="1" sz="16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50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INDIGO</a:t>
              </a:r>
              <a:endParaRPr b="1" sz="16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50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PURPLE</a:t>
              </a:r>
              <a:endParaRPr b="1" sz="16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50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GOLD</a:t>
              </a:r>
              <a:endParaRPr b="1" sz="165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sp>
        <p:nvSpPr>
          <p:cNvPr id="258" name="Google Shape;258;p84"/>
          <p:cNvSpPr txBox="1"/>
          <p:nvPr/>
        </p:nvSpPr>
        <p:spPr>
          <a:xfrm>
            <a:off x="2863500" y="374350"/>
            <a:ext cx="34170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400">
                <a:solidFill>
                  <a:srgbClr val="FF0000"/>
                </a:solidFill>
                <a:highlight>
                  <a:srgbClr val="212121"/>
                </a:highlight>
                <a:latin typeface="Lato"/>
                <a:ea typeface="Lato"/>
                <a:cs typeface="Lato"/>
                <a:sym typeface="Lato"/>
              </a:rPr>
              <a:t>S</a:t>
            </a:r>
            <a:r>
              <a:rPr b="1" lang="en" sz="2400">
                <a:solidFill>
                  <a:srgbClr val="FF4C00"/>
                </a:solidFill>
                <a:highlight>
                  <a:srgbClr val="212121"/>
                </a:highlight>
                <a:latin typeface="Lato"/>
                <a:ea typeface="Lato"/>
                <a:cs typeface="Lato"/>
                <a:sym typeface="Lato"/>
              </a:rPr>
              <a:t>l</a:t>
            </a:r>
            <a:r>
              <a:rPr b="1" lang="en" sz="2400">
                <a:solidFill>
                  <a:srgbClr val="FF9900"/>
                </a:solidFill>
                <a:highlight>
                  <a:srgbClr val="212121"/>
                </a:highlight>
                <a:latin typeface="Lato"/>
                <a:ea typeface="Lato"/>
                <a:cs typeface="Lato"/>
                <a:sym typeface="Lato"/>
              </a:rPr>
              <a:t>i</a:t>
            </a:r>
            <a:r>
              <a:rPr b="1" lang="en" sz="2400">
                <a:solidFill>
                  <a:srgbClr val="FFE500"/>
                </a:solidFill>
                <a:highlight>
                  <a:srgbClr val="212121"/>
                </a:highlight>
                <a:latin typeface="Lato"/>
                <a:ea typeface="Lato"/>
                <a:cs typeface="Lato"/>
                <a:sym typeface="Lato"/>
              </a:rPr>
              <a:t>d</a:t>
            </a:r>
            <a:r>
              <a:rPr b="1" lang="en" sz="2400">
                <a:solidFill>
                  <a:srgbClr val="CCFF00"/>
                </a:solidFill>
                <a:highlight>
                  <a:srgbClr val="212121"/>
                </a:highlight>
                <a:latin typeface="Lato"/>
                <a:ea typeface="Lato"/>
                <a:cs typeface="Lato"/>
                <a:sym typeface="Lato"/>
              </a:rPr>
              <a:t>e</a:t>
            </a:r>
            <a:r>
              <a:rPr b="1" lang="en" sz="2400">
                <a:solidFill>
                  <a:srgbClr val="7FFF00"/>
                </a:solidFill>
                <a:highlight>
                  <a:srgbClr val="21212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2400">
                <a:solidFill>
                  <a:srgbClr val="32FF00"/>
                </a:solidFill>
                <a:highlight>
                  <a:srgbClr val="212121"/>
                </a:highlight>
                <a:latin typeface="Lato"/>
                <a:ea typeface="Lato"/>
                <a:cs typeface="Lato"/>
                <a:sym typeface="Lato"/>
              </a:rPr>
              <a:t>d</a:t>
            </a:r>
            <a:r>
              <a:rPr b="1" lang="en" sz="2400">
                <a:solidFill>
                  <a:srgbClr val="00FF19"/>
                </a:solidFill>
                <a:highlight>
                  <a:srgbClr val="212121"/>
                </a:highlight>
                <a:latin typeface="Lato"/>
                <a:ea typeface="Lato"/>
                <a:cs typeface="Lato"/>
                <a:sym typeface="Lato"/>
              </a:rPr>
              <a:t>e</a:t>
            </a:r>
            <a:r>
              <a:rPr b="1" lang="en" sz="2400">
                <a:solidFill>
                  <a:srgbClr val="00FF65"/>
                </a:solidFill>
                <a:highlight>
                  <a:srgbClr val="212121"/>
                </a:highlight>
                <a:latin typeface="Lato"/>
                <a:ea typeface="Lato"/>
                <a:cs typeface="Lato"/>
                <a:sym typeface="Lato"/>
              </a:rPr>
              <a:t>c</a:t>
            </a:r>
            <a:r>
              <a:rPr b="1" lang="en" sz="2400">
                <a:solidFill>
                  <a:srgbClr val="00FFB2"/>
                </a:solidFill>
                <a:highlight>
                  <a:srgbClr val="212121"/>
                </a:highlight>
                <a:latin typeface="Lato"/>
                <a:ea typeface="Lato"/>
                <a:cs typeface="Lato"/>
                <a:sym typeface="Lato"/>
              </a:rPr>
              <a:t>k</a:t>
            </a:r>
            <a:r>
              <a:rPr b="1" lang="en" sz="2400">
                <a:solidFill>
                  <a:srgbClr val="00FFFF"/>
                </a:solidFill>
                <a:highlight>
                  <a:srgbClr val="21212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2400">
                <a:solidFill>
                  <a:srgbClr val="00B2FF"/>
                </a:solidFill>
                <a:highlight>
                  <a:srgbClr val="212121"/>
                </a:highlight>
                <a:latin typeface="Lato"/>
                <a:ea typeface="Lato"/>
                <a:cs typeface="Lato"/>
                <a:sym typeface="Lato"/>
              </a:rPr>
              <a:t>c</a:t>
            </a:r>
            <a:r>
              <a:rPr b="1" lang="en" sz="2400">
                <a:solidFill>
                  <a:srgbClr val="0065FF"/>
                </a:solidFill>
                <a:highlight>
                  <a:srgbClr val="212121"/>
                </a:highlight>
                <a:latin typeface="Lato"/>
                <a:ea typeface="Lato"/>
                <a:cs typeface="Lato"/>
                <a:sym typeface="Lato"/>
              </a:rPr>
              <a:t>o</a:t>
            </a:r>
            <a:r>
              <a:rPr b="1" lang="en" sz="2400">
                <a:solidFill>
                  <a:srgbClr val="0019FF"/>
                </a:solidFill>
                <a:highlight>
                  <a:srgbClr val="212121"/>
                </a:highlight>
                <a:latin typeface="Lato"/>
                <a:ea typeface="Lato"/>
                <a:cs typeface="Lato"/>
                <a:sym typeface="Lato"/>
              </a:rPr>
              <a:t>n</a:t>
            </a:r>
            <a:r>
              <a:rPr b="1" lang="en" sz="2400">
                <a:solidFill>
                  <a:srgbClr val="3300FF"/>
                </a:solidFill>
                <a:highlight>
                  <a:srgbClr val="212121"/>
                </a:highlight>
                <a:latin typeface="Lato"/>
                <a:ea typeface="Lato"/>
                <a:cs typeface="Lato"/>
                <a:sym typeface="Lato"/>
              </a:rPr>
              <a:t>t</a:t>
            </a:r>
            <a:r>
              <a:rPr b="1" lang="en" sz="2400">
                <a:solidFill>
                  <a:srgbClr val="7F00FF"/>
                </a:solidFill>
                <a:highlight>
                  <a:srgbClr val="212121"/>
                </a:highlight>
                <a:latin typeface="Lato"/>
                <a:ea typeface="Lato"/>
                <a:cs typeface="Lato"/>
                <a:sym typeface="Lato"/>
              </a:rPr>
              <a:t>e</a:t>
            </a:r>
            <a:r>
              <a:rPr b="1" lang="en" sz="2400">
                <a:solidFill>
                  <a:srgbClr val="CB00FF"/>
                </a:solidFill>
                <a:highlight>
                  <a:srgbClr val="212121"/>
                </a:highlight>
                <a:latin typeface="Lato"/>
                <a:ea typeface="Lato"/>
                <a:cs typeface="Lato"/>
                <a:sym typeface="Lato"/>
              </a:rPr>
              <a:t>n</a:t>
            </a:r>
            <a:r>
              <a:rPr b="1" lang="en" sz="2400">
                <a:solidFill>
                  <a:srgbClr val="FF00E5"/>
                </a:solidFill>
                <a:highlight>
                  <a:srgbClr val="212121"/>
                </a:highlight>
                <a:latin typeface="Lato"/>
                <a:ea typeface="Lato"/>
                <a:cs typeface="Lato"/>
                <a:sym typeface="Lato"/>
              </a:rPr>
              <a:t>t</a:t>
            </a:r>
            <a:r>
              <a:rPr b="1" lang="en" sz="2400">
                <a:solidFill>
                  <a:srgbClr val="FF0098"/>
                </a:solidFill>
                <a:highlight>
                  <a:srgbClr val="212121"/>
                </a:highlight>
                <a:latin typeface="Lato"/>
                <a:ea typeface="Lato"/>
                <a:cs typeface="Lato"/>
                <a:sym typeface="Lato"/>
              </a:rPr>
              <a:t>s</a:t>
            </a:r>
            <a:endParaRPr sz="2400">
              <a:solidFill>
                <a:srgbClr val="FF0098"/>
              </a:solidFill>
              <a:highlight>
                <a:srgbClr val="21212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84"/>
          <p:cNvSpPr txBox="1"/>
          <p:nvPr/>
        </p:nvSpPr>
        <p:spPr>
          <a:xfrm>
            <a:off x="2224600" y="1197925"/>
            <a:ext cx="3982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7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Review comparing unit fractions</a:t>
            </a:r>
            <a:endParaRPr b="1" sz="1700">
              <a:solidFill>
                <a:srgbClr val="CC0000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84"/>
          <p:cNvSpPr txBox="1"/>
          <p:nvPr/>
        </p:nvSpPr>
        <p:spPr>
          <a:xfrm>
            <a:off x="2224600" y="1578925"/>
            <a:ext cx="60894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700">
                <a:solidFill>
                  <a:srgbClr val="F40E94"/>
                </a:solidFill>
                <a:latin typeface="Roboto"/>
                <a:ea typeface="Roboto"/>
                <a:cs typeface="Roboto"/>
                <a:sym typeface="Roboto"/>
              </a:rPr>
              <a:t>none</a:t>
            </a:r>
            <a:endParaRPr b="1" sz="1700">
              <a:solidFill>
                <a:srgbClr val="F40E94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84"/>
          <p:cNvSpPr txBox="1"/>
          <p:nvPr/>
        </p:nvSpPr>
        <p:spPr>
          <a:xfrm>
            <a:off x="2224600" y="1959925"/>
            <a:ext cx="58383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7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Goals | Objectives | “I can…” statements </a:t>
            </a:r>
            <a:endParaRPr b="1" sz="1700">
              <a:solidFill>
                <a:srgbClr val="FF9900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84"/>
          <p:cNvSpPr txBox="1"/>
          <p:nvPr/>
        </p:nvSpPr>
        <p:spPr>
          <a:xfrm>
            <a:off x="2224600" y="2340925"/>
            <a:ext cx="58383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700">
                <a:solidFill>
                  <a:srgbClr val="F2D901"/>
                </a:solidFill>
                <a:latin typeface="Roboto"/>
                <a:ea typeface="Roboto"/>
                <a:cs typeface="Roboto"/>
                <a:sym typeface="Roboto"/>
              </a:rPr>
              <a:t>Lesson: Adding fractions in different units</a:t>
            </a:r>
            <a:endParaRPr b="1" sz="1700">
              <a:solidFill>
                <a:srgbClr val="F2D901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84"/>
          <p:cNvSpPr txBox="1"/>
          <p:nvPr/>
        </p:nvSpPr>
        <p:spPr>
          <a:xfrm>
            <a:off x="2224600" y="2721925"/>
            <a:ext cx="65871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55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Discussions</a:t>
            </a:r>
            <a:r>
              <a:rPr b="1" lang="en" sz="155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: Reasoning about fractions | Activity: Human number-line</a:t>
            </a:r>
            <a:endParaRPr b="1" sz="1550">
              <a:solidFill>
                <a:srgbClr val="38761D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84"/>
          <p:cNvSpPr txBox="1"/>
          <p:nvPr/>
        </p:nvSpPr>
        <p:spPr>
          <a:xfrm>
            <a:off x="2224600" y="3102925"/>
            <a:ext cx="58383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1700">
              <a:solidFill>
                <a:srgbClr val="1155CC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84"/>
          <p:cNvSpPr txBox="1"/>
          <p:nvPr/>
        </p:nvSpPr>
        <p:spPr>
          <a:xfrm>
            <a:off x="2224600" y="3102925"/>
            <a:ext cx="66432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7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Small group/partner</a:t>
            </a:r>
            <a:r>
              <a:rPr b="1" lang="en" sz="17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 tasks: Experimenting with fraction sets</a:t>
            </a:r>
            <a:endParaRPr b="1" sz="17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84"/>
          <p:cNvSpPr txBox="1"/>
          <p:nvPr/>
        </p:nvSpPr>
        <p:spPr>
          <a:xfrm>
            <a:off x="2224600" y="3483925"/>
            <a:ext cx="64242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70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Discussion | Learning checks (QR codes)</a:t>
            </a:r>
            <a:endParaRPr b="1" sz="170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84"/>
          <p:cNvSpPr txBox="1"/>
          <p:nvPr/>
        </p:nvSpPr>
        <p:spPr>
          <a:xfrm>
            <a:off x="2224600" y="3864925"/>
            <a:ext cx="64242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7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Post-Learning Activities (Links)</a:t>
            </a:r>
            <a:endParaRPr b="1" sz="1700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84"/>
          <p:cNvSpPr txBox="1"/>
          <p:nvPr/>
        </p:nvSpPr>
        <p:spPr>
          <a:xfrm>
            <a:off x="2224600" y="4245925"/>
            <a:ext cx="1979100" cy="347100"/>
          </a:xfrm>
          <a:prstGeom prst="rect">
            <a:avLst/>
          </a:prstGeom>
          <a:gradFill>
            <a:gsLst>
              <a:gs pos="0">
                <a:srgbClr val="FFF12A"/>
              </a:gs>
              <a:gs pos="50000">
                <a:srgbClr val="FFCF00"/>
              </a:gs>
              <a:gs pos="100000">
                <a:srgbClr val="ECBD4D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700">
                <a:latin typeface="Roboto"/>
                <a:ea typeface="Roboto"/>
                <a:cs typeface="Roboto"/>
                <a:sym typeface="Roboto"/>
              </a:rPr>
              <a:t>A&amp;W’s comeback</a:t>
            </a:r>
            <a:endParaRPr b="1" sz="1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02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5" name="Google Shape;455;p102"/>
          <p:cNvPicPr preferRelativeResize="0"/>
          <p:nvPr/>
        </p:nvPicPr>
        <p:blipFill rotWithShape="1">
          <a:blip r:embed="rId4">
            <a:alphaModFix/>
          </a:blip>
          <a:srcRect b="15643" l="7110" r="29065" t="6255"/>
          <a:stretch/>
        </p:blipFill>
        <p:spPr>
          <a:xfrm>
            <a:off x="4638600" y="1026525"/>
            <a:ext cx="2841300" cy="20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02"/>
          <p:cNvSpPr txBox="1"/>
          <p:nvPr>
            <p:ph idx="4294967295" type="title"/>
          </p:nvPr>
        </p:nvSpPr>
        <p:spPr>
          <a:xfrm>
            <a:off x="311700" y="74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Paired task</a:t>
            </a:r>
            <a:r>
              <a:rPr lang="en">
                <a:solidFill>
                  <a:srgbClr val="FFFFFF"/>
                </a:solidFill>
              </a:rPr>
              <a:t>: Substituting </a:t>
            </a:r>
            <a:r>
              <a:rPr b="1" lang="en">
                <a:solidFill>
                  <a:srgbClr val="FFFFFF"/>
                </a:solidFill>
              </a:rPr>
              <a:t>equivalent</a:t>
            </a:r>
            <a:r>
              <a:rPr lang="en">
                <a:solidFill>
                  <a:srgbClr val="FFFFFF"/>
                </a:solidFill>
              </a:rPr>
              <a:t> fractions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57" name="Google Shape;457;p102"/>
          <p:cNvSpPr txBox="1"/>
          <p:nvPr/>
        </p:nvSpPr>
        <p:spPr>
          <a:xfrm>
            <a:off x="7514075" y="970200"/>
            <a:ext cx="8091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highlight>
                  <a:srgbClr val="C090C0"/>
                </a:highlight>
              </a:rPr>
              <a:t>2/3</a:t>
            </a:r>
            <a:endParaRPr sz="3300">
              <a:solidFill>
                <a:schemeClr val="dk1"/>
              </a:solidFill>
              <a:highlight>
                <a:srgbClr val="C090C0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highlight>
                  <a:srgbClr val="90C196"/>
                </a:highlight>
              </a:rPr>
              <a:t>4/6</a:t>
            </a:r>
            <a:endParaRPr sz="3300">
              <a:highlight>
                <a:srgbClr val="90C196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highlight>
                  <a:srgbClr val="0000FF"/>
                </a:highlight>
              </a:rPr>
              <a:t>6/9</a:t>
            </a:r>
            <a:endParaRPr/>
          </a:p>
        </p:txBody>
      </p:sp>
      <p:pic>
        <p:nvPicPr>
          <p:cNvPr id="458" name="Google Shape;458;p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538" y="967075"/>
            <a:ext cx="361457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02"/>
          <p:cNvSpPr txBox="1"/>
          <p:nvPr/>
        </p:nvSpPr>
        <p:spPr>
          <a:xfrm>
            <a:off x="3475475" y="970200"/>
            <a:ext cx="8091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434343"/>
                </a:solidFill>
                <a:highlight>
                  <a:srgbClr val="F2E08E"/>
                </a:highlight>
              </a:rPr>
              <a:t>3</a:t>
            </a:r>
            <a:r>
              <a:rPr lang="en" sz="3200">
                <a:solidFill>
                  <a:srgbClr val="434343"/>
                </a:solidFill>
                <a:highlight>
                  <a:srgbClr val="F2E08E"/>
                </a:highlight>
              </a:rPr>
              <a:t>/6</a:t>
            </a:r>
            <a:endParaRPr sz="3200">
              <a:solidFill>
                <a:srgbClr val="434343"/>
              </a:solidFill>
              <a:highlight>
                <a:srgbClr val="F2E08E"/>
              </a:highlight>
            </a:endParaRPr>
          </a:p>
          <a:p>
            <a:pPr indent="0" lvl="0" marL="0" rtl="0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434343"/>
                </a:solidFill>
                <a:highlight>
                  <a:srgbClr val="E69292"/>
                </a:highlight>
              </a:rPr>
              <a:t>4/9</a:t>
            </a:r>
            <a:endParaRPr sz="3200">
              <a:solidFill>
                <a:srgbClr val="434343"/>
              </a:solidFill>
              <a:highlight>
                <a:srgbClr val="E69292"/>
              </a:highlight>
            </a:endParaRPr>
          </a:p>
          <a:p>
            <a:pPr indent="0" lvl="0" marL="0" rtl="0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434343"/>
                </a:solidFill>
                <a:highlight>
                  <a:srgbClr val="F6B26B"/>
                </a:highlight>
              </a:rPr>
              <a:t>6/8</a:t>
            </a:r>
            <a:endParaRPr sz="1300">
              <a:solidFill>
                <a:srgbClr val="434343"/>
              </a:solidFill>
              <a:highlight>
                <a:srgbClr val="F6B26B"/>
              </a:highlight>
            </a:endParaRPr>
          </a:p>
        </p:txBody>
      </p:sp>
      <p:sp>
        <p:nvSpPr>
          <p:cNvPr id="460" name="Google Shape;460;p102"/>
          <p:cNvSpPr txBox="1"/>
          <p:nvPr/>
        </p:nvSpPr>
        <p:spPr>
          <a:xfrm>
            <a:off x="849900" y="3329275"/>
            <a:ext cx="744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veria Libre"/>
                <a:ea typeface="Averia Libre"/>
                <a:cs typeface="Averia Libre"/>
                <a:sym typeface="Averia Libre"/>
              </a:rPr>
              <a:t>How might you use equivalent fractions to compare two fractions?</a:t>
            </a:r>
            <a:endParaRPr sz="1200"/>
          </a:p>
        </p:txBody>
      </p:sp>
      <p:sp>
        <p:nvSpPr>
          <p:cNvPr id="461" name="Google Shape;461;p102"/>
          <p:cNvSpPr txBox="1"/>
          <p:nvPr/>
        </p:nvSpPr>
        <p:spPr>
          <a:xfrm>
            <a:off x="4638600" y="633150"/>
            <a:ext cx="2841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Equivalent fractions: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462" name="Google Shape;462;p102"/>
          <p:cNvSpPr txBox="1"/>
          <p:nvPr/>
        </p:nvSpPr>
        <p:spPr>
          <a:xfrm>
            <a:off x="1387100" y="3985950"/>
            <a:ext cx="5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n" sz="1800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/6  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463" name="Google Shape;463;p102"/>
          <p:cNvSpPr txBox="1"/>
          <p:nvPr/>
        </p:nvSpPr>
        <p:spPr>
          <a:xfrm>
            <a:off x="6162600" y="3985950"/>
            <a:ext cx="5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en" sz="1800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/9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464" name="Google Shape;464;p102"/>
          <p:cNvSpPr txBox="1"/>
          <p:nvPr/>
        </p:nvSpPr>
        <p:spPr>
          <a:xfrm>
            <a:off x="3724200" y="3985950"/>
            <a:ext cx="5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b="1" lang="en" sz="1800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/8 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465" name="Google Shape;465;p102"/>
          <p:cNvSpPr txBox="1"/>
          <p:nvPr/>
        </p:nvSpPr>
        <p:spPr>
          <a:xfrm>
            <a:off x="4496425" y="3985950"/>
            <a:ext cx="5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4A7D6"/>
                </a:solidFill>
                <a:latin typeface="Montserrat"/>
                <a:ea typeface="Montserrat"/>
                <a:cs typeface="Montserrat"/>
                <a:sym typeface="Montserrat"/>
              </a:rPr>
              <a:t>2/3</a:t>
            </a:r>
            <a:endParaRPr>
              <a:solidFill>
                <a:srgbClr val="B4A7D6"/>
              </a:solidFill>
            </a:endParaRPr>
          </a:p>
        </p:txBody>
      </p:sp>
      <p:sp>
        <p:nvSpPr>
          <p:cNvPr id="466" name="Google Shape;466;p102"/>
          <p:cNvSpPr txBox="1"/>
          <p:nvPr/>
        </p:nvSpPr>
        <p:spPr>
          <a:xfrm>
            <a:off x="6945075" y="3985950"/>
            <a:ext cx="5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4A7D6"/>
                </a:solidFill>
                <a:latin typeface="Montserrat"/>
                <a:ea typeface="Montserrat"/>
                <a:cs typeface="Montserrat"/>
                <a:sym typeface="Montserrat"/>
              </a:rPr>
              <a:t>2/3</a:t>
            </a:r>
            <a:endParaRPr>
              <a:solidFill>
                <a:srgbClr val="B4A7D6"/>
              </a:solidFill>
            </a:endParaRPr>
          </a:p>
        </p:txBody>
      </p:sp>
      <p:sp>
        <p:nvSpPr>
          <p:cNvPr id="467" name="Google Shape;467;p102"/>
          <p:cNvSpPr txBox="1"/>
          <p:nvPr/>
        </p:nvSpPr>
        <p:spPr>
          <a:xfrm>
            <a:off x="2144475" y="3985950"/>
            <a:ext cx="5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4A7D6"/>
                </a:solidFill>
                <a:latin typeface="Montserrat"/>
                <a:ea typeface="Montserrat"/>
                <a:cs typeface="Montserrat"/>
                <a:sym typeface="Montserrat"/>
              </a:rPr>
              <a:t>2/3</a:t>
            </a:r>
            <a:endParaRPr>
              <a:solidFill>
                <a:srgbClr val="B4A7D6"/>
              </a:solidFill>
            </a:endParaRPr>
          </a:p>
        </p:txBody>
      </p:sp>
      <p:sp>
        <p:nvSpPr>
          <p:cNvPr id="468" name="Google Shape;468;p102"/>
          <p:cNvSpPr txBox="1"/>
          <p:nvPr/>
        </p:nvSpPr>
        <p:spPr>
          <a:xfrm>
            <a:off x="2144475" y="3985950"/>
            <a:ext cx="5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en" sz="1800">
                <a:solidFill>
                  <a:schemeClr val="accent1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/6</a:t>
            </a:r>
            <a:endParaRPr>
              <a:solidFill>
                <a:schemeClr val="accent1"/>
              </a:solidFill>
              <a:highlight>
                <a:srgbClr val="F3F3F3"/>
              </a:highlight>
            </a:endParaRPr>
          </a:p>
        </p:txBody>
      </p:sp>
      <p:sp>
        <p:nvSpPr>
          <p:cNvPr id="469" name="Google Shape;469;p102"/>
          <p:cNvSpPr txBox="1"/>
          <p:nvPr/>
        </p:nvSpPr>
        <p:spPr>
          <a:xfrm>
            <a:off x="4506675" y="3985950"/>
            <a:ext cx="5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b="1" lang="en" sz="1800">
                <a:solidFill>
                  <a:srgbClr val="0000FF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/9</a:t>
            </a:r>
            <a:endParaRPr>
              <a:solidFill>
                <a:srgbClr val="0000FF"/>
              </a:solidFill>
              <a:highlight>
                <a:srgbClr val="F3F3F3"/>
              </a:highlight>
            </a:endParaRPr>
          </a:p>
        </p:txBody>
      </p:sp>
      <p:sp>
        <p:nvSpPr>
          <p:cNvPr id="470" name="Google Shape;470;p102"/>
          <p:cNvSpPr txBox="1"/>
          <p:nvPr/>
        </p:nvSpPr>
        <p:spPr>
          <a:xfrm>
            <a:off x="6945075" y="3985950"/>
            <a:ext cx="5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4/6</a:t>
            </a:r>
            <a:endParaRPr>
              <a:solidFill>
                <a:schemeClr val="accent1"/>
              </a:solidFill>
              <a:highlight>
                <a:srgbClr val="F3F3F3"/>
              </a:highlight>
            </a:endParaRPr>
          </a:p>
        </p:txBody>
      </p:sp>
      <p:sp>
        <p:nvSpPr>
          <p:cNvPr id="471" name="Google Shape;471;p102"/>
          <p:cNvSpPr txBox="1"/>
          <p:nvPr/>
        </p:nvSpPr>
        <p:spPr>
          <a:xfrm>
            <a:off x="6945075" y="3985950"/>
            <a:ext cx="5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b="1" lang="en" sz="1800">
                <a:solidFill>
                  <a:srgbClr val="0000FF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/9</a:t>
            </a:r>
            <a:endParaRPr>
              <a:solidFill>
                <a:srgbClr val="0000FF"/>
              </a:solidFill>
              <a:highlight>
                <a:srgbClr val="F3F3F3"/>
              </a:highlight>
            </a:endParaRPr>
          </a:p>
        </p:txBody>
      </p:sp>
      <p:sp>
        <p:nvSpPr>
          <p:cNvPr id="472" name="Google Shape;472;p102"/>
          <p:cNvSpPr/>
          <p:nvPr/>
        </p:nvSpPr>
        <p:spPr>
          <a:xfrm>
            <a:off x="1936938" y="4088700"/>
            <a:ext cx="256200" cy="256200"/>
          </a:xfrm>
          <a:prstGeom prst="ellipse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102"/>
          <p:cNvSpPr/>
          <p:nvPr/>
        </p:nvSpPr>
        <p:spPr>
          <a:xfrm>
            <a:off x="4286588" y="4088700"/>
            <a:ext cx="256200" cy="256200"/>
          </a:xfrm>
          <a:prstGeom prst="ellipse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02"/>
          <p:cNvSpPr/>
          <p:nvPr/>
        </p:nvSpPr>
        <p:spPr>
          <a:xfrm>
            <a:off x="6724988" y="4088700"/>
            <a:ext cx="256200" cy="256200"/>
          </a:xfrm>
          <a:prstGeom prst="ellipse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03"/>
          <p:cNvSpPr txBox="1"/>
          <p:nvPr>
            <p:ph idx="4294967295" type="title"/>
          </p:nvPr>
        </p:nvSpPr>
        <p:spPr>
          <a:xfrm>
            <a:off x="311700" y="455250"/>
            <a:ext cx="85206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 u="sng">
                <a:solidFill>
                  <a:srgbClr val="FF00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O</a:t>
            </a:r>
            <a:r>
              <a:rPr lang="en" sz="2520" u="sng">
                <a:solidFill>
                  <a:srgbClr val="FF84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B</a:t>
            </a:r>
            <a:r>
              <a:rPr lang="en" sz="2520" u="sng">
                <a:solidFill>
                  <a:srgbClr val="F5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J</a:t>
            </a:r>
            <a:r>
              <a:rPr lang="en" sz="2520" u="sng">
                <a:solidFill>
                  <a:srgbClr val="71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E</a:t>
            </a:r>
            <a:r>
              <a:rPr lang="en" sz="2520" u="sng">
                <a:solidFill>
                  <a:srgbClr val="00FF12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C</a:t>
            </a:r>
            <a:r>
              <a:rPr lang="en" sz="2520" u="sng">
                <a:solidFill>
                  <a:srgbClr val="00FF96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T</a:t>
            </a:r>
            <a:r>
              <a:rPr lang="en" sz="2520" u="sng">
                <a:solidFill>
                  <a:srgbClr val="00E3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I</a:t>
            </a:r>
            <a:r>
              <a:rPr lang="en" sz="2520" u="sng">
                <a:solidFill>
                  <a:srgbClr val="005F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V</a:t>
            </a:r>
            <a:r>
              <a:rPr lang="en" sz="2520" u="sng">
                <a:solidFill>
                  <a:srgbClr val="25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E</a:t>
            </a:r>
            <a:r>
              <a:rPr lang="en" sz="2520" u="sng">
                <a:solidFill>
                  <a:srgbClr val="A9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S</a:t>
            </a:r>
            <a:r>
              <a:rPr lang="en" sz="2520" u="sng">
                <a:solidFill>
                  <a:srgbClr val="FF00D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:</a:t>
            </a:r>
            <a:endParaRPr sz="2100" u="sng">
              <a:solidFill>
                <a:srgbClr val="FF004C"/>
              </a:solidFill>
              <a:highlight>
                <a:srgbClr val="FFFFFF"/>
              </a:highlight>
            </a:endParaRPr>
          </a:p>
        </p:txBody>
      </p:sp>
      <p:sp>
        <p:nvSpPr>
          <p:cNvPr id="480" name="Google Shape;480;p103"/>
          <p:cNvSpPr txBox="1"/>
          <p:nvPr>
            <p:ph idx="4294967295" type="title"/>
          </p:nvPr>
        </p:nvSpPr>
        <p:spPr>
          <a:xfrm>
            <a:off x="0" y="1064850"/>
            <a:ext cx="9144000" cy="23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B00FF"/>
                </a:solidFill>
                <a:latin typeface="Luckiest Guy"/>
                <a:ea typeface="Luckiest Guy"/>
                <a:cs typeface="Luckiest Guy"/>
                <a:sym typeface="Luckiest Guy"/>
              </a:rPr>
              <a:t>#</a:t>
            </a:r>
            <a:r>
              <a:rPr lang="en" sz="1900">
                <a:solidFill>
                  <a:srgbClr val="FF00DD"/>
                </a:solidFill>
                <a:latin typeface="Luckiest Guy"/>
                <a:ea typeface="Luckiest Guy"/>
                <a:cs typeface="Luckiest Guy"/>
                <a:sym typeface="Luckiest Guy"/>
              </a:rPr>
              <a:t>3</a:t>
            </a:r>
            <a:r>
              <a:rPr lang="en" sz="1900">
                <a:solidFill>
                  <a:srgbClr val="FF0089"/>
                </a:solidFill>
                <a:latin typeface="Luckiest Guy"/>
                <a:ea typeface="Luckiest Guy"/>
                <a:cs typeface="Luckiest Guy"/>
                <a:sym typeface="Luckiest Guy"/>
              </a:rPr>
              <a:t>: </a:t>
            </a:r>
            <a:r>
              <a:rPr lang="en" sz="19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Students will be able to </a:t>
            </a:r>
            <a:r>
              <a:rPr b="1" lang="en" sz="19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recognize </a:t>
            </a:r>
            <a:r>
              <a:rPr lang="en" sz="19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equivalent fractions</a:t>
            </a:r>
            <a:r>
              <a:rPr lang="en" sz="19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 of simple fractions</a:t>
            </a: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B00FF"/>
                </a:solidFill>
                <a:latin typeface="Luckiest Guy"/>
                <a:ea typeface="Luckiest Guy"/>
                <a:cs typeface="Luckiest Guy"/>
                <a:sym typeface="Luckiest Guy"/>
              </a:rPr>
              <a:t>#</a:t>
            </a:r>
            <a:r>
              <a:rPr lang="en" sz="1900">
                <a:solidFill>
                  <a:srgbClr val="FF00DD"/>
                </a:solidFill>
                <a:latin typeface="Luckiest Guy"/>
                <a:ea typeface="Luckiest Guy"/>
                <a:cs typeface="Luckiest Guy"/>
                <a:sym typeface="Luckiest Guy"/>
              </a:rPr>
              <a:t>1</a:t>
            </a:r>
            <a:r>
              <a:rPr lang="en" sz="1900">
                <a:solidFill>
                  <a:srgbClr val="FF0089"/>
                </a:solidFill>
                <a:latin typeface="Luckiest Guy"/>
                <a:ea typeface="Luckiest Guy"/>
                <a:cs typeface="Luckiest Guy"/>
                <a:sym typeface="Luckiest Guy"/>
              </a:rPr>
              <a:t>:</a:t>
            </a:r>
            <a:r>
              <a:rPr b="1" lang="en" sz="1900">
                <a:solidFill>
                  <a:srgbClr val="FF0089"/>
                </a:solidFill>
                <a:latin typeface="Luckiest Guy"/>
                <a:ea typeface="Luckiest Guy"/>
                <a:cs typeface="Luckiest Guy"/>
                <a:sym typeface="Luckiest Guy"/>
              </a:rPr>
              <a:t> </a:t>
            </a:r>
            <a:r>
              <a:rPr lang="en" sz="19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Students will be able to </a:t>
            </a:r>
            <a:r>
              <a:rPr b="1" lang="en" sz="19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compare</a:t>
            </a:r>
            <a:r>
              <a:rPr lang="en" sz="19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 fractions, using equivalent fractions.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1" name="Google Shape;481;p103"/>
          <p:cNvSpPr txBox="1"/>
          <p:nvPr>
            <p:ph idx="4294967295" type="title"/>
          </p:nvPr>
        </p:nvSpPr>
        <p:spPr>
          <a:xfrm>
            <a:off x="204150" y="3655650"/>
            <a:ext cx="8735700" cy="15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 u="sng">
                <a:solidFill>
                  <a:srgbClr val="FF00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“</a:t>
            </a:r>
            <a:r>
              <a:rPr lang="en" sz="2420" u="sng">
                <a:solidFill>
                  <a:srgbClr val="FF48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I</a:t>
            </a:r>
            <a:r>
              <a:rPr lang="en" sz="2420" u="sng">
                <a:solidFill>
                  <a:srgbClr val="FF91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-</a:t>
            </a:r>
            <a:r>
              <a:rPr lang="en" sz="2420" u="sng">
                <a:solidFill>
                  <a:srgbClr val="FFDA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C</a:t>
            </a:r>
            <a:r>
              <a:rPr lang="en" sz="2420" u="sng">
                <a:solidFill>
                  <a:srgbClr val="DB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a</a:t>
            </a:r>
            <a:r>
              <a:rPr lang="en" sz="2420" u="sng">
                <a:solidFill>
                  <a:srgbClr val="92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n</a:t>
            </a:r>
            <a:r>
              <a:rPr lang="en" sz="2420" u="sng">
                <a:solidFill>
                  <a:srgbClr val="49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…</a:t>
            </a:r>
            <a:r>
              <a:rPr lang="en" sz="2420" u="sng">
                <a:solidFill>
                  <a:srgbClr val="01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”</a:t>
            </a:r>
            <a:r>
              <a:rPr lang="en" sz="2420" u="sng">
                <a:solidFill>
                  <a:srgbClr val="00FF47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 </a:t>
            </a:r>
            <a:r>
              <a:rPr lang="en" sz="2420" u="sng">
                <a:solidFill>
                  <a:srgbClr val="00FF9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S</a:t>
            </a:r>
            <a:r>
              <a:rPr lang="en" sz="2420" u="sng">
                <a:solidFill>
                  <a:srgbClr val="00FFD8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t</a:t>
            </a:r>
            <a:r>
              <a:rPr lang="en" sz="2420" u="sng">
                <a:solidFill>
                  <a:srgbClr val="00DC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a</a:t>
            </a:r>
            <a:r>
              <a:rPr lang="en" sz="2420" u="sng">
                <a:solidFill>
                  <a:srgbClr val="0093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t</a:t>
            </a:r>
            <a:r>
              <a:rPr lang="en" sz="2420" u="sng">
                <a:solidFill>
                  <a:srgbClr val="004B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e</a:t>
            </a:r>
            <a:r>
              <a:rPr lang="en" sz="2420" u="sng">
                <a:solidFill>
                  <a:srgbClr val="0002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m</a:t>
            </a:r>
            <a:r>
              <a:rPr lang="en" sz="2420" u="sng">
                <a:solidFill>
                  <a:srgbClr val="46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e</a:t>
            </a:r>
            <a:r>
              <a:rPr lang="en" sz="2420" u="sng">
                <a:solidFill>
                  <a:srgbClr val="8E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n</a:t>
            </a:r>
            <a:r>
              <a:rPr lang="en" sz="2420" u="sng">
                <a:solidFill>
                  <a:srgbClr val="D7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t</a:t>
            </a:r>
            <a:r>
              <a:rPr lang="en" sz="2420" u="sng">
                <a:solidFill>
                  <a:srgbClr val="FF00DD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: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1800"/>
              </a:spcAft>
              <a:buSzPts val="990"/>
              <a:buNone/>
            </a:pPr>
            <a:r>
              <a:rPr lang="en" sz="18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I can </a:t>
            </a:r>
            <a:r>
              <a:rPr b="1" lang="en" sz="1800" u="sng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find</a:t>
            </a:r>
            <a:r>
              <a:rPr b="1" lang="en" sz="18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" sz="1800" u="sng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create</a:t>
            </a:r>
            <a:r>
              <a:rPr b="1" lang="en" sz="18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" sz="18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" sz="1800" u="sng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use</a:t>
            </a:r>
            <a:r>
              <a:rPr b="1" lang="en" sz="18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equivalent fractions.</a:t>
            </a:r>
            <a:endParaRPr sz="1800">
              <a:highlight>
                <a:srgbClr val="4A86E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04"/>
          <p:cNvSpPr txBox="1"/>
          <p:nvPr>
            <p:ph idx="4294967295" type="title"/>
          </p:nvPr>
        </p:nvSpPr>
        <p:spPr>
          <a:xfrm>
            <a:off x="3123450" y="1066200"/>
            <a:ext cx="2897100" cy="572700"/>
          </a:xfrm>
          <a:prstGeom prst="rect">
            <a:avLst/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u="sng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</a:t>
            </a:r>
            <a:r>
              <a:rPr lang="en" sz="2720" u="sng">
                <a:solidFill>
                  <a:srgbClr val="FF1B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</a:t>
            </a:r>
            <a:r>
              <a:rPr lang="en" sz="2720" u="sng">
                <a:solidFill>
                  <a:srgbClr val="FF37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</a:t>
            </a:r>
            <a:r>
              <a:rPr lang="en" sz="2720" u="sng">
                <a:solidFill>
                  <a:srgbClr val="FF53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</a:t>
            </a:r>
            <a:r>
              <a:rPr lang="en" sz="2720" u="sng">
                <a:solidFill>
                  <a:srgbClr val="FF6F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</a:t>
            </a:r>
            <a:r>
              <a:rPr lang="en" sz="2720" u="sng">
                <a:solidFill>
                  <a:srgbClr val="FF8B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2720" u="sng">
                <a:solidFill>
                  <a:srgbClr val="FFA7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</a:t>
            </a:r>
            <a:r>
              <a:rPr lang="en" sz="2720" u="sng">
                <a:solidFill>
                  <a:srgbClr val="FFC3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2720" u="sng">
                <a:solidFill>
                  <a:srgbClr val="FFDF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</a:t>
            </a:r>
            <a:r>
              <a:rPr lang="en" sz="2720" u="sng">
                <a:solidFill>
                  <a:srgbClr val="FFFB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</a:t>
            </a:r>
            <a:r>
              <a:rPr lang="en" sz="2720" u="sng">
                <a:solidFill>
                  <a:srgbClr val="E6FF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lang="en" sz="2720" u="sng">
                <a:solidFill>
                  <a:srgbClr val="CAFF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</a:t>
            </a:r>
            <a:r>
              <a:rPr lang="en" sz="2720" u="sng">
                <a:solidFill>
                  <a:srgbClr val="AEFF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</a:t>
            </a:r>
            <a:endParaRPr sz="2720">
              <a:solidFill>
                <a:srgbClr val="92FF00"/>
              </a:solidFill>
            </a:endParaRPr>
          </a:p>
        </p:txBody>
      </p:sp>
      <p:sp>
        <p:nvSpPr>
          <p:cNvPr id="487" name="Google Shape;487;p104"/>
          <p:cNvSpPr txBox="1"/>
          <p:nvPr>
            <p:ph idx="4294967295" type="title"/>
          </p:nvPr>
        </p:nvSpPr>
        <p:spPr>
          <a:xfrm>
            <a:off x="3123450" y="1879000"/>
            <a:ext cx="2897100" cy="572700"/>
          </a:xfrm>
          <a:prstGeom prst="rect">
            <a:avLst/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u="sng">
                <a:solidFill>
                  <a:srgbClr val="76FF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</a:t>
            </a:r>
            <a:r>
              <a:rPr lang="en" sz="2720" u="sng">
                <a:solidFill>
                  <a:srgbClr val="5AFF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</a:t>
            </a:r>
            <a:r>
              <a:rPr lang="en" sz="2720" u="sng">
                <a:solidFill>
                  <a:srgbClr val="3EFF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</a:t>
            </a:r>
            <a:r>
              <a:rPr lang="en" sz="2720" u="sng">
                <a:solidFill>
                  <a:srgbClr val="22FF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</a:t>
            </a:r>
            <a:r>
              <a:rPr lang="en" sz="2720" u="sng">
                <a:solidFill>
                  <a:srgbClr val="06FF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</a:t>
            </a:r>
            <a:r>
              <a:rPr lang="en" sz="2720" u="sng">
                <a:solidFill>
                  <a:srgbClr val="00FF15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2720" u="sng">
                <a:solidFill>
                  <a:srgbClr val="00FF31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</a:t>
            </a:r>
            <a:r>
              <a:rPr lang="en" sz="2720" u="sng">
                <a:solidFill>
                  <a:srgbClr val="00FF4C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2720" u="sng">
                <a:solidFill>
                  <a:srgbClr val="00FF68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2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</a:t>
            </a:r>
            <a:r>
              <a:rPr lang="en" sz="2720" u="sng">
                <a:solidFill>
                  <a:srgbClr val="00FF84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</a:t>
            </a:r>
            <a:r>
              <a:rPr lang="en" sz="2720" u="sng">
                <a:solidFill>
                  <a:srgbClr val="00FFA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2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lang="en" sz="2720" u="sng">
                <a:solidFill>
                  <a:srgbClr val="00FFBC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</a:t>
            </a:r>
            <a:r>
              <a:rPr lang="en" sz="2720" u="sng">
                <a:solidFill>
                  <a:srgbClr val="00FFD8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2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</a:t>
            </a:r>
            <a:endParaRPr sz="2720">
              <a:solidFill>
                <a:srgbClr val="00FFF4"/>
              </a:solidFill>
            </a:endParaRPr>
          </a:p>
        </p:txBody>
      </p:sp>
      <p:sp>
        <p:nvSpPr>
          <p:cNvPr id="488" name="Google Shape;488;p104"/>
          <p:cNvSpPr txBox="1"/>
          <p:nvPr>
            <p:ph idx="4294967295" type="title"/>
          </p:nvPr>
        </p:nvSpPr>
        <p:spPr>
          <a:xfrm>
            <a:off x="3123450" y="2691800"/>
            <a:ext cx="2897100" cy="572700"/>
          </a:xfrm>
          <a:prstGeom prst="rect">
            <a:avLst/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u="sng">
                <a:solidFill>
                  <a:srgbClr val="00EDFF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2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</a:t>
            </a:r>
            <a:r>
              <a:rPr lang="en" sz="2720" u="sng">
                <a:solidFill>
                  <a:srgbClr val="00D1FF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3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</a:t>
            </a:r>
            <a:r>
              <a:rPr lang="en" sz="2720" u="sng">
                <a:solidFill>
                  <a:srgbClr val="00B5FF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3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</a:t>
            </a:r>
            <a:r>
              <a:rPr lang="en" sz="2720" u="sng">
                <a:solidFill>
                  <a:srgbClr val="0099FF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3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</a:t>
            </a:r>
            <a:r>
              <a:rPr lang="en" sz="2720" u="sng">
                <a:solidFill>
                  <a:srgbClr val="007DFF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3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</a:t>
            </a:r>
            <a:r>
              <a:rPr lang="en" sz="2720" u="sng">
                <a:solidFill>
                  <a:srgbClr val="0061FF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3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2720" u="sng">
                <a:solidFill>
                  <a:srgbClr val="0045FF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3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</a:t>
            </a:r>
            <a:r>
              <a:rPr lang="en" sz="2720" u="sng">
                <a:solidFill>
                  <a:srgbClr val="0029FF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3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2720" u="sng">
                <a:solidFill>
                  <a:srgbClr val="000DFF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3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</a:t>
            </a:r>
            <a:r>
              <a:rPr lang="en" sz="2720" u="sng">
                <a:solidFill>
                  <a:srgbClr val="0E00FF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3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</a:t>
            </a:r>
            <a:r>
              <a:rPr lang="en" sz="2720" u="sng">
                <a:solidFill>
                  <a:srgbClr val="2A00FF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3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lang="en" sz="2720" u="sng">
                <a:solidFill>
                  <a:srgbClr val="4600FF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4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</a:t>
            </a:r>
            <a:r>
              <a:rPr lang="en" sz="2720" u="sng">
                <a:solidFill>
                  <a:srgbClr val="6200FF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4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</a:t>
            </a:r>
            <a:endParaRPr sz="2720">
              <a:solidFill>
                <a:srgbClr val="7E00FF"/>
              </a:solidFill>
            </a:endParaRPr>
          </a:p>
        </p:txBody>
      </p:sp>
      <p:sp>
        <p:nvSpPr>
          <p:cNvPr id="489" name="Google Shape;489;p104"/>
          <p:cNvSpPr txBox="1"/>
          <p:nvPr>
            <p:ph idx="4294967295" type="title"/>
          </p:nvPr>
        </p:nvSpPr>
        <p:spPr>
          <a:xfrm>
            <a:off x="3123450" y="3504600"/>
            <a:ext cx="2897100" cy="572700"/>
          </a:xfrm>
          <a:prstGeom prst="rect">
            <a:avLst/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u="sng">
                <a:solidFill>
                  <a:srgbClr val="9900FF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4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</a:t>
            </a:r>
            <a:r>
              <a:rPr lang="en" sz="2720" u="sng">
                <a:solidFill>
                  <a:srgbClr val="B500FF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4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</a:t>
            </a:r>
            <a:r>
              <a:rPr lang="en" sz="2720" u="sng">
                <a:solidFill>
                  <a:srgbClr val="D100FF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4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</a:t>
            </a:r>
            <a:r>
              <a:rPr lang="en" sz="2720" u="sng">
                <a:solidFill>
                  <a:srgbClr val="ED00FF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4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</a:t>
            </a:r>
            <a:r>
              <a:rPr lang="en" sz="2720" u="sng">
                <a:solidFill>
                  <a:srgbClr val="FF00F4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4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</a:t>
            </a:r>
            <a:r>
              <a:rPr lang="en" sz="2720" u="sng">
                <a:solidFill>
                  <a:srgbClr val="FF00D8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4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2720" u="sng">
                <a:solidFill>
                  <a:srgbClr val="FF00BC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4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 sz="2720" u="sng">
                <a:solidFill>
                  <a:srgbClr val="FF00A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4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2720" u="sng">
                <a:solidFill>
                  <a:srgbClr val="FF0084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5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</a:t>
            </a:r>
            <a:r>
              <a:rPr lang="en" sz="2720" u="sng">
                <a:solidFill>
                  <a:srgbClr val="FF0068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5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</a:t>
            </a:r>
            <a:r>
              <a:rPr lang="en" sz="2720" u="sng">
                <a:solidFill>
                  <a:srgbClr val="FF004C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5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lang="en" sz="2720" u="sng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5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</a:t>
            </a:r>
            <a:r>
              <a:rPr lang="en" sz="2720" u="sng">
                <a:solidFill>
                  <a:srgbClr val="FF1B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5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</a:t>
            </a:r>
            <a:endParaRPr sz="2720">
              <a:solidFill>
                <a:srgbClr val="FF3700"/>
              </a:solidFill>
            </a:endParaRPr>
          </a:p>
        </p:txBody>
      </p:sp>
      <p:sp>
        <p:nvSpPr>
          <p:cNvPr id="490" name="Google Shape;490;p104"/>
          <p:cNvSpPr txBox="1"/>
          <p:nvPr>
            <p:ph idx="4294967295" type="title"/>
          </p:nvPr>
        </p:nvSpPr>
        <p:spPr>
          <a:xfrm>
            <a:off x="311700" y="74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find/Create </a:t>
            </a:r>
            <a:r>
              <a:rPr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task</a:t>
            </a:r>
            <a:r>
              <a:rPr lang="en">
                <a:solidFill>
                  <a:srgbClr val="FFFFFF"/>
                </a:solidFill>
              </a:rPr>
              <a:t>: Create </a:t>
            </a:r>
            <a:r>
              <a:rPr b="1" lang="en">
                <a:solidFill>
                  <a:srgbClr val="FFFFFF"/>
                </a:solidFill>
              </a:rPr>
              <a:t>equivalent</a:t>
            </a:r>
            <a:r>
              <a:rPr lang="en">
                <a:solidFill>
                  <a:srgbClr val="FFFFFF"/>
                </a:solidFill>
              </a:rPr>
              <a:t> fractions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05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6" name="Google Shape;496;p105"/>
          <p:cNvGrpSpPr/>
          <p:nvPr/>
        </p:nvGrpSpPr>
        <p:grpSpPr>
          <a:xfrm>
            <a:off x="1030650" y="1011550"/>
            <a:ext cx="3272700" cy="3115325"/>
            <a:chOff x="1259250" y="1087750"/>
            <a:chExt cx="3272700" cy="3115325"/>
          </a:xfrm>
        </p:grpSpPr>
        <p:sp>
          <p:nvSpPr>
            <p:cNvPr id="497" name="Google Shape;497;p105"/>
            <p:cNvSpPr txBox="1"/>
            <p:nvPr/>
          </p:nvSpPr>
          <p:spPr>
            <a:xfrm>
              <a:off x="1259250" y="1087750"/>
              <a:ext cx="3272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INTERACTIVE:</a:t>
              </a:r>
              <a:endPara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Jamboard [</a:t>
              </a:r>
              <a:r>
                <a:rPr i="1" lang="en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place link for class JB</a:t>
              </a:r>
              <a:r>
                <a:rPr lang="en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]</a:t>
              </a:r>
              <a:endPara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498" name="Google Shape;498;p105"/>
            <p:cNvPicPr preferRelativeResize="0"/>
            <p:nvPr/>
          </p:nvPicPr>
          <p:blipFill rotWithShape="1">
            <a:blip r:embed="rId4">
              <a:alphaModFix/>
            </a:blip>
            <a:srcRect b="0" l="3947" r="0" t="0"/>
            <a:stretch/>
          </p:blipFill>
          <p:spPr>
            <a:xfrm>
              <a:off x="1504415" y="1855750"/>
              <a:ext cx="2782369" cy="2347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9" name="Google Shape;499;p105"/>
          <p:cNvSpPr txBox="1"/>
          <p:nvPr/>
        </p:nvSpPr>
        <p:spPr>
          <a:xfrm>
            <a:off x="4760550" y="1281325"/>
            <a:ext cx="4080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Make</a:t>
            </a:r>
            <a:r>
              <a:rPr b="1" lang="en" sz="2400" u="sng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 equivalents for:</a:t>
            </a:r>
            <a:endParaRPr b="1" sz="2400" u="sng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1/2</a:t>
            </a:r>
            <a:endParaRPr b="1" sz="24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8/8</a:t>
            </a:r>
            <a:endParaRPr b="1" sz="24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1/4</a:t>
            </a:r>
            <a:endParaRPr b="1" sz="24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0" name="Google Shape;500;p105"/>
          <p:cNvSpPr txBox="1"/>
          <p:nvPr>
            <p:ph type="title"/>
          </p:nvPr>
        </p:nvSpPr>
        <p:spPr>
          <a:xfrm>
            <a:off x="311700" y="74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Group 1</a:t>
            </a:r>
            <a:r>
              <a:rPr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 task</a:t>
            </a:r>
            <a:r>
              <a:rPr lang="en">
                <a:solidFill>
                  <a:srgbClr val="FFFFFF"/>
                </a:solidFill>
              </a:rPr>
              <a:t>: Create </a:t>
            </a:r>
            <a:r>
              <a:rPr b="1" lang="en">
                <a:solidFill>
                  <a:srgbClr val="FFFFFF"/>
                </a:solidFill>
              </a:rPr>
              <a:t>equivalent</a:t>
            </a:r>
            <a:r>
              <a:rPr lang="en">
                <a:solidFill>
                  <a:srgbClr val="FFFFFF"/>
                </a:solidFill>
              </a:rPr>
              <a:t> fractions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01" name="Google Shape;501;p105"/>
          <p:cNvSpPr txBox="1"/>
          <p:nvPr>
            <p:ph type="title"/>
          </p:nvPr>
        </p:nvSpPr>
        <p:spPr>
          <a:xfrm>
            <a:off x="3670200" y="4690900"/>
            <a:ext cx="1803600" cy="377100"/>
          </a:xfrm>
          <a:prstGeom prst="rect">
            <a:avLst/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00" u="sng">
                <a:solidFill>
                  <a:srgbClr val="00FF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list Slide</a:t>
            </a:r>
            <a:endParaRPr sz="14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06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7" name="Google Shape;507;p106"/>
          <p:cNvGrpSpPr/>
          <p:nvPr/>
        </p:nvGrpSpPr>
        <p:grpSpPr>
          <a:xfrm>
            <a:off x="954450" y="1011550"/>
            <a:ext cx="3272700" cy="3115326"/>
            <a:chOff x="4825152" y="1087750"/>
            <a:chExt cx="3272700" cy="3115326"/>
          </a:xfrm>
        </p:grpSpPr>
        <p:sp>
          <p:nvSpPr>
            <p:cNvPr id="508" name="Google Shape;508;p106"/>
            <p:cNvSpPr txBox="1"/>
            <p:nvPr/>
          </p:nvSpPr>
          <p:spPr>
            <a:xfrm>
              <a:off x="4825152" y="1087750"/>
              <a:ext cx="3272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DISPLAY:</a:t>
              </a:r>
              <a:endPara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u="sng">
                  <a:solidFill>
                    <a:srgbClr val="FFE800"/>
                  </a:solidFill>
                  <a:latin typeface="Montserrat"/>
                  <a:ea typeface="Montserrat"/>
                  <a:cs typeface="Montserrat"/>
                  <a:sym typeface="Montserrat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MathsisFun Number Line</a:t>
              </a:r>
              <a:endParaRPr b="1">
                <a:solidFill>
                  <a:srgbClr val="FFE8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509" name="Google Shape;509;p106"/>
            <p:cNvPicPr preferRelativeResize="0"/>
            <p:nvPr/>
          </p:nvPicPr>
          <p:blipFill rotWithShape="1">
            <a:blip r:embed="rId5">
              <a:alphaModFix/>
            </a:blip>
            <a:srcRect b="0" l="4443" r="0" t="0"/>
            <a:stretch/>
          </p:blipFill>
          <p:spPr>
            <a:xfrm>
              <a:off x="5051602" y="1855750"/>
              <a:ext cx="2819799" cy="23473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0" name="Google Shape;510;p106"/>
          <p:cNvSpPr txBox="1"/>
          <p:nvPr/>
        </p:nvSpPr>
        <p:spPr>
          <a:xfrm>
            <a:off x="4760550" y="1281325"/>
            <a:ext cx="4080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Make</a:t>
            </a:r>
            <a:r>
              <a:rPr b="1" lang="en" sz="2400" u="sng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 equivalents for:</a:t>
            </a:r>
            <a:endParaRPr b="1" sz="2400" u="sng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1/2</a:t>
            </a:r>
            <a:endParaRPr b="1" sz="24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6/8</a:t>
            </a:r>
            <a:endParaRPr b="1" sz="24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2/3</a:t>
            </a:r>
            <a:endParaRPr b="1" sz="24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1" name="Google Shape;511;p106"/>
          <p:cNvSpPr txBox="1"/>
          <p:nvPr>
            <p:ph type="title"/>
          </p:nvPr>
        </p:nvSpPr>
        <p:spPr>
          <a:xfrm>
            <a:off x="311700" y="74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Group 2 task</a:t>
            </a:r>
            <a:r>
              <a:rPr lang="en">
                <a:solidFill>
                  <a:srgbClr val="FFFFFF"/>
                </a:solidFill>
              </a:rPr>
              <a:t>: </a:t>
            </a:r>
            <a:r>
              <a:rPr lang="en">
                <a:solidFill>
                  <a:schemeClr val="lt1"/>
                </a:solidFill>
              </a:rPr>
              <a:t>Create </a:t>
            </a:r>
            <a:r>
              <a:rPr b="1" lang="en">
                <a:solidFill>
                  <a:srgbClr val="FFFFFF"/>
                </a:solidFill>
              </a:rPr>
              <a:t>equivalent</a:t>
            </a:r>
            <a:r>
              <a:rPr lang="en">
                <a:solidFill>
                  <a:srgbClr val="FFFFFF"/>
                </a:solidFill>
              </a:rPr>
              <a:t> fractions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12" name="Google Shape;512;p106"/>
          <p:cNvSpPr txBox="1"/>
          <p:nvPr>
            <p:ph type="title"/>
          </p:nvPr>
        </p:nvSpPr>
        <p:spPr>
          <a:xfrm>
            <a:off x="3670200" y="4690900"/>
            <a:ext cx="1803600" cy="377100"/>
          </a:xfrm>
          <a:prstGeom prst="rect">
            <a:avLst/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00" u="sng">
                <a:solidFill>
                  <a:srgbClr val="00FF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list Slide</a:t>
            </a:r>
            <a:endParaRPr sz="14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07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07"/>
          <p:cNvSpPr txBox="1"/>
          <p:nvPr/>
        </p:nvSpPr>
        <p:spPr>
          <a:xfrm>
            <a:off x="954450" y="1011550"/>
            <a:ext cx="3272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USE</a:t>
            </a: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FFFF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Geogebra Two-sided number Line</a:t>
            </a:r>
            <a:endParaRPr b="1">
              <a:solidFill>
                <a:srgbClr val="00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9" name="Google Shape;519;p107"/>
          <p:cNvSpPr txBox="1"/>
          <p:nvPr/>
        </p:nvSpPr>
        <p:spPr>
          <a:xfrm>
            <a:off x="4294925" y="1205125"/>
            <a:ext cx="47904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Make</a:t>
            </a:r>
            <a:r>
              <a:rPr b="1" lang="en" sz="2300" u="sng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 equivalents between:</a:t>
            </a:r>
            <a:endParaRPr b="1" sz="21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Halves + fourths</a:t>
            </a:r>
            <a:endParaRPr b="1" sz="21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Thirds + sixths</a:t>
            </a:r>
            <a:endParaRPr b="1" sz="21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Fifths + tenths</a:t>
            </a:r>
            <a:endParaRPr b="1" sz="21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Two fractional units of your choice</a:t>
            </a:r>
            <a:endParaRPr b="1" sz="20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0" name="Google Shape;520;p107"/>
          <p:cNvSpPr txBox="1"/>
          <p:nvPr>
            <p:ph type="title"/>
          </p:nvPr>
        </p:nvSpPr>
        <p:spPr>
          <a:xfrm>
            <a:off x="311700" y="74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Group 3 task</a:t>
            </a:r>
            <a:r>
              <a:rPr lang="en">
                <a:solidFill>
                  <a:srgbClr val="FFFFFF"/>
                </a:solidFill>
              </a:rPr>
              <a:t>: </a:t>
            </a:r>
            <a:r>
              <a:rPr lang="en">
                <a:solidFill>
                  <a:schemeClr val="lt1"/>
                </a:solidFill>
              </a:rPr>
              <a:t>Create </a:t>
            </a:r>
            <a:r>
              <a:rPr b="1" lang="en">
                <a:solidFill>
                  <a:srgbClr val="FFFFFF"/>
                </a:solidFill>
              </a:rPr>
              <a:t>equivalent</a:t>
            </a:r>
            <a:r>
              <a:rPr lang="en">
                <a:solidFill>
                  <a:srgbClr val="FFFFFF"/>
                </a:solidFill>
              </a:rPr>
              <a:t> fractions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21" name="Google Shape;521;p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5787" y="1983700"/>
            <a:ext cx="2750025" cy="21623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2" name="Google Shape;522;p107"/>
          <p:cNvSpPr txBox="1"/>
          <p:nvPr>
            <p:ph type="title"/>
          </p:nvPr>
        </p:nvSpPr>
        <p:spPr>
          <a:xfrm>
            <a:off x="3670200" y="4690900"/>
            <a:ext cx="1803600" cy="377100"/>
          </a:xfrm>
          <a:prstGeom prst="rect">
            <a:avLst/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00" u="sng">
                <a:solidFill>
                  <a:srgbClr val="00FF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list Slide</a:t>
            </a:r>
            <a:endParaRPr sz="14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08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8" name="Google Shape;528;p108"/>
          <p:cNvGrpSpPr/>
          <p:nvPr/>
        </p:nvGrpSpPr>
        <p:grpSpPr>
          <a:xfrm>
            <a:off x="954450" y="1011550"/>
            <a:ext cx="3272700" cy="3115326"/>
            <a:chOff x="4825152" y="1087750"/>
            <a:chExt cx="3272700" cy="3115326"/>
          </a:xfrm>
        </p:grpSpPr>
        <p:sp>
          <p:nvSpPr>
            <p:cNvPr id="529" name="Google Shape;529;p108"/>
            <p:cNvSpPr txBox="1"/>
            <p:nvPr/>
          </p:nvSpPr>
          <p:spPr>
            <a:xfrm>
              <a:off x="4825152" y="1087750"/>
              <a:ext cx="3272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DISPLAY:</a:t>
              </a:r>
              <a:endPara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u="sng">
                  <a:solidFill>
                    <a:srgbClr val="FFE800"/>
                  </a:solidFill>
                  <a:latin typeface="Montserrat"/>
                  <a:ea typeface="Montserrat"/>
                  <a:cs typeface="Montserrat"/>
                  <a:sym typeface="Montserrat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MathsisFun Number Line</a:t>
              </a:r>
              <a:endParaRPr b="1">
                <a:solidFill>
                  <a:srgbClr val="FFE8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530" name="Google Shape;530;p108"/>
            <p:cNvPicPr preferRelativeResize="0"/>
            <p:nvPr/>
          </p:nvPicPr>
          <p:blipFill rotWithShape="1">
            <a:blip r:embed="rId5">
              <a:alphaModFix/>
            </a:blip>
            <a:srcRect b="0" l="4443" r="0" t="0"/>
            <a:stretch/>
          </p:blipFill>
          <p:spPr>
            <a:xfrm>
              <a:off x="5051602" y="1855750"/>
              <a:ext cx="2819799" cy="23473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1" name="Google Shape;531;p108"/>
          <p:cNvSpPr txBox="1"/>
          <p:nvPr>
            <p:ph type="title"/>
          </p:nvPr>
        </p:nvSpPr>
        <p:spPr>
          <a:xfrm>
            <a:off x="311700" y="74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Group 4 task</a:t>
            </a:r>
            <a:r>
              <a:rPr lang="en">
                <a:solidFill>
                  <a:srgbClr val="FFFFFF"/>
                </a:solidFill>
              </a:rPr>
              <a:t>: </a:t>
            </a:r>
            <a:r>
              <a:rPr lang="en">
                <a:solidFill>
                  <a:schemeClr val="lt1"/>
                </a:solidFill>
              </a:rPr>
              <a:t>Create </a:t>
            </a:r>
            <a:r>
              <a:rPr b="1" lang="en">
                <a:solidFill>
                  <a:srgbClr val="FFFFFF"/>
                </a:solidFill>
              </a:rPr>
              <a:t>equivalent</a:t>
            </a:r>
            <a:r>
              <a:rPr lang="en">
                <a:solidFill>
                  <a:srgbClr val="FFFFFF"/>
                </a:solidFill>
              </a:rPr>
              <a:t> fractions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32" name="Google Shape;532;p108"/>
          <p:cNvSpPr txBox="1"/>
          <p:nvPr/>
        </p:nvSpPr>
        <p:spPr>
          <a:xfrm>
            <a:off x="4294925" y="1205125"/>
            <a:ext cx="47904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Make</a:t>
            </a:r>
            <a:r>
              <a:rPr b="1" lang="en" sz="2300" u="sng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 equivalents among:</a:t>
            </a:r>
            <a:endParaRPr b="1" sz="2300" u="sng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Halves + fourths + eighths</a:t>
            </a:r>
            <a:endParaRPr b="1" sz="21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Fourths + eighths + sixteenths</a:t>
            </a:r>
            <a:endParaRPr b="1" sz="21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Thirds + sixths</a:t>
            </a:r>
            <a:endParaRPr b="1" sz="21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3" name="Google Shape;533;p108"/>
          <p:cNvSpPr txBox="1"/>
          <p:nvPr/>
        </p:nvSpPr>
        <p:spPr>
          <a:xfrm>
            <a:off x="519225" y="4176925"/>
            <a:ext cx="840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BONUS</a:t>
            </a:r>
            <a:r>
              <a:rPr b="1" lang="en" sz="22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b="1" lang="en" sz="18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 Which</a:t>
            </a:r>
            <a:r>
              <a:rPr b="1" lang="en" sz="18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 fraction can you make the most equivalents for?</a:t>
            </a:r>
            <a:endParaRPr b="1" sz="18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4" name="Google Shape;534;p108"/>
          <p:cNvSpPr txBox="1"/>
          <p:nvPr>
            <p:ph type="title"/>
          </p:nvPr>
        </p:nvSpPr>
        <p:spPr>
          <a:xfrm>
            <a:off x="3670200" y="4690900"/>
            <a:ext cx="1803600" cy="377100"/>
          </a:xfrm>
          <a:prstGeom prst="rect">
            <a:avLst/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00" u="sng">
                <a:solidFill>
                  <a:srgbClr val="00FF00"/>
                </a:solidFill>
                <a:latin typeface="Luckiest Guy"/>
                <a:ea typeface="Luckiest Guy"/>
                <a:cs typeface="Luckiest Guy"/>
                <a:sym typeface="Luckiest Guy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Back to list Slide</a:t>
            </a:r>
            <a:endParaRPr sz="14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09"/>
          <p:cNvSpPr txBox="1"/>
          <p:nvPr>
            <p:ph idx="4294967295" type="title"/>
          </p:nvPr>
        </p:nvSpPr>
        <p:spPr>
          <a:xfrm>
            <a:off x="311700" y="455250"/>
            <a:ext cx="85206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 u="sng">
                <a:solidFill>
                  <a:srgbClr val="FF00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O</a:t>
            </a:r>
            <a:r>
              <a:rPr lang="en" sz="2520" u="sng">
                <a:solidFill>
                  <a:srgbClr val="FF84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B</a:t>
            </a:r>
            <a:r>
              <a:rPr lang="en" sz="2520" u="sng">
                <a:solidFill>
                  <a:srgbClr val="F5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J</a:t>
            </a:r>
            <a:r>
              <a:rPr lang="en" sz="2520" u="sng">
                <a:solidFill>
                  <a:srgbClr val="71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E</a:t>
            </a:r>
            <a:r>
              <a:rPr lang="en" sz="2520" u="sng">
                <a:solidFill>
                  <a:srgbClr val="00FF12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C</a:t>
            </a:r>
            <a:r>
              <a:rPr lang="en" sz="2520" u="sng">
                <a:solidFill>
                  <a:srgbClr val="00FF96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T</a:t>
            </a:r>
            <a:r>
              <a:rPr lang="en" sz="2520" u="sng">
                <a:solidFill>
                  <a:srgbClr val="00E3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I</a:t>
            </a:r>
            <a:r>
              <a:rPr lang="en" sz="2520" u="sng">
                <a:solidFill>
                  <a:srgbClr val="005F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V</a:t>
            </a:r>
            <a:r>
              <a:rPr lang="en" sz="2520" u="sng">
                <a:solidFill>
                  <a:srgbClr val="25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E</a:t>
            </a:r>
            <a:r>
              <a:rPr lang="en" sz="2520" u="sng">
                <a:solidFill>
                  <a:srgbClr val="A9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S</a:t>
            </a:r>
            <a:r>
              <a:rPr lang="en" sz="2520" u="sng">
                <a:solidFill>
                  <a:srgbClr val="FF00D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:</a:t>
            </a:r>
            <a:endParaRPr sz="2100" u="sng">
              <a:solidFill>
                <a:srgbClr val="FF004C"/>
              </a:solidFill>
              <a:highlight>
                <a:srgbClr val="FFFFFF"/>
              </a:highlight>
            </a:endParaRPr>
          </a:p>
        </p:txBody>
      </p:sp>
      <p:sp>
        <p:nvSpPr>
          <p:cNvPr id="540" name="Google Shape;540;p109"/>
          <p:cNvSpPr txBox="1"/>
          <p:nvPr>
            <p:ph idx="4294967295" type="title"/>
          </p:nvPr>
        </p:nvSpPr>
        <p:spPr>
          <a:xfrm>
            <a:off x="204150" y="2817450"/>
            <a:ext cx="8735700" cy="13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 u="sng">
                <a:solidFill>
                  <a:srgbClr val="FF00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“</a:t>
            </a:r>
            <a:r>
              <a:rPr lang="en" sz="2420" u="sng">
                <a:solidFill>
                  <a:srgbClr val="FF48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I</a:t>
            </a:r>
            <a:r>
              <a:rPr lang="en" sz="2420" u="sng">
                <a:solidFill>
                  <a:srgbClr val="FF91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-</a:t>
            </a:r>
            <a:r>
              <a:rPr lang="en" sz="2420" u="sng">
                <a:solidFill>
                  <a:srgbClr val="FFDA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C</a:t>
            </a:r>
            <a:r>
              <a:rPr lang="en" sz="2420" u="sng">
                <a:solidFill>
                  <a:srgbClr val="DB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a</a:t>
            </a:r>
            <a:r>
              <a:rPr lang="en" sz="2420" u="sng">
                <a:solidFill>
                  <a:srgbClr val="92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n</a:t>
            </a:r>
            <a:r>
              <a:rPr lang="en" sz="2420" u="sng">
                <a:solidFill>
                  <a:srgbClr val="49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…</a:t>
            </a:r>
            <a:r>
              <a:rPr lang="en" sz="2420" u="sng">
                <a:solidFill>
                  <a:srgbClr val="01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”</a:t>
            </a:r>
            <a:r>
              <a:rPr lang="en" sz="2420" u="sng">
                <a:solidFill>
                  <a:srgbClr val="00FF47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 </a:t>
            </a:r>
            <a:r>
              <a:rPr lang="en" sz="2420" u="sng">
                <a:solidFill>
                  <a:srgbClr val="00FF9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S</a:t>
            </a:r>
            <a:r>
              <a:rPr lang="en" sz="2420" u="sng">
                <a:solidFill>
                  <a:srgbClr val="00FFD8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t</a:t>
            </a:r>
            <a:r>
              <a:rPr lang="en" sz="2420" u="sng">
                <a:solidFill>
                  <a:srgbClr val="00DC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a</a:t>
            </a:r>
            <a:r>
              <a:rPr lang="en" sz="2420" u="sng">
                <a:solidFill>
                  <a:srgbClr val="0093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t</a:t>
            </a:r>
            <a:r>
              <a:rPr lang="en" sz="2420" u="sng">
                <a:solidFill>
                  <a:srgbClr val="004B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e</a:t>
            </a:r>
            <a:r>
              <a:rPr lang="en" sz="2420" u="sng">
                <a:solidFill>
                  <a:srgbClr val="0002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m</a:t>
            </a:r>
            <a:r>
              <a:rPr lang="en" sz="2420" u="sng">
                <a:solidFill>
                  <a:srgbClr val="46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e</a:t>
            </a:r>
            <a:r>
              <a:rPr lang="en" sz="2420" u="sng">
                <a:solidFill>
                  <a:srgbClr val="8E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n</a:t>
            </a:r>
            <a:r>
              <a:rPr lang="en" sz="2420" u="sng">
                <a:solidFill>
                  <a:srgbClr val="D7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t</a:t>
            </a:r>
            <a:r>
              <a:rPr lang="en" sz="2420" u="sng">
                <a:solidFill>
                  <a:srgbClr val="FF00DD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: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1800"/>
              </a:spcAft>
              <a:buSzPts val="990"/>
              <a:buNone/>
            </a:pPr>
            <a:r>
              <a:rPr lang="en" sz="18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I can </a:t>
            </a:r>
            <a:r>
              <a:rPr b="1" lang="en" sz="18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find</a:t>
            </a:r>
            <a:r>
              <a:rPr lang="en" sz="18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" sz="18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create</a:t>
            </a:r>
            <a:r>
              <a:rPr b="1" lang="en" sz="18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equivalent fractions using what I know about </a:t>
            </a:r>
            <a:endParaRPr sz="2520">
              <a:solidFill>
                <a:srgbClr val="8200FF"/>
              </a:solidFill>
              <a:highlight>
                <a:srgbClr val="4A86E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1" name="Google Shape;541;p109"/>
          <p:cNvSpPr txBox="1"/>
          <p:nvPr>
            <p:ph idx="4294967295" type="title"/>
          </p:nvPr>
        </p:nvSpPr>
        <p:spPr>
          <a:xfrm>
            <a:off x="0" y="1064850"/>
            <a:ext cx="9144000" cy="13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B00FF"/>
                </a:solidFill>
                <a:latin typeface="Luckiest Guy"/>
                <a:ea typeface="Luckiest Guy"/>
                <a:cs typeface="Luckiest Guy"/>
                <a:sym typeface="Luckiest Guy"/>
              </a:rPr>
              <a:t>#</a:t>
            </a:r>
            <a:r>
              <a:rPr lang="en" sz="1900">
                <a:solidFill>
                  <a:srgbClr val="FF00DD"/>
                </a:solidFill>
                <a:latin typeface="Luckiest Guy"/>
                <a:ea typeface="Luckiest Guy"/>
                <a:cs typeface="Luckiest Guy"/>
                <a:sym typeface="Luckiest Guy"/>
              </a:rPr>
              <a:t>3</a:t>
            </a:r>
            <a:r>
              <a:rPr b="1" lang="en" sz="1900">
                <a:solidFill>
                  <a:srgbClr val="FF0089"/>
                </a:solidFill>
                <a:latin typeface="Luckiest Guy"/>
                <a:ea typeface="Luckiest Guy"/>
                <a:cs typeface="Luckiest Guy"/>
                <a:sym typeface="Luckiest Guy"/>
              </a:rPr>
              <a:t>: </a:t>
            </a:r>
            <a:r>
              <a:rPr lang="en" sz="19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Students will be able to</a:t>
            </a:r>
            <a:r>
              <a:rPr b="1" lang="en" sz="19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 recognize equivalent fractions</a:t>
            </a:r>
            <a:r>
              <a:rPr lang="en" sz="19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 of simple fractions (using </a:t>
            </a: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….</a:t>
            </a: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9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pattern reasoning)</a:t>
            </a: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10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7" name="Google Shape;547;p110"/>
          <p:cNvPicPr preferRelativeResize="0"/>
          <p:nvPr/>
        </p:nvPicPr>
        <p:blipFill rotWithShape="1">
          <a:blip r:embed="rId4">
            <a:alphaModFix/>
          </a:blip>
          <a:srcRect b="15643" l="7110" r="29065" t="6255"/>
          <a:stretch/>
        </p:blipFill>
        <p:spPr>
          <a:xfrm>
            <a:off x="4638600" y="1331325"/>
            <a:ext cx="2841300" cy="20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110"/>
          <p:cNvSpPr txBox="1"/>
          <p:nvPr/>
        </p:nvSpPr>
        <p:spPr>
          <a:xfrm>
            <a:off x="820825" y="1170950"/>
            <a:ext cx="373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do the partitions differ from one fraction to the next?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9" name="Google Shape;549;p110"/>
          <p:cNvSpPr txBox="1"/>
          <p:nvPr>
            <p:ph idx="4294967295" type="title"/>
          </p:nvPr>
        </p:nvSpPr>
        <p:spPr>
          <a:xfrm>
            <a:off x="311700" y="74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Learn</a:t>
            </a:r>
            <a:r>
              <a:rPr lang="en">
                <a:solidFill>
                  <a:srgbClr val="FFFFFF"/>
                </a:solidFill>
              </a:rPr>
              <a:t>: We can create </a:t>
            </a:r>
            <a:r>
              <a:rPr b="1" lang="en">
                <a:solidFill>
                  <a:srgbClr val="FFFFFF"/>
                </a:solidFill>
              </a:rPr>
              <a:t>equivalent</a:t>
            </a:r>
            <a:r>
              <a:rPr lang="en">
                <a:solidFill>
                  <a:srgbClr val="FFFFFF"/>
                </a:solidFill>
              </a:rPr>
              <a:t> fractions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0" name="Google Shape;550;p110"/>
          <p:cNvSpPr txBox="1"/>
          <p:nvPr/>
        </p:nvSpPr>
        <p:spPr>
          <a:xfrm>
            <a:off x="7514075" y="1275000"/>
            <a:ext cx="8091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highlight>
                  <a:srgbClr val="C090C0"/>
                </a:highlight>
              </a:rPr>
              <a:t>2/3</a:t>
            </a:r>
            <a:endParaRPr sz="3300">
              <a:solidFill>
                <a:schemeClr val="dk1"/>
              </a:solidFill>
              <a:highlight>
                <a:srgbClr val="C090C0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highlight>
                  <a:srgbClr val="90C196"/>
                </a:highlight>
              </a:rPr>
              <a:t>4/6</a:t>
            </a:r>
            <a:endParaRPr sz="3300">
              <a:highlight>
                <a:srgbClr val="90C196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highlight>
                  <a:srgbClr val="0000FF"/>
                </a:highlight>
              </a:rPr>
              <a:t>6/9</a:t>
            </a:r>
            <a:endParaRPr/>
          </a:p>
        </p:txBody>
      </p:sp>
      <p:sp>
        <p:nvSpPr>
          <p:cNvPr id="551" name="Google Shape;551;p110"/>
          <p:cNvSpPr txBox="1"/>
          <p:nvPr/>
        </p:nvSpPr>
        <p:spPr>
          <a:xfrm>
            <a:off x="820825" y="2009150"/>
            <a:ext cx="3737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kind of relationship do we see in their their numbers (how a number is written)?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2" name="Google Shape;552;p110"/>
          <p:cNvSpPr txBox="1"/>
          <p:nvPr>
            <p:ph idx="4294967295" type="title"/>
          </p:nvPr>
        </p:nvSpPr>
        <p:spPr>
          <a:xfrm>
            <a:off x="820825" y="3422250"/>
            <a:ext cx="3622800" cy="1151100"/>
          </a:xfrm>
          <a:prstGeom prst="rect">
            <a:avLst/>
          </a:prstGeom>
          <a:solidFill>
            <a:srgbClr val="2F2D2D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Fractional</a:t>
            </a:r>
            <a:r>
              <a:rPr lang="en" sz="1500" u="sng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 Notation</a:t>
            </a:r>
            <a:endParaRPr sz="1500" u="sng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fraction expressed as a numerator and a denominator with a fraction line between the numbers (</a:t>
            </a:r>
            <a:r>
              <a:rPr lang="en" sz="1350">
                <a:latin typeface="Montserrat"/>
                <a:ea typeface="Montserrat"/>
                <a:cs typeface="Montserrat"/>
                <a:sym typeface="Montserrat"/>
              </a:rPr>
              <a:t>written as </a:t>
            </a:r>
            <a:r>
              <a:rPr i="1" lang="en" sz="1350">
                <a:latin typeface="Montserrat"/>
                <a:ea typeface="Montserrat"/>
                <a:cs typeface="Montserrat"/>
                <a:sym typeface="Montserrat"/>
              </a:rPr>
              <a:t>“a/b”</a:t>
            </a:r>
            <a:r>
              <a:rPr lang="en" sz="135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35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3" name="Google Shape;553;p110"/>
          <p:cNvSpPr txBox="1"/>
          <p:nvPr/>
        </p:nvSpPr>
        <p:spPr>
          <a:xfrm>
            <a:off x="4638600" y="3608750"/>
            <a:ext cx="3955500" cy="969600"/>
          </a:xfrm>
          <a:prstGeom prst="rect">
            <a:avLst/>
          </a:prstGeom>
          <a:solidFill>
            <a:srgbClr val="2F2D2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simplify </a:t>
            </a: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substitute an expression with the equivalent expression that is the easiest to understand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11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11"/>
          <p:cNvSpPr txBox="1"/>
          <p:nvPr/>
        </p:nvSpPr>
        <p:spPr>
          <a:xfrm>
            <a:off x="5099825" y="981800"/>
            <a:ext cx="36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0" name="Google Shape;560;p111"/>
          <p:cNvSpPr txBox="1"/>
          <p:nvPr>
            <p:ph idx="4294967295" type="title"/>
          </p:nvPr>
        </p:nvSpPr>
        <p:spPr>
          <a:xfrm>
            <a:off x="1102650" y="67375"/>
            <a:ext cx="69387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Think:</a:t>
            </a:r>
            <a:r>
              <a:rPr lang="en" sz="2500">
                <a:solidFill>
                  <a:srgbClr val="FFFFFF"/>
                </a:solidFill>
              </a:rPr>
              <a:t> How is this value being expressed?</a:t>
            </a:r>
            <a:endParaRPr sz="2500">
              <a:solidFill>
                <a:srgbClr val="FFFFFF"/>
              </a:solidFill>
            </a:endParaRPr>
          </a:p>
        </p:txBody>
      </p:sp>
      <p:pic>
        <p:nvPicPr>
          <p:cNvPr id="561" name="Google Shape;561;p111" title="Fraction Multiples of 1 Same Different (710p)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325" y="1101500"/>
            <a:ext cx="5408675" cy="3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111"/>
          <p:cNvSpPr txBox="1"/>
          <p:nvPr/>
        </p:nvSpPr>
        <p:spPr>
          <a:xfrm>
            <a:off x="6098325" y="2332375"/>
            <a:ext cx="3121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stays the same?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3" name="Google Shape;563;p111"/>
          <p:cNvSpPr txBox="1"/>
          <p:nvPr/>
        </p:nvSpPr>
        <p:spPr>
          <a:xfrm>
            <a:off x="6098325" y="1202425"/>
            <a:ext cx="3121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see the fraction model change. Where do we see change? 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4" name="Google Shape;564;p111"/>
          <p:cNvSpPr txBox="1"/>
          <p:nvPr/>
        </p:nvSpPr>
        <p:spPr>
          <a:xfrm>
            <a:off x="6098325" y="3031225"/>
            <a:ext cx="3121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do you think about the operations we see at the end?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5"/>
          <p:cNvSpPr txBox="1"/>
          <p:nvPr/>
        </p:nvSpPr>
        <p:spPr>
          <a:xfrm>
            <a:off x="170850" y="74250"/>
            <a:ext cx="8802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2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Overview of lesson 3</a:t>
            </a:r>
            <a:r>
              <a:rPr lang="en" sz="2420">
                <a:solidFill>
                  <a:srgbClr val="FFFFFF"/>
                </a:solidFill>
              </a:rPr>
              <a:t>: What am I going to learn?</a:t>
            </a:r>
            <a:endParaRPr sz="2420">
              <a:solidFill>
                <a:srgbClr val="FFFFFF"/>
              </a:solidFill>
            </a:endParaRPr>
          </a:p>
        </p:txBody>
      </p:sp>
      <p:sp>
        <p:nvSpPr>
          <p:cNvPr id="274" name="Google Shape;274;p85"/>
          <p:cNvSpPr txBox="1"/>
          <p:nvPr/>
        </p:nvSpPr>
        <p:spPr>
          <a:xfrm>
            <a:off x="249750" y="764025"/>
            <a:ext cx="8644500" cy="3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Content Objectives - I will be able to…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_____________</a:t>
            </a: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fractions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using reasoning and equivalent fractions (if necessary).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Order 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fractions on a </a:t>
            </a:r>
            <a:r>
              <a:rPr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_____________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_______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compare values,</a:t>
            </a: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finding and using equivalent fractions if necessary.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Recognize </a:t>
            </a:r>
            <a:r>
              <a:rPr lang="en" sz="16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___________________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___________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simple fractions (using virtual modeling tools, hands-on manipulatives, number lines, or pattern reasoning)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12"/>
          <p:cNvSpPr txBox="1"/>
          <p:nvPr>
            <p:ph idx="4294967295" type="title"/>
          </p:nvPr>
        </p:nvSpPr>
        <p:spPr>
          <a:xfrm>
            <a:off x="311700" y="379050"/>
            <a:ext cx="85206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 u="sng">
                <a:solidFill>
                  <a:srgbClr val="FF00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O</a:t>
            </a:r>
            <a:r>
              <a:rPr lang="en" sz="2520" u="sng">
                <a:solidFill>
                  <a:srgbClr val="FF84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B</a:t>
            </a:r>
            <a:r>
              <a:rPr lang="en" sz="2520" u="sng">
                <a:solidFill>
                  <a:srgbClr val="F5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J</a:t>
            </a:r>
            <a:r>
              <a:rPr lang="en" sz="2520" u="sng">
                <a:solidFill>
                  <a:srgbClr val="71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E</a:t>
            </a:r>
            <a:r>
              <a:rPr lang="en" sz="2520" u="sng">
                <a:solidFill>
                  <a:srgbClr val="00FF12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C</a:t>
            </a:r>
            <a:r>
              <a:rPr lang="en" sz="2520" u="sng">
                <a:solidFill>
                  <a:srgbClr val="00FF96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T</a:t>
            </a:r>
            <a:r>
              <a:rPr lang="en" sz="2520" u="sng">
                <a:solidFill>
                  <a:srgbClr val="00E3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I</a:t>
            </a:r>
            <a:r>
              <a:rPr lang="en" sz="2520" u="sng">
                <a:solidFill>
                  <a:srgbClr val="005F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V</a:t>
            </a:r>
            <a:r>
              <a:rPr lang="en" sz="2520" u="sng">
                <a:solidFill>
                  <a:srgbClr val="25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E</a:t>
            </a:r>
            <a:r>
              <a:rPr lang="en" sz="2520" u="sng">
                <a:solidFill>
                  <a:srgbClr val="A9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S</a:t>
            </a:r>
            <a:r>
              <a:rPr lang="en" sz="2520" u="sng">
                <a:solidFill>
                  <a:srgbClr val="FF00D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:</a:t>
            </a:r>
            <a:endParaRPr sz="2100" u="sng">
              <a:solidFill>
                <a:srgbClr val="FF004C"/>
              </a:solidFill>
              <a:highlight>
                <a:srgbClr val="FFFFFF"/>
              </a:highlight>
            </a:endParaRPr>
          </a:p>
        </p:txBody>
      </p:sp>
      <p:sp>
        <p:nvSpPr>
          <p:cNvPr id="570" name="Google Shape;570;p112"/>
          <p:cNvSpPr txBox="1"/>
          <p:nvPr>
            <p:ph idx="4294967295" type="title"/>
          </p:nvPr>
        </p:nvSpPr>
        <p:spPr>
          <a:xfrm>
            <a:off x="90600" y="836250"/>
            <a:ext cx="8962800" cy="40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 u="sng">
                <a:latin typeface="Montserrat"/>
                <a:ea typeface="Montserrat"/>
                <a:cs typeface="Montserrat"/>
                <a:sym typeface="Montserrat"/>
              </a:rPr>
              <a:t>Students will be able to… </a:t>
            </a:r>
            <a:endParaRPr i="1" sz="19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Compare</a:t>
            </a: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 fractions, finding and using equivalent fractions if necessary.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Order</a:t>
            </a: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 fractions on a number line to compare values, finding and using equivalent fractions if necessary.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Find/Create</a:t>
            </a: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 equivalent fractions of simple fractions (using virtual modeling tools, hands-on manipulatives, number lines, or pattern reasoning)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4. </a:t>
            </a: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Explain</a:t>
            </a: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 my own understanding of a fraction’s size using these terms: </a:t>
            </a: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equivalent fraction, equal, fractional notation, simplify, simplified fraction, compare, like fractions, same numerator, same denominator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13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113"/>
          <p:cNvSpPr txBox="1"/>
          <p:nvPr/>
        </p:nvSpPr>
        <p:spPr>
          <a:xfrm>
            <a:off x="-25" y="878850"/>
            <a:ext cx="9144000" cy="3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1590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card with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star in its upper left corner begins the call sequence.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First caller hangs their card on the number line and says “I have _______; who has _________?” filling in the blanks with what is on their card.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person who is called will then say “I have ____.” But, before placing their card on the line, the class must discuss and guess where that fraction will go on the line.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After class discusses and some guesses have been made, the student with the called card can reveal their card.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class works together to help that student place the card on the number line.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That player then calls for the next card in the sequence.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Steps 3-6 repeat until all cards have been called.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7" name="Google Shape;577;p113"/>
          <p:cNvSpPr txBox="1"/>
          <p:nvPr>
            <p:ph idx="4294967295" type="title"/>
          </p:nvPr>
        </p:nvSpPr>
        <p:spPr>
          <a:xfrm>
            <a:off x="311700" y="-1950"/>
            <a:ext cx="8520600" cy="10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>
                <a:latin typeface="Righteous"/>
                <a:ea typeface="Righteous"/>
                <a:cs typeface="Righteous"/>
                <a:sym typeface="Righteous"/>
              </a:rPr>
              <a:t>Activity: </a:t>
            </a:r>
            <a:r>
              <a:rPr b="1" lang="en" sz="2700" u="sng">
                <a:latin typeface="Righteous"/>
                <a:ea typeface="Righteous"/>
                <a:cs typeface="Righteous"/>
                <a:sym typeface="Righteous"/>
              </a:rPr>
              <a:t>I Have / Who Has?</a:t>
            </a:r>
            <a:endParaRPr sz="2950" u="sng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</a:rPr>
              <a:t>Creating</a:t>
            </a:r>
            <a:r>
              <a:rPr lang="en" sz="1900">
                <a:solidFill>
                  <a:srgbClr val="FFFFFF"/>
                </a:solidFill>
              </a:rPr>
              <a:t> a human number line</a:t>
            </a:r>
            <a:endParaRPr sz="19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114" title="measuring tap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7762" y="687287"/>
            <a:ext cx="5228476" cy="39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114"/>
          <p:cNvSpPr txBox="1"/>
          <p:nvPr>
            <p:ph type="title"/>
          </p:nvPr>
        </p:nvSpPr>
        <p:spPr>
          <a:xfrm>
            <a:off x="769500" y="67375"/>
            <a:ext cx="7605000" cy="507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Connect the lesson</a:t>
            </a:r>
            <a:r>
              <a:rPr lang="en" sz="25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:</a:t>
            </a:r>
            <a:r>
              <a:rPr b="1" lang="en" sz="2500">
                <a:solidFill>
                  <a:srgbClr val="FFFFFF"/>
                </a:solidFill>
              </a:rPr>
              <a:t> </a:t>
            </a:r>
            <a:r>
              <a:rPr lang="en" sz="2500">
                <a:solidFill>
                  <a:srgbClr val="FFFFFF"/>
                </a:solidFill>
              </a:rPr>
              <a:t>Reading</a:t>
            </a:r>
            <a:r>
              <a:rPr lang="en" sz="2500">
                <a:solidFill>
                  <a:srgbClr val="FFFFFF"/>
                </a:solidFill>
              </a:rPr>
              <a:t> a measuring tape</a:t>
            </a:r>
            <a:endParaRPr sz="25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00FF">
                <a:alpha val="91764"/>
              </a:srgbClr>
            </a:gs>
            <a:gs pos="100000">
              <a:srgbClr val="80008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8" name="Google Shape;588;p115"/>
          <p:cNvGraphicFramePr/>
          <p:nvPr/>
        </p:nvGraphicFramePr>
        <p:xfrm>
          <a:off x="182775" y="11460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{52EDB4B7-D74D-496D-8683-D58F41A2A0BB}</a:tableStyleId>
              </a:tblPr>
              <a:tblGrid>
                <a:gridCol w="2693475"/>
                <a:gridCol w="6082725"/>
              </a:tblGrid>
              <a:tr h="190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ACTIVITY </a:t>
                      </a:r>
                      <a:r>
                        <a:rPr b="1" lang="en" sz="13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TYPE AND SETTING</a:t>
                      </a:r>
                      <a:endParaRPr b="1" sz="13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ACTIVITY NAME + </a:t>
                      </a:r>
                      <a:r>
                        <a:rPr b="1" lang="en" sz="13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DIRECTIONS</a:t>
                      </a:r>
                      <a:endParaRPr b="1" sz="13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919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rgbClr val="FFFFFF"/>
                          </a:solidFill>
                          <a:highlight>
                            <a:srgbClr val="FF00FF"/>
                          </a:highlight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  <a:hlinkClick action="ppaction://hlinksldjump"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DISCUSSION</a:t>
                      </a:r>
                      <a:endParaRPr u="sng">
                        <a:solidFill>
                          <a:srgbClr val="FFFFFF"/>
                        </a:solidFill>
                        <a:highlight>
                          <a:srgbClr val="FF00FF"/>
                        </a:highlight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3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Medium- to large-sized group (5+ people)</a:t>
                      </a:r>
                      <a:endParaRPr i="1" sz="1300">
                        <a:solidFill>
                          <a:srgbClr val="FFFFFF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sng">
                          <a:solidFill>
                            <a:srgbClr val="FFFFFF"/>
                          </a:solidFill>
                          <a:highlight>
                            <a:srgbClr val="FF00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action="ppaction://hlinksldjump"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Which One Doesn’t Belong?</a:t>
                      </a:r>
                      <a:endParaRPr sz="1300">
                        <a:solidFill>
                          <a:srgbClr val="FFFFFF"/>
                        </a:solidFill>
                        <a:highlight>
                          <a:srgbClr val="FF00FF"/>
                        </a:highlight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Look at the fractions and choose the one you think doesn’t belong. How would you argue that you’re right?</a:t>
                      </a:r>
                      <a:endParaRPr sz="1100">
                        <a:solidFill>
                          <a:srgbClr val="FFFFFF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9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rgbClr val="FFFFFF"/>
                          </a:solidFill>
                          <a:highlight>
                            <a:srgbClr val="FF00FF"/>
                          </a:highlight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  <a:hlinkClick action="ppaction://hlinksldjump"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LEARNING CHECKS</a:t>
                      </a:r>
                      <a:endParaRPr u="sng">
                        <a:solidFill>
                          <a:srgbClr val="FFFFFF"/>
                        </a:solidFill>
                        <a:highlight>
                          <a:srgbClr val="FF00FF"/>
                        </a:highlight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3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Individual or with a buddy</a:t>
                      </a:r>
                      <a:endParaRPr sz="13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sng">
                          <a:solidFill>
                            <a:srgbClr val="FFFFFF"/>
                          </a:solidFill>
                          <a:highlight>
                            <a:srgbClr val="FF00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Monster Fractions </a:t>
                      </a:r>
                      <a:r>
                        <a:rPr lang="en" sz="1300" u="sng">
                          <a:solidFill>
                            <a:srgbClr val="FFFFFF"/>
                          </a:solidFill>
                          <a:highlight>
                            <a:srgbClr val="FF00FF"/>
                          </a:highlight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(many variations)</a:t>
                      </a:r>
                      <a:endParaRPr>
                        <a:solidFill>
                          <a:srgbClr val="FFFFFF"/>
                        </a:solidFill>
                        <a:highlight>
                          <a:srgbClr val="FF00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sng">
                          <a:solidFill>
                            <a:srgbClr val="FFFFFF"/>
                          </a:solidFill>
                          <a:highlight>
                            <a:srgbClr val="FF00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Ordering four fractions</a:t>
                      </a:r>
                      <a:r>
                        <a:rPr lang="en" sz="1300" u="sng">
                          <a:solidFill>
                            <a:srgbClr val="FFFFFF"/>
                          </a:solidFill>
                          <a:highlight>
                            <a:srgbClr val="FF00FF"/>
                          </a:highlight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 (w/ different denominators + numerators</a:t>
                      </a:r>
                      <a:r>
                        <a:rPr lang="en" sz="1300">
                          <a:solidFill>
                            <a:srgbClr val="FFFFFF"/>
                          </a:solidFill>
                          <a:highlight>
                            <a:srgbClr val="FF00FF"/>
                          </a:highlight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)</a:t>
                      </a:r>
                      <a:endParaRPr sz="1300">
                        <a:solidFill>
                          <a:srgbClr val="FFFFFF"/>
                        </a:solidFill>
                        <a:highlight>
                          <a:srgbClr val="FF00FF"/>
                        </a:highlight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sng">
                          <a:solidFill>
                            <a:srgbClr val="FFFFFF"/>
                          </a:solidFill>
                          <a:highlight>
                            <a:srgbClr val="FF00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Finding equivalent fractions</a:t>
                      </a:r>
                      <a:endParaRPr b="1" sz="1300">
                        <a:solidFill>
                          <a:srgbClr val="FFFFFF"/>
                        </a:solidFill>
                        <a:highlight>
                          <a:srgbClr val="FF00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9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u="sng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GAMES</a:t>
                      </a:r>
                      <a:endParaRPr i="1" u="sng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3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Small group (2-4 people)</a:t>
                      </a:r>
                      <a:endParaRPr i="1" sz="1300">
                        <a:solidFill>
                          <a:srgbClr val="FFFFFF"/>
                        </a:solidFill>
                        <a:highlight>
                          <a:srgbClr val="FF00FF"/>
                        </a:highlight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SHOW OR TELL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- Vocabulary game</a:t>
                      </a:r>
                      <a:endParaRPr sz="13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 FRACTIONS (LEVEL 2)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- Adding-fractions game</a:t>
                      </a:r>
                      <a:endParaRPr b="1" sz="1300">
                        <a:solidFill>
                          <a:srgbClr val="FFFFFF"/>
                        </a:solidFill>
                        <a:highlight>
                          <a:srgbClr val="FF00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4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u="sng">
                          <a:solidFill>
                            <a:srgbClr val="FFFFFF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INDEPENDENT ACTIVITIES</a:t>
                      </a:r>
                      <a:endParaRPr i="1" u="sng">
                        <a:solidFill>
                          <a:srgbClr val="FFFFFF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Decode a measuring tape</a:t>
                      </a:r>
                      <a:endParaRPr sz="1300">
                        <a:solidFill>
                          <a:srgbClr val="FFFFFF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Create your own number line</a:t>
                      </a:r>
                      <a:endParaRPr sz="1300">
                        <a:solidFill>
                          <a:srgbClr val="FFFFFF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89" name="Google Shape;589;p115"/>
          <p:cNvSpPr txBox="1"/>
          <p:nvPr>
            <p:ph idx="4294967295" type="title"/>
          </p:nvPr>
        </p:nvSpPr>
        <p:spPr>
          <a:xfrm>
            <a:off x="311700" y="-1950"/>
            <a:ext cx="8520600" cy="5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Post-Lesson</a:t>
            </a:r>
            <a:r>
              <a:rPr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 Learning Checks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90" name="Google Shape;590;p115"/>
          <p:cNvSpPr txBox="1"/>
          <p:nvPr/>
        </p:nvSpPr>
        <p:spPr>
          <a:xfrm>
            <a:off x="337350" y="493550"/>
            <a:ext cx="846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to do it</a:t>
            </a:r>
            <a:r>
              <a:rPr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</a:t>
            </a:r>
            <a:r>
              <a:rPr b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Choose an activity to complete by yourself, with a classmate, or with a group of classmates.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24BFF"/>
            </a:gs>
            <a:gs pos="100000">
              <a:srgbClr val="59409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116"/>
          <p:cNvPicPr preferRelativeResize="0"/>
          <p:nvPr/>
        </p:nvPicPr>
        <p:blipFill rotWithShape="1">
          <a:blip r:embed="rId3">
            <a:alphaModFix/>
          </a:blip>
          <a:srcRect b="590" l="765" r="1118" t="1071"/>
          <a:stretch/>
        </p:blipFill>
        <p:spPr>
          <a:xfrm>
            <a:off x="2607463" y="981075"/>
            <a:ext cx="3929074" cy="3943349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116"/>
          <p:cNvSpPr txBox="1"/>
          <p:nvPr>
            <p:ph idx="4294967295" type="title"/>
          </p:nvPr>
        </p:nvSpPr>
        <p:spPr>
          <a:xfrm>
            <a:off x="899250" y="74250"/>
            <a:ext cx="7345500" cy="9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Discussion: </a:t>
            </a:r>
            <a:r>
              <a:rPr lang="en" sz="27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Which one doesn’t belong?</a:t>
            </a:r>
            <a:endParaRPr sz="2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24BFF"/>
            </a:gs>
            <a:gs pos="100000">
              <a:srgbClr val="59409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17"/>
          <p:cNvSpPr txBox="1"/>
          <p:nvPr>
            <p:ph idx="4294967295" type="title"/>
          </p:nvPr>
        </p:nvSpPr>
        <p:spPr>
          <a:xfrm>
            <a:off x="1876650" y="-1950"/>
            <a:ext cx="5390700" cy="7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LEARNING CHECKS</a:t>
            </a:r>
            <a:endParaRPr sz="2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2" name="Google Shape;602;p117"/>
          <p:cNvSpPr txBox="1"/>
          <p:nvPr/>
        </p:nvSpPr>
        <p:spPr>
          <a:xfrm>
            <a:off x="3380050" y="2626225"/>
            <a:ext cx="2375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F3F3F3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Monster Fractions</a:t>
            </a:r>
            <a:endParaRPr>
              <a:solidFill>
                <a:srgbClr val="F3F3F3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F3F3F3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(many focuses)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603" name="Google Shape;603;p117"/>
          <p:cNvSpPr txBox="1"/>
          <p:nvPr/>
        </p:nvSpPr>
        <p:spPr>
          <a:xfrm>
            <a:off x="6143575" y="4362175"/>
            <a:ext cx="21021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F3F3F3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Equivalent fractions</a:t>
            </a:r>
            <a:endParaRPr>
              <a:solidFill>
                <a:srgbClr val="F3F3F3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3F3F3"/>
                </a:solidFill>
              </a:rPr>
              <a:t>(on a number line)</a:t>
            </a:r>
            <a:endParaRPr u="sng">
              <a:solidFill>
                <a:srgbClr val="F3F3F3"/>
              </a:solidFill>
            </a:endParaRPr>
          </a:p>
        </p:txBody>
      </p:sp>
      <p:sp>
        <p:nvSpPr>
          <p:cNvPr id="604" name="Google Shape;604;p117"/>
          <p:cNvSpPr txBox="1"/>
          <p:nvPr/>
        </p:nvSpPr>
        <p:spPr>
          <a:xfrm>
            <a:off x="201500" y="4303700"/>
            <a:ext cx="35643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F3F3F3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Ordering 4 fractions</a:t>
            </a:r>
            <a:endParaRPr>
              <a:solidFill>
                <a:srgbClr val="F3F3F3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F3F3F3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(different denominators + numerators</a:t>
            </a:r>
            <a:r>
              <a:rPr lang="en">
                <a:solidFill>
                  <a:srgbClr val="F3F3F3"/>
                </a:solidFill>
              </a:rPr>
              <a:t>)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605" name="Google Shape;605;p1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83088" y="2680625"/>
            <a:ext cx="1623075" cy="16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1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89813" y="2680625"/>
            <a:ext cx="1587675" cy="158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1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74063" y="1038550"/>
            <a:ext cx="1587675" cy="15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 the 1980s, A&amp;W tried to compete with the McDonald’s Quarter Pounder by offering a bigger, juicier ⅓ lb. burger at the same price. But confused consumers wrongly assumed that ¼ was bigger than ⅓ (You know, because 4 is bigger than 3) and the whole experiment went down in history as a huge marketing fail. &#10;&#10;Well, Rooty has been crunching the numbers, and he’s finally come up with a solution that’s destined to shake the field of mathematics to its core. &#10;&#10;For a limited time only, forget everything you know about fractions and wrap your beautiful mind and watering mouth around the whopping A&amp;W 3/9 lb. Burger. &#10;&#10;It’s bigger, genius.&#10;&#10;Like A&amp;W Restaurants on Facebook: https://www.facebook.com/awrestaurants​&#10;&#10;Follow A&amp;W Restaurants on Twitter: https://www.twitter.com/awrestaurants​&#10;&#10;Follow A&amp;W Restaurants on Instagram: https://www.instagram.com/awrestaurants​&#10;&#10;Visit the official A&amp;W Restaurants website: https://www.awrestaurants.com" id="612" name="Google Shape;612;p118" title="The A&amp;W 3/9 lb. Burger | A&amp;W Restaurant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00965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118"/>
          <p:cNvSpPr txBox="1"/>
          <p:nvPr>
            <p:ph idx="4294967295" type="title"/>
          </p:nvPr>
        </p:nvSpPr>
        <p:spPr>
          <a:xfrm>
            <a:off x="106050" y="67375"/>
            <a:ext cx="8931900" cy="507900"/>
          </a:xfrm>
          <a:prstGeom prst="rect">
            <a:avLst/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The Reveal</a:t>
            </a:r>
            <a:r>
              <a:rPr lang="en" sz="23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:</a:t>
            </a:r>
            <a:r>
              <a:rPr lang="en" sz="2300">
                <a:solidFill>
                  <a:srgbClr val="FFFFFF"/>
                </a:solidFill>
              </a:rPr>
              <a:t> How </a:t>
            </a:r>
            <a:r>
              <a:rPr lang="en" sz="2300">
                <a:solidFill>
                  <a:srgbClr val="FFFFFF"/>
                </a:solidFill>
              </a:rPr>
              <a:t>A&amp;W came back from marketing flop using math</a:t>
            </a:r>
            <a:endParaRPr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6"/>
          <p:cNvSpPr txBox="1"/>
          <p:nvPr/>
        </p:nvSpPr>
        <p:spPr>
          <a:xfrm>
            <a:off x="170850" y="74250"/>
            <a:ext cx="8802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2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VOCABULARY</a:t>
            </a:r>
            <a:endParaRPr sz="2420">
              <a:solidFill>
                <a:srgbClr val="FFFFFF"/>
              </a:solidFill>
            </a:endParaRPr>
          </a:p>
        </p:txBody>
      </p:sp>
      <p:sp>
        <p:nvSpPr>
          <p:cNvPr id="280" name="Google Shape;280;p86"/>
          <p:cNvSpPr txBox="1"/>
          <p:nvPr/>
        </p:nvSpPr>
        <p:spPr>
          <a:xfrm>
            <a:off x="97350" y="511550"/>
            <a:ext cx="9046500" cy="44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i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equivalent fraction:</a:t>
            </a:r>
            <a:endParaRPr i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</a:t>
            </a:r>
            <a:endParaRPr i="1" sz="1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</a:t>
            </a:r>
            <a:endParaRPr i="1" sz="1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i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fractional notation</a:t>
            </a:r>
            <a:endParaRPr i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</a:t>
            </a:r>
            <a:endParaRPr i="1" sz="1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</a:t>
            </a:r>
            <a:endParaRPr i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i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simplify</a:t>
            </a:r>
            <a:endParaRPr i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</a:t>
            </a:r>
            <a:endParaRPr i="1" sz="1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</a:t>
            </a:r>
            <a:endParaRPr i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i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simplified fraction</a:t>
            </a:r>
            <a:endParaRPr i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</a:t>
            </a:r>
            <a:endParaRPr i="1" sz="1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</a:t>
            </a:r>
            <a:endParaRPr i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7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87"/>
          <p:cNvSpPr txBox="1"/>
          <p:nvPr/>
        </p:nvSpPr>
        <p:spPr>
          <a:xfrm>
            <a:off x="1078800" y="1290025"/>
            <a:ext cx="6986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What fractions are these, and how would you </a:t>
            </a:r>
            <a:r>
              <a:rPr i="1" lang="en"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compare</a:t>
            </a:r>
            <a:r>
              <a:rPr lang="en"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them?</a:t>
            </a:r>
            <a:endParaRPr sz="1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7" name="Google Shape;287;p87"/>
          <p:cNvSpPr txBox="1"/>
          <p:nvPr>
            <p:ph idx="4294967295" type="title"/>
          </p:nvPr>
        </p:nvSpPr>
        <p:spPr>
          <a:xfrm>
            <a:off x="311700" y="74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Recall</a:t>
            </a:r>
            <a:r>
              <a:rPr lang="en" sz="2720">
                <a:solidFill>
                  <a:srgbClr val="FFFFFF"/>
                </a:solidFill>
              </a:rPr>
              <a:t>: Comparing unit fractions</a:t>
            </a:r>
            <a:endParaRPr sz="2720">
              <a:solidFill>
                <a:srgbClr val="FFFFFF"/>
              </a:solidFill>
            </a:endParaRPr>
          </a:p>
        </p:txBody>
      </p:sp>
      <p:sp>
        <p:nvSpPr>
          <p:cNvPr id="288" name="Google Shape;288;p87"/>
          <p:cNvSpPr txBox="1"/>
          <p:nvPr/>
        </p:nvSpPr>
        <p:spPr>
          <a:xfrm>
            <a:off x="2155650" y="2165800"/>
            <a:ext cx="4832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½    ¼ </a:t>
            </a:r>
            <a:endParaRPr sz="4800"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9" name="Google Shape;289;p87"/>
          <p:cNvSpPr txBox="1"/>
          <p:nvPr>
            <p:ph idx="4294967295" type="title"/>
          </p:nvPr>
        </p:nvSpPr>
        <p:spPr>
          <a:xfrm>
            <a:off x="2555850" y="3840600"/>
            <a:ext cx="4032300" cy="1089300"/>
          </a:xfrm>
          <a:prstGeom prst="rect">
            <a:avLst/>
          </a:prstGeom>
          <a:solidFill>
            <a:srgbClr val="2F2D2D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compare</a:t>
            </a:r>
            <a:endParaRPr sz="1800" u="sng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state whether a number is smaller, larger, or equal to another</a:t>
            </a:r>
            <a:endParaRPr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87"/>
          <p:cNvSpPr/>
          <p:nvPr/>
        </p:nvSpPr>
        <p:spPr>
          <a:xfrm>
            <a:off x="4351575" y="2447925"/>
            <a:ext cx="424500" cy="4245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8"/>
          <p:cNvSpPr txBox="1"/>
          <p:nvPr>
            <p:ph idx="4294967295" type="title"/>
          </p:nvPr>
        </p:nvSpPr>
        <p:spPr>
          <a:xfrm>
            <a:off x="311700" y="455250"/>
            <a:ext cx="85206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 u="sng">
                <a:solidFill>
                  <a:srgbClr val="FF00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O</a:t>
            </a:r>
            <a:r>
              <a:rPr lang="en" sz="2520" u="sng">
                <a:solidFill>
                  <a:srgbClr val="FF84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B</a:t>
            </a:r>
            <a:r>
              <a:rPr lang="en" sz="2520" u="sng">
                <a:solidFill>
                  <a:srgbClr val="F5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J</a:t>
            </a:r>
            <a:r>
              <a:rPr lang="en" sz="2520" u="sng">
                <a:solidFill>
                  <a:srgbClr val="71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E</a:t>
            </a:r>
            <a:r>
              <a:rPr lang="en" sz="2520" u="sng">
                <a:solidFill>
                  <a:srgbClr val="00FF12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C</a:t>
            </a:r>
            <a:r>
              <a:rPr lang="en" sz="2520" u="sng">
                <a:solidFill>
                  <a:srgbClr val="00FF96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T</a:t>
            </a:r>
            <a:r>
              <a:rPr lang="en" sz="2520" u="sng">
                <a:solidFill>
                  <a:srgbClr val="00E3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I</a:t>
            </a:r>
            <a:r>
              <a:rPr lang="en" sz="2520" u="sng">
                <a:solidFill>
                  <a:srgbClr val="005F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V</a:t>
            </a:r>
            <a:r>
              <a:rPr lang="en" sz="2520" u="sng">
                <a:solidFill>
                  <a:srgbClr val="25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E</a:t>
            </a:r>
            <a:r>
              <a:rPr lang="en" sz="2520" u="sng">
                <a:solidFill>
                  <a:srgbClr val="A9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S</a:t>
            </a:r>
            <a:r>
              <a:rPr lang="en" sz="2520" u="sng">
                <a:solidFill>
                  <a:srgbClr val="FF00D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:</a:t>
            </a:r>
            <a:endParaRPr sz="2100" u="sng">
              <a:solidFill>
                <a:srgbClr val="FF004C"/>
              </a:solidFill>
              <a:highlight>
                <a:srgbClr val="FFFFFF"/>
              </a:highlight>
            </a:endParaRPr>
          </a:p>
        </p:txBody>
      </p:sp>
      <p:sp>
        <p:nvSpPr>
          <p:cNvPr id="296" name="Google Shape;296;p88"/>
          <p:cNvSpPr txBox="1"/>
          <p:nvPr>
            <p:ph idx="4294967295" type="title"/>
          </p:nvPr>
        </p:nvSpPr>
        <p:spPr>
          <a:xfrm>
            <a:off x="0" y="988650"/>
            <a:ext cx="9144000" cy="14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900">
                <a:solidFill>
                  <a:srgbClr val="FB00FF"/>
                </a:solidFill>
                <a:latin typeface="Luckiest Guy"/>
                <a:ea typeface="Luckiest Guy"/>
                <a:cs typeface="Luckiest Guy"/>
                <a:sym typeface="Luckiest Guy"/>
              </a:rPr>
              <a:t>#</a:t>
            </a:r>
            <a:r>
              <a:rPr b="1" lang="en" sz="1900">
                <a:solidFill>
                  <a:srgbClr val="FF00DD"/>
                </a:solidFill>
                <a:latin typeface="Luckiest Guy"/>
                <a:ea typeface="Luckiest Guy"/>
                <a:cs typeface="Luckiest Guy"/>
                <a:sym typeface="Luckiest Guy"/>
              </a:rPr>
              <a:t>1</a:t>
            </a:r>
            <a:r>
              <a:rPr b="1" lang="en" sz="1900">
                <a:solidFill>
                  <a:srgbClr val="FF0089"/>
                </a:solidFill>
                <a:latin typeface="Luckiest Guy"/>
                <a:ea typeface="Luckiest Guy"/>
                <a:cs typeface="Luckiest Guy"/>
                <a:sym typeface="Luckiest Guy"/>
              </a:rPr>
              <a:t>: </a:t>
            </a:r>
            <a:r>
              <a:rPr lang="en" sz="19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Students will be able to </a:t>
            </a:r>
            <a:r>
              <a:rPr b="1" lang="en" sz="19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compare</a:t>
            </a:r>
            <a:r>
              <a:rPr lang="en" sz="1900"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 fractions, using reasoning </a:t>
            </a: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and equivalent fractions.</a:t>
            </a:r>
            <a:endParaRPr sz="1900">
              <a:solidFill>
                <a:srgbClr val="FF9900"/>
              </a:solidFill>
            </a:endParaRPr>
          </a:p>
        </p:txBody>
      </p:sp>
      <p:sp>
        <p:nvSpPr>
          <p:cNvPr id="297" name="Google Shape;297;p88"/>
          <p:cNvSpPr txBox="1"/>
          <p:nvPr>
            <p:ph idx="4294967295" type="title"/>
          </p:nvPr>
        </p:nvSpPr>
        <p:spPr>
          <a:xfrm>
            <a:off x="311700" y="2512650"/>
            <a:ext cx="8520600" cy="19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 u="sng">
                <a:solidFill>
                  <a:srgbClr val="FF00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“</a:t>
            </a:r>
            <a:r>
              <a:rPr lang="en" sz="2420" u="sng">
                <a:solidFill>
                  <a:srgbClr val="FF48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I</a:t>
            </a:r>
            <a:r>
              <a:rPr lang="en" sz="2420" u="sng">
                <a:solidFill>
                  <a:srgbClr val="FF91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-</a:t>
            </a:r>
            <a:r>
              <a:rPr lang="en" sz="2420" u="sng">
                <a:solidFill>
                  <a:srgbClr val="FFDA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C</a:t>
            </a:r>
            <a:r>
              <a:rPr lang="en" sz="2420" u="sng">
                <a:solidFill>
                  <a:srgbClr val="DB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a</a:t>
            </a:r>
            <a:r>
              <a:rPr lang="en" sz="2420" u="sng">
                <a:solidFill>
                  <a:srgbClr val="92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n</a:t>
            </a:r>
            <a:r>
              <a:rPr lang="en" sz="2420" u="sng">
                <a:solidFill>
                  <a:srgbClr val="49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…</a:t>
            </a:r>
            <a:r>
              <a:rPr lang="en" sz="2420" u="sng">
                <a:solidFill>
                  <a:srgbClr val="01FF0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”</a:t>
            </a:r>
            <a:r>
              <a:rPr lang="en" sz="2420" u="sng">
                <a:solidFill>
                  <a:srgbClr val="00FF47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 </a:t>
            </a:r>
            <a:r>
              <a:rPr lang="en" sz="2420" u="sng">
                <a:solidFill>
                  <a:srgbClr val="00FF90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S</a:t>
            </a:r>
            <a:r>
              <a:rPr lang="en" sz="2420" u="sng">
                <a:solidFill>
                  <a:srgbClr val="00FFD8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t</a:t>
            </a:r>
            <a:r>
              <a:rPr lang="en" sz="2420" u="sng">
                <a:solidFill>
                  <a:srgbClr val="00DC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a</a:t>
            </a:r>
            <a:r>
              <a:rPr lang="en" sz="2420" u="sng">
                <a:solidFill>
                  <a:srgbClr val="0093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t</a:t>
            </a:r>
            <a:r>
              <a:rPr lang="en" sz="2420" u="sng">
                <a:solidFill>
                  <a:srgbClr val="004B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e</a:t>
            </a:r>
            <a:r>
              <a:rPr lang="en" sz="2420" u="sng">
                <a:solidFill>
                  <a:srgbClr val="0002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m</a:t>
            </a:r>
            <a:r>
              <a:rPr lang="en" sz="2420" u="sng">
                <a:solidFill>
                  <a:srgbClr val="46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e</a:t>
            </a:r>
            <a:r>
              <a:rPr lang="en" sz="2420" u="sng">
                <a:solidFill>
                  <a:srgbClr val="8E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n</a:t>
            </a:r>
            <a:r>
              <a:rPr lang="en" sz="2420" u="sng">
                <a:solidFill>
                  <a:srgbClr val="D700FF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t</a:t>
            </a:r>
            <a:r>
              <a:rPr lang="en" sz="2420" u="sng">
                <a:solidFill>
                  <a:srgbClr val="FF00DD"/>
                </a:solidFill>
                <a:highlight>
                  <a:srgbClr val="434343"/>
                </a:highlight>
                <a:latin typeface="Luckiest Guy"/>
                <a:ea typeface="Luckiest Guy"/>
                <a:cs typeface="Luckiest Guy"/>
                <a:sym typeface="Luckiest Guy"/>
              </a:rPr>
              <a:t>S:</a:t>
            </a:r>
            <a:endParaRPr sz="2420" u="sng">
              <a:solidFill>
                <a:srgbClr val="FF0095"/>
              </a:solidFill>
              <a:highlight>
                <a:srgbClr val="434343"/>
              </a:highlight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SzPts val="990"/>
              <a:buNone/>
            </a:pPr>
            <a:r>
              <a:rPr b="1" lang="en" sz="1800">
                <a:solidFill>
                  <a:srgbClr val="FFFFFF"/>
                </a:solidFill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I can </a:t>
            </a:r>
            <a:r>
              <a:rPr b="1" lang="en" sz="1800" u="sng">
                <a:solidFill>
                  <a:srgbClr val="FFFFFF"/>
                </a:solidFill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compare</a:t>
            </a:r>
            <a:r>
              <a:rPr b="1" lang="en" sz="1800">
                <a:solidFill>
                  <a:srgbClr val="FFFFFF"/>
                </a:solidFill>
                <a:highlight>
                  <a:srgbClr val="4A86E8"/>
                </a:highlight>
                <a:latin typeface="Montserrat"/>
                <a:ea typeface="Montserrat"/>
                <a:cs typeface="Montserrat"/>
                <a:sym typeface="Montserrat"/>
              </a:rPr>
              <a:t> fractions.</a:t>
            </a:r>
            <a:endParaRPr sz="2320">
              <a:solidFill>
                <a:srgbClr val="82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9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89"/>
          <p:cNvSpPr txBox="1"/>
          <p:nvPr>
            <p:ph idx="4294967295" type="title"/>
          </p:nvPr>
        </p:nvSpPr>
        <p:spPr>
          <a:xfrm>
            <a:off x="311700" y="74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discuss</a:t>
            </a:r>
            <a:r>
              <a:rPr lang="en" sz="2720">
                <a:solidFill>
                  <a:srgbClr val="FFFFFF"/>
                </a:solidFill>
              </a:rPr>
              <a:t>: How to compare fractions</a:t>
            </a:r>
            <a:endParaRPr sz="2720">
              <a:solidFill>
                <a:srgbClr val="FFFFFF"/>
              </a:solidFill>
            </a:endParaRPr>
          </a:p>
        </p:txBody>
      </p:sp>
      <p:sp>
        <p:nvSpPr>
          <p:cNvPr id="304" name="Google Shape;304;p89"/>
          <p:cNvSpPr txBox="1"/>
          <p:nvPr/>
        </p:nvSpPr>
        <p:spPr>
          <a:xfrm>
            <a:off x="1508700" y="832825"/>
            <a:ext cx="6126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might you </a:t>
            </a:r>
            <a:r>
              <a:rPr b="1" i="1"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compare</a:t>
            </a:r>
            <a:r>
              <a:rPr b="1"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these fraction sets without modeling?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89"/>
          <p:cNvSpPr txBox="1"/>
          <p:nvPr/>
        </p:nvSpPr>
        <p:spPr>
          <a:xfrm>
            <a:off x="2174700" y="1746200"/>
            <a:ext cx="4947000" cy="29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4/5, 2/5, 5/5</a:t>
            </a:r>
            <a:endParaRPr b="1" sz="27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3/3 , 3/6 , 3/9</a:t>
            </a:r>
            <a:endParaRPr b="1" sz="27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2/6 , 3/6 , 5/6</a:t>
            </a:r>
            <a:endParaRPr b="1" sz="27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2/6 , 2/3 , 2/9</a:t>
            </a:r>
            <a:endParaRPr b="1" sz="27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2/3 , 3/6, 3/9</a:t>
            </a:r>
            <a:endParaRPr b="1" sz="27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2/3 , 4/6 , 6/9</a:t>
            </a:r>
            <a:endParaRPr b="1" sz="27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90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90"/>
          <p:cNvSpPr txBox="1"/>
          <p:nvPr>
            <p:ph idx="4294967295" type="title"/>
          </p:nvPr>
        </p:nvSpPr>
        <p:spPr>
          <a:xfrm>
            <a:off x="311700" y="74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u="sng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Fraction Set 1</a:t>
            </a:r>
            <a:endParaRPr sz="2720" u="sng">
              <a:solidFill>
                <a:srgbClr val="FFFFFF"/>
              </a:solidFill>
            </a:endParaRPr>
          </a:p>
        </p:txBody>
      </p:sp>
      <p:sp>
        <p:nvSpPr>
          <p:cNvPr id="312" name="Google Shape;312;p90"/>
          <p:cNvSpPr txBox="1"/>
          <p:nvPr/>
        </p:nvSpPr>
        <p:spPr>
          <a:xfrm>
            <a:off x="1700100" y="804375"/>
            <a:ext cx="2349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2/6 , 2/3 , 2/9</a:t>
            </a:r>
            <a:endParaRPr b="1" sz="2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3" name="Google Shape;313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95" y="3982657"/>
            <a:ext cx="1129213" cy="112921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90"/>
          <p:cNvSpPr txBox="1"/>
          <p:nvPr/>
        </p:nvSpPr>
        <p:spPr>
          <a:xfrm>
            <a:off x="-899813" y="4481658"/>
            <a:ext cx="707400" cy="336300"/>
          </a:xfrm>
          <a:prstGeom prst="rect">
            <a:avLst/>
          </a:prstGeom>
          <a:gradFill>
            <a:gsLst>
              <a:gs pos="0">
                <a:srgbClr val="515151"/>
              </a:gs>
              <a:gs pos="100000">
                <a:srgbClr val="101010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9900FF"/>
                </a:solidFill>
                <a:latin typeface="Varela Round"/>
                <a:ea typeface="Varela Round"/>
                <a:cs typeface="Varela Round"/>
                <a:sym typeface="Varela Roun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MLC</a:t>
            </a:r>
            <a:endParaRPr b="1" sz="1800">
              <a:solidFill>
                <a:srgbClr val="9900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15" name="Google Shape;315;p90"/>
          <p:cNvSpPr/>
          <p:nvPr/>
        </p:nvSpPr>
        <p:spPr>
          <a:xfrm>
            <a:off x="1424100" y="1622100"/>
            <a:ext cx="2901600" cy="714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90"/>
          <p:cNvSpPr/>
          <p:nvPr/>
        </p:nvSpPr>
        <p:spPr>
          <a:xfrm>
            <a:off x="1424100" y="2511171"/>
            <a:ext cx="2901600" cy="714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90"/>
          <p:cNvSpPr/>
          <p:nvPr/>
        </p:nvSpPr>
        <p:spPr>
          <a:xfrm>
            <a:off x="1424100" y="3400243"/>
            <a:ext cx="2901600" cy="714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90"/>
          <p:cNvSpPr txBox="1"/>
          <p:nvPr/>
        </p:nvSpPr>
        <p:spPr>
          <a:xfrm>
            <a:off x="5538489" y="805950"/>
            <a:ext cx="2349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3/3 , 3/6 , 3/9</a:t>
            </a:r>
            <a:endParaRPr b="1" sz="2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5262489" y="1622100"/>
            <a:ext cx="2901600" cy="714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90"/>
          <p:cNvSpPr/>
          <p:nvPr/>
        </p:nvSpPr>
        <p:spPr>
          <a:xfrm>
            <a:off x="5262489" y="2511171"/>
            <a:ext cx="2901600" cy="714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90"/>
          <p:cNvSpPr/>
          <p:nvPr/>
        </p:nvSpPr>
        <p:spPr>
          <a:xfrm>
            <a:off x="5262489" y="3400243"/>
            <a:ext cx="2901600" cy="714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91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91"/>
          <p:cNvSpPr txBox="1"/>
          <p:nvPr>
            <p:ph idx="4294967295" type="title"/>
          </p:nvPr>
        </p:nvSpPr>
        <p:spPr>
          <a:xfrm>
            <a:off x="311700" y="74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u="sng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Fraction Set 1</a:t>
            </a:r>
            <a:endParaRPr sz="2720" u="sng">
              <a:solidFill>
                <a:srgbClr val="FFFFFF"/>
              </a:solidFill>
            </a:endParaRPr>
          </a:p>
        </p:txBody>
      </p:sp>
      <p:sp>
        <p:nvSpPr>
          <p:cNvPr id="328" name="Google Shape;328;p91"/>
          <p:cNvSpPr txBox="1"/>
          <p:nvPr/>
        </p:nvSpPr>
        <p:spPr>
          <a:xfrm>
            <a:off x="3397200" y="816788"/>
            <a:ext cx="234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2/3 , 4/6 , 6/9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91"/>
          <p:cNvSpPr/>
          <p:nvPr/>
        </p:nvSpPr>
        <p:spPr>
          <a:xfrm>
            <a:off x="2831250" y="1540725"/>
            <a:ext cx="3481500" cy="857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91"/>
          <p:cNvSpPr/>
          <p:nvPr/>
        </p:nvSpPr>
        <p:spPr>
          <a:xfrm>
            <a:off x="2831250" y="2607525"/>
            <a:ext cx="3481500" cy="857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91"/>
          <p:cNvSpPr/>
          <p:nvPr/>
        </p:nvSpPr>
        <p:spPr>
          <a:xfrm>
            <a:off x="2831250" y="3674325"/>
            <a:ext cx="3481500" cy="857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ainbow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ainbow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