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726" r:id="rId5"/>
    <p:sldMasterId id="2147483727" r:id="rId6"/>
    <p:sldMasterId id="2147483728" r:id="rId7"/>
    <p:sldMasterId id="2147483729" r:id="rId8"/>
  </p:sldMasterIdLst>
  <p:notesMasterIdLst>
    <p:notesMasterId r:id="rId9"/>
  </p:notes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75" r:id="rId29"/>
    <p:sldId id="276" r:id="rId30"/>
    <p:sldId id="277" r:id="rId31"/>
    <p:sldId id="278" r:id="rId32"/>
    <p:sldId id="279" r:id="rId33"/>
    <p:sldId id="280" r:id="rId34"/>
    <p:sldId id="281" r:id="rId35"/>
    <p:sldId id="282" r:id="rId36"/>
    <p:sldId id="283" r:id="rId37"/>
    <p:sldId id="284" r:id="rId38"/>
    <p:sldId id="285" r:id="rId39"/>
    <p:sldId id="286" r:id="rId40"/>
    <p:sldId id="287" r:id="rId41"/>
    <p:sldId id="288" r:id="rId42"/>
    <p:sldId id="289" r:id="rId43"/>
    <p:sldId id="290" r:id="rId44"/>
    <p:sldId id="291" r:id="rId45"/>
  </p:sldIdLst>
  <p:sldSz cy="5143500" cx="9144000"/>
  <p:notesSz cx="6858000" cy="9144000"/>
  <p:embeddedFontLst>
    <p:embeddedFont>
      <p:font typeface="Montserrat SemiBold"/>
      <p:regular r:id="rId46"/>
      <p:bold r:id="rId47"/>
      <p:italic r:id="rId48"/>
      <p:boldItalic r:id="rId49"/>
    </p:embeddedFont>
    <p:embeddedFont>
      <p:font typeface="Roboto"/>
      <p:regular r:id="rId50"/>
      <p:bold r:id="rId51"/>
      <p:italic r:id="rId52"/>
      <p:boldItalic r:id="rId53"/>
    </p:embeddedFont>
    <p:embeddedFont>
      <p:font typeface="Montserrat"/>
      <p:regular r:id="rId54"/>
      <p:bold r:id="rId55"/>
      <p:italic r:id="rId56"/>
      <p:boldItalic r:id="rId57"/>
    </p:embeddedFont>
    <p:embeddedFont>
      <p:font typeface="Lato"/>
      <p:regular r:id="rId58"/>
      <p:bold r:id="rId59"/>
      <p:italic r:id="rId60"/>
      <p:boldItalic r:id="rId61"/>
    </p:embeddedFont>
    <p:embeddedFont>
      <p:font typeface="Montserrat Medium"/>
      <p:regular r:id="rId62"/>
      <p:bold r:id="rId63"/>
      <p:italic r:id="rId64"/>
      <p:boldItalic r:id="rId65"/>
    </p:embeddedFont>
    <p:embeddedFont>
      <p:font typeface="Varela Round"/>
      <p:regular r:id="rId66"/>
    </p:embeddedFont>
    <p:embeddedFont>
      <p:font typeface="Righteous"/>
      <p:regular r:id="rId67"/>
    </p:embeddedFont>
    <p:embeddedFont>
      <p:font typeface="Averia Libre"/>
      <p:regular r:id="rId68"/>
      <p:bold r:id="rId69"/>
      <p:italic r:id="rId70"/>
      <p:boldItalic r:id="rId71"/>
    </p:embeddedFont>
    <p:embeddedFont>
      <p:font typeface="Roboto Mono"/>
      <p:regular r:id="rId72"/>
      <p:bold r:id="rId73"/>
      <p:italic r:id="rId74"/>
      <p:boldItalic r:id="rId75"/>
    </p:embeddedFont>
    <p:embeddedFont>
      <p:font typeface="Luckiest Guy"/>
      <p:regular r:id="rId76"/>
    </p:embeddedFont>
    <p:embeddedFont>
      <p:font typeface="Century Gothic"/>
      <p:regular r:id="rId77"/>
      <p:bold r:id="rId78"/>
      <p:italic r:id="rId79"/>
      <p:boldItalic r:id="rId8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2EDB4B7-D74D-496D-8683-D58F41A2A0BB}">
  <a:tblStyle styleId="{52EDB4B7-D74D-496D-8683-D58F41A2A0B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1.xml"/><Relationship Id="rId42" Type="http://schemas.openxmlformats.org/officeDocument/2006/relationships/slide" Target="slides/slide33.xml"/><Relationship Id="rId41" Type="http://schemas.openxmlformats.org/officeDocument/2006/relationships/slide" Target="slides/slide32.xml"/><Relationship Id="rId44" Type="http://schemas.openxmlformats.org/officeDocument/2006/relationships/slide" Target="slides/slide35.xml"/><Relationship Id="rId43" Type="http://schemas.openxmlformats.org/officeDocument/2006/relationships/slide" Target="slides/slide34.xml"/><Relationship Id="rId46" Type="http://schemas.openxmlformats.org/officeDocument/2006/relationships/font" Target="fonts/MontserratSemiBold-regular.fntdata"/><Relationship Id="rId45" Type="http://schemas.openxmlformats.org/officeDocument/2006/relationships/slide" Target="slides/slide36.xml"/><Relationship Id="rId80" Type="http://schemas.openxmlformats.org/officeDocument/2006/relationships/font" Target="fonts/CenturyGothic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notesMaster" Target="notesMasters/notesMaster1.xml"/><Relationship Id="rId48" Type="http://schemas.openxmlformats.org/officeDocument/2006/relationships/font" Target="fonts/MontserratSemiBold-italic.fntdata"/><Relationship Id="rId47" Type="http://schemas.openxmlformats.org/officeDocument/2006/relationships/font" Target="fonts/MontserratSemiBold-bold.fntdata"/><Relationship Id="rId49" Type="http://schemas.openxmlformats.org/officeDocument/2006/relationships/font" Target="fonts/MontserratSemiBold-boldItalic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slideMaster" Target="slideMasters/slideMaster3.xml"/><Relationship Id="rId8" Type="http://schemas.openxmlformats.org/officeDocument/2006/relationships/slideMaster" Target="slideMasters/slideMaster4.xml"/><Relationship Id="rId73" Type="http://schemas.openxmlformats.org/officeDocument/2006/relationships/font" Target="fonts/RobotoMono-bold.fntdata"/><Relationship Id="rId72" Type="http://schemas.openxmlformats.org/officeDocument/2006/relationships/font" Target="fonts/RobotoMono-regular.fntdata"/><Relationship Id="rId31" Type="http://schemas.openxmlformats.org/officeDocument/2006/relationships/slide" Target="slides/slide22.xml"/><Relationship Id="rId75" Type="http://schemas.openxmlformats.org/officeDocument/2006/relationships/font" Target="fonts/RobotoMono-boldItalic.fntdata"/><Relationship Id="rId30" Type="http://schemas.openxmlformats.org/officeDocument/2006/relationships/slide" Target="slides/slide21.xml"/><Relationship Id="rId74" Type="http://schemas.openxmlformats.org/officeDocument/2006/relationships/font" Target="fonts/RobotoMono-italic.fntdata"/><Relationship Id="rId33" Type="http://schemas.openxmlformats.org/officeDocument/2006/relationships/slide" Target="slides/slide24.xml"/><Relationship Id="rId77" Type="http://schemas.openxmlformats.org/officeDocument/2006/relationships/font" Target="fonts/CenturyGothic-regular.fntdata"/><Relationship Id="rId32" Type="http://schemas.openxmlformats.org/officeDocument/2006/relationships/slide" Target="slides/slide23.xml"/><Relationship Id="rId76" Type="http://schemas.openxmlformats.org/officeDocument/2006/relationships/font" Target="fonts/LuckiestGuy-regular.fntdata"/><Relationship Id="rId35" Type="http://schemas.openxmlformats.org/officeDocument/2006/relationships/slide" Target="slides/slide26.xml"/><Relationship Id="rId79" Type="http://schemas.openxmlformats.org/officeDocument/2006/relationships/font" Target="fonts/CenturyGothic-italic.fntdata"/><Relationship Id="rId34" Type="http://schemas.openxmlformats.org/officeDocument/2006/relationships/slide" Target="slides/slide25.xml"/><Relationship Id="rId78" Type="http://schemas.openxmlformats.org/officeDocument/2006/relationships/font" Target="fonts/CenturyGothic-bold.fntdata"/><Relationship Id="rId71" Type="http://schemas.openxmlformats.org/officeDocument/2006/relationships/font" Target="fonts/AveriaLibre-boldItalic.fntdata"/><Relationship Id="rId70" Type="http://schemas.openxmlformats.org/officeDocument/2006/relationships/font" Target="fonts/AveriaLibre-italic.fntdata"/><Relationship Id="rId37" Type="http://schemas.openxmlformats.org/officeDocument/2006/relationships/slide" Target="slides/slide28.xml"/><Relationship Id="rId36" Type="http://schemas.openxmlformats.org/officeDocument/2006/relationships/slide" Target="slides/slide27.xml"/><Relationship Id="rId39" Type="http://schemas.openxmlformats.org/officeDocument/2006/relationships/slide" Target="slides/slide30.xml"/><Relationship Id="rId38" Type="http://schemas.openxmlformats.org/officeDocument/2006/relationships/slide" Target="slides/slide29.xml"/><Relationship Id="rId62" Type="http://schemas.openxmlformats.org/officeDocument/2006/relationships/font" Target="fonts/MontserratMedium-regular.fntdata"/><Relationship Id="rId61" Type="http://schemas.openxmlformats.org/officeDocument/2006/relationships/font" Target="fonts/Lato-boldItalic.fntdata"/><Relationship Id="rId20" Type="http://schemas.openxmlformats.org/officeDocument/2006/relationships/slide" Target="slides/slide11.xml"/><Relationship Id="rId64" Type="http://schemas.openxmlformats.org/officeDocument/2006/relationships/font" Target="fonts/MontserratMedium-italic.fntdata"/><Relationship Id="rId63" Type="http://schemas.openxmlformats.org/officeDocument/2006/relationships/font" Target="fonts/MontserratMedium-bold.fntdata"/><Relationship Id="rId22" Type="http://schemas.openxmlformats.org/officeDocument/2006/relationships/slide" Target="slides/slide13.xml"/><Relationship Id="rId66" Type="http://schemas.openxmlformats.org/officeDocument/2006/relationships/font" Target="fonts/VarelaRound-regular.fntdata"/><Relationship Id="rId21" Type="http://schemas.openxmlformats.org/officeDocument/2006/relationships/slide" Target="slides/slide12.xml"/><Relationship Id="rId65" Type="http://schemas.openxmlformats.org/officeDocument/2006/relationships/font" Target="fonts/MontserratMedium-boldItalic.fntdata"/><Relationship Id="rId24" Type="http://schemas.openxmlformats.org/officeDocument/2006/relationships/slide" Target="slides/slide15.xml"/><Relationship Id="rId68" Type="http://schemas.openxmlformats.org/officeDocument/2006/relationships/font" Target="fonts/AveriaLibre-regular.fntdata"/><Relationship Id="rId23" Type="http://schemas.openxmlformats.org/officeDocument/2006/relationships/slide" Target="slides/slide14.xml"/><Relationship Id="rId67" Type="http://schemas.openxmlformats.org/officeDocument/2006/relationships/font" Target="fonts/Righteous-regular.fntdata"/><Relationship Id="rId60" Type="http://schemas.openxmlformats.org/officeDocument/2006/relationships/font" Target="fonts/Lato-italic.fntdata"/><Relationship Id="rId26" Type="http://schemas.openxmlformats.org/officeDocument/2006/relationships/slide" Target="slides/slide17.xml"/><Relationship Id="rId25" Type="http://schemas.openxmlformats.org/officeDocument/2006/relationships/slide" Target="slides/slide16.xml"/><Relationship Id="rId69" Type="http://schemas.openxmlformats.org/officeDocument/2006/relationships/font" Target="fonts/AveriaLibre-bold.fntdata"/><Relationship Id="rId28" Type="http://schemas.openxmlformats.org/officeDocument/2006/relationships/slide" Target="slides/slide19.xml"/><Relationship Id="rId27" Type="http://schemas.openxmlformats.org/officeDocument/2006/relationships/slide" Target="slides/slide18.xml"/><Relationship Id="rId29" Type="http://schemas.openxmlformats.org/officeDocument/2006/relationships/slide" Target="slides/slide20.xml"/><Relationship Id="rId51" Type="http://schemas.openxmlformats.org/officeDocument/2006/relationships/font" Target="fonts/Roboto-bold.fntdata"/><Relationship Id="rId50" Type="http://schemas.openxmlformats.org/officeDocument/2006/relationships/font" Target="fonts/Roboto-regular.fntdata"/><Relationship Id="rId53" Type="http://schemas.openxmlformats.org/officeDocument/2006/relationships/font" Target="fonts/Roboto-boldItalic.fntdata"/><Relationship Id="rId52" Type="http://schemas.openxmlformats.org/officeDocument/2006/relationships/font" Target="fonts/Roboto-italic.fntdata"/><Relationship Id="rId11" Type="http://schemas.openxmlformats.org/officeDocument/2006/relationships/slide" Target="slides/slide2.xml"/><Relationship Id="rId55" Type="http://schemas.openxmlformats.org/officeDocument/2006/relationships/font" Target="fonts/Montserrat-bold.fntdata"/><Relationship Id="rId10" Type="http://schemas.openxmlformats.org/officeDocument/2006/relationships/slide" Target="slides/slide1.xml"/><Relationship Id="rId54" Type="http://schemas.openxmlformats.org/officeDocument/2006/relationships/font" Target="fonts/Montserrat-regular.fntdata"/><Relationship Id="rId13" Type="http://schemas.openxmlformats.org/officeDocument/2006/relationships/slide" Target="slides/slide4.xml"/><Relationship Id="rId57" Type="http://schemas.openxmlformats.org/officeDocument/2006/relationships/font" Target="fonts/Montserrat-boldItalic.fntdata"/><Relationship Id="rId12" Type="http://schemas.openxmlformats.org/officeDocument/2006/relationships/slide" Target="slides/slide3.xml"/><Relationship Id="rId56" Type="http://schemas.openxmlformats.org/officeDocument/2006/relationships/font" Target="fonts/Montserrat-italic.fntdata"/><Relationship Id="rId15" Type="http://schemas.openxmlformats.org/officeDocument/2006/relationships/slide" Target="slides/slide6.xml"/><Relationship Id="rId59" Type="http://schemas.openxmlformats.org/officeDocument/2006/relationships/font" Target="fonts/Lato-bold.fntdata"/><Relationship Id="rId14" Type="http://schemas.openxmlformats.org/officeDocument/2006/relationships/slide" Target="slides/slide5.xml"/><Relationship Id="rId58" Type="http://schemas.openxmlformats.org/officeDocument/2006/relationships/font" Target="fonts/Lato-regular.fntdata"/><Relationship Id="rId17" Type="http://schemas.openxmlformats.org/officeDocument/2006/relationships/slide" Target="slides/slide8.xml"/><Relationship Id="rId16" Type="http://schemas.openxmlformats.org/officeDocument/2006/relationships/slide" Target="slides/slide7.xml"/><Relationship Id="rId19" Type="http://schemas.openxmlformats.org/officeDocument/2006/relationships/slide" Target="slides/slide10.xml"/><Relationship Id="rId18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15fd8c61d9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15fd8c61d9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1a80f3becd4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1a80f3becd4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Directions</a:t>
            </a:r>
            <a:r>
              <a:rPr lang="en" sz="9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First, discuss with your partner[s] answers to the following questions. Using the blank lines below, record at least one response from a partner, along with their reasoning. Then, model the </a:t>
            </a:r>
            <a:r>
              <a:rPr lang="en" sz="9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two groups</a:t>
            </a:r>
            <a:r>
              <a:rPr lang="en" sz="9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of fractions to see if the results support your theories.</a:t>
            </a:r>
            <a:endParaRPr b="1" sz="9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1. What is one thing you will </a:t>
            </a:r>
            <a:r>
              <a:rPr i="1"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guess</a:t>
            </a: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about how the fractions would compare? </a:t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(“</a:t>
            </a:r>
            <a:r>
              <a:rPr i="1"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 believe/think/guess that…”</a:t>
            </a: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)</a:t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______________________________________________________________________________</a:t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______________________________________________________________________________</a:t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______________________________________________________________________________</a:t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2. Why will you guess that?</a:t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(“Because I know/remember/can see that….”)</a:t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______________________________________________________________________________</a:t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______________________________________________________________________________</a:t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______________________________________________________________________________</a:t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1a80f3becd4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1a80f3becd4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Directions </a:t>
            </a:r>
            <a:r>
              <a:rPr i="1"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[cont’d]</a:t>
            </a: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First, discuss with your partner[s] answers to the following questions. Using the blank lines below, record at least one response from a partner, along with their reasoning. Then, model the first </a:t>
            </a: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two groups</a:t>
            </a: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of fractions to see if the results support your theories.</a:t>
            </a:r>
            <a:endParaRPr b="1"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3. How was the third set different from the first two?</a:t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</a:t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</a:t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What thoughts or ideas are you starting to have as you compare what is changing and staying the same?</a:t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</a:t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</a:t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</a:t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</a:t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15fd8c61d90_0_4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Google Shape;360;g15fd8c61d90_0_4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Notes:</a:t>
            </a:r>
            <a:endParaRPr b="1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165437abd6c_0_1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165437abd6c_0_1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Notes:</a:t>
            </a:r>
            <a:endParaRPr b="1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165437abd6c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" name="Google Shape;385;g165437abd6c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Notes:</a:t>
            </a:r>
            <a:endParaRPr b="1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50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165437abd6c_0_1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" name="Google Shape;404;g165437abd6c_0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Notes:</a:t>
            </a:r>
            <a:endParaRPr b="1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15fd8c61d90_0_3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1" name="Google Shape;411;g15fd8c61d90_0_3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Notes:</a:t>
            </a:r>
            <a:endParaRPr b="1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165437abd6c_0_4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Google Shape;423;g165437abd6c_0_4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DIRECTIONS</a:t>
            </a: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Answer the following questions to find the pattern in the first group of fractions. Then </a:t>
            </a: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complete the second group of fractions to follow that pattern. Finally, make a third group of fractions that fits the rules established by the first two.</a:t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What is changing? </a:t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</a:t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</a:t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What is staying the same?</a:t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</a:t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</a:t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165437abd6c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3" name="Google Shape;433;g165437abd6c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Notes:</a:t>
            </a:r>
            <a:endParaRPr b="1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165437abd6c_0_5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165437abd6c_0_5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13f833e5174_0_21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13f833e5174_0_21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165437abd6c_0_3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165437abd6c_0_3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Notes:</a:t>
            </a:r>
            <a:endParaRPr b="1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165437abd6c_0_1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7" name="Google Shape;477;g165437abd6c_0_1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165437abd6c_0_8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4" name="Google Shape;484;g165437abd6c_0_8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165437abd6c_0_7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3" name="Google Shape;493;g165437abd6c_0_7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Notes:</a:t>
            </a:r>
            <a:endParaRPr b="1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50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165437abd6c_0_7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165437abd6c_0_7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Notes:</a:t>
            </a:r>
            <a:endParaRPr b="1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g165437abd6c_0_7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5" name="Google Shape;515;g165437abd6c_0_7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Notes:</a:t>
            </a:r>
            <a:endParaRPr b="1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g165437abd6c_0_8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5" name="Google Shape;525;g165437abd6c_0_8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Notes:</a:t>
            </a:r>
            <a:endParaRPr b="1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165437abd6c_0_7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165437abd6c_0_7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165437abd6c_0_4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4" name="Google Shape;544;g165437abd6c_0_4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Notes:</a:t>
            </a:r>
            <a:endParaRPr b="1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3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g165437abd6c_0_4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6" name="Google Shape;556;g165437abd6c_0_4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Notes:</a:t>
            </a:r>
            <a:endParaRPr b="1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3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15fd8c61d90_0_2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15fd8c61d90_0_2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What is “reasoning,” in the context of the first objective?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g165437abd6c_0_1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7" name="Google Shape;567;g165437abd6c_0_1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g165437abd6c_0_2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3" name="Google Shape;573;g165437abd6c_0_2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Notes:</a:t>
            </a:r>
            <a:endParaRPr b="1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g1a333e9dad6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0" name="Google Shape;580;g1a333e9dad6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Notes:</a:t>
            </a:r>
            <a:endParaRPr b="1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g165437abd6c_0_2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6" name="Google Shape;586;g165437abd6c_0_2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g16b6746bd38_0_1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3" name="Google Shape;593;g16b6746bd38_0_1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DISCUSSION NOTES</a:t>
            </a:r>
            <a:r>
              <a:rPr b="1"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</a:t>
            </a:r>
            <a:endParaRPr b="1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g16b6746bd38_0_2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9" name="Google Shape;599;g16b6746bd38_0_2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u="sng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REVIEW YOUR PROGRESS:</a:t>
            </a:r>
            <a:endParaRPr b="1" u="sng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 did well with these activities:</a:t>
            </a: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 need more practice with: 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g16b6746bd38_0_1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0" name="Google Shape;610;g16b6746bd38_0_1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entury Gothic"/>
                <a:ea typeface="Century Gothic"/>
                <a:cs typeface="Century Gothic"/>
                <a:sym typeface="Century Gothic"/>
              </a:rPr>
              <a:t>How did A&amp;W use math to come back from their epic marketing failure?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1a80f3becd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1a80f3becd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1641146c0f8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1641146c0f8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FILL-IN-THE-BLANKS:</a:t>
            </a:r>
            <a:endParaRPr b="1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When comparing two unit fractions, the fraction with the ________________ denominator will be the larger fraction.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 compare is to state whether a number is ______________________, _______________________, or _________________________ another.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165437abd6c_0_5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165437abd6c_0_5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165437abd6c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165437abd6c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What questions can we ask ourselves about fractions that we have to compare?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entury Gothic"/>
              <a:buChar char="●"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entury Gothic"/>
              <a:buChar char="●"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entury Gothic"/>
              <a:buChar char="●"/>
            </a:pP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165437abd6c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165437abd6c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Directions</a:t>
            </a:r>
            <a:r>
              <a:rPr lang="en" sz="9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First, discuss with your partner[s] answers to the following questions. Using the blank lines below, record at least one response from a partner, along with their reasoning. Then, model the first two groups of fractions to see if the results support your theories.</a:t>
            </a:r>
            <a:endParaRPr b="1" sz="9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1. What is one thing you will </a:t>
            </a:r>
            <a:r>
              <a:rPr i="1"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guess</a:t>
            </a: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about how the fractions would compare? </a:t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(“</a:t>
            </a:r>
            <a:r>
              <a:rPr i="1"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 believe/think/guess that…”</a:t>
            </a: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)</a:t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______________________________________________________________________________</a:t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______________________________________________________________________________</a:t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______________________________________________________________________________</a:t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2. Why will you guess that?</a:t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(“Because I know/remember/can see that….”)</a:t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______________________________________________________________________________</a:t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______________________________________________________________________________</a:t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______________________________________________________________________________</a:t>
            </a:r>
            <a:endParaRPr b="1"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1a80f3becd4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1a80f3becd4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Directions </a:t>
            </a:r>
            <a:r>
              <a:rPr i="1"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[cont’d]</a:t>
            </a: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First, discuss with your partner[s] answers to the following questions. Using the blank lines below, record at least one response from a partner, along with their reasoning. Then, model the first two groups of fractions to see if the results support your theories.</a:t>
            </a:r>
            <a:endParaRPr b="1"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3. How was the third set different from the first two?</a:t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</a:t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</a:t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What thoughts or ideas are you starting to have as you compare what is changing and staying the same?</a:t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</a:t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</a:t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</a:t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___________________________________________________________________________</a:t>
            </a:r>
            <a:endParaRPr b="1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jpg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jpg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jpg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jpg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gradFill>
          <a:gsLst>
            <a:gs pos="0">
              <a:srgbClr val="DB0000"/>
            </a:gs>
            <a:gs pos="100000">
              <a:srgbClr val="54030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1 1 1 2">
  <p:cSld name="SECTION_HEADER_1_1_1_1_2">
    <p:bg>
      <p:bgPr>
        <a:gradFill>
          <a:gsLst>
            <a:gs pos="0">
              <a:srgbClr val="4E29AA"/>
            </a:gs>
            <a:gs pos="100000">
              <a:srgbClr val="1E123D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1">
  <p:cSld name="TITLE_AND_BODY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4">
  <p:cSld name="TITLE_AND_BODY_4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2">
  <p:cSld name="TITLE_AND_BODY_5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6" name="Google Shape;36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7" name="Google Shape;37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3">
  <p:cSld name="TITLE_AND_BODY_6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0" name="Google Shape;40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1" name="Google Shape;41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5">
  <p:cSld name="TITLE_AND_BODY_7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4" name="Google Shape;44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5" name="Google Shape;45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>
  <p:cSld name="TITLE_1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7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48" name="Google Shape;48;p17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9" name="Google Shape;49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6">
  <p:cSld name="TITLE_AND_BODY_8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2" name="Google Shape;52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3" name="Google Shape;53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6 1">
  <p:cSld name="TITLE_AND_BODY_6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8">
  <p:cSld name="TITLE_AND_BODY_8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gradFill>
          <a:gsLst>
            <a:gs pos="0">
              <a:srgbClr val="F48208"/>
            </a:gs>
            <a:gs pos="100000">
              <a:srgbClr val="703E08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1 1 1 2 1">
  <p:cSld name="SECTION_HEADER_1_1_1_1_3">
    <p:bg>
      <p:bgPr>
        <a:gradFill>
          <a:gsLst>
            <a:gs pos="0">
              <a:srgbClr val="4E29AA"/>
            </a:gs>
            <a:gs pos="100000">
              <a:srgbClr val="1E123D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6" name="Google Shape;66;p2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7" name="Google Shape;67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70" name="Google Shape;70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3" name="Google Shape;73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4" name="Google Shape;74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7" name="Google Shape;77;p2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8" name="Google Shape;78;p26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9" name="Google Shape;79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2" name="Google Shape;82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8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5" name="Google Shape;85;p28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6" name="Google Shape;86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9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89" name="Google Shape;89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0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30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93" name="Google Shape;93;p30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4" name="Google Shape;94;p30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5" name="Google Shape;95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1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98" name="Google Shape;98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SECTION_HEADER_1">
    <p:bg>
      <p:bgPr>
        <a:gradFill>
          <a:gsLst>
            <a:gs pos="0">
              <a:srgbClr val="FFC002"/>
            </a:gs>
            <a:gs pos="100000">
              <a:srgbClr val="795B04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2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01" name="Google Shape;101;p32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02" name="Google Shape;102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1">
  <p:cSld name="TITLE_AND_BODY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2">
  <p:cSld name="TITLE_AND_BODY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3">
  <p:cSld name="TITLE_AND_BODY_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4">
  <p:cSld name="TITLE_AND_BODY_4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5">
  <p:cSld name="TITLE_AND_BODY_5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1 1 1 1">
  <p:cSld name="SECTION_HEADER_1_1_1_1_1">
    <p:bg>
      <p:bgPr>
        <a:gradFill>
          <a:gsLst>
            <a:gs pos="0">
              <a:srgbClr val="E900FF">
                <a:alpha val="91764"/>
              </a:srgbClr>
            </a:gs>
            <a:gs pos="100000">
              <a:srgbClr val="80008C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>
  <p:cSld name="TITLE_1">
    <p:bg>
      <p:bgPr>
        <a:gradFill>
          <a:gsLst>
            <a:gs pos="0">
              <a:srgbClr val="DB0000"/>
            </a:gs>
            <a:gs pos="100000">
              <a:srgbClr val="54030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1 1 1">
  <p:cSld name="SECTION_HEADER_1_1_1_1_2">
    <p:bg>
      <p:bgPr>
        <a:gradFill>
          <a:gsLst>
            <a:gs pos="0">
              <a:srgbClr val="4E29AA"/>
            </a:gs>
            <a:gs pos="100000">
              <a:srgbClr val="1E123D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1">
  <p:cSld name="SECTION_HEADER_1_1">
    <p:bg>
      <p:bgPr>
        <a:gradFill>
          <a:gsLst>
            <a:gs pos="0">
              <a:srgbClr val="51AB2A"/>
            </a:gs>
            <a:gs pos="100000">
              <a:srgbClr val="203E1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6">
  <p:cSld name="TITLE_AND_BODY_6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SECTION_HEADER_1">
    <p:bg>
      <p:bgPr>
        <a:gradFill>
          <a:gsLst>
            <a:gs pos="0">
              <a:srgbClr val="FFC002"/>
            </a:gs>
            <a:gs pos="100000">
              <a:srgbClr val="795B04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1 1 1 2">
  <p:cSld name="SECTION_HEADER_1_1_1_1_3">
    <p:bg>
      <p:bgPr>
        <a:gradFill>
          <a:gsLst>
            <a:gs pos="0">
              <a:srgbClr val="4E29AA"/>
            </a:gs>
            <a:gs pos="100000">
              <a:srgbClr val="1E123D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7">
  <p:cSld name="TITLE_AND_BODY_7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8">
  <p:cSld name="TITLE_AND_BODY_8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9">
  <p:cSld name="TITLE_AND_BODY_9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4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1 1 1 3">
  <p:cSld name="SECTION_HEADER_1_1_1_1_4">
    <p:bg>
      <p:bgPr>
        <a:gradFill>
          <a:gsLst>
            <a:gs pos="0">
              <a:srgbClr val="4E29AA"/>
            </a:gs>
            <a:gs pos="100000">
              <a:srgbClr val="1E123D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6 1">
  <p:cSld name="TITLE_AND_BODY_6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1">
  <p:cSld name="SECTION_HEADER_1_1">
    <p:bg>
      <p:bgPr>
        <a:gradFill>
          <a:gsLst>
            <a:gs pos="0">
              <a:srgbClr val="51AB2A"/>
            </a:gs>
            <a:gs pos="100000">
              <a:srgbClr val="203E1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5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10">
  <p:cSld name="TITLE_AND_BODY_10">
    <p:bg>
      <p:bgPr>
        <a:noFill/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5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1 1">
  <p:cSld name="SECTION_HEADER_1_1_1">
    <p:bg>
      <p:bgPr>
        <a:gradFill>
          <a:gsLst>
            <a:gs pos="0">
              <a:srgbClr val="1077D2"/>
            </a:gs>
            <a:gs pos="100000">
              <a:srgbClr val="09315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gradFill>
          <a:gsLst>
            <a:gs pos="0">
              <a:srgbClr val="DB0000"/>
            </a:gs>
            <a:gs pos="100000">
              <a:srgbClr val="54030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gradFill>
          <a:gsLst>
            <a:gs pos="0">
              <a:srgbClr val="F48208"/>
            </a:gs>
            <a:gs pos="100000">
              <a:srgbClr val="703E08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5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SECTION_HEADER_1">
    <p:bg>
      <p:bgPr>
        <a:gradFill>
          <a:gsLst>
            <a:gs pos="0">
              <a:srgbClr val="FFC002"/>
            </a:gs>
            <a:gs pos="100000">
              <a:srgbClr val="795B04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1">
  <p:cSld name="SECTION_HEADER_1_1">
    <p:bg>
      <p:bgPr>
        <a:gradFill>
          <a:gsLst>
            <a:gs pos="0">
              <a:srgbClr val="51AB2A"/>
            </a:gs>
            <a:gs pos="100000">
              <a:srgbClr val="203E1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5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1 1">
  <p:cSld name="SECTION_HEADER_1_1_1">
    <p:bg>
      <p:bgPr>
        <a:gradFill>
          <a:gsLst>
            <a:gs pos="0">
              <a:srgbClr val="1077D2"/>
            </a:gs>
            <a:gs pos="100000">
              <a:srgbClr val="09315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5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1 1 1">
  <p:cSld name="SECTION_HEADER_1_1_1_1">
    <p:bg>
      <p:bgPr>
        <a:gradFill>
          <a:gsLst>
            <a:gs pos="0">
              <a:srgbClr val="4E29AA"/>
            </a:gs>
            <a:gs pos="100000">
              <a:srgbClr val="1E123D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5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1 1 1 1">
  <p:cSld name="SECTION_HEADER_1_1_1_1_1">
    <p:bg>
      <p:bgPr>
        <a:gradFill>
          <a:gsLst>
            <a:gs pos="0">
              <a:srgbClr val="E900FF">
                <a:alpha val="91764"/>
              </a:srgbClr>
            </a:gs>
            <a:gs pos="100000">
              <a:srgbClr val="80008C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5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6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ainbow" type="blank">
  <p:cSld name="BLANK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1 1 1 2">
  <p:cSld name="SECTION_HEADER_1_1_1_1_2">
    <p:bg>
      <p:bgPr>
        <a:gradFill>
          <a:gsLst>
            <a:gs pos="0">
              <a:srgbClr val="4E29AA"/>
            </a:gs>
            <a:gs pos="100000">
              <a:srgbClr val="1E123D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6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1 1 1">
  <p:cSld name="SECTION_HEADER_1_1_1_1">
    <p:bg>
      <p:bgPr>
        <a:gradFill>
          <a:gsLst>
            <a:gs pos="0">
              <a:srgbClr val="4E29AA"/>
            </a:gs>
            <a:gs pos="100000">
              <a:srgbClr val="1E123D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1">
  <p:cSld name="TITLE_AND_BODY_1"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63"/>
          <p:cNvSpPr txBox="1"/>
          <p:nvPr>
            <p:ph type="title"/>
          </p:nvPr>
        </p:nvSpPr>
        <p:spPr>
          <a:xfrm>
            <a:off x="311700" y="445025"/>
            <a:ext cx="8520600" cy="57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67" name="Google Shape;167;p6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8" name="Google Shape;168;p6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6">
  <p:cSld name="TITLE_AND_BODY_8"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6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1" name="Google Shape;171;p6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72" name="Google Shape;172;p6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2">
  <p:cSld name="TITLE_AND_BODY_9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65"/>
          <p:cNvSpPr txBox="1"/>
          <p:nvPr>
            <p:ph type="title"/>
          </p:nvPr>
        </p:nvSpPr>
        <p:spPr>
          <a:xfrm>
            <a:off x="311700" y="445025"/>
            <a:ext cx="8520600" cy="57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5" name="Google Shape;175;p6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76" name="Google Shape;176;p6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5">
  <p:cSld name="TITLE_AND_BODY_5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6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6 1">
  <p:cSld name="TITLE_AND_BODY_6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6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6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87" name="Google Shape;187;p6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88" name="Google Shape;188;p6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0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1" name="Google Shape;191;p7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7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4" name="Google Shape;194;p7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5" name="Google Shape;195;p7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8" name="Google Shape;198;p7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99" name="Google Shape;199;p72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00" name="Google Shape;200;p7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7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3" name="Google Shape;203;p7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1 1 1 1">
  <p:cSld name="SECTION_HEADER_1_1_1_1_1">
    <p:bg>
      <p:bgPr>
        <a:gradFill>
          <a:gsLst>
            <a:gs pos="0">
              <a:srgbClr val="E900FF">
                <a:alpha val="91764"/>
              </a:srgbClr>
            </a:gs>
            <a:gs pos="100000">
              <a:srgbClr val="80008C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74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06" name="Google Shape;206;p74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07" name="Google Shape;207;p7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75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10" name="Google Shape;210;p7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7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76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214" name="Google Shape;214;p76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15" name="Google Shape;215;p76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6" name="Google Shape;216;p7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77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219" name="Google Shape;219;p7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78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22" name="Google Shape;222;p78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3" name="Google Shape;223;p7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7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5">
  <p:cSld name="TITLE_AND_BODY_7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8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8" name="Google Shape;228;p8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9" name="Google Shape;229;p8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1">
  <p:cSld name="TITLE_AND_BODY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8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6">
  <p:cSld name="TITLE_AND_BODY_8"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8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4" name="Google Shape;234;p8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5" name="Google Shape;235;p8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ainbow" type="blank">
  <p:cSld name="BLANK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7" name="Google Shape;27;p10"/>
          <p:cNvPicPr preferRelativeResize="0"/>
          <p:nvPr/>
        </p:nvPicPr>
        <p:blipFill rotWithShape="1">
          <a:blip r:embed="rId2">
            <a:alphaModFix/>
          </a:blip>
          <a:srcRect b="0" l="0" r="645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21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40.xml"/><Relationship Id="rId22" Type="http://schemas.openxmlformats.org/officeDocument/2006/relationships/slideLayout" Target="../slideLayouts/slideLayout42.xml"/><Relationship Id="rId21" Type="http://schemas.openxmlformats.org/officeDocument/2006/relationships/slideLayout" Target="../slideLayouts/slideLayout41.xml"/><Relationship Id="rId24" Type="http://schemas.openxmlformats.org/officeDocument/2006/relationships/slideLayout" Target="../slideLayouts/slideLayout44.xml"/><Relationship Id="rId23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2.xml"/><Relationship Id="rId3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46.xml"/><Relationship Id="rId25" Type="http://schemas.openxmlformats.org/officeDocument/2006/relationships/slideLayout" Target="../slideLayouts/slideLayout45.xml"/><Relationship Id="rId28" Type="http://schemas.openxmlformats.org/officeDocument/2006/relationships/slideLayout" Target="../slideLayouts/slideLayout48.xml"/><Relationship Id="rId27" Type="http://schemas.openxmlformats.org/officeDocument/2006/relationships/slideLayout" Target="../slideLayouts/slideLayout47.xml"/><Relationship Id="rId5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6.xml"/><Relationship Id="rId29" Type="http://schemas.openxmlformats.org/officeDocument/2006/relationships/slideLayout" Target="../slideLayouts/slideLayout49.xml"/><Relationship Id="rId7" Type="http://schemas.openxmlformats.org/officeDocument/2006/relationships/slideLayout" Target="../slideLayouts/slideLayout27.xml"/><Relationship Id="rId8" Type="http://schemas.openxmlformats.org/officeDocument/2006/relationships/slideLayout" Target="../slideLayouts/slideLayout28.xml"/><Relationship Id="rId30" Type="http://schemas.openxmlformats.org/officeDocument/2006/relationships/theme" Target="../theme/theme4.xml"/><Relationship Id="rId11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36.xml"/><Relationship Id="rId19" Type="http://schemas.openxmlformats.org/officeDocument/2006/relationships/slideLayout" Target="../slideLayouts/slideLayout39.xml"/><Relationship Id="rId18" Type="http://schemas.openxmlformats.org/officeDocument/2006/relationships/slideLayout" Target="../slideLayouts/slideLayout38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0.xml"/><Relationship Id="rId2" Type="http://schemas.openxmlformats.org/officeDocument/2006/relationships/slideLayout" Target="../slideLayouts/slideLayout51.xml"/><Relationship Id="rId3" Type="http://schemas.openxmlformats.org/officeDocument/2006/relationships/slideLayout" Target="../slideLayouts/slideLayout52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6.xml"/><Relationship Id="rId8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1.xml"/><Relationship Id="rId15" Type="http://schemas.openxmlformats.org/officeDocument/2006/relationships/slideLayout" Target="../slideLayouts/slideLayout64.xml"/><Relationship Id="rId14" Type="http://schemas.openxmlformats.org/officeDocument/2006/relationships/slideLayout" Target="../slideLayouts/slideLayout63.xml"/><Relationship Id="rId16" Type="http://schemas.openxmlformats.org/officeDocument/2006/relationships/theme" Target="../theme/theme3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1.xml"/><Relationship Id="rId8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76.xml"/><Relationship Id="rId15" Type="http://schemas.openxmlformats.org/officeDocument/2006/relationships/theme" Target="../theme/theme5.xml"/><Relationship Id="rId14" Type="http://schemas.openxmlformats.org/officeDocument/2006/relationships/slideLayout" Target="../slideLayouts/slideLayout7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chemeClr val="lt1"/>
        </a:soli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2" name="Google Shape;62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63" name="Google Shape;63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r">
              <a:buNone/>
              <a:defRPr sz="1000">
                <a:solidFill>
                  <a:schemeClr val="lt2"/>
                </a:solidFill>
              </a:defRPr>
            </a:lvl1pPr>
            <a:lvl2pPr lvl="1" rtl="0" algn="r">
              <a:buNone/>
              <a:defRPr sz="1000">
                <a:solidFill>
                  <a:schemeClr val="lt2"/>
                </a:solidFill>
              </a:defRPr>
            </a:lvl2pPr>
            <a:lvl3pPr lvl="2" rtl="0" algn="r">
              <a:buNone/>
              <a:defRPr sz="1000">
                <a:solidFill>
                  <a:schemeClr val="lt2"/>
                </a:solidFill>
              </a:defRPr>
            </a:lvl3pPr>
            <a:lvl4pPr lvl="3" rtl="0" algn="r">
              <a:buNone/>
              <a:defRPr sz="1000">
                <a:solidFill>
                  <a:schemeClr val="lt2"/>
                </a:solidFill>
              </a:defRPr>
            </a:lvl4pPr>
            <a:lvl5pPr lvl="4" rtl="0" algn="r">
              <a:buNone/>
              <a:defRPr sz="1000">
                <a:solidFill>
                  <a:schemeClr val="lt2"/>
                </a:solidFill>
              </a:defRPr>
            </a:lvl5pPr>
            <a:lvl6pPr lvl="5" rtl="0" algn="r">
              <a:buNone/>
              <a:defRPr sz="1000">
                <a:solidFill>
                  <a:schemeClr val="lt2"/>
                </a:solidFill>
              </a:defRPr>
            </a:lvl6pPr>
            <a:lvl7pPr lvl="6" rtl="0" algn="r">
              <a:buNone/>
              <a:defRPr sz="1000">
                <a:solidFill>
                  <a:schemeClr val="lt2"/>
                </a:solidFill>
              </a:defRPr>
            </a:lvl7pPr>
            <a:lvl8pPr lvl="7" rtl="0" algn="r">
              <a:buNone/>
              <a:defRPr sz="1000">
                <a:solidFill>
                  <a:schemeClr val="lt2"/>
                </a:solidFill>
              </a:defRPr>
            </a:lvl8pPr>
            <a:lvl9pPr lvl="8" rtl="0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3" r:id="rId16"/>
    <p:sldLayoutId id="2147483684" r:id="rId17"/>
    <p:sldLayoutId id="2147483685" r:id="rId18"/>
    <p:sldLayoutId id="2147483686" r:id="rId19"/>
    <p:sldLayoutId id="2147483687" r:id="rId20"/>
    <p:sldLayoutId id="2147483688" r:id="rId21"/>
    <p:sldLayoutId id="2147483689" r:id="rId22"/>
    <p:sldLayoutId id="2147483690" r:id="rId23"/>
    <p:sldLayoutId id="2147483691" r:id="rId24"/>
    <p:sldLayoutId id="2147483692" r:id="rId25"/>
    <p:sldLayoutId id="2147483693" r:id="rId26"/>
    <p:sldLayoutId id="2147483694" r:id="rId27"/>
    <p:sldLayoutId id="2147483695" r:id="rId28"/>
    <p:sldLayoutId id="2147483696" r:id="rId2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chemeClr val="lt1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5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43" name="Google Shape;143;p5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44" name="Google Shape;144;p5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r">
              <a:buNone/>
              <a:defRPr sz="1000">
                <a:solidFill>
                  <a:schemeClr val="lt2"/>
                </a:solidFill>
              </a:defRPr>
            </a:lvl1pPr>
            <a:lvl2pPr lvl="1" rtl="0" algn="r">
              <a:buNone/>
              <a:defRPr sz="1000">
                <a:solidFill>
                  <a:schemeClr val="lt2"/>
                </a:solidFill>
              </a:defRPr>
            </a:lvl2pPr>
            <a:lvl3pPr lvl="2" rtl="0" algn="r">
              <a:buNone/>
              <a:defRPr sz="1000">
                <a:solidFill>
                  <a:schemeClr val="lt2"/>
                </a:solidFill>
              </a:defRPr>
            </a:lvl3pPr>
            <a:lvl4pPr lvl="3" rtl="0" algn="r">
              <a:buNone/>
              <a:defRPr sz="1000">
                <a:solidFill>
                  <a:schemeClr val="lt2"/>
                </a:solidFill>
              </a:defRPr>
            </a:lvl4pPr>
            <a:lvl5pPr lvl="4" rtl="0" algn="r">
              <a:buNone/>
              <a:defRPr sz="1000">
                <a:solidFill>
                  <a:schemeClr val="lt2"/>
                </a:solidFill>
              </a:defRPr>
            </a:lvl5pPr>
            <a:lvl6pPr lvl="5" rtl="0" algn="r">
              <a:buNone/>
              <a:defRPr sz="1000">
                <a:solidFill>
                  <a:schemeClr val="lt2"/>
                </a:solidFill>
              </a:defRPr>
            </a:lvl6pPr>
            <a:lvl7pPr lvl="6" rtl="0" algn="r">
              <a:buNone/>
              <a:defRPr sz="1000">
                <a:solidFill>
                  <a:schemeClr val="lt2"/>
                </a:solidFill>
              </a:defRPr>
            </a:lvl7pPr>
            <a:lvl8pPr lvl="7" rtl="0" algn="r">
              <a:buNone/>
              <a:defRPr sz="1000">
                <a:solidFill>
                  <a:schemeClr val="lt2"/>
                </a:solidFill>
              </a:defRPr>
            </a:lvl8pPr>
            <a:lvl9pPr lvl="8" rtl="0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6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83" name="Google Shape;183;p6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84" name="Google Shape;184;p6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jpg"/><Relationship Id="rId4" Type="http://schemas.openxmlformats.org/officeDocument/2006/relationships/image" Target="../media/image1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://dontchangethislink.peardeckmagic.zone?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=magic-pear-metadata-identifier" TargetMode="External"/><Relationship Id="rId4" Type="http://schemas.openxmlformats.org/officeDocument/2006/relationships/image" Target="../media/image23.png"/><Relationship Id="rId5" Type="http://schemas.openxmlformats.org/officeDocument/2006/relationships/hyperlink" Target="https://apps.mathlearningcenter.org/fractions/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://dontchangethislink.peardeckmagic.zone?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=magic-pear-metadata-identifier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://dontchangethislink.peardeckmagic.zone?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=magic-pear-metadata-identifier" TargetMode="External"/><Relationship Id="rId4" Type="http://schemas.openxmlformats.org/officeDocument/2006/relationships/image" Target="../media/image17.png"/><Relationship Id="rId5" Type="http://schemas.openxmlformats.org/officeDocument/2006/relationships/image" Target="../media/image19.png"/><Relationship Id="rId6" Type="http://schemas.openxmlformats.org/officeDocument/2006/relationships/image" Target="../media/image1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://dontchangethislink.peardeckmagic.zone?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=magic-pear-metadata-identifier" TargetMode="External"/><Relationship Id="rId4" Type="http://schemas.openxmlformats.org/officeDocument/2006/relationships/hyperlink" Target="https://www.mathplayground.com/math_monster_fractions.html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://dontchangethislink.peardeckmagic.zone?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=magic-pear-metadata-identifier" TargetMode="External"/><Relationship Id="rId4" Type="http://schemas.openxmlformats.org/officeDocument/2006/relationships/image" Target="../media/image19.png"/><Relationship Id="rId5" Type="http://schemas.openxmlformats.org/officeDocument/2006/relationships/image" Target="../media/image18.png"/><Relationship Id="rId6" Type="http://schemas.openxmlformats.org/officeDocument/2006/relationships/image" Target="../media/image25.png"/><Relationship Id="rId7" Type="http://schemas.openxmlformats.org/officeDocument/2006/relationships/image" Target="../media/image2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://dontchangethislink.peardeckmagic.zone?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=magic-pear-metadata-identifier" TargetMode="External"/><Relationship Id="rId4" Type="http://schemas.openxmlformats.org/officeDocument/2006/relationships/hyperlink" Target="https://www.mathplayground.com/math_monster_fractions.html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://dontchangethislink.peardeckmagic.zone?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=magic-pear-metadata-identifier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://dontchangethislink.peardeckmagic.zone?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=magic-pear-metadata-identifier" TargetMode="External"/><Relationship Id="rId4" Type="http://schemas.openxmlformats.org/officeDocument/2006/relationships/image" Target="../media/image23.png"/><Relationship Id="rId5" Type="http://schemas.openxmlformats.org/officeDocument/2006/relationships/hyperlink" Target="https://apps.mathlearningcenter.org/fractions/" TargetMode="Externa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://dontchangethislink.peardeckmagic.zone?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=magic-pear-metadata-identifier" TargetMode="External"/><Relationship Id="rId4" Type="http://schemas.openxmlformats.org/officeDocument/2006/relationships/image" Target="../media/image2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://dontchangethislink.peardeckmagic.zone?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=magic-pear-metadata-identifier" TargetMode="External"/><Relationship Id="rId4" Type="http://schemas.openxmlformats.org/officeDocument/2006/relationships/image" Target="../media/image22.png"/><Relationship Id="rId5" Type="http://schemas.openxmlformats.org/officeDocument/2006/relationships/image" Target="../media/image3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40" Type="http://schemas.openxmlformats.org/officeDocument/2006/relationships/slide" Target="/ppt/slides/slide25.xml"/><Relationship Id="rId42" Type="http://schemas.openxmlformats.org/officeDocument/2006/relationships/slide" Target="/ppt/slides/slide26.xml"/><Relationship Id="rId41" Type="http://schemas.openxmlformats.org/officeDocument/2006/relationships/slide" Target="/ppt/slides/slide25.xml"/><Relationship Id="rId44" Type="http://schemas.openxmlformats.org/officeDocument/2006/relationships/slide" Target="/ppt/slides/slide26.xml"/><Relationship Id="rId43" Type="http://schemas.openxmlformats.org/officeDocument/2006/relationships/slide" Target="/ppt/slides/slide26.xml"/><Relationship Id="rId46" Type="http://schemas.openxmlformats.org/officeDocument/2006/relationships/slide" Target="/ppt/slides/slide26.xml"/><Relationship Id="rId45" Type="http://schemas.openxmlformats.org/officeDocument/2006/relationships/slide" Target="/ppt/slides/slide26.xm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slide" Target="/ppt/slides/slide23.xml"/><Relationship Id="rId4" Type="http://schemas.openxmlformats.org/officeDocument/2006/relationships/slide" Target="/ppt/slides/slide23.xml"/><Relationship Id="rId9" Type="http://schemas.openxmlformats.org/officeDocument/2006/relationships/slide" Target="/ppt/slides/slide23.xml"/><Relationship Id="rId48" Type="http://schemas.openxmlformats.org/officeDocument/2006/relationships/slide" Target="/ppt/slides/slide26.xml"/><Relationship Id="rId47" Type="http://schemas.openxmlformats.org/officeDocument/2006/relationships/slide" Target="/ppt/slides/slide26.xml"/><Relationship Id="rId49" Type="http://schemas.openxmlformats.org/officeDocument/2006/relationships/slide" Target="/ppt/slides/slide26.xml"/><Relationship Id="rId5" Type="http://schemas.openxmlformats.org/officeDocument/2006/relationships/slide" Target="/ppt/slides/slide23.xml"/><Relationship Id="rId6" Type="http://schemas.openxmlformats.org/officeDocument/2006/relationships/slide" Target="/ppt/slides/slide23.xml"/><Relationship Id="rId7" Type="http://schemas.openxmlformats.org/officeDocument/2006/relationships/slide" Target="/ppt/slides/slide23.xml"/><Relationship Id="rId8" Type="http://schemas.openxmlformats.org/officeDocument/2006/relationships/slide" Target="/ppt/slides/slide23.xml"/><Relationship Id="rId31" Type="http://schemas.openxmlformats.org/officeDocument/2006/relationships/slide" Target="/ppt/slides/slide25.xml"/><Relationship Id="rId30" Type="http://schemas.openxmlformats.org/officeDocument/2006/relationships/slide" Target="/ppt/slides/slide25.xml"/><Relationship Id="rId33" Type="http://schemas.openxmlformats.org/officeDocument/2006/relationships/slide" Target="/ppt/slides/slide25.xml"/><Relationship Id="rId32" Type="http://schemas.openxmlformats.org/officeDocument/2006/relationships/slide" Target="/ppt/slides/slide25.xml"/><Relationship Id="rId35" Type="http://schemas.openxmlformats.org/officeDocument/2006/relationships/slide" Target="/ppt/slides/slide25.xml"/><Relationship Id="rId34" Type="http://schemas.openxmlformats.org/officeDocument/2006/relationships/slide" Target="/ppt/slides/slide25.xml"/><Relationship Id="rId37" Type="http://schemas.openxmlformats.org/officeDocument/2006/relationships/slide" Target="/ppt/slides/slide25.xml"/><Relationship Id="rId36" Type="http://schemas.openxmlformats.org/officeDocument/2006/relationships/slide" Target="/ppt/slides/slide25.xml"/><Relationship Id="rId39" Type="http://schemas.openxmlformats.org/officeDocument/2006/relationships/slide" Target="/ppt/slides/slide25.xml"/><Relationship Id="rId38" Type="http://schemas.openxmlformats.org/officeDocument/2006/relationships/slide" Target="/ppt/slides/slide25.xml"/><Relationship Id="rId20" Type="http://schemas.openxmlformats.org/officeDocument/2006/relationships/slide" Target="/ppt/slides/slide24.xml"/><Relationship Id="rId22" Type="http://schemas.openxmlformats.org/officeDocument/2006/relationships/slide" Target="/ppt/slides/slide24.xml"/><Relationship Id="rId21" Type="http://schemas.openxmlformats.org/officeDocument/2006/relationships/slide" Target="/ppt/slides/slide24.xml"/><Relationship Id="rId24" Type="http://schemas.openxmlformats.org/officeDocument/2006/relationships/slide" Target="/ppt/slides/slide24.xml"/><Relationship Id="rId23" Type="http://schemas.openxmlformats.org/officeDocument/2006/relationships/slide" Target="/ppt/slides/slide24.xml"/><Relationship Id="rId26" Type="http://schemas.openxmlformats.org/officeDocument/2006/relationships/slide" Target="/ppt/slides/slide24.xml"/><Relationship Id="rId25" Type="http://schemas.openxmlformats.org/officeDocument/2006/relationships/slide" Target="/ppt/slides/slide24.xml"/><Relationship Id="rId28" Type="http://schemas.openxmlformats.org/officeDocument/2006/relationships/slide" Target="/ppt/slides/slide24.xml"/><Relationship Id="rId27" Type="http://schemas.openxmlformats.org/officeDocument/2006/relationships/slide" Target="/ppt/slides/slide24.xml"/><Relationship Id="rId29" Type="http://schemas.openxmlformats.org/officeDocument/2006/relationships/slide" Target="/ppt/slides/slide25.xml"/><Relationship Id="rId51" Type="http://schemas.openxmlformats.org/officeDocument/2006/relationships/slide" Target="/ppt/slides/slide26.xml"/><Relationship Id="rId50" Type="http://schemas.openxmlformats.org/officeDocument/2006/relationships/slide" Target="/ppt/slides/slide26.xml"/><Relationship Id="rId53" Type="http://schemas.openxmlformats.org/officeDocument/2006/relationships/slide" Target="/ppt/slides/slide26.xml"/><Relationship Id="rId52" Type="http://schemas.openxmlformats.org/officeDocument/2006/relationships/slide" Target="/ppt/slides/slide26.xml"/><Relationship Id="rId11" Type="http://schemas.openxmlformats.org/officeDocument/2006/relationships/slide" Target="/ppt/slides/slide23.xml"/><Relationship Id="rId10" Type="http://schemas.openxmlformats.org/officeDocument/2006/relationships/slide" Target="/ppt/slides/slide23.xml"/><Relationship Id="rId54" Type="http://schemas.openxmlformats.org/officeDocument/2006/relationships/slide" Target="/ppt/slides/slide26.xml"/><Relationship Id="rId13" Type="http://schemas.openxmlformats.org/officeDocument/2006/relationships/slide" Target="/ppt/slides/slide23.xml"/><Relationship Id="rId12" Type="http://schemas.openxmlformats.org/officeDocument/2006/relationships/slide" Target="/ppt/slides/slide23.xml"/><Relationship Id="rId15" Type="http://schemas.openxmlformats.org/officeDocument/2006/relationships/slide" Target="/ppt/slides/slide23.xml"/><Relationship Id="rId14" Type="http://schemas.openxmlformats.org/officeDocument/2006/relationships/slide" Target="/ppt/slides/slide23.xml"/><Relationship Id="rId17" Type="http://schemas.openxmlformats.org/officeDocument/2006/relationships/slide" Target="/ppt/slides/slide24.xml"/><Relationship Id="rId16" Type="http://schemas.openxmlformats.org/officeDocument/2006/relationships/slide" Target="/ppt/slides/slide24.xml"/><Relationship Id="rId19" Type="http://schemas.openxmlformats.org/officeDocument/2006/relationships/slide" Target="/ppt/slides/slide24.xml"/><Relationship Id="rId18" Type="http://schemas.openxmlformats.org/officeDocument/2006/relationships/slide" Target="/ppt/slides/slide24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8.xml"/><Relationship Id="rId2" Type="http://schemas.openxmlformats.org/officeDocument/2006/relationships/notesSlide" Target="../notesSlides/notesSlide23.xml"/><Relationship Id="rId3" Type="http://schemas.openxmlformats.org/officeDocument/2006/relationships/hyperlink" Target="http://dontchangethislink.peardeckmagic.zone?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=magic-pear-metadata-identifier" TargetMode="External"/><Relationship Id="rId4" Type="http://schemas.openxmlformats.org/officeDocument/2006/relationships/image" Target="../media/image29.png"/><Relationship Id="rId5" Type="http://schemas.openxmlformats.org/officeDocument/2006/relationships/slide" Target="/ppt/slides/slide22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8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dontchangethislink.peardeckmagic.zone?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=magic-pear-metadata-identifier" TargetMode="External"/><Relationship Id="rId4" Type="http://schemas.openxmlformats.org/officeDocument/2006/relationships/hyperlink" Target="https://www.mathsisfun.com/numbers/fraction-number-line.html" TargetMode="External"/><Relationship Id="rId5" Type="http://schemas.openxmlformats.org/officeDocument/2006/relationships/image" Target="../media/image37.png"/><Relationship Id="rId6" Type="http://schemas.openxmlformats.org/officeDocument/2006/relationships/slide" Target="/ppt/slides/slide22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8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://dontchangethislink.peardeckmagic.zone?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=magic-pear-metadata-identifier" TargetMode="External"/><Relationship Id="rId4" Type="http://schemas.openxmlformats.org/officeDocument/2006/relationships/hyperlink" Target="https://www.geogebra.org/m/r79cn3zm" TargetMode="External"/><Relationship Id="rId5" Type="http://schemas.openxmlformats.org/officeDocument/2006/relationships/image" Target="../media/image28.png"/><Relationship Id="rId6" Type="http://schemas.openxmlformats.org/officeDocument/2006/relationships/slide" Target="/ppt/slides/slide22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8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://dontchangethislink.peardeckmagic.zone?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=magic-pear-metadata-identifier" TargetMode="External"/><Relationship Id="rId4" Type="http://schemas.openxmlformats.org/officeDocument/2006/relationships/hyperlink" Target="https://www.mathsisfun.com/numbers/fraction-number-line.html" TargetMode="External"/><Relationship Id="rId5" Type="http://schemas.openxmlformats.org/officeDocument/2006/relationships/image" Target="../media/image37.png"/><Relationship Id="rId6" Type="http://schemas.openxmlformats.org/officeDocument/2006/relationships/slide" Target="/ppt/slides/slide22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://dontchangethislink.peardeckmagic.zone?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=magic-pear-metadata-identifier" TargetMode="External"/><Relationship Id="rId4" Type="http://schemas.openxmlformats.org/officeDocument/2006/relationships/image" Target="../media/image22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3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://dontchangethislink.peardeckmagic.zone?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YjAyMjAwZGJlXzBfNTkiLCJjb250ZW50SW5zdGFuY2VJZCI6IjE3cUgtREh2Y3JfSDRfZWRPM2NJT0twcHYtZlBWd1owZ1R2VlYzb3c4RnZVLzk1YTgzNTQxLTU3YTAtNGZkZS1hZjVkLWIxYjEyMDU4MDhiZCJ9pearId=magic-pear-metadata-identifier" TargetMode="External"/><Relationship Id="rId4" Type="http://schemas.openxmlformats.org/officeDocument/2006/relationships/hyperlink" Target="http://drive.google.com/file/d/1XHY5OnIJSYOB4Zq8C9REutDOO-2uqfWA/view" TargetMode="External"/><Relationship Id="rId5" Type="http://schemas.openxmlformats.org/officeDocument/2006/relationships/image" Target="../media/image3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1.xml"/><Relationship Id="rId3" Type="http://schemas.openxmlformats.org/officeDocument/2006/relationships/hyperlink" Target="http://dontchangethislink.peardeckmagic.zone?eyJ0eXBlIjoiZ29vZ2xlLXNsaWRlcy1hZGRvbi1yZXNwb25zZS1mb290ZXIiLCJsYXN0RWRpdGVkQnkiOiIxMDAzNzk1MzI0ODM1MjczMDM1NzkiLCJwcmVzZW50YXRpb25JZCI6IjE4QlN6dW9fXzJBVzNxaUE4Y2RsenB3U2FXUl9pZ0VJcTZuV3h5Q3hJLW5rIiwiY29udGVudElkIjoiY3VzdG9tLXJlc3BvbnNlLW11bHRpcGxlQ2hvaWNlIiwic2xpZGVJZCI6ImdiYjAyMjAwZGJlXzBfNDciLCJjb250ZW50SW5zdGFuY2VJZCI6IjE4QlN6dW9fXzJBVzNxaUE4Y2RsenB3U2FXUl9pZ0VJcTZuV3h5Q3hJLW5rL2E2MjhmYjk2LTAwMDgtNGI3OC1iNmYyLTAzNmIzYzdiZTFhNCJ9pearId=magic-pear-metadata-identifier" TargetMode="Externa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6.xml"/><Relationship Id="rId2" Type="http://schemas.openxmlformats.org/officeDocument/2006/relationships/notesSlide" Target="../notesSlides/notesSlide32.xml"/><Relationship Id="rId3" Type="http://schemas.openxmlformats.org/officeDocument/2006/relationships/hyperlink" Target="http://drive.google.com/file/d/1IBZPrjNAtrECswRVgfGOl4wR8kBUrp8_/view" TargetMode="External"/><Relationship Id="rId4" Type="http://schemas.openxmlformats.org/officeDocument/2006/relationships/image" Target="../media/image27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33.xml"/><Relationship Id="rId3" Type="http://schemas.openxmlformats.org/officeDocument/2006/relationships/slide" Target="/ppt/slides/slide34.xml"/><Relationship Id="rId4" Type="http://schemas.openxmlformats.org/officeDocument/2006/relationships/slide" Target="/ppt/slides/slide34.xml"/><Relationship Id="rId9" Type="http://schemas.openxmlformats.org/officeDocument/2006/relationships/hyperlink" Target="https://commoncoresheets.com/ordering-fractions/491/oat" TargetMode="External"/><Relationship Id="rId5" Type="http://schemas.openxmlformats.org/officeDocument/2006/relationships/slide" Target="/ppt/slides/slide35.xml"/><Relationship Id="rId6" Type="http://schemas.openxmlformats.org/officeDocument/2006/relationships/hyperlink" Target="https://www.mathplayground.com/math_monster_fractions.html" TargetMode="External"/><Relationship Id="rId7" Type="http://schemas.openxmlformats.org/officeDocument/2006/relationships/hyperlink" Target="https://www.mathplayground.com/math_monster_fractions.html" TargetMode="External"/><Relationship Id="rId8" Type="http://schemas.openxmlformats.org/officeDocument/2006/relationships/hyperlink" Target="https://commoncoresheets.com/ordering-fractions/491/oat" TargetMode="External"/><Relationship Id="rId10" Type="http://schemas.openxmlformats.org/officeDocument/2006/relationships/hyperlink" Target="https://commoncoresheets.com/equivalent-fractions-with-numberlines/448/oat" TargetMode="Externa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4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2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4.xml"/><Relationship Id="rId2" Type="http://schemas.openxmlformats.org/officeDocument/2006/relationships/notesSlide" Target="../notesSlides/notesSlide35.xml"/><Relationship Id="rId3" Type="http://schemas.openxmlformats.org/officeDocument/2006/relationships/hyperlink" Target="https://www.mathplayground.com/math_monster_fractions.html" TargetMode="External"/><Relationship Id="rId4" Type="http://schemas.openxmlformats.org/officeDocument/2006/relationships/hyperlink" Target="https://www.mathplayground.com/math_monster_fractions.html" TargetMode="External"/><Relationship Id="rId9" Type="http://schemas.openxmlformats.org/officeDocument/2006/relationships/image" Target="../media/image30.png"/><Relationship Id="rId5" Type="http://schemas.openxmlformats.org/officeDocument/2006/relationships/hyperlink" Target="https://commoncoresheets.com/equivalent-fractions-with-numberlines/448/oat" TargetMode="External"/><Relationship Id="rId6" Type="http://schemas.openxmlformats.org/officeDocument/2006/relationships/hyperlink" Target="https://commoncoresheets.com/ordering-fractions/491/oat" TargetMode="External"/><Relationship Id="rId7" Type="http://schemas.openxmlformats.org/officeDocument/2006/relationships/hyperlink" Target="https://commoncoresheets.com/ordering-fractions/491/oat" TargetMode="External"/><Relationship Id="rId8" Type="http://schemas.openxmlformats.org/officeDocument/2006/relationships/image" Target="../media/image34.png"/><Relationship Id="rId10" Type="http://schemas.openxmlformats.org/officeDocument/2006/relationships/image" Target="../media/image31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36.xml"/><Relationship Id="rId3" Type="http://schemas.openxmlformats.org/officeDocument/2006/relationships/hyperlink" Target="http://www.youtube.com/watch?v=EMNqJQaf08E" TargetMode="External"/><Relationship Id="rId4" Type="http://schemas.openxmlformats.org/officeDocument/2006/relationships/image" Target="../media/image3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dontchangethislink.peardeckmagic.zone?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=magic-pear-metadata-identifier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7.xml"/><Relationship Id="rId3" Type="http://schemas.openxmlformats.org/officeDocument/2006/relationships/hyperlink" Target="http://dontchangethislink.peardeckmagic.zone?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=magic-pear-metadata-identifier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8.xml"/><Relationship Id="rId3" Type="http://schemas.openxmlformats.org/officeDocument/2006/relationships/hyperlink" Target="http://dontchangethislink.peardeckmagic.zone?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=magic-pear-metadata-identifier" TargetMode="External"/><Relationship Id="rId4" Type="http://schemas.openxmlformats.org/officeDocument/2006/relationships/image" Target="../media/image23.png"/><Relationship Id="rId5" Type="http://schemas.openxmlformats.org/officeDocument/2006/relationships/hyperlink" Target="https://apps.mathlearningcenter.org/fractions/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9.xml"/><Relationship Id="rId3" Type="http://schemas.openxmlformats.org/officeDocument/2006/relationships/hyperlink" Target="http://dontchangethislink.peardeckmagic.zone?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=magic-pear-metadata-identifier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Google Shape;240;p8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 rot="-5400000">
            <a:off x="1971575" y="-1971575"/>
            <a:ext cx="5184074" cy="9127224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83"/>
          <p:cNvSpPr txBox="1"/>
          <p:nvPr/>
        </p:nvSpPr>
        <p:spPr>
          <a:xfrm>
            <a:off x="559900" y="929825"/>
            <a:ext cx="8049300" cy="18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highlight>
                  <a:srgbClr val="FF4B4B"/>
                </a:highlight>
                <a:latin typeface="Montserrat"/>
                <a:ea typeface="Montserrat"/>
                <a:cs typeface="Montserrat"/>
                <a:sym typeface="Montserrat"/>
              </a:rPr>
              <a:t>I</a:t>
            </a:r>
            <a:r>
              <a:rPr b="1" lang="en" sz="3000">
                <a:highlight>
                  <a:srgbClr val="FF604B"/>
                </a:highlight>
                <a:latin typeface="Montserrat"/>
                <a:ea typeface="Montserrat"/>
                <a:cs typeface="Montserrat"/>
                <a:sym typeface="Montserrat"/>
              </a:rPr>
              <a:t>N</a:t>
            </a:r>
            <a:r>
              <a:rPr b="1" lang="en" sz="3000">
                <a:highlight>
                  <a:srgbClr val="FF754B"/>
                </a:highlight>
                <a:latin typeface="Montserrat"/>
                <a:ea typeface="Montserrat"/>
                <a:cs typeface="Montserrat"/>
                <a:sym typeface="Montserrat"/>
              </a:rPr>
              <a:t>T</a:t>
            </a:r>
            <a:r>
              <a:rPr b="1" lang="en" sz="3000">
                <a:highlight>
                  <a:srgbClr val="FF8B4B"/>
                </a:highlight>
                <a:latin typeface="Montserrat"/>
                <a:ea typeface="Montserrat"/>
                <a:cs typeface="Montserrat"/>
                <a:sym typeface="Montserrat"/>
              </a:rPr>
              <a:t>R</a:t>
            </a:r>
            <a:r>
              <a:rPr b="1" lang="en" sz="3000">
                <a:highlight>
                  <a:srgbClr val="FFA04B"/>
                </a:highlight>
                <a:latin typeface="Montserrat"/>
                <a:ea typeface="Montserrat"/>
                <a:cs typeface="Montserrat"/>
                <a:sym typeface="Montserrat"/>
              </a:rPr>
              <a:t>O</a:t>
            </a:r>
            <a:r>
              <a:rPr b="1" lang="en" sz="3000">
                <a:highlight>
                  <a:srgbClr val="FFB54B"/>
                </a:highlight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lang="en" sz="3000">
                <a:highlight>
                  <a:srgbClr val="FFCB4B"/>
                </a:highlight>
                <a:latin typeface="Montserrat"/>
                <a:ea typeface="Montserrat"/>
                <a:cs typeface="Montserrat"/>
                <a:sym typeface="Montserrat"/>
              </a:rPr>
              <a:t>T</a:t>
            </a:r>
            <a:r>
              <a:rPr b="1" lang="en" sz="3000">
                <a:highlight>
                  <a:srgbClr val="FFE04B"/>
                </a:highlight>
                <a:latin typeface="Montserrat"/>
                <a:ea typeface="Montserrat"/>
                <a:cs typeface="Montserrat"/>
                <a:sym typeface="Montserrat"/>
              </a:rPr>
              <a:t>O</a:t>
            </a:r>
            <a:r>
              <a:rPr b="1" lang="en" sz="3000">
                <a:highlight>
                  <a:srgbClr val="FFF64B"/>
                </a:highlight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lang="en" sz="3000">
                <a:highlight>
                  <a:srgbClr val="F2FF4B"/>
                </a:highlight>
                <a:latin typeface="Montserrat"/>
                <a:ea typeface="Montserrat"/>
                <a:cs typeface="Montserrat"/>
                <a:sym typeface="Montserrat"/>
              </a:rPr>
              <a:t>F</a:t>
            </a:r>
            <a:r>
              <a:rPr b="1" lang="en" sz="3000">
                <a:highlight>
                  <a:srgbClr val="DDFF4B"/>
                </a:highlight>
                <a:latin typeface="Montserrat"/>
                <a:ea typeface="Montserrat"/>
                <a:cs typeface="Montserrat"/>
                <a:sym typeface="Montserrat"/>
              </a:rPr>
              <a:t>R</a:t>
            </a:r>
            <a:r>
              <a:rPr b="1" lang="en" sz="3000">
                <a:highlight>
                  <a:srgbClr val="C7FF4B"/>
                </a:highlight>
                <a:latin typeface="Montserrat"/>
                <a:ea typeface="Montserrat"/>
                <a:cs typeface="Montserrat"/>
                <a:sym typeface="Montserrat"/>
              </a:rPr>
              <a:t>A</a:t>
            </a:r>
            <a:r>
              <a:rPr b="1" lang="en" sz="3000">
                <a:highlight>
                  <a:srgbClr val="B2FF4B"/>
                </a:highlight>
                <a:latin typeface="Montserrat"/>
                <a:ea typeface="Montserrat"/>
                <a:cs typeface="Montserrat"/>
                <a:sym typeface="Montserrat"/>
              </a:rPr>
              <a:t>C</a:t>
            </a:r>
            <a:r>
              <a:rPr b="1" lang="en" sz="3000">
                <a:highlight>
                  <a:srgbClr val="9DFF4B"/>
                </a:highlight>
                <a:latin typeface="Montserrat"/>
                <a:ea typeface="Montserrat"/>
                <a:cs typeface="Montserrat"/>
                <a:sym typeface="Montserrat"/>
              </a:rPr>
              <a:t>T</a:t>
            </a:r>
            <a:r>
              <a:rPr b="1" lang="en" sz="3000">
                <a:highlight>
                  <a:srgbClr val="87FF4B"/>
                </a:highlight>
                <a:latin typeface="Montserrat"/>
                <a:ea typeface="Montserrat"/>
                <a:cs typeface="Montserrat"/>
                <a:sym typeface="Montserrat"/>
              </a:rPr>
              <a:t>I</a:t>
            </a:r>
            <a:r>
              <a:rPr b="1" lang="en" sz="3000">
                <a:highlight>
                  <a:srgbClr val="72FF4B"/>
                </a:highlight>
                <a:latin typeface="Montserrat"/>
                <a:ea typeface="Montserrat"/>
                <a:cs typeface="Montserrat"/>
                <a:sym typeface="Montserrat"/>
              </a:rPr>
              <a:t>O</a:t>
            </a:r>
            <a:r>
              <a:rPr b="1" lang="en" sz="3000">
                <a:highlight>
                  <a:srgbClr val="5DFF4B"/>
                </a:highlight>
                <a:latin typeface="Montserrat"/>
                <a:ea typeface="Montserrat"/>
                <a:cs typeface="Montserrat"/>
                <a:sym typeface="Montserrat"/>
              </a:rPr>
              <a:t>N</a:t>
            </a:r>
            <a:r>
              <a:rPr b="1" lang="en" sz="3000">
                <a:highlight>
                  <a:srgbClr val="4BFF4E"/>
                </a:highlight>
                <a:latin typeface="Montserrat"/>
                <a:ea typeface="Montserrat"/>
                <a:cs typeface="Montserrat"/>
                <a:sym typeface="Montserrat"/>
              </a:rPr>
              <a:t>S</a:t>
            </a:r>
            <a:endParaRPr b="1" sz="3000">
              <a:highlight>
                <a:srgbClr val="4BFF63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700">
                <a:solidFill>
                  <a:srgbClr val="434343"/>
                </a:solidFill>
                <a:highlight>
                  <a:srgbClr val="4BFF79"/>
                </a:highlight>
                <a:latin typeface="Montserrat"/>
                <a:ea typeface="Montserrat"/>
                <a:cs typeface="Montserrat"/>
                <a:sym typeface="Montserrat"/>
              </a:rPr>
              <a:t>L</a:t>
            </a:r>
            <a:r>
              <a:rPr b="1" lang="en" sz="3700">
                <a:solidFill>
                  <a:srgbClr val="434343"/>
                </a:solidFill>
                <a:highlight>
                  <a:srgbClr val="4BFF8E"/>
                </a:highlight>
                <a:latin typeface="Montserrat"/>
                <a:ea typeface="Montserrat"/>
                <a:cs typeface="Montserrat"/>
                <a:sym typeface="Montserrat"/>
              </a:rPr>
              <a:t>e</a:t>
            </a:r>
            <a:r>
              <a:rPr b="1" lang="en" sz="3700">
                <a:solidFill>
                  <a:srgbClr val="434343"/>
                </a:solidFill>
                <a:highlight>
                  <a:srgbClr val="4BFFA3"/>
                </a:highlight>
                <a:latin typeface="Montserrat"/>
                <a:ea typeface="Montserrat"/>
                <a:cs typeface="Montserrat"/>
                <a:sym typeface="Montserrat"/>
              </a:rPr>
              <a:t>s</a:t>
            </a:r>
            <a:r>
              <a:rPr b="1" lang="en" sz="3700">
                <a:solidFill>
                  <a:srgbClr val="434343"/>
                </a:solidFill>
                <a:highlight>
                  <a:srgbClr val="4BFFB9"/>
                </a:highlight>
                <a:latin typeface="Montserrat"/>
                <a:ea typeface="Montserrat"/>
                <a:cs typeface="Montserrat"/>
                <a:sym typeface="Montserrat"/>
              </a:rPr>
              <a:t>s</a:t>
            </a:r>
            <a:r>
              <a:rPr b="1" lang="en" sz="3700">
                <a:solidFill>
                  <a:srgbClr val="434343"/>
                </a:solidFill>
                <a:highlight>
                  <a:srgbClr val="4BFFCE"/>
                </a:highlight>
                <a:latin typeface="Montserrat"/>
                <a:ea typeface="Montserrat"/>
                <a:cs typeface="Montserrat"/>
                <a:sym typeface="Montserrat"/>
              </a:rPr>
              <a:t>o</a:t>
            </a:r>
            <a:r>
              <a:rPr b="1" lang="en" sz="3700">
                <a:solidFill>
                  <a:srgbClr val="434343"/>
                </a:solidFill>
                <a:highlight>
                  <a:srgbClr val="4BFFE4"/>
                </a:highlight>
                <a:latin typeface="Montserrat"/>
                <a:ea typeface="Montserrat"/>
                <a:cs typeface="Montserrat"/>
                <a:sym typeface="Montserrat"/>
              </a:rPr>
              <a:t>n</a:t>
            </a:r>
            <a:r>
              <a:rPr b="1" lang="en" sz="3700">
                <a:solidFill>
                  <a:srgbClr val="434343"/>
                </a:solidFill>
                <a:highlight>
                  <a:srgbClr val="4BFFF9"/>
                </a:highlight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lang="en" sz="3700">
                <a:solidFill>
                  <a:srgbClr val="434343"/>
                </a:solidFill>
                <a:highlight>
                  <a:srgbClr val="4BEFFF"/>
                </a:highlight>
                <a:latin typeface="Montserrat"/>
                <a:ea typeface="Montserrat"/>
                <a:cs typeface="Montserrat"/>
                <a:sym typeface="Montserrat"/>
              </a:rPr>
              <a:t>3</a:t>
            </a:r>
            <a:r>
              <a:rPr b="1" lang="en" sz="3700">
                <a:solidFill>
                  <a:srgbClr val="434343"/>
                </a:solidFill>
                <a:highlight>
                  <a:srgbClr val="4BD9FF"/>
                </a:highlight>
                <a:latin typeface="Montserrat"/>
                <a:ea typeface="Montserrat"/>
                <a:cs typeface="Montserrat"/>
                <a:sym typeface="Montserrat"/>
              </a:rPr>
              <a:t>:</a:t>
            </a:r>
            <a:r>
              <a:rPr b="1" lang="en" sz="3700">
                <a:solidFill>
                  <a:srgbClr val="434343"/>
                </a:solidFill>
                <a:highlight>
                  <a:srgbClr val="4BC4FF"/>
                </a:highlight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lang="en" sz="3700">
                <a:solidFill>
                  <a:srgbClr val="434343"/>
                </a:solidFill>
                <a:highlight>
                  <a:srgbClr val="4BAFFF"/>
                </a:highlight>
                <a:latin typeface="Montserrat"/>
                <a:ea typeface="Montserrat"/>
                <a:cs typeface="Montserrat"/>
                <a:sym typeface="Montserrat"/>
              </a:rPr>
              <a:t>C</a:t>
            </a:r>
            <a:r>
              <a:rPr b="1" lang="en" sz="3700">
                <a:solidFill>
                  <a:srgbClr val="434343"/>
                </a:solidFill>
                <a:highlight>
                  <a:srgbClr val="4B99FF"/>
                </a:highlight>
                <a:latin typeface="Montserrat"/>
                <a:ea typeface="Montserrat"/>
                <a:cs typeface="Montserrat"/>
                <a:sym typeface="Montserrat"/>
              </a:rPr>
              <a:t>o</a:t>
            </a:r>
            <a:r>
              <a:rPr b="1" lang="en" sz="3700">
                <a:solidFill>
                  <a:srgbClr val="434343"/>
                </a:solidFill>
                <a:highlight>
                  <a:srgbClr val="4B84FF"/>
                </a:highlight>
                <a:latin typeface="Montserrat"/>
                <a:ea typeface="Montserrat"/>
                <a:cs typeface="Montserrat"/>
                <a:sym typeface="Montserrat"/>
              </a:rPr>
              <a:t>m</a:t>
            </a:r>
            <a:r>
              <a:rPr b="1" lang="en" sz="3700">
                <a:solidFill>
                  <a:srgbClr val="434343"/>
                </a:solidFill>
                <a:highlight>
                  <a:srgbClr val="4B6FFF"/>
                </a:highlight>
                <a:latin typeface="Montserrat"/>
                <a:ea typeface="Montserrat"/>
                <a:cs typeface="Montserrat"/>
                <a:sym typeface="Montserrat"/>
              </a:rPr>
              <a:t>p</a:t>
            </a:r>
            <a:r>
              <a:rPr b="1" lang="en" sz="3700">
                <a:solidFill>
                  <a:srgbClr val="434343"/>
                </a:solidFill>
                <a:highlight>
                  <a:srgbClr val="4B59FF"/>
                </a:highlight>
                <a:latin typeface="Montserrat"/>
                <a:ea typeface="Montserrat"/>
                <a:cs typeface="Montserrat"/>
                <a:sym typeface="Montserrat"/>
              </a:rPr>
              <a:t>a</a:t>
            </a:r>
            <a:r>
              <a:rPr b="1" lang="en" sz="3700">
                <a:solidFill>
                  <a:srgbClr val="434343"/>
                </a:solidFill>
                <a:highlight>
                  <a:srgbClr val="514BFF"/>
                </a:highlight>
                <a:latin typeface="Montserrat"/>
                <a:ea typeface="Montserrat"/>
                <a:cs typeface="Montserrat"/>
                <a:sym typeface="Montserrat"/>
              </a:rPr>
              <a:t>r</a:t>
            </a:r>
            <a:r>
              <a:rPr b="1" lang="en" sz="3700">
                <a:solidFill>
                  <a:srgbClr val="434343"/>
                </a:solidFill>
                <a:highlight>
                  <a:srgbClr val="674BFF"/>
                </a:highlight>
                <a:latin typeface="Montserrat"/>
                <a:ea typeface="Montserrat"/>
                <a:cs typeface="Montserrat"/>
                <a:sym typeface="Montserrat"/>
              </a:rPr>
              <a:t>i</a:t>
            </a:r>
            <a:r>
              <a:rPr b="1" lang="en" sz="3700">
                <a:solidFill>
                  <a:srgbClr val="434343"/>
                </a:solidFill>
                <a:highlight>
                  <a:srgbClr val="7C4BFF"/>
                </a:highlight>
                <a:latin typeface="Montserrat"/>
                <a:ea typeface="Montserrat"/>
                <a:cs typeface="Montserrat"/>
                <a:sym typeface="Montserrat"/>
              </a:rPr>
              <a:t>n</a:t>
            </a:r>
            <a:r>
              <a:rPr b="1" lang="en" sz="3700">
                <a:solidFill>
                  <a:srgbClr val="434343"/>
                </a:solidFill>
                <a:highlight>
                  <a:srgbClr val="914BFF"/>
                </a:highlight>
                <a:latin typeface="Montserrat"/>
                <a:ea typeface="Montserrat"/>
                <a:cs typeface="Montserrat"/>
                <a:sym typeface="Montserrat"/>
              </a:rPr>
              <a:t>g</a:t>
            </a:r>
            <a:r>
              <a:rPr b="1" lang="en" sz="3700">
                <a:solidFill>
                  <a:srgbClr val="434343"/>
                </a:solidFill>
                <a:highlight>
                  <a:srgbClr val="A74BFF"/>
                </a:highlight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lang="en" sz="3700">
                <a:solidFill>
                  <a:srgbClr val="434343"/>
                </a:solidFill>
                <a:highlight>
                  <a:srgbClr val="BC4BFF"/>
                </a:highlight>
                <a:latin typeface="Montserrat"/>
                <a:ea typeface="Montserrat"/>
                <a:cs typeface="Montserrat"/>
                <a:sym typeface="Montserrat"/>
              </a:rPr>
              <a:t>F</a:t>
            </a:r>
            <a:r>
              <a:rPr b="1" lang="en" sz="3700">
                <a:solidFill>
                  <a:srgbClr val="434343"/>
                </a:solidFill>
                <a:highlight>
                  <a:srgbClr val="D24BFF"/>
                </a:highlight>
                <a:latin typeface="Montserrat"/>
                <a:ea typeface="Montserrat"/>
                <a:cs typeface="Montserrat"/>
                <a:sym typeface="Montserrat"/>
              </a:rPr>
              <a:t>r</a:t>
            </a:r>
            <a:r>
              <a:rPr b="1" lang="en" sz="3700">
                <a:solidFill>
                  <a:srgbClr val="434343"/>
                </a:solidFill>
                <a:highlight>
                  <a:srgbClr val="E74BFF"/>
                </a:highlight>
                <a:latin typeface="Montserrat"/>
                <a:ea typeface="Montserrat"/>
                <a:cs typeface="Montserrat"/>
                <a:sym typeface="Montserrat"/>
              </a:rPr>
              <a:t>a</a:t>
            </a:r>
            <a:r>
              <a:rPr b="1" lang="en" sz="3700">
                <a:solidFill>
                  <a:srgbClr val="434343"/>
                </a:solidFill>
                <a:highlight>
                  <a:srgbClr val="FC4BFF"/>
                </a:highlight>
                <a:latin typeface="Montserrat"/>
                <a:ea typeface="Montserrat"/>
                <a:cs typeface="Montserrat"/>
                <a:sym typeface="Montserrat"/>
              </a:rPr>
              <a:t>c</a:t>
            </a:r>
            <a:r>
              <a:rPr b="1" lang="en" sz="3700">
                <a:solidFill>
                  <a:srgbClr val="434343"/>
                </a:solidFill>
                <a:highlight>
                  <a:srgbClr val="FF4BEB"/>
                </a:highlight>
                <a:latin typeface="Montserrat"/>
                <a:ea typeface="Montserrat"/>
                <a:cs typeface="Montserrat"/>
                <a:sym typeface="Montserrat"/>
              </a:rPr>
              <a:t>t</a:t>
            </a:r>
            <a:r>
              <a:rPr b="1" lang="en" sz="3700">
                <a:solidFill>
                  <a:srgbClr val="434343"/>
                </a:solidFill>
                <a:highlight>
                  <a:srgbClr val="FF4BD6"/>
                </a:highlight>
                <a:latin typeface="Montserrat"/>
                <a:ea typeface="Montserrat"/>
                <a:cs typeface="Montserrat"/>
                <a:sym typeface="Montserrat"/>
              </a:rPr>
              <a:t>i</a:t>
            </a:r>
            <a:r>
              <a:rPr b="1" lang="en" sz="3700">
                <a:solidFill>
                  <a:srgbClr val="434343"/>
                </a:solidFill>
                <a:highlight>
                  <a:srgbClr val="FF4BC1"/>
                </a:highlight>
                <a:latin typeface="Montserrat"/>
                <a:ea typeface="Montserrat"/>
                <a:cs typeface="Montserrat"/>
                <a:sym typeface="Montserrat"/>
              </a:rPr>
              <a:t>o</a:t>
            </a:r>
            <a:r>
              <a:rPr b="1" lang="en" sz="3700">
                <a:solidFill>
                  <a:srgbClr val="434343"/>
                </a:solidFill>
                <a:highlight>
                  <a:srgbClr val="FF4BAB"/>
                </a:highlight>
                <a:latin typeface="Montserrat"/>
                <a:ea typeface="Montserrat"/>
                <a:cs typeface="Montserrat"/>
                <a:sym typeface="Montserrat"/>
              </a:rPr>
              <a:t>n</a:t>
            </a:r>
            <a:r>
              <a:rPr b="1" lang="en" sz="3700">
                <a:solidFill>
                  <a:srgbClr val="434343"/>
                </a:solidFill>
                <a:highlight>
                  <a:srgbClr val="FF4B96"/>
                </a:highlight>
                <a:latin typeface="Montserrat"/>
                <a:ea typeface="Montserrat"/>
                <a:cs typeface="Montserrat"/>
                <a:sym typeface="Montserrat"/>
              </a:rPr>
              <a:t>s</a:t>
            </a:r>
            <a:endParaRPr b="1" sz="3700">
              <a:solidFill>
                <a:srgbClr val="434343"/>
              </a:solidFill>
              <a:highlight>
                <a:srgbClr val="FF4B80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2" name="Google Shape;242;p83"/>
          <p:cNvSpPr txBox="1"/>
          <p:nvPr/>
        </p:nvSpPr>
        <p:spPr>
          <a:xfrm>
            <a:off x="1784850" y="3810000"/>
            <a:ext cx="5574300" cy="68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22">
                <a:solidFill>
                  <a:srgbClr val="FE4353"/>
                </a:solidFill>
                <a:highlight>
                  <a:srgbClr val="434343"/>
                </a:highlight>
                <a:latin typeface="Montserrat"/>
                <a:ea typeface="Montserrat"/>
                <a:cs typeface="Montserrat"/>
                <a:sym typeface="Montserrat"/>
              </a:rPr>
              <a:t>STUDENT GUIDE</a:t>
            </a:r>
            <a:endParaRPr b="1">
              <a:solidFill>
                <a:srgbClr val="F11D84"/>
              </a:solidFill>
              <a:highlight>
                <a:srgbClr val="434343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3177EE"/>
            </a:gs>
            <a:gs pos="100000">
              <a:srgbClr val="113D8A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2">
            <a:hlinkClick r:id="rId3"/>
          </p:cNvPr>
          <p:cNvSpPr/>
          <p:nvPr/>
        </p:nvSpPr>
        <p:spPr>
          <a:xfrm>
            <a:off x="0" y="5207000"/>
            <a:ext cx="12600" cy="1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92"/>
          <p:cNvSpPr txBox="1"/>
          <p:nvPr>
            <p:ph idx="4294967295" type="title"/>
          </p:nvPr>
        </p:nvSpPr>
        <p:spPr>
          <a:xfrm>
            <a:off x="311700" y="742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720" u="sng">
                <a:solidFill>
                  <a:srgbClr val="FFFFFF"/>
                </a:solidFill>
                <a:latin typeface="Luckiest Guy"/>
                <a:ea typeface="Luckiest Guy"/>
                <a:cs typeface="Luckiest Guy"/>
                <a:sym typeface="Luckiest Guy"/>
              </a:rPr>
              <a:t>Fraction Set 2</a:t>
            </a:r>
            <a:endParaRPr sz="2720" u="sng">
              <a:solidFill>
                <a:srgbClr val="FFFFFF"/>
              </a:solidFill>
            </a:endParaRPr>
          </a:p>
        </p:txBody>
      </p:sp>
      <p:sp>
        <p:nvSpPr>
          <p:cNvPr id="338" name="Google Shape;338;p92"/>
          <p:cNvSpPr txBox="1"/>
          <p:nvPr/>
        </p:nvSpPr>
        <p:spPr>
          <a:xfrm>
            <a:off x="1700100" y="804375"/>
            <a:ext cx="23496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2/6 , 3/6 , 5/6</a:t>
            </a:r>
            <a:endParaRPr b="1" sz="21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39" name="Google Shape;339;p9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595" y="3982657"/>
            <a:ext cx="1129214" cy="1129214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92"/>
          <p:cNvSpPr txBox="1"/>
          <p:nvPr/>
        </p:nvSpPr>
        <p:spPr>
          <a:xfrm>
            <a:off x="-899813" y="4481658"/>
            <a:ext cx="707400" cy="336300"/>
          </a:xfrm>
          <a:prstGeom prst="rect">
            <a:avLst/>
          </a:prstGeom>
          <a:gradFill>
            <a:gsLst>
              <a:gs pos="0">
                <a:srgbClr val="515151"/>
              </a:gs>
              <a:gs pos="100000">
                <a:srgbClr val="101010"/>
              </a:gs>
            </a:gsLst>
            <a:lin ang="5400012" scaled="0"/>
          </a:gra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 u="sng">
                <a:solidFill>
                  <a:srgbClr val="9900FF"/>
                </a:solidFill>
                <a:latin typeface="Varela Round"/>
                <a:ea typeface="Varela Round"/>
                <a:cs typeface="Varela Round"/>
                <a:sym typeface="Varela Round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MLC</a:t>
            </a:r>
            <a:endParaRPr b="1" sz="1800">
              <a:solidFill>
                <a:srgbClr val="9900FF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341" name="Google Shape;341;p92"/>
          <p:cNvSpPr/>
          <p:nvPr/>
        </p:nvSpPr>
        <p:spPr>
          <a:xfrm>
            <a:off x="1424100" y="1622100"/>
            <a:ext cx="2901600" cy="714600"/>
          </a:xfrm>
          <a:prstGeom prst="rect">
            <a:avLst/>
          </a:prstGeom>
          <a:solidFill>
            <a:srgbClr val="FFFFFF"/>
          </a:solidFill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92"/>
          <p:cNvSpPr/>
          <p:nvPr/>
        </p:nvSpPr>
        <p:spPr>
          <a:xfrm>
            <a:off x="1424100" y="2511171"/>
            <a:ext cx="2901600" cy="714600"/>
          </a:xfrm>
          <a:prstGeom prst="rect">
            <a:avLst/>
          </a:prstGeom>
          <a:solidFill>
            <a:srgbClr val="FFFFFF"/>
          </a:solidFill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92"/>
          <p:cNvSpPr/>
          <p:nvPr/>
        </p:nvSpPr>
        <p:spPr>
          <a:xfrm>
            <a:off x="1424100" y="3400243"/>
            <a:ext cx="2901600" cy="714600"/>
          </a:xfrm>
          <a:prstGeom prst="rect">
            <a:avLst/>
          </a:prstGeom>
          <a:solidFill>
            <a:srgbClr val="FFFFFF"/>
          </a:solidFill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p92"/>
          <p:cNvSpPr txBox="1"/>
          <p:nvPr/>
        </p:nvSpPr>
        <p:spPr>
          <a:xfrm>
            <a:off x="5538489" y="805950"/>
            <a:ext cx="23496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4</a:t>
            </a:r>
            <a:r>
              <a:rPr b="1" lang="en" sz="21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/5 , 3/6 , 5/5</a:t>
            </a:r>
            <a:endParaRPr b="1" sz="21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5" name="Google Shape;345;p92"/>
          <p:cNvSpPr/>
          <p:nvPr/>
        </p:nvSpPr>
        <p:spPr>
          <a:xfrm>
            <a:off x="5262489" y="1622100"/>
            <a:ext cx="2901600" cy="714600"/>
          </a:xfrm>
          <a:prstGeom prst="rect">
            <a:avLst/>
          </a:prstGeom>
          <a:solidFill>
            <a:srgbClr val="FFFFFF"/>
          </a:solidFill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92"/>
          <p:cNvSpPr/>
          <p:nvPr/>
        </p:nvSpPr>
        <p:spPr>
          <a:xfrm>
            <a:off x="5262489" y="2511171"/>
            <a:ext cx="2901600" cy="714600"/>
          </a:xfrm>
          <a:prstGeom prst="rect">
            <a:avLst/>
          </a:prstGeom>
          <a:solidFill>
            <a:srgbClr val="FFFFFF"/>
          </a:solidFill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92"/>
          <p:cNvSpPr/>
          <p:nvPr/>
        </p:nvSpPr>
        <p:spPr>
          <a:xfrm>
            <a:off x="5262489" y="3400243"/>
            <a:ext cx="2901600" cy="714600"/>
          </a:xfrm>
          <a:prstGeom prst="rect">
            <a:avLst/>
          </a:prstGeom>
          <a:solidFill>
            <a:srgbClr val="FFFFFF"/>
          </a:solidFill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3177EE"/>
            </a:gs>
            <a:gs pos="100000">
              <a:srgbClr val="113D8A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93">
            <a:hlinkClick r:id="rId3"/>
          </p:cNvPr>
          <p:cNvSpPr/>
          <p:nvPr/>
        </p:nvSpPr>
        <p:spPr>
          <a:xfrm>
            <a:off x="0" y="5207000"/>
            <a:ext cx="12600" cy="1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93"/>
          <p:cNvSpPr txBox="1"/>
          <p:nvPr>
            <p:ph idx="4294967295" type="title"/>
          </p:nvPr>
        </p:nvSpPr>
        <p:spPr>
          <a:xfrm>
            <a:off x="311700" y="742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720" u="sng">
                <a:solidFill>
                  <a:srgbClr val="FFFFFF"/>
                </a:solidFill>
                <a:latin typeface="Luckiest Guy"/>
                <a:ea typeface="Luckiest Guy"/>
                <a:cs typeface="Luckiest Guy"/>
                <a:sym typeface="Luckiest Guy"/>
              </a:rPr>
              <a:t>Fraction Set 2</a:t>
            </a:r>
            <a:endParaRPr sz="2720" u="sng">
              <a:solidFill>
                <a:srgbClr val="FFFFFF"/>
              </a:solidFill>
            </a:endParaRPr>
          </a:p>
        </p:txBody>
      </p:sp>
      <p:sp>
        <p:nvSpPr>
          <p:cNvPr id="354" name="Google Shape;354;p93"/>
          <p:cNvSpPr txBox="1"/>
          <p:nvPr/>
        </p:nvSpPr>
        <p:spPr>
          <a:xfrm>
            <a:off x="3397200" y="816788"/>
            <a:ext cx="23496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2/3 , 3/6 , 3/9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5" name="Google Shape;355;p93"/>
          <p:cNvSpPr/>
          <p:nvPr/>
        </p:nvSpPr>
        <p:spPr>
          <a:xfrm>
            <a:off x="2831250" y="1540725"/>
            <a:ext cx="3481500" cy="857400"/>
          </a:xfrm>
          <a:prstGeom prst="rect">
            <a:avLst/>
          </a:prstGeom>
          <a:solidFill>
            <a:srgbClr val="FFFFFF"/>
          </a:solidFill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93"/>
          <p:cNvSpPr/>
          <p:nvPr/>
        </p:nvSpPr>
        <p:spPr>
          <a:xfrm>
            <a:off x="2831250" y="2607525"/>
            <a:ext cx="3481500" cy="857400"/>
          </a:xfrm>
          <a:prstGeom prst="rect">
            <a:avLst/>
          </a:prstGeom>
          <a:solidFill>
            <a:srgbClr val="FFFFFF"/>
          </a:solidFill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93"/>
          <p:cNvSpPr/>
          <p:nvPr/>
        </p:nvSpPr>
        <p:spPr>
          <a:xfrm>
            <a:off x="2831250" y="3674325"/>
            <a:ext cx="3481500" cy="857400"/>
          </a:xfrm>
          <a:prstGeom prst="rect">
            <a:avLst/>
          </a:prstGeom>
          <a:solidFill>
            <a:srgbClr val="FFFFFF"/>
          </a:solidFill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51AB2A"/>
            </a:gs>
            <a:gs pos="100000">
              <a:srgbClr val="203E1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94">
            <a:hlinkClick r:id="rId3"/>
          </p:cNvPr>
          <p:cNvSpPr/>
          <p:nvPr/>
        </p:nvSpPr>
        <p:spPr>
          <a:xfrm>
            <a:off x="0" y="5207000"/>
            <a:ext cx="12600" cy="1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94"/>
          <p:cNvSpPr txBox="1"/>
          <p:nvPr>
            <p:ph idx="4294967295" type="title"/>
          </p:nvPr>
        </p:nvSpPr>
        <p:spPr>
          <a:xfrm>
            <a:off x="3262050" y="2466350"/>
            <a:ext cx="2605200" cy="224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410">
                <a:latin typeface="Montserrat Medium"/>
                <a:ea typeface="Montserrat Medium"/>
                <a:cs typeface="Montserrat Medium"/>
                <a:sym typeface="Montserrat Medium"/>
              </a:rPr>
              <a:t>What was changing in each set?</a:t>
            </a:r>
            <a:endParaRPr sz="141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990"/>
              <a:buNone/>
            </a:pPr>
            <a:r>
              <a:rPr lang="en" sz="1410">
                <a:latin typeface="Montserrat Medium"/>
                <a:ea typeface="Montserrat Medium"/>
                <a:cs typeface="Montserrat Medium"/>
                <a:sym typeface="Montserrat Medium"/>
              </a:rPr>
              <a:t>What stayed the same?</a:t>
            </a:r>
            <a:endParaRPr sz="141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990"/>
              <a:buNone/>
            </a:pPr>
            <a:r>
              <a:rPr lang="en" sz="1410">
                <a:latin typeface="Montserrat Medium"/>
                <a:ea typeface="Montserrat Medium"/>
                <a:cs typeface="Montserrat Medium"/>
                <a:sym typeface="Montserrat Medium"/>
              </a:rPr>
              <a:t>What thoughts or ideas were you starting to have as you compared what was changing and remaining?</a:t>
            </a:r>
            <a:endParaRPr sz="141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64" name="Google Shape;364;p94"/>
          <p:cNvSpPr txBox="1"/>
          <p:nvPr/>
        </p:nvSpPr>
        <p:spPr>
          <a:xfrm>
            <a:off x="6099075" y="2466350"/>
            <a:ext cx="2733300" cy="22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5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What was different about the last fraction set? How was it like the first two?</a:t>
            </a:r>
            <a:endParaRPr sz="135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spcBef>
                <a:spcPts val="500"/>
              </a:spcBef>
              <a:spcAft>
                <a:spcPts val="0"/>
              </a:spcAft>
              <a:buNone/>
            </a:pPr>
            <a:r>
              <a:rPr lang="en" sz="135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How did these differences change or add to your perspective or your ideas?</a:t>
            </a:r>
            <a:endParaRPr sz="135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35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Did this experiment agree or disagree with your original hypothesis?</a:t>
            </a:r>
            <a:endParaRPr sz="135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65" name="Google Shape;365;p94"/>
          <p:cNvSpPr txBox="1"/>
          <p:nvPr/>
        </p:nvSpPr>
        <p:spPr>
          <a:xfrm>
            <a:off x="7916225" y="569325"/>
            <a:ext cx="809100" cy="17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>
                <a:solidFill>
                  <a:schemeClr val="dk1"/>
                </a:solidFill>
                <a:highlight>
                  <a:srgbClr val="C090C0"/>
                </a:highlight>
              </a:rPr>
              <a:t>⅔</a:t>
            </a:r>
            <a:endParaRPr sz="3700">
              <a:solidFill>
                <a:schemeClr val="dk1"/>
              </a:solidFill>
              <a:highlight>
                <a:srgbClr val="C090C0"/>
              </a:highlight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highlight>
                  <a:srgbClr val="90C196"/>
                </a:highlight>
              </a:rPr>
              <a:t>4/6</a:t>
            </a:r>
            <a:endParaRPr sz="2500">
              <a:highlight>
                <a:srgbClr val="90C196"/>
              </a:highlight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highlight>
                  <a:srgbClr val="0000FF"/>
                </a:highlight>
              </a:rPr>
              <a:t>6/9</a:t>
            </a:r>
            <a:endParaRPr sz="2500">
              <a:solidFill>
                <a:schemeClr val="dk1"/>
              </a:solidFill>
              <a:highlight>
                <a:srgbClr val="0000FF"/>
              </a:highlight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"/>
          </a:p>
        </p:txBody>
      </p:sp>
      <p:sp>
        <p:nvSpPr>
          <p:cNvPr id="366" name="Google Shape;366;p94"/>
          <p:cNvSpPr txBox="1"/>
          <p:nvPr/>
        </p:nvSpPr>
        <p:spPr>
          <a:xfrm>
            <a:off x="330375" y="2466350"/>
            <a:ext cx="2373900" cy="18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What was one thing you guessed about how the fractions would compare? </a:t>
            </a:r>
            <a:endParaRPr sz="1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What led you to make that guess?</a:t>
            </a:r>
            <a:endParaRPr sz="9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67" name="Google Shape;367;p94"/>
          <p:cNvSpPr txBox="1"/>
          <p:nvPr/>
        </p:nvSpPr>
        <p:spPr>
          <a:xfrm>
            <a:off x="2294524" y="599325"/>
            <a:ext cx="657300" cy="18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>
                <a:solidFill>
                  <a:schemeClr val="dk1"/>
                </a:solidFill>
                <a:highlight>
                  <a:srgbClr val="C090C0"/>
                </a:highlight>
              </a:rPr>
              <a:t>⅔ </a:t>
            </a:r>
            <a:endParaRPr sz="3700">
              <a:solidFill>
                <a:schemeClr val="dk1"/>
              </a:solidFill>
              <a:highlight>
                <a:srgbClr val="C090C0"/>
              </a:highlight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highlight>
                  <a:srgbClr val="90C196"/>
                </a:highlight>
              </a:rPr>
              <a:t>2/6</a:t>
            </a:r>
            <a:endParaRPr sz="2500">
              <a:highlight>
                <a:srgbClr val="90C196"/>
              </a:highlight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highlight>
                  <a:srgbClr val="0000FF"/>
                </a:highlight>
              </a:rPr>
              <a:t>2/9</a:t>
            </a:r>
            <a:endParaRPr sz="2500">
              <a:solidFill>
                <a:schemeClr val="dk1"/>
              </a:solidFill>
              <a:highlight>
                <a:srgbClr val="0000FF"/>
              </a:highlight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/>
          </a:p>
        </p:txBody>
      </p:sp>
      <p:pic>
        <p:nvPicPr>
          <p:cNvPr id="368" name="Google Shape;368;p94"/>
          <p:cNvPicPr preferRelativeResize="0"/>
          <p:nvPr/>
        </p:nvPicPr>
        <p:blipFill rotWithShape="1">
          <a:blip r:embed="rId4">
            <a:alphaModFix/>
          </a:blip>
          <a:srcRect b="0" l="0" r="0" t="2846"/>
          <a:stretch/>
        </p:blipFill>
        <p:spPr>
          <a:xfrm>
            <a:off x="430975" y="574276"/>
            <a:ext cx="1918850" cy="1625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9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78316" y="574276"/>
            <a:ext cx="1855417" cy="1625475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94"/>
          <p:cNvSpPr txBox="1"/>
          <p:nvPr/>
        </p:nvSpPr>
        <p:spPr>
          <a:xfrm>
            <a:off x="5097975" y="551525"/>
            <a:ext cx="809100" cy="162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highlight>
                  <a:srgbClr val="C090C0"/>
                </a:highlight>
              </a:rPr>
              <a:t>3/3</a:t>
            </a:r>
            <a:r>
              <a:rPr lang="en" sz="3700">
                <a:solidFill>
                  <a:schemeClr val="dk1"/>
                </a:solidFill>
                <a:highlight>
                  <a:srgbClr val="C090C0"/>
                </a:highlight>
              </a:rPr>
              <a:t>   </a:t>
            </a:r>
            <a:endParaRPr sz="3700">
              <a:solidFill>
                <a:schemeClr val="dk1"/>
              </a:solidFill>
              <a:highlight>
                <a:srgbClr val="C090C0"/>
              </a:highlight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highlight>
                  <a:srgbClr val="90C196"/>
                </a:highlight>
              </a:rPr>
              <a:t>3/6</a:t>
            </a:r>
            <a:endParaRPr sz="2500">
              <a:highlight>
                <a:srgbClr val="90C196"/>
              </a:highlight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highlight>
                  <a:srgbClr val="0000FF"/>
                </a:highlight>
              </a:rPr>
              <a:t>3/9</a:t>
            </a:r>
            <a:endParaRPr sz="2500">
              <a:solidFill>
                <a:schemeClr val="dk1"/>
              </a:solidFill>
              <a:highlight>
                <a:srgbClr val="0000FF"/>
              </a:highlight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/>
          </a:p>
        </p:txBody>
      </p:sp>
      <p:pic>
        <p:nvPicPr>
          <p:cNvPr id="371" name="Google Shape;371;p94"/>
          <p:cNvPicPr preferRelativeResize="0"/>
          <p:nvPr/>
        </p:nvPicPr>
        <p:blipFill rotWithShape="1">
          <a:blip r:embed="rId6">
            <a:alphaModFix/>
          </a:blip>
          <a:srcRect b="5666" l="0" r="0" t="2783"/>
          <a:stretch/>
        </p:blipFill>
        <p:spPr>
          <a:xfrm>
            <a:off x="6128025" y="574275"/>
            <a:ext cx="1955825" cy="1625475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Google Shape;372;p94"/>
          <p:cNvSpPr txBox="1"/>
          <p:nvPr/>
        </p:nvSpPr>
        <p:spPr>
          <a:xfrm>
            <a:off x="120225" y="2157138"/>
            <a:ext cx="2605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2/9 &lt; 2/6 &lt; 2/6</a:t>
            </a:r>
            <a:endParaRPr b="1" sz="1800">
              <a:solidFill>
                <a:srgbClr val="FFFF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3" name="Google Shape;373;p94"/>
          <p:cNvSpPr txBox="1"/>
          <p:nvPr/>
        </p:nvSpPr>
        <p:spPr>
          <a:xfrm>
            <a:off x="3403250" y="2157138"/>
            <a:ext cx="1885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3</a:t>
            </a:r>
            <a:r>
              <a:rPr b="1" lang="en" sz="1800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/3 &gt; 3/6 &gt; 3/9</a:t>
            </a:r>
            <a:endParaRPr b="1" sz="1800">
              <a:solidFill>
                <a:srgbClr val="FFFF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4" name="Google Shape;374;p94"/>
          <p:cNvSpPr txBox="1"/>
          <p:nvPr/>
        </p:nvSpPr>
        <p:spPr>
          <a:xfrm>
            <a:off x="6162600" y="2157138"/>
            <a:ext cx="1979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2/3 &gt; 4/6 &gt; 6/9</a:t>
            </a:r>
            <a:endParaRPr/>
          </a:p>
        </p:txBody>
      </p:sp>
      <p:sp>
        <p:nvSpPr>
          <p:cNvPr id="375" name="Google Shape;375;p94"/>
          <p:cNvSpPr txBox="1"/>
          <p:nvPr>
            <p:ph idx="4294967295" type="title"/>
          </p:nvPr>
        </p:nvSpPr>
        <p:spPr>
          <a:xfrm>
            <a:off x="40950" y="-1950"/>
            <a:ext cx="9062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Luckiest Guy"/>
                <a:ea typeface="Luckiest Guy"/>
                <a:cs typeface="Luckiest Guy"/>
                <a:sym typeface="Luckiest Guy"/>
              </a:rPr>
              <a:t>Discuss</a:t>
            </a:r>
            <a:r>
              <a:rPr lang="en">
                <a:solidFill>
                  <a:srgbClr val="FFFFFF"/>
                </a:solidFill>
              </a:rPr>
              <a:t>: How to discuss (your own or another’s) reasoning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C002"/>
            </a:gs>
            <a:gs pos="100000">
              <a:srgbClr val="795B04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95">
            <a:hlinkClick r:id="rId3"/>
          </p:cNvPr>
          <p:cNvSpPr/>
          <p:nvPr/>
        </p:nvSpPr>
        <p:spPr>
          <a:xfrm>
            <a:off x="0" y="5207000"/>
            <a:ext cx="12600" cy="1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" name="Google Shape;381;p95"/>
          <p:cNvSpPr txBox="1"/>
          <p:nvPr/>
        </p:nvSpPr>
        <p:spPr>
          <a:xfrm>
            <a:off x="236850" y="1199425"/>
            <a:ext cx="8670300" cy="293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 u="sng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NEW CONCLUSION</a:t>
            </a:r>
            <a:r>
              <a:rPr b="1" lang="en" sz="2100" u="sng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:</a:t>
            </a:r>
            <a:endParaRPr b="1" sz="2100" u="sng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When comparing two fractions </a:t>
            </a:r>
            <a:r>
              <a:rPr lang="en" sz="2100" u="sng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with the </a:t>
            </a:r>
            <a:r>
              <a:rPr lang="en" sz="2100"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____________________</a:t>
            </a:r>
            <a:r>
              <a:rPr lang="en" sz="21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 the fraction with the </a:t>
            </a:r>
            <a:r>
              <a:rPr lang="en" sz="2100" u="sng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higher denominator</a:t>
            </a:r>
            <a:r>
              <a:rPr lang="en" sz="21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is the </a:t>
            </a:r>
            <a:r>
              <a:rPr lang="en" sz="2100"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___________</a:t>
            </a:r>
            <a:r>
              <a:rPr lang="en" sz="21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fraction.</a:t>
            </a:r>
            <a:endParaRPr sz="21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100" u="sng">
                <a:solidFill>
                  <a:srgbClr val="0000FF"/>
                </a:solid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REVIEW GAME</a:t>
            </a:r>
            <a:endParaRPr b="1" i="1" sz="2100">
              <a:solidFill>
                <a:srgbClr val="0000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82" name="Google Shape;382;p95"/>
          <p:cNvSpPr txBox="1"/>
          <p:nvPr>
            <p:ph idx="4294967295" type="title"/>
          </p:nvPr>
        </p:nvSpPr>
        <p:spPr>
          <a:xfrm>
            <a:off x="40950" y="74250"/>
            <a:ext cx="9062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Luckiest Guy"/>
                <a:ea typeface="Luckiest Guy"/>
                <a:cs typeface="Luckiest Guy"/>
                <a:sym typeface="Luckiest Guy"/>
              </a:rPr>
              <a:t>Learn</a:t>
            </a:r>
            <a:r>
              <a:rPr lang="en">
                <a:solidFill>
                  <a:srgbClr val="FFFFFF"/>
                </a:solidFill>
              </a:rPr>
              <a:t>: We can compare fractions using reasoning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51AB2A"/>
            </a:gs>
            <a:gs pos="100000">
              <a:srgbClr val="203E1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96">
            <a:hlinkClick r:id="rId3"/>
          </p:cNvPr>
          <p:cNvSpPr/>
          <p:nvPr/>
        </p:nvSpPr>
        <p:spPr>
          <a:xfrm>
            <a:off x="0" y="5207000"/>
            <a:ext cx="12600" cy="1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96"/>
          <p:cNvSpPr txBox="1"/>
          <p:nvPr>
            <p:ph idx="4294967295" type="title"/>
          </p:nvPr>
        </p:nvSpPr>
        <p:spPr>
          <a:xfrm>
            <a:off x="3224450" y="2497500"/>
            <a:ext cx="2605200" cy="221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410">
                <a:latin typeface="Montserrat Medium"/>
                <a:ea typeface="Montserrat Medium"/>
                <a:cs typeface="Montserrat Medium"/>
                <a:sym typeface="Montserrat Medium"/>
              </a:rPr>
              <a:t>What was changing in each set?</a:t>
            </a:r>
            <a:endParaRPr sz="141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990"/>
              <a:buNone/>
            </a:pPr>
            <a:r>
              <a:rPr lang="en" sz="1410">
                <a:latin typeface="Montserrat Medium"/>
                <a:ea typeface="Montserrat Medium"/>
                <a:cs typeface="Montserrat Medium"/>
                <a:sym typeface="Montserrat Medium"/>
              </a:rPr>
              <a:t>What stayed the same?</a:t>
            </a:r>
            <a:endParaRPr sz="141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990"/>
              <a:buNone/>
            </a:pPr>
            <a:r>
              <a:rPr lang="en" sz="1410">
                <a:latin typeface="Montserrat Medium"/>
                <a:ea typeface="Montserrat Medium"/>
                <a:cs typeface="Montserrat Medium"/>
                <a:sym typeface="Montserrat Medium"/>
              </a:rPr>
              <a:t>What thoughts or ideas were you starting to have as you compared what was changing and remaining?</a:t>
            </a:r>
            <a:endParaRPr sz="141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89" name="Google Shape;389;p96"/>
          <p:cNvSpPr txBox="1"/>
          <p:nvPr/>
        </p:nvSpPr>
        <p:spPr>
          <a:xfrm>
            <a:off x="6058325" y="2515200"/>
            <a:ext cx="2772300" cy="22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5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What was different about the last fraction set? How was it like the first two?</a:t>
            </a:r>
            <a:endParaRPr sz="135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spcBef>
                <a:spcPts val="500"/>
              </a:spcBef>
              <a:spcAft>
                <a:spcPts val="0"/>
              </a:spcAft>
              <a:buNone/>
            </a:pPr>
            <a:r>
              <a:rPr lang="en" sz="135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How did these differences change or add to your perspective or your ideas?</a:t>
            </a:r>
            <a:endParaRPr sz="135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35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Did this experiment agree or disagree with your original hypothesis?</a:t>
            </a:r>
            <a:endParaRPr sz="135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90" name="Google Shape;390;p96"/>
          <p:cNvSpPr txBox="1"/>
          <p:nvPr/>
        </p:nvSpPr>
        <p:spPr>
          <a:xfrm>
            <a:off x="5020625" y="525124"/>
            <a:ext cx="809100" cy="17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FFFFFF"/>
                </a:solidFill>
                <a:highlight>
                  <a:srgbClr val="C090C0"/>
                </a:highlight>
              </a:rPr>
              <a:t>5</a:t>
            </a:r>
            <a:r>
              <a:rPr lang="en" sz="2500">
                <a:solidFill>
                  <a:srgbClr val="FFFFFF"/>
                </a:solidFill>
                <a:highlight>
                  <a:srgbClr val="C090C0"/>
                </a:highlight>
              </a:rPr>
              <a:t>/5</a:t>
            </a:r>
            <a:endParaRPr sz="3700">
              <a:solidFill>
                <a:srgbClr val="FFFFFF"/>
              </a:solidFill>
              <a:highlight>
                <a:srgbClr val="C090C0"/>
              </a:highlight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highlight>
                  <a:srgbClr val="90C196"/>
                </a:highlight>
              </a:rPr>
              <a:t>4/5</a:t>
            </a:r>
            <a:endParaRPr sz="2500">
              <a:highlight>
                <a:srgbClr val="90C196"/>
              </a:highlight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highlight>
                  <a:srgbClr val="0000FF"/>
                </a:highlight>
              </a:rPr>
              <a:t>2</a:t>
            </a:r>
            <a:r>
              <a:rPr lang="en" sz="2500">
                <a:solidFill>
                  <a:schemeClr val="dk1"/>
                </a:solidFill>
                <a:highlight>
                  <a:srgbClr val="0000FF"/>
                </a:highlight>
              </a:rPr>
              <a:t>/</a:t>
            </a:r>
            <a:r>
              <a:rPr lang="en" sz="2500">
                <a:solidFill>
                  <a:schemeClr val="dk1"/>
                </a:solidFill>
                <a:highlight>
                  <a:srgbClr val="0000FF"/>
                </a:highlight>
              </a:rPr>
              <a:t>5</a:t>
            </a:r>
            <a:endParaRPr sz="400"/>
          </a:p>
        </p:txBody>
      </p:sp>
      <p:sp>
        <p:nvSpPr>
          <p:cNvPr id="391" name="Google Shape;391;p96"/>
          <p:cNvSpPr txBox="1"/>
          <p:nvPr/>
        </p:nvSpPr>
        <p:spPr>
          <a:xfrm>
            <a:off x="311700" y="2497500"/>
            <a:ext cx="2392500" cy="18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What was one thing you guessed about how the fractions would compare? </a:t>
            </a:r>
            <a:endParaRPr sz="1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What led you to make that guess?</a:t>
            </a:r>
            <a:endParaRPr sz="9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92" name="Google Shape;392;p96"/>
          <p:cNvSpPr txBox="1"/>
          <p:nvPr/>
        </p:nvSpPr>
        <p:spPr>
          <a:xfrm>
            <a:off x="2233825" y="525113"/>
            <a:ext cx="809100" cy="17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highlight>
                  <a:srgbClr val="C090C0"/>
                </a:highlight>
              </a:rPr>
              <a:t>5/6</a:t>
            </a:r>
            <a:r>
              <a:rPr lang="en" sz="2500">
                <a:solidFill>
                  <a:schemeClr val="dk1"/>
                </a:solidFill>
                <a:highlight>
                  <a:srgbClr val="C090C0"/>
                </a:highlight>
              </a:rPr>
              <a:t> </a:t>
            </a:r>
            <a:endParaRPr sz="2500">
              <a:solidFill>
                <a:schemeClr val="dk1"/>
              </a:solidFill>
              <a:highlight>
                <a:srgbClr val="C090C0"/>
              </a:highlight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highlight>
                  <a:srgbClr val="90C196"/>
                </a:highlight>
              </a:rPr>
              <a:t>3</a:t>
            </a:r>
            <a:r>
              <a:rPr lang="en" sz="2500">
                <a:highlight>
                  <a:srgbClr val="90C196"/>
                </a:highlight>
              </a:rPr>
              <a:t>/6</a:t>
            </a:r>
            <a:endParaRPr sz="2500">
              <a:highlight>
                <a:srgbClr val="90C196"/>
              </a:highlight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highlight>
                  <a:srgbClr val="0000FF"/>
                </a:highlight>
              </a:rPr>
              <a:t>2/6</a:t>
            </a:r>
            <a:endParaRPr sz="900"/>
          </a:p>
        </p:txBody>
      </p:sp>
      <p:pic>
        <p:nvPicPr>
          <p:cNvPr id="393" name="Google Shape;393;p96"/>
          <p:cNvPicPr preferRelativeResize="0"/>
          <p:nvPr/>
        </p:nvPicPr>
        <p:blipFill rotWithShape="1">
          <a:blip r:embed="rId4">
            <a:alphaModFix/>
          </a:blip>
          <a:srcRect b="0" l="0" r="1039" t="0"/>
          <a:stretch/>
        </p:blipFill>
        <p:spPr>
          <a:xfrm>
            <a:off x="6197725" y="574275"/>
            <a:ext cx="1836100" cy="1625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p96"/>
          <p:cNvPicPr preferRelativeResize="0"/>
          <p:nvPr/>
        </p:nvPicPr>
        <p:blipFill rotWithShape="1">
          <a:blip r:embed="rId5">
            <a:alphaModFix/>
          </a:blip>
          <a:srcRect b="69904" l="3563" r="5070" t="2783"/>
          <a:stretch/>
        </p:blipFill>
        <p:spPr>
          <a:xfrm>
            <a:off x="6222288" y="574325"/>
            <a:ext cx="1786975" cy="484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p96"/>
          <p:cNvPicPr preferRelativeResize="0"/>
          <p:nvPr/>
        </p:nvPicPr>
        <p:blipFill rotWithShape="1">
          <a:blip r:embed="rId6">
            <a:alphaModFix/>
          </a:blip>
          <a:srcRect b="0" l="0" r="2572" t="0"/>
          <a:stretch/>
        </p:blipFill>
        <p:spPr>
          <a:xfrm>
            <a:off x="433000" y="574325"/>
            <a:ext cx="1928750" cy="162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p96"/>
          <p:cNvPicPr preferRelativeResize="0"/>
          <p:nvPr/>
        </p:nvPicPr>
        <p:blipFill rotWithShape="1">
          <a:blip r:embed="rId7">
            <a:alphaModFix/>
          </a:blip>
          <a:srcRect b="0" l="0" r="2610" t="0"/>
          <a:stretch/>
        </p:blipFill>
        <p:spPr>
          <a:xfrm>
            <a:off x="3327050" y="589250"/>
            <a:ext cx="1836100" cy="1625475"/>
          </a:xfrm>
          <a:prstGeom prst="rect">
            <a:avLst/>
          </a:prstGeom>
          <a:noFill/>
          <a:ln>
            <a:noFill/>
          </a:ln>
        </p:spPr>
      </p:pic>
      <p:sp>
        <p:nvSpPr>
          <p:cNvPr id="397" name="Google Shape;397;p96"/>
          <p:cNvSpPr txBox="1"/>
          <p:nvPr/>
        </p:nvSpPr>
        <p:spPr>
          <a:xfrm>
            <a:off x="7916225" y="525113"/>
            <a:ext cx="809100" cy="17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FFFFFF"/>
                </a:solidFill>
                <a:highlight>
                  <a:srgbClr val="C090C0"/>
                </a:highlight>
              </a:rPr>
              <a:t>2</a:t>
            </a:r>
            <a:r>
              <a:rPr lang="en" sz="2500">
                <a:solidFill>
                  <a:srgbClr val="FFFFFF"/>
                </a:solidFill>
                <a:highlight>
                  <a:srgbClr val="C090C0"/>
                </a:highlight>
              </a:rPr>
              <a:t>/3</a:t>
            </a:r>
            <a:endParaRPr sz="3700">
              <a:solidFill>
                <a:srgbClr val="FFFFFF"/>
              </a:solidFill>
              <a:highlight>
                <a:srgbClr val="C090C0"/>
              </a:highlight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highlight>
                  <a:srgbClr val="90C196"/>
                </a:highlight>
              </a:rPr>
              <a:t>3</a:t>
            </a:r>
            <a:r>
              <a:rPr lang="en" sz="2500">
                <a:highlight>
                  <a:srgbClr val="90C196"/>
                </a:highlight>
              </a:rPr>
              <a:t>/6</a:t>
            </a:r>
            <a:endParaRPr sz="2500">
              <a:highlight>
                <a:srgbClr val="90C196"/>
              </a:highlight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highlight>
                  <a:srgbClr val="0000FF"/>
                </a:highlight>
              </a:rPr>
              <a:t>3</a:t>
            </a:r>
            <a:r>
              <a:rPr lang="en" sz="2500">
                <a:solidFill>
                  <a:schemeClr val="dk1"/>
                </a:solidFill>
                <a:highlight>
                  <a:srgbClr val="0000FF"/>
                </a:highlight>
              </a:rPr>
              <a:t>/9</a:t>
            </a:r>
            <a:endParaRPr sz="400"/>
          </a:p>
        </p:txBody>
      </p:sp>
      <p:sp>
        <p:nvSpPr>
          <p:cNvPr id="398" name="Google Shape;398;p96"/>
          <p:cNvSpPr txBox="1"/>
          <p:nvPr/>
        </p:nvSpPr>
        <p:spPr>
          <a:xfrm>
            <a:off x="120225" y="2157138"/>
            <a:ext cx="2605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2/6 &lt; 3/6 &lt; 5/6</a:t>
            </a:r>
            <a:endParaRPr b="1" sz="1800">
              <a:solidFill>
                <a:srgbClr val="FFFF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99" name="Google Shape;399;p96"/>
          <p:cNvSpPr txBox="1"/>
          <p:nvPr/>
        </p:nvSpPr>
        <p:spPr>
          <a:xfrm>
            <a:off x="3327050" y="2157138"/>
            <a:ext cx="1885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2</a:t>
            </a:r>
            <a:r>
              <a:rPr b="1" lang="en" sz="1800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/5 &lt; 4/5 &lt; 5/5</a:t>
            </a:r>
            <a:endParaRPr b="1" sz="1800">
              <a:solidFill>
                <a:srgbClr val="FFFF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0" name="Google Shape;400;p96"/>
          <p:cNvSpPr txBox="1"/>
          <p:nvPr/>
        </p:nvSpPr>
        <p:spPr>
          <a:xfrm>
            <a:off x="6162600" y="2157138"/>
            <a:ext cx="1979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2/3 &gt; 3/6 &gt; 3/9</a:t>
            </a:r>
            <a:endParaRPr/>
          </a:p>
        </p:txBody>
      </p:sp>
      <p:sp>
        <p:nvSpPr>
          <p:cNvPr id="401" name="Google Shape;401;p96"/>
          <p:cNvSpPr txBox="1"/>
          <p:nvPr>
            <p:ph idx="4294967295" type="title"/>
          </p:nvPr>
        </p:nvSpPr>
        <p:spPr>
          <a:xfrm>
            <a:off x="40950" y="-1950"/>
            <a:ext cx="9062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Luckiest Guy"/>
                <a:ea typeface="Luckiest Guy"/>
                <a:cs typeface="Luckiest Guy"/>
                <a:sym typeface="Luckiest Guy"/>
              </a:rPr>
              <a:t>Discuss</a:t>
            </a:r>
            <a:r>
              <a:rPr lang="en">
                <a:solidFill>
                  <a:srgbClr val="FFFFFF"/>
                </a:solidFill>
              </a:rPr>
              <a:t>: How to discuss (your own or another’s) reasoning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C002"/>
            </a:gs>
            <a:gs pos="100000">
              <a:srgbClr val="795B04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97">
            <a:hlinkClick r:id="rId3"/>
          </p:cNvPr>
          <p:cNvSpPr/>
          <p:nvPr/>
        </p:nvSpPr>
        <p:spPr>
          <a:xfrm>
            <a:off x="0" y="5207000"/>
            <a:ext cx="12600" cy="1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" name="Google Shape;407;p97"/>
          <p:cNvSpPr txBox="1"/>
          <p:nvPr/>
        </p:nvSpPr>
        <p:spPr>
          <a:xfrm>
            <a:off x="307800" y="1199425"/>
            <a:ext cx="8528400" cy="293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 u="sng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NEW </a:t>
            </a:r>
            <a:r>
              <a:rPr b="1" lang="en" sz="2100" u="sng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CONCLUSION:</a:t>
            </a:r>
            <a:endParaRPr b="1" sz="2100" u="sng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When comparing two fractions </a:t>
            </a:r>
            <a:r>
              <a:rPr lang="en" sz="2100" u="sng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with the</a:t>
            </a:r>
            <a:r>
              <a:rPr lang="en" sz="2100" u="sng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" sz="2100"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____________________</a:t>
            </a:r>
            <a:r>
              <a:rPr lang="en" sz="21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 the fraction with the </a:t>
            </a:r>
            <a:r>
              <a:rPr lang="en" sz="2100" u="sng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higher numerator</a:t>
            </a:r>
            <a:r>
              <a:rPr lang="en" sz="21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is the </a:t>
            </a:r>
            <a:r>
              <a:rPr lang="en" sz="2100"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__________</a:t>
            </a:r>
            <a:r>
              <a:rPr lang="en" sz="21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fraction.</a:t>
            </a:r>
            <a:endParaRPr sz="21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rgbClr val="0000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100" u="sng">
                <a:solidFill>
                  <a:srgbClr val="0000FF"/>
                </a:solid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REVIEW GAME</a:t>
            </a:r>
            <a:endParaRPr b="1" sz="2100">
              <a:solidFill>
                <a:srgbClr val="0000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8" name="Google Shape;408;p97"/>
          <p:cNvSpPr txBox="1"/>
          <p:nvPr>
            <p:ph idx="4294967295" type="title"/>
          </p:nvPr>
        </p:nvSpPr>
        <p:spPr>
          <a:xfrm>
            <a:off x="40950" y="74250"/>
            <a:ext cx="9062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Luckiest Guy"/>
                <a:ea typeface="Luckiest Guy"/>
                <a:cs typeface="Luckiest Guy"/>
                <a:sym typeface="Luckiest Guy"/>
              </a:rPr>
              <a:t>Learn</a:t>
            </a:r>
            <a:r>
              <a:rPr lang="en">
                <a:solidFill>
                  <a:srgbClr val="FFFFFF"/>
                </a:solidFill>
              </a:rPr>
              <a:t>: We can compare fractions using reasoning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51AB2A"/>
            </a:gs>
            <a:gs pos="100000">
              <a:srgbClr val="203E1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98">
            <a:hlinkClick r:id="rId3"/>
          </p:cNvPr>
          <p:cNvSpPr/>
          <p:nvPr/>
        </p:nvSpPr>
        <p:spPr>
          <a:xfrm>
            <a:off x="0" y="5207000"/>
            <a:ext cx="12600" cy="1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p98"/>
          <p:cNvSpPr txBox="1"/>
          <p:nvPr>
            <p:ph idx="4294967295" type="title"/>
          </p:nvPr>
        </p:nvSpPr>
        <p:spPr>
          <a:xfrm>
            <a:off x="40950" y="-1950"/>
            <a:ext cx="9062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Luckiest Guy"/>
                <a:ea typeface="Luckiest Guy"/>
                <a:cs typeface="Luckiest Guy"/>
                <a:sym typeface="Luckiest Guy"/>
              </a:rPr>
              <a:t>Discuss</a:t>
            </a:r>
            <a:r>
              <a:rPr lang="en">
                <a:solidFill>
                  <a:srgbClr val="FFFFFF"/>
                </a:solidFill>
              </a:rPr>
              <a:t>: How to critique (your own or another’s) reasoning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415" name="Google Shape;415;p98"/>
          <p:cNvSpPr txBox="1"/>
          <p:nvPr/>
        </p:nvSpPr>
        <p:spPr>
          <a:xfrm>
            <a:off x="505450" y="522150"/>
            <a:ext cx="8468100" cy="432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Initial hunch:</a:t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Reasons</a:t>
            </a:r>
            <a:r>
              <a:rPr b="1" lang="en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for thinking this:</a:t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Supporting evidence from experiment:</a:t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Opposing evidence </a:t>
            </a:r>
            <a:r>
              <a:rPr b="1" lang="en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from experiment</a:t>
            </a:r>
            <a:r>
              <a:rPr b="1" lang="en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:</a:t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Factor[s] not initially considered:</a:t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State the Rule: When comparing fractions, ___________________________.</a:t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16" name="Google Shape;416;p98"/>
          <p:cNvSpPr txBox="1"/>
          <p:nvPr/>
        </p:nvSpPr>
        <p:spPr>
          <a:xfrm>
            <a:off x="505450" y="903150"/>
            <a:ext cx="73350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500"/>
              </a:spcAft>
              <a:buNone/>
            </a:pPr>
            <a:r>
              <a:rPr i="1" lang="en" sz="1500">
                <a:solidFill>
                  <a:srgbClr val="FFFF00"/>
                </a:solidFill>
              </a:rPr>
              <a:t>A</a:t>
            </a:r>
            <a:r>
              <a:rPr i="1" lang="en" sz="1500">
                <a:solidFill>
                  <a:srgbClr val="FFFF00"/>
                </a:solidFill>
              </a:rPr>
              <a:t> fraction is smaller than another if its denominator is larger.</a:t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17" name="Google Shape;417;p98"/>
          <p:cNvSpPr txBox="1"/>
          <p:nvPr/>
        </p:nvSpPr>
        <p:spPr>
          <a:xfrm>
            <a:off x="505450" y="1665150"/>
            <a:ext cx="84681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500"/>
              </a:spcAft>
              <a:buNone/>
            </a:pPr>
            <a:r>
              <a:rPr i="1" lang="en" sz="1500">
                <a:solidFill>
                  <a:srgbClr val="FFFF00"/>
                </a:solidFill>
              </a:rPr>
              <a:t>When modeling unit fractions, fractional units got smaller as the number of parts increased.</a:t>
            </a:r>
            <a:endParaRPr b="1" sz="2000">
              <a:solidFill>
                <a:srgbClr val="FFFF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18" name="Google Shape;418;p98"/>
          <p:cNvSpPr txBox="1"/>
          <p:nvPr/>
        </p:nvSpPr>
        <p:spPr>
          <a:xfrm>
            <a:off x="505450" y="2350950"/>
            <a:ext cx="84681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500"/>
              </a:spcAft>
              <a:buNone/>
            </a:pPr>
            <a:r>
              <a:rPr i="1" lang="en" sz="1500">
                <a:solidFill>
                  <a:srgbClr val="FFFF00"/>
                </a:solidFill>
              </a:rPr>
              <a:t>The results of the first two sets of fractions supported my guess.</a:t>
            </a:r>
            <a:endParaRPr b="1" sz="2000">
              <a:solidFill>
                <a:srgbClr val="FFFF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19" name="Google Shape;419;p98"/>
          <p:cNvSpPr txBox="1"/>
          <p:nvPr/>
        </p:nvSpPr>
        <p:spPr>
          <a:xfrm>
            <a:off x="505450" y="3112950"/>
            <a:ext cx="84681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500"/>
              </a:spcAft>
              <a:buNone/>
            </a:pPr>
            <a:r>
              <a:rPr i="1" lang="en" sz="1500">
                <a:solidFill>
                  <a:srgbClr val="FFFF00"/>
                </a:solidFill>
              </a:rPr>
              <a:t>The results of the last set opposed my guess.</a:t>
            </a:r>
            <a:endParaRPr b="1" sz="2000">
              <a:solidFill>
                <a:srgbClr val="FFFF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0" name="Google Shape;420;p98"/>
          <p:cNvSpPr txBox="1"/>
          <p:nvPr/>
        </p:nvSpPr>
        <p:spPr>
          <a:xfrm>
            <a:off x="505450" y="3763450"/>
            <a:ext cx="84681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500"/>
              </a:spcAft>
              <a:buNone/>
            </a:pPr>
            <a:r>
              <a:rPr i="1" lang="en" sz="1500">
                <a:solidFill>
                  <a:srgbClr val="FFFF00"/>
                </a:solidFill>
              </a:rPr>
              <a:t>The value of the fractions’ numerators being the same. I hadn’t considered how the numerator would make a difference in the size of the fraction.</a:t>
            </a:r>
            <a:endParaRPr b="1" sz="2000">
              <a:solidFill>
                <a:srgbClr val="FFFF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3177EE"/>
            </a:gs>
            <a:gs pos="100000">
              <a:srgbClr val="113D8A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99">
            <a:hlinkClick r:id="rId3"/>
          </p:cNvPr>
          <p:cNvSpPr/>
          <p:nvPr/>
        </p:nvSpPr>
        <p:spPr>
          <a:xfrm>
            <a:off x="0" y="5207000"/>
            <a:ext cx="12600" cy="1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" name="Google Shape;426;p99"/>
          <p:cNvSpPr txBox="1"/>
          <p:nvPr/>
        </p:nvSpPr>
        <p:spPr>
          <a:xfrm>
            <a:off x="925800" y="680425"/>
            <a:ext cx="72924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How does Fraction Set 3 compare?</a:t>
            </a:r>
            <a:endParaRPr sz="18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Use modeling tools to prove or disprove your theory:</a:t>
            </a:r>
            <a:endParaRPr sz="18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27" name="Google Shape;427;p99"/>
          <p:cNvSpPr txBox="1"/>
          <p:nvPr/>
        </p:nvSpPr>
        <p:spPr>
          <a:xfrm>
            <a:off x="4188800" y="2006625"/>
            <a:ext cx="27327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2/3 , 4/6 , 6/9</a:t>
            </a:r>
            <a:endParaRPr b="1" sz="2400">
              <a:solidFill>
                <a:srgbClr val="FFFF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1/2 , 2/4 , ???</a:t>
            </a:r>
            <a:endParaRPr b="1" sz="2400">
              <a:solidFill>
                <a:srgbClr val="FFFF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???, </a:t>
            </a:r>
            <a:r>
              <a:rPr b="1" lang="en" sz="2400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???, ???</a:t>
            </a:r>
            <a:endParaRPr b="1" sz="2000">
              <a:solidFill>
                <a:srgbClr val="FFFF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28" name="Google Shape;428;p9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22363" y="2087423"/>
            <a:ext cx="1440979" cy="1440979"/>
          </a:xfrm>
          <a:prstGeom prst="rect">
            <a:avLst/>
          </a:prstGeom>
          <a:noFill/>
          <a:ln>
            <a:noFill/>
          </a:ln>
        </p:spPr>
      </p:pic>
      <p:sp>
        <p:nvSpPr>
          <p:cNvPr id="429" name="Google Shape;429;p99"/>
          <p:cNvSpPr txBox="1"/>
          <p:nvPr/>
        </p:nvSpPr>
        <p:spPr>
          <a:xfrm>
            <a:off x="-1013783" y="3528403"/>
            <a:ext cx="903000" cy="429300"/>
          </a:xfrm>
          <a:prstGeom prst="rect">
            <a:avLst/>
          </a:prstGeom>
          <a:gradFill>
            <a:gsLst>
              <a:gs pos="0">
                <a:srgbClr val="515151"/>
              </a:gs>
              <a:gs pos="100000">
                <a:srgbClr val="101010"/>
              </a:gs>
            </a:gsLst>
            <a:lin ang="5400012" scaled="0"/>
          </a:gra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 u="sng">
                <a:solidFill>
                  <a:srgbClr val="9900FF"/>
                </a:solidFill>
                <a:latin typeface="Varela Round"/>
                <a:ea typeface="Varela Round"/>
                <a:cs typeface="Varela Round"/>
                <a:sym typeface="Varela Round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MLC</a:t>
            </a:r>
            <a:endParaRPr b="1" sz="1800">
              <a:solidFill>
                <a:srgbClr val="9900FF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430" name="Google Shape;430;p99"/>
          <p:cNvSpPr txBox="1"/>
          <p:nvPr/>
        </p:nvSpPr>
        <p:spPr>
          <a:xfrm>
            <a:off x="311700" y="742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20">
                <a:solidFill>
                  <a:srgbClr val="FFFFFF"/>
                </a:solidFill>
                <a:latin typeface="Luckiest Guy"/>
                <a:ea typeface="Luckiest Guy"/>
                <a:cs typeface="Luckiest Guy"/>
                <a:sym typeface="Luckiest Guy"/>
              </a:rPr>
              <a:t>Paired Task</a:t>
            </a:r>
            <a:r>
              <a:rPr lang="en" sz="2720">
                <a:solidFill>
                  <a:srgbClr val="FFFFFF"/>
                </a:solidFill>
              </a:rPr>
              <a:t>: Studying fraction sets</a:t>
            </a:r>
            <a:endParaRPr sz="272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51AB2A"/>
            </a:gs>
            <a:gs pos="100000">
              <a:srgbClr val="203E1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100"/>
          <p:cNvSpPr txBox="1"/>
          <p:nvPr>
            <p:ph idx="4294967295" type="title"/>
          </p:nvPr>
        </p:nvSpPr>
        <p:spPr>
          <a:xfrm>
            <a:off x="789825" y="2360250"/>
            <a:ext cx="3737700" cy="1062000"/>
          </a:xfrm>
          <a:prstGeom prst="rect">
            <a:avLst/>
          </a:prstGeom>
          <a:solidFill>
            <a:srgbClr val="2F2D2D"/>
          </a:solidFill>
          <a:ln cap="flat" cmpd="sng" w="9525">
            <a:solidFill>
              <a:srgbClr val="EFEFE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rgbClr val="FFFFFF"/>
                </a:solidFill>
                <a:latin typeface="Luckiest Guy"/>
                <a:ea typeface="Luckiest Guy"/>
                <a:cs typeface="Luckiest Guy"/>
                <a:sym typeface="Luckiest Guy"/>
              </a:rPr>
              <a:t>equivalent fraction</a:t>
            </a:r>
            <a:endParaRPr sz="1500" u="sng">
              <a:solidFill>
                <a:srgbClr val="FFFFFF"/>
              </a:solidFill>
              <a:latin typeface="Luckiest Guy"/>
              <a:ea typeface="Luckiest Guy"/>
              <a:cs typeface="Luckiest Guy"/>
              <a:sym typeface="Luckiest Gu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 fraction that expresses the same value as another, written in different fractional notation</a:t>
            </a:r>
            <a:endParaRPr sz="1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36" name="Google Shape;436;p100">
            <a:hlinkClick r:id="rId3"/>
          </p:cNvPr>
          <p:cNvSpPr/>
          <p:nvPr/>
        </p:nvSpPr>
        <p:spPr>
          <a:xfrm>
            <a:off x="0" y="5207000"/>
            <a:ext cx="12600" cy="1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37" name="Google Shape;437;p100"/>
          <p:cNvPicPr preferRelativeResize="0"/>
          <p:nvPr/>
        </p:nvPicPr>
        <p:blipFill rotWithShape="1">
          <a:blip r:embed="rId4">
            <a:alphaModFix/>
          </a:blip>
          <a:srcRect b="15643" l="7110" r="29065" t="6255"/>
          <a:stretch/>
        </p:blipFill>
        <p:spPr>
          <a:xfrm>
            <a:off x="4638600" y="1331325"/>
            <a:ext cx="2841300" cy="2090925"/>
          </a:xfrm>
          <a:prstGeom prst="rect">
            <a:avLst/>
          </a:prstGeom>
          <a:noFill/>
          <a:ln>
            <a:noFill/>
          </a:ln>
        </p:spPr>
      </p:pic>
      <p:sp>
        <p:nvSpPr>
          <p:cNvPr id="438" name="Google Shape;438;p100"/>
          <p:cNvSpPr txBox="1"/>
          <p:nvPr>
            <p:ph idx="4294967295" type="title"/>
          </p:nvPr>
        </p:nvSpPr>
        <p:spPr>
          <a:xfrm>
            <a:off x="311700" y="742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Luckiest Guy"/>
                <a:ea typeface="Luckiest Guy"/>
                <a:cs typeface="Luckiest Guy"/>
                <a:sym typeface="Luckiest Guy"/>
              </a:rPr>
              <a:t>Group work</a:t>
            </a:r>
            <a:r>
              <a:rPr lang="en">
                <a:solidFill>
                  <a:srgbClr val="FFFFFF"/>
                </a:solidFill>
              </a:rPr>
              <a:t>: We can compare fractions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439" name="Google Shape;439;p100"/>
          <p:cNvSpPr txBox="1"/>
          <p:nvPr>
            <p:ph idx="4294967295" type="title"/>
          </p:nvPr>
        </p:nvSpPr>
        <p:spPr>
          <a:xfrm>
            <a:off x="311700" y="742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Luckiest Guy"/>
                <a:ea typeface="Luckiest Guy"/>
                <a:cs typeface="Luckiest Guy"/>
                <a:sym typeface="Luckiest Guy"/>
              </a:rPr>
              <a:t>Group work</a:t>
            </a:r>
            <a:r>
              <a:rPr lang="en">
                <a:solidFill>
                  <a:srgbClr val="FFFFFF"/>
                </a:solidFill>
              </a:rPr>
              <a:t>: We may find </a:t>
            </a:r>
            <a:r>
              <a:rPr b="1" lang="en">
                <a:solidFill>
                  <a:srgbClr val="FFFFFF"/>
                </a:solidFill>
              </a:rPr>
              <a:t>equivalent</a:t>
            </a:r>
            <a:r>
              <a:rPr lang="en">
                <a:solidFill>
                  <a:srgbClr val="FFFFFF"/>
                </a:solidFill>
              </a:rPr>
              <a:t> fractions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440" name="Google Shape;440;p100"/>
          <p:cNvSpPr txBox="1"/>
          <p:nvPr/>
        </p:nvSpPr>
        <p:spPr>
          <a:xfrm>
            <a:off x="7514075" y="1275000"/>
            <a:ext cx="809100" cy="22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chemeClr val="dk1"/>
                </a:solidFill>
                <a:highlight>
                  <a:srgbClr val="C090C0"/>
                </a:highlight>
              </a:rPr>
              <a:t>2/3</a:t>
            </a:r>
            <a:endParaRPr sz="3300">
              <a:solidFill>
                <a:schemeClr val="dk1"/>
              </a:solidFill>
              <a:highlight>
                <a:srgbClr val="C090C0"/>
              </a:highlight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highlight>
                  <a:srgbClr val="90C196"/>
                </a:highlight>
              </a:rPr>
              <a:t>4/6</a:t>
            </a:r>
            <a:endParaRPr sz="3300">
              <a:highlight>
                <a:srgbClr val="90C196"/>
              </a:highlight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chemeClr val="dk1"/>
                </a:solidFill>
                <a:highlight>
                  <a:srgbClr val="0000FF"/>
                </a:highlight>
              </a:rPr>
              <a:t>6/9</a:t>
            </a:r>
            <a:endParaRPr/>
          </a:p>
        </p:txBody>
      </p:sp>
      <p:sp>
        <p:nvSpPr>
          <p:cNvPr id="441" name="Google Shape;441;p100"/>
          <p:cNvSpPr txBox="1"/>
          <p:nvPr/>
        </p:nvSpPr>
        <p:spPr>
          <a:xfrm>
            <a:off x="789825" y="1201950"/>
            <a:ext cx="37377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What did you notice about these fractions</a:t>
            </a:r>
            <a:r>
              <a:rPr lang="en" sz="1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?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2" presetSubtype="8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-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48208"/>
            </a:gs>
            <a:gs pos="100000">
              <a:srgbClr val="703E08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101"/>
          <p:cNvSpPr txBox="1"/>
          <p:nvPr>
            <p:ph idx="4294967295" type="title"/>
          </p:nvPr>
        </p:nvSpPr>
        <p:spPr>
          <a:xfrm>
            <a:off x="311700" y="455250"/>
            <a:ext cx="8520600" cy="6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520" u="sng">
                <a:solidFill>
                  <a:srgbClr val="FF00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O</a:t>
            </a:r>
            <a:r>
              <a:rPr lang="en" sz="2520" u="sng">
                <a:solidFill>
                  <a:srgbClr val="FF84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B</a:t>
            </a:r>
            <a:r>
              <a:rPr lang="en" sz="2520" u="sng">
                <a:solidFill>
                  <a:srgbClr val="F5FF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J</a:t>
            </a:r>
            <a:r>
              <a:rPr lang="en" sz="2520" u="sng">
                <a:solidFill>
                  <a:srgbClr val="71FF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E</a:t>
            </a:r>
            <a:r>
              <a:rPr lang="en" sz="2520" u="sng">
                <a:solidFill>
                  <a:srgbClr val="00FF12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C</a:t>
            </a:r>
            <a:r>
              <a:rPr lang="en" sz="2520" u="sng">
                <a:solidFill>
                  <a:srgbClr val="00FF96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T</a:t>
            </a:r>
            <a:r>
              <a:rPr lang="en" sz="2520" u="sng">
                <a:solidFill>
                  <a:srgbClr val="00E3FF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I</a:t>
            </a:r>
            <a:r>
              <a:rPr lang="en" sz="2520" u="sng">
                <a:solidFill>
                  <a:srgbClr val="005FFF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V</a:t>
            </a:r>
            <a:r>
              <a:rPr lang="en" sz="2520" u="sng">
                <a:solidFill>
                  <a:srgbClr val="2500FF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E</a:t>
            </a:r>
            <a:r>
              <a:rPr lang="en" sz="2520" u="sng">
                <a:solidFill>
                  <a:srgbClr val="A900FF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S</a:t>
            </a:r>
            <a:r>
              <a:rPr lang="en" sz="2520" u="sng">
                <a:solidFill>
                  <a:srgbClr val="FF00D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:</a:t>
            </a:r>
            <a:endParaRPr sz="2100" u="sng">
              <a:solidFill>
                <a:srgbClr val="FF004C"/>
              </a:solidFill>
              <a:highlight>
                <a:srgbClr val="FFFFFF"/>
              </a:highlight>
            </a:endParaRPr>
          </a:p>
        </p:txBody>
      </p:sp>
      <p:sp>
        <p:nvSpPr>
          <p:cNvPr id="447" name="Google Shape;447;p101"/>
          <p:cNvSpPr txBox="1"/>
          <p:nvPr>
            <p:ph idx="4294967295" type="title"/>
          </p:nvPr>
        </p:nvSpPr>
        <p:spPr>
          <a:xfrm>
            <a:off x="0" y="988650"/>
            <a:ext cx="9144000" cy="125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b="1" lang="en" sz="1900">
                <a:solidFill>
                  <a:srgbClr val="FB00FF"/>
                </a:solidFill>
                <a:latin typeface="Luckiest Guy"/>
                <a:ea typeface="Luckiest Guy"/>
                <a:cs typeface="Luckiest Guy"/>
                <a:sym typeface="Luckiest Guy"/>
              </a:rPr>
              <a:t>#</a:t>
            </a:r>
            <a:r>
              <a:rPr b="1" lang="en" sz="1900">
                <a:solidFill>
                  <a:srgbClr val="FF00DD"/>
                </a:solidFill>
                <a:latin typeface="Luckiest Guy"/>
                <a:ea typeface="Luckiest Guy"/>
                <a:cs typeface="Luckiest Guy"/>
                <a:sym typeface="Luckiest Guy"/>
              </a:rPr>
              <a:t>1</a:t>
            </a:r>
            <a:r>
              <a:rPr b="1" lang="en" sz="1900">
                <a:solidFill>
                  <a:srgbClr val="FF0089"/>
                </a:solidFill>
                <a:latin typeface="Luckiest Guy"/>
                <a:ea typeface="Luckiest Guy"/>
                <a:cs typeface="Luckiest Guy"/>
                <a:sym typeface="Luckiest Guy"/>
              </a:rPr>
              <a:t>: </a:t>
            </a:r>
            <a:r>
              <a:rPr lang="en" sz="1900">
                <a:highlight>
                  <a:srgbClr val="4A86E8"/>
                </a:highlight>
                <a:latin typeface="Montserrat"/>
                <a:ea typeface="Montserrat"/>
                <a:cs typeface="Montserrat"/>
                <a:sym typeface="Montserrat"/>
              </a:rPr>
              <a:t>Students will be able to </a:t>
            </a:r>
            <a:r>
              <a:rPr b="1" lang="en" sz="1900">
                <a:highlight>
                  <a:srgbClr val="4A86E8"/>
                </a:highlight>
                <a:latin typeface="Montserrat"/>
                <a:ea typeface="Montserrat"/>
                <a:cs typeface="Montserrat"/>
                <a:sym typeface="Montserrat"/>
              </a:rPr>
              <a:t>compare</a:t>
            </a:r>
            <a:r>
              <a:rPr lang="en" sz="1900">
                <a:highlight>
                  <a:srgbClr val="4A86E8"/>
                </a:highlight>
                <a:latin typeface="Montserrat"/>
                <a:ea typeface="Montserrat"/>
                <a:cs typeface="Montserrat"/>
                <a:sym typeface="Montserrat"/>
              </a:rPr>
              <a:t> fractions, using reasoning</a:t>
            </a:r>
            <a:r>
              <a:rPr lang="en" sz="1900">
                <a:latin typeface="Montserrat"/>
                <a:ea typeface="Montserrat"/>
                <a:cs typeface="Montserrat"/>
                <a:sym typeface="Montserrat"/>
              </a:rPr>
              <a:t> and equivalent fractions.</a:t>
            </a:r>
            <a:endParaRPr sz="1900">
              <a:solidFill>
                <a:srgbClr val="FF9900"/>
              </a:solidFill>
              <a:highlight>
                <a:srgbClr val="4A86E8"/>
              </a:highlight>
            </a:endParaRPr>
          </a:p>
        </p:txBody>
      </p:sp>
      <p:sp>
        <p:nvSpPr>
          <p:cNvPr id="448" name="Google Shape;448;p101"/>
          <p:cNvSpPr txBox="1"/>
          <p:nvPr>
            <p:ph idx="4294967295" type="title"/>
          </p:nvPr>
        </p:nvSpPr>
        <p:spPr>
          <a:xfrm>
            <a:off x="311700" y="2512650"/>
            <a:ext cx="8520600" cy="15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420" u="sng">
                <a:solidFill>
                  <a:srgbClr val="FF00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“</a:t>
            </a:r>
            <a:r>
              <a:rPr lang="en" sz="2420" u="sng">
                <a:solidFill>
                  <a:srgbClr val="FF48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I</a:t>
            </a:r>
            <a:r>
              <a:rPr lang="en" sz="2420" u="sng">
                <a:solidFill>
                  <a:srgbClr val="FF91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-</a:t>
            </a:r>
            <a:r>
              <a:rPr lang="en" sz="2420" u="sng">
                <a:solidFill>
                  <a:srgbClr val="FFDA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C</a:t>
            </a:r>
            <a:r>
              <a:rPr lang="en" sz="2420" u="sng">
                <a:solidFill>
                  <a:srgbClr val="DBFF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a</a:t>
            </a:r>
            <a:r>
              <a:rPr lang="en" sz="2420" u="sng">
                <a:solidFill>
                  <a:srgbClr val="92FF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n</a:t>
            </a:r>
            <a:r>
              <a:rPr lang="en" sz="2420" u="sng">
                <a:solidFill>
                  <a:srgbClr val="49FF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…</a:t>
            </a:r>
            <a:r>
              <a:rPr lang="en" sz="2420" u="sng">
                <a:solidFill>
                  <a:srgbClr val="01FF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”</a:t>
            </a:r>
            <a:r>
              <a:rPr lang="en" sz="2420" u="sng">
                <a:solidFill>
                  <a:srgbClr val="00FF47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 </a:t>
            </a:r>
            <a:r>
              <a:rPr lang="en" sz="2420" u="sng">
                <a:solidFill>
                  <a:srgbClr val="00FF9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S</a:t>
            </a:r>
            <a:r>
              <a:rPr lang="en" sz="2420" u="sng">
                <a:solidFill>
                  <a:srgbClr val="00FFD8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t</a:t>
            </a:r>
            <a:r>
              <a:rPr lang="en" sz="2420" u="sng">
                <a:solidFill>
                  <a:srgbClr val="00DCFF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a</a:t>
            </a:r>
            <a:r>
              <a:rPr lang="en" sz="2420" u="sng">
                <a:solidFill>
                  <a:srgbClr val="0093FF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t</a:t>
            </a:r>
            <a:r>
              <a:rPr lang="en" sz="2420" u="sng">
                <a:solidFill>
                  <a:srgbClr val="004BFF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e</a:t>
            </a:r>
            <a:r>
              <a:rPr lang="en" sz="2420" u="sng">
                <a:solidFill>
                  <a:srgbClr val="0002FF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m</a:t>
            </a:r>
            <a:r>
              <a:rPr lang="en" sz="2420" u="sng">
                <a:solidFill>
                  <a:srgbClr val="4600FF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e</a:t>
            </a:r>
            <a:r>
              <a:rPr lang="en" sz="2420" u="sng">
                <a:solidFill>
                  <a:srgbClr val="8E00FF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n</a:t>
            </a:r>
            <a:r>
              <a:rPr lang="en" sz="2420" u="sng">
                <a:solidFill>
                  <a:srgbClr val="D700FF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t</a:t>
            </a:r>
            <a:r>
              <a:rPr lang="en" sz="2420" u="sng">
                <a:solidFill>
                  <a:srgbClr val="FF00DD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S:</a:t>
            </a:r>
            <a:endParaRPr sz="2420" u="sng">
              <a:solidFill>
                <a:srgbClr val="FF0095"/>
              </a:solidFill>
              <a:highlight>
                <a:srgbClr val="434343"/>
              </a:highlight>
              <a:latin typeface="Luckiest Guy"/>
              <a:ea typeface="Luckiest Guy"/>
              <a:cs typeface="Luckiest Guy"/>
              <a:sym typeface="Luckiest Guy"/>
            </a:endParaRPr>
          </a:p>
          <a:p>
            <a:pPr indent="0" lvl="0" marL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solidFill>
                  <a:srgbClr val="FFFFFF"/>
                </a:solidFill>
                <a:highlight>
                  <a:srgbClr val="4A86E8"/>
                </a:highlight>
                <a:latin typeface="Montserrat"/>
                <a:ea typeface="Montserrat"/>
                <a:cs typeface="Montserrat"/>
                <a:sym typeface="Montserrat"/>
              </a:rPr>
              <a:t>I can </a:t>
            </a:r>
            <a:r>
              <a:rPr b="1" lang="en" sz="1800" u="sng">
                <a:solidFill>
                  <a:srgbClr val="FFFFFF"/>
                </a:solidFill>
                <a:highlight>
                  <a:srgbClr val="4A86E8"/>
                </a:highlight>
                <a:latin typeface="Montserrat"/>
                <a:ea typeface="Montserrat"/>
                <a:cs typeface="Montserrat"/>
                <a:sym typeface="Montserrat"/>
              </a:rPr>
              <a:t>compare</a:t>
            </a:r>
            <a:r>
              <a:rPr lang="en" sz="1800">
                <a:solidFill>
                  <a:srgbClr val="FFFFFF"/>
                </a:solidFill>
                <a:highlight>
                  <a:srgbClr val="4A86E8"/>
                </a:highlight>
                <a:latin typeface="Montserrat"/>
                <a:ea typeface="Montserrat"/>
                <a:cs typeface="Montserrat"/>
                <a:sym typeface="Montserrat"/>
              </a:rPr>
              <a:t> fractions.</a:t>
            </a:r>
            <a:endParaRPr sz="1800">
              <a:solidFill>
                <a:srgbClr val="FFFFFF"/>
              </a:solidFill>
              <a:highlight>
                <a:srgbClr val="4A86E8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50000"/>
              </a:lnSpc>
              <a:spcBef>
                <a:spcPts val="1800"/>
              </a:spcBef>
              <a:spcAft>
                <a:spcPts val="1800"/>
              </a:spcAft>
              <a:buSzPts val="990"/>
              <a:buNone/>
            </a:pPr>
            <a:r>
              <a:rPr lang="en" sz="1800">
                <a:highlight>
                  <a:srgbClr val="4A86E8"/>
                </a:highlight>
                <a:latin typeface="Montserrat"/>
                <a:ea typeface="Montserrat"/>
                <a:cs typeface="Montserrat"/>
                <a:sym typeface="Montserrat"/>
              </a:rPr>
              <a:t>I can </a:t>
            </a:r>
            <a:r>
              <a:rPr b="1" lang="en" sz="1800" u="sng">
                <a:highlight>
                  <a:srgbClr val="4A86E8"/>
                </a:highlight>
                <a:latin typeface="Montserrat"/>
                <a:ea typeface="Montserrat"/>
                <a:cs typeface="Montserrat"/>
                <a:sym typeface="Montserrat"/>
              </a:rPr>
              <a:t>substitute</a:t>
            </a:r>
            <a:r>
              <a:rPr b="1" lang="en" sz="1800">
                <a:highlight>
                  <a:srgbClr val="4A86E8"/>
                </a:highlight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" sz="1800">
                <a:highlight>
                  <a:srgbClr val="4A86E8"/>
                </a:highlight>
                <a:latin typeface="Montserrat"/>
                <a:ea typeface="Montserrat"/>
                <a:cs typeface="Montserrat"/>
                <a:sym typeface="Montserrat"/>
              </a:rPr>
              <a:t>equivalent fractions.</a:t>
            </a:r>
            <a:endParaRPr sz="1800">
              <a:solidFill>
                <a:srgbClr val="FFFFFF"/>
              </a:solidFill>
              <a:highlight>
                <a:srgbClr val="4A86E8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9" name="Google Shape;449;p101"/>
          <p:cNvSpPr txBox="1"/>
          <p:nvPr>
            <p:ph idx="4294967295" type="title"/>
          </p:nvPr>
        </p:nvSpPr>
        <p:spPr>
          <a:xfrm>
            <a:off x="0" y="988650"/>
            <a:ext cx="9144000" cy="116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b="1" lang="en" sz="1900">
                <a:solidFill>
                  <a:srgbClr val="FB00FF"/>
                </a:solidFill>
                <a:latin typeface="Luckiest Guy"/>
                <a:ea typeface="Luckiest Guy"/>
                <a:cs typeface="Luckiest Guy"/>
                <a:sym typeface="Luckiest Guy"/>
              </a:rPr>
              <a:t>#</a:t>
            </a:r>
            <a:r>
              <a:rPr b="1" lang="en" sz="1900">
                <a:solidFill>
                  <a:srgbClr val="FF00DD"/>
                </a:solidFill>
                <a:latin typeface="Luckiest Guy"/>
                <a:ea typeface="Luckiest Guy"/>
                <a:cs typeface="Luckiest Guy"/>
                <a:sym typeface="Luckiest Guy"/>
              </a:rPr>
              <a:t>1</a:t>
            </a:r>
            <a:r>
              <a:rPr b="1" lang="en" sz="1900">
                <a:solidFill>
                  <a:srgbClr val="FF0089"/>
                </a:solidFill>
                <a:latin typeface="Luckiest Guy"/>
                <a:ea typeface="Luckiest Guy"/>
                <a:cs typeface="Luckiest Guy"/>
                <a:sym typeface="Luckiest Guy"/>
              </a:rPr>
              <a:t>: </a:t>
            </a:r>
            <a:r>
              <a:rPr lang="en" sz="1900">
                <a:highlight>
                  <a:srgbClr val="4A86E8"/>
                </a:highlight>
                <a:latin typeface="Montserrat"/>
                <a:ea typeface="Montserrat"/>
                <a:cs typeface="Montserrat"/>
                <a:sym typeface="Montserrat"/>
              </a:rPr>
              <a:t>Students will be able to </a:t>
            </a:r>
            <a:r>
              <a:rPr b="1" lang="en" sz="1900">
                <a:highlight>
                  <a:srgbClr val="4A86E8"/>
                </a:highlight>
                <a:latin typeface="Montserrat"/>
                <a:ea typeface="Montserrat"/>
                <a:cs typeface="Montserrat"/>
                <a:sym typeface="Montserrat"/>
              </a:rPr>
              <a:t>compare</a:t>
            </a:r>
            <a:r>
              <a:rPr lang="en" sz="1900">
                <a:highlight>
                  <a:srgbClr val="4A86E8"/>
                </a:highlight>
                <a:latin typeface="Montserrat"/>
                <a:ea typeface="Montserrat"/>
                <a:cs typeface="Montserrat"/>
                <a:sym typeface="Montserrat"/>
              </a:rPr>
              <a:t> fractions, using reasoning and equivalent fractions.</a:t>
            </a:r>
            <a:endParaRPr sz="1900">
              <a:solidFill>
                <a:srgbClr val="FF9900"/>
              </a:solidFill>
              <a:highlight>
                <a:srgbClr val="4A86E8"/>
              </a:highlight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7" name="Google Shape;247;p84"/>
          <p:cNvGrpSpPr/>
          <p:nvPr/>
        </p:nvGrpSpPr>
        <p:grpSpPr>
          <a:xfrm>
            <a:off x="781875" y="1135750"/>
            <a:ext cx="1375569" cy="3457271"/>
            <a:chOff x="96075" y="678550"/>
            <a:chExt cx="1375569" cy="3457271"/>
          </a:xfrm>
        </p:grpSpPr>
        <p:sp>
          <p:nvSpPr>
            <p:cNvPr id="248" name="Google Shape;248;p84"/>
            <p:cNvSpPr/>
            <p:nvPr/>
          </p:nvSpPr>
          <p:spPr>
            <a:xfrm>
              <a:off x="96615" y="751302"/>
              <a:ext cx="1374900" cy="312600"/>
            </a:xfrm>
            <a:prstGeom prst="rect">
              <a:avLst/>
            </a:prstGeom>
            <a:gradFill>
              <a:gsLst>
                <a:gs pos="0">
                  <a:srgbClr val="DB0000"/>
                </a:gs>
                <a:gs pos="100000">
                  <a:srgbClr val="540303"/>
                </a:gs>
              </a:gsLst>
              <a:path path="circle">
                <a:fillToRect b="50%" l="50%" r="50%" t="50%"/>
              </a:path>
              <a:tileRect/>
            </a:gra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" name="Google Shape;249;p84"/>
            <p:cNvSpPr/>
            <p:nvPr/>
          </p:nvSpPr>
          <p:spPr>
            <a:xfrm>
              <a:off x="96615" y="1509319"/>
              <a:ext cx="1374900" cy="312600"/>
            </a:xfrm>
            <a:prstGeom prst="rect">
              <a:avLst/>
            </a:prstGeom>
            <a:gradFill>
              <a:gsLst>
                <a:gs pos="0">
                  <a:srgbClr val="F48208"/>
                </a:gs>
                <a:gs pos="100000">
                  <a:srgbClr val="703E08"/>
                </a:gs>
              </a:gsLst>
              <a:path path="circle">
                <a:fillToRect b="50%" l="50%" r="50%" t="50%"/>
              </a:path>
              <a:tileRect/>
            </a:gra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" name="Google Shape;250;p84"/>
            <p:cNvSpPr/>
            <p:nvPr/>
          </p:nvSpPr>
          <p:spPr>
            <a:xfrm>
              <a:off x="96615" y="1886337"/>
              <a:ext cx="1374900" cy="312600"/>
            </a:xfrm>
            <a:prstGeom prst="rect">
              <a:avLst/>
            </a:prstGeom>
            <a:gradFill>
              <a:gsLst>
                <a:gs pos="0">
                  <a:srgbClr val="FFC002"/>
                </a:gs>
                <a:gs pos="100000">
                  <a:srgbClr val="795B04"/>
                </a:gs>
              </a:gsLst>
              <a:path path="circle">
                <a:fillToRect b="50%" l="50%" r="50%" t="50%"/>
              </a:path>
              <a:tileRect/>
            </a:gra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" name="Google Shape;251;p84"/>
            <p:cNvSpPr/>
            <p:nvPr/>
          </p:nvSpPr>
          <p:spPr>
            <a:xfrm>
              <a:off x="96615" y="2263354"/>
              <a:ext cx="1374900" cy="312600"/>
            </a:xfrm>
            <a:prstGeom prst="rect">
              <a:avLst/>
            </a:prstGeom>
            <a:gradFill>
              <a:gsLst>
                <a:gs pos="0">
                  <a:srgbClr val="51AB2A"/>
                </a:gs>
                <a:gs pos="100000">
                  <a:srgbClr val="203E13"/>
                </a:gs>
              </a:gsLst>
              <a:path path="circle">
                <a:fillToRect b="50%" l="50%" r="50%" t="50%"/>
              </a:path>
              <a:tileRect/>
            </a:gra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" name="Google Shape;252;p84"/>
            <p:cNvSpPr/>
            <p:nvPr/>
          </p:nvSpPr>
          <p:spPr>
            <a:xfrm>
              <a:off x="96615" y="2640371"/>
              <a:ext cx="1374900" cy="312600"/>
            </a:xfrm>
            <a:prstGeom prst="rect">
              <a:avLst/>
            </a:prstGeom>
            <a:gradFill>
              <a:gsLst>
                <a:gs pos="0">
                  <a:srgbClr val="3177EE"/>
                </a:gs>
                <a:gs pos="100000">
                  <a:srgbClr val="113D8A"/>
                </a:gs>
              </a:gsLst>
              <a:path path="circle">
                <a:fillToRect b="50%" l="50%" r="50%" t="50%"/>
              </a:path>
              <a:tileRect/>
            </a:gra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84"/>
            <p:cNvSpPr/>
            <p:nvPr/>
          </p:nvSpPr>
          <p:spPr>
            <a:xfrm>
              <a:off x="96615" y="3017389"/>
              <a:ext cx="1374900" cy="312600"/>
            </a:xfrm>
            <a:prstGeom prst="rect">
              <a:avLst/>
            </a:prstGeom>
            <a:gradFill>
              <a:gsLst>
                <a:gs pos="0">
                  <a:srgbClr val="4E29AA"/>
                </a:gs>
                <a:gs pos="100000">
                  <a:srgbClr val="1E123D"/>
                </a:gs>
              </a:gsLst>
              <a:path path="circle">
                <a:fillToRect b="50%" l="50%" r="50%" t="50%"/>
              </a:path>
              <a:tileRect/>
            </a:gra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" name="Google Shape;254;p84"/>
            <p:cNvSpPr/>
            <p:nvPr/>
          </p:nvSpPr>
          <p:spPr>
            <a:xfrm>
              <a:off x="96615" y="3394406"/>
              <a:ext cx="1374900" cy="312600"/>
            </a:xfrm>
            <a:prstGeom prst="rect">
              <a:avLst/>
            </a:prstGeom>
            <a:gradFill>
              <a:gsLst>
                <a:gs pos="0">
                  <a:srgbClr val="E900FF">
                    <a:alpha val="91764"/>
                  </a:srgbClr>
                </a:gs>
                <a:gs pos="100000">
                  <a:srgbClr val="80008C"/>
                </a:gs>
              </a:gsLst>
              <a:path path="circle">
                <a:fillToRect b="50%" l="50%" r="50%" t="50%"/>
              </a:path>
              <a:tileRect/>
            </a:gra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55" name="Google Shape;255;p84"/>
            <p:cNvPicPr preferRelativeResize="0"/>
            <p:nvPr/>
          </p:nvPicPr>
          <p:blipFill rotWithShape="1">
            <a:blip r:embed="rId3">
              <a:alphaModFix/>
            </a:blip>
            <a:srcRect b="0" l="0" r="0" t="32813"/>
            <a:stretch/>
          </p:blipFill>
          <p:spPr>
            <a:xfrm>
              <a:off x="96614" y="3771423"/>
              <a:ext cx="1375030" cy="3643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6" name="Google Shape;256;p84"/>
            <p:cNvSpPr/>
            <p:nvPr/>
          </p:nvSpPr>
          <p:spPr>
            <a:xfrm>
              <a:off x="96615" y="1132302"/>
              <a:ext cx="1374900" cy="312600"/>
            </a:xfrm>
            <a:prstGeom prst="rect">
              <a:avLst/>
            </a:prstGeom>
            <a:gradFill>
              <a:gsLst>
                <a:gs pos="0">
                  <a:srgbClr val="F39ACE"/>
                </a:gs>
                <a:gs pos="100000">
                  <a:srgbClr val="C80477"/>
                </a:gs>
              </a:gsLst>
              <a:path path="circle">
                <a:fillToRect b="50%" l="50%" r="50%" t="50%"/>
              </a:path>
              <a:tileRect/>
            </a:gra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84"/>
            <p:cNvSpPr txBox="1"/>
            <p:nvPr/>
          </p:nvSpPr>
          <p:spPr>
            <a:xfrm>
              <a:off x="96075" y="678550"/>
              <a:ext cx="1374900" cy="3457200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50">
                  <a:solidFill>
                    <a:schemeClr val="dk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RED</a:t>
              </a:r>
              <a:endParaRPr b="1" sz="165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0" lvl="0" marL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50">
                  <a:solidFill>
                    <a:schemeClr val="dk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PINK</a:t>
              </a:r>
              <a:endParaRPr b="1" sz="165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0" lvl="0" marL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50">
                  <a:solidFill>
                    <a:schemeClr val="dk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ORANGE</a:t>
              </a:r>
              <a:endParaRPr b="1" sz="165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0" lvl="0" marL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50">
                  <a:solidFill>
                    <a:schemeClr val="dk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YELLOW</a:t>
              </a:r>
              <a:endParaRPr b="1" sz="165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0" lvl="0" marL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50">
                  <a:solidFill>
                    <a:schemeClr val="dk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GREEN</a:t>
              </a:r>
              <a:endParaRPr b="1" sz="165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0" lvl="0" marL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50">
                  <a:solidFill>
                    <a:schemeClr val="dk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BLUE</a:t>
              </a:r>
              <a:endParaRPr b="1" sz="165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0" lvl="0" marL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50">
                  <a:solidFill>
                    <a:schemeClr val="dk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INDIGO</a:t>
              </a:r>
              <a:endParaRPr b="1" sz="165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0" lvl="0" marL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50">
                  <a:solidFill>
                    <a:schemeClr val="dk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PURPLE</a:t>
              </a:r>
              <a:endParaRPr b="1" sz="165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0" lvl="0" marL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50">
                  <a:solidFill>
                    <a:schemeClr val="dk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GOLD</a:t>
              </a:r>
              <a:endParaRPr b="1" sz="165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sp>
        <p:nvSpPr>
          <p:cNvPr id="258" name="Google Shape;258;p84"/>
          <p:cNvSpPr txBox="1"/>
          <p:nvPr/>
        </p:nvSpPr>
        <p:spPr>
          <a:xfrm>
            <a:off x="2863500" y="374350"/>
            <a:ext cx="3417000" cy="51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" sz="2400">
                <a:solidFill>
                  <a:srgbClr val="FF0000"/>
                </a:solidFill>
                <a:highlight>
                  <a:srgbClr val="212121"/>
                </a:highlight>
                <a:latin typeface="Lato"/>
                <a:ea typeface="Lato"/>
                <a:cs typeface="Lato"/>
                <a:sym typeface="Lato"/>
              </a:rPr>
              <a:t>S</a:t>
            </a:r>
            <a:r>
              <a:rPr b="1" lang="en" sz="2400">
                <a:solidFill>
                  <a:srgbClr val="FF4C00"/>
                </a:solidFill>
                <a:highlight>
                  <a:srgbClr val="212121"/>
                </a:highlight>
                <a:latin typeface="Lato"/>
                <a:ea typeface="Lato"/>
                <a:cs typeface="Lato"/>
                <a:sym typeface="Lato"/>
              </a:rPr>
              <a:t>l</a:t>
            </a:r>
            <a:r>
              <a:rPr b="1" lang="en" sz="2400">
                <a:solidFill>
                  <a:srgbClr val="FF9900"/>
                </a:solidFill>
                <a:highlight>
                  <a:srgbClr val="212121"/>
                </a:highlight>
                <a:latin typeface="Lato"/>
                <a:ea typeface="Lato"/>
                <a:cs typeface="Lato"/>
                <a:sym typeface="Lato"/>
              </a:rPr>
              <a:t>i</a:t>
            </a:r>
            <a:r>
              <a:rPr b="1" lang="en" sz="2400">
                <a:solidFill>
                  <a:srgbClr val="FFE500"/>
                </a:solidFill>
                <a:highlight>
                  <a:srgbClr val="212121"/>
                </a:highlight>
                <a:latin typeface="Lato"/>
                <a:ea typeface="Lato"/>
                <a:cs typeface="Lato"/>
                <a:sym typeface="Lato"/>
              </a:rPr>
              <a:t>d</a:t>
            </a:r>
            <a:r>
              <a:rPr b="1" lang="en" sz="2400">
                <a:solidFill>
                  <a:srgbClr val="CCFF00"/>
                </a:solidFill>
                <a:highlight>
                  <a:srgbClr val="212121"/>
                </a:highlight>
                <a:latin typeface="Lato"/>
                <a:ea typeface="Lato"/>
                <a:cs typeface="Lato"/>
                <a:sym typeface="Lato"/>
              </a:rPr>
              <a:t>e</a:t>
            </a:r>
            <a:r>
              <a:rPr b="1" lang="en" sz="2400">
                <a:solidFill>
                  <a:srgbClr val="7FFF00"/>
                </a:solidFill>
                <a:highlight>
                  <a:srgbClr val="212121"/>
                </a:highlight>
                <a:latin typeface="Lato"/>
                <a:ea typeface="Lato"/>
                <a:cs typeface="Lato"/>
                <a:sym typeface="Lato"/>
              </a:rPr>
              <a:t> </a:t>
            </a:r>
            <a:r>
              <a:rPr b="1" lang="en" sz="2400">
                <a:solidFill>
                  <a:srgbClr val="32FF00"/>
                </a:solidFill>
                <a:highlight>
                  <a:srgbClr val="212121"/>
                </a:highlight>
                <a:latin typeface="Lato"/>
                <a:ea typeface="Lato"/>
                <a:cs typeface="Lato"/>
                <a:sym typeface="Lato"/>
              </a:rPr>
              <a:t>d</a:t>
            </a:r>
            <a:r>
              <a:rPr b="1" lang="en" sz="2400">
                <a:solidFill>
                  <a:srgbClr val="00FF19"/>
                </a:solidFill>
                <a:highlight>
                  <a:srgbClr val="212121"/>
                </a:highlight>
                <a:latin typeface="Lato"/>
                <a:ea typeface="Lato"/>
                <a:cs typeface="Lato"/>
                <a:sym typeface="Lato"/>
              </a:rPr>
              <a:t>e</a:t>
            </a:r>
            <a:r>
              <a:rPr b="1" lang="en" sz="2400">
                <a:solidFill>
                  <a:srgbClr val="00FF65"/>
                </a:solidFill>
                <a:highlight>
                  <a:srgbClr val="212121"/>
                </a:highlight>
                <a:latin typeface="Lato"/>
                <a:ea typeface="Lato"/>
                <a:cs typeface="Lato"/>
                <a:sym typeface="Lato"/>
              </a:rPr>
              <a:t>c</a:t>
            </a:r>
            <a:r>
              <a:rPr b="1" lang="en" sz="2400">
                <a:solidFill>
                  <a:srgbClr val="00FFB2"/>
                </a:solidFill>
                <a:highlight>
                  <a:srgbClr val="212121"/>
                </a:highlight>
                <a:latin typeface="Lato"/>
                <a:ea typeface="Lato"/>
                <a:cs typeface="Lato"/>
                <a:sym typeface="Lato"/>
              </a:rPr>
              <a:t>k</a:t>
            </a:r>
            <a:r>
              <a:rPr b="1" lang="en" sz="2400">
                <a:solidFill>
                  <a:srgbClr val="00FFFF"/>
                </a:solidFill>
                <a:highlight>
                  <a:srgbClr val="212121"/>
                </a:highlight>
                <a:latin typeface="Lato"/>
                <a:ea typeface="Lato"/>
                <a:cs typeface="Lato"/>
                <a:sym typeface="Lato"/>
              </a:rPr>
              <a:t> </a:t>
            </a:r>
            <a:r>
              <a:rPr b="1" lang="en" sz="2400">
                <a:solidFill>
                  <a:srgbClr val="00B2FF"/>
                </a:solidFill>
                <a:highlight>
                  <a:srgbClr val="212121"/>
                </a:highlight>
                <a:latin typeface="Lato"/>
                <a:ea typeface="Lato"/>
                <a:cs typeface="Lato"/>
                <a:sym typeface="Lato"/>
              </a:rPr>
              <a:t>c</a:t>
            </a:r>
            <a:r>
              <a:rPr b="1" lang="en" sz="2400">
                <a:solidFill>
                  <a:srgbClr val="0065FF"/>
                </a:solidFill>
                <a:highlight>
                  <a:srgbClr val="212121"/>
                </a:highlight>
                <a:latin typeface="Lato"/>
                <a:ea typeface="Lato"/>
                <a:cs typeface="Lato"/>
                <a:sym typeface="Lato"/>
              </a:rPr>
              <a:t>o</a:t>
            </a:r>
            <a:r>
              <a:rPr b="1" lang="en" sz="2400">
                <a:solidFill>
                  <a:srgbClr val="0019FF"/>
                </a:solidFill>
                <a:highlight>
                  <a:srgbClr val="212121"/>
                </a:highlight>
                <a:latin typeface="Lato"/>
                <a:ea typeface="Lato"/>
                <a:cs typeface="Lato"/>
                <a:sym typeface="Lato"/>
              </a:rPr>
              <a:t>n</a:t>
            </a:r>
            <a:r>
              <a:rPr b="1" lang="en" sz="2400">
                <a:solidFill>
                  <a:srgbClr val="3300FF"/>
                </a:solidFill>
                <a:highlight>
                  <a:srgbClr val="212121"/>
                </a:highlight>
                <a:latin typeface="Lato"/>
                <a:ea typeface="Lato"/>
                <a:cs typeface="Lato"/>
                <a:sym typeface="Lato"/>
              </a:rPr>
              <a:t>t</a:t>
            </a:r>
            <a:r>
              <a:rPr b="1" lang="en" sz="2400">
                <a:solidFill>
                  <a:srgbClr val="7F00FF"/>
                </a:solidFill>
                <a:highlight>
                  <a:srgbClr val="212121"/>
                </a:highlight>
                <a:latin typeface="Lato"/>
                <a:ea typeface="Lato"/>
                <a:cs typeface="Lato"/>
                <a:sym typeface="Lato"/>
              </a:rPr>
              <a:t>e</a:t>
            </a:r>
            <a:r>
              <a:rPr b="1" lang="en" sz="2400">
                <a:solidFill>
                  <a:srgbClr val="CB00FF"/>
                </a:solidFill>
                <a:highlight>
                  <a:srgbClr val="212121"/>
                </a:highlight>
                <a:latin typeface="Lato"/>
                <a:ea typeface="Lato"/>
                <a:cs typeface="Lato"/>
                <a:sym typeface="Lato"/>
              </a:rPr>
              <a:t>n</a:t>
            </a:r>
            <a:r>
              <a:rPr b="1" lang="en" sz="2400">
                <a:solidFill>
                  <a:srgbClr val="FF00E5"/>
                </a:solidFill>
                <a:highlight>
                  <a:srgbClr val="212121"/>
                </a:highlight>
                <a:latin typeface="Lato"/>
                <a:ea typeface="Lato"/>
                <a:cs typeface="Lato"/>
                <a:sym typeface="Lato"/>
              </a:rPr>
              <a:t>t</a:t>
            </a:r>
            <a:r>
              <a:rPr b="1" lang="en" sz="2400">
                <a:solidFill>
                  <a:srgbClr val="FF0098"/>
                </a:solidFill>
                <a:highlight>
                  <a:srgbClr val="212121"/>
                </a:highlight>
                <a:latin typeface="Lato"/>
                <a:ea typeface="Lato"/>
                <a:cs typeface="Lato"/>
                <a:sym typeface="Lato"/>
              </a:rPr>
              <a:t>s</a:t>
            </a:r>
            <a:endParaRPr sz="2400">
              <a:solidFill>
                <a:srgbClr val="FF0098"/>
              </a:solidFill>
              <a:highlight>
                <a:srgbClr val="212121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9" name="Google Shape;259;p84"/>
          <p:cNvSpPr txBox="1"/>
          <p:nvPr/>
        </p:nvSpPr>
        <p:spPr>
          <a:xfrm>
            <a:off x="2224600" y="1197925"/>
            <a:ext cx="3982800" cy="34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" sz="17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Review comparing unit fractions</a:t>
            </a:r>
            <a:endParaRPr b="1" sz="1700">
              <a:solidFill>
                <a:srgbClr val="CC0000"/>
              </a:solidFill>
              <a:highlight>
                <a:srgbClr val="000000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0" name="Google Shape;260;p84"/>
          <p:cNvSpPr txBox="1"/>
          <p:nvPr/>
        </p:nvSpPr>
        <p:spPr>
          <a:xfrm>
            <a:off x="2224600" y="1578925"/>
            <a:ext cx="6089400" cy="34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" sz="1700">
                <a:solidFill>
                  <a:srgbClr val="F40E94"/>
                </a:solidFill>
                <a:latin typeface="Roboto"/>
                <a:ea typeface="Roboto"/>
                <a:cs typeface="Roboto"/>
                <a:sym typeface="Roboto"/>
              </a:rPr>
              <a:t>none</a:t>
            </a:r>
            <a:endParaRPr b="1" sz="1700">
              <a:solidFill>
                <a:srgbClr val="F40E94"/>
              </a:solidFill>
              <a:highlight>
                <a:srgbClr val="000000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1" name="Google Shape;261;p84"/>
          <p:cNvSpPr txBox="1"/>
          <p:nvPr/>
        </p:nvSpPr>
        <p:spPr>
          <a:xfrm>
            <a:off x="2224600" y="1959925"/>
            <a:ext cx="5838300" cy="34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" sz="1700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rPr>
              <a:t>Goals | Objectives | “I can…” statements </a:t>
            </a:r>
            <a:endParaRPr b="1" sz="1700">
              <a:solidFill>
                <a:srgbClr val="FF9900"/>
              </a:solidFill>
              <a:highlight>
                <a:srgbClr val="000000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2" name="Google Shape;262;p84"/>
          <p:cNvSpPr txBox="1"/>
          <p:nvPr/>
        </p:nvSpPr>
        <p:spPr>
          <a:xfrm>
            <a:off x="2224600" y="2340925"/>
            <a:ext cx="5838300" cy="34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" sz="1700">
                <a:solidFill>
                  <a:srgbClr val="F2D901"/>
                </a:solidFill>
                <a:latin typeface="Roboto"/>
                <a:ea typeface="Roboto"/>
                <a:cs typeface="Roboto"/>
                <a:sym typeface="Roboto"/>
              </a:rPr>
              <a:t>Lesson: Adding fractions in different units</a:t>
            </a:r>
            <a:endParaRPr b="1" sz="1700">
              <a:solidFill>
                <a:srgbClr val="F2D901"/>
              </a:solidFill>
              <a:highlight>
                <a:srgbClr val="000000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3" name="Google Shape;263;p84"/>
          <p:cNvSpPr txBox="1"/>
          <p:nvPr/>
        </p:nvSpPr>
        <p:spPr>
          <a:xfrm>
            <a:off x="2224600" y="2721925"/>
            <a:ext cx="6587100" cy="34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" sz="1550">
                <a:solidFill>
                  <a:srgbClr val="38761D"/>
                </a:solidFill>
                <a:latin typeface="Roboto"/>
                <a:ea typeface="Roboto"/>
                <a:cs typeface="Roboto"/>
                <a:sym typeface="Roboto"/>
              </a:rPr>
              <a:t>Discussions</a:t>
            </a:r>
            <a:r>
              <a:rPr b="1" lang="en" sz="1550">
                <a:solidFill>
                  <a:srgbClr val="38761D"/>
                </a:solidFill>
                <a:latin typeface="Roboto"/>
                <a:ea typeface="Roboto"/>
                <a:cs typeface="Roboto"/>
                <a:sym typeface="Roboto"/>
              </a:rPr>
              <a:t>: Reasoning about fractions | Activity: Human number-line</a:t>
            </a:r>
            <a:endParaRPr b="1" sz="1550">
              <a:solidFill>
                <a:srgbClr val="38761D"/>
              </a:solidFill>
              <a:highlight>
                <a:srgbClr val="000000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4" name="Google Shape;264;p84"/>
          <p:cNvSpPr txBox="1"/>
          <p:nvPr/>
        </p:nvSpPr>
        <p:spPr>
          <a:xfrm>
            <a:off x="2224600" y="3102925"/>
            <a:ext cx="5838300" cy="34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t/>
            </a:r>
            <a:endParaRPr b="1" sz="1700">
              <a:solidFill>
                <a:srgbClr val="1155CC"/>
              </a:solidFill>
              <a:highlight>
                <a:srgbClr val="000000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5" name="Google Shape;265;p84"/>
          <p:cNvSpPr txBox="1"/>
          <p:nvPr/>
        </p:nvSpPr>
        <p:spPr>
          <a:xfrm>
            <a:off x="2224600" y="3102925"/>
            <a:ext cx="6643200" cy="34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" sz="1700">
                <a:solidFill>
                  <a:srgbClr val="1155CC"/>
                </a:solidFill>
                <a:latin typeface="Roboto"/>
                <a:ea typeface="Roboto"/>
                <a:cs typeface="Roboto"/>
                <a:sym typeface="Roboto"/>
              </a:rPr>
              <a:t>Small group/partner</a:t>
            </a:r>
            <a:r>
              <a:rPr b="1" lang="en" sz="1700">
                <a:solidFill>
                  <a:srgbClr val="1155CC"/>
                </a:solidFill>
                <a:latin typeface="Roboto"/>
                <a:ea typeface="Roboto"/>
                <a:cs typeface="Roboto"/>
                <a:sym typeface="Roboto"/>
              </a:rPr>
              <a:t> tasks: Experimenting with fraction sets</a:t>
            </a:r>
            <a:endParaRPr b="1" sz="1700">
              <a:solidFill>
                <a:srgbClr val="1155C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6" name="Google Shape;266;p84"/>
          <p:cNvSpPr txBox="1"/>
          <p:nvPr/>
        </p:nvSpPr>
        <p:spPr>
          <a:xfrm>
            <a:off x="2224600" y="3483925"/>
            <a:ext cx="6424200" cy="34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" sz="1700">
                <a:solidFill>
                  <a:srgbClr val="351C75"/>
                </a:solidFill>
                <a:latin typeface="Roboto"/>
                <a:ea typeface="Roboto"/>
                <a:cs typeface="Roboto"/>
                <a:sym typeface="Roboto"/>
              </a:rPr>
              <a:t>Discussion | Learning checks (QR codes)</a:t>
            </a:r>
            <a:endParaRPr b="1" sz="1700">
              <a:solidFill>
                <a:srgbClr val="351C7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7" name="Google Shape;267;p84"/>
          <p:cNvSpPr txBox="1"/>
          <p:nvPr/>
        </p:nvSpPr>
        <p:spPr>
          <a:xfrm>
            <a:off x="2224600" y="3864925"/>
            <a:ext cx="6424200" cy="34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" sz="1700">
                <a:solidFill>
                  <a:srgbClr val="FF00FF"/>
                </a:solidFill>
                <a:latin typeface="Roboto"/>
                <a:ea typeface="Roboto"/>
                <a:cs typeface="Roboto"/>
                <a:sym typeface="Roboto"/>
              </a:rPr>
              <a:t>Post-Learning Activities (Links)</a:t>
            </a:r>
            <a:endParaRPr b="1" sz="1700">
              <a:solidFill>
                <a:srgbClr val="FF00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8" name="Google Shape;268;p84"/>
          <p:cNvSpPr txBox="1"/>
          <p:nvPr/>
        </p:nvSpPr>
        <p:spPr>
          <a:xfrm>
            <a:off x="2224600" y="4245925"/>
            <a:ext cx="1979100" cy="347100"/>
          </a:xfrm>
          <a:prstGeom prst="rect">
            <a:avLst/>
          </a:prstGeom>
          <a:gradFill>
            <a:gsLst>
              <a:gs pos="0">
                <a:srgbClr val="FFF12A"/>
              </a:gs>
              <a:gs pos="50000">
                <a:srgbClr val="FFCF00"/>
              </a:gs>
              <a:gs pos="100000">
                <a:srgbClr val="ECBD4D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" sz="1700">
                <a:latin typeface="Roboto"/>
                <a:ea typeface="Roboto"/>
                <a:cs typeface="Roboto"/>
                <a:sym typeface="Roboto"/>
              </a:rPr>
              <a:t>A&amp;W’s comeback</a:t>
            </a:r>
            <a:endParaRPr b="1" sz="17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1077D2"/>
            </a:gs>
            <a:gs pos="100000">
              <a:srgbClr val="09315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102">
            <a:hlinkClick r:id="rId3"/>
          </p:cNvPr>
          <p:cNvSpPr/>
          <p:nvPr/>
        </p:nvSpPr>
        <p:spPr>
          <a:xfrm>
            <a:off x="0" y="5207000"/>
            <a:ext cx="12600" cy="1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55" name="Google Shape;455;p102"/>
          <p:cNvPicPr preferRelativeResize="0"/>
          <p:nvPr/>
        </p:nvPicPr>
        <p:blipFill rotWithShape="1">
          <a:blip r:embed="rId4">
            <a:alphaModFix/>
          </a:blip>
          <a:srcRect b="15643" l="7110" r="29065" t="6255"/>
          <a:stretch/>
        </p:blipFill>
        <p:spPr>
          <a:xfrm>
            <a:off x="4638600" y="1026525"/>
            <a:ext cx="2841300" cy="2090925"/>
          </a:xfrm>
          <a:prstGeom prst="rect">
            <a:avLst/>
          </a:prstGeom>
          <a:noFill/>
          <a:ln>
            <a:noFill/>
          </a:ln>
        </p:spPr>
      </p:pic>
      <p:sp>
        <p:nvSpPr>
          <p:cNvPr id="456" name="Google Shape;456;p102"/>
          <p:cNvSpPr txBox="1"/>
          <p:nvPr>
            <p:ph idx="4294967295" type="title"/>
          </p:nvPr>
        </p:nvSpPr>
        <p:spPr>
          <a:xfrm>
            <a:off x="311700" y="742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Luckiest Guy"/>
                <a:ea typeface="Luckiest Guy"/>
                <a:cs typeface="Luckiest Guy"/>
                <a:sym typeface="Luckiest Guy"/>
              </a:rPr>
              <a:t>Paired task</a:t>
            </a:r>
            <a:r>
              <a:rPr lang="en">
                <a:solidFill>
                  <a:srgbClr val="FFFFFF"/>
                </a:solidFill>
              </a:rPr>
              <a:t>: Substituting </a:t>
            </a:r>
            <a:r>
              <a:rPr b="1" lang="en">
                <a:solidFill>
                  <a:srgbClr val="FFFFFF"/>
                </a:solidFill>
              </a:rPr>
              <a:t>equivalent</a:t>
            </a:r>
            <a:r>
              <a:rPr lang="en">
                <a:solidFill>
                  <a:srgbClr val="FFFFFF"/>
                </a:solidFill>
              </a:rPr>
              <a:t> fractions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457" name="Google Shape;457;p102"/>
          <p:cNvSpPr txBox="1"/>
          <p:nvPr/>
        </p:nvSpPr>
        <p:spPr>
          <a:xfrm>
            <a:off x="7514075" y="970200"/>
            <a:ext cx="809100" cy="22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chemeClr val="dk1"/>
                </a:solidFill>
                <a:highlight>
                  <a:srgbClr val="C090C0"/>
                </a:highlight>
              </a:rPr>
              <a:t>2/3</a:t>
            </a:r>
            <a:endParaRPr sz="3300">
              <a:solidFill>
                <a:schemeClr val="dk1"/>
              </a:solidFill>
              <a:highlight>
                <a:srgbClr val="C090C0"/>
              </a:highlight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highlight>
                  <a:srgbClr val="90C196"/>
                </a:highlight>
              </a:rPr>
              <a:t>4/6</a:t>
            </a:r>
            <a:endParaRPr sz="3300">
              <a:highlight>
                <a:srgbClr val="90C196"/>
              </a:highlight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chemeClr val="dk1"/>
                </a:solidFill>
                <a:highlight>
                  <a:srgbClr val="0000FF"/>
                </a:highlight>
              </a:rPr>
              <a:t>6/9</a:t>
            </a:r>
            <a:endParaRPr/>
          </a:p>
        </p:txBody>
      </p:sp>
      <p:pic>
        <p:nvPicPr>
          <p:cNvPr id="458" name="Google Shape;458;p10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6538" y="967075"/>
            <a:ext cx="3614575" cy="2362200"/>
          </a:xfrm>
          <a:prstGeom prst="rect">
            <a:avLst/>
          </a:prstGeom>
          <a:noFill/>
          <a:ln>
            <a:noFill/>
          </a:ln>
        </p:spPr>
      </p:pic>
      <p:sp>
        <p:nvSpPr>
          <p:cNvPr id="459" name="Google Shape;459;p102"/>
          <p:cNvSpPr txBox="1"/>
          <p:nvPr/>
        </p:nvSpPr>
        <p:spPr>
          <a:xfrm>
            <a:off x="3475475" y="970200"/>
            <a:ext cx="8091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rgbClr val="434343"/>
                </a:solidFill>
                <a:highlight>
                  <a:srgbClr val="F2E08E"/>
                </a:highlight>
              </a:rPr>
              <a:t>3</a:t>
            </a:r>
            <a:r>
              <a:rPr lang="en" sz="3200">
                <a:solidFill>
                  <a:srgbClr val="434343"/>
                </a:solidFill>
                <a:highlight>
                  <a:srgbClr val="F2E08E"/>
                </a:highlight>
              </a:rPr>
              <a:t>/6</a:t>
            </a:r>
            <a:endParaRPr sz="3200">
              <a:solidFill>
                <a:srgbClr val="434343"/>
              </a:solidFill>
              <a:highlight>
                <a:srgbClr val="F2E08E"/>
              </a:highlight>
            </a:endParaRPr>
          </a:p>
          <a:p>
            <a:pPr indent="0" lvl="0" marL="0" rtl="0" algn="ctr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rgbClr val="434343"/>
                </a:solidFill>
                <a:highlight>
                  <a:srgbClr val="E69292"/>
                </a:highlight>
              </a:rPr>
              <a:t>4/9</a:t>
            </a:r>
            <a:endParaRPr sz="3200">
              <a:solidFill>
                <a:srgbClr val="434343"/>
              </a:solidFill>
              <a:highlight>
                <a:srgbClr val="E69292"/>
              </a:highlight>
            </a:endParaRPr>
          </a:p>
          <a:p>
            <a:pPr indent="0" lvl="0" marL="0" rtl="0" algn="ctr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rgbClr val="434343"/>
                </a:solidFill>
                <a:highlight>
                  <a:srgbClr val="F6B26B"/>
                </a:highlight>
              </a:rPr>
              <a:t>6/8</a:t>
            </a:r>
            <a:endParaRPr sz="1300">
              <a:solidFill>
                <a:srgbClr val="434343"/>
              </a:solidFill>
              <a:highlight>
                <a:srgbClr val="F6B26B"/>
              </a:highlight>
            </a:endParaRPr>
          </a:p>
        </p:txBody>
      </p:sp>
      <p:sp>
        <p:nvSpPr>
          <p:cNvPr id="460" name="Google Shape;460;p102"/>
          <p:cNvSpPr txBox="1"/>
          <p:nvPr/>
        </p:nvSpPr>
        <p:spPr>
          <a:xfrm>
            <a:off x="849900" y="3329275"/>
            <a:ext cx="7444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Averia Libre"/>
                <a:ea typeface="Averia Libre"/>
                <a:cs typeface="Averia Libre"/>
                <a:sym typeface="Averia Libre"/>
              </a:rPr>
              <a:t>How might you use equivalent fractions to compare two fractions?</a:t>
            </a:r>
            <a:endParaRPr sz="1200"/>
          </a:p>
        </p:txBody>
      </p:sp>
      <p:sp>
        <p:nvSpPr>
          <p:cNvPr id="461" name="Google Shape;461;p102"/>
          <p:cNvSpPr txBox="1"/>
          <p:nvPr/>
        </p:nvSpPr>
        <p:spPr>
          <a:xfrm>
            <a:off x="4638600" y="633150"/>
            <a:ext cx="28413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Equivalent fractions:</a:t>
            </a:r>
            <a:endParaRPr sz="1300">
              <a:solidFill>
                <a:srgbClr val="FFFFFF"/>
              </a:solidFill>
            </a:endParaRPr>
          </a:p>
        </p:txBody>
      </p:sp>
      <p:sp>
        <p:nvSpPr>
          <p:cNvPr id="462" name="Google Shape;462;p102"/>
          <p:cNvSpPr txBox="1"/>
          <p:nvPr/>
        </p:nvSpPr>
        <p:spPr>
          <a:xfrm>
            <a:off x="1387100" y="3985950"/>
            <a:ext cx="598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FF00"/>
                </a:solidFill>
                <a:latin typeface="Montserrat"/>
                <a:ea typeface="Montserrat"/>
                <a:cs typeface="Montserrat"/>
                <a:sym typeface="Montserrat"/>
              </a:rPr>
              <a:t>3</a:t>
            </a:r>
            <a:r>
              <a:rPr b="1" lang="en" sz="1800">
                <a:solidFill>
                  <a:srgbClr val="00FF00"/>
                </a:solidFill>
                <a:latin typeface="Montserrat"/>
                <a:ea typeface="Montserrat"/>
                <a:cs typeface="Montserrat"/>
                <a:sym typeface="Montserrat"/>
              </a:rPr>
              <a:t>/6  </a:t>
            </a:r>
            <a:endParaRPr>
              <a:solidFill>
                <a:srgbClr val="00FF00"/>
              </a:solidFill>
            </a:endParaRPr>
          </a:p>
        </p:txBody>
      </p:sp>
      <p:sp>
        <p:nvSpPr>
          <p:cNvPr id="463" name="Google Shape;463;p102"/>
          <p:cNvSpPr txBox="1"/>
          <p:nvPr/>
        </p:nvSpPr>
        <p:spPr>
          <a:xfrm>
            <a:off x="6162600" y="3985950"/>
            <a:ext cx="598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FF00"/>
                </a:solidFill>
                <a:latin typeface="Montserrat"/>
                <a:ea typeface="Montserrat"/>
                <a:cs typeface="Montserrat"/>
                <a:sym typeface="Montserrat"/>
              </a:rPr>
              <a:t>4</a:t>
            </a:r>
            <a:r>
              <a:rPr b="1" lang="en" sz="1800">
                <a:solidFill>
                  <a:srgbClr val="00FF00"/>
                </a:solidFill>
                <a:latin typeface="Montserrat"/>
                <a:ea typeface="Montserrat"/>
                <a:cs typeface="Montserrat"/>
                <a:sym typeface="Montserrat"/>
              </a:rPr>
              <a:t>/9</a:t>
            </a:r>
            <a:endParaRPr>
              <a:solidFill>
                <a:srgbClr val="00FF00"/>
              </a:solidFill>
            </a:endParaRPr>
          </a:p>
        </p:txBody>
      </p:sp>
      <p:sp>
        <p:nvSpPr>
          <p:cNvPr id="464" name="Google Shape;464;p102"/>
          <p:cNvSpPr txBox="1"/>
          <p:nvPr/>
        </p:nvSpPr>
        <p:spPr>
          <a:xfrm>
            <a:off x="3724200" y="3985950"/>
            <a:ext cx="598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FF00"/>
                </a:solidFill>
                <a:latin typeface="Montserrat"/>
                <a:ea typeface="Montserrat"/>
                <a:cs typeface="Montserrat"/>
                <a:sym typeface="Montserrat"/>
              </a:rPr>
              <a:t>6</a:t>
            </a:r>
            <a:r>
              <a:rPr b="1" lang="en" sz="1800">
                <a:solidFill>
                  <a:srgbClr val="00FF00"/>
                </a:solidFill>
                <a:latin typeface="Montserrat"/>
                <a:ea typeface="Montserrat"/>
                <a:cs typeface="Montserrat"/>
                <a:sym typeface="Montserrat"/>
              </a:rPr>
              <a:t>/8 </a:t>
            </a:r>
            <a:endParaRPr>
              <a:solidFill>
                <a:srgbClr val="00FF00"/>
              </a:solidFill>
            </a:endParaRPr>
          </a:p>
        </p:txBody>
      </p:sp>
      <p:sp>
        <p:nvSpPr>
          <p:cNvPr id="465" name="Google Shape;465;p102"/>
          <p:cNvSpPr txBox="1"/>
          <p:nvPr/>
        </p:nvSpPr>
        <p:spPr>
          <a:xfrm>
            <a:off x="4496425" y="3985950"/>
            <a:ext cx="598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B4A7D6"/>
                </a:solidFill>
                <a:latin typeface="Montserrat"/>
                <a:ea typeface="Montserrat"/>
                <a:cs typeface="Montserrat"/>
                <a:sym typeface="Montserrat"/>
              </a:rPr>
              <a:t>2/3</a:t>
            </a:r>
            <a:endParaRPr>
              <a:solidFill>
                <a:srgbClr val="B4A7D6"/>
              </a:solidFill>
            </a:endParaRPr>
          </a:p>
        </p:txBody>
      </p:sp>
      <p:sp>
        <p:nvSpPr>
          <p:cNvPr id="466" name="Google Shape;466;p102"/>
          <p:cNvSpPr txBox="1"/>
          <p:nvPr/>
        </p:nvSpPr>
        <p:spPr>
          <a:xfrm>
            <a:off x="6945075" y="3985950"/>
            <a:ext cx="598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B4A7D6"/>
                </a:solidFill>
                <a:latin typeface="Montserrat"/>
                <a:ea typeface="Montserrat"/>
                <a:cs typeface="Montserrat"/>
                <a:sym typeface="Montserrat"/>
              </a:rPr>
              <a:t>2/3</a:t>
            </a:r>
            <a:endParaRPr>
              <a:solidFill>
                <a:srgbClr val="B4A7D6"/>
              </a:solidFill>
            </a:endParaRPr>
          </a:p>
        </p:txBody>
      </p:sp>
      <p:sp>
        <p:nvSpPr>
          <p:cNvPr id="467" name="Google Shape;467;p102"/>
          <p:cNvSpPr txBox="1"/>
          <p:nvPr/>
        </p:nvSpPr>
        <p:spPr>
          <a:xfrm>
            <a:off x="2144475" y="3985950"/>
            <a:ext cx="598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B4A7D6"/>
                </a:solidFill>
                <a:latin typeface="Montserrat"/>
                <a:ea typeface="Montserrat"/>
                <a:cs typeface="Montserrat"/>
                <a:sym typeface="Montserrat"/>
              </a:rPr>
              <a:t>2/3</a:t>
            </a:r>
            <a:endParaRPr>
              <a:solidFill>
                <a:srgbClr val="B4A7D6"/>
              </a:solidFill>
            </a:endParaRPr>
          </a:p>
        </p:txBody>
      </p:sp>
      <p:sp>
        <p:nvSpPr>
          <p:cNvPr id="468" name="Google Shape;468;p102"/>
          <p:cNvSpPr txBox="1"/>
          <p:nvPr/>
        </p:nvSpPr>
        <p:spPr>
          <a:xfrm>
            <a:off x="2144475" y="3985950"/>
            <a:ext cx="598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accent1"/>
                </a:solidFill>
                <a:highlight>
                  <a:srgbClr val="F3F3F3"/>
                </a:highlight>
                <a:latin typeface="Montserrat"/>
                <a:ea typeface="Montserrat"/>
                <a:cs typeface="Montserrat"/>
                <a:sym typeface="Montserrat"/>
              </a:rPr>
              <a:t>4</a:t>
            </a:r>
            <a:r>
              <a:rPr b="1" lang="en" sz="1800">
                <a:solidFill>
                  <a:schemeClr val="accent1"/>
                </a:solidFill>
                <a:highlight>
                  <a:srgbClr val="F3F3F3"/>
                </a:highlight>
                <a:latin typeface="Montserrat"/>
                <a:ea typeface="Montserrat"/>
                <a:cs typeface="Montserrat"/>
                <a:sym typeface="Montserrat"/>
              </a:rPr>
              <a:t>/6</a:t>
            </a:r>
            <a:endParaRPr>
              <a:solidFill>
                <a:schemeClr val="accent1"/>
              </a:solidFill>
              <a:highlight>
                <a:srgbClr val="F3F3F3"/>
              </a:highlight>
            </a:endParaRPr>
          </a:p>
        </p:txBody>
      </p:sp>
      <p:sp>
        <p:nvSpPr>
          <p:cNvPr id="469" name="Google Shape;469;p102"/>
          <p:cNvSpPr txBox="1"/>
          <p:nvPr/>
        </p:nvSpPr>
        <p:spPr>
          <a:xfrm>
            <a:off x="4506675" y="3985950"/>
            <a:ext cx="598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FF"/>
                </a:solidFill>
                <a:highlight>
                  <a:srgbClr val="F3F3F3"/>
                </a:highlight>
                <a:latin typeface="Montserrat"/>
                <a:ea typeface="Montserrat"/>
                <a:cs typeface="Montserrat"/>
                <a:sym typeface="Montserrat"/>
              </a:rPr>
              <a:t>6</a:t>
            </a:r>
            <a:r>
              <a:rPr b="1" lang="en" sz="1800">
                <a:solidFill>
                  <a:srgbClr val="0000FF"/>
                </a:solidFill>
                <a:highlight>
                  <a:srgbClr val="F3F3F3"/>
                </a:highlight>
                <a:latin typeface="Montserrat"/>
                <a:ea typeface="Montserrat"/>
                <a:cs typeface="Montserrat"/>
                <a:sym typeface="Montserrat"/>
              </a:rPr>
              <a:t>/9</a:t>
            </a:r>
            <a:endParaRPr>
              <a:solidFill>
                <a:srgbClr val="0000FF"/>
              </a:solidFill>
              <a:highlight>
                <a:srgbClr val="F3F3F3"/>
              </a:highlight>
            </a:endParaRPr>
          </a:p>
        </p:txBody>
      </p:sp>
      <p:sp>
        <p:nvSpPr>
          <p:cNvPr id="470" name="Google Shape;470;p102"/>
          <p:cNvSpPr txBox="1"/>
          <p:nvPr/>
        </p:nvSpPr>
        <p:spPr>
          <a:xfrm>
            <a:off x="6945075" y="3985950"/>
            <a:ext cx="598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accent1"/>
                </a:solidFill>
                <a:highlight>
                  <a:srgbClr val="F3F3F3"/>
                </a:highlight>
                <a:latin typeface="Montserrat"/>
                <a:ea typeface="Montserrat"/>
                <a:cs typeface="Montserrat"/>
                <a:sym typeface="Montserrat"/>
              </a:rPr>
              <a:t>4/6</a:t>
            </a:r>
            <a:endParaRPr>
              <a:solidFill>
                <a:schemeClr val="accent1"/>
              </a:solidFill>
              <a:highlight>
                <a:srgbClr val="F3F3F3"/>
              </a:highlight>
            </a:endParaRPr>
          </a:p>
        </p:txBody>
      </p:sp>
      <p:sp>
        <p:nvSpPr>
          <p:cNvPr id="471" name="Google Shape;471;p102"/>
          <p:cNvSpPr txBox="1"/>
          <p:nvPr/>
        </p:nvSpPr>
        <p:spPr>
          <a:xfrm>
            <a:off x="6945075" y="3985950"/>
            <a:ext cx="598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FF"/>
                </a:solidFill>
                <a:highlight>
                  <a:srgbClr val="F3F3F3"/>
                </a:highlight>
                <a:latin typeface="Montserrat"/>
                <a:ea typeface="Montserrat"/>
                <a:cs typeface="Montserrat"/>
                <a:sym typeface="Montserrat"/>
              </a:rPr>
              <a:t>6</a:t>
            </a:r>
            <a:r>
              <a:rPr b="1" lang="en" sz="1800">
                <a:solidFill>
                  <a:srgbClr val="0000FF"/>
                </a:solidFill>
                <a:highlight>
                  <a:srgbClr val="F3F3F3"/>
                </a:highlight>
                <a:latin typeface="Montserrat"/>
                <a:ea typeface="Montserrat"/>
                <a:cs typeface="Montserrat"/>
                <a:sym typeface="Montserrat"/>
              </a:rPr>
              <a:t>/9</a:t>
            </a:r>
            <a:endParaRPr>
              <a:solidFill>
                <a:srgbClr val="0000FF"/>
              </a:solidFill>
              <a:highlight>
                <a:srgbClr val="F3F3F3"/>
              </a:highlight>
            </a:endParaRPr>
          </a:p>
        </p:txBody>
      </p:sp>
      <p:sp>
        <p:nvSpPr>
          <p:cNvPr id="472" name="Google Shape;472;p102"/>
          <p:cNvSpPr/>
          <p:nvPr/>
        </p:nvSpPr>
        <p:spPr>
          <a:xfrm>
            <a:off x="1936938" y="4088700"/>
            <a:ext cx="256200" cy="256200"/>
          </a:xfrm>
          <a:prstGeom prst="ellipse">
            <a:avLst/>
          </a:prstGeom>
          <a:solidFill>
            <a:srgbClr val="F3F3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3" name="Google Shape;473;p102"/>
          <p:cNvSpPr/>
          <p:nvPr/>
        </p:nvSpPr>
        <p:spPr>
          <a:xfrm>
            <a:off x="4286588" y="4088700"/>
            <a:ext cx="256200" cy="256200"/>
          </a:xfrm>
          <a:prstGeom prst="ellipse">
            <a:avLst/>
          </a:prstGeom>
          <a:solidFill>
            <a:srgbClr val="F3F3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4" name="Google Shape;474;p102"/>
          <p:cNvSpPr/>
          <p:nvPr/>
        </p:nvSpPr>
        <p:spPr>
          <a:xfrm>
            <a:off x="6724988" y="4088700"/>
            <a:ext cx="256200" cy="256200"/>
          </a:xfrm>
          <a:prstGeom prst="ellipse">
            <a:avLst/>
          </a:prstGeom>
          <a:solidFill>
            <a:srgbClr val="F3F3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4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xit" presetID="2" presetSubtype="8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-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xit" presetID="2" presetSubtype="8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-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xit" presetID="2" presetSubtype="8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-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4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48208"/>
            </a:gs>
            <a:gs pos="100000">
              <a:srgbClr val="703E08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103"/>
          <p:cNvSpPr txBox="1"/>
          <p:nvPr>
            <p:ph idx="4294967295" type="title"/>
          </p:nvPr>
        </p:nvSpPr>
        <p:spPr>
          <a:xfrm>
            <a:off x="311700" y="455250"/>
            <a:ext cx="8520600" cy="6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520" u="sng">
                <a:solidFill>
                  <a:srgbClr val="FF00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O</a:t>
            </a:r>
            <a:r>
              <a:rPr lang="en" sz="2520" u="sng">
                <a:solidFill>
                  <a:srgbClr val="FF84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B</a:t>
            </a:r>
            <a:r>
              <a:rPr lang="en" sz="2520" u="sng">
                <a:solidFill>
                  <a:srgbClr val="F5FF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J</a:t>
            </a:r>
            <a:r>
              <a:rPr lang="en" sz="2520" u="sng">
                <a:solidFill>
                  <a:srgbClr val="71FF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E</a:t>
            </a:r>
            <a:r>
              <a:rPr lang="en" sz="2520" u="sng">
                <a:solidFill>
                  <a:srgbClr val="00FF12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C</a:t>
            </a:r>
            <a:r>
              <a:rPr lang="en" sz="2520" u="sng">
                <a:solidFill>
                  <a:srgbClr val="00FF96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T</a:t>
            </a:r>
            <a:r>
              <a:rPr lang="en" sz="2520" u="sng">
                <a:solidFill>
                  <a:srgbClr val="00E3FF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I</a:t>
            </a:r>
            <a:r>
              <a:rPr lang="en" sz="2520" u="sng">
                <a:solidFill>
                  <a:srgbClr val="005FFF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V</a:t>
            </a:r>
            <a:r>
              <a:rPr lang="en" sz="2520" u="sng">
                <a:solidFill>
                  <a:srgbClr val="2500FF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E</a:t>
            </a:r>
            <a:r>
              <a:rPr lang="en" sz="2520" u="sng">
                <a:solidFill>
                  <a:srgbClr val="A900FF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S</a:t>
            </a:r>
            <a:r>
              <a:rPr lang="en" sz="2520" u="sng">
                <a:solidFill>
                  <a:srgbClr val="FF00D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:</a:t>
            </a:r>
            <a:endParaRPr sz="2100" u="sng">
              <a:solidFill>
                <a:srgbClr val="FF004C"/>
              </a:solidFill>
              <a:highlight>
                <a:srgbClr val="FFFFFF"/>
              </a:highlight>
            </a:endParaRPr>
          </a:p>
        </p:txBody>
      </p:sp>
      <p:sp>
        <p:nvSpPr>
          <p:cNvPr id="480" name="Google Shape;480;p103"/>
          <p:cNvSpPr txBox="1"/>
          <p:nvPr>
            <p:ph idx="4294967295" type="title"/>
          </p:nvPr>
        </p:nvSpPr>
        <p:spPr>
          <a:xfrm>
            <a:off x="0" y="1064850"/>
            <a:ext cx="9144000" cy="234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FB00FF"/>
                </a:solidFill>
                <a:latin typeface="Luckiest Guy"/>
                <a:ea typeface="Luckiest Guy"/>
                <a:cs typeface="Luckiest Guy"/>
                <a:sym typeface="Luckiest Guy"/>
              </a:rPr>
              <a:t>#</a:t>
            </a:r>
            <a:r>
              <a:rPr lang="en" sz="1900">
                <a:solidFill>
                  <a:srgbClr val="FF00DD"/>
                </a:solidFill>
                <a:latin typeface="Luckiest Guy"/>
                <a:ea typeface="Luckiest Guy"/>
                <a:cs typeface="Luckiest Guy"/>
                <a:sym typeface="Luckiest Guy"/>
              </a:rPr>
              <a:t>3</a:t>
            </a:r>
            <a:r>
              <a:rPr lang="en" sz="1900">
                <a:solidFill>
                  <a:srgbClr val="FF0089"/>
                </a:solidFill>
                <a:latin typeface="Luckiest Guy"/>
                <a:ea typeface="Luckiest Guy"/>
                <a:cs typeface="Luckiest Guy"/>
                <a:sym typeface="Luckiest Guy"/>
              </a:rPr>
              <a:t>: </a:t>
            </a:r>
            <a:r>
              <a:rPr lang="en" sz="1900">
                <a:highlight>
                  <a:srgbClr val="4A86E8"/>
                </a:highlight>
                <a:latin typeface="Montserrat"/>
                <a:ea typeface="Montserrat"/>
                <a:cs typeface="Montserrat"/>
                <a:sym typeface="Montserrat"/>
              </a:rPr>
              <a:t>Students will be able to </a:t>
            </a:r>
            <a:r>
              <a:rPr b="1" lang="en" sz="1900">
                <a:highlight>
                  <a:srgbClr val="4A86E8"/>
                </a:highlight>
                <a:latin typeface="Montserrat"/>
                <a:ea typeface="Montserrat"/>
                <a:cs typeface="Montserrat"/>
                <a:sym typeface="Montserrat"/>
              </a:rPr>
              <a:t>recognize </a:t>
            </a:r>
            <a:r>
              <a:rPr lang="en" sz="1900">
                <a:highlight>
                  <a:srgbClr val="4A86E8"/>
                </a:highlight>
                <a:latin typeface="Montserrat"/>
                <a:ea typeface="Montserrat"/>
                <a:cs typeface="Montserrat"/>
                <a:sym typeface="Montserrat"/>
              </a:rPr>
              <a:t>equivalent fractions</a:t>
            </a:r>
            <a:r>
              <a:rPr lang="en" sz="1900">
                <a:highlight>
                  <a:srgbClr val="4A86E8"/>
                </a:highlight>
                <a:latin typeface="Montserrat"/>
                <a:ea typeface="Montserrat"/>
                <a:cs typeface="Montserrat"/>
                <a:sym typeface="Montserrat"/>
              </a:rPr>
              <a:t> of simple fractions</a:t>
            </a:r>
            <a:r>
              <a:rPr lang="en" sz="1900"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FB00FF"/>
                </a:solidFill>
                <a:latin typeface="Luckiest Guy"/>
                <a:ea typeface="Luckiest Guy"/>
                <a:cs typeface="Luckiest Guy"/>
                <a:sym typeface="Luckiest Guy"/>
              </a:rPr>
              <a:t>#</a:t>
            </a:r>
            <a:r>
              <a:rPr lang="en" sz="1900">
                <a:solidFill>
                  <a:srgbClr val="FF00DD"/>
                </a:solidFill>
                <a:latin typeface="Luckiest Guy"/>
                <a:ea typeface="Luckiest Guy"/>
                <a:cs typeface="Luckiest Guy"/>
                <a:sym typeface="Luckiest Guy"/>
              </a:rPr>
              <a:t>1</a:t>
            </a:r>
            <a:r>
              <a:rPr lang="en" sz="1900">
                <a:solidFill>
                  <a:srgbClr val="FF0089"/>
                </a:solidFill>
                <a:latin typeface="Luckiest Guy"/>
                <a:ea typeface="Luckiest Guy"/>
                <a:cs typeface="Luckiest Guy"/>
                <a:sym typeface="Luckiest Guy"/>
              </a:rPr>
              <a:t>:</a:t>
            </a:r>
            <a:r>
              <a:rPr b="1" lang="en" sz="1900">
                <a:solidFill>
                  <a:srgbClr val="FF0089"/>
                </a:solidFill>
                <a:latin typeface="Luckiest Guy"/>
                <a:ea typeface="Luckiest Guy"/>
                <a:cs typeface="Luckiest Guy"/>
                <a:sym typeface="Luckiest Guy"/>
              </a:rPr>
              <a:t> </a:t>
            </a:r>
            <a:r>
              <a:rPr lang="en" sz="1900">
                <a:highlight>
                  <a:srgbClr val="4A86E8"/>
                </a:highlight>
                <a:latin typeface="Montserrat"/>
                <a:ea typeface="Montserrat"/>
                <a:cs typeface="Montserrat"/>
                <a:sym typeface="Montserrat"/>
              </a:rPr>
              <a:t>Students will be able to </a:t>
            </a:r>
            <a:r>
              <a:rPr b="1" lang="en" sz="1900">
                <a:highlight>
                  <a:srgbClr val="4A86E8"/>
                </a:highlight>
                <a:latin typeface="Montserrat"/>
                <a:ea typeface="Montserrat"/>
                <a:cs typeface="Montserrat"/>
                <a:sym typeface="Montserrat"/>
              </a:rPr>
              <a:t>compare</a:t>
            </a:r>
            <a:r>
              <a:rPr lang="en" sz="1900">
                <a:highlight>
                  <a:srgbClr val="4A86E8"/>
                </a:highlight>
                <a:latin typeface="Montserrat"/>
                <a:ea typeface="Montserrat"/>
                <a:cs typeface="Montserrat"/>
                <a:sym typeface="Montserrat"/>
              </a:rPr>
              <a:t> fractions, using equivalent fractions.</a:t>
            </a:r>
            <a:endParaRPr sz="1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9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81" name="Google Shape;481;p103"/>
          <p:cNvSpPr txBox="1"/>
          <p:nvPr>
            <p:ph idx="4294967295" type="title"/>
          </p:nvPr>
        </p:nvSpPr>
        <p:spPr>
          <a:xfrm>
            <a:off x="204150" y="3655650"/>
            <a:ext cx="8735700" cy="152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420" u="sng">
                <a:solidFill>
                  <a:srgbClr val="FF00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“</a:t>
            </a:r>
            <a:r>
              <a:rPr lang="en" sz="2420" u="sng">
                <a:solidFill>
                  <a:srgbClr val="FF48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I</a:t>
            </a:r>
            <a:r>
              <a:rPr lang="en" sz="2420" u="sng">
                <a:solidFill>
                  <a:srgbClr val="FF91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-</a:t>
            </a:r>
            <a:r>
              <a:rPr lang="en" sz="2420" u="sng">
                <a:solidFill>
                  <a:srgbClr val="FFDA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C</a:t>
            </a:r>
            <a:r>
              <a:rPr lang="en" sz="2420" u="sng">
                <a:solidFill>
                  <a:srgbClr val="DBFF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a</a:t>
            </a:r>
            <a:r>
              <a:rPr lang="en" sz="2420" u="sng">
                <a:solidFill>
                  <a:srgbClr val="92FF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n</a:t>
            </a:r>
            <a:r>
              <a:rPr lang="en" sz="2420" u="sng">
                <a:solidFill>
                  <a:srgbClr val="49FF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…</a:t>
            </a:r>
            <a:r>
              <a:rPr lang="en" sz="2420" u="sng">
                <a:solidFill>
                  <a:srgbClr val="01FF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”</a:t>
            </a:r>
            <a:r>
              <a:rPr lang="en" sz="2420" u="sng">
                <a:solidFill>
                  <a:srgbClr val="00FF47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 </a:t>
            </a:r>
            <a:r>
              <a:rPr lang="en" sz="2420" u="sng">
                <a:solidFill>
                  <a:srgbClr val="00FF9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S</a:t>
            </a:r>
            <a:r>
              <a:rPr lang="en" sz="2420" u="sng">
                <a:solidFill>
                  <a:srgbClr val="00FFD8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t</a:t>
            </a:r>
            <a:r>
              <a:rPr lang="en" sz="2420" u="sng">
                <a:solidFill>
                  <a:srgbClr val="00DCFF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a</a:t>
            </a:r>
            <a:r>
              <a:rPr lang="en" sz="2420" u="sng">
                <a:solidFill>
                  <a:srgbClr val="0093FF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t</a:t>
            </a:r>
            <a:r>
              <a:rPr lang="en" sz="2420" u="sng">
                <a:solidFill>
                  <a:srgbClr val="004BFF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e</a:t>
            </a:r>
            <a:r>
              <a:rPr lang="en" sz="2420" u="sng">
                <a:solidFill>
                  <a:srgbClr val="0002FF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m</a:t>
            </a:r>
            <a:r>
              <a:rPr lang="en" sz="2420" u="sng">
                <a:solidFill>
                  <a:srgbClr val="4600FF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e</a:t>
            </a:r>
            <a:r>
              <a:rPr lang="en" sz="2420" u="sng">
                <a:solidFill>
                  <a:srgbClr val="8E00FF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n</a:t>
            </a:r>
            <a:r>
              <a:rPr lang="en" sz="2420" u="sng">
                <a:solidFill>
                  <a:srgbClr val="D700FF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t</a:t>
            </a:r>
            <a:r>
              <a:rPr lang="en" sz="2420" u="sng">
                <a:solidFill>
                  <a:srgbClr val="FF00DD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:</a:t>
            </a:r>
            <a:endParaRPr sz="16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50000"/>
              </a:lnSpc>
              <a:spcBef>
                <a:spcPts val="1000"/>
              </a:spcBef>
              <a:spcAft>
                <a:spcPts val="1800"/>
              </a:spcAft>
              <a:buSzPts val="990"/>
              <a:buNone/>
            </a:pPr>
            <a:r>
              <a:rPr lang="en" sz="1800">
                <a:highlight>
                  <a:srgbClr val="4A86E8"/>
                </a:highlight>
                <a:latin typeface="Montserrat"/>
                <a:ea typeface="Montserrat"/>
                <a:cs typeface="Montserrat"/>
                <a:sym typeface="Montserrat"/>
              </a:rPr>
              <a:t>I can </a:t>
            </a:r>
            <a:r>
              <a:rPr b="1" lang="en" sz="1800" u="sng">
                <a:highlight>
                  <a:srgbClr val="4A86E8"/>
                </a:highlight>
                <a:latin typeface="Montserrat"/>
                <a:ea typeface="Montserrat"/>
                <a:cs typeface="Montserrat"/>
                <a:sym typeface="Montserrat"/>
              </a:rPr>
              <a:t>find</a:t>
            </a:r>
            <a:r>
              <a:rPr b="1" lang="en" sz="1800">
                <a:highlight>
                  <a:srgbClr val="4A86E8"/>
                </a:highlight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b="1" lang="en" sz="1800" u="sng">
                <a:highlight>
                  <a:srgbClr val="4A86E8"/>
                </a:highlight>
                <a:latin typeface="Montserrat"/>
                <a:ea typeface="Montserrat"/>
                <a:cs typeface="Montserrat"/>
                <a:sym typeface="Montserrat"/>
              </a:rPr>
              <a:t>create</a:t>
            </a:r>
            <a:r>
              <a:rPr b="1" lang="en" sz="1800">
                <a:highlight>
                  <a:srgbClr val="4A86E8"/>
                </a:highlight>
                <a:latin typeface="Montserrat"/>
                <a:ea typeface="Montserrat"/>
                <a:cs typeface="Montserrat"/>
                <a:sym typeface="Montserrat"/>
              </a:rPr>
              <a:t>,</a:t>
            </a:r>
            <a:r>
              <a:rPr lang="en" sz="1800">
                <a:highlight>
                  <a:srgbClr val="4A86E8"/>
                </a:highlight>
                <a:latin typeface="Montserrat"/>
                <a:ea typeface="Montserrat"/>
                <a:cs typeface="Montserrat"/>
                <a:sym typeface="Montserrat"/>
              </a:rPr>
              <a:t> and </a:t>
            </a:r>
            <a:r>
              <a:rPr b="1" lang="en" sz="1800" u="sng">
                <a:highlight>
                  <a:srgbClr val="4A86E8"/>
                </a:highlight>
                <a:latin typeface="Montserrat"/>
                <a:ea typeface="Montserrat"/>
                <a:cs typeface="Montserrat"/>
                <a:sym typeface="Montserrat"/>
              </a:rPr>
              <a:t>use</a:t>
            </a:r>
            <a:r>
              <a:rPr b="1" lang="en" sz="1800">
                <a:highlight>
                  <a:srgbClr val="4A86E8"/>
                </a:highlight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" sz="1800">
                <a:highlight>
                  <a:srgbClr val="4A86E8"/>
                </a:highlight>
                <a:latin typeface="Montserrat"/>
                <a:ea typeface="Montserrat"/>
                <a:cs typeface="Montserrat"/>
                <a:sym typeface="Montserrat"/>
              </a:rPr>
              <a:t>equivalent fractions.</a:t>
            </a:r>
            <a:endParaRPr sz="1800">
              <a:highlight>
                <a:srgbClr val="4A86E8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C002"/>
            </a:gs>
            <a:gs pos="100000">
              <a:srgbClr val="795B04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104"/>
          <p:cNvSpPr txBox="1"/>
          <p:nvPr>
            <p:ph idx="4294967295" type="title"/>
          </p:nvPr>
        </p:nvSpPr>
        <p:spPr>
          <a:xfrm>
            <a:off x="3123450" y="1066200"/>
            <a:ext cx="2897100" cy="572700"/>
          </a:xfrm>
          <a:prstGeom prst="rect">
            <a:avLst/>
          </a:prstGeom>
          <a:gradFill>
            <a:gsLst>
              <a:gs pos="0">
                <a:srgbClr val="8C8C8C"/>
              </a:gs>
              <a:gs pos="100000">
                <a:srgbClr val="404040"/>
              </a:gs>
            </a:gsLst>
            <a:path path="circle">
              <a:fillToRect b="50%" l="50%" r="50%" t="50%"/>
            </a:path>
            <a:tileRect/>
          </a:gra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720" u="sng">
                <a:solidFill>
                  <a:srgbClr val="FF0000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</a:t>
            </a:r>
            <a:r>
              <a:rPr lang="en" sz="2720" u="sng">
                <a:solidFill>
                  <a:srgbClr val="FF1B00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</a:t>
            </a:r>
            <a:r>
              <a:rPr lang="en" sz="2720" u="sng">
                <a:solidFill>
                  <a:srgbClr val="FF3700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</a:t>
            </a:r>
            <a:r>
              <a:rPr lang="en" sz="2720" u="sng">
                <a:solidFill>
                  <a:srgbClr val="FF5300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u</a:t>
            </a:r>
            <a:r>
              <a:rPr lang="en" sz="2720" u="sng">
                <a:solidFill>
                  <a:srgbClr val="FF6F00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</a:t>
            </a:r>
            <a:r>
              <a:rPr lang="en" sz="2720" u="sng">
                <a:solidFill>
                  <a:srgbClr val="FF8B00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" sz="2720" u="sng">
                <a:solidFill>
                  <a:srgbClr val="FFA700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1</a:t>
            </a:r>
            <a:r>
              <a:rPr lang="en" sz="2720" u="sng">
                <a:solidFill>
                  <a:srgbClr val="FFC300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" sz="2720" u="sng">
                <a:solidFill>
                  <a:srgbClr val="FFDF00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</a:t>
            </a:r>
            <a:r>
              <a:rPr lang="en" sz="2720" u="sng">
                <a:solidFill>
                  <a:srgbClr val="FFFB00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</a:t>
            </a:r>
            <a:r>
              <a:rPr lang="en" sz="2720" u="sng">
                <a:solidFill>
                  <a:srgbClr val="E6FF00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1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</a:t>
            </a:r>
            <a:r>
              <a:rPr lang="en" sz="2720" u="sng">
                <a:solidFill>
                  <a:srgbClr val="CAFF00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1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</a:t>
            </a:r>
            <a:r>
              <a:rPr lang="en" sz="2720" u="sng">
                <a:solidFill>
                  <a:srgbClr val="AEFF00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1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</a:t>
            </a:r>
            <a:endParaRPr sz="2720">
              <a:solidFill>
                <a:srgbClr val="92FF00"/>
              </a:solidFill>
            </a:endParaRPr>
          </a:p>
        </p:txBody>
      </p:sp>
      <p:sp>
        <p:nvSpPr>
          <p:cNvPr id="487" name="Google Shape;487;p104"/>
          <p:cNvSpPr txBox="1"/>
          <p:nvPr>
            <p:ph idx="4294967295" type="title"/>
          </p:nvPr>
        </p:nvSpPr>
        <p:spPr>
          <a:xfrm>
            <a:off x="3123450" y="1879000"/>
            <a:ext cx="2897100" cy="572700"/>
          </a:xfrm>
          <a:prstGeom prst="rect">
            <a:avLst/>
          </a:prstGeom>
          <a:gradFill>
            <a:gsLst>
              <a:gs pos="0">
                <a:srgbClr val="8C8C8C"/>
              </a:gs>
              <a:gs pos="100000">
                <a:srgbClr val="404040"/>
              </a:gs>
            </a:gsLst>
            <a:path path="circle">
              <a:fillToRect b="50%" l="50%" r="50%" t="50%"/>
            </a:path>
            <a:tileRect/>
          </a:gra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720" u="sng">
                <a:solidFill>
                  <a:srgbClr val="76FF00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1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</a:t>
            </a:r>
            <a:r>
              <a:rPr lang="en" sz="2720" u="sng">
                <a:solidFill>
                  <a:srgbClr val="5AFF00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1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</a:t>
            </a:r>
            <a:r>
              <a:rPr lang="en" sz="2720" u="sng">
                <a:solidFill>
                  <a:srgbClr val="3EFF00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1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</a:t>
            </a:r>
            <a:r>
              <a:rPr lang="en" sz="2720" u="sng">
                <a:solidFill>
                  <a:srgbClr val="22FF00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1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u</a:t>
            </a:r>
            <a:r>
              <a:rPr lang="en" sz="2720" u="sng">
                <a:solidFill>
                  <a:srgbClr val="06FF00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2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</a:t>
            </a:r>
            <a:r>
              <a:rPr lang="en" sz="2720" u="sng">
                <a:solidFill>
                  <a:srgbClr val="00FF15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2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" sz="2720" u="sng">
                <a:solidFill>
                  <a:srgbClr val="00FF31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2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2</a:t>
            </a:r>
            <a:r>
              <a:rPr lang="en" sz="2720" u="sng">
                <a:solidFill>
                  <a:srgbClr val="00FF4C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2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" sz="2720" u="sng">
                <a:solidFill>
                  <a:srgbClr val="00FF68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2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</a:t>
            </a:r>
            <a:r>
              <a:rPr lang="en" sz="2720" u="sng">
                <a:solidFill>
                  <a:srgbClr val="00FF84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2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</a:t>
            </a:r>
            <a:r>
              <a:rPr lang="en" sz="2720" u="sng">
                <a:solidFill>
                  <a:srgbClr val="00FFA0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2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</a:t>
            </a:r>
            <a:r>
              <a:rPr lang="en" sz="2720" u="sng">
                <a:solidFill>
                  <a:srgbClr val="00FFBC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2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</a:t>
            </a:r>
            <a:r>
              <a:rPr lang="en" sz="2720" u="sng">
                <a:solidFill>
                  <a:srgbClr val="00FFD8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2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</a:t>
            </a:r>
            <a:endParaRPr sz="2720">
              <a:solidFill>
                <a:srgbClr val="00FFF4"/>
              </a:solidFill>
            </a:endParaRPr>
          </a:p>
        </p:txBody>
      </p:sp>
      <p:sp>
        <p:nvSpPr>
          <p:cNvPr id="488" name="Google Shape;488;p104"/>
          <p:cNvSpPr txBox="1"/>
          <p:nvPr>
            <p:ph idx="4294967295" type="title"/>
          </p:nvPr>
        </p:nvSpPr>
        <p:spPr>
          <a:xfrm>
            <a:off x="3123450" y="2691800"/>
            <a:ext cx="2897100" cy="572700"/>
          </a:xfrm>
          <a:prstGeom prst="rect">
            <a:avLst/>
          </a:prstGeom>
          <a:gradFill>
            <a:gsLst>
              <a:gs pos="0">
                <a:srgbClr val="8C8C8C"/>
              </a:gs>
              <a:gs pos="100000">
                <a:srgbClr val="404040"/>
              </a:gs>
            </a:gsLst>
            <a:path path="circle">
              <a:fillToRect b="50%" l="50%" r="50%" t="50%"/>
            </a:path>
            <a:tileRect/>
          </a:gra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720" u="sng">
                <a:solidFill>
                  <a:srgbClr val="00EDFF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2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</a:t>
            </a:r>
            <a:r>
              <a:rPr lang="en" sz="2720" u="sng">
                <a:solidFill>
                  <a:srgbClr val="00D1FF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3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</a:t>
            </a:r>
            <a:r>
              <a:rPr lang="en" sz="2720" u="sng">
                <a:solidFill>
                  <a:srgbClr val="00B5FF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3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</a:t>
            </a:r>
            <a:r>
              <a:rPr lang="en" sz="2720" u="sng">
                <a:solidFill>
                  <a:srgbClr val="0099FF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3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u</a:t>
            </a:r>
            <a:r>
              <a:rPr lang="en" sz="2720" u="sng">
                <a:solidFill>
                  <a:srgbClr val="007DFF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3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</a:t>
            </a:r>
            <a:r>
              <a:rPr lang="en" sz="2720" u="sng">
                <a:solidFill>
                  <a:srgbClr val="0061FF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3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" sz="2720" u="sng">
                <a:solidFill>
                  <a:srgbClr val="0045FF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3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3</a:t>
            </a:r>
            <a:r>
              <a:rPr lang="en" sz="2720" u="sng">
                <a:solidFill>
                  <a:srgbClr val="0029FF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3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" sz="2720" u="sng">
                <a:solidFill>
                  <a:srgbClr val="000DFF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3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</a:t>
            </a:r>
            <a:r>
              <a:rPr lang="en" sz="2720" u="sng">
                <a:solidFill>
                  <a:srgbClr val="0E00FF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3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</a:t>
            </a:r>
            <a:r>
              <a:rPr lang="en" sz="2720" u="sng">
                <a:solidFill>
                  <a:srgbClr val="2A00FF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3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</a:t>
            </a:r>
            <a:r>
              <a:rPr lang="en" sz="2720" u="sng">
                <a:solidFill>
                  <a:srgbClr val="4600FF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4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</a:t>
            </a:r>
            <a:r>
              <a:rPr lang="en" sz="2720" u="sng">
                <a:solidFill>
                  <a:srgbClr val="6200FF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4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</a:t>
            </a:r>
            <a:endParaRPr sz="2720">
              <a:solidFill>
                <a:srgbClr val="7E00FF"/>
              </a:solidFill>
            </a:endParaRPr>
          </a:p>
        </p:txBody>
      </p:sp>
      <p:sp>
        <p:nvSpPr>
          <p:cNvPr id="489" name="Google Shape;489;p104"/>
          <p:cNvSpPr txBox="1"/>
          <p:nvPr>
            <p:ph idx="4294967295" type="title"/>
          </p:nvPr>
        </p:nvSpPr>
        <p:spPr>
          <a:xfrm>
            <a:off x="3123450" y="3504600"/>
            <a:ext cx="2897100" cy="572700"/>
          </a:xfrm>
          <a:prstGeom prst="rect">
            <a:avLst/>
          </a:prstGeom>
          <a:gradFill>
            <a:gsLst>
              <a:gs pos="0">
                <a:srgbClr val="8C8C8C"/>
              </a:gs>
              <a:gs pos="100000">
                <a:srgbClr val="404040"/>
              </a:gs>
            </a:gsLst>
            <a:path path="circle">
              <a:fillToRect b="50%" l="50%" r="50%" t="50%"/>
            </a:path>
            <a:tileRect/>
          </a:gra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720" u="sng">
                <a:solidFill>
                  <a:srgbClr val="9900FF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4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</a:t>
            </a:r>
            <a:r>
              <a:rPr lang="en" sz="2720" u="sng">
                <a:solidFill>
                  <a:srgbClr val="B500FF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4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</a:t>
            </a:r>
            <a:r>
              <a:rPr lang="en" sz="2720" u="sng">
                <a:solidFill>
                  <a:srgbClr val="D100FF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4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</a:t>
            </a:r>
            <a:r>
              <a:rPr lang="en" sz="2720" u="sng">
                <a:solidFill>
                  <a:srgbClr val="ED00FF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4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u</a:t>
            </a:r>
            <a:r>
              <a:rPr lang="en" sz="2720" u="sng">
                <a:solidFill>
                  <a:srgbClr val="FF00F4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4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</a:t>
            </a:r>
            <a:r>
              <a:rPr lang="en" sz="2720" u="sng">
                <a:solidFill>
                  <a:srgbClr val="FF00D8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4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" sz="2720" u="sng">
                <a:solidFill>
                  <a:srgbClr val="FF00BC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4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4</a:t>
            </a:r>
            <a:r>
              <a:rPr lang="en" sz="2720" u="sng">
                <a:solidFill>
                  <a:srgbClr val="FF00A0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4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" sz="2720" u="sng">
                <a:solidFill>
                  <a:srgbClr val="FF0084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5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</a:t>
            </a:r>
            <a:r>
              <a:rPr lang="en" sz="2720" u="sng">
                <a:solidFill>
                  <a:srgbClr val="FF0068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5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</a:t>
            </a:r>
            <a:r>
              <a:rPr lang="en" sz="2720" u="sng">
                <a:solidFill>
                  <a:srgbClr val="FF004C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5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</a:t>
            </a:r>
            <a:r>
              <a:rPr lang="en" sz="2720" u="sng">
                <a:solidFill>
                  <a:srgbClr val="FF0000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5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</a:t>
            </a:r>
            <a:r>
              <a:rPr lang="en" sz="2720" u="sng">
                <a:solidFill>
                  <a:srgbClr val="FF1B00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5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</a:t>
            </a:r>
            <a:endParaRPr sz="2720">
              <a:solidFill>
                <a:srgbClr val="FF3700"/>
              </a:solidFill>
            </a:endParaRPr>
          </a:p>
        </p:txBody>
      </p:sp>
      <p:sp>
        <p:nvSpPr>
          <p:cNvPr id="490" name="Google Shape;490;p104"/>
          <p:cNvSpPr txBox="1"/>
          <p:nvPr>
            <p:ph idx="4294967295" type="title"/>
          </p:nvPr>
        </p:nvSpPr>
        <p:spPr>
          <a:xfrm>
            <a:off x="311700" y="742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Luckiest Guy"/>
                <a:ea typeface="Luckiest Guy"/>
                <a:cs typeface="Luckiest Guy"/>
                <a:sym typeface="Luckiest Guy"/>
              </a:rPr>
              <a:t>find/Create </a:t>
            </a:r>
            <a:r>
              <a:rPr lang="en">
                <a:solidFill>
                  <a:srgbClr val="FFFFFF"/>
                </a:solidFill>
                <a:latin typeface="Luckiest Guy"/>
                <a:ea typeface="Luckiest Guy"/>
                <a:cs typeface="Luckiest Guy"/>
                <a:sym typeface="Luckiest Guy"/>
              </a:rPr>
              <a:t>task</a:t>
            </a:r>
            <a:r>
              <a:rPr lang="en">
                <a:solidFill>
                  <a:srgbClr val="FFFFFF"/>
                </a:solidFill>
              </a:rPr>
              <a:t>: Create </a:t>
            </a:r>
            <a:r>
              <a:rPr b="1" lang="en">
                <a:solidFill>
                  <a:srgbClr val="FFFFFF"/>
                </a:solidFill>
              </a:rPr>
              <a:t>equivalent</a:t>
            </a:r>
            <a:r>
              <a:rPr lang="en">
                <a:solidFill>
                  <a:srgbClr val="FFFFFF"/>
                </a:solidFill>
              </a:rPr>
              <a:t> fractions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1077D2"/>
            </a:gs>
            <a:gs pos="100000">
              <a:srgbClr val="09315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105">
            <a:hlinkClick r:id="rId3"/>
          </p:cNvPr>
          <p:cNvSpPr/>
          <p:nvPr/>
        </p:nvSpPr>
        <p:spPr>
          <a:xfrm>
            <a:off x="0" y="5207000"/>
            <a:ext cx="12600" cy="1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6" name="Google Shape;496;p105"/>
          <p:cNvGrpSpPr/>
          <p:nvPr/>
        </p:nvGrpSpPr>
        <p:grpSpPr>
          <a:xfrm>
            <a:off x="1030650" y="1011550"/>
            <a:ext cx="3272700" cy="3115325"/>
            <a:chOff x="1259250" y="1087750"/>
            <a:chExt cx="3272700" cy="3115325"/>
          </a:xfrm>
        </p:grpSpPr>
        <p:sp>
          <p:nvSpPr>
            <p:cNvPr id="497" name="Google Shape;497;p105"/>
            <p:cNvSpPr txBox="1"/>
            <p:nvPr/>
          </p:nvSpPr>
          <p:spPr>
            <a:xfrm>
              <a:off x="1259250" y="1087750"/>
              <a:ext cx="32727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FFFFFF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INTERACTIVE:</a:t>
              </a:r>
              <a:endParaRPr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FFFFFF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Jamboard [</a:t>
              </a:r>
              <a:r>
                <a:rPr i="1" lang="en">
                  <a:solidFill>
                    <a:srgbClr val="FFFFFF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place link for class JB</a:t>
              </a:r>
              <a:r>
                <a:rPr lang="en">
                  <a:solidFill>
                    <a:srgbClr val="FFFFFF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]</a:t>
              </a:r>
              <a:endParaRPr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pic>
          <p:nvPicPr>
            <p:cNvPr id="498" name="Google Shape;498;p105"/>
            <p:cNvPicPr preferRelativeResize="0"/>
            <p:nvPr/>
          </p:nvPicPr>
          <p:blipFill rotWithShape="1">
            <a:blip r:embed="rId4">
              <a:alphaModFix/>
            </a:blip>
            <a:srcRect b="0" l="3947" r="0" t="0"/>
            <a:stretch/>
          </p:blipFill>
          <p:spPr>
            <a:xfrm>
              <a:off x="1504415" y="1855750"/>
              <a:ext cx="2782369" cy="23473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99" name="Google Shape;499;p105"/>
          <p:cNvSpPr txBox="1"/>
          <p:nvPr/>
        </p:nvSpPr>
        <p:spPr>
          <a:xfrm>
            <a:off x="4760550" y="1281325"/>
            <a:ext cx="40806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 u="sng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Make</a:t>
            </a:r>
            <a:r>
              <a:rPr b="1" lang="en" sz="2400" u="sng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 equivalents for:</a:t>
            </a:r>
            <a:endParaRPr b="1" sz="2400" u="sng">
              <a:solidFill>
                <a:srgbClr val="FFFF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1/2</a:t>
            </a:r>
            <a:endParaRPr b="1" sz="2400">
              <a:solidFill>
                <a:srgbClr val="FFFF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8/8</a:t>
            </a:r>
            <a:endParaRPr b="1" sz="2400">
              <a:solidFill>
                <a:srgbClr val="FFFF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1/4</a:t>
            </a:r>
            <a:endParaRPr b="1" sz="2400">
              <a:solidFill>
                <a:srgbClr val="FFFF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00" name="Google Shape;500;p105"/>
          <p:cNvSpPr txBox="1"/>
          <p:nvPr>
            <p:ph type="title"/>
          </p:nvPr>
        </p:nvSpPr>
        <p:spPr>
          <a:xfrm>
            <a:off x="311700" y="742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Luckiest Guy"/>
                <a:ea typeface="Luckiest Guy"/>
                <a:cs typeface="Luckiest Guy"/>
                <a:sym typeface="Luckiest Guy"/>
              </a:rPr>
              <a:t>Group 1</a:t>
            </a:r>
            <a:r>
              <a:rPr lang="en">
                <a:solidFill>
                  <a:srgbClr val="FFFFFF"/>
                </a:solidFill>
                <a:latin typeface="Luckiest Guy"/>
                <a:ea typeface="Luckiest Guy"/>
                <a:cs typeface="Luckiest Guy"/>
                <a:sym typeface="Luckiest Guy"/>
              </a:rPr>
              <a:t> task</a:t>
            </a:r>
            <a:r>
              <a:rPr lang="en">
                <a:solidFill>
                  <a:srgbClr val="FFFFFF"/>
                </a:solidFill>
              </a:rPr>
              <a:t>: Create </a:t>
            </a:r>
            <a:r>
              <a:rPr b="1" lang="en">
                <a:solidFill>
                  <a:srgbClr val="FFFFFF"/>
                </a:solidFill>
              </a:rPr>
              <a:t>equivalent</a:t>
            </a:r>
            <a:r>
              <a:rPr lang="en">
                <a:solidFill>
                  <a:srgbClr val="FFFFFF"/>
                </a:solidFill>
              </a:rPr>
              <a:t> fractions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501" name="Google Shape;501;p105"/>
          <p:cNvSpPr txBox="1"/>
          <p:nvPr>
            <p:ph type="title"/>
          </p:nvPr>
        </p:nvSpPr>
        <p:spPr>
          <a:xfrm>
            <a:off x="3670200" y="4690900"/>
            <a:ext cx="1803600" cy="377100"/>
          </a:xfrm>
          <a:prstGeom prst="rect">
            <a:avLst/>
          </a:prstGeom>
          <a:gradFill>
            <a:gsLst>
              <a:gs pos="0">
                <a:srgbClr val="8C8C8C"/>
              </a:gs>
              <a:gs pos="100000">
                <a:srgbClr val="404040"/>
              </a:gs>
            </a:gsLst>
            <a:path path="circle">
              <a:fillToRect b="50%" l="50%" r="50%" t="50%"/>
            </a:path>
            <a:tileRect/>
          </a:gra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400" u="sng">
                <a:solidFill>
                  <a:srgbClr val="00FF00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Back to list Slide</a:t>
            </a:r>
            <a:endParaRPr sz="1400">
              <a:solidFill>
                <a:srgbClr val="00FF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1077D2"/>
            </a:gs>
            <a:gs pos="100000">
              <a:srgbClr val="09315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106">
            <a:hlinkClick r:id="rId3"/>
          </p:cNvPr>
          <p:cNvSpPr/>
          <p:nvPr/>
        </p:nvSpPr>
        <p:spPr>
          <a:xfrm>
            <a:off x="0" y="5207000"/>
            <a:ext cx="12600" cy="1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07" name="Google Shape;507;p106"/>
          <p:cNvGrpSpPr/>
          <p:nvPr/>
        </p:nvGrpSpPr>
        <p:grpSpPr>
          <a:xfrm>
            <a:off x="954450" y="1011550"/>
            <a:ext cx="3272700" cy="3115326"/>
            <a:chOff x="4825152" y="1087750"/>
            <a:chExt cx="3272700" cy="3115326"/>
          </a:xfrm>
        </p:grpSpPr>
        <p:sp>
          <p:nvSpPr>
            <p:cNvPr id="508" name="Google Shape;508;p106"/>
            <p:cNvSpPr txBox="1"/>
            <p:nvPr/>
          </p:nvSpPr>
          <p:spPr>
            <a:xfrm>
              <a:off x="4825152" y="1087750"/>
              <a:ext cx="32727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DISPLAY:</a:t>
              </a:r>
              <a:endPara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u="sng">
                  <a:solidFill>
                    <a:srgbClr val="FFE800"/>
                  </a:solidFill>
                  <a:latin typeface="Montserrat"/>
                  <a:ea typeface="Montserrat"/>
                  <a:cs typeface="Montserrat"/>
                  <a:sym typeface="Montserrat"/>
                  <a:hlinkClick r:id="rId4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MathsisFun Number Line</a:t>
              </a:r>
              <a:endParaRPr b="1">
                <a:solidFill>
                  <a:srgbClr val="FFE8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id="509" name="Google Shape;509;p106"/>
            <p:cNvPicPr preferRelativeResize="0"/>
            <p:nvPr/>
          </p:nvPicPr>
          <p:blipFill rotWithShape="1">
            <a:blip r:embed="rId5">
              <a:alphaModFix/>
            </a:blip>
            <a:srcRect b="0" l="4443" r="0" t="0"/>
            <a:stretch/>
          </p:blipFill>
          <p:spPr>
            <a:xfrm>
              <a:off x="5051602" y="1855750"/>
              <a:ext cx="2819799" cy="234732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10" name="Google Shape;510;p106"/>
          <p:cNvSpPr txBox="1"/>
          <p:nvPr/>
        </p:nvSpPr>
        <p:spPr>
          <a:xfrm>
            <a:off x="4760550" y="1281325"/>
            <a:ext cx="40806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 u="sng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Make</a:t>
            </a:r>
            <a:r>
              <a:rPr b="1" lang="en" sz="2400" u="sng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 equivalents for:</a:t>
            </a:r>
            <a:endParaRPr b="1" sz="2400" u="sng">
              <a:solidFill>
                <a:srgbClr val="FFFF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1/2</a:t>
            </a:r>
            <a:endParaRPr b="1" sz="2400">
              <a:solidFill>
                <a:srgbClr val="FFFF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6/8</a:t>
            </a:r>
            <a:endParaRPr b="1" sz="2400">
              <a:solidFill>
                <a:srgbClr val="FFFF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2/3</a:t>
            </a:r>
            <a:endParaRPr b="1" sz="2400">
              <a:solidFill>
                <a:srgbClr val="FFFF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11" name="Google Shape;511;p106"/>
          <p:cNvSpPr txBox="1"/>
          <p:nvPr>
            <p:ph type="title"/>
          </p:nvPr>
        </p:nvSpPr>
        <p:spPr>
          <a:xfrm>
            <a:off x="311700" y="742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Luckiest Guy"/>
                <a:ea typeface="Luckiest Guy"/>
                <a:cs typeface="Luckiest Guy"/>
                <a:sym typeface="Luckiest Guy"/>
              </a:rPr>
              <a:t>Group 2 task</a:t>
            </a:r>
            <a:r>
              <a:rPr lang="en">
                <a:solidFill>
                  <a:srgbClr val="FFFFFF"/>
                </a:solidFill>
              </a:rPr>
              <a:t>: </a:t>
            </a:r>
            <a:r>
              <a:rPr lang="en">
                <a:solidFill>
                  <a:schemeClr val="lt1"/>
                </a:solidFill>
              </a:rPr>
              <a:t>Create </a:t>
            </a:r>
            <a:r>
              <a:rPr b="1" lang="en">
                <a:solidFill>
                  <a:srgbClr val="FFFFFF"/>
                </a:solidFill>
              </a:rPr>
              <a:t>equivalent</a:t>
            </a:r>
            <a:r>
              <a:rPr lang="en">
                <a:solidFill>
                  <a:srgbClr val="FFFFFF"/>
                </a:solidFill>
              </a:rPr>
              <a:t> fractions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512" name="Google Shape;512;p106"/>
          <p:cNvSpPr txBox="1"/>
          <p:nvPr>
            <p:ph type="title"/>
          </p:nvPr>
        </p:nvSpPr>
        <p:spPr>
          <a:xfrm>
            <a:off x="3670200" y="4690900"/>
            <a:ext cx="1803600" cy="377100"/>
          </a:xfrm>
          <a:prstGeom prst="rect">
            <a:avLst/>
          </a:prstGeom>
          <a:gradFill>
            <a:gsLst>
              <a:gs pos="0">
                <a:srgbClr val="8C8C8C"/>
              </a:gs>
              <a:gs pos="100000">
                <a:srgbClr val="404040"/>
              </a:gs>
            </a:gsLst>
            <a:path path="circle">
              <a:fillToRect b="50%" l="50%" r="50%" t="50%"/>
            </a:path>
            <a:tileRect/>
          </a:gra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400" u="sng">
                <a:solidFill>
                  <a:srgbClr val="00FF00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Back to list Slide</a:t>
            </a:r>
            <a:endParaRPr sz="1400">
              <a:solidFill>
                <a:srgbClr val="00FF0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1077D2"/>
            </a:gs>
            <a:gs pos="100000">
              <a:srgbClr val="09315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107">
            <a:hlinkClick r:id="rId3"/>
          </p:cNvPr>
          <p:cNvSpPr/>
          <p:nvPr/>
        </p:nvSpPr>
        <p:spPr>
          <a:xfrm>
            <a:off x="0" y="5207000"/>
            <a:ext cx="12600" cy="1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8" name="Google Shape;518;p107"/>
          <p:cNvSpPr txBox="1"/>
          <p:nvPr/>
        </p:nvSpPr>
        <p:spPr>
          <a:xfrm>
            <a:off x="954450" y="1011550"/>
            <a:ext cx="32727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USE</a:t>
            </a:r>
            <a:r>
              <a:rPr b="1" lang="en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:</a:t>
            </a:r>
            <a:endParaRPr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u="sng">
                <a:solidFill>
                  <a:srgbClr val="00FFFF"/>
                </a:solid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Geogebra Two-sided number Line</a:t>
            </a:r>
            <a:endParaRPr b="1">
              <a:solidFill>
                <a:srgbClr val="00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19" name="Google Shape;519;p107"/>
          <p:cNvSpPr txBox="1"/>
          <p:nvPr/>
        </p:nvSpPr>
        <p:spPr>
          <a:xfrm>
            <a:off x="4294925" y="1205125"/>
            <a:ext cx="4790400" cy="31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 u="sng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Make</a:t>
            </a:r>
            <a:r>
              <a:rPr b="1" lang="en" sz="2300" u="sng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 equivalents between:</a:t>
            </a:r>
            <a:endParaRPr b="1" sz="2100">
              <a:solidFill>
                <a:srgbClr val="FFFF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Halves + fourths</a:t>
            </a:r>
            <a:endParaRPr b="1" sz="2100">
              <a:solidFill>
                <a:srgbClr val="FFFF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Thirds + sixths</a:t>
            </a:r>
            <a:endParaRPr b="1" sz="2100">
              <a:solidFill>
                <a:srgbClr val="FFFF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Fifths + tenths</a:t>
            </a:r>
            <a:endParaRPr b="1" sz="2100">
              <a:solidFill>
                <a:srgbClr val="FFFF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Two fractional units of your choice</a:t>
            </a:r>
            <a:endParaRPr b="1" sz="2000">
              <a:solidFill>
                <a:srgbClr val="FFFF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20" name="Google Shape;520;p107"/>
          <p:cNvSpPr txBox="1"/>
          <p:nvPr>
            <p:ph type="title"/>
          </p:nvPr>
        </p:nvSpPr>
        <p:spPr>
          <a:xfrm>
            <a:off x="311700" y="742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Luckiest Guy"/>
                <a:ea typeface="Luckiest Guy"/>
                <a:cs typeface="Luckiest Guy"/>
                <a:sym typeface="Luckiest Guy"/>
              </a:rPr>
              <a:t>Group 3 task</a:t>
            </a:r>
            <a:r>
              <a:rPr lang="en">
                <a:solidFill>
                  <a:srgbClr val="FFFFFF"/>
                </a:solidFill>
              </a:rPr>
              <a:t>: </a:t>
            </a:r>
            <a:r>
              <a:rPr lang="en">
                <a:solidFill>
                  <a:schemeClr val="lt1"/>
                </a:solidFill>
              </a:rPr>
              <a:t>Create </a:t>
            </a:r>
            <a:r>
              <a:rPr b="1" lang="en">
                <a:solidFill>
                  <a:srgbClr val="FFFFFF"/>
                </a:solidFill>
              </a:rPr>
              <a:t>equivalent</a:t>
            </a:r>
            <a:r>
              <a:rPr lang="en">
                <a:solidFill>
                  <a:srgbClr val="FFFFFF"/>
                </a:solidFill>
              </a:rPr>
              <a:t> fractions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521" name="Google Shape;521;p10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15787" y="1983700"/>
            <a:ext cx="2750025" cy="2162375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22" name="Google Shape;522;p107"/>
          <p:cNvSpPr txBox="1"/>
          <p:nvPr>
            <p:ph type="title"/>
          </p:nvPr>
        </p:nvSpPr>
        <p:spPr>
          <a:xfrm>
            <a:off x="3670200" y="4690900"/>
            <a:ext cx="1803600" cy="377100"/>
          </a:xfrm>
          <a:prstGeom prst="rect">
            <a:avLst/>
          </a:prstGeom>
          <a:gradFill>
            <a:gsLst>
              <a:gs pos="0">
                <a:srgbClr val="8C8C8C"/>
              </a:gs>
              <a:gs pos="100000">
                <a:srgbClr val="404040"/>
              </a:gs>
            </a:gsLst>
            <a:path path="circle">
              <a:fillToRect b="50%" l="50%" r="50%" t="50%"/>
            </a:path>
            <a:tileRect/>
          </a:gra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400" u="sng">
                <a:solidFill>
                  <a:srgbClr val="00FF00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Back to list Slide</a:t>
            </a:r>
            <a:endParaRPr sz="1400">
              <a:solidFill>
                <a:srgbClr val="00FF0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1077D2"/>
            </a:gs>
            <a:gs pos="100000">
              <a:srgbClr val="09315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108">
            <a:hlinkClick r:id="rId3"/>
          </p:cNvPr>
          <p:cNvSpPr/>
          <p:nvPr/>
        </p:nvSpPr>
        <p:spPr>
          <a:xfrm>
            <a:off x="0" y="5207000"/>
            <a:ext cx="12600" cy="1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28" name="Google Shape;528;p108"/>
          <p:cNvGrpSpPr/>
          <p:nvPr/>
        </p:nvGrpSpPr>
        <p:grpSpPr>
          <a:xfrm>
            <a:off x="954450" y="1011550"/>
            <a:ext cx="3272700" cy="3115326"/>
            <a:chOff x="4825152" y="1087750"/>
            <a:chExt cx="3272700" cy="3115326"/>
          </a:xfrm>
        </p:grpSpPr>
        <p:sp>
          <p:nvSpPr>
            <p:cNvPr id="529" name="Google Shape;529;p108"/>
            <p:cNvSpPr txBox="1"/>
            <p:nvPr/>
          </p:nvSpPr>
          <p:spPr>
            <a:xfrm>
              <a:off x="4825152" y="1087750"/>
              <a:ext cx="32727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DISPLAY:</a:t>
              </a:r>
              <a:endPara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u="sng">
                  <a:solidFill>
                    <a:srgbClr val="FFE800"/>
                  </a:solidFill>
                  <a:latin typeface="Montserrat"/>
                  <a:ea typeface="Montserrat"/>
                  <a:cs typeface="Montserrat"/>
                  <a:sym typeface="Montserrat"/>
                  <a:hlinkClick r:id="rId4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MathsisFun Number Line</a:t>
              </a:r>
              <a:endParaRPr b="1">
                <a:solidFill>
                  <a:srgbClr val="FFE8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id="530" name="Google Shape;530;p108"/>
            <p:cNvPicPr preferRelativeResize="0"/>
            <p:nvPr/>
          </p:nvPicPr>
          <p:blipFill rotWithShape="1">
            <a:blip r:embed="rId5">
              <a:alphaModFix/>
            </a:blip>
            <a:srcRect b="0" l="4443" r="0" t="0"/>
            <a:stretch/>
          </p:blipFill>
          <p:spPr>
            <a:xfrm>
              <a:off x="5051602" y="1855750"/>
              <a:ext cx="2819799" cy="234732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31" name="Google Shape;531;p108"/>
          <p:cNvSpPr txBox="1"/>
          <p:nvPr>
            <p:ph type="title"/>
          </p:nvPr>
        </p:nvSpPr>
        <p:spPr>
          <a:xfrm>
            <a:off x="311700" y="742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Luckiest Guy"/>
                <a:ea typeface="Luckiest Guy"/>
                <a:cs typeface="Luckiest Guy"/>
                <a:sym typeface="Luckiest Guy"/>
              </a:rPr>
              <a:t>Group 4 task</a:t>
            </a:r>
            <a:r>
              <a:rPr lang="en">
                <a:solidFill>
                  <a:srgbClr val="FFFFFF"/>
                </a:solidFill>
              </a:rPr>
              <a:t>: </a:t>
            </a:r>
            <a:r>
              <a:rPr lang="en">
                <a:solidFill>
                  <a:schemeClr val="lt1"/>
                </a:solidFill>
              </a:rPr>
              <a:t>Create </a:t>
            </a:r>
            <a:r>
              <a:rPr b="1" lang="en">
                <a:solidFill>
                  <a:srgbClr val="FFFFFF"/>
                </a:solidFill>
              </a:rPr>
              <a:t>equivalent</a:t>
            </a:r>
            <a:r>
              <a:rPr lang="en">
                <a:solidFill>
                  <a:srgbClr val="FFFFFF"/>
                </a:solidFill>
              </a:rPr>
              <a:t> fractions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532" name="Google Shape;532;p108"/>
          <p:cNvSpPr txBox="1"/>
          <p:nvPr/>
        </p:nvSpPr>
        <p:spPr>
          <a:xfrm>
            <a:off x="4294925" y="1205125"/>
            <a:ext cx="4790400" cy="25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 u="sng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Make</a:t>
            </a:r>
            <a:r>
              <a:rPr b="1" lang="en" sz="2300" u="sng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 equivalents among:</a:t>
            </a:r>
            <a:endParaRPr b="1" sz="2300" u="sng">
              <a:solidFill>
                <a:srgbClr val="FFFF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Halves + fourths + eighths</a:t>
            </a:r>
            <a:endParaRPr b="1" sz="2100">
              <a:solidFill>
                <a:srgbClr val="FFFF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Fourths + eighths + sixteenths</a:t>
            </a:r>
            <a:endParaRPr b="1" sz="2100">
              <a:solidFill>
                <a:srgbClr val="FFFF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Thirds + sixths</a:t>
            </a:r>
            <a:endParaRPr b="1" sz="2100">
              <a:solidFill>
                <a:srgbClr val="FFFF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33" name="Google Shape;533;p108"/>
          <p:cNvSpPr txBox="1"/>
          <p:nvPr/>
        </p:nvSpPr>
        <p:spPr>
          <a:xfrm>
            <a:off x="519225" y="4176925"/>
            <a:ext cx="84069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 u="sng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BONUS</a:t>
            </a:r>
            <a:r>
              <a:rPr b="1" lang="en" sz="2200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:</a:t>
            </a:r>
            <a:r>
              <a:rPr b="1" lang="en" sz="1800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 Which</a:t>
            </a:r>
            <a:r>
              <a:rPr b="1" lang="en" sz="1800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 fraction can you make the most equivalents for?</a:t>
            </a:r>
            <a:endParaRPr b="1" sz="1800">
              <a:solidFill>
                <a:srgbClr val="FFFF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34" name="Google Shape;534;p108"/>
          <p:cNvSpPr txBox="1"/>
          <p:nvPr>
            <p:ph type="title"/>
          </p:nvPr>
        </p:nvSpPr>
        <p:spPr>
          <a:xfrm>
            <a:off x="3670200" y="4690900"/>
            <a:ext cx="1803600" cy="377100"/>
          </a:xfrm>
          <a:prstGeom prst="rect">
            <a:avLst/>
          </a:prstGeom>
          <a:gradFill>
            <a:gsLst>
              <a:gs pos="0">
                <a:srgbClr val="8C8C8C"/>
              </a:gs>
              <a:gs pos="100000">
                <a:srgbClr val="404040"/>
              </a:gs>
            </a:gsLst>
            <a:path path="circle">
              <a:fillToRect b="50%" l="50%" r="50%" t="50%"/>
            </a:path>
            <a:tileRect/>
          </a:gra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400" u="sng">
                <a:solidFill>
                  <a:srgbClr val="00FF00"/>
                </a:solidFill>
                <a:latin typeface="Luckiest Guy"/>
                <a:ea typeface="Luckiest Guy"/>
                <a:cs typeface="Luckiest Guy"/>
                <a:sym typeface="Luckiest Guy"/>
                <a:hlinkClick action="ppaction://hlinksldjump"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Back to list Slide</a:t>
            </a:r>
            <a:endParaRPr sz="1400">
              <a:solidFill>
                <a:srgbClr val="00FF00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48208"/>
            </a:gs>
            <a:gs pos="100000">
              <a:srgbClr val="703E08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109"/>
          <p:cNvSpPr txBox="1"/>
          <p:nvPr>
            <p:ph idx="4294967295" type="title"/>
          </p:nvPr>
        </p:nvSpPr>
        <p:spPr>
          <a:xfrm>
            <a:off x="311700" y="455250"/>
            <a:ext cx="8520600" cy="6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520" u="sng">
                <a:solidFill>
                  <a:srgbClr val="FF00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O</a:t>
            </a:r>
            <a:r>
              <a:rPr lang="en" sz="2520" u="sng">
                <a:solidFill>
                  <a:srgbClr val="FF84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B</a:t>
            </a:r>
            <a:r>
              <a:rPr lang="en" sz="2520" u="sng">
                <a:solidFill>
                  <a:srgbClr val="F5FF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J</a:t>
            </a:r>
            <a:r>
              <a:rPr lang="en" sz="2520" u="sng">
                <a:solidFill>
                  <a:srgbClr val="71FF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E</a:t>
            </a:r>
            <a:r>
              <a:rPr lang="en" sz="2520" u="sng">
                <a:solidFill>
                  <a:srgbClr val="00FF12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C</a:t>
            </a:r>
            <a:r>
              <a:rPr lang="en" sz="2520" u="sng">
                <a:solidFill>
                  <a:srgbClr val="00FF96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T</a:t>
            </a:r>
            <a:r>
              <a:rPr lang="en" sz="2520" u="sng">
                <a:solidFill>
                  <a:srgbClr val="00E3FF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I</a:t>
            </a:r>
            <a:r>
              <a:rPr lang="en" sz="2520" u="sng">
                <a:solidFill>
                  <a:srgbClr val="005FFF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V</a:t>
            </a:r>
            <a:r>
              <a:rPr lang="en" sz="2520" u="sng">
                <a:solidFill>
                  <a:srgbClr val="2500FF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E</a:t>
            </a:r>
            <a:r>
              <a:rPr lang="en" sz="2520" u="sng">
                <a:solidFill>
                  <a:srgbClr val="A900FF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S</a:t>
            </a:r>
            <a:r>
              <a:rPr lang="en" sz="2520" u="sng">
                <a:solidFill>
                  <a:srgbClr val="FF00D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:</a:t>
            </a:r>
            <a:endParaRPr sz="2100" u="sng">
              <a:solidFill>
                <a:srgbClr val="FF004C"/>
              </a:solidFill>
              <a:highlight>
                <a:srgbClr val="FFFFFF"/>
              </a:highlight>
            </a:endParaRPr>
          </a:p>
        </p:txBody>
      </p:sp>
      <p:sp>
        <p:nvSpPr>
          <p:cNvPr id="540" name="Google Shape;540;p109"/>
          <p:cNvSpPr txBox="1"/>
          <p:nvPr>
            <p:ph idx="4294967295" type="title"/>
          </p:nvPr>
        </p:nvSpPr>
        <p:spPr>
          <a:xfrm>
            <a:off x="204150" y="2817450"/>
            <a:ext cx="8735700" cy="135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420" u="sng">
                <a:solidFill>
                  <a:srgbClr val="FF00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“</a:t>
            </a:r>
            <a:r>
              <a:rPr lang="en" sz="2420" u="sng">
                <a:solidFill>
                  <a:srgbClr val="FF48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I</a:t>
            </a:r>
            <a:r>
              <a:rPr lang="en" sz="2420" u="sng">
                <a:solidFill>
                  <a:srgbClr val="FF91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-</a:t>
            </a:r>
            <a:r>
              <a:rPr lang="en" sz="2420" u="sng">
                <a:solidFill>
                  <a:srgbClr val="FFDA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C</a:t>
            </a:r>
            <a:r>
              <a:rPr lang="en" sz="2420" u="sng">
                <a:solidFill>
                  <a:srgbClr val="DBFF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a</a:t>
            </a:r>
            <a:r>
              <a:rPr lang="en" sz="2420" u="sng">
                <a:solidFill>
                  <a:srgbClr val="92FF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n</a:t>
            </a:r>
            <a:r>
              <a:rPr lang="en" sz="2420" u="sng">
                <a:solidFill>
                  <a:srgbClr val="49FF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…</a:t>
            </a:r>
            <a:r>
              <a:rPr lang="en" sz="2420" u="sng">
                <a:solidFill>
                  <a:srgbClr val="01FF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”</a:t>
            </a:r>
            <a:r>
              <a:rPr lang="en" sz="2420" u="sng">
                <a:solidFill>
                  <a:srgbClr val="00FF47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 </a:t>
            </a:r>
            <a:r>
              <a:rPr lang="en" sz="2420" u="sng">
                <a:solidFill>
                  <a:srgbClr val="00FF9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S</a:t>
            </a:r>
            <a:r>
              <a:rPr lang="en" sz="2420" u="sng">
                <a:solidFill>
                  <a:srgbClr val="00FFD8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t</a:t>
            </a:r>
            <a:r>
              <a:rPr lang="en" sz="2420" u="sng">
                <a:solidFill>
                  <a:srgbClr val="00DCFF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a</a:t>
            </a:r>
            <a:r>
              <a:rPr lang="en" sz="2420" u="sng">
                <a:solidFill>
                  <a:srgbClr val="0093FF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t</a:t>
            </a:r>
            <a:r>
              <a:rPr lang="en" sz="2420" u="sng">
                <a:solidFill>
                  <a:srgbClr val="004BFF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e</a:t>
            </a:r>
            <a:r>
              <a:rPr lang="en" sz="2420" u="sng">
                <a:solidFill>
                  <a:srgbClr val="0002FF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m</a:t>
            </a:r>
            <a:r>
              <a:rPr lang="en" sz="2420" u="sng">
                <a:solidFill>
                  <a:srgbClr val="4600FF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e</a:t>
            </a:r>
            <a:r>
              <a:rPr lang="en" sz="2420" u="sng">
                <a:solidFill>
                  <a:srgbClr val="8E00FF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n</a:t>
            </a:r>
            <a:r>
              <a:rPr lang="en" sz="2420" u="sng">
                <a:solidFill>
                  <a:srgbClr val="D700FF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t</a:t>
            </a:r>
            <a:r>
              <a:rPr lang="en" sz="2420" u="sng">
                <a:solidFill>
                  <a:srgbClr val="FF00DD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:</a:t>
            </a:r>
            <a:endParaRPr sz="16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50000"/>
              </a:lnSpc>
              <a:spcBef>
                <a:spcPts val="1000"/>
              </a:spcBef>
              <a:spcAft>
                <a:spcPts val="1800"/>
              </a:spcAft>
              <a:buSzPts val="990"/>
              <a:buNone/>
            </a:pPr>
            <a:r>
              <a:rPr lang="en" sz="1800">
                <a:highlight>
                  <a:srgbClr val="4A86E8"/>
                </a:highlight>
                <a:latin typeface="Montserrat"/>
                <a:ea typeface="Montserrat"/>
                <a:cs typeface="Montserrat"/>
                <a:sym typeface="Montserrat"/>
              </a:rPr>
              <a:t>I can </a:t>
            </a:r>
            <a:r>
              <a:rPr b="1" lang="en" sz="1800">
                <a:highlight>
                  <a:srgbClr val="4A86E8"/>
                </a:highlight>
                <a:latin typeface="Montserrat"/>
                <a:ea typeface="Montserrat"/>
                <a:cs typeface="Montserrat"/>
                <a:sym typeface="Montserrat"/>
              </a:rPr>
              <a:t>find</a:t>
            </a:r>
            <a:r>
              <a:rPr lang="en" sz="1800">
                <a:highlight>
                  <a:srgbClr val="4A86E8"/>
                </a:highlight>
                <a:latin typeface="Montserrat"/>
                <a:ea typeface="Montserrat"/>
                <a:cs typeface="Montserrat"/>
                <a:sym typeface="Montserrat"/>
              </a:rPr>
              <a:t> and </a:t>
            </a:r>
            <a:r>
              <a:rPr b="1" lang="en" sz="1800">
                <a:highlight>
                  <a:srgbClr val="4A86E8"/>
                </a:highlight>
                <a:latin typeface="Montserrat"/>
                <a:ea typeface="Montserrat"/>
                <a:cs typeface="Montserrat"/>
                <a:sym typeface="Montserrat"/>
              </a:rPr>
              <a:t>create</a:t>
            </a:r>
            <a:r>
              <a:rPr b="1" lang="en" sz="1800">
                <a:highlight>
                  <a:srgbClr val="4A86E8"/>
                </a:highlight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" sz="1800">
                <a:highlight>
                  <a:srgbClr val="4A86E8"/>
                </a:highlight>
                <a:latin typeface="Montserrat"/>
                <a:ea typeface="Montserrat"/>
                <a:cs typeface="Montserrat"/>
                <a:sym typeface="Montserrat"/>
              </a:rPr>
              <a:t>equivalent fractions using what I know about </a:t>
            </a:r>
            <a:endParaRPr sz="2520">
              <a:solidFill>
                <a:srgbClr val="8200FF"/>
              </a:solidFill>
              <a:highlight>
                <a:srgbClr val="4A86E8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41" name="Google Shape;541;p109"/>
          <p:cNvSpPr txBox="1"/>
          <p:nvPr>
            <p:ph idx="4294967295" type="title"/>
          </p:nvPr>
        </p:nvSpPr>
        <p:spPr>
          <a:xfrm>
            <a:off x="0" y="1064850"/>
            <a:ext cx="9144000" cy="135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FB00FF"/>
                </a:solidFill>
                <a:latin typeface="Luckiest Guy"/>
                <a:ea typeface="Luckiest Guy"/>
                <a:cs typeface="Luckiest Guy"/>
                <a:sym typeface="Luckiest Guy"/>
              </a:rPr>
              <a:t>#</a:t>
            </a:r>
            <a:r>
              <a:rPr lang="en" sz="1900">
                <a:solidFill>
                  <a:srgbClr val="FF00DD"/>
                </a:solidFill>
                <a:latin typeface="Luckiest Guy"/>
                <a:ea typeface="Luckiest Guy"/>
                <a:cs typeface="Luckiest Guy"/>
                <a:sym typeface="Luckiest Guy"/>
              </a:rPr>
              <a:t>3</a:t>
            </a:r>
            <a:r>
              <a:rPr b="1" lang="en" sz="1900">
                <a:solidFill>
                  <a:srgbClr val="FF0089"/>
                </a:solidFill>
                <a:latin typeface="Luckiest Guy"/>
                <a:ea typeface="Luckiest Guy"/>
                <a:cs typeface="Luckiest Guy"/>
                <a:sym typeface="Luckiest Guy"/>
              </a:rPr>
              <a:t>: </a:t>
            </a:r>
            <a:r>
              <a:rPr lang="en" sz="1900">
                <a:highlight>
                  <a:srgbClr val="4A86E8"/>
                </a:highlight>
                <a:latin typeface="Montserrat"/>
                <a:ea typeface="Montserrat"/>
                <a:cs typeface="Montserrat"/>
                <a:sym typeface="Montserrat"/>
              </a:rPr>
              <a:t>Students will be able to</a:t>
            </a:r>
            <a:r>
              <a:rPr b="1" lang="en" sz="1900">
                <a:highlight>
                  <a:srgbClr val="4A86E8"/>
                </a:highlight>
                <a:latin typeface="Montserrat"/>
                <a:ea typeface="Montserrat"/>
                <a:cs typeface="Montserrat"/>
                <a:sym typeface="Montserrat"/>
              </a:rPr>
              <a:t> recognize equivalent fractions</a:t>
            </a:r>
            <a:r>
              <a:rPr lang="en" sz="1900">
                <a:highlight>
                  <a:srgbClr val="4A86E8"/>
                </a:highlight>
                <a:latin typeface="Montserrat"/>
                <a:ea typeface="Montserrat"/>
                <a:cs typeface="Montserrat"/>
                <a:sym typeface="Montserrat"/>
              </a:rPr>
              <a:t> of simple fractions (using </a:t>
            </a:r>
            <a:r>
              <a:rPr lang="en" sz="1900">
                <a:latin typeface="Montserrat"/>
                <a:ea typeface="Montserrat"/>
                <a:cs typeface="Montserrat"/>
                <a:sym typeface="Montserrat"/>
              </a:rPr>
              <a:t>….</a:t>
            </a:r>
            <a:r>
              <a:rPr lang="en" sz="190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" sz="1900">
                <a:highlight>
                  <a:srgbClr val="4A86E8"/>
                </a:highlight>
                <a:latin typeface="Montserrat"/>
                <a:ea typeface="Montserrat"/>
                <a:cs typeface="Montserrat"/>
                <a:sym typeface="Montserrat"/>
              </a:rPr>
              <a:t>pattern reasoning)</a:t>
            </a:r>
            <a:r>
              <a:rPr lang="en" sz="1900"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9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C002"/>
            </a:gs>
            <a:gs pos="100000">
              <a:srgbClr val="795B04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10">
            <a:hlinkClick r:id="rId3"/>
          </p:cNvPr>
          <p:cNvSpPr/>
          <p:nvPr/>
        </p:nvSpPr>
        <p:spPr>
          <a:xfrm>
            <a:off x="0" y="5207000"/>
            <a:ext cx="12600" cy="1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47" name="Google Shape;547;p110"/>
          <p:cNvPicPr preferRelativeResize="0"/>
          <p:nvPr/>
        </p:nvPicPr>
        <p:blipFill rotWithShape="1">
          <a:blip r:embed="rId4">
            <a:alphaModFix/>
          </a:blip>
          <a:srcRect b="15643" l="7110" r="29065" t="6255"/>
          <a:stretch/>
        </p:blipFill>
        <p:spPr>
          <a:xfrm>
            <a:off x="4638600" y="1331325"/>
            <a:ext cx="2841300" cy="2090925"/>
          </a:xfrm>
          <a:prstGeom prst="rect">
            <a:avLst/>
          </a:prstGeom>
          <a:noFill/>
          <a:ln>
            <a:noFill/>
          </a:ln>
        </p:spPr>
      </p:pic>
      <p:sp>
        <p:nvSpPr>
          <p:cNvPr id="548" name="Google Shape;548;p110"/>
          <p:cNvSpPr txBox="1"/>
          <p:nvPr/>
        </p:nvSpPr>
        <p:spPr>
          <a:xfrm>
            <a:off x="820825" y="1170950"/>
            <a:ext cx="37377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How do the partitions differ from one fraction to the next?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49" name="Google Shape;549;p110"/>
          <p:cNvSpPr txBox="1"/>
          <p:nvPr>
            <p:ph idx="4294967295" type="title"/>
          </p:nvPr>
        </p:nvSpPr>
        <p:spPr>
          <a:xfrm>
            <a:off x="311700" y="742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Luckiest Guy"/>
                <a:ea typeface="Luckiest Guy"/>
                <a:cs typeface="Luckiest Guy"/>
                <a:sym typeface="Luckiest Guy"/>
              </a:rPr>
              <a:t>Learn</a:t>
            </a:r>
            <a:r>
              <a:rPr lang="en">
                <a:solidFill>
                  <a:srgbClr val="FFFFFF"/>
                </a:solidFill>
              </a:rPr>
              <a:t>: We can create </a:t>
            </a:r>
            <a:r>
              <a:rPr b="1" lang="en">
                <a:solidFill>
                  <a:srgbClr val="FFFFFF"/>
                </a:solidFill>
              </a:rPr>
              <a:t>equivalent</a:t>
            </a:r>
            <a:r>
              <a:rPr lang="en">
                <a:solidFill>
                  <a:srgbClr val="FFFFFF"/>
                </a:solidFill>
              </a:rPr>
              <a:t> fractions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550" name="Google Shape;550;p110"/>
          <p:cNvSpPr txBox="1"/>
          <p:nvPr/>
        </p:nvSpPr>
        <p:spPr>
          <a:xfrm>
            <a:off x="7514075" y="1275000"/>
            <a:ext cx="809100" cy="22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chemeClr val="dk1"/>
                </a:solidFill>
                <a:highlight>
                  <a:srgbClr val="C090C0"/>
                </a:highlight>
              </a:rPr>
              <a:t>2/3</a:t>
            </a:r>
            <a:endParaRPr sz="3300">
              <a:solidFill>
                <a:schemeClr val="dk1"/>
              </a:solidFill>
              <a:highlight>
                <a:srgbClr val="C090C0"/>
              </a:highlight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highlight>
                  <a:srgbClr val="90C196"/>
                </a:highlight>
              </a:rPr>
              <a:t>4/6</a:t>
            </a:r>
            <a:endParaRPr sz="3300">
              <a:highlight>
                <a:srgbClr val="90C196"/>
              </a:highlight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chemeClr val="dk1"/>
                </a:solidFill>
                <a:highlight>
                  <a:srgbClr val="0000FF"/>
                </a:highlight>
              </a:rPr>
              <a:t>6/9</a:t>
            </a:r>
            <a:endParaRPr/>
          </a:p>
        </p:txBody>
      </p:sp>
      <p:sp>
        <p:nvSpPr>
          <p:cNvPr id="551" name="Google Shape;551;p110"/>
          <p:cNvSpPr txBox="1"/>
          <p:nvPr/>
        </p:nvSpPr>
        <p:spPr>
          <a:xfrm>
            <a:off x="820825" y="2009150"/>
            <a:ext cx="37377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What kind of relationship do we see in their their numbers (how a number is written)? 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52" name="Google Shape;552;p110"/>
          <p:cNvSpPr txBox="1"/>
          <p:nvPr>
            <p:ph idx="4294967295" type="title"/>
          </p:nvPr>
        </p:nvSpPr>
        <p:spPr>
          <a:xfrm>
            <a:off x="820825" y="3422250"/>
            <a:ext cx="3622800" cy="1151100"/>
          </a:xfrm>
          <a:prstGeom prst="rect">
            <a:avLst/>
          </a:prstGeom>
          <a:solidFill>
            <a:srgbClr val="2F2D2D"/>
          </a:solidFill>
          <a:ln cap="flat" cmpd="sng" w="9525">
            <a:solidFill>
              <a:srgbClr val="EFEFE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rgbClr val="FFFFFF"/>
                </a:solidFill>
                <a:latin typeface="Luckiest Guy"/>
                <a:ea typeface="Luckiest Guy"/>
                <a:cs typeface="Luckiest Guy"/>
                <a:sym typeface="Luckiest Guy"/>
              </a:rPr>
              <a:t>Fractional</a:t>
            </a:r>
            <a:r>
              <a:rPr lang="en" sz="1500" u="sng">
                <a:solidFill>
                  <a:srgbClr val="FFFFFF"/>
                </a:solidFill>
                <a:latin typeface="Luckiest Guy"/>
                <a:ea typeface="Luckiest Guy"/>
                <a:cs typeface="Luckiest Guy"/>
                <a:sym typeface="Luckiest Guy"/>
              </a:rPr>
              <a:t> Notation</a:t>
            </a:r>
            <a:endParaRPr sz="1500" u="sng">
              <a:solidFill>
                <a:srgbClr val="FFFFFF"/>
              </a:solidFill>
              <a:latin typeface="Luckiest Guy"/>
              <a:ea typeface="Luckiest Guy"/>
              <a:cs typeface="Luckiest Guy"/>
              <a:sym typeface="Luckiest Gu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 fraction expressed as a numerator and a denominator with a fraction line between the numbers (</a:t>
            </a:r>
            <a:r>
              <a:rPr lang="en" sz="1350">
                <a:latin typeface="Montserrat"/>
                <a:ea typeface="Montserrat"/>
                <a:cs typeface="Montserrat"/>
                <a:sym typeface="Montserrat"/>
              </a:rPr>
              <a:t>written as </a:t>
            </a:r>
            <a:r>
              <a:rPr i="1" lang="en" sz="1350">
                <a:latin typeface="Montserrat"/>
                <a:ea typeface="Montserrat"/>
                <a:cs typeface="Montserrat"/>
                <a:sym typeface="Montserrat"/>
              </a:rPr>
              <a:t>“a/b”</a:t>
            </a:r>
            <a:r>
              <a:rPr lang="en" sz="1350">
                <a:latin typeface="Montserrat"/>
                <a:ea typeface="Montserrat"/>
                <a:cs typeface="Montserrat"/>
                <a:sym typeface="Montserrat"/>
              </a:rPr>
              <a:t>)</a:t>
            </a:r>
            <a:endParaRPr sz="135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53" name="Google Shape;553;p110"/>
          <p:cNvSpPr txBox="1"/>
          <p:nvPr/>
        </p:nvSpPr>
        <p:spPr>
          <a:xfrm>
            <a:off x="4638600" y="3608750"/>
            <a:ext cx="3955500" cy="969600"/>
          </a:xfrm>
          <a:prstGeom prst="rect">
            <a:avLst/>
          </a:prstGeom>
          <a:solidFill>
            <a:srgbClr val="2F2D2D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u="sng">
                <a:solidFill>
                  <a:srgbClr val="FFFFFF"/>
                </a:solidFill>
                <a:latin typeface="Luckiest Guy"/>
                <a:ea typeface="Luckiest Guy"/>
                <a:cs typeface="Luckiest Guy"/>
                <a:sym typeface="Luckiest Guy"/>
              </a:rPr>
              <a:t>simplify </a:t>
            </a:r>
            <a:r>
              <a:rPr lang="en" sz="1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= </a:t>
            </a:r>
            <a:r>
              <a:rPr lang="en" sz="15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to substitute an expression with the equivalent expression that is the easiest to understand</a:t>
            </a:r>
            <a:endParaRPr sz="15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51AB2A"/>
            </a:gs>
            <a:gs pos="100000">
              <a:srgbClr val="203E1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111">
            <a:hlinkClick r:id="rId3"/>
          </p:cNvPr>
          <p:cNvSpPr/>
          <p:nvPr/>
        </p:nvSpPr>
        <p:spPr>
          <a:xfrm>
            <a:off x="0" y="5207000"/>
            <a:ext cx="12600" cy="1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9" name="Google Shape;559;p111"/>
          <p:cNvSpPr txBox="1"/>
          <p:nvPr/>
        </p:nvSpPr>
        <p:spPr>
          <a:xfrm>
            <a:off x="5099825" y="981800"/>
            <a:ext cx="3667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60" name="Google Shape;560;p111"/>
          <p:cNvSpPr txBox="1"/>
          <p:nvPr>
            <p:ph idx="4294967295" type="title"/>
          </p:nvPr>
        </p:nvSpPr>
        <p:spPr>
          <a:xfrm>
            <a:off x="1102650" y="67375"/>
            <a:ext cx="6938700" cy="60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FFFFFF"/>
                </a:solidFill>
                <a:latin typeface="Luckiest Guy"/>
                <a:ea typeface="Luckiest Guy"/>
                <a:cs typeface="Luckiest Guy"/>
                <a:sym typeface="Luckiest Guy"/>
              </a:rPr>
              <a:t>Think:</a:t>
            </a:r>
            <a:r>
              <a:rPr lang="en" sz="2500">
                <a:solidFill>
                  <a:srgbClr val="FFFFFF"/>
                </a:solidFill>
              </a:rPr>
              <a:t> How is this value being expressed?</a:t>
            </a:r>
            <a:endParaRPr sz="2500">
              <a:solidFill>
                <a:srgbClr val="FFFFFF"/>
              </a:solidFill>
            </a:endParaRPr>
          </a:p>
        </p:txBody>
      </p:sp>
      <p:pic>
        <p:nvPicPr>
          <p:cNvPr id="561" name="Google Shape;561;p111" title="Fraction Multiples of 1 Same Different (710p).mp4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6325" y="1101500"/>
            <a:ext cx="5408675" cy="3000125"/>
          </a:xfrm>
          <a:prstGeom prst="rect">
            <a:avLst/>
          </a:prstGeom>
          <a:noFill/>
          <a:ln>
            <a:noFill/>
          </a:ln>
        </p:spPr>
      </p:pic>
      <p:sp>
        <p:nvSpPr>
          <p:cNvPr id="562" name="Google Shape;562;p111"/>
          <p:cNvSpPr txBox="1"/>
          <p:nvPr/>
        </p:nvSpPr>
        <p:spPr>
          <a:xfrm>
            <a:off x="6098325" y="2332375"/>
            <a:ext cx="31218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What stays the same?</a:t>
            </a:r>
            <a:endParaRPr b="1" sz="15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63" name="Google Shape;563;p111"/>
          <p:cNvSpPr txBox="1"/>
          <p:nvPr/>
        </p:nvSpPr>
        <p:spPr>
          <a:xfrm>
            <a:off x="6098325" y="1202425"/>
            <a:ext cx="31218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We see the fraction model change. Where do we see change? </a:t>
            </a:r>
            <a:endParaRPr b="1" sz="15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64" name="Google Shape;564;p111"/>
          <p:cNvSpPr txBox="1"/>
          <p:nvPr/>
        </p:nvSpPr>
        <p:spPr>
          <a:xfrm>
            <a:off x="6098325" y="3031225"/>
            <a:ext cx="31218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What do you think about the operations we see at the end?</a:t>
            </a:r>
            <a:endParaRPr b="1" sz="15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48208"/>
            </a:gs>
            <a:gs pos="100000">
              <a:srgbClr val="703E08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5"/>
          <p:cNvSpPr txBox="1"/>
          <p:nvPr/>
        </p:nvSpPr>
        <p:spPr>
          <a:xfrm>
            <a:off x="170850" y="74250"/>
            <a:ext cx="8802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20">
                <a:solidFill>
                  <a:srgbClr val="FFFFFF"/>
                </a:solidFill>
                <a:latin typeface="Luckiest Guy"/>
                <a:ea typeface="Luckiest Guy"/>
                <a:cs typeface="Luckiest Guy"/>
                <a:sym typeface="Luckiest Guy"/>
              </a:rPr>
              <a:t>Overview of lesson 3</a:t>
            </a:r>
            <a:r>
              <a:rPr lang="en" sz="2420">
                <a:solidFill>
                  <a:srgbClr val="FFFFFF"/>
                </a:solidFill>
              </a:rPr>
              <a:t>: What am I going to learn?</a:t>
            </a:r>
            <a:endParaRPr sz="2420">
              <a:solidFill>
                <a:srgbClr val="FFFFFF"/>
              </a:solidFill>
            </a:endParaRPr>
          </a:p>
        </p:txBody>
      </p:sp>
      <p:sp>
        <p:nvSpPr>
          <p:cNvPr id="274" name="Google Shape;274;p85"/>
          <p:cNvSpPr txBox="1"/>
          <p:nvPr/>
        </p:nvSpPr>
        <p:spPr>
          <a:xfrm>
            <a:off x="249750" y="764025"/>
            <a:ext cx="8644500" cy="364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u="sng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Content Objectives - I will be able to…</a:t>
            </a:r>
            <a:endParaRPr sz="1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Char char="●"/>
            </a:pPr>
            <a:r>
              <a:rPr lang="en" sz="1800"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_____________</a:t>
            </a:r>
            <a:r>
              <a:rPr b="1" lang="en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fractions</a:t>
            </a:r>
            <a:r>
              <a:rPr lang="en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,</a:t>
            </a:r>
            <a:r>
              <a:rPr b="1" lang="en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using reasoning and equivalent fractions (if necessary).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b="1" lang="en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Order </a:t>
            </a:r>
            <a:r>
              <a:rPr lang="en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fractions on a </a:t>
            </a:r>
            <a:r>
              <a:rPr lang="en" sz="1800"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_____________</a:t>
            </a:r>
            <a:r>
              <a:rPr lang="en" sz="1800">
                <a:latin typeface="Montserrat"/>
                <a:ea typeface="Montserrat"/>
                <a:cs typeface="Montserrat"/>
                <a:sym typeface="Montserrat"/>
              </a:rPr>
              <a:t>  </a:t>
            </a:r>
            <a:r>
              <a:rPr lang="en" sz="1800"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_______</a:t>
            </a:r>
            <a:r>
              <a:rPr lang="en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to compare values,</a:t>
            </a:r>
            <a:r>
              <a:rPr b="1" lang="en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finding and using equivalent fractions if necessary.</a:t>
            </a:r>
            <a:endParaRPr b="1"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b="1" lang="en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Recognize </a:t>
            </a:r>
            <a:r>
              <a:rPr lang="en" sz="1600"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___________________</a:t>
            </a:r>
            <a:r>
              <a:rPr lang="en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" sz="1600"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___________</a:t>
            </a:r>
            <a:r>
              <a:rPr lang="en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of simple fractions (using virtual modeling tools, hands-on manipulatives, number lines, or pattern reasoning)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48208"/>
            </a:gs>
            <a:gs pos="100000">
              <a:srgbClr val="703E08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12"/>
          <p:cNvSpPr txBox="1"/>
          <p:nvPr>
            <p:ph idx="4294967295" type="title"/>
          </p:nvPr>
        </p:nvSpPr>
        <p:spPr>
          <a:xfrm>
            <a:off x="311700" y="379050"/>
            <a:ext cx="8520600" cy="6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520" u="sng">
                <a:solidFill>
                  <a:srgbClr val="FF00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O</a:t>
            </a:r>
            <a:r>
              <a:rPr lang="en" sz="2520" u="sng">
                <a:solidFill>
                  <a:srgbClr val="FF84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B</a:t>
            </a:r>
            <a:r>
              <a:rPr lang="en" sz="2520" u="sng">
                <a:solidFill>
                  <a:srgbClr val="F5FF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J</a:t>
            </a:r>
            <a:r>
              <a:rPr lang="en" sz="2520" u="sng">
                <a:solidFill>
                  <a:srgbClr val="71FF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E</a:t>
            </a:r>
            <a:r>
              <a:rPr lang="en" sz="2520" u="sng">
                <a:solidFill>
                  <a:srgbClr val="00FF12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C</a:t>
            </a:r>
            <a:r>
              <a:rPr lang="en" sz="2520" u="sng">
                <a:solidFill>
                  <a:srgbClr val="00FF96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T</a:t>
            </a:r>
            <a:r>
              <a:rPr lang="en" sz="2520" u="sng">
                <a:solidFill>
                  <a:srgbClr val="00E3FF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I</a:t>
            </a:r>
            <a:r>
              <a:rPr lang="en" sz="2520" u="sng">
                <a:solidFill>
                  <a:srgbClr val="005FFF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V</a:t>
            </a:r>
            <a:r>
              <a:rPr lang="en" sz="2520" u="sng">
                <a:solidFill>
                  <a:srgbClr val="2500FF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E</a:t>
            </a:r>
            <a:r>
              <a:rPr lang="en" sz="2520" u="sng">
                <a:solidFill>
                  <a:srgbClr val="A900FF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S</a:t>
            </a:r>
            <a:r>
              <a:rPr lang="en" sz="2520" u="sng">
                <a:solidFill>
                  <a:srgbClr val="FF00D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:</a:t>
            </a:r>
            <a:endParaRPr sz="2100" u="sng">
              <a:solidFill>
                <a:srgbClr val="FF004C"/>
              </a:solidFill>
              <a:highlight>
                <a:srgbClr val="FFFFFF"/>
              </a:highlight>
            </a:endParaRPr>
          </a:p>
        </p:txBody>
      </p:sp>
      <p:sp>
        <p:nvSpPr>
          <p:cNvPr id="570" name="Google Shape;570;p112"/>
          <p:cNvSpPr txBox="1"/>
          <p:nvPr>
            <p:ph idx="4294967295" type="title"/>
          </p:nvPr>
        </p:nvSpPr>
        <p:spPr>
          <a:xfrm>
            <a:off x="90600" y="836250"/>
            <a:ext cx="8962800" cy="40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900" u="sng">
                <a:latin typeface="Montserrat"/>
                <a:ea typeface="Montserrat"/>
                <a:cs typeface="Montserrat"/>
                <a:sym typeface="Montserrat"/>
              </a:rPr>
              <a:t>Students will be able to… </a:t>
            </a:r>
            <a:endParaRPr i="1" sz="1900" u="sng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700">
                <a:latin typeface="Montserrat"/>
                <a:ea typeface="Montserrat"/>
                <a:cs typeface="Montserrat"/>
                <a:sym typeface="Montserrat"/>
              </a:rPr>
              <a:t>1. </a:t>
            </a:r>
            <a:r>
              <a:rPr b="1" lang="en" sz="1700">
                <a:latin typeface="Montserrat"/>
                <a:ea typeface="Montserrat"/>
                <a:cs typeface="Montserrat"/>
                <a:sym typeface="Montserrat"/>
              </a:rPr>
              <a:t>Compare</a:t>
            </a:r>
            <a:r>
              <a:rPr lang="en" sz="1700">
                <a:latin typeface="Montserrat"/>
                <a:ea typeface="Montserrat"/>
                <a:cs typeface="Montserrat"/>
                <a:sym typeface="Montserrat"/>
              </a:rPr>
              <a:t> fractions, finding and using equivalent fractions if necessary.</a:t>
            </a:r>
            <a:endParaRPr sz="17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700">
                <a:latin typeface="Montserrat"/>
                <a:ea typeface="Montserrat"/>
                <a:cs typeface="Montserrat"/>
                <a:sym typeface="Montserrat"/>
              </a:rPr>
              <a:t>2. </a:t>
            </a:r>
            <a:r>
              <a:rPr b="1" lang="en" sz="1700">
                <a:latin typeface="Montserrat"/>
                <a:ea typeface="Montserrat"/>
                <a:cs typeface="Montserrat"/>
                <a:sym typeface="Montserrat"/>
              </a:rPr>
              <a:t>Order</a:t>
            </a:r>
            <a:r>
              <a:rPr lang="en" sz="1700">
                <a:latin typeface="Montserrat"/>
                <a:ea typeface="Montserrat"/>
                <a:cs typeface="Montserrat"/>
                <a:sym typeface="Montserrat"/>
              </a:rPr>
              <a:t> fractions on a number line to compare values, finding and using equivalent fractions if necessary.</a:t>
            </a:r>
            <a:endParaRPr sz="17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700">
                <a:latin typeface="Montserrat"/>
                <a:ea typeface="Montserrat"/>
                <a:cs typeface="Montserrat"/>
                <a:sym typeface="Montserrat"/>
              </a:rPr>
              <a:t>3. </a:t>
            </a:r>
            <a:r>
              <a:rPr b="1" lang="en" sz="1700">
                <a:latin typeface="Montserrat"/>
                <a:ea typeface="Montserrat"/>
                <a:cs typeface="Montserrat"/>
                <a:sym typeface="Montserrat"/>
              </a:rPr>
              <a:t>Find/Create</a:t>
            </a:r>
            <a:r>
              <a:rPr lang="en" sz="1700">
                <a:latin typeface="Montserrat"/>
                <a:ea typeface="Montserrat"/>
                <a:cs typeface="Montserrat"/>
                <a:sym typeface="Montserrat"/>
              </a:rPr>
              <a:t> equivalent fractions of simple fractions (using virtual modeling tools, hands-on manipulatives, number lines, or pattern reasoning)</a:t>
            </a:r>
            <a:endParaRPr sz="17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700">
                <a:latin typeface="Montserrat"/>
                <a:ea typeface="Montserrat"/>
                <a:cs typeface="Montserrat"/>
                <a:sym typeface="Montserrat"/>
              </a:rPr>
              <a:t>4. </a:t>
            </a:r>
            <a:r>
              <a:rPr b="1" lang="en" sz="1700">
                <a:latin typeface="Montserrat"/>
                <a:ea typeface="Montserrat"/>
                <a:cs typeface="Montserrat"/>
                <a:sym typeface="Montserrat"/>
              </a:rPr>
              <a:t>Explain</a:t>
            </a:r>
            <a:r>
              <a:rPr lang="en" sz="1700">
                <a:latin typeface="Montserrat"/>
                <a:ea typeface="Montserrat"/>
                <a:cs typeface="Montserrat"/>
                <a:sym typeface="Montserrat"/>
              </a:rPr>
              <a:t> my own understanding of a fraction’s size using these terms: </a:t>
            </a:r>
            <a:r>
              <a:rPr b="1" lang="en" sz="1700">
                <a:latin typeface="Montserrat"/>
                <a:ea typeface="Montserrat"/>
                <a:cs typeface="Montserrat"/>
                <a:sym typeface="Montserrat"/>
              </a:rPr>
              <a:t>equivalent fraction, equal, fractional notation, simplify, simplified fraction, compare, like fractions, same numerator, same denominator</a:t>
            </a:r>
            <a:endParaRPr b="1" sz="17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9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51AB2A"/>
            </a:gs>
            <a:gs pos="100000">
              <a:srgbClr val="203E1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113">
            <a:hlinkClick r:id="rId3"/>
          </p:cNvPr>
          <p:cNvSpPr/>
          <p:nvPr/>
        </p:nvSpPr>
        <p:spPr>
          <a:xfrm>
            <a:off x="0" y="5207000"/>
            <a:ext cx="12600" cy="1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6" name="Google Shape;576;p113"/>
          <p:cNvSpPr txBox="1"/>
          <p:nvPr/>
        </p:nvSpPr>
        <p:spPr>
          <a:xfrm>
            <a:off x="-25" y="878850"/>
            <a:ext cx="9144000" cy="37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15900" lvl="0" marL="2857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AutoNum type="arabicPeriod"/>
            </a:pPr>
            <a:r>
              <a:rPr lang="en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The card with</a:t>
            </a:r>
            <a:r>
              <a:rPr lang="en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a star in its upper left corner begins the call sequence.</a:t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15900" lvl="0" marL="2857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AutoNum type="arabicPeriod"/>
            </a:pPr>
            <a:r>
              <a:rPr lang="en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First caller hangs their card on the number line and says “I have _______; who has _________?” filling in the blanks with what is on their card.</a:t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15900" lvl="0" marL="2857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AutoNum type="arabicPeriod"/>
            </a:pPr>
            <a:r>
              <a:rPr lang="en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The person who is called will then say “I have ____.” But, before placing their card on the line, the class must discuss and guess where that fraction will go on the line.</a:t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15900" lvl="0" marL="2857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AutoNum type="arabicPeriod"/>
            </a:pPr>
            <a:r>
              <a:rPr lang="en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After class discusses and some guesses have been made, the student with the called card can reveal their card.</a:t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15900" lvl="0" marL="2857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AutoNum type="arabicPeriod"/>
            </a:pPr>
            <a:r>
              <a:rPr lang="en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The class works together to help that student place the card on the number line. </a:t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15900" lvl="0" marL="2857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AutoNum type="arabicPeriod"/>
            </a:pPr>
            <a:r>
              <a:rPr lang="en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That player then calls for the next card in the sequence.</a:t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15900" lvl="0" marL="2857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AutoNum type="arabicPeriod"/>
            </a:pPr>
            <a:r>
              <a:rPr lang="en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Steps 3-6 repeat until all cards have been called.</a:t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77" name="Google Shape;577;p113"/>
          <p:cNvSpPr txBox="1"/>
          <p:nvPr>
            <p:ph idx="4294967295" type="title"/>
          </p:nvPr>
        </p:nvSpPr>
        <p:spPr>
          <a:xfrm>
            <a:off x="311700" y="-1950"/>
            <a:ext cx="8520600" cy="103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700" u="sng">
                <a:latin typeface="Righteous"/>
                <a:ea typeface="Righteous"/>
                <a:cs typeface="Righteous"/>
                <a:sym typeface="Righteous"/>
              </a:rPr>
              <a:t>Activity: </a:t>
            </a:r>
            <a:r>
              <a:rPr b="1" lang="en" sz="2700" u="sng">
                <a:latin typeface="Righteous"/>
                <a:ea typeface="Righteous"/>
                <a:cs typeface="Righteous"/>
                <a:sym typeface="Righteous"/>
              </a:rPr>
              <a:t>I Have / Who Has?</a:t>
            </a:r>
            <a:endParaRPr sz="2950" u="sng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FFFFFF"/>
                </a:solidFill>
              </a:rPr>
              <a:t>Creating</a:t>
            </a:r>
            <a:r>
              <a:rPr lang="en" sz="1900">
                <a:solidFill>
                  <a:srgbClr val="FFFFFF"/>
                </a:solidFill>
              </a:rPr>
              <a:t> a human number line</a:t>
            </a:r>
            <a:endParaRPr sz="190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51AB2A"/>
            </a:gs>
            <a:gs pos="100000">
              <a:srgbClr val="203E1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2" name="Google Shape;582;p114" title="measuring tape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57762" y="687287"/>
            <a:ext cx="5228476" cy="3921325"/>
          </a:xfrm>
          <a:prstGeom prst="rect">
            <a:avLst/>
          </a:prstGeom>
          <a:noFill/>
          <a:ln>
            <a:noFill/>
          </a:ln>
        </p:spPr>
      </p:pic>
      <p:sp>
        <p:nvSpPr>
          <p:cNvPr id="583" name="Google Shape;583;p114"/>
          <p:cNvSpPr txBox="1"/>
          <p:nvPr>
            <p:ph type="title"/>
          </p:nvPr>
        </p:nvSpPr>
        <p:spPr>
          <a:xfrm>
            <a:off x="769500" y="67375"/>
            <a:ext cx="7605000" cy="5079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500">
                <a:solidFill>
                  <a:srgbClr val="FFFFFF"/>
                </a:solidFill>
                <a:latin typeface="Luckiest Guy"/>
                <a:ea typeface="Luckiest Guy"/>
                <a:cs typeface="Luckiest Guy"/>
                <a:sym typeface="Luckiest Guy"/>
              </a:rPr>
              <a:t>Connect the lesson</a:t>
            </a:r>
            <a:r>
              <a:rPr lang="en" sz="2500">
                <a:solidFill>
                  <a:srgbClr val="FFFFFF"/>
                </a:solidFill>
                <a:latin typeface="Luckiest Guy"/>
                <a:ea typeface="Luckiest Guy"/>
                <a:cs typeface="Luckiest Guy"/>
                <a:sym typeface="Luckiest Guy"/>
              </a:rPr>
              <a:t>:</a:t>
            </a:r>
            <a:r>
              <a:rPr b="1" lang="en" sz="2500">
                <a:solidFill>
                  <a:srgbClr val="FFFFFF"/>
                </a:solidFill>
              </a:rPr>
              <a:t> </a:t>
            </a:r>
            <a:r>
              <a:rPr lang="en" sz="2500">
                <a:solidFill>
                  <a:srgbClr val="FFFFFF"/>
                </a:solidFill>
              </a:rPr>
              <a:t>Reading</a:t>
            </a:r>
            <a:r>
              <a:rPr lang="en" sz="2500">
                <a:solidFill>
                  <a:srgbClr val="FFFFFF"/>
                </a:solidFill>
              </a:rPr>
              <a:t> a measuring tape</a:t>
            </a:r>
            <a:endParaRPr sz="250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E900FF">
                <a:alpha val="91764"/>
              </a:srgbClr>
            </a:gs>
            <a:gs pos="100000">
              <a:srgbClr val="80008C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8" name="Google Shape;588;p115"/>
          <p:cNvGraphicFramePr/>
          <p:nvPr/>
        </p:nvGraphicFramePr>
        <p:xfrm>
          <a:off x="182775" y="114606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{52EDB4B7-D74D-496D-8683-D58F41A2A0BB}</a:tableStyleId>
              </a:tblPr>
              <a:tblGrid>
                <a:gridCol w="2693475"/>
                <a:gridCol w="6082725"/>
              </a:tblGrid>
              <a:tr h="1908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>
                          <a:solidFill>
                            <a:srgbClr val="43434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ACTIVITY </a:t>
                      </a:r>
                      <a:r>
                        <a:rPr b="1" lang="en" sz="1300">
                          <a:solidFill>
                            <a:srgbClr val="43434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TYPE AND SETTING</a:t>
                      </a:r>
                      <a:endParaRPr b="1" sz="1300">
                        <a:solidFill>
                          <a:srgbClr val="43434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0" marB="0" marR="0" marL="0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>
                          <a:solidFill>
                            <a:srgbClr val="43434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ACTIVITY NAME + </a:t>
                      </a:r>
                      <a:r>
                        <a:rPr b="1" lang="en" sz="1300">
                          <a:solidFill>
                            <a:srgbClr val="43434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DIRECTIONS</a:t>
                      </a:r>
                      <a:endParaRPr b="1" sz="1300">
                        <a:solidFill>
                          <a:srgbClr val="43434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0" marB="0" marR="0" marL="0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9198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u="sng">
                          <a:solidFill>
                            <a:srgbClr val="FFFFFF"/>
                          </a:solidFill>
                          <a:highlight>
                            <a:srgbClr val="FF00FF"/>
                          </a:highlight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  <a:hlinkClick action="ppaction://hlinksldjump" r:id="rId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DISCUSSION</a:t>
                      </a:r>
                      <a:endParaRPr u="sng">
                        <a:solidFill>
                          <a:srgbClr val="FFFFFF"/>
                        </a:solidFill>
                        <a:highlight>
                          <a:srgbClr val="FF00FF"/>
                        </a:highlight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1300">
                          <a:solidFill>
                            <a:schemeClr val="dk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Medium- to large-sized group (5+ people)</a:t>
                      </a:r>
                      <a:endParaRPr i="1" sz="1300">
                        <a:solidFill>
                          <a:srgbClr val="FFFFFF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 u="sng">
                          <a:solidFill>
                            <a:srgbClr val="FFFFFF"/>
                          </a:solidFill>
                          <a:highlight>
                            <a:srgbClr val="FF00FF"/>
                          </a:highlight>
                          <a:latin typeface="Montserrat"/>
                          <a:ea typeface="Montserrat"/>
                          <a:cs typeface="Montserrat"/>
                          <a:sym typeface="Montserrat"/>
                          <a:hlinkClick action="ppaction://hlinksldjump"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Which One Doesn’t Belong?</a:t>
                      </a:r>
                      <a:endParaRPr sz="1300">
                        <a:solidFill>
                          <a:srgbClr val="FFFFFF"/>
                        </a:solidFill>
                        <a:highlight>
                          <a:srgbClr val="FF00FF"/>
                        </a:highlight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Look at the fractions and choose the one you think doesn’t belong. How would you argue that you’re right?</a:t>
                      </a:r>
                      <a:endParaRPr sz="1100">
                        <a:solidFill>
                          <a:srgbClr val="FFFFFF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895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u="sng">
                          <a:solidFill>
                            <a:srgbClr val="FFFFFF"/>
                          </a:solidFill>
                          <a:highlight>
                            <a:srgbClr val="FF00FF"/>
                          </a:highlight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  <a:hlinkClick action="ppaction://hlinksldjump"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LEARNING CHECKS</a:t>
                      </a:r>
                      <a:endParaRPr u="sng">
                        <a:solidFill>
                          <a:srgbClr val="FFFFFF"/>
                        </a:solidFill>
                        <a:highlight>
                          <a:srgbClr val="FF00FF"/>
                        </a:highlight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1300">
                          <a:solidFill>
                            <a:schemeClr val="dk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Individual or with a buddy</a:t>
                      </a:r>
                      <a:endParaRPr sz="1300">
                        <a:solidFill>
                          <a:schemeClr val="dk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 u="sng">
                          <a:solidFill>
                            <a:srgbClr val="FFFFFF"/>
                          </a:solidFill>
                          <a:highlight>
                            <a:srgbClr val="FF00FF"/>
                          </a:highlight>
                          <a:latin typeface="Montserrat"/>
                          <a:ea typeface="Montserrat"/>
                          <a:cs typeface="Montserrat"/>
                          <a:sym typeface="Montserrat"/>
                          <a:hlinkClick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Monster Fractions </a:t>
                      </a:r>
                      <a:r>
                        <a:rPr lang="en" sz="1300" u="sng">
                          <a:solidFill>
                            <a:srgbClr val="FFFFFF"/>
                          </a:solidFill>
                          <a:highlight>
                            <a:srgbClr val="FF00FF"/>
                          </a:highlight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  <a:hlinkClick r:id="rId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(many variations)</a:t>
                      </a:r>
                      <a:endParaRPr>
                        <a:solidFill>
                          <a:srgbClr val="FFFFFF"/>
                        </a:solidFill>
                        <a:highlight>
                          <a:srgbClr val="FF00FF"/>
                        </a:highlight>
                      </a:endParaRPr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 u="sng">
                          <a:solidFill>
                            <a:srgbClr val="FFFFFF"/>
                          </a:solidFill>
                          <a:highlight>
                            <a:srgbClr val="FF00FF"/>
                          </a:highlight>
                          <a:latin typeface="Montserrat"/>
                          <a:ea typeface="Montserrat"/>
                          <a:cs typeface="Montserrat"/>
                          <a:sym typeface="Montserrat"/>
                          <a:hlinkClick r:id="rId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Ordering four fractions</a:t>
                      </a:r>
                      <a:r>
                        <a:rPr lang="en" sz="1300" u="sng">
                          <a:solidFill>
                            <a:srgbClr val="FFFFFF"/>
                          </a:solidFill>
                          <a:highlight>
                            <a:srgbClr val="FF00FF"/>
                          </a:highlight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  <a:hlinkClick r:id="rId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 (w/ different denominators + numerators</a:t>
                      </a:r>
                      <a:r>
                        <a:rPr lang="en" sz="1300">
                          <a:solidFill>
                            <a:srgbClr val="FFFFFF"/>
                          </a:solidFill>
                          <a:highlight>
                            <a:srgbClr val="FF00FF"/>
                          </a:highlight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)</a:t>
                      </a:r>
                      <a:endParaRPr sz="1300">
                        <a:solidFill>
                          <a:srgbClr val="FFFFFF"/>
                        </a:solidFill>
                        <a:highlight>
                          <a:srgbClr val="FF00FF"/>
                        </a:highlight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 u="sng">
                          <a:solidFill>
                            <a:srgbClr val="FFFFFF"/>
                          </a:solidFill>
                          <a:highlight>
                            <a:srgbClr val="FF00FF"/>
                          </a:highlight>
                          <a:latin typeface="Montserrat"/>
                          <a:ea typeface="Montserrat"/>
                          <a:cs typeface="Montserrat"/>
                          <a:sym typeface="Montserrat"/>
                          <a:hlinkClick r:id="rId1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Finding equivalent fractions</a:t>
                      </a:r>
                      <a:endParaRPr b="1" sz="1300">
                        <a:solidFill>
                          <a:srgbClr val="FFFFFF"/>
                        </a:solidFill>
                        <a:highlight>
                          <a:srgbClr val="FF00FF"/>
                        </a:highlight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591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u="sng">
                          <a:solidFill>
                            <a:schemeClr val="dk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GAMES</a:t>
                      </a:r>
                      <a:endParaRPr i="1" u="sng">
                        <a:solidFill>
                          <a:schemeClr val="dk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1300">
                          <a:solidFill>
                            <a:schemeClr val="dk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Small group (2-4 people)</a:t>
                      </a:r>
                      <a:endParaRPr i="1" sz="1300">
                        <a:solidFill>
                          <a:srgbClr val="FFFFFF"/>
                        </a:solidFill>
                        <a:highlight>
                          <a:srgbClr val="FF00FF"/>
                        </a:highlight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SHOW OR TELL </a:t>
                      </a:r>
                      <a:r>
                        <a:rPr lang="en" sz="1300">
                          <a:solidFill>
                            <a:schemeClr val="dk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- Vocabulary game</a:t>
                      </a:r>
                      <a:endParaRPr sz="1300">
                        <a:solidFill>
                          <a:schemeClr val="dk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CONNECT FRACTIONS (LEVEL 2) </a:t>
                      </a:r>
                      <a:r>
                        <a:rPr lang="en" sz="1300">
                          <a:solidFill>
                            <a:schemeClr val="dk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- Adding-fractions game</a:t>
                      </a:r>
                      <a:endParaRPr b="1" sz="1300">
                        <a:solidFill>
                          <a:srgbClr val="FFFFFF"/>
                        </a:solidFill>
                        <a:highlight>
                          <a:srgbClr val="FF00FF"/>
                        </a:highlight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646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u="sng">
                          <a:solidFill>
                            <a:srgbClr val="FFFFFF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INDEPENDENT ACTIVITIES</a:t>
                      </a:r>
                      <a:endParaRPr i="1" u="sng">
                        <a:solidFill>
                          <a:srgbClr val="FFFFFF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FFFFFF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Decode a measuring tape</a:t>
                      </a:r>
                      <a:endParaRPr sz="1300">
                        <a:solidFill>
                          <a:srgbClr val="FFFFFF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FFFFFF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Create your own number line</a:t>
                      </a:r>
                      <a:endParaRPr sz="1300">
                        <a:solidFill>
                          <a:srgbClr val="FFFFFF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589" name="Google Shape;589;p115"/>
          <p:cNvSpPr txBox="1"/>
          <p:nvPr>
            <p:ph idx="4294967295" type="title"/>
          </p:nvPr>
        </p:nvSpPr>
        <p:spPr>
          <a:xfrm>
            <a:off x="311700" y="-1950"/>
            <a:ext cx="8520600" cy="58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Luckiest Guy"/>
                <a:ea typeface="Luckiest Guy"/>
                <a:cs typeface="Luckiest Guy"/>
                <a:sym typeface="Luckiest Guy"/>
              </a:rPr>
              <a:t>Post-Lesson</a:t>
            </a:r>
            <a:r>
              <a:rPr lang="en">
                <a:solidFill>
                  <a:srgbClr val="FFFFFF"/>
                </a:solidFill>
                <a:latin typeface="Luckiest Guy"/>
                <a:ea typeface="Luckiest Guy"/>
                <a:cs typeface="Luckiest Guy"/>
                <a:sym typeface="Luckiest Guy"/>
              </a:rPr>
              <a:t> Learning Checks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590" name="Google Shape;590;p115"/>
          <p:cNvSpPr txBox="1"/>
          <p:nvPr/>
        </p:nvSpPr>
        <p:spPr>
          <a:xfrm>
            <a:off x="337350" y="493550"/>
            <a:ext cx="8469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How to do it</a:t>
            </a:r>
            <a:r>
              <a:rPr lang="en" sz="11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:</a:t>
            </a:r>
            <a:r>
              <a:rPr b="1" lang="en" sz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" sz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Choose an activity to complete by yourself, with a classmate, or with a group of classmates.</a:t>
            </a:r>
            <a:endParaRPr sz="1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724BFF"/>
            </a:gs>
            <a:gs pos="100000">
              <a:srgbClr val="59409A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5" name="Google Shape;595;p116"/>
          <p:cNvPicPr preferRelativeResize="0"/>
          <p:nvPr/>
        </p:nvPicPr>
        <p:blipFill rotWithShape="1">
          <a:blip r:embed="rId3">
            <a:alphaModFix/>
          </a:blip>
          <a:srcRect b="590" l="765" r="1118" t="1071"/>
          <a:stretch/>
        </p:blipFill>
        <p:spPr>
          <a:xfrm>
            <a:off x="2607463" y="981075"/>
            <a:ext cx="3929074" cy="3943349"/>
          </a:xfrm>
          <a:prstGeom prst="rect">
            <a:avLst/>
          </a:prstGeom>
          <a:noFill/>
          <a:ln>
            <a:noFill/>
          </a:ln>
        </p:spPr>
      </p:pic>
      <p:sp>
        <p:nvSpPr>
          <p:cNvPr id="596" name="Google Shape;596;p116"/>
          <p:cNvSpPr txBox="1"/>
          <p:nvPr>
            <p:ph idx="4294967295" type="title"/>
          </p:nvPr>
        </p:nvSpPr>
        <p:spPr>
          <a:xfrm>
            <a:off x="899250" y="74250"/>
            <a:ext cx="7345500" cy="90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rgbClr val="FFFFFF"/>
                </a:solidFill>
                <a:latin typeface="Luckiest Guy"/>
                <a:ea typeface="Luckiest Guy"/>
                <a:cs typeface="Luckiest Guy"/>
                <a:sym typeface="Luckiest Guy"/>
              </a:rPr>
              <a:t>Discussion: </a:t>
            </a:r>
            <a:r>
              <a:rPr lang="en" sz="2700">
                <a:solidFill>
                  <a:srgbClr val="FFFFFF"/>
                </a:solidFill>
                <a:latin typeface="Luckiest Guy"/>
                <a:ea typeface="Luckiest Guy"/>
                <a:cs typeface="Luckiest Guy"/>
                <a:sym typeface="Luckiest Guy"/>
              </a:rPr>
              <a:t>Which one doesn’t belong?</a:t>
            </a:r>
            <a:endParaRPr sz="27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724BFF"/>
            </a:gs>
            <a:gs pos="100000">
              <a:srgbClr val="59409A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117"/>
          <p:cNvSpPr txBox="1"/>
          <p:nvPr>
            <p:ph idx="4294967295" type="title"/>
          </p:nvPr>
        </p:nvSpPr>
        <p:spPr>
          <a:xfrm>
            <a:off x="1876650" y="-1950"/>
            <a:ext cx="5390700" cy="72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rgbClr val="FFFFFF"/>
                </a:solidFill>
                <a:latin typeface="Luckiest Guy"/>
                <a:ea typeface="Luckiest Guy"/>
                <a:cs typeface="Luckiest Guy"/>
                <a:sym typeface="Luckiest Guy"/>
              </a:rPr>
              <a:t>LEARNING CHECKS</a:t>
            </a:r>
            <a:endParaRPr sz="27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02" name="Google Shape;602;p117"/>
          <p:cNvSpPr txBox="1"/>
          <p:nvPr/>
        </p:nvSpPr>
        <p:spPr>
          <a:xfrm>
            <a:off x="3380050" y="2626225"/>
            <a:ext cx="2375700" cy="6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u="sng">
                <a:solidFill>
                  <a:srgbClr val="F3F3F3"/>
                </a:solidFill>
                <a:latin typeface="Montserrat Medium"/>
                <a:ea typeface="Montserrat Medium"/>
                <a:cs typeface="Montserrat Medium"/>
                <a:sym typeface="Montserrat Medium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Monster Fractions</a:t>
            </a:r>
            <a:endParaRPr>
              <a:solidFill>
                <a:srgbClr val="F3F3F3"/>
              </a:solidFill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u="sng">
                <a:solidFill>
                  <a:srgbClr val="F3F3F3"/>
                </a:solidFill>
                <a:latin typeface="Montserrat Medium"/>
                <a:ea typeface="Montserrat Medium"/>
                <a:cs typeface="Montserrat Medium"/>
                <a:sym typeface="Montserrat Medium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(many focuses)</a:t>
            </a:r>
            <a:endParaRPr>
              <a:solidFill>
                <a:srgbClr val="F3F3F3"/>
              </a:solidFill>
            </a:endParaRPr>
          </a:p>
        </p:txBody>
      </p:sp>
      <p:sp>
        <p:nvSpPr>
          <p:cNvPr id="603" name="Google Shape;603;p117"/>
          <p:cNvSpPr txBox="1"/>
          <p:nvPr/>
        </p:nvSpPr>
        <p:spPr>
          <a:xfrm>
            <a:off x="6143575" y="4362175"/>
            <a:ext cx="2102100" cy="7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u="sng">
                <a:solidFill>
                  <a:srgbClr val="F3F3F3"/>
                </a:solidFill>
                <a:latin typeface="Montserrat Medium"/>
                <a:ea typeface="Montserrat Medium"/>
                <a:cs typeface="Montserrat Medium"/>
                <a:sym typeface="Montserrat Medium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Equivalent fractions</a:t>
            </a:r>
            <a:endParaRPr>
              <a:solidFill>
                <a:srgbClr val="F3F3F3"/>
              </a:solidFill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rgbClr val="F3F3F3"/>
                </a:solidFill>
              </a:rPr>
              <a:t>(on a number line)</a:t>
            </a:r>
            <a:endParaRPr u="sng">
              <a:solidFill>
                <a:srgbClr val="F3F3F3"/>
              </a:solidFill>
            </a:endParaRPr>
          </a:p>
        </p:txBody>
      </p:sp>
      <p:sp>
        <p:nvSpPr>
          <p:cNvPr id="604" name="Google Shape;604;p117"/>
          <p:cNvSpPr txBox="1"/>
          <p:nvPr/>
        </p:nvSpPr>
        <p:spPr>
          <a:xfrm>
            <a:off x="201500" y="4303700"/>
            <a:ext cx="3564300" cy="7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u="sng">
                <a:solidFill>
                  <a:srgbClr val="F3F3F3"/>
                </a:solidFill>
                <a:latin typeface="Montserrat Medium"/>
                <a:ea typeface="Montserrat Medium"/>
                <a:cs typeface="Montserrat Medium"/>
                <a:sym typeface="Montserrat Medium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Ordering 4 fractions</a:t>
            </a:r>
            <a:endParaRPr>
              <a:solidFill>
                <a:srgbClr val="F3F3F3"/>
              </a:solidFill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u="sng">
                <a:solidFill>
                  <a:srgbClr val="F3F3F3"/>
                </a:solidFill>
                <a:latin typeface="Montserrat Medium"/>
                <a:ea typeface="Montserrat Medium"/>
                <a:cs typeface="Montserrat Medium"/>
                <a:sym typeface="Montserrat Medium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(different denominators + numerators</a:t>
            </a:r>
            <a:r>
              <a:rPr lang="en">
                <a:solidFill>
                  <a:srgbClr val="F3F3F3"/>
                </a:solidFill>
              </a:rPr>
              <a:t>)</a:t>
            </a:r>
            <a:endParaRPr>
              <a:solidFill>
                <a:srgbClr val="F3F3F3"/>
              </a:solidFill>
            </a:endParaRPr>
          </a:p>
        </p:txBody>
      </p:sp>
      <p:pic>
        <p:nvPicPr>
          <p:cNvPr id="605" name="Google Shape;605;p1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383088" y="2680625"/>
            <a:ext cx="1623075" cy="162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6" name="Google Shape;606;p11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189813" y="2680625"/>
            <a:ext cx="1587675" cy="158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7" name="Google Shape;607;p11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774063" y="1038550"/>
            <a:ext cx="1587675" cy="1587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 the 1980s, A&amp;W tried to compete with the McDonald’s Quarter Pounder by offering a bigger, juicier ⅓ lb. burger at the same price. But confused consumers wrongly assumed that ¼ was bigger than ⅓ (You know, because 4 is bigger than 3) and the whole experiment went down in history as a huge marketing fail. &#10;&#10;Well, Rooty has been crunching the numbers, and he’s finally come up with a solution that’s destined to shake the field of mathematics to its core. &#10;&#10;For a limited time only, forget everything you know about fractions and wrap your beautiful mind and watering mouth around the whopping A&amp;W 3/9 lb. Burger. &#10;&#10;It’s bigger, genius.&#10;&#10;Like A&amp;W Restaurants on Facebook: https://www.facebook.com/awrestaurants​&#10;&#10;Follow A&amp;W Restaurants on Twitter: https://www.twitter.com/awrestaurants​&#10;&#10;Follow A&amp;W Restaurants on Instagram: https://www.instagram.com/awrestaurants​&#10;&#10;Visit the official A&amp;W Restaurants website: https://www.awrestaurants.com" id="612" name="Google Shape;612;p118" title="The A&amp;W 3/9 lb. Burger | A&amp;W Restaurants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86000" y="1009650"/>
            <a:ext cx="4572000" cy="3429000"/>
          </a:xfrm>
          <a:prstGeom prst="rect">
            <a:avLst/>
          </a:prstGeom>
          <a:noFill/>
          <a:ln>
            <a:noFill/>
          </a:ln>
        </p:spPr>
      </p:pic>
      <p:sp>
        <p:nvSpPr>
          <p:cNvPr id="613" name="Google Shape;613;p118"/>
          <p:cNvSpPr txBox="1"/>
          <p:nvPr>
            <p:ph idx="4294967295" type="title"/>
          </p:nvPr>
        </p:nvSpPr>
        <p:spPr>
          <a:xfrm>
            <a:off x="106050" y="67375"/>
            <a:ext cx="8931900" cy="507900"/>
          </a:xfrm>
          <a:prstGeom prst="rect">
            <a:avLst/>
          </a:prstGeom>
          <a:gradFill>
            <a:gsLst>
              <a:gs pos="0">
                <a:srgbClr val="8C8C8C"/>
              </a:gs>
              <a:gs pos="100000">
                <a:srgbClr val="404040"/>
              </a:gs>
            </a:gsLst>
            <a:path path="circle">
              <a:fillToRect b="50%" l="50%" r="50%" t="50%"/>
            </a:path>
            <a:tileRect/>
          </a:gra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300">
                <a:solidFill>
                  <a:srgbClr val="FFFFFF"/>
                </a:solidFill>
                <a:latin typeface="Luckiest Guy"/>
                <a:ea typeface="Luckiest Guy"/>
                <a:cs typeface="Luckiest Guy"/>
                <a:sym typeface="Luckiest Guy"/>
              </a:rPr>
              <a:t>The Reveal</a:t>
            </a:r>
            <a:r>
              <a:rPr lang="en" sz="2300">
                <a:solidFill>
                  <a:srgbClr val="FFFFFF"/>
                </a:solidFill>
                <a:latin typeface="Luckiest Guy"/>
                <a:ea typeface="Luckiest Guy"/>
                <a:cs typeface="Luckiest Guy"/>
                <a:sym typeface="Luckiest Guy"/>
              </a:rPr>
              <a:t>:</a:t>
            </a:r>
            <a:r>
              <a:rPr lang="en" sz="2300">
                <a:solidFill>
                  <a:srgbClr val="FFFFFF"/>
                </a:solidFill>
              </a:rPr>
              <a:t> How </a:t>
            </a:r>
            <a:r>
              <a:rPr lang="en" sz="2300">
                <a:solidFill>
                  <a:srgbClr val="FFFFFF"/>
                </a:solidFill>
              </a:rPr>
              <a:t>A&amp;W came back from marketing flop using math</a:t>
            </a:r>
            <a:endParaRPr sz="230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48208"/>
            </a:gs>
            <a:gs pos="100000">
              <a:srgbClr val="703E08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86"/>
          <p:cNvSpPr txBox="1"/>
          <p:nvPr/>
        </p:nvSpPr>
        <p:spPr>
          <a:xfrm>
            <a:off x="170850" y="74250"/>
            <a:ext cx="8802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20">
                <a:solidFill>
                  <a:srgbClr val="FFFFFF"/>
                </a:solidFill>
                <a:latin typeface="Luckiest Guy"/>
                <a:ea typeface="Luckiest Guy"/>
                <a:cs typeface="Luckiest Guy"/>
                <a:sym typeface="Luckiest Guy"/>
              </a:rPr>
              <a:t>VOCABULARY</a:t>
            </a:r>
            <a:endParaRPr sz="2420">
              <a:solidFill>
                <a:srgbClr val="FFFFFF"/>
              </a:solidFill>
            </a:endParaRPr>
          </a:p>
        </p:txBody>
      </p:sp>
      <p:sp>
        <p:nvSpPr>
          <p:cNvPr id="280" name="Google Shape;280;p86"/>
          <p:cNvSpPr txBox="1"/>
          <p:nvPr/>
        </p:nvSpPr>
        <p:spPr>
          <a:xfrm>
            <a:off x="97350" y="511550"/>
            <a:ext cx="9046500" cy="44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Char char="●"/>
            </a:pPr>
            <a:r>
              <a:rPr i="1" lang="en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equivalent fraction:</a:t>
            </a:r>
            <a:endParaRPr i="1" sz="1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45720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____________________________________________________________</a:t>
            </a:r>
            <a:endParaRPr i="1" sz="1800"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45720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____________________________________________________________</a:t>
            </a:r>
            <a:endParaRPr i="1" sz="1800"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Char char="●"/>
            </a:pPr>
            <a:r>
              <a:rPr i="1" lang="en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fractional notation</a:t>
            </a:r>
            <a:endParaRPr i="1" sz="1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45720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____________________________________________________________</a:t>
            </a:r>
            <a:endParaRPr i="1" sz="1800"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45720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____________________________________________________________</a:t>
            </a:r>
            <a:endParaRPr i="1" sz="1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Char char="●"/>
            </a:pPr>
            <a:r>
              <a:rPr i="1" lang="en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simplify</a:t>
            </a:r>
            <a:endParaRPr i="1" sz="1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45720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____________________________________________________________</a:t>
            </a:r>
            <a:endParaRPr i="1" sz="1800"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45720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____________________________________________________________</a:t>
            </a:r>
            <a:endParaRPr i="1" sz="1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Char char="●"/>
            </a:pPr>
            <a:r>
              <a:rPr i="1" lang="en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simplified fraction</a:t>
            </a:r>
            <a:endParaRPr i="1" sz="1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45720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____________________________________________________________</a:t>
            </a:r>
            <a:endParaRPr i="1" sz="1800"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45720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____________________________________________________________</a:t>
            </a:r>
            <a:endParaRPr i="1" sz="1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B0000"/>
            </a:gs>
            <a:gs pos="100000">
              <a:srgbClr val="54030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87">
            <a:hlinkClick r:id="rId3"/>
          </p:cNvPr>
          <p:cNvSpPr/>
          <p:nvPr/>
        </p:nvSpPr>
        <p:spPr>
          <a:xfrm>
            <a:off x="0" y="5207000"/>
            <a:ext cx="12600" cy="1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87"/>
          <p:cNvSpPr txBox="1"/>
          <p:nvPr/>
        </p:nvSpPr>
        <p:spPr>
          <a:xfrm>
            <a:off x="1078800" y="1290025"/>
            <a:ext cx="69864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What fractions are these, and how would you </a:t>
            </a:r>
            <a:r>
              <a:rPr i="1" lang="en"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compare</a:t>
            </a:r>
            <a:r>
              <a:rPr lang="en"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them?</a:t>
            </a:r>
            <a:endParaRPr sz="1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87" name="Google Shape;287;p87"/>
          <p:cNvSpPr txBox="1"/>
          <p:nvPr>
            <p:ph idx="4294967295" type="title"/>
          </p:nvPr>
        </p:nvSpPr>
        <p:spPr>
          <a:xfrm>
            <a:off x="311700" y="742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720">
                <a:solidFill>
                  <a:srgbClr val="FFFFFF"/>
                </a:solidFill>
                <a:latin typeface="Luckiest Guy"/>
                <a:ea typeface="Luckiest Guy"/>
                <a:cs typeface="Luckiest Guy"/>
                <a:sym typeface="Luckiest Guy"/>
              </a:rPr>
              <a:t>Recall</a:t>
            </a:r>
            <a:r>
              <a:rPr lang="en" sz="2720">
                <a:solidFill>
                  <a:srgbClr val="FFFFFF"/>
                </a:solidFill>
              </a:rPr>
              <a:t>: Comparing unit fractions</a:t>
            </a:r>
            <a:endParaRPr sz="2720">
              <a:solidFill>
                <a:srgbClr val="FFFFFF"/>
              </a:solidFill>
            </a:endParaRPr>
          </a:p>
        </p:txBody>
      </p:sp>
      <p:sp>
        <p:nvSpPr>
          <p:cNvPr id="288" name="Google Shape;288;p87"/>
          <p:cNvSpPr txBox="1"/>
          <p:nvPr/>
        </p:nvSpPr>
        <p:spPr>
          <a:xfrm>
            <a:off x="2155650" y="2165800"/>
            <a:ext cx="48327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FFFF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½    ¼ </a:t>
            </a:r>
            <a:endParaRPr sz="4800">
              <a:solidFill>
                <a:srgbClr val="FFFF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89" name="Google Shape;289;p87"/>
          <p:cNvSpPr txBox="1"/>
          <p:nvPr>
            <p:ph idx="4294967295" type="title"/>
          </p:nvPr>
        </p:nvSpPr>
        <p:spPr>
          <a:xfrm>
            <a:off x="2555850" y="3840600"/>
            <a:ext cx="4032300" cy="1089300"/>
          </a:xfrm>
          <a:prstGeom prst="rect">
            <a:avLst/>
          </a:prstGeom>
          <a:solidFill>
            <a:srgbClr val="2F2D2D"/>
          </a:solidFill>
          <a:ln cap="flat" cmpd="sng" w="9525">
            <a:solidFill>
              <a:srgbClr val="EFEFE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rgbClr val="FFFFFF"/>
                </a:solidFill>
                <a:latin typeface="Luckiest Guy"/>
                <a:ea typeface="Luckiest Guy"/>
                <a:cs typeface="Luckiest Guy"/>
                <a:sym typeface="Luckiest Guy"/>
              </a:rPr>
              <a:t>compare</a:t>
            </a:r>
            <a:endParaRPr sz="1800" u="sng">
              <a:solidFill>
                <a:srgbClr val="FFFFFF"/>
              </a:solidFill>
              <a:latin typeface="Luckiest Guy"/>
              <a:ea typeface="Luckiest Guy"/>
              <a:cs typeface="Luckiest Guy"/>
              <a:sym typeface="Luckiest Gu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to state whether a number is smaller, larger, or equal to another</a:t>
            </a:r>
            <a:endParaRPr sz="17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0" name="Google Shape;290;p87"/>
          <p:cNvSpPr/>
          <p:nvPr/>
        </p:nvSpPr>
        <p:spPr>
          <a:xfrm>
            <a:off x="4351575" y="2447925"/>
            <a:ext cx="424500" cy="4245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48208"/>
            </a:gs>
            <a:gs pos="100000">
              <a:srgbClr val="703E08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88"/>
          <p:cNvSpPr txBox="1"/>
          <p:nvPr>
            <p:ph idx="4294967295" type="title"/>
          </p:nvPr>
        </p:nvSpPr>
        <p:spPr>
          <a:xfrm>
            <a:off x="311700" y="455250"/>
            <a:ext cx="8520600" cy="6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520" u="sng">
                <a:solidFill>
                  <a:srgbClr val="FF00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O</a:t>
            </a:r>
            <a:r>
              <a:rPr lang="en" sz="2520" u="sng">
                <a:solidFill>
                  <a:srgbClr val="FF84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B</a:t>
            </a:r>
            <a:r>
              <a:rPr lang="en" sz="2520" u="sng">
                <a:solidFill>
                  <a:srgbClr val="F5FF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J</a:t>
            </a:r>
            <a:r>
              <a:rPr lang="en" sz="2520" u="sng">
                <a:solidFill>
                  <a:srgbClr val="71FF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E</a:t>
            </a:r>
            <a:r>
              <a:rPr lang="en" sz="2520" u="sng">
                <a:solidFill>
                  <a:srgbClr val="00FF12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C</a:t>
            </a:r>
            <a:r>
              <a:rPr lang="en" sz="2520" u="sng">
                <a:solidFill>
                  <a:srgbClr val="00FF96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T</a:t>
            </a:r>
            <a:r>
              <a:rPr lang="en" sz="2520" u="sng">
                <a:solidFill>
                  <a:srgbClr val="00E3FF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I</a:t>
            </a:r>
            <a:r>
              <a:rPr lang="en" sz="2520" u="sng">
                <a:solidFill>
                  <a:srgbClr val="005FFF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V</a:t>
            </a:r>
            <a:r>
              <a:rPr lang="en" sz="2520" u="sng">
                <a:solidFill>
                  <a:srgbClr val="2500FF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E</a:t>
            </a:r>
            <a:r>
              <a:rPr lang="en" sz="2520" u="sng">
                <a:solidFill>
                  <a:srgbClr val="A900FF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S</a:t>
            </a:r>
            <a:r>
              <a:rPr lang="en" sz="2520" u="sng">
                <a:solidFill>
                  <a:srgbClr val="FF00D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:</a:t>
            </a:r>
            <a:endParaRPr sz="2100" u="sng">
              <a:solidFill>
                <a:srgbClr val="FF004C"/>
              </a:solidFill>
              <a:highlight>
                <a:srgbClr val="FFFFFF"/>
              </a:highlight>
            </a:endParaRPr>
          </a:p>
        </p:txBody>
      </p:sp>
      <p:sp>
        <p:nvSpPr>
          <p:cNvPr id="296" name="Google Shape;296;p88"/>
          <p:cNvSpPr txBox="1"/>
          <p:nvPr>
            <p:ph idx="4294967295" type="title"/>
          </p:nvPr>
        </p:nvSpPr>
        <p:spPr>
          <a:xfrm>
            <a:off x="0" y="988650"/>
            <a:ext cx="9144000" cy="149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b="1" lang="en" sz="1900">
                <a:solidFill>
                  <a:srgbClr val="FB00FF"/>
                </a:solidFill>
                <a:latin typeface="Luckiest Guy"/>
                <a:ea typeface="Luckiest Guy"/>
                <a:cs typeface="Luckiest Guy"/>
                <a:sym typeface="Luckiest Guy"/>
              </a:rPr>
              <a:t>#</a:t>
            </a:r>
            <a:r>
              <a:rPr b="1" lang="en" sz="1900">
                <a:solidFill>
                  <a:srgbClr val="FF00DD"/>
                </a:solidFill>
                <a:latin typeface="Luckiest Guy"/>
                <a:ea typeface="Luckiest Guy"/>
                <a:cs typeface="Luckiest Guy"/>
                <a:sym typeface="Luckiest Guy"/>
              </a:rPr>
              <a:t>1</a:t>
            </a:r>
            <a:r>
              <a:rPr b="1" lang="en" sz="1900">
                <a:solidFill>
                  <a:srgbClr val="FF0089"/>
                </a:solidFill>
                <a:latin typeface="Luckiest Guy"/>
                <a:ea typeface="Luckiest Guy"/>
                <a:cs typeface="Luckiest Guy"/>
                <a:sym typeface="Luckiest Guy"/>
              </a:rPr>
              <a:t>: </a:t>
            </a:r>
            <a:r>
              <a:rPr lang="en" sz="1900">
                <a:highlight>
                  <a:srgbClr val="4A86E8"/>
                </a:highlight>
                <a:latin typeface="Montserrat"/>
                <a:ea typeface="Montserrat"/>
                <a:cs typeface="Montserrat"/>
                <a:sym typeface="Montserrat"/>
              </a:rPr>
              <a:t>Students will be able to </a:t>
            </a:r>
            <a:r>
              <a:rPr b="1" lang="en" sz="1900">
                <a:highlight>
                  <a:srgbClr val="4A86E8"/>
                </a:highlight>
                <a:latin typeface="Montserrat"/>
                <a:ea typeface="Montserrat"/>
                <a:cs typeface="Montserrat"/>
                <a:sym typeface="Montserrat"/>
              </a:rPr>
              <a:t>compare</a:t>
            </a:r>
            <a:r>
              <a:rPr lang="en" sz="1900">
                <a:highlight>
                  <a:srgbClr val="4A86E8"/>
                </a:highlight>
                <a:latin typeface="Montserrat"/>
                <a:ea typeface="Montserrat"/>
                <a:cs typeface="Montserrat"/>
                <a:sym typeface="Montserrat"/>
              </a:rPr>
              <a:t> fractions, using reasoning </a:t>
            </a:r>
            <a:r>
              <a:rPr lang="en" sz="1900">
                <a:latin typeface="Montserrat"/>
                <a:ea typeface="Montserrat"/>
                <a:cs typeface="Montserrat"/>
                <a:sym typeface="Montserrat"/>
              </a:rPr>
              <a:t>and equivalent fractions.</a:t>
            </a:r>
            <a:endParaRPr sz="1900">
              <a:solidFill>
                <a:srgbClr val="FF9900"/>
              </a:solidFill>
            </a:endParaRPr>
          </a:p>
        </p:txBody>
      </p:sp>
      <p:sp>
        <p:nvSpPr>
          <p:cNvPr id="297" name="Google Shape;297;p88"/>
          <p:cNvSpPr txBox="1"/>
          <p:nvPr>
            <p:ph idx="4294967295" type="title"/>
          </p:nvPr>
        </p:nvSpPr>
        <p:spPr>
          <a:xfrm>
            <a:off x="311700" y="2512650"/>
            <a:ext cx="8520600" cy="199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420" u="sng">
                <a:solidFill>
                  <a:srgbClr val="FF00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“</a:t>
            </a:r>
            <a:r>
              <a:rPr lang="en" sz="2420" u="sng">
                <a:solidFill>
                  <a:srgbClr val="FF48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I</a:t>
            </a:r>
            <a:r>
              <a:rPr lang="en" sz="2420" u="sng">
                <a:solidFill>
                  <a:srgbClr val="FF91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-</a:t>
            </a:r>
            <a:r>
              <a:rPr lang="en" sz="2420" u="sng">
                <a:solidFill>
                  <a:srgbClr val="FFDA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C</a:t>
            </a:r>
            <a:r>
              <a:rPr lang="en" sz="2420" u="sng">
                <a:solidFill>
                  <a:srgbClr val="DBFF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a</a:t>
            </a:r>
            <a:r>
              <a:rPr lang="en" sz="2420" u="sng">
                <a:solidFill>
                  <a:srgbClr val="92FF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n</a:t>
            </a:r>
            <a:r>
              <a:rPr lang="en" sz="2420" u="sng">
                <a:solidFill>
                  <a:srgbClr val="49FF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…</a:t>
            </a:r>
            <a:r>
              <a:rPr lang="en" sz="2420" u="sng">
                <a:solidFill>
                  <a:srgbClr val="01FF0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”</a:t>
            </a:r>
            <a:r>
              <a:rPr lang="en" sz="2420" u="sng">
                <a:solidFill>
                  <a:srgbClr val="00FF47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 </a:t>
            </a:r>
            <a:r>
              <a:rPr lang="en" sz="2420" u="sng">
                <a:solidFill>
                  <a:srgbClr val="00FF90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S</a:t>
            </a:r>
            <a:r>
              <a:rPr lang="en" sz="2420" u="sng">
                <a:solidFill>
                  <a:srgbClr val="00FFD8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t</a:t>
            </a:r>
            <a:r>
              <a:rPr lang="en" sz="2420" u="sng">
                <a:solidFill>
                  <a:srgbClr val="00DCFF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a</a:t>
            </a:r>
            <a:r>
              <a:rPr lang="en" sz="2420" u="sng">
                <a:solidFill>
                  <a:srgbClr val="0093FF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t</a:t>
            </a:r>
            <a:r>
              <a:rPr lang="en" sz="2420" u="sng">
                <a:solidFill>
                  <a:srgbClr val="004BFF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e</a:t>
            </a:r>
            <a:r>
              <a:rPr lang="en" sz="2420" u="sng">
                <a:solidFill>
                  <a:srgbClr val="0002FF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m</a:t>
            </a:r>
            <a:r>
              <a:rPr lang="en" sz="2420" u="sng">
                <a:solidFill>
                  <a:srgbClr val="4600FF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e</a:t>
            </a:r>
            <a:r>
              <a:rPr lang="en" sz="2420" u="sng">
                <a:solidFill>
                  <a:srgbClr val="8E00FF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n</a:t>
            </a:r>
            <a:r>
              <a:rPr lang="en" sz="2420" u="sng">
                <a:solidFill>
                  <a:srgbClr val="D700FF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t</a:t>
            </a:r>
            <a:r>
              <a:rPr lang="en" sz="2420" u="sng">
                <a:solidFill>
                  <a:srgbClr val="FF00DD"/>
                </a:solidFill>
                <a:highlight>
                  <a:srgbClr val="434343"/>
                </a:highlight>
                <a:latin typeface="Luckiest Guy"/>
                <a:ea typeface="Luckiest Guy"/>
                <a:cs typeface="Luckiest Guy"/>
                <a:sym typeface="Luckiest Guy"/>
              </a:rPr>
              <a:t>S:</a:t>
            </a:r>
            <a:endParaRPr sz="2420" u="sng">
              <a:solidFill>
                <a:srgbClr val="FF0095"/>
              </a:solidFill>
              <a:highlight>
                <a:srgbClr val="434343"/>
              </a:highlight>
              <a:latin typeface="Luckiest Guy"/>
              <a:ea typeface="Luckiest Guy"/>
              <a:cs typeface="Luckiest Guy"/>
              <a:sym typeface="Luckiest Guy"/>
            </a:endParaRPr>
          </a:p>
          <a:p>
            <a:pPr indent="0" lvl="0" marL="0" rtl="0" algn="ctr">
              <a:lnSpc>
                <a:spcPct val="100000"/>
              </a:lnSpc>
              <a:spcBef>
                <a:spcPts val="1000"/>
              </a:spcBef>
              <a:spcAft>
                <a:spcPts val="1800"/>
              </a:spcAft>
              <a:buSzPts val="990"/>
              <a:buNone/>
            </a:pPr>
            <a:r>
              <a:rPr b="1" lang="en" sz="1800">
                <a:solidFill>
                  <a:srgbClr val="FFFFFF"/>
                </a:solidFill>
                <a:highlight>
                  <a:srgbClr val="4A86E8"/>
                </a:highlight>
                <a:latin typeface="Montserrat"/>
                <a:ea typeface="Montserrat"/>
                <a:cs typeface="Montserrat"/>
                <a:sym typeface="Montserrat"/>
              </a:rPr>
              <a:t>I can </a:t>
            </a:r>
            <a:r>
              <a:rPr b="1" lang="en" sz="1800" u="sng">
                <a:solidFill>
                  <a:srgbClr val="FFFFFF"/>
                </a:solidFill>
                <a:highlight>
                  <a:srgbClr val="4A86E8"/>
                </a:highlight>
                <a:latin typeface="Montserrat"/>
                <a:ea typeface="Montserrat"/>
                <a:cs typeface="Montserrat"/>
                <a:sym typeface="Montserrat"/>
              </a:rPr>
              <a:t>compare</a:t>
            </a:r>
            <a:r>
              <a:rPr b="1" lang="en" sz="1800">
                <a:solidFill>
                  <a:srgbClr val="FFFFFF"/>
                </a:solidFill>
                <a:highlight>
                  <a:srgbClr val="4A86E8"/>
                </a:highlight>
                <a:latin typeface="Montserrat"/>
                <a:ea typeface="Montserrat"/>
                <a:cs typeface="Montserrat"/>
                <a:sym typeface="Montserrat"/>
              </a:rPr>
              <a:t> fractions.</a:t>
            </a:r>
            <a:endParaRPr sz="2320">
              <a:solidFill>
                <a:srgbClr val="8200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51AB2A"/>
            </a:gs>
            <a:gs pos="100000">
              <a:srgbClr val="203E1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89">
            <a:hlinkClick r:id="rId3"/>
          </p:cNvPr>
          <p:cNvSpPr/>
          <p:nvPr/>
        </p:nvSpPr>
        <p:spPr>
          <a:xfrm>
            <a:off x="0" y="5207000"/>
            <a:ext cx="12600" cy="1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89"/>
          <p:cNvSpPr txBox="1"/>
          <p:nvPr>
            <p:ph idx="4294967295" type="title"/>
          </p:nvPr>
        </p:nvSpPr>
        <p:spPr>
          <a:xfrm>
            <a:off x="311700" y="742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720">
                <a:solidFill>
                  <a:srgbClr val="FFFFFF"/>
                </a:solidFill>
                <a:latin typeface="Luckiest Guy"/>
                <a:ea typeface="Luckiest Guy"/>
                <a:cs typeface="Luckiest Guy"/>
                <a:sym typeface="Luckiest Guy"/>
              </a:rPr>
              <a:t>discuss</a:t>
            </a:r>
            <a:r>
              <a:rPr lang="en" sz="2720">
                <a:solidFill>
                  <a:srgbClr val="FFFFFF"/>
                </a:solidFill>
              </a:rPr>
              <a:t>: How to compare fractions</a:t>
            </a:r>
            <a:endParaRPr sz="2720">
              <a:solidFill>
                <a:srgbClr val="FFFFFF"/>
              </a:solidFill>
            </a:endParaRPr>
          </a:p>
        </p:txBody>
      </p:sp>
      <p:sp>
        <p:nvSpPr>
          <p:cNvPr id="304" name="Google Shape;304;p89"/>
          <p:cNvSpPr txBox="1"/>
          <p:nvPr/>
        </p:nvSpPr>
        <p:spPr>
          <a:xfrm>
            <a:off x="1508700" y="832825"/>
            <a:ext cx="61266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How might you </a:t>
            </a:r>
            <a:r>
              <a:rPr b="1" i="1" lang="en" sz="2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compare</a:t>
            </a:r>
            <a:r>
              <a:rPr b="1" lang="en" sz="2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these fraction sets without modeling?</a:t>
            </a:r>
            <a:endParaRPr b="1" sz="2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5" name="Google Shape;305;p89"/>
          <p:cNvSpPr txBox="1"/>
          <p:nvPr/>
        </p:nvSpPr>
        <p:spPr>
          <a:xfrm>
            <a:off x="2174700" y="1746200"/>
            <a:ext cx="4947000" cy="298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700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4/5, 2/5, 5/5</a:t>
            </a:r>
            <a:endParaRPr b="1" sz="2700">
              <a:solidFill>
                <a:srgbClr val="FFFF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700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3/3 , 3/6 , 3/9</a:t>
            </a:r>
            <a:endParaRPr b="1" sz="2700">
              <a:solidFill>
                <a:srgbClr val="FFFF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700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2/6 , 3/6 , 5/6</a:t>
            </a:r>
            <a:endParaRPr b="1" sz="2700">
              <a:solidFill>
                <a:srgbClr val="FFFF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700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2/6 , 2/3 , 2/9</a:t>
            </a:r>
            <a:endParaRPr b="1" sz="2700">
              <a:solidFill>
                <a:srgbClr val="FFFF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700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2/3 , 3/6, 3/9</a:t>
            </a:r>
            <a:endParaRPr b="1" sz="2700">
              <a:solidFill>
                <a:srgbClr val="FFFF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700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2/3 , 4/6 , 6/9</a:t>
            </a:r>
            <a:endParaRPr b="1" sz="2700">
              <a:solidFill>
                <a:srgbClr val="FFFF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3177EE"/>
            </a:gs>
            <a:gs pos="100000">
              <a:srgbClr val="113D8A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90">
            <a:hlinkClick r:id="rId3"/>
          </p:cNvPr>
          <p:cNvSpPr/>
          <p:nvPr/>
        </p:nvSpPr>
        <p:spPr>
          <a:xfrm>
            <a:off x="0" y="5207000"/>
            <a:ext cx="12600" cy="1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90"/>
          <p:cNvSpPr txBox="1"/>
          <p:nvPr>
            <p:ph idx="4294967295" type="title"/>
          </p:nvPr>
        </p:nvSpPr>
        <p:spPr>
          <a:xfrm>
            <a:off x="311700" y="742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720" u="sng">
                <a:solidFill>
                  <a:srgbClr val="FFFFFF"/>
                </a:solidFill>
                <a:latin typeface="Luckiest Guy"/>
                <a:ea typeface="Luckiest Guy"/>
                <a:cs typeface="Luckiest Guy"/>
                <a:sym typeface="Luckiest Guy"/>
              </a:rPr>
              <a:t>Fraction Set 1</a:t>
            </a:r>
            <a:endParaRPr sz="2720" u="sng">
              <a:solidFill>
                <a:srgbClr val="FFFFFF"/>
              </a:solidFill>
            </a:endParaRPr>
          </a:p>
        </p:txBody>
      </p:sp>
      <p:sp>
        <p:nvSpPr>
          <p:cNvPr id="312" name="Google Shape;312;p90"/>
          <p:cNvSpPr txBox="1"/>
          <p:nvPr/>
        </p:nvSpPr>
        <p:spPr>
          <a:xfrm>
            <a:off x="1700100" y="804375"/>
            <a:ext cx="23496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2/6 , 2/3 , 2/9</a:t>
            </a:r>
            <a:endParaRPr b="1" sz="21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13" name="Google Shape;313;p9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595" y="3982657"/>
            <a:ext cx="1129213" cy="1129213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p90"/>
          <p:cNvSpPr txBox="1"/>
          <p:nvPr/>
        </p:nvSpPr>
        <p:spPr>
          <a:xfrm>
            <a:off x="-899813" y="4481658"/>
            <a:ext cx="707400" cy="336300"/>
          </a:xfrm>
          <a:prstGeom prst="rect">
            <a:avLst/>
          </a:prstGeom>
          <a:gradFill>
            <a:gsLst>
              <a:gs pos="0">
                <a:srgbClr val="515151"/>
              </a:gs>
              <a:gs pos="100000">
                <a:srgbClr val="101010"/>
              </a:gs>
            </a:gsLst>
            <a:lin ang="5400012" scaled="0"/>
          </a:gra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 u="sng">
                <a:solidFill>
                  <a:srgbClr val="9900FF"/>
                </a:solidFill>
                <a:latin typeface="Varela Round"/>
                <a:ea typeface="Varela Round"/>
                <a:cs typeface="Varela Round"/>
                <a:sym typeface="Varela Round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MLC</a:t>
            </a:r>
            <a:endParaRPr b="1" sz="1800">
              <a:solidFill>
                <a:srgbClr val="9900FF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315" name="Google Shape;315;p90"/>
          <p:cNvSpPr/>
          <p:nvPr/>
        </p:nvSpPr>
        <p:spPr>
          <a:xfrm>
            <a:off x="1424100" y="1622100"/>
            <a:ext cx="2901600" cy="714600"/>
          </a:xfrm>
          <a:prstGeom prst="rect">
            <a:avLst/>
          </a:prstGeom>
          <a:solidFill>
            <a:srgbClr val="FFFFFF"/>
          </a:solidFill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90"/>
          <p:cNvSpPr/>
          <p:nvPr/>
        </p:nvSpPr>
        <p:spPr>
          <a:xfrm>
            <a:off x="1424100" y="2511171"/>
            <a:ext cx="2901600" cy="714600"/>
          </a:xfrm>
          <a:prstGeom prst="rect">
            <a:avLst/>
          </a:prstGeom>
          <a:solidFill>
            <a:srgbClr val="FFFFFF"/>
          </a:solidFill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90"/>
          <p:cNvSpPr/>
          <p:nvPr/>
        </p:nvSpPr>
        <p:spPr>
          <a:xfrm>
            <a:off x="1424100" y="3400243"/>
            <a:ext cx="2901600" cy="714600"/>
          </a:xfrm>
          <a:prstGeom prst="rect">
            <a:avLst/>
          </a:prstGeom>
          <a:solidFill>
            <a:srgbClr val="FFFFFF"/>
          </a:solidFill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p90"/>
          <p:cNvSpPr txBox="1"/>
          <p:nvPr/>
        </p:nvSpPr>
        <p:spPr>
          <a:xfrm>
            <a:off x="5538489" y="805950"/>
            <a:ext cx="23496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3/3 , 3/6 , 3/9</a:t>
            </a:r>
            <a:endParaRPr b="1" sz="21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5262489" y="1622100"/>
            <a:ext cx="2901600" cy="714600"/>
          </a:xfrm>
          <a:prstGeom prst="rect">
            <a:avLst/>
          </a:prstGeom>
          <a:solidFill>
            <a:srgbClr val="FFFFFF"/>
          </a:solidFill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90"/>
          <p:cNvSpPr/>
          <p:nvPr/>
        </p:nvSpPr>
        <p:spPr>
          <a:xfrm>
            <a:off x="5262489" y="2511171"/>
            <a:ext cx="2901600" cy="714600"/>
          </a:xfrm>
          <a:prstGeom prst="rect">
            <a:avLst/>
          </a:prstGeom>
          <a:solidFill>
            <a:srgbClr val="FFFFFF"/>
          </a:solidFill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90"/>
          <p:cNvSpPr/>
          <p:nvPr/>
        </p:nvSpPr>
        <p:spPr>
          <a:xfrm>
            <a:off x="5262489" y="3400243"/>
            <a:ext cx="2901600" cy="714600"/>
          </a:xfrm>
          <a:prstGeom prst="rect">
            <a:avLst/>
          </a:prstGeom>
          <a:solidFill>
            <a:srgbClr val="FFFFFF"/>
          </a:solidFill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3177EE"/>
            </a:gs>
            <a:gs pos="100000">
              <a:srgbClr val="113D8A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91">
            <a:hlinkClick r:id="rId3"/>
          </p:cNvPr>
          <p:cNvSpPr/>
          <p:nvPr/>
        </p:nvSpPr>
        <p:spPr>
          <a:xfrm>
            <a:off x="0" y="5207000"/>
            <a:ext cx="12600" cy="1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91"/>
          <p:cNvSpPr txBox="1"/>
          <p:nvPr>
            <p:ph idx="4294967295" type="title"/>
          </p:nvPr>
        </p:nvSpPr>
        <p:spPr>
          <a:xfrm>
            <a:off x="311700" y="742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720" u="sng">
                <a:solidFill>
                  <a:srgbClr val="FFFFFF"/>
                </a:solidFill>
                <a:latin typeface="Luckiest Guy"/>
                <a:ea typeface="Luckiest Guy"/>
                <a:cs typeface="Luckiest Guy"/>
                <a:sym typeface="Luckiest Guy"/>
              </a:rPr>
              <a:t>Fraction Set 1</a:t>
            </a:r>
            <a:endParaRPr sz="2720" u="sng">
              <a:solidFill>
                <a:srgbClr val="FFFFFF"/>
              </a:solidFill>
            </a:endParaRPr>
          </a:p>
        </p:txBody>
      </p:sp>
      <p:sp>
        <p:nvSpPr>
          <p:cNvPr id="328" name="Google Shape;328;p91"/>
          <p:cNvSpPr txBox="1"/>
          <p:nvPr/>
        </p:nvSpPr>
        <p:spPr>
          <a:xfrm>
            <a:off x="3397200" y="816788"/>
            <a:ext cx="23496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2/3 , 4/6 , 6/9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9" name="Google Shape;329;p91"/>
          <p:cNvSpPr/>
          <p:nvPr/>
        </p:nvSpPr>
        <p:spPr>
          <a:xfrm>
            <a:off x="2831250" y="1540725"/>
            <a:ext cx="3481500" cy="857400"/>
          </a:xfrm>
          <a:prstGeom prst="rect">
            <a:avLst/>
          </a:prstGeom>
          <a:solidFill>
            <a:srgbClr val="FFFFFF"/>
          </a:solidFill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91"/>
          <p:cNvSpPr/>
          <p:nvPr/>
        </p:nvSpPr>
        <p:spPr>
          <a:xfrm>
            <a:off x="2831250" y="2607525"/>
            <a:ext cx="3481500" cy="857400"/>
          </a:xfrm>
          <a:prstGeom prst="rect">
            <a:avLst/>
          </a:prstGeom>
          <a:solidFill>
            <a:srgbClr val="FFFFFF"/>
          </a:solidFill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91"/>
          <p:cNvSpPr/>
          <p:nvPr/>
        </p:nvSpPr>
        <p:spPr>
          <a:xfrm>
            <a:off x="2831250" y="3674325"/>
            <a:ext cx="3481500" cy="857400"/>
          </a:xfrm>
          <a:prstGeom prst="rect">
            <a:avLst/>
          </a:prstGeom>
          <a:solidFill>
            <a:srgbClr val="FFFFFF"/>
          </a:solidFill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Rainbow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Rainbow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