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48.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8.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10" r:id="rId5"/>
    <p:sldMasterId id="2147483711" r:id="rId6"/>
    <p:sldMasterId id="2147483712"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Lst>
  <p:sldSz cy="5143500" cx="9144000"/>
  <p:notesSz cx="6858000" cy="9144000"/>
  <p:embeddedFontLst>
    <p:embeddedFont>
      <p:font typeface="Montserrat SemiBold"/>
      <p:regular r:id="rId57"/>
      <p:bold r:id="rId58"/>
      <p:italic r:id="rId59"/>
      <p:boldItalic r:id="rId60"/>
    </p:embeddedFont>
    <p:embeddedFont>
      <p:font typeface="Roboto"/>
      <p:regular r:id="rId61"/>
      <p:bold r:id="rId62"/>
      <p:italic r:id="rId63"/>
      <p:boldItalic r:id="rId64"/>
    </p:embeddedFont>
    <p:embeddedFont>
      <p:font typeface="Montserrat"/>
      <p:regular r:id="rId65"/>
      <p:bold r:id="rId66"/>
      <p:italic r:id="rId67"/>
      <p:boldItalic r:id="rId68"/>
    </p:embeddedFont>
    <p:embeddedFont>
      <p:font typeface="Lato"/>
      <p:regular r:id="rId69"/>
      <p:bold r:id="rId70"/>
      <p:italic r:id="rId71"/>
      <p:boldItalic r:id="rId72"/>
    </p:embeddedFont>
    <p:embeddedFont>
      <p:font typeface="Montserrat Medium"/>
      <p:regular r:id="rId73"/>
      <p:bold r:id="rId74"/>
      <p:italic r:id="rId75"/>
      <p:boldItalic r:id="rId76"/>
    </p:embeddedFont>
    <p:embeddedFont>
      <p:font typeface="Varela Round"/>
      <p:regular r:id="rId77"/>
    </p:embeddedFont>
    <p:embeddedFont>
      <p:font typeface="Righteous"/>
      <p:regular r:id="rId78"/>
    </p:embeddedFont>
    <p:embeddedFont>
      <p:font typeface="Roboto Mono"/>
      <p:regular r:id="rId79"/>
      <p:bold r:id="rId80"/>
      <p:italic r:id="rId81"/>
      <p:boldItalic r:id="rId82"/>
    </p:embeddedFont>
    <p:embeddedFont>
      <p:font typeface="Luckiest Guy"/>
      <p:regular r:id="rId83"/>
    </p:embeddedFont>
    <p:embeddedFont>
      <p:font typeface="Comfortaa"/>
      <p:regular r:id="rId84"/>
      <p:bold r:id="rId8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5B4F9D0-3C74-4D89-A887-4DB0D41C2214}">
  <a:tblStyle styleId="{85B4F9D0-3C74-4D89-A887-4DB0D41C221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84" Type="http://schemas.openxmlformats.org/officeDocument/2006/relationships/font" Target="fonts/Comfortaa-regular.fntdata"/><Relationship Id="rId83" Type="http://schemas.openxmlformats.org/officeDocument/2006/relationships/font" Target="fonts/LuckiestGuy-regular.fntdata"/><Relationship Id="rId42" Type="http://schemas.openxmlformats.org/officeDocument/2006/relationships/slide" Target="slides/slide34.xml"/><Relationship Id="rId41" Type="http://schemas.openxmlformats.org/officeDocument/2006/relationships/slide" Target="slides/slide33.xml"/><Relationship Id="rId85" Type="http://schemas.openxmlformats.org/officeDocument/2006/relationships/font" Target="fonts/Comfortaa-bold.fntdata"/><Relationship Id="rId44" Type="http://schemas.openxmlformats.org/officeDocument/2006/relationships/slide" Target="slides/slide36.xml"/><Relationship Id="rId43" Type="http://schemas.openxmlformats.org/officeDocument/2006/relationships/slide" Target="slides/slide35.xml"/><Relationship Id="rId46" Type="http://schemas.openxmlformats.org/officeDocument/2006/relationships/slide" Target="slides/slide38.xml"/><Relationship Id="rId45" Type="http://schemas.openxmlformats.org/officeDocument/2006/relationships/slide" Target="slides/slide37.xml"/><Relationship Id="rId80" Type="http://schemas.openxmlformats.org/officeDocument/2006/relationships/font" Target="fonts/RobotoMono-bold.fntdata"/><Relationship Id="rId82" Type="http://schemas.openxmlformats.org/officeDocument/2006/relationships/font" Target="fonts/RobotoMono-boldItalic.fntdata"/><Relationship Id="rId81" Type="http://schemas.openxmlformats.org/officeDocument/2006/relationships/font" Target="fonts/RobotoMono-italic.fntdata"/><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48" Type="http://schemas.openxmlformats.org/officeDocument/2006/relationships/slide" Target="slides/slide40.xml"/><Relationship Id="rId47" Type="http://schemas.openxmlformats.org/officeDocument/2006/relationships/slide" Target="slides/slide39.xml"/><Relationship Id="rId49" Type="http://schemas.openxmlformats.org/officeDocument/2006/relationships/slide" Target="slides/slide41.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notesMaster" Target="notesMasters/notesMaster1.xml"/><Relationship Id="rId73" Type="http://schemas.openxmlformats.org/officeDocument/2006/relationships/font" Target="fonts/MontserratMedium-regular.fntdata"/><Relationship Id="rId72" Type="http://schemas.openxmlformats.org/officeDocument/2006/relationships/font" Target="fonts/Lato-boldItalic.fntdata"/><Relationship Id="rId31" Type="http://schemas.openxmlformats.org/officeDocument/2006/relationships/slide" Target="slides/slide23.xml"/><Relationship Id="rId75" Type="http://schemas.openxmlformats.org/officeDocument/2006/relationships/font" Target="fonts/MontserratMedium-italic.fntdata"/><Relationship Id="rId30" Type="http://schemas.openxmlformats.org/officeDocument/2006/relationships/slide" Target="slides/slide22.xml"/><Relationship Id="rId74" Type="http://schemas.openxmlformats.org/officeDocument/2006/relationships/font" Target="fonts/MontserratMedium-bold.fntdata"/><Relationship Id="rId33" Type="http://schemas.openxmlformats.org/officeDocument/2006/relationships/slide" Target="slides/slide25.xml"/><Relationship Id="rId77" Type="http://schemas.openxmlformats.org/officeDocument/2006/relationships/font" Target="fonts/VarelaRound-regular.fntdata"/><Relationship Id="rId32" Type="http://schemas.openxmlformats.org/officeDocument/2006/relationships/slide" Target="slides/slide24.xml"/><Relationship Id="rId76" Type="http://schemas.openxmlformats.org/officeDocument/2006/relationships/font" Target="fonts/MontserratMedium-boldItalic.fntdata"/><Relationship Id="rId35" Type="http://schemas.openxmlformats.org/officeDocument/2006/relationships/slide" Target="slides/slide27.xml"/><Relationship Id="rId79" Type="http://schemas.openxmlformats.org/officeDocument/2006/relationships/font" Target="fonts/RobotoMono-regular.fntdata"/><Relationship Id="rId34" Type="http://schemas.openxmlformats.org/officeDocument/2006/relationships/slide" Target="slides/slide26.xml"/><Relationship Id="rId78" Type="http://schemas.openxmlformats.org/officeDocument/2006/relationships/font" Target="fonts/Righteous-regular.fntdata"/><Relationship Id="rId71" Type="http://schemas.openxmlformats.org/officeDocument/2006/relationships/font" Target="fonts/Lato-italic.fntdata"/><Relationship Id="rId70" Type="http://schemas.openxmlformats.org/officeDocument/2006/relationships/font" Target="fonts/Lato-bold.fntdata"/><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62" Type="http://schemas.openxmlformats.org/officeDocument/2006/relationships/font" Target="fonts/Roboto-bold.fntdata"/><Relationship Id="rId61" Type="http://schemas.openxmlformats.org/officeDocument/2006/relationships/font" Target="fonts/Roboto-regular.fntdata"/><Relationship Id="rId20" Type="http://schemas.openxmlformats.org/officeDocument/2006/relationships/slide" Target="slides/slide12.xml"/><Relationship Id="rId64" Type="http://schemas.openxmlformats.org/officeDocument/2006/relationships/font" Target="fonts/Roboto-boldItalic.fntdata"/><Relationship Id="rId63" Type="http://schemas.openxmlformats.org/officeDocument/2006/relationships/font" Target="fonts/Roboto-italic.fntdata"/><Relationship Id="rId22" Type="http://schemas.openxmlformats.org/officeDocument/2006/relationships/slide" Target="slides/slide14.xml"/><Relationship Id="rId66" Type="http://schemas.openxmlformats.org/officeDocument/2006/relationships/font" Target="fonts/Montserrat-bold.fntdata"/><Relationship Id="rId21" Type="http://schemas.openxmlformats.org/officeDocument/2006/relationships/slide" Target="slides/slide13.xml"/><Relationship Id="rId65" Type="http://schemas.openxmlformats.org/officeDocument/2006/relationships/font" Target="fonts/Montserrat-regular.fntdata"/><Relationship Id="rId24" Type="http://schemas.openxmlformats.org/officeDocument/2006/relationships/slide" Target="slides/slide16.xml"/><Relationship Id="rId68" Type="http://schemas.openxmlformats.org/officeDocument/2006/relationships/font" Target="fonts/Montserrat-boldItalic.fntdata"/><Relationship Id="rId23" Type="http://schemas.openxmlformats.org/officeDocument/2006/relationships/slide" Target="slides/slide15.xml"/><Relationship Id="rId67" Type="http://schemas.openxmlformats.org/officeDocument/2006/relationships/font" Target="fonts/Montserrat-italic.fntdata"/><Relationship Id="rId60" Type="http://schemas.openxmlformats.org/officeDocument/2006/relationships/font" Target="fonts/MontserratSemiBold-boldItalic.fntdata"/><Relationship Id="rId26" Type="http://schemas.openxmlformats.org/officeDocument/2006/relationships/slide" Target="slides/slide18.xml"/><Relationship Id="rId25" Type="http://schemas.openxmlformats.org/officeDocument/2006/relationships/slide" Target="slides/slide17.xml"/><Relationship Id="rId69" Type="http://schemas.openxmlformats.org/officeDocument/2006/relationships/font" Target="fonts/Lato-regular.fntdata"/><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slide" Target="slides/slide43.xml"/><Relationship Id="rId50" Type="http://schemas.openxmlformats.org/officeDocument/2006/relationships/slide" Target="slides/slide42.xml"/><Relationship Id="rId53" Type="http://schemas.openxmlformats.org/officeDocument/2006/relationships/slide" Target="slides/slide45.xml"/><Relationship Id="rId52" Type="http://schemas.openxmlformats.org/officeDocument/2006/relationships/slide" Target="slides/slide44.xml"/><Relationship Id="rId11" Type="http://schemas.openxmlformats.org/officeDocument/2006/relationships/slide" Target="slides/slide3.xml"/><Relationship Id="rId55" Type="http://schemas.openxmlformats.org/officeDocument/2006/relationships/slide" Target="slides/slide47.xml"/><Relationship Id="rId10" Type="http://schemas.openxmlformats.org/officeDocument/2006/relationships/slide" Target="slides/slide2.xml"/><Relationship Id="rId54" Type="http://schemas.openxmlformats.org/officeDocument/2006/relationships/slide" Target="slides/slide46.xml"/><Relationship Id="rId13" Type="http://schemas.openxmlformats.org/officeDocument/2006/relationships/slide" Target="slides/slide5.xml"/><Relationship Id="rId57" Type="http://schemas.openxmlformats.org/officeDocument/2006/relationships/font" Target="fonts/MontserratSemiBold-regular.fntdata"/><Relationship Id="rId12" Type="http://schemas.openxmlformats.org/officeDocument/2006/relationships/slide" Target="slides/slide4.xml"/><Relationship Id="rId56" Type="http://schemas.openxmlformats.org/officeDocument/2006/relationships/slide" Target="slides/slide48.xml"/><Relationship Id="rId15" Type="http://schemas.openxmlformats.org/officeDocument/2006/relationships/slide" Target="slides/slide7.xml"/><Relationship Id="rId59" Type="http://schemas.openxmlformats.org/officeDocument/2006/relationships/font" Target="fonts/MontserratSemiBold-italic.fntdata"/><Relationship Id="rId14" Type="http://schemas.openxmlformats.org/officeDocument/2006/relationships/slide" Target="slides/slide6.xml"/><Relationship Id="rId58" Type="http://schemas.openxmlformats.org/officeDocument/2006/relationships/font" Target="fonts/MontserratSemiBold-bold.fntdata"/><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13f833e5174_0_6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13f833e5174_0_6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13f833e5174_0_7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13f833e5174_0_7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u="sng">
                <a:solidFill>
                  <a:schemeClr val="dk1"/>
                </a:solidFill>
                <a:latin typeface="Comfortaa"/>
                <a:ea typeface="Comfortaa"/>
                <a:cs typeface="Comfortaa"/>
                <a:sym typeface="Comfortaa"/>
              </a:rPr>
              <a:t>Notes:</a:t>
            </a:r>
            <a:endParaRPr b="1" u="sng">
              <a:solidFill>
                <a:schemeClr val="dk1"/>
              </a:solidFill>
              <a:latin typeface="Comfortaa"/>
              <a:ea typeface="Comfortaa"/>
              <a:cs typeface="Comfortaa"/>
              <a:sym typeface="Comfortaa"/>
            </a:endParaRPr>
          </a:p>
          <a:p>
            <a:pPr indent="0" lvl="0" marL="0" rtl="0" algn="l">
              <a:lnSpc>
                <a:spcPct val="150000"/>
              </a:lnSpc>
              <a:spcBef>
                <a:spcPts val="1000"/>
              </a:spcBef>
              <a:spcAft>
                <a:spcPts val="0"/>
              </a:spcAft>
              <a:buClr>
                <a:schemeClr val="dk1"/>
              </a:buClr>
              <a:buSzPts val="1100"/>
              <a:buFont typeface="Arial"/>
              <a:buNone/>
            </a:pPr>
            <a:r>
              <a:rPr i="1" lang="en">
                <a:solidFill>
                  <a:schemeClr val="dk1"/>
                </a:solidFill>
                <a:latin typeface="Comfortaa"/>
                <a:ea typeface="Comfortaa"/>
                <a:cs typeface="Comfortaa"/>
                <a:sym typeface="Comfortaa"/>
              </a:rPr>
              <a:t>For this lesson, simple fractions have denominators of 1 to 10.</a:t>
            </a:r>
            <a:endParaRPr>
              <a:solidFill>
                <a:schemeClr val="dk1"/>
              </a:solidFill>
              <a:latin typeface="Comfortaa"/>
              <a:ea typeface="Comfortaa"/>
              <a:cs typeface="Comfortaa"/>
              <a:sym typeface="Comfortaa"/>
            </a:endParaRPr>
          </a:p>
          <a:p>
            <a:pPr indent="0" lvl="0" marL="0" rtl="0" algn="l">
              <a:lnSpc>
                <a:spcPct val="150000"/>
              </a:lnSpc>
              <a:spcBef>
                <a:spcPts val="0"/>
              </a:spcBef>
              <a:spcAft>
                <a:spcPts val="0"/>
              </a:spcAft>
              <a:buClr>
                <a:schemeClr val="dk1"/>
              </a:buClr>
              <a:buSzPts val="1100"/>
              <a:buFont typeface="Arial"/>
              <a:buNone/>
            </a:pPr>
            <a:r>
              <a:rPr i="1" lang="en">
                <a:solidFill>
                  <a:schemeClr val="dk1"/>
                </a:solidFill>
                <a:latin typeface="Comfortaa"/>
                <a:ea typeface="Comfortaa"/>
                <a:cs typeface="Comfortaa"/>
                <a:sym typeface="Comfortaa"/>
              </a:rPr>
              <a:t>You </a:t>
            </a:r>
            <a:r>
              <a:rPr i="1" lang="en">
                <a:solidFill>
                  <a:schemeClr val="dk1"/>
                </a:solidFill>
                <a:latin typeface="Comfortaa"/>
                <a:ea typeface="Comfortaa"/>
                <a:cs typeface="Comfortaa"/>
                <a:sym typeface="Comfortaa"/>
              </a:rPr>
              <a:t>have previously used fraction-modeling software and pen/paper to partition circles and rectangles. This lesson will build off of those models to include online </a:t>
            </a:r>
            <a:r>
              <a:rPr i="1" lang="en">
                <a:solidFill>
                  <a:schemeClr val="dk1"/>
                </a:solidFill>
                <a:latin typeface="Comfortaa"/>
                <a:ea typeface="Comfortaa"/>
                <a:cs typeface="Comfortaa"/>
                <a:sym typeface="Comfortaa"/>
              </a:rPr>
              <a:t>and hands-on tools,</a:t>
            </a:r>
            <a:r>
              <a:rPr i="1" lang="en">
                <a:solidFill>
                  <a:schemeClr val="dk1"/>
                </a:solidFill>
                <a:latin typeface="Comfortaa"/>
                <a:ea typeface="Comfortaa"/>
                <a:cs typeface="Comfortaa"/>
                <a:sym typeface="Comfortaa"/>
              </a:rPr>
              <a:t> specifically fraction tiles/bars and number lines.</a:t>
            </a:r>
            <a:endParaRPr i="1">
              <a:solidFill>
                <a:schemeClr val="dk1"/>
              </a:solidFill>
              <a:latin typeface="Comfortaa"/>
              <a:ea typeface="Comfortaa"/>
              <a:cs typeface="Comfortaa"/>
              <a:sym typeface="Comforta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13f833e5174_0_8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13f833e5174_0_8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1638d80c9d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1638d80c9d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fde16fa7d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fde16fa7d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u="sng">
                <a:solidFill>
                  <a:schemeClr val="dk1"/>
                </a:solidFill>
                <a:latin typeface="Comfortaa"/>
                <a:ea typeface="Comfortaa"/>
                <a:cs typeface="Comfortaa"/>
                <a:sym typeface="Comfortaa"/>
              </a:rPr>
              <a:t>VOCAB</a:t>
            </a:r>
            <a:endParaRPr b="1" u="sng">
              <a:solidFill>
                <a:schemeClr val="dk1"/>
              </a:solidFill>
              <a:latin typeface="Comfortaa"/>
              <a:ea typeface="Comfortaa"/>
              <a:cs typeface="Comfortaa"/>
              <a:sym typeface="Comfortaa"/>
            </a:endParaRPr>
          </a:p>
          <a:p>
            <a:pPr indent="0" lvl="0" marL="0" rtl="0" algn="l">
              <a:lnSpc>
                <a:spcPct val="115000"/>
              </a:lnSpc>
              <a:spcBef>
                <a:spcPts val="1000"/>
              </a:spcBef>
              <a:spcAft>
                <a:spcPts val="0"/>
              </a:spcAft>
              <a:buClr>
                <a:schemeClr val="dk1"/>
              </a:buClr>
              <a:buSzPts val="1100"/>
              <a:buFont typeface="Arial"/>
              <a:buNone/>
            </a:pPr>
            <a:r>
              <a:rPr b="1" i="1" lang="en">
                <a:solidFill>
                  <a:schemeClr val="dk1"/>
                </a:solidFill>
                <a:latin typeface="Comfortaa"/>
                <a:ea typeface="Comfortaa"/>
                <a:cs typeface="Comfortaa"/>
                <a:sym typeface="Comfortaa"/>
              </a:rPr>
              <a:t>like fractions:</a:t>
            </a:r>
            <a:r>
              <a:rPr lang="en">
                <a:solidFill>
                  <a:schemeClr val="dk1"/>
                </a:solidFill>
                <a:latin typeface="Comfortaa"/>
                <a:ea typeface="Comfortaa"/>
                <a:cs typeface="Comfortaa"/>
                <a:sym typeface="Comfortaa"/>
              </a:rPr>
              <a:t> fractions that are in the same fractional unit, fractions that have the same denominator</a:t>
            </a:r>
            <a:endParaRPr>
              <a:solidFill>
                <a:schemeClr val="dk1"/>
              </a:solidFill>
              <a:latin typeface="Comfortaa"/>
              <a:ea typeface="Comfortaa"/>
              <a:cs typeface="Comfortaa"/>
              <a:sym typeface="Comfortaa"/>
            </a:endParaRPr>
          </a:p>
          <a:p>
            <a:pPr indent="0" lvl="0" marL="0" rtl="0" algn="l">
              <a:spcBef>
                <a:spcPts val="1000"/>
              </a:spcBef>
              <a:spcAft>
                <a:spcPts val="0"/>
              </a:spcAft>
              <a:buClr>
                <a:schemeClr val="dk1"/>
              </a:buClr>
              <a:buSzPts val="1100"/>
              <a:buFont typeface="Arial"/>
              <a:buNone/>
            </a:pPr>
            <a:r>
              <a:rPr b="1" lang="en" u="sng">
                <a:solidFill>
                  <a:schemeClr val="dk1"/>
                </a:solidFill>
                <a:latin typeface="Comfortaa"/>
                <a:ea typeface="Comfortaa"/>
                <a:cs typeface="Comfortaa"/>
                <a:sym typeface="Comfortaa"/>
              </a:rPr>
              <a:t>FILL-IN-THE-BLANKS</a:t>
            </a:r>
            <a:endParaRPr>
              <a:solidFill>
                <a:schemeClr val="dk1"/>
              </a:solidFill>
              <a:latin typeface="Comfortaa"/>
              <a:ea typeface="Comfortaa"/>
              <a:cs typeface="Comfortaa"/>
              <a:sym typeface="Comfortaa"/>
            </a:endParaRPr>
          </a:p>
          <a:p>
            <a:pPr indent="0" lvl="0" marL="0" rtl="0" algn="l">
              <a:spcBef>
                <a:spcPts val="1000"/>
              </a:spcBef>
              <a:spcAft>
                <a:spcPts val="0"/>
              </a:spcAft>
              <a:buClr>
                <a:schemeClr val="dk1"/>
              </a:buClr>
              <a:buSzPts val="1100"/>
              <a:buFont typeface="Arial"/>
              <a:buNone/>
            </a:pPr>
            <a:r>
              <a:rPr lang="en">
                <a:solidFill>
                  <a:schemeClr val="dk1"/>
                </a:solidFill>
                <a:latin typeface="Comfortaa"/>
                <a:ea typeface="Comfortaa"/>
                <a:cs typeface="Comfortaa"/>
                <a:sym typeface="Comfortaa"/>
              </a:rPr>
              <a:t>Adding</a:t>
            </a:r>
            <a:r>
              <a:rPr lang="en">
                <a:solidFill>
                  <a:schemeClr val="dk1"/>
                </a:solidFill>
                <a:latin typeface="Comfortaa"/>
                <a:ea typeface="Comfortaa"/>
                <a:cs typeface="Comfortaa"/>
                <a:sym typeface="Comfortaa"/>
              </a:rPr>
              <a:t> fractions sounds like adding other numbers with units:</a:t>
            </a:r>
            <a:endParaRPr>
              <a:solidFill>
                <a:schemeClr val="dk1"/>
              </a:solidFill>
              <a:latin typeface="Comfortaa"/>
              <a:ea typeface="Comfortaa"/>
              <a:cs typeface="Comfortaa"/>
              <a:sym typeface="Comfortaa"/>
            </a:endParaRPr>
          </a:p>
          <a:p>
            <a:pPr indent="-298450" lvl="0" marL="457200" rtl="0" algn="l">
              <a:lnSpc>
                <a:spcPct val="150000"/>
              </a:lnSpc>
              <a:spcBef>
                <a:spcPts val="1000"/>
              </a:spcBef>
              <a:spcAft>
                <a:spcPts val="0"/>
              </a:spcAft>
              <a:buClr>
                <a:schemeClr val="dk1"/>
              </a:buClr>
              <a:buSzPts val="1100"/>
              <a:buFont typeface="Comfortaa"/>
              <a:buChar char="●"/>
            </a:pPr>
            <a:r>
              <a:rPr lang="en">
                <a:solidFill>
                  <a:schemeClr val="dk1"/>
                </a:solidFill>
                <a:latin typeface="Comfortaa"/>
                <a:ea typeface="Comfortaa"/>
                <a:cs typeface="Comfortaa"/>
                <a:sym typeface="Comfortaa"/>
              </a:rPr>
              <a:t>One student plus one student is </a:t>
            </a:r>
            <a:r>
              <a:rPr lang="en" u="sng">
                <a:solidFill>
                  <a:schemeClr val="dk1"/>
                </a:solidFill>
                <a:latin typeface="Comfortaa"/>
                <a:ea typeface="Comfortaa"/>
                <a:cs typeface="Comfortaa"/>
                <a:sym typeface="Comfortaa"/>
              </a:rPr>
              <a:t>two students</a:t>
            </a:r>
            <a:r>
              <a:rPr lang="en">
                <a:solidFill>
                  <a:schemeClr val="dk1"/>
                </a:solidFill>
                <a:latin typeface="Comfortaa"/>
                <a:ea typeface="Comfortaa"/>
                <a:cs typeface="Comfortaa"/>
                <a:sym typeface="Comfortaa"/>
              </a:rPr>
              <a:t>.</a:t>
            </a:r>
            <a:endParaRPr>
              <a:solidFill>
                <a:schemeClr val="dk1"/>
              </a:solidFill>
              <a:latin typeface="Comfortaa"/>
              <a:ea typeface="Comfortaa"/>
              <a:cs typeface="Comfortaa"/>
              <a:sym typeface="Comfortaa"/>
            </a:endParaRPr>
          </a:p>
          <a:p>
            <a:pPr indent="-298450" lvl="0" marL="457200" rtl="0" algn="l">
              <a:lnSpc>
                <a:spcPct val="150000"/>
              </a:lnSpc>
              <a:spcBef>
                <a:spcPts val="0"/>
              </a:spcBef>
              <a:spcAft>
                <a:spcPts val="0"/>
              </a:spcAft>
              <a:buClr>
                <a:schemeClr val="dk1"/>
              </a:buClr>
              <a:buSzPts val="1100"/>
              <a:buFont typeface="Comfortaa"/>
              <a:buChar char="●"/>
            </a:pPr>
            <a:r>
              <a:rPr lang="en">
                <a:solidFill>
                  <a:schemeClr val="dk1"/>
                </a:solidFill>
                <a:latin typeface="Comfortaa"/>
                <a:ea typeface="Comfortaa"/>
                <a:cs typeface="Comfortaa"/>
                <a:sym typeface="Comfortaa"/>
              </a:rPr>
              <a:t>One inch and one inch is </a:t>
            </a:r>
            <a:r>
              <a:rPr lang="en">
                <a:solidFill>
                  <a:schemeClr val="dk1"/>
                </a:solidFill>
                <a:latin typeface="Comfortaa"/>
                <a:ea typeface="Comfortaa"/>
                <a:cs typeface="Comfortaa"/>
                <a:sym typeface="Comfortaa"/>
              </a:rPr>
              <a:t>____</a:t>
            </a:r>
            <a:r>
              <a:rPr i="1" lang="en">
                <a:solidFill>
                  <a:schemeClr val="dk1"/>
                </a:solidFill>
                <a:latin typeface="Comfortaa"/>
                <a:ea typeface="Comfortaa"/>
                <a:cs typeface="Comfortaa"/>
                <a:sym typeface="Comfortaa"/>
              </a:rPr>
              <a:t> </a:t>
            </a:r>
            <a:r>
              <a:rPr lang="en" u="sng">
                <a:solidFill>
                  <a:schemeClr val="dk1"/>
                </a:solidFill>
                <a:latin typeface="Comfortaa"/>
                <a:ea typeface="Comfortaa"/>
                <a:cs typeface="Comfortaa"/>
                <a:sym typeface="Comfortaa"/>
              </a:rPr>
              <a:t>inches</a:t>
            </a:r>
            <a:r>
              <a:rPr lang="en">
                <a:solidFill>
                  <a:schemeClr val="dk1"/>
                </a:solidFill>
                <a:latin typeface="Comfortaa"/>
                <a:ea typeface="Comfortaa"/>
                <a:cs typeface="Comfortaa"/>
                <a:sym typeface="Comfortaa"/>
              </a:rPr>
              <a:t>.</a:t>
            </a:r>
            <a:endParaRPr i="1">
              <a:solidFill>
                <a:schemeClr val="dk1"/>
              </a:solidFill>
              <a:latin typeface="Comfortaa"/>
              <a:ea typeface="Comfortaa"/>
              <a:cs typeface="Comfortaa"/>
              <a:sym typeface="Comfortaa"/>
            </a:endParaRPr>
          </a:p>
          <a:p>
            <a:pPr indent="-298450" lvl="0" marL="457200" rtl="0" algn="l">
              <a:lnSpc>
                <a:spcPct val="150000"/>
              </a:lnSpc>
              <a:spcBef>
                <a:spcPts val="0"/>
              </a:spcBef>
              <a:spcAft>
                <a:spcPts val="0"/>
              </a:spcAft>
              <a:buClr>
                <a:schemeClr val="dk1"/>
              </a:buClr>
              <a:buSzPts val="1100"/>
              <a:buFont typeface="Comfortaa"/>
              <a:buChar char="●"/>
            </a:pPr>
            <a:r>
              <a:rPr lang="en">
                <a:solidFill>
                  <a:schemeClr val="dk1"/>
                </a:solidFill>
                <a:latin typeface="Comfortaa"/>
                <a:ea typeface="Comfortaa"/>
                <a:cs typeface="Comfortaa"/>
                <a:sym typeface="Comfortaa"/>
              </a:rPr>
              <a:t>One hundred plus one hundred is ___________________.</a:t>
            </a:r>
            <a:endParaRPr>
              <a:solidFill>
                <a:schemeClr val="dk1"/>
              </a:solidFill>
              <a:latin typeface="Comfortaa"/>
              <a:ea typeface="Comfortaa"/>
              <a:cs typeface="Comfortaa"/>
              <a:sym typeface="Comfortaa"/>
            </a:endParaRPr>
          </a:p>
          <a:p>
            <a:pPr indent="-298450" lvl="0" marL="457200" rtl="0" algn="l">
              <a:lnSpc>
                <a:spcPct val="150000"/>
              </a:lnSpc>
              <a:spcBef>
                <a:spcPts val="0"/>
              </a:spcBef>
              <a:spcAft>
                <a:spcPts val="0"/>
              </a:spcAft>
              <a:buClr>
                <a:schemeClr val="dk1"/>
              </a:buClr>
              <a:buSzPts val="1100"/>
              <a:buFont typeface="Comfortaa"/>
              <a:buChar char="●"/>
            </a:pPr>
            <a:r>
              <a:rPr lang="en">
                <a:solidFill>
                  <a:schemeClr val="dk1"/>
                </a:solidFill>
                <a:latin typeface="Comfortaa"/>
                <a:ea typeface="Comfortaa"/>
                <a:cs typeface="Comfortaa"/>
                <a:sym typeface="Comfortaa"/>
              </a:rPr>
              <a:t>One-fourth plus one-fourth is ___________________.</a:t>
            </a:r>
            <a:endParaRPr b="1">
              <a:solidFill>
                <a:schemeClr val="dk1"/>
              </a:solidFill>
              <a:latin typeface="Comfortaa"/>
              <a:ea typeface="Comfortaa"/>
              <a:cs typeface="Comfortaa"/>
              <a:sym typeface="Comfortaa"/>
            </a:endParaRPr>
          </a:p>
          <a:p>
            <a:pPr indent="0" lvl="0" marL="0" rtl="0" algn="l">
              <a:spcBef>
                <a:spcPts val="0"/>
              </a:spcBef>
              <a:spcAft>
                <a:spcPts val="0"/>
              </a:spcAft>
              <a:buNone/>
            </a:pPr>
            <a:r>
              <a:t/>
            </a:r>
            <a:endParaRPr>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a:solidFill>
                  <a:schemeClr val="dk1"/>
                </a:solidFill>
                <a:latin typeface="Comfortaa"/>
                <a:ea typeface="Comfortaa"/>
                <a:cs typeface="Comfortaa"/>
                <a:sym typeface="Comfortaa"/>
              </a:rPr>
              <a:t>Remember! A fraction’s denominator is the </a:t>
            </a:r>
            <a:r>
              <a:rPr i="1" lang="en">
                <a:solidFill>
                  <a:schemeClr val="dk1"/>
                </a:solidFill>
                <a:latin typeface="Comfortaa"/>
                <a:ea typeface="Comfortaa"/>
                <a:cs typeface="Comfortaa"/>
                <a:sym typeface="Comfortaa"/>
              </a:rPr>
              <a:t>name</a:t>
            </a:r>
            <a:r>
              <a:rPr lang="en">
                <a:solidFill>
                  <a:schemeClr val="dk1"/>
                </a:solidFill>
                <a:latin typeface="Comfortaa"/>
                <a:ea typeface="Comfortaa"/>
                <a:cs typeface="Comfortaa"/>
                <a:sym typeface="Comfortaa"/>
              </a:rPr>
              <a:t> of the fraction’s unit (i.e.: fractional units) and the numerator is the </a:t>
            </a:r>
            <a:r>
              <a:rPr i="1" lang="en">
                <a:solidFill>
                  <a:schemeClr val="dk1"/>
                </a:solidFill>
                <a:latin typeface="Comfortaa"/>
                <a:ea typeface="Comfortaa"/>
                <a:cs typeface="Comfortaa"/>
                <a:sym typeface="Comfortaa"/>
              </a:rPr>
              <a:t>number</a:t>
            </a:r>
            <a:r>
              <a:rPr lang="en">
                <a:solidFill>
                  <a:schemeClr val="dk1"/>
                </a:solidFill>
                <a:latin typeface="Comfortaa"/>
                <a:ea typeface="Comfortaa"/>
                <a:cs typeface="Comfortaa"/>
                <a:sym typeface="Comfortaa"/>
              </a:rPr>
              <a:t>. We don’t add names; we add numbers! </a:t>
            </a:r>
            <a:endParaRPr b="1">
              <a:solidFill>
                <a:schemeClr val="dk1"/>
              </a:solidFill>
              <a:latin typeface="Comfortaa"/>
              <a:ea typeface="Comfortaa"/>
              <a:cs typeface="Comfortaa"/>
              <a:sym typeface="Comfortaa"/>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13f833e5174_0_8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13f833e5174_0_8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u="sng">
                <a:solidFill>
                  <a:schemeClr val="dk1"/>
                </a:solidFill>
                <a:latin typeface="Comfortaa"/>
                <a:ea typeface="Comfortaa"/>
                <a:cs typeface="Comfortaa"/>
                <a:sym typeface="Comfortaa"/>
              </a:rPr>
              <a:t>VOCAB</a:t>
            </a:r>
            <a:endParaRPr b="1" u="sng">
              <a:solidFill>
                <a:schemeClr val="dk1"/>
              </a:solidFill>
              <a:latin typeface="Comfortaa"/>
              <a:ea typeface="Comfortaa"/>
              <a:cs typeface="Comfortaa"/>
              <a:sym typeface="Comfortaa"/>
            </a:endParaRPr>
          </a:p>
          <a:p>
            <a:pPr indent="0" lvl="0" marL="0" rtl="0" algn="l">
              <a:lnSpc>
                <a:spcPct val="115000"/>
              </a:lnSpc>
              <a:spcBef>
                <a:spcPts val="1000"/>
              </a:spcBef>
              <a:spcAft>
                <a:spcPts val="0"/>
              </a:spcAft>
              <a:buClr>
                <a:schemeClr val="dk1"/>
              </a:buClr>
              <a:buSzPts val="1100"/>
              <a:buFont typeface="Arial"/>
              <a:buNone/>
            </a:pPr>
            <a:r>
              <a:rPr b="1" i="1" lang="en">
                <a:solidFill>
                  <a:schemeClr val="dk1"/>
                </a:solidFill>
                <a:latin typeface="Comfortaa"/>
                <a:ea typeface="Comfortaa"/>
                <a:cs typeface="Comfortaa"/>
                <a:sym typeface="Comfortaa"/>
              </a:rPr>
              <a:t>expression:</a:t>
            </a:r>
            <a:r>
              <a:rPr lang="en">
                <a:solidFill>
                  <a:schemeClr val="dk1"/>
                </a:solidFill>
                <a:latin typeface="Comfortaa"/>
                <a:ea typeface="Comfortaa"/>
                <a:cs typeface="Comfortaa"/>
                <a:sym typeface="Comfortaa"/>
              </a:rPr>
              <a:t> any number OR numbers with operations connecting them</a:t>
            </a:r>
            <a:endParaRPr>
              <a:solidFill>
                <a:schemeClr val="dk1"/>
              </a:solidFill>
              <a:latin typeface="Comfortaa"/>
              <a:ea typeface="Comfortaa"/>
              <a:cs typeface="Comfortaa"/>
              <a:sym typeface="Comfortaa"/>
            </a:endParaRPr>
          </a:p>
          <a:p>
            <a:pPr indent="0" lvl="0" marL="0" rtl="0" algn="l">
              <a:spcBef>
                <a:spcPts val="1000"/>
              </a:spcBef>
              <a:spcAft>
                <a:spcPts val="0"/>
              </a:spcAft>
              <a:buClr>
                <a:schemeClr val="dk1"/>
              </a:buClr>
              <a:buSzPts val="1100"/>
              <a:buFont typeface="Arial"/>
              <a:buNone/>
            </a:pPr>
            <a:r>
              <a:rPr b="1" lang="en" u="sng">
                <a:solidFill>
                  <a:schemeClr val="dk1"/>
                </a:solidFill>
                <a:latin typeface="Comfortaa"/>
                <a:ea typeface="Comfortaa"/>
                <a:cs typeface="Comfortaa"/>
                <a:sym typeface="Comfortaa"/>
              </a:rPr>
              <a:t>FILL-IN-THE-BLANKS</a:t>
            </a:r>
            <a:endParaRPr>
              <a:solidFill>
                <a:schemeClr val="dk1"/>
              </a:solidFill>
              <a:latin typeface="Comfortaa"/>
              <a:ea typeface="Comfortaa"/>
              <a:cs typeface="Comfortaa"/>
              <a:sym typeface="Comfortaa"/>
            </a:endParaRPr>
          </a:p>
          <a:p>
            <a:pPr indent="0" lvl="0" marL="0" rtl="0" algn="l">
              <a:spcBef>
                <a:spcPts val="1000"/>
              </a:spcBef>
              <a:spcAft>
                <a:spcPts val="0"/>
              </a:spcAft>
              <a:buClr>
                <a:schemeClr val="dk1"/>
              </a:buClr>
              <a:buSzPts val="1100"/>
              <a:buFont typeface="Arial"/>
              <a:buNone/>
            </a:pPr>
            <a:r>
              <a:rPr lang="en">
                <a:solidFill>
                  <a:schemeClr val="dk1"/>
                </a:solidFill>
                <a:latin typeface="Comfortaa"/>
                <a:ea typeface="Comfortaa"/>
                <a:cs typeface="Comfortaa"/>
                <a:sym typeface="Comfortaa"/>
              </a:rPr>
              <a:t>Adding fractions sounds like adding other numbers with units:</a:t>
            </a:r>
            <a:endParaRPr>
              <a:solidFill>
                <a:schemeClr val="dk1"/>
              </a:solidFill>
              <a:latin typeface="Comfortaa"/>
              <a:ea typeface="Comfortaa"/>
              <a:cs typeface="Comfortaa"/>
              <a:sym typeface="Comfortaa"/>
            </a:endParaRPr>
          </a:p>
          <a:p>
            <a:pPr indent="0" lvl="0" marL="0" rtl="0" algn="l">
              <a:spcBef>
                <a:spcPts val="1000"/>
              </a:spcBef>
              <a:spcAft>
                <a:spcPts val="0"/>
              </a:spcAft>
              <a:buClr>
                <a:schemeClr val="dk1"/>
              </a:buClr>
              <a:buSzPts val="1100"/>
              <a:buFont typeface="Arial"/>
              <a:buNone/>
            </a:pPr>
            <a:r>
              <a:rPr b="1" lang="en">
                <a:latin typeface="Comfortaa"/>
                <a:ea typeface="Comfortaa"/>
                <a:cs typeface="Comfortaa"/>
                <a:sym typeface="Comfortaa"/>
              </a:rPr>
              <a:t>Explain</a:t>
            </a:r>
            <a:r>
              <a:rPr lang="en">
                <a:latin typeface="Comfortaa"/>
                <a:ea typeface="Comfortaa"/>
                <a:cs typeface="Comfortaa"/>
                <a:sym typeface="Comfortaa"/>
              </a:rPr>
              <a:t> “We see here three expressions that represent the same value: three-fourths. In each expression, we could say we are partitioning (or </a:t>
            </a:r>
            <a:r>
              <a:rPr i="1" lang="en">
                <a:latin typeface="Comfortaa"/>
                <a:ea typeface="Comfortaa"/>
                <a:cs typeface="Comfortaa"/>
                <a:sym typeface="Comfortaa"/>
              </a:rPr>
              <a:t>de</a:t>
            </a:r>
            <a:r>
              <a:rPr lang="en">
                <a:latin typeface="Comfortaa"/>
                <a:ea typeface="Comfortaa"/>
                <a:cs typeface="Comfortaa"/>
                <a:sym typeface="Comfortaa"/>
              </a:rPr>
              <a:t>composing) a whole unit into four equal parts and adding together three of those parts. Notice that the second expression is showing the unit fractions that compose the expression of ¾. When partitioning a fraction into a sum of its unit fractions, remember that you are only taking apart that top number, the numerator. If we add 1 three times, we get three. Likewise, if we add one-fourth three times, we get three fourths.”</a:t>
            </a:r>
            <a:endParaRPr>
              <a:latin typeface="Comfortaa"/>
              <a:ea typeface="Comfortaa"/>
              <a:cs typeface="Comfortaa"/>
              <a:sym typeface="Comfortaa"/>
            </a:endParaRPr>
          </a:p>
          <a:p>
            <a:pPr indent="0" lvl="0" marL="0" rtl="0" algn="l">
              <a:spcBef>
                <a:spcPts val="1000"/>
              </a:spcBef>
              <a:spcAft>
                <a:spcPts val="1000"/>
              </a:spcAft>
              <a:buClr>
                <a:schemeClr val="dk1"/>
              </a:buClr>
              <a:buSzPts val="1100"/>
              <a:buFont typeface="Arial"/>
              <a:buNone/>
            </a:pPr>
            <a:r>
              <a:rPr b="1" lang="en">
                <a:latin typeface="Comfortaa"/>
                <a:ea typeface="Comfortaa"/>
                <a:cs typeface="Comfortaa"/>
                <a:sym typeface="Comfortaa"/>
              </a:rPr>
              <a:t>Check for understanding</a:t>
            </a:r>
            <a:r>
              <a:rPr lang="en">
                <a:latin typeface="Comfortaa"/>
                <a:ea typeface="Comfortaa"/>
                <a:cs typeface="Comfortaa"/>
                <a:sym typeface="Comfortaa"/>
              </a:rPr>
              <a:t> before moving on.</a:t>
            </a:r>
            <a:endParaRPr>
              <a:latin typeface="Comfortaa"/>
              <a:ea typeface="Comfortaa"/>
              <a:cs typeface="Comfortaa"/>
              <a:sym typeface="Comfortaa"/>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13f833e5174_0_10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13f833e5174_0_10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Comfortaa"/>
                <a:ea typeface="Comfortaa"/>
                <a:cs typeface="Comfortaa"/>
                <a:sym typeface="Comfortaa"/>
              </a:rPr>
              <a:t>Explain</a:t>
            </a:r>
            <a:r>
              <a:rPr lang="en">
                <a:latin typeface="Comfortaa"/>
                <a:ea typeface="Comfortaa"/>
                <a:cs typeface="Comfortaa"/>
                <a:sym typeface="Comfortaa"/>
              </a:rPr>
              <a:t> to students that they are going to practice what we’ve learned by decomposing these fractions to sums of unit fractions.</a:t>
            </a:r>
            <a:endParaRPr>
              <a:latin typeface="Comfortaa"/>
              <a:ea typeface="Comfortaa"/>
              <a:cs typeface="Comfortaa"/>
              <a:sym typeface="Comfortaa"/>
            </a:endParaRPr>
          </a:p>
          <a:p>
            <a:pPr indent="0" lvl="0" marL="0" rtl="0" algn="l">
              <a:spcBef>
                <a:spcPts val="0"/>
              </a:spcBef>
              <a:spcAft>
                <a:spcPts val="0"/>
              </a:spcAft>
              <a:buNone/>
            </a:pPr>
            <a:r>
              <a:rPr b="1" lang="en">
                <a:latin typeface="Comfortaa"/>
                <a:ea typeface="Comfortaa"/>
                <a:cs typeface="Comfortaa"/>
                <a:sym typeface="Comfortaa"/>
              </a:rPr>
              <a:t>Think aloud</a:t>
            </a:r>
            <a:r>
              <a:rPr lang="en">
                <a:latin typeface="Comfortaa"/>
                <a:ea typeface="Comfortaa"/>
                <a:cs typeface="Comfortaa"/>
                <a:sym typeface="Comfortaa"/>
              </a:rPr>
              <a:t> how to interpret the </a:t>
            </a:r>
            <a:r>
              <a:rPr lang="en">
                <a:latin typeface="Comfortaa"/>
                <a:ea typeface="Comfortaa"/>
                <a:cs typeface="Comfortaa"/>
                <a:sym typeface="Comfortaa"/>
              </a:rPr>
              <a:t>2/3</a:t>
            </a:r>
            <a:r>
              <a:rPr lang="en">
                <a:latin typeface="Comfortaa"/>
                <a:ea typeface="Comfortaa"/>
                <a:cs typeface="Comfortaa"/>
                <a:sym typeface="Comfortaa"/>
              </a:rPr>
              <a:t> circle: </a:t>
            </a:r>
            <a:r>
              <a:rPr lang="en">
                <a:latin typeface="Comfortaa"/>
                <a:ea typeface="Comfortaa"/>
                <a:cs typeface="Comfortaa"/>
                <a:sym typeface="Comfortaa"/>
              </a:rPr>
              <a:t>“For the first circle, I see we have thirds, and two of those thirds are filled in. This circle represents 2/3 and its expression can be broken down (or </a:t>
            </a:r>
            <a:r>
              <a:rPr i="1" lang="en">
                <a:latin typeface="Comfortaa"/>
                <a:ea typeface="Comfortaa"/>
                <a:cs typeface="Comfortaa"/>
                <a:sym typeface="Comfortaa"/>
              </a:rPr>
              <a:t>decomposed</a:t>
            </a:r>
            <a:r>
              <a:rPr lang="en">
                <a:latin typeface="Comfortaa"/>
                <a:ea typeface="Comfortaa"/>
                <a:cs typeface="Comfortaa"/>
                <a:sym typeface="Comfortaa"/>
              </a:rPr>
              <a:t>) into 1/3 + 1/3.” </a:t>
            </a:r>
            <a:r>
              <a:rPr b="1" lang="en">
                <a:latin typeface="Comfortaa"/>
                <a:ea typeface="Comfortaa"/>
                <a:cs typeface="Comfortaa"/>
                <a:sym typeface="Comfortaa"/>
              </a:rPr>
              <a:t>Click</a:t>
            </a:r>
            <a:r>
              <a:rPr lang="en">
                <a:latin typeface="Comfortaa"/>
                <a:ea typeface="Comfortaa"/>
                <a:cs typeface="Comfortaa"/>
                <a:sym typeface="Comfortaa"/>
              </a:rPr>
              <a:t> to reveal expression.</a:t>
            </a:r>
            <a:endParaRPr>
              <a:latin typeface="Comfortaa"/>
              <a:ea typeface="Comfortaa"/>
              <a:cs typeface="Comfortaa"/>
              <a:sym typeface="Comfortaa"/>
            </a:endParaRPr>
          </a:p>
          <a:p>
            <a:pPr indent="0" lvl="0" marL="0" rtl="0" algn="l">
              <a:spcBef>
                <a:spcPts val="1000"/>
              </a:spcBef>
              <a:spcAft>
                <a:spcPts val="0"/>
              </a:spcAft>
              <a:buNone/>
            </a:pPr>
            <a:r>
              <a:rPr b="1" lang="en">
                <a:latin typeface="Comfortaa"/>
                <a:ea typeface="Comfortaa"/>
                <a:cs typeface="Comfortaa"/>
                <a:sym typeface="Comfortaa"/>
              </a:rPr>
              <a:t>Direct</a:t>
            </a:r>
            <a:r>
              <a:rPr lang="en">
                <a:latin typeface="Comfortaa"/>
                <a:ea typeface="Comfortaa"/>
                <a:cs typeface="Comfortaa"/>
                <a:sym typeface="Comfortaa"/>
              </a:rPr>
              <a:t> students to talk you through creating expressions for the 4/6 and 6/9, revealing other circles and expressions as they’re covered:</a:t>
            </a:r>
            <a:endParaRPr>
              <a:latin typeface="Comfortaa"/>
              <a:ea typeface="Comfortaa"/>
              <a:cs typeface="Comfortaa"/>
              <a:sym typeface="Comfortaa"/>
            </a:endParaRPr>
          </a:p>
          <a:p>
            <a:pPr indent="0" lvl="0" marL="0" rtl="0" algn="l">
              <a:spcBef>
                <a:spcPts val="0"/>
              </a:spcBef>
              <a:spcAft>
                <a:spcPts val="0"/>
              </a:spcAft>
              <a:buNone/>
            </a:pPr>
            <a:r>
              <a:rPr lang="en">
                <a:latin typeface="Comfortaa"/>
                <a:ea typeface="Comfortaa"/>
                <a:cs typeface="Comfortaa"/>
                <a:sym typeface="Comfortaa"/>
              </a:rPr>
              <a:t>2nd </a:t>
            </a:r>
            <a:r>
              <a:rPr b="1" lang="en">
                <a:latin typeface="Comfortaa"/>
                <a:ea typeface="Comfortaa"/>
                <a:cs typeface="Comfortaa"/>
                <a:sym typeface="Comfortaa"/>
              </a:rPr>
              <a:t>click</a:t>
            </a:r>
            <a:r>
              <a:rPr lang="en">
                <a:latin typeface="Comfortaa"/>
                <a:ea typeface="Comfortaa"/>
                <a:cs typeface="Comfortaa"/>
                <a:sym typeface="Comfortaa"/>
              </a:rPr>
              <a:t>: 2nd expression appears, third fraction appears</a:t>
            </a:r>
            <a:endParaRPr>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a:solidFill>
                  <a:schemeClr val="dk1"/>
                </a:solidFill>
                <a:latin typeface="Comfortaa"/>
                <a:ea typeface="Comfortaa"/>
                <a:cs typeface="Comfortaa"/>
                <a:sym typeface="Comfortaa"/>
              </a:rPr>
              <a:t>3rd </a:t>
            </a:r>
            <a:r>
              <a:rPr b="1" lang="en">
                <a:solidFill>
                  <a:schemeClr val="dk1"/>
                </a:solidFill>
                <a:latin typeface="Comfortaa"/>
                <a:ea typeface="Comfortaa"/>
                <a:cs typeface="Comfortaa"/>
                <a:sym typeface="Comfortaa"/>
              </a:rPr>
              <a:t>click</a:t>
            </a:r>
            <a:r>
              <a:rPr lang="en">
                <a:solidFill>
                  <a:schemeClr val="dk1"/>
                </a:solidFill>
                <a:latin typeface="Comfortaa"/>
                <a:ea typeface="Comfortaa"/>
                <a:cs typeface="Comfortaa"/>
                <a:sym typeface="Comfortaa"/>
              </a:rPr>
              <a:t>: 3rd expression appears</a:t>
            </a:r>
            <a:endParaRPr>
              <a:latin typeface="Comfortaa"/>
              <a:ea typeface="Comfortaa"/>
              <a:cs typeface="Comfortaa"/>
              <a:sym typeface="Comfortaa"/>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143620a3ea9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143620a3ea9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Comfortaa"/>
                <a:ea typeface="Comfortaa"/>
                <a:cs typeface="Comfortaa"/>
                <a:sym typeface="Comfortaa"/>
              </a:rPr>
              <a:t>Explain</a:t>
            </a:r>
            <a:r>
              <a:rPr lang="en">
                <a:latin typeface="Comfortaa"/>
                <a:ea typeface="Comfortaa"/>
                <a:cs typeface="Comfortaa"/>
                <a:sym typeface="Comfortaa"/>
              </a:rPr>
              <a:t> to students that they are going to be presented with three area models, for which they will write the fraction represented </a:t>
            </a:r>
            <a:r>
              <a:rPr i="1" lang="en">
                <a:latin typeface="Comfortaa"/>
                <a:ea typeface="Comfortaa"/>
                <a:cs typeface="Comfortaa"/>
                <a:sym typeface="Comfortaa"/>
              </a:rPr>
              <a:t>and</a:t>
            </a:r>
            <a:r>
              <a:rPr lang="en">
                <a:latin typeface="Comfortaa"/>
                <a:ea typeface="Comfortaa"/>
                <a:cs typeface="Comfortaa"/>
                <a:sym typeface="Comfortaa"/>
              </a:rPr>
              <a:t> a sum of unit fractions for each.</a:t>
            </a:r>
            <a:endParaRPr>
              <a:latin typeface="Comfortaa"/>
              <a:ea typeface="Comfortaa"/>
              <a:cs typeface="Comfortaa"/>
              <a:sym typeface="Comfortaa"/>
            </a:endParaRPr>
          </a:p>
          <a:p>
            <a:pPr indent="0" lvl="0" marL="0" rtl="0" algn="l">
              <a:spcBef>
                <a:spcPts val="0"/>
              </a:spcBef>
              <a:spcAft>
                <a:spcPts val="0"/>
              </a:spcAft>
              <a:buNone/>
            </a:pPr>
            <a:r>
              <a:rPr b="1" lang="en">
                <a:solidFill>
                  <a:schemeClr val="dk1"/>
                </a:solidFill>
                <a:latin typeface="Comfortaa"/>
                <a:ea typeface="Comfortaa"/>
                <a:cs typeface="Comfortaa"/>
                <a:sym typeface="Comfortaa"/>
              </a:rPr>
              <a:t>Click</a:t>
            </a:r>
            <a:r>
              <a:rPr lang="en">
                <a:solidFill>
                  <a:schemeClr val="dk1"/>
                </a:solidFill>
                <a:latin typeface="Comfortaa"/>
                <a:ea typeface="Comfortaa"/>
                <a:cs typeface="Comfortaa"/>
                <a:sym typeface="Comfortaa"/>
              </a:rPr>
              <a:t> for reveal.</a:t>
            </a:r>
            <a:endParaRPr>
              <a:latin typeface="Comfortaa"/>
              <a:ea typeface="Comfortaa"/>
              <a:cs typeface="Comfortaa"/>
              <a:sym typeface="Comfortaa"/>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143620a3ea9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143620a3ea9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143620a3ea9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9" name="Google Shape;429;g143620a3ea9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15bedd5a722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9" name="Google Shape;439;g15bedd5a722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13f833e5174_0_6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13f833e5174_0_6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13f833e5174_0_8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3" name="Google Shape;453;g13f833e5174_0_8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Comfortaa"/>
                <a:ea typeface="Comfortaa"/>
                <a:cs typeface="Comfortaa"/>
                <a:sym typeface="Comfortaa"/>
              </a:rPr>
              <a:t>Explain</a:t>
            </a:r>
            <a:r>
              <a:rPr lang="en">
                <a:latin typeface="Comfortaa"/>
                <a:ea typeface="Comfortaa"/>
                <a:cs typeface="Comfortaa"/>
                <a:sym typeface="Comfortaa"/>
              </a:rPr>
              <a:t> to students that most flags are created with colors whose proportions can be represented with fractions; this is especially true with LGBTQ+-oriented flags, or </a:t>
            </a:r>
            <a:r>
              <a:rPr lang="en">
                <a:latin typeface="Comfortaa"/>
                <a:ea typeface="Comfortaa"/>
                <a:cs typeface="Comfortaa"/>
                <a:sym typeface="Comfortaa"/>
              </a:rPr>
              <a:t>Pride Flags, but is also true of many national flags</a:t>
            </a:r>
            <a:r>
              <a:rPr lang="en">
                <a:latin typeface="Comfortaa"/>
                <a:ea typeface="Comfortaa"/>
                <a:cs typeface="Comfortaa"/>
                <a:sym typeface="Comfortaa"/>
              </a:rPr>
              <a:t>. </a:t>
            </a:r>
            <a:endParaRPr b="1">
              <a:latin typeface="Comfortaa"/>
              <a:ea typeface="Comfortaa"/>
              <a:cs typeface="Comfortaa"/>
              <a:sym typeface="Comfortaa"/>
            </a:endParaRPr>
          </a:p>
          <a:p>
            <a:pPr indent="0" lvl="0" marL="0" rtl="0" algn="l">
              <a:spcBef>
                <a:spcPts val="500"/>
              </a:spcBef>
              <a:spcAft>
                <a:spcPts val="0"/>
              </a:spcAft>
              <a:buNone/>
            </a:pPr>
            <a:r>
              <a:rPr lang="en">
                <a:latin typeface="Comfortaa"/>
                <a:ea typeface="Comfortaa"/>
                <a:cs typeface="Comfortaa"/>
                <a:sym typeface="Comfortaa"/>
              </a:rPr>
              <a:t>Use the Pride flag as an example to walk students through decomposing a whole unit into a sum of repeated unit fractions.</a:t>
            </a:r>
            <a:endParaRPr b="1">
              <a:solidFill>
                <a:schemeClr val="dk1"/>
              </a:solidFill>
              <a:latin typeface="Comfortaa"/>
              <a:ea typeface="Comfortaa"/>
              <a:cs typeface="Comfortaa"/>
              <a:sym typeface="Comfortaa"/>
            </a:endParaRPr>
          </a:p>
          <a:p>
            <a:pPr indent="0" lvl="0" marL="0" rtl="0" algn="l">
              <a:spcBef>
                <a:spcPts val="0"/>
              </a:spcBef>
              <a:spcAft>
                <a:spcPts val="0"/>
              </a:spcAft>
              <a:buNone/>
            </a:pPr>
            <a:r>
              <a:rPr b="1" lang="en">
                <a:solidFill>
                  <a:schemeClr val="dk1"/>
                </a:solidFill>
                <a:latin typeface="Comfortaa"/>
                <a:ea typeface="Comfortaa"/>
                <a:cs typeface="Comfortaa"/>
                <a:sym typeface="Comfortaa"/>
              </a:rPr>
              <a:t>Remind</a:t>
            </a:r>
            <a:r>
              <a:rPr lang="en">
                <a:solidFill>
                  <a:schemeClr val="dk1"/>
                </a:solidFill>
                <a:latin typeface="Comfortaa"/>
                <a:ea typeface="Comfortaa"/>
                <a:cs typeface="Comfortaa"/>
                <a:sym typeface="Comfortaa"/>
              </a:rPr>
              <a:t> students the first step is to identify the fractional unit. </a:t>
            </a:r>
            <a:endParaRPr>
              <a:solidFill>
                <a:schemeClr val="dk1"/>
              </a:solidFill>
              <a:latin typeface="Comfortaa"/>
              <a:ea typeface="Comfortaa"/>
              <a:cs typeface="Comfortaa"/>
              <a:sym typeface="Comfortaa"/>
            </a:endParaRPr>
          </a:p>
          <a:p>
            <a:pPr indent="0" lvl="0" marL="0" rtl="0" algn="l">
              <a:spcBef>
                <a:spcPts val="0"/>
              </a:spcBef>
              <a:spcAft>
                <a:spcPts val="0"/>
              </a:spcAft>
              <a:buNone/>
            </a:pPr>
            <a:r>
              <a:rPr b="1" lang="en">
                <a:solidFill>
                  <a:schemeClr val="dk1"/>
                </a:solidFill>
                <a:latin typeface="Comfortaa"/>
                <a:ea typeface="Comfortaa"/>
                <a:cs typeface="Comfortaa"/>
                <a:sym typeface="Comfortaa"/>
              </a:rPr>
              <a:t>Ask</a:t>
            </a:r>
            <a:r>
              <a:rPr lang="en">
                <a:solidFill>
                  <a:schemeClr val="dk1"/>
                </a:solidFill>
                <a:latin typeface="Comfortaa"/>
                <a:ea typeface="Comfortaa"/>
                <a:cs typeface="Comfortaa"/>
                <a:sym typeface="Comfortaa"/>
              </a:rPr>
              <a:t> “How do we identify the fractional unit?” (</a:t>
            </a:r>
            <a:r>
              <a:rPr i="1" lang="en">
                <a:solidFill>
                  <a:schemeClr val="dk1"/>
                </a:solidFill>
                <a:latin typeface="Comfortaa"/>
                <a:ea typeface="Comfortaa"/>
                <a:cs typeface="Comfortaa"/>
                <a:sym typeface="Comfortaa"/>
              </a:rPr>
              <a:t>Count how many equal parts the whole has been partitioned into</a:t>
            </a:r>
            <a:r>
              <a:rPr lang="en">
                <a:solidFill>
                  <a:schemeClr val="dk1"/>
                </a:solidFill>
                <a:latin typeface="Comfortaa"/>
                <a:ea typeface="Comfortaa"/>
                <a:cs typeface="Comfortaa"/>
                <a:sym typeface="Comfortaa"/>
              </a:rPr>
              <a:t>)</a:t>
            </a:r>
            <a:endParaRPr>
              <a:latin typeface="Comfortaa"/>
              <a:ea typeface="Comfortaa"/>
              <a:cs typeface="Comfortaa"/>
              <a:sym typeface="Comfortaa"/>
            </a:endParaRPr>
          </a:p>
          <a:p>
            <a:pPr indent="0" lvl="0" marL="0" rtl="0" algn="l">
              <a:spcBef>
                <a:spcPts val="0"/>
              </a:spcBef>
              <a:spcAft>
                <a:spcPts val="0"/>
              </a:spcAft>
              <a:buNone/>
            </a:pPr>
            <a:r>
              <a:rPr b="1" lang="en">
                <a:latin typeface="Comfortaa"/>
                <a:ea typeface="Comfortaa"/>
                <a:cs typeface="Comfortaa"/>
                <a:sym typeface="Comfortaa"/>
              </a:rPr>
              <a:t>1st Click</a:t>
            </a:r>
            <a:r>
              <a:rPr lang="en">
                <a:latin typeface="Comfortaa"/>
                <a:ea typeface="Comfortaa"/>
                <a:cs typeface="Comfortaa"/>
                <a:sym typeface="Comfortaa"/>
              </a:rPr>
              <a:t>: Reveals first questions.</a:t>
            </a:r>
            <a:endParaRPr>
              <a:latin typeface="Comfortaa"/>
              <a:ea typeface="Comfortaa"/>
              <a:cs typeface="Comfortaa"/>
              <a:sym typeface="Comfortaa"/>
            </a:endParaRPr>
          </a:p>
          <a:p>
            <a:pPr indent="0" lvl="0" marL="0" rtl="0" algn="l">
              <a:spcBef>
                <a:spcPts val="0"/>
              </a:spcBef>
              <a:spcAft>
                <a:spcPts val="0"/>
              </a:spcAft>
              <a:buNone/>
            </a:pPr>
            <a:r>
              <a:rPr b="1" lang="en">
                <a:latin typeface="Comfortaa"/>
                <a:ea typeface="Comfortaa"/>
                <a:cs typeface="Comfortaa"/>
                <a:sym typeface="Comfortaa"/>
              </a:rPr>
              <a:t>Repeat</a:t>
            </a:r>
            <a:r>
              <a:rPr lang="en">
                <a:latin typeface="Comfortaa"/>
                <a:ea typeface="Comfortaa"/>
                <a:cs typeface="Comfortaa"/>
                <a:sym typeface="Comfortaa"/>
              </a:rPr>
              <a:t> questions. (</a:t>
            </a:r>
            <a:r>
              <a:rPr i="1" lang="en">
                <a:latin typeface="Comfortaa"/>
                <a:ea typeface="Comfortaa"/>
                <a:cs typeface="Comfortaa"/>
                <a:sym typeface="Comfortaa"/>
              </a:rPr>
              <a:t>Six parts, sixths</a:t>
            </a:r>
            <a:r>
              <a:rPr lang="en">
                <a:latin typeface="Comfortaa"/>
                <a:ea typeface="Comfortaa"/>
                <a:cs typeface="Comfortaa"/>
                <a:sym typeface="Comfortaa"/>
              </a:rPr>
              <a:t>)</a:t>
            </a:r>
            <a:endParaRPr>
              <a:latin typeface="Comfortaa"/>
              <a:ea typeface="Comfortaa"/>
              <a:cs typeface="Comfortaa"/>
              <a:sym typeface="Comfortaa"/>
            </a:endParaRPr>
          </a:p>
          <a:p>
            <a:pPr indent="0" lvl="0" marL="0" rtl="0" algn="l">
              <a:spcBef>
                <a:spcPts val="0"/>
              </a:spcBef>
              <a:spcAft>
                <a:spcPts val="0"/>
              </a:spcAft>
              <a:buNone/>
            </a:pPr>
            <a:r>
              <a:rPr b="1" lang="en">
                <a:latin typeface="Comfortaa"/>
                <a:ea typeface="Comfortaa"/>
                <a:cs typeface="Comfortaa"/>
                <a:sym typeface="Comfortaa"/>
              </a:rPr>
              <a:t>2nd Click</a:t>
            </a:r>
            <a:r>
              <a:rPr lang="en">
                <a:latin typeface="Comfortaa"/>
                <a:ea typeface="Comfortaa"/>
                <a:cs typeface="Comfortaa"/>
                <a:sym typeface="Comfortaa"/>
              </a:rPr>
              <a:t>: Reveals last question. </a:t>
            </a:r>
            <a:endParaRPr>
              <a:latin typeface="Comfortaa"/>
              <a:ea typeface="Comfortaa"/>
              <a:cs typeface="Comfortaa"/>
              <a:sym typeface="Comfortaa"/>
            </a:endParaRPr>
          </a:p>
          <a:p>
            <a:pPr indent="0" lvl="0" marL="0" rtl="0" algn="l">
              <a:spcBef>
                <a:spcPts val="0"/>
              </a:spcBef>
              <a:spcAft>
                <a:spcPts val="0"/>
              </a:spcAft>
              <a:buNone/>
            </a:pPr>
            <a:r>
              <a:rPr b="1" lang="en">
                <a:latin typeface="Comfortaa"/>
                <a:ea typeface="Comfortaa"/>
                <a:cs typeface="Comfortaa"/>
                <a:sym typeface="Comfortaa"/>
              </a:rPr>
              <a:t>Repeat/clarify </a:t>
            </a:r>
            <a:r>
              <a:rPr lang="en">
                <a:latin typeface="Comfortaa"/>
                <a:ea typeface="Comfortaa"/>
                <a:cs typeface="Comfortaa"/>
                <a:sym typeface="Comfortaa"/>
              </a:rPr>
              <a:t>question. Let students give some answers and input.</a:t>
            </a:r>
            <a:endParaRPr>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a:solidFill>
                  <a:schemeClr val="dk1"/>
                </a:solidFill>
                <a:latin typeface="Comfortaa"/>
                <a:ea typeface="Comfortaa"/>
                <a:cs typeface="Comfortaa"/>
                <a:sym typeface="Comfortaa"/>
              </a:rPr>
              <a:t>3rd Click</a:t>
            </a:r>
            <a:r>
              <a:rPr lang="en">
                <a:solidFill>
                  <a:schemeClr val="dk1"/>
                </a:solidFill>
                <a:latin typeface="Comfortaa"/>
                <a:ea typeface="Comfortaa"/>
                <a:cs typeface="Comfortaa"/>
                <a:sym typeface="Comfortaa"/>
              </a:rPr>
              <a:t>: Expression appears, followed by color bands</a:t>
            </a:r>
            <a:endParaRPr>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
                <a:solidFill>
                  <a:schemeClr val="dk1"/>
                </a:solidFill>
                <a:latin typeface="Comfortaa"/>
                <a:ea typeface="Comfortaa"/>
                <a:cs typeface="Comfortaa"/>
                <a:sym typeface="Comfortaa"/>
              </a:rPr>
              <a:t>Ask</a:t>
            </a:r>
            <a:r>
              <a:rPr lang="en">
                <a:solidFill>
                  <a:schemeClr val="dk1"/>
                </a:solidFill>
                <a:latin typeface="Comfortaa"/>
                <a:ea typeface="Comfortaa"/>
                <a:cs typeface="Comfortaa"/>
                <a:sym typeface="Comfortaa"/>
              </a:rPr>
              <a:t>, “How can we know that this expression completely summarizes the parts of the flag? In other words, when doing this on your own, how can you check your work to be sure you’ve covering all of the parts?” </a:t>
            </a:r>
            <a:r>
              <a:rPr i="1" lang="en">
                <a:solidFill>
                  <a:schemeClr val="dk1"/>
                </a:solidFill>
                <a:latin typeface="Comfortaa"/>
                <a:ea typeface="Comfortaa"/>
                <a:cs typeface="Comfortaa"/>
                <a:sym typeface="Comfortaa"/>
              </a:rPr>
              <a:t>Students might count 6 parts or remember that 6 sixths is a whole.</a:t>
            </a:r>
            <a:endParaRPr i="1">
              <a:solidFill>
                <a:schemeClr val="dk1"/>
              </a:solidFill>
              <a:latin typeface="Comfortaa"/>
              <a:ea typeface="Comfortaa"/>
              <a:cs typeface="Comfortaa"/>
              <a:sym typeface="Comfortaa"/>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13f833e5174_0_9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1" name="Google Shape;481;g13f833e5174_0_9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Comfortaa"/>
                <a:ea typeface="Comfortaa"/>
                <a:cs typeface="Comfortaa"/>
                <a:sym typeface="Comfortaa"/>
              </a:rPr>
              <a:t>DIRECTIONS:</a:t>
            </a:r>
            <a:endParaRPr b="1">
              <a:latin typeface="Comfortaa"/>
              <a:ea typeface="Comfortaa"/>
              <a:cs typeface="Comfortaa"/>
              <a:sym typeface="Comfortaa"/>
            </a:endParaRPr>
          </a:p>
          <a:p>
            <a:pPr indent="0" lvl="0" marL="0" rtl="0" algn="l">
              <a:spcBef>
                <a:spcPts val="0"/>
              </a:spcBef>
              <a:spcAft>
                <a:spcPts val="0"/>
              </a:spcAft>
              <a:buNone/>
            </a:pPr>
            <a:r>
              <a:rPr lang="en">
                <a:latin typeface="Comfortaa"/>
                <a:ea typeface="Comfortaa"/>
                <a:cs typeface="Comfortaa"/>
                <a:sym typeface="Comfortaa"/>
              </a:rPr>
              <a:t>W</a:t>
            </a:r>
            <a:r>
              <a:rPr lang="en">
                <a:latin typeface="Comfortaa"/>
                <a:ea typeface="Comfortaa"/>
                <a:cs typeface="Comfortaa"/>
                <a:sym typeface="Comfortaa"/>
              </a:rPr>
              <a:t>ork with a partner to recreate the three flags shown in class. Then, create an expression of the sum of fractions for each flag. </a:t>
            </a:r>
            <a:r>
              <a:rPr i="1" lang="en">
                <a:latin typeface="Comfortaa"/>
                <a:ea typeface="Comfortaa"/>
                <a:cs typeface="Comfortaa"/>
                <a:sym typeface="Comfortaa"/>
              </a:rPr>
              <a:t>Use pencil to outline the colors and either shade in the parts (with highlighter, colored pens/pencils, etc.) or label the colors of each part.</a:t>
            </a:r>
            <a:endParaRPr>
              <a:latin typeface="Comfortaa"/>
              <a:ea typeface="Comfortaa"/>
              <a:cs typeface="Comfortaa"/>
              <a:sym typeface="Comfortaa"/>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gfde16fa7da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6" name="Google Shape;496;gfde16fa7da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omfortaa"/>
                <a:ea typeface="Comfortaa"/>
                <a:cs typeface="Comfortaa"/>
                <a:sym typeface="Comfortaa"/>
              </a:rPr>
              <a:t>Combine fractional units of the same color for these expressions if possible.</a:t>
            </a:r>
            <a:endParaRPr>
              <a:latin typeface="Comfortaa"/>
              <a:ea typeface="Comfortaa"/>
              <a:cs typeface="Comfortaa"/>
              <a:sym typeface="Comfortaa"/>
            </a:endParaRPr>
          </a:p>
          <a:p>
            <a:pPr indent="0" lvl="0" marL="0" rtl="0" algn="l">
              <a:spcBef>
                <a:spcPts val="500"/>
              </a:spcBef>
              <a:spcAft>
                <a:spcPts val="1000"/>
              </a:spcAft>
              <a:buNone/>
            </a:pPr>
            <a:r>
              <a:rPr b="1" lang="en">
                <a:latin typeface="Comfortaa"/>
                <a:ea typeface="Comfortaa"/>
                <a:cs typeface="Comfortaa"/>
                <a:sym typeface="Comfortaa"/>
              </a:rPr>
              <a:t>Explain</a:t>
            </a:r>
            <a:r>
              <a:rPr lang="en">
                <a:latin typeface="Comfortaa"/>
                <a:ea typeface="Comfortaa"/>
                <a:cs typeface="Comfortaa"/>
                <a:sym typeface="Comfortaa"/>
              </a:rPr>
              <a:t> “You may notice how the colors on some flags are repeated, but the parts are easy to distinguish because they are partitioned into amounts that are equal to the others parts of the flag. So, Austria’s flag is 2/3 red, but we can easily see it as 1/3 and 1/3 because it has a white stripe in the middle that is also 1/3. Our eyes are trained now to see three equal parts and think, ‘Those are thirds.’ ”</a:t>
            </a:r>
            <a:endParaRPr>
              <a:latin typeface="Comfortaa"/>
              <a:ea typeface="Comfortaa"/>
              <a:cs typeface="Comfortaa"/>
              <a:sym typeface="Comfortaa"/>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g15fc4f7df15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3" name="Google Shape;513;g15fc4f7df15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500"/>
              </a:spcAft>
              <a:buClr>
                <a:schemeClr val="dk1"/>
              </a:buClr>
              <a:buSzPts val="1100"/>
              <a:buFont typeface="Arial"/>
              <a:buNone/>
            </a:pPr>
            <a:r>
              <a:rPr lang="en">
                <a:solidFill>
                  <a:schemeClr val="dk1"/>
                </a:solidFill>
                <a:latin typeface="Comfortaa"/>
                <a:ea typeface="Comfortaa"/>
                <a:cs typeface="Comfortaa"/>
                <a:sym typeface="Comfortaa"/>
              </a:rPr>
              <a:t>W</a:t>
            </a:r>
            <a:r>
              <a:rPr lang="en">
                <a:solidFill>
                  <a:schemeClr val="dk1"/>
                </a:solidFill>
                <a:latin typeface="Comfortaa"/>
                <a:ea typeface="Comfortaa"/>
                <a:cs typeface="Comfortaa"/>
                <a:sym typeface="Comfortaa"/>
              </a:rPr>
              <a:t>ork with a neighbor to discuss potential expressions representing the shaded parts of these shapes. Write some expressions to share with the class.</a:t>
            </a:r>
            <a:endParaRPr>
              <a:solidFill>
                <a:schemeClr val="dk1"/>
              </a:solidFill>
              <a:latin typeface="Comfortaa"/>
              <a:ea typeface="Comfortaa"/>
              <a:cs typeface="Comfortaa"/>
              <a:sym typeface="Comfortaa"/>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g1638d80c9d6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8" name="Google Shape;558;g1638d80c9d6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g13f833e5174_0_9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6" name="Google Shape;566;g13f833e5174_0_9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u="sng">
                <a:solidFill>
                  <a:schemeClr val="dk1"/>
                </a:solidFill>
                <a:latin typeface="Comfortaa"/>
                <a:ea typeface="Comfortaa"/>
                <a:cs typeface="Comfortaa"/>
                <a:sym typeface="Comfortaa"/>
              </a:rPr>
              <a:t>FILL-IN-THE-BLANK</a:t>
            </a:r>
            <a:endParaRPr>
              <a:solidFill>
                <a:schemeClr val="dk1"/>
              </a:solidFill>
              <a:latin typeface="Comfortaa"/>
              <a:ea typeface="Comfortaa"/>
              <a:cs typeface="Comfortaa"/>
              <a:sym typeface="Comfortaa"/>
            </a:endParaRPr>
          </a:p>
          <a:p>
            <a:pPr indent="0" lvl="0" marL="0" rtl="0" algn="l">
              <a:lnSpc>
                <a:spcPct val="115000"/>
              </a:lnSpc>
              <a:spcBef>
                <a:spcPts val="1000"/>
              </a:spcBef>
              <a:spcAft>
                <a:spcPts val="0"/>
              </a:spcAft>
              <a:buClr>
                <a:schemeClr val="dk1"/>
              </a:buClr>
              <a:buSzPts val="1100"/>
              <a:buFont typeface="Arial"/>
              <a:buNone/>
            </a:pPr>
            <a:r>
              <a:rPr lang="en">
                <a:latin typeface="Comfortaa"/>
                <a:ea typeface="Comfortaa"/>
                <a:cs typeface="Comfortaa"/>
                <a:sym typeface="Comfortaa"/>
              </a:rPr>
              <a:t>Fraction tiles/fraction bars help us add and compare unit fractions:</a:t>
            </a:r>
            <a:endParaRPr>
              <a:latin typeface="Comfortaa"/>
              <a:ea typeface="Comfortaa"/>
              <a:cs typeface="Comfortaa"/>
              <a:sym typeface="Comfortaa"/>
            </a:endParaRPr>
          </a:p>
          <a:p>
            <a:pPr indent="-298450" lvl="0" marL="457200" rtl="0" algn="l">
              <a:lnSpc>
                <a:spcPct val="150000"/>
              </a:lnSpc>
              <a:spcBef>
                <a:spcPts val="1000"/>
              </a:spcBef>
              <a:spcAft>
                <a:spcPts val="0"/>
              </a:spcAft>
              <a:buSzPts val="1100"/>
              <a:buFont typeface="Comfortaa"/>
              <a:buChar char="●"/>
            </a:pPr>
            <a:r>
              <a:rPr lang="en">
                <a:latin typeface="Comfortaa"/>
                <a:ea typeface="Comfortaa"/>
                <a:cs typeface="Comfortaa"/>
                <a:sym typeface="Comfortaa"/>
              </a:rPr>
              <a:t>I</a:t>
            </a:r>
            <a:r>
              <a:rPr lang="en">
                <a:latin typeface="Comfortaa"/>
                <a:ea typeface="Comfortaa"/>
                <a:cs typeface="Comfortaa"/>
                <a:sym typeface="Comfortaa"/>
              </a:rPr>
              <a:t> can see how many individual unit fractions ________________ one whole.</a:t>
            </a:r>
            <a:endParaRPr>
              <a:latin typeface="Comfortaa"/>
              <a:ea typeface="Comfortaa"/>
              <a:cs typeface="Comfortaa"/>
              <a:sym typeface="Comfortaa"/>
            </a:endParaRPr>
          </a:p>
          <a:p>
            <a:pPr indent="-298450" lvl="0" marL="457200" rtl="0" algn="l">
              <a:lnSpc>
                <a:spcPct val="150000"/>
              </a:lnSpc>
              <a:spcBef>
                <a:spcPts val="0"/>
              </a:spcBef>
              <a:spcAft>
                <a:spcPts val="0"/>
              </a:spcAft>
              <a:buSzPts val="1100"/>
              <a:buFont typeface="Comfortaa"/>
              <a:buChar char="●"/>
            </a:pPr>
            <a:r>
              <a:rPr lang="en">
                <a:latin typeface="Comfortaa"/>
                <a:ea typeface="Comfortaa"/>
                <a:cs typeface="Comfortaa"/>
                <a:sym typeface="Comfortaa"/>
              </a:rPr>
              <a:t>I</a:t>
            </a:r>
            <a:r>
              <a:rPr lang="en">
                <a:latin typeface="Comfortaa"/>
                <a:ea typeface="Comfortaa"/>
                <a:cs typeface="Comfortaa"/>
                <a:sym typeface="Comfortaa"/>
              </a:rPr>
              <a:t> can _____________ unit fractions to one another.</a:t>
            </a:r>
            <a:endParaRPr>
              <a:latin typeface="Comfortaa"/>
              <a:ea typeface="Comfortaa"/>
              <a:cs typeface="Comfortaa"/>
              <a:sym typeface="Comfortaa"/>
            </a:endParaRPr>
          </a:p>
          <a:p>
            <a:pPr indent="-298450" lvl="0" marL="457200" rtl="0" algn="l">
              <a:lnSpc>
                <a:spcPct val="150000"/>
              </a:lnSpc>
              <a:spcBef>
                <a:spcPts val="0"/>
              </a:spcBef>
              <a:spcAft>
                <a:spcPts val="0"/>
              </a:spcAft>
              <a:buSzPts val="1100"/>
              <a:buFont typeface="Comfortaa"/>
              <a:buChar char="●"/>
            </a:pPr>
            <a:r>
              <a:rPr lang="en">
                <a:latin typeface="Comfortaa"/>
                <a:ea typeface="Comfortaa"/>
                <a:cs typeface="Comfortaa"/>
                <a:sym typeface="Comfortaa"/>
              </a:rPr>
              <a:t>I</a:t>
            </a:r>
            <a:r>
              <a:rPr lang="en">
                <a:latin typeface="Comfortaa"/>
                <a:ea typeface="Comfortaa"/>
                <a:cs typeface="Comfortaa"/>
                <a:sym typeface="Comfortaa"/>
              </a:rPr>
              <a:t> can compare fractions to common benchmark fractions, like ½ and ¼ and ¾ </a:t>
            </a:r>
            <a:endParaRPr b="1">
              <a:latin typeface="Comfortaa"/>
              <a:ea typeface="Comfortaa"/>
              <a:cs typeface="Comfortaa"/>
              <a:sym typeface="Comfortaa"/>
            </a:endParaRPr>
          </a:p>
          <a:p>
            <a:pPr indent="-298450" lvl="0" marL="457200" rtl="0" algn="l">
              <a:lnSpc>
                <a:spcPct val="150000"/>
              </a:lnSpc>
              <a:spcBef>
                <a:spcPts val="0"/>
              </a:spcBef>
              <a:spcAft>
                <a:spcPts val="0"/>
              </a:spcAft>
              <a:buSzPts val="1100"/>
              <a:buFont typeface="Comfortaa"/>
              <a:buChar char="●"/>
            </a:pPr>
            <a:r>
              <a:rPr lang="en">
                <a:latin typeface="Comfortaa"/>
                <a:ea typeface="Comfortaa"/>
                <a:cs typeface="Comfortaa"/>
                <a:sym typeface="Comfortaa"/>
              </a:rPr>
              <a:t>I know that e</a:t>
            </a:r>
            <a:r>
              <a:rPr lang="en">
                <a:latin typeface="Comfortaa"/>
                <a:ea typeface="Comfortaa"/>
                <a:cs typeface="Comfortaa"/>
                <a:sym typeface="Comfortaa"/>
              </a:rPr>
              <a:t>ach row equals one ________.</a:t>
            </a:r>
            <a:endParaRPr>
              <a:latin typeface="Comfortaa"/>
              <a:ea typeface="Comfortaa"/>
              <a:cs typeface="Comfortaa"/>
              <a:sym typeface="Comfortaa"/>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g1638d80c9d6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6" name="Google Shape;576;g1638d80c9d6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u="sng">
                <a:latin typeface="Comfortaa"/>
                <a:ea typeface="Comfortaa"/>
                <a:cs typeface="Comfortaa"/>
                <a:sym typeface="Comfortaa"/>
              </a:rPr>
              <a:t>SELF-ASSESS</a:t>
            </a:r>
            <a:endParaRPr b="1">
              <a:latin typeface="Comfortaa"/>
              <a:ea typeface="Comfortaa"/>
              <a:cs typeface="Comfortaa"/>
              <a:sym typeface="Comfortaa"/>
            </a:endParaRPr>
          </a:p>
          <a:p>
            <a:pPr indent="0" lvl="0" marL="0" rtl="0" algn="l">
              <a:lnSpc>
                <a:spcPct val="115000"/>
              </a:lnSpc>
              <a:spcBef>
                <a:spcPts val="0"/>
              </a:spcBef>
              <a:spcAft>
                <a:spcPts val="0"/>
              </a:spcAft>
              <a:buNone/>
            </a:pPr>
            <a:r>
              <a:rPr i="1" lang="en" sz="1000">
                <a:latin typeface="Comfortaa"/>
                <a:ea typeface="Comfortaa"/>
                <a:cs typeface="Comfortaa"/>
                <a:sym typeface="Comfortaa"/>
              </a:rPr>
              <a:t>Give yourself a point for every statement that’s true for you</a:t>
            </a:r>
            <a:endParaRPr i="1" sz="1000">
              <a:latin typeface="Comfortaa"/>
              <a:ea typeface="Comfortaa"/>
              <a:cs typeface="Comfortaa"/>
              <a:sym typeface="Comfortaa"/>
            </a:endParaRPr>
          </a:p>
          <a:p>
            <a:pPr indent="0" lvl="0" marL="0" rtl="0" algn="l">
              <a:lnSpc>
                <a:spcPct val="150000"/>
              </a:lnSpc>
              <a:spcBef>
                <a:spcPts val="1000"/>
              </a:spcBef>
              <a:spcAft>
                <a:spcPts val="0"/>
              </a:spcAft>
              <a:buNone/>
            </a:pPr>
            <a:r>
              <a:rPr lang="en">
                <a:latin typeface="Comfortaa"/>
                <a:ea typeface="Comfortaa"/>
                <a:cs typeface="Comfortaa"/>
                <a:sym typeface="Comfortaa"/>
              </a:rPr>
              <a:t>1.  I can point out which of the fractions above is a unit fraction.</a:t>
            </a:r>
            <a:endParaRPr>
              <a:latin typeface="Comfortaa"/>
              <a:ea typeface="Comfortaa"/>
              <a:cs typeface="Comfortaa"/>
              <a:sym typeface="Comfortaa"/>
            </a:endParaRPr>
          </a:p>
          <a:p>
            <a:pPr indent="0" lvl="0" marL="0" rtl="0" algn="l">
              <a:lnSpc>
                <a:spcPct val="150000"/>
              </a:lnSpc>
              <a:spcBef>
                <a:spcPts val="0"/>
              </a:spcBef>
              <a:spcAft>
                <a:spcPts val="0"/>
              </a:spcAft>
              <a:buNone/>
            </a:pPr>
            <a:r>
              <a:rPr lang="en">
                <a:latin typeface="Comfortaa"/>
                <a:ea typeface="Comfortaa"/>
                <a:cs typeface="Comfortaa"/>
                <a:sym typeface="Comfortaa"/>
              </a:rPr>
              <a:t>2.  I can also say how many of the unit fractions would add together to create the non-unit fraction.</a:t>
            </a:r>
            <a:endParaRPr>
              <a:latin typeface="Comfortaa"/>
              <a:ea typeface="Comfortaa"/>
              <a:cs typeface="Comfortaa"/>
              <a:sym typeface="Comfortaa"/>
            </a:endParaRPr>
          </a:p>
          <a:p>
            <a:pPr indent="0" lvl="0" marL="0" rtl="0" algn="l">
              <a:lnSpc>
                <a:spcPct val="150000"/>
              </a:lnSpc>
              <a:spcBef>
                <a:spcPts val="0"/>
              </a:spcBef>
              <a:spcAft>
                <a:spcPts val="0"/>
              </a:spcAft>
              <a:buNone/>
            </a:pPr>
            <a:r>
              <a:rPr lang="en">
                <a:latin typeface="Comfortaa"/>
                <a:ea typeface="Comfortaa"/>
                <a:cs typeface="Comfortaa"/>
                <a:sym typeface="Comfortaa"/>
              </a:rPr>
              <a:t>3.  I can describe how fraction bars show us how unit fractions compose bigger fractions.</a:t>
            </a:r>
            <a:endParaRPr>
              <a:latin typeface="Comfortaa"/>
              <a:ea typeface="Comfortaa"/>
              <a:cs typeface="Comfortaa"/>
              <a:sym typeface="Comfortaa"/>
            </a:endParaRPr>
          </a:p>
          <a:p>
            <a:pPr indent="0" lvl="0" marL="0" rtl="0" algn="l">
              <a:lnSpc>
                <a:spcPct val="150000"/>
              </a:lnSpc>
              <a:spcBef>
                <a:spcPts val="0"/>
              </a:spcBef>
              <a:spcAft>
                <a:spcPts val="0"/>
              </a:spcAft>
              <a:buNone/>
            </a:pPr>
            <a:r>
              <a:rPr lang="en">
                <a:latin typeface="Comfortaa"/>
                <a:ea typeface="Comfortaa"/>
                <a:cs typeface="Comfortaa"/>
                <a:sym typeface="Comfortaa"/>
              </a:rPr>
              <a:t>4.  I understood the expressions I and my partner created for the flags in the flag activity.</a:t>
            </a:r>
            <a:endParaRPr>
              <a:latin typeface="Comfortaa"/>
              <a:ea typeface="Comfortaa"/>
              <a:cs typeface="Comfortaa"/>
              <a:sym typeface="Comfortaa"/>
            </a:endParaRPr>
          </a:p>
          <a:p>
            <a:pPr indent="0" lvl="0" marL="0" rtl="0" algn="l">
              <a:lnSpc>
                <a:spcPct val="150000"/>
              </a:lnSpc>
              <a:spcBef>
                <a:spcPts val="0"/>
              </a:spcBef>
              <a:spcAft>
                <a:spcPts val="0"/>
              </a:spcAft>
              <a:buNone/>
            </a:pPr>
            <a:r>
              <a:rPr lang="en">
                <a:latin typeface="Comfortaa"/>
                <a:ea typeface="Comfortaa"/>
                <a:cs typeface="Comfortaa"/>
                <a:sym typeface="Comfortaa"/>
              </a:rPr>
              <a:t>5.  My sum expressions have had like fractions and addition operations (+) in them.</a:t>
            </a:r>
            <a:endParaRPr>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t/>
            </a:r>
            <a:endParaRPr i="1">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a:latin typeface="Comfortaa"/>
                <a:ea typeface="Comfortaa"/>
                <a:cs typeface="Comfortaa"/>
                <a:sym typeface="Comfortaa"/>
              </a:rPr>
              <a:t>My understanding is a ____ out of </a:t>
            </a:r>
            <a:r>
              <a:rPr lang="en">
                <a:solidFill>
                  <a:srgbClr val="FFFFFF"/>
                </a:solidFill>
                <a:latin typeface="Comfortaa"/>
                <a:ea typeface="Comfortaa"/>
                <a:cs typeface="Comfortaa"/>
                <a:sym typeface="Comfortaa"/>
              </a:rPr>
              <a:t>.</a:t>
            </a:r>
            <a:r>
              <a:rPr lang="en" u="sng">
                <a:latin typeface="Comfortaa"/>
                <a:ea typeface="Comfortaa"/>
                <a:cs typeface="Comfortaa"/>
                <a:sym typeface="Comfortaa"/>
              </a:rPr>
              <a:t>  </a:t>
            </a:r>
            <a:r>
              <a:rPr lang="en" u="sng">
                <a:latin typeface="Comfortaa"/>
                <a:ea typeface="Comfortaa"/>
                <a:cs typeface="Comfortaa"/>
                <a:sym typeface="Comfortaa"/>
              </a:rPr>
              <a:t>5  </a:t>
            </a:r>
            <a:r>
              <a:rPr lang="en">
                <a:solidFill>
                  <a:srgbClr val="434343"/>
                </a:solidFill>
                <a:latin typeface="Comfortaa"/>
                <a:ea typeface="Comfortaa"/>
                <a:cs typeface="Comfortaa"/>
                <a:sym typeface="Comfortaa"/>
              </a:rPr>
              <a:t>.</a:t>
            </a:r>
            <a:endParaRPr>
              <a:solidFill>
                <a:srgbClr val="434343"/>
              </a:solidFill>
              <a:latin typeface="Comfortaa"/>
              <a:ea typeface="Comfortaa"/>
              <a:cs typeface="Comfortaa"/>
              <a:sym typeface="Comfortaa"/>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g1638d80c9d6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7" name="Google Shape;587;g1638d80c9d6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g1638d80c9d6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5" name="Google Shape;595;g1638d80c9d6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Comfortaa"/>
              <a:ea typeface="Comfortaa"/>
              <a:cs typeface="Comfortaa"/>
              <a:sym typeface="Comfortaa"/>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g15fc4f7df15_0_4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9" name="Google Shape;619;g15fc4f7df15_0_4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Comfortaa"/>
                <a:ea typeface="Comfortaa"/>
                <a:cs typeface="Comfortaa"/>
                <a:sym typeface="Comfortaa"/>
              </a:rPr>
              <a:t>We partition number lines into </a:t>
            </a:r>
            <a:r>
              <a:rPr b="1" i="1" lang="en">
                <a:solidFill>
                  <a:schemeClr val="dk1"/>
                </a:solidFill>
                <a:latin typeface="Comfortaa"/>
                <a:ea typeface="Comfortaa"/>
                <a:cs typeface="Comfortaa"/>
                <a:sym typeface="Comfortaa"/>
              </a:rPr>
              <a:t>equal parts</a:t>
            </a:r>
            <a:r>
              <a:rPr lang="en">
                <a:solidFill>
                  <a:schemeClr val="dk1"/>
                </a:solidFill>
                <a:latin typeface="Comfortaa"/>
                <a:ea typeface="Comfortaa"/>
                <a:cs typeface="Comfortaa"/>
                <a:sym typeface="Comfortaa"/>
              </a:rPr>
              <a:t> just like we do with shapes. </a:t>
            </a:r>
            <a:r>
              <a:rPr lang="en">
                <a:solidFill>
                  <a:schemeClr val="dk1"/>
                </a:solidFill>
                <a:latin typeface="Comfortaa"/>
                <a:ea typeface="Comfortaa"/>
                <a:cs typeface="Comfortaa"/>
                <a:sym typeface="Comfortaa"/>
              </a:rPr>
              <a:t>Follow in-class demonstration, adding a box and partitions to create a number line that shows </a:t>
            </a:r>
            <a:r>
              <a:rPr i="1" lang="en">
                <a:solidFill>
                  <a:schemeClr val="dk1"/>
                </a:solidFill>
                <a:latin typeface="Comfortaa"/>
                <a:ea typeface="Comfortaa"/>
                <a:cs typeface="Comfortaa"/>
                <a:sym typeface="Comfortaa"/>
              </a:rPr>
              <a:t>thirds</a:t>
            </a:r>
            <a:r>
              <a:rPr lang="en">
                <a:solidFill>
                  <a:schemeClr val="dk1"/>
                </a:solidFill>
                <a:latin typeface="Comfortaa"/>
                <a:ea typeface="Comfortaa"/>
                <a:cs typeface="Comfortaa"/>
                <a:sym typeface="Comfortaa"/>
              </a:rPr>
              <a:t>. Then, create </a:t>
            </a:r>
            <a:r>
              <a:rPr i="1" lang="en">
                <a:solidFill>
                  <a:schemeClr val="dk1"/>
                </a:solidFill>
                <a:latin typeface="Comfortaa"/>
                <a:ea typeface="Comfortaa"/>
                <a:cs typeface="Comfortaa"/>
                <a:sym typeface="Comfortaa"/>
              </a:rPr>
              <a:t>sixths</a:t>
            </a:r>
            <a:r>
              <a:rPr lang="en">
                <a:solidFill>
                  <a:schemeClr val="dk1"/>
                </a:solidFill>
                <a:latin typeface="Comfortaa"/>
                <a:ea typeface="Comfortaa"/>
                <a:cs typeface="Comfortaa"/>
                <a:sym typeface="Comfortaa"/>
              </a:rPr>
              <a:t>.</a:t>
            </a:r>
            <a:endParaRPr>
              <a:solidFill>
                <a:schemeClr val="dk1"/>
              </a:solidFill>
              <a:latin typeface="Comfortaa"/>
              <a:ea typeface="Comfortaa"/>
              <a:cs typeface="Comfortaa"/>
              <a:sym typeface="Comfortaa"/>
            </a:endParaRPr>
          </a:p>
          <a:p>
            <a:pPr indent="0" lvl="0" marL="0" rtl="0" algn="l">
              <a:spcBef>
                <a:spcPts val="1000"/>
              </a:spcBef>
              <a:spcAft>
                <a:spcPts val="1000"/>
              </a:spcAft>
              <a:buClr>
                <a:schemeClr val="dk1"/>
              </a:buClr>
              <a:buSzPts val="1100"/>
              <a:buFont typeface="Arial"/>
              <a:buNone/>
            </a:pPr>
            <a:r>
              <a:rPr i="1" lang="en">
                <a:solidFill>
                  <a:schemeClr val="dk1"/>
                </a:solidFill>
                <a:latin typeface="Comfortaa"/>
                <a:ea typeface="Comfortaa"/>
                <a:cs typeface="Comfortaa"/>
                <a:sym typeface="Comfortaa"/>
              </a:rPr>
              <a:t>Note: Students working remotely can use the box and partition lines provided to the left of the slide.</a:t>
            </a:r>
            <a:endParaRPr i="1">
              <a:solidFill>
                <a:schemeClr val="dk1"/>
              </a:solidFill>
              <a:latin typeface="Comfortaa"/>
              <a:ea typeface="Comfortaa"/>
              <a:cs typeface="Comfortaa"/>
              <a:sym typeface="Comforta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13f833e5174_0_6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13f833e5174_0_6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g15fc4f7df15_0_5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9" name="Google Shape;639;g15fc4f7df15_0_5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2" name="Shape 652"/>
        <p:cNvGrpSpPr/>
        <p:nvPr/>
      </p:nvGrpSpPr>
      <p:grpSpPr>
        <a:xfrm>
          <a:off x="0" y="0"/>
          <a:ext cx="0" cy="0"/>
          <a:chOff x="0" y="0"/>
          <a:chExt cx="0" cy="0"/>
        </a:xfrm>
      </p:grpSpPr>
      <p:sp>
        <p:nvSpPr>
          <p:cNvPr id="653" name="Google Shape;653;g1758afbd775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4" name="Google Shape;654;g1758afbd775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latin typeface="Comfortaa"/>
                <a:ea typeface="Comfortaa"/>
                <a:cs typeface="Comfortaa"/>
                <a:sym typeface="Comfortaa"/>
              </a:rPr>
              <a:t>DIRECTIONS</a:t>
            </a:r>
            <a:r>
              <a:rPr lang="en" sz="1200">
                <a:latin typeface="Comfortaa"/>
                <a:ea typeface="Comfortaa"/>
                <a:cs typeface="Comfortaa"/>
                <a:sym typeface="Comfortaa"/>
              </a:rPr>
              <a:t>: Use a point to indicate where 4/6 is on the bottom number line.</a:t>
            </a:r>
            <a:endParaRPr sz="1200">
              <a:latin typeface="Comfortaa"/>
              <a:ea typeface="Comfortaa"/>
              <a:cs typeface="Comfortaa"/>
              <a:sym typeface="Comfortaa"/>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g13f833e5174_0_1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9" name="Google Shape;669;g13f833e5174_0_1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Comfortaa"/>
                <a:ea typeface="Comfortaa"/>
                <a:cs typeface="Comfortaa"/>
                <a:sym typeface="Comfortaa"/>
              </a:rPr>
              <a:t>Notes on</a:t>
            </a:r>
            <a:r>
              <a:rPr b="1" lang="en">
                <a:solidFill>
                  <a:schemeClr val="dk1"/>
                </a:solidFill>
                <a:latin typeface="Comfortaa"/>
                <a:ea typeface="Comfortaa"/>
                <a:cs typeface="Comfortaa"/>
                <a:sym typeface="Comfortaa"/>
              </a:rPr>
              <a:t> fraction tiles</a:t>
            </a:r>
            <a:r>
              <a:rPr lang="en">
                <a:solidFill>
                  <a:schemeClr val="dk1"/>
                </a:solidFill>
                <a:latin typeface="Comfortaa"/>
                <a:ea typeface="Comfortaa"/>
                <a:cs typeface="Comfortaa"/>
                <a:sym typeface="Comfortaa"/>
              </a:rPr>
              <a:t>:</a:t>
            </a:r>
            <a:endParaRPr>
              <a:solidFill>
                <a:schemeClr val="dk1"/>
              </a:solidFill>
              <a:latin typeface="Comfortaa"/>
              <a:ea typeface="Comfortaa"/>
              <a:cs typeface="Comfortaa"/>
              <a:sym typeface="Comfortaa"/>
            </a:endParaRPr>
          </a:p>
          <a:p>
            <a:pPr indent="-115570" lvl="0" marL="274320" rtl="0" algn="l">
              <a:lnSpc>
                <a:spcPct val="115000"/>
              </a:lnSpc>
              <a:spcBef>
                <a:spcPts val="0"/>
              </a:spcBef>
              <a:spcAft>
                <a:spcPts val="0"/>
              </a:spcAft>
              <a:buClr>
                <a:schemeClr val="dk1"/>
              </a:buClr>
              <a:buSzPts val="1100"/>
              <a:buFont typeface="Comfortaa"/>
              <a:buChar char="●"/>
            </a:pPr>
            <a:r>
              <a:rPr lang="en">
                <a:solidFill>
                  <a:schemeClr val="dk1"/>
                </a:solidFill>
                <a:latin typeface="Comfortaa"/>
                <a:ea typeface="Comfortaa"/>
                <a:cs typeface="Comfortaa"/>
                <a:sym typeface="Comfortaa"/>
              </a:rPr>
              <a:t>Tiles are added to each other to create new fractions.</a:t>
            </a:r>
            <a:endParaRPr>
              <a:solidFill>
                <a:schemeClr val="dk1"/>
              </a:solidFill>
              <a:latin typeface="Comfortaa"/>
              <a:ea typeface="Comfortaa"/>
              <a:cs typeface="Comfortaa"/>
              <a:sym typeface="Comfortaa"/>
            </a:endParaRPr>
          </a:p>
          <a:p>
            <a:pPr indent="-115570" lvl="0" marL="274320" rtl="0" algn="l">
              <a:lnSpc>
                <a:spcPct val="115000"/>
              </a:lnSpc>
              <a:spcBef>
                <a:spcPts val="0"/>
              </a:spcBef>
              <a:spcAft>
                <a:spcPts val="0"/>
              </a:spcAft>
              <a:buClr>
                <a:schemeClr val="dk1"/>
              </a:buClr>
              <a:buSzPts val="1100"/>
              <a:buFont typeface="Comfortaa"/>
              <a:buChar char="●"/>
            </a:pPr>
            <a:r>
              <a:rPr lang="en">
                <a:solidFill>
                  <a:schemeClr val="dk1"/>
                </a:solidFill>
                <a:latin typeface="Comfortaa"/>
                <a:ea typeface="Comfortaa"/>
                <a:cs typeface="Comfortaa"/>
                <a:sym typeface="Comfortaa"/>
              </a:rPr>
              <a:t>The right edge of each tile is where the “point” on the number line would fall that represents the total of those tiles</a:t>
            </a:r>
            <a:endParaRPr>
              <a:solidFill>
                <a:schemeClr val="dk1"/>
              </a:solidFill>
              <a:latin typeface="Comfortaa"/>
              <a:ea typeface="Comfortaa"/>
              <a:cs typeface="Comfortaa"/>
              <a:sym typeface="Comfortaa"/>
            </a:endParaRPr>
          </a:p>
          <a:p>
            <a:pPr indent="-115570" lvl="0" marL="274320" rtl="0" algn="l">
              <a:lnSpc>
                <a:spcPct val="115000"/>
              </a:lnSpc>
              <a:spcBef>
                <a:spcPts val="0"/>
              </a:spcBef>
              <a:spcAft>
                <a:spcPts val="0"/>
              </a:spcAft>
              <a:buClr>
                <a:schemeClr val="dk1"/>
              </a:buClr>
              <a:buSzPts val="1100"/>
              <a:buFont typeface="Comfortaa"/>
              <a:buChar char="●"/>
            </a:pPr>
            <a:r>
              <a:rPr lang="en">
                <a:solidFill>
                  <a:schemeClr val="dk1"/>
                </a:solidFill>
                <a:latin typeface="Comfortaa"/>
                <a:ea typeface="Comfortaa"/>
                <a:cs typeface="Comfortaa"/>
                <a:sym typeface="Comfortaa"/>
              </a:rPr>
              <a:t>We add units from left to right as we count with fractional units, just like with whole numbers.</a:t>
            </a:r>
            <a:endParaRPr i="1">
              <a:solidFill>
                <a:schemeClr val="dk1"/>
              </a:solidFill>
              <a:latin typeface="Comfortaa"/>
              <a:ea typeface="Comfortaa"/>
              <a:cs typeface="Comfortaa"/>
              <a:sym typeface="Comfortaa"/>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7" name="Shape 677"/>
        <p:cNvGrpSpPr/>
        <p:nvPr/>
      </p:nvGrpSpPr>
      <p:grpSpPr>
        <a:xfrm>
          <a:off x="0" y="0"/>
          <a:ext cx="0" cy="0"/>
          <a:chOff x="0" y="0"/>
          <a:chExt cx="0" cy="0"/>
        </a:xfrm>
      </p:grpSpPr>
      <p:sp>
        <p:nvSpPr>
          <p:cNvPr id="678" name="Google Shape;678;g15fc4f7df15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9" name="Google Shape;679;g15fc4f7df15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omfortaa"/>
                <a:ea typeface="Comfortaa"/>
                <a:cs typeface="Comfortaa"/>
                <a:sym typeface="Comfortaa"/>
              </a:rPr>
              <a:t>Get, or make, a copy of the Jamboard provided. Work with a partner to create original number lines.</a:t>
            </a:r>
            <a:endParaRPr>
              <a:latin typeface="Comfortaa"/>
              <a:ea typeface="Comfortaa"/>
              <a:cs typeface="Comfortaa"/>
              <a:sym typeface="Comfortaa"/>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g15fc4f7df15_0_2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2" name="Google Shape;702;g15fc4f7df15_0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5" name="Shape 705"/>
        <p:cNvGrpSpPr/>
        <p:nvPr/>
      </p:nvGrpSpPr>
      <p:grpSpPr>
        <a:xfrm>
          <a:off x="0" y="0"/>
          <a:ext cx="0" cy="0"/>
          <a:chOff x="0" y="0"/>
          <a:chExt cx="0" cy="0"/>
        </a:xfrm>
      </p:grpSpPr>
      <p:sp>
        <p:nvSpPr>
          <p:cNvPr id="706" name="Google Shape;706;g15fc4f7df15_0_2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7" name="Google Shape;707;g15fc4f7df15_0_2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Exploration</a:t>
            </a:r>
            <a:r>
              <a:rPr lang="en">
                <a:solidFill>
                  <a:schemeClr val="dk1"/>
                </a:solidFill>
              </a:rPr>
              <a:t> slide provided in attached Google Slides file, to help students use their number lines and focus on what the numbers in their lines mean.</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i="1" lang="en">
                <a:solidFill>
                  <a:schemeClr val="dk1"/>
                </a:solidFill>
              </a:rPr>
              <a:t>Note: students will have to cut out at least one set of number line strips in order to complete some of these tasks.</a:t>
            </a:r>
            <a:endParaRPr i="1">
              <a:solidFill>
                <a:schemeClr val="dk1"/>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0" name="Shape 710"/>
        <p:cNvGrpSpPr/>
        <p:nvPr/>
      </p:nvGrpSpPr>
      <p:grpSpPr>
        <a:xfrm>
          <a:off x="0" y="0"/>
          <a:ext cx="0" cy="0"/>
          <a:chOff x="0" y="0"/>
          <a:chExt cx="0" cy="0"/>
        </a:xfrm>
      </p:grpSpPr>
      <p:sp>
        <p:nvSpPr>
          <p:cNvPr id="711" name="Google Shape;711;g15fc4f7df15_0_2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2" name="Google Shape;712;g15fc4f7df15_0_2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omfortaa"/>
                <a:ea typeface="Comfortaa"/>
                <a:cs typeface="Comfortaa"/>
                <a:sym typeface="Comfortaa"/>
              </a:rPr>
              <a:t>Share what you noticed…</a:t>
            </a:r>
            <a:endParaRPr>
              <a:latin typeface="Comfortaa"/>
              <a:ea typeface="Comfortaa"/>
              <a:cs typeface="Comfortaa"/>
              <a:sym typeface="Comfortaa"/>
            </a:endParaRPr>
          </a:p>
          <a:p>
            <a:pPr indent="0" lvl="0" marL="0" rtl="0" algn="l">
              <a:spcBef>
                <a:spcPts val="0"/>
              </a:spcBef>
              <a:spcAft>
                <a:spcPts val="0"/>
              </a:spcAft>
              <a:buNone/>
            </a:pPr>
            <a:r>
              <a:rPr i="1" lang="en" sz="1000">
                <a:latin typeface="Comfortaa"/>
                <a:ea typeface="Comfortaa"/>
                <a:cs typeface="Comfortaa"/>
                <a:sym typeface="Comfortaa"/>
              </a:rPr>
              <a:t>  … </a:t>
            </a:r>
            <a:r>
              <a:rPr i="1" lang="en" sz="1000">
                <a:latin typeface="Comfortaa"/>
                <a:ea typeface="Comfortaa"/>
                <a:cs typeface="Comfortaa"/>
                <a:sym typeface="Comfortaa"/>
              </a:rPr>
              <a:t>r</a:t>
            </a:r>
            <a:r>
              <a:rPr i="1" lang="en" sz="1000">
                <a:latin typeface="Comfortaa"/>
                <a:ea typeface="Comfortaa"/>
                <a:cs typeface="Comfortaa"/>
                <a:sym typeface="Comfortaa"/>
              </a:rPr>
              <a:t>ight away.</a:t>
            </a:r>
            <a:endParaRPr i="1" sz="1000">
              <a:latin typeface="Comfortaa"/>
              <a:ea typeface="Comfortaa"/>
              <a:cs typeface="Comfortaa"/>
              <a:sym typeface="Comfortaa"/>
            </a:endParaRPr>
          </a:p>
          <a:p>
            <a:pPr indent="0" lvl="0" marL="0" rtl="0" algn="l">
              <a:spcBef>
                <a:spcPts val="0"/>
              </a:spcBef>
              <a:spcAft>
                <a:spcPts val="0"/>
              </a:spcAft>
              <a:buNone/>
            </a:pPr>
            <a:r>
              <a:rPr i="1" lang="en" sz="1000">
                <a:latin typeface="Comfortaa"/>
                <a:ea typeface="Comfortaa"/>
                <a:cs typeface="Comfortaa"/>
                <a:sym typeface="Comfortaa"/>
              </a:rPr>
              <a:t>  … after a while.</a:t>
            </a:r>
            <a:endParaRPr i="1" sz="1000">
              <a:latin typeface="Comfortaa"/>
              <a:ea typeface="Comfortaa"/>
              <a:cs typeface="Comfortaa"/>
              <a:sym typeface="Comfortaa"/>
            </a:endParaRPr>
          </a:p>
          <a:p>
            <a:pPr indent="0" lvl="0" marL="0" rtl="0" algn="l">
              <a:spcBef>
                <a:spcPts val="0"/>
              </a:spcBef>
              <a:spcAft>
                <a:spcPts val="0"/>
              </a:spcAft>
              <a:buNone/>
            </a:pPr>
            <a:r>
              <a:rPr i="1" lang="en" sz="1000">
                <a:latin typeface="Comfortaa"/>
                <a:ea typeface="Comfortaa"/>
                <a:cs typeface="Comfortaa"/>
                <a:sym typeface="Comfortaa"/>
              </a:rPr>
              <a:t>  … once your partner pointed it out.</a:t>
            </a:r>
            <a:endParaRPr i="1" sz="1000">
              <a:latin typeface="Comfortaa"/>
              <a:ea typeface="Comfortaa"/>
              <a:cs typeface="Comfortaa"/>
              <a:sym typeface="Comfortaa"/>
            </a:endParaRPr>
          </a:p>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6" name="Shape 716"/>
        <p:cNvGrpSpPr/>
        <p:nvPr/>
      </p:nvGrpSpPr>
      <p:grpSpPr>
        <a:xfrm>
          <a:off x="0" y="0"/>
          <a:ext cx="0" cy="0"/>
          <a:chOff x="0" y="0"/>
          <a:chExt cx="0" cy="0"/>
        </a:xfrm>
      </p:grpSpPr>
      <p:sp>
        <p:nvSpPr>
          <p:cNvPr id="717" name="Google Shape;717;g1638d80c9d6_0_2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8" name="Google Shape;718;g1638d80c9d6_0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a:latin typeface="Comfortaa"/>
                <a:ea typeface="Comfortaa"/>
                <a:cs typeface="Comfortaa"/>
                <a:sym typeface="Comfortaa"/>
              </a:rPr>
              <a:t>Do you have more thumbs UP (answered yes) or DOWN (answered no)?</a:t>
            </a:r>
            <a:endParaRPr b="1">
              <a:latin typeface="Comfortaa"/>
              <a:ea typeface="Comfortaa"/>
              <a:cs typeface="Comfortaa"/>
              <a:sym typeface="Comfortaa"/>
            </a:endParaRPr>
          </a:p>
          <a:p>
            <a:pPr indent="0" lvl="0" marL="0" rtl="0" algn="l">
              <a:lnSpc>
                <a:spcPct val="150000"/>
              </a:lnSpc>
              <a:spcBef>
                <a:spcPts val="0"/>
              </a:spcBef>
              <a:spcAft>
                <a:spcPts val="0"/>
              </a:spcAft>
              <a:buNone/>
            </a:pPr>
            <a:r>
              <a:rPr lang="en" sz="1000">
                <a:latin typeface="Comfortaa"/>
                <a:ea typeface="Comfortaa"/>
                <a:cs typeface="Comfortaa"/>
                <a:sym typeface="Comfortaa"/>
              </a:rPr>
              <a:t>👍  👎 Can you count in different fractional units using a number line?</a:t>
            </a:r>
            <a:endParaRPr sz="1000">
              <a:latin typeface="Comfortaa"/>
              <a:ea typeface="Comfortaa"/>
              <a:cs typeface="Comfortaa"/>
              <a:sym typeface="Comfortaa"/>
            </a:endParaRPr>
          </a:p>
          <a:p>
            <a:pPr indent="0" lvl="0" marL="0" rtl="0" algn="l">
              <a:lnSpc>
                <a:spcPct val="150000"/>
              </a:lnSpc>
              <a:spcBef>
                <a:spcPts val="0"/>
              </a:spcBef>
              <a:spcAft>
                <a:spcPts val="0"/>
              </a:spcAft>
              <a:buClr>
                <a:schemeClr val="dk1"/>
              </a:buClr>
              <a:buSzPts val="1100"/>
              <a:buFont typeface="Arial"/>
              <a:buNone/>
            </a:pPr>
            <a:r>
              <a:rPr lang="en" sz="1000">
                <a:solidFill>
                  <a:schemeClr val="dk1"/>
                </a:solidFill>
                <a:latin typeface="Comfortaa"/>
                <a:ea typeface="Comfortaa"/>
                <a:cs typeface="Comfortaa"/>
                <a:sym typeface="Comfortaa"/>
              </a:rPr>
              <a:t>👍  👎 Can you say what unit this fraction line is segmented into?</a:t>
            </a:r>
            <a:endParaRPr sz="1000">
              <a:solidFill>
                <a:schemeClr val="dk1"/>
              </a:solidFill>
              <a:latin typeface="Comfortaa"/>
              <a:ea typeface="Comfortaa"/>
              <a:cs typeface="Comfortaa"/>
              <a:sym typeface="Comfortaa"/>
            </a:endParaRPr>
          </a:p>
          <a:p>
            <a:pPr indent="0" lvl="0" marL="0" rtl="0" algn="l">
              <a:lnSpc>
                <a:spcPct val="150000"/>
              </a:lnSpc>
              <a:spcBef>
                <a:spcPts val="0"/>
              </a:spcBef>
              <a:spcAft>
                <a:spcPts val="0"/>
              </a:spcAft>
              <a:buNone/>
            </a:pPr>
            <a:r>
              <a:rPr lang="en" sz="1000">
                <a:solidFill>
                  <a:schemeClr val="dk1"/>
                </a:solidFill>
                <a:latin typeface="Comfortaa"/>
                <a:ea typeface="Comfortaa"/>
                <a:cs typeface="Comfortaa"/>
                <a:sym typeface="Comfortaa"/>
              </a:rPr>
              <a:t>👍  👎 Can you label its tick marks?</a:t>
            </a:r>
            <a:endParaRPr sz="1000"/>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1" name="Shape 731"/>
        <p:cNvGrpSpPr/>
        <p:nvPr/>
      </p:nvGrpSpPr>
      <p:grpSpPr>
        <a:xfrm>
          <a:off x="0" y="0"/>
          <a:ext cx="0" cy="0"/>
          <a:chOff x="0" y="0"/>
          <a:chExt cx="0" cy="0"/>
        </a:xfrm>
      </p:grpSpPr>
      <p:sp>
        <p:nvSpPr>
          <p:cNvPr id="732" name="Google Shape;732;g13f833e5174_0_26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3" name="Google Shape;733;g13f833e5174_0_26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latin typeface="Comfortaa"/>
                <a:ea typeface="Comfortaa"/>
                <a:cs typeface="Comfortaa"/>
                <a:sym typeface="Comfortaa"/>
              </a:rPr>
              <a:t>Tick</a:t>
            </a:r>
            <a:r>
              <a:rPr lang="en">
                <a:latin typeface="Comfortaa"/>
                <a:ea typeface="Comfortaa"/>
                <a:cs typeface="Comfortaa"/>
                <a:sym typeface="Comfortaa"/>
              </a:rPr>
              <a:t> marks that differ in size indicate different _______________ _________, just as the tick marks on the number lines did. </a:t>
            </a:r>
            <a:r>
              <a:rPr lang="en">
                <a:solidFill>
                  <a:schemeClr val="dk1"/>
                </a:solidFill>
                <a:latin typeface="Comfortaa"/>
                <a:ea typeface="Comfortaa"/>
                <a:cs typeface="Comfortaa"/>
                <a:sym typeface="Comfortaa"/>
              </a:rPr>
              <a:t>The larger tick here between the whole numbers marks the ____________. </a:t>
            </a:r>
            <a:r>
              <a:rPr lang="en">
                <a:latin typeface="Comfortaa"/>
                <a:ea typeface="Comfortaa"/>
                <a:cs typeface="Comfortaa"/>
                <a:sym typeface="Comfortaa"/>
              </a:rPr>
              <a:t>We see that there are ten-tenths between 2 and 3 cm as well as two-halves. </a:t>
            </a:r>
            <a:r>
              <a:rPr lang="en">
                <a:solidFill>
                  <a:schemeClr val="dk1"/>
                </a:solidFill>
                <a:latin typeface="Comfortaa"/>
                <a:ea typeface="Comfortaa"/>
                <a:cs typeface="Comfortaa"/>
                <a:sym typeface="Comfortaa"/>
              </a:rPr>
              <a:t>The centimeter can be partitioned into __________ millimeters. A millimeter is one- _________ of a centimeter.</a:t>
            </a:r>
            <a:endParaRPr b="1">
              <a:solidFill>
                <a:schemeClr val="dk1"/>
              </a:solidFill>
              <a:latin typeface="Comfortaa"/>
              <a:ea typeface="Comfortaa"/>
              <a:cs typeface="Comfortaa"/>
              <a:sym typeface="Comfortaa"/>
            </a:endParaRPr>
          </a:p>
          <a:p>
            <a:pPr indent="0" lvl="0" marL="0" rtl="0" algn="l">
              <a:spcBef>
                <a:spcPts val="0"/>
              </a:spcBef>
              <a:spcAft>
                <a:spcPts val="0"/>
              </a:spcAft>
              <a:buNone/>
            </a:pPr>
            <a:r>
              <a:t/>
            </a:r>
            <a:endParaRPr>
              <a:latin typeface="Comfortaa"/>
              <a:ea typeface="Comfortaa"/>
              <a:cs typeface="Comfortaa"/>
              <a:sym typeface="Comfortaa"/>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4" name="Shape 754"/>
        <p:cNvGrpSpPr/>
        <p:nvPr/>
      </p:nvGrpSpPr>
      <p:grpSpPr>
        <a:xfrm>
          <a:off x="0" y="0"/>
          <a:ext cx="0" cy="0"/>
          <a:chOff x="0" y="0"/>
          <a:chExt cx="0" cy="0"/>
        </a:xfrm>
      </p:grpSpPr>
      <p:sp>
        <p:nvSpPr>
          <p:cNvPr id="755" name="Google Shape;755;g14555e22086_0_2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6" name="Google Shape;756;g14555e22086_0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latin typeface="Comfortaa"/>
                <a:ea typeface="Comfortaa"/>
                <a:cs typeface="Comfortaa"/>
                <a:sym typeface="Comfortaa"/>
              </a:rPr>
              <a:t>Images + timestamps:</a:t>
            </a:r>
            <a:endParaRPr u="sng">
              <a:latin typeface="Comfortaa"/>
              <a:ea typeface="Comfortaa"/>
              <a:cs typeface="Comfortaa"/>
              <a:sym typeface="Comfortaa"/>
            </a:endParaRPr>
          </a:p>
          <a:p>
            <a:pPr indent="0" lvl="0" marL="0" rtl="0" algn="l">
              <a:spcBef>
                <a:spcPts val="0"/>
              </a:spcBef>
              <a:spcAft>
                <a:spcPts val="0"/>
              </a:spcAft>
              <a:buNone/>
            </a:pPr>
            <a:r>
              <a:rPr lang="en">
                <a:latin typeface="Comfortaa"/>
                <a:ea typeface="Comfortaa"/>
                <a:cs typeface="Comfortaa"/>
                <a:sym typeface="Comfortaa"/>
              </a:rPr>
              <a:t>0:08 bread slices</a:t>
            </a:r>
            <a:endParaRPr>
              <a:latin typeface="Comfortaa"/>
              <a:ea typeface="Comfortaa"/>
              <a:cs typeface="Comfortaa"/>
              <a:sym typeface="Comfortaa"/>
            </a:endParaRPr>
          </a:p>
          <a:p>
            <a:pPr indent="0" lvl="0" marL="0" rtl="0" algn="l">
              <a:spcBef>
                <a:spcPts val="0"/>
              </a:spcBef>
              <a:spcAft>
                <a:spcPts val="0"/>
              </a:spcAft>
              <a:buNone/>
            </a:pPr>
            <a:r>
              <a:rPr lang="en">
                <a:solidFill>
                  <a:schemeClr val="dk1"/>
                </a:solidFill>
                <a:latin typeface="Comfortaa"/>
                <a:ea typeface="Comfortaa"/>
                <a:cs typeface="Comfortaa"/>
                <a:sym typeface="Comfortaa"/>
              </a:rPr>
              <a:t>0:15 quarter-pounder sandwich</a:t>
            </a:r>
            <a:endParaRPr>
              <a:solidFill>
                <a:schemeClr val="dk1"/>
              </a:solidFill>
              <a:latin typeface="Comfortaa"/>
              <a:ea typeface="Comfortaa"/>
              <a:cs typeface="Comfortaa"/>
              <a:sym typeface="Comfortaa"/>
            </a:endParaRPr>
          </a:p>
          <a:p>
            <a:pPr indent="0" lvl="0" marL="0" rtl="0" algn="l">
              <a:spcBef>
                <a:spcPts val="0"/>
              </a:spcBef>
              <a:spcAft>
                <a:spcPts val="0"/>
              </a:spcAft>
              <a:buNone/>
            </a:pPr>
            <a:r>
              <a:rPr lang="en">
                <a:solidFill>
                  <a:schemeClr val="dk1"/>
                </a:solidFill>
                <a:latin typeface="Comfortaa"/>
                <a:ea typeface="Comfortaa"/>
                <a:cs typeface="Comfortaa"/>
                <a:sym typeface="Comfortaa"/>
              </a:rPr>
              <a:t>0:21 Google cake</a:t>
            </a:r>
            <a:endParaRPr>
              <a:solidFill>
                <a:schemeClr val="dk1"/>
              </a:solidFill>
              <a:latin typeface="Comfortaa"/>
              <a:ea typeface="Comfortaa"/>
              <a:cs typeface="Comfortaa"/>
              <a:sym typeface="Comfortaa"/>
            </a:endParaRPr>
          </a:p>
          <a:p>
            <a:pPr indent="0" lvl="0" marL="0" rtl="0" algn="l">
              <a:spcBef>
                <a:spcPts val="0"/>
              </a:spcBef>
              <a:spcAft>
                <a:spcPts val="0"/>
              </a:spcAft>
              <a:buNone/>
            </a:pPr>
            <a:r>
              <a:rPr lang="en">
                <a:solidFill>
                  <a:schemeClr val="dk1"/>
                </a:solidFill>
                <a:latin typeface="Comfortaa"/>
                <a:ea typeface="Comfortaa"/>
                <a:cs typeface="Comfortaa"/>
                <a:sym typeface="Comfortaa"/>
              </a:rPr>
              <a:t>0:28 February calendar</a:t>
            </a:r>
            <a:endParaRPr>
              <a:solidFill>
                <a:schemeClr val="dk1"/>
              </a:solidFill>
              <a:latin typeface="Comfortaa"/>
              <a:ea typeface="Comfortaa"/>
              <a:cs typeface="Comfortaa"/>
              <a:sym typeface="Comfortaa"/>
            </a:endParaRPr>
          </a:p>
          <a:p>
            <a:pPr indent="0" lvl="0" marL="0" rtl="0" algn="l">
              <a:spcBef>
                <a:spcPts val="0"/>
              </a:spcBef>
              <a:spcAft>
                <a:spcPts val="0"/>
              </a:spcAft>
              <a:buNone/>
            </a:pPr>
            <a:r>
              <a:rPr lang="en">
                <a:solidFill>
                  <a:schemeClr val="dk1"/>
                </a:solidFill>
                <a:latin typeface="Comfortaa"/>
                <a:ea typeface="Comfortaa"/>
                <a:cs typeface="Comfortaa"/>
                <a:sym typeface="Comfortaa"/>
              </a:rPr>
              <a:t>0:34 chocolate bar</a:t>
            </a:r>
            <a:endParaRPr>
              <a:solidFill>
                <a:schemeClr val="dk1"/>
              </a:solidFill>
              <a:latin typeface="Comfortaa"/>
              <a:ea typeface="Comfortaa"/>
              <a:cs typeface="Comfortaa"/>
              <a:sym typeface="Comfortaa"/>
            </a:endParaRPr>
          </a:p>
          <a:p>
            <a:pPr indent="0" lvl="0" marL="0" rtl="0" algn="l">
              <a:spcBef>
                <a:spcPts val="0"/>
              </a:spcBef>
              <a:spcAft>
                <a:spcPts val="0"/>
              </a:spcAft>
              <a:buNone/>
            </a:pPr>
            <a:r>
              <a:rPr lang="en">
                <a:solidFill>
                  <a:schemeClr val="dk1"/>
                </a:solidFill>
                <a:latin typeface="Comfortaa"/>
                <a:ea typeface="Comfortaa"/>
                <a:cs typeface="Comfortaa"/>
                <a:sym typeface="Comfortaa"/>
              </a:rPr>
              <a:t>0:41 cards</a:t>
            </a:r>
            <a:endParaRPr>
              <a:solidFill>
                <a:schemeClr val="dk1"/>
              </a:solidFill>
              <a:latin typeface="Comfortaa"/>
              <a:ea typeface="Comfortaa"/>
              <a:cs typeface="Comfortaa"/>
              <a:sym typeface="Comfortaa"/>
            </a:endParaRPr>
          </a:p>
          <a:p>
            <a:pPr indent="0" lvl="0" marL="0" rtl="0" algn="l">
              <a:spcBef>
                <a:spcPts val="0"/>
              </a:spcBef>
              <a:spcAft>
                <a:spcPts val="0"/>
              </a:spcAft>
              <a:buNone/>
            </a:pPr>
            <a:r>
              <a:rPr lang="en">
                <a:solidFill>
                  <a:schemeClr val="dk1"/>
                </a:solidFill>
                <a:latin typeface="Comfortaa"/>
                <a:ea typeface="Comfortaa"/>
                <a:cs typeface="Comfortaa"/>
                <a:sym typeface="Comfortaa"/>
              </a:rPr>
              <a:t>0:47 clock tower</a:t>
            </a:r>
            <a:endParaRPr>
              <a:solidFill>
                <a:schemeClr val="dk1"/>
              </a:solidFill>
              <a:latin typeface="Comfortaa"/>
              <a:ea typeface="Comfortaa"/>
              <a:cs typeface="Comfortaa"/>
              <a:sym typeface="Comfortaa"/>
            </a:endParaRPr>
          </a:p>
          <a:p>
            <a:pPr indent="0" lvl="0" marL="0" rtl="0" algn="l">
              <a:spcBef>
                <a:spcPts val="0"/>
              </a:spcBef>
              <a:spcAft>
                <a:spcPts val="0"/>
              </a:spcAft>
              <a:buNone/>
            </a:pPr>
            <a:r>
              <a:rPr lang="en">
                <a:solidFill>
                  <a:schemeClr val="dk1"/>
                </a:solidFill>
                <a:latin typeface="Comfortaa"/>
                <a:ea typeface="Comfortaa"/>
                <a:cs typeface="Comfortaa"/>
                <a:sym typeface="Comfortaa"/>
              </a:rPr>
              <a:t>0:55 eggs</a:t>
            </a:r>
            <a:endParaRPr>
              <a:solidFill>
                <a:schemeClr val="dk1"/>
              </a:solidFill>
              <a:latin typeface="Comfortaa"/>
              <a:ea typeface="Comfortaa"/>
              <a:cs typeface="Comfortaa"/>
              <a:sym typeface="Comfortaa"/>
            </a:endParaRPr>
          </a:p>
          <a:p>
            <a:pPr indent="0" lvl="0" marL="0" rtl="0" algn="l">
              <a:spcBef>
                <a:spcPts val="0"/>
              </a:spcBef>
              <a:spcAft>
                <a:spcPts val="0"/>
              </a:spcAft>
              <a:buNone/>
            </a:pPr>
            <a:r>
              <a:rPr lang="en">
                <a:solidFill>
                  <a:schemeClr val="dk1"/>
                </a:solidFill>
                <a:latin typeface="Comfortaa"/>
                <a:ea typeface="Comfortaa"/>
                <a:cs typeface="Comfortaa"/>
                <a:sym typeface="Comfortaa"/>
              </a:rPr>
              <a:t>1:01 ferris wheel</a:t>
            </a:r>
            <a:endParaRPr>
              <a:solidFill>
                <a:schemeClr val="dk1"/>
              </a:solidFill>
              <a:latin typeface="Comfortaa"/>
              <a:ea typeface="Comfortaa"/>
              <a:cs typeface="Comfortaa"/>
              <a:sym typeface="Comfortaa"/>
            </a:endParaRPr>
          </a:p>
          <a:p>
            <a:pPr indent="0" lvl="0" marL="0" rtl="0" algn="l">
              <a:spcBef>
                <a:spcPts val="0"/>
              </a:spcBef>
              <a:spcAft>
                <a:spcPts val="0"/>
              </a:spcAft>
              <a:buNone/>
            </a:pPr>
            <a:r>
              <a:rPr lang="en">
                <a:solidFill>
                  <a:schemeClr val="dk1"/>
                </a:solidFill>
                <a:latin typeface="Comfortaa"/>
                <a:ea typeface="Comfortaa"/>
                <a:cs typeface="Comfortaa"/>
                <a:sym typeface="Comfortaa"/>
              </a:rPr>
              <a:t>1:07 flower</a:t>
            </a:r>
            <a:endParaRPr>
              <a:solidFill>
                <a:schemeClr val="dk1"/>
              </a:solidFill>
              <a:latin typeface="Comfortaa"/>
              <a:ea typeface="Comfortaa"/>
              <a:cs typeface="Comfortaa"/>
              <a:sym typeface="Comfortaa"/>
            </a:endParaRPr>
          </a:p>
          <a:p>
            <a:pPr indent="0" lvl="0" marL="0" rtl="0" algn="l">
              <a:spcBef>
                <a:spcPts val="0"/>
              </a:spcBef>
              <a:spcAft>
                <a:spcPts val="0"/>
              </a:spcAft>
              <a:buNone/>
            </a:pPr>
            <a:r>
              <a:rPr lang="en">
                <a:solidFill>
                  <a:schemeClr val="dk1"/>
                </a:solidFill>
                <a:latin typeface="Comfortaa"/>
                <a:ea typeface="Comfortaa"/>
                <a:cs typeface="Comfortaa"/>
                <a:sym typeface="Comfortaa"/>
              </a:rPr>
              <a:t>1:13 gas prices</a:t>
            </a:r>
            <a:endParaRPr>
              <a:solidFill>
                <a:schemeClr val="dk1"/>
              </a:solidFill>
              <a:latin typeface="Comfortaa"/>
              <a:ea typeface="Comfortaa"/>
              <a:cs typeface="Comfortaa"/>
              <a:sym typeface="Comfortaa"/>
            </a:endParaRPr>
          </a:p>
          <a:p>
            <a:pPr indent="0" lvl="0" marL="0" rtl="0" algn="l">
              <a:spcBef>
                <a:spcPts val="0"/>
              </a:spcBef>
              <a:spcAft>
                <a:spcPts val="0"/>
              </a:spcAft>
              <a:buNone/>
            </a:pPr>
            <a:r>
              <a:rPr lang="en">
                <a:solidFill>
                  <a:schemeClr val="dk1"/>
                </a:solidFill>
                <a:latin typeface="Comfortaa"/>
                <a:ea typeface="Comfortaa"/>
                <a:cs typeface="Comfortaa"/>
                <a:sym typeface="Comfortaa"/>
              </a:rPr>
              <a:t>1:20 mile markers</a:t>
            </a:r>
            <a:endParaRPr>
              <a:solidFill>
                <a:schemeClr val="dk1"/>
              </a:solidFill>
              <a:latin typeface="Comfortaa"/>
              <a:ea typeface="Comfortaa"/>
              <a:cs typeface="Comfortaa"/>
              <a:sym typeface="Comfortaa"/>
            </a:endParaRPr>
          </a:p>
          <a:p>
            <a:pPr indent="0" lvl="0" marL="0" rtl="0" algn="l">
              <a:spcBef>
                <a:spcPts val="0"/>
              </a:spcBef>
              <a:spcAft>
                <a:spcPts val="0"/>
              </a:spcAft>
              <a:buNone/>
            </a:pPr>
            <a:r>
              <a:rPr lang="en">
                <a:solidFill>
                  <a:schemeClr val="dk1"/>
                </a:solidFill>
                <a:latin typeface="Comfortaa"/>
                <a:ea typeface="Comfortaa"/>
                <a:cs typeface="Comfortaa"/>
                <a:sym typeface="Comfortaa"/>
              </a:rPr>
              <a:t>1:27 kittens</a:t>
            </a:r>
            <a:endParaRPr>
              <a:solidFill>
                <a:schemeClr val="dk1"/>
              </a:solidFill>
              <a:latin typeface="Comfortaa"/>
              <a:ea typeface="Comfortaa"/>
              <a:cs typeface="Comfortaa"/>
              <a:sym typeface="Comfortaa"/>
            </a:endParaRPr>
          </a:p>
          <a:p>
            <a:pPr indent="0" lvl="0" marL="0" rtl="0" algn="l">
              <a:spcBef>
                <a:spcPts val="0"/>
              </a:spcBef>
              <a:spcAft>
                <a:spcPts val="0"/>
              </a:spcAft>
              <a:buNone/>
            </a:pPr>
            <a:r>
              <a:rPr lang="en">
                <a:solidFill>
                  <a:schemeClr val="dk1"/>
                </a:solidFill>
                <a:latin typeface="Comfortaa"/>
                <a:ea typeface="Comfortaa"/>
                <a:cs typeface="Comfortaa"/>
                <a:sym typeface="Comfortaa"/>
              </a:rPr>
              <a:t>1:33 styrofoam plate</a:t>
            </a:r>
            <a:endParaRPr>
              <a:solidFill>
                <a:schemeClr val="dk1"/>
              </a:solidFill>
              <a:latin typeface="Comfortaa"/>
              <a:ea typeface="Comfortaa"/>
              <a:cs typeface="Comfortaa"/>
              <a:sym typeface="Comfortaa"/>
            </a:endParaRPr>
          </a:p>
          <a:p>
            <a:pPr indent="0" lvl="0" marL="0" rtl="0" algn="l">
              <a:spcBef>
                <a:spcPts val="0"/>
              </a:spcBef>
              <a:spcAft>
                <a:spcPts val="0"/>
              </a:spcAft>
              <a:buNone/>
            </a:pPr>
            <a:r>
              <a:rPr lang="en">
                <a:solidFill>
                  <a:schemeClr val="dk1"/>
                </a:solidFill>
                <a:latin typeface="Comfortaa"/>
                <a:ea typeface="Comfortaa"/>
                <a:cs typeface="Comfortaa"/>
                <a:sym typeface="Comfortaa"/>
              </a:rPr>
              <a:t>1:40 measuring cups</a:t>
            </a:r>
            <a:endParaRPr>
              <a:solidFill>
                <a:schemeClr val="dk1"/>
              </a:solidFill>
              <a:latin typeface="Comfortaa"/>
              <a:ea typeface="Comfortaa"/>
              <a:cs typeface="Comfortaa"/>
              <a:sym typeface="Comfortaa"/>
            </a:endParaRPr>
          </a:p>
          <a:p>
            <a:pPr indent="0" lvl="0" marL="0" rtl="0" algn="l">
              <a:spcBef>
                <a:spcPts val="0"/>
              </a:spcBef>
              <a:spcAft>
                <a:spcPts val="0"/>
              </a:spcAft>
              <a:buNone/>
            </a:pPr>
            <a:r>
              <a:rPr lang="en">
                <a:solidFill>
                  <a:schemeClr val="dk1"/>
                </a:solidFill>
                <a:latin typeface="Comfortaa"/>
                <a:ea typeface="Comfortaa"/>
                <a:cs typeface="Comfortaa"/>
                <a:sym typeface="Comfortaa"/>
              </a:rPr>
              <a:t>1:46 measuring spoons</a:t>
            </a:r>
            <a:endParaRPr>
              <a:solidFill>
                <a:schemeClr val="dk1"/>
              </a:solidFill>
              <a:latin typeface="Comfortaa"/>
              <a:ea typeface="Comfortaa"/>
              <a:cs typeface="Comfortaa"/>
              <a:sym typeface="Comfortaa"/>
            </a:endParaRPr>
          </a:p>
          <a:p>
            <a:pPr indent="0" lvl="0" marL="0" rtl="0" algn="l">
              <a:spcBef>
                <a:spcPts val="0"/>
              </a:spcBef>
              <a:spcAft>
                <a:spcPts val="0"/>
              </a:spcAft>
              <a:buNone/>
            </a:pPr>
            <a:r>
              <a:rPr lang="en">
                <a:solidFill>
                  <a:schemeClr val="dk1"/>
                </a:solidFill>
                <a:latin typeface="Comfortaa"/>
                <a:ea typeface="Comfortaa"/>
                <a:cs typeface="Comfortaa"/>
                <a:sym typeface="Comfortaa"/>
              </a:rPr>
              <a:t>1:53 flag</a:t>
            </a:r>
            <a:endParaRPr>
              <a:solidFill>
                <a:schemeClr val="dk1"/>
              </a:solidFill>
              <a:latin typeface="Comfortaa"/>
              <a:ea typeface="Comfortaa"/>
              <a:cs typeface="Comfortaa"/>
              <a:sym typeface="Comfortaa"/>
            </a:endParaRPr>
          </a:p>
          <a:p>
            <a:pPr indent="0" lvl="0" marL="0" rtl="0" algn="l">
              <a:spcBef>
                <a:spcPts val="0"/>
              </a:spcBef>
              <a:spcAft>
                <a:spcPts val="0"/>
              </a:spcAft>
              <a:buNone/>
            </a:pPr>
            <a:r>
              <a:rPr lang="en">
                <a:solidFill>
                  <a:schemeClr val="dk1"/>
                </a:solidFill>
                <a:latin typeface="Comfortaa"/>
                <a:ea typeface="Comfortaa"/>
                <a:cs typeface="Comfortaa"/>
                <a:sym typeface="Comfortaa"/>
              </a:rPr>
              <a:t>1:59 piggy bank</a:t>
            </a:r>
            <a:endParaRPr>
              <a:solidFill>
                <a:schemeClr val="dk1"/>
              </a:solidFill>
              <a:latin typeface="Comfortaa"/>
              <a:ea typeface="Comfortaa"/>
              <a:cs typeface="Comfortaa"/>
              <a:sym typeface="Comfortaa"/>
            </a:endParaRPr>
          </a:p>
          <a:p>
            <a:pPr indent="0" lvl="0" marL="0" rtl="0" algn="l">
              <a:spcBef>
                <a:spcPts val="0"/>
              </a:spcBef>
              <a:spcAft>
                <a:spcPts val="0"/>
              </a:spcAft>
              <a:buNone/>
            </a:pPr>
            <a:r>
              <a:rPr lang="en">
                <a:solidFill>
                  <a:schemeClr val="dk1"/>
                </a:solidFill>
                <a:latin typeface="Comfortaa"/>
                <a:ea typeface="Comfortaa"/>
                <a:cs typeface="Comfortaa"/>
                <a:sym typeface="Comfortaa"/>
              </a:rPr>
              <a:t>2:06 moon</a:t>
            </a:r>
            <a:endParaRPr>
              <a:solidFill>
                <a:schemeClr val="dk1"/>
              </a:solidFill>
              <a:latin typeface="Comfortaa"/>
              <a:ea typeface="Comfortaa"/>
              <a:cs typeface="Comfortaa"/>
              <a:sym typeface="Comfortaa"/>
            </a:endParaRPr>
          </a:p>
          <a:p>
            <a:pPr indent="0" lvl="0" marL="0" rtl="0" algn="l">
              <a:spcBef>
                <a:spcPts val="0"/>
              </a:spcBef>
              <a:spcAft>
                <a:spcPts val="0"/>
              </a:spcAft>
              <a:buNone/>
            </a:pPr>
            <a:r>
              <a:rPr lang="en">
                <a:solidFill>
                  <a:schemeClr val="dk1"/>
                </a:solidFill>
                <a:latin typeface="Comfortaa"/>
                <a:ea typeface="Comfortaa"/>
                <a:cs typeface="Comfortaa"/>
                <a:sym typeface="Comfortaa"/>
              </a:rPr>
              <a:t>2:12 orange slices</a:t>
            </a:r>
            <a:endParaRPr>
              <a:solidFill>
                <a:schemeClr val="dk1"/>
              </a:solidFill>
              <a:latin typeface="Comfortaa"/>
              <a:ea typeface="Comfortaa"/>
              <a:cs typeface="Comfortaa"/>
              <a:sym typeface="Comfortaa"/>
            </a:endParaRPr>
          </a:p>
          <a:p>
            <a:pPr indent="0" lvl="0" marL="0" rtl="0" algn="l">
              <a:spcBef>
                <a:spcPts val="0"/>
              </a:spcBef>
              <a:spcAft>
                <a:spcPts val="0"/>
              </a:spcAft>
              <a:buNone/>
            </a:pPr>
            <a:r>
              <a:rPr lang="en">
                <a:solidFill>
                  <a:schemeClr val="dk1"/>
                </a:solidFill>
                <a:latin typeface="Comfortaa"/>
                <a:ea typeface="Comfortaa"/>
                <a:cs typeface="Comfortaa"/>
                <a:sym typeface="Comfortaa"/>
              </a:rPr>
              <a:t>2:19 paper plane</a:t>
            </a:r>
            <a:endParaRPr>
              <a:solidFill>
                <a:schemeClr val="dk1"/>
              </a:solidFill>
              <a:latin typeface="Comfortaa"/>
              <a:ea typeface="Comfortaa"/>
              <a:cs typeface="Comfortaa"/>
              <a:sym typeface="Comfortaa"/>
            </a:endParaRPr>
          </a:p>
          <a:p>
            <a:pPr indent="0" lvl="0" marL="0" rtl="0" algn="l">
              <a:spcBef>
                <a:spcPts val="0"/>
              </a:spcBef>
              <a:spcAft>
                <a:spcPts val="0"/>
              </a:spcAft>
              <a:buNone/>
            </a:pPr>
            <a:r>
              <a:rPr lang="en">
                <a:solidFill>
                  <a:schemeClr val="dk1"/>
                </a:solidFill>
                <a:latin typeface="Comfortaa"/>
                <a:ea typeface="Comfortaa"/>
                <a:cs typeface="Comfortaa"/>
                <a:sym typeface="Comfortaa"/>
              </a:rPr>
              <a:t>2:25 piano keys</a:t>
            </a:r>
            <a:endParaRPr>
              <a:solidFill>
                <a:schemeClr val="dk1"/>
              </a:solidFill>
              <a:latin typeface="Comfortaa"/>
              <a:ea typeface="Comfortaa"/>
              <a:cs typeface="Comfortaa"/>
              <a:sym typeface="Comfortaa"/>
            </a:endParaRPr>
          </a:p>
          <a:p>
            <a:pPr indent="0" lvl="0" marL="0" rtl="0" algn="l">
              <a:spcBef>
                <a:spcPts val="0"/>
              </a:spcBef>
              <a:spcAft>
                <a:spcPts val="0"/>
              </a:spcAft>
              <a:buNone/>
            </a:pPr>
            <a:r>
              <a:rPr lang="en">
                <a:solidFill>
                  <a:schemeClr val="dk1"/>
                </a:solidFill>
                <a:latin typeface="Comfortaa"/>
                <a:ea typeface="Comfortaa"/>
                <a:cs typeface="Comfortaa"/>
                <a:sym typeface="Comfortaa"/>
              </a:rPr>
              <a:t>2:31 pizza</a:t>
            </a:r>
            <a:endParaRPr>
              <a:solidFill>
                <a:schemeClr val="dk1"/>
              </a:solidFill>
              <a:latin typeface="Comfortaa"/>
              <a:ea typeface="Comfortaa"/>
              <a:cs typeface="Comfortaa"/>
              <a:sym typeface="Comfortaa"/>
            </a:endParaRPr>
          </a:p>
          <a:p>
            <a:pPr indent="0" lvl="0" marL="0" rtl="0" algn="l">
              <a:spcBef>
                <a:spcPts val="0"/>
              </a:spcBef>
              <a:spcAft>
                <a:spcPts val="0"/>
              </a:spcAft>
              <a:buNone/>
            </a:pPr>
            <a:r>
              <a:rPr lang="en">
                <a:solidFill>
                  <a:schemeClr val="dk1"/>
                </a:solidFill>
                <a:latin typeface="Comfortaa"/>
                <a:ea typeface="Comfortaa"/>
                <a:cs typeface="Comfortaa"/>
                <a:sym typeface="Comfortaa"/>
              </a:rPr>
              <a:t>2:39 Platform 9 ¾ </a:t>
            </a:r>
            <a:endParaRPr>
              <a:solidFill>
                <a:schemeClr val="dk1"/>
              </a:solidFill>
              <a:latin typeface="Comfortaa"/>
              <a:ea typeface="Comfortaa"/>
              <a:cs typeface="Comfortaa"/>
              <a:sym typeface="Comfortaa"/>
            </a:endParaRPr>
          </a:p>
          <a:p>
            <a:pPr indent="0" lvl="0" marL="0" rtl="0" algn="l">
              <a:spcBef>
                <a:spcPts val="0"/>
              </a:spcBef>
              <a:spcAft>
                <a:spcPts val="0"/>
              </a:spcAft>
              <a:buNone/>
            </a:pPr>
            <a:r>
              <a:rPr lang="en">
                <a:solidFill>
                  <a:schemeClr val="dk1"/>
                </a:solidFill>
                <a:latin typeface="Comfortaa"/>
                <a:ea typeface="Comfortaa"/>
                <a:cs typeface="Comfortaa"/>
                <a:sym typeface="Comfortaa"/>
              </a:rPr>
              <a:t>2:46 dog and puppies</a:t>
            </a:r>
            <a:endParaRPr>
              <a:solidFill>
                <a:schemeClr val="dk1"/>
              </a:solidFill>
              <a:latin typeface="Comfortaa"/>
              <a:ea typeface="Comfortaa"/>
              <a:cs typeface="Comfortaa"/>
              <a:sym typeface="Comfortaa"/>
            </a:endParaRPr>
          </a:p>
          <a:p>
            <a:pPr indent="0" lvl="0" marL="0" rtl="0" algn="l">
              <a:spcBef>
                <a:spcPts val="0"/>
              </a:spcBef>
              <a:spcAft>
                <a:spcPts val="0"/>
              </a:spcAft>
              <a:buNone/>
            </a:pPr>
            <a:r>
              <a:rPr lang="en">
                <a:solidFill>
                  <a:schemeClr val="dk1"/>
                </a:solidFill>
                <a:latin typeface="Comfortaa"/>
                <a:ea typeface="Comfortaa"/>
                <a:cs typeface="Comfortaa"/>
                <a:sym typeface="Comfortaa"/>
              </a:rPr>
              <a:t>2:51 tires</a:t>
            </a:r>
            <a:endParaRPr>
              <a:solidFill>
                <a:schemeClr val="dk1"/>
              </a:solidFill>
              <a:latin typeface="Comfortaa"/>
              <a:ea typeface="Comfortaa"/>
              <a:cs typeface="Comfortaa"/>
              <a:sym typeface="Comfortaa"/>
            </a:endParaRPr>
          </a:p>
          <a:p>
            <a:pPr indent="0" lvl="0" marL="0" rtl="0" algn="l">
              <a:spcBef>
                <a:spcPts val="0"/>
              </a:spcBef>
              <a:spcAft>
                <a:spcPts val="0"/>
              </a:spcAft>
              <a:buNone/>
            </a:pPr>
            <a:r>
              <a:rPr lang="en">
                <a:solidFill>
                  <a:schemeClr val="dk1"/>
                </a:solidFill>
                <a:latin typeface="Comfortaa"/>
                <a:ea typeface="Comfortaa"/>
                <a:cs typeface="Comfortaa"/>
                <a:sym typeface="Comfortaa"/>
              </a:rPr>
              <a:t>2:58 Skittles</a:t>
            </a:r>
            <a:endParaRPr>
              <a:solidFill>
                <a:schemeClr val="dk1"/>
              </a:solidFill>
              <a:latin typeface="Comfortaa"/>
              <a:ea typeface="Comfortaa"/>
              <a:cs typeface="Comfortaa"/>
              <a:sym typeface="Comfortaa"/>
            </a:endParaRPr>
          </a:p>
          <a:p>
            <a:pPr indent="0" lvl="0" marL="0" rtl="0" algn="l">
              <a:spcBef>
                <a:spcPts val="0"/>
              </a:spcBef>
              <a:spcAft>
                <a:spcPts val="0"/>
              </a:spcAft>
              <a:buNone/>
            </a:pPr>
            <a:r>
              <a:rPr lang="en">
                <a:solidFill>
                  <a:schemeClr val="dk1"/>
                </a:solidFill>
                <a:latin typeface="Comfortaa"/>
                <a:ea typeface="Comfortaa"/>
                <a:cs typeface="Comfortaa"/>
                <a:sym typeface="Comfortaa"/>
              </a:rPr>
              <a:t>3:04 stairs</a:t>
            </a:r>
            <a:endParaRPr>
              <a:solidFill>
                <a:schemeClr val="dk1"/>
              </a:solidFill>
              <a:latin typeface="Comfortaa"/>
              <a:ea typeface="Comfortaa"/>
              <a:cs typeface="Comfortaa"/>
              <a:sym typeface="Comfortaa"/>
            </a:endParaRPr>
          </a:p>
          <a:p>
            <a:pPr indent="0" lvl="0" marL="0" rtl="0" algn="l">
              <a:spcBef>
                <a:spcPts val="0"/>
              </a:spcBef>
              <a:spcAft>
                <a:spcPts val="0"/>
              </a:spcAft>
              <a:buNone/>
            </a:pPr>
            <a:r>
              <a:rPr lang="en">
                <a:solidFill>
                  <a:schemeClr val="dk1"/>
                </a:solidFill>
                <a:latin typeface="Comfortaa"/>
                <a:ea typeface="Comfortaa"/>
                <a:cs typeface="Comfortaa"/>
                <a:sym typeface="Comfortaa"/>
              </a:rPr>
              <a:t>3:11 sushi</a:t>
            </a:r>
            <a:endParaRPr>
              <a:solidFill>
                <a:schemeClr val="dk1"/>
              </a:solidFill>
              <a:latin typeface="Comfortaa"/>
              <a:ea typeface="Comfortaa"/>
              <a:cs typeface="Comfortaa"/>
              <a:sym typeface="Comfortaa"/>
            </a:endParaRPr>
          </a:p>
          <a:p>
            <a:pPr indent="0" lvl="0" marL="0" rtl="0" algn="l">
              <a:spcBef>
                <a:spcPts val="0"/>
              </a:spcBef>
              <a:spcAft>
                <a:spcPts val="0"/>
              </a:spcAft>
              <a:buNone/>
            </a:pPr>
            <a:r>
              <a:rPr lang="en">
                <a:solidFill>
                  <a:schemeClr val="dk1"/>
                </a:solidFill>
                <a:latin typeface="Comfortaa"/>
                <a:ea typeface="Comfortaa"/>
                <a:cs typeface="Comfortaa"/>
                <a:sym typeface="Comfortaa"/>
              </a:rPr>
              <a:t>3:18 toilet paper</a:t>
            </a:r>
            <a:endParaRPr>
              <a:solidFill>
                <a:schemeClr val="dk1"/>
              </a:solidFill>
              <a:latin typeface="Comfortaa"/>
              <a:ea typeface="Comfortaa"/>
              <a:cs typeface="Comfortaa"/>
              <a:sym typeface="Comfortaa"/>
            </a:endParaRPr>
          </a:p>
          <a:p>
            <a:pPr indent="0" lvl="0" marL="0" rtl="0" algn="l">
              <a:spcBef>
                <a:spcPts val="0"/>
              </a:spcBef>
              <a:spcAft>
                <a:spcPts val="0"/>
              </a:spcAft>
              <a:buNone/>
            </a:pPr>
            <a:r>
              <a:rPr lang="en">
                <a:solidFill>
                  <a:schemeClr val="dk1"/>
                </a:solidFill>
                <a:latin typeface="Comfortaa"/>
                <a:ea typeface="Comfortaa"/>
                <a:cs typeface="Comfortaa"/>
                <a:sym typeface="Comfortaa"/>
              </a:rPr>
              <a:t>3:23 towels</a:t>
            </a:r>
            <a:endParaRPr>
              <a:solidFill>
                <a:schemeClr val="dk1"/>
              </a:solidFill>
              <a:latin typeface="Comfortaa"/>
              <a:ea typeface="Comfortaa"/>
              <a:cs typeface="Comfortaa"/>
              <a:sym typeface="Comfortaa"/>
            </a:endParaRPr>
          </a:p>
          <a:p>
            <a:pPr indent="0" lvl="0" marL="0" rtl="0" algn="l">
              <a:spcBef>
                <a:spcPts val="0"/>
              </a:spcBef>
              <a:spcAft>
                <a:spcPts val="0"/>
              </a:spcAft>
              <a:buNone/>
            </a:pPr>
            <a:r>
              <a:rPr lang="en">
                <a:solidFill>
                  <a:schemeClr val="dk1"/>
                </a:solidFill>
                <a:latin typeface="Comfortaa"/>
                <a:ea typeface="Comfortaa"/>
                <a:cs typeface="Comfortaa"/>
                <a:sym typeface="Comfortaa"/>
              </a:rPr>
              <a:t>3:32 diced vegetables</a:t>
            </a:r>
            <a:endParaRPr>
              <a:solidFill>
                <a:schemeClr val="dk1"/>
              </a:solidFill>
              <a:latin typeface="Comfortaa"/>
              <a:ea typeface="Comfortaa"/>
              <a:cs typeface="Comfortaa"/>
              <a:sym typeface="Comfortaa"/>
            </a:endParaRPr>
          </a:p>
          <a:p>
            <a:pPr indent="0" lvl="0" marL="0" rtl="0" algn="l">
              <a:spcBef>
                <a:spcPts val="0"/>
              </a:spcBef>
              <a:spcAft>
                <a:spcPts val="0"/>
              </a:spcAft>
              <a:buNone/>
            </a:pPr>
            <a:r>
              <a:rPr lang="en">
                <a:solidFill>
                  <a:schemeClr val="dk1"/>
                </a:solidFill>
                <a:latin typeface="Comfortaa"/>
                <a:ea typeface="Comfortaa"/>
                <a:cs typeface="Comfortaa"/>
                <a:sym typeface="Comfortaa"/>
              </a:rPr>
              <a:t>3:38 glass of water</a:t>
            </a:r>
            <a:endParaRPr>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lang="en">
                <a:solidFill>
                  <a:schemeClr val="dk1"/>
                </a:solidFill>
                <a:latin typeface="Comfortaa"/>
                <a:ea typeface="Comfortaa"/>
                <a:cs typeface="Comfortaa"/>
                <a:sym typeface="Comfortaa"/>
              </a:rPr>
              <a:t>3:43 watermelon</a:t>
            </a:r>
            <a:endParaRPr>
              <a:solidFill>
                <a:schemeClr val="dk1"/>
              </a:solidFill>
              <a:latin typeface="Comfortaa"/>
              <a:ea typeface="Comfortaa"/>
              <a:cs typeface="Comfortaa"/>
              <a:sym typeface="Comforta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13f833e5174_0_7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13f833e5174_0_7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0" name="Shape 760"/>
        <p:cNvGrpSpPr/>
        <p:nvPr/>
      </p:nvGrpSpPr>
      <p:grpSpPr>
        <a:xfrm>
          <a:off x="0" y="0"/>
          <a:ext cx="0" cy="0"/>
          <a:chOff x="0" y="0"/>
          <a:chExt cx="0" cy="0"/>
        </a:xfrm>
      </p:grpSpPr>
      <p:sp>
        <p:nvSpPr>
          <p:cNvPr id="761" name="Google Shape;761;g13f833e5174_0_1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2" name="Google Shape;762;g13f833e5174_0_1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u="sng">
                <a:latin typeface="Comfortaa"/>
                <a:ea typeface="Comfortaa"/>
                <a:cs typeface="Comfortaa"/>
                <a:sym typeface="Comfortaa"/>
              </a:rPr>
              <a:t>NAMING FRACTIONS</a:t>
            </a:r>
            <a:endParaRPr b="1" u="sng">
              <a:latin typeface="Comfortaa"/>
              <a:ea typeface="Comfortaa"/>
              <a:cs typeface="Comfortaa"/>
              <a:sym typeface="Comfortaa"/>
            </a:endParaRPr>
          </a:p>
          <a:p>
            <a:pPr indent="0" lvl="0" marL="0" rtl="0" algn="l">
              <a:lnSpc>
                <a:spcPct val="150000"/>
              </a:lnSpc>
              <a:spcBef>
                <a:spcPts val="700"/>
              </a:spcBef>
              <a:spcAft>
                <a:spcPts val="0"/>
              </a:spcAft>
              <a:buNone/>
            </a:pPr>
            <a:r>
              <a:rPr lang="en">
                <a:latin typeface="Comfortaa"/>
                <a:ea typeface="Comfortaa"/>
                <a:cs typeface="Comfortaa"/>
                <a:sym typeface="Comfortaa"/>
              </a:rPr>
              <a:t>Total # of problems attempted: ____</a:t>
            </a:r>
            <a:endParaRPr>
              <a:latin typeface="Comfortaa"/>
              <a:ea typeface="Comfortaa"/>
              <a:cs typeface="Comfortaa"/>
              <a:sym typeface="Comfortaa"/>
            </a:endParaRPr>
          </a:p>
          <a:p>
            <a:pPr indent="0" lvl="0" marL="0" rtl="0" algn="l">
              <a:lnSpc>
                <a:spcPct val="150000"/>
              </a:lnSpc>
              <a:spcBef>
                <a:spcPts val="0"/>
              </a:spcBef>
              <a:spcAft>
                <a:spcPts val="0"/>
              </a:spcAft>
              <a:buNone/>
            </a:pPr>
            <a:r>
              <a:rPr lang="en">
                <a:solidFill>
                  <a:schemeClr val="dk1"/>
                </a:solidFill>
                <a:latin typeface="Comfortaa"/>
                <a:ea typeface="Comfortaa"/>
                <a:cs typeface="Comfortaa"/>
                <a:sym typeface="Comfortaa"/>
              </a:rPr>
              <a:t># Correct on 1st try: ____</a:t>
            </a:r>
            <a:endParaRPr>
              <a:solidFill>
                <a:schemeClr val="dk1"/>
              </a:solidFill>
              <a:latin typeface="Comfortaa"/>
              <a:ea typeface="Comfortaa"/>
              <a:cs typeface="Comfortaa"/>
              <a:sym typeface="Comfortaa"/>
            </a:endParaRPr>
          </a:p>
          <a:p>
            <a:pPr indent="0" lvl="0" marL="0" rtl="0" algn="l">
              <a:lnSpc>
                <a:spcPct val="150000"/>
              </a:lnSpc>
              <a:spcBef>
                <a:spcPts val="0"/>
              </a:spcBef>
              <a:spcAft>
                <a:spcPts val="0"/>
              </a:spcAft>
              <a:buNone/>
            </a:pPr>
            <a:r>
              <a:rPr lang="en">
                <a:solidFill>
                  <a:schemeClr val="dk1"/>
                </a:solidFill>
                <a:latin typeface="Comfortaa"/>
                <a:ea typeface="Comfortaa"/>
                <a:cs typeface="Comfortaa"/>
                <a:sym typeface="Comfortaa"/>
              </a:rPr>
              <a:t># Correct on 2nd try: ____</a:t>
            </a:r>
            <a:endParaRPr>
              <a:solidFill>
                <a:schemeClr val="dk1"/>
              </a:solidFill>
              <a:latin typeface="Comfortaa"/>
              <a:ea typeface="Comfortaa"/>
              <a:cs typeface="Comfortaa"/>
              <a:sym typeface="Comfortaa"/>
            </a:endParaRPr>
          </a:p>
          <a:p>
            <a:pPr indent="0" lvl="0" marL="0" rtl="0" algn="l">
              <a:lnSpc>
                <a:spcPct val="150000"/>
              </a:lnSpc>
              <a:spcBef>
                <a:spcPts val="0"/>
              </a:spcBef>
              <a:spcAft>
                <a:spcPts val="0"/>
              </a:spcAft>
              <a:buNone/>
            </a:pPr>
            <a:r>
              <a:rPr lang="en">
                <a:solidFill>
                  <a:schemeClr val="dk1"/>
                </a:solidFill>
                <a:latin typeface="Comfortaa"/>
                <a:ea typeface="Comfortaa"/>
                <a:cs typeface="Comfortaa"/>
                <a:sym typeface="Comfortaa"/>
              </a:rPr>
              <a:t>Which problems challenged me the most? Draw or write them below:</a:t>
            </a:r>
            <a:endParaRPr>
              <a:latin typeface="Comfortaa"/>
              <a:ea typeface="Comfortaa"/>
              <a:cs typeface="Comfortaa"/>
              <a:sym typeface="Comfortaa"/>
            </a:endParaRPr>
          </a:p>
          <a:p>
            <a:pPr indent="0" lvl="0" marL="0" rtl="0" algn="l">
              <a:spcBef>
                <a:spcPts val="0"/>
              </a:spcBef>
              <a:spcAft>
                <a:spcPts val="0"/>
              </a:spcAft>
              <a:buNone/>
            </a:pPr>
            <a:r>
              <a:t/>
            </a:r>
            <a:endParaRPr>
              <a:latin typeface="Comfortaa"/>
              <a:ea typeface="Comfortaa"/>
              <a:cs typeface="Comfortaa"/>
              <a:sym typeface="Comfortaa"/>
            </a:endParaRPr>
          </a:p>
          <a:p>
            <a:pPr indent="0" lvl="0" marL="0" rtl="0" algn="l">
              <a:spcBef>
                <a:spcPts val="0"/>
              </a:spcBef>
              <a:spcAft>
                <a:spcPts val="0"/>
              </a:spcAft>
              <a:buNone/>
            </a:pPr>
            <a:r>
              <a:t/>
            </a:r>
            <a:endParaRPr>
              <a:latin typeface="Comfortaa"/>
              <a:ea typeface="Comfortaa"/>
              <a:cs typeface="Comfortaa"/>
              <a:sym typeface="Comfortaa"/>
            </a:endParaRPr>
          </a:p>
          <a:p>
            <a:pPr indent="0" lvl="0" marL="0" rtl="0" algn="l">
              <a:spcBef>
                <a:spcPts val="0"/>
              </a:spcBef>
              <a:spcAft>
                <a:spcPts val="0"/>
              </a:spcAft>
              <a:buNone/>
            </a:pPr>
            <a:r>
              <a:t/>
            </a:r>
            <a:endParaRPr>
              <a:latin typeface="Comfortaa"/>
              <a:ea typeface="Comfortaa"/>
              <a:cs typeface="Comfortaa"/>
              <a:sym typeface="Comfortaa"/>
            </a:endParaRPr>
          </a:p>
          <a:p>
            <a:pPr indent="0" lvl="0" marL="0" rtl="0" algn="l">
              <a:spcBef>
                <a:spcPts val="0"/>
              </a:spcBef>
              <a:spcAft>
                <a:spcPts val="0"/>
              </a:spcAft>
              <a:buNone/>
            </a:pPr>
            <a:r>
              <a:rPr b="1" lang="en" u="sng">
                <a:solidFill>
                  <a:schemeClr val="dk1"/>
                </a:solidFill>
                <a:latin typeface="Comfortaa"/>
                <a:ea typeface="Comfortaa"/>
                <a:cs typeface="Comfortaa"/>
                <a:sym typeface="Comfortaa"/>
              </a:rPr>
              <a:t>ADDING PARTS</a:t>
            </a:r>
            <a:endParaRPr b="1" u="sng">
              <a:solidFill>
                <a:schemeClr val="dk1"/>
              </a:solidFill>
              <a:latin typeface="Comfortaa"/>
              <a:ea typeface="Comfortaa"/>
              <a:cs typeface="Comfortaa"/>
              <a:sym typeface="Comfortaa"/>
            </a:endParaRPr>
          </a:p>
          <a:p>
            <a:pPr indent="0" lvl="0" marL="0" rtl="0" algn="l">
              <a:lnSpc>
                <a:spcPct val="115000"/>
              </a:lnSpc>
              <a:spcBef>
                <a:spcPts val="700"/>
              </a:spcBef>
              <a:spcAft>
                <a:spcPts val="0"/>
              </a:spcAft>
              <a:buNone/>
            </a:pPr>
            <a:r>
              <a:rPr lang="en">
                <a:solidFill>
                  <a:schemeClr val="dk1"/>
                </a:solidFill>
                <a:latin typeface="Comfortaa"/>
                <a:ea typeface="Comfortaa"/>
                <a:cs typeface="Comfortaa"/>
                <a:sym typeface="Comfortaa"/>
              </a:rPr>
              <a:t>Total # of problems attempted: ____</a:t>
            </a:r>
            <a:endParaRPr>
              <a:solidFill>
                <a:schemeClr val="dk1"/>
              </a:solidFill>
              <a:latin typeface="Comfortaa"/>
              <a:ea typeface="Comfortaa"/>
              <a:cs typeface="Comfortaa"/>
              <a:sym typeface="Comfortaa"/>
            </a:endParaRPr>
          </a:p>
          <a:p>
            <a:pPr indent="0" lvl="0" marL="0" rtl="0" algn="l">
              <a:lnSpc>
                <a:spcPct val="115000"/>
              </a:lnSpc>
              <a:spcBef>
                <a:spcPts val="0"/>
              </a:spcBef>
              <a:spcAft>
                <a:spcPts val="0"/>
              </a:spcAft>
              <a:buNone/>
            </a:pPr>
            <a:r>
              <a:rPr lang="en">
                <a:solidFill>
                  <a:schemeClr val="dk1"/>
                </a:solidFill>
                <a:latin typeface="Comfortaa"/>
                <a:ea typeface="Comfortaa"/>
                <a:cs typeface="Comfortaa"/>
                <a:sym typeface="Comfortaa"/>
              </a:rPr>
              <a:t># Correct on 1st try: ____</a:t>
            </a:r>
            <a:endParaRPr>
              <a:solidFill>
                <a:schemeClr val="dk1"/>
              </a:solidFill>
              <a:latin typeface="Comfortaa"/>
              <a:ea typeface="Comfortaa"/>
              <a:cs typeface="Comfortaa"/>
              <a:sym typeface="Comfortaa"/>
            </a:endParaRPr>
          </a:p>
          <a:p>
            <a:pPr indent="0" lvl="0" marL="0" rtl="0" algn="l">
              <a:lnSpc>
                <a:spcPct val="115000"/>
              </a:lnSpc>
              <a:spcBef>
                <a:spcPts val="0"/>
              </a:spcBef>
              <a:spcAft>
                <a:spcPts val="0"/>
              </a:spcAft>
              <a:buNone/>
            </a:pPr>
            <a:r>
              <a:rPr lang="en">
                <a:solidFill>
                  <a:schemeClr val="dk1"/>
                </a:solidFill>
                <a:latin typeface="Comfortaa"/>
                <a:ea typeface="Comfortaa"/>
                <a:cs typeface="Comfortaa"/>
                <a:sym typeface="Comfortaa"/>
              </a:rPr>
              <a:t># Correct on 2nd try: ____</a:t>
            </a:r>
            <a:endParaRPr>
              <a:solidFill>
                <a:schemeClr val="dk1"/>
              </a:solidFill>
              <a:latin typeface="Comfortaa"/>
              <a:ea typeface="Comfortaa"/>
              <a:cs typeface="Comfortaa"/>
              <a:sym typeface="Comfortaa"/>
            </a:endParaRPr>
          </a:p>
          <a:p>
            <a:pPr indent="0" lvl="0" marL="0" rtl="0" algn="l">
              <a:lnSpc>
                <a:spcPct val="115000"/>
              </a:lnSpc>
              <a:spcBef>
                <a:spcPts val="0"/>
              </a:spcBef>
              <a:spcAft>
                <a:spcPts val="0"/>
              </a:spcAft>
              <a:buNone/>
            </a:pPr>
            <a:r>
              <a:rPr lang="en">
                <a:solidFill>
                  <a:schemeClr val="dk1"/>
                </a:solidFill>
                <a:latin typeface="Comfortaa"/>
                <a:ea typeface="Comfortaa"/>
                <a:cs typeface="Comfortaa"/>
                <a:sym typeface="Comfortaa"/>
              </a:rPr>
              <a:t>Which shapes challenged me the most? Draw or write them below:</a:t>
            </a:r>
            <a:endParaRPr>
              <a:solidFill>
                <a:schemeClr val="dk1"/>
              </a:solidFill>
              <a:latin typeface="Comfortaa"/>
              <a:ea typeface="Comfortaa"/>
              <a:cs typeface="Comfortaa"/>
              <a:sym typeface="Comfortaa"/>
            </a:endParaRPr>
          </a:p>
          <a:p>
            <a:pPr indent="0" lvl="0" marL="0" rtl="0" algn="l">
              <a:spcBef>
                <a:spcPts val="0"/>
              </a:spcBef>
              <a:spcAft>
                <a:spcPts val="0"/>
              </a:spcAft>
              <a:buNone/>
            </a:pPr>
            <a:r>
              <a:t/>
            </a:r>
            <a:endParaRPr b="1" u="sng">
              <a:solidFill>
                <a:schemeClr val="dk1"/>
              </a:solidFill>
              <a:latin typeface="Comfortaa"/>
              <a:ea typeface="Comfortaa"/>
              <a:cs typeface="Comfortaa"/>
              <a:sym typeface="Comfortaa"/>
            </a:endParaRPr>
          </a:p>
          <a:p>
            <a:pPr indent="0" lvl="0" marL="0" rtl="0" algn="l">
              <a:spcBef>
                <a:spcPts val="0"/>
              </a:spcBef>
              <a:spcAft>
                <a:spcPts val="0"/>
              </a:spcAft>
              <a:buNone/>
            </a:pPr>
            <a:r>
              <a:t/>
            </a:r>
            <a:endParaRPr b="1" u="sng">
              <a:solidFill>
                <a:schemeClr val="dk1"/>
              </a:solidFill>
              <a:latin typeface="Comfortaa"/>
              <a:ea typeface="Comfortaa"/>
              <a:cs typeface="Comfortaa"/>
              <a:sym typeface="Comfortaa"/>
            </a:endParaRPr>
          </a:p>
          <a:p>
            <a:pPr indent="0" lvl="0" marL="0" rtl="0" algn="l">
              <a:spcBef>
                <a:spcPts val="0"/>
              </a:spcBef>
              <a:spcAft>
                <a:spcPts val="0"/>
              </a:spcAft>
              <a:buNone/>
            </a:pPr>
            <a:r>
              <a:t/>
            </a:r>
            <a:endParaRPr b="1" u="sng">
              <a:solidFill>
                <a:schemeClr val="dk1"/>
              </a:solidFill>
              <a:latin typeface="Comfortaa"/>
              <a:ea typeface="Comfortaa"/>
              <a:cs typeface="Comfortaa"/>
              <a:sym typeface="Comfortaa"/>
            </a:endParaRPr>
          </a:p>
          <a:p>
            <a:pPr indent="0" lvl="0" marL="0" rtl="0" algn="l">
              <a:spcBef>
                <a:spcPts val="0"/>
              </a:spcBef>
              <a:spcAft>
                <a:spcPts val="0"/>
              </a:spcAft>
              <a:buNone/>
            </a:pPr>
            <a:r>
              <a:rPr b="1" lang="en" u="sng">
                <a:solidFill>
                  <a:schemeClr val="dk1"/>
                </a:solidFill>
                <a:latin typeface="Comfortaa"/>
                <a:ea typeface="Comfortaa"/>
                <a:cs typeface="Comfortaa"/>
                <a:sym typeface="Comfortaa"/>
              </a:rPr>
              <a:t>ADDING UNIT FRACTIONS</a:t>
            </a:r>
            <a:endParaRPr b="1" u="sng">
              <a:solidFill>
                <a:schemeClr val="dk1"/>
              </a:solidFill>
              <a:latin typeface="Comfortaa"/>
              <a:ea typeface="Comfortaa"/>
              <a:cs typeface="Comfortaa"/>
              <a:sym typeface="Comfortaa"/>
            </a:endParaRPr>
          </a:p>
          <a:p>
            <a:pPr indent="0" lvl="0" marL="0" rtl="0" algn="l">
              <a:lnSpc>
                <a:spcPct val="115000"/>
              </a:lnSpc>
              <a:spcBef>
                <a:spcPts val="700"/>
              </a:spcBef>
              <a:spcAft>
                <a:spcPts val="0"/>
              </a:spcAft>
              <a:buNone/>
            </a:pPr>
            <a:r>
              <a:rPr lang="en">
                <a:solidFill>
                  <a:schemeClr val="dk1"/>
                </a:solidFill>
                <a:latin typeface="Comfortaa"/>
                <a:ea typeface="Comfortaa"/>
                <a:cs typeface="Comfortaa"/>
                <a:sym typeface="Comfortaa"/>
              </a:rPr>
              <a:t>Total # of problems attempted: ____</a:t>
            </a:r>
            <a:endParaRPr>
              <a:solidFill>
                <a:schemeClr val="dk1"/>
              </a:solidFill>
              <a:latin typeface="Comfortaa"/>
              <a:ea typeface="Comfortaa"/>
              <a:cs typeface="Comfortaa"/>
              <a:sym typeface="Comfortaa"/>
            </a:endParaRPr>
          </a:p>
          <a:p>
            <a:pPr indent="0" lvl="0" marL="0" rtl="0" algn="l">
              <a:lnSpc>
                <a:spcPct val="115000"/>
              </a:lnSpc>
              <a:spcBef>
                <a:spcPts val="0"/>
              </a:spcBef>
              <a:spcAft>
                <a:spcPts val="0"/>
              </a:spcAft>
              <a:buNone/>
            </a:pPr>
            <a:r>
              <a:rPr lang="en">
                <a:solidFill>
                  <a:schemeClr val="dk1"/>
                </a:solidFill>
                <a:latin typeface="Comfortaa"/>
                <a:ea typeface="Comfortaa"/>
                <a:cs typeface="Comfortaa"/>
                <a:sym typeface="Comfortaa"/>
              </a:rPr>
              <a:t># Correct on 1st try: ____</a:t>
            </a:r>
            <a:endParaRPr>
              <a:solidFill>
                <a:schemeClr val="dk1"/>
              </a:solidFill>
              <a:latin typeface="Comfortaa"/>
              <a:ea typeface="Comfortaa"/>
              <a:cs typeface="Comfortaa"/>
              <a:sym typeface="Comfortaa"/>
            </a:endParaRPr>
          </a:p>
          <a:p>
            <a:pPr indent="0" lvl="0" marL="0" rtl="0" algn="l">
              <a:lnSpc>
                <a:spcPct val="115000"/>
              </a:lnSpc>
              <a:spcBef>
                <a:spcPts val="0"/>
              </a:spcBef>
              <a:spcAft>
                <a:spcPts val="0"/>
              </a:spcAft>
              <a:buNone/>
            </a:pPr>
            <a:r>
              <a:rPr lang="en">
                <a:solidFill>
                  <a:schemeClr val="dk1"/>
                </a:solidFill>
                <a:latin typeface="Comfortaa"/>
                <a:ea typeface="Comfortaa"/>
                <a:cs typeface="Comfortaa"/>
                <a:sym typeface="Comfortaa"/>
              </a:rPr>
              <a:t># Correct on 2nd try: ____</a:t>
            </a:r>
            <a:endParaRPr>
              <a:solidFill>
                <a:schemeClr val="dk1"/>
              </a:solidFill>
              <a:latin typeface="Comfortaa"/>
              <a:ea typeface="Comfortaa"/>
              <a:cs typeface="Comfortaa"/>
              <a:sym typeface="Comfortaa"/>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omfortaa"/>
                <a:ea typeface="Comfortaa"/>
                <a:cs typeface="Comfortaa"/>
                <a:sym typeface="Comfortaa"/>
              </a:rPr>
              <a:t>Which shapes challenged me the most? Draw or write them below:</a:t>
            </a:r>
            <a:endParaRPr b="1" u="sng">
              <a:solidFill>
                <a:schemeClr val="dk1"/>
              </a:solidFill>
              <a:latin typeface="Comfortaa"/>
              <a:ea typeface="Comfortaa"/>
              <a:cs typeface="Comfortaa"/>
              <a:sym typeface="Comfortaa"/>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2" name="Shape 772"/>
        <p:cNvGrpSpPr/>
        <p:nvPr/>
      </p:nvGrpSpPr>
      <p:grpSpPr>
        <a:xfrm>
          <a:off x="0" y="0"/>
          <a:ext cx="0" cy="0"/>
          <a:chOff x="0" y="0"/>
          <a:chExt cx="0" cy="0"/>
        </a:xfrm>
      </p:grpSpPr>
      <p:sp>
        <p:nvSpPr>
          <p:cNvPr id="773" name="Google Shape;773;g185a0362b4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4" name="Google Shape;774;g185a0362b4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u="sng">
                <a:latin typeface="Comfortaa"/>
                <a:ea typeface="Comfortaa"/>
                <a:cs typeface="Comfortaa"/>
                <a:sym typeface="Comfortaa"/>
              </a:rPr>
              <a:t>ADDING PARTS OF A WHOLE</a:t>
            </a:r>
            <a:endParaRPr b="1" u="sng">
              <a:latin typeface="Comfortaa"/>
              <a:ea typeface="Comfortaa"/>
              <a:cs typeface="Comfortaa"/>
              <a:sym typeface="Comfortaa"/>
            </a:endParaRPr>
          </a:p>
          <a:p>
            <a:pPr indent="0" lvl="0" marL="0" rtl="0" algn="l">
              <a:lnSpc>
                <a:spcPct val="150000"/>
              </a:lnSpc>
              <a:spcBef>
                <a:spcPts val="700"/>
              </a:spcBef>
              <a:spcAft>
                <a:spcPts val="0"/>
              </a:spcAft>
              <a:buNone/>
            </a:pPr>
            <a:r>
              <a:rPr lang="en">
                <a:latin typeface="Comfortaa"/>
                <a:ea typeface="Comfortaa"/>
                <a:cs typeface="Comfortaa"/>
                <a:sym typeface="Comfortaa"/>
              </a:rPr>
              <a:t>Total # of problems attempted: ____</a:t>
            </a:r>
            <a:endParaRPr>
              <a:latin typeface="Comfortaa"/>
              <a:ea typeface="Comfortaa"/>
              <a:cs typeface="Comfortaa"/>
              <a:sym typeface="Comfortaa"/>
            </a:endParaRPr>
          </a:p>
          <a:p>
            <a:pPr indent="0" lvl="0" marL="0" rtl="0" algn="l">
              <a:lnSpc>
                <a:spcPct val="150000"/>
              </a:lnSpc>
              <a:spcBef>
                <a:spcPts val="0"/>
              </a:spcBef>
              <a:spcAft>
                <a:spcPts val="0"/>
              </a:spcAft>
              <a:buNone/>
            </a:pPr>
            <a:r>
              <a:rPr lang="en">
                <a:solidFill>
                  <a:schemeClr val="dk1"/>
                </a:solidFill>
                <a:latin typeface="Comfortaa"/>
                <a:ea typeface="Comfortaa"/>
                <a:cs typeface="Comfortaa"/>
                <a:sym typeface="Comfortaa"/>
              </a:rPr>
              <a:t># Correct on 1st try: ____</a:t>
            </a:r>
            <a:endParaRPr>
              <a:solidFill>
                <a:schemeClr val="dk1"/>
              </a:solidFill>
              <a:latin typeface="Comfortaa"/>
              <a:ea typeface="Comfortaa"/>
              <a:cs typeface="Comfortaa"/>
              <a:sym typeface="Comfortaa"/>
            </a:endParaRPr>
          </a:p>
          <a:p>
            <a:pPr indent="0" lvl="0" marL="0" rtl="0" algn="l">
              <a:lnSpc>
                <a:spcPct val="150000"/>
              </a:lnSpc>
              <a:spcBef>
                <a:spcPts val="0"/>
              </a:spcBef>
              <a:spcAft>
                <a:spcPts val="0"/>
              </a:spcAft>
              <a:buNone/>
            </a:pPr>
            <a:r>
              <a:rPr lang="en">
                <a:solidFill>
                  <a:schemeClr val="dk1"/>
                </a:solidFill>
                <a:latin typeface="Comfortaa"/>
                <a:ea typeface="Comfortaa"/>
                <a:cs typeface="Comfortaa"/>
                <a:sym typeface="Comfortaa"/>
              </a:rPr>
              <a:t># Correct on 2nd try: ____</a:t>
            </a:r>
            <a:endParaRPr>
              <a:solidFill>
                <a:schemeClr val="dk1"/>
              </a:solidFill>
              <a:latin typeface="Comfortaa"/>
              <a:ea typeface="Comfortaa"/>
              <a:cs typeface="Comfortaa"/>
              <a:sym typeface="Comfortaa"/>
            </a:endParaRPr>
          </a:p>
          <a:p>
            <a:pPr indent="0" lvl="0" marL="0" rtl="0" algn="l">
              <a:lnSpc>
                <a:spcPct val="150000"/>
              </a:lnSpc>
              <a:spcBef>
                <a:spcPts val="0"/>
              </a:spcBef>
              <a:spcAft>
                <a:spcPts val="0"/>
              </a:spcAft>
              <a:buNone/>
            </a:pPr>
            <a:r>
              <a:rPr lang="en">
                <a:solidFill>
                  <a:schemeClr val="dk1"/>
                </a:solidFill>
                <a:latin typeface="Comfortaa"/>
                <a:ea typeface="Comfortaa"/>
                <a:cs typeface="Comfortaa"/>
                <a:sym typeface="Comfortaa"/>
              </a:rPr>
              <a:t>Which problems challenged me the most? Draw or write them below:</a:t>
            </a:r>
            <a:endParaRPr>
              <a:latin typeface="Comfortaa"/>
              <a:ea typeface="Comfortaa"/>
              <a:cs typeface="Comfortaa"/>
              <a:sym typeface="Comfortaa"/>
            </a:endParaRPr>
          </a:p>
          <a:p>
            <a:pPr indent="0" lvl="0" marL="0" rtl="0" algn="l">
              <a:spcBef>
                <a:spcPts val="0"/>
              </a:spcBef>
              <a:spcAft>
                <a:spcPts val="0"/>
              </a:spcAft>
              <a:buNone/>
            </a:pPr>
            <a:r>
              <a:t/>
            </a:r>
            <a:endParaRPr>
              <a:latin typeface="Comfortaa"/>
              <a:ea typeface="Comfortaa"/>
              <a:cs typeface="Comfortaa"/>
              <a:sym typeface="Comfortaa"/>
            </a:endParaRPr>
          </a:p>
          <a:p>
            <a:pPr indent="0" lvl="0" marL="0" rtl="0" algn="l">
              <a:spcBef>
                <a:spcPts val="0"/>
              </a:spcBef>
              <a:spcAft>
                <a:spcPts val="0"/>
              </a:spcAft>
              <a:buNone/>
            </a:pPr>
            <a:r>
              <a:t/>
            </a:r>
            <a:endParaRPr>
              <a:latin typeface="Comfortaa"/>
              <a:ea typeface="Comfortaa"/>
              <a:cs typeface="Comfortaa"/>
              <a:sym typeface="Comfortaa"/>
            </a:endParaRPr>
          </a:p>
          <a:p>
            <a:pPr indent="0" lvl="0" marL="0" rtl="0" algn="l">
              <a:spcBef>
                <a:spcPts val="0"/>
              </a:spcBef>
              <a:spcAft>
                <a:spcPts val="0"/>
              </a:spcAft>
              <a:buNone/>
            </a:pPr>
            <a:r>
              <a:t/>
            </a:r>
            <a:endParaRPr>
              <a:latin typeface="Comfortaa"/>
              <a:ea typeface="Comfortaa"/>
              <a:cs typeface="Comfortaa"/>
              <a:sym typeface="Comfortaa"/>
            </a:endParaRPr>
          </a:p>
          <a:p>
            <a:pPr indent="0" lvl="0" marL="0" rtl="0" algn="l">
              <a:spcBef>
                <a:spcPts val="0"/>
              </a:spcBef>
              <a:spcAft>
                <a:spcPts val="0"/>
              </a:spcAft>
              <a:buNone/>
            </a:pPr>
            <a:r>
              <a:rPr b="1" lang="en" u="sng">
                <a:solidFill>
                  <a:schemeClr val="dk1"/>
                </a:solidFill>
                <a:latin typeface="Comfortaa"/>
                <a:ea typeface="Comfortaa"/>
                <a:cs typeface="Comfortaa"/>
                <a:sym typeface="Comfortaa"/>
              </a:rPr>
              <a:t>ADDING PARTS</a:t>
            </a:r>
            <a:endParaRPr b="1" u="sng">
              <a:solidFill>
                <a:schemeClr val="dk1"/>
              </a:solidFill>
              <a:latin typeface="Comfortaa"/>
              <a:ea typeface="Comfortaa"/>
              <a:cs typeface="Comfortaa"/>
              <a:sym typeface="Comfortaa"/>
            </a:endParaRPr>
          </a:p>
          <a:p>
            <a:pPr indent="0" lvl="0" marL="0" rtl="0" algn="l">
              <a:lnSpc>
                <a:spcPct val="115000"/>
              </a:lnSpc>
              <a:spcBef>
                <a:spcPts val="700"/>
              </a:spcBef>
              <a:spcAft>
                <a:spcPts val="0"/>
              </a:spcAft>
              <a:buNone/>
            </a:pPr>
            <a:r>
              <a:rPr lang="en">
                <a:solidFill>
                  <a:schemeClr val="dk1"/>
                </a:solidFill>
                <a:latin typeface="Comfortaa"/>
                <a:ea typeface="Comfortaa"/>
                <a:cs typeface="Comfortaa"/>
                <a:sym typeface="Comfortaa"/>
              </a:rPr>
              <a:t>Total # of problems attempted: ____</a:t>
            </a:r>
            <a:endParaRPr>
              <a:solidFill>
                <a:schemeClr val="dk1"/>
              </a:solidFill>
              <a:latin typeface="Comfortaa"/>
              <a:ea typeface="Comfortaa"/>
              <a:cs typeface="Comfortaa"/>
              <a:sym typeface="Comfortaa"/>
            </a:endParaRPr>
          </a:p>
          <a:p>
            <a:pPr indent="0" lvl="0" marL="0" rtl="0" algn="l">
              <a:lnSpc>
                <a:spcPct val="115000"/>
              </a:lnSpc>
              <a:spcBef>
                <a:spcPts val="0"/>
              </a:spcBef>
              <a:spcAft>
                <a:spcPts val="0"/>
              </a:spcAft>
              <a:buNone/>
            </a:pPr>
            <a:r>
              <a:rPr lang="en">
                <a:solidFill>
                  <a:schemeClr val="dk1"/>
                </a:solidFill>
                <a:latin typeface="Comfortaa"/>
                <a:ea typeface="Comfortaa"/>
                <a:cs typeface="Comfortaa"/>
                <a:sym typeface="Comfortaa"/>
              </a:rPr>
              <a:t># Correct on 1st try: ____</a:t>
            </a:r>
            <a:endParaRPr>
              <a:solidFill>
                <a:schemeClr val="dk1"/>
              </a:solidFill>
              <a:latin typeface="Comfortaa"/>
              <a:ea typeface="Comfortaa"/>
              <a:cs typeface="Comfortaa"/>
              <a:sym typeface="Comfortaa"/>
            </a:endParaRPr>
          </a:p>
          <a:p>
            <a:pPr indent="0" lvl="0" marL="0" rtl="0" algn="l">
              <a:lnSpc>
                <a:spcPct val="115000"/>
              </a:lnSpc>
              <a:spcBef>
                <a:spcPts val="0"/>
              </a:spcBef>
              <a:spcAft>
                <a:spcPts val="0"/>
              </a:spcAft>
              <a:buNone/>
            </a:pPr>
            <a:r>
              <a:rPr lang="en">
                <a:solidFill>
                  <a:schemeClr val="dk1"/>
                </a:solidFill>
                <a:latin typeface="Comfortaa"/>
                <a:ea typeface="Comfortaa"/>
                <a:cs typeface="Comfortaa"/>
                <a:sym typeface="Comfortaa"/>
              </a:rPr>
              <a:t># Correct on 2nd try: ____</a:t>
            </a:r>
            <a:endParaRPr>
              <a:solidFill>
                <a:schemeClr val="dk1"/>
              </a:solidFill>
              <a:latin typeface="Comfortaa"/>
              <a:ea typeface="Comfortaa"/>
              <a:cs typeface="Comfortaa"/>
              <a:sym typeface="Comfortaa"/>
            </a:endParaRPr>
          </a:p>
          <a:p>
            <a:pPr indent="0" lvl="0" marL="0" rtl="0" algn="l">
              <a:lnSpc>
                <a:spcPct val="115000"/>
              </a:lnSpc>
              <a:spcBef>
                <a:spcPts val="0"/>
              </a:spcBef>
              <a:spcAft>
                <a:spcPts val="0"/>
              </a:spcAft>
              <a:buNone/>
            </a:pPr>
            <a:r>
              <a:rPr lang="en">
                <a:solidFill>
                  <a:schemeClr val="dk1"/>
                </a:solidFill>
                <a:latin typeface="Comfortaa"/>
                <a:ea typeface="Comfortaa"/>
                <a:cs typeface="Comfortaa"/>
                <a:sym typeface="Comfortaa"/>
              </a:rPr>
              <a:t>Which shapes challenged me the most? Draw or write them below:</a:t>
            </a:r>
            <a:endParaRPr>
              <a:solidFill>
                <a:schemeClr val="dk1"/>
              </a:solidFill>
              <a:latin typeface="Comfortaa"/>
              <a:ea typeface="Comfortaa"/>
              <a:cs typeface="Comfortaa"/>
              <a:sym typeface="Comfortaa"/>
            </a:endParaRPr>
          </a:p>
          <a:p>
            <a:pPr indent="0" lvl="0" marL="0" rtl="0" algn="l">
              <a:spcBef>
                <a:spcPts val="0"/>
              </a:spcBef>
              <a:spcAft>
                <a:spcPts val="0"/>
              </a:spcAft>
              <a:buNone/>
            </a:pPr>
            <a:r>
              <a:t/>
            </a:r>
            <a:endParaRPr b="1" u="sng">
              <a:solidFill>
                <a:schemeClr val="dk1"/>
              </a:solidFill>
              <a:latin typeface="Comfortaa"/>
              <a:ea typeface="Comfortaa"/>
              <a:cs typeface="Comfortaa"/>
              <a:sym typeface="Comfortaa"/>
            </a:endParaRPr>
          </a:p>
          <a:p>
            <a:pPr indent="0" lvl="0" marL="0" rtl="0" algn="l">
              <a:lnSpc>
                <a:spcPct val="115000"/>
              </a:lnSpc>
              <a:spcBef>
                <a:spcPts val="0"/>
              </a:spcBef>
              <a:spcAft>
                <a:spcPts val="0"/>
              </a:spcAft>
              <a:buNone/>
            </a:pPr>
            <a:r>
              <a:t/>
            </a:r>
            <a:endParaRPr b="1" u="sng">
              <a:solidFill>
                <a:schemeClr val="dk1"/>
              </a:solidFill>
              <a:latin typeface="Comfortaa"/>
              <a:ea typeface="Comfortaa"/>
              <a:cs typeface="Comfortaa"/>
              <a:sym typeface="Comfortaa"/>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2" name="Shape 782"/>
        <p:cNvGrpSpPr/>
        <p:nvPr/>
      </p:nvGrpSpPr>
      <p:grpSpPr>
        <a:xfrm>
          <a:off x="0" y="0"/>
          <a:ext cx="0" cy="0"/>
          <a:chOff x="0" y="0"/>
          <a:chExt cx="0" cy="0"/>
        </a:xfrm>
      </p:grpSpPr>
      <p:sp>
        <p:nvSpPr>
          <p:cNvPr id="783" name="Google Shape;783;g185a0362b4f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4" name="Google Shape;784;g185a0362b4f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u="sng">
                <a:solidFill>
                  <a:schemeClr val="dk1"/>
                </a:solidFill>
                <a:latin typeface="Comfortaa"/>
                <a:ea typeface="Comfortaa"/>
                <a:cs typeface="Comfortaa"/>
                <a:sym typeface="Comfortaa"/>
              </a:rPr>
              <a:t>ADDING UNIT FRACTIONS</a:t>
            </a:r>
            <a:endParaRPr b="1" u="sng">
              <a:solidFill>
                <a:schemeClr val="dk1"/>
              </a:solidFill>
              <a:latin typeface="Comfortaa"/>
              <a:ea typeface="Comfortaa"/>
              <a:cs typeface="Comfortaa"/>
              <a:sym typeface="Comfortaa"/>
            </a:endParaRPr>
          </a:p>
          <a:p>
            <a:pPr indent="0" lvl="0" marL="0" rtl="0" algn="l">
              <a:lnSpc>
                <a:spcPct val="150000"/>
              </a:lnSpc>
              <a:spcBef>
                <a:spcPts val="700"/>
              </a:spcBef>
              <a:spcAft>
                <a:spcPts val="0"/>
              </a:spcAft>
              <a:buNone/>
            </a:pPr>
            <a:r>
              <a:rPr lang="en">
                <a:solidFill>
                  <a:schemeClr val="dk1"/>
                </a:solidFill>
                <a:latin typeface="Comfortaa"/>
                <a:ea typeface="Comfortaa"/>
                <a:cs typeface="Comfortaa"/>
                <a:sym typeface="Comfortaa"/>
              </a:rPr>
              <a:t>Total # of problems attempted: ____</a:t>
            </a:r>
            <a:endParaRPr>
              <a:solidFill>
                <a:schemeClr val="dk1"/>
              </a:solidFill>
              <a:latin typeface="Comfortaa"/>
              <a:ea typeface="Comfortaa"/>
              <a:cs typeface="Comfortaa"/>
              <a:sym typeface="Comfortaa"/>
            </a:endParaRPr>
          </a:p>
          <a:p>
            <a:pPr indent="0" lvl="0" marL="0" rtl="0" algn="l">
              <a:lnSpc>
                <a:spcPct val="150000"/>
              </a:lnSpc>
              <a:spcBef>
                <a:spcPts val="0"/>
              </a:spcBef>
              <a:spcAft>
                <a:spcPts val="0"/>
              </a:spcAft>
              <a:buNone/>
            </a:pPr>
            <a:r>
              <a:rPr lang="en">
                <a:solidFill>
                  <a:schemeClr val="dk1"/>
                </a:solidFill>
                <a:latin typeface="Comfortaa"/>
                <a:ea typeface="Comfortaa"/>
                <a:cs typeface="Comfortaa"/>
                <a:sym typeface="Comfortaa"/>
              </a:rPr>
              <a:t># Correct on 1st try: ____</a:t>
            </a:r>
            <a:endParaRPr>
              <a:solidFill>
                <a:schemeClr val="dk1"/>
              </a:solidFill>
              <a:latin typeface="Comfortaa"/>
              <a:ea typeface="Comfortaa"/>
              <a:cs typeface="Comfortaa"/>
              <a:sym typeface="Comfortaa"/>
            </a:endParaRPr>
          </a:p>
          <a:p>
            <a:pPr indent="0" lvl="0" marL="0" rtl="0" algn="l">
              <a:lnSpc>
                <a:spcPct val="150000"/>
              </a:lnSpc>
              <a:spcBef>
                <a:spcPts val="0"/>
              </a:spcBef>
              <a:spcAft>
                <a:spcPts val="0"/>
              </a:spcAft>
              <a:buNone/>
            </a:pPr>
            <a:r>
              <a:rPr lang="en">
                <a:solidFill>
                  <a:schemeClr val="dk1"/>
                </a:solidFill>
                <a:latin typeface="Comfortaa"/>
                <a:ea typeface="Comfortaa"/>
                <a:cs typeface="Comfortaa"/>
                <a:sym typeface="Comfortaa"/>
              </a:rPr>
              <a:t># Correct on 2nd try: ____</a:t>
            </a:r>
            <a:endParaRPr>
              <a:solidFill>
                <a:schemeClr val="dk1"/>
              </a:solidFill>
              <a:latin typeface="Comfortaa"/>
              <a:ea typeface="Comfortaa"/>
              <a:cs typeface="Comfortaa"/>
              <a:sym typeface="Comfortaa"/>
            </a:endParaRPr>
          </a:p>
          <a:p>
            <a:pPr indent="0" lvl="0" marL="0" rtl="0" algn="l">
              <a:lnSpc>
                <a:spcPct val="150000"/>
              </a:lnSpc>
              <a:spcBef>
                <a:spcPts val="0"/>
              </a:spcBef>
              <a:spcAft>
                <a:spcPts val="0"/>
              </a:spcAft>
              <a:buNone/>
            </a:pPr>
            <a:r>
              <a:rPr lang="en">
                <a:solidFill>
                  <a:schemeClr val="dk1"/>
                </a:solidFill>
                <a:latin typeface="Comfortaa"/>
                <a:ea typeface="Comfortaa"/>
                <a:cs typeface="Comfortaa"/>
                <a:sym typeface="Comfortaa"/>
              </a:rPr>
              <a:t>Which problems challenged me the most? Draw or write them below:</a:t>
            </a:r>
            <a:endParaRPr b="1" u="sng">
              <a:solidFill>
                <a:schemeClr val="dk1"/>
              </a:solidFill>
              <a:latin typeface="Comfortaa"/>
              <a:ea typeface="Comfortaa"/>
              <a:cs typeface="Comfortaa"/>
              <a:sym typeface="Comfortaa"/>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2" name="Shape 792"/>
        <p:cNvGrpSpPr/>
        <p:nvPr/>
      </p:nvGrpSpPr>
      <p:grpSpPr>
        <a:xfrm>
          <a:off x="0" y="0"/>
          <a:ext cx="0" cy="0"/>
          <a:chOff x="0" y="0"/>
          <a:chExt cx="0" cy="0"/>
        </a:xfrm>
      </p:grpSpPr>
      <p:sp>
        <p:nvSpPr>
          <p:cNvPr id="793" name="Google Shape;793;g13f833e5174_0_1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4" name="Google Shape;794;g13f833e5174_0_1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u="sng">
                <a:solidFill>
                  <a:schemeClr val="dk1"/>
                </a:solidFill>
                <a:latin typeface="Comfortaa"/>
                <a:ea typeface="Comfortaa"/>
                <a:cs typeface="Comfortaa"/>
                <a:sym typeface="Comfortaa"/>
              </a:rPr>
              <a:t>DETERMINING THE VALUE</a:t>
            </a:r>
            <a:endParaRPr b="1" u="sng">
              <a:solidFill>
                <a:schemeClr val="dk1"/>
              </a:solidFill>
              <a:latin typeface="Comfortaa"/>
              <a:ea typeface="Comfortaa"/>
              <a:cs typeface="Comfortaa"/>
              <a:sym typeface="Comfortaa"/>
            </a:endParaRPr>
          </a:p>
          <a:p>
            <a:pPr indent="0" lvl="0" marL="0" rtl="0" algn="l">
              <a:lnSpc>
                <a:spcPct val="150000"/>
              </a:lnSpc>
              <a:spcBef>
                <a:spcPts val="700"/>
              </a:spcBef>
              <a:spcAft>
                <a:spcPts val="0"/>
              </a:spcAft>
              <a:buClr>
                <a:schemeClr val="dk1"/>
              </a:buClr>
              <a:buSzPts val="1100"/>
              <a:buFont typeface="Arial"/>
              <a:buNone/>
            </a:pPr>
            <a:r>
              <a:rPr lang="en">
                <a:solidFill>
                  <a:schemeClr val="dk1"/>
                </a:solidFill>
                <a:latin typeface="Comfortaa"/>
                <a:ea typeface="Comfortaa"/>
                <a:cs typeface="Comfortaa"/>
                <a:sym typeface="Comfortaa"/>
              </a:rPr>
              <a:t>Total # of problems attempted: ____</a:t>
            </a:r>
            <a:endParaRPr>
              <a:solidFill>
                <a:schemeClr val="dk1"/>
              </a:solidFill>
              <a:latin typeface="Comfortaa"/>
              <a:ea typeface="Comfortaa"/>
              <a:cs typeface="Comfortaa"/>
              <a:sym typeface="Comfortaa"/>
            </a:endParaRPr>
          </a:p>
          <a:p>
            <a:pPr indent="0" lvl="0" marL="0" rtl="0" algn="l">
              <a:lnSpc>
                <a:spcPct val="150000"/>
              </a:lnSpc>
              <a:spcBef>
                <a:spcPts val="0"/>
              </a:spcBef>
              <a:spcAft>
                <a:spcPts val="0"/>
              </a:spcAft>
              <a:buClr>
                <a:schemeClr val="dk1"/>
              </a:buClr>
              <a:buSzPts val="1100"/>
              <a:buFont typeface="Arial"/>
              <a:buNone/>
            </a:pPr>
            <a:r>
              <a:rPr lang="en">
                <a:solidFill>
                  <a:schemeClr val="dk1"/>
                </a:solidFill>
                <a:latin typeface="Comfortaa"/>
                <a:ea typeface="Comfortaa"/>
                <a:cs typeface="Comfortaa"/>
                <a:sym typeface="Comfortaa"/>
              </a:rPr>
              <a:t># Correct on 1st try: ____</a:t>
            </a:r>
            <a:endParaRPr>
              <a:solidFill>
                <a:schemeClr val="dk1"/>
              </a:solidFill>
              <a:latin typeface="Comfortaa"/>
              <a:ea typeface="Comfortaa"/>
              <a:cs typeface="Comfortaa"/>
              <a:sym typeface="Comfortaa"/>
            </a:endParaRPr>
          </a:p>
          <a:p>
            <a:pPr indent="0" lvl="0" marL="0" rtl="0" algn="l">
              <a:lnSpc>
                <a:spcPct val="150000"/>
              </a:lnSpc>
              <a:spcBef>
                <a:spcPts val="0"/>
              </a:spcBef>
              <a:spcAft>
                <a:spcPts val="0"/>
              </a:spcAft>
              <a:buClr>
                <a:schemeClr val="dk1"/>
              </a:buClr>
              <a:buSzPts val="1100"/>
              <a:buFont typeface="Arial"/>
              <a:buNone/>
            </a:pPr>
            <a:r>
              <a:rPr lang="en">
                <a:solidFill>
                  <a:schemeClr val="dk1"/>
                </a:solidFill>
                <a:latin typeface="Comfortaa"/>
                <a:ea typeface="Comfortaa"/>
                <a:cs typeface="Comfortaa"/>
                <a:sym typeface="Comfortaa"/>
              </a:rPr>
              <a:t># Correct on 2nd try: ____</a:t>
            </a:r>
            <a:endParaRPr>
              <a:solidFill>
                <a:schemeClr val="dk1"/>
              </a:solidFill>
              <a:latin typeface="Comfortaa"/>
              <a:ea typeface="Comfortaa"/>
              <a:cs typeface="Comfortaa"/>
              <a:sym typeface="Comfortaa"/>
            </a:endParaRPr>
          </a:p>
          <a:p>
            <a:pPr indent="0" lvl="0" marL="0" rtl="0" algn="l">
              <a:lnSpc>
                <a:spcPct val="150000"/>
              </a:lnSpc>
              <a:spcBef>
                <a:spcPts val="0"/>
              </a:spcBef>
              <a:spcAft>
                <a:spcPts val="0"/>
              </a:spcAft>
              <a:buNone/>
            </a:pPr>
            <a:r>
              <a:rPr lang="en">
                <a:solidFill>
                  <a:schemeClr val="dk1"/>
                </a:solidFill>
                <a:latin typeface="Comfortaa"/>
                <a:ea typeface="Comfortaa"/>
                <a:cs typeface="Comfortaa"/>
                <a:sym typeface="Comfortaa"/>
              </a:rPr>
              <a:t>Which problems challenged me the most? Draw or write them below:</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4" name="Shape 804"/>
        <p:cNvGrpSpPr/>
        <p:nvPr/>
      </p:nvGrpSpPr>
      <p:grpSpPr>
        <a:xfrm>
          <a:off x="0" y="0"/>
          <a:ext cx="0" cy="0"/>
          <a:chOff x="0" y="0"/>
          <a:chExt cx="0" cy="0"/>
        </a:xfrm>
      </p:grpSpPr>
      <p:sp>
        <p:nvSpPr>
          <p:cNvPr id="805" name="Google Shape;805;g185a0362b4f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6" name="Google Shape;806;g185a0362b4f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u="sng">
                <a:solidFill>
                  <a:schemeClr val="dk1"/>
                </a:solidFill>
                <a:latin typeface="Comfortaa"/>
                <a:ea typeface="Comfortaa"/>
                <a:cs typeface="Comfortaa"/>
                <a:sym typeface="Comfortaa"/>
              </a:rPr>
              <a:t>FINDING FRACTIONS ON NUMBER LINE</a:t>
            </a:r>
            <a:endParaRPr b="1" u="sng">
              <a:solidFill>
                <a:schemeClr val="dk1"/>
              </a:solidFill>
              <a:latin typeface="Comfortaa"/>
              <a:ea typeface="Comfortaa"/>
              <a:cs typeface="Comfortaa"/>
              <a:sym typeface="Comfortaa"/>
            </a:endParaRPr>
          </a:p>
          <a:p>
            <a:pPr indent="0" lvl="0" marL="0" rtl="0" algn="l">
              <a:lnSpc>
                <a:spcPct val="150000"/>
              </a:lnSpc>
              <a:spcBef>
                <a:spcPts val="700"/>
              </a:spcBef>
              <a:spcAft>
                <a:spcPts val="0"/>
              </a:spcAft>
              <a:buNone/>
            </a:pPr>
            <a:r>
              <a:rPr lang="en">
                <a:solidFill>
                  <a:schemeClr val="dk1"/>
                </a:solidFill>
                <a:latin typeface="Comfortaa"/>
                <a:ea typeface="Comfortaa"/>
                <a:cs typeface="Comfortaa"/>
                <a:sym typeface="Comfortaa"/>
              </a:rPr>
              <a:t>Total # of problems attempted: ____</a:t>
            </a:r>
            <a:endParaRPr>
              <a:solidFill>
                <a:schemeClr val="dk1"/>
              </a:solidFill>
              <a:latin typeface="Comfortaa"/>
              <a:ea typeface="Comfortaa"/>
              <a:cs typeface="Comfortaa"/>
              <a:sym typeface="Comfortaa"/>
            </a:endParaRPr>
          </a:p>
          <a:p>
            <a:pPr indent="0" lvl="0" marL="0" rtl="0" algn="l">
              <a:lnSpc>
                <a:spcPct val="150000"/>
              </a:lnSpc>
              <a:spcBef>
                <a:spcPts val="0"/>
              </a:spcBef>
              <a:spcAft>
                <a:spcPts val="0"/>
              </a:spcAft>
              <a:buNone/>
            </a:pPr>
            <a:r>
              <a:rPr lang="en">
                <a:solidFill>
                  <a:schemeClr val="dk1"/>
                </a:solidFill>
                <a:latin typeface="Comfortaa"/>
                <a:ea typeface="Comfortaa"/>
                <a:cs typeface="Comfortaa"/>
                <a:sym typeface="Comfortaa"/>
              </a:rPr>
              <a:t># Correct on 1st try: ____</a:t>
            </a:r>
            <a:endParaRPr>
              <a:solidFill>
                <a:schemeClr val="dk1"/>
              </a:solidFill>
              <a:latin typeface="Comfortaa"/>
              <a:ea typeface="Comfortaa"/>
              <a:cs typeface="Comfortaa"/>
              <a:sym typeface="Comfortaa"/>
            </a:endParaRPr>
          </a:p>
          <a:p>
            <a:pPr indent="0" lvl="0" marL="0" rtl="0" algn="l">
              <a:lnSpc>
                <a:spcPct val="150000"/>
              </a:lnSpc>
              <a:spcBef>
                <a:spcPts val="0"/>
              </a:spcBef>
              <a:spcAft>
                <a:spcPts val="0"/>
              </a:spcAft>
              <a:buNone/>
            </a:pPr>
            <a:r>
              <a:rPr lang="en">
                <a:solidFill>
                  <a:schemeClr val="dk1"/>
                </a:solidFill>
                <a:latin typeface="Comfortaa"/>
                <a:ea typeface="Comfortaa"/>
                <a:cs typeface="Comfortaa"/>
                <a:sym typeface="Comfortaa"/>
              </a:rPr>
              <a:t># Correct on 2nd try: ____</a:t>
            </a:r>
            <a:endParaRPr>
              <a:solidFill>
                <a:schemeClr val="dk1"/>
              </a:solidFill>
              <a:latin typeface="Comfortaa"/>
              <a:ea typeface="Comfortaa"/>
              <a:cs typeface="Comfortaa"/>
              <a:sym typeface="Comfortaa"/>
            </a:endParaRPr>
          </a:p>
          <a:p>
            <a:pPr indent="0" lvl="0" marL="0" rtl="0" algn="l">
              <a:lnSpc>
                <a:spcPct val="150000"/>
              </a:lnSpc>
              <a:spcBef>
                <a:spcPts val="0"/>
              </a:spcBef>
              <a:spcAft>
                <a:spcPts val="0"/>
              </a:spcAft>
              <a:buNone/>
            </a:pPr>
            <a:r>
              <a:rPr lang="en">
                <a:solidFill>
                  <a:schemeClr val="dk1"/>
                </a:solidFill>
                <a:latin typeface="Comfortaa"/>
                <a:ea typeface="Comfortaa"/>
                <a:cs typeface="Comfortaa"/>
                <a:sym typeface="Comfortaa"/>
              </a:rPr>
              <a:t>Which problems challenged me the most? Draw or write them below:</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6" name="Shape 816"/>
        <p:cNvGrpSpPr/>
        <p:nvPr/>
      </p:nvGrpSpPr>
      <p:grpSpPr>
        <a:xfrm>
          <a:off x="0" y="0"/>
          <a:ext cx="0" cy="0"/>
          <a:chOff x="0" y="0"/>
          <a:chExt cx="0" cy="0"/>
        </a:xfrm>
      </p:grpSpPr>
      <p:sp>
        <p:nvSpPr>
          <p:cNvPr id="817" name="Google Shape;817;g185a0362b4f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8" name="Google Shape;818;g185a0362b4f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u="sng">
                <a:solidFill>
                  <a:schemeClr val="dk1"/>
                </a:solidFill>
                <a:latin typeface="Comfortaa"/>
                <a:ea typeface="Comfortaa"/>
                <a:cs typeface="Comfortaa"/>
                <a:sym typeface="Comfortaa"/>
              </a:rPr>
              <a:t>FIND FRACTIONS (ON NUMBER LINE) #2</a:t>
            </a:r>
            <a:endParaRPr b="1" u="sng">
              <a:solidFill>
                <a:schemeClr val="dk1"/>
              </a:solidFill>
              <a:latin typeface="Comfortaa"/>
              <a:ea typeface="Comfortaa"/>
              <a:cs typeface="Comfortaa"/>
              <a:sym typeface="Comfortaa"/>
            </a:endParaRPr>
          </a:p>
          <a:p>
            <a:pPr indent="0" lvl="0" marL="0" rtl="0" algn="l">
              <a:lnSpc>
                <a:spcPct val="150000"/>
              </a:lnSpc>
              <a:spcBef>
                <a:spcPts val="700"/>
              </a:spcBef>
              <a:spcAft>
                <a:spcPts val="0"/>
              </a:spcAft>
              <a:buNone/>
            </a:pPr>
            <a:r>
              <a:rPr lang="en">
                <a:solidFill>
                  <a:schemeClr val="dk1"/>
                </a:solidFill>
                <a:latin typeface="Comfortaa"/>
                <a:ea typeface="Comfortaa"/>
                <a:cs typeface="Comfortaa"/>
                <a:sym typeface="Comfortaa"/>
              </a:rPr>
              <a:t>Total # of problems attempted: ____</a:t>
            </a:r>
            <a:endParaRPr>
              <a:solidFill>
                <a:schemeClr val="dk1"/>
              </a:solidFill>
              <a:latin typeface="Comfortaa"/>
              <a:ea typeface="Comfortaa"/>
              <a:cs typeface="Comfortaa"/>
              <a:sym typeface="Comfortaa"/>
            </a:endParaRPr>
          </a:p>
          <a:p>
            <a:pPr indent="0" lvl="0" marL="0" rtl="0" algn="l">
              <a:lnSpc>
                <a:spcPct val="150000"/>
              </a:lnSpc>
              <a:spcBef>
                <a:spcPts val="0"/>
              </a:spcBef>
              <a:spcAft>
                <a:spcPts val="0"/>
              </a:spcAft>
              <a:buNone/>
            </a:pPr>
            <a:r>
              <a:rPr lang="en">
                <a:solidFill>
                  <a:schemeClr val="dk1"/>
                </a:solidFill>
                <a:latin typeface="Comfortaa"/>
                <a:ea typeface="Comfortaa"/>
                <a:cs typeface="Comfortaa"/>
                <a:sym typeface="Comfortaa"/>
              </a:rPr>
              <a:t># Correct on 1st try: ____</a:t>
            </a:r>
            <a:endParaRPr>
              <a:solidFill>
                <a:schemeClr val="dk1"/>
              </a:solidFill>
              <a:latin typeface="Comfortaa"/>
              <a:ea typeface="Comfortaa"/>
              <a:cs typeface="Comfortaa"/>
              <a:sym typeface="Comfortaa"/>
            </a:endParaRPr>
          </a:p>
          <a:p>
            <a:pPr indent="0" lvl="0" marL="0" rtl="0" algn="l">
              <a:lnSpc>
                <a:spcPct val="150000"/>
              </a:lnSpc>
              <a:spcBef>
                <a:spcPts val="0"/>
              </a:spcBef>
              <a:spcAft>
                <a:spcPts val="0"/>
              </a:spcAft>
              <a:buNone/>
            </a:pPr>
            <a:r>
              <a:rPr lang="en">
                <a:solidFill>
                  <a:schemeClr val="dk1"/>
                </a:solidFill>
                <a:latin typeface="Comfortaa"/>
                <a:ea typeface="Comfortaa"/>
                <a:cs typeface="Comfortaa"/>
                <a:sym typeface="Comfortaa"/>
              </a:rPr>
              <a:t># Correct on 2nd try: ____</a:t>
            </a:r>
            <a:endParaRPr>
              <a:solidFill>
                <a:schemeClr val="dk1"/>
              </a:solidFill>
              <a:latin typeface="Comfortaa"/>
              <a:ea typeface="Comfortaa"/>
              <a:cs typeface="Comfortaa"/>
              <a:sym typeface="Comfortaa"/>
            </a:endParaRPr>
          </a:p>
          <a:p>
            <a:pPr indent="0" lvl="0" marL="0" rtl="0" algn="l">
              <a:lnSpc>
                <a:spcPct val="150000"/>
              </a:lnSpc>
              <a:spcBef>
                <a:spcPts val="0"/>
              </a:spcBef>
              <a:spcAft>
                <a:spcPts val="0"/>
              </a:spcAft>
              <a:buNone/>
            </a:pPr>
            <a:r>
              <a:rPr lang="en">
                <a:solidFill>
                  <a:schemeClr val="dk1"/>
                </a:solidFill>
                <a:latin typeface="Comfortaa"/>
                <a:ea typeface="Comfortaa"/>
                <a:cs typeface="Comfortaa"/>
                <a:sym typeface="Comfortaa"/>
              </a:rPr>
              <a:t>Which problems challenged me the most? Draw or write them below:</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8" name="Shape 828"/>
        <p:cNvGrpSpPr/>
        <p:nvPr/>
      </p:nvGrpSpPr>
      <p:grpSpPr>
        <a:xfrm>
          <a:off x="0" y="0"/>
          <a:ext cx="0" cy="0"/>
          <a:chOff x="0" y="0"/>
          <a:chExt cx="0" cy="0"/>
        </a:xfrm>
      </p:grpSpPr>
      <p:sp>
        <p:nvSpPr>
          <p:cNvPr id="829" name="Google Shape;829;g1638d80c9d6_0_2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0" name="Google Shape;830;g1638d80c9d6_0_2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omfortaa"/>
                <a:ea typeface="Comfortaa"/>
                <a:cs typeface="Comfortaa"/>
                <a:sym typeface="Comfortaa"/>
              </a:rPr>
              <a:t>The area of the blue part = the area</a:t>
            </a:r>
            <a:r>
              <a:rPr b="1" lang="en">
                <a:solidFill>
                  <a:schemeClr val="dk1"/>
                </a:solidFill>
                <a:latin typeface="Comfortaa"/>
                <a:ea typeface="Comfortaa"/>
                <a:cs typeface="Comfortaa"/>
                <a:sym typeface="Comfortaa"/>
              </a:rPr>
              <a:t> of the pink part</a:t>
            </a:r>
            <a:endParaRPr b="1">
              <a:solidFill>
                <a:schemeClr val="dk1"/>
              </a:solidFill>
              <a:latin typeface="Comfortaa"/>
              <a:ea typeface="Comfortaa"/>
              <a:cs typeface="Comfortaa"/>
              <a:sym typeface="Comfortaa"/>
            </a:endParaRPr>
          </a:p>
          <a:p>
            <a:pPr indent="0" lvl="0" marL="0" rtl="0" algn="l">
              <a:spcBef>
                <a:spcPts val="500"/>
              </a:spcBef>
              <a:spcAft>
                <a:spcPts val="0"/>
              </a:spcAft>
              <a:buClr>
                <a:schemeClr val="dk1"/>
              </a:buClr>
              <a:buSzPts val="1100"/>
              <a:buFont typeface="Arial"/>
              <a:buNone/>
            </a:pPr>
            <a:r>
              <a:rPr b="1" lang="en">
                <a:solidFill>
                  <a:schemeClr val="dk1"/>
                </a:solidFill>
                <a:latin typeface="Comfortaa"/>
                <a:ea typeface="Comfortaa"/>
                <a:cs typeface="Comfortaa"/>
                <a:sym typeface="Comfortaa"/>
              </a:rPr>
              <a:t>The area of blue is two times the area of purple</a:t>
            </a:r>
            <a:endParaRPr b="1">
              <a:solidFill>
                <a:schemeClr val="dk1"/>
              </a:solidFill>
              <a:latin typeface="Comfortaa"/>
              <a:ea typeface="Comfortaa"/>
              <a:cs typeface="Comfortaa"/>
              <a:sym typeface="Comfortaa"/>
            </a:endParaRPr>
          </a:p>
          <a:p>
            <a:pPr indent="0" lvl="0" marL="0" rtl="0" algn="l">
              <a:spcBef>
                <a:spcPts val="500"/>
              </a:spcBef>
              <a:spcAft>
                <a:spcPts val="500"/>
              </a:spcAft>
              <a:buClr>
                <a:schemeClr val="dk1"/>
              </a:buClr>
              <a:buSzPts val="1100"/>
              <a:buFont typeface="Arial"/>
              <a:buNone/>
            </a:pPr>
            <a:r>
              <a:rPr b="1" lang="en">
                <a:solidFill>
                  <a:schemeClr val="dk1"/>
                </a:solidFill>
                <a:latin typeface="Comfortaa"/>
                <a:ea typeface="Comfortaa"/>
                <a:cs typeface="Comfortaa"/>
                <a:sym typeface="Comfortaa"/>
              </a:rPr>
              <a:t>The area of pink is also two times the area of purple</a:t>
            </a:r>
            <a:endParaRPr b="1">
              <a:solidFill>
                <a:schemeClr val="dk1"/>
              </a:solidFill>
              <a:latin typeface="Comfortaa"/>
              <a:ea typeface="Comfortaa"/>
              <a:cs typeface="Comfortaa"/>
              <a:sym typeface="Comfortaa"/>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6" name="Shape 836"/>
        <p:cNvGrpSpPr/>
        <p:nvPr/>
      </p:nvGrpSpPr>
      <p:grpSpPr>
        <a:xfrm>
          <a:off x="0" y="0"/>
          <a:ext cx="0" cy="0"/>
          <a:chOff x="0" y="0"/>
          <a:chExt cx="0" cy="0"/>
        </a:xfrm>
      </p:grpSpPr>
      <p:sp>
        <p:nvSpPr>
          <p:cNvPr id="837" name="Google Shape;837;g1638d80c9d6_0_2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8" name="Google Shape;838;g1638d80c9d6_0_2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500"/>
              </a:spcAft>
              <a:buNone/>
            </a:pPr>
            <a:r>
              <a:t/>
            </a:r>
            <a:endParaRPr>
              <a:solidFill>
                <a:schemeClr val="dk1"/>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9" name="Shape 859"/>
        <p:cNvGrpSpPr/>
        <p:nvPr/>
      </p:nvGrpSpPr>
      <p:grpSpPr>
        <a:xfrm>
          <a:off x="0" y="0"/>
          <a:ext cx="0" cy="0"/>
          <a:chOff x="0" y="0"/>
          <a:chExt cx="0" cy="0"/>
        </a:xfrm>
      </p:grpSpPr>
      <p:sp>
        <p:nvSpPr>
          <p:cNvPr id="860" name="Google Shape;860;g1638d80c9d6_0_2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1" name="Google Shape;861;g1638d80c9d6_0_2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17a251cc37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17a251cc37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omfortaa"/>
                <a:ea typeface="Comfortaa"/>
                <a:cs typeface="Comfortaa"/>
                <a:sym typeface="Comfortaa"/>
              </a:rPr>
              <a:t>Complete these independent mini-lessons if you need to!</a:t>
            </a:r>
            <a:endParaRPr>
              <a:latin typeface="Comfortaa"/>
              <a:ea typeface="Comfortaa"/>
              <a:cs typeface="Comfortaa"/>
              <a:sym typeface="Comforta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13f833e5174_0_7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13f833e5174_0_7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u="sng">
                <a:solidFill>
                  <a:schemeClr val="dk1"/>
                </a:solidFill>
                <a:latin typeface="Comfortaa"/>
                <a:ea typeface="Comfortaa"/>
                <a:cs typeface="Comfortaa"/>
                <a:sym typeface="Comfortaa"/>
              </a:rPr>
              <a:t>VOCAB</a:t>
            </a:r>
            <a:endParaRPr b="1" u="sng">
              <a:solidFill>
                <a:schemeClr val="dk1"/>
              </a:solidFill>
              <a:latin typeface="Comfortaa"/>
              <a:ea typeface="Comfortaa"/>
              <a:cs typeface="Comfortaa"/>
              <a:sym typeface="Comfortaa"/>
            </a:endParaRPr>
          </a:p>
          <a:p>
            <a:pPr indent="0" lvl="0" marL="0" rtl="0" algn="l">
              <a:lnSpc>
                <a:spcPct val="115000"/>
              </a:lnSpc>
              <a:spcBef>
                <a:spcPts val="1000"/>
              </a:spcBef>
              <a:spcAft>
                <a:spcPts val="0"/>
              </a:spcAft>
              <a:buClr>
                <a:schemeClr val="dk1"/>
              </a:buClr>
              <a:buSzPts val="1100"/>
              <a:buFont typeface="Arial"/>
              <a:buNone/>
            </a:pPr>
            <a:r>
              <a:rPr b="1" i="1" lang="en">
                <a:solidFill>
                  <a:schemeClr val="dk1"/>
                </a:solidFill>
                <a:latin typeface="Comfortaa"/>
                <a:ea typeface="Comfortaa"/>
                <a:cs typeface="Comfortaa"/>
                <a:sym typeface="Comfortaa"/>
              </a:rPr>
              <a:t>partition:</a:t>
            </a:r>
            <a:r>
              <a:rPr lang="en">
                <a:solidFill>
                  <a:schemeClr val="dk1"/>
                </a:solidFill>
                <a:latin typeface="Comfortaa"/>
                <a:ea typeface="Comfortaa"/>
                <a:cs typeface="Comfortaa"/>
                <a:sym typeface="Comfortaa"/>
              </a:rPr>
              <a:t> the process of dividing something into </a:t>
            </a:r>
            <a:r>
              <a:rPr lang="en">
                <a:solidFill>
                  <a:schemeClr val="dk1"/>
                </a:solidFill>
                <a:latin typeface="Comfortaa"/>
                <a:ea typeface="Comfortaa"/>
                <a:cs typeface="Comfortaa"/>
                <a:sym typeface="Comfortaa"/>
              </a:rPr>
              <a:t>smaller</a:t>
            </a:r>
            <a:r>
              <a:rPr lang="en">
                <a:solidFill>
                  <a:schemeClr val="dk1"/>
                </a:solidFill>
                <a:latin typeface="Comfortaa"/>
                <a:ea typeface="Comfortaa"/>
                <a:cs typeface="Comfortaa"/>
                <a:sym typeface="Comfortaa"/>
              </a:rPr>
              <a:t> _______</a:t>
            </a:r>
            <a:endParaRPr b="1" u="sng">
              <a:solidFill>
                <a:schemeClr val="dk1"/>
              </a:solidFill>
              <a:latin typeface="Comfortaa"/>
              <a:ea typeface="Comfortaa"/>
              <a:cs typeface="Comfortaa"/>
              <a:sym typeface="Comfortaa"/>
            </a:endParaRPr>
          </a:p>
          <a:p>
            <a:pPr indent="0" lvl="0" marL="0" rtl="0" algn="l">
              <a:lnSpc>
                <a:spcPct val="115000"/>
              </a:lnSpc>
              <a:spcBef>
                <a:spcPts val="1000"/>
              </a:spcBef>
              <a:spcAft>
                <a:spcPts val="1000"/>
              </a:spcAft>
              <a:buClr>
                <a:schemeClr val="dk1"/>
              </a:buClr>
              <a:buSzPts val="1100"/>
              <a:buFont typeface="Arial"/>
              <a:buNone/>
            </a:pPr>
            <a:r>
              <a:rPr b="1" i="1" lang="en">
                <a:solidFill>
                  <a:schemeClr val="dk1"/>
                </a:solidFill>
                <a:latin typeface="Comfortaa"/>
                <a:ea typeface="Comfortaa"/>
                <a:cs typeface="Comfortaa"/>
                <a:sym typeface="Comfortaa"/>
              </a:rPr>
              <a:t>compose</a:t>
            </a:r>
            <a:r>
              <a:rPr b="1" i="1" lang="en">
                <a:solidFill>
                  <a:schemeClr val="dk1"/>
                </a:solidFill>
                <a:latin typeface="Comfortaa"/>
                <a:ea typeface="Comfortaa"/>
                <a:cs typeface="Comfortaa"/>
                <a:sym typeface="Comfortaa"/>
              </a:rPr>
              <a:t>:</a:t>
            </a:r>
            <a:r>
              <a:rPr lang="en">
                <a:solidFill>
                  <a:schemeClr val="dk1"/>
                </a:solidFill>
                <a:latin typeface="Comfortaa"/>
                <a:ea typeface="Comfortaa"/>
                <a:cs typeface="Comfortaa"/>
                <a:sym typeface="Comfortaa"/>
              </a:rPr>
              <a:t> the process of ___________ together to make a new unit</a:t>
            </a:r>
            <a:endParaRPr>
              <a:solidFill>
                <a:schemeClr val="dk1"/>
              </a:solidFill>
              <a:latin typeface="Comfortaa"/>
              <a:ea typeface="Comfortaa"/>
              <a:cs typeface="Comfortaa"/>
              <a:sym typeface="Comforta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13f833e5174_0_7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13f833e5174_0_7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u="sng">
                <a:solidFill>
                  <a:schemeClr val="dk1"/>
                </a:solidFill>
                <a:latin typeface="Comfortaa"/>
                <a:ea typeface="Comfortaa"/>
                <a:cs typeface="Comfortaa"/>
                <a:sym typeface="Comfortaa"/>
              </a:rPr>
              <a:t>FILL-IN-THE-BLANKS</a:t>
            </a:r>
            <a:endParaRPr>
              <a:solidFill>
                <a:schemeClr val="dk1"/>
              </a:solidFill>
              <a:latin typeface="Comfortaa"/>
              <a:ea typeface="Comfortaa"/>
              <a:cs typeface="Comfortaa"/>
              <a:sym typeface="Comfortaa"/>
            </a:endParaRPr>
          </a:p>
          <a:p>
            <a:pPr indent="0" lvl="0" marL="0" rtl="0" algn="l">
              <a:spcBef>
                <a:spcPts val="1000"/>
              </a:spcBef>
              <a:spcAft>
                <a:spcPts val="0"/>
              </a:spcAft>
              <a:buClr>
                <a:schemeClr val="dk1"/>
              </a:buClr>
              <a:buSzPts val="1100"/>
              <a:buFont typeface="Arial"/>
              <a:buNone/>
            </a:pPr>
            <a:r>
              <a:rPr lang="en">
                <a:solidFill>
                  <a:schemeClr val="dk1"/>
                </a:solidFill>
                <a:latin typeface="Comfortaa"/>
                <a:ea typeface="Comfortaa"/>
                <a:cs typeface="Comfortaa"/>
                <a:sym typeface="Comfortaa"/>
              </a:rPr>
              <a:t>Another name for </a:t>
            </a:r>
            <a:r>
              <a:rPr b="1" lang="en">
                <a:solidFill>
                  <a:schemeClr val="dk1"/>
                </a:solidFill>
                <a:latin typeface="Comfortaa"/>
                <a:ea typeface="Comfortaa"/>
                <a:cs typeface="Comfortaa"/>
                <a:sym typeface="Comfortaa"/>
              </a:rPr>
              <a:t>composing</a:t>
            </a:r>
            <a:r>
              <a:rPr lang="en">
                <a:solidFill>
                  <a:schemeClr val="dk1"/>
                </a:solidFill>
                <a:latin typeface="Comfortaa"/>
                <a:ea typeface="Comfortaa"/>
                <a:cs typeface="Comfortaa"/>
                <a:sym typeface="Comfortaa"/>
              </a:rPr>
              <a:t> (used in the context of blocks and tenrods) is __________.</a:t>
            </a:r>
            <a:endParaRPr>
              <a:solidFill>
                <a:schemeClr val="dk1"/>
              </a:solidFill>
              <a:latin typeface="Comfortaa"/>
              <a:ea typeface="Comfortaa"/>
              <a:cs typeface="Comfortaa"/>
              <a:sym typeface="Comfortaa"/>
            </a:endParaRPr>
          </a:p>
          <a:p>
            <a:pPr indent="0" lvl="0" marL="0" rtl="0" algn="l">
              <a:spcBef>
                <a:spcPts val="500"/>
              </a:spcBef>
              <a:spcAft>
                <a:spcPts val="0"/>
              </a:spcAft>
              <a:buClr>
                <a:schemeClr val="dk1"/>
              </a:buClr>
              <a:buSzPts val="1100"/>
              <a:buFont typeface="Arial"/>
              <a:buNone/>
            </a:pPr>
            <a:r>
              <a:rPr lang="en">
                <a:solidFill>
                  <a:schemeClr val="dk1"/>
                </a:solidFill>
                <a:latin typeface="Comfortaa"/>
                <a:ea typeface="Comfortaa"/>
                <a:cs typeface="Comfortaa"/>
                <a:sym typeface="Comfortaa"/>
              </a:rPr>
              <a:t>Other names for </a:t>
            </a:r>
            <a:r>
              <a:rPr b="1" lang="en">
                <a:solidFill>
                  <a:schemeClr val="dk1"/>
                </a:solidFill>
                <a:latin typeface="Comfortaa"/>
                <a:ea typeface="Comfortaa"/>
                <a:cs typeface="Comfortaa"/>
                <a:sym typeface="Comfortaa"/>
              </a:rPr>
              <a:t>partitioning</a:t>
            </a:r>
            <a:r>
              <a:rPr lang="en">
                <a:solidFill>
                  <a:schemeClr val="dk1"/>
                </a:solidFill>
                <a:latin typeface="Comfortaa"/>
                <a:ea typeface="Comfortaa"/>
                <a:cs typeface="Comfortaa"/>
                <a:sym typeface="Comfortaa"/>
              </a:rPr>
              <a:t> are ________________ and </a:t>
            </a:r>
            <a:r>
              <a:rPr i="1" lang="en">
                <a:solidFill>
                  <a:schemeClr val="dk1"/>
                </a:solidFill>
                <a:latin typeface="Comfortaa"/>
                <a:ea typeface="Comfortaa"/>
                <a:cs typeface="Comfortaa"/>
                <a:sym typeface="Comfortaa"/>
              </a:rPr>
              <a:t>decomposing</a:t>
            </a:r>
            <a:r>
              <a:rPr lang="en">
                <a:solidFill>
                  <a:schemeClr val="dk1"/>
                </a:solidFill>
                <a:latin typeface="Comfortaa"/>
                <a:ea typeface="Comfortaa"/>
                <a:cs typeface="Comfortaa"/>
                <a:sym typeface="Comfortaa"/>
              </a:rPr>
              <a:t>.</a:t>
            </a:r>
            <a:endParaRPr>
              <a:solidFill>
                <a:schemeClr val="dk1"/>
              </a:solidFill>
              <a:latin typeface="Comfortaa"/>
              <a:ea typeface="Comfortaa"/>
              <a:cs typeface="Comfortaa"/>
              <a:sym typeface="Comfortaa"/>
            </a:endParaRPr>
          </a:p>
          <a:p>
            <a:pPr indent="0" lvl="0" marL="0" rtl="0" algn="l">
              <a:spcBef>
                <a:spcPts val="500"/>
              </a:spcBef>
              <a:spcAft>
                <a:spcPts val="500"/>
              </a:spcAft>
              <a:buNone/>
            </a:pPr>
            <a:r>
              <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13f833e5174_0_8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13f833e5174_0_8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latin typeface="Comfortaa"/>
                <a:ea typeface="Comfortaa"/>
                <a:cs typeface="Comfortaa"/>
                <a:sym typeface="Comfortaa"/>
              </a:rPr>
              <a:t>H</a:t>
            </a:r>
            <a:r>
              <a:rPr lang="en">
                <a:solidFill>
                  <a:schemeClr val="dk1"/>
                </a:solidFill>
                <a:latin typeface="Comfortaa"/>
                <a:ea typeface="Comfortaa"/>
                <a:cs typeface="Comfortaa"/>
                <a:sym typeface="Comfortaa"/>
              </a:rPr>
              <a:t>ow does this relate to what we are recalling about composing and decomposing/partitioning?</a:t>
            </a:r>
            <a:endParaRPr>
              <a:solidFill>
                <a:schemeClr val="dk1"/>
              </a:solidFill>
              <a:latin typeface="Comfortaa"/>
              <a:ea typeface="Comfortaa"/>
              <a:cs typeface="Comfortaa"/>
              <a:sym typeface="Comfortaa"/>
            </a:endParaRPr>
          </a:p>
          <a:p>
            <a:pPr indent="0" lvl="0" marL="0" rtl="0" algn="l">
              <a:lnSpc>
                <a:spcPct val="115000"/>
              </a:lnSpc>
              <a:spcBef>
                <a:spcPts val="500"/>
              </a:spcBef>
              <a:spcAft>
                <a:spcPts val="0"/>
              </a:spcAft>
              <a:buNone/>
            </a:pPr>
            <a:r>
              <a:rPr lang="en">
                <a:solidFill>
                  <a:schemeClr val="dk1"/>
                </a:solidFill>
                <a:latin typeface="Comfortaa"/>
                <a:ea typeface="Comfortaa"/>
                <a:cs typeface="Comfortaa"/>
                <a:sym typeface="Comfortaa"/>
              </a:rPr>
              <a:t>_________________________________________________________________________________________</a:t>
            </a:r>
            <a:endParaRPr>
              <a:solidFill>
                <a:schemeClr val="dk1"/>
              </a:solidFill>
              <a:latin typeface="Comfortaa"/>
              <a:ea typeface="Comfortaa"/>
              <a:cs typeface="Comfortaa"/>
              <a:sym typeface="Comfortaa"/>
            </a:endParaRPr>
          </a:p>
          <a:p>
            <a:pPr indent="0" lvl="0" marL="0" rtl="0" algn="l">
              <a:lnSpc>
                <a:spcPct val="115000"/>
              </a:lnSpc>
              <a:spcBef>
                <a:spcPts val="500"/>
              </a:spcBef>
              <a:spcAft>
                <a:spcPts val="500"/>
              </a:spcAft>
              <a:buNone/>
            </a:pPr>
            <a:r>
              <a:rPr lang="en">
                <a:solidFill>
                  <a:schemeClr val="dk1"/>
                </a:solidFill>
                <a:latin typeface="Comfortaa"/>
                <a:ea typeface="Comfortaa"/>
                <a:cs typeface="Comfortaa"/>
                <a:sym typeface="Comfortaa"/>
              </a:rPr>
              <a:t>_________________________________________________________________________________________</a:t>
            </a:r>
            <a:endParaRPr i="1">
              <a:solidFill>
                <a:schemeClr val="dk1"/>
              </a:solidFill>
              <a:latin typeface="Comfortaa"/>
              <a:ea typeface="Comfortaa"/>
              <a:cs typeface="Comfortaa"/>
              <a:sym typeface="Comforta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13f833e5174_0_23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13f833e5174_0_23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u="sng">
                <a:solidFill>
                  <a:schemeClr val="dk1"/>
                </a:solidFill>
                <a:latin typeface="Comfortaa"/>
                <a:ea typeface="Comfortaa"/>
                <a:cs typeface="Comfortaa"/>
                <a:sym typeface="Comfortaa"/>
              </a:rPr>
              <a:t>FILL-IN-THE-BLANKS</a:t>
            </a:r>
            <a:endParaRPr>
              <a:solidFill>
                <a:schemeClr val="dk1"/>
              </a:solidFill>
              <a:latin typeface="Comfortaa"/>
              <a:ea typeface="Comfortaa"/>
              <a:cs typeface="Comfortaa"/>
              <a:sym typeface="Comfortaa"/>
            </a:endParaRPr>
          </a:p>
          <a:p>
            <a:pPr indent="0" lvl="0" marL="0" rtl="0" algn="l">
              <a:lnSpc>
                <a:spcPct val="150000"/>
              </a:lnSpc>
              <a:spcBef>
                <a:spcPts val="1000"/>
              </a:spcBef>
              <a:spcAft>
                <a:spcPts val="500"/>
              </a:spcAft>
              <a:buNone/>
            </a:pPr>
            <a:r>
              <a:rPr lang="en">
                <a:solidFill>
                  <a:schemeClr val="dk1"/>
                </a:solidFill>
                <a:latin typeface="Comfortaa"/>
                <a:ea typeface="Comfortaa"/>
                <a:cs typeface="Comfortaa"/>
                <a:sym typeface="Comfortaa"/>
              </a:rPr>
              <a:t>Composing is the process of ______________________________________________, whereas decomposing numbers is ____________________________ and viewing them next to each other. Think of the difference as puzzle pieces. A whole puzzle is ___________________ of hundreds or thousands of pieces. When ____________________, each piece is viewed as its own part.</a:t>
            </a:r>
            <a:endParaRPr>
              <a:latin typeface="Comfortaa"/>
              <a:ea typeface="Comfortaa"/>
              <a:cs typeface="Comfortaa"/>
              <a:sym typeface="Comforta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jp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jp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jp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jp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jp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jp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jp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jp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jp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jp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8.jp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8.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gradFill>
          <a:gsLst>
            <a:gs pos="0">
              <a:srgbClr val="DB0000"/>
            </a:gs>
            <a:gs pos="100000">
              <a:srgbClr val="540303"/>
            </a:gs>
          </a:gsLst>
          <a:path path="circle">
            <a:fillToRect b="50%" l="50%" r="50%" t="50%"/>
          </a:path>
          <a:tileRect/>
        </a:gradFill>
      </p:bgPr>
    </p:bg>
    <p:spTree>
      <p:nvGrpSpPr>
        <p:cNvPr id="9" name="Shape 9"/>
        <p:cNvGrpSpPr/>
        <p:nvPr/>
      </p:nvGrpSpPr>
      <p:grpSpPr>
        <a:xfrm>
          <a:off x="0" y="0"/>
          <a:ext cx="0" cy="0"/>
          <a:chOff x="0" y="0"/>
          <a:chExt cx="0" cy="0"/>
        </a:xfrm>
      </p:grpSpPr>
      <p:sp>
        <p:nvSpPr>
          <p:cNvPr id="10" name="Google Shape;10;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1 1 1 2">
  <p:cSld name="SECTION_HEADER_1_1_1_1_2">
    <p:bg>
      <p:bgPr>
        <a:gradFill>
          <a:gsLst>
            <a:gs pos="0">
              <a:srgbClr val="4E29AA"/>
            </a:gs>
            <a:gs pos="100000">
              <a:srgbClr val="1E123D"/>
            </a:gs>
          </a:gsLst>
          <a:path path="circle">
            <a:fillToRect b="50%" l="50%" r="50%" t="50%"/>
          </a:path>
          <a:tileRect/>
        </a:gradFill>
      </p:bgPr>
    </p:bg>
    <p:spTree>
      <p:nvGrpSpPr>
        <p:cNvPr id="28" name="Shape 28"/>
        <p:cNvGrpSpPr/>
        <p:nvPr/>
      </p:nvGrpSpPr>
      <p:grpSpPr>
        <a:xfrm>
          <a:off x="0" y="0"/>
          <a:ext cx="0" cy="0"/>
          <a:chOff x="0" y="0"/>
          <a:chExt cx="0" cy="0"/>
        </a:xfrm>
      </p:grpSpPr>
      <p:sp>
        <p:nvSpPr>
          <p:cNvPr id="29" name="Google Shape;2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bg>
      <p:bgPr>
        <a:blipFill>
          <a:blip r:embed="rId2">
            <a:alphaModFix/>
          </a:blip>
          <a:stretch>
            <a:fillRect/>
          </a:stretch>
        </a:blipFill>
      </p:bgPr>
    </p:bg>
    <p:spTree>
      <p:nvGrpSpPr>
        <p:cNvPr id="30" name="Shape 30"/>
        <p:cNvGrpSpPr/>
        <p:nvPr/>
      </p:nvGrpSpPr>
      <p:grpSpPr>
        <a:xfrm>
          <a:off x="0" y="0"/>
          <a:ext cx="0" cy="0"/>
          <a:chOff x="0" y="0"/>
          <a:chExt cx="0" cy="0"/>
        </a:xfrm>
      </p:grpSpPr>
      <p:sp>
        <p:nvSpPr>
          <p:cNvPr id="31" name="Google Shape;3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4">
  <p:cSld name="TITLE_AND_BODY_4">
    <p:bg>
      <p:bgPr>
        <a:blipFill>
          <a:blip r:embed="rId2">
            <a:alphaModFix/>
          </a:blip>
          <a:stretch>
            <a:fillRect/>
          </a:stretch>
        </a:blipFill>
      </p:bgPr>
    </p:bg>
    <p:spTree>
      <p:nvGrpSpPr>
        <p:cNvPr id="32" name="Shape 32"/>
        <p:cNvGrpSpPr/>
        <p:nvPr/>
      </p:nvGrpSpPr>
      <p:grpSpPr>
        <a:xfrm>
          <a:off x="0" y="0"/>
          <a:ext cx="0" cy="0"/>
          <a:chOff x="0" y="0"/>
          <a:chExt cx="0" cy="0"/>
        </a:xfrm>
      </p:grpSpPr>
      <p:sp>
        <p:nvSpPr>
          <p:cNvPr id="33" name="Google Shape;33;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p:cSld name="TITLE_AND_BODY_5">
    <p:spTree>
      <p:nvGrpSpPr>
        <p:cNvPr id="34" name="Shape 34"/>
        <p:cNvGrpSpPr/>
        <p:nvPr/>
      </p:nvGrpSpPr>
      <p:grpSpPr>
        <a:xfrm>
          <a:off x="0" y="0"/>
          <a:ext cx="0" cy="0"/>
          <a:chOff x="0" y="0"/>
          <a:chExt cx="0" cy="0"/>
        </a:xfrm>
      </p:grpSpPr>
      <p:sp>
        <p:nvSpPr>
          <p:cNvPr id="35" name="Google Shape;35;p1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6" name="Google Shape;36;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37" name="Google Shape;37;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3">
  <p:cSld name="TITLE_AND_BODY_6">
    <p:spTree>
      <p:nvGrpSpPr>
        <p:cNvPr id="38" name="Shape 38"/>
        <p:cNvGrpSpPr/>
        <p:nvPr/>
      </p:nvGrpSpPr>
      <p:grpSpPr>
        <a:xfrm>
          <a:off x="0" y="0"/>
          <a:ext cx="0" cy="0"/>
          <a:chOff x="0" y="0"/>
          <a:chExt cx="0" cy="0"/>
        </a:xfrm>
      </p:grpSpPr>
      <p:sp>
        <p:nvSpPr>
          <p:cNvPr id="39" name="Google Shape;39;p1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0" name="Google Shape;40;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41" name="Google Shape;41;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5">
  <p:cSld name="TITLE_AND_BODY_7">
    <p:spTree>
      <p:nvGrpSpPr>
        <p:cNvPr id="42" name="Shape 42"/>
        <p:cNvGrpSpPr/>
        <p:nvPr/>
      </p:nvGrpSpPr>
      <p:grpSpPr>
        <a:xfrm>
          <a:off x="0" y="0"/>
          <a:ext cx="0" cy="0"/>
          <a:chOff x="0" y="0"/>
          <a:chExt cx="0" cy="0"/>
        </a:xfrm>
      </p:grpSpPr>
      <p:sp>
        <p:nvSpPr>
          <p:cNvPr id="43" name="Google Shape;43;p1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4" name="Google Shape;44;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45" name="Google Shape;45;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46" name="Shape 46"/>
        <p:cNvGrpSpPr/>
        <p:nvPr/>
      </p:nvGrpSpPr>
      <p:grpSpPr>
        <a:xfrm>
          <a:off x="0" y="0"/>
          <a:ext cx="0" cy="0"/>
          <a:chOff x="0" y="0"/>
          <a:chExt cx="0" cy="0"/>
        </a:xfrm>
      </p:grpSpPr>
      <p:sp>
        <p:nvSpPr>
          <p:cNvPr id="47" name="Google Shape;47;p17"/>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48" name="Google Shape;48;p17"/>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9" name="Google Shape;49;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6">
  <p:cSld name="TITLE_AND_BODY_8">
    <p:spTree>
      <p:nvGrpSpPr>
        <p:cNvPr id="50" name="Shape 50"/>
        <p:cNvGrpSpPr/>
        <p:nvPr/>
      </p:nvGrpSpPr>
      <p:grpSpPr>
        <a:xfrm>
          <a:off x="0" y="0"/>
          <a:ext cx="0" cy="0"/>
          <a:chOff x="0" y="0"/>
          <a:chExt cx="0" cy="0"/>
        </a:xfrm>
      </p:grpSpPr>
      <p:sp>
        <p:nvSpPr>
          <p:cNvPr id="51" name="Google Shape;51;p1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2" name="Google Shape;52;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53" name="Google Shape;53;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6 1">
  <p:cSld name="TITLE_AND_BODY_6_1">
    <p:bg>
      <p:bgPr>
        <a:blipFill>
          <a:blip r:embed="rId2">
            <a:alphaModFix/>
          </a:blip>
          <a:stretch>
            <a:fillRect/>
          </a:stretch>
        </a:blipFill>
      </p:bgPr>
    </p:bg>
    <p:spTree>
      <p:nvGrpSpPr>
        <p:cNvPr id="54" name="Shape 54"/>
        <p:cNvGrpSpPr/>
        <p:nvPr/>
      </p:nvGrpSpPr>
      <p:grpSpPr>
        <a:xfrm>
          <a:off x="0" y="0"/>
          <a:ext cx="0" cy="0"/>
          <a:chOff x="0" y="0"/>
          <a:chExt cx="0" cy="0"/>
        </a:xfrm>
      </p:grpSpPr>
      <p:sp>
        <p:nvSpPr>
          <p:cNvPr id="55" name="Google Shape;55;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8">
  <p:cSld name="TITLE_AND_BODY_8_1">
    <p:bg>
      <p:bgPr>
        <a:blipFill>
          <a:blip r:embed="rId2">
            <a:alphaModFix/>
          </a:blip>
          <a:stretch>
            <a:fillRect/>
          </a:stretch>
        </a:blipFill>
      </p:bgPr>
    </p:bg>
    <p:spTree>
      <p:nvGrpSpPr>
        <p:cNvPr id="56" name="Shape 56"/>
        <p:cNvGrpSpPr/>
        <p:nvPr/>
      </p:nvGrpSpPr>
      <p:grpSpPr>
        <a:xfrm>
          <a:off x="0" y="0"/>
          <a:ext cx="0" cy="0"/>
          <a:chOff x="0" y="0"/>
          <a:chExt cx="0" cy="0"/>
        </a:xfrm>
      </p:grpSpPr>
      <p:sp>
        <p:nvSpPr>
          <p:cNvPr id="57" name="Google Shape;57;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gradFill>
          <a:gsLst>
            <a:gs pos="0">
              <a:srgbClr val="F48208"/>
            </a:gs>
            <a:gs pos="100000">
              <a:srgbClr val="703E08"/>
            </a:gs>
          </a:gsLst>
          <a:path path="circle">
            <a:fillToRect b="50%" l="50%" r="50%" t="50%"/>
          </a:path>
          <a:tileRect/>
        </a:gradFill>
      </p:bgPr>
    </p:bg>
    <p:spTree>
      <p:nvGrpSpPr>
        <p:cNvPr id="11" name="Shape 11"/>
        <p:cNvGrpSpPr/>
        <p:nvPr/>
      </p:nvGrpSpPr>
      <p:grpSpPr>
        <a:xfrm>
          <a:off x="0" y="0"/>
          <a:ext cx="0" cy="0"/>
          <a:chOff x="0" y="0"/>
          <a:chExt cx="0" cy="0"/>
        </a:xfrm>
      </p:grpSpPr>
      <p:sp>
        <p:nvSpPr>
          <p:cNvPr id="12" name="Google Shape;12;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1 1 1 2 1">
  <p:cSld name="SECTION_HEADER_1_1_1_1_3">
    <p:bg>
      <p:bgPr>
        <a:gradFill>
          <a:gsLst>
            <a:gs pos="0">
              <a:srgbClr val="4E29AA"/>
            </a:gs>
            <a:gs pos="100000">
              <a:srgbClr val="1E123D"/>
            </a:gs>
          </a:gsLst>
          <a:path path="circle">
            <a:fillToRect b="50%" l="50%" r="50%" t="50%"/>
          </a:path>
          <a:tileRect/>
        </a:gradFill>
      </p:bgPr>
    </p:bg>
    <p:spTree>
      <p:nvGrpSpPr>
        <p:cNvPr id="58" name="Shape 58"/>
        <p:cNvGrpSpPr/>
        <p:nvPr/>
      </p:nvGrpSpPr>
      <p:grpSpPr>
        <a:xfrm>
          <a:off x="0" y="0"/>
          <a:ext cx="0" cy="0"/>
          <a:chOff x="0" y="0"/>
          <a:chExt cx="0" cy="0"/>
        </a:xfrm>
      </p:grpSpPr>
      <p:sp>
        <p:nvSpPr>
          <p:cNvPr id="59" name="Google Shape;59;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4" name="Shape 64"/>
        <p:cNvGrpSpPr/>
        <p:nvPr/>
      </p:nvGrpSpPr>
      <p:grpSpPr>
        <a:xfrm>
          <a:off x="0" y="0"/>
          <a:ext cx="0" cy="0"/>
          <a:chOff x="0" y="0"/>
          <a:chExt cx="0" cy="0"/>
        </a:xfrm>
      </p:grpSpPr>
      <p:sp>
        <p:nvSpPr>
          <p:cNvPr id="65" name="Google Shape;65;p2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66" name="Google Shape;66;p2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7" name="Google Shape;67;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8" name="Shape 68"/>
        <p:cNvGrpSpPr/>
        <p:nvPr/>
      </p:nvGrpSpPr>
      <p:grpSpPr>
        <a:xfrm>
          <a:off x="0" y="0"/>
          <a:ext cx="0" cy="0"/>
          <a:chOff x="0" y="0"/>
          <a:chExt cx="0" cy="0"/>
        </a:xfrm>
      </p:grpSpPr>
      <p:sp>
        <p:nvSpPr>
          <p:cNvPr id="69" name="Google Shape;69;p24"/>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70" name="Google Shape;70;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1" name="Shape 71"/>
        <p:cNvGrpSpPr/>
        <p:nvPr/>
      </p:nvGrpSpPr>
      <p:grpSpPr>
        <a:xfrm>
          <a:off x="0" y="0"/>
          <a:ext cx="0" cy="0"/>
          <a:chOff x="0" y="0"/>
          <a:chExt cx="0" cy="0"/>
        </a:xfrm>
      </p:grpSpPr>
      <p:sp>
        <p:nvSpPr>
          <p:cNvPr id="72" name="Google Shape;72;p2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3" name="Google Shape;73;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74" name="Google Shape;74;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5" name="Shape 75"/>
        <p:cNvGrpSpPr/>
        <p:nvPr/>
      </p:nvGrpSpPr>
      <p:grpSpPr>
        <a:xfrm>
          <a:off x="0" y="0"/>
          <a:ext cx="0" cy="0"/>
          <a:chOff x="0" y="0"/>
          <a:chExt cx="0" cy="0"/>
        </a:xfrm>
      </p:grpSpPr>
      <p:sp>
        <p:nvSpPr>
          <p:cNvPr id="76" name="Google Shape;76;p2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7" name="Google Shape;77;p26"/>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78" name="Google Shape;78;p26"/>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79" name="Google Shape;79;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0" name="Shape 80"/>
        <p:cNvGrpSpPr/>
        <p:nvPr/>
      </p:nvGrpSpPr>
      <p:grpSpPr>
        <a:xfrm>
          <a:off x="0" y="0"/>
          <a:ext cx="0" cy="0"/>
          <a:chOff x="0" y="0"/>
          <a:chExt cx="0" cy="0"/>
        </a:xfrm>
      </p:grpSpPr>
      <p:sp>
        <p:nvSpPr>
          <p:cNvPr id="81" name="Google Shape;81;p2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2" name="Google Shape;82;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3" name="Shape 83"/>
        <p:cNvGrpSpPr/>
        <p:nvPr/>
      </p:nvGrpSpPr>
      <p:grpSpPr>
        <a:xfrm>
          <a:off x="0" y="0"/>
          <a:ext cx="0" cy="0"/>
          <a:chOff x="0" y="0"/>
          <a:chExt cx="0" cy="0"/>
        </a:xfrm>
      </p:grpSpPr>
      <p:sp>
        <p:nvSpPr>
          <p:cNvPr id="84" name="Google Shape;84;p28"/>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85" name="Google Shape;85;p28"/>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86" name="Google Shape;86;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7" name="Shape 87"/>
        <p:cNvGrpSpPr/>
        <p:nvPr/>
      </p:nvGrpSpPr>
      <p:grpSpPr>
        <a:xfrm>
          <a:off x="0" y="0"/>
          <a:ext cx="0" cy="0"/>
          <a:chOff x="0" y="0"/>
          <a:chExt cx="0" cy="0"/>
        </a:xfrm>
      </p:grpSpPr>
      <p:sp>
        <p:nvSpPr>
          <p:cNvPr id="88" name="Google Shape;88;p29"/>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89" name="Google Shape;89;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0" name="Shape 90"/>
        <p:cNvGrpSpPr/>
        <p:nvPr/>
      </p:nvGrpSpPr>
      <p:grpSpPr>
        <a:xfrm>
          <a:off x="0" y="0"/>
          <a:ext cx="0" cy="0"/>
          <a:chOff x="0" y="0"/>
          <a:chExt cx="0" cy="0"/>
        </a:xfrm>
      </p:grpSpPr>
      <p:sp>
        <p:nvSpPr>
          <p:cNvPr id="91" name="Google Shape;91;p30"/>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30"/>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93" name="Google Shape;93;p30"/>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94" name="Google Shape;94;p30"/>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Clr>
                <a:schemeClr val="dk1"/>
              </a:buClr>
              <a:buSzPts val="1800"/>
              <a:buChar char="●"/>
              <a:defRPr>
                <a:solidFill>
                  <a:schemeClr val="dk1"/>
                </a:solidFill>
              </a:defRPr>
            </a:lvl1pPr>
            <a:lvl2pPr indent="-317500" lvl="1" marL="914400" rtl="0">
              <a:spcBef>
                <a:spcPts val="0"/>
              </a:spcBef>
              <a:spcAft>
                <a:spcPts val="0"/>
              </a:spcAft>
              <a:buClr>
                <a:schemeClr val="dk1"/>
              </a:buClr>
              <a:buSzPts val="1400"/>
              <a:buChar char="○"/>
              <a:defRPr>
                <a:solidFill>
                  <a:schemeClr val="dk1"/>
                </a:solidFill>
              </a:defRPr>
            </a:lvl2pPr>
            <a:lvl3pPr indent="-317500" lvl="2" marL="1371600" rtl="0">
              <a:spcBef>
                <a:spcPts val="0"/>
              </a:spcBef>
              <a:spcAft>
                <a:spcPts val="0"/>
              </a:spcAft>
              <a:buClr>
                <a:schemeClr val="dk1"/>
              </a:buClr>
              <a:buSzPts val="1400"/>
              <a:buChar char="■"/>
              <a:defRPr>
                <a:solidFill>
                  <a:schemeClr val="dk1"/>
                </a:solidFill>
              </a:defRPr>
            </a:lvl3pPr>
            <a:lvl4pPr indent="-317500" lvl="3" marL="1828800" rtl="0">
              <a:spcBef>
                <a:spcPts val="0"/>
              </a:spcBef>
              <a:spcAft>
                <a:spcPts val="0"/>
              </a:spcAft>
              <a:buClr>
                <a:schemeClr val="dk1"/>
              </a:buClr>
              <a:buSzPts val="1400"/>
              <a:buChar char="●"/>
              <a:defRPr>
                <a:solidFill>
                  <a:schemeClr val="dk1"/>
                </a:solidFill>
              </a:defRPr>
            </a:lvl4pPr>
            <a:lvl5pPr indent="-317500" lvl="4" marL="2286000" rtl="0">
              <a:spcBef>
                <a:spcPts val="0"/>
              </a:spcBef>
              <a:spcAft>
                <a:spcPts val="0"/>
              </a:spcAft>
              <a:buClr>
                <a:schemeClr val="dk1"/>
              </a:buClr>
              <a:buSzPts val="1400"/>
              <a:buChar char="○"/>
              <a:defRPr>
                <a:solidFill>
                  <a:schemeClr val="dk1"/>
                </a:solidFill>
              </a:defRPr>
            </a:lvl5pPr>
            <a:lvl6pPr indent="-317500" lvl="5" marL="2743200" rtl="0">
              <a:spcBef>
                <a:spcPts val="0"/>
              </a:spcBef>
              <a:spcAft>
                <a:spcPts val="0"/>
              </a:spcAft>
              <a:buClr>
                <a:schemeClr val="dk1"/>
              </a:buClr>
              <a:buSzPts val="1400"/>
              <a:buChar char="■"/>
              <a:defRPr>
                <a:solidFill>
                  <a:schemeClr val="dk1"/>
                </a:solidFill>
              </a:defRPr>
            </a:lvl6pPr>
            <a:lvl7pPr indent="-317500" lvl="6" marL="3200400" rtl="0">
              <a:spcBef>
                <a:spcPts val="0"/>
              </a:spcBef>
              <a:spcAft>
                <a:spcPts val="0"/>
              </a:spcAft>
              <a:buClr>
                <a:schemeClr val="dk1"/>
              </a:buClr>
              <a:buSzPts val="1400"/>
              <a:buChar char="●"/>
              <a:defRPr>
                <a:solidFill>
                  <a:schemeClr val="dk1"/>
                </a:solidFill>
              </a:defRPr>
            </a:lvl7pPr>
            <a:lvl8pPr indent="-317500" lvl="7" marL="3657600" rtl="0">
              <a:spcBef>
                <a:spcPts val="0"/>
              </a:spcBef>
              <a:spcAft>
                <a:spcPts val="0"/>
              </a:spcAft>
              <a:buClr>
                <a:schemeClr val="dk1"/>
              </a:buClr>
              <a:buSzPts val="1400"/>
              <a:buChar char="○"/>
              <a:defRPr>
                <a:solidFill>
                  <a:schemeClr val="dk1"/>
                </a:solidFill>
              </a:defRPr>
            </a:lvl8pPr>
            <a:lvl9pPr indent="-317500" lvl="8" marL="4114800" rtl="0">
              <a:spcBef>
                <a:spcPts val="0"/>
              </a:spcBef>
              <a:spcAft>
                <a:spcPts val="0"/>
              </a:spcAft>
              <a:buClr>
                <a:schemeClr val="dk1"/>
              </a:buClr>
              <a:buSzPts val="1400"/>
              <a:buChar char="■"/>
              <a:defRPr>
                <a:solidFill>
                  <a:schemeClr val="dk1"/>
                </a:solidFill>
              </a:defRPr>
            </a:lvl9pPr>
          </a:lstStyle>
          <a:p/>
        </p:txBody>
      </p:sp>
      <p:sp>
        <p:nvSpPr>
          <p:cNvPr id="95" name="Google Shape;95;p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6" name="Shape 96"/>
        <p:cNvGrpSpPr/>
        <p:nvPr/>
      </p:nvGrpSpPr>
      <p:grpSpPr>
        <a:xfrm>
          <a:off x="0" y="0"/>
          <a:ext cx="0" cy="0"/>
          <a:chOff x="0" y="0"/>
          <a:chExt cx="0" cy="0"/>
        </a:xfrm>
      </p:grpSpPr>
      <p:sp>
        <p:nvSpPr>
          <p:cNvPr id="97" name="Google Shape;97;p31"/>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98" name="Google Shape;98;p3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gradFill>
          <a:gsLst>
            <a:gs pos="0">
              <a:srgbClr val="FFC002"/>
            </a:gs>
            <a:gs pos="100000">
              <a:srgbClr val="795B04"/>
            </a:gs>
          </a:gsLst>
          <a:path path="circle">
            <a:fillToRect b="50%" l="50%" r="50%" t="50%"/>
          </a:path>
          <a:tileRect/>
        </a:gradFill>
      </p:bgPr>
    </p:bg>
    <p:spTree>
      <p:nvGrpSpPr>
        <p:cNvPr id="13" name="Shape 13"/>
        <p:cNvGrpSpPr/>
        <p:nvPr/>
      </p:nvGrpSpPr>
      <p:grpSpPr>
        <a:xfrm>
          <a:off x="0" y="0"/>
          <a:ext cx="0" cy="0"/>
          <a:chOff x="0" y="0"/>
          <a:chExt cx="0" cy="0"/>
        </a:xfrm>
      </p:grpSpPr>
      <p:sp>
        <p:nvSpPr>
          <p:cNvPr id="14" name="Google Shape;1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9" name="Shape 99"/>
        <p:cNvGrpSpPr/>
        <p:nvPr/>
      </p:nvGrpSpPr>
      <p:grpSpPr>
        <a:xfrm>
          <a:off x="0" y="0"/>
          <a:ext cx="0" cy="0"/>
          <a:chOff x="0" y="0"/>
          <a:chExt cx="0" cy="0"/>
        </a:xfrm>
      </p:grpSpPr>
      <p:sp>
        <p:nvSpPr>
          <p:cNvPr id="100" name="Google Shape;100;p32"/>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01" name="Google Shape;101;p32"/>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102" name="Google Shape;102;p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3" name="Shape 103"/>
        <p:cNvGrpSpPr/>
        <p:nvPr/>
      </p:nvGrpSpPr>
      <p:grpSpPr>
        <a:xfrm>
          <a:off x="0" y="0"/>
          <a:ext cx="0" cy="0"/>
          <a:chOff x="0" y="0"/>
          <a:chExt cx="0" cy="0"/>
        </a:xfrm>
      </p:grpSpPr>
      <p:sp>
        <p:nvSpPr>
          <p:cNvPr id="104" name="Google Shape;104;p3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bg>
      <p:bgPr>
        <a:blipFill>
          <a:blip r:embed="rId2">
            <a:alphaModFix/>
          </a:blip>
          <a:stretch>
            <a:fillRect/>
          </a:stretch>
        </a:blipFill>
      </p:bgPr>
    </p:bg>
    <p:spTree>
      <p:nvGrpSpPr>
        <p:cNvPr id="105" name="Shape 105"/>
        <p:cNvGrpSpPr/>
        <p:nvPr/>
      </p:nvGrpSpPr>
      <p:grpSpPr>
        <a:xfrm>
          <a:off x="0" y="0"/>
          <a:ext cx="0" cy="0"/>
          <a:chOff x="0" y="0"/>
          <a:chExt cx="0" cy="0"/>
        </a:xfrm>
      </p:grpSpPr>
      <p:sp>
        <p:nvSpPr>
          <p:cNvPr id="106" name="Google Shape;106;p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p:cSld name="TITLE_AND_BODY_2">
    <p:bg>
      <p:bgPr>
        <a:blipFill>
          <a:blip r:embed="rId2">
            <a:alphaModFix/>
          </a:blip>
          <a:stretch>
            <a:fillRect/>
          </a:stretch>
        </a:blipFill>
      </p:bgPr>
    </p:bg>
    <p:spTree>
      <p:nvGrpSpPr>
        <p:cNvPr id="107" name="Shape 107"/>
        <p:cNvGrpSpPr/>
        <p:nvPr/>
      </p:nvGrpSpPr>
      <p:grpSpPr>
        <a:xfrm>
          <a:off x="0" y="0"/>
          <a:ext cx="0" cy="0"/>
          <a:chOff x="0" y="0"/>
          <a:chExt cx="0" cy="0"/>
        </a:xfrm>
      </p:grpSpPr>
      <p:sp>
        <p:nvSpPr>
          <p:cNvPr id="108" name="Google Shape;108;p3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3">
  <p:cSld name="TITLE_AND_BODY_3">
    <p:bg>
      <p:bgPr>
        <a:blipFill>
          <a:blip r:embed="rId2">
            <a:alphaModFix/>
          </a:blip>
          <a:stretch>
            <a:fillRect/>
          </a:stretch>
        </a:blipFill>
      </p:bgPr>
    </p:bg>
    <p:spTree>
      <p:nvGrpSpPr>
        <p:cNvPr id="109" name="Shape 109"/>
        <p:cNvGrpSpPr/>
        <p:nvPr/>
      </p:nvGrpSpPr>
      <p:grpSpPr>
        <a:xfrm>
          <a:off x="0" y="0"/>
          <a:ext cx="0" cy="0"/>
          <a:chOff x="0" y="0"/>
          <a:chExt cx="0" cy="0"/>
        </a:xfrm>
      </p:grpSpPr>
      <p:sp>
        <p:nvSpPr>
          <p:cNvPr id="110" name="Google Shape;110;p3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4">
  <p:cSld name="TITLE_AND_BODY_4">
    <p:bg>
      <p:bgPr>
        <a:blipFill>
          <a:blip r:embed="rId2">
            <a:alphaModFix/>
          </a:blip>
          <a:stretch>
            <a:fillRect/>
          </a:stretch>
        </a:blipFill>
      </p:bgPr>
    </p:bg>
    <p:spTree>
      <p:nvGrpSpPr>
        <p:cNvPr id="111" name="Shape 111"/>
        <p:cNvGrpSpPr/>
        <p:nvPr/>
      </p:nvGrpSpPr>
      <p:grpSpPr>
        <a:xfrm>
          <a:off x="0" y="0"/>
          <a:ext cx="0" cy="0"/>
          <a:chOff x="0" y="0"/>
          <a:chExt cx="0" cy="0"/>
        </a:xfrm>
      </p:grpSpPr>
      <p:sp>
        <p:nvSpPr>
          <p:cNvPr id="112" name="Google Shape;112;p3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5">
  <p:cSld name="TITLE_AND_BODY_5">
    <p:bg>
      <p:bgPr>
        <a:blipFill>
          <a:blip r:embed="rId2">
            <a:alphaModFix/>
          </a:blip>
          <a:stretch>
            <a:fillRect/>
          </a:stretch>
        </a:blipFill>
      </p:bgPr>
    </p:bg>
    <p:spTree>
      <p:nvGrpSpPr>
        <p:cNvPr id="113" name="Shape 113"/>
        <p:cNvGrpSpPr/>
        <p:nvPr/>
      </p:nvGrpSpPr>
      <p:grpSpPr>
        <a:xfrm>
          <a:off x="0" y="0"/>
          <a:ext cx="0" cy="0"/>
          <a:chOff x="0" y="0"/>
          <a:chExt cx="0" cy="0"/>
        </a:xfrm>
      </p:grpSpPr>
      <p:sp>
        <p:nvSpPr>
          <p:cNvPr id="114" name="Google Shape;114;p3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1 1 1 1">
  <p:cSld name="SECTION_HEADER_1_1_1_1_1">
    <p:bg>
      <p:bgPr>
        <a:gradFill>
          <a:gsLst>
            <a:gs pos="0">
              <a:srgbClr val="E900FF">
                <a:alpha val="91764"/>
              </a:srgbClr>
            </a:gs>
            <a:gs pos="100000">
              <a:srgbClr val="80008C"/>
            </a:gs>
          </a:gsLst>
          <a:path path="circle">
            <a:fillToRect b="50%" l="50%" r="50%" t="50%"/>
          </a:path>
          <a:tileRect/>
        </a:gradFill>
      </p:bgPr>
    </p:bg>
    <p:spTree>
      <p:nvGrpSpPr>
        <p:cNvPr id="115" name="Shape 115"/>
        <p:cNvGrpSpPr/>
        <p:nvPr/>
      </p:nvGrpSpPr>
      <p:grpSpPr>
        <a:xfrm>
          <a:off x="0" y="0"/>
          <a:ext cx="0" cy="0"/>
          <a:chOff x="0" y="0"/>
          <a:chExt cx="0" cy="0"/>
        </a:xfrm>
      </p:grpSpPr>
      <p:sp>
        <p:nvSpPr>
          <p:cNvPr id="116" name="Google Shape;116;p3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bg>
      <p:bgPr>
        <a:gradFill>
          <a:gsLst>
            <a:gs pos="0">
              <a:srgbClr val="DB0000"/>
            </a:gs>
            <a:gs pos="100000">
              <a:srgbClr val="540303"/>
            </a:gs>
          </a:gsLst>
          <a:path path="circle">
            <a:fillToRect b="50%" l="50%" r="50%" t="50%"/>
          </a:path>
          <a:tileRect/>
        </a:gradFill>
      </p:bgPr>
    </p:bg>
    <p:spTree>
      <p:nvGrpSpPr>
        <p:cNvPr id="117" name="Shape 117"/>
        <p:cNvGrpSpPr/>
        <p:nvPr/>
      </p:nvGrpSpPr>
      <p:grpSpPr>
        <a:xfrm>
          <a:off x="0" y="0"/>
          <a:ext cx="0" cy="0"/>
          <a:chOff x="0" y="0"/>
          <a:chExt cx="0" cy="0"/>
        </a:xfrm>
      </p:grpSpPr>
      <p:sp>
        <p:nvSpPr>
          <p:cNvPr id="118" name="Google Shape;118;p4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1 1 1">
  <p:cSld name="SECTION_HEADER_1_1_1_1_2">
    <p:bg>
      <p:bgPr>
        <a:gradFill>
          <a:gsLst>
            <a:gs pos="0">
              <a:srgbClr val="4E29AA"/>
            </a:gs>
            <a:gs pos="100000">
              <a:srgbClr val="1E123D"/>
            </a:gs>
          </a:gsLst>
          <a:path path="circle">
            <a:fillToRect b="50%" l="50%" r="50%" t="50%"/>
          </a:path>
          <a:tileRect/>
        </a:gradFill>
      </p:bgPr>
    </p:bg>
    <p:spTree>
      <p:nvGrpSpPr>
        <p:cNvPr id="119" name="Shape 119"/>
        <p:cNvGrpSpPr/>
        <p:nvPr/>
      </p:nvGrpSpPr>
      <p:grpSpPr>
        <a:xfrm>
          <a:off x="0" y="0"/>
          <a:ext cx="0" cy="0"/>
          <a:chOff x="0" y="0"/>
          <a:chExt cx="0" cy="0"/>
        </a:xfrm>
      </p:grpSpPr>
      <p:sp>
        <p:nvSpPr>
          <p:cNvPr id="120" name="Google Shape;120;p4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1">
  <p:cSld name="SECTION_HEADER_1_1">
    <p:bg>
      <p:bgPr>
        <a:gradFill>
          <a:gsLst>
            <a:gs pos="0">
              <a:srgbClr val="51AB2A"/>
            </a:gs>
            <a:gs pos="100000">
              <a:srgbClr val="203E13"/>
            </a:gs>
          </a:gsLst>
          <a:path path="circle">
            <a:fillToRect b="50%" l="50%" r="50%" t="50%"/>
          </a:path>
          <a:tileRect/>
        </a:gradFill>
      </p:bgPr>
    </p:bg>
    <p:spTree>
      <p:nvGrpSpPr>
        <p:cNvPr id="15" name="Shape 15"/>
        <p:cNvGrpSpPr/>
        <p:nvPr/>
      </p:nvGrpSpPr>
      <p:grpSpPr>
        <a:xfrm>
          <a:off x="0" y="0"/>
          <a:ext cx="0" cy="0"/>
          <a:chOff x="0" y="0"/>
          <a:chExt cx="0" cy="0"/>
        </a:xfrm>
      </p:grpSpPr>
      <p:sp>
        <p:nvSpPr>
          <p:cNvPr id="16" name="Google Shape;16;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6">
  <p:cSld name="TITLE_AND_BODY_6">
    <p:bg>
      <p:bgPr>
        <a:blipFill>
          <a:blip r:embed="rId2">
            <a:alphaModFix/>
          </a:blip>
          <a:stretch>
            <a:fillRect/>
          </a:stretch>
        </a:blipFill>
      </p:bgPr>
    </p:bg>
    <p:spTree>
      <p:nvGrpSpPr>
        <p:cNvPr id="121" name="Shape 121"/>
        <p:cNvGrpSpPr/>
        <p:nvPr/>
      </p:nvGrpSpPr>
      <p:grpSpPr>
        <a:xfrm>
          <a:off x="0" y="0"/>
          <a:ext cx="0" cy="0"/>
          <a:chOff x="0" y="0"/>
          <a:chExt cx="0" cy="0"/>
        </a:xfrm>
      </p:grpSpPr>
      <p:sp>
        <p:nvSpPr>
          <p:cNvPr id="122" name="Google Shape;122;p4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gradFill>
          <a:gsLst>
            <a:gs pos="0">
              <a:srgbClr val="FFC002"/>
            </a:gs>
            <a:gs pos="100000">
              <a:srgbClr val="795B04"/>
            </a:gs>
          </a:gsLst>
          <a:path path="circle">
            <a:fillToRect b="50%" l="50%" r="50%" t="50%"/>
          </a:path>
          <a:tileRect/>
        </a:gradFill>
      </p:bgPr>
    </p:bg>
    <p:spTree>
      <p:nvGrpSpPr>
        <p:cNvPr id="123" name="Shape 123"/>
        <p:cNvGrpSpPr/>
        <p:nvPr/>
      </p:nvGrpSpPr>
      <p:grpSpPr>
        <a:xfrm>
          <a:off x="0" y="0"/>
          <a:ext cx="0" cy="0"/>
          <a:chOff x="0" y="0"/>
          <a:chExt cx="0" cy="0"/>
        </a:xfrm>
      </p:grpSpPr>
      <p:sp>
        <p:nvSpPr>
          <p:cNvPr id="124" name="Google Shape;124;p4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1 1 1 2">
  <p:cSld name="SECTION_HEADER_1_1_1_1_3">
    <p:bg>
      <p:bgPr>
        <a:gradFill>
          <a:gsLst>
            <a:gs pos="0">
              <a:srgbClr val="4E29AA"/>
            </a:gs>
            <a:gs pos="100000">
              <a:srgbClr val="1E123D"/>
            </a:gs>
          </a:gsLst>
          <a:path path="circle">
            <a:fillToRect b="50%" l="50%" r="50%" t="50%"/>
          </a:path>
          <a:tileRect/>
        </a:gradFill>
      </p:bgPr>
    </p:bg>
    <p:spTree>
      <p:nvGrpSpPr>
        <p:cNvPr id="125" name="Shape 125"/>
        <p:cNvGrpSpPr/>
        <p:nvPr/>
      </p:nvGrpSpPr>
      <p:grpSpPr>
        <a:xfrm>
          <a:off x="0" y="0"/>
          <a:ext cx="0" cy="0"/>
          <a:chOff x="0" y="0"/>
          <a:chExt cx="0" cy="0"/>
        </a:xfrm>
      </p:grpSpPr>
      <p:sp>
        <p:nvSpPr>
          <p:cNvPr id="126" name="Google Shape;126;p4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7">
  <p:cSld name="TITLE_AND_BODY_7">
    <p:bg>
      <p:bgPr>
        <a:blipFill>
          <a:blip r:embed="rId2">
            <a:alphaModFix/>
          </a:blip>
          <a:stretch>
            <a:fillRect/>
          </a:stretch>
        </a:blipFill>
      </p:bgPr>
    </p:bg>
    <p:spTree>
      <p:nvGrpSpPr>
        <p:cNvPr id="127" name="Shape 127"/>
        <p:cNvGrpSpPr/>
        <p:nvPr/>
      </p:nvGrpSpPr>
      <p:grpSpPr>
        <a:xfrm>
          <a:off x="0" y="0"/>
          <a:ext cx="0" cy="0"/>
          <a:chOff x="0" y="0"/>
          <a:chExt cx="0" cy="0"/>
        </a:xfrm>
      </p:grpSpPr>
      <p:sp>
        <p:nvSpPr>
          <p:cNvPr id="128" name="Google Shape;128;p4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8">
  <p:cSld name="TITLE_AND_BODY_8">
    <p:bg>
      <p:bgPr>
        <a:blipFill>
          <a:blip r:embed="rId2">
            <a:alphaModFix/>
          </a:blip>
          <a:stretch>
            <a:fillRect/>
          </a:stretch>
        </a:blipFill>
      </p:bgPr>
    </p:bg>
    <p:spTree>
      <p:nvGrpSpPr>
        <p:cNvPr id="129" name="Shape 129"/>
        <p:cNvGrpSpPr/>
        <p:nvPr/>
      </p:nvGrpSpPr>
      <p:grpSpPr>
        <a:xfrm>
          <a:off x="0" y="0"/>
          <a:ext cx="0" cy="0"/>
          <a:chOff x="0" y="0"/>
          <a:chExt cx="0" cy="0"/>
        </a:xfrm>
      </p:grpSpPr>
      <p:sp>
        <p:nvSpPr>
          <p:cNvPr id="130" name="Google Shape;130;p4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9">
  <p:cSld name="TITLE_AND_BODY_9">
    <p:bg>
      <p:bgPr>
        <a:blipFill>
          <a:blip r:embed="rId2">
            <a:alphaModFix/>
          </a:blip>
          <a:stretch>
            <a:fillRect/>
          </a:stretch>
        </a:blipFill>
      </p:bgPr>
    </p:bg>
    <p:spTree>
      <p:nvGrpSpPr>
        <p:cNvPr id="131" name="Shape 131"/>
        <p:cNvGrpSpPr/>
        <p:nvPr/>
      </p:nvGrpSpPr>
      <p:grpSpPr>
        <a:xfrm>
          <a:off x="0" y="0"/>
          <a:ext cx="0" cy="0"/>
          <a:chOff x="0" y="0"/>
          <a:chExt cx="0" cy="0"/>
        </a:xfrm>
      </p:grpSpPr>
      <p:sp>
        <p:nvSpPr>
          <p:cNvPr id="132" name="Google Shape;132;p4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1 1 1 3">
  <p:cSld name="SECTION_HEADER_1_1_1_1_4">
    <p:bg>
      <p:bgPr>
        <a:gradFill>
          <a:gsLst>
            <a:gs pos="0">
              <a:srgbClr val="4E29AA"/>
            </a:gs>
            <a:gs pos="100000">
              <a:srgbClr val="1E123D"/>
            </a:gs>
          </a:gsLst>
          <a:path path="circle">
            <a:fillToRect b="50%" l="50%" r="50%" t="50%"/>
          </a:path>
          <a:tileRect/>
        </a:gradFill>
      </p:bgPr>
    </p:bg>
    <p:spTree>
      <p:nvGrpSpPr>
        <p:cNvPr id="133" name="Shape 133"/>
        <p:cNvGrpSpPr/>
        <p:nvPr/>
      </p:nvGrpSpPr>
      <p:grpSpPr>
        <a:xfrm>
          <a:off x="0" y="0"/>
          <a:ext cx="0" cy="0"/>
          <a:chOff x="0" y="0"/>
          <a:chExt cx="0" cy="0"/>
        </a:xfrm>
      </p:grpSpPr>
      <p:sp>
        <p:nvSpPr>
          <p:cNvPr id="134" name="Google Shape;134;p4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6 1">
  <p:cSld name="TITLE_AND_BODY_6_1">
    <p:bg>
      <p:bgPr>
        <a:blipFill>
          <a:blip r:embed="rId2">
            <a:alphaModFix/>
          </a:blip>
          <a:stretch>
            <a:fillRect/>
          </a:stretch>
        </a:blipFill>
      </p:bgPr>
    </p:bg>
    <p:spTree>
      <p:nvGrpSpPr>
        <p:cNvPr id="135" name="Shape 135"/>
        <p:cNvGrpSpPr/>
        <p:nvPr/>
      </p:nvGrpSpPr>
      <p:grpSpPr>
        <a:xfrm>
          <a:off x="0" y="0"/>
          <a:ext cx="0" cy="0"/>
          <a:chOff x="0" y="0"/>
          <a:chExt cx="0" cy="0"/>
        </a:xfrm>
      </p:grpSpPr>
      <p:sp>
        <p:nvSpPr>
          <p:cNvPr id="136" name="Google Shape;136;p4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1">
  <p:cSld name="SECTION_HEADER_1_1">
    <p:bg>
      <p:bgPr>
        <a:gradFill>
          <a:gsLst>
            <a:gs pos="0">
              <a:srgbClr val="51AB2A"/>
            </a:gs>
            <a:gs pos="100000">
              <a:srgbClr val="203E13"/>
            </a:gs>
          </a:gsLst>
          <a:path path="circle">
            <a:fillToRect b="50%" l="50%" r="50%" t="50%"/>
          </a:path>
          <a:tileRect/>
        </a:gradFill>
      </p:bgPr>
    </p:bg>
    <p:spTree>
      <p:nvGrpSpPr>
        <p:cNvPr id="137" name="Shape 137"/>
        <p:cNvGrpSpPr/>
        <p:nvPr/>
      </p:nvGrpSpPr>
      <p:grpSpPr>
        <a:xfrm>
          <a:off x="0" y="0"/>
          <a:ext cx="0" cy="0"/>
          <a:chOff x="0" y="0"/>
          <a:chExt cx="0" cy="0"/>
        </a:xfrm>
      </p:grpSpPr>
      <p:sp>
        <p:nvSpPr>
          <p:cNvPr id="138" name="Google Shape;138;p5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gradFill>
          <a:gsLst>
            <a:gs pos="0">
              <a:srgbClr val="DB0000"/>
            </a:gs>
            <a:gs pos="100000">
              <a:srgbClr val="540303"/>
            </a:gs>
          </a:gsLst>
          <a:path path="circle">
            <a:fillToRect b="50%" l="50%" r="50%" t="50%"/>
          </a:path>
          <a:tileRect/>
        </a:gradFill>
      </p:bgPr>
    </p:bg>
    <p:spTree>
      <p:nvGrpSpPr>
        <p:cNvPr id="143" name="Shape 143"/>
        <p:cNvGrpSpPr/>
        <p:nvPr/>
      </p:nvGrpSpPr>
      <p:grpSpPr>
        <a:xfrm>
          <a:off x="0" y="0"/>
          <a:ext cx="0" cy="0"/>
          <a:chOff x="0" y="0"/>
          <a:chExt cx="0" cy="0"/>
        </a:xfrm>
      </p:grpSpPr>
      <p:sp>
        <p:nvSpPr>
          <p:cNvPr id="144" name="Google Shape;144;p5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1 1">
  <p:cSld name="SECTION_HEADER_1_1_1">
    <p:bg>
      <p:bgPr>
        <a:gradFill>
          <a:gsLst>
            <a:gs pos="0">
              <a:srgbClr val="1077D2"/>
            </a:gs>
            <a:gs pos="100000">
              <a:srgbClr val="093153"/>
            </a:gs>
          </a:gsLst>
          <a:path path="circle">
            <a:fillToRect b="50%" l="50%" r="50%" t="50%"/>
          </a:path>
          <a:tileRect/>
        </a:gradFill>
      </p:bgPr>
    </p:bg>
    <p:spTree>
      <p:nvGrpSpPr>
        <p:cNvPr id="17" name="Shape 17"/>
        <p:cNvGrpSpPr/>
        <p:nvPr/>
      </p:nvGrpSpPr>
      <p:grpSpPr>
        <a:xfrm>
          <a:off x="0" y="0"/>
          <a:ext cx="0" cy="0"/>
          <a:chOff x="0" y="0"/>
          <a:chExt cx="0" cy="0"/>
        </a:xfrm>
      </p:grpSpPr>
      <p:sp>
        <p:nvSpPr>
          <p:cNvPr id="18" name="Google Shape;18;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gradFill>
          <a:gsLst>
            <a:gs pos="0">
              <a:srgbClr val="F48208"/>
            </a:gs>
            <a:gs pos="100000">
              <a:srgbClr val="703E08"/>
            </a:gs>
          </a:gsLst>
          <a:path path="circle">
            <a:fillToRect b="50%" l="50%" r="50%" t="50%"/>
          </a:path>
          <a:tileRect/>
        </a:gradFill>
      </p:bgPr>
    </p:bg>
    <p:spTree>
      <p:nvGrpSpPr>
        <p:cNvPr id="145" name="Shape 145"/>
        <p:cNvGrpSpPr/>
        <p:nvPr/>
      </p:nvGrpSpPr>
      <p:grpSpPr>
        <a:xfrm>
          <a:off x="0" y="0"/>
          <a:ext cx="0" cy="0"/>
          <a:chOff x="0" y="0"/>
          <a:chExt cx="0" cy="0"/>
        </a:xfrm>
      </p:grpSpPr>
      <p:sp>
        <p:nvSpPr>
          <p:cNvPr id="146" name="Google Shape;146;p5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gradFill>
          <a:gsLst>
            <a:gs pos="0">
              <a:srgbClr val="FFC002"/>
            </a:gs>
            <a:gs pos="100000">
              <a:srgbClr val="795B04"/>
            </a:gs>
          </a:gsLst>
          <a:path path="circle">
            <a:fillToRect b="50%" l="50%" r="50%" t="50%"/>
          </a:path>
          <a:tileRect/>
        </a:gradFill>
      </p:bgPr>
    </p:bg>
    <p:spTree>
      <p:nvGrpSpPr>
        <p:cNvPr id="147" name="Shape 147"/>
        <p:cNvGrpSpPr/>
        <p:nvPr/>
      </p:nvGrpSpPr>
      <p:grpSpPr>
        <a:xfrm>
          <a:off x="0" y="0"/>
          <a:ext cx="0" cy="0"/>
          <a:chOff x="0" y="0"/>
          <a:chExt cx="0" cy="0"/>
        </a:xfrm>
      </p:grpSpPr>
      <p:sp>
        <p:nvSpPr>
          <p:cNvPr id="148" name="Google Shape;148;p5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1">
  <p:cSld name="SECTION_HEADER_1_1">
    <p:bg>
      <p:bgPr>
        <a:gradFill>
          <a:gsLst>
            <a:gs pos="0">
              <a:srgbClr val="51AB2A"/>
            </a:gs>
            <a:gs pos="100000">
              <a:srgbClr val="203E13"/>
            </a:gs>
          </a:gsLst>
          <a:path path="circle">
            <a:fillToRect b="50%" l="50%" r="50%" t="50%"/>
          </a:path>
          <a:tileRect/>
        </a:gradFill>
      </p:bgPr>
    </p:bg>
    <p:spTree>
      <p:nvGrpSpPr>
        <p:cNvPr id="149" name="Shape 149"/>
        <p:cNvGrpSpPr/>
        <p:nvPr/>
      </p:nvGrpSpPr>
      <p:grpSpPr>
        <a:xfrm>
          <a:off x="0" y="0"/>
          <a:ext cx="0" cy="0"/>
          <a:chOff x="0" y="0"/>
          <a:chExt cx="0" cy="0"/>
        </a:xfrm>
      </p:grpSpPr>
      <p:sp>
        <p:nvSpPr>
          <p:cNvPr id="150" name="Google Shape;150;p5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1 1">
  <p:cSld name="SECTION_HEADER_1_1_1">
    <p:bg>
      <p:bgPr>
        <a:gradFill>
          <a:gsLst>
            <a:gs pos="0">
              <a:srgbClr val="1077D2"/>
            </a:gs>
            <a:gs pos="100000">
              <a:srgbClr val="093153"/>
            </a:gs>
          </a:gsLst>
          <a:path path="circle">
            <a:fillToRect b="50%" l="50%" r="50%" t="50%"/>
          </a:path>
          <a:tileRect/>
        </a:gradFill>
      </p:bgPr>
    </p:bg>
    <p:spTree>
      <p:nvGrpSpPr>
        <p:cNvPr id="151" name="Shape 151"/>
        <p:cNvGrpSpPr/>
        <p:nvPr/>
      </p:nvGrpSpPr>
      <p:grpSpPr>
        <a:xfrm>
          <a:off x="0" y="0"/>
          <a:ext cx="0" cy="0"/>
          <a:chOff x="0" y="0"/>
          <a:chExt cx="0" cy="0"/>
        </a:xfrm>
      </p:grpSpPr>
      <p:sp>
        <p:nvSpPr>
          <p:cNvPr id="152" name="Google Shape;152;p5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1 1 1">
  <p:cSld name="SECTION_HEADER_1_1_1_1">
    <p:bg>
      <p:bgPr>
        <a:gradFill>
          <a:gsLst>
            <a:gs pos="0">
              <a:srgbClr val="4E29AA"/>
            </a:gs>
            <a:gs pos="100000">
              <a:srgbClr val="1E123D"/>
            </a:gs>
          </a:gsLst>
          <a:path path="circle">
            <a:fillToRect b="50%" l="50%" r="50%" t="50%"/>
          </a:path>
          <a:tileRect/>
        </a:gradFill>
      </p:bgPr>
    </p:bg>
    <p:spTree>
      <p:nvGrpSpPr>
        <p:cNvPr id="153" name="Shape 153"/>
        <p:cNvGrpSpPr/>
        <p:nvPr/>
      </p:nvGrpSpPr>
      <p:grpSpPr>
        <a:xfrm>
          <a:off x="0" y="0"/>
          <a:ext cx="0" cy="0"/>
          <a:chOff x="0" y="0"/>
          <a:chExt cx="0" cy="0"/>
        </a:xfrm>
      </p:grpSpPr>
      <p:sp>
        <p:nvSpPr>
          <p:cNvPr id="154" name="Google Shape;154;p5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1 1 1 1">
  <p:cSld name="SECTION_HEADER_1_1_1_1_1">
    <p:bg>
      <p:bgPr>
        <a:gradFill>
          <a:gsLst>
            <a:gs pos="0">
              <a:srgbClr val="E900FF">
                <a:alpha val="91764"/>
              </a:srgbClr>
            </a:gs>
            <a:gs pos="100000">
              <a:srgbClr val="80008C"/>
            </a:gs>
          </a:gsLst>
          <a:path path="circle">
            <a:fillToRect b="50%" l="50%" r="50%" t="50%"/>
          </a:path>
          <a:tileRect/>
        </a:gradFill>
      </p:bgPr>
    </p:bg>
    <p:spTree>
      <p:nvGrpSpPr>
        <p:cNvPr id="155" name="Shape 155"/>
        <p:cNvGrpSpPr/>
        <p:nvPr/>
      </p:nvGrpSpPr>
      <p:grpSpPr>
        <a:xfrm>
          <a:off x="0" y="0"/>
          <a:ext cx="0" cy="0"/>
          <a:chOff x="0" y="0"/>
          <a:chExt cx="0" cy="0"/>
        </a:xfrm>
      </p:grpSpPr>
      <p:sp>
        <p:nvSpPr>
          <p:cNvPr id="156" name="Google Shape;156;p5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blipFill>
          <a:blip r:embed="rId2">
            <a:alphaModFix/>
          </a:blip>
          <a:stretch>
            <a:fillRect/>
          </a:stretch>
        </a:blipFill>
      </p:bgPr>
    </p:bg>
    <p:spTree>
      <p:nvGrpSpPr>
        <p:cNvPr id="157" name="Shape 157"/>
        <p:cNvGrpSpPr/>
        <p:nvPr/>
      </p:nvGrpSpPr>
      <p:grpSpPr>
        <a:xfrm>
          <a:off x="0" y="0"/>
          <a:ext cx="0" cy="0"/>
          <a:chOff x="0" y="0"/>
          <a:chExt cx="0" cy="0"/>
        </a:xfrm>
      </p:grpSpPr>
      <p:sp>
        <p:nvSpPr>
          <p:cNvPr id="158" name="Google Shape;158;p5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ainbow" type="blank">
  <p:cSld name="BLANK">
    <p:spTree>
      <p:nvGrpSpPr>
        <p:cNvPr id="159" name="Shape 159"/>
        <p:cNvGrpSpPr/>
        <p:nvPr/>
      </p:nvGrpSpPr>
      <p:grpSpPr>
        <a:xfrm>
          <a:off x="0" y="0"/>
          <a:ext cx="0" cy="0"/>
          <a:chOff x="0" y="0"/>
          <a:chExt cx="0" cy="0"/>
        </a:xfrm>
      </p:grpSpPr>
      <p:sp>
        <p:nvSpPr>
          <p:cNvPr id="160" name="Google Shape;160;p6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1 1 1 2">
  <p:cSld name="SECTION_HEADER_1_1_1_1_2">
    <p:bg>
      <p:bgPr>
        <a:gradFill>
          <a:gsLst>
            <a:gs pos="0">
              <a:srgbClr val="4E29AA"/>
            </a:gs>
            <a:gs pos="100000">
              <a:srgbClr val="1E123D"/>
            </a:gs>
          </a:gsLst>
          <a:path path="circle">
            <a:fillToRect b="50%" l="50%" r="50%" t="50%"/>
          </a:path>
          <a:tileRect/>
        </a:gradFill>
      </p:bgPr>
    </p:bg>
    <p:spTree>
      <p:nvGrpSpPr>
        <p:cNvPr id="161" name="Shape 161"/>
        <p:cNvGrpSpPr/>
        <p:nvPr/>
      </p:nvGrpSpPr>
      <p:grpSpPr>
        <a:xfrm>
          <a:off x="0" y="0"/>
          <a:ext cx="0" cy="0"/>
          <a:chOff x="0" y="0"/>
          <a:chExt cx="0" cy="0"/>
        </a:xfrm>
      </p:grpSpPr>
      <p:sp>
        <p:nvSpPr>
          <p:cNvPr id="162" name="Google Shape;162;p6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163" name="Shape 163"/>
        <p:cNvGrpSpPr/>
        <p:nvPr/>
      </p:nvGrpSpPr>
      <p:grpSpPr>
        <a:xfrm>
          <a:off x="0" y="0"/>
          <a:ext cx="0" cy="0"/>
          <a:chOff x="0" y="0"/>
          <a:chExt cx="0" cy="0"/>
        </a:xfrm>
      </p:grpSpPr>
      <p:sp>
        <p:nvSpPr>
          <p:cNvPr id="164" name="Google Shape;164;p62"/>
          <p:cNvSpPr txBox="1"/>
          <p:nvPr>
            <p:ph type="title"/>
          </p:nvPr>
        </p:nvSpPr>
        <p:spPr>
          <a:xfrm>
            <a:off x="311700" y="445025"/>
            <a:ext cx="8520600" cy="5730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65" name="Google Shape;165;p6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66" name="Google Shape;166;p6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1 1 1">
  <p:cSld name="SECTION_HEADER_1_1_1_1">
    <p:bg>
      <p:bgPr>
        <a:gradFill>
          <a:gsLst>
            <a:gs pos="0">
              <a:srgbClr val="4E29AA"/>
            </a:gs>
            <a:gs pos="100000">
              <a:srgbClr val="1E123D"/>
            </a:gs>
          </a:gsLst>
          <a:path path="circle">
            <a:fillToRect b="50%" l="50%" r="50%" t="50%"/>
          </a:path>
          <a:tileRect/>
        </a:gradFill>
      </p:bgPr>
    </p:bg>
    <p:spTree>
      <p:nvGrpSpPr>
        <p:cNvPr id="19" name="Shape 19"/>
        <p:cNvGrpSpPr/>
        <p:nvPr/>
      </p:nvGrpSpPr>
      <p:grpSpPr>
        <a:xfrm>
          <a:off x="0" y="0"/>
          <a:ext cx="0" cy="0"/>
          <a:chOff x="0" y="0"/>
          <a:chExt cx="0" cy="0"/>
        </a:xfrm>
      </p:grpSpPr>
      <p:sp>
        <p:nvSpPr>
          <p:cNvPr id="20" name="Google Shape;20;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6">
  <p:cSld name="TITLE_AND_BODY_8">
    <p:spTree>
      <p:nvGrpSpPr>
        <p:cNvPr id="167" name="Shape 167"/>
        <p:cNvGrpSpPr/>
        <p:nvPr/>
      </p:nvGrpSpPr>
      <p:grpSpPr>
        <a:xfrm>
          <a:off x="0" y="0"/>
          <a:ext cx="0" cy="0"/>
          <a:chOff x="0" y="0"/>
          <a:chExt cx="0" cy="0"/>
        </a:xfrm>
      </p:grpSpPr>
      <p:sp>
        <p:nvSpPr>
          <p:cNvPr id="168" name="Google Shape;168;p63"/>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69" name="Google Shape;169;p6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70" name="Google Shape;170;p6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p:cSld name="TITLE_AND_BODY_9">
    <p:spTree>
      <p:nvGrpSpPr>
        <p:cNvPr id="171" name="Shape 171"/>
        <p:cNvGrpSpPr/>
        <p:nvPr/>
      </p:nvGrpSpPr>
      <p:grpSpPr>
        <a:xfrm>
          <a:off x="0" y="0"/>
          <a:ext cx="0" cy="0"/>
          <a:chOff x="0" y="0"/>
          <a:chExt cx="0" cy="0"/>
        </a:xfrm>
      </p:grpSpPr>
      <p:sp>
        <p:nvSpPr>
          <p:cNvPr id="172" name="Google Shape;172;p64"/>
          <p:cNvSpPr txBox="1"/>
          <p:nvPr>
            <p:ph type="title"/>
          </p:nvPr>
        </p:nvSpPr>
        <p:spPr>
          <a:xfrm>
            <a:off x="311700" y="445025"/>
            <a:ext cx="8520600" cy="5730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73" name="Google Shape;173;p6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74" name="Google Shape;174;p6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5">
  <p:cSld name="TITLE_AND_BODY_5">
    <p:bg>
      <p:bgPr>
        <a:blipFill>
          <a:blip r:embed="rId2">
            <a:alphaModFix/>
          </a:blip>
          <a:stretch>
            <a:fillRect/>
          </a:stretch>
        </a:blipFill>
      </p:bgPr>
    </p:bg>
    <p:spTree>
      <p:nvGrpSpPr>
        <p:cNvPr id="175" name="Shape 175"/>
        <p:cNvGrpSpPr/>
        <p:nvPr/>
      </p:nvGrpSpPr>
      <p:grpSpPr>
        <a:xfrm>
          <a:off x="0" y="0"/>
          <a:ext cx="0" cy="0"/>
          <a:chOff x="0" y="0"/>
          <a:chExt cx="0" cy="0"/>
        </a:xfrm>
      </p:grpSpPr>
      <p:sp>
        <p:nvSpPr>
          <p:cNvPr id="176" name="Google Shape;176;p6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1 1 1 1">
  <p:cSld name="SECTION_HEADER_1_1_1_1_1">
    <p:bg>
      <p:bgPr>
        <a:gradFill>
          <a:gsLst>
            <a:gs pos="0">
              <a:srgbClr val="E900FF">
                <a:alpha val="91764"/>
              </a:srgbClr>
            </a:gs>
            <a:gs pos="100000">
              <a:srgbClr val="80008C"/>
            </a:gs>
          </a:gsLst>
          <a:path path="circle">
            <a:fillToRect b="50%" l="50%" r="50%" t="50%"/>
          </a:path>
          <a:tileRect/>
        </a:gradFill>
      </p:bgPr>
    </p:bg>
    <p:spTree>
      <p:nvGrpSpPr>
        <p:cNvPr id="21" name="Shape 21"/>
        <p:cNvGrpSpPr/>
        <p:nvPr/>
      </p:nvGrpSpPr>
      <p:grpSpPr>
        <a:xfrm>
          <a:off x="0" y="0"/>
          <a:ext cx="0" cy="0"/>
          <a:chOff x="0" y="0"/>
          <a:chExt cx="0" cy="0"/>
        </a:xfrm>
      </p:grpSpPr>
      <p:sp>
        <p:nvSpPr>
          <p:cNvPr id="22" name="Google Shape;22;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blipFill>
          <a:blip r:embed="rId2">
            <a:alphaModFix/>
          </a:blip>
          <a:stretch>
            <a:fillRect/>
          </a:stretch>
        </a:blipFill>
      </p:bgPr>
    </p:bg>
    <p:spTree>
      <p:nvGrpSpPr>
        <p:cNvPr id="23" name="Shape 23"/>
        <p:cNvGrpSpPr/>
        <p:nvPr/>
      </p:nvGrpSpPr>
      <p:grpSpPr>
        <a:xfrm>
          <a:off x="0" y="0"/>
          <a:ext cx="0" cy="0"/>
          <a:chOff x="0" y="0"/>
          <a:chExt cx="0" cy="0"/>
        </a:xfrm>
      </p:grpSpPr>
      <p:sp>
        <p:nvSpPr>
          <p:cNvPr id="24" name="Google Shape;24;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ainbow" type="blank">
  <p:cSld name="BLANK">
    <p:spTree>
      <p:nvGrpSpPr>
        <p:cNvPr id="25" name="Shape 25"/>
        <p:cNvGrpSpPr/>
        <p:nvPr/>
      </p:nvGrpSpPr>
      <p:grpSpPr>
        <a:xfrm>
          <a:off x="0" y="0"/>
          <a:ext cx="0" cy="0"/>
          <a:chOff x="0" y="0"/>
          <a:chExt cx="0" cy="0"/>
        </a:xfrm>
      </p:grpSpPr>
      <p:sp>
        <p:nvSpPr>
          <p:cNvPr id="26" name="Google Shape;26;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27" name="Google Shape;27;p10"/>
          <p:cNvPicPr preferRelativeResize="0"/>
          <p:nvPr/>
        </p:nvPicPr>
        <p:blipFill rotWithShape="1">
          <a:blip r:embed="rId2">
            <a:alphaModFix/>
          </a:blip>
          <a:srcRect b="0" l="0" r="645" t="0"/>
          <a:stretch/>
        </p:blipFill>
        <p:spPr>
          <a:xfrm>
            <a:off x="0" y="0"/>
            <a:ext cx="9144000" cy="51435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40.xml"/><Relationship Id="rId22" Type="http://schemas.openxmlformats.org/officeDocument/2006/relationships/slideLayout" Target="../slideLayouts/slideLayout42.xml"/><Relationship Id="rId21" Type="http://schemas.openxmlformats.org/officeDocument/2006/relationships/slideLayout" Target="../slideLayouts/slideLayout41.xml"/><Relationship Id="rId24" Type="http://schemas.openxmlformats.org/officeDocument/2006/relationships/slideLayout" Target="../slideLayouts/slideLayout44.xml"/><Relationship Id="rId23" Type="http://schemas.openxmlformats.org/officeDocument/2006/relationships/slideLayout" Target="../slideLayouts/slideLayout43.xml"/><Relationship Id="rId1" Type="http://schemas.openxmlformats.org/officeDocument/2006/relationships/slideLayout" Target="../slideLayouts/slideLayout21.xml"/><Relationship Id="rId2" Type="http://schemas.openxmlformats.org/officeDocument/2006/relationships/slideLayout" Target="../slideLayouts/slideLayout22.xml"/><Relationship Id="rId3" Type="http://schemas.openxmlformats.org/officeDocument/2006/relationships/slideLayout" Target="../slideLayouts/slideLayout23.xml"/><Relationship Id="rId4" Type="http://schemas.openxmlformats.org/officeDocument/2006/relationships/slideLayout" Target="../slideLayouts/slideLayout24.xml"/><Relationship Id="rId9" Type="http://schemas.openxmlformats.org/officeDocument/2006/relationships/slideLayout" Target="../slideLayouts/slideLayout29.xml"/><Relationship Id="rId26" Type="http://schemas.openxmlformats.org/officeDocument/2006/relationships/slideLayout" Target="../slideLayouts/slideLayout46.xml"/><Relationship Id="rId25" Type="http://schemas.openxmlformats.org/officeDocument/2006/relationships/slideLayout" Target="../slideLayouts/slideLayout45.xml"/><Relationship Id="rId28" Type="http://schemas.openxmlformats.org/officeDocument/2006/relationships/slideLayout" Target="../slideLayouts/slideLayout48.xml"/><Relationship Id="rId27" Type="http://schemas.openxmlformats.org/officeDocument/2006/relationships/slideLayout" Target="../slideLayouts/slideLayout47.xml"/><Relationship Id="rId5" Type="http://schemas.openxmlformats.org/officeDocument/2006/relationships/slideLayout" Target="../slideLayouts/slideLayout25.xml"/><Relationship Id="rId6" Type="http://schemas.openxmlformats.org/officeDocument/2006/relationships/slideLayout" Target="../slideLayouts/slideLayout26.xml"/><Relationship Id="rId29" Type="http://schemas.openxmlformats.org/officeDocument/2006/relationships/theme" Target="../theme/theme1.xml"/><Relationship Id="rId7" Type="http://schemas.openxmlformats.org/officeDocument/2006/relationships/slideLayout" Target="../slideLayouts/slideLayout27.xml"/><Relationship Id="rId8" Type="http://schemas.openxmlformats.org/officeDocument/2006/relationships/slideLayout" Target="../slideLayouts/slideLayout28.xml"/><Relationship Id="rId11" Type="http://schemas.openxmlformats.org/officeDocument/2006/relationships/slideLayout" Target="../slideLayouts/slideLayout31.xml"/><Relationship Id="rId10" Type="http://schemas.openxmlformats.org/officeDocument/2006/relationships/slideLayout" Target="../slideLayouts/slideLayout30.xml"/><Relationship Id="rId13" Type="http://schemas.openxmlformats.org/officeDocument/2006/relationships/slideLayout" Target="../slideLayouts/slideLayout33.xml"/><Relationship Id="rId12" Type="http://schemas.openxmlformats.org/officeDocument/2006/relationships/slideLayout" Target="../slideLayouts/slideLayout32.xml"/><Relationship Id="rId15" Type="http://schemas.openxmlformats.org/officeDocument/2006/relationships/slideLayout" Target="../slideLayouts/slideLayout35.xml"/><Relationship Id="rId14" Type="http://schemas.openxmlformats.org/officeDocument/2006/relationships/slideLayout" Target="../slideLayouts/slideLayout34.xml"/><Relationship Id="rId17" Type="http://schemas.openxmlformats.org/officeDocument/2006/relationships/slideLayout" Target="../slideLayouts/slideLayout37.xml"/><Relationship Id="rId16" Type="http://schemas.openxmlformats.org/officeDocument/2006/relationships/slideLayout" Target="../slideLayouts/slideLayout36.xml"/><Relationship Id="rId19" Type="http://schemas.openxmlformats.org/officeDocument/2006/relationships/slideLayout" Target="../slideLayouts/slideLayout39.xml"/><Relationship Id="rId18"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slideLayout" Target="../slideLayouts/slideLayout50.xml"/><Relationship Id="rId3" Type="http://schemas.openxmlformats.org/officeDocument/2006/relationships/slideLayout" Target="../slideLayouts/slideLayout51.xml"/><Relationship Id="rId4" Type="http://schemas.openxmlformats.org/officeDocument/2006/relationships/slideLayout" Target="../slideLayouts/slideLayout52.xml"/><Relationship Id="rId9" Type="http://schemas.openxmlformats.org/officeDocument/2006/relationships/slideLayout" Target="../slideLayouts/slideLayout57.xml"/><Relationship Id="rId5" Type="http://schemas.openxmlformats.org/officeDocument/2006/relationships/slideLayout" Target="../slideLayouts/slideLayout53.xml"/><Relationship Id="rId6" Type="http://schemas.openxmlformats.org/officeDocument/2006/relationships/slideLayout" Target="../slideLayouts/slideLayout54.xml"/><Relationship Id="rId7" Type="http://schemas.openxmlformats.org/officeDocument/2006/relationships/slideLayout" Target="../slideLayouts/slideLayout55.xml"/><Relationship Id="rId8" Type="http://schemas.openxmlformats.org/officeDocument/2006/relationships/slideLayout" Target="../slideLayouts/slideLayout56.xml"/><Relationship Id="rId11" Type="http://schemas.openxmlformats.org/officeDocument/2006/relationships/slideLayout" Target="../slideLayouts/slideLayout59.xml"/><Relationship Id="rId10" Type="http://schemas.openxmlformats.org/officeDocument/2006/relationships/slideLayout" Target="../slideLayouts/slideLayout58.xml"/><Relationship Id="rId13" Type="http://schemas.openxmlformats.org/officeDocument/2006/relationships/slideLayout" Target="../slideLayouts/slideLayout61.xml"/><Relationship Id="rId12" Type="http://schemas.openxmlformats.org/officeDocument/2006/relationships/slideLayout" Target="../slideLayouts/slideLayout60.xml"/><Relationship Id="rId15" Type="http://schemas.openxmlformats.org/officeDocument/2006/relationships/theme" Target="../theme/theme2.xml"/><Relationship Id="rId14"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0"/>
              </a:spcBef>
              <a:spcAft>
                <a:spcPts val="0"/>
              </a:spcAft>
              <a:buClr>
                <a:schemeClr val="lt2"/>
              </a:buClr>
              <a:buSzPts val="1400"/>
              <a:buChar char="○"/>
              <a:defRPr>
                <a:solidFill>
                  <a:schemeClr val="lt2"/>
                </a:solidFill>
              </a:defRPr>
            </a:lvl2pPr>
            <a:lvl3pPr indent="-317500" lvl="2" marL="1371600">
              <a:lnSpc>
                <a:spcPct val="115000"/>
              </a:lnSpc>
              <a:spcBef>
                <a:spcPts val="0"/>
              </a:spcBef>
              <a:spcAft>
                <a:spcPts val="0"/>
              </a:spcAft>
              <a:buClr>
                <a:schemeClr val="lt2"/>
              </a:buClr>
              <a:buSzPts val="1400"/>
              <a:buChar char="■"/>
              <a:defRPr>
                <a:solidFill>
                  <a:schemeClr val="lt2"/>
                </a:solidFill>
              </a:defRPr>
            </a:lvl3pPr>
            <a:lvl4pPr indent="-317500" lvl="3" marL="1828800">
              <a:lnSpc>
                <a:spcPct val="115000"/>
              </a:lnSpc>
              <a:spcBef>
                <a:spcPts val="0"/>
              </a:spcBef>
              <a:spcAft>
                <a:spcPts val="0"/>
              </a:spcAft>
              <a:buClr>
                <a:schemeClr val="lt2"/>
              </a:buClr>
              <a:buSzPts val="1400"/>
              <a:buChar char="●"/>
              <a:defRPr>
                <a:solidFill>
                  <a:schemeClr val="lt2"/>
                </a:solidFill>
              </a:defRPr>
            </a:lvl4pPr>
            <a:lvl5pPr indent="-317500" lvl="4" marL="2286000">
              <a:lnSpc>
                <a:spcPct val="115000"/>
              </a:lnSpc>
              <a:spcBef>
                <a:spcPts val="0"/>
              </a:spcBef>
              <a:spcAft>
                <a:spcPts val="0"/>
              </a:spcAft>
              <a:buClr>
                <a:schemeClr val="lt2"/>
              </a:buClr>
              <a:buSzPts val="1400"/>
              <a:buChar char="○"/>
              <a:defRPr>
                <a:solidFill>
                  <a:schemeClr val="lt2"/>
                </a:solidFill>
              </a:defRPr>
            </a:lvl5pPr>
            <a:lvl6pPr indent="-317500" lvl="5" marL="2743200">
              <a:lnSpc>
                <a:spcPct val="115000"/>
              </a:lnSpc>
              <a:spcBef>
                <a:spcPts val="0"/>
              </a:spcBef>
              <a:spcAft>
                <a:spcPts val="0"/>
              </a:spcAft>
              <a:buClr>
                <a:schemeClr val="lt2"/>
              </a:buClr>
              <a:buSzPts val="1400"/>
              <a:buChar char="■"/>
              <a:defRPr>
                <a:solidFill>
                  <a:schemeClr val="lt2"/>
                </a:solidFill>
              </a:defRPr>
            </a:lvl6pPr>
            <a:lvl7pPr indent="-317500" lvl="6" marL="3200400">
              <a:lnSpc>
                <a:spcPct val="115000"/>
              </a:lnSpc>
              <a:spcBef>
                <a:spcPts val="0"/>
              </a:spcBef>
              <a:spcAft>
                <a:spcPts val="0"/>
              </a:spcAft>
              <a:buClr>
                <a:schemeClr val="lt2"/>
              </a:buClr>
              <a:buSzPts val="1400"/>
              <a:buChar char="●"/>
              <a:defRPr>
                <a:solidFill>
                  <a:schemeClr val="lt2"/>
                </a:solidFill>
              </a:defRPr>
            </a:lvl7pPr>
            <a:lvl8pPr indent="-317500" lvl="7" marL="3657600">
              <a:lnSpc>
                <a:spcPct val="115000"/>
              </a:lnSpc>
              <a:spcBef>
                <a:spcPts val="0"/>
              </a:spcBef>
              <a:spcAft>
                <a:spcPts val="0"/>
              </a:spcAft>
              <a:buClr>
                <a:schemeClr val="lt2"/>
              </a:buClr>
              <a:buSzPts val="1400"/>
              <a:buChar char="○"/>
              <a:defRPr>
                <a:solidFill>
                  <a:schemeClr val="lt2"/>
                </a:solidFill>
              </a:defRPr>
            </a:lvl8pPr>
            <a:lvl9pPr indent="-317500" lvl="8" marL="4114800">
              <a:lnSpc>
                <a:spcPct val="115000"/>
              </a:lnSpc>
              <a:spcBef>
                <a:spcPts val="0"/>
              </a:spcBef>
              <a:spcAft>
                <a:spcPts val="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60" name="Shape 60"/>
        <p:cNvGrpSpPr/>
        <p:nvPr/>
      </p:nvGrpSpPr>
      <p:grpSpPr>
        <a:xfrm>
          <a:off x="0" y="0"/>
          <a:ext cx="0" cy="0"/>
          <a:chOff x="0" y="0"/>
          <a:chExt cx="0" cy="0"/>
        </a:xfrm>
      </p:grpSpPr>
      <p:sp>
        <p:nvSpPr>
          <p:cNvPr id="61" name="Google Shape;61;p2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62" name="Google Shape;62;p2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lt2"/>
              </a:buClr>
              <a:buSzPts val="1800"/>
              <a:buChar char="●"/>
              <a:defRPr sz="1800">
                <a:solidFill>
                  <a:schemeClr val="lt2"/>
                </a:solidFill>
              </a:defRPr>
            </a:lvl1pPr>
            <a:lvl2pPr indent="-317500" lvl="1" marL="914400" rtl="0">
              <a:lnSpc>
                <a:spcPct val="115000"/>
              </a:lnSpc>
              <a:spcBef>
                <a:spcPts val="0"/>
              </a:spcBef>
              <a:spcAft>
                <a:spcPts val="0"/>
              </a:spcAft>
              <a:buClr>
                <a:schemeClr val="lt2"/>
              </a:buClr>
              <a:buSzPts val="1400"/>
              <a:buChar char="○"/>
              <a:defRPr>
                <a:solidFill>
                  <a:schemeClr val="lt2"/>
                </a:solidFill>
              </a:defRPr>
            </a:lvl2pPr>
            <a:lvl3pPr indent="-317500" lvl="2" marL="1371600" rtl="0">
              <a:lnSpc>
                <a:spcPct val="115000"/>
              </a:lnSpc>
              <a:spcBef>
                <a:spcPts val="0"/>
              </a:spcBef>
              <a:spcAft>
                <a:spcPts val="0"/>
              </a:spcAft>
              <a:buClr>
                <a:schemeClr val="lt2"/>
              </a:buClr>
              <a:buSzPts val="1400"/>
              <a:buChar char="■"/>
              <a:defRPr>
                <a:solidFill>
                  <a:schemeClr val="lt2"/>
                </a:solidFill>
              </a:defRPr>
            </a:lvl3pPr>
            <a:lvl4pPr indent="-317500" lvl="3" marL="1828800" rtl="0">
              <a:lnSpc>
                <a:spcPct val="115000"/>
              </a:lnSpc>
              <a:spcBef>
                <a:spcPts val="0"/>
              </a:spcBef>
              <a:spcAft>
                <a:spcPts val="0"/>
              </a:spcAft>
              <a:buClr>
                <a:schemeClr val="lt2"/>
              </a:buClr>
              <a:buSzPts val="1400"/>
              <a:buChar char="●"/>
              <a:defRPr>
                <a:solidFill>
                  <a:schemeClr val="lt2"/>
                </a:solidFill>
              </a:defRPr>
            </a:lvl4pPr>
            <a:lvl5pPr indent="-317500" lvl="4" marL="2286000" rtl="0">
              <a:lnSpc>
                <a:spcPct val="115000"/>
              </a:lnSpc>
              <a:spcBef>
                <a:spcPts val="0"/>
              </a:spcBef>
              <a:spcAft>
                <a:spcPts val="0"/>
              </a:spcAft>
              <a:buClr>
                <a:schemeClr val="lt2"/>
              </a:buClr>
              <a:buSzPts val="1400"/>
              <a:buChar char="○"/>
              <a:defRPr>
                <a:solidFill>
                  <a:schemeClr val="lt2"/>
                </a:solidFill>
              </a:defRPr>
            </a:lvl5pPr>
            <a:lvl6pPr indent="-317500" lvl="5" marL="2743200" rtl="0">
              <a:lnSpc>
                <a:spcPct val="115000"/>
              </a:lnSpc>
              <a:spcBef>
                <a:spcPts val="0"/>
              </a:spcBef>
              <a:spcAft>
                <a:spcPts val="0"/>
              </a:spcAft>
              <a:buClr>
                <a:schemeClr val="lt2"/>
              </a:buClr>
              <a:buSzPts val="1400"/>
              <a:buChar char="■"/>
              <a:defRPr>
                <a:solidFill>
                  <a:schemeClr val="lt2"/>
                </a:solidFill>
              </a:defRPr>
            </a:lvl6pPr>
            <a:lvl7pPr indent="-317500" lvl="6" marL="3200400" rtl="0">
              <a:lnSpc>
                <a:spcPct val="115000"/>
              </a:lnSpc>
              <a:spcBef>
                <a:spcPts val="0"/>
              </a:spcBef>
              <a:spcAft>
                <a:spcPts val="0"/>
              </a:spcAft>
              <a:buClr>
                <a:schemeClr val="lt2"/>
              </a:buClr>
              <a:buSzPts val="1400"/>
              <a:buChar char="●"/>
              <a:defRPr>
                <a:solidFill>
                  <a:schemeClr val="lt2"/>
                </a:solidFill>
              </a:defRPr>
            </a:lvl7pPr>
            <a:lvl8pPr indent="-317500" lvl="7" marL="3657600" rtl="0">
              <a:lnSpc>
                <a:spcPct val="115000"/>
              </a:lnSpc>
              <a:spcBef>
                <a:spcPts val="0"/>
              </a:spcBef>
              <a:spcAft>
                <a:spcPts val="0"/>
              </a:spcAft>
              <a:buClr>
                <a:schemeClr val="lt2"/>
              </a:buClr>
              <a:buSzPts val="1400"/>
              <a:buChar char="○"/>
              <a:defRPr>
                <a:solidFill>
                  <a:schemeClr val="lt2"/>
                </a:solidFill>
              </a:defRPr>
            </a:lvl8pPr>
            <a:lvl9pPr indent="-317500" lvl="8" marL="4114800" rtl="0">
              <a:lnSpc>
                <a:spcPct val="115000"/>
              </a:lnSpc>
              <a:spcBef>
                <a:spcPts val="0"/>
              </a:spcBef>
              <a:spcAft>
                <a:spcPts val="0"/>
              </a:spcAft>
              <a:buClr>
                <a:schemeClr val="lt2"/>
              </a:buClr>
              <a:buSzPts val="1400"/>
              <a:buChar char="■"/>
              <a:defRPr>
                <a:solidFill>
                  <a:schemeClr val="lt2"/>
                </a:solidFill>
              </a:defRPr>
            </a:lvl9pPr>
          </a:lstStyle>
          <a:p/>
        </p:txBody>
      </p:sp>
      <p:sp>
        <p:nvSpPr>
          <p:cNvPr id="63" name="Google Shape;63;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lt2"/>
                </a:solidFill>
              </a:defRPr>
            </a:lvl1pPr>
            <a:lvl2pPr lvl="1" rtl="0" algn="r">
              <a:buNone/>
              <a:defRPr sz="1000">
                <a:solidFill>
                  <a:schemeClr val="lt2"/>
                </a:solidFill>
              </a:defRPr>
            </a:lvl2pPr>
            <a:lvl3pPr lvl="2" rtl="0" algn="r">
              <a:buNone/>
              <a:defRPr sz="1000">
                <a:solidFill>
                  <a:schemeClr val="lt2"/>
                </a:solidFill>
              </a:defRPr>
            </a:lvl3pPr>
            <a:lvl4pPr lvl="3" rtl="0" algn="r">
              <a:buNone/>
              <a:defRPr sz="1000">
                <a:solidFill>
                  <a:schemeClr val="lt2"/>
                </a:solidFill>
              </a:defRPr>
            </a:lvl4pPr>
            <a:lvl5pPr lvl="4" rtl="0" algn="r">
              <a:buNone/>
              <a:defRPr sz="1000">
                <a:solidFill>
                  <a:schemeClr val="lt2"/>
                </a:solidFill>
              </a:defRPr>
            </a:lvl5pPr>
            <a:lvl6pPr lvl="5" rtl="0" algn="r">
              <a:buNone/>
              <a:defRPr sz="1000">
                <a:solidFill>
                  <a:schemeClr val="lt2"/>
                </a:solidFill>
              </a:defRPr>
            </a:lvl6pPr>
            <a:lvl7pPr lvl="6" rtl="0" algn="r">
              <a:buNone/>
              <a:defRPr sz="1000">
                <a:solidFill>
                  <a:schemeClr val="lt2"/>
                </a:solidFill>
              </a:defRPr>
            </a:lvl7pPr>
            <a:lvl8pPr lvl="7" rtl="0" algn="r">
              <a:buNone/>
              <a:defRPr sz="1000">
                <a:solidFill>
                  <a:schemeClr val="lt2"/>
                </a:solidFill>
              </a:defRPr>
            </a:lvl8pPr>
            <a:lvl9pPr lvl="8" rtl="0"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 id="2147483687" r:id="rId20"/>
    <p:sldLayoutId id="2147483688" r:id="rId21"/>
    <p:sldLayoutId id="2147483689" r:id="rId22"/>
    <p:sldLayoutId id="2147483690" r:id="rId23"/>
    <p:sldLayoutId id="2147483691" r:id="rId24"/>
    <p:sldLayoutId id="2147483692" r:id="rId25"/>
    <p:sldLayoutId id="2147483693" r:id="rId26"/>
    <p:sldLayoutId id="2147483694" r:id="rId27"/>
    <p:sldLayoutId id="2147483695" r:id="rId2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139" name="Shape 139"/>
        <p:cNvGrpSpPr/>
        <p:nvPr/>
      </p:nvGrpSpPr>
      <p:grpSpPr>
        <a:xfrm>
          <a:off x="0" y="0"/>
          <a:ext cx="0" cy="0"/>
          <a:chOff x="0" y="0"/>
          <a:chExt cx="0" cy="0"/>
        </a:xfrm>
      </p:grpSpPr>
      <p:sp>
        <p:nvSpPr>
          <p:cNvPr id="140" name="Google Shape;140;p5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141" name="Google Shape;141;p5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lt2"/>
              </a:buClr>
              <a:buSzPts val="1800"/>
              <a:buChar char="●"/>
              <a:defRPr sz="1800">
                <a:solidFill>
                  <a:schemeClr val="lt2"/>
                </a:solidFill>
              </a:defRPr>
            </a:lvl1pPr>
            <a:lvl2pPr indent="-317500" lvl="1" marL="914400" rtl="0">
              <a:lnSpc>
                <a:spcPct val="115000"/>
              </a:lnSpc>
              <a:spcBef>
                <a:spcPts val="0"/>
              </a:spcBef>
              <a:spcAft>
                <a:spcPts val="0"/>
              </a:spcAft>
              <a:buClr>
                <a:schemeClr val="lt2"/>
              </a:buClr>
              <a:buSzPts val="1400"/>
              <a:buChar char="○"/>
              <a:defRPr>
                <a:solidFill>
                  <a:schemeClr val="lt2"/>
                </a:solidFill>
              </a:defRPr>
            </a:lvl2pPr>
            <a:lvl3pPr indent="-317500" lvl="2" marL="1371600" rtl="0">
              <a:lnSpc>
                <a:spcPct val="115000"/>
              </a:lnSpc>
              <a:spcBef>
                <a:spcPts val="0"/>
              </a:spcBef>
              <a:spcAft>
                <a:spcPts val="0"/>
              </a:spcAft>
              <a:buClr>
                <a:schemeClr val="lt2"/>
              </a:buClr>
              <a:buSzPts val="1400"/>
              <a:buChar char="■"/>
              <a:defRPr>
                <a:solidFill>
                  <a:schemeClr val="lt2"/>
                </a:solidFill>
              </a:defRPr>
            </a:lvl3pPr>
            <a:lvl4pPr indent="-317500" lvl="3" marL="1828800" rtl="0">
              <a:lnSpc>
                <a:spcPct val="115000"/>
              </a:lnSpc>
              <a:spcBef>
                <a:spcPts val="0"/>
              </a:spcBef>
              <a:spcAft>
                <a:spcPts val="0"/>
              </a:spcAft>
              <a:buClr>
                <a:schemeClr val="lt2"/>
              </a:buClr>
              <a:buSzPts val="1400"/>
              <a:buChar char="●"/>
              <a:defRPr>
                <a:solidFill>
                  <a:schemeClr val="lt2"/>
                </a:solidFill>
              </a:defRPr>
            </a:lvl4pPr>
            <a:lvl5pPr indent="-317500" lvl="4" marL="2286000" rtl="0">
              <a:lnSpc>
                <a:spcPct val="115000"/>
              </a:lnSpc>
              <a:spcBef>
                <a:spcPts val="0"/>
              </a:spcBef>
              <a:spcAft>
                <a:spcPts val="0"/>
              </a:spcAft>
              <a:buClr>
                <a:schemeClr val="lt2"/>
              </a:buClr>
              <a:buSzPts val="1400"/>
              <a:buChar char="○"/>
              <a:defRPr>
                <a:solidFill>
                  <a:schemeClr val="lt2"/>
                </a:solidFill>
              </a:defRPr>
            </a:lvl5pPr>
            <a:lvl6pPr indent="-317500" lvl="5" marL="2743200" rtl="0">
              <a:lnSpc>
                <a:spcPct val="115000"/>
              </a:lnSpc>
              <a:spcBef>
                <a:spcPts val="0"/>
              </a:spcBef>
              <a:spcAft>
                <a:spcPts val="0"/>
              </a:spcAft>
              <a:buClr>
                <a:schemeClr val="lt2"/>
              </a:buClr>
              <a:buSzPts val="1400"/>
              <a:buChar char="■"/>
              <a:defRPr>
                <a:solidFill>
                  <a:schemeClr val="lt2"/>
                </a:solidFill>
              </a:defRPr>
            </a:lvl6pPr>
            <a:lvl7pPr indent="-317500" lvl="6" marL="3200400" rtl="0">
              <a:lnSpc>
                <a:spcPct val="115000"/>
              </a:lnSpc>
              <a:spcBef>
                <a:spcPts val="0"/>
              </a:spcBef>
              <a:spcAft>
                <a:spcPts val="0"/>
              </a:spcAft>
              <a:buClr>
                <a:schemeClr val="lt2"/>
              </a:buClr>
              <a:buSzPts val="1400"/>
              <a:buChar char="●"/>
              <a:defRPr>
                <a:solidFill>
                  <a:schemeClr val="lt2"/>
                </a:solidFill>
              </a:defRPr>
            </a:lvl7pPr>
            <a:lvl8pPr indent="-317500" lvl="7" marL="3657600" rtl="0">
              <a:lnSpc>
                <a:spcPct val="115000"/>
              </a:lnSpc>
              <a:spcBef>
                <a:spcPts val="0"/>
              </a:spcBef>
              <a:spcAft>
                <a:spcPts val="0"/>
              </a:spcAft>
              <a:buClr>
                <a:schemeClr val="lt2"/>
              </a:buClr>
              <a:buSzPts val="1400"/>
              <a:buChar char="○"/>
              <a:defRPr>
                <a:solidFill>
                  <a:schemeClr val="lt2"/>
                </a:solidFill>
              </a:defRPr>
            </a:lvl8pPr>
            <a:lvl9pPr indent="-317500" lvl="8" marL="4114800" rtl="0">
              <a:lnSpc>
                <a:spcPct val="115000"/>
              </a:lnSpc>
              <a:spcBef>
                <a:spcPts val="0"/>
              </a:spcBef>
              <a:spcAft>
                <a:spcPts val="0"/>
              </a:spcAft>
              <a:buClr>
                <a:schemeClr val="lt2"/>
              </a:buClr>
              <a:buSzPts val="1400"/>
              <a:buChar char="■"/>
              <a:defRPr>
                <a:solidFill>
                  <a:schemeClr val="lt2"/>
                </a:solidFill>
              </a:defRPr>
            </a:lvl9pPr>
          </a:lstStyle>
          <a:p/>
        </p:txBody>
      </p:sp>
      <p:sp>
        <p:nvSpPr>
          <p:cNvPr id="142" name="Google Shape;142;p5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lt2"/>
                </a:solidFill>
              </a:defRPr>
            </a:lvl1pPr>
            <a:lvl2pPr lvl="1" rtl="0" algn="r">
              <a:buNone/>
              <a:defRPr sz="1000">
                <a:solidFill>
                  <a:schemeClr val="lt2"/>
                </a:solidFill>
              </a:defRPr>
            </a:lvl2pPr>
            <a:lvl3pPr lvl="2" rtl="0" algn="r">
              <a:buNone/>
              <a:defRPr sz="1000">
                <a:solidFill>
                  <a:schemeClr val="lt2"/>
                </a:solidFill>
              </a:defRPr>
            </a:lvl3pPr>
            <a:lvl4pPr lvl="3" rtl="0" algn="r">
              <a:buNone/>
              <a:defRPr sz="1000">
                <a:solidFill>
                  <a:schemeClr val="lt2"/>
                </a:solidFill>
              </a:defRPr>
            </a:lvl4pPr>
            <a:lvl5pPr lvl="4" rtl="0" algn="r">
              <a:buNone/>
              <a:defRPr sz="1000">
                <a:solidFill>
                  <a:schemeClr val="lt2"/>
                </a:solidFill>
              </a:defRPr>
            </a:lvl5pPr>
            <a:lvl6pPr lvl="5" rtl="0" algn="r">
              <a:buNone/>
              <a:defRPr sz="1000">
                <a:solidFill>
                  <a:schemeClr val="lt2"/>
                </a:solidFill>
              </a:defRPr>
            </a:lvl6pPr>
            <a:lvl7pPr lvl="6" rtl="0" algn="r">
              <a:buNone/>
              <a:defRPr sz="1000">
                <a:solidFill>
                  <a:schemeClr val="lt2"/>
                </a:solidFill>
              </a:defRPr>
            </a:lvl7pPr>
            <a:lvl8pPr lvl="7" rtl="0" algn="r">
              <a:buNone/>
              <a:defRPr sz="1000">
                <a:solidFill>
                  <a:schemeClr val="lt2"/>
                </a:solidFill>
              </a:defRPr>
            </a:lvl8pPr>
            <a:lvl9pPr lvl="8" rtl="0"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xml"/><Relationship Id="rId3" Type="http://schemas.openxmlformats.org/officeDocument/2006/relationships/image" Target="../media/image20.jp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14.xml"/><Relationship Id="rId3" Type="http://schemas.openxmlformats.org/officeDocument/2006/relationships/hyperlink" Target="http://dontchangethislink.peardeckmagic.zone?eyJ0eXBlIjoiZ29vZ2xlLXNsaWRlcy1hZGRvbi1yZXNwb25zZS1mb290ZXIiLCJsYXN0RWRpdGVkQnkiOiIxMDAzNzk1MzI0ODM1MjczMDM1NzkiLCJwcmVzZW50YXRpb25JZCI6IjE3cUgtREh2Y3JfSDRfZWRPM2NJT0twcHYtZlBWd1owZ1R2VlYzb3c4RnZVIiwiY29udGVudElkIjoiY3VzdG9tLXJlc3BvbnNlLWZyZWVSZXNwb25zZS10ZXh0Iiwic2xpZGVJZCI6ImdiOTZlMmY3ZTgzXzBfODYiLCJjb250ZW50SW5zdGFuY2VJZCI6IjE3cUgtREh2Y3JfSDRfZWRPM2NJT0twcHYtZlBWd1owZ1R2VlYzb3c4RnZVL2E4ZWIxZjU2LWZiZDctNDFiNC1iYTE3LWFhNDBmMmE4NDkwMiJ9pearId=magic-pear-metadata-identifier" TargetMode="External"/><Relationship Id="rId4" Type="http://schemas.openxmlformats.org/officeDocument/2006/relationships/image" Target="../media/image7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15.xml"/><Relationship Id="rId3" Type="http://schemas.openxmlformats.org/officeDocument/2006/relationships/hyperlink" Target="http://dontchangethislink.peardeckmagic.zone?eyJ0eXBlIjoiZ29vZ2xlLXNsaWRlcy1hZGRvbi1yZXNwb25zZS1mb290ZXIiLCJsYXN0RWRpdGVkQnkiOiIxMDAzNzk1MzI0ODM1MjczMDM1NzkiLCJwcmVzZW50YXRpb25JZCI6IjE3cUgtREh2Y3JfSDRfZWRPM2NJT0twcHYtZlBWd1owZ1R2VlYzb3c4RnZVIiwiY29udGVudElkIjoiY3VzdG9tLXJlc3BvbnNlLWZyZWVSZXNwb25zZS10ZXh0Iiwic2xpZGVJZCI6ImdiOTZlMmY3ZTgzXzBfODYiLCJjb250ZW50SW5zdGFuY2VJZCI6IjE3cUgtREh2Y3JfSDRfZWRPM2NJT0twcHYtZlBWd1owZ1R2VlYzb3c4RnZVL2E4ZWIxZjU2LWZiZDctNDFiNC1iYTE3LWFhNDBmMmE4NDkwMiJ9pearId=magic-pear-metadata-identifier" TargetMode="External"/><Relationship Id="rId4" Type="http://schemas.openxmlformats.org/officeDocument/2006/relationships/image" Target="../media/image24.png"/><Relationship Id="rId5" Type="http://schemas.openxmlformats.org/officeDocument/2006/relationships/image" Target="../media/image3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16.xml"/><Relationship Id="rId3" Type="http://schemas.openxmlformats.org/officeDocument/2006/relationships/hyperlink" Target="http://dontchangethislink.peardeckmagic.zone?eyJ0eXBlIjoiZ29vZ2xlLXNsaWRlcy1hZGRvbi1yZXNwb25zZS1mb290ZXIiLCJsYXN0RWRpdGVkQnkiOiIxMDAzNzk1MzI0ODM1MjczMDM1NzkiLCJwcmVzZW50YXRpb25JZCI6IjE3cUgtREh2Y3JfSDRfZWRPM2NJT0twcHYtZlBWd1owZ1R2VlYzb3c4RnZVIiwiY29udGVudElkIjoiY3VzdG9tLXJlc3BvbnNlLWZyZWVSZXNwb25zZS10ZXh0Iiwic2xpZGVJZCI6ImdiOTZlMmY3ZTgzXzBfODYiLCJjb250ZW50SW5zdGFuY2VJZCI6IjE3cUgtREh2Y3JfSDRfZWRPM2NJT0twcHYtZlBWd1owZ1R2VlYzb3c4RnZVL2E4ZWIxZjU2LWZiZDctNDFiNC1iYTE3LWFhNDBmMmE4NDkwMiJ9pearId=magic-pear-metadata-identifier" TargetMode="Externa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17.xml"/><Relationship Id="rId3" Type="http://schemas.openxmlformats.org/officeDocument/2006/relationships/hyperlink" Target="http://dontchangethislink.peardeckmagic.zone?eyJ0eXBlIjoiZ29vZ2xlLXNsaWRlcy1hZGRvbi1yZXNwb25zZS1mb290ZXIiLCJsYXN0RWRpdGVkQnkiOiIxMDAzNzk1MzI0ODM1MjczMDM1NzkiLCJwcmVzZW50YXRpb25JZCI6IjE3cUgtREh2Y3JfSDRfZWRPM2NJT0twcHYtZlBWd1owZ1R2VlYzb3c4RnZVIiwiY29udGVudElkIjoiY3VzdG9tLXJlc3BvbnNlLWZyZWVSZXNwb25zZS10ZXh0Iiwic2xpZGVJZCI6ImdiOTZlMmY3ZTgzXzBfODYiLCJjb250ZW50SW5zdGFuY2VJZCI6IjE3cUgtREh2Y3JfSDRfZWRPM2NJT0twcHYtZlBWd1owZ1R2VlYzb3c4RnZVL2E4ZWIxZjU2LWZiZDctNDFiNC1iYTE3LWFhNDBmMmE4NDkwMiJ9pearId=magic-pear-metadata-identifier" TargetMode="Externa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18.xml"/><Relationship Id="rId3" Type="http://schemas.openxmlformats.org/officeDocument/2006/relationships/hyperlink" Target="http://dontchangethislink.peardeckmagic.zone?eyJ0eXBlIjoiZ29vZ2xlLXNsaWRlcy1hZGRvbi1yZXNwb25zZS1mb290ZXIiLCJsYXN0RWRpdGVkQnkiOiIxMDAzNzk1MzI0ODM1MjczMDM1NzkiLCJwcmVzZW50YXRpb25JZCI6IjE3cUgtREh2Y3JfSDRfZWRPM2NJT0twcHYtZlBWd1owZ1R2VlYzb3c4RnZVIiwiY29udGVudElkIjoiY3VzdG9tLXJlc3BvbnNlLWZyZWVSZXNwb25zZS10ZXh0Iiwic2xpZGVJZCI6ImdiOTZlMmY3ZTgzXzBfODYiLCJjb250ZW50SW5zdGFuY2VJZCI6IjE3cUgtREh2Y3JfSDRfZWRPM2NJT0twcHYtZlBWd1owZ1R2VlYzb3c4RnZVL2E4ZWIxZjU2LWZiZDctNDFiNC1iYTE3LWFhNDBmMmE4NDkwMiJ9pearId=magic-pear-metadata-identifier" TargetMode="Externa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19.xml"/><Relationship Id="rId3" Type="http://schemas.openxmlformats.org/officeDocument/2006/relationships/hyperlink" Target="http://dontchangethislink.peardeckmagic.zone?eyJ0eXBlIjoiZ29vZ2xlLXNsaWRlcy1hZGRvbi1yZXNwb25zZS1mb290ZXIiLCJsYXN0RWRpdGVkQnkiOiIxMDAzNzk1MzI0ODM1MjczMDM1NzkiLCJwcmVzZW50YXRpb25JZCI6IjE3cUgtREh2Y3JfSDRfZWRPM2NJT0twcHYtZlBWd1owZ1R2VlYzb3c4RnZVIiwiY29udGVudElkIjoiY3VzdG9tLXJlc3BvbnNlLWZyZWVSZXNwb25zZS10ZXh0Iiwic2xpZGVJZCI6ImdiOTZlMmY3ZTgzXzBfODYiLCJjb250ZW50SW5zdGFuY2VJZCI6IjE3cUgtREh2Y3JfSDRfZWRPM2NJT0twcHYtZlBWd1owZ1R2VlYzb3c4RnZVL2E4ZWIxZjU2LWZiZDctNDFiNC1iYTE3LWFhNDBmMmE4NDkwMiJ9pearId=magic-pear-metadata-identifie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20.xml"/><Relationship Id="rId3" Type="http://schemas.openxmlformats.org/officeDocument/2006/relationships/image" Target="../media/image29.png"/><Relationship Id="rId4" Type="http://schemas.openxmlformats.org/officeDocument/2006/relationships/image" Target="../media/image37.jpg"/><Relationship Id="rId5" Type="http://schemas.openxmlformats.org/officeDocument/2006/relationships/image" Target="../media/image3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5.xml"/><Relationship Id="rId3" Type="http://schemas.openxmlformats.org/officeDocument/2006/relationships/hyperlink" Target="http://dontchangethislink.peardeckmagic.zone?eyJ0eXBlIjoiZ29vZ2xlLXNsaWRlcy1hZGRvbi1yZXNwb25zZS1mb290ZXIiLCJsYXN0RWRpdGVkQnkiOiIxMDAzNzk1MzI0ODM1MjczMDM1NzkiLCJwcmVzZW50YXRpb25JZCI6IjE3cUgtREh2Y3JfSDRfZWRPM2NJT0twcHYtZlBWd1owZ1R2VlYzb3c4RnZVIiwiY29udGVudElkIjoiY3VzdG9tLXJlc3BvbnNlLWZyZWVSZXNwb25zZS10ZXh0Iiwic2xpZGVJZCI6ImdiOTZlMmY3ZTgzXzBfODYiLCJjb250ZW50SW5zdGFuY2VJZCI6IjE3cUgtREh2Y3JfSDRfZWRPM2NJT0twcHYtZlBWd1owZ1R2VlYzb3c4RnZVL2E4ZWIxZjU2LWZiZDctNDFiNC1iYTE3LWFhNDBmMmE4NDkwMiJ9pearId=magic-pear-metadata-identifier" TargetMode="External"/><Relationship Id="rId4" Type="http://schemas.openxmlformats.org/officeDocument/2006/relationships/hyperlink" Target="https://mathsbot.com/manipulatives/fractionWall" TargetMode="External"/><Relationship Id="rId5" Type="http://schemas.openxmlformats.org/officeDocument/2006/relationships/image" Target="../media/image11.png"/><Relationship Id="rId6" Type="http://schemas.openxmlformats.org/officeDocument/2006/relationships/image" Target="../media/image3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29.xml"/><Relationship Id="rId3" Type="http://schemas.openxmlformats.org/officeDocument/2006/relationships/hyperlink" Target="http://dontchangethislink.peardeckmagic.zone?eyJ0eXBlIjoiZ29vZ2xlLXNsaWRlcy1hZGRvbi1yZXNwb25zZS1mb290ZXIiLCJsYXN0RWRpdGVkQnkiOiIxMDAzNzk1MzI0ODM1MjczMDM1NzkiLCJwcmVzZW50YXRpb25JZCI6IjE3cUgtREh2Y3JfSDRfZWRPM2NJT0twcHYtZlBWd1owZ1R2VlYzb3c4RnZVIiwiY29udGVudElkIjoiY3VzdG9tLXJlc3BvbnNlLWZyZWVSZXNwb25zZS10ZXh0Iiwic2xpZGVJZCI6ImdiOTZlMmY3ZTgzXzBfODYiLCJjb250ZW50SW5zdGFuY2VJZCI6IjE3cUgtREh2Y3JfSDRfZWRPM2NJT0twcHYtZlBWd1owZ1R2VlYzb3c4RnZVL2E4ZWIxZjU2LWZiZDctNDFiNC1iYTE3LWFhNDBmMmE4NDkwMiJ9pearId=magic-pear-metadata-identifier" TargetMode="Externa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30.xml"/><Relationship Id="rId3" Type="http://schemas.openxmlformats.org/officeDocument/2006/relationships/hyperlink" Target="http://dontchangethislink.peardeckmagic.zone?eyJ0eXBlIjoiZ29vZ2xlLXNsaWRlcy1hZGRvbi1yZXNwb25zZS1mb290ZXIiLCJsYXN0RWRpdGVkQnkiOiIxMDAzNzk1MzI0ODM1MjczMDM1NzkiLCJwcmVzZW50YXRpb25JZCI6IjE3cUgtREh2Y3JfSDRfZWRPM2NJT0twcHYtZlBWd1owZ1R2VlYzb3c4RnZVIiwiY29udGVudElkIjoiY3VzdG9tLXJlc3BvbnNlLWZyZWVSZXNwb25zZS10ZXh0Iiwic2xpZGVJZCI6ImdiOTZlMmY3ZTgzXzBfODYiLCJjb250ZW50SW5zdGFuY2VJZCI6IjE3cUgtREh2Y3JfSDRfZWRPM2NJT0twcHYtZlBWd1owZ1R2VlYzb3c4RnZVL2E4ZWIxZjU2LWZiZDctNDFiNC1iYTE3LWFhNDBmMmE4NDkwMiJ9pearId=magic-pear-metadata-identifier" TargetMode="External"/><Relationship Id="rId4" Type="http://schemas.openxmlformats.org/officeDocument/2006/relationships/image" Target="../media/image41.png"/><Relationship Id="rId5" Type="http://schemas.openxmlformats.org/officeDocument/2006/relationships/image" Target="../media/image3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31.xml"/><Relationship Id="rId3" Type="http://schemas.openxmlformats.org/officeDocument/2006/relationships/hyperlink" Target="http://dontchangethislink.peardeckmagic.zone?eyJ0eXBlIjoiZ29vZ2xlLXNsaWRlcy1hZGRvbi1yZXNwb25zZS1mb290ZXIiLCJsYXN0RWRpdGVkQnkiOiIxMDAzNzk1MzI0ODM1MjczMDM1NzkiLCJwcmVzZW50YXRpb25JZCI6IjE3cUgtREh2Y3JfSDRfZWRPM2NJT0twcHYtZlBWd1owZ1R2VlYzb3c4RnZVIiwiY29udGVudElkIjoiY3VzdG9tLXJlc3BvbnNlLWZyZWVSZXNwb25zZS10ZXh0Iiwic2xpZGVJZCI6ImdiOTZlMmY3ZTgzXzBfODYiLCJjb250ZW50SW5zdGFuY2VJZCI6IjE3cUgtREh2Y3JfSDRfZWRPM2NJT0twcHYtZlBWd1owZ1R2VlYzb3c4RnZVL2E4ZWIxZjU2LWZiZDctNDFiNC1iYTE3LWFhNDBmMmE4NDkwMiJ9pearId=magic-pear-metadata-identifier" TargetMode="External"/><Relationship Id="rId4" Type="http://schemas.openxmlformats.org/officeDocument/2006/relationships/image" Target="../media/image41.png"/><Relationship Id="rId9" Type="http://schemas.openxmlformats.org/officeDocument/2006/relationships/image" Target="../media/image45.png"/><Relationship Id="rId5" Type="http://schemas.openxmlformats.org/officeDocument/2006/relationships/image" Target="../media/image42.png"/><Relationship Id="rId6" Type="http://schemas.openxmlformats.org/officeDocument/2006/relationships/image" Target="../media/image36.png"/><Relationship Id="rId7" Type="http://schemas.openxmlformats.org/officeDocument/2006/relationships/image" Target="../media/image43.png"/><Relationship Id="rId8" Type="http://schemas.openxmlformats.org/officeDocument/2006/relationships/image" Target="../media/image4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2.xml"/><Relationship Id="rId3" Type="http://schemas.openxmlformats.org/officeDocument/2006/relationships/hyperlink" Target="http://dontchangethislink.peardeckmagic.zone?eyJ0eXBlIjoiZ29vZ2xlLXNsaWRlcy1hZGRvbi1yZXNwb25zZS1mb290ZXIiLCJsYXN0RWRpdGVkQnkiOiIxMDAzNzk1MzI0ODM1MjczMDM1NzkiLCJwcmVzZW50YXRpb25JZCI6IjE3cUgtREh2Y3JfSDRfZWRPM2NJT0twcHYtZlBWd1owZ1R2VlYzb3c4RnZVIiwiY29udGVudElkIjoiY3VzdG9tLXJlc3BvbnNlLWZyZWVSZXNwb25zZS10ZXh0Iiwic2xpZGVJZCI6ImdiOTZlMmY3ZTgzXzBfODYiLCJjb250ZW50SW5zdGFuY2VJZCI6IjE3cUgtREh2Y3JfSDRfZWRPM2NJT0twcHYtZlBWd1owZ1R2VlYzb3c4RnZVL2E4ZWIxZjU2LWZiZDctNDFiNC1iYTE3LWFhNDBmMmE4NDkwMiJ9pearId=magic-pear-metadata-identifier" TargetMode="External"/><Relationship Id="rId4" Type="http://schemas.openxmlformats.org/officeDocument/2006/relationships/hyperlink" Target="https://www.mathsisfun.com/numbers/fraction-number-line.html" TargetMode="External"/><Relationship Id="rId5" Type="http://schemas.openxmlformats.org/officeDocument/2006/relationships/hyperlink" Target="https://apps.mathlearningcenter.org/number-line/" TargetMode="External"/><Relationship Id="rId6" Type="http://schemas.openxmlformats.org/officeDocument/2006/relationships/image" Target="../media/image35.png"/><Relationship Id="rId7" Type="http://schemas.openxmlformats.org/officeDocument/2006/relationships/image" Target="../media/image4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3.xml"/><Relationship Id="rId3" Type="http://schemas.openxmlformats.org/officeDocument/2006/relationships/image" Target="../media/image46.png"/><Relationship Id="rId4" Type="http://schemas.openxmlformats.org/officeDocument/2006/relationships/image" Target="../media/image39.png"/><Relationship Id="rId5" Type="http://schemas.openxmlformats.org/officeDocument/2006/relationships/image" Target="../media/image49.png"/><Relationship Id="rId6" Type="http://schemas.openxmlformats.org/officeDocument/2006/relationships/image" Target="../media/image55.png"/><Relationship Id="rId7" Type="http://schemas.openxmlformats.org/officeDocument/2006/relationships/image" Target="../media/image38.png"/><Relationship Id="rId8" Type="http://schemas.openxmlformats.org/officeDocument/2006/relationships/hyperlink" Target="https://docs.google.com/presentation/d/1SVQ6YfjXXtiPuHplEnyLrjeDGQQHqd5tJqsAaV4q1kA/copy"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4.xml"/><Relationship Id="rId3" Type="http://schemas.openxmlformats.org/officeDocument/2006/relationships/image" Target="../media/image4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5.xml"/><Relationship Id="rId3" Type="http://schemas.openxmlformats.org/officeDocument/2006/relationships/image" Target="../media/image5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37.xml"/><Relationship Id="rId3" Type="http://schemas.openxmlformats.org/officeDocument/2006/relationships/image" Target="../media/image4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8.xml"/><Relationship Id="rId3" Type="http://schemas.openxmlformats.org/officeDocument/2006/relationships/image" Target="../media/image74.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9.xml"/><Relationship Id="rId3" Type="http://schemas.openxmlformats.org/officeDocument/2006/relationships/hyperlink" Target="http://www.youtube.com/watch?v=Yh6TD-IFLrk" TargetMode="External"/><Relationship Id="rId4" Type="http://schemas.openxmlformats.org/officeDocument/2006/relationships/image" Target="../media/image5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0.jpg"/><Relationship Id="rId4" Type="http://schemas.openxmlformats.org/officeDocument/2006/relationships/image" Target="../media/image22.png"/><Relationship Id="rId5" Type="http://schemas.openxmlformats.org/officeDocument/2006/relationships/image" Target="../media/image70.png"/><Relationship Id="rId6" Type="http://schemas.openxmlformats.org/officeDocument/2006/relationships/image" Target="../media/image1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40.xml"/><Relationship Id="rId3" Type="http://schemas.openxmlformats.org/officeDocument/2006/relationships/hyperlink" Target="https://www.commoncoresheets.com/naming-fractions/483/oat" TargetMode="External"/><Relationship Id="rId4" Type="http://schemas.openxmlformats.org/officeDocument/2006/relationships/image" Target="../media/image54.png"/><Relationship Id="rId5" Type="http://schemas.openxmlformats.org/officeDocument/2006/relationships/image" Target="../media/image5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41.xml"/><Relationship Id="rId3" Type="http://schemas.openxmlformats.org/officeDocument/2006/relationships/hyperlink" Target="https://www.commoncoresheets.com/adding-parts-of-a-whole/410/oat" TargetMode="External"/><Relationship Id="rId4" Type="http://schemas.openxmlformats.org/officeDocument/2006/relationships/image" Target="../media/image62.png"/><Relationship Id="rId5" Type="http://schemas.openxmlformats.org/officeDocument/2006/relationships/image" Target="../media/image6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42.xml"/><Relationship Id="rId3" Type="http://schemas.openxmlformats.org/officeDocument/2006/relationships/hyperlink" Target="https://www.commoncoresheets.com/adding-unit-fractions/411/oat" TargetMode="External"/><Relationship Id="rId4" Type="http://schemas.openxmlformats.org/officeDocument/2006/relationships/image" Target="../media/image57.png"/><Relationship Id="rId5" Type="http://schemas.openxmlformats.org/officeDocument/2006/relationships/image" Target="../media/image5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43.xml"/><Relationship Id="rId3" Type="http://schemas.openxmlformats.org/officeDocument/2006/relationships/hyperlink" Target="https://www.commoncoresheets.com/determining-fraction-value-on-a-number-line/485/oat" TargetMode="External"/><Relationship Id="rId4" Type="http://schemas.openxmlformats.org/officeDocument/2006/relationships/image" Target="../media/image65.png"/><Relationship Id="rId5" Type="http://schemas.openxmlformats.org/officeDocument/2006/relationships/image" Target="../media/image59.png"/><Relationship Id="rId6" Type="http://schemas.openxmlformats.org/officeDocument/2006/relationships/image" Target="../media/image6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44.xml"/><Relationship Id="rId3" Type="http://schemas.openxmlformats.org/officeDocument/2006/relationships/hyperlink" Target="https://www.commoncoresheets.com/identifying-fraction-location-on-a-number-line/463/oat" TargetMode="External"/><Relationship Id="rId4" Type="http://schemas.openxmlformats.org/officeDocument/2006/relationships/image" Target="../media/image53.png"/><Relationship Id="rId5" Type="http://schemas.openxmlformats.org/officeDocument/2006/relationships/image" Target="../media/image64.png"/><Relationship Id="rId6" Type="http://schemas.openxmlformats.org/officeDocument/2006/relationships/image" Target="../media/image6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45.xml"/><Relationship Id="rId3" Type="http://schemas.openxmlformats.org/officeDocument/2006/relationships/hyperlink" Target="https://www.commoncoresheets.com/identifying-improper-fraction-location-on-a-number-line/466/oat" TargetMode="External"/><Relationship Id="rId4" Type="http://schemas.openxmlformats.org/officeDocument/2006/relationships/image" Target="../media/image71.png"/><Relationship Id="rId5" Type="http://schemas.openxmlformats.org/officeDocument/2006/relationships/image" Target="../media/image67.png"/><Relationship Id="rId6" Type="http://schemas.openxmlformats.org/officeDocument/2006/relationships/image" Target="../media/image7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46.xml"/><Relationship Id="rId3" Type="http://schemas.openxmlformats.org/officeDocument/2006/relationships/image" Target="../media/image6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48.xml"/><Relationship Id="rId3" Type="http://schemas.openxmlformats.org/officeDocument/2006/relationships/image" Target="../media/image18.jpg"/><Relationship Id="rId4" Type="http://schemas.openxmlformats.org/officeDocument/2006/relationships/hyperlink" Target="http://dontchangethislink.peardeckmagic.zone?eyJ0eXBlIjoiZ29vZ2xlLXNsaWRlcy1hZGRvbi1yZXNwb25zZS1mb290ZXIiLCJsYXN0RWRpdGVkQnkiOiIxMDAzNzk1MzI0ODM1MjczMDM1NzkiLCJwcmVzZW50YXRpb25JZCI6IjE3cUgtREh2Y3JfSDRfZWRPM2NJT0twcHYtZlBWd1owZ1R2VlYzb3c4RnZVIiwiY29udGVudElkIjoiY3VzdG9tLXJlc3BvbnNlLWZyZWVSZXNwb25zZS10ZXh0Iiwic2xpZGVJZCI6ImdiYjAyMjAwZGJlXzBfNTkiLCJjb250ZW50SW5zdGFuY2VJZCI6IjE3cUgtREh2Y3JfSDRfZWRPM2NJT0twcHYtZlBWd1owZ1R2VlYzb3c4RnZVLzk1YTgzNTQxLTU3YTAtNGZkZS1hZjVkLWIxYjEyMDU4MDhiZCJ9pearId=magic-pear-metadata-identifier" TargetMode="External"/><Relationship Id="rId5" Type="http://schemas.openxmlformats.org/officeDocument/2006/relationships/hyperlink" Target="http://drive.google.com/file/d/1XHY5OnIJSYOB4Zq8C9REutDOO-2uqfWA/view" TargetMode="External"/><Relationship Id="rId6" Type="http://schemas.openxmlformats.org/officeDocument/2006/relationships/image" Target="../media/image7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hyperlink" Target="https://mathantics.com/lesson/number-line" TargetMode="External"/><Relationship Id="rId4" Type="http://schemas.openxmlformats.org/officeDocument/2006/relationships/hyperlink" Target="https://mathantics.com/lesson/fractions-are-parts" TargetMode="External"/><Relationship Id="rId9" Type="http://schemas.openxmlformats.org/officeDocument/2006/relationships/image" Target="../media/image40.png"/><Relationship Id="rId5" Type="http://schemas.openxmlformats.org/officeDocument/2006/relationships/hyperlink" Target="https://www.commoncoresheets.com/find-positive-and-negative-sums-on-a-numberline/710/oat" TargetMode="External"/><Relationship Id="rId6" Type="http://schemas.openxmlformats.org/officeDocument/2006/relationships/hyperlink" Target="https://www.commoncoresheets.com/naming-fractions/483/oat" TargetMode="External"/><Relationship Id="rId7" Type="http://schemas.openxmlformats.org/officeDocument/2006/relationships/image" Target="../media/image21.png"/><Relationship Id="rId8" Type="http://schemas.openxmlformats.org/officeDocument/2006/relationships/image" Target="../media/image26.png"/><Relationship Id="rId10" Type="http://schemas.openxmlformats.org/officeDocument/2006/relationships/image" Target="../media/image2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6.xml"/><Relationship Id="rId3" Type="http://schemas.openxmlformats.org/officeDocument/2006/relationships/hyperlink" Target="http://www.youtube.com/watch?v=EtclcWGG7WQ" TargetMode="External"/><Relationship Id="rId4" Type="http://schemas.openxmlformats.org/officeDocument/2006/relationships/image" Target="../media/image27.jpg"/><Relationship Id="rId5"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8.xml"/><Relationship Id="rId3" Type="http://schemas.openxmlformats.org/officeDocument/2006/relationships/hyperlink" Target="http://dontchangethislink.peardeckmagic.zone?eyJ0eXBlIjoiZ29vZ2xlLXNsaWRlcy1hZGRvbi1yZXNwb25zZS1mb290ZXIiLCJsYXN0RWRpdGVkQnkiOiIxMDAzNzk1MzI0ODM1MjczMDM1NzkiLCJwcmVzZW50YXRpb25JZCI6IjE3cUgtREh2Y3JfSDRfZWRPM2NJT0twcHYtZlBWd1owZ1R2VlYzb3c4RnZVIiwiY29udGVudElkIjoiY3VzdG9tLXJlc3BvbnNlLWZyZWVSZXNwb25zZS10ZXh0Iiwic2xpZGVJZCI6ImdiOTZlMmY3ZTgzXzBfODYiLCJjb250ZW50SW5zdGFuY2VJZCI6IjE3cUgtREh2Y3JfSDRfZWRPM2NJT0twcHYtZlBWd1owZ1R2VlYzb3c4RnZVL2E4ZWIxZjU2LWZiZDctNDFiNC1iYTE3LWFhNDBmMmE4NDkwMiJ9pearId=magic-pear-metadata-identifier" TargetMode="External"/><Relationship Id="rId4" Type="http://schemas.openxmlformats.org/officeDocument/2006/relationships/hyperlink" Target="https://vimeo.com/272858408?embedded=true&amp;source=vimeo_logo&amp;owner=69666998" TargetMode="External"/><Relationship Id="rId5" Type="http://schemas.openxmlformats.org/officeDocument/2006/relationships/image" Target="../media/image23.png"/><Relationship Id="rId6" Type="http://schemas.openxmlformats.org/officeDocument/2006/relationships/hyperlink" Target="http://drive.google.com/file/d/141ZLmOpxt5zN54uHJNG6SEgzBU710kSA/view" TargetMode="External"/><Relationship Id="rId7"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9.xml"/><Relationship Id="rId3" Type="http://schemas.openxmlformats.org/officeDocument/2006/relationships/image" Target="../media/image31.png"/><Relationship Id="rId4" Type="http://schemas.openxmlformats.org/officeDocument/2006/relationships/hyperlink" Target="http://dontchangethislink.peardeckmagic.zone?eyJ0eXBlIjoiZ29vZ2xlLXNsaWRlcy1hZGRvbi1yZXNwb25zZS1mb290ZXIiLCJsYXN0RWRpdGVkQnkiOiIxMDAzNzk1MzI0ODM1MjczMDM1NzkiLCJwcmVzZW50YXRpb25JZCI6IjE3cUgtREh2Y3JfSDRfZWRPM2NJT0twcHYtZlBWd1owZ1R2VlYzb3c4RnZVIiwiY29udGVudElkIjoiY3VzdG9tLXJlc3BvbnNlLWZyZWVSZXNwb25zZS10ZXh0Iiwic2xpZGVJZCI6ImdiOTZlMmY3ZTgzXzBfODYiLCJjb250ZW50SW5zdGFuY2VJZCI6IjE3cUgtREh2Y3JfSDRfZWRPM2NJT0twcHYtZlBWd1owZ1R2VlYzb3c4RnZVL2E4ZWIxZjU2LWZiZDctNDFiNC1iYTE3LWFhNDBmMmE4NDkwMiJ9pearId=magic-pear-metadata-identifier"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0" name="Shape 180"/>
        <p:cNvGrpSpPr/>
        <p:nvPr/>
      </p:nvGrpSpPr>
      <p:grpSpPr>
        <a:xfrm>
          <a:off x="0" y="0"/>
          <a:ext cx="0" cy="0"/>
          <a:chOff x="0" y="0"/>
          <a:chExt cx="0" cy="0"/>
        </a:xfrm>
      </p:grpSpPr>
      <p:pic>
        <p:nvPicPr>
          <p:cNvPr id="181" name="Google Shape;181;p66"/>
          <p:cNvPicPr preferRelativeResize="0"/>
          <p:nvPr/>
        </p:nvPicPr>
        <p:blipFill>
          <a:blip r:embed="rId4">
            <a:alphaModFix/>
          </a:blip>
          <a:stretch>
            <a:fillRect/>
          </a:stretch>
        </p:blipFill>
        <p:spPr>
          <a:xfrm flipH="1" rot="-5400000">
            <a:off x="1971575" y="-1971575"/>
            <a:ext cx="5184074" cy="9127224"/>
          </a:xfrm>
          <a:prstGeom prst="rect">
            <a:avLst/>
          </a:prstGeom>
          <a:noFill/>
          <a:ln>
            <a:noFill/>
          </a:ln>
        </p:spPr>
      </p:pic>
      <p:sp>
        <p:nvSpPr>
          <p:cNvPr id="182" name="Google Shape;182;p66"/>
          <p:cNvSpPr txBox="1"/>
          <p:nvPr/>
        </p:nvSpPr>
        <p:spPr>
          <a:xfrm>
            <a:off x="1018200" y="991525"/>
            <a:ext cx="7107600" cy="21615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b="1" lang="en" sz="2600">
                <a:highlight>
                  <a:srgbClr val="FF0000"/>
                </a:highlight>
                <a:latin typeface="Montserrat"/>
                <a:ea typeface="Montserrat"/>
                <a:cs typeface="Montserrat"/>
                <a:sym typeface="Montserrat"/>
              </a:rPr>
              <a:t>I</a:t>
            </a:r>
            <a:r>
              <a:rPr b="1" lang="en" sz="2600">
                <a:highlight>
                  <a:srgbClr val="FF1E00"/>
                </a:highlight>
                <a:latin typeface="Montserrat"/>
                <a:ea typeface="Montserrat"/>
                <a:cs typeface="Montserrat"/>
                <a:sym typeface="Montserrat"/>
              </a:rPr>
              <a:t>N</a:t>
            </a:r>
            <a:r>
              <a:rPr b="1" lang="en" sz="2600">
                <a:highlight>
                  <a:srgbClr val="FF3D00"/>
                </a:highlight>
                <a:latin typeface="Montserrat"/>
                <a:ea typeface="Montserrat"/>
                <a:cs typeface="Montserrat"/>
                <a:sym typeface="Montserrat"/>
              </a:rPr>
              <a:t>T</a:t>
            </a:r>
            <a:r>
              <a:rPr b="1" lang="en" sz="2600">
                <a:highlight>
                  <a:srgbClr val="FF5C00"/>
                </a:highlight>
                <a:latin typeface="Montserrat"/>
                <a:ea typeface="Montserrat"/>
                <a:cs typeface="Montserrat"/>
                <a:sym typeface="Montserrat"/>
              </a:rPr>
              <a:t>R</a:t>
            </a:r>
            <a:r>
              <a:rPr b="1" lang="en" sz="2600">
                <a:highlight>
                  <a:srgbClr val="FF7B00"/>
                </a:highlight>
                <a:latin typeface="Montserrat"/>
                <a:ea typeface="Montserrat"/>
                <a:cs typeface="Montserrat"/>
                <a:sym typeface="Montserrat"/>
              </a:rPr>
              <a:t>O</a:t>
            </a:r>
            <a:r>
              <a:rPr b="1" lang="en" sz="2600">
                <a:highlight>
                  <a:srgbClr val="FF9A00"/>
                </a:highlight>
                <a:latin typeface="Montserrat"/>
                <a:ea typeface="Montserrat"/>
                <a:cs typeface="Montserrat"/>
                <a:sym typeface="Montserrat"/>
              </a:rPr>
              <a:t> </a:t>
            </a:r>
            <a:r>
              <a:rPr b="1" lang="en" sz="2600">
                <a:highlight>
                  <a:srgbClr val="FFB900"/>
                </a:highlight>
                <a:latin typeface="Montserrat"/>
                <a:ea typeface="Montserrat"/>
                <a:cs typeface="Montserrat"/>
                <a:sym typeface="Montserrat"/>
              </a:rPr>
              <a:t>T</a:t>
            </a:r>
            <a:r>
              <a:rPr b="1" lang="en" sz="2600">
                <a:highlight>
                  <a:srgbClr val="FFD800"/>
                </a:highlight>
                <a:latin typeface="Montserrat"/>
                <a:ea typeface="Montserrat"/>
                <a:cs typeface="Montserrat"/>
                <a:sym typeface="Montserrat"/>
              </a:rPr>
              <a:t>O</a:t>
            </a:r>
            <a:r>
              <a:rPr b="1" lang="en" sz="2600">
                <a:highlight>
                  <a:srgbClr val="FFF700"/>
                </a:highlight>
                <a:latin typeface="Montserrat"/>
                <a:ea typeface="Montserrat"/>
                <a:cs typeface="Montserrat"/>
                <a:sym typeface="Montserrat"/>
              </a:rPr>
              <a:t> </a:t>
            </a:r>
            <a:r>
              <a:rPr b="1" lang="en" sz="2600">
                <a:highlight>
                  <a:srgbClr val="E7FF00"/>
                </a:highlight>
                <a:latin typeface="Montserrat"/>
                <a:ea typeface="Montserrat"/>
                <a:cs typeface="Montserrat"/>
                <a:sym typeface="Montserrat"/>
              </a:rPr>
              <a:t>F</a:t>
            </a:r>
            <a:r>
              <a:rPr b="1" lang="en" sz="2600">
                <a:highlight>
                  <a:srgbClr val="C8FF00"/>
                </a:highlight>
                <a:latin typeface="Montserrat"/>
                <a:ea typeface="Montserrat"/>
                <a:cs typeface="Montserrat"/>
                <a:sym typeface="Montserrat"/>
              </a:rPr>
              <a:t>R</a:t>
            </a:r>
            <a:r>
              <a:rPr b="1" lang="en" sz="2600">
                <a:highlight>
                  <a:srgbClr val="A9FF00"/>
                </a:highlight>
                <a:latin typeface="Montserrat"/>
                <a:ea typeface="Montserrat"/>
                <a:cs typeface="Montserrat"/>
                <a:sym typeface="Montserrat"/>
              </a:rPr>
              <a:t>A</a:t>
            </a:r>
            <a:r>
              <a:rPr b="1" lang="en" sz="2600">
                <a:highlight>
                  <a:srgbClr val="8AFF00"/>
                </a:highlight>
                <a:latin typeface="Montserrat"/>
                <a:ea typeface="Montserrat"/>
                <a:cs typeface="Montserrat"/>
                <a:sym typeface="Montserrat"/>
              </a:rPr>
              <a:t>C</a:t>
            </a:r>
            <a:r>
              <a:rPr b="1" lang="en" sz="2600">
                <a:highlight>
                  <a:srgbClr val="6BFF00"/>
                </a:highlight>
                <a:latin typeface="Montserrat"/>
                <a:ea typeface="Montserrat"/>
                <a:cs typeface="Montserrat"/>
                <a:sym typeface="Montserrat"/>
              </a:rPr>
              <a:t>T</a:t>
            </a:r>
            <a:r>
              <a:rPr b="1" lang="en" sz="2600">
                <a:highlight>
                  <a:srgbClr val="4DFF00"/>
                </a:highlight>
                <a:latin typeface="Montserrat"/>
                <a:ea typeface="Montserrat"/>
                <a:cs typeface="Montserrat"/>
                <a:sym typeface="Montserrat"/>
              </a:rPr>
              <a:t>I</a:t>
            </a:r>
            <a:r>
              <a:rPr b="1" lang="en" sz="2600">
                <a:highlight>
                  <a:srgbClr val="2EFF00"/>
                </a:highlight>
                <a:latin typeface="Montserrat"/>
                <a:ea typeface="Montserrat"/>
                <a:cs typeface="Montserrat"/>
                <a:sym typeface="Montserrat"/>
              </a:rPr>
              <a:t>O</a:t>
            </a:r>
            <a:r>
              <a:rPr b="1" lang="en" sz="2600">
                <a:highlight>
                  <a:srgbClr val="0FFF00"/>
                </a:highlight>
                <a:latin typeface="Montserrat"/>
                <a:ea typeface="Montserrat"/>
                <a:cs typeface="Montserrat"/>
                <a:sym typeface="Montserrat"/>
              </a:rPr>
              <a:t>N</a:t>
            </a:r>
            <a:r>
              <a:rPr b="1" lang="en" sz="2600">
                <a:highlight>
                  <a:srgbClr val="00FF0F"/>
                </a:highlight>
                <a:latin typeface="Montserrat"/>
                <a:ea typeface="Montserrat"/>
                <a:cs typeface="Montserrat"/>
                <a:sym typeface="Montserrat"/>
              </a:rPr>
              <a:t>S</a:t>
            </a:r>
            <a:endParaRPr b="1" sz="2600">
              <a:highlight>
                <a:srgbClr val="00FF2E"/>
              </a:highlight>
              <a:latin typeface="Montserrat"/>
              <a:ea typeface="Montserrat"/>
              <a:cs typeface="Montserrat"/>
              <a:sym typeface="Montserrat"/>
            </a:endParaRPr>
          </a:p>
          <a:p>
            <a:pPr indent="0" lvl="0" marL="0" rtl="0" algn="ctr">
              <a:lnSpc>
                <a:spcPct val="150000"/>
              </a:lnSpc>
              <a:spcBef>
                <a:spcPts val="0"/>
              </a:spcBef>
              <a:spcAft>
                <a:spcPts val="0"/>
              </a:spcAft>
              <a:buNone/>
            </a:pPr>
            <a:r>
              <a:rPr b="1" lang="en" sz="3300">
                <a:solidFill>
                  <a:srgbClr val="434343"/>
                </a:solidFill>
                <a:highlight>
                  <a:srgbClr val="00FF4D"/>
                </a:highlight>
                <a:latin typeface="Montserrat"/>
                <a:ea typeface="Montserrat"/>
                <a:cs typeface="Montserrat"/>
                <a:sym typeface="Montserrat"/>
              </a:rPr>
              <a:t>L</a:t>
            </a:r>
            <a:r>
              <a:rPr b="1" lang="en" sz="3300">
                <a:solidFill>
                  <a:srgbClr val="434343"/>
                </a:solidFill>
                <a:highlight>
                  <a:srgbClr val="00FF6C"/>
                </a:highlight>
                <a:latin typeface="Montserrat"/>
                <a:ea typeface="Montserrat"/>
                <a:cs typeface="Montserrat"/>
                <a:sym typeface="Montserrat"/>
              </a:rPr>
              <a:t>e</a:t>
            </a:r>
            <a:r>
              <a:rPr b="1" lang="en" sz="3300">
                <a:solidFill>
                  <a:srgbClr val="434343"/>
                </a:solidFill>
                <a:highlight>
                  <a:srgbClr val="00FF8B"/>
                </a:highlight>
                <a:latin typeface="Montserrat"/>
                <a:ea typeface="Montserrat"/>
                <a:cs typeface="Montserrat"/>
                <a:sym typeface="Montserrat"/>
              </a:rPr>
              <a:t>s</a:t>
            </a:r>
            <a:r>
              <a:rPr b="1" lang="en" sz="3300">
                <a:solidFill>
                  <a:srgbClr val="434343"/>
                </a:solidFill>
                <a:highlight>
                  <a:srgbClr val="00FFAA"/>
                </a:highlight>
                <a:latin typeface="Montserrat"/>
                <a:ea typeface="Montserrat"/>
                <a:cs typeface="Montserrat"/>
                <a:sym typeface="Montserrat"/>
              </a:rPr>
              <a:t>s</a:t>
            </a:r>
            <a:r>
              <a:rPr b="1" lang="en" sz="3300">
                <a:solidFill>
                  <a:srgbClr val="434343"/>
                </a:solidFill>
                <a:highlight>
                  <a:srgbClr val="00FFC9"/>
                </a:highlight>
                <a:latin typeface="Montserrat"/>
                <a:ea typeface="Montserrat"/>
                <a:cs typeface="Montserrat"/>
                <a:sym typeface="Montserrat"/>
              </a:rPr>
              <a:t>o</a:t>
            </a:r>
            <a:r>
              <a:rPr b="1" lang="en" sz="3300">
                <a:solidFill>
                  <a:srgbClr val="434343"/>
                </a:solidFill>
                <a:highlight>
                  <a:srgbClr val="00FFE8"/>
                </a:highlight>
                <a:latin typeface="Montserrat"/>
                <a:ea typeface="Montserrat"/>
                <a:cs typeface="Montserrat"/>
                <a:sym typeface="Montserrat"/>
              </a:rPr>
              <a:t>n</a:t>
            </a:r>
            <a:r>
              <a:rPr b="1" lang="en" sz="3300">
                <a:solidFill>
                  <a:srgbClr val="434343"/>
                </a:solidFill>
                <a:highlight>
                  <a:srgbClr val="00F6FF"/>
                </a:highlight>
                <a:latin typeface="Montserrat"/>
                <a:ea typeface="Montserrat"/>
                <a:cs typeface="Montserrat"/>
                <a:sym typeface="Montserrat"/>
              </a:rPr>
              <a:t> </a:t>
            </a:r>
            <a:r>
              <a:rPr b="1" lang="en" sz="3300">
                <a:solidFill>
                  <a:srgbClr val="434343"/>
                </a:solidFill>
                <a:highlight>
                  <a:srgbClr val="00D7FF"/>
                </a:highlight>
                <a:latin typeface="Montserrat"/>
                <a:ea typeface="Montserrat"/>
                <a:cs typeface="Montserrat"/>
                <a:sym typeface="Montserrat"/>
              </a:rPr>
              <a:t>2</a:t>
            </a:r>
            <a:r>
              <a:rPr b="1" lang="en" sz="3300">
                <a:solidFill>
                  <a:srgbClr val="434343"/>
                </a:solidFill>
                <a:highlight>
                  <a:srgbClr val="00B9FF"/>
                </a:highlight>
                <a:latin typeface="Montserrat"/>
                <a:ea typeface="Montserrat"/>
                <a:cs typeface="Montserrat"/>
                <a:sym typeface="Montserrat"/>
              </a:rPr>
              <a:t>: </a:t>
            </a:r>
            <a:r>
              <a:rPr b="1" lang="en" sz="3300">
                <a:solidFill>
                  <a:srgbClr val="434343"/>
                </a:solidFill>
                <a:highlight>
                  <a:srgbClr val="009AFF"/>
                </a:highlight>
                <a:latin typeface="Montserrat"/>
                <a:ea typeface="Montserrat"/>
                <a:cs typeface="Montserrat"/>
                <a:sym typeface="Montserrat"/>
              </a:rPr>
              <a:t>C</a:t>
            </a:r>
            <a:r>
              <a:rPr b="1" lang="en" sz="3300">
                <a:solidFill>
                  <a:srgbClr val="434343"/>
                </a:solidFill>
                <a:highlight>
                  <a:srgbClr val="007BFF"/>
                </a:highlight>
                <a:latin typeface="Montserrat"/>
                <a:ea typeface="Montserrat"/>
                <a:cs typeface="Montserrat"/>
                <a:sym typeface="Montserrat"/>
              </a:rPr>
              <a:t>o</a:t>
            </a:r>
            <a:r>
              <a:rPr b="1" lang="en" sz="3300">
                <a:solidFill>
                  <a:srgbClr val="434343"/>
                </a:solidFill>
                <a:highlight>
                  <a:srgbClr val="005CFF"/>
                </a:highlight>
                <a:latin typeface="Montserrat"/>
                <a:ea typeface="Montserrat"/>
                <a:cs typeface="Montserrat"/>
                <a:sym typeface="Montserrat"/>
              </a:rPr>
              <a:t>m</a:t>
            </a:r>
            <a:r>
              <a:rPr b="1" lang="en" sz="3300">
                <a:solidFill>
                  <a:srgbClr val="434343"/>
                </a:solidFill>
                <a:highlight>
                  <a:srgbClr val="003DFF"/>
                </a:highlight>
                <a:latin typeface="Montserrat"/>
                <a:ea typeface="Montserrat"/>
                <a:cs typeface="Montserrat"/>
                <a:sym typeface="Montserrat"/>
              </a:rPr>
              <a:t>p</a:t>
            </a:r>
            <a:r>
              <a:rPr b="1" lang="en" sz="3300">
                <a:solidFill>
                  <a:srgbClr val="434343"/>
                </a:solidFill>
                <a:highlight>
                  <a:srgbClr val="001EFF"/>
                </a:highlight>
                <a:latin typeface="Montserrat"/>
                <a:ea typeface="Montserrat"/>
                <a:cs typeface="Montserrat"/>
                <a:sym typeface="Montserrat"/>
              </a:rPr>
              <a:t>o</a:t>
            </a:r>
            <a:r>
              <a:rPr b="1" lang="en" sz="3300">
                <a:solidFill>
                  <a:srgbClr val="434343"/>
                </a:solidFill>
                <a:highlight>
                  <a:srgbClr val="0000FF"/>
                </a:highlight>
                <a:latin typeface="Montserrat"/>
                <a:ea typeface="Montserrat"/>
                <a:cs typeface="Montserrat"/>
                <a:sym typeface="Montserrat"/>
              </a:rPr>
              <a:t>s</a:t>
            </a:r>
            <a:r>
              <a:rPr b="1" lang="en" sz="3300">
                <a:solidFill>
                  <a:srgbClr val="434343"/>
                </a:solidFill>
                <a:highlight>
                  <a:srgbClr val="1F00FF"/>
                </a:highlight>
                <a:latin typeface="Montserrat"/>
                <a:ea typeface="Montserrat"/>
                <a:cs typeface="Montserrat"/>
                <a:sym typeface="Montserrat"/>
              </a:rPr>
              <a:t>i</a:t>
            </a:r>
            <a:r>
              <a:rPr b="1" lang="en" sz="3300">
                <a:solidFill>
                  <a:srgbClr val="434343"/>
                </a:solidFill>
                <a:highlight>
                  <a:srgbClr val="3E00FF"/>
                </a:highlight>
                <a:latin typeface="Montserrat"/>
                <a:ea typeface="Montserrat"/>
                <a:cs typeface="Montserrat"/>
                <a:sym typeface="Montserrat"/>
              </a:rPr>
              <a:t>n</a:t>
            </a:r>
            <a:r>
              <a:rPr b="1" lang="en" sz="3300">
                <a:solidFill>
                  <a:srgbClr val="434343"/>
                </a:solidFill>
                <a:highlight>
                  <a:srgbClr val="5D00FF"/>
                </a:highlight>
                <a:latin typeface="Montserrat"/>
                <a:ea typeface="Montserrat"/>
                <a:cs typeface="Montserrat"/>
                <a:sym typeface="Montserrat"/>
              </a:rPr>
              <a:t>g</a:t>
            </a:r>
            <a:r>
              <a:rPr b="1" lang="en" sz="3300">
                <a:solidFill>
                  <a:srgbClr val="434343"/>
                </a:solidFill>
                <a:highlight>
                  <a:srgbClr val="7C00FF"/>
                </a:highlight>
                <a:latin typeface="Montserrat"/>
                <a:ea typeface="Montserrat"/>
                <a:cs typeface="Montserrat"/>
                <a:sym typeface="Montserrat"/>
              </a:rPr>
              <a:t> </a:t>
            </a:r>
            <a:r>
              <a:rPr b="1" lang="en" sz="3300">
                <a:solidFill>
                  <a:srgbClr val="434343"/>
                </a:solidFill>
                <a:highlight>
                  <a:srgbClr val="9B00FF"/>
                </a:highlight>
                <a:latin typeface="Montserrat"/>
                <a:ea typeface="Montserrat"/>
                <a:cs typeface="Montserrat"/>
                <a:sym typeface="Montserrat"/>
              </a:rPr>
              <a:t>F</a:t>
            </a:r>
            <a:r>
              <a:rPr b="1" lang="en" sz="3300">
                <a:solidFill>
                  <a:srgbClr val="434343"/>
                </a:solidFill>
                <a:highlight>
                  <a:srgbClr val="BA00FF"/>
                </a:highlight>
                <a:latin typeface="Montserrat"/>
                <a:ea typeface="Montserrat"/>
                <a:cs typeface="Montserrat"/>
                <a:sym typeface="Montserrat"/>
              </a:rPr>
              <a:t>r</a:t>
            </a:r>
            <a:r>
              <a:rPr b="1" lang="en" sz="3300">
                <a:solidFill>
                  <a:srgbClr val="434343"/>
                </a:solidFill>
                <a:highlight>
                  <a:srgbClr val="D900FF"/>
                </a:highlight>
                <a:latin typeface="Montserrat"/>
                <a:ea typeface="Montserrat"/>
                <a:cs typeface="Montserrat"/>
                <a:sym typeface="Montserrat"/>
              </a:rPr>
              <a:t>a</a:t>
            </a:r>
            <a:r>
              <a:rPr b="1" lang="en" sz="3300">
                <a:solidFill>
                  <a:srgbClr val="434343"/>
                </a:solidFill>
                <a:highlight>
                  <a:srgbClr val="F700FF"/>
                </a:highlight>
                <a:latin typeface="Montserrat"/>
                <a:ea typeface="Montserrat"/>
                <a:cs typeface="Montserrat"/>
                <a:sym typeface="Montserrat"/>
              </a:rPr>
              <a:t>c</a:t>
            </a:r>
            <a:r>
              <a:rPr b="1" lang="en" sz="3300">
                <a:solidFill>
                  <a:srgbClr val="434343"/>
                </a:solidFill>
                <a:highlight>
                  <a:srgbClr val="FF00E7"/>
                </a:highlight>
                <a:latin typeface="Montserrat"/>
                <a:ea typeface="Montserrat"/>
                <a:cs typeface="Montserrat"/>
                <a:sym typeface="Montserrat"/>
              </a:rPr>
              <a:t>t</a:t>
            </a:r>
            <a:r>
              <a:rPr b="1" lang="en" sz="3300">
                <a:solidFill>
                  <a:srgbClr val="434343"/>
                </a:solidFill>
                <a:highlight>
                  <a:srgbClr val="FF00C8"/>
                </a:highlight>
                <a:latin typeface="Montserrat"/>
                <a:ea typeface="Montserrat"/>
                <a:cs typeface="Montserrat"/>
                <a:sym typeface="Montserrat"/>
              </a:rPr>
              <a:t>i</a:t>
            </a:r>
            <a:r>
              <a:rPr b="1" lang="en" sz="3300">
                <a:solidFill>
                  <a:srgbClr val="434343"/>
                </a:solidFill>
                <a:highlight>
                  <a:srgbClr val="FF00A9"/>
                </a:highlight>
                <a:latin typeface="Montserrat"/>
                <a:ea typeface="Montserrat"/>
                <a:cs typeface="Montserrat"/>
                <a:sym typeface="Montserrat"/>
              </a:rPr>
              <a:t>o</a:t>
            </a:r>
            <a:r>
              <a:rPr b="1" lang="en" sz="3300">
                <a:solidFill>
                  <a:srgbClr val="434343"/>
                </a:solidFill>
                <a:highlight>
                  <a:srgbClr val="FF008A"/>
                </a:highlight>
                <a:latin typeface="Montserrat"/>
                <a:ea typeface="Montserrat"/>
                <a:cs typeface="Montserrat"/>
                <a:sym typeface="Montserrat"/>
              </a:rPr>
              <a:t>n</a:t>
            </a:r>
            <a:r>
              <a:rPr b="1" lang="en" sz="3300">
                <a:solidFill>
                  <a:srgbClr val="434343"/>
                </a:solidFill>
                <a:highlight>
                  <a:srgbClr val="FF006B"/>
                </a:highlight>
                <a:latin typeface="Montserrat"/>
                <a:ea typeface="Montserrat"/>
                <a:cs typeface="Montserrat"/>
                <a:sym typeface="Montserrat"/>
              </a:rPr>
              <a:t>s</a:t>
            </a:r>
            <a:endParaRPr b="1" sz="3300">
              <a:solidFill>
                <a:srgbClr val="434343"/>
              </a:solidFill>
              <a:highlight>
                <a:srgbClr val="FF006B"/>
              </a:highlight>
              <a:latin typeface="Montserrat"/>
              <a:ea typeface="Montserrat"/>
              <a:cs typeface="Montserrat"/>
              <a:sym typeface="Montserrat"/>
            </a:endParaRPr>
          </a:p>
        </p:txBody>
      </p:sp>
      <p:sp>
        <p:nvSpPr>
          <p:cNvPr id="183" name="Google Shape;183;p66"/>
          <p:cNvSpPr txBox="1"/>
          <p:nvPr/>
        </p:nvSpPr>
        <p:spPr>
          <a:xfrm>
            <a:off x="35850" y="3789300"/>
            <a:ext cx="9072300" cy="107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en" sz="3600">
                <a:solidFill>
                  <a:srgbClr val="FE4353"/>
                </a:solidFill>
                <a:highlight>
                  <a:srgbClr val="434343"/>
                </a:highlight>
                <a:latin typeface="Montserrat"/>
                <a:ea typeface="Montserrat"/>
                <a:cs typeface="Montserrat"/>
                <a:sym typeface="Montserrat"/>
              </a:rPr>
              <a:t>STUDENT’S NOTE-TAKING GUIDE</a:t>
            </a:r>
            <a:endParaRPr b="1" i="1" sz="3600">
              <a:solidFill>
                <a:srgbClr val="F11D84"/>
              </a:solidFill>
              <a:highlight>
                <a:srgbClr val="434343"/>
              </a:highlight>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48208"/>
            </a:gs>
            <a:gs pos="100000">
              <a:srgbClr val="703E08"/>
            </a:gs>
          </a:gsLst>
          <a:path path="circle">
            <a:fillToRect b="50%" l="50%" r="50%" t="50%"/>
          </a:path>
          <a:tileRect/>
        </a:gradFill>
      </p:bgPr>
    </p:bg>
    <p:spTree>
      <p:nvGrpSpPr>
        <p:cNvPr id="317" name="Shape 317"/>
        <p:cNvGrpSpPr/>
        <p:nvPr/>
      </p:nvGrpSpPr>
      <p:grpSpPr>
        <a:xfrm>
          <a:off x="0" y="0"/>
          <a:ext cx="0" cy="0"/>
          <a:chOff x="0" y="0"/>
          <a:chExt cx="0" cy="0"/>
        </a:xfrm>
      </p:grpSpPr>
      <p:sp>
        <p:nvSpPr>
          <p:cNvPr id="318" name="Google Shape;318;p75"/>
          <p:cNvSpPr txBox="1"/>
          <p:nvPr/>
        </p:nvSpPr>
        <p:spPr>
          <a:xfrm>
            <a:off x="6708650" y="4720750"/>
            <a:ext cx="2435400" cy="424500"/>
          </a:xfrm>
          <a:prstGeom prst="rect">
            <a:avLst/>
          </a:prstGeom>
          <a:gradFill>
            <a:gsLst>
              <a:gs pos="0">
                <a:srgbClr val="515151"/>
              </a:gs>
              <a:gs pos="100000">
                <a:srgbClr val="101010"/>
              </a:gs>
            </a:gsLst>
            <a:lin ang="5400012" scaled="0"/>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700">
                <a:solidFill>
                  <a:srgbClr val="FF9900"/>
                </a:solidFill>
                <a:latin typeface="Varela Round"/>
                <a:ea typeface="Varela Round"/>
                <a:cs typeface="Varela Round"/>
                <a:sym typeface="Varela Round"/>
              </a:rPr>
              <a:t>Know the objectives</a:t>
            </a:r>
            <a:endParaRPr b="1" sz="1700">
              <a:solidFill>
                <a:srgbClr val="FF9900"/>
              </a:solidFill>
              <a:latin typeface="Varela Round"/>
              <a:ea typeface="Varela Round"/>
              <a:cs typeface="Varela Round"/>
              <a:sym typeface="Varela Round"/>
            </a:endParaRPr>
          </a:p>
        </p:txBody>
      </p:sp>
      <p:sp>
        <p:nvSpPr>
          <p:cNvPr id="319" name="Google Shape;319;p75"/>
          <p:cNvSpPr txBox="1"/>
          <p:nvPr>
            <p:ph idx="4294967295" type="body"/>
          </p:nvPr>
        </p:nvSpPr>
        <p:spPr>
          <a:xfrm>
            <a:off x="97350" y="1100900"/>
            <a:ext cx="8850300" cy="2169300"/>
          </a:xfrm>
          <a:prstGeom prst="rect">
            <a:avLst/>
          </a:prstGeom>
          <a:ln>
            <a:noFill/>
          </a:ln>
        </p:spPr>
        <p:txBody>
          <a:bodyPr anchorCtr="0" anchor="t" bIns="91425" lIns="91425" spcFirstLastPara="1" rIns="91425" wrap="square" tIns="91425">
            <a:noAutofit/>
          </a:bodyPr>
          <a:lstStyle/>
          <a:p>
            <a:pPr indent="-336550" lvl="0" marL="457200" rtl="0" algn="l">
              <a:lnSpc>
                <a:spcPct val="125000"/>
              </a:lnSpc>
              <a:spcBef>
                <a:spcPts val="0"/>
              </a:spcBef>
              <a:spcAft>
                <a:spcPts val="0"/>
              </a:spcAft>
              <a:buClr>
                <a:schemeClr val="dk1"/>
              </a:buClr>
              <a:buSzPts val="1700"/>
              <a:buFont typeface="Montserrat"/>
              <a:buChar char="●"/>
            </a:pPr>
            <a:r>
              <a:rPr b="1" lang="en" sz="1700">
                <a:solidFill>
                  <a:schemeClr val="dk1"/>
                </a:solidFill>
                <a:latin typeface="Montserrat"/>
                <a:ea typeface="Montserrat"/>
                <a:cs typeface="Montserrat"/>
                <a:sym typeface="Montserrat"/>
              </a:rPr>
              <a:t>Partition</a:t>
            </a:r>
            <a:r>
              <a:rPr lang="en" sz="1700">
                <a:solidFill>
                  <a:schemeClr val="dk1"/>
                </a:solidFill>
                <a:latin typeface="Montserrat"/>
                <a:ea typeface="Montserrat"/>
                <a:cs typeface="Montserrat"/>
                <a:sym typeface="Montserrat"/>
              </a:rPr>
              <a:t> a whole number or fraction into a sum of </a:t>
            </a:r>
            <a:r>
              <a:rPr lang="en" sz="1700">
                <a:solidFill>
                  <a:schemeClr val="dk1"/>
                </a:solidFill>
                <a:latin typeface="Montserrat"/>
                <a:ea typeface="Montserrat"/>
                <a:cs typeface="Montserrat"/>
                <a:sym typeface="Montserrat"/>
              </a:rPr>
              <a:t>like fractions</a:t>
            </a:r>
            <a:r>
              <a:rPr lang="en" sz="1700">
                <a:solidFill>
                  <a:schemeClr val="dk1"/>
                </a:solidFill>
                <a:latin typeface="Montserrat"/>
                <a:ea typeface="Montserrat"/>
                <a:cs typeface="Montserrat"/>
                <a:sym typeface="Montserrat"/>
              </a:rPr>
              <a:t>, including repeated unit fractions</a:t>
            </a:r>
            <a:endParaRPr sz="1700">
              <a:solidFill>
                <a:schemeClr val="dk1"/>
              </a:solidFill>
              <a:latin typeface="Montserrat"/>
              <a:ea typeface="Montserrat"/>
              <a:cs typeface="Montserrat"/>
              <a:sym typeface="Montserrat"/>
            </a:endParaRPr>
          </a:p>
          <a:p>
            <a:pPr indent="-336550" lvl="0" marL="457200" rtl="0" algn="l">
              <a:lnSpc>
                <a:spcPct val="125000"/>
              </a:lnSpc>
              <a:spcBef>
                <a:spcPts val="0"/>
              </a:spcBef>
              <a:spcAft>
                <a:spcPts val="0"/>
              </a:spcAft>
              <a:buClr>
                <a:schemeClr val="dk1"/>
              </a:buClr>
              <a:buSzPts val="1700"/>
              <a:buFont typeface="Montserrat"/>
              <a:buChar char="●"/>
            </a:pPr>
            <a:r>
              <a:rPr b="1" lang="en" sz="1700">
                <a:solidFill>
                  <a:schemeClr val="dk1"/>
                </a:solidFill>
                <a:latin typeface="Montserrat"/>
                <a:ea typeface="Montserrat"/>
                <a:cs typeface="Montserrat"/>
                <a:sym typeface="Montserrat"/>
              </a:rPr>
              <a:t>Combine</a:t>
            </a:r>
            <a:r>
              <a:rPr lang="en" sz="1700">
                <a:solidFill>
                  <a:schemeClr val="dk1"/>
                </a:solidFill>
                <a:latin typeface="Montserrat"/>
                <a:ea typeface="Montserrat"/>
                <a:cs typeface="Montserrat"/>
                <a:sym typeface="Montserrat"/>
              </a:rPr>
              <a:t> unit fractions in expressions to create like fractions</a:t>
            </a:r>
            <a:endParaRPr b="1" sz="1700">
              <a:solidFill>
                <a:schemeClr val="dk1"/>
              </a:solidFill>
              <a:latin typeface="Montserrat"/>
              <a:ea typeface="Montserrat"/>
              <a:cs typeface="Montserrat"/>
              <a:sym typeface="Montserrat"/>
            </a:endParaRPr>
          </a:p>
          <a:p>
            <a:pPr indent="-336550" lvl="0" marL="457200" rtl="0" algn="l">
              <a:lnSpc>
                <a:spcPct val="125000"/>
              </a:lnSpc>
              <a:spcBef>
                <a:spcPts val="0"/>
              </a:spcBef>
              <a:spcAft>
                <a:spcPts val="0"/>
              </a:spcAft>
              <a:buClr>
                <a:schemeClr val="dk1"/>
              </a:buClr>
              <a:buSzPts val="1700"/>
              <a:buFont typeface="Montserrat"/>
              <a:buChar char="●"/>
            </a:pPr>
            <a:r>
              <a:rPr b="1" lang="en" sz="1700">
                <a:solidFill>
                  <a:schemeClr val="dk1"/>
                </a:solidFill>
                <a:latin typeface="Montserrat"/>
                <a:ea typeface="Montserrat"/>
                <a:cs typeface="Montserrat"/>
                <a:sym typeface="Montserrat"/>
              </a:rPr>
              <a:t>Show</a:t>
            </a:r>
            <a:r>
              <a:rPr lang="en" sz="1700">
                <a:solidFill>
                  <a:schemeClr val="dk1"/>
                </a:solidFill>
                <a:latin typeface="Montserrat"/>
                <a:ea typeface="Montserrat"/>
                <a:cs typeface="Montserrat"/>
                <a:sym typeface="Montserrat"/>
              </a:rPr>
              <a:t> that adding simple* unit fractions creates bigger fractions</a:t>
            </a:r>
            <a:endParaRPr sz="1700">
              <a:solidFill>
                <a:schemeClr val="dk1"/>
              </a:solidFill>
              <a:latin typeface="Montserrat"/>
              <a:ea typeface="Montserrat"/>
              <a:cs typeface="Montserrat"/>
              <a:sym typeface="Montserrat"/>
            </a:endParaRPr>
          </a:p>
          <a:p>
            <a:pPr indent="-336550" lvl="1" marL="914400" rtl="0" algn="l">
              <a:lnSpc>
                <a:spcPct val="125000"/>
              </a:lnSpc>
              <a:spcBef>
                <a:spcPts val="0"/>
              </a:spcBef>
              <a:spcAft>
                <a:spcPts val="0"/>
              </a:spcAft>
              <a:buClr>
                <a:schemeClr val="dk1"/>
              </a:buClr>
              <a:buSzPts val="1700"/>
              <a:buFont typeface="Montserrat"/>
              <a:buChar char="○"/>
            </a:pPr>
            <a:r>
              <a:rPr lang="en" sz="1700">
                <a:solidFill>
                  <a:schemeClr val="dk1"/>
                </a:solidFill>
                <a:latin typeface="Montserrat"/>
                <a:ea typeface="Montserrat"/>
                <a:cs typeface="Montserrat"/>
                <a:sym typeface="Montserrat"/>
              </a:rPr>
              <a:t>By counting and composing fraction tiles </a:t>
            </a:r>
            <a:endParaRPr sz="1700">
              <a:solidFill>
                <a:schemeClr val="dk1"/>
              </a:solidFill>
              <a:latin typeface="Montserrat"/>
              <a:ea typeface="Montserrat"/>
              <a:cs typeface="Montserrat"/>
              <a:sym typeface="Montserrat"/>
            </a:endParaRPr>
          </a:p>
          <a:p>
            <a:pPr indent="-336550" lvl="1" marL="914400" rtl="0" algn="l">
              <a:lnSpc>
                <a:spcPct val="125000"/>
              </a:lnSpc>
              <a:spcBef>
                <a:spcPts val="0"/>
              </a:spcBef>
              <a:spcAft>
                <a:spcPts val="0"/>
              </a:spcAft>
              <a:buClr>
                <a:schemeClr val="dk1"/>
              </a:buClr>
              <a:buSzPts val="1700"/>
              <a:buFont typeface="Montserrat"/>
              <a:buChar char="○"/>
            </a:pPr>
            <a:r>
              <a:rPr lang="en" sz="1700">
                <a:solidFill>
                  <a:schemeClr val="dk1"/>
                </a:solidFill>
                <a:latin typeface="Montserrat"/>
                <a:ea typeface="Montserrat"/>
                <a:cs typeface="Montserrat"/>
                <a:sym typeface="Montserrat"/>
              </a:rPr>
              <a:t>By labeling and counting on number lines</a:t>
            </a:r>
            <a:endParaRPr sz="1700">
              <a:solidFill>
                <a:schemeClr val="dk1"/>
              </a:solidFill>
              <a:latin typeface="Montserrat"/>
              <a:ea typeface="Montserrat"/>
              <a:cs typeface="Montserrat"/>
              <a:sym typeface="Montserrat"/>
            </a:endParaRPr>
          </a:p>
        </p:txBody>
      </p:sp>
      <p:sp>
        <p:nvSpPr>
          <p:cNvPr id="320" name="Google Shape;320;p75"/>
          <p:cNvSpPr txBox="1"/>
          <p:nvPr>
            <p:ph idx="4294967295" type="title"/>
          </p:nvPr>
        </p:nvSpPr>
        <p:spPr>
          <a:xfrm>
            <a:off x="311700" y="7425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latin typeface="Luckiest Guy"/>
                <a:ea typeface="Luckiest Guy"/>
                <a:cs typeface="Luckiest Guy"/>
                <a:sym typeface="Luckiest Guy"/>
              </a:rPr>
              <a:t>Overview of lesson 2</a:t>
            </a:r>
            <a:r>
              <a:rPr lang="en"/>
              <a:t>: What am I going to learn?</a:t>
            </a:r>
            <a:endParaRPr/>
          </a:p>
        </p:txBody>
      </p:sp>
      <p:sp>
        <p:nvSpPr>
          <p:cNvPr id="321" name="Google Shape;321;p75"/>
          <p:cNvSpPr txBox="1"/>
          <p:nvPr/>
        </p:nvSpPr>
        <p:spPr>
          <a:xfrm>
            <a:off x="97350" y="673625"/>
            <a:ext cx="8520600" cy="450000"/>
          </a:xfrm>
          <a:prstGeom prst="rect">
            <a:avLst/>
          </a:prstGeom>
          <a:noFill/>
          <a:ln>
            <a:noFill/>
          </a:ln>
        </p:spPr>
        <p:txBody>
          <a:bodyPr anchorCtr="0" anchor="t" bIns="91425" lIns="91425" spcFirstLastPara="1" rIns="91425" wrap="square" tIns="91425">
            <a:normAutofit/>
          </a:bodyPr>
          <a:lstStyle/>
          <a:p>
            <a:pPr indent="0" lvl="0" marL="0" rtl="0" algn="l">
              <a:lnSpc>
                <a:spcPct val="80000"/>
              </a:lnSpc>
              <a:spcBef>
                <a:spcPts val="0"/>
              </a:spcBef>
              <a:spcAft>
                <a:spcPts val="0"/>
              </a:spcAft>
              <a:buNone/>
            </a:pPr>
            <a:r>
              <a:rPr lang="en" sz="1720" u="sng">
                <a:solidFill>
                  <a:srgbClr val="FFFFFF"/>
                </a:solidFill>
                <a:latin typeface="Montserrat"/>
                <a:ea typeface="Montserrat"/>
                <a:cs typeface="Montserrat"/>
                <a:sym typeface="Montserrat"/>
              </a:rPr>
              <a:t>Content Objectives - I will be able to…</a:t>
            </a:r>
            <a:endParaRPr i="1" sz="1720" u="sng">
              <a:solidFill>
                <a:srgbClr val="FFFFFF"/>
              </a:solidFill>
              <a:latin typeface="Montserrat"/>
              <a:ea typeface="Montserrat"/>
              <a:cs typeface="Montserrat"/>
              <a:sym typeface="Montserrat"/>
            </a:endParaRPr>
          </a:p>
        </p:txBody>
      </p:sp>
      <p:sp>
        <p:nvSpPr>
          <p:cNvPr id="322" name="Google Shape;322;p75"/>
          <p:cNvSpPr txBox="1"/>
          <p:nvPr>
            <p:ph idx="4294967295" type="title"/>
          </p:nvPr>
        </p:nvSpPr>
        <p:spPr>
          <a:xfrm>
            <a:off x="97350" y="3386375"/>
            <a:ext cx="4769100" cy="424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891"/>
              <a:buNone/>
            </a:pPr>
            <a:r>
              <a:rPr lang="en" sz="1728" u="sng">
                <a:solidFill>
                  <a:srgbClr val="FFFFFF"/>
                </a:solidFill>
                <a:latin typeface="Montserrat"/>
                <a:ea typeface="Montserrat"/>
                <a:cs typeface="Montserrat"/>
                <a:sym typeface="Montserrat"/>
              </a:rPr>
              <a:t>Language Objectives - I will be able to…</a:t>
            </a:r>
            <a:endParaRPr i="1" sz="1728" u="sng">
              <a:solidFill>
                <a:srgbClr val="FFFFFF"/>
              </a:solidFill>
              <a:latin typeface="Montserrat"/>
              <a:ea typeface="Montserrat"/>
              <a:cs typeface="Montserrat"/>
              <a:sym typeface="Montserrat"/>
            </a:endParaRPr>
          </a:p>
        </p:txBody>
      </p:sp>
      <p:sp>
        <p:nvSpPr>
          <p:cNvPr id="323" name="Google Shape;323;p75"/>
          <p:cNvSpPr txBox="1"/>
          <p:nvPr>
            <p:ph idx="4294967295" type="body"/>
          </p:nvPr>
        </p:nvSpPr>
        <p:spPr>
          <a:xfrm>
            <a:off x="97350" y="3864350"/>
            <a:ext cx="8478300" cy="826500"/>
          </a:xfrm>
          <a:prstGeom prst="rect">
            <a:avLst/>
          </a:prstGeom>
        </p:spPr>
        <p:txBody>
          <a:bodyPr anchorCtr="0" anchor="t" bIns="91425" lIns="91425" spcFirstLastPara="1" rIns="91425" wrap="square" tIns="91425">
            <a:normAutofit/>
          </a:bodyPr>
          <a:lstStyle/>
          <a:p>
            <a:pPr indent="-330200" lvl="0" marL="457200" rtl="0" algn="l">
              <a:lnSpc>
                <a:spcPct val="130000"/>
              </a:lnSpc>
              <a:spcBef>
                <a:spcPts val="0"/>
              </a:spcBef>
              <a:spcAft>
                <a:spcPts val="0"/>
              </a:spcAft>
              <a:buClr>
                <a:schemeClr val="dk1"/>
              </a:buClr>
              <a:buSzPts val="1600"/>
              <a:buFont typeface="Montserrat"/>
              <a:buChar char="●"/>
            </a:pPr>
            <a:r>
              <a:rPr lang="en" sz="1600">
                <a:solidFill>
                  <a:srgbClr val="FFFFFF"/>
                </a:solidFill>
                <a:latin typeface="Montserrat"/>
                <a:ea typeface="Montserrat"/>
                <a:cs typeface="Montserrat"/>
                <a:sym typeface="Montserrat"/>
              </a:rPr>
              <a:t>Discuss</a:t>
            </a:r>
            <a:r>
              <a:rPr lang="en" sz="1600">
                <a:solidFill>
                  <a:schemeClr val="dk1"/>
                </a:solidFill>
                <a:latin typeface="Montserrat"/>
                <a:ea typeface="Montserrat"/>
                <a:cs typeface="Montserrat"/>
                <a:sym typeface="Montserrat"/>
              </a:rPr>
              <a:t> and describe addition of fractions using vocabulary terms: </a:t>
            </a:r>
            <a:r>
              <a:rPr b="1" lang="en" sz="1600">
                <a:solidFill>
                  <a:schemeClr val="dk1"/>
                </a:solidFill>
                <a:latin typeface="Montserrat"/>
                <a:ea typeface="Montserrat"/>
                <a:cs typeface="Montserrat"/>
                <a:sym typeface="Montserrat"/>
              </a:rPr>
              <a:t>partition,</a:t>
            </a:r>
            <a:r>
              <a:rPr lang="en" sz="1600">
                <a:solidFill>
                  <a:schemeClr val="dk1"/>
                </a:solidFill>
                <a:latin typeface="Montserrat"/>
                <a:ea typeface="Montserrat"/>
                <a:cs typeface="Montserrat"/>
                <a:sym typeface="Montserrat"/>
              </a:rPr>
              <a:t> </a:t>
            </a:r>
            <a:r>
              <a:rPr b="1" lang="en" sz="1600">
                <a:solidFill>
                  <a:schemeClr val="dk1"/>
                </a:solidFill>
                <a:latin typeface="Montserrat"/>
                <a:ea typeface="Montserrat"/>
                <a:cs typeface="Montserrat"/>
                <a:sym typeface="Montserrat"/>
              </a:rPr>
              <a:t>compose, decompose, sum, like fractions</a:t>
            </a:r>
            <a:r>
              <a:rPr b="1" lang="en" sz="1600">
                <a:solidFill>
                  <a:srgbClr val="FFFFFF"/>
                </a:solidFill>
                <a:latin typeface="Montserrat"/>
                <a:ea typeface="Montserrat"/>
                <a:cs typeface="Montserrat"/>
                <a:sym typeface="Montserrat"/>
              </a:rPr>
              <a:t>, expression, equal</a:t>
            </a:r>
            <a:endParaRPr b="1" sz="1600">
              <a:solidFill>
                <a:schemeClr val="dk1"/>
              </a:solidFill>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48208"/>
            </a:gs>
            <a:gs pos="100000">
              <a:srgbClr val="703E08"/>
            </a:gs>
          </a:gsLst>
          <a:path path="circle">
            <a:fillToRect b="50%" l="50%" r="50%" t="50%"/>
          </a:path>
          <a:tileRect/>
        </a:gradFill>
      </p:bgPr>
    </p:bg>
    <p:spTree>
      <p:nvGrpSpPr>
        <p:cNvPr id="327" name="Shape 327"/>
        <p:cNvGrpSpPr/>
        <p:nvPr/>
      </p:nvGrpSpPr>
      <p:grpSpPr>
        <a:xfrm>
          <a:off x="0" y="0"/>
          <a:ext cx="0" cy="0"/>
          <a:chOff x="0" y="0"/>
          <a:chExt cx="0" cy="0"/>
        </a:xfrm>
      </p:grpSpPr>
      <p:sp>
        <p:nvSpPr>
          <p:cNvPr id="328" name="Google Shape;328;p76"/>
          <p:cNvSpPr txBox="1"/>
          <p:nvPr>
            <p:ph idx="4294967295" type="title"/>
          </p:nvPr>
        </p:nvSpPr>
        <p:spPr>
          <a:xfrm>
            <a:off x="249750" y="897495"/>
            <a:ext cx="4260300" cy="425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lang="en" sz="1729" u="sng">
                <a:solidFill>
                  <a:srgbClr val="FFFFFF"/>
                </a:solidFill>
                <a:latin typeface="Montserrat"/>
                <a:ea typeface="Montserrat"/>
                <a:cs typeface="Montserrat"/>
                <a:sym typeface="Montserrat"/>
              </a:rPr>
              <a:t>Goals of this lesson…</a:t>
            </a:r>
            <a:endParaRPr i="1" sz="1729" u="sng">
              <a:solidFill>
                <a:srgbClr val="FFFFFF"/>
              </a:solidFill>
              <a:latin typeface="Montserrat"/>
              <a:ea typeface="Montserrat"/>
              <a:cs typeface="Montserrat"/>
              <a:sym typeface="Montserrat"/>
            </a:endParaRPr>
          </a:p>
        </p:txBody>
      </p:sp>
      <p:sp>
        <p:nvSpPr>
          <p:cNvPr id="329" name="Google Shape;329;p76"/>
          <p:cNvSpPr txBox="1"/>
          <p:nvPr>
            <p:ph idx="4294967295" type="body"/>
          </p:nvPr>
        </p:nvSpPr>
        <p:spPr>
          <a:xfrm>
            <a:off x="249750" y="1329923"/>
            <a:ext cx="8894400" cy="1530900"/>
          </a:xfrm>
          <a:prstGeom prst="rect">
            <a:avLst/>
          </a:prstGeom>
        </p:spPr>
        <p:txBody>
          <a:bodyPr anchorCtr="0" anchor="t" bIns="91425" lIns="91425" spcFirstLastPara="1" rIns="91425" wrap="square" tIns="91425">
            <a:noAutofit/>
          </a:bodyPr>
          <a:lstStyle/>
          <a:p>
            <a:pPr indent="-330200" lvl="0" marL="457200" rtl="0" algn="l">
              <a:lnSpc>
                <a:spcPct val="150000"/>
              </a:lnSpc>
              <a:spcBef>
                <a:spcPts val="0"/>
              </a:spcBef>
              <a:spcAft>
                <a:spcPts val="0"/>
              </a:spcAft>
              <a:buClr>
                <a:schemeClr val="dk1"/>
              </a:buClr>
              <a:buSzPts val="1600"/>
              <a:buFont typeface="Montserrat"/>
              <a:buChar char="●"/>
            </a:pPr>
            <a:r>
              <a:rPr lang="en" sz="1600">
                <a:solidFill>
                  <a:schemeClr val="dk1"/>
                </a:solidFill>
                <a:latin typeface="Montserrat"/>
                <a:ea typeface="Montserrat"/>
                <a:cs typeface="Montserrat"/>
                <a:sym typeface="Montserrat"/>
              </a:rPr>
              <a:t>Recognize that all fractions are sums of unit fractions</a:t>
            </a:r>
            <a:endParaRPr sz="1600">
              <a:solidFill>
                <a:schemeClr val="dk1"/>
              </a:solidFill>
              <a:latin typeface="Montserrat"/>
              <a:ea typeface="Montserrat"/>
              <a:cs typeface="Montserrat"/>
              <a:sym typeface="Montserrat"/>
            </a:endParaRPr>
          </a:p>
          <a:p>
            <a:pPr indent="-330200" lvl="0" marL="457200" rtl="0" algn="l">
              <a:lnSpc>
                <a:spcPct val="150000"/>
              </a:lnSpc>
              <a:spcBef>
                <a:spcPts val="0"/>
              </a:spcBef>
              <a:spcAft>
                <a:spcPts val="0"/>
              </a:spcAft>
              <a:buClr>
                <a:srgbClr val="FFFFFF"/>
              </a:buClr>
              <a:buSzPts val="1600"/>
              <a:buFont typeface="Montserrat"/>
              <a:buChar char="●"/>
            </a:pPr>
            <a:r>
              <a:rPr lang="en" sz="1600">
                <a:solidFill>
                  <a:srgbClr val="FFFFFF"/>
                </a:solidFill>
                <a:latin typeface="Montserrat"/>
                <a:ea typeface="Montserrat"/>
                <a:cs typeface="Montserrat"/>
                <a:sym typeface="Montserrat"/>
              </a:rPr>
              <a:t>Understand that rational numbers can be expressed as fractions</a:t>
            </a:r>
            <a:endParaRPr sz="1600">
              <a:solidFill>
                <a:srgbClr val="FFFFFF"/>
              </a:solidFill>
              <a:latin typeface="Montserrat"/>
              <a:ea typeface="Montserrat"/>
              <a:cs typeface="Montserrat"/>
              <a:sym typeface="Montserrat"/>
            </a:endParaRPr>
          </a:p>
          <a:p>
            <a:pPr indent="-330200" lvl="0" marL="457200" rtl="0" algn="l">
              <a:lnSpc>
                <a:spcPct val="150000"/>
              </a:lnSpc>
              <a:spcBef>
                <a:spcPts val="0"/>
              </a:spcBef>
              <a:spcAft>
                <a:spcPts val="0"/>
              </a:spcAft>
              <a:buClr>
                <a:srgbClr val="FFFFFF"/>
              </a:buClr>
              <a:buSzPts val="1600"/>
              <a:buFont typeface="Montserrat"/>
              <a:buChar char="●"/>
            </a:pPr>
            <a:r>
              <a:rPr lang="en" sz="1600">
                <a:solidFill>
                  <a:srgbClr val="FFFFFF"/>
                </a:solidFill>
                <a:latin typeface="Montserrat"/>
                <a:ea typeface="Montserrat"/>
                <a:cs typeface="Montserrat"/>
                <a:sym typeface="Montserrat"/>
              </a:rPr>
              <a:t>Understand that there are many ways to break apart numbers</a:t>
            </a:r>
            <a:endParaRPr sz="1600">
              <a:solidFill>
                <a:srgbClr val="FFFFFF"/>
              </a:solidFill>
              <a:latin typeface="Montserrat"/>
              <a:ea typeface="Montserrat"/>
              <a:cs typeface="Montserrat"/>
              <a:sym typeface="Montserrat"/>
            </a:endParaRPr>
          </a:p>
        </p:txBody>
      </p:sp>
      <p:sp>
        <p:nvSpPr>
          <p:cNvPr id="330" name="Google Shape;330;p76"/>
          <p:cNvSpPr txBox="1"/>
          <p:nvPr>
            <p:ph idx="4294967295" type="title"/>
          </p:nvPr>
        </p:nvSpPr>
        <p:spPr>
          <a:xfrm>
            <a:off x="249750" y="2954265"/>
            <a:ext cx="4260300" cy="425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700" u="sng">
                <a:solidFill>
                  <a:srgbClr val="FFFFFF"/>
                </a:solidFill>
                <a:latin typeface="Montserrat"/>
                <a:ea typeface="Montserrat"/>
                <a:cs typeface="Montserrat"/>
                <a:sym typeface="Montserrat"/>
              </a:rPr>
              <a:t>Tasks of this lesson…</a:t>
            </a:r>
            <a:endParaRPr i="1" sz="1700" u="sng">
              <a:solidFill>
                <a:srgbClr val="FFFFFF"/>
              </a:solidFill>
              <a:latin typeface="Montserrat"/>
              <a:ea typeface="Montserrat"/>
              <a:cs typeface="Montserrat"/>
              <a:sym typeface="Montserrat"/>
            </a:endParaRPr>
          </a:p>
        </p:txBody>
      </p:sp>
      <p:sp>
        <p:nvSpPr>
          <p:cNvPr id="331" name="Google Shape;331;p76"/>
          <p:cNvSpPr txBox="1"/>
          <p:nvPr>
            <p:ph idx="4294967295" type="body"/>
          </p:nvPr>
        </p:nvSpPr>
        <p:spPr>
          <a:xfrm>
            <a:off x="249750" y="3386700"/>
            <a:ext cx="8802300" cy="1264800"/>
          </a:xfrm>
          <a:prstGeom prst="rect">
            <a:avLst/>
          </a:prstGeom>
        </p:spPr>
        <p:txBody>
          <a:bodyPr anchorCtr="0" anchor="t" bIns="91425" lIns="91425" spcFirstLastPara="1" rIns="91425" wrap="square" tIns="91425">
            <a:noAutofit/>
          </a:bodyPr>
          <a:lstStyle/>
          <a:p>
            <a:pPr indent="-330200" lvl="0" marL="457200" rtl="0" algn="l">
              <a:lnSpc>
                <a:spcPct val="140000"/>
              </a:lnSpc>
              <a:spcBef>
                <a:spcPts val="0"/>
              </a:spcBef>
              <a:spcAft>
                <a:spcPts val="0"/>
              </a:spcAft>
              <a:buClr>
                <a:schemeClr val="dk1"/>
              </a:buClr>
              <a:buSzPts val="1600"/>
              <a:buFont typeface="Montserrat"/>
              <a:buChar char="●"/>
            </a:pPr>
            <a:r>
              <a:rPr lang="en" sz="1600">
                <a:solidFill>
                  <a:srgbClr val="FFFFFF"/>
                </a:solidFill>
                <a:latin typeface="Montserrat"/>
                <a:ea typeface="Montserrat"/>
                <a:cs typeface="Montserrat"/>
                <a:sym typeface="Montserrat"/>
              </a:rPr>
              <a:t>Explore fractions using models: physical/digital fraction bars and number lines</a:t>
            </a:r>
            <a:endParaRPr sz="1600">
              <a:solidFill>
                <a:schemeClr val="dk1"/>
              </a:solidFill>
              <a:latin typeface="Montserrat"/>
              <a:ea typeface="Montserrat"/>
              <a:cs typeface="Montserrat"/>
              <a:sym typeface="Montserrat"/>
            </a:endParaRPr>
          </a:p>
          <a:p>
            <a:pPr indent="-330200" lvl="0" marL="457200" rtl="0" algn="l">
              <a:lnSpc>
                <a:spcPct val="140000"/>
              </a:lnSpc>
              <a:spcBef>
                <a:spcPts val="0"/>
              </a:spcBef>
              <a:spcAft>
                <a:spcPts val="0"/>
              </a:spcAft>
              <a:buClr>
                <a:schemeClr val="dk1"/>
              </a:buClr>
              <a:buSzPts val="1600"/>
              <a:buFont typeface="Montserrat"/>
              <a:buChar char="●"/>
            </a:pPr>
            <a:r>
              <a:rPr lang="en" sz="1600">
                <a:solidFill>
                  <a:schemeClr val="dk1"/>
                </a:solidFill>
                <a:latin typeface="Montserrat"/>
                <a:ea typeface="Montserrat"/>
                <a:cs typeface="Montserrat"/>
                <a:sym typeface="Montserrat"/>
              </a:rPr>
              <a:t>Paired practice creating expressions</a:t>
            </a:r>
            <a:endParaRPr sz="1600">
              <a:solidFill>
                <a:schemeClr val="dk1"/>
              </a:solidFill>
              <a:latin typeface="Montserrat"/>
              <a:ea typeface="Montserrat"/>
              <a:cs typeface="Montserrat"/>
              <a:sym typeface="Montserrat"/>
            </a:endParaRPr>
          </a:p>
          <a:p>
            <a:pPr indent="-330200" lvl="0" marL="457200" rtl="0" algn="l">
              <a:lnSpc>
                <a:spcPct val="140000"/>
              </a:lnSpc>
              <a:spcBef>
                <a:spcPts val="0"/>
              </a:spcBef>
              <a:spcAft>
                <a:spcPts val="0"/>
              </a:spcAft>
              <a:buClr>
                <a:schemeClr val="dk1"/>
              </a:buClr>
              <a:buSzPts val="1600"/>
              <a:buFont typeface="Montserrat"/>
              <a:buChar char="●"/>
            </a:pPr>
            <a:r>
              <a:rPr lang="en" sz="1600">
                <a:solidFill>
                  <a:schemeClr val="dk1"/>
                </a:solidFill>
                <a:latin typeface="Montserrat"/>
                <a:ea typeface="Montserrat"/>
                <a:cs typeface="Montserrat"/>
                <a:sym typeface="Montserrat"/>
              </a:rPr>
              <a:t>Create measuring strips</a:t>
            </a:r>
            <a:endParaRPr sz="1600">
              <a:solidFill>
                <a:schemeClr val="dk1"/>
              </a:solidFill>
              <a:latin typeface="Montserrat"/>
              <a:ea typeface="Montserrat"/>
              <a:cs typeface="Montserrat"/>
              <a:sym typeface="Montserrat"/>
            </a:endParaRPr>
          </a:p>
        </p:txBody>
      </p:sp>
      <p:sp>
        <p:nvSpPr>
          <p:cNvPr id="332" name="Google Shape;332;p76"/>
          <p:cNvSpPr txBox="1"/>
          <p:nvPr/>
        </p:nvSpPr>
        <p:spPr>
          <a:xfrm>
            <a:off x="170850" y="74250"/>
            <a:ext cx="88023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20">
                <a:solidFill>
                  <a:srgbClr val="FFFFFF"/>
                </a:solidFill>
                <a:latin typeface="Luckiest Guy"/>
                <a:ea typeface="Luckiest Guy"/>
                <a:cs typeface="Luckiest Guy"/>
                <a:sym typeface="Luckiest Guy"/>
              </a:rPr>
              <a:t>Overview of lesson 2</a:t>
            </a:r>
            <a:r>
              <a:rPr lang="en" sz="2520">
                <a:solidFill>
                  <a:srgbClr val="FFFFFF"/>
                </a:solidFill>
              </a:rPr>
              <a:t>: What will learning look like?</a:t>
            </a:r>
            <a:endParaRPr sz="2520">
              <a:solidFill>
                <a:srgbClr val="FFFFFF"/>
              </a:solidFill>
            </a:endParaRPr>
          </a:p>
        </p:txBody>
      </p:sp>
      <p:sp>
        <p:nvSpPr>
          <p:cNvPr id="333" name="Google Shape;333;p76"/>
          <p:cNvSpPr txBox="1"/>
          <p:nvPr/>
        </p:nvSpPr>
        <p:spPr>
          <a:xfrm>
            <a:off x="6084325" y="4720750"/>
            <a:ext cx="3059700" cy="424500"/>
          </a:xfrm>
          <a:prstGeom prst="rect">
            <a:avLst/>
          </a:prstGeom>
          <a:gradFill>
            <a:gsLst>
              <a:gs pos="0">
                <a:srgbClr val="515151"/>
              </a:gs>
              <a:gs pos="100000">
                <a:srgbClr val="101010"/>
              </a:gs>
            </a:gsLst>
            <a:lin ang="5400012" scaled="0"/>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700">
                <a:solidFill>
                  <a:srgbClr val="FF9900"/>
                </a:solidFill>
                <a:latin typeface="Varela Round"/>
                <a:ea typeface="Varela Round"/>
                <a:cs typeface="Varela Round"/>
                <a:sym typeface="Varela Round"/>
              </a:rPr>
              <a:t>End goals for this lesson</a:t>
            </a:r>
            <a:endParaRPr b="1" sz="1700">
              <a:solidFill>
                <a:srgbClr val="FF9900"/>
              </a:solidFill>
              <a:latin typeface="Varela Round"/>
              <a:ea typeface="Varela Round"/>
              <a:cs typeface="Varela Round"/>
              <a:sym typeface="Varela Roun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48208"/>
            </a:gs>
            <a:gs pos="100000">
              <a:srgbClr val="703E08"/>
            </a:gs>
          </a:gsLst>
          <a:path path="circle">
            <a:fillToRect b="50%" l="50%" r="50%" t="50%"/>
          </a:path>
          <a:tileRect/>
        </a:gradFill>
      </p:bgPr>
    </p:bg>
    <p:spTree>
      <p:nvGrpSpPr>
        <p:cNvPr id="337" name="Shape 337"/>
        <p:cNvGrpSpPr/>
        <p:nvPr/>
      </p:nvGrpSpPr>
      <p:grpSpPr>
        <a:xfrm>
          <a:off x="0" y="0"/>
          <a:ext cx="0" cy="0"/>
          <a:chOff x="0" y="0"/>
          <a:chExt cx="0" cy="0"/>
        </a:xfrm>
      </p:grpSpPr>
      <p:sp>
        <p:nvSpPr>
          <p:cNvPr id="338" name="Google Shape;338;p77"/>
          <p:cNvSpPr txBox="1"/>
          <p:nvPr/>
        </p:nvSpPr>
        <p:spPr>
          <a:xfrm>
            <a:off x="5095350" y="4720750"/>
            <a:ext cx="4048800" cy="424500"/>
          </a:xfrm>
          <a:prstGeom prst="rect">
            <a:avLst/>
          </a:prstGeom>
          <a:gradFill>
            <a:gsLst>
              <a:gs pos="0">
                <a:srgbClr val="515151"/>
              </a:gs>
              <a:gs pos="100000">
                <a:srgbClr val="101010"/>
              </a:gs>
            </a:gsLst>
            <a:lin ang="5400012" scaled="0"/>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FF9900"/>
                </a:solidFill>
                <a:latin typeface="Varela Round"/>
                <a:ea typeface="Varela Round"/>
                <a:cs typeface="Varela Round"/>
                <a:sym typeface="Varela Round"/>
              </a:rPr>
              <a:t>Focus on objectives, ask questions</a:t>
            </a:r>
            <a:endParaRPr b="1" sz="1800">
              <a:solidFill>
                <a:srgbClr val="FF9900"/>
              </a:solidFill>
              <a:latin typeface="Varela Round"/>
              <a:ea typeface="Varela Round"/>
              <a:cs typeface="Varela Round"/>
              <a:sym typeface="Varela Round"/>
            </a:endParaRPr>
          </a:p>
        </p:txBody>
      </p:sp>
      <p:sp>
        <p:nvSpPr>
          <p:cNvPr id="339" name="Google Shape;339;p77"/>
          <p:cNvSpPr txBox="1"/>
          <p:nvPr>
            <p:ph idx="4294967295" type="title"/>
          </p:nvPr>
        </p:nvSpPr>
        <p:spPr>
          <a:xfrm>
            <a:off x="311700" y="150450"/>
            <a:ext cx="8520600" cy="62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520" u="sng">
                <a:solidFill>
                  <a:srgbClr val="FF0000"/>
                </a:solidFill>
                <a:highlight>
                  <a:srgbClr val="434343"/>
                </a:highlight>
                <a:latin typeface="Luckiest Guy"/>
                <a:ea typeface="Luckiest Guy"/>
                <a:cs typeface="Luckiest Guy"/>
                <a:sym typeface="Luckiest Guy"/>
              </a:rPr>
              <a:t>O</a:t>
            </a:r>
            <a:r>
              <a:rPr lang="en" sz="2520" u="sng">
                <a:solidFill>
                  <a:srgbClr val="FF8400"/>
                </a:solidFill>
                <a:highlight>
                  <a:srgbClr val="434343"/>
                </a:highlight>
                <a:latin typeface="Luckiest Guy"/>
                <a:ea typeface="Luckiest Guy"/>
                <a:cs typeface="Luckiest Guy"/>
                <a:sym typeface="Luckiest Guy"/>
              </a:rPr>
              <a:t>B</a:t>
            </a:r>
            <a:r>
              <a:rPr lang="en" sz="2520" u="sng">
                <a:solidFill>
                  <a:srgbClr val="F5FF00"/>
                </a:solidFill>
                <a:highlight>
                  <a:srgbClr val="434343"/>
                </a:highlight>
                <a:latin typeface="Luckiest Guy"/>
                <a:ea typeface="Luckiest Guy"/>
                <a:cs typeface="Luckiest Guy"/>
                <a:sym typeface="Luckiest Guy"/>
              </a:rPr>
              <a:t>J</a:t>
            </a:r>
            <a:r>
              <a:rPr lang="en" sz="2520" u="sng">
                <a:solidFill>
                  <a:srgbClr val="71FF00"/>
                </a:solidFill>
                <a:highlight>
                  <a:srgbClr val="434343"/>
                </a:highlight>
                <a:latin typeface="Luckiest Guy"/>
                <a:ea typeface="Luckiest Guy"/>
                <a:cs typeface="Luckiest Guy"/>
                <a:sym typeface="Luckiest Guy"/>
              </a:rPr>
              <a:t>E</a:t>
            </a:r>
            <a:r>
              <a:rPr lang="en" sz="2520" u="sng">
                <a:solidFill>
                  <a:srgbClr val="00FF12"/>
                </a:solidFill>
                <a:highlight>
                  <a:srgbClr val="434343"/>
                </a:highlight>
                <a:latin typeface="Luckiest Guy"/>
                <a:ea typeface="Luckiest Guy"/>
                <a:cs typeface="Luckiest Guy"/>
                <a:sym typeface="Luckiest Guy"/>
              </a:rPr>
              <a:t>C</a:t>
            </a:r>
            <a:r>
              <a:rPr lang="en" sz="2520" u="sng">
                <a:solidFill>
                  <a:srgbClr val="00FF96"/>
                </a:solidFill>
                <a:highlight>
                  <a:srgbClr val="434343"/>
                </a:highlight>
                <a:latin typeface="Luckiest Guy"/>
                <a:ea typeface="Luckiest Guy"/>
                <a:cs typeface="Luckiest Guy"/>
                <a:sym typeface="Luckiest Guy"/>
              </a:rPr>
              <a:t>T</a:t>
            </a:r>
            <a:r>
              <a:rPr lang="en" sz="2520" u="sng">
                <a:solidFill>
                  <a:srgbClr val="00E3FF"/>
                </a:solidFill>
                <a:highlight>
                  <a:srgbClr val="434343"/>
                </a:highlight>
                <a:latin typeface="Luckiest Guy"/>
                <a:ea typeface="Luckiest Guy"/>
                <a:cs typeface="Luckiest Guy"/>
                <a:sym typeface="Luckiest Guy"/>
              </a:rPr>
              <a:t>I</a:t>
            </a:r>
            <a:r>
              <a:rPr lang="en" sz="2520" u="sng">
                <a:solidFill>
                  <a:srgbClr val="005FFF"/>
                </a:solidFill>
                <a:highlight>
                  <a:srgbClr val="434343"/>
                </a:highlight>
                <a:latin typeface="Luckiest Guy"/>
                <a:ea typeface="Luckiest Guy"/>
                <a:cs typeface="Luckiest Guy"/>
                <a:sym typeface="Luckiest Guy"/>
              </a:rPr>
              <a:t>V</a:t>
            </a:r>
            <a:r>
              <a:rPr lang="en" sz="2520" u="sng">
                <a:solidFill>
                  <a:srgbClr val="2500FF"/>
                </a:solidFill>
                <a:highlight>
                  <a:srgbClr val="434343"/>
                </a:highlight>
                <a:latin typeface="Luckiest Guy"/>
                <a:ea typeface="Luckiest Guy"/>
                <a:cs typeface="Luckiest Guy"/>
                <a:sym typeface="Luckiest Guy"/>
              </a:rPr>
              <a:t>E</a:t>
            </a:r>
            <a:r>
              <a:rPr lang="en" sz="2520" u="sng">
                <a:solidFill>
                  <a:srgbClr val="A900FF"/>
                </a:solidFill>
                <a:highlight>
                  <a:srgbClr val="434343"/>
                </a:highlight>
                <a:latin typeface="Luckiest Guy"/>
                <a:ea typeface="Luckiest Guy"/>
                <a:cs typeface="Luckiest Guy"/>
                <a:sym typeface="Luckiest Guy"/>
              </a:rPr>
              <a:t>S</a:t>
            </a:r>
            <a:r>
              <a:rPr lang="en" sz="2520" u="sng">
                <a:solidFill>
                  <a:srgbClr val="FF00D0"/>
                </a:solidFill>
                <a:highlight>
                  <a:srgbClr val="434343"/>
                </a:highlight>
                <a:latin typeface="Luckiest Guy"/>
                <a:ea typeface="Luckiest Guy"/>
                <a:cs typeface="Luckiest Guy"/>
                <a:sym typeface="Luckiest Guy"/>
              </a:rPr>
              <a:t>:</a:t>
            </a:r>
            <a:endParaRPr sz="2100" u="sng">
              <a:solidFill>
                <a:srgbClr val="FF004C"/>
              </a:solidFill>
              <a:highlight>
                <a:srgbClr val="FFFFFF"/>
              </a:highlight>
            </a:endParaRPr>
          </a:p>
        </p:txBody>
      </p:sp>
      <p:sp>
        <p:nvSpPr>
          <p:cNvPr id="340" name="Google Shape;340;p77"/>
          <p:cNvSpPr txBox="1"/>
          <p:nvPr>
            <p:ph idx="4294967295" type="title"/>
          </p:nvPr>
        </p:nvSpPr>
        <p:spPr>
          <a:xfrm>
            <a:off x="0" y="683850"/>
            <a:ext cx="9144000" cy="1639800"/>
          </a:xfrm>
          <a:prstGeom prst="rect">
            <a:avLst/>
          </a:prstGeom>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lang="en" sz="1900">
                <a:solidFill>
                  <a:srgbClr val="FB00FF"/>
                </a:solidFill>
                <a:latin typeface="Luckiest Guy"/>
                <a:ea typeface="Luckiest Guy"/>
                <a:cs typeface="Luckiest Guy"/>
                <a:sym typeface="Luckiest Guy"/>
              </a:rPr>
              <a:t>#</a:t>
            </a:r>
            <a:r>
              <a:rPr lang="en" sz="1900">
                <a:solidFill>
                  <a:srgbClr val="FF00DD"/>
                </a:solidFill>
                <a:latin typeface="Luckiest Guy"/>
                <a:ea typeface="Luckiest Guy"/>
                <a:cs typeface="Luckiest Guy"/>
                <a:sym typeface="Luckiest Guy"/>
              </a:rPr>
              <a:t>1</a:t>
            </a:r>
            <a:r>
              <a:rPr lang="en" sz="1900">
                <a:solidFill>
                  <a:srgbClr val="FF0089"/>
                </a:solidFill>
                <a:latin typeface="Luckiest Guy"/>
                <a:ea typeface="Luckiest Guy"/>
                <a:cs typeface="Luckiest Guy"/>
                <a:sym typeface="Luckiest Guy"/>
              </a:rPr>
              <a:t>: </a:t>
            </a:r>
            <a:r>
              <a:rPr lang="en" sz="1900">
                <a:latin typeface="Montserrat"/>
                <a:ea typeface="Montserrat"/>
                <a:cs typeface="Montserrat"/>
                <a:sym typeface="Montserrat"/>
              </a:rPr>
              <a:t>Students will be able to partition </a:t>
            </a:r>
            <a:r>
              <a:rPr lang="en" sz="1900">
                <a:solidFill>
                  <a:srgbClr val="444242"/>
                </a:solidFill>
                <a:highlight>
                  <a:srgbClr val="FF0000"/>
                </a:highlight>
                <a:latin typeface="Montserrat"/>
                <a:ea typeface="Montserrat"/>
                <a:cs typeface="Montserrat"/>
                <a:sym typeface="Montserrat"/>
              </a:rPr>
              <a:t>a</a:t>
            </a:r>
            <a:r>
              <a:rPr lang="en" sz="1900">
                <a:solidFill>
                  <a:srgbClr val="444242"/>
                </a:solidFill>
                <a:highlight>
                  <a:srgbClr val="FF3300"/>
                </a:highlight>
                <a:latin typeface="Montserrat"/>
                <a:ea typeface="Montserrat"/>
                <a:cs typeface="Montserrat"/>
                <a:sym typeface="Montserrat"/>
              </a:rPr>
              <a:t> </a:t>
            </a:r>
            <a:r>
              <a:rPr lang="en" sz="1900">
                <a:solidFill>
                  <a:srgbClr val="444242"/>
                </a:solidFill>
                <a:highlight>
                  <a:srgbClr val="FF6700"/>
                </a:highlight>
                <a:latin typeface="Montserrat"/>
                <a:ea typeface="Montserrat"/>
                <a:cs typeface="Montserrat"/>
                <a:sym typeface="Montserrat"/>
              </a:rPr>
              <a:t>w</a:t>
            </a:r>
            <a:r>
              <a:rPr lang="en" sz="1900">
                <a:solidFill>
                  <a:srgbClr val="444242"/>
                </a:solidFill>
                <a:highlight>
                  <a:srgbClr val="FF9B00"/>
                </a:highlight>
                <a:latin typeface="Montserrat"/>
                <a:ea typeface="Montserrat"/>
                <a:cs typeface="Montserrat"/>
                <a:sym typeface="Montserrat"/>
              </a:rPr>
              <a:t>h</a:t>
            </a:r>
            <a:r>
              <a:rPr lang="en" sz="1900">
                <a:solidFill>
                  <a:srgbClr val="444242"/>
                </a:solidFill>
                <a:highlight>
                  <a:srgbClr val="FFCF00"/>
                </a:highlight>
                <a:latin typeface="Montserrat"/>
                <a:ea typeface="Montserrat"/>
                <a:cs typeface="Montserrat"/>
                <a:sym typeface="Montserrat"/>
              </a:rPr>
              <a:t>o</a:t>
            </a:r>
            <a:r>
              <a:rPr lang="en" sz="1900">
                <a:solidFill>
                  <a:srgbClr val="444242"/>
                </a:solidFill>
                <a:highlight>
                  <a:srgbClr val="FAFF00"/>
                </a:highlight>
                <a:latin typeface="Montserrat"/>
                <a:ea typeface="Montserrat"/>
                <a:cs typeface="Montserrat"/>
                <a:sym typeface="Montserrat"/>
              </a:rPr>
              <a:t>l</a:t>
            </a:r>
            <a:r>
              <a:rPr lang="en" sz="1900">
                <a:solidFill>
                  <a:srgbClr val="444242"/>
                </a:solidFill>
                <a:highlight>
                  <a:srgbClr val="C6FF00"/>
                </a:highlight>
                <a:latin typeface="Montserrat"/>
                <a:ea typeface="Montserrat"/>
                <a:cs typeface="Montserrat"/>
                <a:sym typeface="Montserrat"/>
              </a:rPr>
              <a:t>e</a:t>
            </a:r>
            <a:r>
              <a:rPr lang="en" sz="1900">
                <a:solidFill>
                  <a:srgbClr val="444242"/>
                </a:solidFill>
                <a:highlight>
                  <a:srgbClr val="92FF00"/>
                </a:highlight>
                <a:latin typeface="Montserrat"/>
                <a:ea typeface="Montserrat"/>
                <a:cs typeface="Montserrat"/>
                <a:sym typeface="Montserrat"/>
              </a:rPr>
              <a:t> </a:t>
            </a:r>
            <a:r>
              <a:rPr lang="en" sz="1900">
                <a:solidFill>
                  <a:srgbClr val="444242"/>
                </a:solidFill>
                <a:highlight>
                  <a:srgbClr val="5EFF00"/>
                </a:highlight>
                <a:latin typeface="Montserrat"/>
                <a:ea typeface="Montserrat"/>
                <a:cs typeface="Montserrat"/>
                <a:sym typeface="Montserrat"/>
              </a:rPr>
              <a:t>n</a:t>
            </a:r>
            <a:r>
              <a:rPr lang="en" sz="1900">
                <a:solidFill>
                  <a:srgbClr val="444242"/>
                </a:solidFill>
                <a:highlight>
                  <a:srgbClr val="2AFF00"/>
                </a:highlight>
                <a:latin typeface="Montserrat"/>
                <a:ea typeface="Montserrat"/>
                <a:cs typeface="Montserrat"/>
                <a:sym typeface="Montserrat"/>
              </a:rPr>
              <a:t>u</a:t>
            </a:r>
            <a:r>
              <a:rPr lang="en" sz="1900">
                <a:solidFill>
                  <a:srgbClr val="444242"/>
                </a:solidFill>
                <a:highlight>
                  <a:srgbClr val="00FF09"/>
                </a:highlight>
                <a:latin typeface="Montserrat"/>
                <a:ea typeface="Montserrat"/>
                <a:cs typeface="Montserrat"/>
                <a:sym typeface="Montserrat"/>
              </a:rPr>
              <a:t>m</a:t>
            </a:r>
            <a:r>
              <a:rPr lang="en" sz="1900">
                <a:solidFill>
                  <a:srgbClr val="444242"/>
                </a:solidFill>
                <a:highlight>
                  <a:srgbClr val="00FF3D"/>
                </a:highlight>
                <a:latin typeface="Montserrat"/>
                <a:ea typeface="Montserrat"/>
                <a:cs typeface="Montserrat"/>
                <a:sym typeface="Montserrat"/>
              </a:rPr>
              <a:t>b</a:t>
            </a:r>
            <a:r>
              <a:rPr lang="en" sz="1900">
                <a:solidFill>
                  <a:srgbClr val="444242"/>
                </a:solidFill>
                <a:highlight>
                  <a:srgbClr val="00FF70"/>
                </a:highlight>
                <a:latin typeface="Montserrat"/>
                <a:ea typeface="Montserrat"/>
                <a:cs typeface="Montserrat"/>
                <a:sym typeface="Montserrat"/>
              </a:rPr>
              <a:t>e</a:t>
            </a:r>
            <a:r>
              <a:rPr lang="en" sz="1900">
                <a:solidFill>
                  <a:srgbClr val="444242"/>
                </a:solidFill>
                <a:highlight>
                  <a:srgbClr val="00FFA4"/>
                </a:highlight>
                <a:latin typeface="Montserrat"/>
                <a:ea typeface="Montserrat"/>
                <a:cs typeface="Montserrat"/>
                <a:sym typeface="Montserrat"/>
              </a:rPr>
              <a:t>r</a:t>
            </a:r>
            <a:r>
              <a:rPr lang="en" sz="1900">
                <a:solidFill>
                  <a:srgbClr val="444242"/>
                </a:solidFill>
                <a:highlight>
                  <a:srgbClr val="00FFD8"/>
                </a:highlight>
                <a:latin typeface="Montserrat"/>
                <a:ea typeface="Montserrat"/>
                <a:cs typeface="Montserrat"/>
                <a:sym typeface="Montserrat"/>
              </a:rPr>
              <a:t> </a:t>
            </a:r>
            <a:r>
              <a:rPr lang="en" sz="1900">
                <a:solidFill>
                  <a:srgbClr val="444242"/>
                </a:solidFill>
                <a:highlight>
                  <a:srgbClr val="00F1FF"/>
                </a:highlight>
                <a:latin typeface="Montserrat"/>
                <a:ea typeface="Montserrat"/>
                <a:cs typeface="Montserrat"/>
                <a:sym typeface="Montserrat"/>
              </a:rPr>
              <a:t>o</a:t>
            </a:r>
            <a:r>
              <a:rPr lang="en" sz="1900">
                <a:solidFill>
                  <a:srgbClr val="444242"/>
                </a:solidFill>
                <a:highlight>
                  <a:srgbClr val="00BDFF"/>
                </a:highlight>
                <a:latin typeface="Montserrat"/>
                <a:ea typeface="Montserrat"/>
                <a:cs typeface="Montserrat"/>
                <a:sym typeface="Montserrat"/>
              </a:rPr>
              <a:t>r</a:t>
            </a:r>
            <a:r>
              <a:rPr lang="en" sz="1900">
                <a:solidFill>
                  <a:srgbClr val="444242"/>
                </a:solidFill>
                <a:highlight>
                  <a:srgbClr val="0089FF"/>
                </a:highlight>
                <a:latin typeface="Montserrat"/>
                <a:ea typeface="Montserrat"/>
                <a:cs typeface="Montserrat"/>
                <a:sym typeface="Montserrat"/>
              </a:rPr>
              <a:t> </a:t>
            </a:r>
            <a:r>
              <a:rPr lang="en" sz="1900">
                <a:solidFill>
                  <a:srgbClr val="444242"/>
                </a:solidFill>
                <a:highlight>
                  <a:srgbClr val="0055FF"/>
                </a:highlight>
                <a:latin typeface="Montserrat"/>
                <a:ea typeface="Montserrat"/>
                <a:cs typeface="Montserrat"/>
                <a:sym typeface="Montserrat"/>
              </a:rPr>
              <a:t>a</a:t>
            </a:r>
            <a:r>
              <a:rPr lang="en" sz="1900">
                <a:solidFill>
                  <a:srgbClr val="444242"/>
                </a:solidFill>
                <a:highlight>
                  <a:srgbClr val="0021FF"/>
                </a:highlight>
                <a:latin typeface="Montserrat"/>
                <a:ea typeface="Montserrat"/>
                <a:cs typeface="Montserrat"/>
                <a:sym typeface="Montserrat"/>
              </a:rPr>
              <a:t> </a:t>
            </a:r>
            <a:r>
              <a:rPr lang="en" sz="1900">
                <a:solidFill>
                  <a:srgbClr val="444242"/>
                </a:solidFill>
                <a:highlight>
                  <a:srgbClr val="1200FF"/>
                </a:highlight>
                <a:latin typeface="Montserrat"/>
                <a:ea typeface="Montserrat"/>
                <a:cs typeface="Montserrat"/>
                <a:sym typeface="Montserrat"/>
              </a:rPr>
              <a:t>f</a:t>
            </a:r>
            <a:r>
              <a:rPr lang="en" sz="1900">
                <a:solidFill>
                  <a:srgbClr val="444242"/>
                </a:solidFill>
                <a:highlight>
                  <a:srgbClr val="4600FF"/>
                </a:highlight>
                <a:latin typeface="Montserrat"/>
                <a:ea typeface="Montserrat"/>
                <a:cs typeface="Montserrat"/>
                <a:sym typeface="Montserrat"/>
              </a:rPr>
              <a:t>r</a:t>
            </a:r>
            <a:r>
              <a:rPr lang="en" sz="1900">
                <a:solidFill>
                  <a:srgbClr val="444242"/>
                </a:solidFill>
                <a:highlight>
                  <a:srgbClr val="7A00FF"/>
                </a:highlight>
                <a:latin typeface="Montserrat"/>
                <a:ea typeface="Montserrat"/>
                <a:cs typeface="Montserrat"/>
                <a:sym typeface="Montserrat"/>
              </a:rPr>
              <a:t>a</a:t>
            </a:r>
            <a:r>
              <a:rPr lang="en" sz="1900">
                <a:solidFill>
                  <a:srgbClr val="444242"/>
                </a:solidFill>
                <a:highlight>
                  <a:srgbClr val="AD00FF"/>
                </a:highlight>
                <a:latin typeface="Montserrat"/>
                <a:ea typeface="Montserrat"/>
                <a:cs typeface="Montserrat"/>
                <a:sym typeface="Montserrat"/>
              </a:rPr>
              <a:t>c</a:t>
            </a:r>
            <a:r>
              <a:rPr lang="en" sz="1900">
                <a:solidFill>
                  <a:srgbClr val="444242"/>
                </a:solidFill>
                <a:highlight>
                  <a:srgbClr val="E100FF"/>
                </a:highlight>
                <a:latin typeface="Montserrat"/>
                <a:ea typeface="Montserrat"/>
                <a:cs typeface="Montserrat"/>
                <a:sym typeface="Montserrat"/>
              </a:rPr>
              <a:t>t</a:t>
            </a:r>
            <a:r>
              <a:rPr lang="en" sz="1900">
                <a:solidFill>
                  <a:srgbClr val="444242"/>
                </a:solidFill>
                <a:highlight>
                  <a:srgbClr val="FF00E8"/>
                </a:highlight>
                <a:latin typeface="Montserrat"/>
                <a:ea typeface="Montserrat"/>
                <a:cs typeface="Montserrat"/>
                <a:sym typeface="Montserrat"/>
              </a:rPr>
              <a:t>i</a:t>
            </a:r>
            <a:r>
              <a:rPr lang="en" sz="1900">
                <a:solidFill>
                  <a:srgbClr val="444242"/>
                </a:solidFill>
                <a:highlight>
                  <a:srgbClr val="FF00B4"/>
                </a:highlight>
                <a:latin typeface="Montserrat"/>
                <a:ea typeface="Montserrat"/>
                <a:cs typeface="Montserrat"/>
                <a:sym typeface="Montserrat"/>
              </a:rPr>
              <a:t>o</a:t>
            </a:r>
            <a:r>
              <a:rPr lang="en" sz="1900">
                <a:solidFill>
                  <a:srgbClr val="444242"/>
                </a:solidFill>
                <a:highlight>
                  <a:srgbClr val="FF0080"/>
                </a:highlight>
                <a:latin typeface="Montserrat"/>
                <a:ea typeface="Montserrat"/>
                <a:cs typeface="Montserrat"/>
                <a:sym typeface="Montserrat"/>
              </a:rPr>
              <a:t>n</a:t>
            </a:r>
            <a:r>
              <a:rPr lang="en" sz="1900">
                <a:latin typeface="Montserrat"/>
                <a:ea typeface="Montserrat"/>
                <a:cs typeface="Montserrat"/>
                <a:sym typeface="Montserrat"/>
              </a:rPr>
              <a:t> into a sum of like fractions, including only unit fractions.</a:t>
            </a:r>
            <a:endParaRPr sz="1900">
              <a:latin typeface="Montserrat"/>
              <a:ea typeface="Montserrat"/>
              <a:cs typeface="Montserrat"/>
              <a:sym typeface="Montserrat"/>
            </a:endParaRPr>
          </a:p>
          <a:p>
            <a:pPr indent="0" lvl="0" marL="0" rtl="0" algn="ctr">
              <a:lnSpc>
                <a:spcPct val="150000"/>
              </a:lnSpc>
              <a:spcBef>
                <a:spcPts val="1000"/>
              </a:spcBef>
              <a:spcAft>
                <a:spcPts val="0"/>
              </a:spcAft>
              <a:buNone/>
            </a:pPr>
            <a:r>
              <a:rPr lang="en" sz="1900">
                <a:solidFill>
                  <a:srgbClr val="FB00FF"/>
                </a:solidFill>
                <a:latin typeface="Luckiest Guy"/>
                <a:ea typeface="Luckiest Guy"/>
                <a:cs typeface="Luckiest Guy"/>
                <a:sym typeface="Luckiest Guy"/>
              </a:rPr>
              <a:t>#</a:t>
            </a:r>
            <a:r>
              <a:rPr lang="en" sz="1900">
                <a:solidFill>
                  <a:srgbClr val="FF00DD"/>
                </a:solidFill>
                <a:latin typeface="Luckiest Guy"/>
                <a:ea typeface="Luckiest Guy"/>
                <a:cs typeface="Luckiest Guy"/>
                <a:sym typeface="Luckiest Guy"/>
              </a:rPr>
              <a:t>2</a:t>
            </a:r>
            <a:r>
              <a:rPr lang="en" sz="1900">
                <a:solidFill>
                  <a:srgbClr val="FF0089"/>
                </a:solidFill>
                <a:latin typeface="Luckiest Guy"/>
                <a:ea typeface="Luckiest Guy"/>
                <a:cs typeface="Luckiest Guy"/>
                <a:sym typeface="Luckiest Guy"/>
              </a:rPr>
              <a:t>: </a:t>
            </a:r>
            <a:r>
              <a:rPr lang="en" sz="1900">
                <a:latin typeface="Montserrat"/>
                <a:ea typeface="Montserrat"/>
                <a:cs typeface="Montserrat"/>
                <a:sym typeface="Montserrat"/>
              </a:rPr>
              <a:t>Students will be able </a:t>
            </a:r>
            <a:r>
              <a:rPr lang="en" sz="1900">
                <a:solidFill>
                  <a:srgbClr val="444242"/>
                </a:solidFill>
                <a:highlight>
                  <a:srgbClr val="FF0000"/>
                </a:highlight>
                <a:latin typeface="Montserrat"/>
                <a:ea typeface="Montserrat"/>
                <a:cs typeface="Montserrat"/>
                <a:sym typeface="Montserrat"/>
              </a:rPr>
              <a:t>t</a:t>
            </a:r>
            <a:r>
              <a:rPr lang="en" sz="1900">
                <a:solidFill>
                  <a:srgbClr val="444242"/>
                </a:solidFill>
                <a:highlight>
                  <a:srgbClr val="FF3C00"/>
                </a:highlight>
                <a:latin typeface="Montserrat"/>
                <a:ea typeface="Montserrat"/>
                <a:cs typeface="Montserrat"/>
                <a:sym typeface="Montserrat"/>
              </a:rPr>
              <a:t>o</a:t>
            </a:r>
            <a:r>
              <a:rPr lang="en" sz="1900">
                <a:solidFill>
                  <a:srgbClr val="444242"/>
                </a:solidFill>
                <a:highlight>
                  <a:srgbClr val="FF7900"/>
                </a:highlight>
                <a:latin typeface="Montserrat"/>
                <a:ea typeface="Montserrat"/>
                <a:cs typeface="Montserrat"/>
                <a:sym typeface="Montserrat"/>
              </a:rPr>
              <a:t> </a:t>
            </a:r>
            <a:r>
              <a:rPr lang="en" sz="1900">
                <a:solidFill>
                  <a:srgbClr val="444242"/>
                </a:solidFill>
                <a:highlight>
                  <a:srgbClr val="FFB500"/>
                </a:highlight>
                <a:latin typeface="Montserrat"/>
                <a:ea typeface="Montserrat"/>
                <a:cs typeface="Montserrat"/>
                <a:sym typeface="Montserrat"/>
              </a:rPr>
              <a:t>c</a:t>
            </a:r>
            <a:r>
              <a:rPr lang="en" sz="1900">
                <a:solidFill>
                  <a:srgbClr val="444242"/>
                </a:solidFill>
                <a:highlight>
                  <a:srgbClr val="FFF200"/>
                </a:highlight>
                <a:latin typeface="Montserrat"/>
                <a:ea typeface="Montserrat"/>
                <a:cs typeface="Montserrat"/>
                <a:sym typeface="Montserrat"/>
              </a:rPr>
              <a:t>r</a:t>
            </a:r>
            <a:r>
              <a:rPr lang="en" sz="1900">
                <a:solidFill>
                  <a:srgbClr val="444242"/>
                </a:solidFill>
                <a:highlight>
                  <a:srgbClr val="CFFF00"/>
                </a:highlight>
                <a:latin typeface="Montserrat"/>
                <a:ea typeface="Montserrat"/>
                <a:cs typeface="Montserrat"/>
                <a:sym typeface="Montserrat"/>
              </a:rPr>
              <a:t>e</a:t>
            </a:r>
            <a:r>
              <a:rPr lang="en" sz="1900">
                <a:solidFill>
                  <a:srgbClr val="444242"/>
                </a:solidFill>
                <a:highlight>
                  <a:srgbClr val="92FF00"/>
                </a:highlight>
                <a:latin typeface="Montserrat"/>
                <a:ea typeface="Montserrat"/>
                <a:cs typeface="Montserrat"/>
                <a:sym typeface="Montserrat"/>
              </a:rPr>
              <a:t>a</a:t>
            </a:r>
            <a:r>
              <a:rPr lang="en" sz="1900">
                <a:solidFill>
                  <a:srgbClr val="444242"/>
                </a:solidFill>
                <a:highlight>
                  <a:srgbClr val="56FF00"/>
                </a:highlight>
                <a:latin typeface="Montserrat"/>
                <a:ea typeface="Montserrat"/>
                <a:cs typeface="Montserrat"/>
                <a:sym typeface="Montserrat"/>
              </a:rPr>
              <a:t>t</a:t>
            </a:r>
            <a:r>
              <a:rPr lang="en" sz="1900">
                <a:solidFill>
                  <a:srgbClr val="444242"/>
                </a:solidFill>
                <a:highlight>
                  <a:srgbClr val="19FF00"/>
                </a:highlight>
                <a:latin typeface="Montserrat"/>
                <a:ea typeface="Montserrat"/>
                <a:cs typeface="Montserrat"/>
                <a:sym typeface="Montserrat"/>
              </a:rPr>
              <a:t>e</a:t>
            </a:r>
            <a:r>
              <a:rPr lang="en" sz="1900">
                <a:solidFill>
                  <a:srgbClr val="444242"/>
                </a:solidFill>
                <a:highlight>
                  <a:srgbClr val="00FF23"/>
                </a:highlight>
                <a:latin typeface="Montserrat"/>
                <a:ea typeface="Montserrat"/>
                <a:cs typeface="Montserrat"/>
                <a:sym typeface="Montserrat"/>
              </a:rPr>
              <a:t> </a:t>
            </a:r>
            <a:r>
              <a:rPr lang="en" sz="1900">
                <a:solidFill>
                  <a:srgbClr val="444242"/>
                </a:solidFill>
                <a:highlight>
                  <a:srgbClr val="00FF5F"/>
                </a:highlight>
                <a:latin typeface="Montserrat"/>
                <a:ea typeface="Montserrat"/>
                <a:cs typeface="Montserrat"/>
                <a:sym typeface="Montserrat"/>
              </a:rPr>
              <a:t>l</a:t>
            </a:r>
            <a:r>
              <a:rPr lang="en" sz="1900">
                <a:solidFill>
                  <a:srgbClr val="444242"/>
                </a:solidFill>
                <a:highlight>
                  <a:srgbClr val="00FF9C"/>
                </a:highlight>
                <a:latin typeface="Montserrat"/>
                <a:ea typeface="Montserrat"/>
                <a:cs typeface="Montserrat"/>
                <a:sym typeface="Montserrat"/>
              </a:rPr>
              <a:t>i</a:t>
            </a:r>
            <a:r>
              <a:rPr lang="en" sz="1900">
                <a:solidFill>
                  <a:srgbClr val="444242"/>
                </a:solidFill>
                <a:highlight>
                  <a:srgbClr val="00FFD8"/>
                </a:highlight>
                <a:latin typeface="Montserrat"/>
                <a:ea typeface="Montserrat"/>
                <a:cs typeface="Montserrat"/>
                <a:sym typeface="Montserrat"/>
              </a:rPr>
              <a:t>k</a:t>
            </a:r>
            <a:r>
              <a:rPr lang="en" sz="1900">
                <a:solidFill>
                  <a:srgbClr val="444242"/>
                </a:solidFill>
                <a:highlight>
                  <a:srgbClr val="00E8FF"/>
                </a:highlight>
                <a:latin typeface="Montserrat"/>
                <a:ea typeface="Montserrat"/>
                <a:cs typeface="Montserrat"/>
                <a:sym typeface="Montserrat"/>
              </a:rPr>
              <a:t>e</a:t>
            </a:r>
            <a:r>
              <a:rPr lang="en" sz="1900">
                <a:solidFill>
                  <a:srgbClr val="444242"/>
                </a:solidFill>
                <a:highlight>
                  <a:srgbClr val="00ACFF"/>
                </a:highlight>
                <a:latin typeface="Montserrat"/>
                <a:ea typeface="Montserrat"/>
                <a:cs typeface="Montserrat"/>
                <a:sym typeface="Montserrat"/>
              </a:rPr>
              <a:t> </a:t>
            </a:r>
            <a:r>
              <a:rPr lang="en" sz="1900">
                <a:solidFill>
                  <a:srgbClr val="444242"/>
                </a:solidFill>
                <a:highlight>
                  <a:srgbClr val="006FFF"/>
                </a:highlight>
                <a:latin typeface="Montserrat"/>
                <a:ea typeface="Montserrat"/>
                <a:cs typeface="Montserrat"/>
                <a:sym typeface="Montserrat"/>
              </a:rPr>
              <a:t>f</a:t>
            </a:r>
            <a:r>
              <a:rPr lang="en" sz="1900">
                <a:solidFill>
                  <a:srgbClr val="444242"/>
                </a:solidFill>
                <a:highlight>
                  <a:srgbClr val="0033FF"/>
                </a:highlight>
                <a:latin typeface="Montserrat"/>
                <a:ea typeface="Montserrat"/>
                <a:cs typeface="Montserrat"/>
                <a:sym typeface="Montserrat"/>
              </a:rPr>
              <a:t>r</a:t>
            </a:r>
            <a:r>
              <a:rPr lang="en" sz="1900">
                <a:solidFill>
                  <a:srgbClr val="444242"/>
                </a:solidFill>
                <a:highlight>
                  <a:srgbClr val="0900FF"/>
                </a:highlight>
                <a:latin typeface="Montserrat"/>
                <a:ea typeface="Montserrat"/>
                <a:cs typeface="Montserrat"/>
                <a:sym typeface="Montserrat"/>
              </a:rPr>
              <a:t>a</a:t>
            </a:r>
            <a:r>
              <a:rPr lang="en" sz="1900">
                <a:solidFill>
                  <a:srgbClr val="444242"/>
                </a:solidFill>
                <a:highlight>
                  <a:srgbClr val="4600FF"/>
                </a:highlight>
                <a:latin typeface="Montserrat"/>
                <a:ea typeface="Montserrat"/>
                <a:cs typeface="Montserrat"/>
                <a:sym typeface="Montserrat"/>
              </a:rPr>
              <a:t>c</a:t>
            </a:r>
            <a:r>
              <a:rPr lang="en" sz="1900">
                <a:solidFill>
                  <a:srgbClr val="444242"/>
                </a:solidFill>
                <a:highlight>
                  <a:srgbClr val="8200FF"/>
                </a:highlight>
                <a:latin typeface="Montserrat"/>
                <a:ea typeface="Montserrat"/>
                <a:cs typeface="Montserrat"/>
                <a:sym typeface="Montserrat"/>
              </a:rPr>
              <a:t>t</a:t>
            </a:r>
            <a:r>
              <a:rPr lang="en" sz="1900">
                <a:solidFill>
                  <a:srgbClr val="444242"/>
                </a:solidFill>
                <a:highlight>
                  <a:srgbClr val="BF00FF"/>
                </a:highlight>
                <a:latin typeface="Montserrat"/>
                <a:ea typeface="Montserrat"/>
                <a:cs typeface="Montserrat"/>
                <a:sym typeface="Montserrat"/>
              </a:rPr>
              <a:t>i</a:t>
            </a:r>
            <a:r>
              <a:rPr lang="en" sz="1900">
                <a:solidFill>
                  <a:srgbClr val="444242"/>
                </a:solidFill>
                <a:highlight>
                  <a:srgbClr val="FB00FF"/>
                </a:highlight>
                <a:latin typeface="Montserrat"/>
                <a:ea typeface="Montserrat"/>
                <a:cs typeface="Montserrat"/>
                <a:sym typeface="Montserrat"/>
              </a:rPr>
              <a:t>o</a:t>
            </a:r>
            <a:r>
              <a:rPr lang="en" sz="1900">
                <a:solidFill>
                  <a:srgbClr val="444242"/>
                </a:solidFill>
                <a:highlight>
                  <a:srgbClr val="FF00C5"/>
                </a:highlight>
                <a:latin typeface="Montserrat"/>
                <a:ea typeface="Montserrat"/>
                <a:cs typeface="Montserrat"/>
                <a:sym typeface="Montserrat"/>
              </a:rPr>
              <a:t>n</a:t>
            </a:r>
            <a:r>
              <a:rPr lang="en" sz="1900">
                <a:solidFill>
                  <a:srgbClr val="444242"/>
                </a:solidFill>
                <a:highlight>
                  <a:srgbClr val="FF0089"/>
                </a:highlight>
                <a:latin typeface="Montserrat"/>
                <a:ea typeface="Montserrat"/>
                <a:cs typeface="Montserrat"/>
                <a:sym typeface="Montserrat"/>
              </a:rPr>
              <a:t>s</a:t>
            </a:r>
            <a:r>
              <a:rPr i="1" lang="en" sz="1900">
                <a:solidFill>
                  <a:srgbClr val="434343"/>
                </a:solidFill>
                <a:latin typeface="Montserrat"/>
                <a:ea typeface="Montserrat"/>
                <a:cs typeface="Montserrat"/>
                <a:sym typeface="Montserrat"/>
              </a:rPr>
              <a:t> </a:t>
            </a:r>
            <a:r>
              <a:rPr lang="en" sz="1900">
                <a:latin typeface="Montserrat"/>
                <a:ea typeface="Montserrat"/>
                <a:cs typeface="Montserrat"/>
                <a:sym typeface="Montserrat"/>
              </a:rPr>
              <a:t>by adding unit fractions.</a:t>
            </a:r>
            <a:endParaRPr sz="1900">
              <a:solidFill>
                <a:srgbClr val="FF9900"/>
              </a:solidFill>
              <a:highlight>
                <a:srgbClr val="FFFFFF"/>
              </a:highlight>
            </a:endParaRPr>
          </a:p>
        </p:txBody>
      </p:sp>
      <p:sp>
        <p:nvSpPr>
          <p:cNvPr id="341" name="Google Shape;341;p77"/>
          <p:cNvSpPr txBox="1"/>
          <p:nvPr>
            <p:ph idx="4294967295" type="title"/>
          </p:nvPr>
        </p:nvSpPr>
        <p:spPr>
          <a:xfrm>
            <a:off x="311700" y="2741250"/>
            <a:ext cx="8520600" cy="1732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420" u="sng">
                <a:solidFill>
                  <a:srgbClr val="FF0000"/>
                </a:solidFill>
                <a:highlight>
                  <a:srgbClr val="434343"/>
                </a:highlight>
                <a:latin typeface="Luckiest Guy"/>
                <a:ea typeface="Luckiest Guy"/>
                <a:cs typeface="Luckiest Guy"/>
                <a:sym typeface="Luckiest Guy"/>
              </a:rPr>
              <a:t>“</a:t>
            </a:r>
            <a:r>
              <a:rPr lang="en" sz="2420" u="sng">
                <a:solidFill>
                  <a:srgbClr val="FF4800"/>
                </a:solidFill>
                <a:highlight>
                  <a:srgbClr val="434343"/>
                </a:highlight>
                <a:latin typeface="Luckiest Guy"/>
                <a:ea typeface="Luckiest Guy"/>
                <a:cs typeface="Luckiest Guy"/>
                <a:sym typeface="Luckiest Guy"/>
              </a:rPr>
              <a:t>I</a:t>
            </a:r>
            <a:r>
              <a:rPr lang="en" sz="2420" u="sng">
                <a:solidFill>
                  <a:srgbClr val="FF9100"/>
                </a:solidFill>
                <a:highlight>
                  <a:srgbClr val="434343"/>
                </a:highlight>
                <a:latin typeface="Luckiest Guy"/>
                <a:ea typeface="Luckiest Guy"/>
                <a:cs typeface="Luckiest Guy"/>
                <a:sym typeface="Luckiest Guy"/>
              </a:rPr>
              <a:t>-</a:t>
            </a:r>
            <a:r>
              <a:rPr lang="en" sz="2420" u="sng">
                <a:solidFill>
                  <a:srgbClr val="FFDA00"/>
                </a:solidFill>
                <a:highlight>
                  <a:srgbClr val="434343"/>
                </a:highlight>
                <a:latin typeface="Luckiest Guy"/>
                <a:ea typeface="Luckiest Guy"/>
                <a:cs typeface="Luckiest Guy"/>
                <a:sym typeface="Luckiest Guy"/>
              </a:rPr>
              <a:t>C</a:t>
            </a:r>
            <a:r>
              <a:rPr lang="en" sz="2420" u="sng">
                <a:solidFill>
                  <a:srgbClr val="DBFF00"/>
                </a:solidFill>
                <a:highlight>
                  <a:srgbClr val="434343"/>
                </a:highlight>
                <a:latin typeface="Luckiest Guy"/>
                <a:ea typeface="Luckiest Guy"/>
                <a:cs typeface="Luckiest Guy"/>
                <a:sym typeface="Luckiest Guy"/>
              </a:rPr>
              <a:t>a</a:t>
            </a:r>
            <a:r>
              <a:rPr lang="en" sz="2420" u="sng">
                <a:solidFill>
                  <a:srgbClr val="92FF00"/>
                </a:solidFill>
                <a:highlight>
                  <a:srgbClr val="434343"/>
                </a:highlight>
                <a:latin typeface="Luckiest Guy"/>
                <a:ea typeface="Luckiest Guy"/>
                <a:cs typeface="Luckiest Guy"/>
                <a:sym typeface="Luckiest Guy"/>
              </a:rPr>
              <a:t>n</a:t>
            </a:r>
            <a:r>
              <a:rPr lang="en" sz="2420" u="sng">
                <a:solidFill>
                  <a:srgbClr val="49FF00"/>
                </a:solidFill>
                <a:highlight>
                  <a:srgbClr val="434343"/>
                </a:highlight>
                <a:latin typeface="Luckiest Guy"/>
                <a:ea typeface="Luckiest Guy"/>
                <a:cs typeface="Luckiest Guy"/>
                <a:sym typeface="Luckiest Guy"/>
              </a:rPr>
              <a:t>…</a:t>
            </a:r>
            <a:r>
              <a:rPr lang="en" sz="2420" u="sng">
                <a:solidFill>
                  <a:srgbClr val="01FF00"/>
                </a:solidFill>
                <a:highlight>
                  <a:srgbClr val="434343"/>
                </a:highlight>
                <a:latin typeface="Luckiest Guy"/>
                <a:ea typeface="Luckiest Guy"/>
                <a:cs typeface="Luckiest Guy"/>
                <a:sym typeface="Luckiest Guy"/>
              </a:rPr>
              <a:t>”</a:t>
            </a:r>
            <a:r>
              <a:rPr lang="en" sz="2420" u="sng">
                <a:solidFill>
                  <a:srgbClr val="00FF47"/>
                </a:solidFill>
                <a:highlight>
                  <a:srgbClr val="434343"/>
                </a:highlight>
                <a:latin typeface="Luckiest Guy"/>
                <a:ea typeface="Luckiest Guy"/>
                <a:cs typeface="Luckiest Guy"/>
                <a:sym typeface="Luckiest Guy"/>
              </a:rPr>
              <a:t> </a:t>
            </a:r>
            <a:r>
              <a:rPr lang="en" sz="2420" u="sng">
                <a:solidFill>
                  <a:srgbClr val="00FF90"/>
                </a:solidFill>
                <a:highlight>
                  <a:srgbClr val="434343"/>
                </a:highlight>
                <a:latin typeface="Luckiest Guy"/>
                <a:ea typeface="Luckiest Guy"/>
                <a:cs typeface="Luckiest Guy"/>
                <a:sym typeface="Luckiest Guy"/>
              </a:rPr>
              <a:t>S</a:t>
            </a:r>
            <a:r>
              <a:rPr lang="en" sz="2420" u="sng">
                <a:solidFill>
                  <a:srgbClr val="00FFD8"/>
                </a:solidFill>
                <a:highlight>
                  <a:srgbClr val="434343"/>
                </a:highlight>
                <a:latin typeface="Luckiest Guy"/>
                <a:ea typeface="Luckiest Guy"/>
                <a:cs typeface="Luckiest Guy"/>
                <a:sym typeface="Luckiest Guy"/>
              </a:rPr>
              <a:t>t</a:t>
            </a:r>
            <a:r>
              <a:rPr lang="en" sz="2420" u="sng">
                <a:solidFill>
                  <a:srgbClr val="00DCFF"/>
                </a:solidFill>
                <a:highlight>
                  <a:srgbClr val="434343"/>
                </a:highlight>
                <a:latin typeface="Luckiest Guy"/>
                <a:ea typeface="Luckiest Guy"/>
                <a:cs typeface="Luckiest Guy"/>
                <a:sym typeface="Luckiest Guy"/>
              </a:rPr>
              <a:t>a</a:t>
            </a:r>
            <a:r>
              <a:rPr lang="en" sz="2420" u="sng">
                <a:solidFill>
                  <a:srgbClr val="0093FF"/>
                </a:solidFill>
                <a:highlight>
                  <a:srgbClr val="434343"/>
                </a:highlight>
                <a:latin typeface="Luckiest Guy"/>
                <a:ea typeface="Luckiest Guy"/>
                <a:cs typeface="Luckiest Guy"/>
                <a:sym typeface="Luckiest Guy"/>
              </a:rPr>
              <a:t>t</a:t>
            </a:r>
            <a:r>
              <a:rPr lang="en" sz="2420" u="sng">
                <a:solidFill>
                  <a:srgbClr val="004BFF"/>
                </a:solidFill>
                <a:highlight>
                  <a:srgbClr val="434343"/>
                </a:highlight>
                <a:latin typeface="Luckiest Guy"/>
                <a:ea typeface="Luckiest Guy"/>
                <a:cs typeface="Luckiest Guy"/>
                <a:sym typeface="Luckiest Guy"/>
              </a:rPr>
              <a:t>e</a:t>
            </a:r>
            <a:r>
              <a:rPr lang="en" sz="2420" u="sng">
                <a:solidFill>
                  <a:srgbClr val="0002FF"/>
                </a:solidFill>
                <a:highlight>
                  <a:srgbClr val="434343"/>
                </a:highlight>
                <a:latin typeface="Luckiest Guy"/>
                <a:ea typeface="Luckiest Guy"/>
                <a:cs typeface="Luckiest Guy"/>
                <a:sym typeface="Luckiest Guy"/>
              </a:rPr>
              <a:t>m</a:t>
            </a:r>
            <a:r>
              <a:rPr lang="en" sz="2420" u="sng">
                <a:solidFill>
                  <a:srgbClr val="4600FF"/>
                </a:solidFill>
                <a:highlight>
                  <a:srgbClr val="434343"/>
                </a:highlight>
                <a:latin typeface="Luckiest Guy"/>
                <a:ea typeface="Luckiest Guy"/>
                <a:cs typeface="Luckiest Guy"/>
                <a:sym typeface="Luckiest Guy"/>
              </a:rPr>
              <a:t>e</a:t>
            </a:r>
            <a:r>
              <a:rPr lang="en" sz="2420" u="sng">
                <a:solidFill>
                  <a:srgbClr val="8E00FF"/>
                </a:solidFill>
                <a:highlight>
                  <a:srgbClr val="434343"/>
                </a:highlight>
                <a:latin typeface="Luckiest Guy"/>
                <a:ea typeface="Luckiest Guy"/>
                <a:cs typeface="Luckiest Guy"/>
                <a:sym typeface="Luckiest Guy"/>
              </a:rPr>
              <a:t>n</a:t>
            </a:r>
            <a:r>
              <a:rPr lang="en" sz="2420" u="sng">
                <a:solidFill>
                  <a:srgbClr val="D700FF"/>
                </a:solidFill>
                <a:highlight>
                  <a:srgbClr val="434343"/>
                </a:highlight>
                <a:latin typeface="Luckiest Guy"/>
                <a:ea typeface="Luckiest Guy"/>
                <a:cs typeface="Luckiest Guy"/>
                <a:sym typeface="Luckiest Guy"/>
              </a:rPr>
              <a:t>t</a:t>
            </a:r>
            <a:r>
              <a:rPr lang="en" sz="2420" u="sng">
                <a:solidFill>
                  <a:srgbClr val="FF00DD"/>
                </a:solidFill>
                <a:highlight>
                  <a:srgbClr val="434343"/>
                </a:highlight>
                <a:latin typeface="Luckiest Guy"/>
                <a:ea typeface="Luckiest Guy"/>
                <a:cs typeface="Luckiest Guy"/>
                <a:sym typeface="Luckiest Guy"/>
              </a:rPr>
              <a:t>s</a:t>
            </a:r>
            <a:r>
              <a:rPr lang="en" sz="2420" u="sng">
                <a:solidFill>
                  <a:srgbClr val="FF0095"/>
                </a:solidFill>
                <a:highlight>
                  <a:srgbClr val="434343"/>
                </a:highlight>
                <a:latin typeface="Luckiest Guy"/>
                <a:ea typeface="Luckiest Guy"/>
                <a:cs typeface="Luckiest Guy"/>
                <a:sym typeface="Luckiest Guy"/>
              </a:rPr>
              <a:t>:</a:t>
            </a:r>
            <a:endParaRPr sz="2420" u="sng">
              <a:solidFill>
                <a:srgbClr val="FF0095"/>
              </a:solidFill>
              <a:highlight>
                <a:srgbClr val="434343"/>
              </a:highlight>
              <a:latin typeface="Luckiest Guy"/>
              <a:ea typeface="Luckiest Guy"/>
              <a:cs typeface="Luckiest Guy"/>
              <a:sym typeface="Luckiest Guy"/>
            </a:endParaRPr>
          </a:p>
          <a:p>
            <a:pPr indent="0" lvl="0" marL="0" rtl="0" algn="ctr">
              <a:spcBef>
                <a:spcPts val="1000"/>
              </a:spcBef>
              <a:spcAft>
                <a:spcPts val="0"/>
              </a:spcAft>
              <a:buSzPts val="990"/>
              <a:buNone/>
            </a:pPr>
            <a:r>
              <a:rPr lang="en" sz="1800">
                <a:solidFill>
                  <a:srgbClr val="FFFFFF"/>
                </a:solidFill>
                <a:latin typeface="Montserrat"/>
                <a:ea typeface="Montserrat"/>
                <a:cs typeface="Montserrat"/>
                <a:sym typeface="Montserrat"/>
              </a:rPr>
              <a:t>I can partition a number into a sum of unit fractions.</a:t>
            </a:r>
            <a:endParaRPr sz="1800">
              <a:solidFill>
                <a:srgbClr val="FFFFFF"/>
              </a:solidFill>
              <a:latin typeface="Montserrat"/>
              <a:ea typeface="Montserrat"/>
              <a:cs typeface="Montserrat"/>
              <a:sym typeface="Montserrat"/>
            </a:endParaRPr>
          </a:p>
          <a:p>
            <a:pPr indent="0" lvl="0" marL="0" rtl="0" algn="ctr">
              <a:spcBef>
                <a:spcPts val="1800"/>
              </a:spcBef>
              <a:spcAft>
                <a:spcPts val="1800"/>
              </a:spcAft>
              <a:buSzPts val="990"/>
              <a:buNone/>
            </a:pPr>
            <a:r>
              <a:rPr lang="en" sz="1800">
                <a:solidFill>
                  <a:srgbClr val="FFFFFF"/>
                </a:solidFill>
                <a:latin typeface="Montserrat"/>
                <a:ea typeface="Montserrat"/>
                <a:cs typeface="Montserrat"/>
                <a:sym typeface="Montserrat"/>
              </a:rPr>
              <a:t>I can create like fractions.</a:t>
            </a:r>
            <a:endParaRPr sz="2320">
              <a:solidFill>
                <a:srgbClr val="8200FF"/>
              </a:solidFill>
              <a:highlight>
                <a:srgbClr val="434343"/>
              </a:highlight>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C002"/>
            </a:gs>
            <a:gs pos="100000">
              <a:srgbClr val="795B04"/>
            </a:gs>
          </a:gsLst>
          <a:path path="circle">
            <a:fillToRect b="50%" l="50%" r="50%" t="50%"/>
          </a:path>
          <a:tileRect/>
        </a:gradFill>
      </p:bgPr>
    </p:bg>
    <p:spTree>
      <p:nvGrpSpPr>
        <p:cNvPr id="345" name="Shape 345"/>
        <p:cNvGrpSpPr/>
        <p:nvPr/>
      </p:nvGrpSpPr>
      <p:grpSpPr>
        <a:xfrm>
          <a:off x="0" y="0"/>
          <a:ext cx="0" cy="0"/>
          <a:chOff x="0" y="0"/>
          <a:chExt cx="0" cy="0"/>
        </a:xfrm>
      </p:grpSpPr>
      <p:sp>
        <p:nvSpPr>
          <p:cNvPr id="346" name="Google Shape;346;p78"/>
          <p:cNvSpPr txBox="1"/>
          <p:nvPr>
            <p:ph idx="4294967295" type="title"/>
          </p:nvPr>
        </p:nvSpPr>
        <p:spPr>
          <a:xfrm>
            <a:off x="311700" y="3555450"/>
            <a:ext cx="8520600" cy="1275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891"/>
              <a:buNone/>
            </a:pPr>
            <a:r>
              <a:rPr lang="en" sz="2618">
                <a:latin typeface="Luckiest Guy"/>
                <a:ea typeface="Luckiest Guy"/>
                <a:cs typeface="Luckiest Guy"/>
                <a:sym typeface="Luckiest Guy"/>
              </a:rPr>
              <a:t>VOCABULARY:</a:t>
            </a:r>
            <a:endParaRPr sz="2418">
              <a:latin typeface="Montserrat"/>
              <a:ea typeface="Montserrat"/>
              <a:cs typeface="Montserrat"/>
              <a:sym typeface="Montserrat"/>
            </a:endParaRPr>
          </a:p>
          <a:p>
            <a:pPr indent="0" lvl="0" marL="0" rtl="0" algn="ctr">
              <a:spcBef>
                <a:spcPts val="0"/>
              </a:spcBef>
              <a:spcAft>
                <a:spcPts val="0"/>
              </a:spcAft>
              <a:buSzPts val="891"/>
              <a:buNone/>
            </a:pPr>
            <a:r>
              <a:rPr lang="en" sz="2318">
                <a:latin typeface="Montserrat"/>
                <a:ea typeface="Montserrat"/>
                <a:cs typeface="Montserrat"/>
                <a:sym typeface="Montserrat"/>
              </a:rPr>
              <a:t>Fractions that have the same </a:t>
            </a:r>
            <a:r>
              <a:rPr i="1" lang="en" sz="2318">
                <a:latin typeface="Montserrat"/>
                <a:ea typeface="Montserrat"/>
                <a:cs typeface="Montserrat"/>
                <a:sym typeface="Montserrat"/>
              </a:rPr>
              <a:t>fractional unit</a:t>
            </a:r>
            <a:r>
              <a:rPr lang="en" sz="2318">
                <a:latin typeface="Montserrat"/>
                <a:ea typeface="Montserrat"/>
                <a:cs typeface="Montserrat"/>
                <a:sym typeface="Montserrat"/>
              </a:rPr>
              <a:t> are called</a:t>
            </a:r>
            <a:r>
              <a:rPr b="1" lang="en" sz="2318">
                <a:latin typeface="Montserrat"/>
                <a:ea typeface="Montserrat"/>
                <a:cs typeface="Montserrat"/>
                <a:sym typeface="Montserrat"/>
              </a:rPr>
              <a:t> </a:t>
            </a:r>
            <a:r>
              <a:rPr b="1" i="1" lang="en" sz="2318">
                <a:latin typeface="Montserrat"/>
                <a:ea typeface="Montserrat"/>
                <a:cs typeface="Montserrat"/>
                <a:sym typeface="Montserrat"/>
              </a:rPr>
              <a:t>like fractions</a:t>
            </a:r>
            <a:r>
              <a:rPr lang="en" sz="2318">
                <a:latin typeface="Montserrat"/>
                <a:ea typeface="Montserrat"/>
                <a:cs typeface="Montserrat"/>
                <a:sym typeface="Montserrat"/>
              </a:rPr>
              <a:t>.</a:t>
            </a:r>
            <a:endParaRPr sz="2318">
              <a:latin typeface="Montserrat"/>
              <a:ea typeface="Montserrat"/>
              <a:cs typeface="Montserrat"/>
              <a:sym typeface="Montserrat"/>
            </a:endParaRPr>
          </a:p>
        </p:txBody>
      </p:sp>
      <p:sp>
        <p:nvSpPr>
          <p:cNvPr id="347" name="Google Shape;347;p78"/>
          <p:cNvSpPr txBox="1"/>
          <p:nvPr>
            <p:ph idx="4294967295" type="title"/>
          </p:nvPr>
        </p:nvSpPr>
        <p:spPr>
          <a:xfrm>
            <a:off x="917100" y="1001525"/>
            <a:ext cx="3846000" cy="2793000"/>
          </a:xfrm>
          <a:prstGeom prst="rect">
            <a:avLst/>
          </a:prstGeom>
        </p:spPr>
        <p:txBody>
          <a:bodyPr anchorCtr="0" anchor="t" bIns="91425" lIns="91425" spcFirstLastPara="1" rIns="91425" wrap="square" tIns="91425">
            <a:noAutofit/>
          </a:bodyPr>
          <a:lstStyle/>
          <a:p>
            <a:pPr indent="0" lvl="0" marL="0" rtl="0" algn="r">
              <a:lnSpc>
                <a:spcPct val="150000"/>
              </a:lnSpc>
              <a:spcBef>
                <a:spcPts val="0"/>
              </a:spcBef>
              <a:spcAft>
                <a:spcPts val="0"/>
              </a:spcAft>
              <a:buSzPts val="891"/>
              <a:buNone/>
            </a:pPr>
            <a:r>
              <a:rPr lang="en" sz="2000">
                <a:latin typeface="Montserrat SemiBold"/>
                <a:ea typeface="Montserrat SemiBold"/>
                <a:cs typeface="Montserrat SemiBold"/>
                <a:sym typeface="Montserrat SemiBold"/>
              </a:rPr>
              <a:t>1 student</a:t>
            </a:r>
            <a:r>
              <a:rPr lang="en" sz="2000">
                <a:latin typeface="Montserrat SemiBold"/>
                <a:ea typeface="Montserrat SemiBold"/>
                <a:cs typeface="Montserrat SemiBold"/>
                <a:sym typeface="Montserrat SemiBold"/>
              </a:rPr>
              <a:t> + 1 student = </a:t>
            </a:r>
            <a:endParaRPr sz="2000">
              <a:latin typeface="Montserrat SemiBold"/>
              <a:ea typeface="Montserrat SemiBold"/>
              <a:cs typeface="Montserrat SemiBold"/>
              <a:sym typeface="Montserrat SemiBold"/>
            </a:endParaRPr>
          </a:p>
          <a:p>
            <a:pPr indent="0" lvl="0" marL="0" rtl="0" algn="r">
              <a:lnSpc>
                <a:spcPct val="150000"/>
              </a:lnSpc>
              <a:spcBef>
                <a:spcPts val="0"/>
              </a:spcBef>
              <a:spcAft>
                <a:spcPts val="0"/>
              </a:spcAft>
              <a:buSzPts val="891"/>
              <a:buNone/>
            </a:pPr>
            <a:r>
              <a:rPr lang="en" sz="2000">
                <a:latin typeface="Montserrat SemiBold"/>
                <a:ea typeface="Montserrat SemiBold"/>
                <a:cs typeface="Montserrat SemiBold"/>
                <a:sym typeface="Montserrat SemiBold"/>
              </a:rPr>
              <a:t>1 inch + 1 inch =</a:t>
            </a:r>
            <a:endParaRPr sz="2000">
              <a:latin typeface="Montserrat SemiBold"/>
              <a:ea typeface="Montserrat SemiBold"/>
              <a:cs typeface="Montserrat SemiBold"/>
              <a:sym typeface="Montserrat SemiBold"/>
            </a:endParaRPr>
          </a:p>
          <a:p>
            <a:pPr indent="0" lvl="0" marL="0" rtl="0" algn="r">
              <a:lnSpc>
                <a:spcPct val="150000"/>
              </a:lnSpc>
              <a:spcBef>
                <a:spcPts val="0"/>
              </a:spcBef>
              <a:spcAft>
                <a:spcPts val="0"/>
              </a:spcAft>
              <a:buSzPts val="891"/>
              <a:buNone/>
            </a:pPr>
            <a:r>
              <a:rPr lang="en" sz="2000">
                <a:latin typeface="Montserrat SemiBold"/>
                <a:ea typeface="Montserrat SemiBold"/>
                <a:cs typeface="Montserrat SemiBold"/>
                <a:sym typeface="Montserrat SemiBold"/>
              </a:rPr>
              <a:t>1 hundred + 1 hundred = </a:t>
            </a:r>
            <a:endParaRPr sz="2000">
              <a:latin typeface="Montserrat SemiBold"/>
              <a:ea typeface="Montserrat SemiBold"/>
              <a:cs typeface="Montserrat SemiBold"/>
              <a:sym typeface="Montserrat SemiBold"/>
            </a:endParaRPr>
          </a:p>
          <a:p>
            <a:pPr indent="0" lvl="0" marL="0" rtl="0" algn="r">
              <a:lnSpc>
                <a:spcPct val="150000"/>
              </a:lnSpc>
              <a:spcBef>
                <a:spcPts val="0"/>
              </a:spcBef>
              <a:spcAft>
                <a:spcPts val="0"/>
              </a:spcAft>
              <a:buSzPts val="891"/>
              <a:buNone/>
            </a:pPr>
            <a:r>
              <a:rPr lang="en" sz="2000">
                <a:latin typeface="Montserrat SemiBold"/>
                <a:ea typeface="Montserrat SemiBold"/>
                <a:cs typeface="Montserrat SemiBold"/>
                <a:sym typeface="Montserrat SemiBold"/>
              </a:rPr>
              <a:t>1 part + 1 part =</a:t>
            </a:r>
            <a:endParaRPr sz="2000">
              <a:latin typeface="Montserrat SemiBold"/>
              <a:ea typeface="Montserrat SemiBold"/>
              <a:cs typeface="Montserrat SemiBold"/>
              <a:sym typeface="Montserrat SemiBold"/>
            </a:endParaRPr>
          </a:p>
          <a:p>
            <a:pPr indent="0" lvl="0" marL="0" rtl="0" algn="r">
              <a:lnSpc>
                <a:spcPct val="150000"/>
              </a:lnSpc>
              <a:spcBef>
                <a:spcPts val="0"/>
              </a:spcBef>
              <a:spcAft>
                <a:spcPts val="0"/>
              </a:spcAft>
              <a:buSzPts val="891"/>
              <a:buNone/>
            </a:pPr>
            <a:r>
              <a:rPr lang="en" sz="2000">
                <a:latin typeface="Montserrat SemiBold"/>
                <a:ea typeface="Montserrat SemiBold"/>
                <a:cs typeface="Montserrat SemiBold"/>
                <a:sym typeface="Montserrat SemiBold"/>
              </a:rPr>
              <a:t>1/4</a:t>
            </a:r>
            <a:r>
              <a:rPr lang="en" sz="2000">
                <a:latin typeface="Montserrat SemiBold"/>
                <a:ea typeface="Montserrat SemiBold"/>
                <a:cs typeface="Montserrat SemiBold"/>
                <a:sym typeface="Montserrat SemiBold"/>
              </a:rPr>
              <a:t> + </a:t>
            </a:r>
            <a:r>
              <a:rPr lang="en" sz="2000">
                <a:latin typeface="Montserrat SemiBold"/>
                <a:ea typeface="Montserrat SemiBold"/>
                <a:cs typeface="Montserrat SemiBold"/>
                <a:sym typeface="Montserrat SemiBold"/>
              </a:rPr>
              <a:t>1/4</a:t>
            </a:r>
            <a:r>
              <a:rPr lang="en" sz="2000">
                <a:latin typeface="Montserrat SemiBold"/>
                <a:ea typeface="Montserrat SemiBold"/>
                <a:cs typeface="Montserrat SemiBold"/>
                <a:sym typeface="Montserrat SemiBold"/>
              </a:rPr>
              <a:t> = </a:t>
            </a:r>
            <a:endParaRPr sz="2000">
              <a:latin typeface="Montserrat SemiBold"/>
              <a:ea typeface="Montserrat SemiBold"/>
              <a:cs typeface="Montserrat SemiBold"/>
              <a:sym typeface="Montserrat SemiBold"/>
            </a:endParaRPr>
          </a:p>
        </p:txBody>
      </p:sp>
      <p:sp>
        <p:nvSpPr>
          <p:cNvPr id="348" name="Google Shape;348;p78"/>
          <p:cNvSpPr txBox="1"/>
          <p:nvPr>
            <p:ph idx="4294967295" type="title"/>
          </p:nvPr>
        </p:nvSpPr>
        <p:spPr>
          <a:xfrm>
            <a:off x="5002975" y="976900"/>
            <a:ext cx="1815900" cy="53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891"/>
              <a:buNone/>
            </a:pPr>
            <a:r>
              <a:rPr b="1" lang="en" sz="2200">
                <a:solidFill>
                  <a:srgbClr val="434343"/>
                </a:solidFill>
                <a:highlight>
                  <a:srgbClr val="FFFFFF"/>
                </a:highlight>
                <a:latin typeface="Montserrat"/>
                <a:ea typeface="Montserrat"/>
                <a:cs typeface="Montserrat"/>
                <a:sym typeface="Montserrat"/>
              </a:rPr>
              <a:t>___________</a:t>
            </a:r>
            <a:endParaRPr b="1" sz="2200">
              <a:solidFill>
                <a:srgbClr val="434343"/>
              </a:solidFill>
              <a:highlight>
                <a:srgbClr val="FFFFFF"/>
              </a:highlight>
              <a:latin typeface="Montserrat"/>
              <a:ea typeface="Montserrat"/>
              <a:cs typeface="Montserrat"/>
              <a:sym typeface="Montserrat"/>
            </a:endParaRPr>
          </a:p>
        </p:txBody>
      </p:sp>
      <p:sp>
        <p:nvSpPr>
          <p:cNvPr id="349" name="Google Shape;349;p78"/>
          <p:cNvSpPr txBox="1"/>
          <p:nvPr>
            <p:ph idx="4294967295" type="title"/>
          </p:nvPr>
        </p:nvSpPr>
        <p:spPr>
          <a:xfrm>
            <a:off x="311700" y="7425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latin typeface="Luckiest Guy"/>
                <a:ea typeface="Luckiest Guy"/>
                <a:cs typeface="Luckiest Guy"/>
                <a:sym typeface="Luckiest Guy"/>
              </a:rPr>
              <a:t>Learn</a:t>
            </a:r>
            <a:r>
              <a:rPr lang="en"/>
              <a:t>: </a:t>
            </a:r>
            <a:r>
              <a:rPr b="1" lang="en"/>
              <a:t>Fractions are sums of unit fractions</a:t>
            </a:r>
            <a:endParaRPr b="1"/>
          </a:p>
        </p:txBody>
      </p:sp>
      <p:sp>
        <p:nvSpPr>
          <p:cNvPr id="350" name="Google Shape;350;p78"/>
          <p:cNvSpPr txBox="1"/>
          <p:nvPr>
            <p:ph idx="4294967295" type="title"/>
          </p:nvPr>
        </p:nvSpPr>
        <p:spPr>
          <a:xfrm>
            <a:off x="5002975" y="1434100"/>
            <a:ext cx="1815900" cy="53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891"/>
              <a:buNone/>
            </a:pPr>
            <a:r>
              <a:rPr b="1" lang="en" sz="2200">
                <a:solidFill>
                  <a:srgbClr val="434343"/>
                </a:solidFill>
                <a:highlight>
                  <a:srgbClr val="FFFFFF"/>
                </a:highlight>
                <a:latin typeface="Montserrat"/>
                <a:ea typeface="Montserrat"/>
                <a:cs typeface="Montserrat"/>
                <a:sym typeface="Montserrat"/>
              </a:rPr>
              <a:t>___________</a:t>
            </a:r>
            <a:endParaRPr b="1" sz="2200">
              <a:solidFill>
                <a:srgbClr val="434343"/>
              </a:solidFill>
              <a:highlight>
                <a:srgbClr val="FFFFFF"/>
              </a:highlight>
              <a:latin typeface="Montserrat"/>
              <a:ea typeface="Montserrat"/>
              <a:cs typeface="Montserrat"/>
              <a:sym typeface="Montserrat"/>
            </a:endParaRPr>
          </a:p>
        </p:txBody>
      </p:sp>
      <p:sp>
        <p:nvSpPr>
          <p:cNvPr id="351" name="Google Shape;351;p78"/>
          <p:cNvSpPr txBox="1"/>
          <p:nvPr>
            <p:ph idx="4294967295" type="title"/>
          </p:nvPr>
        </p:nvSpPr>
        <p:spPr>
          <a:xfrm>
            <a:off x="5002975" y="1891300"/>
            <a:ext cx="1815900" cy="53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891"/>
              <a:buNone/>
            </a:pPr>
            <a:r>
              <a:rPr b="1" lang="en" sz="2200">
                <a:solidFill>
                  <a:srgbClr val="434343"/>
                </a:solidFill>
                <a:highlight>
                  <a:srgbClr val="FFFFFF"/>
                </a:highlight>
                <a:latin typeface="Montserrat"/>
                <a:ea typeface="Montserrat"/>
                <a:cs typeface="Montserrat"/>
                <a:sym typeface="Montserrat"/>
              </a:rPr>
              <a:t>___________</a:t>
            </a:r>
            <a:endParaRPr b="1" sz="2200">
              <a:solidFill>
                <a:srgbClr val="434343"/>
              </a:solidFill>
              <a:highlight>
                <a:srgbClr val="FFFFFF"/>
              </a:highlight>
              <a:latin typeface="Montserrat"/>
              <a:ea typeface="Montserrat"/>
              <a:cs typeface="Montserrat"/>
              <a:sym typeface="Montserrat"/>
            </a:endParaRPr>
          </a:p>
        </p:txBody>
      </p:sp>
      <p:sp>
        <p:nvSpPr>
          <p:cNvPr id="352" name="Google Shape;352;p78"/>
          <p:cNvSpPr txBox="1"/>
          <p:nvPr>
            <p:ph idx="4294967295" type="title"/>
          </p:nvPr>
        </p:nvSpPr>
        <p:spPr>
          <a:xfrm>
            <a:off x="5002975" y="2348500"/>
            <a:ext cx="1815900" cy="53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891"/>
              <a:buNone/>
            </a:pPr>
            <a:r>
              <a:rPr b="1" lang="en" sz="2200">
                <a:solidFill>
                  <a:srgbClr val="434343"/>
                </a:solidFill>
                <a:highlight>
                  <a:srgbClr val="FFFFFF"/>
                </a:highlight>
                <a:latin typeface="Montserrat"/>
                <a:ea typeface="Montserrat"/>
                <a:cs typeface="Montserrat"/>
                <a:sym typeface="Montserrat"/>
              </a:rPr>
              <a:t>___________</a:t>
            </a:r>
            <a:endParaRPr b="1" sz="2200">
              <a:solidFill>
                <a:srgbClr val="434343"/>
              </a:solidFill>
              <a:highlight>
                <a:srgbClr val="FFFFFF"/>
              </a:highlight>
              <a:latin typeface="Montserrat"/>
              <a:ea typeface="Montserrat"/>
              <a:cs typeface="Montserrat"/>
              <a:sym typeface="Montserrat"/>
            </a:endParaRPr>
          </a:p>
        </p:txBody>
      </p:sp>
      <p:sp>
        <p:nvSpPr>
          <p:cNvPr id="353" name="Google Shape;353;p78"/>
          <p:cNvSpPr txBox="1"/>
          <p:nvPr>
            <p:ph idx="4294967295" type="title"/>
          </p:nvPr>
        </p:nvSpPr>
        <p:spPr>
          <a:xfrm>
            <a:off x="5002975" y="2805700"/>
            <a:ext cx="1815900" cy="53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891"/>
              <a:buNone/>
            </a:pPr>
            <a:r>
              <a:rPr b="1" lang="en" sz="2200">
                <a:solidFill>
                  <a:srgbClr val="434343"/>
                </a:solidFill>
                <a:highlight>
                  <a:srgbClr val="FFFFFF"/>
                </a:highlight>
                <a:latin typeface="Montserrat"/>
                <a:ea typeface="Montserrat"/>
                <a:cs typeface="Montserrat"/>
                <a:sym typeface="Montserrat"/>
              </a:rPr>
              <a:t>___________</a:t>
            </a:r>
            <a:endParaRPr b="1" sz="2200">
              <a:solidFill>
                <a:srgbClr val="434343"/>
              </a:solidFill>
              <a:highlight>
                <a:srgbClr val="FFFFFF"/>
              </a:highlight>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8"/>
                                        </p:tgtEl>
                                        <p:attrNameLst>
                                          <p:attrName>style.visibility</p:attrName>
                                        </p:attrNameLst>
                                      </p:cBhvr>
                                      <p:to>
                                        <p:strVal val="visible"/>
                                      </p:to>
                                    </p:set>
                                    <p:animEffect filter="fade" transition="in">
                                      <p:cBhvr>
                                        <p:cTn dur="1000"/>
                                        <p:tgtEl>
                                          <p:spTgt spid="3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6"/>
                                        </p:tgtEl>
                                        <p:attrNameLst>
                                          <p:attrName>style.visibility</p:attrName>
                                        </p:attrNameLst>
                                      </p:cBhvr>
                                      <p:to>
                                        <p:strVal val="visible"/>
                                      </p:to>
                                    </p:set>
                                    <p:animEffect filter="fade" transition="in">
                                      <p:cBhvr>
                                        <p:cTn dur="1000"/>
                                        <p:tgtEl>
                                          <p:spTgt spid="3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C002"/>
            </a:gs>
            <a:gs pos="100000">
              <a:srgbClr val="795B04"/>
            </a:gs>
          </a:gsLst>
          <a:path path="circle">
            <a:fillToRect b="50%" l="50%" r="50%" t="50%"/>
          </a:path>
          <a:tileRect/>
        </a:gradFill>
      </p:bgPr>
    </p:bg>
    <p:spTree>
      <p:nvGrpSpPr>
        <p:cNvPr id="357" name="Shape 357"/>
        <p:cNvGrpSpPr/>
        <p:nvPr/>
      </p:nvGrpSpPr>
      <p:grpSpPr>
        <a:xfrm>
          <a:off x="0" y="0"/>
          <a:ext cx="0" cy="0"/>
          <a:chOff x="0" y="0"/>
          <a:chExt cx="0" cy="0"/>
        </a:xfrm>
      </p:grpSpPr>
      <p:sp>
        <p:nvSpPr>
          <p:cNvPr id="358" name="Google Shape;358;p79">
            <a:hlinkClick r:id="rId3"/>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79"/>
          <p:cNvSpPr txBox="1"/>
          <p:nvPr/>
        </p:nvSpPr>
        <p:spPr>
          <a:xfrm>
            <a:off x="5551045" y="1059125"/>
            <a:ext cx="30438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rgbClr val="A61C00"/>
                </a:solidFill>
                <a:latin typeface="Montserrat"/>
                <a:ea typeface="Montserrat"/>
                <a:cs typeface="Montserrat"/>
                <a:sym typeface="Montserrat"/>
              </a:rPr>
              <a:t>Written expressions</a:t>
            </a:r>
            <a:endParaRPr b="1" sz="2000">
              <a:solidFill>
                <a:srgbClr val="A61C00"/>
              </a:solidFill>
              <a:latin typeface="Montserrat"/>
              <a:ea typeface="Montserrat"/>
              <a:cs typeface="Montserrat"/>
              <a:sym typeface="Montserrat"/>
            </a:endParaRPr>
          </a:p>
        </p:txBody>
      </p:sp>
      <p:sp>
        <p:nvSpPr>
          <p:cNvPr id="360" name="Google Shape;360;p79"/>
          <p:cNvSpPr txBox="1"/>
          <p:nvPr/>
        </p:nvSpPr>
        <p:spPr>
          <a:xfrm>
            <a:off x="777755" y="1059125"/>
            <a:ext cx="34155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solidFill>
                  <a:srgbClr val="A61C00"/>
                </a:solidFill>
                <a:latin typeface="Montserrat"/>
                <a:ea typeface="Montserrat"/>
                <a:cs typeface="Montserrat"/>
                <a:sym typeface="Montserrat"/>
              </a:rPr>
              <a:t>Conceptual expressions</a:t>
            </a:r>
            <a:endParaRPr b="1" sz="2000">
              <a:solidFill>
                <a:srgbClr val="A61C00"/>
              </a:solidFill>
              <a:latin typeface="Montserrat"/>
              <a:ea typeface="Montserrat"/>
              <a:cs typeface="Montserrat"/>
              <a:sym typeface="Montserrat"/>
            </a:endParaRPr>
          </a:p>
        </p:txBody>
      </p:sp>
      <p:sp>
        <p:nvSpPr>
          <p:cNvPr id="361" name="Google Shape;361;p79"/>
          <p:cNvSpPr txBox="1"/>
          <p:nvPr/>
        </p:nvSpPr>
        <p:spPr>
          <a:xfrm>
            <a:off x="4021655" y="2566313"/>
            <a:ext cx="7503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500">
                <a:solidFill>
                  <a:srgbClr val="4708C1"/>
                </a:solidFill>
                <a:latin typeface="Montserrat SemiBold"/>
                <a:ea typeface="Montserrat SemiBold"/>
                <a:cs typeface="Montserrat SemiBold"/>
                <a:sym typeface="Montserrat SemiBold"/>
              </a:rPr>
              <a:t>¼ </a:t>
            </a:r>
            <a:endParaRPr sz="2500">
              <a:solidFill>
                <a:srgbClr val="4708C1"/>
              </a:solidFill>
              <a:latin typeface="Montserrat SemiBold"/>
              <a:ea typeface="Montserrat SemiBold"/>
              <a:cs typeface="Montserrat SemiBold"/>
              <a:sym typeface="Montserrat SemiBold"/>
            </a:endParaRPr>
          </a:p>
        </p:txBody>
      </p:sp>
      <p:sp>
        <p:nvSpPr>
          <p:cNvPr id="362" name="Google Shape;362;p79"/>
          <p:cNvSpPr txBox="1"/>
          <p:nvPr/>
        </p:nvSpPr>
        <p:spPr>
          <a:xfrm>
            <a:off x="4642505" y="2566313"/>
            <a:ext cx="9018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solidFill>
                  <a:srgbClr val="4708C1"/>
                </a:solidFill>
                <a:latin typeface="Montserrat SemiBold"/>
                <a:ea typeface="Montserrat SemiBold"/>
                <a:cs typeface="Montserrat SemiBold"/>
                <a:sym typeface="Montserrat SemiBold"/>
              </a:rPr>
              <a:t>+  </a:t>
            </a:r>
            <a:r>
              <a:rPr lang="en" sz="2500">
                <a:solidFill>
                  <a:srgbClr val="4708C1"/>
                </a:solidFill>
                <a:latin typeface="Montserrat SemiBold"/>
                <a:ea typeface="Montserrat SemiBold"/>
                <a:cs typeface="Montserrat SemiBold"/>
                <a:sym typeface="Montserrat SemiBold"/>
              </a:rPr>
              <a:t>¼ </a:t>
            </a:r>
            <a:endParaRPr sz="2500">
              <a:solidFill>
                <a:srgbClr val="4708C1"/>
              </a:solidFill>
              <a:latin typeface="Montserrat SemiBold"/>
              <a:ea typeface="Montserrat SemiBold"/>
              <a:cs typeface="Montserrat SemiBold"/>
              <a:sym typeface="Montserrat SemiBold"/>
            </a:endParaRPr>
          </a:p>
        </p:txBody>
      </p:sp>
      <p:sp>
        <p:nvSpPr>
          <p:cNvPr id="363" name="Google Shape;363;p79"/>
          <p:cNvSpPr txBox="1"/>
          <p:nvPr/>
        </p:nvSpPr>
        <p:spPr>
          <a:xfrm>
            <a:off x="5410580" y="2566313"/>
            <a:ext cx="9018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solidFill>
                  <a:srgbClr val="4708C1"/>
                </a:solidFill>
                <a:latin typeface="Montserrat SemiBold"/>
                <a:ea typeface="Montserrat SemiBold"/>
                <a:cs typeface="Montserrat SemiBold"/>
                <a:sym typeface="Montserrat SemiBold"/>
              </a:rPr>
              <a:t>+  </a:t>
            </a:r>
            <a:r>
              <a:rPr lang="en" sz="2500">
                <a:solidFill>
                  <a:srgbClr val="4708C1"/>
                </a:solidFill>
                <a:latin typeface="Montserrat SemiBold"/>
                <a:ea typeface="Montserrat SemiBold"/>
                <a:cs typeface="Montserrat SemiBold"/>
                <a:sym typeface="Montserrat SemiBold"/>
              </a:rPr>
              <a:t>¼ </a:t>
            </a:r>
            <a:endParaRPr sz="2500">
              <a:solidFill>
                <a:srgbClr val="4708C1"/>
              </a:solidFill>
              <a:latin typeface="Montserrat SemiBold"/>
              <a:ea typeface="Montserrat SemiBold"/>
              <a:cs typeface="Montserrat SemiBold"/>
              <a:sym typeface="Montserrat SemiBold"/>
            </a:endParaRPr>
          </a:p>
        </p:txBody>
      </p:sp>
      <p:grpSp>
        <p:nvGrpSpPr>
          <p:cNvPr id="364" name="Google Shape;364;p79"/>
          <p:cNvGrpSpPr/>
          <p:nvPr/>
        </p:nvGrpSpPr>
        <p:grpSpPr>
          <a:xfrm>
            <a:off x="1655291" y="1718935"/>
            <a:ext cx="1660427" cy="1502185"/>
            <a:chOff x="6498050" y="3286832"/>
            <a:chExt cx="1195929" cy="1081954"/>
          </a:xfrm>
        </p:grpSpPr>
        <p:sp>
          <p:nvSpPr>
            <p:cNvPr id="365" name="Google Shape;365;p79"/>
            <p:cNvSpPr/>
            <p:nvPr/>
          </p:nvSpPr>
          <p:spPr>
            <a:xfrm>
              <a:off x="6498050" y="3286832"/>
              <a:ext cx="597900" cy="540900"/>
            </a:xfrm>
            <a:prstGeom prst="rect">
              <a:avLst/>
            </a:prstGeom>
            <a:solidFill>
              <a:schemeClr val="dk1"/>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79"/>
            <p:cNvSpPr/>
            <p:nvPr/>
          </p:nvSpPr>
          <p:spPr>
            <a:xfrm>
              <a:off x="7096079" y="3286832"/>
              <a:ext cx="597900" cy="540900"/>
            </a:xfrm>
            <a:prstGeom prst="rect">
              <a:avLst/>
            </a:prstGeom>
            <a:solidFill>
              <a:schemeClr val="dk1"/>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79"/>
            <p:cNvSpPr/>
            <p:nvPr/>
          </p:nvSpPr>
          <p:spPr>
            <a:xfrm>
              <a:off x="7096079" y="3827886"/>
              <a:ext cx="597900" cy="540900"/>
            </a:xfrm>
            <a:prstGeom prst="rect">
              <a:avLst/>
            </a:prstGeom>
            <a:solidFill>
              <a:schemeClr val="dk1"/>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79"/>
            <p:cNvSpPr/>
            <p:nvPr/>
          </p:nvSpPr>
          <p:spPr>
            <a:xfrm>
              <a:off x="6498050" y="3827886"/>
              <a:ext cx="597900" cy="540900"/>
            </a:xfrm>
            <a:prstGeom prst="rect">
              <a:avLst/>
            </a:prstGeom>
            <a:solidFill>
              <a:schemeClr val="dk1"/>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9" name="Google Shape;369;p79"/>
          <p:cNvGrpSpPr/>
          <p:nvPr/>
        </p:nvGrpSpPr>
        <p:grpSpPr>
          <a:xfrm>
            <a:off x="1655291" y="1719040"/>
            <a:ext cx="1660427" cy="1502185"/>
            <a:chOff x="7504975" y="3236994"/>
            <a:chExt cx="1195929" cy="1081954"/>
          </a:xfrm>
        </p:grpSpPr>
        <p:sp>
          <p:nvSpPr>
            <p:cNvPr id="370" name="Google Shape;370;p79"/>
            <p:cNvSpPr/>
            <p:nvPr/>
          </p:nvSpPr>
          <p:spPr>
            <a:xfrm>
              <a:off x="7504975" y="3236994"/>
              <a:ext cx="597900" cy="540900"/>
            </a:xfrm>
            <a:prstGeom prst="rect">
              <a:avLst/>
            </a:prstGeom>
            <a:solidFill>
              <a:schemeClr val="dk1"/>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79"/>
            <p:cNvSpPr/>
            <p:nvPr/>
          </p:nvSpPr>
          <p:spPr>
            <a:xfrm>
              <a:off x="8103004" y="3236994"/>
              <a:ext cx="597900" cy="540900"/>
            </a:xfrm>
            <a:prstGeom prst="rect">
              <a:avLst/>
            </a:prstGeom>
            <a:solidFill>
              <a:srgbClr val="0000FF"/>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79"/>
            <p:cNvSpPr/>
            <p:nvPr/>
          </p:nvSpPr>
          <p:spPr>
            <a:xfrm>
              <a:off x="8103004" y="3778049"/>
              <a:ext cx="597900" cy="540900"/>
            </a:xfrm>
            <a:prstGeom prst="rect">
              <a:avLst/>
            </a:prstGeom>
            <a:solidFill>
              <a:schemeClr val="dk1"/>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79"/>
            <p:cNvSpPr/>
            <p:nvPr/>
          </p:nvSpPr>
          <p:spPr>
            <a:xfrm>
              <a:off x="7504975" y="3778049"/>
              <a:ext cx="597900" cy="540900"/>
            </a:xfrm>
            <a:prstGeom prst="rect">
              <a:avLst/>
            </a:prstGeom>
            <a:solidFill>
              <a:schemeClr val="dk1"/>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4" name="Google Shape;374;p79"/>
          <p:cNvGrpSpPr/>
          <p:nvPr/>
        </p:nvGrpSpPr>
        <p:grpSpPr>
          <a:xfrm>
            <a:off x="1655291" y="1719066"/>
            <a:ext cx="1660427" cy="1502185"/>
            <a:chOff x="7814850" y="1753244"/>
            <a:chExt cx="1195929" cy="1081954"/>
          </a:xfrm>
        </p:grpSpPr>
        <p:sp>
          <p:nvSpPr>
            <p:cNvPr id="375" name="Google Shape;375;p79"/>
            <p:cNvSpPr/>
            <p:nvPr/>
          </p:nvSpPr>
          <p:spPr>
            <a:xfrm>
              <a:off x="7814850" y="1753244"/>
              <a:ext cx="597900" cy="540900"/>
            </a:xfrm>
            <a:prstGeom prst="rect">
              <a:avLst/>
            </a:prstGeom>
            <a:solidFill>
              <a:schemeClr val="dk1"/>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79"/>
            <p:cNvSpPr/>
            <p:nvPr/>
          </p:nvSpPr>
          <p:spPr>
            <a:xfrm>
              <a:off x="8412879" y="1753244"/>
              <a:ext cx="597900" cy="540900"/>
            </a:xfrm>
            <a:prstGeom prst="rect">
              <a:avLst/>
            </a:prstGeom>
            <a:solidFill>
              <a:srgbClr val="0000FF"/>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79"/>
            <p:cNvSpPr/>
            <p:nvPr/>
          </p:nvSpPr>
          <p:spPr>
            <a:xfrm>
              <a:off x="8412879" y="2294299"/>
              <a:ext cx="597900" cy="540900"/>
            </a:xfrm>
            <a:prstGeom prst="rect">
              <a:avLst/>
            </a:prstGeom>
            <a:solidFill>
              <a:srgbClr val="0000FF"/>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79"/>
            <p:cNvSpPr/>
            <p:nvPr/>
          </p:nvSpPr>
          <p:spPr>
            <a:xfrm>
              <a:off x="7814850" y="2294299"/>
              <a:ext cx="597900" cy="540900"/>
            </a:xfrm>
            <a:prstGeom prst="rect">
              <a:avLst/>
            </a:prstGeom>
            <a:solidFill>
              <a:schemeClr val="dk1"/>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9" name="Google Shape;379;p79"/>
          <p:cNvGrpSpPr/>
          <p:nvPr/>
        </p:nvGrpSpPr>
        <p:grpSpPr>
          <a:xfrm>
            <a:off x="1655291" y="1719032"/>
            <a:ext cx="1660427" cy="1502185"/>
            <a:chOff x="5437475" y="2934344"/>
            <a:chExt cx="1195929" cy="1081954"/>
          </a:xfrm>
        </p:grpSpPr>
        <p:sp>
          <p:nvSpPr>
            <p:cNvPr id="380" name="Google Shape;380;p79"/>
            <p:cNvSpPr/>
            <p:nvPr/>
          </p:nvSpPr>
          <p:spPr>
            <a:xfrm>
              <a:off x="5437475" y="2934344"/>
              <a:ext cx="597900" cy="540900"/>
            </a:xfrm>
            <a:prstGeom prst="rect">
              <a:avLst/>
            </a:prstGeom>
            <a:solidFill>
              <a:schemeClr val="dk1"/>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79"/>
            <p:cNvSpPr/>
            <p:nvPr/>
          </p:nvSpPr>
          <p:spPr>
            <a:xfrm>
              <a:off x="6035504" y="2934344"/>
              <a:ext cx="597900" cy="540900"/>
            </a:xfrm>
            <a:prstGeom prst="rect">
              <a:avLst/>
            </a:prstGeom>
            <a:solidFill>
              <a:srgbClr val="0000FF"/>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79"/>
            <p:cNvSpPr/>
            <p:nvPr/>
          </p:nvSpPr>
          <p:spPr>
            <a:xfrm>
              <a:off x="6035504" y="3475399"/>
              <a:ext cx="597900" cy="540900"/>
            </a:xfrm>
            <a:prstGeom prst="rect">
              <a:avLst/>
            </a:prstGeom>
            <a:solidFill>
              <a:srgbClr val="0000FF"/>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79"/>
            <p:cNvSpPr/>
            <p:nvPr/>
          </p:nvSpPr>
          <p:spPr>
            <a:xfrm>
              <a:off x="5437475" y="3475399"/>
              <a:ext cx="597900" cy="540900"/>
            </a:xfrm>
            <a:prstGeom prst="rect">
              <a:avLst/>
            </a:prstGeom>
            <a:solidFill>
              <a:srgbClr val="0000FF"/>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384" name="Google Shape;384;p79"/>
          <p:cNvPicPr preferRelativeResize="0"/>
          <p:nvPr/>
        </p:nvPicPr>
        <p:blipFill>
          <a:blip r:embed="rId4">
            <a:alphaModFix/>
          </a:blip>
          <a:stretch>
            <a:fillRect/>
          </a:stretch>
        </p:blipFill>
        <p:spPr>
          <a:xfrm>
            <a:off x="7216391" y="2622512"/>
            <a:ext cx="346825" cy="722650"/>
          </a:xfrm>
          <a:prstGeom prst="rect">
            <a:avLst/>
          </a:prstGeom>
          <a:noFill/>
          <a:ln>
            <a:noFill/>
          </a:ln>
        </p:spPr>
      </p:pic>
      <p:sp>
        <p:nvSpPr>
          <p:cNvPr id="385" name="Google Shape;385;p79"/>
          <p:cNvSpPr txBox="1"/>
          <p:nvPr>
            <p:ph idx="4294967295" type="title"/>
          </p:nvPr>
        </p:nvSpPr>
        <p:spPr>
          <a:xfrm>
            <a:off x="311700" y="7425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latin typeface="Luckiest Guy"/>
                <a:ea typeface="Luckiest Guy"/>
                <a:cs typeface="Luckiest Guy"/>
                <a:sym typeface="Luckiest Guy"/>
              </a:rPr>
              <a:t>Learn</a:t>
            </a:r>
            <a:r>
              <a:rPr lang="en"/>
              <a:t>: </a:t>
            </a:r>
            <a:r>
              <a:rPr b="1" lang="en"/>
              <a:t>Fractions are sums of </a:t>
            </a:r>
            <a:r>
              <a:rPr b="1" lang="en"/>
              <a:t>unit</a:t>
            </a:r>
            <a:r>
              <a:rPr b="1" lang="en"/>
              <a:t> fractions</a:t>
            </a:r>
            <a:endParaRPr b="1"/>
          </a:p>
        </p:txBody>
      </p:sp>
      <p:cxnSp>
        <p:nvCxnSpPr>
          <p:cNvPr id="386" name="Google Shape;386;p79"/>
          <p:cNvCxnSpPr/>
          <p:nvPr/>
        </p:nvCxnSpPr>
        <p:spPr>
          <a:xfrm flipH="1" rot="10800000">
            <a:off x="5345892" y="1591875"/>
            <a:ext cx="729900" cy="798300"/>
          </a:xfrm>
          <a:prstGeom prst="straightConnector1">
            <a:avLst/>
          </a:prstGeom>
          <a:noFill/>
          <a:ln cap="flat" cmpd="sng" w="19050">
            <a:solidFill>
              <a:srgbClr val="980000"/>
            </a:solidFill>
            <a:prstDash val="solid"/>
            <a:round/>
            <a:headEnd len="med" w="med" type="stealth"/>
            <a:tailEnd len="med" w="med" type="none"/>
          </a:ln>
        </p:spPr>
      </p:cxnSp>
      <p:cxnSp>
        <p:nvCxnSpPr>
          <p:cNvPr id="387" name="Google Shape;387;p79"/>
          <p:cNvCxnSpPr/>
          <p:nvPr/>
        </p:nvCxnSpPr>
        <p:spPr>
          <a:xfrm rot="10800000">
            <a:off x="7216392" y="1603275"/>
            <a:ext cx="98700" cy="786900"/>
          </a:xfrm>
          <a:prstGeom prst="straightConnector1">
            <a:avLst/>
          </a:prstGeom>
          <a:noFill/>
          <a:ln cap="flat" cmpd="sng" w="19050">
            <a:solidFill>
              <a:srgbClr val="980000"/>
            </a:solidFill>
            <a:prstDash val="solid"/>
            <a:round/>
            <a:headEnd len="med" w="med" type="stealth"/>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1"/>
                                        </p:tgtEl>
                                        <p:attrNameLst>
                                          <p:attrName>style.visibility</p:attrName>
                                        </p:attrNameLst>
                                      </p:cBhvr>
                                      <p:to>
                                        <p:strVal val="visible"/>
                                      </p:to>
                                    </p:set>
                                    <p:animEffect filter="fade" transition="in">
                                      <p:cBhvr>
                                        <p:cTn dur="600"/>
                                        <p:tgtEl>
                                          <p:spTgt spid="361"/>
                                        </p:tgtEl>
                                      </p:cBhvr>
                                    </p:animEffect>
                                  </p:childTnLst>
                                </p:cTn>
                              </p:par>
                              <p:par>
                                <p:cTn fill="hold" nodeType="withEffect" presetClass="entr" presetID="10" presetSubtype="0">
                                  <p:stCondLst>
                                    <p:cond delay="0"/>
                                  </p:stCondLst>
                                  <p:childTnLst>
                                    <p:set>
                                      <p:cBhvr>
                                        <p:cTn dur="1" fill="hold">
                                          <p:stCondLst>
                                            <p:cond delay="0"/>
                                          </p:stCondLst>
                                        </p:cTn>
                                        <p:tgtEl>
                                          <p:spTgt spid="369"/>
                                        </p:tgtEl>
                                        <p:attrNameLst>
                                          <p:attrName>style.visibility</p:attrName>
                                        </p:attrNameLst>
                                      </p:cBhvr>
                                      <p:to>
                                        <p:strVal val="visible"/>
                                      </p:to>
                                    </p:set>
                                    <p:animEffect filter="fade" transition="in">
                                      <p:cBhvr>
                                        <p:cTn dur="1500"/>
                                        <p:tgtEl>
                                          <p:spTgt spid="369"/>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62"/>
                                        </p:tgtEl>
                                        <p:attrNameLst>
                                          <p:attrName>style.visibility</p:attrName>
                                        </p:attrNameLst>
                                      </p:cBhvr>
                                      <p:to>
                                        <p:strVal val="visible"/>
                                      </p:to>
                                    </p:set>
                                    <p:animEffect filter="fade" transition="in">
                                      <p:cBhvr>
                                        <p:cTn dur="700"/>
                                        <p:tgtEl>
                                          <p:spTgt spid="362"/>
                                        </p:tgtEl>
                                      </p:cBhvr>
                                    </p:animEffect>
                                  </p:childTnLst>
                                </p:cTn>
                              </p:par>
                              <p:par>
                                <p:cTn fill="hold" nodeType="withEffect" presetClass="entr" presetID="10" presetSubtype="0">
                                  <p:stCondLst>
                                    <p:cond delay="0"/>
                                  </p:stCondLst>
                                  <p:childTnLst>
                                    <p:set>
                                      <p:cBhvr>
                                        <p:cTn dur="1" fill="hold">
                                          <p:stCondLst>
                                            <p:cond delay="0"/>
                                          </p:stCondLst>
                                        </p:cTn>
                                        <p:tgtEl>
                                          <p:spTgt spid="374"/>
                                        </p:tgtEl>
                                        <p:attrNameLst>
                                          <p:attrName>style.visibility</p:attrName>
                                        </p:attrNameLst>
                                      </p:cBhvr>
                                      <p:to>
                                        <p:strVal val="visible"/>
                                      </p:to>
                                    </p:set>
                                    <p:animEffect filter="fade" transition="in">
                                      <p:cBhvr>
                                        <p:cTn dur="1400"/>
                                        <p:tgtEl>
                                          <p:spTgt spid="374"/>
                                        </p:tgtEl>
                                      </p:cBhvr>
                                    </p:animEffect>
                                  </p:childTnLst>
                                </p:cTn>
                              </p:par>
                            </p:childTnLst>
                          </p:cTn>
                        </p:par>
                        <p:par>
                          <p:cTn fill="hold">
                            <p:stCondLst>
                              <p:cond delay="2900"/>
                            </p:stCondLst>
                            <p:childTnLst>
                              <p:par>
                                <p:cTn fill="hold" nodeType="afterEffect" presetClass="entr" presetID="10" presetSubtype="0">
                                  <p:stCondLst>
                                    <p:cond delay="0"/>
                                  </p:stCondLst>
                                  <p:childTnLst>
                                    <p:set>
                                      <p:cBhvr>
                                        <p:cTn dur="1" fill="hold">
                                          <p:stCondLst>
                                            <p:cond delay="0"/>
                                          </p:stCondLst>
                                        </p:cTn>
                                        <p:tgtEl>
                                          <p:spTgt spid="363"/>
                                        </p:tgtEl>
                                        <p:attrNameLst>
                                          <p:attrName>style.visibility</p:attrName>
                                        </p:attrNameLst>
                                      </p:cBhvr>
                                      <p:to>
                                        <p:strVal val="visible"/>
                                      </p:to>
                                    </p:set>
                                    <p:animEffect filter="fade" transition="in">
                                      <p:cBhvr>
                                        <p:cTn dur="800"/>
                                        <p:tgtEl>
                                          <p:spTgt spid="363"/>
                                        </p:tgtEl>
                                      </p:cBhvr>
                                    </p:animEffect>
                                  </p:childTnLst>
                                </p:cTn>
                              </p:par>
                              <p:par>
                                <p:cTn fill="hold" nodeType="withEffect" presetClass="entr" presetID="10" presetSubtype="0">
                                  <p:stCondLst>
                                    <p:cond delay="0"/>
                                  </p:stCondLst>
                                  <p:childTnLst>
                                    <p:set>
                                      <p:cBhvr>
                                        <p:cTn dur="1" fill="hold">
                                          <p:stCondLst>
                                            <p:cond delay="0"/>
                                          </p:stCondLst>
                                        </p:cTn>
                                        <p:tgtEl>
                                          <p:spTgt spid="379"/>
                                        </p:tgtEl>
                                        <p:attrNameLst>
                                          <p:attrName>style.visibility</p:attrName>
                                        </p:attrNameLst>
                                      </p:cBhvr>
                                      <p:to>
                                        <p:strVal val="visible"/>
                                      </p:to>
                                    </p:set>
                                    <p:animEffect filter="fade" transition="in">
                                      <p:cBhvr>
                                        <p:cTn dur="1400"/>
                                        <p:tgtEl>
                                          <p:spTgt spid="3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1AB2A"/>
            </a:gs>
            <a:gs pos="100000">
              <a:srgbClr val="203E13"/>
            </a:gs>
          </a:gsLst>
          <a:path path="circle">
            <a:fillToRect b="50%" l="50%" r="50%" t="50%"/>
          </a:path>
          <a:tileRect/>
        </a:gradFill>
      </p:bgPr>
    </p:bg>
    <p:spTree>
      <p:nvGrpSpPr>
        <p:cNvPr id="391" name="Shape 391"/>
        <p:cNvGrpSpPr/>
        <p:nvPr/>
      </p:nvGrpSpPr>
      <p:grpSpPr>
        <a:xfrm>
          <a:off x="0" y="0"/>
          <a:ext cx="0" cy="0"/>
          <a:chOff x="0" y="0"/>
          <a:chExt cx="0" cy="0"/>
        </a:xfrm>
      </p:grpSpPr>
      <p:sp>
        <p:nvSpPr>
          <p:cNvPr id="392" name="Google Shape;392;p80">
            <a:hlinkClick r:id="rId3"/>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80"/>
          <p:cNvSpPr txBox="1"/>
          <p:nvPr>
            <p:ph idx="4294967295" type="title"/>
          </p:nvPr>
        </p:nvSpPr>
        <p:spPr>
          <a:xfrm>
            <a:off x="141950" y="812925"/>
            <a:ext cx="4945800" cy="923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en" sz="1900">
                <a:solidFill>
                  <a:srgbClr val="BC4BFF"/>
                </a:solidFill>
                <a:latin typeface="Montserrat"/>
                <a:ea typeface="Montserrat"/>
                <a:cs typeface="Montserrat"/>
                <a:sym typeface="Montserrat"/>
              </a:rPr>
              <a:t>How could you express a sum of unit fractions that is depicted by each model?</a:t>
            </a:r>
            <a:endParaRPr b="1" sz="1900">
              <a:solidFill>
                <a:srgbClr val="BC4BFF"/>
              </a:solidFill>
              <a:latin typeface="Montserrat"/>
              <a:ea typeface="Montserrat"/>
              <a:cs typeface="Montserrat"/>
              <a:sym typeface="Montserrat"/>
            </a:endParaRPr>
          </a:p>
        </p:txBody>
      </p:sp>
      <p:pic>
        <p:nvPicPr>
          <p:cNvPr id="394" name="Google Shape;394;p80"/>
          <p:cNvPicPr preferRelativeResize="0"/>
          <p:nvPr/>
        </p:nvPicPr>
        <p:blipFill rotWithShape="1">
          <a:blip r:embed="rId4">
            <a:alphaModFix/>
          </a:blip>
          <a:srcRect b="0" l="4625" r="0" t="0"/>
          <a:stretch/>
        </p:blipFill>
        <p:spPr>
          <a:xfrm>
            <a:off x="5153400" y="1117725"/>
            <a:ext cx="3585325" cy="3026525"/>
          </a:xfrm>
          <a:prstGeom prst="rect">
            <a:avLst/>
          </a:prstGeom>
          <a:noFill/>
          <a:ln>
            <a:noFill/>
          </a:ln>
        </p:spPr>
      </p:pic>
      <p:sp>
        <p:nvSpPr>
          <p:cNvPr id="395" name="Google Shape;395;p80"/>
          <p:cNvSpPr/>
          <p:nvPr/>
        </p:nvSpPr>
        <p:spPr>
          <a:xfrm>
            <a:off x="6724100" y="1117725"/>
            <a:ext cx="1695000" cy="1459800"/>
          </a:xfrm>
          <a:prstGeom prst="rect">
            <a:avLst/>
          </a:prstGeom>
          <a:solidFill>
            <a:srgbClr val="F0F0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80"/>
          <p:cNvSpPr/>
          <p:nvPr/>
        </p:nvSpPr>
        <p:spPr>
          <a:xfrm>
            <a:off x="5839625" y="2577525"/>
            <a:ext cx="1695000" cy="1435200"/>
          </a:xfrm>
          <a:prstGeom prst="rect">
            <a:avLst/>
          </a:prstGeom>
          <a:solidFill>
            <a:srgbClr val="F0F0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80"/>
          <p:cNvSpPr txBox="1"/>
          <p:nvPr/>
        </p:nvSpPr>
        <p:spPr>
          <a:xfrm>
            <a:off x="589250" y="2786725"/>
            <a:ext cx="42111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FFFFFF"/>
                </a:solidFill>
                <a:latin typeface="Montserrat"/>
                <a:ea typeface="Montserrat"/>
                <a:cs typeface="Montserrat"/>
                <a:sym typeface="Montserrat"/>
              </a:rPr>
              <a:t>2) Count the number of parts shaded.</a:t>
            </a:r>
            <a:endParaRPr b="1" sz="1600">
              <a:solidFill>
                <a:srgbClr val="FFFFFF"/>
              </a:solidFill>
              <a:latin typeface="Montserrat"/>
              <a:ea typeface="Montserrat"/>
              <a:cs typeface="Montserrat"/>
              <a:sym typeface="Montserrat"/>
            </a:endParaRPr>
          </a:p>
        </p:txBody>
      </p:sp>
      <p:sp>
        <p:nvSpPr>
          <p:cNvPr id="398" name="Google Shape;398;p80"/>
          <p:cNvSpPr txBox="1"/>
          <p:nvPr/>
        </p:nvSpPr>
        <p:spPr>
          <a:xfrm>
            <a:off x="570075" y="1816250"/>
            <a:ext cx="40590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00FFFF"/>
                </a:solidFill>
                <a:latin typeface="Montserrat"/>
                <a:ea typeface="Montserrat"/>
                <a:cs typeface="Montserrat"/>
                <a:sym typeface="Montserrat"/>
              </a:rPr>
              <a:t>1) Determine the fractional unit, based on how the fraction is partitioned.</a:t>
            </a:r>
            <a:endParaRPr b="1" sz="1600">
              <a:solidFill>
                <a:srgbClr val="00FFFF"/>
              </a:solidFill>
              <a:latin typeface="Montserrat"/>
              <a:ea typeface="Montserrat"/>
              <a:cs typeface="Montserrat"/>
              <a:sym typeface="Montserrat"/>
            </a:endParaRPr>
          </a:p>
        </p:txBody>
      </p:sp>
      <p:sp>
        <p:nvSpPr>
          <p:cNvPr id="399" name="Google Shape;399;p80"/>
          <p:cNvSpPr txBox="1"/>
          <p:nvPr/>
        </p:nvSpPr>
        <p:spPr>
          <a:xfrm>
            <a:off x="589250" y="3320113"/>
            <a:ext cx="39165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00FF00"/>
                </a:solidFill>
                <a:latin typeface="Montserrat"/>
                <a:ea typeface="Montserrat"/>
                <a:cs typeface="Montserrat"/>
                <a:sym typeface="Montserrat"/>
              </a:rPr>
              <a:t>3) Create a sum of unit fractions to represent the shaded parts of the circles.</a:t>
            </a:r>
            <a:endParaRPr b="1" sz="1600">
              <a:solidFill>
                <a:srgbClr val="00FF00"/>
              </a:solidFill>
              <a:latin typeface="Montserrat"/>
              <a:ea typeface="Montserrat"/>
              <a:cs typeface="Montserrat"/>
              <a:sym typeface="Montserrat"/>
            </a:endParaRPr>
          </a:p>
        </p:txBody>
      </p:sp>
      <p:sp>
        <p:nvSpPr>
          <p:cNvPr id="400" name="Google Shape;400;p80"/>
          <p:cNvSpPr txBox="1"/>
          <p:nvPr>
            <p:ph idx="4294967295" type="title"/>
          </p:nvPr>
        </p:nvSpPr>
        <p:spPr>
          <a:xfrm>
            <a:off x="81000" y="74250"/>
            <a:ext cx="89820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latin typeface="Luckiest Guy"/>
                <a:ea typeface="Luckiest Guy"/>
                <a:cs typeface="Luckiest Guy"/>
                <a:sym typeface="Luckiest Guy"/>
              </a:rPr>
              <a:t>Try</a:t>
            </a:r>
            <a:r>
              <a:rPr lang="en"/>
              <a:t>: </a:t>
            </a:r>
            <a:r>
              <a:rPr b="1" lang="en"/>
              <a:t>To</a:t>
            </a:r>
            <a:r>
              <a:rPr b="1" lang="en"/>
              <a:t> express fractions as sums of unit </a:t>
            </a:r>
            <a:r>
              <a:rPr b="1" lang="en"/>
              <a:t>fractions</a:t>
            </a:r>
            <a:endParaRPr b="1"/>
          </a:p>
        </p:txBody>
      </p:sp>
      <p:sp>
        <p:nvSpPr>
          <p:cNvPr id="401" name="Google Shape;401;p80"/>
          <p:cNvSpPr txBox="1"/>
          <p:nvPr/>
        </p:nvSpPr>
        <p:spPr>
          <a:xfrm>
            <a:off x="5227525" y="4720750"/>
            <a:ext cx="3916500" cy="424500"/>
          </a:xfrm>
          <a:prstGeom prst="rect">
            <a:avLst/>
          </a:prstGeom>
          <a:gradFill>
            <a:gsLst>
              <a:gs pos="0">
                <a:srgbClr val="515151"/>
              </a:gs>
              <a:gs pos="100000">
                <a:srgbClr val="101010"/>
              </a:gs>
            </a:gsLst>
            <a:lin ang="5400012" scaled="0"/>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00FF00"/>
                </a:solidFill>
                <a:latin typeface="Varela Round"/>
                <a:ea typeface="Varela Round"/>
                <a:cs typeface="Varela Round"/>
                <a:sym typeface="Varela Round"/>
              </a:rPr>
              <a:t>Talk </a:t>
            </a:r>
            <a:r>
              <a:rPr b="1" lang="en" sz="1800">
                <a:solidFill>
                  <a:srgbClr val="00FF00"/>
                </a:solidFill>
                <a:latin typeface="Varela Round"/>
                <a:ea typeface="Varela Round"/>
                <a:cs typeface="Varela Round"/>
                <a:sym typeface="Varela Round"/>
              </a:rPr>
              <a:t>through the steps, take notes</a:t>
            </a:r>
            <a:endParaRPr b="1" sz="1800">
              <a:solidFill>
                <a:srgbClr val="00FF00"/>
              </a:solidFill>
              <a:latin typeface="Varela Round"/>
              <a:ea typeface="Varela Round"/>
              <a:cs typeface="Varela Round"/>
              <a:sym typeface="Varela Round"/>
            </a:endParaRPr>
          </a:p>
        </p:txBody>
      </p:sp>
      <p:sp>
        <p:nvSpPr>
          <p:cNvPr id="402" name="Google Shape;402;p80"/>
          <p:cNvSpPr txBox="1"/>
          <p:nvPr>
            <p:ph idx="4294967295" type="title"/>
          </p:nvPr>
        </p:nvSpPr>
        <p:spPr>
          <a:xfrm>
            <a:off x="5494400" y="1100763"/>
            <a:ext cx="1229700" cy="339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990"/>
              <a:buNone/>
            </a:pPr>
            <a:r>
              <a:rPr lang="en" sz="1900">
                <a:solidFill>
                  <a:srgbClr val="BC4BFF"/>
                </a:solidFill>
                <a:latin typeface="Montserrat Medium"/>
                <a:ea typeface="Montserrat Medium"/>
                <a:cs typeface="Montserrat Medium"/>
                <a:sym typeface="Montserrat Medium"/>
              </a:rPr>
              <a:t>⅓ + ⅓</a:t>
            </a:r>
            <a:endParaRPr sz="1900">
              <a:solidFill>
                <a:srgbClr val="BC4BFF"/>
              </a:solidFill>
              <a:latin typeface="Montserrat Medium"/>
              <a:ea typeface="Montserrat Medium"/>
              <a:cs typeface="Montserrat Medium"/>
              <a:sym typeface="Montserrat Medium"/>
            </a:endParaRPr>
          </a:p>
        </p:txBody>
      </p:sp>
      <p:sp>
        <p:nvSpPr>
          <p:cNvPr id="403" name="Google Shape;403;p80"/>
          <p:cNvSpPr txBox="1"/>
          <p:nvPr>
            <p:ph idx="4294967295" type="title"/>
          </p:nvPr>
        </p:nvSpPr>
        <p:spPr>
          <a:xfrm>
            <a:off x="6776500" y="1063963"/>
            <a:ext cx="1828800" cy="339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990"/>
              <a:buNone/>
            </a:pPr>
            <a:r>
              <a:rPr lang="en" sz="1900">
                <a:solidFill>
                  <a:srgbClr val="3AD309"/>
                </a:solidFill>
                <a:latin typeface="Montserrat Medium"/>
                <a:ea typeface="Montserrat Medium"/>
                <a:cs typeface="Montserrat Medium"/>
                <a:sym typeface="Montserrat Medium"/>
              </a:rPr>
              <a:t>⅙ + ⅙ + ⅙ + ⅙ </a:t>
            </a:r>
            <a:endParaRPr sz="1900">
              <a:solidFill>
                <a:srgbClr val="3AD309"/>
              </a:solidFill>
              <a:latin typeface="Montserrat Medium"/>
              <a:ea typeface="Montserrat Medium"/>
              <a:cs typeface="Montserrat Medium"/>
              <a:sym typeface="Montserrat Medium"/>
            </a:endParaRPr>
          </a:p>
        </p:txBody>
      </p:sp>
      <p:sp>
        <p:nvSpPr>
          <p:cNvPr id="404" name="Google Shape;404;p80"/>
          <p:cNvSpPr txBox="1"/>
          <p:nvPr>
            <p:ph idx="4294967295" type="title"/>
          </p:nvPr>
        </p:nvSpPr>
        <p:spPr>
          <a:xfrm>
            <a:off x="5378113" y="3802475"/>
            <a:ext cx="3135900" cy="33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1500">
                <a:solidFill>
                  <a:srgbClr val="00C1C1"/>
                </a:solidFill>
                <a:latin typeface="Montserrat Medium"/>
                <a:ea typeface="Montserrat Medium"/>
                <a:cs typeface="Montserrat Medium"/>
                <a:sym typeface="Montserrat Medium"/>
              </a:rPr>
              <a:t>1/9 + </a:t>
            </a:r>
            <a:r>
              <a:rPr lang="en" sz="1500">
                <a:solidFill>
                  <a:srgbClr val="00C1C1"/>
                </a:solidFill>
                <a:latin typeface="Montserrat Medium"/>
                <a:ea typeface="Montserrat Medium"/>
                <a:cs typeface="Montserrat Medium"/>
                <a:sym typeface="Montserrat Medium"/>
              </a:rPr>
              <a:t>1/9 + 1/9 + 1/9 + 1/9 + 1/9</a:t>
            </a:r>
            <a:endParaRPr sz="1500">
              <a:solidFill>
                <a:srgbClr val="00C1C1"/>
              </a:solidFill>
              <a:latin typeface="Montserrat Medium"/>
              <a:ea typeface="Montserrat Medium"/>
              <a:cs typeface="Montserrat Medium"/>
              <a:sym typeface="Montserrat Medium"/>
            </a:endParaRPr>
          </a:p>
        </p:txBody>
      </p:sp>
      <p:pic>
        <p:nvPicPr>
          <p:cNvPr id="405" name="Google Shape;405;p80"/>
          <p:cNvPicPr preferRelativeResize="0"/>
          <p:nvPr/>
        </p:nvPicPr>
        <p:blipFill>
          <a:blip r:embed="rId5">
            <a:alphaModFix/>
          </a:blip>
          <a:stretch>
            <a:fillRect/>
          </a:stretch>
        </p:blipFill>
        <p:spPr>
          <a:xfrm>
            <a:off x="141216" y="4537775"/>
            <a:ext cx="478035" cy="424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2"/>
                                        </p:tgtEl>
                                        <p:attrNameLst>
                                          <p:attrName>style.visibility</p:attrName>
                                        </p:attrNameLst>
                                      </p:cBhvr>
                                      <p:to>
                                        <p:strVal val="visible"/>
                                      </p:to>
                                    </p:set>
                                    <p:animEffect filter="fade" transition="in">
                                      <p:cBhvr>
                                        <p:cTn dur="1000"/>
                                        <p:tgtEl>
                                          <p:spTgt spid="402"/>
                                        </p:tgtEl>
                                      </p:cBhvr>
                                    </p:animEffect>
                                  </p:childTnLst>
                                </p:cTn>
                              </p:par>
                            </p:childTnLst>
                          </p:cTn>
                        </p:par>
                        <p:par>
                          <p:cTn fill="hold">
                            <p:stCondLst>
                              <p:cond delay="1000"/>
                            </p:stCondLst>
                            <p:childTnLst>
                              <p:par>
                                <p:cTn fill="hold" nodeType="afterEffect" presetClass="exit" presetID="10" presetSubtype="0">
                                  <p:stCondLst>
                                    <p:cond delay="0"/>
                                  </p:stCondLst>
                                  <p:childTnLst>
                                    <p:animEffect filter="fade" transition="out">
                                      <p:cBhvr>
                                        <p:cTn dur="1000"/>
                                        <p:tgtEl>
                                          <p:spTgt spid="395"/>
                                        </p:tgtEl>
                                      </p:cBhvr>
                                    </p:animEffect>
                                    <p:set>
                                      <p:cBhvr>
                                        <p:cTn dur="1" fill="hold">
                                          <p:stCondLst>
                                            <p:cond delay="1000"/>
                                          </p:stCondLst>
                                        </p:cTn>
                                        <p:tgtEl>
                                          <p:spTgt spid="39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3"/>
                                        </p:tgtEl>
                                        <p:attrNameLst>
                                          <p:attrName>style.visibility</p:attrName>
                                        </p:attrNameLst>
                                      </p:cBhvr>
                                      <p:to>
                                        <p:strVal val="visible"/>
                                      </p:to>
                                    </p:set>
                                    <p:animEffect filter="fade" transition="in">
                                      <p:cBhvr>
                                        <p:cTn dur="1000"/>
                                        <p:tgtEl>
                                          <p:spTgt spid="403"/>
                                        </p:tgtEl>
                                      </p:cBhvr>
                                    </p:animEffect>
                                  </p:childTnLst>
                                </p:cTn>
                              </p:par>
                            </p:childTnLst>
                          </p:cTn>
                        </p:par>
                        <p:par>
                          <p:cTn fill="hold">
                            <p:stCondLst>
                              <p:cond delay="1000"/>
                            </p:stCondLst>
                            <p:childTnLst>
                              <p:par>
                                <p:cTn fill="hold" nodeType="afterEffect" presetClass="exit" presetID="10" presetSubtype="0">
                                  <p:stCondLst>
                                    <p:cond delay="0"/>
                                  </p:stCondLst>
                                  <p:childTnLst>
                                    <p:animEffect filter="fade" transition="out">
                                      <p:cBhvr>
                                        <p:cTn dur="1000"/>
                                        <p:tgtEl>
                                          <p:spTgt spid="396"/>
                                        </p:tgtEl>
                                      </p:cBhvr>
                                    </p:animEffect>
                                    <p:set>
                                      <p:cBhvr>
                                        <p:cTn dur="1" fill="hold">
                                          <p:stCondLst>
                                            <p:cond delay="1000"/>
                                          </p:stCondLst>
                                        </p:cTn>
                                        <p:tgtEl>
                                          <p:spTgt spid="39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4"/>
                                        </p:tgtEl>
                                        <p:attrNameLst>
                                          <p:attrName>style.visibility</p:attrName>
                                        </p:attrNameLst>
                                      </p:cBhvr>
                                      <p:to>
                                        <p:strVal val="visible"/>
                                      </p:to>
                                    </p:set>
                                    <p:animEffect filter="fade" transition="in">
                                      <p:cBhvr>
                                        <p:cTn dur="1000"/>
                                        <p:tgtEl>
                                          <p:spTgt spid="4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1AB2A"/>
            </a:gs>
            <a:gs pos="100000">
              <a:srgbClr val="203E13"/>
            </a:gs>
          </a:gsLst>
          <a:path path="circle">
            <a:fillToRect b="50%" l="50%" r="50%" t="50%"/>
          </a:path>
          <a:tileRect/>
        </a:gradFill>
      </p:bgPr>
    </p:bg>
    <p:spTree>
      <p:nvGrpSpPr>
        <p:cNvPr id="409" name="Shape 409"/>
        <p:cNvGrpSpPr/>
        <p:nvPr/>
      </p:nvGrpSpPr>
      <p:grpSpPr>
        <a:xfrm>
          <a:off x="0" y="0"/>
          <a:ext cx="0" cy="0"/>
          <a:chOff x="0" y="0"/>
          <a:chExt cx="0" cy="0"/>
        </a:xfrm>
      </p:grpSpPr>
      <p:graphicFrame>
        <p:nvGraphicFramePr>
          <p:cNvPr id="410" name="Google Shape;410;p81"/>
          <p:cNvGraphicFramePr/>
          <p:nvPr/>
        </p:nvGraphicFramePr>
        <p:xfrm>
          <a:off x="2021350" y="1166050"/>
          <a:ext cx="3000000" cy="3000000"/>
        </p:xfrm>
        <a:graphic>
          <a:graphicData uri="http://schemas.openxmlformats.org/drawingml/2006/table">
            <a:tbl>
              <a:tblPr>
                <a:noFill/>
                <a:tableStyleId>{85B4F9D0-3C74-4D89-A887-4DB0D41C2214}</a:tableStyleId>
              </a:tblPr>
              <a:tblGrid>
                <a:gridCol w="1700425"/>
                <a:gridCol w="1700425"/>
                <a:gridCol w="1700425"/>
              </a:tblGrid>
              <a:tr h="1617250">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00FF"/>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alpha val="0"/>
                        </a:srgbClr>
                      </a:solidFill>
                      <a:prstDash val="solid"/>
                      <a:round/>
                      <a:headEnd len="sm" w="sm" type="none"/>
                      <a:tailEnd len="sm" w="sm" type="none"/>
                    </a:lnL>
                    <a:lnR cap="flat" cmpd="sng" w="19050">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00FF"/>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alpha val="0"/>
                        </a:srgbClr>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00FF"/>
                    </a:solidFill>
                  </a:tcPr>
                </a:tc>
              </a:tr>
              <a:tr h="1617250">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alpha val="0"/>
                        </a:srgbClr>
                      </a:solidFill>
                      <a:prstDash val="solid"/>
                      <a:round/>
                      <a:headEnd len="sm" w="sm" type="none"/>
                      <a:tailEnd len="sm" w="sm" type="none"/>
                    </a:lnL>
                    <a:lnR cap="flat" cmpd="sng" w="19050">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alpha val="0"/>
                        </a:srgbClr>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r>
            </a:tbl>
          </a:graphicData>
        </a:graphic>
      </p:graphicFrame>
      <p:sp>
        <p:nvSpPr>
          <p:cNvPr id="411" name="Google Shape;411;p81">
            <a:hlinkClick r:id="rId3"/>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412" name="Google Shape;412;p81"/>
          <p:cNvGraphicFramePr/>
          <p:nvPr/>
        </p:nvGraphicFramePr>
        <p:xfrm>
          <a:off x="2021363" y="1166050"/>
          <a:ext cx="3000000" cy="3000000"/>
        </p:xfrm>
        <a:graphic>
          <a:graphicData uri="http://schemas.openxmlformats.org/drawingml/2006/table">
            <a:tbl>
              <a:tblPr>
                <a:noFill/>
                <a:tableStyleId>{85B4F9D0-3C74-4D89-A887-4DB0D41C2214}</a:tableStyleId>
              </a:tblPr>
              <a:tblGrid>
                <a:gridCol w="1700425"/>
                <a:gridCol w="1700425"/>
                <a:gridCol w="1700425"/>
              </a:tblGrid>
              <a:tr h="1617250">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00FF"/>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00FF"/>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00FF"/>
                    </a:solidFill>
                  </a:tcPr>
                </a:tc>
              </a:tr>
              <a:tr h="1617250">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r>
            </a:tbl>
          </a:graphicData>
        </a:graphic>
      </p:graphicFrame>
      <p:sp>
        <p:nvSpPr>
          <p:cNvPr id="413" name="Google Shape;413;p81"/>
          <p:cNvSpPr txBox="1"/>
          <p:nvPr>
            <p:ph idx="4294967295" type="title"/>
          </p:nvPr>
        </p:nvSpPr>
        <p:spPr>
          <a:xfrm>
            <a:off x="609750" y="1094850"/>
            <a:ext cx="7924500" cy="3305700"/>
          </a:xfrm>
          <a:prstGeom prst="rect">
            <a:avLst/>
          </a:prstGeom>
          <a:solidFill>
            <a:srgbClr val="FFFFFF"/>
          </a:solidFill>
          <a:ln cap="flat" cmpd="sng" w="38100">
            <a:solidFill>
              <a:srgbClr val="BC4B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SzPts val="990"/>
              <a:buNone/>
            </a:pPr>
            <a:r>
              <a:rPr lang="en" sz="9600">
                <a:solidFill>
                  <a:srgbClr val="FF4B4B"/>
                </a:solidFill>
                <a:latin typeface="Luckiest Guy"/>
                <a:ea typeface="Luckiest Guy"/>
                <a:cs typeface="Luckiest Guy"/>
                <a:sym typeface="Luckiest Guy"/>
              </a:rPr>
              <a:t>L</a:t>
            </a:r>
            <a:r>
              <a:rPr lang="en" sz="9600">
                <a:solidFill>
                  <a:srgbClr val="FF8F4B"/>
                </a:solidFill>
                <a:latin typeface="Luckiest Guy"/>
                <a:ea typeface="Luckiest Guy"/>
                <a:cs typeface="Luckiest Guy"/>
                <a:sym typeface="Luckiest Guy"/>
              </a:rPr>
              <a:t>e</a:t>
            </a:r>
            <a:r>
              <a:rPr lang="en" sz="9600">
                <a:solidFill>
                  <a:srgbClr val="FFD34B"/>
                </a:solidFill>
                <a:latin typeface="Luckiest Guy"/>
                <a:ea typeface="Luckiest Guy"/>
                <a:cs typeface="Luckiest Guy"/>
                <a:sym typeface="Luckiest Guy"/>
              </a:rPr>
              <a:t>a</a:t>
            </a:r>
            <a:r>
              <a:rPr lang="en" sz="9600">
                <a:solidFill>
                  <a:srgbClr val="E5FF4B"/>
                </a:solidFill>
                <a:latin typeface="Luckiest Guy"/>
                <a:ea typeface="Luckiest Guy"/>
                <a:cs typeface="Luckiest Guy"/>
                <a:sym typeface="Luckiest Guy"/>
              </a:rPr>
              <a:t>r</a:t>
            </a:r>
            <a:r>
              <a:rPr lang="en" sz="9600">
                <a:solidFill>
                  <a:srgbClr val="A1FF4B"/>
                </a:solidFill>
                <a:latin typeface="Luckiest Guy"/>
                <a:ea typeface="Luckiest Guy"/>
                <a:cs typeface="Luckiest Guy"/>
                <a:sym typeface="Luckiest Guy"/>
              </a:rPr>
              <a:t>n</a:t>
            </a:r>
            <a:r>
              <a:rPr lang="en" sz="9600">
                <a:solidFill>
                  <a:srgbClr val="5DFF4B"/>
                </a:solidFill>
                <a:latin typeface="Luckiest Guy"/>
                <a:ea typeface="Luckiest Guy"/>
                <a:cs typeface="Luckiest Guy"/>
                <a:sym typeface="Luckiest Guy"/>
              </a:rPr>
              <a:t>i</a:t>
            </a:r>
            <a:r>
              <a:rPr lang="en" sz="9600">
                <a:solidFill>
                  <a:srgbClr val="4BFF7D"/>
                </a:solidFill>
                <a:latin typeface="Luckiest Guy"/>
                <a:ea typeface="Luckiest Guy"/>
                <a:cs typeface="Luckiest Guy"/>
                <a:sym typeface="Luckiest Guy"/>
              </a:rPr>
              <a:t>n</a:t>
            </a:r>
            <a:r>
              <a:rPr lang="en" sz="9600">
                <a:solidFill>
                  <a:srgbClr val="4BFFC1"/>
                </a:solidFill>
                <a:latin typeface="Luckiest Guy"/>
                <a:ea typeface="Luckiest Guy"/>
                <a:cs typeface="Luckiest Guy"/>
                <a:sym typeface="Luckiest Guy"/>
              </a:rPr>
              <a:t>g</a:t>
            </a:r>
            <a:r>
              <a:rPr lang="en" sz="9600">
                <a:solidFill>
                  <a:srgbClr val="4BF7FF"/>
                </a:solidFill>
                <a:latin typeface="Luckiest Guy"/>
                <a:ea typeface="Luckiest Guy"/>
                <a:cs typeface="Luckiest Guy"/>
                <a:sym typeface="Luckiest Guy"/>
              </a:rPr>
              <a:t> </a:t>
            </a:r>
            <a:r>
              <a:rPr lang="en" sz="9600">
                <a:solidFill>
                  <a:srgbClr val="4BB3FF"/>
                </a:solidFill>
                <a:latin typeface="Luckiest Guy"/>
                <a:ea typeface="Luckiest Guy"/>
                <a:cs typeface="Luckiest Guy"/>
                <a:sym typeface="Luckiest Guy"/>
              </a:rPr>
              <a:t>C</a:t>
            </a:r>
            <a:r>
              <a:rPr lang="en" sz="9600">
                <a:solidFill>
                  <a:srgbClr val="4B6FFF"/>
                </a:solidFill>
                <a:latin typeface="Luckiest Guy"/>
                <a:ea typeface="Luckiest Guy"/>
                <a:cs typeface="Luckiest Guy"/>
                <a:sym typeface="Luckiest Guy"/>
              </a:rPr>
              <a:t>h</a:t>
            </a:r>
            <a:r>
              <a:rPr lang="en" sz="9600">
                <a:solidFill>
                  <a:srgbClr val="6B4BFF"/>
                </a:solidFill>
                <a:latin typeface="Luckiest Guy"/>
                <a:ea typeface="Luckiest Guy"/>
                <a:cs typeface="Luckiest Guy"/>
                <a:sym typeface="Luckiest Guy"/>
              </a:rPr>
              <a:t>e</a:t>
            </a:r>
            <a:r>
              <a:rPr lang="en" sz="9600">
                <a:solidFill>
                  <a:srgbClr val="AF4BFF"/>
                </a:solidFill>
                <a:latin typeface="Luckiest Guy"/>
                <a:ea typeface="Luckiest Guy"/>
                <a:cs typeface="Luckiest Guy"/>
                <a:sym typeface="Luckiest Guy"/>
              </a:rPr>
              <a:t>c</a:t>
            </a:r>
            <a:r>
              <a:rPr lang="en" sz="9600">
                <a:solidFill>
                  <a:srgbClr val="F44BFF"/>
                </a:solidFill>
                <a:latin typeface="Luckiest Guy"/>
                <a:ea typeface="Luckiest Guy"/>
                <a:cs typeface="Luckiest Guy"/>
                <a:sym typeface="Luckiest Guy"/>
              </a:rPr>
              <a:t>k</a:t>
            </a:r>
            <a:r>
              <a:rPr lang="en" sz="9600">
                <a:solidFill>
                  <a:srgbClr val="FF4BC5"/>
                </a:solidFill>
                <a:latin typeface="Luckiest Guy"/>
                <a:ea typeface="Luckiest Guy"/>
                <a:cs typeface="Luckiest Guy"/>
                <a:sym typeface="Luckiest Guy"/>
              </a:rPr>
              <a:t>!</a:t>
            </a:r>
            <a:endParaRPr sz="9600">
              <a:solidFill>
                <a:srgbClr val="FF4BC5"/>
              </a:solidFill>
            </a:endParaRPr>
          </a:p>
        </p:txBody>
      </p:sp>
      <p:sp>
        <p:nvSpPr>
          <p:cNvPr id="414" name="Google Shape;414;p81"/>
          <p:cNvSpPr txBox="1"/>
          <p:nvPr>
            <p:ph idx="4294967295" type="title"/>
          </p:nvPr>
        </p:nvSpPr>
        <p:spPr>
          <a:xfrm>
            <a:off x="81000" y="74250"/>
            <a:ext cx="89820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latin typeface="Luckiest Guy"/>
                <a:ea typeface="Luckiest Guy"/>
                <a:cs typeface="Luckiest Guy"/>
                <a:sym typeface="Luckiest Guy"/>
              </a:rPr>
              <a:t>Try</a:t>
            </a:r>
            <a:r>
              <a:rPr lang="en"/>
              <a:t>: To express fractions as sum of unit </a:t>
            </a:r>
            <a:r>
              <a:rPr lang="en"/>
              <a:t>fractions</a:t>
            </a:r>
            <a:endParaRPr/>
          </a:p>
        </p:txBody>
      </p:sp>
      <p:pic>
        <p:nvPicPr>
          <p:cNvPr id="415" name="Google Shape;415;p81"/>
          <p:cNvPicPr preferRelativeResize="0"/>
          <p:nvPr/>
        </p:nvPicPr>
        <p:blipFill>
          <a:blip r:embed="rId4">
            <a:alphaModFix/>
          </a:blip>
          <a:stretch>
            <a:fillRect/>
          </a:stretch>
        </p:blipFill>
        <p:spPr>
          <a:xfrm>
            <a:off x="141216" y="4537775"/>
            <a:ext cx="478035" cy="424500"/>
          </a:xfrm>
          <a:prstGeom prst="rect">
            <a:avLst/>
          </a:prstGeom>
          <a:noFill/>
          <a:ln>
            <a:noFill/>
          </a:ln>
        </p:spPr>
      </p:pic>
      <p:sp>
        <p:nvSpPr>
          <p:cNvPr id="416" name="Google Shape;416;p81"/>
          <p:cNvSpPr txBox="1"/>
          <p:nvPr/>
        </p:nvSpPr>
        <p:spPr>
          <a:xfrm>
            <a:off x="7005025" y="4720750"/>
            <a:ext cx="2138700" cy="424500"/>
          </a:xfrm>
          <a:prstGeom prst="rect">
            <a:avLst/>
          </a:prstGeom>
          <a:gradFill>
            <a:gsLst>
              <a:gs pos="0">
                <a:srgbClr val="515151"/>
              </a:gs>
              <a:gs pos="100000">
                <a:srgbClr val="101010"/>
              </a:gs>
            </a:gsLst>
            <a:lin ang="5400012" scaled="0"/>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00FF00"/>
                </a:solidFill>
                <a:latin typeface="Varela Round"/>
                <a:ea typeface="Varela Round"/>
                <a:cs typeface="Varela Round"/>
                <a:sym typeface="Varela Round"/>
              </a:rPr>
              <a:t>Write expressions</a:t>
            </a:r>
            <a:endParaRPr b="1" sz="1800">
              <a:solidFill>
                <a:srgbClr val="00FF00"/>
              </a:solidFill>
              <a:latin typeface="Varela Round"/>
              <a:ea typeface="Varela Round"/>
              <a:cs typeface="Varela Round"/>
              <a:sym typeface="Varela Roun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413"/>
                                        </p:tgtEl>
                                      </p:cBhvr>
                                    </p:animEffect>
                                    <p:set>
                                      <p:cBhvr>
                                        <p:cTn dur="1" fill="hold">
                                          <p:stCondLst>
                                            <p:cond delay="1000"/>
                                          </p:stCondLst>
                                        </p:cTn>
                                        <p:tgtEl>
                                          <p:spTgt spid="41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2"/>
                                        </p:tgtEl>
                                        <p:attrNameLst>
                                          <p:attrName>style.visibility</p:attrName>
                                        </p:attrNameLst>
                                      </p:cBhvr>
                                      <p:to>
                                        <p:strVal val="visible"/>
                                      </p:to>
                                    </p:set>
                                    <p:animEffect filter="fade" transition="in">
                                      <p:cBhvr>
                                        <p:cTn dur="1000"/>
                                        <p:tgtEl>
                                          <p:spTgt spid="4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1AB2A"/>
            </a:gs>
            <a:gs pos="100000">
              <a:srgbClr val="203E13"/>
            </a:gs>
          </a:gsLst>
          <a:path path="circle">
            <a:fillToRect b="50%" l="50%" r="50%" t="50%"/>
          </a:path>
          <a:tileRect/>
        </a:gradFill>
      </p:bgPr>
    </p:bg>
    <p:spTree>
      <p:nvGrpSpPr>
        <p:cNvPr id="420" name="Shape 420"/>
        <p:cNvGrpSpPr/>
        <p:nvPr/>
      </p:nvGrpSpPr>
      <p:grpSpPr>
        <a:xfrm>
          <a:off x="0" y="0"/>
          <a:ext cx="0" cy="0"/>
          <a:chOff x="0" y="0"/>
          <a:chExt cx="0" cy="0"/>
        </a:xfrm>
      </p:grpSpPr>
      <p:graphicFrame>
        <p:nvGraphicFramePr>
          <p:cNvPr id="421" name="Google Shape;421;p82"/>
          <p:cNvGraphicFramePr/>
          <p:nvPr/>
        </p:nvGraphicFramePr>
        <p:xfrm>
          <a:off x="2021363" y="1166050"/>
          <a:ext cx="3000000" cy="3000000"/>
        </p:xfrm>
        <a:graphic>
          <a:graphicData uri="http://schemas.openxmlformats.org/drawingml/2006/table">
            <a:tbl>
              <a:tblPr>
                <a:noFill/>
                <a:tableStyleId>{85B4F9D0-3C74-4D89-A887-4DB0D41C2214}</a:tableStyleId>
              </a:tblPr>
              <a:tblGrid>
                <a:gridCol w="1700425"/>
                <a:gridCol w="1700425"/>
                <a:gridCol w="1700425"/>
              </a:tblGrid>
              <a:tr h="1617250">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00"/>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00"/>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r>
              <a:tr h="1617250">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00"/>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00"/>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r>
            </a:tbl>
          </a:graphicData>
        </a:graphic>
      </p:graphicFrame>
      <p:graphicFrame>
        <p:nvGraphicFramePr>
          <p:cNvPr id="422" name="Google Shape;422;p82"/>
          <p:cNvGraphicFramePr/>
          <p:nvPr/>
        </p:nvGraphicFramePr>
        <p:xfrm>
          <a:off x="2021363" y="1166050"/>
          <a:ext cx="3000000" cy="3000000"/>
        </p:xfrm>
        <a:graphic>
          <a:graphicData uri="http://schemas.openxmlformats.org/drawingml/2006/table">
            <a:tbl>
              <a:tblPr>
                <a:noFill/>
                <a:tableStyleId>{85B4F9D0-3C74-4D89-A887-4DB0D41C2214}</a:tableStyleId>
              </a:tblPr>
              <a:tblGrid>
                <a:gridCol w="1700425"/>
                <a:gridCol w="1700425"/>
                <a:gridCol w="1700425"/>
              </a:tblGrid>
              <a:tr h="1617250">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rgbClr val="FFFF00"/>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rgbClr val="FFFF00"/>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rgbClr val="FFFFFF"/>
                    </a:solidFill>
                  </a:tcPr>
                </a:tc>
              </a:tr>
              <a:tr h="1617250">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00"/>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00"/>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r>
            </a:tbl>
          </a:graphicData>
        </a:graphic>
      </p:graphicFrame>
      <p:sp>
        <p:nvSpPr>
          <p:cNvPr id="423" name="Google Shape;423;p82">
            <a:hlinkClick r:id="rId3"/>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82"/>
          <p:cNvSpPr txBox="1"/>
          <p:nvPr/>
        </p:nvSpPr>
        <p:spPr>
          <a:xfrm>
            <a:off x="7005025" y="4720750"/>
            <a:ext cx="2138700" cy="424500"/>
          </a:xfrm>
          <a:prstGeom prst="rect">
            <a:avLst/>
          </a:prstGeom>
          <a:gradFill>
            <a:gsLst>
              <a:gs pos="0">
                <a:srgbClr val="515151"/>
              </a:gs>
              <a:gs pos="100000">
                <a:srgbClr val="101010"/>
              </a:gs>
            </a:gsLst>
            <a:lin ang="5400012" scaled="0"/>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00FF00"/>
                </a:solidFill>
                <a:latin typeface="Varela Round"/>
                <a:ea typeface="Varela Round"/>
                <a:cs typeface="Varela Round"/>
                <a:sym typeface="Varela Round"/>
              </a:rPr>
              <a:t>Write expressions</a:t>
            </a:r>
            <a:endParaRPr b="1" sz="1800">
              <a:solidFill>
                <a:srgbClr val="00FF00"/>
              </a:solidFill>
              <a:latin typeface="Varela Round"/>
              <a:ea typeface="Varela Round"/>
              <a:cs typeface="Varela Round"/>
              <a:sym typeface="Varela Round"/>
            </a:endParaRPr>
          </a:p>
        </p:txBody>
      </p:sp>
      <p:sp>
        <p:nvSpPr>
          <p:cNvPr id="425" name="Google Shape;425;p82"/>
          <p:cNvSpPr txBox="1"/>
          <p:nvPr>
            <p:ph idx="4294967295" type="title"/>
          </p:nvPr>
        </p:nvSpPr>
        <p:spPr>
          <a:xfrm>
            <a:off x="81000" y="74250"/>
            <a:ext cx="89820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latin typeface="Luckiest Guy"/>
                <a:ea typeface="Luckiest Guy"/>
                <a:cs typeface="Luckiest Guy"/>
                <a:sym typeface="Luckiest Guy"/>
              </a:rPr>
              <a:t>Try</a:t>
            </a:r>
            <a:r>
              <a:rPr lang="en"/>
              <a:t>: To express fractions as sum of unit </a:t>
            </a:r>
            <a:r>
              <a:rPr lang="en"/>
              <a:t>fractions</a:t>
            </a:r>
            <a:endParaRPr/>
          </a:p>
        </p:txBody>
      </p:sp>
      <p:pic>
        <p:nvPicPr>
          <p:cNvPr id="426" name="Google Shape;426;p82"/>
          <p:cNvPicPr preferRelativeResize="0"/>
          <p:nvPr/>
        </p:nvPicPr>
        <p:blipFill>
          <a:blip r:embed="rId4">
            <a:alphaModFix/>
          </a:blip>
          <a:stretch>
            <a:fillRect/>
          </a:stretch>
        </p:blipFill>
        <p:spPr>
          <a:xfrm>
            <a:off x="141216" y="4537775"/>
            <a:ext cx="478035" cy="424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2"/>
                                        </p:tgtEl>
                                        <p:attrNameLst>
                                          <p:attrName>style.visibility</p:attrName>
                                        </p:attrNameLst>
                                      </p:cBhvr>
                                      <p:to>
                                        <p:strVal val="visible"/>
                                      </p:to>
                                    </p:set>
                                    <p:animEffect filter="fade" transition="in">
                                      <p:cBhvr>
                                        <p:cTn dur="600"/>
                                        <p:tgtEl>
                                          <p:spTgt spid="4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1AB2A"/>
            </a:gs>
            <a:gs pos="100000">
              <a:srgbClr val="203E13"/>
            </a:gs>
          </a:gsLst>
          <a:path path="circle">
            <a:fillToRect b="50%" l="50%" r="50%" t="50%"/>
          </a:path>
          <a:tileRect/>
        </a:gradFill>
      </p:bgPr>
    </p:bg>
    <p:spTree>
      <p:nvGrpSpPr>
        <p:cNvPr id="430" name="Shape 430"/>
        <p:cNvGrpSpPr/>
        <p:nvPr/>
      </p:nvGrpSpPr>
      <p:grpSpPr>
        <a:xfrm>
          <a:off x="0" y="0"/>
          <a:ext cx="0" cy="0"/>
          <a:chOff x="0" y="0"/>
          <a:chExt cx="0" cy="0"/>
        </a:xfrm>
      </p:grpSpPr>
      <p:graphicFrame>
        <p:nvGraphicFramePr>
          <p:cNvPr id="431" name="Google Shape;431;p83"/>
          <p:cNvGraphicFramePr/>
          <p:nvPr/>
        </p:nvGraphicFramePr>
        <p:xfrm>
          <a:off x="2021363" y="1166050"/>
          <a:ext cx="3000000" cy="3000000"/>
        </p:xfrm>
        <a:graphic>
          <a:graphicData uri="http://schemas.openxmlformats.org/drawingml/2006/table">
            <a:tbl>
              <a:tblPr>
                <a:noFill/>
                <a:tableStyleId>{85B4F9D0-3C74-4D89-A887-4DB0D41C2214}</a:tableStyleId>
              </a:tblPr>
              <a:tblGrid>
                <a:gridCol w="1700425"/>
                <a:gridCol w="1700425"/>
                <a:gridCol w="1700425"/>
              </a:tblGrid>
              <a:tr h="1617250">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rgbClr val="00FF00"/>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rgbClr val="FFFFFF"/>
                    </a:solidFill>
                  </a:tcPr>
                </a:tc>
              </a:tr>
              <a:tr h="1617250">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r>
            </a:tbl>
          </a:graphicData>
        </a:graphic>
      </p:graphicFrame>
      <p:graphicFrame>
        <p:nvGraphicFramePr>
          <p:cNvPr id="432" name="Google Shape;432;p83"/>
          <p:cNvGraphicFramePr/>
          <p:nvPr/>
        </p:nvGraphicFramePr>
        <p:xfrm>
          <a:off x="2021363" y="1166050"/>
          <a:ext cx="3000000" cy="3000000"/>
        </p:xfrm>
        <a:graphic>
          <a:graphicData uri="http://schemas.openxmlformats.org/drawingml/2006/table">
            <a:tbl>
              <a:tblPr>
                <a:noFill/>
                <a:tableStyleId>{85B4F9D0-3C74-4D89-A887-4DB0D41C2214}</a:tableStyleId>
              </a:tblPr>
              <a:tblGrid>
                <a:gridCol w="1700425"/>
                <a:gridCol w="1700425"/>
                <a:gridCol w="1700425"/>
              </a:tblGrid>
              <a:tr h="1617250">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r>
              <a:tr h="1617250">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r>
            </a:tbl>
          </a:graphicData>
        </a:graphic>
      </p:graphicFrame>
      <p:sp>
        <p:nvSpPr>
          <p:cNvPr id="433" name="Google Shape;433;p83">
            <a:hlinkClick r:id="rId3"/>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83"/>
          <p:cNvSpPr txBox="1"/>
          <p:nvPr>
            <p:ph idx="4294967295" type="title"/>
          </p:nvPr>
        </p:nvSpPr>
        <p:spPr>
          <a:xfrm>
            <a:off x="81000" y="74250"/>
            <a:ext cx="89820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latin typeface="Luckiest Guy"/>
                <a:ea typeface="Luckiest Guy"/>
                <a:cs typeface="Luckiest Guy"/>
                <a:sym typeface="Luckiest Guy"/>
              </a:rPr>
              <a:t>Try</a:t>
            </a:r>
            <a:r>
              <a:rPr lang="en"/>
              <a:t>: To express fractions as sum of unit </a:t>
            </a:r>
            <a:r>
              <a:rPr lang="en"/>
              <a:t>fractions</a:t>
            </a:r>
            <a:endParaRPr/>
          </a:p>
        </p:txBody>
      </p:sp>
      <p:pic>
        <p:nvPicPr>
          <p:cNvPr id="435" name="Google Shape;435;p83"/>
          <p:cNvPicPr preferRelativeResize="0"/>
          <p:nvPr/>
        </p:nvPicPr>
        <p:blipFill>
          <a:blip r:embed="rId4">
            <a:alphaModFix/>
          </a:blip>
          <a:stretch>
            <a:fillRect/>
          </a:stretch>
        </p:blipFill>
        <p:spPr>
          <a:xfrm>
            <a:off x="141216" y="4537775"/>
            <a:ext cx="478035" cy="424500"/>
          </a:xfrm>
          <a:prstGeom prst="rect">
            <a:avLst/>
          </a:prstGeom>
          <a:noFill/>
          <a:ln>
            <a:noFill/>
          </a:ln>
        </p:spPr>
      </p:pic>
      <p:sp>
        <p:nvSpPr>
          <p:cNvPr id="436" name="Google Shape;436;p83"/>
          <p:cNvSpPr txBox="1"/>
          <p:nvPr/>
        </p:nvSpPr>
        <p:spPr>
          <a:xfrm>
            <a:off x="7005025" y="4720750"/>
            <a:ext cx="2138700" cy="424500"/>
          </a:xfrm>
          <a:prstGeom prst="rect">
            <a:avLst/>
          </a:prstGeom>
          <a:gradFill>
            <a:gsLst>
              <a:gs pos="0">
                <a:srgbClr val="515151"/>
              </a:gs>
              <a:gs pos="100000">
                <a:srgbClr val="101010"/>
              </a:gs>
            </a:gsLst>
            <a:lin ang="5400012" scaled="0"/>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00FF00"/>
                </a:solidFill>
                <a:latin typeface="Varela Round"/>
                <a:ea typeface="Varela Round"/>
                <a:cs typeface="Varela Round"/>
                <a:sym typeface="Varela Round"/>
              </a:rPr>
              <a:t>Write expressions</a:t>
            </a:r>
            <a:endParaRPr b="1" sz="1800">
              <a:solidFill>
                <a:srgbClr val="00FF00"/>
              </a:solidFill>
              <a:latin typeface="Varela Round"/>
              <a:ea typeface="Varela Round"/>
              <a:cs typeface="Varela Round"/>
              <a:sym typeface="Varela Roun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2"/>
                                        </p:tgtEl>
                                        <p:attrNameLst>
                                          <p:attrName>style.visibility</p:attrName>
                                        </p:attrNameLst>
                                      </p:cBhvr>
                                      <p:to>
                                        <p:strVal val="visible"/>
                                      </p:to>
                                    </p:set>
                                    <p:animEffect filter="fade" transition="in">
                                      <p:cBhvr>
                                        <p:cTn dur="1000"/>
                                        <p:tgtEl>
                                          <p:spTgt spid="4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1AB2A"/>
            </a:gs>
            <a:gs pos="100000">
              <a:srgbClr val="203E13"/>
            </a:gs>
          </a:gsLst>
          <a:path path="circle">
            <a:fillToRect b="50%" l="50%" r="50%" t="50%"/>
          </a:path>
          <a:tileRect/>
        </a:gradFill>
      </p:bgPr>
    </p:bg>
    <p:spTree>
      <p:nvGrpSpPr>
        <p:cNvPr id="440" name="Shape 440"/>
        <p:cNvGrpSpPr/>
        <p:nvPr/>
      </p:nvGrpSpPr>
      <p:grpSpPr>
        <a:xfrm>
          <a:off x="0" y="0"/>
          <a:ext cx="0" cy="0"/>
          <a:chOff x="0" y="0"/>
          <a:chExt cx="0" cy="0"/>
        </a:xfrm>
      </p:grpSpPr>
      <p:sp>
        <p:nvSpPr>
          <p:cNvPr id="441" name="Google Shape;441;p84"/>
          <p:cNvSpPr txBox="1"/>
          <p:nvPr/>
        </p:nvSpPr>
        <p:spPr>
          <a:xfrm>
            <a:off x="6295550" y="4720750"/>
            <a:ext cx="2848200" cy="424500"/>
          </a:xfrm>
          <a:prstGeom prst="rect">
            <a:avLst/>
          </a:prstGeom>
          <a:gradFill>
            <a:gsLst>
              <a:gs pos="0">
                <a:srgbClr val="515151"/>
              </a:gs>
              <a:gs pos="100000">
                <a:srgbClr val="101010"/>
              </a:gs>
            </a:gsLst>
            <a:lin ang="5400012" scaled="0"/>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700">
                <a:solidFill>
                  <a:srgbClr val="00FF00"/>
                </a:solidFill>
                <a:latin typeface="Varela Round"/>
                <a:ea typeface="Varela Round"/>
                <a:cs typeface="Varela Round"/>
                <a:sym typeface="Varela Round"/>
              </a:rPr>
              <a:t>Self-assess, ask questions</a:t>
            </a:r>
            <a:endParaRPr b="1" sz="1700">
              <a:solidFill>
                <a:srgbClr val="00FF00"/>
              </a:solidFill>
              <a:latin typeface="Varela Round"/>
              <a:ea typeface="Varela Round"/>
              <a:cs typeface="Varela Round"/>
              <a:sym typeface="Varela Round"/>
            </a:endParaRPr>
          </a:p>
        </p:txBody>
      </p:sp>
      <p:sp>
        <p:nvSpPr>
          <p:cNvPr id="442" name="Google Shape;442;p84">
            <a:hlinkClick r:id="rId3"/>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84"/>
          <p:cNvSpPr txBox="1"/>
          <p:nvPr>
            <p:ph idx="4294967295" type="title"/>
          </p:nvPr>
        </p:nvSpPr>
        <p:spPr>
          <a:xfrm>
            <a:off x="81000" y="74250"/>
            <a:ext cx="8982000" cy="5481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latin typeface="Luckiest Guy"/>
                <a:ea typeface="Luckiest Guy"/>
                <a:cs typeface="Luckiest Guy"/>
                <a:sym typeface="Luckiest Guy"/>
              </a:rPr>
              <a:t>ChecK Your Answers</a:t>
            </a:r>
            <a:endParaRPr/>
          </a:p>
        </p:txBody>
      </p:sp>
      <p:sp>
        <p:nvSpPr>
          <p:cNvPr id="444" name="Google Shape;444;p84"/>
          <p:cNvSpPr txBox="1"/>
          <p:nvPr>
            <p:ph idx="4294967295" type="title"/>
          </p:nvPr>
        </p:nvSpPr>
        <p:spPr>
          <a:xfrm>
            <a:off x="3066300" y="683850"/>
            <a:ext cx="3011400" cy="30342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u="sng">
                <a:latin typeface="Montserrat"/>
                <a:ea typeface="Montserrat"/>
                <a:cs typeface="Montserrat"/>
                <a:sym typeface="Montserrat"/>
              </a:rPr>
              <a:t>Answers:</a:t>
            </a:r>
            <a:endParaRPr b="1" u="sng">
              <a:latin typeface="Montserrat"/>
              <a:ea typeface="Montserrat"/>
              <a:cs typeface="Montserrat"/>
              <a:sym typeface="Montserrat"/>
            </a:endParaRPr>
          </a:p>
          <a:p>
            <a:pPr indent="0" lvl="0" marL="0" rtl="0" algn="l">
              <a:spcBef>
                <a:spcPts val="1000"/>
              </a:spcBef>
              <a:spcAft>
                <a:spcPts val="0"/>
              </a:spcAft>
              <a:buNone/>
            </a:pPr>
            <a:r>
              <a:rPr lang="en">
                <a:solidFill>
                  <a:srgbClr val="07079A"/>
                </a:solidFill>
                <a:latin typeface="Montserrat Medium"/>
                <a:ea typeface="Montserrat Medium"/>
                <a:cs typeface="Montserrat Medium"/>
                <a:sym typeface="Montserrat Medium"/>
              </a:rPr>
              <a:t>1/2; ½</a:t>
            </a:r>
            <a:endParaRPr>
              <a:solidFill>
                <a:srgbClr val="07079A"/>
              </a:solidFill>
              <a:latin typeface="Montserrat Medium"/>
              <a:ea typeface="Montserrat Medium"/>
              <a:cs typeface="Montserrat Medium"/>
              <a:sym typeface="Montserrat Medium"/>
            </a:endParaRPr>
          </a:p>
          <a:p>
            <a:pPr indent="0" lvl="0" marL="0" rtl="0" algn="l">
              <a:spcBef>
                <a:spcPts val="0"/>
              </a:spcBef>
              <a:spcAft>
                <a:spcPts val="0"/>
              </a:spcAft>
              <a:buNone/>
            </a:pPr>
            <a:r>
              <a:rPr lang="en">
                <a:solidFill>
                  <a:srgbClr val="07079A"/>
                </a:solidFill>
                <a:latin typeface="Montserrat Medium"/>
                <a:ea typeface="Montserrat Medium"/>
                <a:cs typeface="Montserrat Medium"/>
                <a:sym typeface="Montserrat Medium"/>
              </a:rPr>
              <a:t>3/6; ⅙ + ⅙ + ⅙</a:t>
            </a:r>
            <a:endParaRPr>
              <a:solidFill>
                <a:srgbClr val="07079A"/>
              </a:solidFill>
              <a:latin typeface="Montserrat Medium"/>
              <a:ea typeface="Montserrat Medium"/>
              <a:cs typeface="Montserrat Medium"/>
              <a:sym typeface="Montserrat Medium"/>
            </a:endParaRPr>
          </a:p>
          <a:p>
            <a:pPr indent="0" lvl="0" marL="0" rtl="0" algn="l">
              <a:spcBef>
                <a:spcPts val="0"/>
              </a:spcBef>
              <a:spcAft>
                <a:spcPts val="0"/>
              </a:spcAft>
              <a:buNone/>
            </a:pPr>
            <a:r>
              <a:rPr lang="en">
                <a:solidFill>
                  <a:srgbClr val="FFFF00"/>
                </a:solidFill>
                <a:latin typeface="Montserrat Medium"/>
                <a:ea typeface="Montserrat Medium"/>
                <a:cs typeface="Montserrat Medium"/>
                <a:sym typeface="Montserrat Medium"/>
              </a:rPr>
              <a:t>2/3; ⅓ + ⅓</a:t>
            </a:r>
            <a:endParaRPr>
              <a:solidFill>
                <a:srgbClr val="FFFF00"/>
              </a:solidFill>
              <a:latin typeface="Montserrat Medium"/>
              <a:ea typeface="Montserrat Medium"/>
              <a:cs typeface="Montserrat Medium"/>
              <a:sym typeface="Montserrat Medium"/>
            </a:endParaRPr>
          </a:p>
          <a:p>
            <a:pPr indent="0" lvl="0" marL="0" rtl="0" algn="l">
              <a:spcBef>
                <a:spcPts val="0"/>
              </a:spcBef>
              <a:spcAft>
                <a:spcPts val="0"/>
              </a:spcAft>
              <a:buNone/>
            </a:pPr>
            <a:r>
              <a:rPr lang="en">
                <a:solidFill>
                  <a:srgbClr val="FFFF00"/>
                </a:solidFill>
                <a:latin typeface="Montserrat Medium"/>
                <a:ea typeface="Montserrat Medium"/>
                <a:cs typeface="Montserrat Medium"/>
                <a:sym typeface="Montserrat Medium"/>
              </a:rPr>
              <a:t>4/6; ⅙ + ⅙ + ⅙ + ⅙</a:t>
            </a:r>
            <a:endParaRPr>
              <a:solidFill>
                <a:srgbClr val="FFFF00"/>
              </a:solidFill>
              <a:latin typeface="Montserrat Medium"/>
              <a:ea typeface="Montserrat Medium"/>
              <a:cs typeface="Montserrat Medium"/>
              <a:sym typeface="Montserrat Medium"/>
            </a:endParaRPr>
          </a:p>
          <a:p>
            <a:pPr indent="0" lvl="0" marL="0" rtl="0" algn="l">
              <a:spcBef>
                <a:spcPts val="0"/>
              </a:spcBef>
              <a:spcAft>
                <a:spcPts val="0"/>
              </a:spcAft>
              <a:buNone/>
            </a:pPr>
            <a:r>
              <a:rPr lang="en">
                <a:solidFill>
                  <a:srgbClr val="00FF00"/>
                </a:solidFill>
                <a:latin typeface="Montserrat Medium"/>
                <a:ea typeface="Montserrat Medium"/>
                <a:cs typeface="Montserrat Medium"/>
                <a:sym typeface="Montserrat Medium"/>
              </a:rPr>
              <a:t>1/3; ⅓ </a:t>
            </a:r>
            <a:endParaRPr>
              <a:solidFill>
                <a:srgbClr val="00FF00"/>
              </a:solidFill>
              <a:latin typeface="Montserrat Medium"/>
              <a:ea typeface="Montserrat Medium"/>
              <a:cs typeface="Montserrat Medium"/>
              <a:sym typeface="Montserrat Medium"/>
            </a:endParaRPr>
          </a:p>
          <a:p>
            <a:pPr indent="0" lvl="0" marL="0" rtl="0" algn="l">
              <a:spcBef>
                <a:spcPts val="0"/>
              </a:spcBef>
              <a:spcAft>
                <a:spcPts val="0"/>
              </a:spcAft>
              <a:buNone/>
            </a:pPr>
            <a:r>
              <a:rPr lang="en">
                <a:solidFill>
                  <a:srgbClr val="00FF00"/>
                </a:solidFill>
                <a:latin typeface="Montserrat Medium"/>
                <a:ea typeface="Montserrat Medium"/>
                <a:cs typeface="Montserrat Medium"/>
                <a:sym typeface="Montserrat Medium"/>
              </a:rPr>
              <a:t>2/6; ⅙ + ⅙</a:t>
            </a:r>
            <a:endParaRPr>
              <a:solidFill>
                <a:srgbClr val="00FF00"/>
              </a:solidFill>
              <a:latin typeface="Montserrat Medium"/>
              <a:ea typeface="Montserrat Medium"/>
              <a:cs typeface="Montserrat Medium"/>
              <a:sym typeface="Montserrat Medium"/>
            </a:endParaRPr>
          </a:p>
          <a:p>
            <a:pPr indent="0" lvl="0" marL="0" rtl="0" algn="l">
              <a:spcBef>
                <a:spcPts val="0"/>
              </a:spcBef>
              <a:spcAft>
                <a:spcPts val="0"/>
              </a:spcAft>
              <a:buNone/>
            </a:pPr>
            <a:r>
              <a:t/>
            </a:r>
            <a:endParaRPr>
              <a:latin typeface="Montserrat Medium"/>
              <a:ea typeface="Montserrat Medium"/>
              <a:cs typeface="Montserrat Medium"/>
              <a:sym typeface="Montserrat Medium"/>
            </a:endParaRPr>
          </a:p>
          <a:p>
            <a:pPr indent="0" lvl="0" marL="0" rtl="0" algn="ctr">
              <a:spcBef>
                <a:spcPts val="0"/>
              </a:spcBef>
              <a:spcAft>
                <a:spcPts val="0"/>
              </a:spcAft>
              <a:buNone/>
            </a:pPr>
            <a:r>
              <a:t/>
            </a:r>
            <a:endParaRPr/>
          </a:p>
        </p:txBody>
      </p:sp>
      <p:graphicFrame>
        <p:nvGraphicFramePr>
          <p:cNvPr id="445" name="Google Shape;445;p84"/>
          <p:cNvGraphicFramePr/>
          <p:nvPr/>
        </p:nvGraphicFramePr>
        <p:xfrm>
          <a:off x="421156" y="1280350"/>
          <a:ext cx="3000000" cy="3000000"/>
        </p:xfrm>
        <a:graphic>
          <a:graphicData uri="http://schemas.openxmlformats.org/drawingml/2006/table">
            <a:tbl>
              <a:tblPr>
                <a:noFill/>
                <a:tableStyleId>{85B4F9D0-3C74-4D89-A887-4DB0D41C2214}</a:tableStyleId>
              </a:tblPr>
              <a:tblGrid>
                <a:gridCol w="539425"/>
                <a:gridCol w="539425"/>
                <a:gridCol w="539425"/>
              </a:tblGrid>
              <a:tr h="513025">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00FF"/>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alpha val="0"/>
                        </a:srgbClr>
                      </a:solidFill>
                      <a:prstDash val="solid"/>
                      <a:round/>
                      <a:headEnd len="sm" w="sm" type="none"/>
                      <a:tailEnd len="sm" w="sm" type="none"/>
                    </a:lnL>
                    <a:lnR cap="flat" cmpd="sng" w="19050">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00FF"/>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alpha val="0"/>
                        </a:srgbClr>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00FF"/>
                    </a:solidFill>
                  </a:tcPr>
                </a:tc>
              </a:tr>
              <a:tr h="513025">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alpha val="0"/>
                        </a:srgbClr>
                      </a:solidFill>
                      <a:prstDash val="solid"/>
                      <a:round/>
                      <a:headEnd len="sm" w="sm" type="none"/>
                      <a:tailEnd len="sm" w="sm" type="none"/>
                    </a:lnL>
                    <a:lnR cap="flat" cmpd="sng" w="19050">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alpha val="0"/>
                        </a:srgbClr>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r>
            </a:tbl>
          </a:graphicData>
        </a:graphic>
      </p:graphicFrame>
      <p:graphicFrame>
        <p:nvGraphicFramePr>
          <p:cNvPr id="446" name="Google Shape;446;p84"/>
          <p:cNvGraphicFramePr/>
          <p:nvPr/>
        </p:nvGraphicFramePr>
        <p:xfrm>
          <a:off x="421156" y="2664817"/>
          <a:ext cx="3000000" cy="3000000"/>
        </p:xfrm>
        <a:graphic>
          <a:graphicData uri="http://schemas.openxmlformats.org/drawingml/2006/table">
            <a:tbl>
              <a:tblPr>
                <a:noFill/>
                <a:tableStyleId>{85B4F9D0-3C74-4D89-A887-4DB0D41C2214}</a:tableStyleId>
              </a:tblPr>
              <a:tblGrid>
                <a:gridCol w="539425"/>
                <a:gridCol w="539425"/>
                <a:gridCol w="539425"/>
              </a:tblGrid>
              <a:tr h="512775">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00FF"/>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00FF"/>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00FF"/>
                    </a:solidFill>
                  </a:tcPr>
                </a:tc>
              </a:tr>
              <a:tr h="512775">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r>
            </a:tbl>
          </a:graphicData>
        </a:graphic>
      </p:graphicFrame>
      <p:graphicFrame>
        <p:nvGraphicFramePr>
          <p:cNvPr id="447" name="Google Shape;447;p84"/>
          <p:cNvGraphicFramePr/>
          <p:nvPr/>
        </p:nvGraphicFramePr>
        <p:xfrm>
          <a:off x="4677263" y="3782083"/>
          <a:ext cx="3000000" cy="3000000"/>
        </p:xfrm>
        <a:graphic>
          <a:graphicData uri="http://schemas.openxmlformats.org/drawingml/2006/table">
            <a:tbl>
              <a:tblPr>
                <a:noFill/>
                <a:tableStyleId>{85B4F9D0-3C74-4D89-A887-4DB0D41C2214}</a:tableStyleId>
              </a:tblPr>
              <a:tblGrid>
                <a:gridCol w="539425"/>
                <a:gridCol w="539425"/>
                <a:gridCol w="539425"/>
              </a:tblGrid>
              <a:tr h="513025">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00"/>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00"/>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r>
              <a:tr h="513025">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00"/>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00"/>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r>
            </a:tbl>
          </a:graphicData>
        </a:graphic>
      </p:graphicFrame>
      <p:graphicFrame>
        <p:nvGraphicFramePr>
          <p:cNvPr id="448" name="Google Shape;448;p84"/>
          <p:cNvGraphicFramePr/>
          <p:nvPr/>
        </p:nvGraphicFramePr>
        <p:xfrm>
          <a:off x="2848463" y="3782083"/>
          <a:ext cx="3000000" cy="3000000"/>
        </p:xfrm>
        <a:graphic>
          <a:graphicData uri="http://schemas.openxmlformats.org/drawingml/2006/table">
            <a:tbl>
              <a:tblPr>
                <a:noFill/>
                <a:tableStyleId>{85B4F9D0-3C74-4D89-A887-4DB0D41C2214}</a:tableStyleId>
              </a:tblPr>
              <a:tblGrid>
                <a:gridCol w="539425"/>
                <a:gridCol w="539425"/>
                <a:gridCol w="539425"/>
              </a:tblGrid>
              <a:tr h="513025">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rgbClr val="FFFF00"/>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rgbClr val="FFFF00"/>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rgbClr val="FFFFFF"/>
                    </a:solidFill>
                  </a:tcPr>
                </a:tc>
              </a:tr>
              <a:tr h="513025">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00"/>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00"/>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r>
            </a:tbl>
          </a:graphicData>
        </a:graphic>
      </p:graphicFrame>
      <p:graphicFrame>
        <p:nvGraphicFramePr>
          <p:cNvPr id="449" name="Google Shape;449;p84"/>
          <p:cNvGraphicFramePr/>
          <p:nvPr/>
        </p:nvGraphicFramePr>
        <p:xfrm>
          <a:off x="6669563" y="1280350"/>
          <a:ext cx="3000000" cy="3000000"/>
        </p:xfrm>
        <a:graphic>
          <a:graphicData uri="http://schemas.openxmlformats.org/drawingml/2006/table">
            <a:tbl>
              <a:tblPr>
                <a:noFill/>
                <a:tableStyleId>{85B4F9D0-3C74-4D89-A887-4DB0D41C2214}</a:tableStyleId>
              </a:tblPr>
              <a:tblGrid>
                <a:gridCol w="539425"/>
                <a:gridCol w="539425"/>
                <a:gridCol w="539425"/>
              </a:tblGrid>
              <a:tr h="513025">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rgbClr val="00FF00"/>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rgbClr val="FFFFFF"/>
                    </a:solidFill>
                  </a:tcPr>
                </a:tc>
              </a:tr>
              <a:tr h="513025">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r>
            </a:tbl>
          </a:graphicData>
        </a:graphic>
      </p:graphicFrame>
      <p:graphicFrame>
        <p:nvGraphicFramePr>
          <p:cNvPr id="450" name="Google Shape;450;p84"/>
          <p:cNvGraphicFramePr/>
          <p:nvPr/>
        </p:nvGraphicFramePr>
        <p:xfrm>
          <a:off x="6669563" y="2664817"/>
          <a:ext cx="3000000" cy="3000000"/>
        </p:xfrm>
        <a:graphic>
          <a:graphicData uri="http://schemas.openxmlformats.org/drawingml/2006/table">
            <a:tbl>
              <a:tblPr>
                <a:noFill/>
                <a:tableStyleId>{85B4F9D0-3C74-4D89-A887-4DB0D41C2214}</a:tableStyleId>
              </a:tblPr>
              <a:tblGrid>
                <a:gridCol w="540650"/>
                <a:gridCol w="540650"/>
                <a:gridCol w="540650"/>
              </a:tblGrid>
              <a:tr h="512775">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r>
              <a:tr h="512775">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67"/>
          <p:cNvSpPr txBox="1"/>
          <p:nvPr>
            <p:ph idx="4294967295" type="body"/>
          </p:nvPr>
        </p:nvSpPr>
        <p:spPr>
          <a:xfrm>
            <a:off x="542900" y="1129425"/>
            <a:ext cx="8062500" cy="3667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100">
                <a:solidFill>
                  <a:srgbClr val="434343"/>
                </a:solidFill>
                <a:latin typeface="Montserrat"/>
                <a:ea typeface="Montserrat"/>
                <a:cs typeface="Montserrat"/>
                <a:sym typeface="Montserrat"/>
              </a:rPr>
              <a:t>2.NF.1</a:t>
            </a:r>
            <a:r>
              <a:rPr lang="en" sz="1100">
                <a:solidFill>
                  <a:srgbClr val="434343"/>
                </a:solidFill>
                <a:latin typeface="Montserrat"/>
                <a:ea typeface="Montserrat"/>
                <a:cs typeface="Montserrat"/>
                <a:sym typeface="Montserrat"/>
              </a:rPr>
              <a:t> Understand a fraction 1/𝑏 as the quantity formed by 1 part when a whole is partitioned into b equal parts; understand a fraction 𝑎/𝑏 as the quantity formed by a parts of size 1/𝑏.</a:t>
            </a:r>
            <a:endParaRPr sz="1100">
              <a:solidFill>
                <a:srgbClr val="434343"/>
              </a:solidFill>
              <a:latin typeface="Montserrat"/>
              <a:ea typeface="Montserrat"/>
              <a:cs typeface="Montserrat"/>
              <a:sym typeface="Montserrat"/>
            </a:endParaRPr>
          </a:p>
          <a:p>
            <a:pPr indent="0" lvl="0" marL="0" rtl="0" algn="l">
              <a:lnSpc>
                <a:spcPct val="115000"/>
              </a:lnSpc>
              <a:spcBef>
                <a:spcPts val="1000"/>
              </a:spcBef>
              <a:spcAft>
                <a:spcPts val="0"/>
              </a:spcAft>
              <a:buNone/>
            </a:pPr>
            <a:r>
              <a:rPr b="1" lang="en" sz="1100">
                <a:solidFill>
                  <a:srgbClr val="434343"/>
                </a:solidFill>
                <a:latin typeface="Montserrat"/>
                <a:ea typeface="Montserrat"/>
                <a:cs typeface="Montserrat"/>
                <a:sym typeface="Montserrat"/>
              </a:rPr>
              <a:t>2.NF.2 </a:t>
            </a:r>
            <a:r>
              <a:rPr lang="en" sz="1100">
                <a:solidFill>
                  <a:srgbClr val="434343"/>
                </a:solidFill>
                <a:latin typeface="Montserrat"/>
                <a:ea typeface="Montserrat"/>
                <a:cs typeface="Montserrat"/>
                <a:sym typeface="Montserrat"/>
              </a:rPr>
              <a:t>Understand a fraction as a number on the number line; represent fractions on a number line diagram.</a:t>
            </a:r>
            <a:endParaRPr sz="1100">
              <a:solidFill>
                <a:srgbClr val="434343"/>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1100">
                <a:solidFill>
                  <a:srgbClr val="434343"/>
                </a:solidFill>
                <a:latin typeface="Montserrat"/>
                <a:ea typeface="Montserrat"/>
                <a:cs typeface="Montserrat"/>
                <a:sym typeface="Montserrat"/>
              </a:rPr>
              <a:t>a. Represent a fraction 1/𝑏 on a number line diagram by defining the interval from 0 to 1 as the whole and partitioning it into b equal parts. Recognize that each part has size 1/𝑏 and that the endpoint of the part based at 0 locates the number 1/𝑏 on the number line.</a:t>
            </a:r>
            <a:br>
              <a:rPr lang="en" sz="1100">
                <a:solidFill>
                  <a:srgbClr val="434343"/>
                </a:solidFill>
                <a:latin typeface="Montserrat"/>
                <a:ea typeface="Montserrat"/>
                <a:cs typeface="Montserrat"/>
                <a:sym typeface="Montserrat"/>
              </a:rPr>
            </a:br>
            <a:r>
              <a:rPr lang="en" sz="1100">
                <a:solidFill>
                  <a:srgbClr val="434343"/>
                </a:solidFill>
                <a:latin typeface="Montserrat"/>
                <a:ea typeface="Montserrat"/>
                <a:cs typeface="Montserrat"/>
                <a:sym typeface="Montserrat"/>
              </a:rPr>
              <a:t>b. Represent a fraction 𝑎/𝑏 on a number line diagram by marking off a lengths 1/𝑏 from 0. Recognize that the resulting interval has size 𝑎/𝑏 and that its endpoint locates the number 1/𝑏 on the number line.</a:t>
            </a:r>
            <a:endParaRPr sz="1100">
              <a:solidFill>
                <a:srgbClr val="434343"/>
              </a:solidFill>
              <a:latin typeface="Montserrat"/>
              <a:ea typeface="Montserrat"/>
              <a:cs typeface="Montserrat"/>
              <a:sym typeface="Montserrat"/>
            </a:endParaRPr>
          </a:p>
          <a:p>
            <a:pPr indent="0" lvl="0" marL="0" rtl="0" algn="l">
              <a:lnSpc>
                <a:spcPct val="115000"/>
              </a:lnSpc>
              <a:spcBef>
                <a:spcPts val="1000"/>
              </a:spcBef>
              <a:spcAft>
                <a:spcPts val="0"/>
              </a:spcAft>
              <a:buNone/>
            </a:pPr>
            <a:r>
              <a:rPr lang="en" sz="1100">
                <a:solidFill>
                  <a:srgbClr val="434343"/>
                </a:solidFill>
                <a:latin typeface="Montserrat"/>
                <a:ea typeface="Montserrat"/>
                <a:cs typeface="Montserrat"/>
                <a:sym typeface="Montserrat"/>
              </a:rPr>
              <a:t>2.NF.3 Explain equivalence of fractions in special cases, and compare fractions by reasoning about their size.</a:t>
            </a:r>
            <a:br>
              <a:rPr lang="en" sz="1100">
                <a:solidFill>
                  <a:srgbClr val="434343"/>
                </a:solidFill>
                <a:latin typeface="Montserrat"/>
                <a:ea typeface="Montserrat"/>
                <a:cs typeface="Montserrat"/>
                <a:sym typeface="Montserrat"/>
              </a:rPr>
            </a:br>
            <a:r>
              <a:rPr lang="en" sz="1100">
                <a:solidFill>
                  <a:srgbClr val="434343"/>
                </a:solidFill>
                <a:latin typeface="Montserrat"/>
                <a:ea typeface="Montserrat"/>
                <a:cs typeface="Montserrat"/>
                <a:sym typeface="Montserrat"/>
              </a:rPr>
              <a:t>c. Express whole numbers as fractions, and recognize fractions that are equivalent to whole numbers. </a:t>
            </a:r>
            <a:endParaRPr b="1" sz="1100">
              <a:solidFill>
                <a:srgbClr val="434343"/>
              </a:solidFill>
              <a:latin typeface="Montserrat"/>
              <a:ea typeface="Montserrat"/>
              <a:cs typeface="Montserrat"/>
              <a:sym typeface="Montserrat"/>
            </a:endParaRPr>
          </a:p>
          <a:p>
            <a:pPr indent="0" lvl="0" marL="0" rtl="0" algn="l">
              <a:lnSpc>
                <a:spcPct val="115000"/>
              </a:lnSpc>
              <a:spcBef>
                <a:spcPts val="1000"/>
              </a:spcBef>
              <a:spcAft>
                <a:spcPts val="0"/>
              </a:spcAft>
              <a:buNone/>
            </a:pPr>
            <a:r>
              <a:rPr lang="en" sz="1100">
                <a:solidFill>
                  <a:srgbClr val="434343"/>
                </a:solidFill>
                <a:latin typeface="Montserrat"/>
                <a:ea typeface="Montserrat"/>
                <a:cs typeface="Montserrat"/>
                <a:sym typeface="Montserrat"/>
              </a:rPr>
              <a:t>3.NF.3 Understand a fraction 𝑎/𝑏 with </a:t>
            </a:r>
            <a:r>
              <a:rPr i="1" lang="en" sz="1100">
                <a:solidFill>
                  <a:srgbClr val="434343"/>
                </a:solidFill>
                <a:latin typeface="Montserrat"/>
                <a:ea typeface="Montserrat"/>
                <a:cs typeface="Montserrat"/>
                <a:sym typeface="Montserrat"/>
              </a:rPr>
              <a:t>a</a:t>
            </a:r>
            <a:r>
              <a:rPr lang="en" sz="1100">
                <a:solidFill>
                  <a:srgbClr val="434343"/>
                </a:solidFill>
                <a:latin typeface="Montserrat"/>
                <a:ea typeface="Montserrat"/>
                <a:cs typeface="Montserrat"/>
                <a:sym typeface="Montserrat"/>
              </a:rPr>
              <a:t> &gt; 1 as a sum of fractions 1/𝑏:</a:t>
            </a:r>
            <a:br>
              <a:rPr lang="en" sz="1100">
                <a:solidFill>
                  <a:srgbClr val="434343"/>
                </a:solidFill>
                <a:latin typeface="Montserrat"/>
                <a:ea typeface="Montserrat"/>
                <a:cs typeface="Montserrat"/>
                <a:sym typeface="Montserrat"/>
              </a:rPr>
            </a:br>
            <a:r>
              <a:rPr lang="en" sz="1100">
                <a:solidFill>
                  <a:srgbClr val="434343"/>
                </a:solidFill>
                <a:latin typeface="Montserrat"/>
                <a:ea typeface="Montserrat"/>
                <a:cs typeface="Montserrat"/>
                <a:sym typeface="Montserrat"/>
              </a:rPr>
              <a:t>a. Understand addition and subtraction of fractions as joining and separating parts referring to the same whole.</a:t>
            </a:r>
            <a:br>
              <a:rPr lang="en" sz="1100">
                <a:solidFill>
                  <a:srgbClr val="434343"/>
                </a:solidFill>
                <a:latin typeface="Montserrat"/>
                <a:ea typeface="Montserrat"/>
                <a:cs typeface="Montserrat"/>
                <a:sym typeface="Montserrat"/>
              </a:rPr>
            </a:br>
            <a:r>
              <a:rPr lang="en" sz="1100">
                <a:solidFill>
                  <a:srgbClr val="434343"/>
                </a:solidFill>
                <a:latin typeface="Montserrat"/>
                <a:ea typeface="Montserrat"/>
                <a:cs typeface="Montserrat"/>
                <a:sym typeface="Montserrat"/>
              </a:rPr>
              <a:t>b. Decompose a fraction into a sum of fractions with the same denominator in more than one way, recording each decomposition by an equation. Justify decompositions by using a visual fraction model.</a:t>
            </a:r>
            <a:endParaRPr sz="1100">
              <a:solidFill>
                <a:srgbClr val="434343"/>
              </a:solidFill>
              <a:latin typeface="Montserrat"/>
              <a:ea typeface="Montserrat"/>
              <a:cs typeface="Montserrat"/>
              <a:sym typeface="Montserrat"/>
            </a:endParaRPr>
          </a:p>
          <a:p>
            <a:pPr indent="0" lvl="0" marL="0" rtl="0" algn="l">
              <a:lnSpc>
                <a:spcPct val="100000"/>
              </a:lnSpc>
              <a:spcBef>
                <a:spcPts val="1000"/>
              </a:spcBef>
              <a:spcAft>
                <a:spcPts val="500"/>
              </a:spcAft>
              <a:buNone/>
            </a:pPr>
            <a:r>
              <a:rPr b="1" lang="en" sz="1200">
                <a:solidFill>
                  <a:srgbClr val="000000"/>
                </a:solidFill>
                <a:latin typeface="Montserrat"/>
                <a:ea typeface="Montserrat"/>
                <a:cs typeface="Montserrat"/>
                <a:sym typeface="Montserrat"/>
              </a:rPr>
              <a:t>Targeted SMPs: </a:t>
            </a:r>
            <a:r>
              <a:rPr lang="en" sz="1200">
                <a:solidFill>
                  <a:srgbClr val="000000"/>
                </a:solidFill>
                <a:latin typeface="Montserrat"/>
                <a:ea typeface="Montserrat"/>
                <a:cs typeface="Montserrat"/>
                <a:sym typeface="Montserrat"/>
              </a:rPr>
              <a:t>5</a:t>
            </a:r>
            <a:r>
              <a:rPr lang="en" sz="1200">
                <a:solidFill>
                  <a:srgbClr val="000000"/>
                </a:solidFill>
                <a:latin typeface="Montserrat"/>
                <a:ea typeface="Montserrat"/>
                <a:cs typeface="Montserrat"/>
                <a:sym typeface="Montserrat"/>
              </a:rPr>
              <a:t>,</a:t>
            </a:r>
            <a:r>
              <a:rPr b="1" lang="en" sz="1200">
                <a:solidFill>
                  <a:srgbClr val="000000"/>
                </a:solidFill>
                <a:latin typeface="Montserrat"/>
                <a:ea typeface="Montserrat"/>
                <a:cs typeface="Montserrat"/>
                <a:sym typeface="Montserrat"/>
              </a:rPr>
              <a:t> </a:t>
            </a:r>
            <a:r>
              <a:rPr lang="en" sz="1200">
                <a:solidFill>
                  <a:srgbClr val="000000"/>
                </a:solidFill>
                <a:latin typeface="Montserrat"/>
                <a:ea typeface="Montserrat"/>
                <a:cs typeface="Montserrat"/>
                <a:sym typeface="Montserrat"/>
              </a:rPr>
              <a:t>7,</a:t>
            </a:r>
            <a:r>
              <a:rPr b="1" lang="en" sz="1200">
                <a:solidFill>
                  <a:srgbClr val="000000"/>
                </a:solidFill>
                <a:latin typeface="Montserrat"/>
                <a:ea typeface="Montserrat"/>
                <a:cs typeface="Montserrat"/>
                <a:sym typeface="Montserrat"/>
              </a:rPr>
              <a:t> </a:t>
            </a:r>
            <a:r>
              <a:rPr lang="en" sz="1200">
                <a:solidFill>
                  <a:srgbClr val="000000"/>
                </a:solidFill>
                <a:latin typeface="Montserrat"/>
                <a:ea typeface="Montserrat"/>
                <a:cs typeface="Montserrat"/>
                <a:sym typeface="Montserrat"/>
              </a:rPr>
              <a:t>8</a:t>
            </a:r>
            <a:endParaRPr sz="1100">
              <a:solidFill>
                <a:srgbClr val="434343"/>
              </a:solidFill>
              <a:latin typeface="Montserrat"/>
              <a:ea typeface="Montserrat"/>
              <a:cs typeface="Montserrat"/>
              <a:sym typeface="Montserrat"/>
            </a:endParaRPr>
          </a:p>
        </p:txBody>
      </p:sp>
      <p:sp>
        <p:nvSpPr>
          <p:cNvPr id="189" name="Google Shape;189;p67"/>
          <p:cNvSpPr txBox="1"/>
          <p:nvPr/>
        </p:nvSpPr>
        <p:spPr>
          <a:xfrm>
            <a:off x="542900" y="810550"/>
            <a:ext cx="7569000" cy="435900"/>
          </a:xfrm>
          <a:prstGeom prst="rect">
            <a:avLst/>
          </a:prstGeom>
          <a:noFill/>
          <a:ln>
            <a:noFill/>
          </a:ln>
        </p:spPr>
        <p:txBody>
          <a:bodyPr anchorCtr="0" anchor="b" bIns="91425" lIns="91425" spcFirstLastPara="1" rIns="91425" wrap="square" tIns="91425">
            <a:normAutofit/>
          </a:bodyPr>
          <a:lstStyle/>
          <a:p>
            <a:pPr indent="0" lvl="0" marL="0" rtl="0" algn="l">
              <a:lnSpc>
                <a:spcPct val="90000"/>
              </a:lnSpc>
              <a:spcBef>
                <a:spcPts val="0"/>
              </a:spcBef>
              <a:spcAft>
                <a:spcPts val="0"/>
              </a:spcAft>
              <a:buNone/>
            </a:pPr>
            <a:r>
              <a:rPr lang="en" sz="1800" u="sng">
                <a:latin typeface="Montserrat"/>
                <a:ea typeface="Montserrat"/>
                <a:cs typeface="Montserrat"/>
                <a:sym typeface="Montserrat"/>
              </a:rPr>
              <a:t>IL ABE/ASE Math Standards</a:t>
            </a:r>
            <a:endParaRPr i="1" sz="1800" u="sng">
              <a:latin typeface="Montserrat"/>
              <a:ea typeface="Montserrat"/>
              <a:cs typeface="Montserrat"/>
              <a:sym typeface="Montserrat"/>
            </a:endParaRPr>
          </a:p>
        </p:txBody>
      </p:sp>
      <p:sp>
        <p:nvSpPr>
          <p:cNvPr id="190" name="Google Shape;190;p67"/>
          <p:cNvSpPr txBox="1"/>
          <p:nvPr/>
        </p:nvSpPr>
        <p:spPr>
          <a:xfrm>
            <a:off x="2336700" y="374350"/>
            <a:ext cx="4470600" cy="51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000"/>
              </a:spcAft>
              <a:buNone/>
            </a:pPr>
            <a:r>
              <a:rPr b="1" lang="en" sz="2400">
                <a:solidFill>
                  <a:srgbClr val="FF0000"/>
                </a:solidFill>
                <a:highlight>
                  <a:schemeClr val="lt1"/>
                </a:highlight>
                <a:latin typeface="Lato"/>
                <a:ea typeface="Lato"/>
                <a:cs typeface="Lato"/>
                <a:sym typeface="Lato"/>
              </a:rPr>
              <a:t>L</a:t>
            </a:r>
            <a:r>
              <a:rPr b="1" lang="en" sz="2400">
                <a:solidFill>
                  <a:srgbClr val="FF3700"/>
                </a:solidFill>
                <a:highlight>
                  <a:schemeClr val="lt1"/>
                </a:highlight>
                <a:latin typeface="Lato"/>
                <a:ea typeface="Lato"/>
                <a:cs typeface="Lato"/>
                <a:sym typeface="Lato"/>
              </a:rPr>
              <a:t>e</a:t>
            </a:r>
            <a:r>
              <a:rPr b="1" lang="en" sz="2400">
                <a:solidFill>
                  <a:srgbClr val="FF6F00"/>
                </a:solidFill>
                <a:highlight>
                  <a:schemeClr val="lt1"/>
                </a:highlight>
                <a:latin typeface="Lato"/>
                <a:ea typeface="Lato"/>
                <a:cs typeface="Lato"/>
                <a:sym typeface="Lato"/>
              </a:rPr>
              <a:t>s</a:t>
            </a:r>
            <a:r>
              <a:rPr b="1" lang="en" sz="2400">
                <a:solidFill>
                  <a:srgbClr val="FFA700"/>
                </a:solidFill>
                <a:highlight>
                  <a:schemeClr val="lt1"/>
                </a:highlight>
                <a:latin typeface="Lato"/>
                <a:ea typeface="Lato"/>
                <a:cs typeface="Lato"/>
                <a:sym typeface="Lato"/>
              </a:rPr>
              <a:t>s</a:t>
            </a:r>
            <a:r>
              <a:rPr b="1" lang="en" sz="2400">
                <a:solidFill>
                  <a:srgbClr val="FFDF00"/>
                </a:solidFill>
                <a:highlight>
                  <a:schemeClr val="lt1"/>
                </a:highlight>
                <a:latin typeface="Lato"/>
                <a:ea typeface="Lato"/>
                <a:cs typeface="Lato"/>
                <a:sym typeface="Lato"/>
              </a:rPr>
              <a:t>o</a:t>
            </a:r>
            <a:r>
              <a:rPr b="1" lang="en" sz="2400">
                <a:solidFill>
                  <a:srgbClr val="E6FF00"/>
                </a:solidFill>
                <a:highlight>
                  <a:schemeClr val="lt1"/>
                </a:highlight>
                <a:latin typeface="Lato"/>
                <a:ea typeface="Lato"/>
                <a:cs typeface="Lato"/>
                <a:sym typeface="Lato"/>
              </a:rPr>
              <a:t>n</a:t>
            </a:r>
            <a:r>
              <a:rPr b="1" lang="en" sz="2400">
                <a:solidFill>
                  <a:srgbClr val="AEFF00"/>
                </a:solidFill>
                <a:highlight>
                  <a:schemeClr val="lt1"/>
                </a:highlight>
                <a:latin typeface="Lato"/>
                <a:ea typeface="Lato"/>
                <a:cs typeface="Lato"/>
                <a:sym typeface="Lato"/>
              </a:rPr>
              <a:t> </a:t>
            </a:r>
            <a:r>
              <a:rPr b="1" lang="en" sz="2400">
                <a:solidFill>
                  <a:srgbClr val="76FF00"/>
                </a:solidFill>
                <a:highlight>
                  <a:schemeClr val="lt1"/>
                </a:highlight>
                <a:latin typeface="Lato"/>
                <a:ea typeface="Lato"/>
                <a:cs typeface="Lato"/>
                <a:sym typeface="Lato"/>
              </a:rPr>
              <a:t>2</a:t>
            </a:r>
            <a:r>
              <a:rPr b="1" lang="en" sz="2400">
                <a:solidFill>
                  <a:srgbClr val="3EFF00"/>
                </a:solidFill>
                <a:highlight>
                  <a:schemeClr val="lt1"/>
                </a:highlight>
                <a:latin typeface="Lato"/>
                <a:ea typeface="Lato"/>
                <a:cs typeface="Lato"/>
                <a:sym typeface="Lato"/>
              </a:rPr>
              <a:t> </a:t>
            </a:r>
            <a:r>
              <a:rPr b="1" lang="en" sz="2400">
                <a:solidFill>
                  <a:srgbClr val="06FF00"/>
                </a:solidFill>
                <a:highlight>
                  <a:schemeClr val="lt1"/>
                </a:highlight>
                <a:latin typeface="Lato"/>
                <a:ea typeface="Lato"/>
                <a:cs typeface="Lato"/>
                <a:sym typeface="Lato"/>
              </a:rPr>
              <a:t>C</a:t>
            </a:r>
            <a:r>
              <a:rPr b="1" lang="en" sz="2400">
                <a:solidFill>
                  <a:srgbClr val="00FF31"/>
                </a:solidFill>
                <a:highlight>
                  <a:schemeClr val="lt1"/>
                </a:highlight>
                <a:latin typeface="Lato"/>
                <a:ea typeface="Lato"/>
                <a:cs typeface="Lato"/>
                <a:sym typeface="Lato"/>
              </a:rPr>
              <a:t>o</a:t>
            </a:r>
            <a:r>
              <a:rPr b="1" lang="en" sz="2400">
                <a:solidFill>
                  <a:srgbClr val="00FF68"/>
                </a:solidFill>
                <a:highlight>
                  <a:schemeClr val="lt1"/>
                </a:highlight>
                <a:latin typeface="Lato"/>
                <a:ea typeface="Lato"/>
                <a:cs typeface="Lato"/>
                <a:sym typeface="Lato"/>
              </a:rPr>
              <a:t>n</a:t>
            </a:r>
            <a:r>
              <a:rPr b="1" lang="en" sz="2400">
                <a:solidFill>
                  <a:srgbClr val="00FFA0"/>
                </a:solidFill>
                <a:highlight>
                  <a:schemeClr val="lt1"/>
                </a:highlight>
                <a:latin typeface="Lato"/>
                <a:ea typeface="Lato"/>
                <a:cs typeface="Lato"/>
                <a:sym typeface="Lato"/>
              </a:rPr>
              <a:t>t</a:t>
            </a:r>
            <a:r>
              <a:rPr b="1" lang="en" sz="2400">
                <a:solidFill>
                  <a:srgbClr val="00FFD8"/>
                </a:solidFill>
                <a:highlight>
                  <a:schemeClr val="lt1"/>
                </a:highlight>
                <a:latin typeface="Lato"/>
                <a:ea typeface="Lato"/>
                <a:cs typeface="Lato"/>
                <a:sym typeface="Lato"/>
              </a:rPr>
              <a:t>e</a:t>
            </a:r>
            <a:r>
              <a:rPr b="1" lang="en" sz="2400">
                <a:solidFill>
                  <a:srgbClr val="00EDFF"/>
                </a:solidFill>
                <a:highlight>
                  <a:schemeClr val="lt1"/>
                </a:highlight>
                <a:latin typeface="Lato"/>
                <a:ea typeface="Lato"/>
                <a:cs typeface="Lato"/>
                <a:sym typeface="Lato"/>
              </a:rPr>
              <a:t>n</a:t>
            </a:r>
            <a:r>
              <a:rPr b="1" lang="en" sz="2400">
                <a:solidFill>
                  <a:srgbClr val="00B5FF"/>
                </a:solidFill>
                <a:highlight>
                  <a:schemeClr val="lt1"/>
                </a:highlight>
                <a:latin typeface="Lato"/>
                <a:ea typeface="Lato"/>
                <a:cs typeface="Lato"/>
                <a:sym typeface="Lato"/>
              </a:rPr>
              <a:t>t</a:t>
            </a:r>
            <a:r>
              <a:rPr b="1" lang="en" sz="2400">
                <a:solidFill>
                  <a:srgbClr val="007DFF"/>
                </a:solidFill>
                <a:highlight>
                  <a:schemeClr val="lt1"/>
                </a:highlight>
                <a:latin typeface="Lato"/>
                <a:ea typeface="Lato"/>
                <a:cs typeface="Lato"/>
                <a:sym typeface="Lato"/>
              </a:rPr>
              <a:t> </a:t>
            </a:r>
            <a:r>
              <a:rPr b="1" lang="en" sz="2400">
                <a:solidFill>
                  <a:srgbClr val="0045FF"/>
                </a:solidFill>
                <a:highlight>
                  <a:schemeClr val="lt1"/>
                </a:highlight>
                <a:latin typeface="Lato"/>
                <a:ea typeface="Lato"/>
                <a:cs typeface="Lato"/>
                <a:sym typeface="Lato"/>
              </a:rPr>
              <a:t>S</a:t>
            </a:r>
            <a:r>
              <a:rPr b="1" lang="en" sz="2400">
                <a:solidFill>
                  <a:srgbClr val="000DFF"/>
                </a:solidFill>
                <a:highlight>
                  <a:schemeClr val="lt1"/>
                </a:highlight>
                <a:latin typeface="Lato"/>
                <a:ea typeface="Lato"/>
                <a:cs typeface="Lato"/>
                <a:sym typeface="Lato"/>
              </a:rPr>
              <a:t>t</a:t>
            </a:r>
            <a:r>
              <a:rPr b="1" lang="en" sz="2400">
                <a:solidFill>
                  <a:srgbClr val="2A00FF"/>
                </a:solidFill>
                <a:highlight>
                  <a:schemeClr val="lt1"/>
                </a:highlight>
                <a:latin typeface="Lato"/>
                <a:ea typeface="Lato"/>
                <a:cs typeface="Lato"/>
                <a:sym typeface="Lato"/>
              </a:rPr>
              <a:t>a</a:t>
            </a:r>
            <a:r>
              <a:rPr b="1" lang="en" sz="2400">
                <a:solidFill>
                  <a:srgbClr val="6200FF"/>
                </a:solidFill>
                <a:highlight>
                  <a:schemeClr val="lt1"/>
                </a:highlight>
                <a:latin typeface="Lato"/>
                <a:ea typeface="Lato"/>
                <a:cs typeface="Lato"/>
                <a:sym typeface="Lato"/>
              </a:rPr>
              <a:t>n</a:t>
            </a:r>
            <a:r>
              <a:rPr b="1" lang="en" sz="2400">
                <a:solidFill>
                  <a:srgbClr val="9900FF"/>
                </a:solidFill>
                <a:highlight>
                  <a:schemeClr val="lt1"/>
                </a:highlight>
                <a:latin typeface="Lato"/>
                <a:ea typeface="Lato"/>
                <a:cs typeface="Lato"/>
                <a:sym typeface="Lato"/>
              </a:rPr>
              <a:t>d</a:t>
            </a:r>
            <a:r>
              <a:rPr b="1" lang="en" sz="2400">
                <a:solidFill>
                  <a:srgbClr val="D100FF"/>
                </a:solidFill>
                <a:highlight>
                  <a:schemeClr val="lt1"/>
                </a:highlight>
                <a:latin typeface="Lato"/>
                <a:ea typeface="Lato"/>
                <a:cs typeface="Lato"/>
                <a:sym typeface="Lato"/>
              </a:rPr>
              <a:t>a</a:t>
            </a:r>
            <a:r>
              <a:rPr b="1" lang="en" sz="2400">
                <a:solidFill>
                  <a:srgbClr val="FF00F4"/>
                </a:solidFill>
                <a:highlight>
                  <a:schemeClr val="lt1"/>
                </a:highlight>
                <a:latin typeface="Lato"/>
                <a:ea typeface="Lato"/>
                <a:cs typeface="Lato"/>
                <a:sym typeface="Lato"/>
              </a:rPr>
              <a:t>r</a:t>
            </a:r>
            <a:r>
              <a:rPr b="1" lang="en" sz="2400">
                <a:solidFill>
                  <a:srgbClr val="FF00BC"/>
                </a:solidFill>
                <a:highlight>
                  <a:schemeClr val="lt1"/>
                </a:highlight>
                <a:latin typeface="Lato"/>
                <a:ea typeface="Lato"/>
                <a:cs typeface="Lato"/>
                <a:sym typeface="Lato"/>
              </a:rPr>
              <a:t>d</a:t>
            </a:r>
            <a:r>
              <a:rPr b="1" lang="en" sz="2400">
                <a:solidFill>
                  <a:srgbClr val="FF0084"/>
                </a:solidFill>
                <a:highlight>
                  <a:schemeClr val="lt1"/>
                </a:highlight>
                <a:latin typeface="Lato"/>
                <a:ea typeface="Lato"/>
                <a:cs typeface="Lato"/>
                <a:sym typeface="Lato"/>
              </a:rPr>
              <a:t>s</a:t>
            </a:r>
            <a:endParaRPr sz="1500">
              <a:solidFill>
                <a:srgbClr val="FF0084"/>
              </a:solidFill>
              <a:highlight>
                <a:schemeClr val="lt1"/>
              </a:highlight>
              <a:latin typeface="Montserrat"/>
              <a:ea typeface="Montserrat"/>
              <a:cs typeface="Montserrat"/>
              <a:sym typeface="Montserra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C002"/>
            </a:gs>
            <a:gs pos="100000">
              <a:srgbClr val="795B04"/>
            </a:gs>
          </a:gsLst>
          <a:path path="circle">
            <a:fillToRect b="50%" l="50%" r="50%" t="50%"/>
          </a:path>
          <a:tileRect/>
        </a:gradFill>
      </p:bgPr>
    </p:bg>
    <p:spTree>
      <p:nvGrpSpPr>
        <p:cNvPr id="454" name="Shape 454"/>
        <p:cNvGrpSpPr/>
        <p:nvPr/>
      </p:nvGrpSpPr>
      <p:grpSpPr>
        <a:xfrm>
          <a:off x="0" y="0"/>
          <a:ext cx="0" cy="0"/>
          <a:chOff x="0" y="0"/>
          <a:chExt cx="0" cy="0"/>
        </a:xfrm>
      </p:grpSpPr>
      <p:grpSp>
        <p:nvGrpSpPr>
          <p:cNvPr id="455" name="Google Shape;455;p85"/>
          <p:cNvGrpSpPr/>
          <p:nvPr/>
        </p:nvGrpSpPr>
        <p:grpSpPr>
          <a:xfrm>
            <a:off x="4092950" y="3669875"/>
            <a:ext cx="4320600" cy="583247"/>
            <a:chOff x="4245350" y="3288875"/>
            <a:chExt cx="4320600" cy="583247"/>
          </a:xfrm>
        </p:grpSpPr>
        <p:pic>
          <p:nvPicPr>
            <p:cNvPr id="456" name="Google Shape;456;p85"/>
            <p:cNvPicPr preferRelativeResize="0"/>
            <p:nvPr/>
          </p:nvPicPr>
          <p:blipFill rotWithShape="1">
            <a:blip r:embed="rId3">
              <a:alphaModFix/>
            </a:blip>
            <a:srcRect b="3722" l="0" r="0" t="5697"/>
            <a:stretch/>
          </p:blipFill>
          <p:spPr>
            <a:xfrm>
              <a:off x="5768292" y="3288875"/>
              <a:ext cx="513246" cy="583247"/>
            </a:xfrm>
            <a:prstGeom prst="rect">
              <a:avLst/>
            </a:prstGeom>
            <a:noFill/>
            <a:ln>
              <a:noFill/>
            </a:ln>
          </p:spPr>
        </p:pic>
        <p:pic>
          <p:nvPicPr>
            <p:cNvPr id="457" name="Google Shape;457;p85"/>
            <p:cNvPicPr preferRelativeResize="0"/>
            <p:nvPr/>
          </p:nvPicPr>
          <p:blipFill rotWithShape="1">
            <a:blip r:embed="rId3">
              <a:alphaModFix/>
            </a:blip>
            <a:srcRect b="3722" l="0" r="0" t="5697"/>
            <a:stretch/>
          </p:blipFill>
          <p:spPr>
            <a:xfrm>
              <a:off x="6529762" y="3288875"/>
              <a:ext cx="513246" cy="583247"/>
            </a:xfrm>
            <a:prstGeom prst="rect">
              <a:avLst/>
            </a:prstGeom>
            <a:noFill/>
            <a:ln>
              <a:noFill/>
            </a:ln>
          </p:spPr>
        </p:pic>
        <p:pic>
          <p:nvPicPr>
            <p:cNvPr id="458" name="Google Shape;458;p85"/>
            <p:cNvPicPr preferRelativeResize="0"/>
            <p:nvPr/>
          </p:nvPicPr>
          <p:blipFill rotWithShape="1">
            <a:blip r:embed="rId3">
              <a:alphaModFix/>
            </a:blip>
            <a:srcRect b="3722" l="0" r="0" t="5697"/>
            <a:stretch/>
          </p:blipFill>
          <p:spPr>
            <a:xfrm>
              <a:off x="7291233" y="3288875"/>
              <a:ext cx="513246" cy="583247"/>
            </a:xfrm>
            <a:prstGeom prst="rect">
              <a:avLst/>
            </a:prstGeom>
            <a:noFill/>
            <a:ln>
              <a:noFill/>
            </a:ln>
          </p:spPr>
        </p:pic>
        <p:pic>
          <p:nvPicPr>
            <p:cNvPr id="459" name="Google Shape;459;p85"/>
            <p:cNvPicPr preferRelativeResize="0"/>
            <p:nvPr/>
          </p:nvPicPr>
          <p:blipFill rotWithShape="1">
            <a:blip r:embed="rId3">
              <a:alphaModFix/>
            </a:blip>
            <a:srcRect b="3722" l="0" r="0" t="5697"/>
            <a:stretch/>
          </p:blipFill>
          <p:spPr>
            <a:xfrm>
              <a:off x="8052704" y="3288875"/>
              <a:ext cx="513246" cy="583247"/>
            </a:xfrm>
            <a:prstGeom prst="rect">
              <a:avLst/>
            </a:prstGeom>
            <a:noFill/>
            <a:ln>
              <a:noFill/>
            </a:ln>
          </p:spPr>
        </p:pic>
        <p:pic>
          <p:nvPicPr>
            <p:cNvPr id="460" name="Google Shape;460;p85"/>
            <p:cNvPicPr preferRelativeResize="0"/>
            <p:nvPr/>
          </p:nvPicPr>
          <p:blipFill rotWithShape="1">
            <a:blip r:embed="rId3">
              <a:alphaModFix/>
            </a:blip>
            <a:srcRect b="3722" l="0" r="0" t="5697"/>
            <a:stretch/>
          </p:blipFill>
          <p:spPr>
            <a:xfrm>
              <a:off x="4245350" y="3288875"/>
              <a:ext cx="513246" cy="583247"/>
            </a:xfrm>
            <a:prstGeom prst="rect">
              <a:avLst/>
            </a:prstGeom>
            <a:noFill/>
            <a:ln>
              <a:noFill/>
            </a:ln>
          </p:spPr>
        </p:pic>
        <p:pic>
          <p:nvPicPr>
            <p:cNvPr id="461" name="Google Shape;461;p85"/>
            <p:cNvPicPr preferRelativeResize="0"/>
            <p:nvPr/>
          </p:nvPicPr>
          <p:blipFill rotWithShape="1">
            <a:blip r:embed="rId3">
              <a:alphaModFix/>
            </a:blip>
            <a:srcRect b="3722" l="0" r="0" t="5697"/>
            <a:stretch/>
          </p:blipFill>
          <p:spPr>
            <a:xfrm>
              <a:off x="5006821" y="3288875"/>
              <a:ext cx="513246" cy="583247"/>
            </a:xfrm>
            <a:prstGeom prst="rect">
              <a:avLst/>
            </a:prstGeom>
            <a:noFill/>
            <a:ln>
              <a:noFill/>
            </a:ln>
          </p:spPr>
        </p:pic>
        <p:sp>
          <p:nvSpPr>
            <p:cNvPr id="462" name="Google Shape;462;p85"/>
            <p:cNvSpPr txBox="1"/>
            <p:nvPr/>
          </p:nvSpPr>
          <p:spPr>
            <a:xfrm>
              <a:off x="4562850" y="3331541"/>
              <a:ext cx="609900" cy="47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900">
                  <a:solidFill>
                    <a:srgbClr val="FFFFFF"/>
                  </a:solidFill>
                  <a:latin typeface="Montserrat"/>
                  <a:ea typeface="Montserrat"/>
                  <a:cs typeface="Montserrat"/>
                  <a:sym typeface="Montserrat"/>
                </a:rPr>
                <a:t>+</a:t>
              </a:r>
              <a:endParaRPr b="1" sz="1900">
                <a:solidFill>
                  <a:srgbClr val="FFFFFF"/>
                </a:solidFill>
                <a:latin typeface="Montserrat"/>
                <a:ea typeface="Montserrat"/>
                <a:cs typeface="Montserrat"/>
                <a:sym typeface="Montserrat"/>
              </a:endParaRPr>
            </a:p>
          </p:txBody>
        </p:sp>
        <p:sp>
          <p:nvSpPr>
            <p:cNvPr id="463" name="Google Shape;463;p85"/>
            <p:cNvSpPr txBox="1"/>
            <p:nvPr/>
          </p:nvSpPr>
          <p:spPr>
            <a:xfrm>
              <a:off x="5339247" y="3331541"/>
              <a:ext cx="609900" cy="47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900">
                  <a:solidFill>
                    <a:srgbClr val="FFFFFF"/>
                  </a:solidFill>
                  <a:latin typeface="Montserrat"/>
                  <a:ea typeface="Montserrat"/>
                  <a:cs typeface="Montserrat"/>
                  <a:sym typeface="Montserrat"/>
                </a:rPr>
                <a:t>+</a:t>
              </a:r>
              <a:endParaRPr b="1" sz="1900">
                <a:solidFill>
                  <a:srgbClr val="FFFFFF"/>
                </a:solidFill>
                <a:latin typeface="Montserrat"/>
                <a:ea typeface="Montserrat"/>
                <a:cs typeface="Montserrat"/>
                <a:sym typeface="Montserrat"/>
              </a:endParaRPr>
            </a:p>
          </p:txBody>
        </p:sp>
        <p:sp>
          <p:nvSpPr>
            <p:cNvPr id="464" name="Google Shape;464;p85"/>
            <p:cNvSpPr txBox="1"/>
            <p:nvPr/>
          </p:nvSpPr>
          <p:spPr>
            <a:xfrm>
              <a:off x="6085787" y="3331541"/>
              <a:ext cx="609900" cy="47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900">
                  <a:solidFill>
                    <a:srgbClr val="FFFFFF"/>
                  </a:solidFill>
                  <a:latin typeface="Montserrat"/>
                  <a:ea typeface="Montserrat"/>
                  <a:cs typeface="Montserrat"/>
                  <a:sym typeface="Montserrat"/>
                </a:rPr>
                <a:t>+</a:t>
              </a:r>
              <a:endParaRPr b="1" sz="1900">
                <a:solidFill>
                  <a:srgbClr val="FFFFFF"/>
                </a:solidFill>
                <a:latin typeface="Montserrat"/>
                <a:ea typeface="Montserrat"/>
                <a:cs typeface="Montserrat"/>
                <a:sym typeface="Montserrat"/>
              </a:endParaRPr>
            </a:p>
          </p:txBody>
        </p:sp>
        <p:sp>
          <p:nvSpPr>
            <p:cNvPr id="465" name="Google Shape;465;p85"/>
            <p:cNvSpPr txBox="1"/>
            <p:nvPr/>
          </p:nvSpPr>
          <p:spPr>
            <a:xfrm>
              <a:off x="6832326" y="3331541"/>
              <a:ext cx="609900" cy="47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900">
                  <a:solidFill>
                    <a:srgbClr val="FFFFFF"/>
                  </a:solidFill>
                  <a:latin typeface="Montserrat"/>
                  <a:ea typeface="Montserrat"/>
                  <a:cs typeface="Montserrat"/>
                  <a:sym typeface="Montserrat"/>
                </a:rPr>
                <a:t>+</a:t>
              </a:r>
              <a:endParaRPr b="1" sz="1900">
                <a:solidFill>
                  <a:srgbClr val="FFFFFF"/>
                </a:solidFill>
                <a:latin typeface="Montserrat"/>
                <a:ea typeface="Montserrat"/>
                <a:cs typeface="Montserrat"/>
                <a:sym typeface="Montserrat"/>
              </a:endParaRPr>
            </a:p>
          </p:txBody>
        </p:sp>
        <p:sp>
          <p:nvSpPr>
            <p:cNvPr id="466" name="Google Shape;466;p85"/>
            <p:cNvSpPr txBox="1"/>
            <p:nvPr/>
          </p:nvSpPr>
          <p:spPr>
            <a:xfrm>
              <a:off x="7623664" y="3331541"/>
              <a:ext cx="609900" cy="47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900">
                  <a:solidFill>
                    <a:srgbClr val="FFFFFF"/>
                  </a:solidFill>
                  <a:latin typeface="Montserrat"/>
                  <a:ea typeface="Montserrat"/>
                  <a:cs typeface="Montserrat"/>
                  <a:sym typeface="Montserrat"/>
                </a:rPr>
                <a:t>+</a:t>
              </a:r>
              <a:endParaRPr b="1" sz="1900">
                <a:solidFill>
                  <a:srgbClr val="FFFFFF"/>
                </a:solidFill>
                <a:latin typeface="Montserrat"/>
                <a:ea typeface="Montserrat"/>
                <a:cs typeface="Montserrat"/>
                <a:sym typeface="Montserrat"/>
              </a:endParaRPr>
            </a:p>
          </p:txBody>
        </p:sp>
      </p:grpSp>
      <p:sp>
        <p:nvSpPr>
          <p:cNvPr id="467" name="Google Shape;467;p85"/>
          <p:cNvSpPr txBox="1"/>
          <p:nvPr/>
        </p:nvSpPr>
        <p:spPr>
          <a:xfrm>
            <a:off x="3967775" y="1011150"/>
            <a:ext cx="4443000" cy="1062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900">
                <a:solidFill>
                  <a:srgbClr val="FFFFFF"/>
                </a:solidFill>
                <a:latin typeface="Montserrat"/>
                <a:ea typeface="Montserrat"/>
                <a:cs typeface="Montserrat"/>
                <a:sym typeface="Montserrat"/>
              </a:rPr>
              <a:t>How many equal parts does this Rainbow Pride flag have? What is the fractional unit?</a:t>
            </a:r>
            <a:endParaRPr sz="1900">
              <a:solidFill>
                <a:srgbClr val="FFFFFF"/>
              </a:solidFill>
              <a:latin typeface="Montserrat"/>
              <a:ea typeface="Montserrat"/>
              <a:cs typeface="Montserrat"/>
              <a:sym typeface="Montserrat"/>
            </a:endParaRPr>
          </a:p>
        </p:txBody>
      </p:sp>
      <p:sp>
        <p:nvSpPr>
          <p:cNvPr id="468" name="Google Shape;468;p85"/>
          <p:cNvSpPr txBox="1"/>
          <p:nvPr/>
        </p:nvSpPr>
        <p:spPr>
          <a:xfrm>
            <a:off x="4169150" y="2265625"/>
            <a:ext cx="48981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900">
                <a:solidFill>
                  <a:srgbClr val="FFFFFF"/>
                </a:solidFill>
                <a:latin typeface="Montserrat"/>
                <a:ea typeface="Montserrat"/>
                <a:cs typeface="Montserrat"/>
                <a:sym typeface="Montserrat"/>
              </a:rPr>
              <a:t>What is an expression that shows the sum of each part?</a:t>
            </a:r>
            <a:endParaRPr sz="1900">
              <a:solidFill>
                <a:srgbClr val="FFFFFF"/>
              </a:solidFill>
              <a:latin typeface="Montserrat"/>
              <a:ea typeface="Montserrat"/>
              <a:cs typeface="Montserrat"/>
              <a:sym typeface="Montserrat"/>
            </a:endParaRPr>
          </a:p>
        </p:txBody>
      </p:sp>
      <p:sp>
        <p:nvSpPr>
          <p:cNvPr id="469" name="Google Shape;469;p85"/>
          <p:cNvSpPr/>
          <p:nvPr/>
        </p:nvSpPr>
        <p:spPr>
          <a:xfrm>
            <a:off x="4190600" y="3936600"/>
            <a:ext cx="308100" cy="49800"/>
          </a:xfrm>
          <a:prstGeom prst="rect">
            <a:avLst/>
          </a:prstGeom>
          <a:solidFill>
            <a:srgbClr val="FF45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85"/>
          <p:cNvSpPr/>
          <p:nvPr/>
        </p:nvSpPr>
        <p:spPr>
          <a:xfrm>
            <a:off x="4936625" y="3936600"/>
            <a:ext cx="332700" cy="49800"/>
          </a:xfrm>
          <a:prstGeom prst="rect">
            <a:avLst/>
          </a:prstGeom>
          <a:solidFill>
            <a:srgbClr val="FF8A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85"/>
          <p:cNvSpPr/>
          <p:nvPr/>
        </p:nvSpPr>
        <p:spPr>
          <a:xfrm>
            <a:off x="5682650" y="3936600"/>
            <a:ext cx="349200" cy="49800"/>
          </a:xfrm>
          <a:prstGeom prst="rect">
            <a:avLst/>
          </a:prstGeom>
          <a:solidFill>
            <a:srgbClr val="E9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85"/>
          <p:cNvSpPr/>
          <p:nvPr/>
        </p:nvSpPr>
        <p:spPr>
          <a:xfrm>
            <a:off x="6452350" y="3936600"/>
            <a:ext cx="349200" cy="49800"/>
          </a:xfrm>
          <a:prstGeom prst="rect">
            <a:avLst/>
          </a:prstGeom>
          <a:solidFill>
            <a:srgbClr val="1EF25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85"/>
          <p:cNvSpPr/>
          <p:nvPr/>
        </p:nvSpPr>
        <p:spPr>
          <a:xfrm>
            <a:off x="7219726" y="3936600"/>
            <a:ext cx="332700" cy="49800"/>
          </a:xfrm>
          <a:prstGeom prst="rect">
            <a:avLst/>
          </a:prstGeom>
          <a:solidFill>
            <a:srgbClr val="00DC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85"/>
          <p:cNvSpPr/>
          <p:nvPr/>
        </p:nvSpPr>
        <p:spPr>
          <a:xfrm>
            <a:off x="7966724" y="3936600"/>
            <a:ext cx="349200" cy="49800"/>
          </a:xfrm>
          <a:prstGeom prst="rect">
            <a:avLst/>
          </a:prstGeom>
          <a:solidFill>
            <a:srgbClr val="9E03E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75" name="Google Shape;475;p85"/>
          <p:cNvPicPr preferRelativeResize="0"/>
          <p:nvPr/>
        </p:nvPicPr>
        <p:blipFill rotWithShape="1">
          <a:blip r:embed="rId4">
            <a:alphaModFix/>
          </a:blip>
          <a:srcRect b="0" l="19448" r="25409" t="7071"/>
          <a:stretch/>
        </p:blipFill>
        <p:spPr>
          <a:xfrm>
            <a:off x="476400" y="945500"/>
            <a:ext cx="3108426" cy="3432725"/>
          </a:xfrm>
          <a:prstGeom prst="rect">
            <a:avLst/>
          </a:prstGeom>
          <a:noFill/>
          <a:ln>
            <a:noFill/>
          </a:ln>
        </p:spPr>
      </p:pic>
      <p:sp>
        <p:nvSpPr>
          <p:cNvPr id="476" name="Google Shape;476;p85"/>
          <p:cNvSpPr txBox="1"/>
          <p:nvPr/>
        </p:nvSpPr>
        <p:spPr>
          <a:xfrm>
            <a:off x="6291925" y="4768000"/>
            <a:ext cx="2851500" cy="377100"/>
          </a:xfrm>
          <a:prstGeom prst="rect">
            <a:avLst/>
          </a:prstGeom>
          <a:gradFill>
            <a:gsLst>
              <a:gs pos="0">
                <a:srgbClr val="515151"/>
              </a:gs>
              <a:gs pos="100000">
                <a:srgbClr val="101010"/>
              </a:gs>
            </a:gsLst>
            <a:lin ang="5400012" scaled="0"/>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FFFF00"/>
                </a:solidFill>
                <a:latin typeface="Varela Round"/>
                <a:ea typeface="Varela Round"/>
                <a:cs typeface="Varela Round"/>
                <a:sym typeface="Varela Round"/>
              </a:rPr>
              <a:t>Discuss flag’s composition</a:t>
            </a:r>
            <a:endParaRPr b="1" sz="1600">
              <a:solidFill>
                <a:srgbClr val="FFFF00"/>
              </a:solidFill>
              <a:latin typeface="Varela Round"/>
              <a:ea typeface="Varela Round"/>
              <a:cs typeface="Varela Round"/>
              <a:sym typeface="Varela Round"/>
            </a:endParaRPr>
          </a:p>
        </p:txBody>
      </p:sp>
      <p:sp>
        <p:nvSpPr>
          <p:cNvPr id="477" name="Google Shape;477;p85"/>
          <p:cNvSpPr txBox="1"/>
          <p:nvPr>
            <p:ph idx="4294967295" type="title"/>
          </p:nvPr>
        </p:nvSpPr>
        <p:spPr>
          <a:xfrm>
            <a:off x="70950" y="74250"/>
            <a:ext cx="9002100" cy="627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500">
                <a:latin typeface="Luckiest Guy"/>
                <a:ea typeface="Luckiest Guy"/>
                <a:cs typeface="Luckiest Guy"/>
                <a:sym typeface="Luckiest Guy"/>
              </a:rPr>
              <a:t>Learn</a:t>
            </a:r>
            <a:r>
              <a:rPr lang="en" sz="2500"/>
              <a:t>:</a:t>
            </a:r>
            <a:r>
              <a:rPr lang="en" sz="2500"/>
              <a:t> To express the parts of a shape as a sum of fractions.</a:t>
            </a:r>
            <a:endParaRPr sz="2500"/>
          </a:p>
        </p:txBody>
      </p:sp>
      <p:pic>
        <p:nvPicPr>
          <p:cNvPr id="478" name="Google Shape;478;p85"/>
          <p:cNvPicPr preferRelativeResize="0"/>
          <p:nvPr/>
        </p:nvPicPr>
        <p:blipFill>
          <a:blip r:embed="rId5">
            <a:alphaModFix/>
          </a:blip>
          <a:stretch>
            <a:fillRect/>
          </a:stretch>
        </p:blipFill>
        <p:spPr>
          <a:xfrm>
            <a:off x="141216" y="4537775"/>
            <a:ext cx="478035" cy="424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7"/>
                                        </p:tgtEl>
                                        <p:attrNameLst>
                                          <p:attrName>style.visibility</p:attrName>
                                        </p:attrNameLst>
                                      </p:cBhvr>
                                      <p:to>
                                        <p:strVal val="visible"/>
                                      </p:to>
                                    </p:set>
                                    <p:animEffect filter="fade" transition="in">
                                      <p:cBhvr>
                                        <p:cTn dur="1000"/>
                                        <p:tgtEl>
                                          <p:spTgt spid="4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8"/>
                                        </p:tgtEl>
                                        <p:attrNameLst>
                                          <p:attrName>style.visibility</p:attrName>
                                        </p:attrNameLst>
                                      </p:cBhvr>
                                      <p:to>
                                        <p:strVal val="visible"/>
                                      </p:to>
                                    </p:set>
                                    <p:animEffect filter="fade" transition="in">
                                      <p:cBhvr>
                                        <p:cTn dur="1000"/>
                                        <p:tgtEl>
                                          <p:spTgt spid="4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5"/>
                                        </p:tgtEl>
                                        <p:attrNameLst>
                                          <p:attrName>style.visibility</p:attrName>
                                        </p:attrNameLst>
                                      </p:cBhvr>
                                      <p:to>
                                        <p:strVal val="visible"/>
                                      </p:to>
                                    </p:set>
                                    <p:animEffect filter="fade" transition="in">
                                      <p:cBhvr>
                                        <p:cTn dur="1000"/>
                                        <p:tgtEl>
                                          <p:spTgt spid="455"/>
                                        </p:tgtEl>
                                      </p:cBhvr>
                                    </p:animEffect>
                                  </p:childTnLst>
                                </p:cTn>
                              </p:par>
                              <p:par>
                                <p:cTn fill="hold" nodeType="withEffect" presetClass="entr" presetID="10" presetSubtype="0">
                                  <p:stCondLst>
                                    <p:cond delay="0"/>
                                  </p:stCondLst>
                                  <p:childTnLst>
                                    <p:set>
                                      <p:cBhvr>
                                        <p:cTn dur="1" fill="hold">
                                          <p:stCondLst>
                                            <p:cond delay="0"/>
                                          </p:stCondLst>
                                        </p:cTn>
                                        <p:tgtEl>
                                          <p:spTgt spid="470"/>
                                        </p:tgtEl>
                                        <p:attrNameLst>
                                          <p:attrName>style.visibility</p:attrName>
                                        </p:attrNameLst>
                                      </p:cBhvr>
                                      <p:to>
                                        <p:strVal val="visible"/>
                                      </p:to>
                                    </p:set>
                                    <p:animEffect filter="fade" transition="in">
                                      <p:cBhvr>
                                        <p:cTn dur="1000"/>
                                        <p:tgtEl>
                                          <p:spTgt spid="470"/>
                                        </p:tgtEl>
                                      </p:cBhvr>
                                    </p:animEffect>
                                  </p:childTnLst>
                                </p:cTn>
                              </p:par>
                              <p:par>
                                <p:cTn fill="hold" nodeType="withEffect" presetClass="entr" presetID="10" presetSubtype="0">
                                  <p:stCondLst>
                                    <p:cond delay="0"/>
                                  </p:stCondLst>
                                  <p:childTnLst>
                                    <p:set>
                                      <p:cBhvr>
                                        <p:cTn dur="1" fill="hold">
                                          <p:stCondLst>
                                            <p:cond delay="0"/>
                                          </p:stCondLst>
                                        </p:cTn>
                                        <p:tgtEl>
                                          <p:spTgt spid="471"/>
                                        </p:tgtEl>
                                        <p:attrNameLst>
                                          <p:attrName>style.visibility</p:attrName>
                                        </p:attrNameLst>
                                      </p:cBhvr>
                                      <p:to>
                                        <p:strVal val="visible"/>
                                      </p:to>
                                    </p:set>
                                    <p:animEffect filter="fade" transition="in">
                                      <p:cBhvr>
                                        <p:cTn dur="1000"/>
                                        <p:tgtEl>
                                          <p:spTgt spid="471"/>
                                        </p:tgtEl>
                                      </p:cBhvr>
                                    </p:animEffect>
                                  </p:childTnLst>
                                </p:cTn>
                              </p:par>
                              <p:par>
                                <p:cTn fill="hold" nodeType="withEffect" presetClass="entr" presetID="10" presetSubtype="0">
                                  <p:stCondLst>
                                    <p:cond delay="0"/>
                                  </p:stCondLst>
                                  <p:childTnLst>
                                    <p:set>
                                      <p:cBhvr>
                                        <p:cTn dur="1" fill="hold">
                                          <p:stCondLst>
                                            <p:cond delay="0"/>
                                          </p:stCondLst>
                                        </p:cTn>
                                        <p:tgtEl>
                                          <p:spTgt spid="472"/>
                                        </p:tgtEl>
                                        <p:attrNameLst>
                                          <p:attrName>style.visibility</p:attrName>
                                        </p:attrNameLst>
                                      </p:cBhvr>
                                      <p:to>
                                        <p:strVal val="visible"/>
                                      </p:to>
                                    </p:set>
                                    <p:animEffect filter="fade" transition="in">
                                      <p:cBhvr>
                                        <p:cTn dur="1000"/>
                                        <p:tgtEl>
                                          <p:spTgt spid="472"/>
                                        </p:tgtEl>
                                      </p:cBhvr>
                                    </p:animEffect>
                                  </p:childTnLst>
                                </p:cTn>
                              </p:par>
                              <p:par>
                                <p:cTn fill="hold" nodeType="withEffect" presetClass="entr" presetID="10" presetSubtype="0">
                                  <p:stCondLst>
                                    <p:cond delay="0"/>
                                  </p:stCondLst>
                                  <p:childTnLst>
                                    <p:set>
                                      <p:cBhvr>
                                        <p:cTn dur="1" fill="hold">
                                          <p:stCondLst>
                                            <p:cond delay="0"/>
                                          </p:stCondLst>
                                        </p:cTn>
                                        <p:tgtEl>
                                          <p:spTgt spid="473"/>
                                        </p:tgtEl>
                                        <p:attrNameLst>
                                          <p:attrName>style.visibility</p:attrName>
                                        </p:attrNameLst>
                                      </p:cBhvr>
                                      <p:to>
                                        <p:strVal val="visible"/>
                                      </p:to>
                                    </p:set>
                                    <p:animEffect filter="fade" transition="in">
                                      <p:cBhvr>
                                        <p:cTn dur="1000"/>
                                        <p:tgtEl>
                                          <p:spTgt spid="473"/>
                                        </p:tgtEl>
                                      </p:cBhvr>
                                    </p:animEffect>
                                  </p:childTnLst>
                                </p:cTn>
                              </p:par>
                              <p:par>
                                <p:cTn fill="hold" nodeType="withEffect" presetClass="entr" presetID="10" presetSubtype="0">
                                  <p:stCondLst>
                                    <p:cond delay="0"/>
                                  </p:stCondLst>
                                  <p:childTnLst>
                                    <p:set>
                                      <p:cBhvr>
                                        <p:cTn dur="1" fill="hold">
                                          <p:stCondLst>
                                            <p:cond delay="0"/>
                                          </p:stCondLst>
                                        </p:cTn>
                                        <p:tgtEl>
                                          <p:spTgt spid="474"/>
                                        </p:tgtEl>
                                        <p:attrNameLst>
                                          <p:attrName>style.visibility</p:attrName>
                                        </p:attrNameLst>
                                      </p:cBhvr>
                                      <p:to>
                                        <p:strVal val="visible"/>
                                      </p:to>
                                    </p:set>
                                    <p:animEffect filter="fade" transition="in">
                                      <p:cBhvr>
                                        <p:cTn dur="1000"/>
                                        <p:tgtEl>
                                          <p:spTgt spid="474"/>
                                        </p:tgtEl>
                                      </p:cBhvr>
                                    </p:animEffect>
                                  </p:childTnLst>
                                </p:cTn>
                              </p:par>
                              <p:par>
                                <p:cTn fill="hold" nodeType="withEffect" presetClass="entr" presetID="10" presetSubtype="0">
                                  <p:stCondLst>
                                    <p:cond delay="0"/>
                                  </p:stCondLst>
                                  <p:childTnLst>
                                    <p:set>
                                      <p:cBhvr>
                                        <p:cTn dur="1" fill="hold">
                                          <p:stCondLst>
                                            <p:cond delay="0"/>
                                          </p:stCondLst>
                                        </p:cTn>
                                        <p:tgtEl>
                                          <p:spTgt spid="469"/>
                                        </p:tgtEl>
                                        <p:attrNameLst>
                                          <p:attrName>style.visibility</p:attrName>
                                        </p:attrNameLst>
                                      </p:cBhvr>
                                      <p:to>
                                        <p:strVal val="visible"/>
                                      </p:to>
                                    </p:set>
                                    <p:animEffect filter="fade" transition="in">
                                      <p:cBhvr>
                                        <p:cTn dur="1000"/>
                                        <p:tgtEl>
                                          <p:spTgt spid="4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3177EE"/>
            </a:gs>
            <a:gs pos="100000">
              <a:srgbClr val="113D8A"/>
            </a:gs>
          </a:gsLst>
          <a:path path="circle">
            <a:fillToRect b="50%" l="50%" r="50%" t="50%"/>
          </a:path>
          <a:tileRect/>
        </a:gradFill>
      </p:bgPr>
    </p:bg>
    <p:spTree>
      <p:nvGrpSpPr>
        <p:cNvPr id="482" name="Shape 482"/>
        <p:cNvGrpSpPr/>
        <p:nvPr/>
      </p:nvGrpSpPr>
      <p:grpSpPr>
        <a:xfrm>
          <a:off x="0" y="0"/>
          <a:ext cx="0" cy="0"/>
          <a:chOff x="0" y="0"/>
          <a:chExt cx="0" cy="0"/>
        </a:xfrm>
      </p:grpSpPr>
      <p:sp>
        <p:nvSpPr>
          <p:cNvPr id="483" name="Google Shape;483;p86"/>
          <p:cNvSpPr txBox="1"/>
          <p:nvPr/>
        </p:nvSpPr>
        <p:spPr>
          <a:xfrm>
            <a:off x="5366925" y="4768000"/>
            <a:ext cx="3776400" cy="377100"/>
          </a:xfrm>
          <a:prstGeom prst="rect">
            <a:avLst/>
          </a:prstGeom>
          <a:gradFill>
            <a:gsLst>
              <a:gs pos="0">
                <a:srgbClr val="515151"/>
              </a:gs>
              <a:gs pos="100000">
                <a:srgbClr val="101010"/>
              </a:gs>
            </a:gsLst>
            <a:lin ang="5400012" scaled="0"/>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4A86E8"/>
                </a:solidFill>
                <a:latin typeface="Varela Round"/>
                <a:ea typeface="Varela Round"/>
                <a:cs typeface="Varela Round"/>
                <a:sym typeface="Varela Round"/>
              </a:rPr>
              <a:t>Work in pairs to create expressions</a:t>
            </a:r>
            <a:endParaRPr b="1" sz="1600">
              <a:solidFill>
                <a:srgbClr val="4A86E8"/>
              </a:solidFill>
              <a:latin typeface="Varela Round"/>
              <a:ea typeface="Varela Round"/>
              <a:cs typeface="Varela Round"/>
              <a:sym typeface="Varela Round"/>
            </a:endParaRPr>
          </a:p>
        </p:txBody>
      </p:sp>
      <p:sp>
        <p:nvSpPr>
          <p:cNvPr id="484" name="Google Shape;484;p86"/>
          <p:cNvSpPr txBox="1"/>
          <p:nvPr/>
        </p:nvSpPr>
        <p:spPr>
          <a:xfrm>
            <a:off x="1179300" y="2898351"/>
            <a:ext cx="12990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700">
                <a:solidFill>
                  <a:srgbClr val="FFFFFF"/>
                </a:solidFill>
                <a:latin typeface="Montserrat"/>
                <a:ea typeface="Montserrat"/>
                <a:cs typeface="Montserrat"/>
                <a:sym typeface="Montserrat"/>
              </a:rPr>
              <a:t>Ukraine</a:t>
            </a:r>
            <a:endParaRPr sz="1700">
              <a:solidFill>
                <a:srgbClr val="FFFFFF"/>
              </a:solidFill>
              <a:latin typeface="Montserrat"/>
              <a:ea typeface="Montserrat"/>
              <a:cs typeface="Montserrat"/>
              <a:sym typeface="Montserrat"/>
            </a:endParaRPr>
          </a:p>
        </p:txBody>
      </p:sp>
      <p:sp>
        <p:nvSpPr>
          <p:cNvPr id="485" name="Google Shape;485;p86"/>
          <p:cNvSpPr txBox="1"/>
          <p:nvPr/>
        </p:nvSpPr>
        <p:spPr>
          <a:xfrm>
            <a:off x="3922500" y="2898351"/>
            <a:ext cx="12990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700">
                <a:solidFill>
                  <a:srgbClr val="FFFFFF"/>
                </a:solidFill>
                <a:latin typeface="Montserrat"/>
                <a:ea typeface="Montserrat"/>
                <a:cs typeface="Montserrat"/>
                <a:sym typeface="Montserrat"/>
              </a:rPr>
              <a:t>Armenia</a:t>
            </a:r>
            <a:endParaRPr sz="1700">
              <a:solidFill>
                <a:srgbClr val="FFFFFF"/>
              </a:solidFill>
              <a:latin typeface="Montserrat"/>
              <a:ea typeface="Montserrat"/>
              <a:cs typeface="Montserrat"/>
              <a:sym typeface="Montserrat"/>
            </a:endParaRPr>
          </a:p>
        </p:txBody>
      </p:sp>
      <p:sp>
        <p:nvSpPr>
          <p:cNvPr id="486" name="Google Shape;486;p86"/>
          <p:cNvSpPr txBox="1"/>
          <p:nvPr/>
        </p:nvSpPr>
        <p:spPr>
          <a:xfrm>
            <a:off x="6665700" y="2898351"/>
            <a:ext cx="12990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700">
                <a:solidFill>
                  <a:srgbClr val="FFFFFF"/>
                </a:solidFill>
                <a:latin typeface="Montserrat"/>
                <a:ea typeface="Montserrat"/>
                <a:cs typeface="Montserrat"/>
                <a:sym typeface="Montserrat"/>
              </a:rPr>
              <a:t>Mauritius</a:t>
            </a:r>
            <a:endParaRPr sz="1700">
              <a:solidFill>
                <a:srgbClr val="FFFFFF"/>
              </a:solidFill>
              <a:latin typeface="Montserrat"/>
              <a:ea typeface="Montserrat"/>
              <a:cs typeface="Montserrat"/>
              <a:sym typeface="Montserrat"/>
            </a:endParaRPr>
          </a:p>
        </p:txBody>
      </p:sp>
      <p:sp>
        <p:nvSpPr>
          <p:cNvPr id="487" name="Google Shape;487;p86"/>
          <p:cNvSpPr txBox="1"/>
          <p:nvPr/>
        </p:nvSpPr>
        <p:spPr>
          <a:xfrm>
            <a:off x="1179300" y="3328250"/>
            <a:ext cx="1299000" cy="446400"/>
          </a:xfrm>
          <a:prstGeom prst="rect">
            <a:avLst/>
          </a:prstGeom>
          <a:solidFill>
            <a:srgbClr val="FFFFFF"/>
          </a:solidFill>
          <a:ln cap="flat" cmpd="sng" w="9525">
            <a:solidFill>
              <a:srgbClr val="000000"/>
            </a:solidFill>
            <a:prstDash val="dash"/>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1700">
                <a:solidFill>
                  <a:srgbClr val="4A86E8"/>
                </a:solidFill>
                <a:latin typeface="Montserrat SemiBold"/>
                <a:ea typeface="Montserrat SemiBold"/>
                <a:cs typeface="Montserrat SemiBold"/>
                <a:sym typeface="Montserrat SemiBold"/>
              </a:rPr>
              <a:t>__</a:t>
            </a:r>
            <a:r>
              <a:rPr lang="en" sz="1700">
                <a:solidFill>
                  <a:srgbClr val="FF00FF"/>
                </a:solidFill>
                <a:latin typeface="Montserrat SemiBold"/>
                <a:ea typeface="Montserrat SemiBold"/>
                <a:cs typeface="Montserrat SemiBold"/>
                <a:sym typeface="Montserrat SemiBold"/>
              </a:rPr>
              <a:t> </a:t>
            </a:r>
            <a:r>
              <a:rPr lang="en" sz="1700">
                <a:solidFill>
                  <a:srgbClr val="434343"/>
                </a:solidFill>
                <a:latin typeface="Montserrat SemiBold"/>
                <a:ea typeface="Montserrat SemiBold"/>
                <a:cs typeface="Montserrat SemiBold"/>
                <a:sym typeface="Montserrat SemiBold"/>
              </a:rPr>
              <a:t>+ </a:t>
            </a:r>
            <a:r>
              <a:rPr lang="en" sz="1700">
                <a:solidFill>
                  <a:srgbClr val="FFD800"/>
                </a:solidFill>
                <a:latin typeface="Montserrat SemiBold"/>
                <a:ea typeface="Montserrat SemiBold"/>
                <a:cs typeface="Montserrat SemiBold"/>
                <a:sym typeface="Montserrat SemiBold"/>
              </a:rPr>
              <a:t>__</a:t>
            </a:r>
            <a:endParaRPr sz="1700">
              <a:solidFill>
                <a:srgbClr val="FFD800"/>
              </a:solidFill>
              <a:latin typeface="Montserrat SemiBold"/>
              <a:ea typeface="Montserrat SemiBold"/>
              <a:cs typeface="Montserrat SemiBold"/>
              <a:sym typeface="Montserrat SemiBold"/>
            </a:endParaRPr>
          </a:p>
        </p:txBody>
      </p:sp>
      <p:sp>
        <p:nvSpPr>
          <p:cNvPr id="488" name="Google Shape;488;p86"/>
          <p:cNvSpPr txBox="1"/>
          <p:nvPr/>
        </p:nvSpPr>
        <p:spPr>
          <a:xfrm>
            <a:off x="3750900" y="3328250"/>
            <a:ext cx="1642200" cy="446400"/>
          </a:xfrm>
          <a:prstGeom prst="rect">
            <a:avLst/>
          </a:prstGeom>
          <a:solidFill>
            <a:srgbClr val="FFFFFF"/>
          </a:solidFill>
          <a:ln cap="flat" cmpd="sng" w="9525">
            <a:solidFill>
              <a:srgbClr val="000000"/>
            </a:solidFill>
            <a:prstDash val="dash"/>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1700">
                <a:solidFill>
                  <a:srgbClr val="CC0000"/>
                </a:solidFill>
                <a:latin typeface="Montserrat SemiBold"/>
                <a:ea typeface="Montserrat SemiBold"/>
                <a:cs typeface="Montserrat SemiBold"/>
                <a:sym typeface="Montserrat SemiBold"/>
              </a:rPr>
              <a:t>__</a:t>
            </a:r>
            <a:r>
              <a:rPr lang="en" sz="1700">
                <a:solidFill>
                  <a:srgbClr val="FF00FF"/>
                </a:solidFill>
                <a:latin typeface="Montserrat SemiBold"/>
                <a:ea typeface="Montserrat SemiBold"/>
                <a:cs typeface="Montserrat SemiBold"/>
                <a:sym typeface="Montserrat SemiBold"/>
              </a:rPr>
              <a:t> </a:t>
            </a:r>
            <a:r>
              <a:rPr lang="en" sz="1700">
                <a:solidFill>
                  <a:srgbClr val="434343"/>
                </a:solidFill>
                <a:latin typeface="Montserrat SemiBold"/>
                <a:ea typeface="Montserrat SemiBold"/>
                <a:cs typeface="Montserrat SemiBold"/>
                <a:sym typeface="Montserrat SemiBold"/>
              </a:rPr>
              <a:t>+ </a:t>
            </a:r>
            <a:r>
              <a:rPr lang="en" sz="1700">
                <a:solidFill>
                  <a:srgbClr val="4708C1"/>
                </a:solidFill>
                <a:latin typeface="Montserrat SemiBold"/>
                <a:ea typeface="Montserrat SemiBold"/>
                <a:cs typeface="Montserrat SemiBold"/>
                <a:sym typeface="Montserrat SemiBold"/>
              </a:rPr>
              <a:t>__</a:t>
            </a:r>
            <a:r>
              <a:rPr lang="en" sz="1700">
                <a:solidFill>
                  <a:srgbClr val="FFD800"/>
                </a:solidFill>
                <a:latin typeface="Montserrat SemiBold"/>
                <a:ea typeface="Montserrat SemiBold"/>
                <a:cs typeface="Montserrat SemiBold"/>
                <a:sym typeface="Montserrat SemiBold"/>
              </a:rPr>
              <a:t> </a:t>
            </a:r>
            <a:r>
              <a:rPr lang="en" sz="1700">
                <a:solidFill>
                  <a:srgbClr val="434343"/>
                </a:solidFill>
                <a:latin typeface="Montserrat SemiBold"/>
                <a:ea typeface="Montserrat SemiBold"/>
                <a:cs typeface="Montserrat SemiBold"/>
                <a:sym typeface="Montserrat SemiBold"/>
              </a:rPr>
              <a:t>+ </a:t>
            </a:r>
            <a:r>
              <a:rPr lang="en" sz="1700">
                <a:solidFill>
                  <a:srgbClr val="FF9900"/>
                </a:solidFill>
                <a:latin typeface="Montserrat SemiBold"/>
                <a:ea typeface="Montserrat SemiBold"/>
                <a:cs typeface="Montserrat SemiBold"/>
                <a:sym typeface="Montserrat SemiBold"/>
              </a:rPr>
              <a:t>__</a:t>
            </a:r>
            <a:endParaRPr sz="1700">
              <a:solidFill>
                <a:srgbClr val="FF9900"/>
              </a:solidFill>
              <a:latin typeface="Montserrat SemiBold"/>
              <a:ea typeface="Montserrat SemiBold"/>
              <a:cs typeface="Montserrat SemiBold"/>
              <a:sym typeface="Montserrat SemiBold"/>
            </a:endParaRPr>
          </a:p>
        </p:txBody>
      </p:sp>
      <p:sp>
        <p:nvSpPr>
          <p:cNvPr id="489" name="Google Shape;489;p86"/>
          <p:cNvSpPr txBox="1"/>
          <p:nvPr/>
        </p:nvSpPr>
        <p:spPr>
          <a:xfrm>
            <a:off x="6325200" y="3328250"/>
            <a:ext cx="1980000" cy="431100"/>
          </a:xfrm>
          <a:prstGeom prst="rect">
            <a:avLst/>
          </a:prstGeom>
          <a:solidFill>
            <a:srgbClr val="FFFFFF"/>
          </a:solidFill>
          <a:ln cap="flat" cmpd="sng" w="9525">
            <a:solidFill>
              <a:srgbClr val="000000"/>
            </a:solidFill>
            <a:prstDash val="dash"/>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1600">
                <a:solidFill>
                  <a:srgbClr val="CC4125"/>
                </a:solidFill>
                <a:latin typeface="Montserrat SemiBold"/>
                <a:ea typeface="Montserrat SemiBold"/>
                <a:cs typeface="Montserrat SemiBold"/>
                <a:sym typeface="Montserrat SemiBold"/>
              </a:rPr>
              <a:t>__</a:t>
            </a:r>
            <a:r>
              <a:rPr lang="en" sz="1600">
                <a:solidFill>
                  <a:srgbClr val="FF00FF"/>
                </a:solidFill>
                <a:latin typeface="Montserrat SemiBold"/>
                <a:ea typeface="Montserrat SemiBold"/>
                <a:cs typeface="Montserrat SemiBold"/>
                <a:sym typeface="Montserrat SemiBold"/>
              </a:rPr>
              <a:t> </a:t>
            </a:r>
            <a:r>
              <a:rPr lang="en" sz="1600">
                <a:solidFill>
                  <a:srgbClr val="434343"/>
                </a:solidFill>
                <a:latin typeface="Montserrat SemiBold"/>
                <a:ea typeface="Montserrat SemiBold"/>
                <a:cs typeface="Montserrat SemiBold"/>
                <a:sym typeface="Montserrat SemiBold"/>
              </a:rPr>
              <a:t>+ </a:t>
            </a:r>
            <a:r>
              <a:rPr lang="en" sz="1600">
                <a:solidFill>
                  <a:srgbClr val="4708C1"/>
                </a:solidFill>
                <a:latin typeface="Montserrat SemiBold"/>
                <a:ea typeface="Montserrat SemiBold"/>
                <a:cs typeface="Montserrat SemiBold"/>
                <a:sym typeface="Montserrat SemiBold"/>
              </a:rPr>
              <a:t>__</a:t>
            </a:r>
            <a:r>
              <a:rPr lang="en" sz="1600">
                <a:solidFill>
                  <a:srgbClr val="FFD800"/>
                </a:solidFill>
                <a:latin typeface="Montserrat SemiBold"/>
                <a:ea typeface="Montserrat SemiBold"/>
                <a:cs typeface="Montserrat SemiBold"/>
                <a:sym typeface="Montserrat SemiBold"/>
              </a:rPr>
              <a:t> </a:t>
            </a:r>
            <a:r>
              <a:rPr lang="en" sz="1600">
                <a:solidFill>
                  <a:srgbClr val="434343"/>
                </a:solidFill>
                <a:latin typeface="Montserrat SemiBold"/>
                <a:ea typeface="Montserrat SemiBold"/>
                <a:cs typeface="Montserrat SemiBold"/>
                <a:sym typeface="Montserrat SemiBold"/>
              </a:rPr>
              <a:t>+ </a:t>
            </a:r>
            <a:r>
              <a:rPr lang="en" sz="1600">
                <a:solidFill>
                  <a:srgbClr val="FFD800"/>
                </a:solidFill>
                <a:latin typeface="Montserrat SemiBold"/>
                <a:ea typeface="Montserrat SemiBold"/>
                <a:cs typeface="Montserrat SemiBold"/>
                <a:sym typeface="Montserrat SemiBold"/>
              </a:rPr>
              <a:t>__</a:t>
            </a:r>
            <a:r>
              <a:rPr lang="en" sz="1600">
                <a:solidFill>
                  <a:srgbClr val="434343"/>
                </a:solidFill>
                <a:latin typeface="Montserrat SemiBold"/>
                <a:ea typeface="Montserrat SemiBold"/>
                <a:cs typeface="Montserrat SemiBold"/>
                <a:sym typeface="Montserrat SemiBold"/>
              </a:rPr>
              <a:t>+ </a:t>
            </a:r>
            <a:r>
              <a:rPr lang="en" sz="1600">
                <a:solidFill>
                  <a:srgbClr val="6AA84F"/>
                </a:solidFill>
                <a:latin typeface="Montserrat SemiBold"/>
                <a:ea typeface="Montserrat SemiBold"/>
                <a:cs typeface="Montserrat SemiBold"/>
                <a:sym typeface="Montserrat SemiBold"/>
              </a:rPr>
              <a:t>__</a:t>
            </a:r>
            <a:endParaRPr sz="1600">
              <a:solidFill>
                <a:srgbClr val="6AA84F"/>
              </a:solidFill>
              <a:latin typeface="Montserrat SemiBold"/>
              <a:ea typeface="Montserrat SemiBold"/>
              <a:cs typeface="Montserrat SemiBold"/>
              <a:sym typeface="Montserrat SemiBold"/>
            </a:endParaRPr>
          </a:p>
        </p:txBody>
      </p:sp>
      <p:sp>
        <p:nvSpPr>
          <p:cNvPr id="490" name="Google Shape;490;p86"/>
          <p:cNvSpPr txBox="1"/>
          <p:nvPr>
            <p:ph idx="4294967295" type="title"/>
          </p:nvPr>
        </p:nvSpPr>
        <p:spPr>
          <a:xfrm>
            <a:off x="70950" y="74250"/>
            <a:ext cx="9002100" cy="627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500">
                <a:latin typeface="Luckiest Guy"/>
                <a:ea typeface="Luckiest Guy"/>
                <a:cs typeface="Luckiest Guy"/>
                <a:sym typeface="Luckiest Guy"/>
              </a:rPr>
              <a:t>Practice</a:t>
            </a:r>
            <a:r>
              <a:rPr lang="en" sz="2500"/>
              <a:t>: Expressing the parts of a shape as a sum of fractions.</a:t>
            </a:r>
            <a:endParaRPr sz="2500"/>
          </a:p>
        </p:txBody>
      </p:sp>
      <p:sp>
        <p:nvSpPr>
          <p:cNvPr id="491" name="Google Shape;491;p86"/>
          <p:cNvSpPr/>
          <p:nvPr/>
        </p:nvSpPr>
        <p:spPr>
          <a:xfrm>
            <a:off x="733950" y="1444025"/>
            <a:ext cx="2189700" cy="1472100"/>
          </a:xfrm>
          <a:prstGeom prst="rect">
            <a:avLst/>
          </a:prstGeom>
          <a:solidFill>
            <a:srgbClr val="FFFFFF"/>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86"/>
          <p:cNvSpPr/>
          <p:nvPr/>
        </p:nvSpPr>
        <p:spPr>
          <a:xfrm>
            <a:off x="3477150" y="1444025"/>
            <a:ext cx="2189700" cy="1472100"/>
          </a:xfrm>
          <a:prstGeom prst="rect">
            <a:avLst/>
          </a:prstGeom>
          <a:solidFill>
            <a:srgbClr val="FFFFFF"/>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86"/>
          <p:cNvSpPr/>
          <p:nvPr/>
        </p:nvSpPr>
        <p:spPr>
          <a:xfrm>
            <a:off x="6220350" y="1444025"/>
            <a:ext cx="2189700" cy="1472100"/>
          </a:xfrm>
          <a:prstGeom prst="rect">
            <a:avLst/>
          </a:prstGeom>
          <a:solidFill>
            <a:srgbClr val="FFFFFF"/>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7"/>
                                        </p:tgtEl>
                                        <p:attrNameLst>
                                          <p:attrName>style.visibility</p:attrName>
                                        </p:attrNameLst>
                                      </p:cBhvr>
                                      <p:to>
                                        <p:strVal val="visible"/>
                                      </p:to>
                                    </p:set>
                                    <p:animEffect filter="fade" transition="in">
                                      <p:cBhvr>
                                        <p:cTn dur="1000"/>
                                        <p:tgtEl>
                                          <p:spTgt spid="487"/>
                                        </p:tgtEl>
                                      </p:cBhvr>
                                    </p:animEffect>
                                  </p:childTnLst>
                                </p:cTn>
                              </p:par>
                              <p:par>
                                <p:cTn fill="hold" nodeType="withEffect" presetClass="entr" presetID="10" presetSubtype="0">
                                  <p:stCondLst>
                                    <p:cond delay="0"/>
                                  </p:stCondLst>
                                  <p:childTnLst>
                                    <p:set>
                                      <p:cBhvr>
                                        <p:cTn dur="1" fill="hold">
                                          <p:stCondLst>
                                            <p:cond delay="0"/>
                                          </p:stCondLst>
                                        </p:cTn>
                                        <p:tgtEl>
                                          <p:spTgt spid="488"/>
                                        </p:tgtEl>
                                        <p:attrNameLst>
                                          <p:attrName>style.visibility</p:attrName>
                                        </p:attrNameLst>
                                      </p:cBhvr>
                                      <p:to>
                                        <p:strVal val="visible"/>
                                      </p:to>
                                    </p:set>
                                    <p:animEffect filter="fade" transition="in">
                                      <p:cBhvr>
                                        <p:cTn dur="1000"/>
                                        <p:tgtEl>
                                          <p:spTgt spid="488"/>
                                        </p:tgtEl>
                                      </p:cBhvr>
                                    </p:animEffect>
                                  </p:childTnLst>
                                </p:cTn>
                              </p:par>
                              <p:par>
                                <p:cTn fill="hold" nodeType="withEffect" presetClass="entr" presetID="10" presetSubtype="0">
                                  <p:stCondLst>
                                    <p:cond delay="0"/>
                                  </p:stCondLst>
                                  <p:childTnLst>
                                    <p:set>
                                      <p:cBhvr>
                                        <p:cTn dur="1" fill="hold">
                                          <p:stCondLst>
                                            <p:cond delay="0"/>
                                          </p:stCondLst>
                                        </p:cTn>
                                        <p:tgtEl>
                                          <p:spTgt spid="489"/>
                                        </p:tgtEl>
                                        <p:attrNameLst>
                                          <p:attrName>style.visibility</p:attrName>
                                        </p:attrNameLst>
                                      </p:cBhvr>
                                      <p:to>
                                        <p:strVal val="visible"/>
                                      </p:to>
                                    </p:set>
                                    <p:animEffect filter="fade" transition="in">
                                      <p:cBhvr>
                                        <p:cTn dur="1000"/>
                                        <p:tgtEl>
                                          <p:spTgt spid="4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3177EE"/>
            </a:gs>
            <a:gs pos="100000">
              <a:srgbClr val="113D8A"/>
            </a:gs>
          </a:gsLst>
          <a:path path="circle">
            <a:fillToRect b="50%" l="50%" r="50%" t="50%"/>
          </a:path>
          <a:tileRect/>
        </a:gradFill>
      </p:bgPr>
    </p:bg>
    <p:spTree>
      <p:nvGrpSpPr>
        <p:cNvPr id="497" name="Shape 497"/>
        <p:cNvGrpSpPr/>
        <p:nvPr/>
      </p:nvGrpSpPr>
      <p:grpSpPr>
        <a:xfrm>
          <a:off x="0" y="0"/>
          <a:ext cx="0" cy="0"/>
          <a:chOff x="0" y="0"/>
          <a:chExt cx="0" cy="0"/>
        </a:xfrm>
      </p:grpSpPr>
      <p:sp>
        <p:nvSpPr>
          <p:cNvPr id="498" name="Google Shape;498;p87"/>
          <p:cNvSpPr txBox="1"/>
          <p:nvPr/>
        </p:nvSpPr>
        <p:spPr>
          <a:xfrm>
            <a:off x="1078971" y="2687413"/>
            <a:ext cx="12990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700">
                <a:solidFill>
                  <a:srgbClr val="FFFFFF"/>
                </a:solidFill>
                <a:latin typeface="Montserrat"/>
                <a:ea typeface="Montserrat"/>
                <a:cs typeface="Montserrat"/>
                <a:sym typeface="Montserrat"/>
              </a:rPr>
              <a:t>Bhutan</a:t>
            </a:r>
            <a:endParaRPr sz="1700">
              <a:solidFill>
                <a:srgbClr val="FFFFFF"/>
              </a:solidFill>
              <a:latin typeface="Montserrat"/>
              <a:ea typeface="Montserrat"/>
              <a:cs typeface="Montserrat"/>
              <a:sym typeface="Montserrat"/>
            </a:endParaRPr>
          </a:p>
        </p:txBody>
      </p:sp>
      <p:sp>
        <p:nvSpPr>
          <p:cNvPr id="499" name="Google Shape;499;p87"/>
          <p:cNvSpPr txBox="1"/>
          <p:nvPr/>
        </p:nvSpPr>
        <p:spPr>
          <a:xfrm>
            <a:off x="6747725" y="2687413"/>
            <a:ext cx="12990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700">
                <a:solidFill>
                  <a:srgbClr val="FFFFFF"/>
                </a:solidFill>
                <a:latin typeface="Montserrat"/>
                <a:ea typeface="Montserrat"/>
                <a:cs typeface="Montserrat"/>
                <a:sym typeface="Montserrat"/>
              </a:rPr>
              <a:t>Uganda</a:t>
            </a:r>
            <a:endParaRPr sz="1700">
              <a:solidFill>
                <a:srgbClr val="FFFFFF"/>
              </a:solidFill>
              <a:latin typeface="Montserrat"/>
              <a:ea typeface="Montserrat"/>
              <a:cs typeface="Montserrat"/>
              <a:sym typeface="Montserrat"/>
            </a:endParaRPr>
          </a:p>
        </p:txBody>
      </p:sp>
      <p:sp>
        <p:nvSpPr>
          <p:cNvPr id="500" name="Google Shape;500;p87"/>
          <p:cNvSpPr txBox="1"/>
          <p:nvPr/>
        </p:nvSpPr>
        <p:spPr>
          <a:xfrm>
            <a:off x="1078971" y="3069850"/>
            <a:ext cx="1299000" cy="446400"/>
          </a:xfrm>
          <a:prstGeom prst="rect">
            <a:avLst/>
          </a:prstGeom>
          <a:solidFill>
            <a:srgbClr val="FFFFFF"/>
          </a:solidFill>
          <a:ln cap="flat" cmpd="sng" w="9525">
            <a:solidFill>
              <a:srgbClr val="000000"/>
            </a:solidFill>
            <a:prstDash val="dash"/>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1700">
                <a:solidFill>
                  <a:srgbClr val="FFDF00"/>
                </a:solidFill>
                <a:latin typeface="Montserrat SemiBold"/>
                <a:ea typeface="Montserrat SemiBold"/>
                <a:cs typeface="Montserrat SemiBold"/>
                <a:sym typeface="Montserrat SemiBold"/>
              </a:rPr>
              <a:t>__</a:t>
            </a:r>
            <a:r>
              <a:rPr lang="en" sz="1700">
                <a:solidFill>
                  <a:srgbClr val="FFD800"/>
                </a:solidFill>
                <a:latin typeface="Montserrat SemiBold"/>
                <a:ea typeface="Montserrat SemiBold"/>
                <a:cs typeface="Montserrat SemiBold"/>
                <a:sym typeface="Montserrat SemiBold"/>
              </a:rPr>
              <a:t> </a:t>
            </a:r>
            <a:r>
              <a:rPr lang="en" sz="1700">
                <a:latin typeface="Montserrat SemiBold"/>
                <a:ea typeface="Montserrat SemiBold"/>
                <a:cs typeface="Montserrat SemiBold"/>
                <a:sym typeface="Montserrat SemiBold"/>
              </a:rPr>
              <a:t>+</a:t>
            </a:r>
            <a:r>
              <a:rPr lang="en" sz="1700">
                <a:solidFill>
                  <a:srgbClr val="FFD800"/>
                </a:solidFill>
                <a:latin typeface="Montserrat SemiBold"/>
                <a:ea typeface="Montserrat SemiBold"/>
                <a:cs typeface="Montserrat SemiBold"/>
                <a:sym typeface="Montserrat SemiBold"/>
              </a:rPr>
              <a:t> </a:t>
            </a:r>
            <a:r>
              <a:rPr lang="en" sz="1700">
                <a:solidFill>
                  <a:srgbClr val="FF6F00"/>
                </a:solidFill>
                <a:latin typeface="Montserrat SemiBold"/>
                <a:ea typeface="Montserrat SemiBold"/>
                <a:cs typeface="Montserrat SemiBold"/>
                <a:sym typeface="Montserrat SemiBold"/>
              </a:rPr>
              <a:t>__</a:t>
            </a:r>
            <a:endParaRPr sz="1700">
              <a:solidFill>
                <a:srgbClr val="FF6F00"/>
              </a:solidFill>
              <a:latin typeface="Montserrat SemiBold"/>
              <a:ea typeface="Montserrat SemiBold"/>
              <a:cs typeface="Montserrat SemiBold"/>
              <a:sym typeface="Montserrat SemiBold"/>
            </a:endParaRPr>
          </a:p>
        </p:txBody>
      </p:sp>
      <p:sp>
        <p:nvSpPr>
          <p:cNvPr id="501" name="Google Shape;501;p87"/>
          <p:cNvSpPr txBox="1"/>
          <p:nvPr/>
        </p:nvSpPr>
        <p:spPr>
          <a:xfrm>
            <a:off x="5930675" y="3069850"/>
            <a:ext cx="2933100" cy="415500"/>
          </a:xfrm>
          <a:prstGeom prst="rect">
            <a:avLst/>
          </a:prstGeom>
          <a:solidFill>
            <a:srgbClr val="FFFFFF"/>
          </a:solidFill>
          <a:ln cap="flat" cmpd="sng" w="9525">
            <a:solidFill>
              <a:srgbClr val="000000"/>
            </a:solidFill>
            <a:prstDash val="dash"/>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1500">
                <a:latin typeface="Montserrat SemiBold"/>
                <a:ea typeface="Montserrat SemiBold"/>
                <a:cs typeface="Montserrat SemiBold"/>
                <a:sym typeface="Montserrat SemiBold"/>
              </a:rPr>
              <a:t>__</a:t>
            </a:r>
            <a:r>
              <a:rPr lang="en" sz="1500">
                <a:solidFill>
                  <a:srgbClr val="FFD800"/>
                </a:solidFill>
                <a:latin typeface="Montserrat SemiBold"/>
                <a:ea typeface="Montserrat SemiBold"/>
                <a:cs typeface="Montserrat SemiBold"/>
                <a:sym typeface="Montserrat SemiBold"/>
              </a:rPr>
              <a:t> </a:t>
            </a:r>
            <a:r>
              <a:rPr lang="en" sz="1500">
                <a:solidFill>
                  <a:srgbClr val="434343"/>
                </a:solidFill>
                <a:latin typeface="Montserrat SemiBold"/>
                <a:ea typeface="Montserrat SemiBold"/>
                <a:cs typeface="Montserrat SemiBold"/>
                <a:sym typeface="Montserrat SemiBold"/>
              </a:rPr>
              <a:t>+</a:t>
            </a:r>
            <a:r>
              <a:rPr lang="en" sz="1500">
                <a:solidFill>
                  <a:srgbClr val="434343"/>
                </a:solidFill>
                <a:latin typeface="Montserrat SemiBold"/>
                <a:ea typeface="Montserrat SemiBold"/>
                <a:cs typeface="Montserrat SemiBold"/>
                <a:sym typeface="Montserrat SemiBold"/>
              </a:rPr>
              <a:t> </a:t>
            </a:r>
            <a:r>
              <a:rPr lang="en" sz="1500">
                <a:solidFill>
                  <a:srgbClr val="FFD800"/>
                </a:solidFill>
                <a:latin typeface="Montserrat SemiBold"/>
                <a:ea typeface="Montserrat SemiBold"/>
                <a:cs typeface="Montserrat SemiBold"/>
                <a:sym typeface="Montserrat SemiBold"/>
              </a:rPr>
              <a:t>__</a:t>
            </a:r>
            <a:r>
              <a:rPr lang="en" sz="1500">
                <a:solidFill>
                  <a:srgbClr val="FFD800"/>
                </a:solidFill>
                <a:latin typeface="Montserrat SemiBold"/>
                <a:ea typeface="Montserrat SemiBold"/>
                <a:cs typeface="Montserrat SemiBold"/>
                <a:sym typeface="Montserrat SemiBold"/>
              </a:rPr>
              <a:t> </a:t>
            </a:r>
            <a:r>
              <a:rPr lang="en" sz="1500">
                <a:solidFill>
                  <a:srgbClr val="434343"/>
                </a:solidFill>
                <a:latin typeface="Montserrat SemiBold"/>
                <a:ea typeface="Montserrat SemiBold"/>
                <a:cs typeface="Montserrat SemiBold"/>
                <a:sym typeface="Montserrat SemiBold"/>
              </a:rPr>
              <a:t>+</a:t>
            </a:r>
            <a:r>
              <a:rPr lang="en" sz="1500">
                <a:solidFill>
                  <a:srgbClr val="434343"/>
                </a:solidFill>
                <a:latin typeface="Montserrat SemiBold"/>
                <a:ea typeface="Montserrat SemiBold"/>
                <a:cs typeface="Montserrat SemiBold"/>
                <a:sym typeface="Montserrat SemiBold"/>
              </a:rPr>
              <a:t> </a:t>
            </a:r>
            <a:r>
              <a:rPr lang="en" sz="1500">
                <a:solidFill>
                  <a:srgbClr val="CC4125"/>
                </a:solidFill>
                <a:latin typeface="Montserrat SemiBold"/>
                <a:ea typeface="Montserrat SemiBold"/>
                <a:cs typeface="Montserrat SemiBold"/>
                <a:sym typeface="Montserrat SemiBold"/>
              </a:rPr>
              <a:t>__ </a:t>
            </a:r>
            <a:r>
              <a:rPr lang="en" sz="1500">
                <a:latin typeface="Montserrat SemiBold"/>
                <a:ea typeface="Montserrat SemiBold"/>
                <a:cs typeface="Montserrat SemiBold"/>
                <a:sym typeface="Montserrat SemiBold"/>
              </a:rPr>
              <a:t>+</a:t>
            </a:r>
            <a:r>
              <a:rPr lang="en" sz="1500">
                <a:solidFill>
                  <a:srgbClr val="CC4125"/>
                </a:solidFill>
                <a:latin typeface="Montserrat SemiBold"/>
                <a:ea typeface="Montserrat SemiBold"/>
                <a:cs typeface="Montserrat SemiBold"/>
                <a:sym typeface="Montserrat SemiBold"/>
              </a:rPr>
              <a:t> </a:t>
            </a:r>
            <a:r>
              <a:rPr lang="en" sz="1500">
                <a:latin typeface="Montserrat SemiBold"/>
                <a:ea typeface="Montserrat SemiBold"/>
                <a:cs typeface="Montserrat SemiBold"/>
                <a:sym typeface="Montserrat SemiBold"/>
              </a:rPr>
              <a:t>__</a:t>
            </a:r>
            <a:r>
              <a:rPr lang="en" sz="1500">
                <a:solidFill>
                  <a:srgbClr val="FFD800"/>
                </a:solidFill>
                <a:latin typeface="Montserrat SemiBold"/>
                <a:ea typeface="Montserrat SemiBold"/>
                <a:cs typeface="Montserrat SemiBold"/>
                <a:sym typeface="Montserrat SemiBold"/>
              </a:rPr>
              <a:t> </a:t>
            </a:r>
            <a:r>
              <a:rPr lang="en" sz="1500">
                <a:solidFill>
                  <a:srgbClr val="434343"/>
                </a:solidFill>
                <a:latin typeface="Montserrat SemiBold"/>
                <a:ea typeface="Montserrat SemiBold"/>
                <a:cs typeface="Montserrat SemiBold"/>
                <a:sym typeface="Montserrat SemiBold"/>
              </a:rPr>
              <a:t>+ </a:t>
            </a:r>
            <a:r>
              <a:rPr lang="en" sz="1500">
                <a:solidFill>
                  <a:srgbClr val="FFD800"/>
                </a:solidFill>
                <a:latin typeface="Montserrat SemiBold"/>
                <a:ea typeface="Montserrat SemiBold"/>
                <a:cs typeface="Montserrat SemiBold"/>
                <a:sym typeface="Montserrat SemiBold"/>
              </a:rPr>
              <a:t>__ </a:t>
            </a:r>
            <a:r>
              <a:rPr lang="en" sz="1500">
                <a:solidFill>
                  <a:srgbClr val="434343"/>
                </a:solidFill>
                <a:latin typeface="Montserrat SemiBold"/>
                <a:ea typeface="Montserrat SemiBold"/>
                <a:cs typeface="Montserrat SemiBold"/>
                <a:sym typeface="Montserrat SemiBold"/>
              </a:rPr>
              <a:t>+ </a:t>
            </a:r>
            <a:r>
              <a:rPr lang="en" sz="1500">
                <a:solidFill>
                  <a:srgbClr val="CC4125"/>
                </a:solidFill>
                <a:latin typeface="Montserrat SemiBold"/>
                <a:ea typeface="Montserrat SemiBold"/>
                <a:cs typeface="Montserrat SemiBold"/>
                <a:sym typeface="Montserrat SemiBold"/>
              </a:rPr>
              <a:t>__</a:t>
            </a:r>
            <a:endParaRPr sz="1500">
              <a:solidFill>
                <a:srgbClr val="6AA84F"/>
              </a:solidFill>
              <a:latin typeface="Montserrat SemiBold"/>
              <a:ea typeface="Montserrat SemiBold"/>
              <a:cs typeface="Montserrat SemiBold"/>
              <a:sym typeface="Montserrat SemiBold"/>
            </a:endParaRPr>
          </a:p>
        </p:txBody>
      </p:sp>
      <p:sp>
        <p:nvSpPr>
          <p:cNvPr id="502" name="Google Shape;502;p87"/>
          <p:cNvSpPr txBox="1"/>
          <p:nvPr/>
        </p:nvSpPr>
        <p:spPr>
          <a:xfrm>
            <a:off x="6523175" y="3640700"/>
            <a:ext cx="1748100" cy="431100"/>
          </a:xfrm>
          <a:prstGeom prst="rect">
            <a:avLst/>
          </a:prstGeom>
          <a:solidFill>
            <a:srgbClr val="FFFFFF"/>
          </a:solidFill>
          <a:ln cap="flat" cmpd="sng" w="9525">
            <a:solidFill>
              <a:srgbClr val="000000"/>
            </a:solidFill>
            <a:prstDash val="dash"/>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t/>
            </a:r>
            <a:endParaRPr sz="1600">
              <a:solidFill>
                <a:srgbClr val="6AA84F"/>
              </a:solidFill>
              <a:latin typeface="Montserrat SemiBold"/>
              <a:ea typeface="Montserrat SemiBold"/>
              <a:cs typeface="Montserrat SemiBold"/>
              <a:sym typeface="Montserrat SemiBold"/>
            </a:endParaRPr>
          </a:p>
        </p:txBody>
      </p:sp>
      <p:sp>
        <p:nvSpPr>
          <p:cNvPr id="503" name="Google Shape;503;p87"/>
          <p:cNvSpPr txBox="1"/>
          <p:nvPr/>
        </p:nvSpPr>
        <p:spPr>
          <a:xfrm>
            <a:off x="3884924" y="2687413"/>
            <a:ext cx="12990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700">
                <a:solidFill>
                  <a:srgbClr val="FFFFFF"/>
                </a:solidFill>
                <a:latin typeface="Montserrat"/>
                <a:ea typeface="Montserrat"/>
                <a:cs typeface="Montserrat"/>
                <a:sym typeface="Montserrat"/>
              </a:rPr>
              <a:t>Austria</a:t>
            </a:r>
            <a:endParaRPr sz="1700">
              <a:solidFill>
                <a:srgbClr val="FFFFFF"/>
              </a:solidFill>
              <a:latin typeface="Montserrat"/>
              <a:ea typeface="Montserrat"/>
              <a:cs typeface="Montserrat"/>
              <a:sym typeface="Montserrat"/>
            </a:endParaRPr>
          </a:p>
        </p:txBody>
      </p:sp>
      <p:sp>
        <p:nvSpPr>
          <p:cNvPr id="504" name="Google Shape;504;p87"/>
          <p:cNvSpPr txBox="1"/>
          <p:nvPr/>
        </p:nvSpPr>
        <p:spPr>
          <a:xfrm>
            <a:off x="3713324" y="3069850"/>
            <a:ext cx="1642200" cy="446400"/>
          </a:xfrm>
          <a:prstGeom prst="rect">
            <a:avLst/>
          </a:prstGeom>
          <a:solidFill>
            <a:srgbClr val="FFFFFF"/>
          </a:solidFill>
          <a:ln cap="flat" cmpd="sng" w="9525">
            <a:solidFill>
              <a:srgbClr val="000000"/>
            </a:solidFill>
            <a:prstDash val="dash"/>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1700">
                <a:solidFill>
                  <a:srgbClr val="FF0000"/>
                </a:solidFill>
                <a:latin typeface="Montserrat SemiBold"/>
                <a:ea typeface="Montserrat SemiBold"/>
                <a:cs typeface="Montserrat SemiBold"/>
                <a:sym typeface="Montserrat SemiBold"/>
              </a:rPr>
              <a:t>__</a:t>
            </a:r>
            <a:r>
              <a:rPr lang="en" sz="1700">
                <a:solidFill>
                  <a:srgbClr val="FF00FF"/>
                </a:solidFill>
                <a:latin typeface="Montserrat SemiBold"/>
                <a:ea typeface="Montserrat SemiBold"/>
                <a:cs typeface="Montserrat SemiBold"/>
                <a:sym typeface="Montserrat SemiBold"/>
              </a:rPr>
              <a:t> </a:t>
            </a:r>
            <a:r>
              <a:rPr lang="en" sz="1700">
                <a:solidFill>
                  <a:srgbClr val="434343"/>
                </a:solidFill>
                <a:latin typeface="Montserrat SemiBold"/>
                <a:ea typeface="Montserrat SemiBold"/>
                <a:cs typeface="Montserrat SemiBold"/>
                <a:sym typeface="Montserrat SemiBold"/>
              </a:rPr>
              <a:t>+ </a:t>
            </a:r>
            <a:r>
              <a:rPr lang="en" sz="1700">
                <a:latin typeface="Montserrat SemiBold"/>
                <a:ea typeface="Montserrat SemiBold"/>
                <a:cs typeface="Montserrat SemiBold"/>
                <a:sym typeface="Montserrat SemiBold"/>
              </a:rPr>
              <a:t>__</a:t>
            </a:r>
            <a:r>
              <a:rPr lang="en" sz="1700">
                <a:solidFill>
                  <a:srgbClr val="FFD800"/>
                </a:solidFill>
                <a:latin typeface="Montserrat SemiBold"/>
                <a:ea typeface="Montserrat SemiBold"/>
                <a:cs typeface="Montserrat SemiBold"/>
                <a:sym typeface="Montserrat SemiBold"/>
              </a:rPr>
              <a:t> </a:t>
            </a:r>
            <a:r>
              <a:rPr lang="en" sz="1700">
                <a:solidFill>
                  <a:srgbClr val="434343"/>
                </a:solidFill>
                <a:latin typeface="Montserrat SemiBold"/>
                <a:ea typeface="Montserrat SemiBold"/>
                <a:cs typeface="Montserrat SemiBold"/>
                <a:sym typeface="Montserrat SemiBold"/>
              </a:rPr>
              <a:t>+ </a:t>
            </a:r>
            <a:r>
              <a:rPr lang="en" sz="1700">
                <a:solidFill>
                  <a:srgbClr val="FF0000"/>
                </a:solidFill>
                <a:latin typeface="Montserrat SemiBold"/>
                <a:ea typeface="Montserrat SemiBold"/>
                <a:cs typeface="Montserrat SemiBold"/>
                <a:sym typeface="Montserrat SemiBold"/>
              </a:rPr>
              <a:t>__</a:t>
            </a:r>
            <a:endParaRPr sz="1700">
              <a:solidFill>
                <a:srgbClr val="FF0000"/>
              </a:solidFill>
              <a:latin typeface="Montserrat SemiBold"/>
              <a:ea typeface="Montserrat SemiBold"/>
              <a:cs typeface="Montserrat SemiBold"/>
              <a:sym typeface="Montserrat SemiBold"/>
            </a:endParaRPr>
          </a:p>
        </p:txBody>
      </p:sp>
      <p:sp>
        <p:nvSpPr>
          <p:cNvPr id="505" name="Google Shape;505;p87"/>
          <p:cNvSpPr txBox="1"/>
          <p:nvPr/>
        </p:nvSpPr>
        <p:spPr>
          <a:xfrm>
            <a:off x="5366925" y="4768000"/>
            <a:ext cx="3776400" cy="377100"/>
          </a:xfrm>
          <a:prstGeom prst="rect">
            <a:avLst/>
          </a:prstGeom>
          <a:gradFill>
            <a:gsLst>
              <a:gs pos="0">
                <a:srgbClr val="515151"/>
              </a:gs>
              <a:gs pos="100000">
                <a:srgbClr val="101010"/>
              </a:gs>
            </a:gsLst>
            <a:lin ang="5400012" scaled="0"/>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4A86E8"/>
                </a:solidFill>
                <a:latin typeface="Varela Round"/>
                <a:ea typeface="Varela Round"/>
                <a:cs typeface="Varela Round"/>
                <a:sym typeface="Varela Round"/>
              </a:rPr>
              <a:t>Work in pairs to create expressions</a:t>
            </a:r>
            <a:endParaRPr b="1" sz="1600">
              <a:solidFill>
                <a:srgbClr val="4A86E8"/>
              </a:solidFill>
              <a:latin typeface="Varela Round"/>
              <a:ea typeface="Varela Round"/>
              <a:cs typeface="Varela Round"/>
              <a:sym typeface="Varela Round"/>
            </a:endParaRPr>
          </a:p>
        </p:txBody>
      </p:sp>
      <p:sp>
        <p:nvSpPr>
          <p:cNvPr id="506" name="Google Shape;506;p87"/>
          <p:cNvSpPr txBox="1"/>
          <p:nvPr/>
        </p:nvSpPr>
        <p:spPr>
          <a:xfrm>
            <a:off x="3713325" y="3672550"/>
            <a:ext cx="1642200" cy="431100"/>
          </a:xfrm>
          <a:prstGeom prst="rect">
            <a:avLst/>
          </a:prstGeom>
          <a:solidFill>
            <a:srgbClr val="FFFFFF"/>
          </a:solidFill>
          <a:ln cap="flat" cmpd="sng" w="9525">
            <a:solidFill>
              <a:srgbClr val="000000"/>
            </a:solidFill>
            <a:prstDash val="dash"/>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t/>
            </a:r>
            <a:endParaRPr sz="1600">
              <a:solidFill>
                <a:srgbClr val="FF0000"/>
              </a:solidFill>
              <a:latin typeface="Montserrat SemiBold"/>
              <a:ea typeface="Montserrat SemiBold"/>
              <a:cs typeface="Montserrat SemiBold"/>
              <a:sym typeface="Montserrat SemiBold"/>
            </a:endParaRPr>
          </a:p>
        </p:txBody>
      </p:sp>
      <p:sp>
        <p:nvSpPr>
          <p:cNvPr id="507" name="Google Shape;507;p87"/>
          <p:cNvSpPr txBox="1"/>
          <p:nvPr>
            <p:ph idx="4294967295" type="title"/>
          </p:nvPr>
        </p:nvSpPr>
        <p:spPr>
          <a:xfrm>
            <a:off x="70950" y="74250"/>
            <a:ext cx="9002100" cy="627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500">
                <a:latin typeface="Luckiest Guy"/>
                <a:ea typeface="Luckiest Guy"/>
                <a:cs typeface="Luckiest Guy"/>
                <a:sym typeface="Luckiest Guy"/>
              </a:rPr>
              <a:t>Practice</a:t>
            </a:r>
            <a:r>
              <a:rPr lang="en" sz="2500"/>
              <a:t>: Expressing the parts of a shape as a sum of fractions.</a:t>
            </a:r>
            <a:endParaRPr sz="2500"/>
          </a:p>
        </p:txBody>
      </p:sp>
      <p:sp>
        <p:nvSpPr>
          <p:cNvPr id="508" name="Google Shape;508;p87"/>
          <p:cNvSpPr/>
          <p:nvPr/>
        </p:nvSpPr>
        <p:spPr>
          <a:xfrm>
            <a:off x="733950" y="1215425"/>
            <a:ext cx="2189700" cy="1472100"/>
          </a:xfrm>
          <a:prstGeom prst="rect">
            <a:avLst/>
          </a:prstGeom>
          <a:solidFill>
            <a:srgbClr val="FFFFFF"/>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87"/>
          <p:cNvSpPr/>
          <p:nvPr/>
        </p:nvSpPr>
        <p:spPr>
          <a:xfrm>
            <a:off x="3477150" y="1215425"/>
            <a:ext cx="2189700" cy="1472100"/>
          </a:xfrm>
          <a:prstGeom prst="rect">
            <a:avLst/>
          </a:prstGeom>
          <a:solidFill>
            <a:srgbClr val="FFFFFF"/>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87"/>
          <p:cNvSpPr/>
          <p:nvPr/>
        </p:nvSpPr>
        <p:spPr>
          <a:xfrm>
            <a:off x="6220350" y="1215425"/>
            <a:ext cx="2189700" cy="1472100"/>
          </a:xfrm>
          <a:prstGeom prst="rect">
            <a:avLst/>
          </a:prstGeom>
          <a:solidFill>
            <a:srgbClr val="FFFFFF"/>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4"/>
                                        </p:tgtEl>
                                        <p:attrNameLst>
                                          <p:attrName>style.visibility</p:attrName>
                                        </p:attrNameLst>
                                      </p:cBhvr>
                                      <p:to>
                                        <p:strVal val="visible"/>
                                      </p:to>
                                    </p:set>
                                    <p:animEffect filter="fade" transition="in">
                                      <p:cBhvr>
                                        <p:cTn dur="1000"/>
                                        <p:tgtEl>
                                          <p:spTgt spid="504"/>
                                        </p:tgtEl>
                                      </p:cBhvr>
                                    </p:animEffect>
                                  </p:childTnLst>
                                </p:cTn>
                              </p:par>
                              <p:par>
                                <p:cTn fill="hold" nodeType="withEffect" presetClass="entr" presetID="10" presetSubtype="0">
                                  <p:stCondLst>
                                    <p:cond delay="0"/>
                                  </p:stCondLst>
                                  <p:childTnLst>
                                    <p:set>
                                      <p:cBhvr>
                                        <p:cTn dur="1" fill="hold">
                                          <p:stCondLst>
                                            <p:cond delay="0"/>
                                          </p:stCondLst>
                                        </p:cTn>
                                        <p:tgtEl>
                                          <p:spTgt spid="500"/>
                                        </p:tgtEl>
                                        <p:attrNameLst>
                                          <p:attrName>style.visibility</p:attrName>
                                        </p:attrNameLst>
                                      </p:cBhvr>
                                      <p:to>
                                        <p:strVal val="visible"/>
                                      </p:to>
                                    </p:set>
                                    <p:animEffect filter="fade" transition="in">
                                      <p:cBhvr>
                                        <p:cTn dur="1000"/>
                                        <p:tgtEl>
                                          <p:spTgt spid="500"/>
                                        </p:tgtEl>
                                      </p:cBhvr>
                                    </p:animEffect>
                                  </p:childTnLst>
                                </p:cTn>
                              </p:par>
                              <p:par>
                                <p:cTn fill="hold" nodeType="withEffect" presetClass="entr" presetID="10" presetSubtype="0">
                                  <p:stCondLst>
                                    <p:cond delay="0"/>
                                  </p:stCondLst>
                                  <p:childTnLst>
                                    <p:set>
                                      <p:cBhvr>
                                        <p:cTn dur="1" fill="hold">
                                          <p:stCondLst>
                                            <p:cond delay="0"/>
                                          </p:stCondLst>
                                        </p:cTn>
                                        <p:tgtEl>
                                          <p:spTgt spid="501"/>
                                        </p:tgtEl>
                                        <p:attrNameLst>
                                          <p:attrName>style.visibility</p:attrName>
                                        </p:attrNameLst>
                                      </p:cBhvr>
                                      <p:to>
                                        <p:strVal val="visible"/>
                                      </p:to>
                                    </p:set>
                                    <p:animEffect filter="fade" transition="in">
                                      <p:cBhvr>
                                        <p:cTn dur="1000"/>
                                        <p:tgtEl>
                                          <p:spTgt spid="5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2"/>
                                        </p:tgtEl>
                                        <p:attrNameLst>
                                          <p:attrName>style.visibility</p:attrName>
                                        </p:attrNameLst>
                                      </p:cBhvr>
                                      <p:to>
                                        <p:strVal val="visible"/>
                                      </p:to>
                                    </p:set>
                                    <p:animEffect filter="fade" transition="in">
                                      <p:cBhvr>
                                        <p:cTn dur="1000"/>
                                        <p:tgtEl>
                                          <p:spTgt spid="502"/>
                                        </p:tgtEl>
                                      </p:cBhvr>
                                    </p:animEffect>
                                  </p:childTnLst>
                                </p:cTn>
                              </p:par>
                              <p:par>
                                <p:cTn fill="hold" nodeType="withEffect" presetClass="entr" presetID="10" presetSubtype="0">
                                  <p:stCondLst>
                                    <p:cond delay="0"/>
                                  </p:stCondLst>
                                  <p:childTnLst>
                                    <p:set>
                                      <p:cBhvr>
                                        <p:cTn dur="1" fill="hold">
                                          <p:stCondLst>
                                            <p:cond delay="0"/>
                                          </p:stCondLst>
                                        </p:cTn>
                                        <p:tgtEl>
                                          <p:spTgt spid="506"/>
                                        </p:tgtEl>
                                        <p:attrNameLst>
                                          <p:attrName>style.visibility</p:attrName>
                                        </p:attrNameLst>
                                      </p:cBhvr>
                                      <p:to>
                                        <p:strVal val="visible"/>
                                      </p:to>
                                    </p:set>
                                    <p:animEffect filter="fade" transition="in">
                                      <p:cBhvr>
                                        <p:cTn dur="1000"/>
                                        <p:tgtEl>
                                          <p:spTgt spid="5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3177EE"/>
            </a:gs>
            <a:gs pos="100000">
              <a:srgbClr val="113D8A"/>
            </a:gs>
          </a:gsLst>
          <a:path path="circle">
            <a:fillToRect b="50%" l="50%" r="50%" t="50%"/>
          </a:path>
          <a:tileRect/>
        </a:gradFill>
      </p:bgPr>
    </p:bg>
    <p:spTree>
      <p:nvGrpSpPr>
        <p:cNvPr id="514" name="Shape 514"/>
        <p:cNvGrpSpPr/>
        <p:nvPr/>
      </p:nvGrpSpPr>
      <p:grpSpPr>
        <a:xfrm>
          <a:off x="0" y="0"/>
          <a:ext cx="0" cy="0"/>
          <a:chOff x="0" y="0"/>
          <a:chExt cx="0" cy="0"/>
        </a:xfrm>
      </p:grpSpPr>
      <p:sp>
        <p:nvSpPr>
          <p:cNvPr id="515" name="Google Shape;515;p88"/>
          <p:cNvSpPr txBox="1"/>
          <p:nvPr>
            <p:ph idx="4294967295" type="title"/>
          </p:nvPr>
        </p:nvSpPr>
        <p:spPr>
          <a:xfrm>
            <a:off x="70950" y="74250"/>
            <a:ext cx="9002100" cy="627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500">
                <a:latin typeface="Luckiest Guy"/>
                <a:ea typeface="Luckiest Guy"/>
                <a:cs typeface="Luckiest Guy"/>
                <a:sym typeface="Luckiest Guy"/>
              </a:rPr>
              <a:t>Practice</a:t>
            </a:r>
            <a:r>
              <a:rPr lang="en" sz="2500"/>
              <a:t>: Expressing the parts of a shape as a sum of fractions.</a:t>
            </a:r>
            <a:endParaRPr sz="2500"/>
          </a:p>
        </p:txBody>
      </p:sp>
      <p:grpSp>
        <p:nvGrpSpPr>
          <p:cNvPr id="516" name="Google Shape;516;p88"/>
          <p:cNvGrpSpPr/>
          <p:nvPr/>
        </p:nvGrpSpPr>
        <p:grpSpPr>
          <a:xfrm>
            <a:off x="657050" y="1161500"/>
            <a:ext cx="1346400" cy="1164700"/>
            <a:chOff x="277750" y="3223900"/>
            <a:chExt cx="1346400" cy="1164700"/>
          </a:xfrm>
        </p:grpSpPr>
        <p:sp>
          <p:nvSpPr>
            <p:cNvPr id="517" name="Google Shape;517;p88"/>
            <p:cNvSpPr/>
            <p:nvPr/>
          </p:nvSpPr>
          <p:spPr>
            <a:xfrm flipH="1" rot="10800000">
              <a:off x="622575" y="3817400"/>
              <a:ext cx="660600" cy="571200"/>
            </a:xfrm>
            <a:prstGeom prst="triangle">
              <a:avLst>
                <a:gd fmla="val 50000" name="adj"/>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88"/>
            <p:cNvSpPr/>
            <p:nvPr/>
          </p:nvSpPr>
          <p:spPr>
            <a:xfrm flipH="1">
              <a:off x="622575" y="3223900"/>
              <a:ext cx="660600" cy="571200"/>
            </a:xfrm>
            <a:prstGeom prst="triangle">
              <a:avLst>
                <a:gd fmla="val 50000" name="adj"/>
              </a:avLst>
            </a:prstGeom>
            <a:solidFill>
              <a:srgbClr val="FFFFFF"/>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88"/>
            <p:cNvSpPr/>
            <p:nvPr/>
          </p:nvSpPr>
          <p:spPr>
            <a:xfrm flipH="1">
              <a:off x="277750" y="3817400"/>
              <a:ext cx="660600" cy="571200"/>
            </a:xfrm>
            <a:prstGeom prst="triangle">
              <a:avLst>
                <a:gd fmla="val 50000" name="adj"/>
              </a:avLst>
            </a:prstGeom>
            <a:solidFill>
              <a:srgbClr val="FFFF00"/>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88"/>
            <p:cNvSpPr/>
            <p:nvPr/>
          </p:nvSpPr>
          <p:spPr>
            <a:xfrm flipH="1">
              <a:off x="963550" y="3817400"/>
              <a:ext cx="660600" cy="571200"/>
            </a:xfrm>
            <a:prstGeom prst="triangle">
              <a:avLst>
                <a:gd fmla="val 50000" name="adj"/>
              </a:avLst>
            </a:prstGeom>
            <a:solidFill>
              <a:srgbClr val="FFFF00"/>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1" name="Google Shape;521;p88"/>
          <p:cNvGrpSpPr/>
          <p:nvPr/>
        </p:nvGrpSpPr>
        <p:grpSpPr>
          <a:xfrm>
            <a:off x="2803250" y="1159450"/>
            <a:ext cx="1321200" cy="1321200"/>
            <a:chOff x="3659075" y="3140650"/>
            <a:chExt cx="1321200" cy="1321200"/>
          </a:xfrm>
        </p:grpSpPr>
        <p:sp>
          <p:nvSpPr>
            <p:cNvPr id="522" name="Google Shape;522;p88"/>
            <p:cNvSpPr/>
            <p:nvPr/>
          </p:nvSpPr>
          <p:spPr>
            <a:xfrm>
              <a:off x="3659075" y="3470950"/>
              <a:ext cx="660600" cy="660600"/>
            </a:xfrm>
            <a:prstGeom prst="diamond">
              <a:avLst/>
            </a:prstGeom>
            <a:solidFill>
              <a:srgbClr val="00FF00"/>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88"/>
            <p:cNvSpPr/>
            <p:nvPr/>
          </p:nvSpPr>
          <p:spPr>
            <a:xfrm>
              <a:off x="4319675" y="3470950"/>
              <a:ext cx="660600" cy="660600"/>
            </a:xfrm>
            <a:prstGeom prst="diamond">
              <a:avLst/>
            </a:prstGeom>
            <a:solidFill>
              <a:srgbClr val="00FF00"/>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88"/>
            <p:cNvSpPr/>
            <p:nvPr/>
          </p:nvSpPr>
          <p:spPr>
            <a:xfrm rot="5400000">
              <a:off x="3989375" y="3140650"/>
              <a:ext cx="660600" cy="660600"/>
            </a:xfrm>
            <a:prstGeom prst="diamond">
              <a:avLst/>
            </a:prstGeom>
            <a:solidFill>
              <a:srgbClr val="00FF00"/>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88"/>
            <p:cNvSpPr/>
            <p:nvPr/>
          </p:nvSpPr>
          <p:spPr>
            <a:xfrm rot="5400000">
              <a:off x="3989375" y="3801250"/>
              <a:ext cx="660600" cy="660600"/>
            </a:xfrm>
            <a:prstGeom prst="diamond">
              <a:avLst/>
            </a:prstGeom>
            <a:solidFill>
              <a:srgbClr val="FFFFFF"/>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6" name="Google Shape;526;p88"/>
          <p:cNvGrpSpPr/>
          <p:nvPr/>
        </p:nvGrpSpPr>
        <p:grpSpPr>
          <a:xfrm>
            <a:off x="7240250" y="1253050"/>
            <a:ext cx="1134000" cy="1134000"/>
            <a:chOff x="6253225" y="3223900"/>
            <a:chExt cx="1134000" cy="1134000"/>
          </a:xfrm>
        </p:grpSpPr>
        <p:sp>
          <p:nvSpPr>
            <p:cNvPr id="527" name="Google Shape;527;p88"/>
            <p:cNvSpPr/>
            <p:nvPr/>
          </p:nvSpPr>
          <p:spPr>
            <a:xfrm>
              <a:off x="6253225" y="3223900"/>
              <a:ext cx="567000" cy="567000"/>
            </a:xfrm>
            <a:prstGeom prst="rect">
              <a:avLst/>
            </a:prstGeom>
            <a:solidFill>
              <a:srgbClr val="00FFFF"/>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88"/>
            <p:cNvSpPr/>
            <p:nvPr/>
          </p:nvSpPr>
          <p:spPr>
            <a:xfrm>
              <a:off x="6820225" y="3223900"/>
              <a:ext cx="567000" cy="567000"/>
            </a:xfrm>
            <a:prstGeom prst="rect">
              <a:avLst/>
            </a:prstGeom>
            <a:solidFill>
              <a:srgbClr val="00FFFF"/>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88"/>
            <p:cNvSpPr/>
            <p:nvPr/>
          </p:nvSpPr>
          <p:spPr>
            <a:xfrm>
              <a:off x="6253225" y="3790900"/>
              <a:ext cx="567000" cy="567000"/>
            </a:xfrm>
            <a:prstGeom prst="rect">
              <a:avLst/>
            </a:prstGeom>
            <a:solidFill>
              <a:srgbClr val="00FFFF"/>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88"/>
            <p:cNvSpPr/>
            <p:nvPr/>
          </p:nvSpPr>
          <p:spPr>
            <a:xfrm>
              <a:off x="6820225" y="3790900"/>
              <a:ext cx="567000" cy="567000"/>
            </a:xfrm>
            <a:prstGeom prst="rect">
              <a:avLst/>
            </a:prstGeom>
            <a:solidFill>
              <a:srgbClr val="00FFFF"/>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1" name="Google Shape;531;p88"/>
          <p:cNvGrpSpPr/>
          <p:nvPr/>
        </p:nvGrpSpPr>
        <p:grpSpPr>
          <a:xfrm>
            <a:off x="4801931" y="1217768"/>
            <a:ext cx="1612952" cy="1204550"/>
            <a:chOff x="4500375" y="3157921"/>
            <a:chExt cx="1543790" cy="1152900"/>
          </a:xfrm>
        </p:grpSpPr>
        <p:sp>
          <p:nvSpPr>
            <p:cNvPr id="532" name="Google Shape;532;p88"/>
            <p:cNvSpPr/>
            <p:nvPr/>
          </p:nvSpPr>
          <p:spPr>
            <a:xfrm>
              <a:off x="4500375" y="3157921"/>
              <a:ext cx="390900" cy="390900"/>
            </a:xfrm>
            <a:prstGeom prst="rect">
              <a:avLst/>
            </a:prstGeom>
            <a:solidFill>
              <a:srgbClr val="FF9900"/>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88"/>
            <p:cNvSpPr/>
            <p:nvPr/>
          </p:nvSpPr>
          <p:spPr>
            <a:xfrm>
              <a:off x="4884668" y="3157921"/>
              <a:ext cx="390900" cy="390900"/>
            </a:xfrm>
            <a:prstGeom prst="rect">
              <a:avLst/>
            </a:prstGeom>
            <a:solidFill>
              <a:srgbClr val="FFFFFF"/>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88"/>
            <p:cNvSpPr/>
            <p:nvPr/>
          </p:nvSpPr>
          <p:spPr>
            <a:xfrm>
              <a:off x="4500375" y="3548811"/>
              <a:ext cx="390890" cy="390890"/>
            </a:xfrm>
            <a:prstGeom prst="rect">
              <a:avLst/>
            </a:prstGeom>
            <a:solidFill>
              <a:srgbClr val="FFFFFF"/>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88"/>
            <p:cNvSpPr/>
            <p:nvPr/>
          </p:nvSpPr>
          <p:spPr>
            <a:xfrm>
              <a:off x="4891264" y="3548811"/>
              <a:ext cx="390890" cy="390890"/>
            </a:xfrm>
            <a:prstGeom prst="rect">
              <a:avLst/>
            </a:prstGeom>
            <a:solidFill>
              <a:srgbClr val="FF9900"/>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88"/>
            <p:cNvSpPr/>
            <p:nvPr/>
          </p:nvSpPr>
          <p:spPr>
            <a:xfrm>
              <a:off x="5268961" y="3157921"/>
              <a:ext cx="390900" cy="390900"/>
            </a:xfrm>
            <a:prstGeom prst="rect">
              <a:avLst/>
            </a:prstGeom>
            <a:solidFill>
              <a:srgbClr val="FF9900"/>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88"/>
            <p:cNvSpPr/>
            <p:nvPr/>
          </p:nvSpPr>
          <p:spPr>
            <a:xfrm>
              <a:off x="5653264" y="3157921"/>
              <a:ext cx="390900" cy="390900"/>
            </a:xfrm>
            <a:prstGeom prst="rect">
              <a:avLst/>
            </a:prstGeom>
            <a:solidFill>
              <a:srgbClr val="FFFFFF"/>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88"/>
            <p:cNvSpPr/>
            <p:nvPr/>
          </p:nvSpPr>
          <p:spPr>
            <a:xfrm>
              <a:off x="5262375" y="3548811"/>
              <a:ext cx="390900" cy="390900"/>
            </a:xfrm>
            <a:prstGeom prst="rect">
              <a:avLst/>
            </a:prstGeom>
            <a:solidFill>
              <a:srgbClr val="FFFFFF"/>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88"/>
            <p:cNvSpPr/>
            <p:nvPr/>
          </p:nvSpPr>
          <p:spPr>
            <a:xfrm>
              <a:off x="5653264" y="3548811"/>
              <a:ext cx="390900" cy="390900"/>
            </a:xfrm>
            <a:prstGeom prst="rect">
              <a:avLst/>
            </a:prstGeom>
            <a:solidFill>
              <a:srgbClr val="FF9900"/>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88"/>
            <p:cNvSpPr/>
            <p:nvPr/>
          </p:nvSpPr>
          <p:spPr>
            <a:xfrm>
              <a:off x="4500375" y="3919921"/>
              <a:ext cx="390900" cy="390900"/>
            </a:xfrm>
            <a:prstGeom prst="rect">
              <a:avLst/>
            </a:prstGeom>
            <a:solidFill>
              <a:srgbClr val="FF9900"/>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88"/>
            <p:cNvSpPr/>
            <p:nvPr/>
          </p:nvSpPr>
          <p:spPr>
            <a:xfrm>
              <a:off x="4891264" y="3919921"/>
              <a:ext cx="390900" cy="390900"/>
            </a:xfrm>
            <a:prstGeom prst="rect">
              <a:avLst/>
            </a:prstGeom>
            <a:solidFill>
              <a:srgbClr val="FFFFFF"/>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88"/>
            <p:cNvSpPr/>
            <p:nvPr/>
          </p:nvSpPr>
          <p:spPr>
            <a:xfrm>
              <a:off x="5262375" y="3919921"/>
              <a:ext cx="390900" cy="390900"/>
            </a:xfrm>
            <a:prstGeom prst="rect">
              <a:avLst/>
            </a:prstGeom>
            <a:solidFill>
              <a:srgbClr val="FF9900"/>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88"/>
            <p:cNvSpPr/>
            <p:nvPr/>
          </p:nvSpPr>
          <p:spPr>
            <a:xfrm>
              <a:off x="5653264" y="3919921"/>
              <a:ext cx="390900" cy="390900"/>
            </a:xfrm>
            <a:prstGeom prst="rect">
              <a:avLst/>
            </a:prstGeom>
            <a:solidFill>
              <a:srgbClr val="FFFFFF"/>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44" name="Google Shape;544;p88"/>
          <p:cNvSpPr txBox="1"/>
          <p:nvPr/>
        </p:nvSpPr>
        <p:spPr>
          <a:xfrm>
            <a:off x="509150" y="2549300"/>
            <a:ext cx="1642200" cy="431100"/>
          </a:xfrm>
          <a:prstGeom prst="rect">
            <a:avLst/>
          </a:prstGeom>
          <a:solidFill>
            <a:srgbClr val="FFFFFF"/>
          </a:solidFill>
          <a:ln cap="flat" cmpd="sng" w="9525">
            <a:solidFill>
              <a:srgbClr val="000000"/>
            </a:solidFill>
            <a:prstDash val="dash"/>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t/>
            </a:r>
            <a:endParaRPr sz="1600">
              <a:solidFill>
                <a:srgbClr val="FF0000"/>
              </a:solidFill>
              <a:latin typeface="Montserrat SemiBold"/>
              <a:ea typeface="Montserrat SemiBold"/>
              <a:cs typeface="Montserrat SemiBold"/>
              <a:sym typeface="Montserrat SemiBold"/>
            </a:endParaRPr>
          </a:p>
        </p:txBody>
      </p:sp>
      <p:sp>
        <p:nvSpPr>
          <p:cNvPr id="545" name="Google Shape;545;p88"/>
          <p:cNvSpPr txBox="1"/>
          <p:nvPr/>
        </p:nvSpPr>
        <p:spPr>
          <a:xfrm>
            <a:off x="509150" y="3158900"/>
            <a:ext cx="1642200" cy="431100"/>
          </a:xfrm>
          <a:prstGeom prst="rect">
            <a:avLst/>
          </a:prstGeom>
          <a:solidFill>
            <a:srgbClr val="FFFFFF"/>
          </a:solidFill>
          <a:ln cap="flat" cmpd="sng" w="9525">
            <a:solidFill>
              <a:srgbClr val="000000"/>
            </a:solidFill>
            <a:prstDash val="dash"/>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t/>
            </a:r>
            <a:endParaRPr sz="1600">
              <a:solidFill>
                <a:srgbClr val="FF0000"/>
              </a:solidFill>
              <a:latin typeface="Montserrat SemiBold"/>
              <a:ea typeface="Montserrat SemiBold"/>
              <a:cs typeface="Montserrat SemiBold"/>
              <a:sym typeface="Montserrat SemiBold"/>
            </a:endParaRPr>
          </a:p>
        </p:txBody>
      </p:sp>
      <p:sp>
        <p:nvSpPr>
          <p:cNvPr id="546" name="Google Shape;546;p88"/>
          <p:cNvSpPr txBox="1"/>
          <p:nvPr/>
        </p:nvSpPr>
        <p:spPr>
          <a:xfrm>
            <a:off x="509150" y="3768500"/>
            <a:ext cx="1642200" cy="431100"/>
          </a:xfrm>
          <a:prstGeom prst="rect">
            <a:avLst/>
          </a:prstGeom>
          <a:solidFill>
            <a:srgbClr val="FFFFFF"/>
          </a:solidFill>
          <a:ln cap="flat" cmpd="sng" w="9525">
            <a:solidFill>
              <a:srgbClr val="000000"/>
            </a:solidFill>
            <a:prstDash val="dash"/>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t/>
            </a:r>
            <a:endParaRPr sz="1600">
              <a:solidFill>
                <a:srgbClr val="FF0000"/>
              </a:solidFill>
              <a:latin typeface="Montserrat SemiBold"/>
              <a:ea typeface="Montserrat SemiBold"/>
              <a:cs typeface="Montserrat SemiBold"/>
              <a:sym typeface="Montserrat SemiBold"/>
            </a:endParaRPr>
          </a:p>
        </p:txBody>
      </p:sp>
      <p:sp>
        <p:nvSpPr>
          <p:cNvPr id="547" name="Google Shape;547;p88"/>
          <p:cNvSpPr txBox="1"/>
          <p:nvPr/>
        </p:nvSpPr>
        <p:spPr>
          <a:xfrm>
            <a:off x="2642750" y="2549300"/>
            <a:ext cx="1642200" cy="431100"/>
          </a:xfrm>
          <a:prstGeom prst="rect">
            <a:avLst/>
          </a:prstGeom>
          <a:solidFill>
            <a:srgbClr val="FFFFFF"/>
          </a:solidFill>
          <a:ln cap="flat" cmpd="sng" w="9525">
            <a:solidFill>
              <a:srgbClr val="000000"/>
            </a:solidFill>
            <a:prstDash val="dash"/>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t/>
            </a:r>
            <a:endParaRPr sz="1600">
              <a:solidFill>
                <a:srgbClr val="FF0000"/>
              </a:solidFill>
              <a:latin typeface="Montserrat SemiBold"/>
              <a:ea typeface="Montserrat SemiBold"/>
              <a:cs typeface="Montserrat SemiBold"/>
              <a:sym typeface="Montserrat SemiBold"/>
            </a:endParaRPr>
          </a:p>
        </p:txBody>
      </p:sp>
      <p:sp>
        <p:nvSpPr>
          <p:cNvPr id="548" name="Google Shape;548;p88"/>
          <p:cNvSpPr txBox="1"/>
          <p:nvPr/>
        </p:nvSpPr>
        <p:spPr>
          <a:xfrm>
            <a:off x="2642750" y="3158900"/>
            <a:ext cx="1642200" cy="431100"/>
          </a:xfrm>
          <a:prstGeom prst="rect">
            <a:avLst/>
          </a:prstGeom>
          <a:solidFill>
            <a:srgbClr val="FFFFFF"/>
          </a:solidFill>
          <a:ln cap="flat" cmpd="sng" w="9525">
            <a:solidFill>
              <a:srgbClr val="000000"/>
            </a:solidFill>
            <a:prstDash val="dash"/>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t/>
            </a:r>
            <a:endParaRPr sz="1600">
              <a:solidFill>
                <a:srgbClr val="FF0000"/>
              </a:solidFill>
              <a:latin typeface="Montserrat SemiBold"/>
              <a:ea typeface="Montserrat SemiBold"/>
              <a:cs typeface="Montserrat SemiBold"/>
              <a:sym typeface="Montserrat SemiBold"/>
            </a:endParaRPr>
          </a:p>
        </p:txBody>
      </p:sp>
      <p:sp>
        <p:nvSpPr>
          <p:cNvPr id="549" name="Google Shape;549;p88"/>
          <p:cNvSpPr txBox="1"/>
          <p:nvPr/>
        </p:nvSpPr>
        <p:spPr>
          <a:xfrm>
            <a:off x="2642750" y="3768500"/>
            <a:ext cx="1642200" cy="431100"/>
          </a:xfrm>
          <a:prstGeom prst="rect">
            <a:avLst/>
          </a:prstGeom>
          <a:solidFill>
            <a:srgbClr val="FFFFFF"/>
          </a:solidFill>
          <a:ln cap="flat" cmpd="sng" w="9525">
            <a:solidFill>
              <a:srgbClr val="000000"/>
            </a:solidFill>
            <a:prstDash val="dash"/>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t/>
            </a:r>
            <a:endParaRPr sz="1600">
              <a:solidFill>
                <a:srgbClr val="FF0000"/>
              </a:solidFill>
              <a:latin typeface="Montserrat SemiBold"/>
              <a:ea typeface="Montserrat SemiBold"/>
              <a:cs typeface="Montserrat SemiBold"/>
              <a:sym typeface="Montserrat SemiBold"/>
            </a:endParaRPr>
          </a:p>
        </p:txBody>
      </p:sp>
      <p:sp>
        <p:nvSpPr>
          <p:cNvPr id="550" name="Google Shape;550;p88"/>
          <p:cNvSpPr txBox="1"/>
          <p:nvPr/>
        </p:nvSpPr>
        <p:spPr>
          <a:xfrm>
            <a:off x="4787307" y="2549300"/>
            <a:ext cx="1642200" cy="431100"/>
          </a:xfrm>
          <a:prstGeom prst="rect">
            <a:avLst/>
          </a:prstGeom>
          <a:solidFill>
            <a:srgbClr val="FFFFFF"/>
          </a:solidFill>
          <a:ln cap="flat" cmpd="sng" w="9525">
            <a:solidFill>
              <a:srgbClr val="000000"/>
            </a:solidFill>
            <a:prstDash val="dash"/>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t/>
            </a:r>
            <a:endParaRPr sz="1600">
              <a:solidFill>
                <a:srgbClr val="FF0000"/>
              </a:solidFill>
              <a:latin typeface="Montserrat SemiBold"/>
              <a:ea typeface="Montserrat SemiBold"/>
              <a:cs typeface="Montserrat SemiBold"/>
              <a:sym typeface="Montserrat SemiBold"/>
            </a:endParaRPr>
          </a:p>
        </p:txBody>
      </p:sp>
      <p:sp>
        <p:nvSpPr>
          <p:cNvPr id="551" name="Google Shape;551;p88"/>
          <p:cNvSpPr txBox="1"/>
          <p:nvPr/>
        </p:nvSpPr>
        <p:spPr>
          <a:xfrm>
            <a:off x="4787307" y="3158900"/>
            <a:ext cx="1642200" cy="431100"/>
          </a:xfrm>
          <a:prstGeom prst="rect">
            <a:avLst/>
          </a:prstGeom>
          <a:solidFill>
            <a:srgbClr val="FFFFFF"/>
          </a:solidFill>
          <a:ln cap="flat" cmpd="sng" w="9525">
            <a:solidFill>
              <a:srgbClr val="000000"/>
            </a:solidFill>
            <a:prstDash val="dash"/>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t/>
            </a:r>
            <a:endParaRPr sz="1600">
              <a:solidFill>
                <a:srgbClr val="FF0000"/>
              </a:solidFill>
              <a:latin typeface="Montserrat SemiBold"/>
              <a:ea typeface="Montserrat SemiBold"/>
              <a:cs typeface="Montserrat SemiBold"/>
              <a:sym typeface="Montserrat SemiBold"/>
            </a:endParaRPr>
          </a:p>
        </p:txBody>
      </p:sp>
      <p:sp>
        <p:nvSpPr>
          <p:cNvPr id="552" name="Google Shape;552;p88"/>
          <p:cNvSpPr txBox="1"/>
          <p:nvPr/>
        </p:nvSpPr>
        <p:spPr>
          <a:xfrm>
            <a:off x="4787307" y="3768500"/>
            <a:ext cx="1642200" cy="431100"/>
          </a:xfrm>
          <a:prstGeom prst="rect">
            <a:avLst/>
          </a:prstGeom>
          <a:solidFill>
            <a:srgbClr val="FFFFFF"/>
          </a:solidFill>
          <a:ln cap="flat" cmpd="sng" w="9525">
            <a:solidFill>
              <a:srgbClr val="000000"/>
            </a:solidFill>
            <a:prstDash val="dash"/>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t/>
            </a:r>
            <a:endParaRPr sz="1600">
              <a:solidFill>
                <a:srgbClr val="FF0000"/>
              </a:solidFill>
              <a:latin typeface="Montserrat SemiBold"/>
              <a:ea typeface="Montserrat SemiBold"/>
              <a:cs typeface="Montserrat SemiBold"/>
              <a:sym typeface="Montserrat SemiBold"/>
            </a:endParaRPr>
          </a:p>
        </p:txBody>
      </p:sp>
      <p:sp>
        <p:nvSpPr>
          <p:cNvPr id="553" name="Google Shape;553;p88"/>
          <p:cNvSpPr txBox="1"/>
          <p:nvPr/>
        </p:nvSpPr>
        <p:spPr>
          <a:xfrm>
            <a:off x="6986150" y="2549300"/>
            <a:ext cx="1642200" cy="431100"/>
          </a:xfrm>
          <a:prstGeom prst="rect">
            <a:avLst/>
          </a:prstGeom>
          <a:solidFill>
            <a:srgbClr val="FFFFFF"/>
          </a:solidFill>
          <a:ln cap="flat" cmpd="sng" w="9525">
            <a:solidFill>
              <a:srgbClr val="000000"/>
            </a:solidFill>
            <a:prstDash val="dash"/>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t/>
            </a:r>
            <a:endParaRPr sz="1600">
              <a:solidFill>
                <a:srgbClr val="FF0000"/>
              </a:solidFill>
              <a:latin typeface="Montserrat SemiBold"/>
              <a:ea typeface="Montserrat SemiBold"/>
              <a:cs typeface="Montserrat SemiBold"/>
              <a:sym typeface="Montserrat SemiBold"/>
            </a:endParaRPr>
          </a:p>
        </p:txBody>
      </p:sp>
      <p:sp>
        <p:nvSpPr>
          <p:cNvPr id="554" name="Google Shape;554;p88"/>
          <p:cNvSpPr txBox="1"/>
          <p:nvPr/>
        </p:nvSpPr>
        <p:spPr>
          <a:xfrm>
            <a:off x="6986150" y="3158900"/>
            <a:ext cx="1642200" cy="431100"/>
          </a:xfrm>
          <a:prstGeom prst="rect">
            <a:avLst/>
          </a:prstGeom>
          <a:solidFill>
            <a:srgbClr val="FFFFFF"/>
          </a:solidFill>
          <a:ln cap="flat" cmpd="sng" w="9525">
            <a:solidFill>
              <a:srgbClr val="000000"/>
            </a:solidFill>
            <a:prstDash val="dash"/>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t/>
            </a:r>
            <a:endParaRPr sz="1600">
              <a:solidFill>
                <a:srgbClr val="FF0000"/>
              </a:solidFill>
              <a:latin typeface="Montserrat SemiBold"/>
              <a:ea typeface="Montserrat SemiBold"/>
              <a:cs typeface="Montserrat SemiBold"/>
              <a:sym typeface="Montserrat SemiBold"/>
            </a:endParaRPr>
          </a:p>
        </p:txBody>
      </p:sp>
      <p:sp>
        <p:nvSpPr>
          <p:cNvPr id="555" name="Google Shape;555;p88"/>
          <p:cNvSpPr txBox="1"/>
          <p:nvPr/>
        </p:nvSpPr>
        <p:spPr>
          <a:xfrm>
            <a:off x="6986150" y="3768500"/>
            <a:ext cx="1642200" cy="431100"/>
          </a:xfrm>
          <a:prstGeom prst="rect">
            <a:avLst/>
          </a:prstGeom>
          <a:solidFill>
            <a:srgbClr val="FFFFFF"/>
          </a:solidFill>
          <a:ln cap="flat" cmpd="sng" w="9525">
            <a:solidFill>
              <a:srgbClr val="000000"/>
            </a:solidFill>
            <a:prstDash val="dash"/>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t/>
            </a:r>
            <a:endParaRPr sz="1600">
              <a:solidFill>
                <a:srgbClr val="FF0000"/>
              </a:solidFill>
              <a:latin typeface="Montserrat SemiBold"/>
              <a:ea typeface="Montserrat SemiBold"/>
              <a:cs typeface="Montserrat SemiBold"/>
              <a:sym typeface="Montserrat SemiBo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48208"/>
            </a:gs>
            <a:gs pos="100000">
              <a:srgbClr val="703E08"/>
            </a:gs>
          </a:gsLst>
          <a:path path="circle">
            <a:fillToRect b="50%" l="50%" r="50%" t="50%"/>
          </a:path>
          <a:tileRect/>
        </a:gradFill>
      </p:bgPr>
    </p:bg>
    <p:spTree>
      <p:nvGrpSpPr>
        <p:cNvPr id="559" name="Shape 559"/>
        <p:cNvGrpSpPr/>
        <p:nvPr/>
      </p:nvGrpSpPr>
      <p:grpSpPr>
        <a:xfrm>
          <a:off x="0" y="0"/>
          <a:ext cx="0" cy="0"/>
          <a:chOff x="0" y="0"/>
          <a:chExt cx="0" cy="0"/>
        </a:xfrm>
      </p:grpSpPr>
      <p:sp>
        <p:nvSpPr>
          <p:cNvPr id="560" name="Google Shape;560;p89"/>
          <p:cNvSpPr txBox="1"/>
          <p:nvPr/>
        </p:nvSpPr>
        <p:spPr>
          <a:xfrm>
            <a:off x="5095350" y="4720750"/>
            <a:ext cx="4048800" cy="424500"/>
          </a:xfrm>
          <a:prstGeom prst="rect">
            <a:avLst/>
          </a:prstGeom>
          <a:gradFill>
            <a:gsLst>
              <a:gs pos="0">
                <a:srgbClr val="515151"/>
              </a:gs>
              <a:gs pos="100000">
                <a:srgbClr val="101010"/>
              </a:gs>
            </a:gsLst>
            <a:lin ang="5400012" scaled="0"/>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FF9900"/>
                </a:solidFill>
                <a:latin typeface="Varela Round"/>
                <a:ea typeface="Varela Round"/>
                <a:cs typeface="Varela Round"/>
                <a:sym typeface="Varela Round"/>
              </a:rPr>
              <a:t>Focus on objectives, ask questions</a:t>
            </a:r>
            <a:endParaRPr b="1" sz="1800">
              <a:solidFill>
                <a:srgbClr val="FF9900"/>
              </a:solidFill>
              <a:latin typeface="Varela Round"/>
              <a:ea typeface="Varela Round"/>
              <a:cs typeface="Varela Round"/>
              <a:sym typeface="Varela Round"/>
            </a:endParaRPr>
          </a:p>
        </p:txBody>
      </p:sp>
      <p:sp>
        <p:nvSpPr>
          <p:cNvPr id="561" name="Google Shape;561;p89"/>
          <p:cNvSpPr txBox="1"/>
          <p:nvPr>
            <p:ph idx="4294967295" type="title"/>
          </p:nvPr>
        </p:nvSpPr>
        <p:spPr>
          <a:xfrm>
            <a:off x="311700" y="379050"/>
            <a:ext cx="8520600" cy="62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520" u="sng">
                <a:solidFill>
                  <a:srgbClr val="FF0000"/>
                </a:solidFill>
                <a:highlight>
                  <a:srgbClr val="434343"/>
                </a:highlight>
                <a:latin typeface="Luckiest Guy"/>
                <a:ea typeface="Luckiest Guy"/>
                <a:cs typeface="Luckiest Guy"/>
                <a:sym typeface="Luckiest Guy"/>
              </a:rPr>
              <a:t>O</a:t>
            </a:r>
            <a:r>
              <a:rPr lang="en" sz="2520" u="sng">
                <a:solidFill>
                  <a:srgbClr val="FF8400"/>
                </a:solidFill>
                <a:highlight>
                  <a:srgbClr val="434343"/>
                </a:highlight>
                <a:latin typeface="Luckiest Guy"/>
                <a:ea typeface="Luckiest Guy"/>
                <a:cs typeface="Luckiest Guy"/>
                <a:sym typeface="Luckiest Guy"/>
              </a:rPr>
              <a:t>B</a:t>
            </a:r>
            <a:r>
              <a:rPr lang="en" sz="2520" u="sng">
                <a:solidFill>
                  <a:srgbClr val="F5FF00"/>
                </a:solidFill>
                <a:highlight>
                  <a:srgbClr val="434343"/>
                </a:highlight>
                <a:latin typeface="Luckiest Guy"/>
                <a:ea typeface="Luckiest Guy"/>
                <a:cs typeface="Luckiest Guy"/>
                <a:sym typeface="Luckiest Guy"/>
              </a:rPr>
              <a:t>J</a:t>
            </a:r>
            <a:r>
              <a:rPr lang="en" sz="2520" u="sng">
                <a:solidFill>
                  <a:srgbClr val="71FF00"/>
                </a:solidFill>
                <a:highlight>
                  <a:srgbClr val="434343"/>
                </a:highlight>
                <a:latin typeface="Luckiest Guy"/>
                <a:ea typeface="Luckiest Guy"/>
                <a:cs typeface="Luckiest Guy"/>
                <a:sym typeface="Luckiest Guy"/>
              </a:rPr>
              <a:t>E</a:t>
            </a:r>
            <a:r>
              <a:rPr lang="en" sz="2520" u="sng">
                <a:solidFill>
                  <a:srgbClr val="00FF12"/>
                </a:solidFill>
                <a:highlight>
                  <a:srgbClr val="434343"/>
                </a:highlight>
                <a:latin typeface="Luckiest Guy"/>
                <a:ea typeface="Luckiest Guy"/>
                <a:cs typeface="Luckiest Guy"/>
                <a:sym typeface="Luckiest Guy"/>
              </a:rPr>
              <a:t>C</a:t>
            </a:r>
            <a:r>
              <a:rPr lang="en" sz="2520" u="sng">
                <a:solidFill>
                  <a:srgbClr val="00FF96"/>
                </a:solidFill>
                <a:highlight>
                  <a:srgbClr val="434343"/>
                </a:highlight>
                <a:latin typeface="Luckiest Guy"/>
                <a:ea typeface="Luckiest Guy"/>
                <a:cs typeface="Luckiest Guy"/>
                <a:sym typeface="Luckiest Guy"/>
              </a:rPr>
              <a:t>T</a:t>
            </a:r>
            <a:r>
              <a:rPr lang="en" sz="2520" u="sng">
                <a:solidFill>
                  <a:srgbClr val="00E3FF"/>
                </a:solidFill>
                <a:highlight>
                  <a:srgbClr val="434343"/>
                </a:highlight>
                <a:latin typeface="Luckiest Guy"/>
                <a:ea typeface="Luckiest Guy"/>
                <a:cs typeface="Luckiest Guy"/>
                <a:sym typeface="Luckiest Guy"/>
              </a:rPr>
              <a:t>I</a:t>
            </a:r>
            <a:r>
              <a:rPr lang="en" sz="2520" u="sng">
                <a:solidFill>
                  <a:srgbClr val="005FFF"/>
                </a:solidFill>
                <a:highlight>
                  <a:srgbClr val="434343"/>
                </a:highlight>
                <a:latin typeface="Luckiest Guy"/>
                <a:ea typeface="Luckiest Guy"/>
                <a:cs typeface="Luckiest Guy"/>
                <a:sym typeface="Luckiest Guy"/>
              </a:rPr>
              <a:t>V</a:t>
            </a:r>
            <a:r>
              <a:rPr lang="en" sz="2520" u="sng">
                <a:solidFill>
                  <a:srgbClr val="2500FF"/>
                </a:solidFill>
                <a:highlight>
                  <a:srgbClr val="434343"/>
                </a:highlight>
                <a:latin typeface="Luckiest Guy"/>
                <a:ea typeface="Luckiest Guy"/>
                <a:cs typeface="Luckiest Guy"/>
                <a:sym typeface="Luckiest Guy"/>
              </a:rPr>
              <a:t>E</a:t>
            </a:r>
            <a:r>
              <a:rPr lang="en" sz="2520" u="sng">
                <a:solidFill>
                  <a:srgbClr val="A900FF"/>
                </a:solidFill>
                <a:highlight>
                  <a:srgbClr val="434343"/>
                </a:highlight>
                <a:latin typeface="Luckiest Guy"/>
                <a:ea typeface="Luckiest Guy"/>
                <a:cs typeface="Luckiest Guy"/>
                <a:sym typeface="Luckiest Guy"/>
              </a:rPr>
              <a:t>S</a:t>
            </a:r>
            <a:r>
              <a:rPr lang="en" sz="2520" u="sng">
                <a:solidFill>
                  <a:srgbClr val="FF00D0"/>
                </a:solidFill>
                <a:highlight>
                  <a:srgbClr val="434343"/>
                </a:highlight>
                <a:latin typeface="Luckiest Guy"/>
                <a:ea typeface="Luckiest Guy"/>
                <a:cs typeface="Luckiest Guy"/>
                <a:sym typeface="Luckiest Guy"/>
              </a:rPr>
              <a:t>:</a:t>
            </a:r>
            <a:endParaRPr sz="2100" u="sng">
              <a:solidFill>
                <a:srgbClr val="FF004C"/>
              </a:solidFill>
              <a:highlight>
                <a:srgbClr val="FFFFFF"/>
              </a:highlight>
            </a:endParaRPr>
          </a:p>
        </p:txBody>
      </p:sp>
      <p:sp>
        <p:nvSpPr>
          <p:cNvPr id="562" name="Google Shape;562;p89"/>
          <p:cNvSpPr txBox="1"/>
          <p:nvPr>
            <p:ph idx="4294967295" type="title"/>
          </p:nvPr>
        </p:nvSpPr>
        <p:spPr>
          <a:xfrm>
            <a:off x="0" y="912450"/>
            <a:ext cx="9144000" cy="1271700"/>
          </a:xfrm>
          <a:prstGeom prst="rect">
            <a:avLst/>
          </a:prstGeom>
        </p:spPr>
        <p:txBody>
          <a:bodyPr anchorCtr="0" anchor="t" bIns="91425" lIns="91425" spcFirstLastPara="1" rIns="91425" wrap="square" tIns="91425">
            <a:noAutofit/>
          </a:bodyPr>
          <a:lstStyle/>
          <a:p>
            <a:pPr indent="0" lvl="0" marL="0" rtl="0" algn="ctr">
              <a:lnSpc>
                <a:spcPct val="150000"/>
              </a:lnSpc>
              <a:spcBef>
                <a:spcPts val="0"/>
              </a:spcBef>
              <a:spcAft>
                <a:spcPts val="1000"/>
              </a:spcAft>
              <a:buNone/>
            </a:pPr>
            <a:r>
              <a:rPr b="1" lang="en" sz="1900">
                <a:solidFill>
                  <a:srgbClr val="FB00FF"/>
                </a:solidFill>
                <a:latin typeface="Luckiest Guy"/>
                <a:ea typeface="Luckiest Guy"/>
                <a:cs typeface="Luckiest Guy"/>
                <a:sym typeface="Luckiest Guy"/>
              </a:rPr>
              <a:t>#</a:t>
            </a:r>
            <a:r>
              <a:rPr b="1" lang="en" sz="1900">
                <a:solidFill>
                  <a:srgbClr val="FF00DD"/>
                </a:solidFill>
                <a:latin typeface="Luckiest Guy"/>
                <a:ea typeface="Luckiest Guy"/>
                <a:cs typeface="Luckiest Guy"/>
                <a:sym typeface="Luckiest Guy"/>
              </a:rPr>
              <a:t>3</a:t>
            </a:r>
            <a:r>
              <a:rPr b="1" lang="en" sz="1900">
                <a:solidFill>
                  <a:srgbClr val="FF0089"/>
                </a:solidFill>
                <a:latin typeface="Luckiest Guy"/>
                <a:ea typeface="Luckiest Guy"/>
                <a:cs typeface="Luckiest Guy"/>
                <a:sym typeface="Luckiest Guy"/>
              </a:rPr>
              <a:t>a </a:t>
            </a:r>
            <a:r>
              <a:rPr lang="en" sz="1900">
                <a:latin typeface="Montserrat"/>
                <a:ea typeface="Montserrat"/>
                <a:cs typeface="Montserrat"/>
                <a:sym typeface="Montserrat"/>
              </a:rPr>
              <a:t>Students will be able to show that adding simple unit fractions creates bigger fractions, by counting and composing fraction tiles.</a:t>
            </a:r>
            <a:endParaRPr sz="1900">
              <a:solidFill>
                <a:srgbClr val="FF9900"/>
              </a:solidFill>
              <a:highlight>
                <a:srgbClr val="FFFFFF"/>
              </a:highlight>
            </a:endParaRPr>
          </a:p>
        </p:txBody>
      </p:sp>
      <p:sp>
        <p:nvSpPr>
          <p:cNvPr id="563" name="Google Shape;563;p89"/>
          <p:cNvSpPr txBox="1"/>
          <p:nvPr>
            <p:ph idx="4294967295" type="title"/>
          </p:nvPr>
        </p:nvSpPr>
        <p:spPr>
          <a:xfrm>
            <a:off x="311700" y="2512650"/>
            <a:ext cx="8520600" cy="1271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420" u="sng">
                <a:solidFill>
                  <a:srgbClr val="FF0000"/>
                </a:solidFill>
                <a:highlight>
                  <a:srgbClr val="434343"/>
                </a:highlight>
                <a:latin typeface="Luckiest Guy"/>
                <a:ea typeface="Luckiest Guy"/>
                <a:cs typeface="Luckiest Guy"/>
                <a:sym typeface="Luckiest Guy"/>
              </a:rPr>
              <a:t>“</a:t>
            </a:r>
            <a:r>
              <a:rPr lang="en" sz="2420" u="sng">
                <a:solidFill>
                  <a:srgbClr val="FF4800"/>
                </a:solidFill>
                <a:highlight>
                  <a:srgbClr val="434343"/>
                </a:highlight>
                <a:latin typeface="Luckiest Guy"/>
                <a:ea typeface="Luckiest Guy"/>
                <a:cs typeface="Luckiest Guy"/>
                <a:sym typeface="Luckiest Guy"/>
              </a:rPr>
              <a:t>I</a:t>
            </a:r>
            <a:r>
              <a:rPr lang="en" sz="2420" u="sng">
                <a:solidFill>
                  <a:srgbClr val="FF9100"/>
                </a:solidFill>
                <a:highlight>
                  <a:srgbClr val="434343"/>
                </a:highlight>
                <a:latin typeface="Luckiest Guy"/>
                <a:ea typeface="Luckiest Guy"/>
                <a:cs typeface="Luckiest Guy"/>
                <a:sym typeface="Luckiest Guy"/>
              </a:rPr>
              <a:t>-</a:t>
            </a:r>
            <a:r>
              <a:rPr lang="en" sz="2420" u="sng">
                <a:solidFill>
                  <a:srgbClr val="FFDA00"/>
                </a:solidFill>
                <a:highlight>
                  <a:srgbClr val="434343"/>
                </a:highlight>
                <a:latin typeface="Luckiest Guy"/>
                <a:ea typeface="Luckiest Guy"/>
                <a:cs typeface="Luckiest Guy"/>
                <a:sym typeface="Luckiest Guy"/>
              </a:rPr>
              <a:t>C</a:t>
            </a:r>
            <a:r>
              <a:rPr lang="en" sz="2420" u="sng">
                <a:solidFill>
                  <a:srgbClr val="DBFF00"/>
                </a:solidFill>
                <a:highlight>
                  <a:srgbClr val="434343"/>
                </a:highlight>
                <a:latin typeface="Luckiest Guy"/>
                <a:ea typeface="Luckiest Guy"/>
                <a:cs typeface="Luckiest Guy"/>
                <a:sym typeface="Luckiest Guy"/>
              </a:rPr>
              <a:t>a</a:t>
            </a:r>
            <a:r>
              <a:rPr lang="en" sz="2420" u="sng">
                <a:solidFill>
                  <a:srgbClr val="92FF00"/>
                </a:solidFill>
                <a:highlight>
                  <a:srgbClr val="434343"/>
                </a:highlight>
                <a:latin typeface="Luckiest Guy"/>
                <a:ea typeface="Luckiest Guy"/>
                <a:cs typeface="Luckiest Guy"/>
                <a:sym typeface="Luckiest Guy"/>
              </a:rPr>
              <a:t>n</a:t>
            </a:r>
            <a:r>
              <a:rPr lang="en" sz="2420" u="sng">
                <a:solidFill>
                  <a:srgbClr val="49FF00"/>
                </a:solidFill>
                <a:highlight>
                  <a:srgbClr val="434343"/>
                </a:highlight>
                <a:latin typeface="Luckiest Guy"/>
                <a:ea typeface="Luckiest Guy"/>
                <a:cs typeface="Luckiest Guy"/>
                <a:sym typeface="Luckiest Guy"/>
              </a:rPr>
              <a:t>…</a:t>
            </a:r>
            <a:r>
              <a:rPr lang="en" sz="2420" u="sng">
                <a:solidFill>
                  <a:srgbClr val="01FF00"/>
                </a:solidFill>
                <a:highlight>
                  <a:srgbClr val="434343"/>
                </a:highlight>
                <a:latin typeface="Luckiest Guy"/>
                <a:ea typeface="Luckiest Guy"/>
                <a:cs typeface="Luckiest Guy"/>
                <a:sym typeface="Luckiest Guy"/>
              </a:rPr>
              <a:t>”</a:t>
            </a:r>
            <a:r>
              <a:rPr lang="en" sz="2420" u="sng">
                <a:solidFill>
                  <a:srgbClr val="00FF47"/>
                </a:solidFill>
                <a:highlight>
                  <a:srgbClr val="434343"/>
                </a:highlight>
                <a:latin typeface="Luckiest Guy"/>
                <a:ea typeface="Luckiest Guy"/>
                <a:cs typeface="Luckiest Guy"/>
                <a:sym typeface="Luckiest Guy"/>
              </a:rPr>
              <a:t> </a:t>
            </a:r>
            <a:r>
              <a:rPr lang="en" sz="2420" u="sng">
                <a:solidFill>
                  <a:srgbClr val="00FF90"/>
                </a:solidFill>
                <a:highlight>
                  <a:srgbClr val="434343"/>
                </a:highlight>
                <a:latin typeface="Luckiest Guy"/>
                <a:ea typeface="Luckiest Guy"/>
                <a:cs typeface="Luckiest Guy"/>
                <a:sym typeface="Luckiest Guy"/>
              </a:rPr>
              <a:t>S</a:t>
            </a:r>
            <a:r>
              <a:rPr lang="en" sz="2420" u="sng">
                <a:solidFill>
                  <a:srgbClr val="00FFD8"/>
                </a:solidFill>
                <a:highlight>
                  <a:srgbClr val="434343"/>
                </a:highlight>
                <a:latin typeface="Luckiest Guy"/>
                <a:ea typeface="Luckiest Guy"/>
                <a:cs typeface="Luckiest Guy"/>
                <a:sym typeface="Luckiest Guy"/>
              </a:rPr>
              <a:t>t</a:t>
            </a:r>
            <a:r>
              <a:rPr lang="en" sz="2420" u="sng">
                <a:solidFill>
                  <a:srgbClr val="00DCFF"/>
                </a:solidFill>
                <a:highlight>
                  <a:srgbClr val="434343"/>
                </a:highlight>
                <a:latin typeface="Luckiest Guy"/>
                <a:ea typeface="Luckiest Guy"/>
                <a:cs typeface="Luckiest Guy"/>
                <a:sym typeface="Luckiest Guy"/>
              </a:rPr>
              <a:t>a</a:t>
            </a:r>
            <a:r>
              <a:rPr lang="en" sz="2420" u="sng">
                <a:solidFill>
                  <a:srgbClr val="0093FF"/>
                </a:solidFill>
                <a:highlight>
                  <a:srgbClr val="434343"/>
                </a:highlight>
                <a:latin typeface="Luckiest Guy"/>
                <a:ea typeface="Luckiest Guy"/>
                <a:cs typeface="Luckiest Guy"/>
                <a:sym typeface="Luckiest Guy"/>
              </a:rPr>
              <a:t>t</a:t>
            </a:r>
            <a:r>
              <a:rPr lang="en" sz="2420" u="sng">
                <a:solidFill>
                  <a:srgbClr val="004BFF"/>
                </a:solidFill>
                <a:highlight>
                  <a:srgbClr val="434343"/>
                </a:highlight>
                <a:latin typeface="Luckiest Guy"/>
                <a:ea typeface="Luckiest Guy"/>
                <a:cs typeface="Luckiest Guy"/>
                <a:sym typeface="Luckiest Guy"/>
              </a:rPr>
              <a:t>e</a:t>
            </a:r>
            <a:r>
              <a:rPr lang="en" sz="2420" u="sng">
                <a:solidFill>
                  <a:srgbClr val="0002FF"/>
                </a:solidFill>
                <a:highlight>
                  <a:srgbClr val="434343"/>
                </a:highlight>
                <a:latin typeface="Luckiest Guy"/>
                <a:ea typeface="Luckiest Guy"/>
                <a:cs typeface="Luckiest Guy"/>
                <a:sym typeface="Luckiest Guy"/>
              </a:rPr>
              <a:t>m</a:t>
            </a:r>
            <a:r>
              <a:rPr lang="en" sz="2420" u="sng">
                <a:solidFill>
                  <a:srgbClr val="4600FF"/>
                </a:solidFill>
                <a:highlight>
                  <a:srgbClr val="434343"/>
                </a:highlight>
                <a:latin typeface="Luckiest Guy"/>
                <a:ea typeface="Luckiest Guy"/>
                <a:cs typeface="Luckiest Guy"/>
                <a:sym typeface="Luckiest Guy"/>
              </a:rPr>
              <a:t>e</a:t>
            </a:r>
            <a:r>
              <a:rPr lang="en" sz="2420" u="sng">
                <a:solidFill>
                  <a:srgbClr val="8E00FF"/>
                </a:solidFill>
                <a:highlight>
                  <a:srgbClr val="434343"/>
                </a:highlight>
                <a:latin typeface="Luckiest Guy"/>
                <a:ea typeface="Luckiest Guy"/>
                <a:cs typeface="Luckiest Guy"/>
                <a:sym typeface="Luckiest Guy"/>
              </a:rPr>
              <a:t>n</a:t>
            </a:r>
            <a:r>
              <a:rPr lang="en" sz="2420" u="sng">
                <a:solidFill>
                  <a:srgbClr val="D700FF"/>
                </a:solidFill>
                <a:highlight>
                  <a:srgbClr val="434343"/>
                </a:highlight>
                <a:latin typeface="Luckiest Guy"/>
                <a:ea typeface="Luckiest Guy"/>
                <a:cs typeface="Luckiest Guy"/>
                <a:sym typeface="Luckiest Guy"/>
              </a:rPr>
              <a:t>t</a:t>
            </a:r>
            <a:r>
              <a:rPr lang="en" sz="2420" u="sng">
                <a:solidFill>
                  <a:srgbClr val="FF00DD"/>
                </a:solidFill>
                <a:highlight>
                  <a:srgbClr val="434343"/>
                </a:highlight>
                <a:latin typeface="Luckiest Guy"/>
                <a:ea typeface="Luckiest Guy"/>
                <a:cs typeface="Luckiest Guy"/>
                <a:sym typeface="Luckiest Guy"/>
              </a:rPr>
              <a:t>s</a:t>
            </a:r>
            <a:r>
              <a:rPr lang="en" sz="2420" u="sng">
                <a:solidFill>
                  <a:srgbClr val="FF0095"/>
                </a:solidFill>
                <a:highlight>
                  <a:srgbClr val="434343"/>
                </a:highlight>
                <a:latin typeface="Luckiest Guy"/>
                <a:ea typeface="Luckiest Guy"/>
                <a:cs typeface="Luckiest Guy"/>
                <a:sym typeface="Luckiest Guy"/>
              </a:rPr>
              <a:t>:</a:t>
            </a:r>
            <a:endParaRPr sz="2420" u="sng">
              <a:solidFill>
                <a:srgbClr val="FF0095"/>
              </a:solidFill>
              <a:highlight>
                <a:srgbClr val="434343"/>
              </a:highlight>
              <a:latin typeface="Luckiest Guy"/>
              <a:ea typeface="Luckiest Guy"/>
              <a:cs typeface="Luckiest Guy"/>
              <a:sym typeface="Luckiest Guy"/>
            </a:endParaRPr>
          </a:p>
          <a:p>
            <a:pPr indent="0" lvl="0" marL="0" rtl="0" algn="ctr">
              <a:spcBef>
                <a:spcPts val="1000"/>
              </a:spcBef>
              <a:spcAft>
                <a:spcPts val="1800"/>
              </a:spcAft>
              <a:buSzPts val="990"/>
              <a:buNone/>
            </a:pPr>
            <a:r>
              <a:rPr lang="en" sz="1800">
                <a:solidFill>
                  <a:srgbClr val="FFFFFF"/>
                </a:solidFill>
                <a:latin typeface="Montserrat"/>
                <a:ea typeface="Montserrat"/>
                <a:cs typeface="Montserrat"/>
                <a:sym typeface="Montserrat"/>
              </a:rPr>
              <a:t>I can use fraction tiles to show that unit fractions compose bigger fractions.</a:t>
            </a:r>
            <a:endParaRPr sz="1800">
              <a:solidFill>
                <a:srgbClr val="FFFFFF"/>
              </a:solidFill>
              <a:latin typeface="Montserrat"/>
              <a:ea typeface="Montserrat"/>
              <a:cs typeface="Montserrat"/>
              <a:sym typeface="Montserrat"/>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1AB2A"/>
            </a:gs>
            <a:gs pos="100000">
              <a:srgbClr val="203E13"/>
            </a:gs>
          </a:gsLst>
          <a:path path="circle">
            <a:fillToRect b="50%" l="50%" r="50%" t="50%"/>
          </a:path>
          <a:tileRect/>
        </a:gradFill>
      </p:bgPr>
    </p:bg>
    <p:spTree>
      <p:nvGrpSpPr>
        <p:cNvPr id="567" name="Shape 567"/>
        <p:cNvGrpSpPr/>
        <p:nvPr/>
      </p:nvGrpSpPr>
      <p:grpSpPr>
        <a:xfrm>
          <a:off x="0" y="0"/>
          <a:ext cx="0" cy="0"/>
          <a:chOff x="0" y="0"/>
          <a:chExt cx="0" cy="0"/>
        </a:xfrm>
      </p:grpSpPr>
      <p:sp>
        <p:nvSpPr>
          <p:cNvPr id="568" name="Google Shape;568;p90">
            <a:hlinkClick r:id="rId3"/>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90"/>
          <p:cNvSpPr txBox="1"/>
          <p:nvPr/>
        </p:nvSpPr>
        <p:spPr>
          <a:xfrm>
            <a:off x="886286" y="1036800"/>
            <a:ext cx="31494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FFFFFF"/>
                </a:solidFill>
                <a:latin typeface="Montserrat"/>
                <a:ea typeface="Montserrat"/>
                <a:cs typeface="Montserrat"/>
                <a:sym typeface="Montserrat"/>
              </a:rPr>
              <a:t>OFFLINE:</a:t>
            </a:r>
            <a:endParaRPr b="1">
              <a:solidFill>
                <a:srgbClr val="FFFFFF"/>
              </a:solidFill>
              <a:latin typeface="Montserrat"/>
              <a:ea typeface="Montserrat"/>
              <a:cs typeface="Montserrat"/>
              <a:sym typeface="Montserrat"/>
            </a:endParaRPr>
          </a:p>
          <a:p>
            <a:pPr indent="0" lvl="0" marL="0" rtl="0" algn="ctr">
              <a:spcBef>
                <a:spcPts val="0"/>
              </a:spcBef>
              <a:spcAft>
                <a:spcPts val="0"/>
              </a:spcAft>
              <a:buNone/>
            </a:pPr>
            <a:r>
              <a:rPr lang="en">
                <a:solidFill>
                  <a:srgbClr val="FFFFFF"/>
                </a:solidFill>
                <a:latin typeface="Montserrat Medium"/>
                <a:ea typeface="Montserrat Medium"/>
                <a:cs typeface="Montserrat Medium"/>
                <a:sym typeface="Montserrat Medium"/>
              </a:rPr>
              <a:t>fraction tiles</a:t>
            </a:r>
            <a:r>
              <a:rPr lang="en">
                <a:solidFill>
                  <a:srgbClr val="FFFFFF"/>
                </a:solidFill>
                <a:latin typeface="Montserrat Medium"/>
                <a:ea typeface="Montserrat Medium"/>
                <a:cs typeface="Montserrat Medium"/>
                <a:sym typeface="Montserrat Medium"/>
              </a:rPr>
              <a:t> (paper of plastic)</a:t>
            </a:r>
            <a:endParaRPr>
              <a:solidFill>
                <a:srgbClr val="FFFFFF"/>
              </a:solidFill>
              <a:latin typeface="Montserrat Medium"/>
              <a:ea typeface="Montserrat Medium"/>
              <a:cs typeface="Montserrat Medium"/>
              <a:sym typeface="Montserrat Medium"/>
            </a:endParaRPr>
          </a:p>
        </p:txBody>
      </p:sp>
      <p:sp>
        <p:nvSpPr>
          <p:cNvPr id="570" name="Google Shape;570;p90"/>
          <p:cNvSpPr txBox="1"/>
          <p:nvPr/>
        </p:nvSpPr>
        <p:spPr>
          <a:xfrm>
            <a:off x="5617552" y="1049050"/>
            <a:ext cx="26961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solidFill>
                  <a:srgbClr val="FFFFFF"/>
                </a:solidFill>
                <a:latin typeface="Montserrat"/>
                <a:ea typeface="Montserrat"/>
                <a:cs typeface="Montserrat"/>
                <a:sym typeface="Montserrat"/>
              </a:rPr>
              <a:t>ONLINE</a:t>
            </a:r>
            <a:r>
              <a:rPr lang="en" sz="1500">
                <a:solidFill>
                  <a:srgbClr val="FFFFFF"/>
                </a:solidFill>
                <a:latin typeface="Montserrat Medium"/>
                <a:ea typeface="Montserrat Medium"/>
                <a:cs typeface="Montserrat Medium"/>
                <a:sym typeface="Montserrat Medium"/>
              </a:rPr>
              <a:t>: </a:t>
            </a:r>
            <a:r>
              <a:rPr lang="en" sz="1500" u="sng">
                <a:solidFill>
                  <a:schemeClr val="hlink"/>
                </a:solidFill>
                <a:latin typeface="Montserrat Medium"/>
                <a:ea typeface="Montserrat Medium"/>
                <a:cs typeface="Montserrat Medium"/>
                <a:sym typeface="Montserrat Medium"/>
                <a:hlinkClick r:id="rId4"/>
              </a:rPr>
              <a:t>Fraction Wall</a:t>
            </a:r>
            <a:endParaRPr sz="1500">
              <a:solidFill>
                <a:srgbClr val="FFFFFF"/>
              </a:solidFill>
              <a:latin typeface="Montserrat Medium"/>
              <a:ea typeface="Montserrat Medium"/>
              <a:cs typeface="Montserrat Medium"/>
              <a:sym typeface="Montserrat Medium"/>
            </a:endParaRPr>
          </a:p>
        </p:txBody>
      </p:sp>
      <p:pic>
        <p:nvPicPr>
          <p:cNvPr id="571" name="Google Shape;571;p90"/>
          <p:cNvPicPr preferRelativeResize="0"/>
          <p:nvPr/>
        </p:nvPicPr>
        <p:blipFill>
          <a:blip r:embed="rId5">
            <a:alphaModFix/>
          </a:blip>
          <a:stretch>
            <a:fillRect/>
          </a:stretch>
        </p:blipFill>
        <p:spPr>
          <a:xfrm>
            <a:off x="692275" y="1696858"/>
            <a:ext cx="3537451" cy="2657093"/>
          </a:xfrm>
          <a:prstGeom prst="rect">
            <a:avLst/>
          </a:prstGeom>
          <a:noFill/>
          <a:ln>
            <a:noFill/>
          </a:ln>
        </p:spPr>
      </p:pic>
      <p:pic>
        <p:nvPicPr>
          <p:cNvPr id="572" name="Google Shape;572;p90"/>
          <p:cNvPicPr preferRelativeResize="0"/>
          <p:nvPr/>
        </p:nvPicPr>
        <p:blipFill rotWithShape="1">
          <a:blip r:embed="rId6">
            <a:alphaModFix/>
          </a:blip>
          <a:srcRect b="3616" l="0" r="0" t="3178"/>
          <a:stretch/>
        </p:blipFill>
        <p:spPr>
          <a:xfrm>
            <a:off x="5538637" y="1576260"/>
            <a:ext cx="3042314" cy="2740885"/>
          </a:xfrm>
          <a:prstGeom prst="rect">
            <a:avLst/>
          </a:prstGeom>
          <a:noFill/>
          <a:ln>
            <a:noFill/>
          </a:ln>
        </p:spPr>
      </p:pic>
      <p:sp>
        <p:nvSpPr>
          <p:cNvPr id="573" name="Google Shape;573;p90"/>
          <p:cNvSpPr txBox="1"/>
          <p:nvPr>
            <p:ph type="title"/>
          </p:nvPr>
        </p:nvSpPr>
        <p:spPr>
          <a:xfrm>
            <a:off x="311700" y="7425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latin typeface="Luckiest Guy"/>
                <a:ea typeface="Luckiest Guy"/>
                <a:cs typeface="Luckiest Guy"/>
                <a:sym typeface="Luckiest Guy"/>
              </a:rPr>
              <a:t>Try</a:t>
            </a:r>
            <a:r>
              <a:rPr lang="en"/>
              <a:t>: E</a:t>
            </a:r>
            <a:r>
              <a:rPr lang="en"/>
              <a:t>xploring and working with fraction tiles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1AB2A"/>
            </a:gs>
            <a:gs pos="100000">
              <a:srgbClr val="203E13"/>
            </a:gs>
          </a:gsLst>
          <a:path path="circle">
            <a:fillToRect b="50%" l="50%" r="50%" t="50%"/>
          </a:path>
          <a:tileRect/>
        </a:gradFill>
      </p:bgPr>
    </p:bg>
    <p:spTree>
      <p:nvGrpSpPr>
        <p:cNvPr id="577" name="Shape 577"/>
        <p:cNvGrpSpPr/>
        <p:nvPr/>
      </p:nvGrpSpPr>
      <p:grpSpPr>
        <a:xfrm>
          <a:off x="0" y="0"/>
          <a:ext cx="0" cy="0"/>
          <a:chOff x="0" y="0"/>
          <a:chExt cx="0" cy="0"/>
        </a:xfrm>
      </p:grpSpPr>
      <p:sp>
        <p:nvSpPr>
          <p:cNvPr id="578" name="Google Shape;578;p91"/>
          <p:cNvSpPr txBox="1"/>
          <p:nvPr/>
        </p:nvSpPr>
        <p:spPr>
          <a:xfrm>
            <a:off x="549750" y="1609500"/>
            <a:ext cx="8044500" cy="4002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n">
                <a:solidFill>
                  <a:schemeClr val="dk1"/>
                </a:solidFill>
                <a:latin typeface="Montserrat"/>
                <a:ea typeface="Montserrat"/>
                <a:cs typeface="Montserrat"/>
                <a:sym typeface="Montserrat"/>
              </a:rPr>
              <a:t>1. Can you point out which of the fractions above is a unit fraction?</a:t>
            </a:r>
            <a:endParaRPr u="sng">
              <a:solidFill>
                <a:schemeClr val="dk1"/>
              </a:solidFill>
              <a:latin typeface="Montserrat"/>
              <a:ea typeface="Montserrat"/>
              <a:cs typeface="Montserrat"/>
              <a:sym typeface="Montserrat"/>
            </a:endParaRPr>
          </a:p>
        </p:txBody>
      </p:sp>
      <p:sp>
        <p:nvSpPr>
          <p:cNvPr id="579" name="Google Shape;579;p91"/>
          <p:cNvSpPr txBox="1"/>
          <p:nvPr/>
        </p:nvSpPr>
        <p:spPr>
          <a:xfrm>
            <a:off x="549750" y="2051475"/>
            <a:ext cx="8044500" cy="4002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n">
                <a:solidFill>
                  <a:schemeClr val="dk1"/>
                </a:solidFill>
                <a:latin typeface="Montserrat"/>
                <a:ea typeface="Montserrat"/>
                <a:cs typeface="Montserrat"/>
                <a:sym typeface="Montserrat"/>
              </a:rPr>
              <a:t>2. Can you state how many of the unit fractions compose the non-unit fraction?</a:t>
            </a:r>
            <a:endParaRPr u="sng">
              <a:solidFill>
                <a:schemeClr val="dk1"/>
              </a:solidFill>
              <a:latin typeface="Montserrat"/>
              <a:ea typeface="Montserrat"/>
              <a:cs typeface="Montserrat"/>
              <a:sym typeface="Montserrat"/>
            </a:endParaRPr>
          </a:p>
        </p:txBody>
      </p:sp>
      <p:sp>
        <p:nvSpPr>
          <p:cNvPr id="580" name="Google Shape;580;p91"/>
          <p:cNvSpPr txBox="1"/>
          <p:nvPr/>
        </p:nvSpPr>
        <p:spPr>
          <a:xfrm>
            <a:off x="3519750" y="923700"/>
            <a:ext cx="2104500" cy="6156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0"/>
              </a:spcAft>
              <a:buNone/>
            </a:pPr>
            <a:r>
              <a:rPr b="1" lang="en" sz="2800">
                <a:solidFill>
                  <a:schemeClr val="dk1"/>
                </a:solidFill>
                <a:latin typeface="Montserrat"/>
                <a:ea typeface="Montserrat"/>
                <a:cs typeface="Montserrat"/>
                <a:sym typeface="Montserrat"/>
              </a:rPr>
              <a:t>¼   |   ¾ </a:t>
            </a:r>
            <a:endParaRPr b="1" sz="2800">
              <a:solidFill>
                <a:schemeClr val="dk1"/>
              </a:solidFill>
              <a:latin typeface="Montserrat"/>
              <a:ea typeface="Montserrat"/>
              <a:cs typeface="Montserrat"/>
              <a:sym typeface="Montserrat"/>
            </a:endParaRPr>
          </a:p>
        </p:txBody>
      </p:sp>
      <p:sp>
        <p:nvSpPr>
          <p:cNvPr id="581" name="Google Shape;581;p91"/>
          <p:cNvSpPr txBox="1"/>
          <p:nvPr/>
        </p:nvSpPr>
        <p:spPr>
          <a:xfrm>
            <a:off x="1021050" y="0"/>
            <a:ext cx="71019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500">
                <a:solidFill>
                  <a:schemeClr val="dk1"/>
                </a:solidFill>
                <a:latin typeface="Luckiest Guy"/>
                <a:ea typeface="Luckiest Guy"/>
                <a:cs typeface="Luckiest Guy"/>
                <a:sym typeface="Luckiest Guy"/>
              </a:rPr>
              <a:t>Check in</a:t>
            </a:r>
            <a:r>
              <a:rPr lang="en" sz="2500">
                <a:solidFill>
                  <a:schemeClr val="dk1"/>
                </a:solidFill>
              </a:rPr>
              <a:t>: Objectives 1 &amp; 2</a:t>
            </a:r>
            <a:endParaRPr/>
          </a:p>
        </p:txBody>
      </p:sp>
      <p:sp>
        <p:nvSpPr>
          <p:cNvPr id="582" name="Google Shape;582;p91"/>
          <p:cNvSpPr txBox="1"/>
          <p:nvPr/>
        </p:nvSpPr>
        <p:spPr>
          <a:xfrm>
            <a:off x="549750" y="2493450"/>
            <a:ext cx="8044500" cy="7233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n">
                <a:solidFill>
                  <a:schemeClr val="dk1"/>
                </a:solidFill>
                <a:latin typeface="Montserrat"/>
                <a:ea typeface="Montserrat"/>
                <a:cs typeface="Montserrat"/>
                <a:sym typeface="Montserrat"/>
              </a:rPr>
              <a:t>3</a:t>
            </a:r>
            <a:r>
              <a:rPr lang="en">
                <a:solidFill>
                  <a:schemeClr val="dk1"/>
                </a:solidFill>
                <a:latin typeface="Montserrat"/>
                <a:ea typeface="Montserrat"/>
                <a:cs typeface="Montserrat"/>
                <a:sym typeface="Montserrat"/>
              </a:rPr>
              <a:t>. Do you understand how fraction bars show us how </a:t>
            </a:r>
            <a:r>
              <a:rPr lang="en" u="sng">
                <a:solidFill>
                  <a:schemeClr val="dk1"/>
                </a:solidFill>
                <a:latin typeface="Montserrat"/>
                <a:ea typeface="Montserrat"/>
                <a:cs typeface="Montserrat"/>
                <a:sym typeface="Montserrat"/>
              </a:rPr>
              <a:t>unit fractions compose bigger fractions</a:t>
            </a:r>
            <a:r>
              <a:rPr lang="en">
                <a:solidFill>
                  <a:schemeClr val="dk1"/>
                </a:solidFill>
                <a:latin typeface="Montserrat"/>
                <a:ea typeface="Montserrat"/>
                <a:cs typeface="Montserrat"/>
                <a:sym typeface="Montserrat"/>
              </a:rPr>
              <a:t>?</a:t>
            </a:r>
            <a:endParaRPr u="sng">
              <a:solidFill>
                <a:schemeClr val="dk1"/>
              </a:solidFill>
              <a:latin typeface="Montserrat"/>
              <a:ea typeface="Montserrat"/>
              <a:cs typeface="Montserrat"/>
              <a:sym typeface="Montserrat"/>
            </a:endParaRPr>
          </a:p>
        </p:txBody>
      </p:sp>
      <p:sp>
        <p:nvSpPr>
          <p:cNvPr id="583" name="Google Shape;583;p91"/>
          <p:cNvSpPr txBox="1"/>
          <p:nvPr/>
        </p:nvSpPr>
        <p:spPr>
          <a:xfrm>
            <a:off x="549750" y="3258525"/>
            <a:ext cx="8044500" cy="7233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n">
                <a:solidFill>
                  <a:schemeClr val="dk1"/>
                </a:solidFill>
                <a:latin typeface="Montserrat"/>
                <a:ea typeface="Montserrat"/>
                <a:cs typeface="Montserrat"/>
                <a:sym typeface="Montserrat"/>
              </a:rPr>
              <a:t>4</a:t>
            </a:r>
            <a:r>
              <a:rPr lang="en">
                <a:solidFill>
                  <a:schemeClr val="dk1"/>
                </a:solidFill>
                <a:latin typeface="Montserrat"/>
                <a:ea typeface="Montserrat"/>
                <a:cs typeface="Montserrat"/>
                <a:sym typeface="Montserrat"/>
              </a:rPr>
              <a:t>. In the flag activity, did you understand the expressions we created that </a:t>
            </a:r>
            <a:r>
              <a:rPr lang="en" u="sng">
                <a:solidFill>
                  <a:schemeClr val="dk1"/>
                </a:solidFill>
                <a:latin typeface="Montserrat"/>
                <a:ea typeface="Montserrat"/>
                <a:cs typeface="Montserrat"/>
                <a:sym typeface="Montserrat"/>
              </a:rPr>
              <a:t>expressed the sum of fractions</a:t>
            </a:r>
            <a:r>
              <a:rPr lang="en">
                <a:solidFill>
                  <a:schemeClr val="dk1"/>
                </a:solidFill>
                <a:latin typeface="Montserrat"/>
                <a:ea typeface="Montserrat"/>
                <a:cs typeface="Montserrat"/>
                <a:sym typeface="Montserrat"/>
              </a:rPr>
              <a:t>?</a:t>
            </a:r>
            <a:endParaRPr u="sng">
              <a:solidFill>
                <a:schemeClr val="dk1"/>
              </a:solidFill>
              <a:latin typeface="Montserrat"/>
              <a:ea typeface="Montserrat"/>
              <a:cs typeface="Montserrat"/>
              <a:sym typeface="Montserrat"/>
            </a:endParaRPr>
          </a:p>
        </p:txBody>
      </p:sp>
      <p:sp>
        <p:nvSpPr>
          <p:cNvPr id="584" name="Google Shape;584;p91"/>
          <p:cNvSpPr txBox="1"/>
          <p:nvPr/>
        </p:nvSpPr>
        <p:spPr>
          <a:xfrm>
            <a:off x="549750" y="4023600"/>
            <a:ext cx="8242200" cy="7233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n">
                <a:solidFill>
                  <a:schemeClr val="dk1"/>
                </a:solidFill>
                <a:latin typeface="Montserrat"/>
                <a:ea typeface="Montserrat"/>
                <a:cs typeface="Montserrat"/>
                <a:sym typeface="Montserrat"/>
              </a:rPr>
              <a:t>5</a:t>
            </a:r>
            <a:r>
              <a:rPr lang="en">
                <a:solidFill>
                  <a:schemeClr val="dk1"/>
                </a:solidFill>
                <a:latin typeface="Montserrat"/>
                <a:ea typeface="Montserrat"/>
                <a:cs typeface="Montserrat"/>
                <a:sym typeface="Montserrat"/>
              </a:rPr>
              <a:t>. Did your expressions for this part of the lesson </a:t>
            </a:r>
            <a:r>
              <a:rPr lang="en" u="sng">
                <a:solidFill>
                  <a:schemeClr val="dk1"/>
                </a:solidFill>
                <a:latin typeface="Montserrat"/>
                <a:ea typeface="Montserrat"/>
                <a:cs typeface="Montserrat"/>
                <a:sym typeface="Montserrat"/>
              </a:rPr>
              <a:t>contain like fractions and have addition operations (+)</a:t>
            </a:r>
            <a:r>
              <a:rPr lang="en">
                <a:solidFill>
                  <a:schemeClr val="dk1"/>
                </a:solidFill>
                <a:latin typeface="Montserrat"/>
                <a:ea typeface="Montserrat"/>
                <a:cs typeface="Montserrat"/>
                <a:sym typeface="Montserrat"/>
              </a:rPr>
              <a:t> in them?</a:t>
            </a:r>
            <a:endParaRPr u="sng">
              <a:solidFill>
                <a:schemeClr val="dk1"/>
              </a:solidFill>
              <a:latin typeface="Montserrat"/>
              <a:ea typeface="Montserrat"/>
              <a:cs typeface="Montserrat"/>
              <a:sym typeface="Montserrat"/>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48208"/>
            </a:gs>
            <a:gs pos="100000">
              <a:srgbClr val="703E08"/>
            </a:gs>
          </a:gsLst>
          <a:path path="circle">
            <a:fillToRect b="50%" l="50%" r="50%" t="50%"/>
          </a:path>
          <a:tileRect/>
        </a:gradFill>
      </p:bgPr>
    </p:bg>
    <p:spTree>
      <p:nvGrpSpPr>
        <p:cNvPr id="588" name="Shape 588"/>
        <p:cNvGrpSpPr/>
        <p:nvPr/>
      </p:nvGrpSpPr>
      <p:grpSpPr>
        <a:xfrm>
          <a:off x="0" y="0"/>
          <a:ext cx="0" cy="0"/>
          <a:chOff x="0" y="0"/>
          <a:chExt cx="0" cy="0"/>
        </a:xfrm>
      </p:grpSpPr>
      <p:sp>
        <p:nvSpPr>
          <p:cNvPr id="589" name="Google Shape;589;p92"/>
          <p:cNvSpPr txBox="1"/>
          <p:nvPr/>
        </p:nvSpPr>
        <p:spPr>
          <a:xfrm>
            <a:off x="5095350" y="4720750"/>
            <a:ext cx="4048800" cy="424500"/>
          </a:xfrm>
          <a:prstGeom prst="rect">
            <a:avLst/>
          </a:prstGeom>
          <a:gradFill>
            <a:gsLst>
              <a:gs pos="0">
                <a:srgbClr val="515151"/>
              </a:gs>
              <a:gs pos="100000">
                <a:srgbClr val="101010"/>
              </a:gs>
            </a:gsLst>
            <a:lin ang="5400012" scaled="0"/>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FF9900"/>
                </a:solidFill>
                <a:latin typeface="Varela Round"/>
                <a:ea typeface="Varela Round"/>
                <a:cs typeface="Varela Round"/>
                <a:sym typeface="Varela Round"/>
              </a:rPr>
              <a:t>Focus on objectives, ask questions</a:t>
            </a:r>
            <a:endParaRPr b="1" sz="1800">
              <a:solidFill>
                <a:srgbClr val="FF9900"/>
              </a:solidFill>
              <a:latin typeface="Varela Round"/>
              <a:ea typeface="Varela Round"/>
              <a:cs typeface="Varela Round"/>
              <a:sym typeface="Varela Round"/>
            </a:endParaRPr>
          </a:p>
        </p:txBody>
      </p:sp>
      <p:sp>
        <p:nvSpPr>
          <p:cNvPr id="590" name="Google Shape;590;p92"/>
          <p:cNvSpPr txBox="1"/>
          <p:nvPr>
            <p:ph idx="4294967295" type="title"/>
          </p:nvPr>
        </p:nvSpPr>
        <p:spPr>
          <a:xfrm>
            <a:off x="311700" y="379050"/>
            <a:ext cx="8520600" cy="62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520" u="sng">
                <a:solidFill>
                  <a:srgbClr val="FF0000"/>
                </a:solidFill>
                <a:highlight>
                  <a:srgbClr val="434343"/>
                </a:highlight>
                <a:latin typeface="Luckiest Guy"/>
                <a:ea typeface="Luckiest Guy"/>
                <a:cs typeface="Luckiest Guy"/>
                <a:sym typeface="Luckiest Guy"/>
              </a:rPr>
              <a:t>O</a:t>
            </a:r>
            <a:r>
              <a:rPr lang="en" sz="2520" u="sng">
                <a:solidFill>
                  <a:srgbClr val="FF8400"/>
                </a:solidFill>
                <a:highlight>
                  <a:srgbClr val="434343"/>
                </a:highlight>
                <a:latin typeface="Luckiest Guy"/>
                <a:ea typeface="Luckiest Guy"/>
                <a:cs typeface="Luckiest Guy"/>
                <a:sym typeface="Luckiest Guy"/>
              </a:rPr>
              <a:t>B</a:t>
            </a:r>
            <a:r>
              <a:rPr lang="en" sz="2520" u="sng">
                <a:solidFill>
                  <a:srgbClr val="F5FF00"/>
                </a:solidFill>
                <a:highlight>
                  <a:srgbClr val="434343"/>
                </a:highlight>
                <a:latin typeface="Luckiest Guy"/>
                <a:ea typeface="Luckiest Guy"/>
                <a:cs typeface="Luckiest Guy"/>
                <a:sym typeface="Luckiest Guy"/>
              </a:rPr>
              <a:t>J</a:t>
            </a:r>
            <a:r>
              <a:rPr lang="en" sz="2520" u="sng">
                <a:solidFill>
                  <a:srgbClr val="71FF00"/>
                </a:solidFill>
                <a:highlight>
                  <a:srgbClr val="434343"/>
                </a:highlight>
                <a:latin typeface="Luckiest Guy"/>
                <a:ea typeface="Luckiest Guy"/>
                <a:cs typeface="Luckiest Guy"/>
                <a:sym typeface="Luckiest Guy"/>
              </a:rPr>
              <a:t>E</a:t>
            </a:r>
            <a:r>
              <a:rPr lang="en" sz="2520" u="sng">
                <a:solidFill>
                  <a:srgbClr val="00FF12"/>
                </a:solidFill>
                <a:highlight>
                  <a:srgbClr val="434343"/>
                </a:highlight>
                <a:latin typeface="Luckiest Guy"/>
                <a:ea typeface="Luckiest Guy"/>
                <a:cs typeface="Luckiest Guy"/>
                <a:sym typeface="Luckiest Guy"/>
              </a:rPr>
              <a:t>C</a:t>
            </a:r>
            <a:r>
              <a:rPr lang="en" sz="2520" u="sng">
                <a:solidFill>
                  <a:srgbClr val="00FF96"/>
                </a:solidFill>
                <a:highlight>
                  <a:srgbClr val="434343"/>
                </a:highlight>
                <a:latin typeface="Luckiest Guy"/>
                <a:ea typeface="Luckiest Guy"/>
                <a:cs typeface="Luckiest Guy"/>
                <a:sym typeface="Luckiest Guy"/>
              </a:rPr>
              <a:t>T</a:t>
            </a:r>
            <a:r>
              <a:rPr lang="en" sz="2520" u="sng">
                <a:solidFill>
                  <a:srgbClr val="00E3FF"/>
                </a:solidFill>
                <a:highlight>
                  <a:srgbClr val="434343"/>
                </a:highlight>
                <a:latin typeface="Luckiest Guy"/>
                <a:ea typeface="Luckiest Guy"/>
                <a:cs typeface="Luckiest Guy"/>
                <a:sym typeface="Luckiest Guy"/>
              </a:rPr>
              <a:t>I</a:t>
            </a:r>
            <a:r>
              <a:rPr lang="en" sz="2520" u="sng">
                <a:solidFill>
                  <a:srgbClr val="005FFF"/>
                </a:solidFill>
                <a:highlight>
                  <a:srgbClr val="434343"/>
                </a:highlight>
                <a:latin typeface="Luckiest Guy"/>
                <a:ea typeface="Luckiest Guy"/>
                <a:cs typeface="Luckiest Guy"/>
                <a:sym typeface="Luckiest Guy"/>
              </a:rPr>
              <a:t>V</a:t>
            </a:r>
            <a:r>
              <a:rPr lang="en" sz="2520" u="sng">
                <a:solidFill>
                  <a:srgbClr val="2500FF"/>
                </a:solidFill>
                <a:highlight>
                  <a:srgbClr val="434343"/>
                </a:highlight>
                <a:latin typeface="Luckiest Guy"/>
                <a:ea typeface="Luckiest Guy"/>
                <a:cs typeface="Luckiest Guy"/>
                <a:sym typeface="Luckiest Guy"/>
              </a:rPr>
              <a:t>E</a:t>
            </a:r>
            <a:r>
              <a:rPr lang="en" sz="2520" u="sng">
                <a:solidFill>
                  <a:srgbClr val="A900FF"/>
                </a:solidFill>
                <a:highlight>
                  <a:srgbClr val="434343"/>
                </a:highlight>
                <a:latin typeface="Luckiest Guy"/>
                <a:ea typeface="Luckiest Guy"/>
                <a:cs typeface="Luckiest Guy"/>
                <a:sym typeface="Luckiest Guy"/>
              </a:rPr>
              <a:t>S</a:t>
            </a:r>
            <a:r>
              <a:rPr lang="en" sz="2520" u="sng">
                <a:solidFill>
                  <a:srgbClr val="FF00D0"/>
                </a:solidFill>
                <a:highlight>
                  <a:srgbClr val="434343"/>
                </a:highlight>
                <a:latin typeface="Luckiest Guy"/>
                <a:ea typeface="Luckiest Guy"/>
                <a:cs typeface="Luckiest Guy"/>
                <a:sym typeface="Luckiest Guy"/>
              </a:rPr>
              <a:t>:</a:t>
            </a:r>
            <a:endParaRPr sz="2100" u="sng">
              <a:solidFill>
                <a:srgbClr val="FF004C"/>
              </a:solidFill>
              <a:highlight>
                <a:srgbClr val="FFFFFF"/>
              </a:highlight>
            </a:endParaRPr>
          </a:p>
        </p:txBody>
      </p:sp>
      <p:sp>
        <p:nvSpPr>
          <p:cNvPr id="591" name="Google Shape;591;p92"/>
          <p:cNvSpPr txBox="1"/>
          <p:nvPr>
            <p:ph idx="4294967295" type="title"/>
          </p:nvPr>
        </p:nvSpPr>
        <p:spPr>
          <a:xfrm>
            <a:off x="0" y="912450"/>
            <a:ext cx="9144000" cy="1096200"/>
          </a:xfrm>
          <a:prstGeom prst="rect">
            <a:avLst/>
          </a:prstGeom>
        </p:spPr>
        <p:txBody>
          <a:bodyPr anchorCtr="0" anchor="t" bIns="91425" lIns="91425" spcFirstLastPara="1" rIns="91425" wrap="square" tIns="91425">
            <a:noAutofit/>
          </a:bodyPr>
          <a:lstStyle/>
          <a:p>
            <a:pPr indent="0" lvl="0" marL="0" rtl="0" algn="ctr">
              <a:lnSpc>
                <a:spcPct val="150000"/>
              </a:lnSpc>
              <a:spcBef>
                <a:spcPts val="0"/>
              </a:spcBef>
              <a:spcAft>
                <a:spcPts val="1000"/>
              </a:spcAft>
              <a:buNone/>
            </a:pPr>
            <a:r>
              <a:rPr b="1" lang="en" sz="1900">
                <a:solidFill>
                  <a:srgbClr val="FB00FF"/>
                </a:solidFill>
                <a:latin typeface="Luckiest Guy"/>
                <a:ea typeface="Luckiest Guy"/>
                <a:cs typeface="Luckiest Guy"/>
                <a:sym typeface="Luckiest Guy"/>
              </a:rPr>
              <a:t>#</a:t>
            </a:r>
            <a:r>
              <a:rPr b="1" lang="en" sz="1900">
                <a:solidFill>
                  <a:srgbClr val="FF00DD"/>
                </a:solidFill>
                <a:latin typeface="Luckiest Guy"/>
                <a:ea typeface="Luckiest Guy"/>
                <a:cs typeface="Luckiest Guy"/>
                <a:sym typeface="Luckiest Guy"/>
              </a:rPr>
              <a:t>3</a:t>
            </a:r>
            <a:r>
              <a:rPr b="1" lang="en" sz="1900">
                <a:solidFill>
                  <a:srgbClr val="FF0089"/>
                </a:solidFill>
                <a:latin typeface="Luckiest Guy"/>
                <a:ea typeface="Luckiest Guy"/>
                <a:cs typeface="Luckiest Guy"/>
                <a:sym typeface="Luckiest Guy"/>
              </a:rPr>
              <a:t>b </a:t>
            </a:r>
            <a:r>
              <a:rPr lang="en" sz="1900">
                <a:latin typeface="Montserrat"/>
                <a:ea typeface="Montserrat"/>
                <a:cs typeface="Montserrat"/>
                <a:sym typeface="Montserrat"/>
              </a:rPr>
              <a:t>Students will be able to show that adding simple unit fractions creates bigger fractions, by labeling and counting on number lines.</a:t>
            </a:r>
            <a:endParaRPr sz="1900">
              <a:solidFill>
                <a:srgbClr val="FF9900"/>
              </a:solidFill>
              <a:highlight>
                <a:srgbClr val="FFFFFF"/>
              </a:highlight>
            </a:endParaRPr>
          </a:p>
        </p:txBody>
      </p:sp>
      <p:sp>
        <p:nvSpPr>
          <p:cNvPr id="592" name="Google Shape;592;p92"/>
          <p:cNvSpPr txBox="1"/>
          <p:nvPr>
            <p:ph idx="4294967295" type="title"/>
          </p:nvPr>
        </p:nvSpPr>
        <p:spPr>
          <a:xfrm>
            <a:off x="311700" y="2512650"/>
            <a:ext cx="8520600" cy="1362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420" u="sng">
                <a:solidFill>
                  <a:srgbClr val="FF0000"/>
                </a:solidFill>
                <a:highlight>
                  <a:srgbClr val="434343"/>
                </a:highlight>
                <a:latin typeface="Luckiest Guy"/>
                <a:ea typeface="Luckiest Guy"/>
                <a:cs typeface="Luckiest Guy"/>
                <a:sym typeface="Luckiest Guy"/>
              </a:rPr>
              <a:t>“</a:t>
            </a:r>
            <a:r>
              <a:rPr lang="en" sz="2420" u="sng">
                <a:solidFill>
                  <a:srgbClr val="FF4800"/>
                </a:solidFill>
                <a:highlight>
                  <a:srgbClr val="434343"/>
                </a:highlight>
                <a:latin typeface="Luckiest Guy"/>
                <a:ea typeface="Luckiest Guy"/>
                <a:cs typeface="Luckiest Guy"/>
                <a:sym typeface="Luckiest Guy"/>
              </a:rPr>
              <a:t>I</a:t>
            </a:r>
            <a:r>
              <a:rPr lang="en" sz="2420" u="sng">
                <a:solidFill>
                  <a:srgbClr val="FF9100"/>
                </a:solidFill>
                <a:highlight>
                  <a:srgbClr val="434343"/>
                </a:highlight>
                <a:latin typeface="Luckiest Guy"/>
                <a:ea typeface="Luckiest Guy"/>
                <a:cs typeface="Luckiest Guy"/>
                <a:sym typeface="Luckiest Guy"/>
              </a:rPr>
              <a:t>-</a:t>
            </a:r>
            <a:r>
              <a:rPr lang="en" sz="2420" u="sng">
                <a:solidFill>
                  <a:srgbClr val="FFDA00"/>
                </a:solidFill>
                <a:highlight>
                  <a:srgbClr val="434343"/>
                </a:highlight>
                <a:latin typeface="Luckiest Guy"/>
                <a:ea typeface="Luckiest Guy"/>
                <a:cs typeface="Luckiest Guy"/>
                <a:sym typeface="Luckiest Guy"/>
              </a:rPr>
              <a:t>C</a:t>
            </a:r>
            <a:r>
              <a:rPr lang="en" sz="2420" u="sng">
                <a:solidFill>
                  <a:srgbClr val="DBFF00"/>
                </a:solidFill>
                <a:highlight>
                  <a:srgbClr val="434343"/>
                </a:highlight>
                <a:latin typeface="Luckiest Guy"/>
                <a:ea typeface="Luckiest Guy"/>
                <a:cs typeface="Luckiest Guy"/>
                <a:sym typeface="Luckiest Guy"/>
              </a:rPr>
              <a:t>a</a:t>
            </a:r>
            <a:r>
              <a:rPr lang="en" sz="2420" u="sng">
                <a:solidFill>
                  <a:srgbClr val="92FF00"/>
                </a:solidFill>
                <a:highlight>
                  <a:srgbClr val="434343"/>
                </a:highlight>
                <a:latin typeface="Luckiest Guy"/>
                <a:ea typeface="Luckiest Guy"/>
                <a:cs typeface="Luckiest Guy"/>
                <a:sym typeface="Luckiest Guy"/>
              </a:rPr>
              <a:t>n</a:t>
            </a:r>
            <a:r>
              <a:rPr lang="en" sz="2420" u="sng">
                <a:solidFill>
                  <a:srgbClr val="49FF00"/>
                </a:solidFill>
                <a:highlight>
                  <a:srgbClr val="434343"/>
                </a:highlight>
                <a:latin typeface="Luckiest Guy"/>
                <a:ea typeface="Luckiest Guy"/>
                <a:cs typeface="Luckiest Guy"/>
                <a:sym typeface="Luckiest Guy"/>
              </a:rPr>
              <a:t>…</a:t>
            </a:r>
            <a:r>
              <a:rPr lang="en" sz="2420" u="sng">
                <a:solidFill>
                  <a:srgbClr val="01FF00"/>
                </a:solidFill>
                <a:highlight>
                  <a:srgbClr val="434343"/>
                </a:highlight>
                <a:latin typeface="Luckiest Guy"/>
                <a:ea typeface="Luckiest Guy"/>
                <a:cs typeface="Luckiest Guy"/>
                <a:sym typeface="Luckiest Guy"/>
              </a:rPr>
              <a:t>”</a:t>
            </a:r>
            <a:r>
              <a:rPr lang="en" sz="2420" u="sng">
                <a:solidFill>
                  <a:srgbClr val="00FF47"/>
                </a:solidFill>
                <a:highlight>
                  <a:srgbClr val="434343"/>
                </a:highlight>
                <a:latin typeface="Luckiest Guy"/>
                <a:ea typeface="Luckiest Guy"/>
                <a:cs typeface="Luckiest Guy"/>
                <a:sym typeface="Luckiest Guy"/>
              </a:rPr>
              <a:t> </a:t>
            </a:r>
            <a:r>
              <a:rPr lang="en" sz="2420" u="sng">
                <a:solidFill>
                  <a:srgbClr val="00FF90"/>
                </a:solidFill>
                <a:highlight>
                  <a:srgbClr val="434343"/>
                </a:highlight>
                <a:latin typeface="Luckiest Guy"/>
                <a:ea typeface="Luckiest Guy"/>
                <a:cs typeface="Luckiest Guy"/>
                <a:sym typeface="Luckiest Guy"/>
              </a:rPr>
              <a:t>S</a:t>
            </a:r>
            <a:r>
              <a:rPr lang="en" sz="2420" u="sng">
                <a:solidFill>
                  <a:srgbClr val="00FFD8"/>
                </a:solidFill>
                <a:highlight>
                  <a:srgbClr val="434343"/>
                </a:highlight>
                <a:latin typeface="Luckiest Guy"/>
                <a:ea typeface="Luckiest Guy"/>
                <a:cs typeface="Luckiest Guy"/>
                <a:sym typeface="Luckiest Guy"/>
              </a:rPr>
              <a:t>t</a:t>
            </a:r>
            <a:r>
              <a:rPr lang="en" sz="2420" u="sng">
                <a:solidFill>
                  <a:srgbClr val="00DCFF"/>
                </a:solidFill>
                <a:highlight>
                  <a:srgbClr val="434343"/>
                </a:highlight>
                <a:latin typeface="Luckiest Guy"/>
                <a:ea typeface="Luckiest Guy"/>
                <a:cs typeface="Luckiest Guy"/>
                <a:sym typeface="Luckiest Guy"/>
              </a:rPr>
              <a:t>a</a:t>
            </a:r>
            <a:r>
              <a:rPr lang="en" sz="2420" u="sng">
                <a:solidFill>
                  <a:srgbClr val="0093FF"/>
                </a:solidFill>
                <a:highlight>
                  <a:srgbClr val="434343"/>
                </a:highlight>
                <a:latin typeface="Luckiest Guy"/>
                <a:ea typeface="Luckiest Guy"/>
                <a:cs typeface="Luckiest Guy"/>
                <a:sym typeface="Luckiest Guy"/>
              </a:rPr>
              <a:t>t</a:t>
            </a:r>
            <a:r>
              <a:rPr lang="en" sz="2420" u="sng">
                <a:solidFill>
                  <a:srgbClr val="004BFF"/>
                </a:solidFill>
                <a:highlight>
                  <a:srgbClr val="434343"/>
                </a:highlight>
                <a:latin typeface="Luckiest Guy"/>
                <a:ea typeface="Luckiest Guy"/>
                <a:cs typeface="Luckiest Guy"/>
                <a:sym typeface="Luckiest Guy"/>
              </a:rPr>
              <a:t>e</a:t>
            </a:r>
            <a:r>
              <a:rPr lang="en" sz="2420" u="sng">
                <a:solidFill>
                  <a:srgbClr val="0002FF"/>
                </a:solidFill>
                <a:highlight>
                  <a:srgbClr val="434343"/>
                </a:highlight>
                <a:latin typeface="Luckiest Guy"/>
                <a:ea typeface="Luckiest Guy"/>
                <a:cs typeface="Luckiest Guy"/>
                <a:sym typeface="Luckiest Guy"/>
              </a:rPr>
              <a:t>m</a:t>
            </a:r>
            <a:r>
              <a:rPr lang="en" sz="2420" u="sng">
                <a:solidFill>
                  <a:srgbClr val="4600FF"/>
                </a:solidFill>
                <a:highlight>
                  <a:srgbClr val="434343"/>
                </a:highlight>
                <a:latin typeface="Luckiest Guy"/>
                <a:ea typeface="Luckiest Guy"/>
                <a:cs typeface="Luckiest Guy"/>
                <a:sym typeface="Luckiest Guy"/>
              </a:rPr>
              <a:t>e</a:t>
            </a:r>
            <a:r>
              <a:rPr lang="en" sz="2420" u="sng">
                <a:solidFill>
                  <a:srgbClr val="8E00FF"/>
                </a:solidFill>
                <a:highlight>
                  <a:srgbClr val="434343"/>
                </a:highlight>
                <a:latin typeface="Luckiest Guy"/>
                <a:ea typeface="Luckiest Guy"/>
                <a:cs typeface="Luckiest Guy"/>
                <a:sym typeface="Luckiest Guy"/>
              </a:rPr>
              <a:t>n</a:t>
            </a:r>
            <a:r>
              <a:rPr lang="en" sz="2420" u="sng">
                <a:solidFill>
                  <a:srgbClr val="D700FF"/>
                </a:solidFill>
                <a:highlight>
                  <a:srgbClr val="434343"/>
                </a:highlight>
                <a:latin typeface="Luckiest Guy"/>
                <a:ea typeface="Luckiest Guy"/>
                <a:cs typeface="Luckiest Guy"/>
                <a:sym typeface="Luckiest Guy"/>
              </a:rPr>
              <a:t>t</a:t>
            </a:r>
            <a:r>
              <a:rPr lang="en" sz="2420" u="sng">
                <a:solidFill>
                  <a:srgbClr val="FF00DD"/>
                </a:solidFill>
                <a:highlight>
                  <a:srgbClr val="434343"/>
                </a:highlight>
                <a:latin typeface="Luckiest Guy"/>
                <a:ea typeface="Luckiest Guy"/>
                <a:cs typeface="Luckiest Guy"/>
                <a:sym typeface="Luckiest Guy"/>
              </a:rPr>
              <a:t>s</a:t>
            </a:r>
            <a:r>
              <a:rPr lang="en" sz="2420" u="sng">
                <a:solidFill>
                  <a:srgbClr val="FF0095"/>
                </a:solidFill>
                <a:highlight>
                  <a:srgbClr val="434343"/>
                </a:highlight>
                <a:latin typeface="Luckiest Guy"/>
                <a:ea typeface="Luckiest Guy"/>
                <a:cs typeface="Luckiest Guy"/>
                <a:sym typeface="Luckiest Guy"/>
              </a:rPr>
              <a:t>:</a:t>
            </a:r>
            <a:endParaRPr sz="2420" u="sng">
              <a:solidFill>
                <a:srgbClr val="FF0095"/>
              </a:solidFill>
              <a:highlight>
                <a:srgbClr val="434343"/>
              </a:highlight>
              <a:latin typeface="Luckiest Guy"/>
              <a:ea typeface="Luckiest Guy"/>
              <a:cs typeface="Luckiest Guy"/>
              <a:sym typeface="Luckiest Guy"/>
            </a:endParaRPr>
          </a:p>
          <a:p>
            <a:pPr indent="0" lvl="0" marL="0" rtl="0" algn="ctr">
              <a:spcBef>
                <a:spcPts val="1000"/>
              </a:spcBef>
              <a:spcAft>
                <a:spcPts val="1800"/>
              </a:spcAft>
              <a:buSzPts val="990"/>
              <a:buNone/>
            </a:pPr>
            <a:r>
              <a:rPr lang="en" sz="1800">
                <a:solidFill>
                  <a:srgbClr val="FFFFFF"/>
                </a:solidFill>
                <a:latin typeface="Montserrat"/>
                <a:ea typeface="Montserrat"/>
                <a:cs typeface="Montserrat"/>
                <a:sym typeface="Montserrat"/>
              </a:rPr>
              <a:t>I can use number lines to show that unit fractions compose bigger fractions.</a:t>
            </a:r>
            <a:endParaRPr sz="1800">
              <a:solidFill>
                <a:srgbClr val="FFFFFF"/>
              </a:solidFill>
              <a:latin typeface="Montserrat"/>
              <a:ea typeface="Montserrat"/>
              <a:cs typeface="Montserrat"/>
              <a:sym typeface="Montserrat"/>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B0000"/>
            </a:gs>
            <a:gs pos="100000">
              <a:srgbClr val="540303"/>
            </a:gs>
          </a:gsLst>
          <a:path path="circle">
            <a:fillToRect b="50%" l="50%" r="50%" t="50%"/>
          </a:path>
          <a:tileRect/>
        </a:gradFill>
      </p:bgPr>
    </p:bg>
    <p:spTree>
      <p:nvGrpSpPr>
        <p:cNvPr id="596" name="Shape 596"/>
        <p:cNvGrpSpPr/>
        <p:nvPr/>
      </p:nvGrpSpPr>
      <p:grpSpPr>
        <a:xfrm>
          <a:off x="0" y="0"/>
          <a:ext cx="0" cy="0"/>
          <a:chOff x="0" y="0"/>
          <a:chExt cx="0" cy="0"/>
        </a:xfrm>
      </p:grpSpPr>
      <p:sp>
        <p:nvSpPr>
          <p:cNvPr id="597" name="Google Shape;597;p93"/>
          <p:cNvSpPr txBox="1"/>
          <p:nvPr/>
        </p:nvSpPr>
        <p:spPr>
          <a:xfrm>
            <a:off x="5381925" y="1735825"/>
            <a:ext cx="26475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rgbClr val="00FF00"/>
                </a:solidFill>
                <a:latin typeface="Montserrat"/>
                <a:ea typeface="Montserrat"/>
                <a:cs typeface="Montserrat"/>
                <a:sym typeface="Montserrat"/>
              </a:rPr>
              <a:t>Given points.</a:t>
            </a:r>
            <a:endParaRPr sz="1500">
              <a:solidFill>
                <a:srgbClr val="00FF00"/>
              </a:solidFill>
              <a:latin typeface="Montserrat"/>
              <a:ea typeface="Montserrat"/>
              <a:cs typeface="Montserrat"/>
              <a:sym typeface="Montserrat"/>
            </a:endParaRPr>
          </a:p>
        </p:txBody>
      </p:sp>
      <p:sp>
        <p:nvSpPr>
          <p:cNvPr id="598" name="Google Shape;598;p93"/>
          <p:cNvSpPr txBox="1"/>
          <p:nvPr/>
        </p:nvSpPr>
        <p:spPr>
          <a:xfrm>
            <a:off x="5790526" y="2608225"/>
            <a:ext cx="3222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rgbClr val="FFFF00"/>
                </a:solidFill>
                <a:latin typeface="Montserrat"/>
                <a:ea typeface="Montserrat"/>
                <a:cs typeface="Montserrat"/>
                <a:sym typeface="Montserrat"/>
              </a:rPr>
              <a:t>Moving right to add and left to subtract.</a:t>
            </a:r>
            <a:endParaRPr sz="1500">
              <a:solidFill>
                <a:srgbClr val="FFFF00"/>
              </a:solidFill>
              <a:latin typeface="Montserrat"/>
              <a:ea typeface="Montserrat"/>
              <a:cs typeface="Montserrat"/>
              <a:sym typeface="Montserrat"/>
            </a:endParaRPr>
          </a:p>
        </p:txBody>
      </p:sp>
      <p:sp>
        <p:nvSpPr>
          <p:cNvPr id="599" name="Google Shape;599;p93"/>
          <p:cNvSpPr txBox="1"/>
          <p:nvPr/>
        </p:nvSpPr>
        <p:spPr>
          <a:xfrm>
            <a:off x="1263300" y="1126225"/>
            <a:ext cx="66174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00">
                <a:solidFill>
                  <a:schemeClr val="dk1"/>
                </a:solidFill>
                <a:latin typeface="Montserrat SemiBold"/>
                <a:ea typeface="Montserrat SemiBold"/>
                <a:cs typeface="Montserrat SemiBold"/>
                <a:sym typeface="Montserrat SemiBold"/>
              </a:rPr>
              <a:t>What do you remember about using a number line?</a:t>
            </a:r>
            <a:endParaRPr sz="1500">
              <a:solidFill>
                <a:schemeClr val="dk1"/>
              </a:solidFill>
              <a:latin typeface="Montserrat SemiBold"/>
              <a:ea typeface="Montserrat SemiBold"/>
              <a:cs typeface="Montserrat SemiBold"/>
              <a:sym typeface="Montserrat SemiBold"/>
            </a:endParaRPr>
          </a:p>
        </p:txBody>
      </p:sp>
      <p:grpSp>
        <p:nvGrpSpPr>
          <p:cNvPr id="600" name="Google Shape;600;p93"/>
          <p:cNvGrpSpPr/>
          <p:nvPr/>
        </p:nvGrpSpPr>
        <p:grpSpPr>
          <a:xfrm>
            <a:off x="986025" y="2317325"/>
            <a:ext cx="4200900" cy="1041150"/>
            <a:chOff x="986025" y="1860125"/>
            <a:chExt cx="4200900" cy="1041150"/>
          </a:xfrm>
        </p:grpSpPr>
        <p:cxnSp>
          <p:nvCxnSpPr>
            <p:cNvPr id="601" name="Google Shape;601;p93"/>
            <p:cNvCxnSpPr/>
            <p:nvPr/>
          </p:nvCxnSpPr>
          <p:spPr>
            <a:xfrm>
              <a:off x="1162425" y="2758225"/>
              <a:ext cx="3848100" cy="0"/>
            </a:xfrm>
            <a:prstGeom prst="straightConnector1">
              <a:avLst/>
            </a:prstGeom>
            <a:noFill/>
            <a:ln cap="flat" cmpd="sng" w="28575">
              <a:solidFill>
                <a:srgbClr val="FFFFFF"/>
              </a:solidFill>
              <a:prstDash val="solid"/>
              <a:round/>
              <a:headEnd len="med" w="med" type="none"/>
              <a:tailEnd len="med" w="med" type="none"/>
            </a:ln>
          </p:spPr>
        </p:cxnSp>
        <p:cxnSp>
          <p:nvCxnSpPr>
            <p:cNvPr id="602" name="Google Shape;602;p93"/>
            <p:cNvCxnSpPr/>
            <p:nvPr/>
          </p:nvCxnSpPr>
          <p:spPr>
            <a:xfrm>
              <a:off x="1162425" y="2355425"/>
              <a:ext cx="0" cy="545700"/>
            </a:xfrm>
            <a:prstGeom prst="straightConnector1">
              <a:avLst/>
            </a:prstGeom>
            <a:noFill/>
            <a:ln cap="flat" cmpd="sng" w="19050">
              <a:solidFill>
                <a:schemeClr val="dk1"/>
              </a:solidFill>
              <a:prstDash val="solid"/>
              <a:round/>
              <a:headEnd len="med" w="med" type="none"/>
              <a:tailEnd len="med" w="med" type="none"/>
            </a:ln>
          </p:spPr>
        </p:cxnSp>
        <p:cxnSp>
          <p:nvCxnSpPr>
            <p:cNvPr id="603" name="Google Shape;603;p93"/>
            <p:cNvCxnSpPr/>
            <p:nvPr/>
          </p:nvCxnSpPr>
          <p:spPr>
            <a:xfrm>
              <a:off x="5010525" y="2355425"/>
              <a:ext cx="0" cy="545700"/>
            </a:xfrm>
            <a:prstGeom prst="straightConnector1">
              <a:avLst/>
            </a:prstGeom>
            <a:noFill/>
            <a:ln cap="flat" cmpd="sng" w="19050">
              <a:solidFill>
                <a:schemeClr val="dk1"/>
              </a:solidFill>
              <a:prstDash val="solid"/>
              <a:round/>
              <a:headEnd len="med" w="med" type="none"/>
              <a:tailEnd len="med" w="med" type="none"/>
            </a:ln>
          </p:spPr>
        </p:cxnSp>
        <p:cxnSp>
          <p:nvCxnSpPr>
            <p:cNvPr id="604" name="Google Shape;604;p93"/>
            <p:cNvCxnSpPr/>
            <p:nvPr/>
          </p:nvCxnSpPr>
          <p:spPr>
            <a:xfrm>
              <a:off x="2124450" y="2455450"/>
              <a:ext cx="0" cy="445800"/>
            </a:xfrm>
            <a:prstGeom prst="straightConnector1">
              <a:avLst/>
            </a:prstGeom>
            <a:noFill/>
            <a:ln cap="flat" cmpd="sng" w="19050">
              <a:solidFill>
                <a:schemeClr val="dk1"/>
              </a:solidFill>
              <a:prstDash val="solid"/>
              <a:round/>
              <a:headEnd len="med" w="med" type="none"/>
              <a:tailEnd len="med" w="med" type="none"/>
            </a:ln>
          </p:spPr>
        </p:cxnSp>
        <p:cxnSp>
          <p:nvCxnSpPr>
            <p:cNvPr id="605" name="Google Shape;605;p93"/>
            <p:cNvCxnSpPr/>
            <p:nvPr/>
          </p:nvCxnSpPr>
          <p:spPr>
            <a:xfrm>
              <a:off x="3086475" y="2450675"/>
              <a:ext cx="0" cy="450600"/>
            </a:xfrm>
            <a:prstGeom prst="straightConnector1">
              <a:avLst/>
            </a:prstGeom>
            <a:noFill/>
            <a:ln cap="flat" cmpd="sng" w="19050">
              <a:solidFill>
                <a:schemeClr val="dk1"/>
              </a:solidFill>
              <a:prstDash val="solid"/>
              <a:round/>
              <a:headEnd len="med" w="med" type="none"/>
              <a:tailEnd len="med" w="med" type="none"/>
            </a:ln>
          </p:spPr>
        </p:cxnSp>
        <p:cxnSp>
          <p:nvCxnSpPr>
            <p:cNvPr id="606" name="Google Shape;606;p93"/>
            <p:cNvCxnSpPr/>
            <p:nvPr/>
          </p:nvCxnSpPr>
          <p:spPr>
            <a:xfrm>
              <a:off x="4048500" y="2455450"/>
              <a:ext cx="0" cy="445800"/>
            </a:xfrm>
            <a:prstGeom prst="straightConnector1">
              <a:avLst/>
            </a:prstGeom>
            <a:noFill/>
            <a:ln cap="flat" cmpd="sng" w="19050">
              <a:solidFill>
                <a:schemeClr val="dk1"/>
              </a:solidFill>
              <a:prstDash val="solid"/>
              <a:round/>
              <a:headEnd len="med" w="med" type="none"/>
              <a:tailEnd len="med" w="med" type="none"/>
            </a:ln>
          </p:spPr>
        </p:cxnSp>
        <p:sp>
          <p:nvSpPr>
            <p:cNvPr id="607" name="Google Shape;607;p93"/>
            <p:cNvSpPr txBox="1"/>
            <p:nvPr/>
          </p:nvSpPr>
          <p:spPr>
            <a:xfrm>
              <a:off x="986025" y="1860125"/>
              <a:ext cx="4200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00FF00"/>
                  </a:solidFill>
                  <a:latin typeface="Montserrat SemiBold"/>
                  <a:ea typeface="Montserrat SemiBold"/>
                  <a:cs typeface="Montserrat SemiBold"/>
                  <a:sym typeface="Montserrat SemiBold"/>
                </a:rPr>
                <a:t>0</a:t>
              </a:r>
              <a:r>
                <a:rPr lang="en" sz="1800">
                  <a:solidFill>
                    <a:schemeClr val="dk1"/>
                  </a:solidFill>
                  <a:latin typeface="Montserrat SemiBold"/>
                  <a:ea typeface="Montserrat SemiBold"/>
                  <a:cs typeface="Montserrat SemiBold"/>
                  <a:sym typeface="Montserrat SemiBold"/>
                </a:rPr>
                <a:t>								   </a:t>
              </a:r>
              <a:r>
                <a:rPr lang="en" sz="1800">
                  <a:solidFill>
                    <a:srgbClr val="00FF00"/>
                  </a:solidFill>
                  <a:latin typeface="Montserrat SemiBold"/>
                  <a:ea typeface="Montserrat SemiBold"/>
                  <a:cs typeface="Montserrat SemiBold"/>
                  <a:sym typeface="Montserrat SemiBold"/>
                </a:rPr>
                <a:t>4</a:t>
              </a:r>
              <a:endParaRPr sz="1800">
                <a:solidFill>
                  <a:srgbClr val="00FF00"/>
                </a:solidFill>
                <a:latin typeface="Montserrat SemiBold"/>
                <a:ea typeface="Montserrat SemiBold"/>
                <a:cs typeface="Montserrat SemiBold"/>
                <a:sym typeface="Montserrat SemiBold"/>
              </a:endParaRPr>
            </a:p>
          </p:txBody>
        </p:sp>
      </p:grpSp>
      <p:sp>
        <p:nvSpPr>
          <p:cNvPr id="608" name="Google Shape;608;p93"/>
          <p:cNvSpPr/>
          <p:nvPr/>
        </p:nvSpPr>
        <p:spPr>
          <a:xfrm>
            <a:off x="2124325" y="2732424"/>
            <a:ext cx="952501" cy="82946"/>
          </a:xfrm>
          <a:custGeom>
            <a:rect b="b" l="l" r="r" t="t"/>
            <a:pathLst>
              <a:path extrusionOk="0" h="7636" w="38481">
                <a:moveTo>
                  <a:pt x="0" y="7255"/>
                </a:moveTo>
                <a:cubicBezTo>
                  <a:pt x="3366" y="6049"/>
                  <a:pt x="13780" y="-47"/>
                  <a:pt x="20193" y="16"/>
                </a:cubicBezTo>
                <a:cubicBezTo>
                  <a:pt x="26607" y="80"/>
                  <a:pt x="35433" y="6366"/>
                  <a:pt x="38481" y="7636"/>
                </a:cubicBezTo>
              </a:path>
            </a:pathLst>
          </a:custGeom>
          <a:noFill/>
          <a:ln cap="flat" cmpd="sng" w="19050">
            <a:solidFill>
              <a:srgbClr val="FF9900"/>
            </a:solidFill>
            <a:prstDash val="solid"/>
            <a:round/>
            <a:headEnd len="med" w="med" type="none"/>
            <a:tailEnd len="med" w="med" type="triangle"/>
          </a:ln>
        </p:spPr>
      </p:sp>
      <p:sp>
        <p:nvSpPr>
          <p:cNvPr id="609" name="Google Shape;609;p93"/>
          <p:cNvSpPr/>
          <p:nvPr/>
        </p:nvSpPr>
        <p:spPr>
          <a:xfrm>
            <a:off x="3114925" y="2732424"/>
            <a:ext cx="952501" cy="82946"/>
          </a:xfrm>
          <a:custGeom>
            <a:rect b="b" l="l" r="r" t="t"/>
            <a:pathLst>
              <a:path extrusionOk="0" h="7636" w="38481">
                <a:moveTo>
                  <a:pt x="0" y="7255"/>
                </a:moveTo>
                <a:cubicBezTo>
                  <a:pt x="3366" y="6049"/>
                  <a:pt x="13780" y="-47"/>
                  <a:pt x="20193" y="16"/>
                </a:cubicBezTo>
                <a:cubicBezTo>
                  <a:pt x="26607" y="80"/>
                  <a:pt x="35433" y="6366"/>
                  <a:pt x="38481" y="7636"/>
                </a:cubicBezTo>
              </a:path>
            </a:pathLst>
          </a:custGeom>
          <a:noFill/>
          <a:ln cap="flat" cmpd="sng" w="19050">
            <a:solidFill>
              <a:srgbClr val="FF9900"/>
            </a:solidFill>
            <a:prstDash val="solid"/>
            <a:round/>
            <a:headEnd len="med" w="med" type="none"/>
            <a:tailEnd len="med" w="med" type="triangle"/>
          </a:ln>
        </p:spPr>
      </p:sp>
      <p:sp>
        <p:nvSpPr>
          <p:cNvPr id="610" name="Google Shape;610;p93"/>
          <p:cNvSpPr/>
          <p:nvPr/>
        </p:nvSpPr>
        <p:spPr>
          <a:xfrm>
            <a:off x="1171825" y="2732424"/>
            <a:ext cx="952501" cy="82946"/>
          </a:xfrm>
          <a:custGeom>
            <a:rect b="b" l="l" r="r" t="t"/>
            <a:pathLst>
              <a:path extrusionOk="0" h="7636" w="38481">
                <a:moveTo>
                  <a:pt x="0" y="7255"/>
                </a:moveTo>
                <a:cubicBezTo>
                  <a:pt x="3366" y="6049"/>
                  <a:pt x="13780" y="-47"/>
                  <a:pt x="20193" y="16"/>
                </a:cubicBezTo>
                <a:cubicBezTo>
                  <a:pt x="26607" y="80"/>
                  <a:pt x="35433" y="6366"/>
                  <a:pt x="38481" y="7636"/>
                </a:cubicBezTo>
              </a:path>
            </a:pathLst>
          </a:custGeom>
          <a:noFill/>
          <a:ln cap="flat" cmpd="sng" w="19050">
            <a:solidFill>
              <a:srgbClr val="FFFF00"/>
            </a:solidFill>
            <a:prstDash val="solid"/>
            <a:round/>
            <a:headEnd len="med" w="med" type="none"/>
            <a:tailEnd len="med" w="med" type="triangle"/>
          </a:ln>
        </p:spPr>
      </p:sp>
      <p:sp>
        <p:nvSpPr>
          <p:cNvPr id="611" name="Google Shape;611;p93"/>
          <p:cNvSpPr txBox="1"/>
          <p:nvPr/>
        </p:nvSpPr>
        <p:spPr>
          <a:xfrm>
            <a:off x="6077366" y="3259825"/>
            <a:ext cx="31425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rgbClr val="FF9900"/>
                </a:solidFill>
                <a:latin typeface="Montserrat"/>
                <a:ea typeface="Montserrat"/>
                <a:cs typeface="Montserrat"/>
                <a:sym typeface="Montserrat"/>
              </a:rPr>
              <a:t>Moving across intervals to add.</a:t>
            </a:r>
            <a:endParaRPr sz="1500">
              <a:solidFill>
                <a:srgbClr val="FF9900"/>
              </a:solidFill>
              <a:latin typeface="Montserrat"/>
              <a:ea typeface="Montserrat"/>
              <a:cs typeface="Montserrat"/>
              <a:sym typeface="Montserrat"/>
            </a:endParaRPr>
          </a:p>
        </p:txBody>
      </p:sp>
      <p:sp>
        <p:nvSpPr>
          <p:cNvPr id="612" name="Google Shape;612;p93"/>
          <p:cNvSpPr txBox="1"/>
          <p:nvPr/>
        </p:nvSpPr>
        <p:spPr>
          <a:xfrm>
            <a:off x="5592550" y="2172025"/>
            <a:ext cx="29703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rgbClr val="00FFFF"/>
                </a:solidFill>
                <a:latin typeface="Montserrat"/>
                <a:ea typeface="Montserrat"/>
                <a:cs typeface="Montserrat"/>
                <a:sym typeface="Montserrat"/>
              </a:rPr>
              <a:t>The intervals/segments.</a:t>
            </a:r>
            <a:endParaRPr sz="1500">
              <a:solidFill>
                <a:srgbClr val="00FFFF"/>
              </a:solidFill>
              <a:latin typeface="Montserrat"/>
              <a:ea typeface="Montserrat"/>
              <a:cs typeface="Montserrat"/>
              <a:sym typeface="Montserrat"/>
            </a:endParaRPr>
          </a:p>
        </p:txBody>
      </p:sp>
      <p:sp>
        <p:nvSpPr>
          <p:cNvPr id="613" name="Google Shape;613;p93"/>
          <p:cNvSpPr/>
          <p:nvPr/>
        </p:nvSpPr>
        <p:spPr>
          <a:xfrm>
            <a:off x="1171825" y="2732424"/>
            <a:ext cx="952501" cy="82946"/>
          </a:xfrm>
          <a:custGeom>
            <a:rect b="b" l="l" r="r" t="t"/>
            <a:pathLst>
              <a:path extrusionOk="0" h="7636" w="38481">
                <a:moveTo>
                  <a:pt x="0" y="7255"/>
                </a:moveTo>
                <a:cubicBezTo>
                  <a:pt x="3366" y="6049"/>
                  <a:pt x="13780" y="-47"/>
                  <a:pt x="20193" y="16"/>
                </a:cubicBezTo>
                <a:cubicBezTo>
                  <a:pt x="26607" y="80"/>
                  <a:pt x="35433" y="6366"/>
                  <a:pt x="38481" y="7636"/>
                </a:cubicBezTo>
              </a:path>
            </a:pathLst>
          </a:custGeom>
          <a:noFill/>
          <a:ln cap="flat" cmpd="sng" w="19050">
            <a:solidFill>
              <a:srgbClr val="FF9900"/>
            </a:solidFill>
            <a:prstDash val="solid"/>
            <a:round/>
            <a:headEnd len="med" w="med" type="none"/>
            <a:tailEnd len="med" w="med" type="triangle"/>
          </a:ln>
        </p:spPr>
      </p:sp>
      <p:sp>
        <p:nvSpPr>
          <p:cNvPr id="614" name="Google Shape;614;p93"/>
          <p:cNvSpPr txBox="1"/>
          <p:nvPr/>
        </p:nvSpPr>
        <p:spPr>
          <a:xfrm>
            <a:off x="1200525" y="3557725"/>
            <a:ext cx="37719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solidFill>
                  <a:srgbClr val="00FF00"/>
                </a:solidFill>
                <a:latin typeface="Montserrat SemiBold"/>
                <a:ea typeface="Montserrat SemiBold"/>
                <a:cs typeface="Montserrat SemiBold"/>
                <a:sym typeface="Montserrat SemiBold"/>
              </a:rPr>
              <a:t>0</a:t>
            </a:r>
            <a:r>
              <a:rPr lang="en" sz="2000">
                <a:latin typeface="Montserrat SemiBold"/>
                <a:ea typeface="Montserrat SemiBold"/>
                <a:cs typeface="Montserrat SemiBold"/>
                <a:sym typeface="Montserrat SemiBold"/>
              </a:rPr>
              <a:t> </a:t>
            </a:r>
            <a:r>
              <a:rPr lang="en" sz="2000">
                <a:solidFill>
                  <a:srgbClr val="FFFF00"/>
                </a:solidFill>
                <a:latin typeface="Montserrat SemiBold"/>
                <a:ea typeface="Montserrat SemiBold"/>
                <a:cs typeface="Montserrat SemiBold"/>
                <a:sym typeface="Montserrat SemiBold"/>
              </a:rPr>
              <a:t>+</a:t>
            </a:r>
            <a:r>
              <a:rPr lang="en" sz="2000">
                <a:latin typeface="Montserrat SemiBold"/>
                <a:ea typeface="Montserrat SemiBold"/>
                <a:cs typeface="Montserrat SemiBold"/>
                <a:sym typeface="Montserrat SemiBold"/>
              </a:rPr>
              <a:t> </a:t>
            </a:r>
            <a:r>
              <a:rPr lang="en" sz="2000">
                <a:solidFill>
                  <a:srgbClr val="00FFFF"/>
                </a:solidFill>
                <a:latin typeface="Montserrat SemiBold"/>
                <a:ea typeface="Montserrat SemiBold"/>
                <a:cs typeface="Montserrat SemiBold"/>
                <a:sym typeface="Montserrat SemiBold"/>
              </a:rPr>
              <a:t>1 </a:t>
            </a:r>
            <a:r>
              <a:rPr lang="en" sz="2000">
                <a:solidFill>
                  <a:srgbClr val="FFFF00"/>
                </a:solidFill>
                <a:latin typeface="Montserrat SemiBold"/>
                <a:ea typeface="Montserrat SemiBold"/>
                <a:cs typeface="Montserrat SemiBold"/>
                <a:sym typeface="Montserrat SemiBold"/>
              </a:rPr>
              <a:t>+</a:t>
            </a:r>
            <a:r>
              <a:rPr lang="en" sz="2000">
                <a:latin typeface="Montserrat SemiBold"/>
                <a:ea typeface="Montserrat SemiBold"/>
                <a:cs typeface="Montserrat SemiBold"/>
                <a:sym typeface="Montserrat SemiBold"/>
              </a:rPr>
              <a:t> </a:t>
            </a:r>
            <a:r>
              <a:rPr lang="en" sz="2000">
                <a:solidFill>
                  <a:srgbClr val="00FFFF"/>
                </a:solidFill>
                <a:latin typeface="Montserrat SemiBold"/>
                <a:ea typeface="Montserrat SemiBold"/>
                <a:cs typeface="Montserrat SemiBold"/>
                <a:sym typeface="Montserrat SemiBold"/>
              </a:rPr>
              <a:t>1 </a:t>
            </a:r>
            <a:r>
              <a:rPr lang="en" sz="2000">
                <a:solidFill>
                  <a:srgbClr val="FFFF00"/>
                </a:solidFill>
                <a:latin typeface="Montserrat SemiBold"/>
                <a:ea typeface="Montserrat SemiBold"/>
                <a:cs typeface="Montserrat SemiBold"/>
                <a:sym typeface="Montserrat SemiBold"/>
              </a:rPr>
              <a:t>+</a:t>
            </a:r>
            <a:r>
              <a:rPr lang="en" sz="2000">
                <a:latin typeface="Montserrat SemiBold"/>
                <a:ea typeface="Montserrat SemiBold"/>
                <a:cs typeface="Montserrat SemiBold"/>
                <a:sym typeface="Montserrat SemiBold"/>
              </a:rPr>
              <a:t> </a:t>
            </a:r>
            <a:r>
              <a:rPr lang="en" sz="2000">
                <a:solidFill>
                  <a:srgbClr val="00FFFF"/>
                </a:solidFill>
                <a:latin typeface="Montserrat SemiBold"/>
                <a:ea typeface="Montserrat SemiBold"/>
                <a:cs typeface="Montserrat SemiBold"/>
                <a:sym typeface="Montserrat SemiBold"/>
              </a:rPr>
              <a:t>1</a:t>
            </a:r>
            <a:r>
              <a:rPr lang="en" sz="2000">
                <a:latin typeface="Montserrat SemiBold"/>
                <a:ea typeface="Montserrat SemiBold"/>
                <a:cs typeface="Montserrat SemiBold"/>
                <a:sym typeface="Montserrat SemiBold"/>
              </a:rPr>
              <a:t> = </a:t>
            </a:r>
            <a:r>
              <a:rPr lang="en" sz="2000">
                <a:solidFill>
                  <a:srgbClr val="FF9900"/>
                </a:solidFill>
                <a:latin typeface="Montserrat SemiBold"/>
                <a:ea typeface="Montserrat SemiBold"/>
                <a:cs typeface="Montserrat SemiBold"/>
                <a:sym typeface="Montserrat SemiBold"/>
              </a:rPr>
              <a:t>3</a:t>
            </a:r>
            <a:endParaRPr sz="2000">
              <a:solidFill>
                <a:srgbClr val="FF9900"/>
              </a:solidFill>
              <a:latin typeface="Montserrat SemiBold"/>
              <a:ea typeface="Montserrat SemiBold"/>
              <a:cs typeface="Montserrat SemiBold"/>
              <a:sym typeface="Montserrat SemiBold"/>
            </a:endParaRPr>
          </a:p>
        </p:txBody>
      </p:sp>
      <p:sp>
        <p:nvSpPr>
          <p:cNvPr id="615" name="Google Shape;615;p93"/>
          <p:cNvSpPr txBox="1"/>
          <p:nvPr>
            <p:ph type="title"/>
          </p:nvPr>
        </p:nvSpPr>
        <p:spPr>
          <a:xfrm>
            <a:off x="162300" y="143575"/>
            <a:ext cx="8791500" cy="615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rgbClr val="FFFFFF"/>
                </a:solidFill>
                <a:latin typeface="Luckiest Guy"/>
                <a:ea typeface="Luckiest Guy"/>
                <a:cs typeface="Luckiest Guy"/>
                <a:sym typeface="Luckiest Guy"/>
              </a:rPr>
              <a:t>REcall:</a:t>
            </a:r>
            <a:r>
              <a:rPr b="1" lang="en">
                <a:solidFill>
                  <a:srgbClr val="FFFFFF"/>
                </a:solidFill>
              </a:rPr>
              <a:t> </a:t>
            </a:r>
            <a:r>
              <a:rPr lang="en" sz="2600">
                <a:solidFill>
                  <a:srgbClr val="FFFFFF"/>
                </a:solidFill>
              </a:rPr>
              <a:t>Using a number line</a:t>
            </a:r>
            <a:endParaRPr sz="2600">
              <a:solidFill>
                <a:srgbClr val="FFFFFF"/>
              </a:solidFill>
            </a:endParaRPr>
          </a:p>
        </p:txBody>
      </p:sp>
      <p:sp>
        <p:nvSpPr>
          <p:cNvPr id="616" name="Google Shape;616;p93"/>
          <p:cNvSpPr/>
          <p:nvPr/>
        </p:nvSpPr>
        <p:spPr>
          <a:xfrm flipH="1" rot="10800000">
            <a:off x="1197100" y="2065060"/>
            <a:ext cx="3025569" cy="39554"/>
          </a:xfrm>
          <a:custGeom>
            <a:rect b="b" l="l" r="r" t="t"/>
            <a:pathLst>
              <a:path extrusionOk="0" h="7636" w="38481">
                <a:moveTo>
                  <a:pt x="0" y="7255"/>
                </a:moveTo>
                <a:cubicBezTo>
                  <a:pt x="3366" y="6049"/>
                  <a:pt x="13780" y="-47"/>
                  <a:pt x="20193" y="16"/>
                </a:cubicBezTo>
                <a:cubicBezTo>
                  <a:pt x="26607" y="80"/>
                  <a:pt x="35433" y="6366"/>
                  <a:pt x="38481" y="7636"/>
                </a:cubicBezTo>
              </a:path>
            </a:pathLst>
          </a:custGeom>
          <a:noFill/>
          <a:ln cap="flat" cmpd="sng" w="28575">
            <a:solidFill>
              <a:srgbClr val="FFFF00"/>
            </a:solidFill>
            <a:prstDash val="dash"/>
            <a:round/>
            <a:headEnd len="med" w="med" type="none"/>
            <a:tailEnd len="med" w="med" type="triangle"/>
          </a:ln>
        </p:spPr>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C002"/>
            </a:gs>
            <a:gs pos="100000">
              <a:srgbClr val="795B04"/>
            </a:gs>
          </a:gsLst>
          <a:path path="circle">
            <a:fillToRect b="50%" l="50%" r="50%" t="50%"/>
          </a:path>
          <a:tileRect/>
        </a:gradFill>
      </p:bgPr>
    </p:bg>
    <p:spTree>
      <p:nvGrpSpPr>
        <p:cNvPr id="620" name="Shape 620"/>
        <p:cNvGrpSpPr/>
        <p:nvPr/>
      </p:nvGrpSpPr>
      <p:grpSpPr>
        <a:xfrm>
          <a:off x="0" y="0"/>
          <a:ext cx="0" cy="0"/>
          <a:chOff x="0" y="0"/>
          <a:chExt cx="0" cy="0"/>
        </a:xfrm>
      </p:grpSpPr>
      <p:sp>
        <p:nvSpPr>
          <p:cNvPr id="621" name="Google Shape;621;p94">
            <a:hlinkClick r:id="rId3"/>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22" name="Google Shape;622;p94"/>
          <p:cNvPicPr preferRelativeResize="0"/>
          <p:nvPr/>
        </p:nvPicPr>
        <p:blipFill>
          <a:blip r:embed="rId4">
            <a:alphaModFix/>
          </a:blip>
          <a:stretch>
            <a:fillRect/>
          </a:stretch>
        </p:blipFill>
        <p:spPr>
          <a:xfrm>
            <a:off x="995718" y="1247325"/>
            <a:ext cx="7152565" cy="1326065"/>
          </a:xfrm>
          <a:prstGeom prst="rect">
            <a:avLst/>
          </a:prstGeom>
          <a:noFill/>
          <a:ln cap="flat" cmpd="sng" w="9525">
            <a:solidFill>
              <a:schemeClr val="dk1"/>
            </a:solidFill>
            <a:prstDash val="solid"/>
            <a:round/>
            <a:headEnd len="sm" w="sm" type="none"/>
            <a:tailEnd len="sm" w="sm" type="none"/>
          </a:ln>
        </p:spPr>
      </p:pic>
      <p:sp>
        <p:nvSpPr>
          <p:cNvPr id="623" name="Google Shape;623;p94"/>
          <p:cNvSpPr/>
          <p:nvPr/>
        </p:nvSpPr>
        <p:spPr>
          <a:xfrm>
            <a:off x="2446875" y="1977250"/>
            <a:ext cx="3571800" cy="200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94"/>
          <p:cNvSpPr/>
          <p:nvPr/>
        </p:nvSpPr>
        <p:spPr>
          <a:xfrm>
            <a:off x="4240125" y="2223588"/>
            <a:ext cx="666900" cy="2001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25" name="Google Shape;625;p94"/>
          <p:cNvCxnSpPr/>
          <p:nvPr/>
        </p:nvCxnSpPr>
        <p:spPr>
          <a:xfrm>
            <a:off x="1431400" y="2205400"/>
            <a:ext cx="6280500" cy="0"/>
          </a:xfrm>
          <a:prstGeom prst="straightConnector1">
            <a:avLst/>
          </a:prstGeom>
          <a:noFill/>
          <a:ln cap="flat" cmpd="sng" w="38100">
            <a:solidFill>
              <a:srgbClr val="000000"/>
            </a:solidFill>
            <a:prstDash val="solid"/>
            <a:round/>
            <a:headEnd len="med" w="med" type="none"/>
            <a:tailEnd len="med" w="med" type="none"/>
          </a:ln>
        </p:spPr>
      </p:cxnSp>
      <p:sp>
        <p:nvSpPr>
          <p:cNvPr id="626" name="Google Shape;626;p94"/>
          <p:cNvSpPr/>
          <p:nvPr/>
        </p:nvSpPr>
        <p:spPr>
          <a:xfrm>
            <a:off x="-6495175" y="3174800"/>
            <a:ext cx="6273300" cy="485700"/>
          </a:xfrm>
          <a:prstGeom prst="rect">
            <a:avLst/>
          </a:prstGeom>
          <a:solidFill>
            <a:srgbClr val="0000FF">
              <a:alpha val="58020"/>
            </a:srgbClr>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27" name="Google Shape;627;p94"/>
          <p:cNvCxnSpPr/>
          <p:nvPr/>
        </p:nvCxnSpPr>
        <p:spPr>
          <a:xfrm rot="10800000">
            <a:off x="-384912" y="2326681"/>
            <a:ext cx="0" cy="485700"/>
          </a:xfrm>
          <a:prstGeom prst="straightConnector1">
            <a:avLst/>
          </a:prstGeom>
          <a:noFill/>
          <a:ln cap="flat" cmpd="sng" w="38100">
            <a:solidFill>
              <a:srgbClr val="000000"/>
            </a:solidFill>
            <a:prstDash val="solid"/>
            <a:round/>
            <a:headEnd len="med" w="med" type="none"/>
            <a:tailEnd len="med" w="med" type="none"/>
          </a:ln>
        </p:spPr>
      </p:cxnSp>
      <p:cxnSp>
        <p:nvCxnSpPr>
          <p:cNvPr id="628" name="Google Shape;628;p94"/>
          <p:cNvCxnSpPr/>
          <p:nvPr/>
        </p:nvCxnSpPr>
        <p:spPr>
          <a:xfrm rot="10800000">
            <a:off x="-384912" y="2326688"/>
            <a:ext cx="0" cy="485700"/>
          </a:xfrm>
          <a:prstGeom prst="straightConnector1">
            <a:avLst/>
          </a:prstGeom>
          <a:noFill/>
          <a:ln cap="flat" cmpd="sng" w="38100">
            <a:solidFill>
              <a:srgbClr val="000000"/>
            </a:solidFill>
            <a:prstDash val="solid"/>
            <a:round/>
            <a:headEnd len="med" w="med" type="none"/>
            <a:tailEnd len="med" w="med" type="none"/>
          </a:ln>
        </p:spPr>
      </p:cxnSp>
      <p:cxnSp>
        <p:nvCxnSpPr>
          <p:cNvPr id="629" name="Google Shape;629;p94"/>
          <p:cNvCxnSpPr/>
          <p:nvPr/>
        </p:nvCxnSpPr>
        <p:spPr>
          <a:xfrm rot="10800000">
            <a:off x="-384912" y="2326688"/>
            <a:ext cx="0" cy="485700"/>
          </a:xfrm>
          <a:prstGeom prst="straightConnector1">
            <a:avLst/>
          </a:prstGeom>
          <a:noFill/>
          <a:ln cap="flat" cmpd="sng" w="38100">
            <a:solidFill>
              <a:srgbClr val="000000"/>
            </a:solidFill>
            <a:prstDash val="solid"/>
            <a:round/>
            <a:headEnd len="med" w="med" type="none"/>
            <a:tailEnd len="med" w="med" type="none"/>
          </a:ln>
        </p:spPr>
      </p:cxnSp>
      <p:sp>
        <p:nvSpPr>
          <p:cNvPr id="630" name="Google Shape;630;p94"/>
          <p:cNvSpPr txBox="1"/>
          <p:nvPr/>
        </p:nvSpPr>
        <p:spPr>
          <a:xfrm>
            <a:off x="1429125" y="3045875"/>
            <a:ext cx="32934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latin typeface="Montserrat Medium"/>
                <a:ea typeface="Montserrat Medium"/>
                <a:cs typeface="Montserrat Medium"/>
                <a:sym typeface="Montserrat Medium"/>
              </a:rPr>
              <a:t>How do we get thirds?</a:t>
            </a:r>
            <a:endParaRPr sz="2000">
              <a:latin typeface="Montserrat Medium"/>
              <a:ea typeface="Montserrat Medium"/>
              <a:cs typeface="Montserrat Medium"/>
              <a:sym typeface="Montserrat Medium"/>
            </a:endParaRPr>
          </a:p>
        </p:txBody>
      </p:sp>
      <p:cxnSp>
        <p:nvCxnSpPr>
          <p:cNvPr id="631" name="Google Shape;631;p94"/>
          <p:cNvCxnSpPr/>
          <p:nvPr/>
        </p:nvCxnSpPr>
        <p:spPr>
          <a:xfrm rot="10800000">
            <a:off x="-80112" y="2326688"/>
            <a:ext cx="0" cy="485700"/>
          </a:xfrm>
          <a:prstGeom prst="straightConnector1">
            <a:avLst/>
          </a:prstGeom>
          <a:noFill/>
          <a:ln cap="flat" cmpd="sng" w="38100">
            <a:solidFill>
              <a:srgbClr val="000000"/>
            </a:solidFill>
            <a:prstDash val="solid"/>
            <a:round/>
            <a:headEnd len="med" w="med" type="none"/>
            <a:tailEnd len="med" w="med" type="none"/>
          </a:ln>
        </p:spPr>
      </p:cxnSp>
      <p:cxnSp>
        <p:nvCxnSpPr>
          <p:cNvPr id="632" name="Google Shape;632;p94"/>
          <p:cNvCxnSpPr/>
          <p:nvPr/>
        </p:nvCxnSpPr>
        <p:spPr>
          <a:xfrm rot="10800000">
            <a:off x="-689712" y="2331106"/>
            <a:ext cx="0" cy="485700"/>
          </a:xfrm>
          <a:prstGeom prst="straightConnector1">
            <a:avLst/>
          </a:prstGeom>
          <a:noFill/>
          <a:ln cap="flat" cmpd="sng" w="38100">
            <a:solidFill>
              <a:srgbClr val="000000"/>
            </a:solidFill>
            <a:prstDash val="solid"/>
            <a:round/>
            <a:headEnd len="med" w="med" type="none"/>
            <a:tailEnd len="med" w="med" type="none"/>
          </a:ln>
        </p:spPr>
      </p:cxnSp>
      <p:sp>
        <p:nvSpPr>
          <p:cNvPr id="633" name="Google Shape;633;p94"/>
          <p:cNvSpPr txBox="1"/>
          <p:nvPr/>
        </p:nvSpPr>
        <p:spPr>
          <a:xfrm>
            <a:off x="3264825" y="3451300"/>
            <a:ext cx="14577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latin typeface="Montserrat Medium"/>
                <a:ea typeface="Montserrat Medium"/>
                <a:cs typeface="Montserrat Medium"/>
                <a:sym typeface="Montserrat Medium"/>
              </a:rPr>
              <a:t>…sixths?</a:t>
            </a:r>
            <a:endParaRPr sz="2000">
              <a:latin typeface="Montserrat Medium"/>
              <a:ea typeface="Montserrat Medium"/>
              <a:cs typeface="Montserrat Medium"/>
              <a:sym typeface="Montserrat Medium"/>
            </a:endParaRPr>
          </a:p>
        </p:txBody>
      </p:sp>
      <p:cxnSp>
        <p:nvCxnSpPr>
          <p:cNvPr id="634" name="Google Shape;634;p94"/>
          <p:cNvCxnSpPr/>
          <p:nvPr/>
        </p:nvCxnSpPr>
        <p:spPr>
          <a:xfrm rot="10800000">
            <a:off x="-232512" y="2326681"/>
            <a:ext cx="0" cy="485700"/>
          </a:xfrm>
          <a:prstGeom prst="straightConnector1">
            <a:avLst/>
          </a:prstGeom>
          <a:noFill/>
          <a:ln cap="flat" cmpd="sng" w="38100">
            <a:solidFill>
              <a:srgbClr val="000000"/>
            </a:solidFill>
            <a:prstDash val="solid"/>
            <a:round/>
            <a:headEnd len="med" w="med" type="none"/>
            <a:tailEnd len="med" w="med" type="none"/>
          </a:ln>
        </p:spPr>
      </p:cxnSp>
      <p:cxnSp>
        <p:nvCxnSpPr>
          <p:cNvPr id="635" name="Google Shape;635;p94"/>
          <p:cNvCxnSpPr/>
          <p:nvPr/>
        </p:nvCxnSpPr>
        <p:spPr>
          <a:xfrm rot="10800000">
            <a:off x="-537312" y="2326681"/>
            <a:ext cx="0" cy="485700"/>
          </a:xfrm>
          <a:prstGeom prst="straightConnector1">
            <a:avLst/>
          </a:prstGeom>
          <a:noFill/>
          <a:ln cap="flat" cmpd="sng" w="38100">
            <a:solidFill>
              <a:srgbClr val="000000"/>
            </a:solidFill>
            <a:prstDash val="solid"/>
            <a:round/>
            <a:headEnd len="med" w="med" type="none"/>
            <a:tailEnd len="med" w="med" type="none"/>
          </a:ln>
        </p:spPr>
      </p:cxnSp>
      <p:sp>
        <p:nvSpPr>
          <p:cNvPr id="636" name="Google Shape;636;p94"/>
          <p:cNvSpPr txBox="1"/>
          <p:nvPr>
            <p:ph idx="4294967295" type="title"/>
          </p:nvPr>
        </p:nvSpPr>
        <p:spPr>
          <a:xfrm>
            <a:off x="315450" y="107500"/>
            <a:ext cx="8513100" cy="6720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SzPts val="990"/>
              <a:buNone/>
            </a:pPr>
            <a:r>
              <a:rPr lang="en" sz="2520">
                <a:latin typeface="Luckiest Guy"/>
                <a:ea typeface="Luckiest Guy"/>
                <a:cs typeface="Luckiest Guy"/>
                <a:sym typeface="Luckiest Guy"/>
              </a:rPr>
              <a:t>Learn</a:t>
            </a:r>
            <a:r>
              <a:rPr lang="en" sz="2520">
                <a:latin typeface="Righteous"/>
                <a:ea typeface="Righteous"/>
                <a:cs typeface="Righteous"/>
                <a:sym typeface="Righteous"/>
              </a:rPr>
              <a:t>:</a:t>
            </a:r>
            <a:r>
              <a:rPr lang="en" sz="2520"/>
              <a:t> To partition number lines like shapes</a:t>
            </a:r>
            <a:endParaRPr sz="27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4" name="Shape 194"/>
        <p:cNvGrpSpPr/>
        <p:nvPr/>
      </p:nvGrpSpPr>
      <p:grpSpPr>
        <a:xfrm>
          <a:off x="0" y="0"/>
          <a:ext cx="0" cy="0"/>
          <a:chOff x="0" y="0"/>
          <a:chExt cx="0" cy="0"/>
        </a:xfrm>
      </p:grpSpPr>
      <p:sp>
        <p:nvSpPr>
          <p:cNvPr id="195" name="Google Shape;195;p68"/>
          <p:cNvSpPr txBox="1"/>
          <p:nvPr/>
        </p:nvSpPr>
        <p:spPr>
          <a:xfrm>
            <a:off x="2863500" y="374350"/>
            <a:ext cx="3417000" cy="51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000"/>
              </a:spcAft>
              <a:buNone/>
            </a:pPr>
            <a:r>
              <a:rPr b="1" lang="en" sz="2400">
                <a:solidFill>
                  <a:srgbClr val="FF0000"/>
                </a:solidFill>
                <a:highlight>
                  <a:schemeClr val="lt1"/>
                </a:highlight>
                <a:latin typeface="Lato"/>
                <a:ea typeface="Lato"/>
                <a:cs typeface="Lato"/>
                <a:sym typeface="Lato"/>
              </a:rPr>
              <a:t>S</a:t>
            </a:r>
            <a:r>
              <a:rPr b="1" lang="en" sz="2400">
                <a:solidFill>
                  <a:srgbClr val="FF4C00"/>
                </a:solidFill>
                <a:highlight>
                  <a:schemeClr val="lt1"/>
                </a:highlight>
                <a:latin typeface="Lato"/>
                <a:ea typeface="Lato"/>
                <a:cs typeface="Lato"/>
                <a:sym typeface="Lato"/>
              </a:rPr>
              <a:t>l</a:t>
            </a:r>
            <a:r>
              <a:rPr b="1" lang="en" sz="2400">
                <a:solidFill>
                  <a:srgbClr val="FF9900"/>
                </a:solidFill>
                <a:highlight>
                  <a:schemeClr val="lt1"/>
                </a:highlight>
                <a:latin typeface="Lato"/>
                <a:ea typeface="Lato"/>
                <a:cs typeface="Lato"/>
                <a:sym typeface="Lato"/>
              </a:rPr>
              <a:t>i</a:t>
            </a:r>
            <a:r>
              <a:rPr b="1" lang="en" sz="2400">
                <a:solidFill>
                  <a:srgbClr val="FFE500"/>
                </a:solidFill>
                <a:highlight>
                  <a:schemeClr val="lt1"/>
                </a:highlight>
                <a:latin typeface="Lato"/>
                <a:ea typeface="Lato"/>
                <a:cs typeface="Lato"/>
                <a:sym typeface="Lato"/>
              </a:rPr>
              <a:t>d</a:t>
            </a:r>
            <a:r>
              <a:rPr b="1" lang="en" sz="2400">
                <a:solidFill>
                  <a:srgbClr val="CCFF00"/>
                </a:solidFill>
                <a:highlight>
                  <a:schemeClr val="lt1"/>
                </a:highlight>
                <a:latin typeface="Lato"/>
                <a:ea typeface="Lato"/>
                <a:cs typeface="Lato"/>
                <a:sym typeface="Lato"/>
              </a:rPr>
              <a:t>e</a:t>
            </a:r>
            <a:r>
              <a:rPr b="1" lang="en" sz="2400">
                <a:solidFill>
                  <a:srgbClr val="7FFF00"/>
                </a:solidFill>
                <a:highlight>
                  <a:schemeClr val="lt1"/>
                </a:highlight>
                <a:latin typeface="Lato"/>
                <a:ea typeface="Lato"/>
                <a:cs typeface="Lato"/>
                <a:sym typeface="Lato"/>
              </a:rPr>
              <a:t> </a:t>
            </a:r>
            <a:r>
              <a:rPr b="1" lang="en" sz="2400">
                <a:solidFill>
                  <a:srgbClr val="32FF00"/>
                </a:solidFill>
                <a:highlight>
                  <a:schemeClr val="lt1"/>
                </a:highlight>
                <a:latin typeface="Lato"/>
                <a:ea typeface="Lato"/>
                <a:cs typeface="Lato"/>
                <a:sym typeface="Lato"/>
              </a:rPr>
              <a:t>d</a:t>
            </a:r>
            <a:r>
              <a:rPr b="1" lang="en" sz="2400">
                <a:solidFill>
                  <a:srgbClr val="00FF19"/>
                </a:solidFill>
                <a:highlight>
                  <a:schemeClr val="lt1"/>
                </a:highlight>
                <a:latin typeface="Lato"/>
                <a:ea typeface="Lato"/>
                <a:cs typeface="Lato"/>
                <a:sym typeface="Lato"/>
              </a:rPr>
              <a:t>e</a:t>
            </a:r>
            <a:r>
              <a:rPr b="1" lang="en" sz="2400">
                <a:solidFill>
                  <a:srgbClr val="00FF65"/>
                </a:solidFill>
                <a:highlight>
                  <a:schemeClr val="lt1"/>
                </a:highlight>
                <a:latin typeface="Lato"/>
                <a:ea typeface="Lato"/>
                <a:cs typeface="Lato"/>
                <a:sym typeface="Lato"/>
              </a:rPr>
              <a:t>c</a:t>
            </a:r>
            <a:r>
              <a:rPr b="1" lang="en" sz="2400">
                <a:solidFill>
                  <a:srgbClr val="00FFB2"/>
                </a:solidFill>
                <a:highlight>
                  <a:schemeClr val="lt1"/>
                </a:highlight>
                <a:latin typeface="Lato"/>
                <a:ea typeface="Lato"/>
                <a:cs typeface="Lato"/>
                <a:sym typeface="Lato"/>
              </a:rPr>
              <a:t>k</a:t>
            </a:r>
            <a:r>
              <a:rPr b="1" lang="en" sz="2400">
                <a:solidFill>
                  <a:srgbClr val="00FFFF"/>
                </a:solidFill>
                <a:highlight>
                  <a:schemeClr val="lt1"/>
                </a:highlight>
                <a:latin typeface="Lato"/>
                <a:ea typeface="Lato"/>
                <a:cs typeface="Lato"/>
                <a:sym typeface="Lato"/>
              </a:rPr>
              <a:t> </a:t>
            </a:r>
            <a:r>
              <a:rPr b="1" lang="en" sz="2400">
                <a:solidFill>
                  <a:srgbClr val="00B2FF"/>
                </a:solidFill>
                <a:highlight>
                  <a:schemeClr val="lt1"/>
                </a:highlight>
                <a:latin typeface="Lato"/>
                <a:ea typeface="Lato"/>
                <a:cs typeface="Lato"/>
                <a:sym typeface="Lato"/>
              </a:rPr>
              <a:t>c</a:t>
            </a:r>
            <a:r>
              <a:rPr b="1" lang="en" sz="2400">
                <a:solidFill>
                  <a:srgbClr val="0065FF"/>
                </a:solidFill>
                <a:highlight>
                  <a:schemeClr val="lt1"/>
                </a:highlight>
                <a:latin typeface="Lato"/>
                <a:ea typeface="Lato"/>
                <a:cs typeface="Lato"/>
                <a:sym typeface="Lato"/>
              </a:rPr>
              <a:t>o</a:t>
            </a:r>
            <a:r>
              <a:rPr b="1" lang="en" sz="2400">
                <a:solidFill>
                  <a:srgbClr val="0019FF"/>
                </a:solidFill>
                <a:highlight>
                  <a:schemeClr val="lt1"/>
                </a:highlight>
                <a:latin typeface="Lato"/>
                <a:ea typeface="Lato"/>
                <a:cs typeface="Lato"/>
                <a:sym typeface="Lato"/>
              </a:rPr>
              <a:t>n</a:t>
            </a:r>
            <a:r>
              <a:rPr b="1" lang="en" sz="2400">
                <a:solidFill>
                  <a:srgbClr val="3300FF"/>
                </a:solidFill>
                <a:highlight>
                  <a:schemeClr val="lt1"/>
                </a:highlight>
                <a:latin typeface="Lato"/>
                <a:ea typeface="Lato"/>
                <a:cs typeface="Lato"/>
                <a:sym typeface="Lato"/>
              </a:rPr>
              <a:t>t</a:t>
            </a:r>
            <a:r>
              <a:rPr b="1" lang="en" sz="2400">
                <a:solidFill>
                  <a:srgbClr val="7F00FF"/>
                </a:solidFill>
                <a:highlight>
                  <a:schemeClr val="lt1"/>
                </a:highlight>
                <a:latin typeface="Lato"/>
                <a:ea typeface="Lato"/>
                <a:cs typeface="Lato"/>
                <a:sym typeface="Lato"/>
              </a:rPr>
              <a:t>e</a:t>
            </a:r>
            <a:r>
              <a:rPr b="1" lang="en" sz="2400">
                <a:solidFill>
                  <a:srgbClr val="CB00FF"/>
                </a:solidFill>
                <a:highlight>
                  <a:schemeClr val="lt1"/>
                </a:highlight>
                <a:latin typeface="Lato"/>
                <a:ea typeface="Lato"/>
                <a:cs typeface="Lato"/>
                <a:sym typeface="Lato"/>
              </a:rPr>
              <a:t>n</a:t>
            </a:r>
            <a:r>
              <a:rPr b="1" lang="en" sz="2400">
                <a:solidFill>
                  <a:srgbClr val="FF00E5"/>
                </a:solidFill>
                <a:highlight>
                  <a:schemeClr val="lt1"/>
                </a:highlight>
                <a:latin typeface="Lato"/>
                <a:ea typeface="Lato"/>
                <a:cs typeface="Lato"/>
                <a:sym typeface="Lato"/>
              </a:rPr>
              <a:t>t</a:t>
            </a:r>
            <a:r>
              <a:rPr b="1" lang="en" sz="2400">
                <a:solidFill>
                  <a:srgbClr val="FF0098"/>
                </a:solidFill>
                <a:highlight>
                  <a:schemeClr val="lt1"/>
                </a:highlight>
                <a:latin typeface="Lato"/>
                <a:ea typeface="Lato"/>
                <a:cs typeface="Lato"/>
                <a:sym typeface="Lato"/>
              </a:rPr>
              <a:t>s</a:t>
            </a:r>
            <a:endParaRPr sz="2400">
              <a:solidFill>
                <a:srgbClr val="FF0098"/>
              </a:solidFill>
              <a:highlight>
                <a:schemeClr val="lt1"/>
              </a:highlight>
              <a:latin typeface="Montserrat"/>
              <a:ea typeface="Montserrat"/>
              <a:cs typeface="Montserrat"/>
              <a:sym typeface="Montserrat"/>
            </a:endParaRPr>
          </a:p>
        </p:txBody>
      </p:sp>
      <p:grpSp>
        <p:nvGrpSpPr>
          <p:cNvPr id="196" name="Google Shape;196;p68"/>
          <p:cNvGrpSpPr/>
          <p:nvPr/>
        </p:nvGrpSpPr>
        <p:grpSpPr>
          <a:xfrm>
            <a:off x="629475" y="1135750"/>
            <a:ext cx="1375569" cy="3457271"/>
            <a:chOff x="324675" y="830950"/>
            <a:chExt cx="1375569" cy="3457271"/>
          </a:xfrm>
        </p:grpSpPr>
        <p:sp>
          <p:nvSpPr>
            <p:cNvPr id="197" name="Google Shape;197;p68"/>
            <p:cNvSpPr/>
            <p:nvPr/>
          </p:nvSpPr>
          <p:spPr>
            <a:xfrm>
              <a:off x="325215" y="903702"/>
              <a:ext cx="1374900" cy="312600"/>
            </a:xfrm>
            <a:prstGeom prst="rect">
              <a:avLst/>
            </a:prstGeom>
            <a:gradFill>
              <a:gsLst>
                <a:gs pos="0">
                  <a:srgbClr val="DB0000"/>
                </a:gs>
                <a:gs pos="100000">
                  <a:srgbClr val="540303"/>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68"/>
            <p:cNvSpPr/>
            <p:nvPr/>
          </p:nvSpPr>
          <p:spPr>
            <a:xfrm>
              <a:off x="325215" y="1661719"/>
              <a:ext cx="1374900" cy="312600"/>
            </a:xfrm>
            <a:prstGeom prst="rect">
              <a:avLst/>
            </a:prstGeom>
            <a:gradFill>
              <a:gsLst>
                <a:gs pos="0">
                  <a:srgbClr val="F48208"/>
                </a:gs>
                <a:gs pos="100000">
                  <a:srgbClr val="703E08"/>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68"/>
            <p:cNvSpPr/>
            <p:nvPr/>
          </p:nvSpPr>
          <p:spPr>
            <a:xfrm>
              <a:off x="325215" y="2038737"/>
              <a:ext cx="1374900" cy="312600"/>
            </a:xfrm>
            <a:prstGeom prst="rect">
              <a:avLst/>
            </a:prstGeom>
            <a:gradFill>
              <a:gsLst>
                <a:gs pos="0">
                  <a:srgbClr val="FFC002"/>
                </a:gs>
                <a:gs pos="100000">
                  <a:srgbClr val="795B04"/>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68"/>
            <p:cNvSpPr/>
            <p:nvPr/>
          </p:nvSpPr>
          <p:spPr>
            <a:xfrm>
              <a:off x="325215" y="2415754"/>
              <a:ext cx="1374900" cy="312600"/>
            </a:xfrm>
            <a:prstGeom prst="rect">
              <a:avLst/>
            </a:prstGeom>
            <a:gradFill>
              <a:gsLst>
                <a:gs pos="0">
                  <a:srgbClr val="51AB2A"/>
                </a:gs>
                <a:gs pos="100000">
                  <a:srgbClr val="203E13"/>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68"/>
            <p:cNvSpPr/>
            <p:nvPr/>
          </p:nvSpPr>
          <p:spPr>
            <a:xfrm>
              <a:off x="325215" y="2792771"/>
              <a:ext cx="1374900" cy="312600"/>
            </a:xfrm>
            <a:prstGeom prst="rect">
              <a:avLst/>
            </a:prstGeom>
            <a:gradFill>
              <a:gsLst>
                <a:gs pos="0">
                  <a:srgbClr val="3177EE"/>
                </a:gs>
                <a:gs pos="100000">
                  <a:srgbClr val="113D8A"/>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68"/>
            <p:cNvSpPr/>
            <p:nvPr/>
          </p:nvSpPr>
          <p:spPr>
            <a:xfrm>
              <a:off x="325215" y="3169789"/>
              <a:ext cx="1374900" cy="312600"/>
            </a:xfrm>
            <a:prstGeom prst="rect">
              <a:avLst/>
            </a:prstGeom>
            <a:gradFill>
              <a:gsLst>
                <a:gs pos="0">
                  <a:srgbClr val="4E29AA"/>
                </a:gs>
                <a:gs pos="100000">
                  <a:srgbClr val="1E123D"/>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68"/>
            <p:cNvSpPr/>
            <p:nvPr/>
          </p:nvSpPr>
          <p:spPr>
            <a:xfrm>
              <a:off x="325215" y="3546806"/>
              <a:ext cx="1374900" cy="312600"/>
            </a:xfrm>
            <a:prstGeom prst="rect">
              <a:avLst/>
            </a:prstGeom>
            <a:gradFill>
              <a:gsLst>
                <a:gs pos="0">
                  <a:srgbClr val="E900FF">
                    <a:alpha val="91764"/>
                  </a:srgbClr>
                </a:gs>
                <a:gs pos="100000">
                  <a:srgbClr val="80008C"/>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4" name="Google Shape;204;p68"/>
            <p:cNvPicPr preferRelativeResize="0"/>
            <p:nvPr/>
          </p:nvPicPr>
          <p:blipFill rotWithShape="1">
            <a:blip r:embed="rId4">
              <a:alphaModFix/>
            </a:blip>
            <a:srcRect b="0" l="0" r="0" t="32813"/>
            <a:stretch/>
          </p:blipFill>
          <p:spPr>
            <a:xfrm>
              <a:off x="325214" y="3923823"/>
              <a:ext cx="1375030" cy="364398"/>
            </a:xfrm>
            <a:prstGeom prst="rect">
              <a:avLst/>
            </a:prstGeom>
            <a:noFill/>
            <a:ln>
              <a:noFill/>
            </a:ln>
          </p:spPr>
        </p:pic>
        <p:sp>
          <p:nvSpPr>
            <p:cNvPr id="205" name="Google Shape;205;p68"/>
            <p:cNvSpPr/>
            <p:nvPr/>
          </p:nvSpPr>
          <p:spPr>
            <a:xfrm>
              <a:off x="325215" y="1284702"/>
              <a:ext cx="1374900" cy="312600"/>
            </a:xfrm>
            <a:prstGeom prst="rect">
              <a:avLst/>
            </a:prstGeom>
            <a:gradFill>
              <a:gsLst>
                <a:gs pos="0">
                  <a:srgbClr val="F39ACE"/>
                </a:gs>
                <a:gs pos="100000">
                  <a:srgbClr val="C80477"/>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68"/>
            <p:cNvSpPr txBox="1"/>
            <p:nvPr/>
          </p:nvSpPr>
          <p:spPr>
            <a:xfrm>
              <a:off x="324675" y="830950"/>
              <a:ext cx="1374900" cy="34572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b="1" lang="en" sz="1650">
                  <a:solidFill>
                    <a:schemeClr val="dk1"/>
                  </a:solidFill>
                  <a:latin typeface="Roboto Mono"/>
                  <a:ea typeface="Roboto Mono"/>
                  <a:cs typeface="Roboto Mono"/>
                  <a:sym typeface="Roboto Mono"/>
                </a:rPr>
                <a:t>RED</a:t>
              </a:r>
              <a:endParaRPr b="1" sz="1650">
                <a:solidFill>
                  <a:schemeClr val="dk1"/>
                </a:solidFill>
                <a:latin typeface="Roboto Mono"/>
                <a:ea typeface="Roboto Mono"/>
                <a:cs typeface="Roboto Mono"/>
                <a:sym typeface="Roboto Mono"/>
              </a:endParaRPr>
            </a:p>
            <a:p>
              <a:pPr indent="0" lvl="0" marL="0" rtl="0" algn="ctr">
                <a:lnSpc>
                  <a:spcPct val="150000"/>
                </a:lnSpc>
                <a:spcBef>
                  <a:spcPts val="0"/>
                </a:spcBef>
                <a:spcAft>
                  <a:spcPts val="0"/>
                </a:spcAft>
                <a:buNone/>
              </a:pPr>
              <a:r>
                <a:rPr b="1" lang="en" sz="1650">
                  <a:solidFill>
                    <a:schemeClr val="dk1"/>
                  </a:solidFill>
                  <a:latin typeface="Roboto Mono"/>
                  <a:ea typeface="Roboto Mono"/>
                  <a:cs typeface="Roboto Mono"/>
                  <a:sym typeface="Roboto Mono"/>
                </a:rPr>
                <a:t>PINK</a:t>
              </a:r>
              <a:endParaRPr b="1" sz="1650">
                <a:solidFill>
                  <a:schemeClr val="dk1"/>
                </a:solidFill>
                <a:latin typeface="Roboto Mono"/>
                <a:ea typeface="Roboto Mono"/>
                <a:cs typeface="Roboto Mono"/>
                <a:sym typeface="Roboto Mono"/>
              </a:endParaRPr>
            </a:p>
            <a:p>
              <a:pPr indent="0" lvl="0" marL="0" rtl="0" algn="ctr">
                <a:lnSpc>
                  <a:spcPct val="150000"/>
                </a:lnSpc>
                <a:spcBef>
                  <a:spcPts val="0"/>
                </a:spcBef>
                <a:spcAft>
                  <a:spcPts val="0"/>
                </a:spcAft>
                <a:buNone/>
              </a:pPr>
              <a:r>
                <a:rPr b="1" lang="en" sz="1650">
                  <a:solidFill>
                    <a:schemeClr val="dk1"/>
                  </a:solidFill>
                  <a:latin typeface="Roboto Mono"/>
                  <a:ea typeface="Roboto Mono"/>
                  <a:cs typeface="Roboto Mono"/>
                  <a:sym typeface="Roboto Mono"/>
                </a:rPr>
                <a:t>ORANGE</a:t>
              </a:r>
              <a:endParaRPr b="1" sz="1650">
                <a:solidFill>
                  <a:schemeClr val="dk1"/>
                </a:solidFill>
                <a:latin typeface="Roboto Mono"/>
                <a:ea typeface="Roboto Mono"/>
                <a:cs typeface="Roboto Mono"/>
                <a:sym typeface="Roboto Mono"/>
              </a:endParaRPr>
            </a:p>
            <a:p>
              <a:pPr indent="0" lvl="0" marL="0" rtl="0" algn="ctr">
                <a:lnSpc>
                  <a:spcPct val="150000"/>
                </a:lnSpc>
                <a:spcBef>
                  <a:spcPts val="0"/>
                </a:spcBef>
                <a:spcAft>
                  <a:spcPts val="0"/>
                </a:spcAft>
                <a:buNone/>
              </a:pPr>
              <a:r>
                <a:rPr b="1" lang="en" sz="1650">
                  <a:solidFill>
                    <a:schemeClr val="dk1"/>
                  </a:solidFill>
                  <a:latin typeface="Roboto Mono"/>
                  <a:ea typeface="Roboto Mono"/>
                  <a:cs typeface="Roboto Mono"/>
                  <a:sym typeface="Roboto Mono"/>
                </a:rPr>
                <a:t>YELLOW</a:t>
              </a:r>
              <a:endParaRPr b="1" sz="1650">
                <a:solidFill>
                  <a:schemeClr val="dk1"/>
                </a:solidFill>
                <a:latin typeface="Roboto Mono"/>
                <a:ea typeface="Roboto Mono"/>
                <a:cs typeface="Roboto Mono"/>
                <a:sym typeface="Roboto Mono"/>
              </a:endParaRPr>
            </a:p>
            <a:p>
              <a:pPr indent="0" lvl="0" marL="0" rtl="0" algn="ctr">
                <a:lnSpc>
                  <a:spcPct val="150000"/>
                </a:lnSpc>
                <a:spcBef>
                  <a:spcPts val="0"/>
                </a:spcBef>
                <a:spcAft>
                  <a:spcPts val="0"/>
                </a:spcAft>
                <a:buNone/>
              </a:pPr>
              <a:r>
                <a:rPr b="1" lang="en" sz="1650">
                  <a:solidFill>
                    <a:schemeClr val="dk1"/>
                  </a:solidFill>
                  <a:latin typeface="Roboto Mono"/>
                  <a:ea typeface="Roboto Mono"/>
                  <a:cs typeface="Roboto Mono"/>
                  <a:sym typeface="Roboto Mono"/>
                </a:rPr>
                <a:t>GREEN</a:t>
              </a:r>
              <a:endParaRPr b="1" sz="1650">
                <a:solidFill>
                  <a:schemeClr val="dk1"/>
                </a:solidFill>
                <a:latin typeface="Roboto Mono"/>
                <a:ea typeface="Roboto Mono"/>
                <a:cs typeface="Roboto Mono"/>
                <a:sym typeface="Roboto Mono"/>
              </a:endParaRPr>
            </a:p>
            <a:p>
              <a:pPr indent="0" lvl="0" marL="0" rtl="0" algn="ctr">
                <a:lnSpc>
                  <a:spcPct val="150000"/>
                </a:lnSpc>
                <a:spcBef>
                  <a:spcPts val="0"/>
                </a:spcBef>
                <a:spcAft>
                  <a:spcPts val="0"/>
                </a:spcAft>
                <a:buNone/>
              </a:pPr>
              <a:r>
                <a:rPr b="1" lang="en" sz="1650">
                  <a:solidFill>
                    <a:schemeClr val="dk1"/>
                  </a:solidFill>
                  <a:latin typeface="Roboto Mono"/>
                  <a:ea typeface="Roboto Mono"/>
                  <a:cs typeface="Roboto Mono"/>
                  <a:sym typeface="Roboto Mono"/>
                </a:rPr>
                <a:t>BLUE</a:t>
              </a:r>
              <a:endParaRPr b="1" sz="1650">
                <a:solidFill>
                  <a:schemeClr val="dk1"/>
                </a:solidFill>
                <a:latin typeface="Roboto Mono"/>
                <a:ea typeface="Roboto Mono"/>
                <a:cs typeface="Roboto Mono"/>
                <a:sym typeface="Roboto Mono"/>
              </a:endParaRPr>
            </a:p>
            <a:p>
              <a:pPr indent="0" lvl="0" marL="0" rtl="0" algn="ctr">
                <a:lnSpc>
                  <a:spcPct val="150000"/>
                </a:lnSpc>
                <a:spcBef>
                  <a:spcPts val="0"/>
                </a:spcBef>
                <a:spcAft>
                  <a:spcPts val="0"/>
                </a:spcAft>
                <a:buNone/>
              </a:pPr>
              <a:r>
                <a:rPr b="1" lang="en" sz="1650">
                  <a:solidFill>
                    <a:schemeClr val="dk1"/>
                  </a:solidFill>
                  <a:latin typeface="Roboto Mono"/>
                  <a:ea typeface="Roboto Mono"/>
                  <a:cs typeface="Roboto Mono"/>
                  <a:sym typeface="Roboto Mono"/>
                </a:rPr>
                <a:t>INDIGO</a:t>
              </a:r>
              <a:endParaRPr b="1" sz="1650">
                <a:solidFill>
                  <a:schemeClr val="dk1"/>
                </a:solidFill>
                <a:latin typeface="Roboto Mono"/>
                <a:ea typeface="Roboto Mono"/>
                <a:cs typeface="Roboto Mono"/>
                <a:sym typeface="Roboto Mono"/>
              </a:endParaRPr>
            </a:p>
            <a:p>
              <a:pPr indent="0" lvl="0" marL="0" rtl="0" algn="ctr">
                <a:lnSpc>
                  <a:spcPct val="150000"/>
                </a:lnSpc>
                <a:spcBef>
                  <a:spcPts val="0"/>
                </a:spcBef>
                <a:spcAft>
                  <a:spcPts val="0"/>
                </a:spcAft>
                <a:buNone/>
              </a:pPr>
              <a:r>
                <a:rPr b="1" lang="en" sz="1650">
                  <a:solidFill>
                    <a:schemeClr val="dk1"/>
                  </a:solidFill>
                  <a:latin typeface="Roboto Mono"/>
                  <a:ea typeface="Roboto Mono"/>
                  <a:cs typeface="Roboto Mono"/>
                  <a:sym typeface="Roboto Mono"/>
                </a:rPr>
                <a:t>PURPLE</a:t>
              </a:r>
              <a:endParaRPr b="1" sz="1650">
                <a:solidFill>
                  <a:schemeClr val="dk1"/>
                </a:solidFill>
                <a:latin typeface="Roboto Mono"/>
                <a:ea typeface="Roboto Mono"/>
                <a:cs typeface="Roboto Mono"/>
                <a:sym typeface="Roboto Mono"/>
              </a:endParaRPr>
            </a:p>
            <a:p>
              <a:pPr indent="0" lvl="0" marL="0" rtl="0" algn="ctr">
                <a:lnSpc>
                  <a:spcPct val="150000"/>
                </a:lnSpc>
                <a:spcBef>
                  <a:spcPts val="0"/>
                </a:spcBef>
                <a:spcAft>
                  <a:spcPts val="0"/>
                </a:spcAft>
                <a:buNone/>
              </a:pPr>
              <a:r>
                <a:rPr b="1" lang="en" sz="1650">
                  <a:solidFill>
                    <a:schemeClr val="dk1"/>
                  </a:solidFill>
                  <a:latin typeface="Roboto Mono"/>
                  <a:ea typeface="Roboto Mono"/>
                  <a:cs typeface="Roboto Mono"/>
                  <a:sym typeface="Roboto Mono"/>
                </a:rPr>
                <a:t>GOLD</a:t>
              </a:r>
              <a:endParaRPr b="1" sz="1650">
                <a:solidFill>
                  <a:schemeClr val="dk1"/>
                </a:solidFill>
                <a:latin typeface="Roboto Mono"/>
                <a:ea typeface="Roboto Mono"/>
                <a:cs typeface="Roboto Mono"/>
                <a:sym typeface="Roboto Mono"/>
              </a:endParaRPr>
            </a:p>
          </p:txBody>
        </p:sp>
      </p:grpSp>
      <p:sp>
        <p:nvSpPr>
          <p:cNvPr id="207" name="Google Shape;207;p68"/>
          <p:cNvSpPr txBox="1"/>
          <p:nvPr/>
        </p:nvSpPr>
        <p:spPr>
          <a:xfrm>
            <a:off x="1996000" y="1178200"/>
            <a:ext cx="6587100" cy="34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1000"/>
              </a:spcAft>
              <a:buNone/>
            </a:pPr>
            <a:r>
              <a:rPr b="1" lang="en" sz="1700">
                <a:solidFill>
                  <a:srgbClr val="CC0000"/>
                </a:solidFill>
                <a:latin typeface="Comfortaa"/>
                <a:ea typeface="Comfortaa"/>
                <a:cs typeface="Comfortaa"/>
                <a:sym typeface="Comfortaa"/>
              </a:rPr>
              <a:t>Recall: Composing Units</a:t>
            </a:r>
            <a:endParaRPr b="1" sz="1700">
              <a:solidFill>
                <a:srgbClr val="CC0000"/>
              </a:solidFill>
              <a:highlight>
                <a:srgbClr val="000000"/>
              </a:highlight>
              <a:latin typeface="Comfortaa"/>
              <a:ea typeface="Comfortaa"/>
              <a:cs typeface="Comfortaa"/>
              <a:sym typeface="Comfortaa"/>
            </a:endParaRPr>
          </a:p>
        </p:txBody>
      </p:sp>
      <p:sp>
        <p:nvSpPr>
          <p:cNvPr id="208" name="Google Shape;208;p68"/>
          <p:cNvSpPr txBox="1"/>
          <p:nvPr/>
        </p:nvSpPr>
        <p:spPr>
          <a:xfrm>
            <a:off x="1996000" y="1559200"/>
            <a:ext cx="5838300" cy="34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1000"/>
              </a:spcAft>
              <a:buNone/>
            </a:pPr>
            <a:r>
              <a:rPr b="1" lang="en" sz="1700">
                <a:solidFill>
                  <a:srgbClr val="F40E94"/>
                </a:solidFill>
                <a:latin typeface="Comfortaa"/>
                <a:ea typeface="Comfortaa"/>
                <a:cs typeface="Comfortaa"/>
                <a:sym typeface="Comfortaa"/>
              </a:rPr>
              <a:t>Videos &amp; Practice </a:t>
            </a:r>
            <a:endParaRPr b="1" sz="1700">
              <a:solidFill>
                <a:srgbClr val="F40E94"/>
              </a:solidFill>
              <a:highlight>
                <a:srgbClr val="000000"/>
              </a:highlight>
              <a:latin typeface="Comfortaa"/>
              <a:ea typeface="Comfortaa"/>
              <a:cs typeface="Comfortaa"/>
              <a:sym typeface="Comfortaa"/>
            </a:endParaRPr>
          </a:p>
        </p:txBody>
      </p:sp>
      <p:sp>
        <p:nvSpPr>
          <p:cNvPr id="209" name="Google Shape;209;p68"/>
          <p:cNvSpPr txBox="1"/>
          <p:nvPr/>
        </p:nvSpPr>
        <p:spPr>
          <a:xfrm>
            <a:off x="1996000" y="1940200"/>
            <a:ext cx="5838300" cy="34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1000"/>
              </a:spcAft>
              <a:buNone/>
            </a:pPr>
            <a:r>
              <a:rPr b="1" lang="en" sz="1700">
                <a:solidFill>
                  <a:srgbClr val="FF9900"/>
                </a:solidFill>
                <a:latin typeface="Comfortaa"/>
                <a:ea typeface="Comfortaa"/>
                <a:cs typeface="Comfortaa"/>
                <a:sym typeface="Comfortaa"/>
              </a:rPr>
              <a:t>Goals &amp; Objectives</a:t>
            </a:r>
            <a:endParaRPr b="1" sz="1700">
              <a:solidFill>
                <a:srgbClr val="FF9900"/>
              </a:solidFill>
              <a:highlight>
                <a:srgbClr val="000000"/>
              </a:highlight>
              <a:latin typeface="Comfortaa"/>
              <a:ea typeface="Comfortaa"/>
              <a:cs typeface="Comfortaa"/>
              <a:sym typeface="Comfortaa"/>
            </a:endParaRPr>
          </a:p>
        </p:txBody>
      </p:sp>
      <p:sp>
        <p:nvSpPr>
          <p:cNvPr id="210" name="Google Shape;210;p68"/>
          <p:cNvSpPr txBox="1"/>
          <p:nvPr/>
        </p:nvSpPr>
        <p:spPr>
          <a:xfrm>
            <a:off x="1996000" y="2321200"/>
            <a:ext cx="6994200" cy="34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1000"/>
              </a:spcAft>
              <a:buNone/>
            </a:pPr>
            <a:r>
              <a:rPr b="1" lang="en" sz="1600">
                <a:solidFill>
                  <a:srgbClr val="F2D901"/>
                </a:solidFill>
                <a:latin typeface="Comfortaa"/>
                <a:ea typeface="Comfortaa"/>
                <a:cs typeface="Comfortaa"/>
                <a:sym typeface="Comfortaa"/>
              </a:rPr>
              <a:t>Lesson: Unit Fractions Compose Whole </a:t>
            </a:r>
            <a:r>
              <a:rPr b="1" i="1" lang="en" sz="1600">
                <a:solidFill>
                  <a:srgbClr val="F2D901"/>
                </a:solidFill>
                <a:latin typeface="Comfortaa"/>
                <a:ea typeface="Comfortaa"/>
                <a:cs typeface="Comfortaa"/>
                <a:sym typeface="Comfortaa"/>
              </a:rPr>
              <a:t>+ </a:t>
            </a:r>
            <a:r>
              <a:rPr b="1" lang="en" sz="1600">
                <a:solidFill>
                  <a:srgbClr val="F2D901"/>
                </a:solidFill>
                <a:latin typeface="Comfortaa"/>
                <a:ea typeface="Comfortaa"/>
                <a:cs typeface="Comfortaa"/>
                <a:sym typeface="Comfortaa"/>
              </a:rPr>
              <a:t>Non-whole Numbers</a:t>
            </a:r>
            <a:endParaRPr b="1" sz="1600">
              <a:solidFill>
                <a:srgbClr val="F2D901"/>
              </a:solidFill>
              <a:highlight>
                <a:srgbClr val="000000"/>
              </a:highlight>
              <a:latin typeface="Comfortaa"/>
              <a:ea typeface="Comfortaa"/>
              <a:cs typeface="Comfortaa"/>
              <a:sym typeface="Comfortaa"/>
            </a:endParaRPr>
          </a:p>
        </p:txBody>
      </p:sp>
      <p:sp>
        <p:nvSpPr>
          <p:cNvPr id="211" name="Google Shape;211;p68"/>
          <p:cNvSpPr txBox="1"/>
          <p:nvPr/>
        </p:nvSpPr>
        <p:spPr>
          <a:xfrm>
            <a:off x="1996000" y="2702200"/>
            <a:ext cx="6587100" cy="34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1000"/>
              </a:spcAft>
              <a:buNone/>
            </a:pPr>
            <a:r>
              <a:rPr b="1" lang="en" sz="1700">
                <a:solidFill>
                  <a:srgbClr val="38761D"/>
                </a:solidFill>
                <a:latin typeface="Comfortaa"/>
                <a:ea typeface="Comfortaa"/>
                <a:cs typeface="Comfortaa"/>
                <a:sym typeface="Comfortaa"/>
              </a:rPr>
              <a:t>Discussion: Adding with tiles + on number lines</a:t>
            </a:r>
            <a:endParaRPr b="1" sz="1700">
              <a:solidFill>
                <a:srgbClr val="38761D"/>
              </a:solidFill>
              <a:highlight>
                <a:srgbClr val="000000"/>
              </a:highlight>
              <a:latin typeface="Comfortaa"/>
              <a:ea typeface="Comfortaa"/>
              <a:cs typeface="Comfortaa"/>
              <a:sym typeface="Comfortaa"/>
            </a:endParaRPr>
          </a:p>
        </p:txBody>
      </p:sp>
      <p:sp>
        <p:nvSpPr>
          <p:cNvPr id="212" name="Google Shape;212;p68"/>
          <p:cNvSpPr txBox="1"/>
          <p:nvPr/>
        </p:nvSpPr>
        <p:spPr>
          <a:xfrm>
            <a:off x="1996000" y="3083200"/>
            <a:ext cx="5838300" cy="34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1000"/>
              </a:spcAft>
              <a:buNone/>
            </a:pPr>
            <a:r>
              <a:t/>
            </a:r>
            <a:endParaRPr b="1" sz="1700">
              <a:solidFill>
                <a:srgbClr val="1155CC"/>
              </a:solidFill>
              <a:highlight>
                <a:srgbClr val="000000"/>
              </a:highlight>
              <a:latin typeface="Comfortaa"/>
              <a:ea typeface="Comfortaa"/>
              <a:cs typeface="Comfortaa"/>
              <a:sym typeface="Comfortaa"/>
            </a:endParaRPr>
          </a:p>
        </p:txBody>
      </p:sp>
      <p:sp>
        <p:nvSpPr>
          <p:cNvPr id="213" name="Google Shape;213;p68"/>
          <p:cNvSpPr txBox="1"/>
          <p:nvPr/>
        </p:nvSpPr>
        <p:spPr>
          <a:xfrm>
            <a:off x="1996000" y="3083200"/>
            <a:ext cx="6587100" cy="34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1000"/>
              </a:spcAft>
              <a:buNone/>
            </a:pPr>
            <a:r>
              <a:rPr b="1" lang="en" sz="1700">
                <a:solidFill>
                  <a:srgbClr val="1155CC"/>
                </a:solidFill>
                <a:latin typeface="Comfortaa"/>
                <a:ea typeface="Comfortaa"/>
                <a:cs typeface="Comfortaa"/>
                <a:sym typeface="Comfortaa"/>
              </a:rPr>
              <a:t>Buddy Tasks</a:t>
            </a:r>
            <a:r>
              <a:rPr b="1" lang="en" sz="1700">
                <a:solidFill>
                  <a:srgbClr val="1155CC"/>
                </a:solidFill>
                <a:latin typeface="Comfortaa"/>
                <a:ea typeface="Comfortaa"/>
                <a:cs typeface="Comfortaa"/>
                <a:sym typeface="Comfortaa"/>
              </a:rPr>
              <a:t>: Creating expressions + number lines</a:t>
            </a:r>
            <a:endParaRPr b="1" sz="1700">
              <a:solidFill>
                <a:srgbClr val="1155CC"/>
              </a:solidFill>
              <a:latin typeface="Comfortaa"/>
              <a:ea typeface="Comfortaa"/>
              <a:cs typeface="Comfortaa"/>
              <a:sym typeface="Comfortaa"/>
            </a:endParaRPr>
          </a:p>
        </p:txBody>
      </p:sp>
      <p:sp>
        <p:nvSpPr>
          <p:cNvPr id="214" name="Google Shape;214;p68"/>
          <p:cNvSpPr txBox="1"/>
          <p:nvPr/>
        </p:nvSpPr>
        <p:spPr>
          <a:xfrm>
            <a:off x="1996000" y="3464200"/>
            <a:ext cx="6424200" cy="34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1000"/>
              </a:spcAft>
              <a:buNone/>
            </a:pPr>
            <a:r>
              <a:rPr b="1" lang="en" sz="1800">
                <a:solidFill>
                  <a:srgbClr val="351C75"/>
                </a:solidFill>
                <a:latin typeface="Comfortaa"/>
                <a:ea typeface="Comfortaa"/>
                <a:cs typeface="Comfortaa"/>
                <a:sym typeface="Comfortaa"/>
              </a:rPr>
              <a:t>Independent Task: Fraction Feud</a:t>
            </a:r>
            <a:endParaRPr b="1" sz="1800">
              <a:solidFill>
                <a:srgbClr val="351C75"/>
              </a:solidFill>
              <a:latin typeface="Comfortaa"/>
              <a:ea typeface="Comfortaa"/>
              <a:cs typeface="Comfortaa"/>
              <a:sym typeface="Comfortaa"/>
            </a:endParaRPr>
          </a:p>
        </p:txBody>
      </p:sp>
      <p:sp>
        <p:nvSpPr>
          <p:cNvPr id="215" name="Google Shape;215;p68"/>
          <p:cNvSpPr txBox="1"/>
          <p:nvPr/>
        </p:nvSpPr>
        <p:spPr>
          <a:xfrm>
            <a:off x="1996000" y="3845200"/>
            <a:ext cx="6424200" cy="34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1000"/>
              </a:spcAft>
              <a:buNone/>
            </a:pPr>
            <a:r>
              <a:rPr b="1" lang="en" sz="1700">
                <a:solidFill>
                  <a:srgbClr val="FF00FF"/>
                </a:solidFill>
                <a:latin typeface="Comfortaa"/>
                <a:ea typeface="Comfortaa"/>
                <a:cs typeface="Comfortaa"/>
                <a:sym typeface="Comfortaa"/>
              </a:rPr>
              <a:t>Post-Test: Targeted Exercises</a:t>
            </a:r>
            <a:endParaRPr b="1" sz="1700">
              <a:solidFill>
                <a:srgbClr val="FF00FF"/>
              </a:solidFill>
              <a:latin typeface="Comfortaa"/>
              <a:ea typeface="Comfortaa"/>
              <a:cs typeface="Comfortaa"/>
              <a:sym typeface="Comfortaa"/>
            </a:endParaRPr>
          </a:p>
        </p:txBody>
      </p:sp>
      <p:sp>
        <p:nvSpPr>
          <p:cNvPr id="216" name="Google Shape;216;p68"/>
          <p:cNvSpPr txBox="1"/>
          <p:nvPr/>
        </p:nvSpPr>
        <p:spPr>
          <a:xfrm>
            <a:off x="2072200" y="4226200"/>
            <a:ext cx="4211400" cy="347100"/>
          </a:xfrm>
          <a:prstGeom prst="rect">
            <a:avLst/>
          </a:prstGeom>
          <a:gradFill>
            <a:gsLst>
              <a:gs pos="0">
                <a:srgbClr val="FFF12A"/>
              </a:gs>
              <a:gs pos="50000">
                <a:srgbClr val="FFCF00"/>
              </a:gs>
              <a:gs pos="100000">
                <a:srgbClr val="ECBD4D"/>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1000"/>
              </a:spcAft>
              <a:buNone/>
            </a:pPr>
            <a:r>
              <a:rPr b="1" lang="en" sz="1700">
                <a:latin typeface="Comfortaa"/>
                <a:ea typeface="Comfortaa"/>
                <a:cs typeface="Comfortaa"/>
                <a:sym typeface="Comfortaa"/>
              </a:rPr>
              <a:t>Challenge</a:t>
            </a:r>
            <a:r>
              <a:rPr b="1" lang="en" sz="1700">
                <a:latin typeface="Comfortaa"/>
                <a:ea typeface="Comfortaa"/>
                <a:cs typeface="Comfortaa"/>
                <a:sym typeface="Comfortaa"/>
              </a:rPr>
              <a:t>: Composing expressions</a:t>
            </a:r>
            <a:endParaRPr b="1" sz="1700">
              <a:latin typeface="Comfortaa"/>
              <a:ea typeface="Comfortaa"/>
              <a:cs typeface="Comfortaa"/>
              <a:sym typeface="Comforta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1000"/>
                                        <p:tgtEl>
                                          <p:spTgt spid="1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C002"/>
            </a:gs>
            <a:gs pos="100000">
              <a:srgbClr val="795B04"/>
            </a:gs>
          </a:gsLst>
          <a:path path="circle">
            <a:fillToRect b="50%" l="50%" r="50%" t="50%"/>
          </a:path>
          <a:tileRect/>
        </a:gradFill>
      </p:bgPr>
    </p:bg>
    <p:spTree>
      <p:nvGrpSpPr>
        <p:cNvPr id="640" name="Shape 640"/>
        <p:cNvGrpSpPr/>
        <p:nvPr/>
      </p:nvGrpSpPr>
      <p:grpSpPr>
        <a:xfrm>
          <a:off x="0" y="0"/>
          <a:ext cx="0" cy="0"/>
          <a:chOff x="0" y="0"/>
          <a:chExt cx="0" cy="0"/>
        </a:xfrm>
      </p:grpSpPr>
      <p:sp>
        <p:nvSpPr>
          <p:cNvPr id="641" name="Google Shape;641;p95">
            <a:hlinkClick r:id="rId3"/>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42" name="Google Shape;642;p95"/>
          <p:cNvPicPr preferRelativeResize="0"/>
          <p:nvPr/>
        </p:nvPicPr>
        <p:blipFill rotWithShape="1">
          <a:blip r:embed="rId4">
            <a:alphaModFix/>
          </a:blip>
          <a:srcRect b="28766" l="5206" r="19982" t="44125"/>
          <a:stretch/>
        </p:blipFill>
        <p:spPr>
          <a:xfrm>
            <a:off x="2267200" y="1716500"/>
            <a:ext cx="4609600" cy="936950"/>
          </a:xfrm>
          <a:prstGeom prst="rect">
            <a:avLst/>
          </a:prstGeom>
          <a:noFill/>
          <a:ln>
            <a:noFill/>
          </a:ln>
        </p:spPr>
      </p:pic>
      <p:sp>
        <p:nvSpPr>
          <p:cNvPr id="643" name="Google Shape;643;p95"/>
          <p:cNvSpPr txBox="1"/>
          <p:nvPr>
            <p:ph type="title"/>
          </p:nvPr>
        </p:nvSpPr>
        <p:spPr>
          <a:xfrm>
            <a:off x="273600" y="107500"/>
            <a:ext cx="8596800" cy="936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SzPts val="990"/>
              <a:buNone/>
            </a:pPr>
            <a:r>
              <a:rPr lang="en" sz="2520">
                <a:latin typeface="Luckiest Guy"/>
                <a:ea typeface="Luckiest Guy"/>
                <a:cs typeface="Luckiest Guy"/>
                <a:sym typeface="Luckiest Guy"/>
              </a:rPr>
              <a:t>LEARN</a:t>
            </a:r>
            <a:r>
              <a:rPr lang="en" sz="2520">
                <a:latin typeface="Righteous"/>
                <a:ea typeface="Righteous"/>
                <a:cs typeface="Righteous"/>
                <a:sym typeface="Righteous"/>
              </a:rPr>
              <a:t>:</a:t>
            </a:r>
            <a:r>
              <a:rPr lang="en" sz="2520"/>
              <a:t> To locate fractions as points on a number line</a:t>
            </a:r>
            <a:endParaRPr sz="2700"/>
          </a:p>
        </p:txBody>
      </p:sp>
      <p:sp>
        <p:nvSpPr>
          <p:cNvPr id="644" name="Google Shape;644;p95"/>
          <p:cNvSpPr txBox="1"/>
          <p:nvPr/>
        </p:nvSpPr>
        <p:spPr>
          <a:xfrm>
            <a:off x="3400350" y="1008100"/>
            <a:ext cx="2343300" cy="4617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0"/>
              </a:spcAft>
              <a:buNone/>
            </a:pPr>
            <a:r>
              <a:rPr lang="en" sz="1800">
                <a:solidFill>
                  <a:schemeClr val="dk1"/>
                </a:solidFill>
                <a:latin typeface="Montserrat Medium"/>
                <a:ea typeface="Montserrat Medium"/>
                <a:cs typeface="Montserrat Medium"/>
                <a:sym typeface="Montserrat Medium"/>
              </a:rPr>
              <a:t>Two parts = halves</a:t>
            </a:r>
            <a:endParaRPr sz="1800">
              <a:solidFill>
                <a:schemeClr val="dk1"/>
              </a:solidFill>
              <a:latin typeface="Montserrat Medium"/>
              <a:ea typeface="Montserrat Medium"/>
              <a:cs typeface="Montserrat Medium"/>
              <a:sym typeface="Montserrat Medium"/>
            </a:endParaRPr>
          </a:p>
        </p:txBody>
      </p:sp>
      <p:pic>
        <p:nvPicPr>
          <p:cNvPr id="645" name="Google Shape;645;p95"/>
          <p:cNvPicPr preferRelativeResize="0"/>
          <p:nvPr/>
        </p:nvPicPr>
        <p:blipFill>
          <a:blip r:embed="rId5">
            <a:alphaModFix/>
          </a:blip>
          <a:stretch>
            <a:fillRect/>
          </a:stretch>
        </p:blipFill>
        <p:spPr>
          <a:xfrm>
            <a:off x="4436275" y="1716500"/>
            <a:ext cx="228600" cy="419100"/>
          </a:xfrm>
          <a:prstGeom prst="rect">
            <a:avLst/>
          </a:prstGeom>
          <a:noFill/>
          <a:ln>
            <a:noFill/>
          </a:ln>
        </p:spPr>
      </p:pic>
      <p:sp>
        <p:nvSpPr>
          <p:cNvPr id="646" name="Google Shape;646;p95"/>
          <p:cNvSpPr txBox="1"/>
          <p:nvPr/>
        </p:nvSpPr>
        <p:spPr>
          <a:xfrm>
            <a:off x="1078650" y="2760700"/>
            <a:ext cx="6986700" cy="4926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0"/>
              </a:spcAft>
              <a:buNone/>
            </a:pPr>
            <a:r>
              <a:rPr lang="en" sz="1800">
                <a:solidFill>
                  <a:schemeClr val="dk1"/>
                </a:solidFill>
                <a:latin typeface="Montserrat Medium"/>
                <a:ea typeface="Montserrat Medium"/>
                <a:cs typeface="Montserrat Medium"/>
                <a:sym typeface="Montserrat Medium"/>
              </a:rPr>
              <a:t>Placing the fraction </a:t>
            </a:r>
            <a:r>
              <a:rPr lang="en" sz="2000">
                <a:solidFill>
                  <a:schemeClr val="dk1"/>
                </a:solidFill>
                <a:latin typeface="Montserrat Medium"/>
                <a:ea typeface="Montserrat Medium"/>
                <a:cs typeface="Montserrat Medium"/>
                <a:sym typeface="Montserrat Medium"/>
              </a:rPr>
              <a:t>½</a:t>
            </a:r>
            <a:r>
              <a:rPr lang="en" sz="1800">
                <a:solidFill>
                  <a:schemeClr val="dk1"/>
                </a:solidFill>
                <a:latin typeface="Montserrat Medium"/>
                <a:ea typeface="Montserrat Medium"/>
                <a:cs typeface="Montserrat Medium"/>
                <a:sym typeface="Montserrat Medium"/>
              </a:rPr>
              <a:t> on the number line looks like this:</a:t>
            </a:r>
            <a:endParaRPr sz="1800">
              <a:solidFill>
                <a:schemeClr val="dk1"/>
              </a:solidFill>
              <a:latin typeface="Montserrat Medium"/>
              <a:ea typeface="Montserrat Medium"/>
              <a:cs typeface="Montserrat Medium"/>
              <a:sym typeface="Montserrat Medium"/>
            </a:endParaRPr>
          </a:p>
        </p:txBody>
      </p:sp>
      <p:pic>
        <p:nvPicPr>
          <p:cNvPr id="647" name="Google Shape;647;p95"/>
          <p:cNvPicPr preferRelativeResize="0"/>
          <p:nvPr/>
        </p:nvPicPr>
        <p:blipFill rotWithShape="1">
          <a:blip r:embed="rId4">
            <a:alphaModFix/>
          </a:blip>
          <a:srcRect b="28766" l="5206" r="19982" t="44125"/>
          <a:stretch/>
        </p:blipFill>
        <p:spPr>
          <a:xfrm>
            <a:off x="2267200" y="3329650"/>
            <a:ext cx="4609600" cy="936950"/>
          </a:xfrm>
          <a:prstGeom prst="rect">
            <a:avLst/>
          </a:prstGeom>
          <a:noFill/>
          <a:ln>
            <a:noFill/>
          </a:ln>
        </p:spPr>
      </p:pic>
      <p:sp>
        <p:nvSpPr>
          <p:cNvPr id="648" name="Google Shape;648;p95"/>
          <p:cNvSpPr/>
          <p:nvPr/>
        </p:nvSpPr>
        <p:spPr>
          <a:xfrm>
            <a:off x="4483950" y="3924475"/>
            <a:ext cx="123900" cy="121800"/>
          </a:xfrm>
          <a:prstGeom prst="ellipse">
            <a:avLst/>
          </a:prstGeom>
          <a:solidFill>
            <a:srgbClr val="0000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49" name="Google Shape;649;p95"/>
          <p:cNvGrpSpPr/>
          <p:nvPr/>
        </p:nvGrpSpPr>
        <p:grpSpPr>
          <a:xfrm>
            <a:off x="2452174" y="2203642"/>
            <a:ext cx="4187448" cy="361827"/>
            <a:chOff x="2421100" y="2212500"/>
            <a:chExt cx="4230600" cy="296701"/>
          </a:xfrm>
        </p:grpSpPr>
        <p:sp>
          <p:nvSpPr>
            <p:cNvPr id="650" name="Google Shape;650;p95"/>
            <p:cNvSpPr/>
            <p:nvPr/>
          </p:nvSpPr>
          <p:spPr>
            <a:xfrm>
              <a:off x="2421100" y="2212502"/>
              <a:ext cx="2125500" cy="296700"/>
            </a:xfrm>
            <a:prstGeom prst="rect">
              <a:avLst/>
            </a:prstGeom>
            <a:solidFill>
              <a:srgbClr val="FFFF00">
                <a:alpha val="64150"/>
              </a:srgbClr>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95"/>
            <p:cNvSpPr/>
            <p:nvPr/>
          </p:nvSpPr>
          <p:spPr>
            <a:xfrm>
              <a:off x="4526200" y="2212500"/>
              <a:ext cx="2125500" cy="296700"/>
            </a:xfrm>
            <a:prstGeom prst="rect">
              <a:avLst/>
            </a:prstGeom>
            <a:no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649"/>
                                        </p:tgtEl>
                                        <p:attrNameLst>
                                          <p:attrName>style.visibility</p:attrName>
                                        </p:attrNameLst>
                                      </p:cBhvr>
                                      <p:to>
                                        <p:strVal val="visible"/>
                                      </p:to>
                                    </p:set>
                                    <p:anim calcmode="lin" valueType="num">
                                      <p:cBhvr additive="base">
                                        <p:cTn dur="2700"/>
                                        <p:tgtEl>
                                          <p:spTgt spid="64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5"/>
                                        </p:tgtEl>
                                        <p:attrNameLst>
                                          <p:attrName>style.visibility</p:attrName>
                                        </p:attrNameLst>
                                      </p:cBhvr>
                                      <p:to>
                                        <p:strVal val="visible"/>
                                      </p:to>
                                    </p:set>
                                    <p:animEffect filter="fade" transition="in">
                                      <p:cBhvr>
                                        <p:cTn dur="1000"/>
                                        <p:tgtEl>
                                          <p:spTgt spid="6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8"/>
                                        </p:tgtEl>
                                        <p:attrNameLst>
                                          <p:attrName>style.visibility</p:attrName>
                                        </p:attrNameLst>
                                      </p:cBhvr>
                                      <p:to>
                                        <p:strVal val="visible"/>
                                      </p:to>
                                    </p:set>
                                    <p:animEffect filter="fade" transition="in">
                                      <p:cBhvr>
                                        <p:cTn dur="1000"/>
                                        <p:tgtEl>
                                          <p:spTgt spid="6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C002"/>
            </a:gs>
            <a:gs pos="100000">
              <a:srgbClr val="795B04"/>
            </a:gs>
          </a:gsLst>
          <a:path path="circle">
            <a:fillToRect b="50%" l="50%" r="50%" t="50%"/>
          </a:path>
          <a:tileRect/>
        </a:gradFill>
      </p:bgPr>
    </p:bg>
    <p:spTree>
      <p:nvGrpSpPr>
        <p:cNvPr id="655" name="Shape 655"/>
        <p:cNvGrpSpPr/>
        <p:nvPr/>
      </p:nvGrpSpPr>
      <p:grpSpPr>
        <a:xfrm>
          <a:off x="0" y="0"/>
          <a:ext cx="0" cy="0"/>
          <a:chOff x="0" y="0"/>
          <a:chExt cx="0" cy="0"/>
        </a:xfrm>
      </p:grpSpPr>
      <p:sp>
        <p:nvSpPr>
          <p:cNvPr id="656" name="Google Shape;656;p96">
            <a:hlinkClick r:id="rId3"/>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57" name="Google Shape;657;p96"/>
          <p:cNvPicPr preferRelativeResize="0"/>
          <p:nvPr/>
        </p:nvPicPr>
        <p:blipFill rotWithShape="1">
          <a:blip r:embed="rId4">
            <a:alphaModFix/>
          </a:blip>
          <a:srcRect b="59358" l="5206" r="19982" t="15840"/>
          <a:stretch/>
        </p:blipFill>
        <p:spPr>
          <a:xfrm>
            <a:off x="2267200" y="1577125"/>
            <a:ext cx="4609600" cy="857250"/>
          </a:xfrm>
          <a:prstGeom prst="rect">
            <a:avLst/>
          </a:prstGeom>
          <a:noFill/>
          <a:ln>
            <a:noFill/>
          </a:ln>
        </p:spPr>
      </p:pic>
      <p:sp>
        <p:nvSpPr>
          <p:cNvPr id="658" name="Google Shape;658;p96"/>
          <p:cNvSpPr txBox="1"/>
          <p:nvPr/>
        </p:nvSpPr>
        <p:spPr>
          <a:xfrm>
            <a:off x="3400350" y="891375"/>
            <a:ext cx="2343300" cy="4617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0"/>
              </a:spcAft>
              <a:buNone/>
            </a:pPr>
            <a:r>
              <a:rPr lang="en" sz="1800">
                <a:solidFill>
                  <a:schemeClr val="dk1"/>
                </a:solidFill>
                <a:latin typeface="Montserrat Medium"/>
                <a:ea typeface="Montserrat Medium"/>
                <a:cs typeface="Montserrat Medium"/>
                <a:sym typeface="Montserrat Medium"/>
              </a:rPr>
              <a:t>Six parts = sixths</a:t>
            </a:r>
            <a:endParaRPr sz="1800">
              <a:solidFill>
                <a:schemeClr val="dk1"/>
              </a:solidFill>
              <a:latin typeface="Montserrat Medium"/>
              <a:ea typeface="Montserrat Medium"/>
              <a:cs typeface="Montserrat Medium"/>
              <a:sym typeface="Montserrat Medium"/>
            </a:endParaRPr>
          </a:p>
        </p:txBody>
      </p:sp>
      <p:pic>
        <p:nvPicPr>
          <p:cNvPr id="659" name="Google Shape;659;p96"/>
          <p:cNvPicPr preferRelativeResize="0"/>
          <p:nvPr/>
        </p:nvPicPr>
        <p:blipFill>
          <a:blip r:embed="rId5">
            <a:alphaModFix/>
          </a:blip>
          <a:stretch>
            <a:fillRect/>
          </a:stretch>
        </p:blipFill>
        <p:spPr>
          <a:xfrm>
            <a:off x="3018975" y="1577125"/>
            <a:ext cx="285750" cy="428625"/>
          </a:xfrm>
          <a:prstGeom prst="rect">
            <a:avLst/>
          </a:prstGeom>
          <a:noFill/>
          <a:ln>
            <a:noFill/>
          </a:ln>
        </p:spPr>
      </p:pic>
      <p:pic>
        <p:nvPicPr>
          <p:cNvPr id="660" name="Google Shape;660;p96"/>
          <p:cNvPicPr preferRelativeResize="0"/>
          <p:nvPr/>
        </p:nvPicPr>
        <p:blipFill rotWithShape="1">
          <a:blip r:embed="rId6">
            <a:alphaModFix/>
          </a:blip>
          <a:srcRect b="8892" l="0" r="0" t="0"/>
          <a:stretch/>
        </p:blipFill>
        <p:spPr>
          <a:xfrm>
            <a:off x="3692737" y="1586650"/>
            <a:ext cx="295275" cy="390525"/>
          </a:xfrm>
          <a:prstGeom prst="rect">
            <a:avLst/>
          </a:prstGeom>
          <a:noFill/>
          <a:ln>
            <a:noFill/>
          </a:ln>
        </p:spPr>
      </p:pic>
      <p:pic>
        <p:nvPicPr>
          <p:cNvPr id="661" name="Google Shape;661;p96"/>
          <p:cNvPicPr preferRelativeResize="0"/>
          <p:nvPr/>
        </p:nvPicPr>
        <p:blipFill rotWithShape="1">
          <a:blip r:embed="rId7">
            <a:alphaModFix/>
          </a:blip>
          <a:srcRect b="8892" l="11426" r="0" t="0"/>
          <a:stretch/>
        </p:blipFill>
        <p:spPr>
          <a:xfrm>
            <a:off x="4395062" y="1586650"/>
            <a:ext cx="295275" cy="390525"/>
          </a:xfrm>
          <a:prstGeom prst="rect">
            <a:avLst/>
          </a:prstGeom>
          <a:noFill/>
          <a:ln>
            <a:noFill/>
          </a:ln>
        </p:spPr>
      </p:pic>
      <p:pic>
        <p:nvPicPr>
          <p:cNvPr id="662" name="Google Shape;662;p96"/>
          <p:cNvPicPr preferRelativeResize="0"/>
          <p:nvPr/>
        </p:nvPicPr>
        <p:blipFill rotWithShape="1">
          <a:blip r:embed="rId8">
            <a:alphaModFix/>
          </a:blip>
          <a:srcRect b="8158" l="0" r="0" t="8166"/>
          <a:stretch/>
        </p:blipFill>
        <p:spPr>
          <a:xfrm>
            <a:off x="5090250" y="1596175"/>
            <a:ext cx="323850" cy="390525"/>
          </a:xfrm>
          <a:prstGeom prst="rect">
            <a:avLst/>
          </a:prstGeom>
          <a:noFill/>
          <a:ln>
            <a:noFill/>
          </a:ln>
        </p:spPr>
      </p:pic>
      <p:pic>
        <p:nvPicPr>
          <p:cNvPr id="663" name="Google Shape;663;p96"/>
          <p:cNvPicPr preferRelativeResize="0"/>
          <p:nvPr/>
        </p:nvPicPr>
        <p:blipFill>
          <a:blip r:embed="rId9">
            <a:alphaModFix/>
          </a:blip>
          <a:stretch>
            <a:fillRect/>
          </a:stretch>
        </p:blipFill>
        <p:spPr>
          <a:xfrm>
            <a:off x="5780675" y="1577125"/>
            <a:ext cx="295275" cy="409575"/>
          </a:xfrm>
          <a:prstGeom prst="rect">
            <a:avLst/>
          </a:prstGeom>
          <a:noFill/>
          <a:ln>
            <a:noFill/>
          </a:ln>
        </p:spPr>
      </p:pic>
      <p:pic>
        <p:nvPicPr>
          <p:cNvPr id="664" name="Google Shape;664;p96"/>
          <p:cNvPicPr preferRelativeResize="0"/>
          <p:nvPr/>
        </p:nvPicPr>
        <p:blipFill rotWithShape="1">
          <a:blip r:embed="rId4">
            <a:alphaModFix/>
          </a:blip>
          <a:srcRect b="59358" l="5206" r="19982" t="15840"/>
          <a:stretch/>
        </p:blipFill>
        <p:spPr>
          <a:xfrm>
            <a:off x="2267200" y="3253525"/>
            <a:ext cx="4609600" cy="857250"/>
          </a:xfrm>
          <a:prstGeom prst="rect">
            <a:avLst/>
          </a:prstGeom>
          <a:noFill/>
          <a:ln>
            <a:noFill/>
          </a:ln>
        </p:spPr>
      </p:pic>
      <p:sp>
        <p:nvSpPr>
          <p:cNvPr id="665" name="Google Shape;665;p96"/>
          <p:cNvSpPr txBox="1"/>
          <p:nvPr/>
        </p:nvSpPr>
        <p:spPr>
          <a:xfrm>
            <a:off x="1962300" y="2720175"/>
            <a:ext cx="5219400" cy="4617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0"/>
              </a:spcAft>
              <a:buNone/>
            </a:pPr>
            <a:r>
              <a:rPr lang="en" sz="1800">
                <a:solidFill>
                  <a:schemeClr val="dk1"/>
                </a:solidFill>
                <a:latin typeface="Montserrat Medium"/>
                <a:ea typeface="Montserrat Medium"/>
                <a:cs typeface="Montserrat Medium"/>
                <a:sym typeface="Montserrat Medium"/>
              </a:rPr>
              <a:t>Where would we place the point 4/6?</a:t>
            </a:r>
            <a:endParaRPr sz="1800">
              <a:solidFill>
                <a:schemeClr val="dk1"/>
              </a:solidFill>
              <a:latin typeface="Montserrat Medium"/>
              <a:ea typeface="Montserrat Medium"/>
              <a:cs typeface="Montserrat Medium"/>
              <a:sym typeface="Montserrat Medium"/>
            </a:endParaRPr>
          </a:p>
        </p:txBody>
      </p:sp>
      <p:sp>
        <p:nvSpPr>
          <p:cNvPr id="666" name="Google Shape;666;p96"/>
          <p:cNvSpPr txBox="1"/>
          <p:nvPr>
            <p:ph type="title"/>
          </p:nvPr>
        </p:nvSpPr>
        <p:spPr>
          <a:xfrm>
            <a:off x="368850" y="107500"/>
            <a:ext cx="8406300" cy="857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SzPts val="990"/>
              <a:buNone/>
            </a:pPr>
            <a:r>
              <a:rPr lang="en" sz="2520">
                <a:latin typeface="Luckiest Guy"/>
                <a:ea typeface="Luckiest Guy"/>
                <a:cs typeface="Luckiest Guy"/>
                <a:sym typeface="Luckiest Guy"/>
              </a:rPr>
              <a:t>LEARN</a:t>
            </a:r>
            <a:r>
              <a:rPr lang="en" sz="2520">
                <a:latin typeface="Righteous"/>
                <a:ea typeface="Righteous"/>
                <a:cs typeface="Righteous"/>
                <a:sym typeface="Righteous"/>
              </a:rPr>
              <a:t>:</a:t>
            </a:r>
            <a:r>
              <a:rPr lang="en" sz="2520"/>
              <a:t> To count and label points on a number line</a:t>
            </a:r>
            <a:endParaRPr sz="27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9"/>
                                        </p:tgtEl>
                                        <p:attrNameLst>
                                          <p:attrName>style.visibility</p:attrName>
                                        </p:attrNameLst>
                                      </p:cBhvr>
                                      <p:to>
                                        <p:strVal val="visible"/>
                                      </p:to>
                                    </p:set>
                                    <p:animEffect filter="fade" transition="in">
                                      <p:cBhvr>
                                        <p:cTn dur="1000"/>
                                        <p:tgtEl>
                                          <p:spTgt spid="65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60"/>
                                        </p:tgtEl>
                                        <p:attrNameLst>
                                          <p:attrName>style.visibility</p:attrName>
                                        </p:attrNameLst>
                                      </p:cBhvr>
                                      <p:to>
                                        <p:strVal val="visible"/>
                                      </p:to>
                                    </p:set>
                                    <p:animEffect filter="fade" transition="in">
                                      <p:cBhvr>
                                        <p:cTn dur="1000"/>
                                        <p:tgtEl>
                                          <p:spTgt spid="660"/>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661"/>
                                        </p:tgtEl>
                                        <p:attrNameLst>
                                          <p:attrName>style.visibility</p:attrName>
                                        </p:attrNameLst>
                                      </p:cBhvr>
                                      <p:to>
                                        <p:strVal val="visible"/>
                                      </p:to>
                                    </p:set>
                                    <p:animEffect filter="fade" transition="in">
                                      <p:cBhvr>
                                        <p:cTn dur="1000"/>
                                        <p:tgtEl>
                                          <p:spTgt spid="661"/>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662"/>
                                        </p:tgtEl>
                                        <p:attrNameLst>
                                          <p:attrName>style.visibility</p:attrName>
                                        </p:attrNameLst>
                                      </p:cBhvr>
                                      <p:to>
                                        <p:strVal val="visible"/>
                                      </p:to>
                                    </p:set>
                                    <p:animEffect filter="fade" transition="in">
                                      <p:cBhvr>
                                        <p:cTn dur="1000"/>
                                        <p:tgtEl>
                                          <p:spTgt spid="662"/>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663"/>
                                        </p:tgtEl>
                                        <p:attrNameLst>
                                          <p:attrName>style.visibility</p:attrName>
                                        </p:attrNameLst>
                                      </p:cBhvr>
                                      <p:to>
                                        <p:strVal val="visible"/>
                                      </p:to>
                                    </p:set>
                                    <p:animEffect filter="fade" transition="in">
                                      <p:cBhvr>
                                        <p:cTn dur="1000"/>
                                        <p:tgtEl>
                                          <p:spTgt spid="6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5"/>
                                        </p:tgtEl>
                                        <p:attrNameLst>
                                          <p:attrName>style.visibility</p:attrName>
                                        </p:attrNameLst>
                                      </p:cBhvr>
                                      <p:to>
                                        <p:strVal val="visible"/>
                                      </p:to>
                                    </p:set>
                                    <p:animEffect filter="fade" transition="in">
                                      <p:cBhvr>
                                        <p:cTn dur="1000"/>
                                        <p:tgtEl>
                                          <p:spTgt spid="6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C002"/>
            </a:gs>
            <a:gs pos="100000">
              <a:srgbClr val="795B04"/>
            </a:gs>
          </a:gsLst>
          <a:path path="circle">
            <a:fillToRect b="50%" l="50%" r="50%" t="50%"/>
          </a:path>
          <a:tileRect/>
        </a:gradFill>
      </p:bgPr>
    </p:bg>
    <p:spTree>
      <p:nvGrpSpPr>
        <p:cNvPr id="670" name="Shape 670"/>
        <p:cNvGrpSpPr/>
        <p:nvPr/>
      </p:nvGrpSpPr>
      <p:grpSpPr>
        <a:xfrm>
          <a:off x="0" y="0"/>
          <a:ext cx="0" cy="0"/>
          <a:chOff x="0" y="0"/>
          <a:chExt cx="0" cy="0"/>
        </a:xfrm>
      </p:grpSpPr>
      <p:sp>
        <p:nvSpPr>
          <p:cNvPr id="671" name="Google Shape;671;p97">
            <a:hlinkClick r:id="rId3"/>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97"/>
          <p:cNvSpPr txBox="1"/>
          <p:nvPr>
            <p:ph type="title"/>
          </p:nvPr>
        </p:nvSpPr>
        <p:spPr>
          <a:xfrm>
            <a:off x="448275" y="97700"/>
            <a:ext cx="8467800" cy="9900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500">
                <a:latin typeface="Luckiest Guy"/>
                <a:ea typeface="Luckiest Guy"/>
                <a:cs typeface="Luckiest Guy"/>
                <a:sym typeface="Luckiest Guy"/>
              </a:rPr>
              <a:t>Explore:</a:t>
            </a:r>
            <a:r>
              <a:rPr lang="en" sz="2500"/>
              <a:t> Using </a:t>
            </a:r>
            <a:r>
              <a:rPr i="1" lang="en" sz="2500"/>
              <a:t>number line diagrams</a:t>
            </a:r>
            <a:r>
              <a:rPr lang="en" sz="2500"/>
              <a:t> to add unit fractions</a:t>
            </a:r>
            <a:endParaRPr sz="2500"/>
          </a:p>
        </p:txBody>
      </p:sp>
      <p:sp>
        <p:nvSpPr>
          <p:cNvPr id="673" name="Google Shape;673;p97"/>
          <p:cNvSpPr txBox="1"/>
          <p:nvPr/>
        </p:nvSpPr>
        <p:spPr>
          <a:xfrm>
            <a:off x="5039250" y="1087750"/>
            <a:ext cx="28197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00">
                <a:solidFill>
                  <a:srgbClr val="FFFFFF"/>
                </a:solidFill>
                <a:latin typeface="Montserrat Medium"/>
                <a:ea typeface="Montserrat Medium"/>
                <a:cs typeface="Montserrat Medium"/>
                <a:sym typeface="Montserrat Medium"/>
              </a:rPr>
              <a:t>DISPLAY</a:t>
            </a:r>
            <a:r>
              <a:rPr lang="en" sz="1500">
                <a:solidFill>
                  <a:srgbClr val="FFFFFF"/>
                </a:solidFill>
                <a:latin typeface="Montserrat Medium"/>
                <a:ea typeface="Montserrat Medium"/>
                <a:cs typeface="Montserrat Medium"/>
                <a:sym typeface="Montserrat Medium"/>
              </a:rPr>
              <a:t>:</a:t>
            </a:r>
            <a:endParaRPr sz="1500">
              <a:solidFill>
                <a:srgbClr val="FFFFFF"/>
              </a:solidFill>
              <a:latin typeface="Montserrat Medium"/>
              <a:ea typeface="Montserrat Medium"/>
              <a:cs typeface="Montserrat Medium"/>
              <a:sym typeface="Montserrat Medium"/>
            </a:endParaRPr>
          </a:p>
          <a:p>
            <a:pPr indent="0" lvl="0" marL="0" rtl="0" algn="ctr">
              <a:spcBef>
                <a:spcPts val="0"/>
              </a:spcBef>
              <a:spcAft>
                <a:spcPts val="0"/>
              </a:spcAft>
              <a:buNone/>
            </a:pPr>
            <a:r>
              <a:rPr lang="en" sz="1500" u="sng">
                <a:solidFill>
                  <a:srgbClr val="07079A"/>
                </a:solidFill>
                <a:latin typeface="Montserrat Medium"/>
                <a:ea typeface="Montserrat Medium"/>
                <a:cs typeface="Montserrat Medium"/>
                <a:sym typeface="Montserrat Medium"/>
                <a:hlinkClick r:id="rId4">
                  <a:extLst>
                    <a:ext uri="{A12FA001-AC4F-418D-AE19-62706E023703}">
                      <ahyp:hlinkClr val="tx"/>
                    </a:ext>
                  </a:extLst>
                </a:hlinkClick>
              </a:rPr>
              <a:t>MathsisFun Number Line</a:t>
            </a:r>
            <a:endParaRPr sz="1500">
              <a:solidFill>
                <a:srgbClr val="07079A"/>
              </a:solidFill>
              <a:latin typeface="Montserrat Medium"/>
              <a:ea typeface="Montserrat Medium"/>
              <a:cs typeface="Montserrat Medium"/>
              <a:sym typeface="Montserrat Medium"/>
            </a:endParaRPr>
          </a:p>
        </p:txBody>
      </p:sp>
      <p:sp>
        <p:nvSpPr>
          <p:cNvPr id="674" name="Google Shape;674;p97"/>
          <p:cNvSpPr txBox="1"/>
          <p:nvPr/>
        </p:nvSpPr>
        <p:spPr>
          <a:xfrm>
            <a:off x="1284988" y="1087750"/>
            <a:ext cx="24522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00">
                <a:solidFill>
                  <a:srgbClr val="FFFFFF"/>
                </a:solidFill>
                <a:latin typeface="Montserrat Medium"/>
                <a:ea typeface="Montserrat Medium"/>
                <a:cs typeface="Montserrat Medium"/>
                <a:sym typeface="Montserrat Medium"/>
              </a:rPr>
              <a:t>INTERACTIVE</a:t>
            </a:r>
            <a:r>
              <a:rPr lang="en" sz="1500">
                <a:solidFill>
                  <a:srgbClr val="FFFFFF"/>
                </a:solidFill>
                <a:latin typeface="Montserrat Medium"/>
                <a:ea typeface="Montserrat Medium"/>
                <a:cs typeface="Montserrat Medium"/>
                <a:sym typeface="Montserrat Medium"/>
              </a:rPr>
              <a:t>:</a:t>
            </a:r>
            <a:endParaRPr sz="1500">
              <a:solidFill>
                <a:srgbClr val="FFFFFF"/>
              </a:solidFill>
              <a:latin typeface="Montserrat Medium"/>
              <a:ea typeface="Montserrat Medium"/>
              <a:cs typeface="Montserrat Medium"/>
              <a:sym typeface="Montserrat Medium"/>
            </a:endParaRPr>
          </a:p>
          <a:p>
            <a:pPr indent="0" lvl="0" marL="0" rtl="0" algn="ctr">
              <a:spcBef>
                <a:spcPts val="0"/>
              </a:spcBef>
              <a:spcAft>
                <a:spcPts val="0"/>
              </a:spcAft>
              <a:buNone/>
            </a:pPr>
            <a:r>
              <a:rPr lang="en" sz="1500" u="sng">
                <a:solidFill>
                  <a:srgbClr val="07079A"/>
                </a:solidFill>
                <a:latin typeface="Montserrat Medium"/>
                <a:ea typeface="Montserrat Medium"/>
                <a:cs typeface="Montserrat Medium"/>
                <a:sym typeface="Montserrat Medium"/>
                <a:hlinkClick r:id="rId5">
                  <a:extLst>
                    <a:ext uri="{A12FA001-AC4F-418D-AE19-62706E023703}">
                      <ahyp:hlinkClr val="tx"/>
                    </a:ext>
                  </a:extLst>
                </a:hlinkClick>
              </a:rPr>
              <a:t>MLC’s Number line app</a:t>
            </a:r>
            <a:endParaRPr sz="1500">
              <a:solidFill>
                <a:srgbClr val="07079A"/>
              </a:solidFill>
              <a:latin typeface="Montserrat Medium"/>
              <a:ea typeface="Montserrat Medium"/>
              <a:cs typeface="Montserrat Medium"/>
              <a:sym typeface="Montserrat Medium"/>
            </a:endParaRPr>
          </a:p>
        </p:txBody>
      </p:sp>
      <p:pic>
        <p:nvPicPr>
          <p:cNvPr id="675" name="Google Shape;675;p97"/>
          <p:cNvPicPr preferRelativeResize="0"/>
          <p:nvPr/>
        </p:nvPicPr>
        <p:blipFill>
          <a:blip r:embed="rId6">
            <a:alphaModFix/>
          </a:blip>
          <a:stretch>
            <a:fillRect/>
          </a:stretch>
        </p:blipFill>
        <p:spPr>
          <a:xfrm>
            <a:off x="1284988" y="1842975"/>
            <a:ext cx="2452200" cy="2260277"/>
          </a:xfrm>
          <a:prstGeom prst="rect">
            <a:avLst/>
          </a:prstGeom>
          <a:noFill/>
          <a:ln>
            <a:noFill/>
          </a:ln>
        </p:spPr>
      </p:pic>
      <p:pic>
        <p:nvPicPr>
          <p:cNvPr id="676" name="Google Shape;676;p97"/>
          <p:cNvPicPr preferRelativeResize="0"/>
          <p:nvPr/>
        </p:nvPicPr>
        <p:blipFill rotWithShape="1">
          <a:blip r:embed="rId7">
            <a:alphaModFix/>
          </a:blip>
          <a:srcRect b="0" l="4443" r="0" t="0"/>
          <a:stretch/>
        </p:blipFill>
        <p:spPr>
          <a:xfrm>
            <a:off x="5039213" y="1855750"/>
            <a:ext cx="2819799" cy="234732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3177EE"/>
            </a:gs>
            <a:gs pos="100000">
              <a:srgbClr val="113D8A"/>
            </a:gs>
          </a:gsLst>
          <a:path path="circle">
            <a:fillToRect b="50%" l="50%" r="50%" t="50%"/>
          </a:path>
          <a:tileRect/>
        </a:gradFill>
      </p:bgPr>
    </p:bg>
    <p:spTree>
      <p:nvGrpSpPr>
        <p:cNvPr id="680" name="Shape 680"/>
        <p:cNvGrpSpPr/>
        <p:nvPr/>
      </p:nvGrpSpPr>
      <p:grpSpPr>
        <a:xfrm>
          <a:off x="0" y="0"/>
          <a:ext cx="0" cy="0"/>
          <a:chOff x="0" y="0"/>
          <a:chExt cx="0" cy="0"/>
        </a:xfrm>
      </p:grpSpPr>
      <p:pic>
        <p:nvPicPr>
          <p:cNvPr id="681" name="Google Shape;681;p98"/>
          <p:cNvPicPr preferRelativeResize="0"/>
          <p:nvPr/>
        </p:nvPicPr>
        <p:blipFill>
          <a:blip r:embed="rId3">
            <a:alphaModFix/>
          </a:blip>
          <a:stretch>
            <a:fillRect/>
          </a:stretch>
        </p:blipFill>
        <p:spPr>
          <a:xfrm>
            <a:off x="695325" y="885825"/>
            <a:ext cx="5772150" cy="1695450"/>
          </a:xfrm>
          <a:prstGeom prst="rect">
            <a:avLst/>
          </a:prstGeom>
          <a:noFill/>
          <a:ln cap="flat" cmpd="sng" w="9525">
            <a:solidFill>
              <a:schemeClr val="dk2"/>
            </a:solidFill>
            <a:prstDash val="solid"/>
            <a:round/>
            <a:headEnd len="sm" w="sm" type="none"/>
            <a:tailEnd len="sm" w="sm" type="none"/>
          </a:ln>
        </p:spPr>
      </p:pic>
      <p:sp>
        <p:nvSpPr>
          <p:cNvPr id="682" name="Google Shape;682;p98"/>
          <p:cNvSpPr txBox="1"/>
          <p:nvPr>
            <p:ph type="title"/>
          </p:nvPr>
        </p:nvSpPr>
        <p:spPr>
          <a:xfrm>
            <a:off x="448275" y="97700"/>
            <a:ext cx="8467800" cy="657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500">
                <a:latin typeface="Luckiest Guy"/>
                <a:ea typeface="Luckiest Guy"/>
                <a:cs typeface="Luckiest Guy"/>
                <a:sym typeface="Luckiest Guy"/>
              </a:rPr>
              <a:t>Create</a:t>
            </a:r>
            <a:r>
              <a:rPr lang="en" sz="2500">
                <a:latin typeface="Luckiest Guy"/>
                <a:ea typeface="Luckiest Guy"/>
                <a:cs typeface="Luckiest Guy"/>
                <a:sym typeface="Luckiest Guy"/>
              </a:rPr>
              <a:t>:</a:t>
            </a:r>
            <a:r>
              <a:rPr lang="en" sz="2500"/>
              <a:t> Number line diagrams by adding unit fractions</a:t>
            </a:r>
            <a:endParaRPr sz="2500"/>
          </a:p>
        </p:txBody>
      </p:sp>
      <p:grpSp>
        <p:nvGrpSpPr>
          <p:cNvPr id="683" name="Google Shape;683;p98"/>
          <p:cNvGrpSpPr/>
          <p:nvPr/>
        </p:nvGrpSpPr>
        <p:grpSpPr>
          <a:xfrm>
            <a:off x="828670" y="2434375"/>
            <a:ext cx="219000" cy="914400"/>
            <a:chOff x="1971925" y="6091975"/>
            <a:chExt cx="219000" cy="914400"/>
          </a:xfrm>
        </p:grpSpPr>
        <p:sp>
          <p:nvSpPr>
            <p:cNvPr id="684" name="Google Shape;684;p98"/>
            <p:cNvSpPr/>
            <p:nvPr/>
          </p:nvSpPr>
          <p:spPr>
            <a:xfrm>
              <a:off x="1971925" y="6091975"/>
              <a:ext cx="219000" cy="914400"/>
            </a:xfrm>
            <a:prstGeom prst="rect">
              <a:avLst/>
            </a:prstGeom>
            <a:solidFill>
              <a:srgbClr val="06C306"/>
            </a:solid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85" name="Google Shape;685;p98"/>
            <p:cNvPicPr preferRelativeResize="0"/>
            <p:nvPr/>
          </p:nvPicPr>
          <p:blipFill rotWithShape="1">
            <a:blip r:embed="rId4">
              <a:alphaModFix/>
            </a:blip>
            <a:srcRect b="0" l="15704" r="0" t="0"/>
            <a:stretch/>
          </p:blipFill>
          <p:spPr>
            <a:xfrm>
              <a:off x="1989098" y="6305550"/>
              <a:ext cx="184675" cy="371475"/>
            </a:xfrm>
            <a:prstGeom prst="rect">
              <a:avLst/>
            </a:prstGeom>
            <a:noFill/>
            <a:ln>
              <a:noFill/>
            </a:ln>
          </p:spPr>
        </p:pic>
      </p:grpSp>
      <p:grpSp>
        <p:nvGrpSpPr>
          <p:cNvPr id="686" name="Google Shape;686;p98"/>
          <p:cNvGrpSpPr/>
          <p:nvPr/>
        </p:nvGrpSpPr>
        <p:grpSpPr>
          <a:xfrm>
            <a:off x="1139433" y="2434375"/>
            <a:ext cx="219000" cy="914400"/>
            <a:chOff x="1971925" y="6091975"/>
            <a:chExt cx="219000" cy="914400"/>
          </a:xfrm>
        </p:grpSpPr>
        <p:sp>
          <p:nvSpPr>
            <p:cNvPr id="687" name="Google Shape;687;p98"/>
            <p:cNvSpPr/>
            <p:nvPr/>
          </p:nvSpPr>
          <p:spPr>
            <a:xfrm>
              <a:off x="1971925" y="6091975"/>
              <a:ext cx="219000" cy="914400"/>
            </a:xfrm>
            <a:prstGeom prst="rect">
              <a:avLst/>
            </a:prstGeom>
            <a:solidFill>
              <a:srgbClr val="06C306"/>
            </a:solid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88" name="Google Shape;688;p98"/>
            <p:cNvPicPr preferRelativeResize="0"/>
            <p:nvPr/>
          </p:nvPicPr>
          <p:blipFill rotWithShape="1">
            <a:blip r:embed="rId4">
              <a:alphaModFix/>
            </a:blip>
            <a:srcRect b="0" l="15704" r="0" t="0"/>
            <a:stretch/>
          </p:blipFill>
          <p:spPr>
            <a:xfrm>
              <a:off x="1989098" y="6305550"/>
              <a:ext cx="184675" cy="371475"/>
            </a:xfrm>
            <a:prstGeom prst="rect">
              <a:avLst/>
            </a:prstGeom>
            <a:noFill/>
            <a:ln>
              <a:noFill/>
            </a:ln>
          </p:spPr>
        </p:pic>
      </p:grpSp>
      <p:pic>
        <p:nvPicPr>
          <p:cNvPr id="689" name="Google Shape;689;p98"/>
          <p:cNvPicPr preferRelativeResize="0"/>
          <p:nvPr/>
        </p:nvPicPr>
        <p:blipFill rotWithShape="1">
          <a:blip r:embed="rId5">
            <a:alphaModFix/>
          </a:blip>
          <a:srcRect b="6173" l="1868" r="1326" t="0"/>
          <a:stretch/>
        </p:blipFill>
        <p:spPr>
          <a:xfrm>
            <a:off x="3073400" y="2432000"/>
            <a:ext cx="5772150" cy="1590725"/>
          </a:xfrm>
          <a:prstGeom prst="rect">
            <a:avLst/>
          </a:prstGeom>
          <a:noFill/>
          <a:ln cap="flat" cmpd="sng" w="9525">
            <a:solidFill>
              <a:schemeClr val="dk2"/>
            </a:solidFill>
            <a:prstDash val="solid"/>
            <a:round/>
            <a:headEnd len="sm" w="sm" type="none"/>
            <a:tailEnd len="sm" w="sm" type="none"/>
          </a:ln>
        </p:spPr>
      </p:pic>
      <p:grpSp>
        <p:nvGrpSpPr>
          <p:cNvPr id="690" name="Google Shape;690;p98"/>
          <p:cNvGrpSpPr/>
          <p:nvPr/>
        </p:nvGrpSpPr>
        <p:grpSpPr>
          <a:xfrm>
            <a:off x="1436489" y="2434375"/>
            <a:ext cx="219000" cy="914400"/>
            <a:chOff x="1971925" y="6091975"/>
            <a:chExt cx="219000" cy="914400"/>
          </a:xfrm>
        </p:grpSpPr>
        <p:sp>
          <p:nvSpPr>
            <p:cNvPr id="691" name="Google Shape;691;p98"/>
            <p:cNvSpPr/>
            <p:nvPr/>
          </p:nvSpPr>
          <p:spPr>
            <a:xfrm>
              <a:off x="1971925" y="6091975"/>
              <a:ext cx="219000" cy="914400"/>
            </a:xfrm>
            <a:prstGeom prst="rect">
              <a:avLst/>
            </a:prstGeom>
            <a:solidFill>
              <a:srgbClr val="06C306"/>
            </a:solid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92" name="Google Shape;692;p98"/>
            <p:cNvPicPr preferRelativeResize="0"/>
            <p:nvPr/>
          </p:nvPicPr>
          <p:blipFill rotWithShape="1">
            <a:blip r:embed="rId4">
              <a:alphaModFix/>
            </a:blip>
            <a:srcRect b="0" l="15704" r="0" t="0"/>
            <a:stretch/>
          </p:blipFill>
          <p:spPr>
            <a:xfrm>
              <a:off x="1989098" y="6305550"/>
              <a:ext cx="184675" cy="371475"/>
            </a:xfrm>
            <a:prstGeom prst="rect">
              <a:avLst/>
            </a:prstGeom>
            <a:noFill/>
            <a:ln>
              <a:noFill/>
            </a:ln>
          </p:spPr>
        </p:pic>
      </p:grpSp>
      <p:grpSp>
        <p:nvGrpSpPr>
          <p:cNvPr id="693" name="Google Shape;693;p98"/>
          <p:cNvGrpSpPr/>
          <p:nvPr/>
        </p:nvGrpSpPr>
        <p:grpSpPr>
          <a:xfrm>
            <a:off x="1615914" y="3184525"/>
            <a:ext cx="438000" cy="914400"/>
            <a:chOff x="1457725" y="6091975"/>
            <a:chExt cx="438000" cy="914400"/>
          </a:xfrm>
        </p:grpSpPr>
        <p:sp>
          <p:nvSpPr>
            <p:cNvPr id="694" name="Google Shape;694;p98"/>
            <p:cNvSpPr/>
            <p:nvPr/>
          </p:nvSpPr>
          <p:spPr>
            <a:xfrm>
              <a:off x="1457725" y="6091975"/>
              <a:ext cx="438000" cy="914400"/>
            </a:xfrm>
            <a:prstGeom prst="rect">
              <a:avLst/>
            </a:prstGeom>
            <a:solidFill>
              <a:srgbClr val="FF9900"/>
            </a:solid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95" name="Google Shape;695;p98"/>
            <p:cNvPicPr preferRelativeResize="0"/>
            <p:nvPr/>
          </p:nvPicPr>
          <p:blipFill rotWithShape="1">
            <a:blip r:embed="rId6">
              <a:alphaModFix/>
            </a:blip>
            <a:srcRect b="0" l="0" r="0" t="4879"/>
            <a:stretch/>
          </p:blipFill>
          <p:spPr>
            <a:xfrm>
              <a:off x="1537663" y="6329374"/>
              <a:ext cx="295275" cy="371475"/>
            </a:xfrm>
            <a:prstGeom prst="rect">
              <a:avLst/>
            </a:prstGeom>
            <a:noFill/>
            <a:ln>
              <a:noFill/>
            </a:ln>
          </p:spPr>
        </p:pic>
      </p:grpSp>
      <p:grpSp>
        <p:nvGrpSpPr>
          <p:cNvPr id="696" name="Google Shape;696;p98"/>
          <p:cNvGrpSpPr/>
          <p:nvPr/>
        </p:nvGrpSpPr>
        <p:grpSpPr>
          <a:xfrm>
            <a:off x="2107346" y="3729775"/>
            <a:ext cx="933600" cy="914400"/>
            <a:chOff x="447925" y="6091975"/>
            <a:chExt cx="933600" cy="914400"/>
          </a:xfrm>
        </p:grpSpPr>
        <p:sp>
          <p:nvSpPr>
            <p:cNvPr id="697" name="Google Shape;697;p98"/>
            <p:cNvSpPr/>
            <p:nvPr/>
          </p:nvSpPr>
          <p:spPr>
            <a:xfrm>
              <a:off x="447925" y="6091975"/>
              <a:ext cx="933600" cy="914400"/>
            </a:xfrm>
            <a:prstGeom prst="rect">
              <a:avLst/>
            </a:prstGeom>
            <a:solidFill>
              <a:srgbClr val="FF0000"/>
            </a:solid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98" name="Google Shape;698;p98"/>
            <p:cNvPicPr preferRelativeResize="0"/>
            <p:nvPr/>
          </p:nvPicPr>
          <p:blipFill rotWithShape="1">
            <a:blip r:embed="rId7">
              <a:alphaModFix/>
            </a:blip>
            <a:srcRect b="4654" l="0" r="0" t="9301"/>
            <a:stretch/>
          </p:blipFill>
          <p:spPr>
            <a:xfrm>
              <a:off x="800075" y="6320015"/>
              <a:ext cx="295275" cy="390185"/>
            </a:xfrm>
            <a:prstGeom prst="rect">
              <a:avLst/>
            </a:prstGeom>
            <a:noFill/>
            <a:ln>
              <a:noFill/>
            </a:ln>
          </p:spPr>
        </p:pic>
      </p:grpSp>
      <p:sp>
        <p:nvSpPr>
          <p:cNvPr id="699" name="Google Shape;699;p98"/>
          <p:cNvSpPr txBox="1"/>
          <p:nvPr/>
        </p:nvSpPr>
        <p:spPr>
          <a:xfrm>
            <a:off x="3696450" y="4472875"/>
            <a:ext cx="17511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1700" u="sng">
                <a:solidFill>
                  <a:srgbClr val="FFFFFF"/>
                </a:solidFill>
                <a:highlight>
                  <a:srgbClr val="00FF00"/>
                </a:highlight>
                <a:latin typeface="Luckiest Guy"/>
                <a:ea typeface="Luckiest Guy"/>
                <a:cs typeface="Luckiest Guy"/>
                <a:sym typeface="Luckiest Guy"/>
                <a:hlinkClick r:id="rId8">
                  <a:extLst>
                    <a:ext uri="{A12FA001-AC4F-418D-AE19-62706E023703}">
                      <ahyp:hlinkClr val="tx"/>
                    </a:ext>
                  </a:extLst>
                </a:hlinkClick>
              </a:rPr>
              <a:t>MAKE A COPY</a:t>
            </a:r>
            <a:endParaRPr i="1" sz="1700">
              <a:solidFill>
                <a:srgbClr val="FFFFFF"/>
              </a:solidFill>
              <a:highlight>
                <a:srgbClr val="00FF00"/>
              </a:highlight>
              <a:latin typeface="Luckiest Guy"/>
              <a:ea typeface="Luckiest Guy"/>
              <a:cs typeface="Luckiest Guy"/>
              <a:sym typeface="Luckiest Guy"/>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gradFill>
          <a:gsLst>
            <a:gs pos="0">
              <a:srgbClr val="3177EE"/>
            </a:gs>
            <a:gs pos="100000">
              <a:srgbClr val="113D8A"/>
            </a:gs>
          </a:gsLst>
          <a:path path="circle">
            <a:fillToRect b="50%" l="50%" r="50%" t="50%"/>
          </a:path>
          <a:tileRect/>
        </a:gradFill>
      </p:bgPr>
    </p:bg>
    <p:spTree>
      <p:nvGrpSpPr>
        <p:cNvPr id="703" name="Shape 703"/>
        <p:cNvGrpSpPr/>
        <p:nvPr/>
      </p:nvGrpSpPr>
      <p:grpSpPr>
        <a:xfrm>
          <a:off x="0" y="0"/>
          <a:ext cx="0" cy="0"/>
          <a:chOff x="0" y="0"/>
          <a:chExt cx="0" cy="0"/>
        </a:xfrm>
      </p:grpSpPr>
      <p:pic>
        <p:nvPicPr>
          <p:cNvPr id="704" name="Google Shape;704;p99"/>
          <p:cNvPicPr preferRelativeResize="0"/>
          <p:nvPr/>
        </p:nvPicPr>
        <p:blipFill>
          <a:blip r:embed="rId3">
            <a:alphaModFix/>
          </a:blip>
          <a:stretch>
            <a:fillRect/>
          </a:stretch>
        </p:blipFill>
        <p:spPr>
          <a:xfrm>
            <a:off x="1820863" y="433688"/>
            <a:ext cx="5502275" cy="42761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gradFill>
          <a:gsLst>
            <a:gs pos="0">
              <a:srgbClr val="3177EE"/>
            </a:gs>
            <a:gs pos="100000">
              <a:srgbClr val="113D8A"/>
            </a:gs>
          </a:gsLst>
          <a:path path="circle">
            <a:fillToRect b="50%" l="50%" r="50%" t="50%"/>
          </a:path>
          <a:tileRect/>
        </a:gradFill>
      </p:bgPr>
    </p:bg>
    <p:spTree>
      <p:nvGrpSpPr>
        <p:cNvPr id="708" name="Shape 708"/>
        <p:cNvGrpSpPr/>
        <p:nvPr/>
      </p:nvGrpSpPr>
      <p:grpSpPr>
        <a:xfrm>
          <a:off x="0" y="0"/>
          <a:ext cx="0" cy="0"/>
          <a:chOff x="0" y="0"/>
          <a:chExt cx="0" cy="0"/>
        </a:xfrm>
      </p:grpSpPr>
      <p:pic>
        <p:nvPicPr>
          <p:cNvPr id="709" name="Google Shape;709;p100"/>
          <p:cNvPicPr preferRelativeResize="0"/>
          <p:nvPr/>
        </p:nvPicPr>
        <p:blipFill>
          <a:blip r:embed="rId3">
            <a:alphaModFix/>
          </a:blip>
          <a:stretch>
            <a:fillRect/>
          </a:stretch>
        </p:blipFill>
        <p:spPr>
          <a:xfrm>
            <a:off x="1769750" y="411163"/>
            <a:ext cx="5604500" cy="43211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1AB2A"/>
            </a:gs>
            <a:gs pos="100000">
              <a:srgbClr val="203E13"/>
            </a:gs>
          </a:gsLst>
          <a:path path="circle">
            <a:fillToRect b="50%" l="50%" r="50%" t="50%"/>
          </a:path>
          <a:tileRect/>
        </a:gradFill>
      </p:bgPr>
    </p:bg>
    <p:spTree>
      <p:nvGrpSpPr>
        <p:cNvPr id="713" name="Shape 713"/>
        <p:cNvGrpSpPr/>
        <p:nvPr/>
      </p:nvGrpSpPr>
      <p:grpSpPr>
        <a:xfrm>
          <a:off x="0" y="0"/>
          <a:ext cx="0" cy="0"/>
          <a:chOff x="0" y="0"/>
          <a:chExt cx="0" cy="0"/>
        </a:xfrm>
      </p:grpSpPr>
      <p:sp>
        <p:nvSpPr>
          <p:cNvPr id="714" name="Google Shape;714;p101"/>
          <p:cNvSpPr txBox="1"/>
          <p:nvPr>
            <p:ph type="title"/>
          </p:nvPr>
        </p:nvSpPr>
        <p:spPr>
          <a:xfrm>
            <a:off x="338100" y="97700"/>
            <a:ext cx="8467800" cy="657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500">
                <a:latin typeface="Luckiest Guy"/>
                <a:ea typeface="Luckiest Guy"/>
                <a:cs typeface="Luckiest Guy"/>
                <a:sym typeface="Luckiest Guy"/>
              </a:rPr>
              <a:t>Discuss</a:t>
            </a:r>
            <a:r>
              <a:rPr lang="en" sz="2500">
                <a:latin typeface="Luckiest Guy"/>
                <a:ea typeface="Luckiest Guy"/>
                <a:cs typeface="Luckiest Guy"/>
                <a:sym typeface="Luckiest Guy"/>
              </a:rPr>
              <a:t>:</a:t>
            </a:r>
            <a:r>
              <a:rPr lang="en" sz="2500"/>
              <a:t> Number line diagrams by adding unit fractions</a:t>
            </a:r>
            <a:endParaRPr sz="2500"/>
          </a:p>
        </p:txBody>
      </p:sp>
      <p:sp>
        <p:nvSpPr>
          <p:cNvPr id="715" name="Google Shape;715;p101"/>
          <p:cNvSpPr txBox="1"/>
          <p:nvPr/>
        </p:nvSpPr>
        <p:spPr>
          <a:xfrm>
            <a:off x="676200" y="908000"/>
            <a:ext cx="7791600" cy="35196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n" sz="1600">
                <a:solidFill>
                  <a:srgbClr val="FFFFFF"/>
                </a:solidFill>
                <a:latin typeface="Montserrat Medium"/>
                <a:ea typeface="Montserrat Medium"/>
                <a:cs typeface="Montserrat Medium"/>
                <a:sym typeface="Montserrat Medium"/>
              </a:rPr>
              <a:t>Think of patterns you saw, vocabulary words we’ve learned, or anything else we’ve discussed so far that came up during this task:</a:t>
            </a:r>
            <a:endParaRPr sz="1600">
              <a:solidFill>
                <a:srgbClr val="FFFFFF"/>
              </a:solidFill>
              <a:latin typeface="Montserrat Medium"/>
              <a:ea typeface="Montserrat Medium"/>
              <a:cs typeface="Montserrat Medium"/>
              <a:sym typeface="Montserrat Medium"/>
            </a:endParaRPr>
          </a:p>
          <a:p>
            <a:pPr indent="-349250" lvl="0" marL="457200" rtl="0" algn="l">
              <a:lnSpc>
                <a:spcPct val="150000"/>
              </a:lnSpc>
              <a:spcBef>
                <a:spcPts val="1000"/>
              </a:spcBef>
              <a:spcAft>
                <a:spcPts val="0"/>
              </a:spcAft>
              <a:buClr>
                <a:srgbClr val="FFFFFF"/>
              </a:buClr>
              <a:buSzPts val="1900"/>
              <a:buFont typeface="Montserrat"/>
              <a:buChar char="●"/>
            </a:pPr>
            <a:r>
              <a:rPr b="1" lang="en" sz="1900">
                <a:solidFill>
                  <a:srgbClr val="FFFFFF"/>
                </a:solidFill>
                <a:latin typeface="Montserrat"/>
                <a:ea typeface="Montserrat"/>
                <a:cs typeface="Montserrat"/>
                <a:sym typeface="Montserrat"/>
              </a:rPr>
              <a:t>What did you notice RIGHT AWAY?</a:t>
            </a:r>
            <a:endParaRPr b="1" sz="1900">
              <a:solidFill>
                <a:srgbClr val="FFFFFF"/>
              </a:solidFill>
              <a:latin typeface="Montserrat"/>
              <a:ea typeface="Montserrat"/>
              <a:cs typeface="Montserrat"/>
              <a:sym typeface="Montserrat"/>
            </a:endParaRPr>
          </a:p>
          <a:p>
            <a:pPr indent="-349250" lvl="0" marL="457200" rtl="0" algn="l">
              <a:lnSpc>
                <a:spcPct val="150000"/>
              </a:lnSpc>
              <a:spcBef>
                <a:spcPts val="0"/>
              </a:spcBef>
              <a:spcAft>
                <a:spcPts val="0"/>
              </a:spcAft>
              <a:buClr>
                <a:srgbClr val="FFFFFF"/>
              </a:buClr>
              <a:buSzPts val="1900"/>
              <a:buFont typeface="Montserrat"/>
              <a:buChar char="●"/>
            </a:pPr>
            <a:r>
              <a:rPr b="1" lang="en" sz="1900">
                <a:solidFill>
                  <a:srgbClr val="FFFFFF"/>
                </a:solidFill>
                <a:latin typeface="Montserrat"/>
                <a:ea typeface="Montserrat"/>
                <a:cs typeface="Montserrat"/>
                <a:sym typeface="Montserrat"/>
              </a:rPr>
              <a:t>What did you notice AFTER A WHILE?</a:t>
            </a:r>
            <a:endParaRPr b="1" sz="1900">
              <a:solidFill>
                <a:srgbClr val="FFFFFF"/>
              </a:solidFill>
              <a:latin typeface="Montserrat"/>
              <a:ea typeface="Montserrat"/>
              <a:cs typeface="Montserrat"/>
              <a:sym typeface="Montserrat"/>
            </a:endParaRPr>
          </a:p>
          <a:p>
            <a:pPr indent="-349250" lvl="0" marL="457200" rtl="0" algn="l">
              <a:lnSpc>
                <a:spcPct val="150000"/>
              </a:lnSpc>
              <a:spcBef>
                <a:spcPts val="0"/>
              </a:spcBef>
              <a:spcAft>
                <a:spcPts val="0"/>
              </a:spcAft>
              <a:buClr>
                <a:srgbClr val="FFFFFF"/>
              </a:buClr>
              <a:buSzPts val="1900"/>
              <a:buFont typeface="Montserrat"/>
              <a:buChar char="●"/>
            </a:pPr>
            <a:r>
              <a:rPr b="1" lang="en" sz="1900">
                <a:solidFill>
                  <a:srgbClr val="FFFFFF"/>
                </a:solidFill>
                <a:latin typeface="Montserrat"/>
                <a:ea typeface="Montserrat"/>
                <a:cs typeface="Montserrat"/>
                <a:sym typeface="Montserrat"/>
              </a:rPr>
              <a:t>What did your partner help you to see?</a:t>
            </a:r>
            <a:br>
              <a:rPr b="1" lang="en" sz="1900">
                <a:solidFill>
                  <a:srgbClr val="FFFFFF"/>
                </a:solidFill>
                <a:latin typeface="Montserrat"/>
                <a:ea typeface="Montserrat"/>
                <a:cs typeface="Montserrat"/>
                <a:sym typeface="Montserrat"/>
              </a:rPr>
            </a:br>
            <a:endParaRPr b="1" sz="1600">
              <a:solidFill>
                <a:srgbClr val="FFFFFF"/>
              </a:solidFill>
              <a:latin typeface="Montserrat"/>
              <a:ea typeface="Montserrat"/>
              <a:cs typeface="Montserrat"/>
              <a:sym typeface="Montserrat"/>
            </a:endParaRPr>
          </a:p>
          <a:p>
            <a:pPr indent="0" lvl="0" marL="0" rtl="0" algn="ctr">
              <a:lnSpc>
                <a:spcPct val="150000"/>
              </a:lnSpc>
              <a:spcBef>
                <a:spcPts val="1000"/>
              </a:spcBef>
              <a:spcAft>
                <a:spcPts val="1000"/>
              </a:spcAft>
              <a:buNone/>
            </a:pPr>
            <a:r>
              <a:rPr lang="en" sz="1700">
                <a:solidFill>
                  <a:srgbClr val="FFFFFF"/>
                </a:solidFill>
                <a:latin typeface="Montserrat Medium"/>
                <a:ea typeface="Montserrat Medium"/>
                <a:cs typeface="Montserrat Medium"/>
                <a:sym typeface="Montserrat Medium"/>
              </a:rPr>
              <a:t>DID THIS TASK MAKE YOU SAY,</a:t>
            </a:r>
            <a:r>
              <a:rPr b="1" lang="en" sz="1700">
                <a:solidFill>
                  <a:srgbClr val="FFFFFF"/>
                </a:solidFill>
                <a:latin typeface="Montserrat"/>
                <a:ea typeface="Montserrat"/>
                <a:cs typeface="Montserrat"/>
                <a:sym typeface="Montserrat"/>
              </a:rPr>
              <a:t> “I WONDER IF/HOW ___________________________________” </a:t>
            </a:r>
            <a:r>
              <a:rPr lang="en" sz="1700">
                <a:solidFill>
                  <a:srgbClr val="FFFFFF"/>
                </a:solidFill>
                <a:latin typeface="Montserrat Medium"/>
                <a:ea typeface="Montserrat Medium"/>
                <a:cs typeface="Montserrat Medium"/>
                <a:sym typeface="Montserrat Medium"/>
              </a:rPr>
              <a:t>(ABOUT NUMBER LINES)?</a:t>
            </a:r>
            <a:endParaRPr sz="1700">
              <a:solidFill>
                <a:srgbClr val="FFFFFF"/>
              </a:solidFill>
              <a:latin typeface="Montserrat Medium"/>
              <a:ea typeface="Montserrat Medium"/>
              <a:cs typeface="Montserrat Medium"/>
              <a:sym typeface="Montserrat Medium"/>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1AB2A"/>
            </a:gs>
            <a:gs pos="100000">
              <a:srgbClr val="203E13"/>
            </a:gs>
          </a:gsLst>
          <a:path path="circle">
            <a:fillToRect b="50%" l="50%" r="50%" t="50%"/>
          </a:path>
          <a:tileRect/>
        </a:gradFill>
      </p:bgPr>
    </p:bg>
    <p:spTree>
      <p:nvGrpSpPr>
        <p:cNvPr id="719" name="Shape 719"/>
        <p:cNvGrpSpPr/>
        <p:nvPr/>
      </p:nvGrpSpPr>
      <p:grpSpPr>
        <a:xfrm>
          <a:off x="0" y="0"/>
          <a:ext cx="0" cy="0"/>
          <a:chOff x="0" y="0"/>
          <a:chExt cx="0" cy="0"/>
        </a:xfrm>
      </p:grpSpPr>
      <p:sp>
        <p:nvSpPr>
          <p:cNvPr id="720" name="Google Shape;720;p102"/>
          <p:cNvSpPr txBox="1"/>
          <p:nvPr/>
        </p:nvSpPr>
        <p:spPr>
          <a:xfrm>
            <a:off x="28200" y="618900"/>
            <a:ext cx="9087600" cy="5079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0"/>
              </a:spcAft>
              <a:buNone/>
            </a:pPr>
            <a:r>
              <a:rPr lang="en" sz="2100">
                <a:solidFill>
                  <a:schemeClr val="dk1"/>
                </a:solidFill>
                <a:latin typeface="Montserrat"/>
                <a:ea typeface="Montserrat"/>
                <a:cs typeface="Montserrat"/>
                <a:sym typeface="Montserrat"/>
              </a:rPr>
              <a:t>Can you express a fraction using a number line diagram?</a:t>
            </a:r>
            <a:endParaRPr sz="2100" u="sng">
              <a:solidFill>
                <a:schemeClr val="dk1"/>
              </a:solidFill>
              <a:latin typeface="Montserrat"/>
              <a:ea typeface="Montserrat"/>
              <a:cs typeface="Montserrat"/>
              <a:sym typeface="Montserrat"/>
            </a:endParaRPr>
          </a:p>
        </p:txBody>
      </p:sp>
      <p:sp>
        <p:nvSpPr>
          <p:cNvPr id="721" name="Google Shape;721;p102"/>
          <p:cNvSpPr txBox="1"/>
          <p:nvPr>
            <p:ph idx="4294967295" type="title"/>
          </p:nvPr>
        </p:nvSpPr>
        <p:spPr>
          <a:xfrm>
            <a:off x="311700" y="-1950"/>
            <a:ext cx="8520600" cy="626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600">
                <a:latin typeface="Luckiest Guy"/>
                <a:ea typeface="Luckiest Guy"/>
                <a:cs typeface="Luckiest Guy"/>
                <a:sym typeface="Luckiest Guy"/>
              </a:rPr>
              <a:t>Check for understanding</a:t>
            </a:r>
            <a:r>
              <a:rPr lang="en" sz="2600"/>
              <a:t>: Using a number line</a:t>
            </a:r>
            <a:endParaRPr sz="2600"/>
          </a:p>
        </p:txBody>
      </p:sp>
      <p:sp>
        <p:nvSpPr>
          <p:cNvPr id="722" name="Google Shape;722;p102"/>
          <p:cNvSpPr txBox="1"/>
          <p:nvPr/>
        </p:nvSpPr>
        <p:spPr>
          <a:xfrm>
            <a:off x="4706225" y="4720750"/>
            <a:ext cx="4437900" cy="424500"/>
          </a:xfrm>
          <a:prstGeom prst="rect">
            <a:avLst/>
          </a:prstGeom>
          <a:gradFill>
            <a:gsLst>
              <a:gs pos="0">
                <a:srgbClr val="515151"/>
              </a:gs>
              <a:gs pos="100000">
                <a:srgbClr val="101010"/>
              </a:gs>
            </a:gsLst>
            <a:lin ang="5400012" scaled="0"/>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00FF00"/>
                </a:solidFill>
                <a:latin typeface="Varela Round"/>
                <a:ea typeface="Varela Round"/>
                <a:cs typeface="Varela Round"/>
                <a:sym typeface="Varela Round"/>
              </a:rPr>
              <a:t>Rate your own understanding. Thumbs up?</a:t>
            </a:r>
            <a:endParaRPr b="1" sz="1600">
              <a:solidFill>
                <a:srgbClr val="00FF00"/>
              </a:solidFill>
              <a:latin typeface="Varela Round"/>
              <a:ea typeface="Varela Round"/>
              <a:cs typeface="Varela Round"/>
              <a:sym typeface="Varela Round"/>
            </a:endParaRPr>
          </a:p>
        </p:txBody>
      </p:sp>
      <p:sp>
        <p:nvSpPr>
          <p:cNvPr id="723" name="Google Shape;723;p102"/>
          <p:cNvSpPr txBox="1"/>
          <p:nvPr/>
        </p:nvSpPr>
        <p:spPr>
          <a:xfrm>
            <a:off x="430650" y="1355400"/>
            <a:ext cx="8282700" cy="1793100"/>
          </a:xfrm>
          <a:prstGeom prst="rect">
            <a:avLst/>
          </a:prstGeom>
          <a:noFill/>
          <a:ln>
            <a:noFill/>
          </a:ln>
        </p:spPr>
        <p:txBody>
          <a:bodyPr anchorCtr="0" anchor="t" bIns="91425" lIns="91425" spcFirstLastPara="1" rIns="91425" wrap="square" tIns="91425">
            <a:spAutoFit/>
          </a:bodyPr>
          <a:lstStyle/>
          <a:p>
            <a:pPr indent="-349250" lvl="0" marL="457200" rtl="0" algn="l">
              <a:lnSpc>
                <a:spcPct val="150000"/>
              </a:lnSpc>
              <a:spcBef>
                <a:spcPts val="0"/>
              </a:spcBef>
              <a:spcAft>
                <a:spcPts val="0"/>
              </a:spcAft>
              <a:buClr>
                <a:schemeClr val="dk1"/>
              </a:buClr>
              <a:buSzPts val="1900"/>
              <a:buFont typeface="Montserrat"/>
              <a:buChar char="●"/>
            </a:pPr>
            <a:r>
              <a:rPr lang="en" sz="1900">
                <a:solidFill>
                  <a:schemeClr val="dk1"/>
                </a:solidFill>
                <a:latin typeface="Montserrat"/>
                <a:ea typeface="Montserrat"/>
                <a:cs typeface="Montserrat"/>
                <a:sym typeface="Montserrat"/>
              </a:rPr>
              <a:t>Can you count in different fractional units using a number line diagram?</a:t>
            </a:r>
            <a:endParaRPr sz="1900">
              <a:solidFill>
                <a:schemeClr val="dk1"/>
              </a:solidFill>
              <a:latin typeface="Montserrat"/>
              <a:ea typeface="Montserrat"/>
              <a:cs typeface="Montserrat"/>
              <a:sym typeface="Montserrat"/>
            </a:endParaRPr>
          </a:p>
          <a:p>
            <a:pPr indent="-349250" lvl="0" marL="457200" rtl="0" algn="l">
              <a:lnSpc>
                <a:spcPct val="150000"/>
              </a:lnSpc>
              <a:spcBef>
                <a:spcPts val="0"/>
              </a:spcBef>
              <a:spcAft>
                <a:spcPts val="0"/>
              </a:spcAft>
              <a:buClr>
                <a:schemeClr val="dk1"/>
              </a:buClr>
              <a:buSzPts val="1900"/>
              <a:buFont typeface="Montserrat"/>
              <a:buChar char="●"/>
            </a:pPr>
            <a:r>
              <a:rPr lang="en" sz="1900">
                <a:solidFill>
                  <a:schemeClr val="dk1"/>
                </a:solidFill>
                <a:latin typeface="Montserrat"/>
                <a:ea typeface="Montserrat"/>
                <a:cs typeface="Montserrat"/>
                <a:sym typeface="Montserrat"/>
              </a:rPr>
              <a:t>Can you say what unit this fraction line is segmented into?</a:t>
            </a:r>
            <a:endParaRPr sz="1900">
              <a:solidFill>
                <a:schemeClr val="dk1"/>
              </a:solidFill>
              <a:latin typeface="Montserrat"/>
              <a:ea typeface="Montserrat"/>
              <a:cs typeface="Montserrat"/>
              <a:sym typeface="Montserrat"/>
            </a:endParaRPr>
          </a:p>
          <a:p>
            <a:pPr indent="-349250" lvl="0" marL="457200" rtl="0" algn="l">
              <a:lnSpc>
                <a:spcPct val="150000"/>
              </a:lnSpc>
              <a:spcBef>
                <a:spcPts val="0"/>
              </a:spcBef>
              <a:spcAft>
                <a:spcPts val="0"/>
              </a:spcAft>
              <a:buClr>
                <a:schemeClr val="dk1"/>
              </a:buClr>
              <a:buSzPts val="1900"/>
              <a:buFont typeface="Montserrat"/>
              <a:buChar char="●"/>
            </a:pPr>
            <a:r>
              <a:rPr lang="en" sz="1900">
                <a:solidFill>
                  <a:schemeClr val="dk1"/>
                </a:solidFill>
                <a:latin typeface="Montserrat"/>
                <a:ea typeface="Montserrat"/>
                <a:cs typeface="Montserrat"/>
                <a:sym typeface="Montserrat"/>
              </a:rPr>
              <a:t>Can you label its tick marks?</a:t>
            </a:r>
            <a:endParaRPr sz="1900">
              <a:solidFill>
                <a:schemeClr val="dk1"/>
              </a:solidFill>
              <a:latin typeface="Montserrat"/>
              <a:ea typeface="Montserrat"/>
              <a:cs typeface="Montserrat"/>
              <a:sym typeface="Montserrat"/>
            </a:endParaRPr>
          </a:p>
        </p:txBody>
      </p:sp>
      <p:grpSp>
        <p:nvGrpSpPr>
          <p:cNvPr id="724" name="Google Shape;724;p102"/>
          <p:cNvGrpSpPr/>
          <p:nvPr/>
        </p:nvGrpSpPr>
        <p:grpSpPr>
          <a:xfrm>
            <a:off x="2267200" y="3558250"/>
            <a:ext cx="4609600" cy="936950"/>
            <a:chOff x="2267200" y="3634450"/>
            <a:chExt cx="4609600" cy="936950"/>
          </a:xfrm>
        </p:grpSpPr>
        <p:pic>
          <p:nvPicPr>
            <p:cNvPr id="725" name="Google Shape;725;p102"/>
            <p:cNvPicPr preferRelativeResize="0"/>
            <p:nvPr/>
          </p:nvPicPr>
          <p:blipFill rotWithShape="1">
            <a:blip r:embed="rId3">
              <a:alphaModFix/>
            </a:blip>
            <a:srcRect b="28766" l="5206" r="19982" t="44125"/>
            <a:stretch/>
          </p:blipFill>
          <p:spPr>
            <a:xfrm>
              <a:off x="2267200" y="3634450"/>
              <a:ext cx="4609600" cy="936950"/>
            </a:xfrm>
            <a:prstGeom prst="rect">
              <a:avLst/>
            </a:prstGeom>
            <a:noFill/>
            <a:ln>
              <a:noFill/>
            </a:ln>
          </p:spPr>
        </p:pic>
        <p:cxnSp>
          <p:nvCxnSpPr>
            <p:cNvPr id="726" name="Google Shape;726;p102"/>
            <p:cNvCxnSpPr/>
            <p:nvPr/>
          </p:nvCxnSpPr>
          <p:spPr>
            <a:xfrm>
              <a:off x="3488825" y="4184200"/>
              <a:ext cx="0" cy="214200"/>
            </a:xfrm>
            <a:prstGeom prst="straightConnector1">
              <a:avLst/>
            </a:prstGeom>
            <a:noFill/>
            <a:ln cap="flat" cmpd="sng" w="28575">
              <a:solidFill>
                <a:schemeClr val="dk2"/>
              </a:solidFill>
              <a:prstDash val="solid"/>
              <a:round/>
              <a:headEnd len="med" w="med" type="none"/>
              <a:tailEnd len="med" w="med" type="none"/>
            </a:ln>
          </p:spPr>
        </p:cxnSp>
        <p:cxnSp>
          <p:nvCxnSpPr>
            <p:cNvPr id="727" name="Google Shape;727;p102"/>
            <p:cNvCxnSpPr/>
            <p:nvPr/>
          </p:nvCxnSpPr>
          <p:spPr>
            <a:xfrm>
              <a:off x="5584325" y="4184200"/>
              <a:ext cx="0" cy="214200"/>
            </a:xfrm>
            <a:prstGeom prst="straightConnector1">
              <a:avLst/>
            </a:prstGeom>
            <a:noFill/>
            <a:ln cap="flat" cmpd="sng" w="28575">
              <a:solidFill>
                <a:schemeClr val="dk2"/>
              </a:solidFill>
              <a:prstDash val="solid"/>
              <a:round/>
              <a:headEnd len="med" w="med" type="none"/>
              <a:tailEnd len="med" w="med" type="none"/>
            </a:ln>
          </p:spPr>
        </p:cxnSp>
        <p:cxnSp>
          <p:nvCxnSpPr>
            <p:cNvPr id="728" name="Google Shape;728;p102"/>
            <p:cNvCxnSpPr/>
            <p:nvPr/>
          </p:nvCxnSpPr>
          <p:spPr>
            <a:xfrm>
              <a:off x="6632075" y="4184200"/>
              <a:ext cx="0" cy="214200"/>
            </a:xfrm>
            <a:prstGeom prst="straightConnector1">
              <a:avLst/>
            </a:prstGeom>
            <a:noFill/>
            <a:ln cap="flat" cmpd="sng" w="28575">
              <a:solidFill>
                <a:schemeClr val="dk2"/>
              </a:solidFill>
              <a:prstDash val="solid"/>
              <a:round/>
              <a:headEnd len="med" w="med" type="none"/>
              <a:tailEnd len="med" w="med" type="none"/>
            </a:ln>
          </p:spPr>
        </p:cxnSp>
        <p:cxnSp>
          <p:nvCxnSpPr>
            <p:cNvPr id="729" name="Google Shape;729;p102"/>
            <p:cNvCxnSpPr/>
            <p:nvPr/>
          </p:nvCxnSpPr>
          <p:spPr>
            <a:xfrm>
              <a:off x="2441075" y="4184200"/>
              <a:ext cx="0" cy="214200"/>
            </a:xfrm>
            <a:prstGeom prst="straightConnector1">
              <a:avLst/>
            </a:prstGeom>
            <a:noFill/>
            <a:ln cap="flat" cmpd="sng" w="28575">
              <a:solidFill>
                <a:schemeClr val="dk2"/>
              </a:solidFill>
              <a:prstDash val="solid"/>
              <a:round/>
              <a:headEnd len="med" w="med" type="none"/>
              <a:tailEnd len="med" w="med" type="none"/>
            </a:ln>
          </p:spPr>
        </p:cxnSp>
        <p:cxnSp>
          <p:nvCxnSpPr>
            <p:cNvPr id="730" name="Google Shape;730;p102"/>
            <p:cNvCxnSpPr/>
            <p:nvPr/>
          </p:nvCxnSpPr>
          <p:spPr>
            <a:xfrm>
              <a:off x="4536575" y="4184200"/>
              <a:ext cx="0" cy="214200"/>
            </a:xfrm>
            <a:prstGeom prst="straightConnector1">
              <a:avLst/>
            </a:prstGeom>
            <a:noFill/>
            <a:ln cap="flat" cmpd="sng" w="28575">
              <a:solidFill>
                <a:schemeClr val="dk2"/>
              </a:solidFill>
              <a:prstDash val="solid"/>
              <a:round/>
              <a:headEnd len="med" w="med" type="none"/>
              <a:tailEnd len="med" w="med" type="none"/>
            </a:ln>
          </p:spPr>
        </p:cxnSp>
      </p:gr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1AB2A"/>
            </a:gs>
            <a:gs pos="100000">
              <a:srgbClr val="203E13"/>
            </a:gs>
          </a:gsLst>
          <a:path path="circle">
            <a:fillToRect b="50%" l="50%" r="50%" t="50%"/>
          </a:path>
          <a:tileRect/>
        </a:gradFill>
      </p:bgPr>
    </p:bg>
    <p:spTree>
      <p:nvGrpSpPr>
        <p:cNvPr id="734" name="Shape 734"/>
        <p:cNvGrpSpPr/>
        <p:nvPr/>
      </p:nvGrpSpPr>
      <p:grpSpPr>
        <a:xfrm>
          <a:off x="0" y="0"/>
          <a:ext cx="0" cy="0"/>
          <a:chOff x="0" y="0"/>
          <a:chExt cx="0" cy="0"/>
        </a:xfrm>
      </p:grpSpPr>
      <p:pic>
        <p:nvPicPr>
          <p:cNvPr id="735" name="Google Shape;735;p103"/>
          <p:cNvPicPr preferRelativeResize="0"/>
          <p:nvPr/>
        </p:nvPicPr>
        <p:blipFill rotWithShape="1">
          <a:blip r:embed="rId3">
            <a:alphaModFix/>
          </a:blip>
          <a:srcRect b="6590" l="6927" r="28809" t="59507"/>
          <a:stretch/>
        </p:blipFill>
        <p:spPr>
          <a:xfrm>
            <a:off x="1093100" y="1698625"/>
            <a:ext cx="6957801" cy="2448200"/>
          </a:xfrm>
          <a:prstGeom prst="rect">
            <a:avLst/>
          </a:prstGeom>
          <a:noFill/>
          <a:ln>
            <a:noFill/>
          </a:ln>
        </p:spPr>
      </p:pic>
      <p:sp>
        <p:nvSpPr>
          <p:cNvPr id="736" name="Google Shape;736;p103"/>
          <p:cNvSpPr txBox="1"/>
          <p:nvPr>
            <p:ph type="title"/>
          </p:nvPr>
        </p:nvSpPr>
        <p:spPr>
          <a:xfrm>
            <a:off x="287400" y="143575"/>
            <a:ext cx="8569200" cy="678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500">
                <a:latin typeface="Luckiest Guy"/>
                <a:ea typeface="Luckiest Guy"/>
                <a:cs typeface="Luckiest Guy"/>
                <a:sym typeface="Luckiest Guy"/>
              </a:rPr>
              <a:t>Discuss:</a:t>
            </a:r>
            <a:r>
              <a:rPr b="1" lang="en" sz="2500"/>
              <a:t> </a:t>
            </a:r>
            <a:r>
              <a:rPr lang="en" sz="2500"/>
              <a:t>How is this like a</a:t>
            </a:r>
            <a:r>
              <a:rPr lang="en" sz="2500"/>
              <a:t>dding fractions on a number line?</a:t>
            </a:r>
            <a:endParaRPr sz="2500">
              <a:solidFill>
                <a:srgbClr val="FFFFFF"/>
              </a:solidFill>
            </a:endParaRPr>
          </a:p>
        </p:txBody>
      </p:sp>
      <p:grpSp>
        <p:nvGrpSpPr>
          <p:cNvPr id="737" name="Google Shape;737;p103"/>
          <p:cNvGrpSpPr/>
          <p:nvPr/>
        </p:nvGrpSpPr>
        <p:grpSpPr>
          <a:xfrm>
            <a:off x="3653343" y="4069468"/>
            <a:ext cx="1276286" cy="374302"/>
            <a:chOff x="3429450" y="3993250"/>
            <a:chExt cx="1213200" cy="355800"/>
          </a:xfrm>
        </p:grpSpPr>
        <p:cxnSp>
          <p:nvCxnSpPr>
            <p:cNvPr id="738" name="Google Shape;738;p103"/>
            <p:cNvCxnSpPr/>
            <p:nvPr/>
          </p:nvCxnSpPr>
          <p:spPr>
            <a:xfrm>
              <a:off x="3453275" y="3993250"/>
              <a:ext cx="0" cy="355800"/>
            </a:xfrm>
            <a:prstGeom prst="straightConnector1">
              <a:avLst/>
            </a:prstGeom>
            <a:noFill/>
            <a:ln cap="flat" cmpd="sng" w="76200">
              <a:solidFill>
                <a:srgbClr val="980000"/>
              </a:solidFill>
              <a:prstDash val="solid"/>
              <a:round/>
              <a:headEnd len="med" w="med" type="none"/>
              <a:tailEnd len="med" w="med" type="none"/>
            </a:ln>
          </p:spPr>
        </p:cxnSp>
        <p:cxnSp>
          <p:nvCxnSpPr>
            <p:cNvPr id="739" name="Google Shape;739;p103"/>
            <p:cNvCxnSpPr/>
            <p:nvPr/>
          </p:nvCxnSpPr>
          <p:spPr>
            <a:xfrm>
              <a:off x="4642650" y="3993250"/>
              <a:ext cx="0" cy="355800"/>
            </a:xfrm>
            <a:prstGeom prst="straightConnector1">
              <a:avLst/>
            </a:prstGeom>
            <a:noFill/>
            <a:ln cap="flat" cmpd="sng" w="76200">
              <a:solidFill>
                <a:srgbClr val="980000"/>
              </a:solidFill>
              <a:prstDash val="solid"/>
              <a:round/>
              <a:headEnd len="med" w="med" type="none"/>
              <a:tailEnd len="med" w="med" type="none"/>
            </a:ln>
          </p:spPr>
        </p:cxnSp>
        <p:cxnSp>
          <p:nvCxnSpPr>
            <p:cNvPr id="740" name="Google Shape;740;p103"/>
            <p:cNvCxnSpPr/>
            <p:nvPr/>
          </p:nvCxnSpPr>
          <p:spPr>
            <a:xfrm rot="10800000">
              <a:off x="3429450" y="4319150"/>
              <a:ext cx="1213200" cy="0"/>
            </a:xfrm>
            <a:prstGeom prst="straightConnector1">
              <a:avLst/>
            </a:prstGeom>
            <a:noFill/>
            <a:ln cap="flat" cmpd="sng" w="76200">
              <a:solidFill>
                <a:srgbClr val="980000"/>
              </a:solidFill>
              <a:prstDash val="solid"/>
              <a:round/>
              <a:headEnd len="med" w="med" type="none"/>
              <a:tailEnd len="med" w="med" type="none"/>
            </a:ln>
          </p:spPr>
        </p:cxnSp>
      </p:grpSp>
      <p:cxnSp>
        <p:nvCxnSpPr>
          <p:cNvPr id="741" name="Google Shape;741;p103"/>
          <p:cNvCxnSpPr/>
          <p:nvPr/>
        </p:nvCxnSpPr>
        <p:spPr>
          <a:xfrm>
            <a:off x="3803186" y="3529013"/>
            <a:ext cx="42900" cy="485700"/>
          </a:xfrm>
          <a:prstGeom prst="straightConnector1">
            <a:avLst/>
          </a:prstGeom>
          <a:noFill/>
          <a:ln cap="flat" cmpd="sng" w="38100">
            <a:solidFill>
              <a:srgbClr val="0000FF"/>
            </a:solidFill>
            <a:prstDash val="solid"/>
            <a:round/>
            <a:headEnd len="med" w="med" type="none"/>
            <a:tailEnd len="med" w="med" type="none"/>
          </a:ln>
        </p:spPr>
      </p:cxnSp>
      <p:cxnSp>
        <p:nvCxnSpPr>
          <p:cNvPr id="742" name="Google Shape;742;p103"/>
          <p:cNvCxnSpPr/>
          <p:nvPr/>
        </p:nvCxnSpPr>
        <p:spPr>
          <a:xfrm>
            <a:off x="3920714" y="3529013"/>
            <a:ext cx="42900" cy="485700"/>
          </a:xfrm>
          <a:prstGeom prst="straightConnector1">
            <a:avLst/>
          </a:prstGeom>
          <a:noFill/>
          <a:ln cap="flat" cmpd="sng" w="38100">
            <a:solidFill>
              <a:srgbClr val="0000FF"/>
            </a:solidFill>
            <a:prstDash val="solid"/>
            <a:round/>
            <a:headEnd len="med" w="med" type="none"/>
            <a:tailEnd len="med" w="med" type="none"/>
          </a:ln>
        </p:spPr>
      </p:cxnSp>
      <p:cxnSp>
        <p:nvCxnSpPr>
          <p:cNvPr id="743" name="Google Shape;743;p103"/>
          <p:cNvCxnSpPr/>
          <p:nvPr/>
        </p:nvCxnSpPr>
        <p:spPr>
          <a:xfrm>
            <a:off x="4155769" y="3529013"/>
            <a:ext cx="42900" cy="485700"/>
          </a:xfrm>
          <a:prstGeom prst="straightConnector1">
            <a:avLst/>
          </a:prstGeom>
          <a:noFill/>
          <a:ln cap="flat" cmpd="sng" w="38100">
            <a:solidFill>
              <a:srgbClr val="0000FF"/>
            </a:solidFill>
            <a:prstDash val="solid"/>
            <a:round/>
            <a:headEnd len="med" w="med" type="none"/>
            <a:tailEnd len="med" w="med" type="none"/>
          </a:ln>
        </p:spPr>
      </p:cxnSp>
      <p:cxnSp>
        <p:nvCxnSpPr>
          <p:cNvPr id="744" name="Google Shape;744;p103"/>
          <p:cNvCxnSpPr/>
          <p:nvPr/>
        </p:nvCxnSpPr>
        <p:spPr>
          <a:xfrm>
            <a:off x="4038241" y="3529013"/>
            <a:ext cx="42900" cy="485700"/>
          </a:xfrm>
          <a:prstGeom prst="straightConnector1">
            <a:avLst/>
          </a:prstGeom>
          <a:noFill/>
          <a:ln cap="flat" cmpd="sng" w="38100">
            <a:solidFill>
              <a:srgbClr val="0000FF"/>
            </a:solidFill>
            <a:prstDash val="solid"/>
            <a:round/>
            <a:headEnd len="med" w="med" type="none"/>
            <a:tailEnd len="med" w="med" type="none"/>
          </a:ln>
        </p:spPr>
      </p:cxnSp>
      <p:cxnSp>
        <p:nvCxnSpPr>
          <p:cNvPr id="745" name="Google Shape;745;p103"/>
          <p:cNvCxnSpPr/>
          <p:nvPr/>
        </p:nvCxnSpPr>
        <p:spPr>
          <a:xfrm>
            <a:off x="4273297" y="3529013"/>
            <a:ext cx="42900" cy="485700"/>
          </a:xfrm>
          <a:prstGeom prst="straightConnector1">
            <a:avLst/>
          </a:prstGeom>
          <a:noFill/>
          <a:ln cap="flat" cmpd="sng" w="38100">
            <a:solidFill>
              <a:srgbClr val="0000FF"/>
            </a:solidFill>
            <a:prstDash val="solid"/>
            <a:round/>
            <a:headEnd len="med" w="med" type="none"/>
            <a:tailEnd len="med" w="med" type="none"/>
          </a:ln>
        </p:spPr>
      </p:cxnSp>
      <p:cxnSp>
        <p:nvCxnSpPr>
          <p:cNvPr id="746" name="Google Shape;746;p103"/>
          <p:cNvCxnSpPr/>
          <p:nvPr/>
        </p:nvCxnSpPr>
        <p:spPr>
          <a:xfrm>
            <a:off x="4390825" y="3529013"/>
            <a:ext cx="42900" cy="485700"/>
          </a:xfrm>
          <a:prstGeom prst="straightConnector1">
            <a:avLst/>
          </a:prstGeom>
          <a:noFill/>
          <a:ln cap="flat" cmpd="sng" w="38100">
            <a:solidFill>
              <a:srgbClr val="0000FF"/>
            </a:solidFill>
            <a:prstDash val="solid"/>
            <a:round/>
            <a:headEnd len="med" w="med" type="none"/>
            <a:tailEnd len="med" w="med" type="none"/>
          </a:ln>
        </p:spPr>
      </p:cxnSp>
      <p:cxnSp>
        <p:nvCxnSpPr>
          <p:cNvPr id="747" name="Google Shape;747;p103"/>
          <p:cNvCxnSpPr/>
          <p:nvPr/>
        </p:nvCxnSpPr>
        <p:spPr>
          <a:xfrm>
            <a:off x="4508352" y="3529013"/>
            <a:ext cx="42900" cy="485700"/>
          </a:xfrm>
          <a:prstGeom prst="straightConnector1">
            <a:avLst/>
          </a:prstGeom>
          <a:noFill/>
          <a:ln cap="flat" cmpd="sng" w="38100">
            <a:solidFill>
              <a:srgbClr val="0000FF"/>
            </a:solidFill>
            <a:prstDash val="solid"/>
            <a:round/>
            <a:headEnd len="med" w="med" type="none"/>
            <a:tailEnd len="med" w="med" type="none"/>
          </a:ln>
        </p:spPr>
      </p:cxnSp>
      <p:cxnSp>
        <p:nvCxnSpPr>
          <p:cNvPr id="748" name="Google Shape;748;p103"/>
          <p:cNvCxnSpPr/>
          <p:nvPr/>
        </p:nvCxnSpPr>
        <p:spPr>
          <a:xfrm>
            <a:off x="4625880" y="3529013"/>
            <a:ext cx="42900" cy="485700"/>
          </a:xfrm>
          <a:prstGeom prst="straightConnector1">
            <a:avLst/>
          </a:prstGeom>
          <a:noFill/>
          <a:ln cap="flat" cmpd="sng" w="38100">
            <a:solidFill>
              <a:srgbClr val="0000FF"/>
            </a:solidFill>
            <a:prstDash val="solid"/>
            <a:round/>
            <a:headEnd len="med" w="med" type="none"/>
            <a:tailEnd len="med" w="med" type="none"/>
          </a:ln>
        </p:spPr>
      </p:cxnSp>
      <p:cxnSp>
        <p:nvCxnSpPr>
          <p:cNvPr id="749" name="Google Shape;749;p103"/>
          <p:cNvCxnSpPr/>
          <p:nvPr/>
        </p:nvCxnSpPr>
        <p:spPr>
          <a:xfrm>
            <a:off x="4743408" y="3529013"/>
            <a:ext cx="42900" cy="485700"/>
          </a:xfrm>
          <a:prstGeom prst="straightConnector1">
            <a:avLst/>
          </a:prstGeom>
          <a:noFill/>
          <a:ln cap="flat" cmpd="sng" w="38100">
            <a:solidFill>
              <a:srgbClr val="0000FF"/>
            </a:solidFill>
            <a:prstDash val="solid"/>
            <a:round/>
            <a:headEnd len="med" w="med" type="none"/>
            <a:tailEnd len="med" w="med" type="none"/>
          </a:ln>
        </p:spPr>
      </p:cxnSp>
      <p:cxnSp>
        <p:nvCxnSpPr>
          <p:cNvPr id="750" name="Google Shape;750;p103"/>
          <p:cNvCxnSpPr/>
          <p:nvPr/>
        </p:nvCxnSpPr>
        <p:spPr>
          <a:xfrm>
            <a:off x="4860936" y="3529013"/>
            <a:ext cx="42900" cy="485700"/>
          </a:xfrm>
          <a:prstGeom prst="straightConnector1">
            <a:avLst/>
          </a:prstGeom>
          <a:noFill/>
          <a:ln cap="flat" cmpd="sng" w="38100">
            <a:solidFill>
              <a:srgbClr val="0000FF"/>
            </a:solidFill>
            <a:prstDash val="solid"/>
            <a:round/>
            <a:headEnd len="med" w="med" type="none"/>
            <a:tailEnd len="med" w="med" type="none"/>
          </a:ln>
        </p:spPr>
      </p:cxnSp>
      <p:grpSp>
        <p:nvGrpSpPr>
          <p:cNvPr id="751" name="Google Shape;751;p103"/>
          <p:cNvGrpSpPr/>
          <p:nvPr/>
        </p:nvGrpSpPr>
        <p:grpSpPr>
          <a:xfrm>
            <a:off x="3653253" y="2796125"/>
            <a:ext cx="1207540" cy="485700"/>
            <a:chOff x="3584725" y="1500725"/>
            <a:chExt cx="1276200" cy="485700"/>
          </a:xfrm>
        </p:grpSpPr>
        <p:sp>
          <p:nvSpPr>
            <p:cNvPr id="752" name="Google Shape;752;p103"/>
            <p:cNvSpPr/>
            <p:nvPr/>
          </p:nvSpPr>
          <p:spPr>
            <a:xfrm>
              <a:off x="3584725" y="1500725"/>
              <a:ext cx="1276200" cy="485700"/>
            </a:xfrm>
            <a:prstGeom prst="rect">
              <a:avLst/>
            </a:prstGeom>
            <a:solidFill>
              <a:srgbClr val="FF00FF">
                <a:alpha val="66980"/>
              </a:srgbClr>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53" name="Google Shape;753;p103"/>
            <p:cNvCxnSpPr/>
            <p:nvPr/>
          </p:nvCxnSpPr>
          <p:spPr>
            <a:xfrm rot="10800000">
              <a:off x="4221298" y="1500725"/>
              <a:ext cx="0" cy="485700"/>
            </a:xfrm>
            <a:prstGeom prst="straightConnector1">
              <a:avLst/>
            </a:prstGeom>
            <a:noFill/>
            <a:ln cap="flat" cmpd="sng" w="38100">
              <a:solidFill>
                <a:srgbClr val="000000"/>
              </a:solidFill>
              <a:prstDash val="solid"/>
              <a:round/>
              <a:headEnd len="med" w="med" type="none"/>
              <a:tailEnd len="med" w="med" type="non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737"/>
                                        </p:tgtEl>
                                        <p:attrNameLst>
                                          <p:attrName>style.visibility</p:attrName>
                                        </p:attrNameLst>
                                      </p:cBhvr>
                                      <p:to>
                                        <p:strVal val="visible"/>
                                      </p:to>
                                    </p:set>
                                    <p:animEffect filter="fade" transition="in">
                                      <p:cBhvr>
                                        <p:cTn dur="1000"/>
                                        <p:tgtEl>
                                          <p:spTgt spid="7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1"/>
                                        </p:tgtEl>
                                        <p:attrNameLst>
                                          <p:attrName>style.visibility</p:attrName>
                                        </p:attrNameLst>
                                      </p:cBhvr>
                                      <p:to>
                                        <p:strVal val="visible"/>
                                      </p:to>
                                    </p:set>
                                    <p:animEffect filter="fade" transition="in">
                                      <p:cBhvr>
                                        <p:cTn dur="1000"/>
                                        <p:tgtEl>
                                          <p:spTgt spid="74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742"/>
                                        </p:tgtEl>
                                        <p:attrNameLst>
                                          <p:attrName>style.visibility</p:attrName>
                                        </p:attrNameLst>
                                      </p:cBhvr>
                                      <p:to>
                                        <p:strVal val="visible"/>
                                      </p:to>
                                    </p:set>
                                    <p:animEffect filter="fade" transition="in">
                                      <p:cBhvr>
                                        <p:cTn dur="1000"/>
                                        <p:tgtEl>
                                          <p:spTgt spid="742"/>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744"/>
                                        </p:tgtEl>
                                        <p:attrNameLst>
                                          <p:attrName>style.visibility</p:attrName>
                                        </p:attrNameLst>
                                      </p:cBhvr>
                                      <p:to>
                                        <p:strVal val="visible"/>
                                      </p:to>
                                    </p:set>
                                    <p:animEffect filter="fade" transition="in">
                                      <p:cBhvr>
                                        <p:cTn dur="1000"/>
                                        <p:tgtEl>
                                          <p:spTgt spid="744"/>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743"/>
                                        </p:tgtEl>
                                        <p:attrNameLst>
                                          <p:attrName>style.visibility</p:attrName>
                                        </p:attrNameLst>
                                      </p:cBhvr>
                                      <p:to>
                                        <p:strVal val="visible"/>
                                      </p:to>
                                    </p:set>
                                    <p:animEffect filter="fade" transition="in">
                                      <p:cBhvr>
                                        <p:cTn dur="1000"/>
                                        <p:tgtEl>
                                          <p:spTgt spid="743"/>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745"/>
                                        </p:tgtEl>
                                        <p:attrNameLst>
                                          <p:attrName>style.visibility</p:attrName>
                                        </p:attrNameLst>
                                      </p:cBhvr>
                                      <p:to>
                                        <p:strVal val="visible"/>
                                      </p:to>
                                    </p:set>
                                    <p:animEffect filter="fade" transition="in">
                                      <p:cBhvr>
                                        <p:cTn dur="1000"/>
                                        <p:tgtEl>
                                          <p:spTgt spid="745"/>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746"/>
                                        </p:tgtEl>
                                        <p:attrNameLst>
                                          <p:attrName>style.visibility</p:attrName>
                                        </p:attrNameLst>
                                      </p:cBhvr>
                                      <p:to>
                                        <p:strVal val="visible"/>
                                      </p:to>
                                    </p:set>
                                    <p:animEffect filter="fade" transition="in">
                                      <p:cBhvr>
                                        <p:cTn dur="1000"/>
                                        <p:tgtEl>
                                          <p:spTgt spid="746"/>
                                        </p:tgtEl>
                                      </p:cBhvr>
                                    </p:animEffect>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747"/>
                                        </p:tgtEl>
                                        <p:attrNameLst>
                                          <p:attrName>style.visibility</p:attrName>
                                        </p:attrNameLst>
                                      </p:cBhvr>
                                      <p:to>
                                        <p:strVal val="visible"/>
                                      </p:to>
                                    </p:set>
                                    <p:animEffect filter="fade" transition="in">
                                      <p:cBhvr>
                                        <p:cTn dur="1000"/>
                                        <p:tgtEl>
                                          <p:spTgt spid="747"/>
                                        </p:tgtEl>
                                      </p:cBhvr>
                                    </p:animEffect>
                                  </p:childTnLst>
                                </p:cTn>
                              </p:par>
                            </p:childTnLst>
                          </p:cTn>
                        </p:par>
                        <p:par>
                          <p:cTn fill="hold">
                            <p:stCondLst>
                              <p:cond delay="7000"/>
                            </p:stCondLst>
                            <p:childTnLst>
                              <p:par>
                                <p:cTn fill="hold" nodeType="afterEffect" presetClass="entr" presetID="10" presetSubtype="0">
                                  <p:stCondLst>
                                    <p:cond delay="0"/>
                                  </p:stCondLst>
                                  <p:childTnLst>
                                    <p:set>
                                      <p:cBhvr>
                                        <p:cTn dur="1" fill="hold">
                                          <p:stCondLst>
                                            <p:cond delay="0"/>
                                          </p:stCondLst>
                                        </p:cTn>
                                        <p:tgtEl>
                                          <p:spTgt spid="748"/>
                                        </p:tgtEl>
                                        <p:attrNameLst>
                                          <p:attrName>style.visibility</p:attrName>
                                        </p:attrNameLst>
                                      </p:cBhvr>
                                      <p:to>
                                        <p:strVal val="visible"/>
                                      </p:to>
                                    </p:set>
                                    <p:animEffect filter="fade" transition="in">
                                      <p:cBhvr>
                                        <p:cTn dur="1000"/>
                                        <p:tgtEl>
                                          <p:spTgt spid="748"/>
                                        </p:tgtEl>
                                      </p:cBhvr>
                                    </p:animEffect>
                                  </p:childTnLst>
                                </p:cTn>
                              </p:par>
                            </p:childTnLst>
                          </p:cTn>
                        </p:par>
                        <p:par>
                          <p:cTn fill="hold">
                            <p:stCondLst>
                              <p:cond delay="8000"/>
                            </p:stCondLst>
                            <p:childTnLst>
                              <p:par>
                                <p:cTn fill="hold" nodeType="afterEffect" presetClass="entr" presetID="10" presetSubtype="0">
                                  <p:stCondLst>
                                    <p:cond delay="0"/>
                                  </p:stCondLst>
                                  <p:childTnLst>
                                    <p:set>
                                      <p:cBhvr>
                                        <p:cTn dur="1" fill="hold">
                                          <p:stCondLst>
                                            <p:cond delay="0"/>
                                          </p:stCondLst>
                                        </p:cTn>
                                        <p:tgtEl>
                                          <p:spTgt spid="749"/>
                                        </p:tgtEl>
                                        <p:attrNameLst>
                                          <p:attrName>style.visibility</p:attrName>
                                        </p:attrNameLst>
                                      </p:cBhvr>
                                      <p:to>
                                        <p:strVal val="visible"/>
                                      </p:to>
                                    </p:set>
                                    <p:animEffect filter="fade" transition="in">
                                      <p:cBhvr>
                                        <p:cTn dur="1000"/>
                                        <p:tgtEl>
                                          <p:spTgt spid="749"/>
                                        </p:tgtEl>
                                      </p:cBhvr>
                                    </p:animEffect>
                                  </p:childTnLst>
                                </p:cTn>
                              </p:par>
                            </p:childTnLst>
                          </p:cTn>
                        </p:par>
                        <p:par>
                          <p:cTn fill="hold">
                            <p:stCondLst>
                              <p:cond delay="9000"/>
                            </p:stCondLst>
                            <p:childTnLst>
                              <p:par>
                                <p:cTn fill="hold" nodeType="afterEffect" presetClass="entr" presetID="10" presetSubtype="0">
                                  <p:stCondLst>
                                    <p:cond delay="0"/>
                                  </p:stCondLst>
                                  <p:childTnLst>
                                    <p:set>
                                      <p:cBhvr>
                                        <p:cTn dur="1" fill="hold">
                                          <p:stCondLst>
                                            <p:cond delay="0"/>
                                          </p:stCondLst>
                                        </p:cTn>
                                        <p:tgtEl>
                                          <p:spTgt spid="750"/>
                                        </p:tgtEl>
                                        <p:attrNameLst>
                                          <p:attrName>style.visibility</p:attrName>
                                        </p:attrNameLst>
                                      </p:cBhvr>
                                      <p:to>
                                        <p:strVal val="visible"/>
                                      </p:to>
                                    </p:set>
                                    <p:animEffect filter="fade" transition="in">
                                      <p:cBhvr>
                                        <p:cTn dur="1000"/>
                                        <p:tgtEl>
                                          <p:spTgt spid="7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51"/>
                                        </p:tgtEl>
                                        <p:attrNameLst>
                                          <p:attrName>style.visibility</p:attrName>
                                        </p:attrNameLst>
                                      </p:cBhvr>
                                      <p:to>
                                        <p:strVal val="visible"/>
                                      </p:to>
                                    </p:set>
                                    <p:anim calcmode="lin" valueType="num">
                                      <p:cBhvr additive="base">
                                        <p:cTn dur="1000"/>
                                        <p:tgtEl>
                                          <p:spTgt spid="751"/>
                                        </p:tgtEl>
                                        <p:attrNameLst>
                                          <p:attrName>ppt_w</p:attrName>
                                        </p:attrNameLst>
                                      </p:cBhvr>
                                      <p:tavLst>
                                        <p:tav fmla="" tm="0">
                                          <p:val>
                                            <p:strVal val="0"/>
                                          </p:val>
                                        </p:tav>
                                        <p:tav fmla="" tm="100000">
                                          <p:val>
                                            <p:strVal val="#ppt_w"/>
                                          </p:val>
                                        </p:tav>
                                      </p:tavLst>
                                    </p:anim>
                                    <p:anim calcmode="lin" valueType="num">
                                      <p:cBhvr additive="base">
                                        <p:cTn dur="1000"/>
                                        <p:tgtEl>
                                          <p:spTgt spid="75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4E29AA"/>
            </a:gs>
            <a:gs pos="100000">
              <a:srgbClr val="31196C"/>
            </a:gs>
          </a:gsLst>
          <a:path path="circle">
            <a:fillToRect b="50%" l="50%" r="50%" t="50%"/>
          </a:path>
          <a:tileRect/>
        </a:gradFill>
      </p:bgPr>
    </p:bg>
    <p:spTree>
      <p:nvGrpSpPr>
        <p:cNvPr id="757" name="Shape 757"/>
        <p:cNvGrpSpPr/>
        <p:nvPr/>
      </p:nvGrpSpPr>
      <p:grpSpPr>
        <a:xfrm>
          <a:off x="0" y="0"/>
          <a:ext cx="0" cy="0"/>
          <a:chOff x="0" y="0"/>
          <a:chExt cx="0" cy="0"/>
        </a:xfrm>
      </p:grpSpPr>
      <p:sp>
        <p:nvSpPr>
          <p:cNvPr id="758" name="Google Shape;758;p104"/>
          <p:cNvSpPr txBox="1"/>
          <p:nvPr>
            <p:ph idx="4294967295" type="title"/>
          </p:nvPr>
        </p:nvSpPr>
        <p:spPr>
          <a:xfrm>
            <a:off x="311700" y="7425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latin typeface="Luckiest Guy"/>
                <a:ea typeface="Luckiest Guy"/>
                <a:cs typeface="Luckiest Guy"/>
                <a:sym typeface="Luckiest Guy"/>
              </a:rPr>
              <a:t>Review</a:t>
            </a:r>
            <a:r>
              <a:rPr lang="en"/>
              <a:t>: Fraction Feud</a:t>
            </a:r>
            <a:endParaRPr/>
          </a:p>
        </p:txBody>
      </p:sp>
      <p:pic>
        <p:nvPicPr>
          <p:cNvPr descr="Fractions are Everywhere shows how fractions are found all around us. " id="759" name="Google Shape;759;p104" title="Fractions are Everywhere">
            <a:hlinkClick r:id="rId3"/>
          </p:cNvPr>
          <p:cNvPicPr preferRelativeResize="0"/>
          <p:nvPr/>
        </p:nvPicPr>
        <p:blipFill>
          <a:blip r:embed="rId4">
            <a:alphaModFix/>
          </a:blip>
          <a:stretch>
            <a:fillRect/>
          </a:stretch>
        </p:blipFill>
        <p:spPr>
          <a:xfrm>
            <a:off x="2286000" y="95175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9"/>
                                        </p:tgtEl>
                                        <p:attrNameLst>
                                          <p:attrName>style.visibility</p:attrName>
                                        </p:attrNameLst>
                                      </p:cBhvr>
                                      <p:to>
                                        <p:strVal val="visible"/>
                                      </p:to>
                                    </p:set>
                                    <p:animEffect filter="fade" transition="in">
                                      <p:cBhvr>
                                        <p:cTn dur="1000"/>
                                        <p:tgtEl>
                                          <p:spTgt spid="7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0" name="Shape 220"/>
        <p:cNvGrpSpPr/>
        <p:nvPr/>
      </p:nvGrpSpPr>
      <p:grpSpPr>
        <a:xfrm>
          <a:off x="0" y="0"/>
          <a:ext cx="0" cy="0"/>
          <a:chOff x="0" y="0"/>
          <a:chExt cx="0" cy="0"/>
        </a:xfrm>
      </p:grpSpPr>
      <p:pic>
        <p:nvPicPr>
          <p:cNvPr id="221" name="Google Shape;221;p69"/>
          <p:cNvPicPr preferRelativeResize="0"/>
          <p:nvPr/>
        </p:nvPicPr>
        <p:blipFill rotWithShape="1">
          <a:blip r:embed="rId4">
            <a:alphaModFix amt="74000"/>
          </a:blip>
          <a:srcRect b="23364" l="10757" r="7316" t="10013"/>
          <a:stretch/>
        </p:blipFill>
        <p:spPr>
          <a:xfrm flipH="1">
            <a:off x="0" y="-139150"/>
            <a:ext cx="9192000" cy="5282650"/>
          </a:xfrm>
          <a:prstGeom prst="rect">
            <a:avLst/>
          </a:prstGeom>
          <a:noFill/>
          <a:ln>
            <a:noFill/>
          </a:ln>
        </p:spPr>
      </p:pic>
      <p:pic>
        <p:nvPicPr>
          <p:cNvPr id="222" name="Google Shape;222;p69"/>
          <p:cNvPicPr preferRelativeResize="0"/>
          <p:nvPr/>
        </p:nvPicPr>
        <p:blipFill>
          <a:blip r:embed="rId5">
            <a:alphaModFix amt="92000"/>
          </a:blip>
          <a:stretch>
            <a:fillRect/>
          </a:stretch>
        </p:blipFill>
        <p:spPr>
          <a:xfrm rot="-10429839">
            <a:off x="-111725" y="2516825"/>
            <a:ext cx="2852651" cy="2480566"/>
          </a:xfrm>
          <a:prstGeom prst="rect">
            <a:avLst/>
          </a:prstGeom>
          <a:noFill/>
          <a:ln>
            <a:noFill/>
          </a:ln>
        </p:spPr>
      </p:pic>
      <p:pic>
        <p:nvPicPr>
          <p:cNvPr id="223" name="Google Shape;223;p69"/>
          <p:cNvPicPr preferRelativeResize="0"/>
          <p:nvPr/>
        </p:nvPicPr>
        <p:blipFill>
          <a:blip r:embed="rId6">
            <a:alphaModFix amt="93000"/>
          </a:blip>
          <a:stretch>
            <a:fillRect/>
          </a:stretch>
        </p:blipFill>
        <p:spPr>
          <a:xfrm rot="688398">
            <a:off x="7087425" y="-45450"/>
            <a:ext cx="2352199" cy="1766825"/>
          </a:xfrm>
          <a:prstGeom prst="rect">
            <a:avLst/>
          </a:prstGeom>
          <a:noFill/>
          <a:ln>
            <a:noFill/>
          </a:ln>
        </p:spPr>
      </p:pic>
      <p:sp>
        <p:nvSpPr>
          <p:cNvPr id="224" name="Google Shape;224;p69"/>
          <p:cNvSpPr txBox="1"/>
          <p:nvPr/>
        </p:nvSpPr>
        <p:spPr>
          <a:xfrm>
            <a:off x="108700" y="183475"/>
            <a:ext cx="6870900" cy="2610300"/>
          </a:xfrm>
          <a:prstGeom prst="rect">
            <a:avLst/>
          </a:prstGeom>
          <a:noFill/>
          <a:ln>
            <a:noFill/>
          </a:ln>
        </p:spPr>
        <p:txBody>
          <a:bodyPr anchorCtr="0" anchor="t" bIns="91425" lIns="91425" spcFirstLastPara="1" rIns="91425" wrap="square" tIns="91425">
            <a:noAutofit/>
          </a:bodyPr>
          <a:lstStyle/>
          <a:p>
            <a:pPr indent="0" lvl="0" marL="0" rtl="0" algn="ctr">
              <a:lnSpc>
                <a:spcPct val="120000"/>
              </a:lnSpc>
              <a:spcBef>
                <a:spcPts val="0"/>
              </a:spcBef>
              <a:spcAft>
                <a:spcPts val="0"/>
              </a:spcAft>
              <a:buNone/>
            </a:pPr>
            <a:r>
              <a:rPr b="1" lang="en" sz="3300">
                <a:solidFill>
                  <a:srgbClr val="FF0000"/>
                </a:solidFill>
                <a:highlight>
                  <a:srgbClr val="FFFFFF"/>
                </a:highlight>
                <a:latin typeface="Montserrat"/>
                <a:ea typeface="Montserrat"/>
                <a:cs typeface="Montserrat"/>
                <a:sym typeface="Montserrat"/>
              </a:rPr>
              <a:t>I</a:t>
            </a:r>
            <a:r>
              <a:rPr b="1" lang="en" sz="3300">
                <a:solidFill>
                  <a:srgbClr val="FF1E00"/>
                </a:solidFill>
                <a:highlight>
                  <a:srgbClr val="FFFFFF"/>
                </a:highlight>
                <a:latin typeface="Montserrat"/>
                <a:ea typeface="Montserrat"/>
                <a:cs typeface="Montserrat"/>
                <a:sym typeface="Montserrat"/>
              </a:rPr>
              <a:t>N</a:t>
            </a:r>
            <a:r>
              <a:rPr b="1" lang="en" sz="3300">
                <a:solidFill>
                  <a:srgbClr val="FF3C00"/>
                </a:solidFill>
                <a:highlight>
                  <a:srgbClr val="FFFFFF"/>
                </a:highlight>
                <a:latin typeface="Montserrat"/>
                <a:ea typeface="Montserrat"/>
                <a:cs typeface="Montserrat"/>
                <a:sym typeface="Montserrat"/>
              </a:rPr>
              <a:t>T</a:t>
            </a:r>
            <a:r>
              <a:rPr b="1" lang="en" sz="3300">
                <a:solidFill>
                  <a:srgbClr val="FF5A00"/>
                </a:solidFill>
                <a:highlight>
                  <a:srgbClr val="FFFFFF"/>
                </a:highlight>
                <a:latin typeface="Montserrat"/>
                <a:ea typeface="Montserrat"/>
                <a:cs typeface="Montserrat"/>
                <a:sym typeface="Montserrat"/>
              </a:rPr>
              <a:t>R</a:t>
            </a:r>
            <a:r>
              <a:rPr b="1" lang="en" sz="3300">
                <a:solidFill>
                  <a:srgbClr val="FF7900"/>
                </a:solidFill>
                <a:highlight>
                  <a:srgbClr val="FFFFFF"/>
                </a:highlight>
                <a:latin typeface="Montserrat"/>
                <a:ea typeface="Montserrat"/>
                <a:cs typeface="Montserrat"/>
                <a:sym typeface="Montserrat"/>
              </a:rPr>
              <a:t>O</a:t>
            </a:r>
            <a:r>
              <a:rPr b="1" lang="en" sz="3300">
                <a:solidFill>
                  <a:srgbClr val="FF9700"/>
                </a:solidFill>
                <a:highlight>
                  <a:srgbClr val="FFFFFF"/>
                </a:highlight>
                <a:latin typeface="Montserrat"/>
                <a:ea typeface="Montserrat"/>
                <a:cs typeface="Montserrat"/>
                <a:sym typeface="Montserrat"/>
              </a:rPr>
              <a:t> </a:t>
            </a:r>
            <a:r>
              <a:rPr b="1" lang="en" sz="3300">
                <a:solidFill>
                  <a:srgbClr val="FFB500"/>
                </a:solidFill>
                <a:highlight>
                  <a:srgbClr val="FFFFFF"/>
                </a:highlight>
                <a:latin typeface="Montserrat"/>
                <a:ea typeface="Montserrat"/>
                <a:cs typeface="Montserrat"/>
                <a:sym typeface="Montserrat"/>
              </a:rPr>
              <a:t>T</a:t>
            </a:r>
            <a:r>
              <a:rPr b="1" lang="en" sz="3300">
                <a:solidFill>
                  <a:srgbClr val="FFD300"/>
                </a:solidFill>
                <a:highlight>
                  <a:srgbClr val="FFFFFF"/>
                </a:highlight>
                <a:latin typeface="Montserrat"/>
                <a:ea typeface="Montserrat"/>
                <a:cs typeface="Montserrat"/>
                <a:sym typeface="Montserrat"/>
              </a:rPr>
              <a:t>O</a:t>
            </a:r>
            <a:r>
              <a:rPr b="1" lang="en" sz="3300">
                <a:solidFill>
                  <a:srgbClr val="FFF200"/>
                </a:solidFill>
                <a:highlight>
                  <a:srgbClr val="FFFFFF"/>
                </a:highlight>
                <a:latin typeface="Montserrat"/>
                <a:ea typeface="Montserrat"/>
                <a:cs typeface="Montserrat"/>
                <a:sym typeface="Montserrat"/>
              </a:rPr>
              <a:t> </a:t>
            </a:r>
            <a:r>
              <a:rPr b="1" lang="en" sz="3300">
                <a:solidFill>
                  <a:srgbClr val="EDFF00"/>
                </a:solidFill>
                <a:highlight>
                  <a:srgbClr val="FFFFFF"/>
                </a:highlight>
                <a:latin typeface="Montserrat"/>
                <a:ea typeface="Montserrat"/>
                <a:cs typeface="Montserrat"/>
                <a:sym typeface="Montserrat"/>
              </a:rPr>
              <a:t>F</a:t>
            </a:r>
            <a:r>
              <a:rPr b="1" lang="en" sz="3300">
                <a:solidFill>
                  <a:srgbClr val="CFFF00"/>
                </a:solidFill>
                <a:highlight>
                  <a:srgbClr val="FFFFFF"/>
                </a:highlight>
                <a:latin typeface="Montserrat"/>
                <a:ea typeface="Montserrat"/>
                <a:cs typeface="Montserrat"/>
                <a:sym typeface="Montserrat"/>
              </a:rPr>
              <a:t>R</a:t>
            </a:r>
            <a:r>
              <a:rPr b="1" lang="en" sz="3300">
                <a:solidFill>
                  <a:srgbClr val="B0FF00"/>
                </a:solidFill>
                <a:highlight>
                  <a:srgbClr val="FFFFFF"/>
                </a:highlight>
                <a:latin typeface="Montserrat"/>
                <a:ea typeface="Montserrat"/>
                <a:cs typeface="Montserrat"/>
                <a:sym typeface="Montserrat"/>
              </a:rPr>
              <a:t>A</a:t>
            </a:r>
            <a:r>
              <a:rPr b="1" lang="en" sz="3300">
                <a:solidFill>
                  <a:srgbClr val="92FF00"/>
                </a:solidFill>
                <a:highlight>
                  <a:srgbClr val="FFFFFF"/>
                </a:highlight>
                <a:latin typeface="Montserrat"/>
                <a:ea typeface="Montserrat"/>
                <a:cs typeface="Montserrat"/>
                <a:sym typeface="Montserrat"/>
              </a:rPr>
              <a:t>C</a:t>
            </a:r>
            <a:r>
              <a:rPr b="1" lang="en" sz="3300">
                <a:solidFill>
                  <a:srgbClr val="74FF00"/>
                </a:solidFill>
                <a:highlight>
                  <a:srgbClr val="FFFFFF"/>
                </a:highlight>
                <a:latin typeface="Montserrat"/>
                <a:ea typeface="Montserrat"/>
                <a:cs typeface="Montserrat"/>
                <a:sym typeface="Montserrat"/>
              </a:rPr>
              <a:t>T</a:t>
            </a:r>
            <a:r>
              <a:rPr b="1" lang="en" sz="3300">
                <a:solidFill>
                  <a:srgbClr val="56FF00"/>
                </a:solidFill>
                <a:highlight>
                  <a:srgbClr val="FFFFFF"/>
                </a:highlight>
                <a:latin typeface="Montserrat"/>
                <a:ea typeface="Montserrat"/>
                <a:cs typeface="Montserrat"/>
                <a:sym typeface="Montserrat"/>
              </a:rPr>
              <a:t>I</a:t>
            </a:r>
            <a:r>
              <a:rPr b="1" lang="en" sz="3300">
                <a:solidFill>
                  <a:srgbClr val="37FF00"/>
                </a:solidFill>
                <a:highlight>
                  <a:srgbClr val="FFFFFF"/>
                </a:highlight>
                <a:latin typeface="Montserrat"/>
                <a:ea typeface="Montserrat"/>
                <a:cs typeface="Montserrat"/>
                <a:sym typeface="Montserrat"/>
              </a:rPr>
              <a:t>O</a:t>
            </a:r>
            <a:r>
              <a:rPr b="1" lang="en" sz="3300">
                <a:solidFill>
                  <a:srgbClr val="19FF00"/>
                </a:solidFill>
                <a:highlight>
                  <a:srgbClr val="FFFFFF"/>
                </a:highlight>
                <a:latin typeface="Montserrat"/>
                <a:ea typeface="Montserrat"/>
                <a:cs typeface="Montserrat"/>
                <a:sym typeface="Montserrat"/>
              </a:rPr>
              <a:t>N</a:t>
            </a:r>
            <a:r>
              <a:rPr b="1" lang="en" sz="3300">
                <a:solidFill>
                  <a:srgbClr val="00FF04"/>
                </a:solidFill>
                <a:highlight>
                  <a:srgbClr val="FFFFFF"/>
                </a:highlight>
                <a:latin typeface="Montserrat"/>
                <a:ea typeface="Montserrat"/>
                <a:cs typeface="Montserrat"/>
                <a:sym typeface="Montserrat"/>
              </a:rPr>
              <a:t>S</a:t>
            </a:r>
            <a:endParaRPr b="1" sz="3300">
              <a:solidFill>
                <a:srgbClr val="00FF23"/>
              </a:solidFill>
              <a:highlight>
                <a:srgbClr val="FFFFFF"/>
              </a:highlight>
              <a:latin typeface="Montserrat"/>
              <a:ea typeface="Montserrat"/>
              <a:cs typeface="Montserrat"/>
              <a:sym typeface="Montserrat"/>
            </a:endParaRPr>
          </a:p>
          <a:p>
            <a:pPr indent="0" lvl="0" marL="0" rtl="0" algn="ctr">
              <a:lnSpc>
                <a:spcPct val="120000"/>
              </a:lnSpc>
              <a:spcBef>
                <a:spcPts val="0"/>
              </a:spcBef>
              <a:spcAft>
                <a:spcPts val="0"/>
              </a:spcAft>
              <a:buNone/>
            </a:pPr>
            <a:r>
              <a:rPr b="1" lang="en" sz="3700">
                <a:solidFill>
                  <a:srgbClr val="00FF41"/>
                </a:solidFill>
                <a:highlight>
                  <a:srgbClr val="FFFFFF"/>
                </a:highlight>
                <a:latin typeface="Montserrat"/>
                <a:ea typeface="Montserrat"/>
                <a:cs typeface="Montserrat"/>
                <a:sym typeface="Montserrat"/>
              </a:rPr>
              <a:t>L</a:t>
            </a:r>
            <a:r>
              <a:rPr b="1" lang="en" sz="3700">
                <a:solidFill>
                  <a:srgbClr val="00FF5F"/>
                </a:solidFill>
                <a:highlight>
                  <a:srgbClr val="FFFFFF"/>
                </a:highlight>
                <a:latin typeface="Montserrat"/>
                <a:ea typeface="Montserrat"/>
                <a:cs typeface="Montserrat"/>
                <a:sym typeface="Montserrat"/>
              </a:rPr>
              <a:t>e</a:t>
            </a:r>
            <a:r>
              <a:rPr b="1" lang="en" sz="3700">
                <a:solidFill>
                  <a:srgbClr val="00FF7D"/>
                </a:solidFill>
                <a:highlight>
                  <a:srgbClr val="FFFFFF"/>
                </a:highlight>
                <a:latin typeface="Montserrat"/>
                <a:ea typeface="Montserrat"/>
                <a:cs typeface="Montserrat"/>
                <a:sym typeface="Montserrat"/>
              </a:rPr>
              <a:t>s</a:t>
            </a:r>
            <a:r>
              <a:rPr b="1" lang="en" sz="3700">
                <a:solidFill>
                  <a:srgbClr val="00FF9C"/>
                </a:solidFill>
                <a:highlight>
                  <a:srgbClr val="FFFFFF"/>
                </a:highlight>
                <a:latin typeface="Montserrat"/>
                <a:ea typeface="Montserrat"/>
                <a:cs typeface="Montserrat"/>
                <a:sym typeface="Montserrat"/>
              </a:rPr>
              <a:t>s</a:t>
            </a:r>
            <a:r>
              <a:rPr b="1" lang="en" sz="3700">
                <a:solidFill>
                  <a:srgbClr val="00FFBA"/>
                </a:solidFill>
                <a:highlight>
                  <a:srgbClr val="FFFFFF"/>
                </a:highlight>
                <a:latin typeface="Montserrat"/>
                <a:ea typeface="Montserrat"/>
                <a:cs typeface="Montserrat"/>
                <a:sym typeface="Montserrat"/>
              </a:rPr>
              <a:t>o</a:t>
            </a:r>
            <a:r>
              <a:rPr b="1" lang="en" sz="3700">
                <a:solidFill>
                  <a:srgbClr val="00FFD8"/>
                </a:solidFill>
                <a:highlight>
                  <a:srgbClr val="FFFFFF"/>
                </a:highlight>
                <a:latin typeface="Montserrat"/>
                <a:ea typeface="Montserrat"/>
                <a:cs typeface="Montserrat"/>
                <a:sym typeface="Montserrat"/>
              </a:rPr>
              <a:t>n</a:t>
            </a:r>
            <a:r>
              <a:rPr b="1" lang="en" sz="3700">
                <a:solidFill>
                  <a:srgbClr val="00FFF7"/>
                </a:solidFill>
                <a:highlight>
                  <a:srgbClr val="FFFFFF"/>
                </a:highlight>
                <a:latin typeface="Montserrat"/>
                <a:ea typeface="Montserrat"/>
                <a:cs typeface="Montserrat"/>
                <a:sym typeface="Montserrat"/>
              </a:rPr>
              <a:t> </a:t>
            </a:r>
            <a:r>
              <a:rPr b="1" lang="en" sz="3700">
                <a:solidFill>
                  <a:srgbClr val="00E8FF"/>
                </a:solidFill>
                <a:highlight>
                  <a:srgbClr val="FFFFFF"/>
                </a:highlight>
                <a:latin typeface="Montserrat"/>
                <a:ea typeface="Montserrat"/>
                <a:cs typeface="Montserrat"/>
                <a:sym typeface="Montserrat"/>
              </a:rPr>
              <a:t>2</a:t>
            </a:r>
            <a:r>
              <a:rPr b="1" lang="en" sz="3700">
                <a:solidFill>
                  <a:srgbClr val="00CAFF"/>
                </a:solidFill>
                <a:highlight>
                  <a:srgbClr val="FFFFFF"/>
                </a:highlight>
                <a:latin typeface="Montserrat"/>
                <a:ea typeface="Montserrat"/>
                <a:cs typeface="Montserrat"/>
                <a:sym typeface="Montserrat"/>
              </a:rPr>
              <a:t>:</a:t>
            </a:r>
            <a:r>
              <a:rPr b="1" lang="en" sz="3700">
                <a:solidFill>
                  <a:srgbClr val="00ACFF"/>
                </a:solidFill>
                <a:highlight>
                  <a:srgbClr val="FFFFFF"/>
                </a:highlight>
                <a:latin typeface="Montserrat"/>
                <a:ea typeface="Montserrat"/>
                <a:cs typeface="Montserrat"/>
                <a:sym typeface="Montserrat"/>
              </a:rPr>
              <a:t> </a:t>
            </a:r>
            <a:endParaRPr b="1" sz="3700">
              <a:solidFill>
                <a:srgbClr val="008DFF"/>
              </a:solidFill>
              <a:highlight>
                <a:srgbClr val="FFFFFF"/>
              </a:highlight>
              <a:latin typeface="Montserrat"/>
              <a:ea typeface="Montserrat"/>
              <a:cs typeface="Montserrat"/>
              <a:sym typeface="Montserrat"/>
            </a:endParaRPr>
          </a:p>
          <a:p>
            <a:pPr indent="0" lvl="0" marL="0" rtl="0" algn="ctr">
              <a:lnSpc>
                <a:spcPct val="120000"/>
              </a:lnSpc>
              <a:spcBef>
                <a:spcPts val="0"/>
              </a:spcBef>
              <a:spcAft>
                <a:spcPts val="0"/>
              </a:spcAft>
              <a:buNone/>
            </a:pPr>
            <a:r>
              <a:rPr b="1" i="1" lang="en" sz="3900">
                <a:solidFill>
                  <a:srgbClr val="006FFF"/>
                </a:solidFill>
                <a:highlight>
                  <a:srgbClr val="FFFFFF"/>
                </a:highlight>
                <a:latin typeface="Montserrat"/>
                <a:ea typeface="Montserrat"/>
                <a:cs typeface="Montserrat"/>
                <a:sym typeface="Montserrat"/>
              </a:rPr>
              <a:t>C</a:t>
            </a:r>
            <a:r>
              <a:rPr b="1" i="1" lang="en" sz="3900">
                <a:solidFill>
                  <a:srgbClr val="0051FF"/>
                </a:solidFill>
                <a:highlight>
                  <a:srgbClr val="FFFFFF"/>
                </a:highlight>
                <a:latin typeface="Montserrat"/>
                <a:ea typeface="Montserrat"/>
                <a:cs typeface="Montserrat"/>
                <a:sym typeface="Montserrat"/>
              </a:rPr>
              <a:t>o</a:t>
            </a:r>
            <a:r>
              <a:rPr b="1" i="1" lang="en" sz="3900">
                <a:solidFill>
                  <a:srgbClr val="0033FF"/>
                </a:solidFill>
                <a:highlight>
                  <a:srgbClr val="FFFFFF"/>
                </a:highlight>
                <a:latin typeface="Montserrat"/>
                <a:ea typeface="Montserrat"/>
                <a:cs typeface="Montserrat"/>
                <a:sym typeface="Montserrat"/>
              </a:rPr>
              <a:t>m</a:t>
            </a:r>
            <a:r>
              <a:rPr b="1" i="1" lang="en" sz="3900">
                <a:solidFill>
                  <a:srgbClr val="0014FF"/>
                </a:solidFill>
                <a:highlight>
                  <a:srgbClr val="FFFFFF"/>
                </a:highlight>
                <a:latin typeface="Montserrat"/>
                <a:ea typeface="Montserrat"/>
                <a:cs typeface="Montserrat"/>
                <a:sym typeface="Montserrat"/>
              </a:rPr>
              <a:t>p</a:t>
            </a:r>
            <a:r>
              <a:rPr b="1" i="1" lang="en" sz="3900">
                <a:solidFill>
                  <a:srgbClr val="0900FF"/>
                </a:solidFill>
                <a:highlight>
                  <a:srgbClr val="FFFFFF"/>
                </a:highlight>
                <a:latin typeface="Montserrat"/>
                <a:ea typeface="Montserrat"/>
                <a:cs typeface="Montserrat"/>
                <a:sym typeface="Montserrat"/>
              </a:rPr>
              <a:t>os</a:t>
            </a:r>
            <a:r>
              <a:rPr b="1" i="1" lang="en" sz="3900">
                <a:solidFill>
                  <a:srgbClr val="2700FF"/>
                </a:solidFill>
                <a:highlight>
                  <a:srgbClr val="FFFFFF"/>
                </a:highlight>
                <a:latin typeface="Montserrat"/>
                <a:ea typeface="Montserrat"/>
                <a:cs typeface="Montserrat"/>
                <a:sym typeface="Montserrat"/>
              </a:rPr>
              <a:t>i</a:t>
            </a:r>
            <a:r>
              <a:rPr b="1" i="1" lang="en" sz="3900">
                <a:solidFill>
                  <a:srgbClr val="4600FF"/>
                </a:solidFill>
                <a:highlight>
                  <a:srgbClr val="FFFFFF"/>
                </a:highlight>
                <a:latin typeface="Montserrat"/>
                <a:ea typeface="Montserrat"/>
                <a:cs typeface="Montserrat"/>
                <a:sym typeface="Montserrat"/>
              </a:rPr>
              <a:t>n</a:t>
            </a:r>
            <a:r>
              <a:rPr b="1" i="1" lang="en" sz="3900">
                <a:solidFill>
                  <a:srgbClr val="6400FF"/>
                </a:solidFill>
                <a:highlight>
                  <a:srgbClr val="FFFFFF"/>
                </a:highlight>
                <a:latin typeface="Montserrat"/>
                <a:ea typeface="Montserrat"/>
                <a:cs typeface="Montserrat"/>
                <a:sym typeface="Montserrat"/>
              </a:rPr>
              <a:t>g</a:t>
            </a:r>
            <a:r>
              <a:rPr b="1" i="1" lang="en" sz="3900">
                <a:solidFill>
                  <a:srgbClr val="8200FF"/>
                </a:solidFill>
                <a:highlight>
                  <a:srgbClr val="FFFFFF"/>
                </a:highlight>
                <a:latin typeface="Montserrat"/>
                <a:ea typeface="Montserrat"/>
                <a:cs typeface="Montserrat"/>
                <a:sym typeface="Montserrat"/>
              </a:rPr>
              <a:t> </a:t>
            </a:r>
            <a:r>
              <a:rPr b="1" i="1" lang="en" sz="3900">
                <a:solidFill>
                  <a:srgbClr val="A000FF"/>
                </a:solidFill>
                <a:highlight>
                  <a:srgbClr val="FFFFFF"/>
                </a:highlight>
                <a:latin typeface="Montserrat"/>
                <a:ea typeface="Montserrat"/>
                <a:cs typeface="Montserrat"/>
                <a:sym typeface="Montserrat"/>
              </a:rPr>
              <a:t>F</a:t>
            </a:r>
            <a:r>
              <a:rPr b="1" i="1" lang="en" sz="3900">
                <a:solidFill>
                  <a:srgbClr val="BF00FF"/>
                </a:solidFill>
                <a:highlight>
                  <a:srgbClr val="FFFFFF"/>
                </a:highlight>
                <a:latin typeface="Montserrat"/>
                <a:ea typeface="Montserrat"/>
                <a:cs typeface="Montserrat"/>
                <a:sym typeface="Montserrat"/>
              </a:rPr>
              <a:t>r</a:t>
            </a:r>
            <a:r>
              <a:rPr b="1" i="1" lang="en" sz="3900">
                <a:solidFill>
                  <a:srgbClr val="DD00FF"/>
                </a:solidFill>
                <a:highlight>
                  <a:srgbClr val="FFFFFF"/>
                </a:highlight>
                <a:latin typeface="Montserrat"/>
                <a:ea typeface="Montserrat"/>
                <a:cs typeface="Montserrat"/>
                <a:sym typeface="Montserrat"/>
              </a:rPr>
              <a:t>a</a:t>
            </a:r>
            <a:r>
              <a:rPr b="1" i="1" lang="en" sz="3900">
                <a:solidFill>
                  <a:srgbClr val="FB00FF"/>
                </a:solidFill>
                <a:highlight>
                  <a:srgbClr val="FFFFFF"/>
                </a:highlight>
                <a:latin typeface="Montserrat"/>
                <a:ea typeface="Montserrat"/>
                <a:cs typeface="Montserrat"/>
                <a:sym typeface="Montserrat"/>
              </a:rPr>
              <a:t>c</a:t>
            </a:r>
            <a:r>
              <a:rPr b="1" i="1" lang="en" sz="3900">
                <a:solidFill>
                  <a:srgbClr val="FF00E3"/>
                </a:solidFill>
                <a:highlight>
                  <a:srgbClr val="FFFFFF"/>
                </a:highlight>
                <a:latin typeface="Montserrat"/>
                <a:ea typeface="Montserrat"/>
                <a:cs typeface="Montserrat"/>
                <a:sym typeface="Montserrat"/>
              </a:rPr>
              <a:t>t</a:t>
            </a:r>
            <a:r>
              <a:rPr b="1" i="1" lang="en" sz="3900">
                <a:solidFill>
                  <a:srgbClr val="FF00C5"/>
                </a:solidFill>
                <a:highlight>
                  <a:srgbClr val="FFFFFF"/>
                </a:highlight>
                <a:latin typeface="Montserrat"/>
                <a:ea typeface="Montserrat"/>
                <a:cs typeface="Montserrat"/>
                <a:sym typeface="Montserrat"/>
              </a:rPr>
              <a:t>i</a:t>
            </a:r>
            <a:r>
              <a:rPr b="1" i="1" lang="en" sz="3900">
                <a:solidFill>
                  <a:srgbClr val="FF00A7"/>
                </a:solidFill>
                <a:highlight>
                  <a:srgbClr val="FFFFFF"/>
                </a:highlight>
                <a:latin typeface="Montserrat"/>
                <a:ea typeface="Montserrat"/>
                <a:cs typeface="Montserrat"/>
                <a:sym typeface="Montserrat"/>
              </a:rPr>
              <a:t>o</a:t>
            </a:r>
            <a:r>
              <a:rPr b="1" i="1" lang="en" sz="3900">
                <a:solidFill>
                  <a:srgbClr val="FF0089"/>
                </a:solidFill>
                <a:highlight>
                  <a:srgbClr val="FFFFFF"/>
                </a:highlight>
                <a:latin typeface="Montserrat"/>
                <a:ea typeface="Montserrat"/>
                <a:cs typeface="Montserrat"/>
                <a:sym typeface="Montserrat"/>
              </a:rPr>
              <a:t>n</a:t>
            </a:r>
            <a:r>
              <a:rPr b="1" i="1" lang="en" sz="3900">
                <a:solidFill>
                  <a:srgbClr val="FF006A"/>
                </a:solidFill>
                <a:highlight>
                  <a:srgbClr val="FFFFFF"/>
                </a:highlight>
                <a:latin typeface="Montserrat"/>
                <a:ea typeface="Montserrat"/>
                <a:cs typeface="Montserrat"/>
                <a:sym typeface="Montserrat"/>
              </a:rPr>
              <a:t>s</a:t>
            </a:r>
            <a:endParaRPr b="1" i="1" sz="3900">
              <a:solidFill>
                <a:srgbClr val="FF006A"/>
              </a:solidFill>
              <a:highlight>
                <a:srgbClr val="FFFFFF"/>
              </a:highlight>
              <a:latin typeface="Montserrat"/>
              <a:ea typeface="Montserrat"/>
              <a:cs typeface="Montserrat"/>
              <a:sym typeface="Montserrat"/>
            </a:endParaRPr>
          </a:p>
        </p:txBody>
      </p:sp>
      <p:sp>
        <p:nvSpPr>
          <p:cNvPr id="225" name="Google Shape;225;p69"/>
          <p:cNvSpPr txBox="1"/>
          <p:nvPr/>
        </p:nvSpPr>
        <p:spPr>
          <a:xfrm>
            <a:off x="5315500" y="3243975"/>
            <a:ext cx="3663900" cy="1416300"/>
          </a:xfrm>
          <a:prstGeom prst="rect">
            <a:avLst/>
          </a:prstGeom>
          <a:solidFill>
            <a:srgbClr val="FFFFFF">
              <a:alpha val="56900"/>
            </a:srgbClr>
          </a:solidFill>
          <a:ln>
            <a:noFill/>
          </a:ln>
          <a:effectLst>
            <a:outerShdw blurRad="271463" rotWithShape="0" algn="bl" dir="5400000" dist="19050">
              <a:srgbClr val="000000">
                <a:alpha val="52999"/>
              </a:srgbClr>
            </a:outerShdw>
          </a:effectLst>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600" u="sng">
                <a:solidFill>
                  <a:srgbClr val="666666"/>
                </a:solidFill>
                <a:latin typeface="Montserrat"/>
                <a:ea typeface="Montserrat"/>
                <a:cs typeface="Montserrat"/>
                <a:sym typeface="Montserrat"/>
              </a:rPr>
              <a:t>course name</a:t>
            </a:r>
            <a:endParaRPr sz="2600" u="sng">
              <a:solidFill>
                <a:srgbClr val="666666"/>
              </a:solidFill>
              <a:latin typeface="Montserrat"/>
              <a:ea typeface="Montserrat"/>
              <a:cs typeface="Montserrat"/>
              <a:sym typeface="Montserrat"/>
            </a:endParaRPr>
          </a:p>
          <a:p>
            <a:pPr indent="0" lvl="0" marL="0" rtl="0" algn="ctr">
              <a:lnSpc>
                <a:spcPct val="115000"/>
              </a:lnSpc>
              <a:spcBef>
                <a:spcPts val="0"/>
              </a:spcBef>
              <a:spcAft>
                <a:spcPts val="0"/>
              </a:spcAft>
              <a:buNone/>
            </a:pPr>
            <a:r>
              <a:rPr lang="en" sz="2600" u="sng">
                <a:solidFill>
                  <a:srgbClr val="666666"/>
                </a:solidFill>
                <a:latin typeface="Montserrat"/>
                <a:ea typeface="Montserrat"/>
                <a:cs typeface="Montserrat"/>
                <a:sym typeface="Montserrat"/>
              </a:rPr>
              <a:t>class name</a:t>
            </a:r>
            <a:endParaRPr sz="2600" u="sng">
              <a:solidFill>
                <a:srgbClr val="666666"/>
              </a:solidFill>
              <a:latin typeface="Montserrat"/>
              <a:ea typeface="Montserrat"/>
              <a:cs typeface="Montserrat"/>
              <a:sym typeface="Montserrat"/>
            </a:endParaRPr>
          </a:p>
          <a:p>
            <a:pPr indent="0" lvl="0" marL="0" rtl="0" algn="ctr">
              <a:lnSpc>
                <a:spcPct val="115000"/>
              </a:lnSpc>
              <a:spcBef>
                <a:spcPts val="0"/>
              </a:spcBef>
              <a:spcAft>
                <a:spcPts val="0"/>
              </a:spcAft>
              <a:buNone/>
            </a:pPr>
            <a:r>
              <a:rPr lang="en" sz="2600" u="sng">
                <a:solidFill>
                  <a:srgbClr val="666666"/>
                </a:solidFill>
                <a:latin typeface="Montserrat"/>
                <a:ea typeface="Montserrat"/>
                <a:cs typeface="Montserrat"/>
                <a:sym typeface="Montserrat"/>
              </a:rPr>
              <a:t>date</a:t>
            </a:r>
            <a:endParaRPr sz="2600" u="sng">
              <a:solidFill>
                <a:srgbClr val="666666"/>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1000"/>
                                        <p:tgtEl>
                                          <p:spTgt spid="222"/>
                                        </p:tgtEl>
                                      </p:cBhvr>
                                    </p:animEffect>
                                  </p:childTnLst>
                                </p:cTn>
                              </p:par>
                              <p:par>
                                <p:cTn fill="hold" nodeType="withEffect" presetClass="emph" presetID="8" presetSubtype="0">
                                  <p:stCondLst>
                                    <p:cond delay="0"/>
                                  </p:stCondLst>
                                  <p:childTnLst>
                                    <p:animRot by="-21600000">
                                      <p:cBhvr>
                                        <p:cTn dur="1700" fill="hold"/>
                                        <p:tgtEl>
                                          <p:spTgt spid="222"/>
                                        </p:tgtEl>
                                        <p:attrNameLst>
                                          <p:attrName>r</p:attrName>
                                        </p:attrNameLst>
                                      </p:cBhvr>
                                    </p:animRot>
                                  </p:childTnLst>
                                </p:cTn>
                              </p:par>
                              <p:par>
                                <p:cTn fill="hold" nodeType="with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1000"/>
                                        <p:tgtEl>
                                          <p:spTgt spid="2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900FF">
                <a:alpha val="91764"/>
              </a:srgbClr>
            </a:gs>
            <a:gs pos="100000">
              <a:srgbClr val="80008C"/>
            </a:gs>
          </a:gsLst>
          <a:path path="circle">
            <a:fillToRect b="50%" l="50%" r="50%" t="50%"/>
          </a:path>
          <a:tileRect/>
        </a:gradFill>
      </p:bgPr>
    </p:bg>
    <p:spTree>
      <p:nvGrpSpPr>
        <p:cNvPr id="763" name="Shape 763"/>
        <p:cNvGrpSpPr/>
        <p:nvPr/>
      </p:nvGrpSpPr>
      <p:grpSpPr>
        <a:xfrm>
          <a:off x="0" y="0"/>
          <a:ext cx="0" cy="0"/>
          <a:chOff x="0" y="0"/>
          <a:chExt cx="0" cy="0"/>
        </a:xfrm>
      </p:grpSpPr>
      <p:graphicFrame>
        <p:nvGraphicFramePr>
          <p:cNvPr id="764" name="Google Shape;764;p105"/>
          <p:cNvGraphicFramePr/>
          <p:nvPr/>
        </p:nvGraphicFramePr>
        <p:xfrm>
          <a:off x="237475" y="1673000"/>
          <a:ext cx="3000000" cy="3000000"/>
        </p:xfrm>
        <a:graphic>
          <a:graphicData uri="http://schemas.openxmlformats.org/drawingml/2006/table">
            <a:tbl>
              <a:tblPr>
                <a:noFill/>
                <a:tableStyleId>{85B4F9D0-3C74-4D89-A887-4DB0D41C2214}</a:tableStyleId>
              </a:tblPr>
              <a:tblGrid>
                <a:gridCol w="1102825"/>
                <a:gridCol w="3231700"/>
                <a:gridCol w="3201275"/>
                <a:gridCol w="1219000"/>
              </a:tblGrid>
              <a:tr h="300950">
                <a:tc>
                  <a:txBody>
                    <a:bodyPr/>
                    <a:lstStyle/>
                    <a:p>
                      <a:pPr indent="0" lvl="0" marL="0" rtl="0" algn="ctr">
                        <a:spcBef>
                          <a:spcPts val="0"/>
                        </a:spcBef>
                        <a:spcAft>
                          <a:spcPts val="0"/>
                        </a:spcAft>
                        <a:buNone/>
                      </a:pPr>
                      <a:r>
                        <a:rPr b="1" lang="en">
                          <a:solidFill>
                            <a:srgbClr val="434343"/>
                          </a:solidFill>
                        </a:rPr>
                        <a:t>QR</a:t>
                      </a:r>
                      <a:endParaRPr b="1">
                        <a:solidFill>
                          <a:srgbClr val="434343"/>
                        </a:solidFill>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b="1" lang="en">
                          <a:solidFill>
                            <a:srgbClr val="434343"/>
                          </a:solidFill>
                        </a:rPr>
                        <a:t>HYPER-LINK </a:t>
                      </a:r>
                      <a:endParaRPr b="1">
                        <a:solidFill>
                          <a:srgbClr val="434343"/>
                        </a:solidFill>
                        <a:latin typeface="Roboto"/>
                        <a:ea typeface="Roboto"/>
                        <a:cs typeface="Roboto"/>
                        <a:sym typeface="Roboto"/>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b="1" lang="en">
                          <a:solidFill>
                            <a:srgbClr val="434343"/>
                          </a:solidFill>
                        </a:rPr>
                        <a:t>PREVIEW</a:t>
                      </a:r>
                      <a:endParaRPr b="1">
                        <a:solidFill>
                          <a:srgbClr val="434343"/>
                        </a:solidFill>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b="1" lang="en" sz="1100">
                          <a:solidFill>
                            <a:srgbClr val="434343"/>
                          </a:solidFill>
                          <a:latin typeface="Roboto"/>
                          <a:ea typeface="Roboto"/>
                          <a:cs typeface="Roboto"/>
                          <a:sym typeface="Roboto"/>
                        </a:rPr>
                        <a:t>STANDARD</a:t>
                      </a:r>
                      <a:endParaRPr b="1" sz="1100">
                        <a:solidFill>
                          <a:srgbClr val="434343"/>
                        </a:solidFill>
                        <a:latin typeface="Roboto"/>
                        <a:ea typeface="Roboto"/>
                        <a:cs typeface="Roboto"/>
                        <a:sym typeface="Roboto"/>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D9D9D9"/>
                    </a:solidFill>
                  </a:tcPr>
                </a:tc>
              </a:tr>
              <a:tr h="457175">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u="sng">
                          <a:solidFill>
                            <a:srgbClr val="00FF00"/>
                          </a:solidFill>
                          <a:latin typeface="Comfortaa"/>
                          <a:ea typeface="Comfortaa"/>
                          <a:cs typeface="Comfortaa"/>
                          <a:sym typeface="Comfortaa"/>
                        </a:rPr>
                        <a:t>NAMING FRACTIONS</a:t>
                      </a:r>
                      <a:endParaRPr b="1" u="sng">
                        <a:solidFill>
                          <a:srgbClr val="00FF00"/>
                        </a:solidFill>
                        <a:latin typeface="Comfortaa"/>
                        <a:ea typeface="Comfortaa"/>
                        <a:cs typeface="Comfortaa"/>
                        <a:sym typeface="Comfortaa"/>
                      </a:endParaRPr>
                    </a:p>
                    <a:p>
                      <a:pPr indent="0" lvl="0" marL="0" rtl="0" algn="l">
                        <a:spcBef>
                          <a:spcPts val="0"/>
                        </a:spcBef>
                        <a:spcAft>
                          <a:spcPts val="0"/>
                        </a:spcAft>
                        <a:buNone/>
                      </a:pPr>
                      <a:r>
                        <a:rPr lang="en" sz="1500" u="sng">
                          <a:solidFill>
                            <a:srgbClr val="FFFFFF"/>
                          </a:solidFill>
                          <a:latin typeface="Roboto"/>
                          <a:ea typeface="Roboto"/>
                          <a:cs typeface="Roboto"/>
                          <a:sym typeface="Roboto"/>
                          <a:hlinkClick r:id="rId3">
                            <a:extLst>
                              <a:ext uri="{A12FA001-AC4F-418D-AE19-62706E023703}">
                                <ahyp:hlinkClr val="tx"/>
                              </a:ext>
                            </a:extLst>
                          </a:hlinkClick>
                        </a:rPr>
                        <a:t>https://www.commoncoresheets.com/naming-fractions/483/oat</a:t>
                      </a:r>
                      <a:endParaRPr sz="1500">
                        <a:solidFill>
                          <a:srgbClr val="FFFFFF"/>
                        </a:solidFill>
                        <a:latin typeface="Roboto"/>
                        <a:ea typeface="Roboto"/>
                        <a:cs typeface="Roboto"/>
                        <a:sym typeface="Roboto"/>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500">
                        <a:latin typeface="Roboto"/>
                        <a:ea typeface="Roboto"/>
                        <a:cs typeface="Roboto"/>
                        <a:sym typeface="Roboto"/>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800">
                          <a:solidFill>
                            <a:srgbClr val="FFFFFF"/>
                          </a:solidFill>
                          <a:latin typeface="Roboto"/>
                          <a:ea typeface="Roboto"/>
                          <a:cs typeface="Roboto"/>
                          <a:sym typeface="Roboto"/>
                        </a:rPr>
                        <a:t>2.NF.1</a:t>
                      </a:r>
                      <a:endParaRPr sz="1800">
                        <a:solidFill>
                          <a:srgbClr val="FFFFFF"/>
                        </a:solidFill>
                        <a:latin typeface="Roboto"/>
                        <a:ea typeface="Roboto"/>
                        <a:cs typeface="Roboto"/>
                        <a:sym typeface="Roboto"/>
                      </a:endParaRPr>
                    </a:p>
                    <a:p>
                      <a:pPr indent="0" lvl="0" marL="0" rtl="0" algn="ctr">
                        <a:spcBef>
                          <a:spcPts val="0"/>
                        </a:spcBef>
                        <a:spcAft>
                          <a:spcPts val="0"/>
                        </a:spcAft>
                        <a:buNone/>
                      </a:pPr>
                      <a:r>
                        <a:rPr lang="en" sz="1800">
                          <a:solidFill>
                            <a:srgbClr val="FFFFFF"/>
                          </a:solidFill>
                          <a:latin typeface="Roboto"/>
                          <a:ea typeface="Roboto"/>
                          <a:cs typeface="Roboto"/>
                          <a:sym typeface="Roboto"/>
                        </a:rPr>
                        <a:t>2.NF.3</a:t>
                      </a:r>
                      <a:endParaRPr sz="1800">
                        <a:solidFill>
                          <a:srgbClr val="FFFFFF"/>
                        </a:solidFill>
                        <a:latin typeface="Roboto"/>
                        <a:ea typeface="Roboto"/>
                        <a:cs typeface="Roboto"/>
                        <a:sym typeface="Roboto"/>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bl>
          </a:graphicData>
        </a:graphic>
      </p:graphicFrame>
      <p:sp>
        <p:nvSpPr>
          <p:cNvPr id="765" name="Google Shape;765;p105"/>
          <p:cNvSpPr txBox="1"/>
          <p:nvPr>
            <p:ph idx="4294967295" type="title"/>
          </p:nvPr>
        </p:nvSpPr>
        <p:spPr>
          <a:xfrm>
            <a:off x="311700" y="7425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rgbClr val="FFFFFF"/>
                </a:solidFill>
                <a:latin typeface="Luckiest Guy"/>
                <a:ea typeface="Luckiest Guy"/>
                <a:cs typeface="Luckiest Guy"/>
                <a:sym typeface="Luckiest Guy"/>
              </a:rPr>
              <a:t>Independent work</a:t>
            </a:r>
            <a:r>
              <a:rPr lang="en">
                <a:solidFill>
                  <a:srgbClr val="FFFFFF"/>
                </a:solidFill>
              </a:rPr>
              <a:t>: Adding Unit Fractions</a:t>
            </a:r>
            <a:endParaRPr>
              <a:solidFill>
                <a:srgbClr val="FFFFFF"/>
              </a:solidFill>
            </a:endParaRPr>
          </a:p>
        </p:txBody>
      </p:sp>
      <p:sp>
        <p:nvSpPr>
          <p:cNvPr id="766" name="Google Shape;766;p105"/>
          <p:cNvSpPr txBox="1"/>
          <p:nvPr/>
        </p:nvSpPr>
        <p:spPr>
          <a:xfrm>
            <a:off x="311700" y="518925"/>
            <a:ext cx="8520600" cy="4002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0"/>
              </a:spcAft>
              <a:buNone/>
            </a:pPr>
            <a:r>
              <a:rPr b="1" lang="en" u="sng">
                <a:solidFill>
                  <a:srgbClr val="FFFFFF"/>
                </a:solidFill>
                <a:latin typeface="Montserrat"/>
                <a:ea typeface="Montserrat"/>
                <a:cs typeface="Montserrat"/>
                <a:sym typeface="Montserrat"/>
              </a:rPr>
              <a:t>Objective statement #2: I can add unit fractions to create bigger fractions.</a:t>
            </a:r>
            <a:endParaRPr b="1" u="sng">
              <a:solidFill>
                <a:srgbClr val="FFFFFF"/>
              </a:solidFill>
              <a:latin typeface="Montserrat"/>
              <a:ea typeface="Montserrat"/>
              <a:cs typeface="Montserrat"/>
              <a:sym typeface="Montserrat"/>
            </a:endParaRPr>
          </a:p>
        </p:txBody>
      </p:sp>
      <p:sp>
        <p:nvSpPr>
          <p:cNvPr id="767" name="Google Shape;767;p105"/>
          <p:cNvSpPr txBox="1"/>
          <p:nvPr/>
        </p:nvSpPr>
        <p:spPr>
          <a:xfrm>
            <a:off x="382013" y="798350"/>
            <a:ext cx="84693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rgbClr val="FFFFFF"/>
                </a:solidFill>
                <a:latin typeface="Montserrat"/>
                <a:ea typeface="Montserrat"/>
                <a:cs typeface="Montserrat"/>
                <a:sym typeface="Montserrat"/>
              </a:rPr>
              <a:t>How to do it</a:t>
            </a:r>
            <a:r>
              <a:rPr lang="en" sz="1100">
                <a:solidFill>
                  <a:srgbClr val="FFFFFF"/>
                </a:solidFill>
                <a:latin typeface="Montserrat Medium"/>
                <a:ea typeface="Montserrat Medium"/>
                <a:cs typeface="Montserrat Medium"/>
                <a:sym typeface="Montserrat Medium"/>
              </a:rPr>
              <a:t>:</a:t>
            </a:r>
            <a:r>
              <a:rPr b="1" lang="en" sz="1200">
                <a:solidFill>
                  <a:srgbClr val="FFFFFF"/>
                </a:solidFill>
                <a:latin typeface="Montserrat"/>
                <a:ea typeface="Montserrat"/>
                <a:cs typeface="Montserrat"/>
                <a:sym typeface="Montserrat"/>
              </a:rPr>
              <a:t> </a:t>
            </a:r>
            <a:r>
              <a:rPr lang="en" sz="1200">
                <a:solidFill>
                  <a:srgbClr val="FFFFFF"/>
                </a:solidFill>
                <a:latin typeface="Montserrat"/>
                <a:ea typeface="Montserrat"/>
                <a:cs typeface="Montserrat"/>
                <a:sym typeface="Montserrat"/>
              </a:rPr>
              <a:t>Each link/QR code will take you to a different set of problems. Answer questions until you feel that you have mastered the concept. If you struggle at first, keep trying until you get 3 in a row correct.</a:t>
            </a:r>
            <a:endParaRPr sz="1200">
              <a:solidFill>
                <a:srgbClr val="FFFFFF"/>
              </a:solidFill>
              <a:latin typeface="Montserrat"/>
              <a:ea typeface="Montserrat"/>
              <a:cs typeface="Montserrat"/>
              <a:sym typeface="Montserrat"/>
            </a:endParaRPr>
          </a:p>
        </p:txBody>
      </p:sp>
      <p:grpSp>
        <p:nvGrpSpPr>
          <p:cNvPr id="768" name="Google Shape;768;p105"/>
          <p:cNvGrpSpPr/>
          <p:nvPr/>
        </p:nvGrpSpPr>
        <p:grpSpPr>
          <a:xfrm>
            <a:off x="5295578" y="2105476"/>
            <a:ext cx="2063763" cy="922168"/>
            <a:chOff x="4915600" y="3837000"/>
            <a:chExt cx="2482275" cy="1109175"/>
          </a:xfrm>
        </p:grpSpPr>
        <p:pic>
          <p:nvPicPr>
            <p:cNvPr id="769" name="Google Shape;769;p105"/>
            <p:cNvPicPr preferRelativeResize="0"/>
            <p:nvPr/>
          </p:nvPicPr>
          <p:blipFill rotWithShape="1">
            <a:blip r:embed="rId4">
              <a:alphaModFix/>
            </a:blip>
            <a:srcRect b="43339" l="0" r="0" t="0"/>
            <a:stretch/>
          </p:blipFill>
          <p:spPr>
            <a:xfrm>
              <a:off x="4915600" y="3837000"/>
              <a:ext cx="1309581" cy="1109175"/>
            </a:xfrm>
            <a:prstGeom prst="rect">
              <a:avLst/>
            </a:prstGeom>
            <a:noFill/>
            <a:ln>
              <a:noFill/>
            </a:ln>
          </p:spPr>
        </p:pic>
        <p:pic>
          <p:nvPicPr>
            <p:cNvPr id="770" name="Google Shape;770;p105"/>
            <p:cNvPicPr preferRelativeResize="0"/>
            <p:nvPr/>
          </p:nvPicPr>
          <p:blipFill rotWithShape="1">
            <a:blip r:embed="rId4">
              <a:alphaModFix/>
            </a:blip>
            <a:srcRect b="0" l="14134" r="13600" t="55787"/>
            <a:stretch/>
          </p:blipFill>
          <p:spPr>
            <a:xfrm>
              <a:off x="6185125" y="3837000"/>
              <a:ext cx="1212750" cy="1109175"/>
            </a:xfrm>
            <a:prstGeom prst="rect">
              <a:avLst/>
            </a:prstGeom>
            <a:noFill/>
            <a:ln>
              <a:noFill/>
            </a:ln>
          </p:spPr>
        </p:pic>
      </p:grpSp>
      <p:pic>
        <p:nvPicPr>
          <p:cNvPr id="771" name="Google Shape;771;p105"/>
          <p:cNvPicPr preferRelativeResize="0"/>
          <p:nvPr/>
        </p:nvPicPr>
        <p:blipFill>
          <a:blip r:embed="rId5">
            <a:alphaModFix/>
          </a:blip>
          <a:stretch>
            <a:fillRect/>
          </a:stretch>
        </p:blipFill>
        <p:spPr>
          <a:xfrm>
            <a:off x="382025" y="2121850"/>
            <a:ext cx="889425" cy="88942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900FF">
                <a:alpha val="91764"/>
              </a:srgbClr>
            </a:gs>
            <a:gs pos="100000">
              <a:srgbClr val="80008C"/>
            </a:gs>
          </a:gsLst>
          <a:path path="circle">
            <a:fillToRect b="50%" l="50%" r="50%" t="50%"/>
          </a:path>
          <a:tileRect/>
        </a:gradFill>
      </p:bgPr>
    </p:bg>
    <p:spTree>
      <p:nvGrpSpPr>
        <p:cNvPr id="775" name="Shape 775"/>
        <p:cNvGrpSpPr/>
        <p:nvPr/>
      </p:nvGrpSpPr>
      <p:grpSpPr>
        <a:xfrm>
          <a:off x="0" y="0"/>
          <a:ext cx="0" cy="0"/>
          <a:chOff x="0" y="0"/>
          <a:chExt cx="0" cy="0"/>
        </a:xfrm>
      </p:grpSpPr>
      <p:graphicFrame>
        <p:nvGraphicFramePr>
          <p:cNvPr id="776" name="Google Shape;776;p106"/>
          <p:cNvGraphicFramePr/>
          <p:nvPr/>
        </p:nvGraphicFramePr>
        <p:xfrm>
          <a:off x="237475" y="1673000"/>
          <a:ext cx="3000000" cy="3000000"/>
        </p:xfrm>
        <a:graphic>
          <a:graphicData uri="http://schemas.openxmlformats.org/drawingml/2006/table">
            <a:tbl>
              <a:tblPr>
                <a:noFill/>
                <a:tableStyleId>{85B4F9D0-3C74-4D89-A887-4DB0D41C2214}</a:tableStyleId>
              </a:tblPr>
              <a:tblGrid>
                <a:gridCol w="1102825"/>
                <a:gridCol w="3231700"/>
                <a:gridCol w="3201275"/>
                <a:gridCol w="1219000"/>
              </a:tblGrid>
              <a:tr h="300950">
                <a:tc>
                  <a:txBody>
                    <a:bodyPr/>
                    <a:lstStyle/>
                    <a:p>
                      <a:pPr indent="0" lvl="0" marL="0" rtl="0" algn="ctr">
                        <a:spcBef>
                          <a:spcPts val="0"/>
                        </a:spcBef>
                        <a:spcAft>
                          <a:spcPts val="0"/>
                        </a:spcAft>
                        <a:buNone/>
                      </a:pPr>
                      <a:r>
                        <a:rPr b="1" lang="en">
                          <a:solidFill>
                            <a:srgbClr val="434343"/>
                          </a:solidFill>
                        </a:rPr>
                        <a:t>QR</a:t>
                      </a:r>
                      <a:endParaRPr b="1">
                        <a:solidFill>
                          <a:srgbClr val="434343"/>
                        </a:solidFill>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b="1" lang="en">
                          <a:solidFill>
                            <a:srgbClr val="434343"/>
                          </a:solidFill>
                        </a:rPr>
                        <a:t>HYPER-LINK </a:t>
                      </a:r>
                      <a:endParaRPr b="1">
                        <a:solidFill>
                          <a:srgbClr val="434343"/>
                        </a:solidFill>
                        <a:latin typeface="Roboto"/>
                        <a:ea typeface="Roboto"/>
                        <a:cs typeface="Roboto"/>
                        <a:sym typeface="Roboto"/>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b="1" lang="en">
                          <a:solidFill>
                            <a:srgbClr val="434343"/>
                          </a:solidFill>
                        </a:rPr>
                        <a:t>PREVIEW</a:t>
                      </a:r>
                      <a:endParaRPr b="1">
                        <a:solidFill>
                          <a:srgbClr val="434343"/>
                        </a:solidFill>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b="1" lang="en" sz="1100">
                          <a:solidFill>
                            <a:srgbClr val="434343"/>
                          </a:solidFill>
                          <a:latin typeface="Roboto"/>
                          <a:ea typeface="Roboto"/>
                          <a:cs typeface="Roboto"/>
                          <a:sym typeface="Roboto"/>
                        </a:rPr>
                        <a:t>STANDARD</a:t>
                      </a:r>
                      <a:endParaRPr b="1" sz="1100">
                        <a:solidFill>
                          <a:srgbClr val="434343"/>
                        </a:solidFill>
                        <a:latin typeface="Roboto"/>
                        <a:ea typeface="Roboto"/>
                        <a:cs typeface="Roboto"/>
                        <a:sym typeface="Roboto"/>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D9D9D9"/>
                    </a:solidFill>
                  </a:tcPr>
                </a:tc>
              </a:tr>
              <a:tr h="1122750">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u="sng">
                          <a:solidFill>
                            <a:srgbClr val="00FF00"/>
                          </a:solidFill>
                          <a:latin typeface="Comfortaa"/>
                          <a:ea typeface="Comfortaa"/>
                          <a:cs typeface="Comfortaa"/>
                          <a:sym typeface="Comfortaa"/>
                        </a:rPr>
                        <a:t>ADDING PARTS PARTS OF A WHOLE</a:t>
                      </a:r>
                      <a:endParaRPr/>
                    </a:p>
                    <a:p>
                      <a:pPr indent="0" lvl="0" marL="0" rtl="0" algn="l">
                        <a:spcBef>
                          <a:spcPts val="0"/>
                        </a:spcBef>
                        <a:spcAft>
                          <a:spcPts val="0"/>
                        </a:spcAft>
                        <a:buNone/>
                      </a:pPr>
                      <a:r>
                        <a:rPr lang="en" sz="1500" u="sng">
                          <a:solidFill>
                            <a:schemeClr val="dk1"/>
                          </a:solidFill>
                          <a:latin typeface="Roboto"/>
                          <a:ea typeface="Roboto"/>
                          <a:cs typeface="Roboto"/>
                          <a:sym typeface="Roboto"/>
                          <a:hlinkClick r:id="rId3">
                            <a:extLst>
                              <a:ext uri="{A12FA001-AC4F-418D-AE19-62706E023703}">
                                <ahyp:hlinkClr val="tx"/>
                              </a:ext>
                            </a:extLst>
                          </a:hlinkClick>
                        </a:rPr>
                        <a:t>https://www.commoncoresheets.com/adding-parts-of-a-whole/410/oat</a:t>
                      </a:r>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500">
                        <a:latin typeface="Roboto"/>
                        <a:ea typeface="Roboto"/>
                        <a:cs typeface="Roboto"/>
                        <a:sym typeface="Roboto"/>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800">
                          <a:solidFill>
                            <a:schemeClr val="dk1"/>
                          </a:solidFill>
                          <a:latin typeface="Roboto"/>
                          <a:ea typeface="Roboto"/>
                          <a:cs typeface="Roboto"/>
                          <a:sym typeface="Roboto"/>
                        </a:rPr>
                        <a:t>2.NF.1</a:t>
                      </a:r>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bl>
          </a:graphicData>
        </a:graphic>
      </p:graphicFrame>
      <p:sp>
        <p:nvSpPr>
          <p:cNvPr id="777" name="Google Shape;777;p106"/>
          <p:cNvSpPr txBox="1"/>
          <p:nvPr>
            <p:ph idx="4294967295" type="title"/>
          </p:nvPr>
        </p:nvSpPr>
        <p:spPr>
          <a:xfrm>
            <a:off x="311700" y="7425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rgbClr val="FFFFFF"/>
                </a:solidFill>
                <a:latin typeface="Luckiest Guy"/>
                <a:ea typeface="Luckiest Guy"/>
                <a:cs typeface="Luckiest Guy"/>
                <a:sym typeface="Luckiest Guy"/>
              </a:rPr>
              <a:t>Independent work</a:t>
            </a:r>
            <a:r>
              <a:rPr lang="en">
                <a:solidFill>
                  <a:srgbClr val="FFFFFF"/>
                </a:solidFill>
              </a:rPr>
              <a:t>: Adding Unit Fractions</a:t>
            </a:r>
            <a:endParaRPr>
              <a:solidFill>
                <a:srgbClr val="FFFFFF"/>
              </a:solidFill>
            </a:endParaRPr>
          </a:p>
        </p:txBody>
      </p:sp>
      <p:sp>
        <p:nvSpPr>
          <p:cNvPr id="778" name="Google Shape;778;p106"/>
          <p:cNvSpPr txBox="1"/>
          <p:nvPr/>
        </p:nvSpPr>
        <p:spPr>
          <a:xfrm>
            <a:off x="311700" y="518925"/>
            <a:ext cx="8520600" cy="4002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0"/>
              </a:spcAft>
              <a:buNone/>
            </a:pPr>
            <a:r>
              <a:rPr b="1" lang="en" u="sng">
                <a:solidFill>
                  <a:srgbClr val="FFFFFF"/>
                </a:solidFill>
                <a:latin typeface="Montserrat"/>
                <a:ea typeface="Montserrat"/>
                <a:cs typeface="Montserrat"/>
                <a:sym typeface="Montserrat"/>
              </a:rPr>
              <a:t>Objective statement #2: I can add unit fractions to create bigger fractions.</a:t>
            </a:r>
            <a:endParaRPr b="1" u="sng">
              <a:solidFill>
                <a:srgbClr val="FFFFFF"/>
              </a:solidFill>
              <a:latin typeface="Montserrat"/>
              <a:ea typeface="Montserrat"/>
              <a:cs typeface="Montserrat"/>
              <a:sym typeface="Montserrat"/>
            </a:endParaRPr>
          </a:p>
        </p:txBody>
      </p:sp>
      <p:sp>
        <p:nvSpPr>
          <p:cNvPr id="779" name="Google Shape;779;p106"/>
          <p:cNvSpPr txBox="1"/>
          <p:nvPr/>
        </p:nvSpPr>
        <p:spPr>
          <a:xfrm>
            <a:off x="382013" y="798350"/>
            <a:ext cx="84693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rgbClr val="FFFFFF"/>
                </a:solidFill>
                <a:latin typeface="Montserrat"/>
                <a:ea typeface="Montserrat"/>
                <a:cs typeface="Montserrat"/>
                <a:sym typeface="Montserrat"/>
              </a:rPr>
              <a:t>How to do it</a:t>
            </a:r>
            <a:r>
              <a:rPr lang="en" sz="1100">
                <a:solidFill>
                  <a:srgbClr val="FFFFFF"/>
                </a:solidFill>
                <a:latin typeface="Montserrat Medium"/>
                <a:ea typeface="Montserrat Medium"/>
                <a:cs typeface="Montserrat Medium"/>
                <a:sym typeface="Montserrat Medium"/>
              </a:rPr>
              <a:t>:</a:t>
            </a:r>
            <a:r>
              <a:rPr b="1" lang="en" sz="1200">
                <a:solidFill>
                  <a:srgbClr val="FFFFFF"/>
                </a:solidFill>
                <a:latin typeface="Montserrat"/>
                <a:ea typeface="Montserrat"/>
                <a:cs typeface="Montserrat"/>
                <a:sym typeface="Montserrat"/>
              </a:rPr>
              <a:t> </a:t>
            </a:r>
            <a:r>
              <a:rPr lang="en" sz="1200">
                <a:solidFill>
                  <a:srgbClr val="FFFFFF"/>
                </a:solidFill>
                <a:latin typeface="Montserrat"/>
                <a:ea typeface="Montserrat"/>
                <a:cs typeface="Montserrat"/>
                <a:sym typeface="Montserrat"/>
              </a:rPr>
              <a:t>Each link/QR code will take you to a different set of problems. Answer questions until you feel that you have mastered the concept. If you struggle at first, keep trying until you get 3 in a row correct.</a:t>
            </a:r>
            <a:endParaRPr sz="1200">
              <a:solidFill>
                <a:srgbClr val="FFFFFF"/>
              </a:solidFill>
              <a:latin typeface="Montserrat"/>
              <a:ea typeface="Montserrat"/>
              <a:cs typeface="Montserrat"/>
              <a:sym typeface="Montserrat"/>
            </a:endParaRPr>
          </a:p>
        </p:txBody>
      </p:sp>
      <p:pic>
        <p:nvPicPr>
          <p:cNvPr id="780" name="Google Shape;780;p106"/>
          <p:cNvPicPr preferRelativeResize="0"/>
          <p:nvPr/>
        </p:nvPicPr>
        <p:blipFill rotWithShape="1">
          <a:blip r:embed="rId4">
            <a:alphaModFix/>
          </a:blip>
          <a:srcRect b="40388" l="0" r="0" t="4907"/>
          <a:stretch/>
        </p:blipFill>
        <p:spPr>
          <a:xfrm>
            <a:off x="5483347" y="2154275"/>
            <a:ext cx="1544175" cy="951225"/>
          </a:xfrm>
          <a:prstGeom prst="rect">
            <a:avLst/>
          </a:prstGeom>
          <a:noFill/>
          <a:ln>
            <a:noFill/>
          </a:ln>
        </p:spPr>
      </p:pic>
      <p:pic>
        <p:nvPicPr>
          <p:cNvPr id="781" name="Google Shape;781;p106"/>
          <p:cNvPicPr preferRelativeResize="0"/>
          <p:nvPr/>
        </p:nvPicPr>
        <p:blipFill>
          <a:blip r:embed="rId5">
            <a:alphaModFix/>
          </a:blip>
          <a:stretch>
            <a:fillRect/>
          </a:stretch>
        </p:blipFill>
        <p:spPr>
          <a:xfrm>
            <a:off x="382025" y="2185175"/>
            <a:ext cx="889425" cy="88942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900FF">
                <a:alpha val="91764"/>
              </a:srgbClr>
            </a:gs>
            <a:gs pos="100000">
              <a:srgbClr val="80008C"/>
            </a:gs>
          </a:gsLst>
          <a:path path="circle">
            <a:fillToRect b="50%" l="50%" r="50%" t="50%"/>
          </a:path>
          <a:tileRect/>
        </a:gradFill>
      </p:bgPr>
    </p:bg>
    <p:spTree>
      <p:nvGrpSpPr>
        <p:cNvPr id="785" name="Shape 785"/>
        <p:cNvGrpSpPr/>
        <p:nvPr/>
      </p:nvGrpSpPr>
      <p:grpSpPr>
        <a:xfrm>
          <a:off x="0" y="0"/>
          <a:ext cx="0" cy="0"/>
          <a:chOff x="0" y="0"/>
          <a:chExt cx="0" cy="0"/>
        </a:xfrm>
      </p:grpSpPr>
      <p:graphicFrame>
        <p:nvGraphicFramePr>
          <p:cNvPr id="786" name="Google Shape;786;p107"/>
          <p:cNvGraphicFramePr/>
          <p:nvPr/>
        </p:nvGraphicFramePr>
        <p:xfrm>
          <a:off x="237475" y="1673000"/>
          <a:ext cx="3000000" cy="3000000"/>
        </p:xfrm>
        <a:graphic>
          <a:graphicData uri="http://schemas.openxmlformats.org/drawingml/2006/table">
            <a:tbl>
              <a:tblPr>
                <a:noFill/>
                <a:tableStyleId>{85B4F9D0-3C74-4D89-A887-4DB0D41C2214}</a:tableStyleId>
              </a:tblPr>
              <a:tblGrid>
                <a:gridCol w="1102825"/>
                <a:gridCol w="3231700"/>
                <a:gridCol w="3201275"/>
                <a:gridCol w="1219000"/>
              </a:tblGrid>
              <a:tr h="300950">
                <a:tc>
                  <a:txBody>
                    <a:bodyPr/>
                    <a:lstStyle/>
                    <a:p>
                      <a:pPr indent="0" lvl="0" marL="0" rtl="0" algn="ctr">
                        <a:spcBef>
                          <a:spcPts val="0"/>
                        </a:spcBef>
                        <a:spcAft>
                          <a:spcPts val="0"/>
                        </a:spcAft>
                        <a:buNone/>
                      </a:pPr>
                      <a:r>
                        <a:rPr b="1" lang="en">
                          <a:solidFill>
                            <a:srgbClr val="434343"/>
                          </a:solidFill>
                        </a:rPr>
                        <a:t>QR</a:t>
                      </a:r>
                      <a:endParaRPr b="1">
                        <a:solidFill>
                          <a:srgbClr val="434343"/>
                        </a:solidFill>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b="1" lang="en">
                          <a:solidFill>
                            <a:srgbClr val="434343"/>
                          </a:solidFill>
                        </a:rPr>
                        <a:t>HYPER-LINK </a:t>
                      </a:r>
                      <a:endParaRPr b="1">
                        <a:solidFill>
                          <a:srgbClr val="434343"/>
                        </a:solidFill>
                        <a:latin typeface="Roboto"/>
                        <a:ea typeface="Roboto"/>
                        <a:cs typeface="Roboto"/>
                        <a:sym typeface="Roboto"/>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b="1" lang="en">
                          <a:solidFill>
                            <a:srgbClr val="434343"/>
                          </a:solidFill>
                        </a:rPr>
                        <a:t>PREVIEW</a:t>
                      </a:r>
                      <a:endParaRPr b="1">
                        <a:solidFill>
                          <a:srgbClr val="434343"/>
                        </a:solidFill>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b="1" lang="en" sz="1100">
                          <a:solidFill>
                            <a:srgbClr val="434343"/>
                          </a:solidFill>
                          <a:latin typeface="Roboto"/>
                          <a:ea typeface="Roboto"/>
                          <a:cs typeface="Roboto"/>
                          <a:sym typeface="Roboto"/>
                        </a:rPr>
                        <a:t>STANDARD</a:t>
                      </a:r>
                      <a:endParaRPr b="1" sz="1100">
                        <a:solidFill>
                          <a:srgbClr val="434343"/>
                        </a:solidFill>
                        <a:latin typeface="Roboto"/>
                        <a:ea typeface="Roboto"/>
                        <a:cs typeface="Roboto"/>
                        <a:sym typeface="Roboto"/>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D9D9D9"/>
                    </a:solidFill>
                  </a:tcPr>
                </a:tc>
              </a:tr>
              <a:tr h="476350">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u="sng">
                          <a:solidFill>
                            <a:srgbClr val="00FF00"/>
                          </a:solidFill>
                          <a:latin typeface="Comfortaa"/>
                          <a:ea typeface="Comfortaa"/>
                          <a:cs typeface="Comfortaa"/>
                          <a:sym typeface="Comfortaa"/>
                        </a:rPr>
                        <a:t>ADDING UNIT FRACTIONS</a:t>
                      </a:r>
                      <a:endParaRPr/>
                    </a:p>
                    <a:p>
                      <a:pPr indent="0" lvl="0" marL="0" rtl="0" algn="l">
                        <a:spcBef>
                          <a:spcPts val="0"/>
                        </a:spcBef>
                        <a:spcAft>
                          <a:spcPts val="0"/>
                        </a:spcAft>
                        <a:buNone/>
                      </a:pPr>
                      <a:r>
                        <a:rPr lang="en" sz="1500" u="sng">
                          <a:solidFill>
                            <a:srgbClr val="FFFFFF"/>
                          </a:solidFill>
                          <a:latin typeface="Roboto"/>
                          <a:ea typeface="Roboto"/>
                          <a:cs typeface="Roboto"/>
                          <a:sym typeface="Roboto"/>
                          <a:hlinkClick r:id="rId3">
                            <a:extLst>
                              <a:ext uri="{A12FA001-AC4F-418D-AE19-62706E023703}">
                                <ahyp:hlinkClr val="tx"/>
                              </a:ext>
                            </a:extLst>
                          </a:hlinkClick>
                        </a:rPr>
                        <a:t>https://www.commoncoresheets.com/adding-unit-fractions/411/oat</a:t>
                      </a:r>
                      <a:endParaRPr sz="1500">
                        <a:solidFill>
                          <a:srgbClr val="FFFFFF"/>
                        </a:solidFill>
                        <a:latin typeface="Roboto"/>
                        <a:ea typeface="Roboto"/>
                        <a:cs typeface="Roboto"/>
                        <a:sym typeface="Roboto"/>
                      </a:endParaRPr>
                    </a:p>
                    <a:p>
                      <a:pPr indent="0" lvl="0" marL="0" rtl="0" algn="l">
                        <a:spcBef>
                          <a:spcPts val="0"/>
                        </a:spcBef>
                        <a:spcAft>
                          <a:spcPts val="0"/>
                        </a:spcAft>
                        <a:buNone/>
                      </a:pPr>
                      <a:r>
                        <a:t/>
                      </a:r>
                      <a:endParaRPr sz="1500">
                        <a:solidFill>
                          <a:srgbClr val="FFFFFF"/>
                        </a:solidFill>
                        <a:latin typeface="Roboto"/>
                        <a:ea typeface="Roboto"/>
                        <a:cs typeface="Roboto"/>
                        <a:sym typeface="Roboto"/>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500">
                        <a:latin typeface="Roboto"/>
                        <a:ea typeface="Roboto"/>
                        <a:cs typeface="Roboto"/>
                        <a:sym typeface="Roboto"/>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800">
                          <a:solidFill>
                            <a:srgbClr val="FFFFFF"/>
                          </a:solidFill>
                          <a:latin typeface="Roboto"/>
                          <a:ea typeface="Roboto"/>
                          <a:cs typeface="Roboto"/>
                          <a:sym typeface="Roboto"/>
                        </a:rPr>
                        <a:t>2.NF.1</a:t>
                      </a:r>
                      <a:endParaRPr sz="1200">
                        <a:solidFill>
                          <a:srgbClr val="FFFFFF"/>
                        </a:solidFill>
                        <a:latin typeface="Roboto"/>
                        <a:ea typeface="Roboto"/>
                        <a:cs typeface="Roboto"/>
                        <a:sym typeface="Roboto"/>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bl>
          </a:graphicData>
        </a:graphic>
      </p:graphicFrame>
      <p:sp>
        <p:nvSpPr>
          <p:cNvPr id="787" name="Google Shape;787;p107"/>
          <p:cNvSpPr txBox="1"/>
          <p:nvPr>
            <p:ph idx="4294967295" type="title"/>
          </p:nvPr>
        </p:nvSpPr>
        <p:spPr>
          <a:xfrm>
            <a:off x="311700" y="7425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rgbClr val="FFFFFF"/>
                </a:solidFill>
                <a:latin typeface="Luckiest Guy"/>
                <a:ea typeface="Luckiest Guy"/>
                <a:cs typeface="Luckiest Guy"/>
                <a:sym typeface="Luckiest Guy"/>
              </a:rPr>
              <a:t>Independent work</a:t>
            </a:r>
            <a:r>
              <a:rPr lang="en">
                <a:solidFill>
                  <a:srgbClr val="FFFFFF"/>
                </a:solidFill>
              </a:rPr>
              <a:t>: Adding Unit Fractions</a:t>
            </a:r>
            <a:endParaRPr>
              <a:solidFill>
                <a:srgbClr val="FFFFFF"/>
              </a:solidFill>
            </a:endParaRPr>
          </a:p>
        </p:txBody>
      </p:sp>
      <p:sp>
        <p:nvSpPr>
          <p:cNvPr id="788" name="Google Shape;788;p107"/>
          <p:cNvSpPr txBox="1"/>
          <p:nvPr/>
        </p:nvSpPr>
        <p:spPr>
          <a:xfrm>
            <a:off x="311700" y="518925"/>
            <a:ext cx="8520600" cy="4002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0"/>
              </a:spcAft>
              <a:buNone/>
            </a:pPr>
            <a:r>
              <a:rPr b="1" lang="en" u="sng">
                <a:solidFill>
                  <a:srgbClr val="FFFFFF"/>
                </a:solidFill>
                <a:latin typeface="Montserrat"/>
                <a:ea typeface="Montserrat"/>
                <a:cs typeface="Montserrat"/>
                <a:sym typeface="Montserrat"/>
              </a:rPr>
              <a:t>Objective statement #2: I can add unit fractions to create bigger fractions.</a:t>
            </a:r>
            <a:endParaRPr b="1" u="sng">
              <a:solidFill>
                <a:srgbClr val="FFFFFF"/>
              </a:solidFill>
              <a:latin typeface="Montserrat"/>
              <a:ea typeface="Montserrat"/>
              <a:cs typeface="Montserrat"/>
              <a:sym typeface="Montserrat"/>
            </a:endParaRPr>
          </a:p>
        </p:txBody>
      </p:sp>
      <p:sp>
        <p:nvSpPr>
          <p:cNvPr id="789" name="Google Shape;789;p107"/>
          <p:cNvSpPr txBox="1"/>
          <p:nvPr/>
        </p:nvSpPr>
        <p:spPr>
          <a:xfrm>
            <a:off x="382013" y="798350"/>
            <a:ext cx="84693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rgbClr val="FFFFFF"/>
                </a:solidFill>
                <a:latin typeface="Montserrat"/>
                <a:ea typeface="Montserrat"/>
                <a:cs typeface="Montserrat"/>
                <a:sym typeface="Montserrat"/>
              </a:rPr>
              <a:t>How to do it</a:t>
            </a:r>
            <a:r>
              <a:rPr lang="en" sz="1100">
                <a:solidFill>
                  <a:srgbClr val="FFFFFF"/>
                </a:solidFill>
                <a:latin typeface="Montserrat Medium"/>
                <a:ea typeface="Montserrat Medium"/>
                <a:cs typeface="Montserrat Medium"/>
                <a:sym typeface="Montserrat Medium"/>
              </a:rPr>
              <a:t>:</a:t>
            </a:r>
            <a:r>
              <a:rPr b="1" lang="en" sz="1200">
                <a:solidFill>
                  <a:srgbClr val="FFFFFF"/>
                </a:solidFill>
                <a:latin typeface="Montserrat"/>
                <a:ea typeface="Montserrat"/>
                <a:cs typeface="Montserrat"/>
                <a:sym typeface="Montserrat"/>
              </a:rPr>
              <a:t> </a:t>
            </a:r>
            <a:r>
              <a:rPr lang="en" sz="1200">
                <a:solidFill>
                  <a:srgbClr val="FFFFFF"/>
                </a:solidFill>
                <a:latin typeface="Montserrat"/>
                <a:ea typeface="Montserrat"/>
                <a:cs typeface="Montserrat"/>
                <a:sym typeface="Montserrat"/>
              </a:rPr>
              <a:t>Each link/QR code will take you to a different set of problems. Answer questions until you feel that you have mastered the concept. If you struggle at first, keep trying until you get 3 in a row correct.</a:t>
            </a:r>
            <a:endParaRPr sz="1200">
              <a:solidFill>
                <a:srgbClr val="FFFFFF"/>
              </a:solidFill>
              <a:latin typeface="Montserrat"/>
              <a:ea typeface="Montserrat"/>
              <a:cs typeface="Montserrat"/>
              <a:sym typeface="Montserrat"/>
            </a:endParaRPr>
          </a:p>
        </p:txBody>
      </p:sp>
      <p:pic>
        <p:nvPicPr>
          <p:cNvPr id="790" name="Google Shape;790;p107"/>
          <p:cNvPicPr preferRelativeResize="0"/>
          <p:nvPr/>
        </p:nvPicPr>
        <p:blipFill rotWithShape="1">
          <a:blip r:embed="rId4">
            <a:alphaModFix/>
          </a:blip>
          <a:srcRect b="10920" l="0" r="0" t="6849"/>
          <a:stretch/>
        </p:blipFill>
        <p:spPr>
          <a:xfrm>
            <a:off x="5752522" y="2138200"/>
            <a:ext cx="1149875" cy="951225"/>
          </a:xfrm>
          <a:prstGeom prst="rect">
            <a:avLst/>
          </a:prstGeom>
          <a:noFill/>
          <a:ln>
            <a:noFill/>
          </a:ln>
        </p:spPr>
      </p:pic>
      <p:pic>
        <p:nvPicPr>
          <p:cNvPr id="791" name="Google Shape;791;p107"/>
          <p:cNvPicPr preferRelativeResize="0"/>
          <p:nvPr/>
        </p:nvPicPr>
        <p:blipFill>
          <a:blip r:embed="rId5">
            <a:alphaModFix/>
          </a:blip>
          <a:stretch>
            <a:fillRect/>
          </a:stretch>
        </p:blipFill>
        <p:spPr>
          <a:xfrm>
            <a:off x="382025" y="2169100"/>
            <a:ext cx="889425" cy="88942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900FF">
                <a:alpha val="91764"/>
              </a:srgbClr>
            </a:gs>
            <a:gs pos="100000">
              <a:srgbClr val="80008C"/>
            </a:gs>
          </a:gsLst>
          <a:path path="circle">
            <a:fillToRect b="50%" l="50%" r="50%" t="50%"/>
          </a:path>
          <a:tileRect/>
        </a:gradFill>
      </p:bgPr>
    </p:bg>
    <p:spTree>
      <p:nvGrpSpPr>
        <p:cNvPr id="795" name="Shape 795"/>
        <p:cNvGrpSpPr/>
        <p:nvPr/>
      </p:nvGrpSpPr>
      <p:grpSpPr>
        <a:xfrm>
          <a:off x="0" y="0"/>
          <a:ext cx="0" cy="0"/>
          <a:chOff x="0" y="0"/>
          <a:chExt cx="0" cy="0"/>
        </a:xfrm>
      </p:grpSpPr>
      <p:sp>
        <p:nvSpPr>
          <p:cNvPr id="796" name="Google Shape;796;p108"/>
          <p:cNvSpPr txBox="1"/>
          <p:nvPr>
            <p:ph idx="4294967295" type="title"/>
          </p:nvPr>
        </p:nvSpPr>
        <p:spPr>
          <a:xfrm>
            <a:off x="311700" y="7425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rgbClr val="FFFFFF"/>
                </a:solidFill>
                <a:latin typeface="Luckiest Guy"/>
                <a:ea typeface="Luckiest Guy"/>
                <a:cs typeface="Luckiest Guy"/>
                <a:sym typeface="Luckiest Guy"/>
              </a:rPr>
              <a:t>Independent work</a:t>
            </a:r>
            <a:r>
              <a:rPr lang="en">
                <a:solidFill>
                  <a:srgbClr val="FFFFFF"/>
                </a:solidFill>
              </a:rPr>
              <a:t>: Number lines</a:t>
            </a:r>
            <a:endParaRPr>
              <a:solidFill>
                <a:srgbClr val="FFFFFF"/>
              </a:solidFill>
            </a:endParaRPr>
          </a:p>
        </p:txBody>
      </p:sp>
      <p:graphicFrame>
        <p:nvGraphicFramePr>
          <p:cNvPr id="797" name="Google Shape;797;p108"/>
          <p:cNvGraphicFramePr/>
          <p:nvPr/>
        </p:nvGraphicFramePr>
        <p:xfrm>
          <a:off x="237475" y="1673000"/>
          <a:ext cx="3000000" cy="3000000"/>
        </p:xfrm>
        <a:graphic>
          <a:graphicData uri="http://schemas.openxmlformats.org/drawingml/2006/table">
            <a:tbl>
              <a:tblPr>
                <a:noFill/>
                <a:tableStyleId>{85B4F9D0-3C74-4D89-A887-4DB0D41C2214}</a:tableStyleId>
              </a:tblPr>
              <a:tblGrid>
                <a:gridCol w="1045200"/>
                <a:gridCol w="3433400"/>
                <a:gridCol w="3227300"/>
                <a:gridCol w="1048900"/>
              </a:tblGrid>
              <a:tr h="300950">
                <a:tc>
                  <a:txBody>
                    <a:bodyPr/>
                    <a:lstStyle/>
                    <a:p>
                      <a:pPr indent="0" lvl="0" marL="0" rtl="0" algn="ctr">
                        <a:spcBef>
                          <a:spcPts val="0"/>
                        </a:spcBef>
                        <a:spcAft>
                          <a:spcPts val="0"/>
                        </a:spcAft>
                        <a:buNone/>
                      </a:pPr>
                      <a:r>
                        <a:rPr b="1" lang="en">
                          <a:solidFill>
                            <a:srgbClr val="434343"/>
                          </a:solidFill>
                        </a:rPr>
                        <a:t>QR</a:t>
                      </a:r>
                      <a:endParaRPr b="1">
                        <a:solidFill>
                          <a:srgbClr val="434343"/>
                        </a:solidFill>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b="1" lang="en">
                          <a:solidFill>
                            <a:srgbClr val="434343"/>
                          </a:solidFill>
                        </a:rPr>
                        <a:t>HYPER-LINK </a:t>
                      </a:r>
                      <a:endParaRPr b="1">
                        <a:solidFill>
                          <a:srgbClr val="434343"/>
                        </a:solidFill>
                        <a:latin typeface="Roboto"/>
                        <a:ea typeface="Roboto"/>
                        <a:cs typeface="Roboto"/>
                        <a:sym typeface="Roboto"/>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b="1" lang="en">
                          <a:solidFill>
                            <a:srgbClr val="434343"/>
                          </a:solidFill>
                        </a:rPr>
                        <a:t>PREVIEW</a:t>
                      </a:r>
                      <a:endParaRPr b="1">
                        <a:solidFill>
                          <a:srgbClr val="434343"/>
                        </a:solidFill>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D9D9D9"/>
                    </a:solidFill>
                  </a:tcPr>
                </a:tc>
                <a:tc>
                  <a:txBody>
                    <a:bodyPr/>
                    <a:lstStyle/>
                    <a:p>
                      <a:pPr indent="0" lvl="0" marL="0" rtl="0" algn="l">
                        <a:spcBef>
                          <a:spcPts val="0"/>
                        </a:spcBef>
                        <a:spcAft>
                          <a:spcPts val="0"/>
                        </a:spcAft>
                        <a:buNone/>
                      </a:pPr>
                      <a:r>
                        <a:rPr b="1" lang="en" sz="1100">
                          <a:solidFill>
                            <a:srgbClr val="434343"/>
                          </a:solidFill>
                          <a:latin typeface="Roboto"/>
                          <a:ea typeface="Roboto"/>
                          <a:cs typeface="Roboto"/>
                          <a:sym typeface="Roboto"/>
                        </a:rPr>
                        <a:t>STANDARDS</a:t>
                      </a:r>
                      <a:endParaRPr b="1" sz="1100">
                        <a:solidFill>
                          <a:srgbClr val="434343"/>
                        </a:solidFill>
                        <a:latin typeface="Roboto"/>
                        <a:ea typeface="Roboto"/>
                        <a:cs typeface="Roboto"/>
                        <a:sym typeface="Roboto"/>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D9D9D9"/>
                    </a:solidFill>
                  </a:tcPr>
                </a:tc>
              </a:tr>
              <a:tr h="457175">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300" u="sng">
                          <a:solidFill>
                            <a:srgbClr val="00FF00"/>
                          </a:solidFill>
                          <a:latin typeface="Comfortaa"/>
                          <a:ea typeface="Comfortaa"/>
                          <a:cs typeface="Comfortaa"/>
                          <a:sym typeface="Comfortaa"/>
                        </a:rPr>
                        <a:t>DETERMINING THE VALUE</a:t>
                      </a:r>
                      <a:endParaRPr sz="1300"/>
                    </a:p>
                    <a:p>
                      <a:pPr indent="0" lvl="0" marL="0" rtl="0" algn="l">
                        <a:spcBef>
                          <a:spcPts val="0"/>
                        </a:spcBef>
                        <a:spcAft>
                          <a:spcPts val="0"/>
                        </a:spcAft>
                        <a:buNone/>
                      </a:pPr>
                      <a:r>
                        <a:rPr lang="en" sz="1500" u="sng">
                          <a:solidFill>
                            <a:srgbClr val="FFFFFF"/>
                          </a:solidFill>
                          <a:latin typeface="Roboto"/>
                          <a:ea typeface="Roboto"/>
                          <a:cs typeface="Roboto"/>
                          <a:sym typeface="Roboto"/>
                          <a:hlinkClick r:id="rId3">
                            <a:extLst>
                              <a:ext uri="{A12FA001-AC4F-418D-AE19-62706E023703}">
                                <ahyp:hlinkClr val="tx"/>
                              </a:ext>
                            </a:extLst>
                          </a:hlinkClick>
                        </a:rPr>
                        <a:t>https://www.commoncoresheets.com/determining-fraction-value-on-a-number-line/485/oat</a:t>
                      </a:r>
                      <a:endParaRPr sz="1500">
                        <a:solidFill>
                          <a:srgbClr val="FFFFFF"/>
                        </a:solidFill>
                        <a:latin typeface="Roboto"/>
                        <a:ea typeface="Roboto"/>
                        <a:cs typeface="Roboto"/>
                        <a:sym typeface="Roboto"/>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500">
                        <a:latin typeface="Roboto"/>
                        <a:ea typeface="Roboto"/>
                        <a:cs typeface="Roboto"/>
                        <a:sym typeface="Roboto"/>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800">
                          <a:solidFill>
                            <a:srgbClr val="FFFFFF"/>
                          </a:solidFill>
                          <a:latin typeface="Roboto"/>
                          <a:ea typeface="Roboto"/>
                          <a:cs typeface="Roboto"/>
                          <a:sym typeface="Roboto"/>
                        </a:rPr>
                        <a:t>2.NF.1</a:t>
                      </a:r>
                      <a:endParaRPr sz="1800">
                        <a:solidFill>
                          <a:srgbClr val="FFFFFF"/>
                        </a:solidFill>
                        <a:latin typeface="Roboto"/>
                        <a:ea typeface="Roboto"/>
                        <a:cs typeface="Roboto"/>
                        <a:sym typeface="Roboto"/>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bl>
          </a:graphicData>
        </a:graphic>
      </p:graphicFrame>
      <p:sp>
        <p:nvSpPr>
          <p:cNvPr id="798" name="Google Shape;798;p108"/>
          <p:cNvSpPr txBox="1"/>
          <p:nvPr/>
        </p:nvSpPr>
        <p:spPr>
          <a:xfrm>
            <a:off x="292688" y="518925"/>
            <a:ext cx="7921200" cy="4002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0"/>
              </a:spcAft>
              <a:buNone/>
            </a:pPr>
            <a:r>
              <a:rPr b="1" lang="en" u="sng">
                <a:solidFill>
                  <a:srgbClr val="FFFFFF"/>
                </a:solidFill>
                <a:latin typeface="Montserrat"/>
                <a:ea typeface="Montserrat"/>
                <a:cs typeface="Montserrat"/>
                <a:sym typeface="Montserrat"/>
              </a:rPr>
              <a:t>Objective statement #3: I can label a number line.</a:t>
            </a:r>
            <a:endParaRPr b="1" u="sng">
              <a:solidFill>
                <a:srgbClr val="FFFFFF"/>
              </a:solidFill>
              <a:latin typeface="Montserrat"/>
              <a:ea typeface="Montserrat"/>
              <a:cs typeface="Montserrat"/>
              <a:sym typeface="Montserrat"/>
            </a:endParaRPr>
          </a:p>
        </p:txBody>
      </p:sp>
      <p:sp>
        <p:nvSpPr>
          <p:cNvPr id="799" name="Google Shape;799;p108"/>
          <p:cNvSpPr txBox="1"/>
          <p:nvPr/>
        </p:nvSpPr>
        <p:spPr>
          <a:xfrm>
            <a:off x="382013" y="798350"/>
            <a:ext cx="84693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rgbClr val="FFFFFF"/>
                </a:solidFill>
                <a:latin typeface="Montserrat"/>
                <a:ea typeface="Montserrat"/>
                <a:cs typeface="Montserrat"/>
                <a:sym typeface="Montserrat"/>
              </a:rPr>
              <a:t>How to do it</a:t>
            </a:r>
            <a:r>
              <a:rPr lang="en" sz="1100">
                <a:solidFill>
                  <a:srgbClr val="FFFFFF"/>
                </a:solidFill>
                <a:latin typeface="Montserrat Medium"/>
                <a:ea typeface="Montserrat Medium"/>
                <a:cs typeface="Montserrat Medium"/>
                <a:sym typeface="Montserrat Medium"/>
              </a:rPr>
              <a:t>:</a:t>
            </a:r>
            <a:r>
              <a:rPr b="1" lang="en" sz="1200">
                <a:solidFill>
                  <a:srgbClr val="FFFFFF"/>
                </a:solidFill>
                <a:latin typeface="Montserrat"/>
                <a:ea typeface="Montserrat"/>
                <a:cs typeface="Montserrat"/>
                <a:sym typeface="Montserrat"/>
              </a:rPr>
              <a:t> </a:t>
            </a:r>
            <a:r>
              <a:rPr lang="en" sz="1200">
                <a:solidFill>
                  <a:srgbClr val="FFFFFF"/>
                </a:solidFill>
                <a:latin typeface="Montserrat"/>
                <a:ea typeface="Montserrat"/>
                <a:cs typeface="Montserrat"/>
                <a:sym typeface="Montserrat"/>
              </a:rPr>
              <a:t>Each link/QR code will take you to a different set of problems. Answer questions until you feel that you have mastered the concept. If you struggle at first, keep trying until you get 3 in a row correct.</a:t>
            </a:r>
            <a:endParaRPr sz="1200">
              <a:solidFill>
                <a:srgbClr val="FFFFFF"/>
              </a:solidFill>
              <a:latin typeface="Montserrat"/>
              <a:ea typeface="Montserrat"/>
              <a:cs typeface="Montserrat"/>
              <a:sym typeface="Montserrat"/>
            </a:endParaRPr>
          </a:p>
        </p:txBody>
      </p:sp>
      <p:pic>
        <p:nvPicPr>
          <p:cNvPr id="800" name="Google Shape;800;p108"/>
          <p:cNvPicPr preferRelativeResize="0"/>
          <p:nvPr/>
        </p:nvPicPr>
        <p:blipFill>
          <a:blip r:embed="rId4">
            <a:alphaModFix/>
          </a:blip>
          <a:stretch>
            <a:fillRect/>
          </a:stretch>
        </p:blipFill>
        <p:spPr>
          <a:xfrm>
            <a:off x="368900" y="2212913"/>
            <a:ext cx="810875" cy="810875"/>
          </a:xfrm>
          <a:prstGeom prst="rect">
            <a:avLst/>
          </a:prstGeom>
          <a:noFill/>
          <a:ln>
            <a:noFill/>
          </a:ln>
        </p:spPr>
      </p:pic>
      <p:grpSp>
        <p:nvGrpSpPr>
          <p:cNvPr id="801" name="Google Shape;801;p108"/>
          <p:cNvGrpSpPr/>
          <p:nvPr/>
        </p:nvGrpSpPr>
        <p:grpSpPr>
          <a:xfrm>
            <a:off x="4893346" y="2189971"/>
            <a:ext cx="2841635" cy="810818"/>
            <a:chOff x="4820250" y="1984025"/>
            <a:chExt cx="2762624" cy="788274"/>
          </a:xfrm>
        </p:grpSpPr>
        <p:pic>
          <p:nvPicPr>
            <p:cNvPr id="802" name="Google Shape;802;p108"/>
            <p:cNvPicPr preferRelativeResize="0"/>
            <p:nvPr/>
          </p:nvPicPr>
          <p:blipFill rotWithShape="1">
            <a:blip r:embed="rId5">
              <a:alphaModFix/>
            </a:blip>
            <a:srcRect b="9123" l="0" r="0" t="0"/>
            <a:stretch/>
          </p:blipFill>
          <p:spPr>
            <a:xfrm>
              <a:off x="4820250" y="2150124"/>
              <a:ext cx="2750624" cy="622175"/>
            </a:xfrm>
            <a:prstGeom prst="rect">
              <a:avLst/>
            </a:prstGeom>
            <a:noFill/>
            <a:ln>
              <a:noFill/>
            </a:ln>
          </p:spPr>
        </p:pic>
        <p:pic>
          <p:nvPicPr>
            <p:cNvPr id="803" name="Google Shape;803;p108"/>
            <p:cNvPicPr preferRelativeResize="0"/>
            <p:nvPr/>
          </p:nvPicPr>
          <p:blipFill rotWithShape="1">
            <a:blip r:embed="rId6">
              <a:alphaModFix/>
            </a:blip>
            <a:srcRect b="-29" l="34802" r="-281" t="30"/>
            <a:stretch/>
          </p:blipFill>
          <p:spPr>
            <a:xfrm>
              <a:off x="4820250" y="1984025"/>
              <a:ext cx="2762624" cy="189900"/>
            </a:xfrm>
            <a:prstGeom prst="rect">
              <a:avLst/>
            </a:prstGeom>
            <a:noFill/>
            <a:ln>
              <a:noFill/>
            </a:ln>
          </p:spPr>
        </p:pic>
      </p:gr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900FF">
                <a:alpha val="91764"/>
              </a:srgbClr>
            </a:gs>
            <a:gs pos="100000">
              <a:srgbClr val="80008C"/>
            </a:gs>
          </a:gsLst>
          <a:path path="circle">
            <a:fillToRect b="50%" l="50%" r="50%" t="50%"/>
          </a:path>
          <a:tileRect/>
        </a:gradFill>
      </p:bgPr>
    </p:bg>
    <p:spTree>
      <p:nvGrpSpPr>
        <p:cNvPr id="807" name="Shape 807"/>
        <p:cNvGrpSpPr/>
        <p:nvPr/>
      </p:nvGrpSpPr>
      <p:grpSpPr>
        <a:xfrm>
          <a:off x="0" y="0"/>
          <a:ext cx="0" cy="0"/>
          <a:chOff x="0" y="0"/>
          <a:chExt cx="0" cy="0"/>
        </a:xfrm>
      </p:grpSpPr>
      <p:sp>
        <p:nvSpPr>
          <p:cNvPr id="808" name="Google Shape;808;p109"/>
          <p:cNvSpPr txBox="1"/>
          <p:nvPr>
            <p:ph idx="4294967295" type="title"/>
          </p:nvPr>
        </p:nvSpPr>
        <p:spPr>
          <a:xfrm>
            <a:off x="311700" y="7425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rgbClr val="FFFFFF"/>
                </a:solidFill>
                <a:latin typeface="Luckiest Guy"/>
                <a:ea typeface="Luckiest Guy"/>
                <a:cs typeface="Luckiest Guy"/>
                <a:sym typeface="Luckiest Guy"/>
              </a:rPr>
              <a:t>Independent work</a:t>
            </a:r>
            <a:r>
              <a:rPr lang="en">
                <a:solidFill>
                  <a:srgbClr val="FFFFFF"/>
                </a:solidFill>
              </a:rPr>
              <a:t>: Number lines</a:t>
            </a:r>
            <a:endParaRPr>
              <a:solidFill>
                <a:srgbClr val="FFFFFF"/>
              </a:solidFill>
            </a:endParaRPr>
          </a:p>
        </p:txBody>
      </p:sp>
      <p:graphicFrame>
        <p:nvGraphicFramePr>
          <p:cNvPr id="809" name="Google Shape;809;p109"/>
          <p:cNvGraphicFramePr/>
          <p:nvPr/>
        </p:nvGraphicFramePr>
        <p:xfrm>
          <a:off x="237475" y="1673000"/>
          <a:ext cx="3000000" cy="3000000"/>
        </p:xfrm>
        <a:graphic>
          <a:graphicData uri="http://schemas.openxmlformats.org/drawingml/2006/table">
            <a:tbl>
              <a:tblPr>
                <a:noFill/>
                <a:tableStyleId>{85B4F9D0-3C74-4D89-A887-4DB0D41C2214}</a:tableStyleId>
              </a:tblPr>
              <a:tblGrid>
                <a:gridCol w="1045200"/>
                <a:gridCol w="3433400"/>
                <a:gridCol w="3227300"/>
                <a:gridCol w="1048900"/>
              </a:tblGrid>
              <a:tr h="300950">
                <a:tc>
                  <a:txBody>
                    <a:bodyPr/>
                    <a:lstStyle/>
                    <a:p>
                      <a:pPr indent="0" lvl="0" marL="0" rtl="0" algn="ctr">
                        <a:spcBef>
                          <a:spcPts val="0"/>
                        </a:spcBef>
                        <a:spcAft>
                          <a:spcPts val="0"/>
                        </a:spcAft>
                        <a:buNone/>
                      </a:pPr>
                      <a:r>
                        <a:rPr b="1" lang="en">
                          <a:solidFill>
                            <a:srgbClr val="434343"/>
                          </a:solidFill>
                        </a:rPr>
                        <a:t>QR</a:t>
                      </a:r>
                      <a:endParaRPr b="1">
                        <a:solidFill>
                          <a:srgbClr val="434343"/>
                        </a:solidFill>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b="1" lang="en">
                          <a:solidFill>
                            <a:srgbClr val="434343"/>
                          </a:solidFill>
                        </a:rPr>
                        <a:t>HYPER-LINK </a:t>
                      </a:r>
                      <a:endParaRPr b="1">
                        <a:solidFill>
                          <a:srgbClr val="434343"/>
                        </a:solidFill>
                        <a:latin typeface="Roboto"/>
                        <a:ea typeface="Roboto"/>
                        <a:cs typeface="Roboto"/>
                        <a:sym typeface="Roboto"/>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b="1" lang="en">
                          <a:solidFill>
                            <a:srgbClr val="434343"/>
                          </a:solidFill>
                        </a:rPr>
                        <a:t>PREVIEW</a:t>
                      </a:r>
                      <a:endParaRPr b="1">
                        <a:solidFill>
                          <a:srgbClr val="434343"/>
                        </a:solidFill>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D9D9D9"/>
                    </a:solidFill>
                  </a:tcPr>
                </a:tc>
                <a:tc>
                  <a:txBody>
                    <a:bodyPr/>
                    <a:lstStyle/>
                    <a:p>
                      <a:pPr indent="0" lvl="0" marL="0" rtl="0" algn="l">
                        <a:spcBef>
                          <a:spcPts val="0"/>
                        </a:spcBef>
                        <a:spcAft>
                          <a:spcPts val="0"/>
                        </a:spcAft>
                        <a:buNone/>
                      </a:pPr>
                      <a:r>
                        <a:rPr b="1" lang="en" sz="1100">
                          <a:solidFill>
                            <a:srgbClr val="434343"/>
                          </a:solidFill>
                          <a:latin typeface="Roboto"/>
                          <a:ea typeface="Roboto"/>
                          <a:cs typeface="Roboto"/>
                          <a:sym typeface="Roboto"/>
                        </a:rPr>
                        <a:t>STANDARDS</a:t>
                      </a:r>
                      <a:endParaRPr b="1" sz="1100">
                        <a:solidFill>
                          <a:srgbClr val="434343"/>
                        </a:solidFill>
                        <a:latin typeface="Roboto"/>
                        <a:ea typeface="Roboto"/>
                        <a:cs typeface="Roboto"/>
                        <a:sym typeface="Roboto"/>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D9D9D9"/>
                    </a:solidFill>
                  </a:tcPr>
                </a:tc>
              </a:tr>
              <a:tr h="457175">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200" u="sng">
                          <a:solidFill>
                            <a:srgbClr val="00FF00"/>
                          </a:solidFill>
                          <a:latin typeface="Comfortaa"/>
                          <a:ea typeface="Comfortaa"/>
                          <a:cs typeface="Comfortaa"/>
                          <a:sym typeface="Comfortaa"/>
                        </a:rPr>
                        <a:t>FINDING FRACTIONS ON NUMBER LINE</a:t>
                      </a:r>
                      <a:endParaRPr sz="1300"/>
                    </a:p>
                    <a:p>
                      <a:pPr indent="0" lvl="0" marL="0" rtl="0" algn="l">
                        <a:spcBef>
                          <a:spcPts val="0"/>
                        </a:spcBef>
                        <a:spcAft>
                          <a:spcPts val="0"/>
                        </a:spcAft>
                        <a:buNone/>
                      </a:pPr>
                      <a:r>
                        <a:rPr lang="en" sz="1500" u="sng">
                          <a:solidFill>
                            <a:schemeClr val="dk1"/>
                          </a:solidFill>
                          <a:latin typeface="Roboto"/>
                          <a:ea typeface="Roboto"/>
                          <a:cs typeface="Roboto"/>
                          <a:sym typeface="Roboto"/>
                          <a:hlinkClick r:id="rId3">
                            <a:extLst>
                              <a:ext uri="{A12FA001-AC4F-418D-AE19-62706E023703}">
                                <ahyp:hlinkClr val="tx"/>
                              </a:ext>
                            </a:extLst>
                          </a:hlinkClick>
                        </a:rPr>
                        <a:t>https://www.commoncoresheets.com/identifying-fraction-location-on-a-number-line/463/oat</a:t>
                      </a:r>
                      <a:endParaRPr b="1" sz="1300" u="sng">
                        <a:solidFill>
                          <a:srgbClr val="00FF00"/>
                        </a:solidFill>
                        <a:latin typeface="Comfortaa"/>
                        <a:ea typeface="Comfortaa"/>
                        <a:cs typeface="Comfortaa"/>
                        <a:sym typeface="Comfortaa"/>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500">
                        <a:latin typeface="Roboto"/>
                        <a:ea typeface="Roboto"/>
                        <a:cs typeface="Roboto"/>
                        <a:sym typeface="Roboto"/>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800">
                          <a:solidFill>
                            <a:srgbClr val="FFFFFF"/>
                          </a:solidFill>
                          <a:latin typeface="Roboto"/>
                          <a:ea typeface="Roboto"/>
                          <a:cs typeface="Roboto"/>
                          <a:sym typeface="Roboto"/>
                        </a:rPr>
                        <a:t>2.NF.2</a:t>
                      </a:r>
                      <a:endParaRPr sz="1800">
                        <a:solidFill>
                          <a:srgbClr val="FFFFFF"/>
                        </a:solidFill>
                        <a:latin typeface="Roboto"/>
                        <a:ea typeface="Roboto"/>
                        <a:cs typeface="Roboto"/>
                        <a:sym typeface="Roboto"/>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bl>
          </a:graphicData>
        </a:graphic>
      </p:graphicFrame>
      <p:sp>
        <p:nvSpPr>
          <p:cNvPr id="810" name="Google Shape;810;p109"/>
          <p:cNvSpPr txBox="1"/>
          <p:nvPr/>
        </p:nvSpPr>
        <p:spPr>
          <a:xfrm>
            <a:off x="292688" y="518925"/>
            <a:ext cx="7921200" cy="4002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0"/>
              </a:spcAft>
              <a:buNone/>
            </a:pPr>
            <a:r>
              <a:rPr b="1" lang="en" u="sng">
                <a:solidFill>
                  <a:srgbClr val="FFFFFF"/>
                </a:solidFill>
                <a:latin typeface="Montserrat"/>
                <a:ea typeface="Montserrat"/>
                <a:cs typeface="Montserrat"/>
                <a:sym typeface="Montserrat"/>
              </a:rPr>
              <a:t>Objective statement #3: I can label a number line.</a:t>
            </a:r>
            <a:endParaRPr b="1" u="sng">
              <a:solidFill>
                <a:srgbClr val="FFFFFF"/>
              </a:solidFill>
              <a:latin typeface="Montserrat"/>
              <a:ea typeface="Montserrat"/>
              <a:cs typeface="Montserrat"/>
              <a:sym typeface="Montserrat"/>
            </a:endParaRPr>
          </a:p>
        </p:txBody>
      </p:sp>
      <p:sp>
        <p:nvSpPr>
          <p:cNvPr id="811" name="Google Shape;811;p109"/>
          <p:cNvSpPr txBox="1"/>
          <p:nvPr/>
        </p:nvSpPr>
        <p:spPr>
          <a:xfrm>
            <a:off x="382013" y="798350"/>
            <a:ext cx="84693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rgbClr val="FFFFFF"/>
                </a:solidFill>
                <a:latin typeface="Montserrat"/>
                <a:ea typeface="Montserrat"/>
                <a:cs typeface="Montserrat"/>
                <a:sym typeface="Montserrat"/>
              </a:rPr>
              <a:t>How to do it</a:t>
            </a:r>
            <a:r>
              <a:rPr lang="en" sz="1100">
                <a:solidFill>
                  <a:srgbClr val="FFFFFF"/>
                </a:solidFill>
                <a:latin typeface="Montserrat Medium"/>
                <a:ea typeface="Montserrat Medium"/>
                <a:cs typeface="Montserrat Medium"/>
                <a:sym typeface="Montserrat Medium"/>
              </a:rPr>
              <a:t>:</a:t>
            </a:r>
            <a:r>
              <a:rPr b="1" lang="en" sz="1200">
                <a:solidFill>
                  <a:srgbClr val="FFFFFF"/>
                </a:solidFill>
                <a:latin typeface="Montserrat"/>
                <a:ea typeface="Montserrat"/>
                <a:cs typeface="Montserrat"/>
                <a:sym typeface="Montserrat"/>
              </a:rPr>
              <a:t> </a:t>
            </a:r>
            <a:r>
              <a:rPr lang="en" sz="1200">
                <a:solidFill>
                  <a:srgbClr val="FFFFFF"/>
                </a:solidFill>
                <a:latin typeface="Montserrat"/>
                <a:ea typeface="Montserrat"/>
                <a:cs typeface="Montserrat"/>
                <a:sym typeface="Montserrat"/>
              </a:rPr>
              <a:t>Each link/QR code will take you to a different set of problems. Answer questions until you feel that you have mastered the concept. If you struggle at first, keep trying until you get 3 in a row correct.</a:t>
            </a:r>
            <a:endParaRPr sz="1200">
              <a:solidFill>
                <a:srgbClr val="FFFFFF"/>
              </a:solidFill>
              <a:latin typeface="Montserrat"/>
              <a:ea typeface="Montserrat"/>
              <a:cs typeface="Montserrat"/>
              <a:sym typeface="Montserrat"/>
            </a:endParaRPr>
          </a:p>
        </p:txBody>
      </p:sp>
      <p:pic>
        <p:nvPicPr>
          <p:cNvPr id="812" name="Google Shape;812;p109"/>
          <p:cNvPicPr preferRelativeResize="0"/>
          <p:nvPr/>
        </p:nvPicPr>
        <p:blipFill>
          <a:blip r:embed="rId4">
            <a:alphaModFix/>
          </a:blip>
          <a:stretch>
            <a:fillRect/>
          </a:stretch>
        </p:blipFill>
        <p:spPr>
          <a:xfrm>
            <a:off x="368900" y="2210125"/>
            <a:ext cx="810875" cy="810875"/>
          </a:xfrm>
          <a:prstGeom prst="rect">
            <a:avLst/>
          </a:prstGeom>
          <a:noFill/>
          <a:ln>
            <a:noFill/>
          </a:ln>
        </p:spPr>
      </p:pic>
      <p:grpSp>
        <p:nvGrpSpPr>
          <p:cNvPr id="813" name="Google Shape;813;p109"/>
          <p:cNvGrpSpPr/>
          <p:nvPr/>
        </p:nvGrpSpPr>
        <p:grpSpPr>
          <a:xfrm>
            <a:off x="4893392" y="2179601"/>
            <a:ext cx="2869602" cy="869997"/>
            <a:chOff x="4704391" y="2983600"/>
            <a:chExt cx="2982334" cy="904175"/>
          </a:xfrm>
        </p:grpSpPr>
        <p:pic>
          <p:nvPicPr>
            <p:cNvPr id="814" name="Google Shape;814;p109"/>
            <p:cNvPicPr preferRelativeResize="0"/>
            <p:nvPr/>
          </p:nvPicPr>
          <p:blipFill rotWithShape="1">
            <a:blip r:embed="rId5">
              <a:alphaModFix/>
            </a:blip>
            <a:srcRect b="0" l="0" r="0" t="23745"/>
            <a:stretch/>
          </p:blipFill>
          <p:spPr>
            <a:xfrm>
              <a:off x="4704391" y="3315075"/>
              <a:ext cx="2982334" cy="572700"/>
            </a:xfrm>
            <a:prstGeom prst="rect">
              <a:avLst/>
            </a:prstGeom>
            <a:noFill/>
            <a:ln>
              <a:noFill/>
            </a:ln>
          </p:spPr>
        </p:pic>
        <p:pic>
          <p:nvPicPr>
            <p:cNvPr id="815" name="Google Shape;815;p109"/>
            <p:cNvPicPr preferRelativeResize="0"/>
            <p:nvPr/>
          </p:nvPicPr>
          <p:blipFill rotWithShape="1">
            <a:blip r:embed="rId6">
              <a:alphaModFix/>
            </a:blip>
            <a:srcRect b="0" l="7066" r="15021" t="0"/>
            <a:stretch/>
          </p:blipFill>
          <p:spPr>
            <a:xfrm>
              <a:off x="4704400" y="2983600"/>
              <a:ext cx="2982324" cy="400200"/>
            </a:xfrm>
            <a:prstGeom prst="rect">
              <a:avLst/>
            </a:prstGeom>
            <a:noFill/>
            <a:ln>
              <a:noFill/>
            </a:ln>
          </p:spPr>
        </p:pic>
      </p:gr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900FF">
                <a:alpha val="91764"/>
              </a:srgbClr>
            </a:gs>
            <a:gs pos="100000">
              <a:srgbClr val="80008C"/>
            </a:gs>
          </a:gsLst>
          <a:path path="circle">
            <a:fillToRect b="50%" l="50%" r="50%" t="50%"/>
          </a:path>
          <a:tileRect/>
        </a:gradFill>
      </p:bgPr>
    </p:bg>
    <p:spTree>
      <p:nvGrpSpPr>
        <p:cNvPr id="819" name="Shape 819"/>
        <p:cNvGrpSpPr/>
        <p:nvPr/>
      </p:nvGrpSpPr>
      <p:grpSpPr>
        <a:xfrm>
          <a:off x="0" y="0"/>
          <a:ext cx="0" cy="0"/>
          <a:chOff x="0" y="0"/>
          <a:chExt cx="0" cy="0"/>
        </a:xfrm>
      </p:grpSpPr>
      <p:sp>
        <p:nvSpPr>
          <p:cNvPr id="820" name="Google Shape;820;p110"/>
          <p:cNvSpPr txBox="1"/>
          <p:nvPr>
            <p:ph idx="4294967295" type="title"/>
          </p:nvPr>
        </p:nvSpPr>
        <p:spPr>
          <a:xfrm>
            <a:off x="311700" y="7425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rgbClr val="FFFFFF"/>
                </a:solidFill>
                <a:latin typeface="Luckiest Guy"/>
                <a:ea typeface="Luckiest Guy"/>
                <a:cs typeface="Luckiest Guy"/>
                <a:sym typeface="Luckiest Guy"/>
              </a:rPr>
              <a:t>Independent work</a:t>
            </a:r>
            <a:r>
              <a:rPr lang="en">
                <a:solidFill>
                  <a:srgbClr val="FFFFFF"/>
                </a:solidFill>
              </a:rPr>
              <a:t>: Number lines</a:t>
            </a:r>
            <a:endParaRPr>
              <a:solidFill>
                <a:srgbClr val="FFFFFF"/>
              </a:solidFill>
            </a:endParaRPr>
          </a:p>
        </p:txBody>
      </p:sp>
      <p:graphicFrame>
        <p:nvGraphicFramePr>
          <p:cNvPr id="821" name="Google Shape;821;p110"/>
          <p:cNvGraphicFramePr/>
          <p:nvPr/>
        </p:nvGraphicFramePr>
        <p:xfrm>
          <a:off x="237475" y="1673000"/>
          <a:ext cx="3000000" cy="3000000"/>
        </p:xfrm>
        <a:graphic>
          <a:graphicData uri="http://schemas.openxmlformats.org/drawingml/2006/table">
            <a:tbl>
              <a:tblPr>
                <a:noFill/>
                <a:tableStyleId>{85B4F9D0-3C74-4D89-A887-4DB0D41C2214}</a:tableStyleId>
              </a:tblPr>
              <a:tblGrid>
                <a:gridCol w="1045200"/>
                <a:gridCol w="3433400"/>
                <a:gridCol w="3227300"/>
                <a:gridCol w="1048900"/>
              </a:tblGrid>
              <a:tr h="300950">
                <a:tc>
                  <a:txBody>
                    <a:bodyPr/>
                    <a:lstStyle/>
                    <a:p>
                      <a:pPr indent="0" lvl="0" marL="0" rtl="0" algn="ctr">
                        <a:spcBef>
                          <a:spcPts val="0"/>
                        </a:spcBef>
                        <a:spcAft>
                          <a:spcPts val="0"/>
                        </a:spcAft>
                        <a:buNone/>
                      </a:pPr>
                      <a:r>
                        <a:rPr b="1" lang="en">
                          <a:solidFill>
                            <a:srgbClr val="434343"/>
                          </a:solidFill>
                        </a:rPr>
                        <a:t>QR</a:t>
                      </a:r>
                      <a:endParaRPr b="1">
                        <a:solidFill>
                          <a:srgbClr val="434343"/>
                        </a:solidFill>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b="1" lang="en">
                          <a:solidFill>
                            <a:srgbClr val="434343"/>
                          </a:solidFill>
                        </a:rPr>
                        <a:t>HYPER-LINK </a:t>
                      </a:r>
                      <a:endParaRPr b="1">
                        <a:solidFill>
                          <a:srgbClr val="434343"/>
                        </a:solidFill>
                        <a:latin typeface="Roboto"/>
                        <a:ea typeface="Roboto"/>
                        <a:cs typeface="Roboto"/>
                        <a:sym typeface="Roboto"/>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b="1" lang="en">
                          <a:solidFill>
                            <a:srgbClr val="434343"/>
                          </a:solidFill>
                        </a:rPr>
                        <a:t>PREVIEW</a:t>
                      </a:r>
                      <a:endParaRPr b="1">
                        <a:solidFill>
                          <a:srgbClr val="434343"/>
                        </a:solidFill>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D9D9D9"/>
                    </a:solidFill>
                  </a:tcPr>
                </a:tc>
                <a:tc>
                  <a:txBody>
                    <a:bodyPr/>
                    <a:lstStyle/>
                    <a:p>
                      <a:pPr indent="0" lvl="0" marL="0" rtl="0" algn="l">
                        <a:spcBef>
                          <a:spcPts val="0"/>
                        </a:spcBef>
                        <a:spcAft>
                          <a:spcPts val="0"/>
                        </a:spcAft>
                        <a:buNone/>
                      </a:pPr>
                      <a:r>
                        <a:rPr b="1" lang="en" sz="1100">
                          <a:solidFill>
                            <a:srgbClr val="434343"/>
                          </a:solidFill>
                          <a:latin typeface="Roboto"/>
                          <a:ea typeface="Roboto"/>
                          <a:cs typeface="Roboto"/>
                          <a:sym typeface="Roboto"/>
                        </a:rPr>
                        <a:t>STANDARDS</a:t>
                      </a:r>
                      <a:endParaRPr b="1" sz="1100">
                        <a:solidFill>
                          <a:srgbClr val="434343"/>
                        </a:solidFill>
                        <a:latin typeface="Roboto"/>
                        <a:ea typeface="Roboto"/>
                        <a:cs typeface="Roboto"/>
                        <a:sym typeface="Roboto"/>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D9D9D9"/>
                    </a:solidFill>
                  </a:tcPr>
                </a:tc>
              </a:tr>
              <a:tr h="457175">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300" u="sng">
                          <a:solidFill>
                            <a:srgbClr val="00FF00"/>
                          </a:solidFill>
                          <a:latin typeface="Comfortaa"/>
                          <a:ea typeface="Comfortaa"/>
                          <a:cs typeface="Comfortaa"/>
                          <a:sym typeface="Comfortaa"/>
                        </a:rPr>
                        <a:t>FINDING FRACTIONS #2</a:t>
                      </a:r>
                      <a:endParaRPr/>
                    </a:p>
                    <a:p>
                      <a:pPr indent="0" lvl="0" marL="0" rtl="0" algn="l">
                        <a:spcBef>
                          <a:spcPts val="0"/>
                        </a:spcBef>
                        <a:spcAft>
                          <a:spcPts val="0"/>
                        </a:spcAft>
                        <a:buNone/>
                      </a:pPr>
                      <a:r>
                        <a:rPr lang="en" sz="1500" u="sng">
                          <a:solidFill>
                            <a:schemeClr val="dk1"/>
                          </a:solidFill>
                          <a:latin typeface="Roboto"/>
                          <a:ea typeface="Roboto"/>
                          <a:cs typeface="Roboto"/>
                          <a:sym typeface="Roboto"/>
                          <a:hlinkClick r:id="rId3">
                            <a:extLst>
                              <a:ext uri="{A12FA001-AC4F-418D-AE19-62706E023703}">
                                <ahyp:hlinkClr val="tx"/>
                              </a:ext>
                            </a:extLst>
                          </a:hlinkClick>
                        </a:rPr>
                        <a:t>https://www.commoncoresheets.com/identifying-improper-fraction-location-on-a-number-line/466/oat</a:t>
                      </a:r>
                      <a:endParaRPr sz="1500">
                        <a:solidFill>
                          <a:srgbClr val="FFFFFF"/>
                        </a:solidFill>
                        <a:latin typeface="Roboto"/>
                        <a:ea typeface="Roboto"/>
                        <a:cs typeface="Roboto"/>
                        <a:sym typeface="Roboto"/>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500">
                        <a:latin typeface="Roboto"/>
                        <a:ea typeface="Roboto"/>
                        <a:cs typeface="Roboto"/>
                        <a:sym typeface="Roboto"/>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800">
                          <a:solidFill>
                            <a:srgbClr val="FFFFFF"/>
                          </a:solidFill>
                          <a:latin typeface="Roboto"/>
                          <a:ea typeface="Roboto"/>
                          <a:cs typeface="Roboto"/>
                          <a:sym typeface="Roboto"/>
                        </a:rPr>
                        <a:t>2.NF.3</a:t>
                      </a:r>
                      <a:endParaRPr sz="1800">
                        <a:solidFill>
                          <a:srgbClr val="FFFFFF"/>
                        </a:solidFill>
                        <a:latin typeface="Roboto"/>
                        <a:ea typeface="Roboto"/>
                        <a:cs typeface="Roboto"/>
                        <a:sym typeface="Roboto"/>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bl>
          </a:graphicData>
        </a:graphic>
      </p:graphicFrame>
      <p:sp>
        <p:nvSpPr>
          <p:cNvPr id="822" name="Google Shape;822;p110"/>
          <p:cNvSpPr txBox="1"/>
          <p:nvPr/>
        </p:nvSpPr>
        <p:spPr>
          <a:xfrm>
            <a:off x="292688" y="518925"/>
            <a:ext cx="7921200" cy="4002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0"/>
              </a:spcAft>
              <a:buNone/>
            </a:pPr>
            <a:r>
              <a:rPr b="1" lang="en" u="sng">
                <a:solidFill>
                  <a:srgbClr val="FFFFFF"/>
                </a:solidFill>
                <a:latin typeface="Montserrat"/>
                <a:ea typeface="Montserrat"/>
                <a:cs typeface="Montserrat"/>
                <a:sym typeface="Montserrat"/>
              </a:rPr>
              <a:t>Objective statement #3: I can label a number line.</a:t>
            </a:r>
            <a:endParaRPr b="1" u="sng">
              <a:solidFill>
                <a:srgbClr val="FFFFFF"/>
              </a:solidFill>
              <a:latin typeface="Montserrat"/>
              <a:ea typeface="Montserrat"/>
              <a:cs typeface="Montserrat"/>
              <a:sym typeface="Montserrat"/>
            </a:endParaRPr>
          </a:p>
        </p:txBody>
      </p:sp>
      <p:sp>
        <p:nvSpPr>
          <p:cNvPr id="823" name="Google Shape;823;p110"/>
          <p:cNvSpPr txBox="1"/>
          <p:nvPr/>
        </p:nvSpPr>
        <p:spPr>
          <a:xfrm>
            <a:off x="382013" y="798350"/>
            <a:ext cx="84693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rgbClr val="FFFFFF"/>
                </a:solidFill>
                <a:latin typeface="Montserrat"/>
                <a:ea typeface="Montserrat"/>
                <a:cs typeface="Montserrat"/>
                <a:sym typeface="Montserrat"/>
              </a:rPr>
              <a:t>How to do it</a:t>
            </a:r>
            <a:r>
              <a:rPr lang="en" sz="1100">
                <a:solidFill>
                  <a:srgbClr val="FFFFFF"/>
                </a:solidFill>
                <a:latin typeface="Montserrat Medium"/>
                <a:ea typeface="Montserrat Medium"/>
                <a:cs typeface="Montserrat Medium"/>
                <a:sym typeface="Montserrat Medium"/>
              </a:rPr>
              <a:t>:</a:t>
            </a:r>
            <a:r>
              <a:rPr b="1" lang="en" sz="1200">
                <a:solidFill>
                  <a:srgbClr val="FFFFFF"/>
                </a:solidFill>
                <a:latin typeface="Montserrat"/>
                <a:ea typeface="Montserrat"/>
                <a:cs typeface="Montserrat"/>
                <a:sym typeface="Montserrat"/>
              </a:rPr>
              <a:t> </a:t>
            </a:r>
            <a:r>
              <a:rPr lang="en" sz="1200">
                <a:solidFill>
                  <a:srgbClr val="FFFFFF"/>
                </a:solidFill>
                <a:latin typeface="Montserrat"/>
                <a:ea typeface="Montserrat"/>
                <a:cs typeface="Montserrat"/>
                <a:sym typeface="Montserrat"/>
              </a:rPr>
              <a:t>Each link/QR code will take you to a different set of problems. Answer questions until you feel that you have mastered the concept. If you struggle at first, keep trying until you get 3 in a row correct.</a:t>
            </a:r>
            <a:endParaRPr sz="1200">
              <a:solidFill>
                <a:srgbClr val="FFFFFF"/>
              </a:solidFill>
              <a:latin typeface="Montserrat"/>
              <a:ea typeface="Montserrat"/>
              <a:cs typeface="Montserrat"/>
              <a:sym typeface="Montserrat"/>
            </a:endParaRPr>
          </a:p>
        </p:txBody>
      </p:sp>
      <p:pic>
        <p:nvPicPr>
          <p:cNvPr id="824" name="Google Shape;824;p110"/>
          <p:cNvPicPr preferRelativeResize="0"/>
          <p:nvPr/>
        </p:nvPicPr>
        <p:blipFill>
          <a:blip r:embed="rId4">
            <a:alphaModFix/>
          </a:blip>
          <a:stretch>
            <a:fillRect/>
          </a:stretch>
        </p:blipFill>
        <p:spPr>
          <a:xfrm>
            <a:off x="353438" y="2217563"/>
            <a:ext cx="810875" cy="810875"/>
          </a:xfrm>
          <a:prstGeom prst="rect">
            <a:avLst/>
          </a:prstGeom>
          <a:noFill/>
          <a:ln>
            <a:noFill/>
          </a:ln>
        </p:spPr>
      </p:pic>
      <p:grpSp>
        <p:nvGrpSpPr>
          <p:cNvPr id="825" name="Google Shape;825;p110"/>
          <p:cNvGrpSpPr/>
          <p:nvPr/>
        </p:nvGrpSpPr>
        <p:grpSpPr>
          <a:xfrm>
            <a:off x="4906463" y="2119550"/>
            <a:ext cx="2841626" cy="959250"/>
            <a:chOff x="4817150" y="4036150"/>
            <a:chExt cx="2841626" cy="959250"/>
          </a:xfrm>
        </p:grpSpPr>
        <p:pic>
          <p:nvPicPr>
            <p:cNvPr id="826" name="Google Shape;826;p110"/>
            <p:cNvPicPr preferRelativeResize="0"/>
            <p:nvPr/>
          </p:nvPicPr>
          <p:blipFill rotWithShape="1">
            <a:blip r:embed="rId5">
              <a:alphaModFix/>
            </a:blip>
            <a:srcRect b="0" l="0" r="0" t="0"/>
            <a:stretch/>
          </p:blipFill>
          <p:spPr>
            <a:xfrm>
              <a:off x="4817150" y="4036150"/>
              <a:ext cx="2841625" cy="579350"/>
            </a:xfrm>
            <a:prstGeom prst="rect">
              <a:avLst/>
            </a:prstGeom>
            <a:noFill/>
            <a:ln>
              <a:noFill/>
            </a:ln>
          </p:spPr>
        </p:pic>
        <p:pic>
          <p:nvPicPr>
            <p:cNvPr id="827" name="Google Shape;827;p110"/>
            <p:cNvPicPr preferRelativeResize="0"/>
            <p:nvPr/>
          </p:nvPicPr>
          <p:blipFill rotWithShape="1">
            <a:blip r:embed="rId6">
              <a:alphaModFix/>
            </a:blip>
            <a:srcRect b="8515" l="40534" r="12360" t="48778"/>
            <a:stretch/>
          </p:blipFill>
          <p:spPr>
            <a:xfrm>
              <a:off x="4817150" y="4595200"/>
              <a:ext cx="2841626" cy="400200"/>
            </a:xfrm>
            <a:prstGeom prst="rect">
              <a:avLst/>
            </a:prstGeom>
            <a:noFill/>
            <a:ln>
              <a:noFill/>
            </a:ln>
          </p:spPr>
        </p:pic>
      </p:gr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1" name="Shape 831"/>
        <p:cNvGrpSpPr/>
        <p:nvPr/>
      </p:nvGrpSpPr>
      <p:grpSpPr>
        <a:xfrm>
          <a:off x="0" y="0"/>
          <a:ext cx="0" cy="0"/>
          <a:chOff x="0" y="0"/>
          <a:chExt cx="0" cy="0"/>
        </a:xfrm>
      </p:grpSpPr>
      <p:sp>
        <p:nvSpPr>
          <p:cNvPr id="832" name="Google Shape;832;p111"/>
          <p:cNvSpPr/>
          <p:nvPr/>
        </p:nvSpPr>
        <p:spPr>
          <a:xfrm>
            <a:off x="539750" y="1241425"/>
            <a:ext cx="8096400" cy="2811300"/>
          </a:xfrm>
          <a:prstGeom prst="rect">
            <a:avLst/>
          </a:prstGeom>
          <a:solidFill>
            <a:srgbClr val="FFFFFF">
              <a:alpha val="6450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111"/>
          <p:cNvSpPr txBox="1"/>
          <p:nvPr>
            <p:ph idx="4294967295" type="title"/>
          </p:nvPr>
        </p:nvSpPr>
        <p:spPr>
          <a:xfrm>
            <a:off x="25350" y="74250"/>
            <a:ext cx="9093300" cy="627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500">
                <a:highlight>
                  <a:srgbClr val="666666"/>
                </a:highlight>
                <a:latin typeface="Luckiest Guy"/>
                <a:ea typeface="Luckiest Guy"/>
                <a:cs typeface="Luckiest Guy"/>
                <a:sym typeface="Luckiest Guy"/>
              </a:rPr>
              <a:t>Extra challenge</a:t>
            </a:r>
            <a:r>
              <a:rPr lang="en" sz="2500">
                <a:highlight>
                  <a:srgbClr val="666666"/>
                </a:highlight>
              </a:rPr>
              <a:t>:</a:t>
            </a:r>
            <a:r>
              <a:rPr lang="en" sz="2500">
                <a:highlight>
                  <a:srgbClr val="666666"/>
                </a:highlight>
                <a:latin typeface="Montserrat"/>
                <a:ea typeface="Montserrat"/>
                <a:cs typeface="Montserrat"/>
                <a:sym typeface="Montserrat"/>
              </a:rPr>
              <a:t> </a:t>
            </a:r>
            <a:r>
              <a:rPr lang="en" sz="2500">
                <a:highlight>
                  <a:srgbClr val="666666"/>
                </a:highlight>
              </a:rPr>
              <a:t>Express the fractions of a partitioned shape</a:t>
            </a:r>
            <a:endParaRPr sz="2500">
              <a:highlight>
                <a:srgbClr val="666666"/>
              </a:highlight>
            </a:endParaRPr>
          </a:p>
        </p:txBody>
      </p:sp>
      <p:sp>
        <p:nvSpPr>
          <p:cNvPr id="834" name="Google Shape;834;p111"/>
          <p:cNvSpPr txBox="1"/>
          <p:nvPr/>
        </p:nvSpPr>
        <p:spPr>
          <a:xfrm>
            <a:off x="4041900" y="1299750"/>
            <a:ext cx="4537200" cy="2703900"/>
          </a:xfrm>
          <a:prstGeom prst="rect">
            <a:avLst/>
          </a:prstGeom>
          <a:solidFill>
            <a:srgbClr val="FFFFFF">
              <a:alpha val="686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500">
                <a:latin typeface="Montserrat"/>
                <a:ea typeface="Montserrat"/>
                <a:cs typeface="Montserrat"/>
                <a:sym typeface="Montserrat"/>
              </a:rPr>
              <a:t>The Bi-Pride flag has three colors that were chosen and sized specifically to represent a spectrum of people who are attracted to people of the same and opposite sexes. The pink stripe, which symbolizes same sex attraction, and the blue stripe, which symbolizes opposite sex attraction, are the same size as one another. The part where the blue and pink “overlap” in the middle, the purple, is exactly one-half the size of the other colors.</a:t>
            </a:r>
            <a:endParaRPr b="1" sz="1500">
              <a:latin typeface="Montserrat"/>
              <a:ea typeface="Montserrat"/>
              <a:cs typeface="Montserrat"/>
              <a:sym typeface="Montserrat"/>
            </a:endParaRPr>
          </a:p>
        </p:txBody>
      </p:sp>
      <p:pic>
        <p:nvPicPr>
          <p:cNvPr id="835" name="Google Shape;835;p111"/>
          <p:cNvPicPr preferRelativeResize="0"/>
          <p:nvPr/>
        </p:nvPicPr>
        <p:blipFill>
          <a:blip r:embed="rId3">
            <a:alphaModFix/>
          </a:blip>
          <a:stretch>
            <a:fillRect/>
          </a:stretch>
        </p:blipFill>
        <p:spPr>
          <a:xfrm flipH="1">
            <a:off x="533400" y="1310538"/>
            <a:ext cx="3508500" cy="23611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4"/>
                                        </p:tgtEl>
                                        <p:attrNameLst>
                                          <p:attrName>style.visibility</p:attrName>
                                        </p:attrNameLst>
                                      </p:cBhvr>
                                      <p:to>
                                        <p:strVal val="visible"/>
                                      </p:to>
                                    </p:set>
                                    <p:animEffect filter="fade" transition="in">
                                      <p:cBhvr>
                                        <p:cTn dur="1000"/>
                                        <p:tgtEl>
                                          <p:spTgt spid="8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9" name="Shape 839"/>
        <p:cNvGrpSpPr/>
        <p:nvPr/>
      </p:nvGrpSpPr>
      <p:grpSpPr>
        <a:xfrm>
          <a:off x="0" y="0"/>
          <a:ext cx="0" cy="0"/>
          <a:chOff x="0" y="0"/>
          <a:chExt cx="0" cy="0"/>
        </a:xfrm>
      </p:grpSpPr>
      <p:sp>
        <p:nvSpPr>
          <p:cNvPr id="840" name="Google Shape;840;p112"/>
          <p:cNvSpPr/>
          <p:nvPr/>
        </p:nvSpPr>
        <p:spPr>
          <a:xfrm>
            <a:off x="3264438" y="2111138"/>
            <a:ext cx="2462700" cy="333600"/>
          </a:xfrm>
          <a:prstGeom prst="rect">
            <a:avLst/>
          </a:prstGeom>
          <a:solidFill>
            <a:srgbClr val="0000FF"/>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112"/>
          <p:cNvSpPr/>
          <p:nvPr/>
        </p:nvSpPr>
        <p:spPr>
          <a:xfrm>
            <a:off x="3264450" y="1472750"/>
            <a:ext cx="2462700" cy="333600"/>
          </a:xfrm>
          <a:prstGeom prst="rect">
            <a:avLst/>
          </a:prstGeom>
          <a:solidFill>
            <a:srgbClr val="FF00FF"/>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112"/>
          <p:cNvSpPr txBox="1"/>
          <p:nvPr/>
        </p:nvSpPr>
        <p:spPr>
          <a:xfrm>
            <a:off x="3030150" y="3064675"/>
            <a:ext cx="3083700" cy="461700"/>
          </a:xfrm>
          <a:prstGeom prst="rect">
            <a:avLst/>
          </a:prstGeom>
          <a:solidFill>
            <a:srgbClr val="FFFFFF"/>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rgbClr val="FF00FF"/>
                </a:solidFill>
                <a:latin typeface="Montserrat SemiBold"/>
                <a:ea typeface="Montserrat SemiBold"/>
                <a:cs typeface="Montserrat SemiBold"/>
                <a:sym typeface="Montserrat SemiBold"/>
              </a:rPr>
              <a:t>___</a:t>
            </a:r>
            <a:r>
              <a:rPr lang="en" sz="1800">
                <a:solidFill>
                  <a:srgbClr val="FF00FF"/>
                </a:solidFill>
                <a:latin typeface="Montserrat SemiBold"/>
                <a:ea typeface="Montserrat SemiBold"/>
                <a:cs typeface="Montserrat SemiBold"/>
                <a:sym typeface="Montserrat SemiBold"/>
              </a:rPr>
              <a:t> </a:t>
            </a:r>
            <a:r>
              <a:rPr lang="en" sz="1800">
                <a:solidFill>
                  <a:srgbClr val="434343"/>
                </a:solidFill>
                <a:latin typeface="Montserrat SemiBold"/>
                <a:ea typeface="Montserrat SemiBold"/>
                <a:cs typeface="Montserrat SemiBold"/>
                <a:sym typeface="Montserrat SemiBold"/>
              </a:rPr>
              <a:t>+ </a:t>
            </a:r>
            <a:r>
              <a:rPr lang="en" sz="1800">
                <a:solidFill>
                  <a:srgbClr val="FF00FF"/>
                </a:solidFill>
                <a:latin typeface="Montserrat SemiBold"/>
                <a:ea typeface="Montserrat SemiBold"/>
                <a:cs typeface="Montserrat SemiBold"/>
                <a:sym typeface="Montserrat SemiBold"/>
              </a:rPr>
              <a:t>___</a:t>
            </a:r>
            <a:r>
              <a:rPr lang="en" sz="1800">
                <a:solidFill>
                  <a:srgbClr val="FF00FF"/>
                </a:solidFill>
                <a:latin typeface="Montserrat SemiBold"/>
                <a:ea typeface="Montserrat SemiBold"/>
                <a:cs typeface="Montserrat SemiBold"/>
                <a:sym typeface="Montserrat SemiBold"/>
              </a:rPr>
              <a:t> </a:t>
            </a:r>
            <a:r>
              <a:rPr lang="en" sz="1800">
                <a:solidFill>
                  <a:srgbClr val="434343"/>
                </a:solidFill>
                <a:latin typeface="Montserrat SemiBold"/>
                <a:ea typeface="Montserrat SemiBold"/>
                <a:cs typeface="Montserrat SemiBold"/>
                <a:sym typeface="Montserrat SemiBold"/>
              </a:rPr>
              <a:t>+ </a:t>
            </a:r>
            <a:r>
              <a:rPr lang="en" sz="1800">
                <a:solidFill>
                  <a:srgbClr val="9900FF"/>
                </a:solidFill>
                <a:latin typeface="Montserrat SemiBold"/>
                <a:ea typeface="Montserrat SemiBold"/>
                <a:cs typeface="Montserrat SemiBold"/>
                <a:sym typeface="Montserrat SemiBold"/>
              </a:rPr>
              <a:t>___</a:t>
            </a:r>
            <a:r>
              <a:rPr lang="en" sz="1800">
                <a:solidFill>
                  <a:srgbClr val="434343"/>
                </a:solidFill>
                <a:latin typeface="Montserrat SemiBold"/>
                <a:ea typeface="Montserrat SemiBold"/>
                <a:cs typeface="Montserrat SemiBold"/>
                <a:sym typeface="Montserrat SemiBold"/>
              </a:rPr>
              <a:t> + </a:t>
            </a:r>
            <a:r>
              <a:rPr lang="en" sz="1800">
                <a:solidFill>
                  <a:srgbClr val="0000FF"/>
                </a:solidFill>
                <a:latin typeface="Montserrat SemiBold"/>
                <a:ea typeface="Montserrat SemiBold"/>
                <a:cs typeface="Montserrat SemiBold"/>
                <a:sym typeface="Montserrat SemiBold"/>
              </a:rPr>
              <a:t>___</a:t>
            </a:r>
            <a:r>
              <a:rPr lang="en" sz="1800">
                <a:solidFill>
                  <a:srgbClr val="434343"/>
                </a:solidFill>
                <a:latin typeface="Montserrat SemiBold"/>
                <a:ea typeface="Montserrat SemiBold"/>
                <a:cs typeface="Montserrat SemiBold"/>
                <a:sym typeface="Montserrat SemiBold"/>
              </a:rPr>
              <a:t> + </a:t>
            </a:r>
            <a:r>
              <a:rPr lang="en" sz="1800">
                <a:solidFill>
                  <a:srgbClr val="0000FF"/>
                </a:solidFill>
                <a:latin typeface="Montserrat SemiBold"/>
                <a:ea typeface="Montserrat SemiBold"/>
                <a:cs typeface="Montserrat SemiBold"/>
                <a:sym typeface="Montserrat SemiBold"/>
              </a:rPr>
              <a:t>___</a:t>
            </a:r>
            <a:endParaRPr sz="1800">
              <a:solidFill>
                <a:srgbClr val="0000FF"/>
              </a:solidFill>
              <a:latin typeface="Montserrat SemiBold"/>
              <a:ea typeface="Montserrat SemiBold"/>
              <a:cs typeface="Montserrat SemiBold"/>
              <a:sym typeface="Montserrat SemiBold"/>
            </a:endParaRPr>
          </a:p>
        </p:txBody>
      </p:sp>
      <p:sp>
        <p:nvSpPr>
          <p:cNvPr id="843" name="Google Shape;843;p112"/>
          <p:cNvSpPr txBox="1"/>
          <p:nvPr/>
        </p:nvSpPr>
        <p:spPr>
          <a:xfrm>
            <a:off x="3340650" y="3636175"/>
            <a:ext cx="2462700" cy="461700"/>
          </a:xfrm>
          <a:prstGeom prst="rect">
            <a:avLst/>
          </a:prstGeom>
          <a:solidFill>
            <a:srgbClr val="FFFFFF"/>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rgbClr val="FF00FF"/>
                </a:solidFill>
                <a:latin typeface="Montserrat SemiBold"/>
                <a:ea typeface="Montserrat SemiBold"/>
                <a:cs typeface="Montserrat SemiBold"/>
                <a:sym typeface="Montserrat SemiBold"/>
              </a:rPr>
              <a:t>___</a:t>
            </a:r>
            <a:r>
              <a:rPr lang="en" sz="1800">
                <a:solidFill>
                  <a:srgbClr val="FF00FF"/>
                </a:solidFill>
                <a:latin typeface="Montserrat SemiBold"/>
                <a:ea typeface="Montserrat SemiBold"/>
                <a:cs typeface="Montserrat SemiBold"/>
                <a:sym typeface="Montserrat SemiBold"/>
              </a:rPr>
              <a:t> </a:t>
            </a:r>
            <a:r>
              <a:rPr lang="en" sz="1800">
                <a:solidFill>
                  <a:srgbClr val="434343"/>
                </a:solidFill>
                <a:latin typeface="Montserrat SemiBold"/>
                <a:ea typeface="Montserrat SemiBold"/>
                <a:cs typeface="Montserrat SemiBold"/>
                <a:sym typeface="Montserrat SemiBold"/>
              </a:rPr>
              <a:t>+ </a:t>
            </a:r>
            <a:r>
              <a:rPr lang="en" sz="1800">
                <a:solidFill>
                  <a:srgbClr val="9900FF"/>
                </a:solidFill>
                <a:latin typeface="Montserrat SemiBold"/>
                <a:ea typeface="Montserrat SemiBold"/>
                <a:cs typeface="Montserrat SemiBold"/>
                <a:sym typeface="Montserrat SemiBold"/>
              </a:rPr>
              <a:t>___</a:t>
            </a:r>
            <a:r>
              <a:rPr lang="en" sz="1800">
                <a:solidFill>
                  <a:srgbClr val="434343"/>
                </a:solidFill>
                <a:latin typeface="Montserrat SemiBold"/>
                <a:ea typeface="Montserrat SemiBold"/>
                <a:cs typeface="Montserrat SemiBold"/>
                <a:sym typeface="Montserrat SemiBold"/>
              </a:rPr>
              <a:t> + </a:t>
            </a:r>
            <a:r>
              <a:rPr lang="en" sz="1800">
                <a:solidFill>
                  <a:srgbClr val="0000FF"/>
                </a:solidFill>
                <a:latin typeface="Montserrat SemiBold"/>
                <a:ea typeface="Montserrat SemiBold"/>
                <a:cs typeface="Montserrat SemiBold"/>
                <a:sym typeface="Montserrat SemiBold"/>
              </a:rPr>
              <a:t>___</a:t>
            </a:r>
            <a:endParaRPr sz="1800">
              <a:solidFill>
                <a:srgbClr val="0000FF"/>
              </a:solidFill>
              <a:latin typeface="Montserrat SemiBold"/>
              <a:ea typeface="Montserrat SemiBold"/>
              <a:cs typeface="Montserrat SemiBold"/>
              <a:sym typeface="Montserrat SemiBold"/>
            </a:endParaRPr>
          </a:p>
        </p:txBody>
      </p:sp>
      <p:sp>
        <p:nvSpPr>
          <p:cNvPr id="844" name="Google Shape;844;p112"/>
          <p:cNvSpPr/>
          <p:nvPr/>
        </p:nvSpPr>
        <p:spPr>
          <a:xfrm>
            <a:off x="3264450" y="1167950"/>
            <a:ext cx="2462700" cy="323400"/>
          </a:xfrm>
          <a:prstGeom prst="rect">
            <a:avLst/>
          </a:prstGeom>
          <a:solidFill>
            <a:srgbClr val="FF00FF"/>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112"/>
          <p:cNvSpPr/>
          <p:nvPr/>
        </p:nvSpPr>
        <p:spPr>
          <a:xfrm>
            <a:off x="3264450" y="1806350"/>
            <a:ext cx="2462700" cy="323400"/>
          </a:xfrm>
          <a:prstGeom prst="rect">
            <a:avLst/>
          </a:prstGeom>
          <a:solidFill>
            <a:srgbClr val="9900FF"/>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112"/>
          <p:cNvSpPr/>
          <p:nvPr/>
        </p:nvSpPr>
        <p:spPr>
          <a:xfrm>
            <a:off x="3264438" y="2444738"/>
            <a:ext cx="2462700" cy="333600"/>
          </a:xfrm>
          <a:prstGeom prst="rect">
            <a:avLst/>
          </a:prstGeom>
          <a:solidFill>
            <a:srgbClr val="0000FF"/>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47" name="Google Shape;847;p112"/>
          <p:cNvGrpSpPr/>
          <p:nvPr/>
        </p:nvGrpSpPr>
        <p:grpSpPr>
          <a:xfrm>
            <a:off x="3264438" y="1167938"/>
            <a:ext cx="2462700" cy="1610400"/>
            <a:chOff x="680225" y="1969900"/>
            <a:chExt cx="2462700" cy="1610400"/>
          </a:xfrm>
        </p:grpSpPr>
        <p:sp>
          <p:nvSpPr>
            <p:cNvPr id="848" name="Google Shape;848;p112"/>
            <p:cNvSpPr/>
            <p:nvPr/>
          </p:nvSpPr>
          <p:spPr>
            <a:xfrm>
              <a:off x="680225" y="1969900"/>
              <a:ext cx="2462700" cy="333600"/>
            </a:xfrm>
            <a:prstGeom prst="rect">
              <a:avLst/>
            </a:prstGeom>
            <a:solidFill>
              <a:srgbClr val="FF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112"/>
            <p:cNvSpPr/>
            <p:nvPr/>
          </p:nvSpPr>
          <p:spPr>
            <a:xfrm>
              <a:off x="680225" y="2289100"/>
              <a:ext cx="2462700" cy="333600"/>
            </a:xfrm>
            <a:prstGeom prst="rect">
              <a:avLst/>
            </a:prstGeom>
            <a:solidFill>
              <a:srgbClr val="FF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112"/>
            <p:cNvSpPr/>
            <p:nvPr/>
          </p:nvSpPr>
          <p:spPr>
            <a:xfrm>
              <a:off x="680225" y="2608300"/>
              <a:ext cx="2462700" cy="333600"/>
            </a:xfrm>
            <a:prstGeom prst="rect">
              <a:avLst/>
            </a:pr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112"/>
            <p:cNvSpPr/>
            <p:nvPr/>
          </p:nvSpPr>
          <p:spPr>
            <a:xfrm>
              <a:off x="680225" y="2927500"/>
              <a:ext cx="2462700" cy="333600"/>
            </a:xfrm>
            <a:prstGeom prst="rect">
              <a:avLst/>
            </a:prstGeom>
            <a:solidFill>
              <a:srgbClr val="00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112"/>
            <p:cNvSpPr/>
            <p:nvPr/>
          </p:nvSpPr>
          <p:spPr>
            <a:xfrm>
              <a:off x="680225" y="3246700"/>
              <a:ext cx="2462700" cy="333600"/>
            </a:xfrm>
            <a:prstGeom prst="rect">
              <a:avLst/>
            </a:prstGeom>
            <a:solidFill>
              <a:srgbClr val="00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3" name="Google Shape;853;p112"/>
          <p:cNvGrpSpPr/>
          <p:nvPr/>
        </p:nvGrpSpPr>
        <p:grpSpPr>
          <a:xfrm>
            <a:off x="3264450" y="1167950"/>
            <a:ext cx="2462700" cy="1610500"/>
            <a:chOff x="1924975" y="1167950"/>
            <a:chExt cx="2462700" cy="1610500"/>
          </a:xfrm>
        </p:grpSpPr>
        <p:sp>
          <p:nvSpPr>
            <p:cNvPr id="854" name="Google Shape;854;p112"/>
            <p:cNvSpPr/>
            <p:nvPr/>
          </p:nvSpPr>
          <p:spPr>
            <a:xfrm>
              <a:off x="1924975" y="1167950"/>
              <a:ext cx="2462700" cy="626700"/>
            </a:xfrm>
            <a:prstGeom prst="rect">
              <a:avLst/>
            </a:prstGeom>
            <a:solidFill>
              <a:srgbClr val="FF00FF"/>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112"/>
            <p:cNvSpPr/>
            <p:nvPr/>
          </p:nvSpPr>
          <p:spPr>
            <a:xfrm>
              <a:off x="1924975" y="2116350"/>
              <a:ext cx="2462700" cy="662100"/>
            </a:xfrm>
            <a:prstGeom prst="rect">
              <a:avLst/>
            </a:prstGeom>
            <a:solidFill>
              <a:srgbClr val="0000FF"/>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112"/>
            <p:cNvSpPr/>
            <p:nvPr/>
          </p:nvSpPr>
          <p:spPr>
            <a:xfrm>
              <a:off x="1924975" y="1796338"/>
              <a:ext cx="2462700" cy="318300"/>
            </a:xfrm>
            <a:prstGeom prst="rect">
              <a:avLst/>
            </a:prstGeom>
            <a:solidFill>
              <a:srgbClr val="9900FF"/>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57" name="Google Shape;857;p112"/>
          <p:cNvSpPr txBox="1"/>
          <p:nvPr/>
        </p:nvSpPr>
        <p:spPr>
          <a:xfrm>
            <a:off x="1763550" y="1265203"/>
            <a:ext cx="1334400" cy="1416000"/>
          </a:xfrm>
          <a:prstGeom prst="rect">
            <a:avLst/>
          </a:prstGeom>
          <a:noFill/>
          <a:ln>
            <a:noFill/>
          </a:ln>
        </p:spPr>
        <p:txBody>
          <a:bodyPr anchorCtr="0" anchor="t" bIns="91425" lIns="91425" spcFirstLastPara="1" rIns="91425" wrap="square" tIns="91425">
            <a:spAutoFit/>
          </a:bodyPr>
          <a:lstStyle/>
          <a:p>
            <a:pPr indent="0" lvl="0" marL="0" rtl="0" algn="r">
              <a:lnSpc>
                <a:spcPct val="150000"/>
              </a:lnSpc>
              <a:spcBef>
                <a:spcPts val="0"/>
              </a:spcBef>
              <a:spcAft>
                <a:spcPts val="0"/>
              </a:spcAft>
              <a:buNone/>
            </a:pPr>
            <a:r>
              <a:rPr b="1" lang="en" sz="2000">
                <a:solidFill>
                  <a:srgbClr val="FF00FF"/>
                </a:solidFill>
                <a:highlight>
                  <a:srgbClr val="F3F3F3"/>
                </a:highlight>
                <a:latin typeface="Comfortaa"/>
                <a:ea typeface="Comfortaa"/>
                <a:cs typeface="Comfortaa"/>
                <a:sym typeface="Comfortaa"/>
              </a:rPr>
              <a:t>________</a:t>
            </a:r>
            <a:endParaRPr b="1" sz="2000">
              <a:solidFill>
                <a:srgbClr val="FF00FF"/>
              </a:solidFill>
              <a:highlight>
                <a:srgbClr val="F3F3F3"/>
              </a:highlight>
              <a:latin typeface="Comfortaa"/>
              <a:ea typeface="Comfortaa"/>
              <a:cs typeface="Comfortaa"/>
              <a:sym typeface="Comfortaa"/>
            </a:endParaRPr>
          </a:p>
          <a:p>
            <a:pPr indent="0" lvl="0" marL="0" rtl="0" algn="r">
              <a:lnSpc>
                <a:spcPct val="150000"/>
              </a:lnSpc>
              <a:spcBef>
                <a:spcPts val="0"/>
              </a:spcBef>
              <a:spcAft>
                <a:spcPts val="0"/>
              </a:spcAft>
              <a:buNone/>
            </a:pPr>
            <a:r>
              <a:rPr b="1" lang="en" sz="2000">
                <a:solidFill>
                  <a:srgbClr val="434343"/>
                </a:solidFill>
                <a:highlight>
                  <a:srgbClr val="F3F3F3"/>
                </a:highlight>
                <a:latin typeface="Comfortaa"/>
                <a:ea typeface="Comfortaa"/>
                <a:cs typeface="Comfortaa"/>
                <a:sym typeface="Comfortaa"/>
              </a:rPr>
              <a:t>+ </a:t>
            </a:r>
            <a:r>
              <a:rPr b="1" lang="en" sz="2000">
                <a:solidFill>
                  <a:srgbClr val="9900FF"/>
                </a:solidFill>
                <a:highlight>
                  <a:srgbClr val="F3F3F3"/>
                </a:highlight>
                <a:latin typeface="Comfortaa"/>
                <a:ea typeface="Comfortaa"/>
                <a:cs typeface="Comfortaa"/>
                <a:sym typeface="Comfortaa"/>
              </a:rPr>
              <a:t>______</a:t>
            </a:r>
            <a:endParaRPr b="1" sz="2000">
              <a:solidFill>
                <a:srgbClr val="434343"/>
              </a:solidFill>
              <a:highlight>
                <a:srgbClr val="F3F3F3"/>
              </a:highlight>
              <a:latin typeface="Comfortaa"/>
              <a:ea typeface="Comfortaa"/>
              <a:cs typeface="Comfortaa"/>
              <a:sym typeface="Comfortaa"/>
            </a:endParaRPr>
          </a:p>
          <a:p>
            <a:pPr indent="0" lvl="0" marL="0" rtl="0" algn="r">
              <a:lnSpc>
                <a:spcPct val="150000"/>
              </a:lnSpc>
              <a:spcBef>
                <a:spcPts val="0"/>
              </a:spcBef>
              <a:spcAft>
                <a:spcPts val="0"/>
              </a:spcAft>
              <a:buNone/>
            </a:pPr>
            <a:r>
              <a:rPr b="1" lang="en" sz="2000">
                <a:solidFill>
                  <a:srgbClr val="434343"/>
                </a:solidFill>
                <a:highlight>
                  <a:srgbClr val="F3F3F3"/>
                </a:highlight>
                <a:latin typeface="Comfortaa"/>
                <a:ea typeface="Comfortaa"/>
                <a:cs typeface="Comfortaa"/>
                <a:sym typeface="Comfortaa"/>
              </a:rPr>
              <a:t>+ </a:t>
            </a:r>
            <a:r>
              <a:rPr b="1" lang="en" sz="2000">
                <a:solidFill>
                  <a:srgbClr val="0000FF"/>
                </a:solidFill>
                <a:highlight>
                  <a:srgbClr val="F3F3F3"/>
                </a:highlight>
                <a:latin typeface="Comfortaa"/>
                <a:ea typeface="Comfortaa"/>
                <a:cs typeface="Comfortaa"/>
                <a:sym typeface="Comfortaa"/>
              </a:rPr>
              <a:t>______</a:t>
            </a:r>
            <a:endParaRPr b="1" sz="2000">
              <a:solidFill>
                <a:srgbClr val="0000FF"/>
              </a:solidFill>
              <a:highlight>
                <a:srgbClr val="F3F3F3"/>
              </a:highlight>
              <a:latin typeface="Comfortaa"/>
              <a:ea typeface="Comfortaa"/>
              <a:cs typeface="Comfortaa"/>
              <a:sym typeface="Comfortaa"/>
            </a:endParaRPr>
          </a:p>
        </p:txBody>
      </p:sp>
      <p:sp>
        <p:nvSpPr>
          <p:cNvPr id="858" name="Google Shape;858;p112"/>
          <p:cNvSpPr txBox="1"/>
          <p:nvPr>
            <p:ph idx="4294967295" type="title"/>
          </p:nvPr>
        </p:nvSpPr>
        <p:spPr>
          <a:xfrm>
            <a:off x="25350" y="74250"/>
            <a:ext cx="9093300" cy="627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500">
                <a:highlight>
                  <a:srgbClr val="666666"/>
                </a:highlight>
                <a:latin typeface="Luckiest Guy"/>
                <a:ea typeface="Luckiest Guy"/>
                <a:cs typeface="Luckiest Guy"/>
                <a:sym typeface="Luckiest Guy"/>
              </a:rPr>
              <a:t>Extra challenge</a:t>
            </a:r>
            <a:r>
              <a:rPr lang="en" sz="2500">
                <a:highlight>
                  <a:srgbClr val="666666"/>
                </a:highlight>
              </a:rPr>
              <a:t>:</a:t>
            </a:r>
            <a:r>
              <a:rPr lang="en" sz="2500">
                <a:highlight>
                  <a:srgbClr val="666666"/>
                </a:highlight>
                <a:latin typeface="Montserrat"/>
                <a:ea typeface="Montserrat"/>
                <a:cs typeface="Montserrat"/>
                <a:sym typeface="Montserrat"/>
              </a:rPr>
              <a:t> </a:t>
            </a:r>
            <a:r>
              <a:rPr lang="en" sz="2500">
                <a:highlight>
                  <a:srgbClr val="666666"/>
                </a:highlight>
              </a:rPr>
              <a:t>Express the fractions of a partitioned shape</a:t>
            </a:r>
            <a:endParaRPr sz="2500">
              <a:highlight>
                <a:srgbClr val="666666"/>
              </a:high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7"/>
                                        </p:tgtEl>
                                        <p:attrNameLst>
                                          <p:attrName>style.visibility</p:attrName>
                                        </p:attrNameLst>
                                      </p:cBhvr>
                                      <p:to>
                                        <p:strVal val="visible"/>
                                      </p:to>
                                    </p:set>
                                    <p:animEffect filter="fade" transition="in">
                                      <p:cBhvr>
                                        <p:cTn dur="1000"/>
                                        <p:tgtEl>
                                          <p:spTgt spid="8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2"/>
                                        </p:tgtEl>
                                        <p:attrNameLst>
                                          <p:attrName>style.visibility</p:attrName>
                                        </p:attrNameLst>
                                      </p:cBhvr>
                                      <p:to>
                                        <p:strVal val="visible"/>
                                      </p:to>
                                    </p:set>
                                    <p:animEffect filter="fade" transition="in">
                                      <p:cBhvr>
                                        <p:cTn dur="1000"/>
                                        <p:tgtEl>
                                          <p:spTgt spid="842"/>
                                        </p:tgtEl>
                                      </p:cBhvr>
                                    </p:animEffect>
                                  </p:childTnLst>
                                </p:cTn>
                              </p:par>
                              <p:par>
                                <p:cTn fill="hold" nodeType="withEffect" presetClass="exit" presetID="10" presetSubtype="0">
                                  <p:stCondLst>
                                    <p:cond delay="0"/>
                                  </p:stCondLst>
                                  <p:childTnLst>
                                    <p:animEffect filter="fade" transition="out">
                                      <p:cBhvr>
                                        <p:cTn dur="1000"/>
                                        <p:tgtEl>
                                          <p:spTgt spid="847"/>
                                        </p:tgtEl>
                                      </p:cBhvr>
                                    </p:animEffect>
                                    <p:set>
                                      <p:cBhvr>
                                        <p:cTn dur="1" fill="hold">
                                          <p:stCondLst>
                                            <p:cond delay="1000"/>
                                          </p:stCondLst>
                                        </p:cTn>
                                        <p:tgtEl>
                                          <p:spTgt spid="84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3"/>
                                        </p:tgtEl>
                                        <p:attrNameLst>
                                          <p:attrName>style.visibility</p:attrName>
                                        </p:attrNameLst>
                                      </p:cBhvr>
                                      <p:to>
                                        <p:strVal val="visible"/>
                                      </p:to>
                                    </p:set>
                                    <p:animEffect filter="fade" transition="in">
                                      <p:cBhvr>
                                        <p:cTn dur="1000"/>
                                        <p:tgtEl>
                                          <p:spTgt spid="853"/>
                                        </p:tgtEl>
                                      </p:cBhvr>
                                    </p:animEffect>
                                  </p:childTnLst>
                                </p:cTn>
                              </p:par>
                              <p:par>
                                <p:cTn fill="hold" nodeType="withEffect" presetClass="entr" presetID="10" presetSubtype="0">
                                  <p:stCondLst>
                                    <p:cond delay="0"/>
                                  </p:stCondLst>
                                  <p:childTnLst>
                                    <p:set>
                                      <p:cBhvr>
                                        <p:cTn dur="1" fill="hold">
                                          <p:stCondLst>
                                            <p:cond delay="0"/>
                                          </p:stCondLst>
                                        </p:cTn>
                                        <p:tgtEl>
                                          <p:spTgt spid="843"/>
                                        </p:tgtEl>
                                        <p:attrNameLst>
                                          <p:attrName>style.visibility</p:attrName>
                                        </p:attrNameLst>
                                      </p:cBhvr>
                                      <p:to>
                                        <p:strVal val="visible"/>
                                      </p:to>
                                    </p:set>
                                    <p:animEffect filter="fade" transition="in">
                                      <p:cBhvr>
                                        <p:cTn dur="1000"/>
                                        <p:tgtEl>
                                          <p:spTgt spid="8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62" name="Shape 862"/>
        <p:cNvGrpSpPr/>
        <p:nvPr/>
      </p:nvGrpSpPr>
      <p:grpSpPr>
        <a:xfrm>
          <a:off x="0" y="0"/>
          <a:ext cx="0" cy="0"/>
          <a:chOff x="0" y="0"/>
          <a:chExt cx="0" cy="0"/>
        </a:xfrm>
      </p:grpSpPr>
      <p:sp>
        <p:nvSpPr>
          <p:cNvPr id="863" name="Google Shape;863;p113">
            <a:hlinkClick r:id="rId4"/>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113"/>
          <p:cNvSpPr txBox="1"/>
          <p:nvPr/>
        </p:nvSpPr>
        <p:spPr>
          <a:xfrm>
            <a:off x="5099825" y="1286600"/>
            <a:ext cx="3667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solidFill>
                <a:schemeClr val="dk1"/>
              </a:solidFill>
            </a:endParaRPr>
          </a:p>
        </p:txBody>
      </p:sp>
      <p:sp>
        <p:nvSpPr>
          <p:cNvPr id="865" name="Google Shape;865;p113"/>
          <p:cNvSpPr txBox="1"/>
          <p:nvPr>
            <p:ph idx="4294967295" type="title"/>
          </p:nvPr>
        </p:nvSpPr>
        <p:spPr>
          <a:xfrm>
            <a:off x="122100" y="219775"/>
            <a:ext cx="8899800" cy="1085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rgbClr val="FFFFFF"/>
                </a:solidFill>
                <a:highlight>
                  <a:srgbClr val="666666"/>
                </a:highlight>
                <a:latin typeface="Luckiest Guy"/>
                <a:ea typeface="Luckiest Guy"/>
                <a:cs typeface="Luckiest Guy"/>
                <a:sym typeface="Luckiest Guy"/>
              </a:rPr>
              <a:t>Think </a:t>
            </a:r>
            <a:r>
              <a:rPr b="1" lang="en">
                <a:solidFill>
                  <a:srgbClr val="FFFFFF"/>
                </a:solidFill>
                <a:highlight>
                  <a:srgbClr val="666666"/>
                </a:highlight>
              </a:rPr>
              <a:t>about how this value is being expressed</a:t>
            </a:r>
            <a:endParaRPr b="1">
              <a:solidFill>
                <a:srgbClr val="FFFFFF"/>
              </a:solidFill>
              <a:highlight>
                <a:srgbClr val="666666"/>
              </a:highlight>
            </a:endParaRPr>
          </a:p>
        </p:txBody>
      </p:sp>
      <p:pic>
        <p:nvPicPr>
          <p:cNvPr id="866" name="Google Shape;866;p113" title="Fraction Multiples of 1 Same Different (710p).mp4">
            <a:hlinkClick r:id="rId5"/>
          </p:cNvPr>
          <p:cNvPicPr preferRelativeResize="0"/>
          <p:nvPr/>
        </p:nvPicPr>
        <p:blipFill>
          <a:blip r:embed="rId6">
            <a:alphaModFix/>
          </a:blip>
          <a:stretch>
            <a:fillRect/>
          </a:stretch>
        </p:blipFill>
        <p:spPr>
          <a:xfrm>
            <a:off x="536325" y="1406300"/>
            <a:ext cx="5408675" cy="3000125"/>
          </a:xfrm>
          <a:prstGeom prst="rect">
            <a:avLst/>
          </a:prstGeom>
          <a:noFill/>
          <a:ln>
            <a:noFill/>
          </a:ln>
        </p:spPr>
      </p:pic>
      <p:sp>
        <p:nvSpPr>
          <p:cNvPr id="867" name="Google Shape;867;p113"/>
          <p:cNvSpPr txBox="1"/>
          <p:nvPr/>
        </p:nvSpPr>
        <p:spPr>
          <a:xfrm>
            <a:off x="6098325" y="2637175"/>
            <a:ext cx="31218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solidFill>
                  <a:schemeClr val="dk1"/>
                </a:solidFill>
                <a:highlight>
                  <a:srgbClr val="666666"/>
                </a:highlight>
                <a:latin typeface="Montserrat"/>
                <a:ea typeface="Montserrat"/>
                <a:cs typeface="Montserrat"/>
                <a:sym typeface="Montserrat"/>
              </a:rPr>
              <a:t>What stays the same?</a:t>
            </a:r>
            <a:endParaRPr b="1" sz="1500">
              <a:solidFill>
                <a:schemeClr val="dk1"/>
              </a:solidFill>
              <a:highlight>
                <a:srgbClr val="666666"/>
              </a:highlight>
              <a:latin typeface="Montserrat"/>
              <a:ea typeface="Montserrat"/>
              <a:cs typeface="Montserrat"/>
              <a:sym typeface="Montserrat"/>
            </a:endParaRPr>
          </a:p>
        </p:txBody>
      </p:sp>
      <p:sp>
        <p:nvSpPr>
          <p:cNvPr id="868" name="Google Shape;868;p113"/>
          <p:cNvSpPr txBox="1"/>
          <p:nvPr/>
        </p:nvSpPr>
        <p:spPr>
          <a:xfrm>
            <a:off x="6098325" y="1507225"/>
            <a:ext cx="3121800" cy="8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solidFill>
                  <a:schemeClr val="dk1"/>
                </a:solidFill>
                <a:highlight>
                  <a:srgbClr val="666666"/>
                </a:highlight>
                <a:latin typeface="Montserrat"/>
                <a:ea typeface="Montserrat"/>
                <a:cs typeface="Montserrat"/>
                <a:sym typeface="Montserrat"/>
              </a:rPr>
              <a:t>We see the fraction model change. Where do we see change? </a:t>
            </a:r>
            <a:endParaRPr b="1" sz="1500">
              <a:solidFill>
                <a:schemeClr val="dk1"/>
              </a:solidFill>
              <a:highlight>
                <a:srgbClr val="666666"/>
              </a:highlight>
              <a:latin typeface="Montserrat"/>
              <a:ea typeface="Montserrat"/>
              <a:cs typeface="Montserrat"/>
              <a:sym typeface="Montserrat"/>
            </a:endParaRPr>
          </a:p>
        </p:txBody>
      </p:sp>
      <p:sp>
        <p:nvSpPr>
          <p:cNvPr id="869" name="Google Shape;869;p113"/>
          <p:cNvSpPr txBox="1"/>
          <p:nvPr/>
        </p:nvSpPr>
        <p:spPr>
          <a:xfrm>
            <a:off x="6098325" y="3336025"/>
            <a:ext cx="3121800" cy="8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solidFill>
                  <a:schemeClr val="dk1"/>
                </a:solidFill>
                <a:highlight>
                  <a:srgbClr val="666666"/>
                </a:highlight>
                <a:latin typeface="Montserrat"/>
                <a:ea typeface="Montserrat"/>
                <a:cs typeface="Montserrat"/>
                <a:sym typeface="Montserrat"/>
              </a:rPr>
              <a:t>What do you think about the operations we see at the end?</a:t>
            </a:r>
            <a:endParaRPr b="1" sz="1500">
              <a:solidFill>
                <a:schemeClr val="dk1"/>
              </a:solidFill>
              <a:highlight>
                <a:srgbClr val="666666"/>
              </a:highlight>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gradFill>
          <a:gsLst>
            <a:gs pos="0">
              <a:srgbClr val="F882C7">
                <a:alpha val="57647"/>
              </a:srgbClr>
            </a:gs>
            <a:gs pos="100000">
              <a:srgbClr val="C80477"/>
            </a:gs>
          </a:gsLst>
          <a:path path="circle">
            <a:fillToRect b="50%" l="50%" r="50%" t="50%"/>
          </a:path>
          <a:tileRect/>
        </a:gradFill>
      </p:bgPr>
    </p:bg>
    <p:spTree>
      <p:nvGrpSpPr>
        <p:cNvPr id="229" name="Shape 229"/>
        <p:cNvGrpSpPr/>
        <p:nvPr/>
      </p:nvGrpSpPr>
      <p:grpSpPr>
        <a:xfrm>
          <a:off x="0" y="0"/>
          <a:ext cx="0" cy="0"/>
          <a:chOff x="0" y="0"/>
          <a:chExt cx="0" cy="0"/>
        </a:xfrm>
      </p:grpSpPr>
      <p:sp>
        <p:nvSpPr>
          <p:cNvPr id="230" name="Google Shape;230;p70"/>
          <p:cNvSpPr txBox="1"/>
          <p:nvPr/>
        </p:nvSpPr>
        <p:spPr>
          <a:xfrm>
            <a:off x="5502400" y="4720750"/>
            <a:ext cx="3641400" cy="424500"/>
          </a:xfrm>
          <a:prstGeom prst="rect">
            <a:avLst/>
          </a:prstGeom>
          <a:gradFill>
            <a:gsLst>
              <a:gs pos="0">
                <a:srgbClr val="515151"/>
              </a:gs>
              <a:gs pos="100000">
                <a:srgbClr val="101010"/>
              </a:gs>
            </a:gsLst>
            <a:lin ang="5400012" scaled="0"/>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F40E94"/>
                </a:solidFill>
                <a:latin typeface="Varela Round"/>
                <a:ea typeface="Varela Round"/>
                <a:cs typeface="Varela Round"/>
                <a:sym typeface="Varela Round"/>
              </a:rPr>
              <a:t>Review these concepts if necessary</a:t>
            </a:r>
            <a:endParaRPr b="1" sz="1600">
              <a:solidFill>
                <a:srgbClr val="F40E94"/>
              </a:solidFill>
              <a:latin typeface="Varela Round"/>
              <a:ea typeface="Varela Round"/>
              <a:cs typeface="Varela Round"/>
              <a:sym typeface="Varela Round"/>
            </a:endParaRPr>
          </a:p>
        </p:txBody>
      </p:sp>
      <p:graphicFrame>
        <p:nvGraphicFramePr>
          <p:cNvPr id="231" name="Google Shape;231;p70"/>
          <p:cNvGraphicFramePr/>
          <p:nvPr/>
        </p:nvGraphicFramePr>
        <p:xfrm>
          <a:off x="444775" y="616475"/>
          <a:ext cx="3000000" cy="3000000"/>
        </p:xfrm>
        <a:graphic>
          <a:graphicData uri="http://schemas.openxmlformats.org/drawingml/2006/table">
            <a:tbl>
              <a:tblPr>
                <a:noFill/>
                <a:tableStyleId>{85B4F9D0-3C74-4D89-A887-4DB0D41C2214}</a:tableStyleId>
              </a:tblPr>
              <a:tblGrid>
                <a:gridCol w="1310925"/>
                <a:gridCol w="1452875"/>
                <a:gridCol w="1492725"/>
                <a:gridCol w="1575425"/>
                <a:gridCol w="1558500"/>
                <a:gridCol w="915900"/>
              </a:tblGrid>
              <a:tr h="648500">
                <a:tc>
                  <a:txBody>
                    <a:bodyPr/>
                    <a:lstStyle/>
                    <a:p>
                      <a:pPr indent="0" lvl="0" marL="0" rtl="0" algn="ctr">
                        <a:spcBef>
                          <a:spcPts val="0"/>
                        </a:spcBef>
                        <a:spcAft>
                          <a:spcPts val="0"/>
                        </a:spcAft>
                        <a:buNone/>
                      </a:pPr>
                      <a:r>
                        <a:rPr b="1" lang="en" sz="1200">
                          <a:solidFill>
                            <a:srgbClr val="FF00DD"/>
                          </a:solidFill>
                        </a:rPr>
                        <a:t>SKILL / KNOWLEDGE</a:t>
                      </a:r>
                      <a:endParaRPr sz="1200"/>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gradFill>
                      <a:gsLst>
                        <a:gs pos="0">
                          <a:srgbClr val="4D4D4D"/>
                        </a:gs>
                        <a:gs pos="100000">
                          <a:srgbClr val="000000"/>
                        </a:gs>
                      </a:gsLst>
                      <a:path path="circle">
                        <a:fillToRect b="50%" l="50%" r="50%" t="50%"/>
                      </a:path>
                      <a:tileRect/>
                    </a:gradFill>
                  </a:tcPr>
                </a:tc>
                <a:tc gridSpan="2">
                  <a:txBody>
                    <a:bodyPr/>
                    <a:lstStyle/>
                    <a:p>
                      <a:pPr indent="0" lvl="0" marL="0" rtl="0" algn="l">
                        <a:lnSpc>
                          <a:spcPct val="150000"/>
                        </a:lnSpc>
                        <a:spcBef>
                          <a:spcPts val="0"/>
                        </a:spcBef>
                        <a:spcAft>
                          <a:spcPts val="0"/>
                        </a:spcAft>
                        <a:buNone/>
                      </a:pPr>
                      <a:r>
                        <a:rPr lang="en" sz="1200">
                          <a:solidFill>
                            <a:srgbClr val="408C19"/>
                          </a:solidFill>
                        </a:rPr>
                        <a:t>Use a number line</a:t>
                      </a:r>
                      <a:endParaRPr sz="1200">
                        <a:solidFill>
                          <a:srgbClr val="408C19"/>
                        </a:solidFill>
                      </a:endParaRPr>
                    </a:p>
                    <a:p>
                      <a:pPr indent="0" lvl="0" marL="0" rtl="0" algn="l">
                        <a:lnSpc>
                          <a:spcPct val="150000"/>
                        </a:lnSpc>
                        <a:spcBef>
                          <a:spcPts val="0"/>
                        </a:spcBef>
                        <a:spcAft>
                          <a:spcPts val="0"/>
                        </a:spcAft>
                        <a:buNone/>
                      </a:pPr>
                      <a:r>
                        <a:rPr lang="en" sz="1200">
                          <a:solidFill>
                            <a:srgbClr val="408C19"/>
                          </a:solidFill>
                        </a:rPr>
                        <a:t>Find a whole number on a number line</a:t>
                      </a:r>
                      <a:endParaRPr sz="1200">
                        <a:solidFill>
                          <a:srgbClr val="408C19"/>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rgbClr val="666666"/>
                      </a:solidFill>
                      <a:prstDash val="solid"/>
                      <a:round/>
                      <a:headEnd len="sm" w="sm" type="none"/>
                      <a:tailEnd len="sm" w="sm" type="none"/>
                    </a:lnB>
                    <a:gradFill>
                      <a:gsLst>
                        <a:gs pos="0">
                          <a:srgbClr val="FFFFFF"/>
                        </a:gs>
                        <a:gs pos="100000">
                          <a:srgbClr val="BEBEBE"/>
                        </a:gs>
                      </a:gsLst>
                      <a:lin ang="5400012" scaled="0"/>
                    </a:gradFill>
                  </a:tcPr>
                </a:tc>
                <a:tc hMerge="1"/>
                <a:tc gridSpan="2">
                  <a:txBody>
                    <a:bodyPr/>
                    <a:lstStyle/>
                    <a:p>
                      <a:pPr indent="0" lvl="0" marL="0" rtl="0" algn="l">
                        <a:lnSpc>
                          <a:spcPct val="115000"/>
                        </a:lnSpc>
                        <a:spcBef>
                          <a:spcPts val="0"/>
                        </a:spcBef>
                        <a:spcAft>
                          <a:spcPts val="0"/>
                        </a:spcAft>
                        <a:buNone/>
                      </a:pPr>
                      <a:r>
                        <a:rPr lang="en" sz="1200">
                          <a:solidFill>
                            <a:srgbClr val="408C19"/>
                          </a:solidFill>
                        </a:rPr>
                        <a:t>Know that fractions can be modeled with partitioned shapes</a:t>
                      </a:r>
                      <a:endParaRPr sz="1200">
                        <a:solidFill>
                          <a:srgbClr val="408C19"/>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rgbClr val="666666"/>
                      </a:solidFill>
                      <a:prstDash val="solid"/>
                      <a:round/>
                      <a:headEnd len="sm" w="sm" type="none"/>
                      <a:tailEnd len="sm" w="sm" type="none"/>
                    </a:lnB>
                    <a:gradFill>
                      <a:gsLst>
                        <a:gs pos="0">
                          <a:srgbClr val="FFFFFF"/>
                        </a:gs>
                        <a:gs pos="100000">
                          <a:srgbClr val="BEBEBE"/>
                        </a:gs>
                      </a:gsLst>
                      <a:lin ang="5400012" scaled="0"/>
                    </a:gradFill>
                  </a:tcPr>
                </a:tc>
                <a:tc hMerge="1"/>
                <a:tc>
                  <a:txBody>
                    <a:bodyPr/>
                    <a:lstStyle/>
                    <a:p>
                      <a:pPr indent="0" lvl="0" marL="0" rtl="0" algn="l">
                        <a:lnSpc>
                          <a:spcPct val="115000"/>
                        </a:lnSpc>
                        <a:spcBef>
                          <a:spcPts val="0"/>
                        </a:spcBef>
                        <a:spcAft>
                          <a:spcPts val="0"/>
                        </a:spcAft>
                        <a:buNone/>
                      </a:pPr>
                      <a:r>
                        <a:rPr lang="en" sz="1200">
                          <a:solidFill>
                            <a:srgbClr val="408C19"/>
                          </a:solidFill>
                        </a:rPr>
                        <a:t>Count and add to 20</a:t>
                      </a:r>
                      <a:endParaRPr sz="1200">
                        <a:solidFill>
                          <a:srgbClr val="408C19"/>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rgbClr val="666666"/>
                      </a:solidFill>
                      <a:prstDash val="solid"/>
                      <a:round/>
                      <a:headEnd len="sm" w="sm" type="none"/>
                      <a:tailEnd len="sm" w="sm" type="none"/>
                    </a:lnB>
                    <a:gradFill>
                      <a:gsLst>
                        <a:gs pos="0">
                          <a:srgbClr val="FFFFFF"/>
                        </a:gs>
                        <a:gs pos="100000">
                          <a:srgbClr val="BEBEBE"/>
                        </a:gs>
                      </a:gsLst>
                      <a:lin ang="5400012" scaled="0"/>
                    </a:gradFill>
                  </a:tcPr>
                </a:tc>
              </a:tr>
              <a:tr h="1350850">
                <a:tc>
                  <a:txBody>
                    <a:bodyPr/>
                    <a:lstStyle/>
                    <a:p>
                      <a:pPr indent="0" lvl="0" marL="0" rtl="0" algn="ctr">
                        <a:spcBef>
                          <a:spcPts val="0"/>
                        </a:spcBef>
                        <a:spcAft>
                          <a:spcPts val="0"/>
                        </a:spcAft>
                        <a:buNone/>
                      </a:pPr>
                      <a:r>
                        <a:rPr b="1" lang="en" sz="1500">
                          <a:solidFill>
                            <a:srgbClr val="FF00DD"/>
                          </a:solidFill>
                        </a:rPr>
                        <a:t>LESSON</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gradFill>
                      <a:gsLst>
                        <a:gs pos="0">
                          <a:srgbClr val="4D4D4D"/>
                        </a:gs>
                        <a:gs pos="100000">
                          <a:srgbClr val="000000"/>
                        </a:gs>
                      </a:gsLst>
                      <a:path path="circle">
                        <a:fillToRect b="50%" l="50%" r="50%" t="50%"/>
                      </a:path>
                      <a:tileRect/>
                    </a:gradFill>
                  </a:tcPr>
                </a:tc>
                <a:tc>
                  <a:txBody>
                    <a:bodyPr/>
                    <a:lstStyle/>
                    <a:p>
                      <a:pPr indent="0" lvl="0" marL="0" rtl="0" algn="l">
                        <a:spcBef>
                          <a:spcPts val="0"/>
                        </a:spcBef>
                        <a:spcAft>
                          <a:spcPts val="0"/>
                        </a:spcAft>
                        <a:buNone/>
                      </a:pPr>
                      <a:r>
                        <a:rPr lang="en" sz="1000"/>
                        <a:t>Watch: </a:t>
                      </a:r>
                      <a:r>
                        <a:rPr lang="en" sz="1300" u="sng">
                          <a:solidFill>
                            <a:srgbClr val="408C19"/>
                          </a:solidFill>
                          <a:latin typeface="Comfortaa"/>
                          <a:ea typeface="Comfortaa"/>
                          <a:cs typeface="Comfortaa"/>
                          <a:sym typeface="Comfortaa"/>
                          <a:hlinkClick r:id="rId3">
                            <a:extLst>
                              <a:ext uri="{A12FA001-AC4F-418D-AE19-62706E023703}">
                                <ahyp:hlinkClr val="tx"/>
                              </a:ext>
                            </a:extLst>
                          </a:hlinkClick>
                        </a:rPr>
                        <a:t>Finding number line values</a:t>
                      </a:r>
                      <a:endParaRPr sz="1300">
                        <a:latin typeface="Comfortaa"/>
                        <a:ea typeface="Comfortaa"/>
                        <a:cs typeface="Comfortaa"/>
                        <a:sym typeface="Comfortaa"/>
                      </a:endParaRPr>
                    </a:p>
                    <a:p>
                      <a:pPr indent="0" lvl="0" marL="0" rtl="0" algn="l">
                        <a:spcBef>
                          <a:spcPts val="0"/>
                        </a:spcBef>
                        <a:spcAft>
                          <a:spcPts val="0"/>
                        </a:spcAft>
                        <a:buNone/>
                      </a:pPr>
                      <a:r>
                        <a:t/>
                      </a:r>
                      <a:endParaRPr sz="1200"/>
                    </a:p>
                  </a:txBody>
                  <a:tcPr marT="91425" marB="91425" marR="91425" marL="91425">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rgbClr val="666666"/>
                      </a:solidFill>
                      <a:prstDash val="solid"/>
                      <a:round/>
                      <a:headEnd len="sm" w="sm" type="none"/>
                      <a:tailEnd len="sm" w="sm" type="none"/>
                    </a:lnT>
                    <a:lnB cap="flat" cmpd="sng" w="19050">
                      <a:solidFill>
                        <a:srgbClr val="666666"/>
                      </a:solidFill>
                      <a:prstDash val="solid"/>
                      <a:round/>
                      <a:headEnd len="sm" w="sm" type="none"/>
                      <a:tailEnd len="sm" w="sm" type="none"/>
                    </a:lnB>
                    <a:gradFill>
                      <a:gsLst>
                        <a:gs pos="0">
                          <a:srgbClr val="FFFFFF"/>
                        </a:gs>
                        <a:gs pos="100000">
                          <a:srgbClr val="BEBEBE"/>
                        </a:gs>
                      </a:gsLst>
                      <a:lin ang="5400012" scaled="0"/>
                    </a:gradFill>
                  </a:tcPr>
                </a:tc>
                <a:tc>
                  <a:txBody>
                    <a:bodyPr/>
                    <a:lstStyle/>
                    <a:p>
                      <a:pPr indent="0" lvl="0" marL="0" rtl="0" algn="l">
                        <a:spcBef>
                          <a:spcPts val="0"/>
                        </a:spcBef>
                        <a:spcAft>
                          <a:spcPts val="0"/>
                        </a:spcAft>
                        <a:buNone/>
                      </a:pPr>
                      <a:r>
                        <a:t/>
                      </a:r>
                      <a:endParaRPr sz="1200"/>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666666"/>
                      </a:solidFill>
                      <a:prstDash val="solid"/>
                      <a:round/>
                      <a:headEnd len="sm" w="sm" type="none"/>
                      <a:tailEnd len="sm" w="sm" type="none"/>
                    </a:lnT>
                    <a:lnB cap="flat" cmpd="sng" w="19050">
                      <a:solidFill>
                        <a:srgbClr val="666666"/>
                      </a:solidFill>
                      <a:prstDash val="solid"/>
                      <a:round/>
                      <a:headEnd len="sm" w="sm" type="none"/>
                      <a:tailEnd len="sm" w="sm" type="none"/>
                    </a:lnB>
                    <a:gradFill>
                      <a:gsLst>
                        <a:gs pos="0">
                          <a:srgbClr val="FFFFFF"/>
                        </a:gs>
                        <a:gs pos="100000">
                          <a:srgbClr val="BEBEBE"/>
                        </a:gs>
                      </a:gsLst>
                      <a:lin ang="5400012" scaled="0"/>
                    </a:gradFill>
                  </a:tcPr>
                </a:tc>
                <a:tc>
                  <a:txBody>
                    <a:bodyPr/>
                    <a:lstStyle/>
                    <a:p>
                      <a:pPr indent="0" lvl="0" marL="0" rtl="0" algn="l">
                        <a:spcBef>
                          <a:spcPts val="0"/>
                        </a:spcBef>
                        <a:spcAft>
                          <a:spcPts val="0"/>
                        </a:spcAft>
                        <a:buNone/>
                      </a:pPr>
                      <a:r>
                        <a:rPr lang="en" sz="1000"/>
                        <a:t>Watch: </a:t>
                      </a:r>
                      <a:r>
                        <a:rPr lang="en" sz="1200" u="sng">
                          <a:solidFill>
                            <a:srgbClr val="408C19"/>
                          </a:solidFill>
                          <a:latin typeface="Comfortaa"/>
                          <a:ea typeface="Comfortaa"/>
                          <a:cs typeface="Comfortaa"/>
                          <a:sym typeface="Comfortaa"/>
                          <a:hlinkClick r:id="rId4">
                            <a:extLst>
                              <a:ext uri="{A12FA001-AC4F-418D-AE19-62706E023703}">
                                <ahyp:hlinkClr val="tx"/>
                              </a:ext>
                            </a:extLst>
                          </a:hlinkClick>
                        </a:rPr>
                        <a:t>Fractions are parts</a:t>
                      </a:r>
                      <a:endParaRPr sz="1200">
                        <a:solidFill>
                          <a:srgbClr val="408C19"/>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rgbClr val="666666"/>
                      </a:solidFill>
                      <a:prstDash val="solid"/>
                      <a:round/>
                      <a:headEnd len="sm" w="sm" type="none"/>
                      <a:tailEnd len="sm" w="sm" type="none"/>
                    </a:lnT>
                    <a:lnB cap="flat" cmpd="sng" w="19050">
                      <a:solidFill>
                        <a:srgbClr val="666666"/>
                      </a:solidFill>
                      <a:prstDash val="solid"/>
                      <a:round/>
                      <a:headEnd len="sm" w="sm" type="none"/>
                      <a:tailEnd len="sm" w="sm" type="none"/>
                    </a:lnB>
                    <a:gradFill>
                      <a:gsLst>
                        <a:gs pos="0">
                          <a:srgbClr val="FFFFFF"/>
                        </a:gs>
                        <a:gs pos="100000">
                          <a:srgbClr val="BEBEBE"/>
                        </a:gs>
                      </a:gsLst>
                      <a:lin ang="5400012" scaled="0"/>
                    </a:gradFill>
                  </a:tcPr>
                </a:tc>
                <a:tc>
                  <a:txBody>
                    <a:bodyPr/>
                    <a:lstStyle/>
                    <a:p>
                      <a:pPr indent="0" lvl="0" marL="0" marR="0" rtl="0" algn="l">
                        <a:spcBef>
                          <a:spcPts val="0"/>
                        </a:spcBef>
                        <a:spcAft>
                          <a:spcPts val="0"/>
                        </a:spcAft>
                        <a:buNone/>
                      </a:pPr>
                      <a:r>
                        <a:t/>
                      </a:r>
                      <a:endParaRPr sz="900"/>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666666"/>
                      </a:solidFill>
                      <a:prstDash val="solid"/>
                      <a:round/>
                      <a:headEnd len="sm" w="sm" type="none"/>
                      <a:tailEnd len="sm" w="sm" type="none"/>
                    </a:lnT>
                    <a:lnB cap="flat" cmpd="sng" w="19050">
                      <a:solidFill>
                        <a:srgbClr val="666666"/>
                      </a:solidFill>
                      <a:prstDash val="solid"/>
                      <a:round/>
                      <a:headEnd len="sm" w="sm" type="none"/>
                      <a:tailEnd len="sm" w="sm" type="none"/>
                    </a:lnB>
                    <a:gradFill>
                      <a:gsLst>
                        <a:gs pos="0">
                          <a:srgbClr val="FFFFFF"/>
                        </a:gs>
                        <a:gs pos="100000">
                          <a:srgbClr val="BEBEBE"/>
                        </a:gs>
                      </a:gsLst>
                      <a:lin ang="5400012" scaled="0"/>
                    </a:gradFill>
                  </a:tcPr>
                </a:tc>
                <a:tc>
                  <a:txBody>
                    <a:bodyPr/>
                    <a:lstStyle/>
                    <a:p>
                      <a:pPr indent="0" lvl="0" marL="0" rtl="0" algn="l">
                        <a:spcBef>
                          <a:spcPts val="0"/>
                        </a:spcBef>
                        <a:spcAft>
                          <a:spcPts val="0"/>
                        </a:spcAft>
                        <a:buNone/>
                      </a:pPr>
                      <a:r>
                        <a:t/>
                      </a:r>
                      <a:endParaRPr sz="1200">
                        <a:solidFill>
                          <a:srgbClr val="408C19"/>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666666"/>
                      </a:solidFill>
                      <a:prstDash val="solid"/>
                      <a:round/>
                      <a:headEnd len="sm" w="sm" type="none"/>
                      <a:tailEnd len="sm" w="sm" type="none"/>
                    </a:lnT>
                    <a:lnB cap="flat" cmpd="sng" w="19050">
                      <a:solidFill>
                        <a:srgbClr val="666666"/>
                      </a:solidFill>
                      <a:prstDash val="solid"/>
                      <a:round/>
                      <a:headEnd len="sm" w="sm" type="none"/>
                      <a:tailEnd len="sm" w="sm" type="none"/>
                    </a:lnB>
                    <a:gradFill>
                      <a:gsLst>
                        <a:gs pos="0">
                          <a:srgbClr val="FFFFFF"/>
                        </a:gs>
                        <a:gs pos="100000">
                          <a:srgbClr val="BEBEBE"/>
                        </a:gs>
                      </a:gsLst>
                      <a:lin ang="5400012" scaled="0"/>
                    </a:gradFill>
                  </a:tcPr>
                </a:tc>
              </a:tr>
              <a:tr h="1399025">
                <a:tc>
                  <a:txBody>
                    <a:bodyPr/>
                    <a:lstStyle/>
                    <a:p>
                      <a:pPr indent="0" lvl="0" marL="0" rtl="0" algn="ctr">
                        <a:spcBef>
                          <a:spcPts val="0"/>
                        </a:spcBef>
                        <a:spcAft>
                          <a:spcPts val="0"/>
                        </a:spcAft>
                        <a:buNone/>
                      </a:pPr>
                      <a:r>
                        <a:rPr b="1" lang="en" sz="1500">
                          <a:solidFill>
                            <a:srgbClr val="FF00DD"/>
                          </a:solidFill>
                        </a:rPr>
                        <a:t>PRACTICE</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gradFill>
                      <a:gsLst>
                        <a:gs pos="0">
                          <a:srgbClr val="4D4D4D"/>
                        </a:gs>
                        <a:gs pos="100000">
                          <a:srgbClr val="000000"/>
                        </a:gs>
                      </a:gsLst>
                      <a:path path="circle">
                        <a:fillToRect b="50%" l="50%" r="50%" t="50%"/>
                      </a:path>
                      <a:tileRect/>
                    </a:gradFill>
                  </a:tcPr>
                </a:tc>
                <a:tc>
                  <a:txBody>
                    <a:bodyPr/>
                    <a:lstStyle/>
                    <a:p>
                      <a:pPr indent="0" lvl="0" marL="0" rtl="0" algn="l">
                        <a:spcBef>
                          <a:spcPts val="0"/>
                        </a:spcBef>
                        <a:spcAft>
                          <a:spcPts val="0"/>
                        </a:spcAft>
                        <a:buNone/>
                      </a:pPr>
                      <a:r>
                        <a:rPr lang="en" sz="1000"/>
                        <a:t>Do: </a:t>
                      </a:r>
                      <a:r>
                        <a:rPr lang="en" sz="1200" u="sng">
                          <a:solidFill>
                            <a:srgbClr val="408C19"/>
                          </a:solidFill>
                          <a:latin typeface="Comfortaa"/>
                          <a:ea typeface="Comfortaa"/>
                          <a:cs typeface="Comfortaa"/>
                          <a:sym typeface="Comfortaa"/>
                          <a:hlinkClick r:id="rId5">
                            <a:extLst>
                              <a:ext uri="{A12FA001-AC4F-418D-AE19-62706E023703}">
                                <ahyp:hlinkClr val="tx"/>
                              </a:ext>
                            </a:extLst>
                          </a:hlinkClick>
                        </a:rPr>
                        <a:t>Find Integers on a Number line</a:t>
                      </a:r>
                      <a:r>
                        <a:rPr lang="en" sz="1200">
                          <a:solidFill>
                            <a:srgbClr val="408C19"/>
                          </a:solidFill>
                          <a:latin typeface="Comfortaa"/>
                          <a:ea typeface="Comfortaa"/>
                          <a:cs typeface="Comfortaa"/>
                          <a:sym typeface="Comfortaa"/>
                        </a:rPr>
                        <a:t> activity</a:t>
                      </a:r>
                      <a:endParaRPr sz="1200">
                        <a:solidFill>
                          <a:srgbClr val="408C19"/>
                        </a:solidFill>
                        <a:latin typeface="Comfortaa"/>
                        <a:ea typeface="Comfortaa"/>
                        <a:cs typeface="Comfortaa"/>
                        <a:sym typeface="Comfortaa"/>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rgbClr val="666666"/>
                      </a:solidFill>
                      <a:prstDash val="solid"/>
                      <a:round/>
                      <a:headEnd len="sm" w="sm" type="none"/>
                      <a:tailEnd len="sm" w="sm" type="none"/>
                    </a:lnT>
                    <a:lnB cap="flat" cmpd="sng" w="19050">
                      <a:solidFill>
                        <a:schemeClr val="dk1"/>
                      </a:solidFill>
                      <a:prstDash val="solid"/>
                      <a:round/>
                      <a:headEnd len="sm" w="sm" type="none"/>
                      <a:tailEnd len="sm" w="sm" type="none"/>
                    </a:lnB>
                    <a:gradFill>
                      <a:gsLst>
                        <a:gs pos="0">
                          <a:srgbClr val="FFFFFF"/>
                        </a:gs>
                        <a:gs pos="100000">
                          <a:srgbClr val="BEBEBE"/>
                        </a:gs>
                      </a:gsLst>
                      <a:lin ang="5400012" scaled="0"/>
                    </a:gradFill>
                  </a:tcPr>
                </a:tc>
                <a:tc>
                  <a:txBody>
                    <a:bodyPr/>
                    <a:lstStyle/>
                    <a:p>
                      <a:pPr indent="0" lvl="0" marL="0" rtl="0" algn="l">
                        <a:spcBef>
                          <a:spcPts val="0"/>
                        </a:spcBef>
                        <a:spcAft>
                          <a:spcPts val="0"/>
                        </a:spcAft>
                        <a:buNone/>
                      </a:pPr>
                      <a:r>
                        <a:t/>
                      </a:r>
                      <a:endParaRPr sz="1200"/>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666666"/>
                      </a:solidFill>
                      <a:prstDash val="solid"/>
                      <a:round/>
                      <a:headEnd len="sm" w="sm" type="none"/>
                      <a:tailEnd len="sm" w="sm" type="none"/>
                    </a:lnT>
                    <a:lnB cap="flat" cmpd="sng" w="19050">
                      <a:solidFill>
                        <a:schemeClr val="dk1"/>
                      </a:solidFill>
                      <a:prstDash val="solid"/>
                      <a:round/>
                      <a:headEnd len="sm" w="sm" type="none"/>
                      <a:tailEnd len="sm" w="sm" type="none"/>
                    </a:lnB>
                    <a:gradFill>
                      <a:gsLst>
                        <a:gs pos="0">
                          <a:srgbClr val="FFFFFF"/>
                        </a:gs>
                        <a:gs pos="100000">
                          <a:srgbClr val="BEBEBE"/>
                        </a:gs>
                      </a:gsLst>
                      <a:lin ang="5400012" scaled="0"/>
                    </a:gradFill>
                  </a:tcPr>
                </a:tc>
                <a:tc>
                  <a:txBody>
                    <a:bodyPr/>
                    <a:lstStyle/>
                    <a:p>
                      <a:pPr indent="0" lvl="0" marL="0" rtl="0" algn="l">
                        <a:spcBef>
                          <a:spcPts val="0"/>
                        </a:spcBef>
                        <a:spcAft>
                          <a:spcPts val="0"/>
                        </a:spcAft>
                        <a:buNone/>
                      </a:pPr>
                      <a:r>
                        <a:rPr lang="en" sz="1000"/>
                        <a:t>Do: </a:t>
                      </a:r>
                      <a:r>
                        <a:rPr lang="en" sz="1200" u="sng">
                          <a:solidFill>
                            <a:srgbClr val="408C19"/>
                          </a:solidFill>
                          <a:latin typeface="Comfortaa"/>
                          <a:ea typeface="Comfortaa"/>
                          <a:cs typeface="Comfortaa"/>
                          <a:sym typeface="Comfortaa"/>
                          <a:hlinkClick r:id="rId6">
                            <a:extLst>
                              <a:ext uri="{A12FA001-AC4F-418D-AE19-62706E023703}">
                                <ahyp:hlinkClr val="tx"/>
                              </a:ext>
                            </a:extLst>
                          </a:hlinkClick>
                        </a:rPr>
                        <a:t>Name the Fraction activity </a:t>
                      </a:r>
                      <a:endParaRPr sz="1200">
                        <a:latin typeface="Comfortaa"/>
                        <a:ea typeface="Comfortaa"/>
                        <a:cs typeface="Comfortaa"/>
                        <a:sym typeface="Comfortaa"/>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alpha val="0"/>
                        </a:schemeClr>
                      </a:solidFill>
                      <a:prstDash val="solid"/>
                      <a:round/>
                      <a:headEnd len="sm" w="sm" type="none"/>
                      <a:tailEnd len="sm" w="sm" type="none"/>
                    </a:lnR>
                    <a:lnT cap="flat" cmpd="sng" w="19050">
                      <a:solidFill>
                        <a:srgbClr val="666666"/>
                      </a:solidFill>
                      <a:prstDash val="solid"/>
                      <a:round/>
                      <a:headEnd len="sm" w="sm" type="none"/>
                      <a:tailEnd len="sm" w="sm" type="none"/>
                    </a:lnT>
                    <a:lnB cap="flat" cmpd="sng" w="19050">
                      <a:solidFill>
                        <a:schemeClr val="dk1"/>
                      </a:solidFill>
                      <a:prstDash val="solid"/>
                      <a:round/>
                      <a:headEnd len="sm" w="sm" type="none"/>
                      <a:tailEnd len="sm" w="sm" type="none"/>
                    </a:lnB>
                    <a:gradFill>
                      <a:gsLst>
                        <a:gs pos="0">
                          <a:srgbClr val="FFFFFF"/>
                        </a:gs>
                        <a:gs pos="100000">
                          <a:srgbClr val="BEBEBE"/>
                        </a:gs>
                      </a:gsLst>
                      <a:lin ang="5400012" scaled="0"/>
                    </a:gradFill>
                  </a:tcPr>
                </a:tc>
                <a:tc>
                  <a:txBody>
                    <a:bodyPr/>
                    <a:lstStyle/>
                    <a:p>
                      <a:pPr indent="0" lvl="0" marL="0" rtl="0" algn="l">
                        <a:spcBef>
                          <a:spcPts val="0"/>
                        </a:spcBef>
                        <a:spcAft>
                          <a:spcPts val="0"/>
                        </a:spcAft>
                        <a:buNone/>
                      </a:pPr>
                      <a:r>
                        <a:t/>
                      </a:r>
                      <a:endParaRPr sz="1200"/>
                    </a:p>
                  </a:txBody>
                  <a:tcPr marT="91425" marB="91425" marR="91425" marL="91425">
                    <a:lnL cap="flat" cmpd="sng" w="19050">
                      <a:solidFill>
                        <a:schemeClr val="dk1">
                          <a:alpha val="0"/>
                        </a:schemeClr>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666666"/>
                      </a:solidFill>
                      <a:prstDash val="solid"/>
                      <a:round/>
                      <a:headEnd len="sm" w="sm" type="none"/>
                      <a:tailEnd len="sm" w="sm" type="none"/>
                    </a:lnT>
                    <a:lnB cap="flat" cmpd="sng" w="19050">
                      <a:solidFill>
                        <a:schemeClr val="dk1"/>
                      </a:solidFill>
                      <a:prstDash val="solid"/>
                      <a:round/>
                      <a:headEnd len="sm" w="sm" type="none"/>
                      <a:tailEnd len="sm" w="sm" type="none"/>
                    </a:lnB>
                    <a:gradFill>
                      <a:gsLst>
                        <a:gs pos="0">
                          <a:srgbClr val="FFFFFF"/>
                        </a:gs>
                        <a:gs pos="100000">
                          <a:srgbClr val="BEBEBE"/>
                        </a:gs>
                      </a:gsLst>
                      <a:lin ang="5400012" scaled="0"/>
                    </a:gradFill>
                  </a:tcPr>
                </a:tc>
                <a:tc>
                  <a:txBody>
                    <a:bodyPr/>
                    <a:lstStyle/>
                    <a:p>
                      <a:pPr indent="0" lvl="0" marL="0" rtl="0" algn="l">
                        <a:spcBef>
                          <a:spcPts val="0"/>
                        </a:spcBef>
                        <a:spcAft>
                          <a:spcPts val="0"/>
                        </a:spcAft>
                        <a:buNone/>
                      </a:pPr>
                      <a:r>
                        <a:t/>
                      </a:r>
                      <a:endParaRPr sz="1000">
                        <a:solidFill>
                          <a:srgbClr val="408C19"/>
                        </a:solidFill>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666666"/>
                      </a:solidFill>
                      <a:prstDash val="solid"/>
                      <a:round/>
                      <a:headEnd len="sm" w="sm" type="none"/>
                      <a:tailEnd len="sm" w="sm" type="none"/>
                    </a:lnT>
                    <a:lnB cap="flat" cmpd="sng" w="19050">
                      <a:solidFill>
                        <a:schemeClr val="dk1"/>
                      </a:solidFill>
                      <a:prstDash val="solid"/>
                      <a:round/>
                      <a:headEnd len="sm" w="sm" type="none"/>
                      <a:tailEnd len="sm" w="sm" type="none"/>
                    </a:lnB>
                    <a:gradFill>
                      <a:gsLst>
                        <a:gs pos="0">
                          <a:srgbClr val="FFFFFF"/>
                        </a:gs>
                        <a:gs pos="100000">
                          <a:srgbClr val="BEBEBE"/>
                        </a:gs>
                      </a:gsLst>
                      <a:lin ang="5400012" scaled="0"/>
                    </a:gradFill>
                  </a:tcPr>
                </a:tc>
              </a:tr>
            </a:tbl>
          </a:graphicData>
        </a:graphic>
      </p:graphicFrame>
      <p:sp>
        <p:nvSpPr>
          <p:cNvPr id="232" name="Google Shape;232;p70"/>
          <p:cNvSpPr txBox="1"/>
          <p:nvPr>
            <p:ph idx="4294967295" type="title"/>
          </p:nvPr>
        </p:nvSpPr>
        <p:spPr>
          <a:xfrm>
            <a:off x="416175" y="4014850"/>
            <a:ext cx="5016000" cy="11631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b="1" lang="en" sz="1300">
                <a:latin typeface="Montserrat"/>
                <a:ea typeface="Montserrat"/>
                <a:cs typeface="Montserrat"/>
                <a:sym typeface="Montserrat"/>
              </a:rPr>
              <a:t>Before starting this lesson, students should be able to…</a:t>
            </a:r>
            <a:endParaRPr b="1" sz="1300">
              <a:latin typeface="Montserrat"/>
              <a:ea typeface="Montserrat"/>
              <a:cs typeface="Montserrat"/>
              <a:sym typeface="Montserrat"/>
            </a:endParaRPr>
          </a:p>
          <a:p>
            <a:pPr indent="-311150" lvl="0" marL="457200" rtl="0" algn="l">
              <a:lnSpc>
                <a:spcPct val="115000"/>
              </a:lnSpc>
              <a:spcBef>
                <a:spcPts val="0"/>
              </a:spcBef>
              <a:spcAft>
                <a:spcPts val="0"/>
              </a:spcAft>
              <a:buSzPts val="1300"/>
              <a:buFont typeface="Montserrat"/>
              <a:buAutoNum type="arabicPeriod"/>
            </a:pPr>
            <a:r>
              <a:rPr lang="en" sz="1300">
                <a:latin typeface="Montserrat"/>
                <a:ea typeface="Montserrat"/>
                <a:cs typeface="Montserrat"/>
                <a:sym typeface="Montserrat"/>
              </a:rPr>
              <a:t>Find whole numbers on a number line</a:t>
            </a:r>
            <a:endParaRPr sz="1300">
              <a:latin typeface="Montserrat"/>
              <a:ea typeface="Montserrat"/>
              <a:cs typeface="Montserrat"/>
              <a:sym typeface="Montserrat"/>
            </a:endParaRPr>
          </a:p>
          <a:p>
            <a:pPr indent="-311150" lvl="0" marL="457200" rtl="0" algn="l">
              <a:lnSpc>
                <a:spcPct val="115000"/>
              </a:lnSpc>
              <a:spcBef>
                <a:spcPts val="0"/>
              </a:spcBef>
              <a:spcAft>
                <a:spcPts val="0"/>
              </a:spcAft>
              <a:buSzPts val="1300"/>
              <a:buFont typeface="Montserrat"/>
              <a:buAutoNum type="arabicPeriod"/>
            </a:pPr>
            <a:r>
              <a:rPr lang="en" sz="1300">
                <a:latin typeface="Montserrat"/>
                <a:ea typeface="Montserrat"/>
                <a:cs typeface="Montserrat"/>
                <a:sym typeface="Montserrat"/>
              </a:rPr>
              <a:t>Decode a visual fraction model</a:t>
            </a:r>
            <a:endParaRPr sz="1300">
              <a:latin typeface="Montserrat"/>
              <a:ea typeface="Montserrat"/>
              <a:cs typeface="Montserrat"/>
              <a:sym typeface="Montserrat"/>
            </a:endParaRPr>
          </a:p>
          <a:p>
            <a:pPr indent="-311150" lvl="0" marL="457200" rtl="0" algn="l">
              <a:lnSpc>
                <a:spcPct val="115000"/>
              </a:lnSpc>
              <a:spcBef>
                <a:spcPts val="0"/>
              </a:spcBef>
              <a:spcAft>
                <a:spcPts val="0"/>
              </a:spcAft>
              <a:buSzPts val="1300"/>
              <a:buFont typeface="Montserrat"/>
              <a:buAutoNum type="arabicPeriod"/>
            </a:pPr>
            <a:r>
              <a:rPr lang="en" sz="1300">
                <a:latin typeface="Montserrat"/>
                <a:ea typeface="Montserrat"/>
                <a:cs typeface="Montserrat"/>
                <a:sym typeface="Montserrat"/>
              </a:rPr>
              <a:t>Count fluently up to 20, from any number 0-19</a:t>
            </a:r>
            <a:endParaRPr b="1" sz="1100">
              <a:solidFill>
                <a:srgbClr val="FFFFFF"/>
              </a:solidFill>
              <a:latin typeface="Montserrat"/>
              <a:ea typeface="Montserrat"/>
              <a:cs typeface="Montserrat"/>
              <a:sym typeface="Montserrat"/>
            </a:endParaRPr>
          </a:p>
        </p:txBody>
      </p:sp>
      <p:sp>
        <p:nvSpPr>
          <p:cNvPr id="233" name="Google Shape;233;p70"/>
          <p:cNvSpPr txBox="1"/>
          <p:nvPr>
            <p:ph idx="4294967295" type="title"/>
          </p:nvPr>
        </p:nvSpPr>
        <p:spPr>
          <a:xfrm>
            <a:off x="311700" y="-1950"/>
            <a:ext cx="8520600" cy="572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466">
                <a:solidFill>
                  <a:srgbClr val="FFFFFF"/>
                </a:solidFill>
                <a:latin typeface="Luckiest Guy"/>
                <a:ea typeface="Luckiest Guy"/>
                <a:cs typeface="Luckiest Guy"/>
                <a:sym typeface="Luckiest Guy"/>
              </a:rPr>
              <a:t>Prerequisite learning: </a:t>
            </a:r>
            <a:r>
              <a:rPr lang="en" sz="1900">
                <a:solidFill>
                  <a:srgbClr val="FFFFFF"/>
                </a:solidFill>
              </a:rPr>
              <a:t>Comparing values, shapes, place value</a:t>
            </a:r>
            <a:endParaRPr sz="1900">
              <a:solidFill>
                <a:srgbClr val="FFFFFF"/>
              </a:solidFill>
            </a:endParaRPr>
          </a:p>
        </p:txBody>
      </p:sp>
      <p:pic>
        <p:nvPicPr>
          <p:cNvPr id="234" name="Google Shape;234;p70"/>
          <p:cNvPicPr preferRelativeResize="0"/>
          <p:nvPr/>
        </p:nvPicPr>
        <p:blipFill>
          <a:blip r:embed="rId7">
            <a:alphaModFix/>
          </a:blip>
          <a:stretch>
            <a:fillRect/>
          </a:stretch>
        </p:blipFill>
        <p:spPr>
          <a:xfrm>
            <a:off x="6465950" y="1389925"/>
            <a:ext cx="1163100" cy="1163100"/>
          </a:xfrm>
          <a:prstGeom prst="rect">
            <a:avLst/>
          </a:prstGeom>
          <a:noFill/>
          <a:ln>
            <a:noFill/>
          </a:ln>
        </p:spPr>
      </p:pic>
      <p:pic>
        <p:nvPicPr>
          <p:cNvPr id="235" name="Google Shape;235;p70"/>
          <p:cNvPicPr preferRelativeResize="0"/>
          <p:nvPr/>
        </p:nvPicPr>
        <p:blipFill>
          <a:blip r:embed="rId8">
            <a:alphaModFix/>
          </a:blip>
          <a:stretch>
            <a:fillRect/>
          </a:stretch>
        </p:blipFill>
        <p:spPr>
          <a:xfrm>
            <a:off x="3341750" y="1389925"/>
            <a:ext cx="1163100" cy="1163100"/>
          </a:xfrm>
          <a:prstGeom prst="rect">
            <a:avLst/>
          </a:prstGeom>
          <a:noFill/>
          <a:ln>
            <a:noFill/>
          </a:ln>
        </p:spPr>
      </p:pic>
      <p:pic>
        <p:nvPicPr>
          <p:cNvPr id="236" name="Google Shape;236;p70"/>
          <p:cNvPicPr preferRelativeResize="0"/>
          <p:nvPr/>
        </p:nvPicPr>
        <p:blipFill>
          <a:blip r:embed="rId9">
            <a:alphaModFix/>
          </a:blip>
          <a:stretch>
            <a:fillRect/>
          </a:stretch>
        </p:blipFill>
        <p:spPr>
          <a:xfrm>
            <a:off x="3341750" y="2740775"/>
            <a:ext cx="1163101" cy="1163101"/>
          </a:xfrm>
          <a:prstGeom prst="rect">
            <a:avLst/>
          </a:prstGeom>
          <a:noFill/>
          <a:ln>
            <a:noFill/>
          </a:ln>
        </p:spPr>
      </p:pic>
      <p:pic>
        <p:nvPicPr>
          <p:cNvPr id="237" name="Google Shape;237;p70"/>
          <p:cNvPicPr preferRelativeResize="0"/>
          <p:nvPr/>
        </p:nvPicPr>
        <p:blipFill>
          <a:blip r:embed="rId10">
            <a:alphaModFix/>
          </a:blip>
          <a:stretch>
            <a:fillRect/>
          </a:stretch>
        </p:blipFill>
        <p:spPr>
          <a:xfrm>
            <a:off x="6465950" y="2740775"/>
            <a:ext cx="1163101" cy="11631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B0000"/>
            </a:gs>
            <a:gs pos="100000">
              <a:srgbClr val="540303"/>
            </a:gs>
          </a:gsLst>
          <a:path path="circle">
            <a:fillToRect b="50%" l="50%" r="50%" t="50%"/>
          </a:path>
          <a:tileRect/>
        </a:gradFill>
      </p:bgPr>
    </p:bg>
    <p:spTree>
      <p:nvGrpSpPr>
        <p:cNvPr id="241" name="Shape 241"/>
        <p:cNvGrpSpPr/>
        <p:nvPr/>
      </p:nvGrpSpPr>
      <p:grpSpPr>
        <a:xfrm>
          <a:off x="0" y="0"/>
          <a:ext cx="0" cy="0"/>
          <a:chOff x="0" y="0"/>
          <a:chExt cx="0" cy="0"/>
        </a:xfrm>
      </p:grpSpPr>
      <p:pic>
        <p:nvPicPr>
          <p:cNvPr descr="One bag of apples, one apple, one slice of apple -- which of these is one unit?  Explore the basic unit of math (explained by a trip to the grocery store!) and discover the many meanings of one.&#10;&#10;Lesson by Christopher Danielson, animation by TED-Ed.&#10;&#10;View the full lesson: http://ed.ted.com/lessons/one-is-one-or-is-it" id="242" name="Google Shape;242;p71" title="One is one ... or is it?">
            <a:hlinkClick r:id="rId3"/>
          </p:cNvPr>
          <p:cNvPicPr preferRelativeResize="0"/>
          <p:nvPr/>
        </p:nvPicPr>
        <p:blipFill>
          <a:blip r:embed="rId4">
            <a:alphaModFix/>
          </a:blip>
          <a:stretch>
            <a:fillRect/>
          </a:stretch>
        </p:blipFill>
        <p:spPr>
          <a:xfrm>
            <a:off x="3276600" y="969350"/>
            <a:ext cx="4572000" cy="3429000"/>
          </a:xfrm>
          <a:prstGeom prst="rect">
            <a:avLst/>
          </a:prstGeom>
          <a:noFill/>
          <a:ln>
            <a:noFill/>
          </a:ln>
        </p:spPr>
      </p:pic>
      <p:sp>
        <p:nvSpPr>
          <p:cNvPr id="243" name="Google Shape;243;p71"/>
          <p:cNvSpPr txBox="1"/>
          <p:nvPr>
            <p:ph idx="4294967295" type="title"/>
          </p:nvPr>
        </p:nvSpPr>
        <p:spPr>
          <a:xfrm>
            <a:off x="311700" y="7425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latin typeface="Luckiest Guy"/>
                <a:ea typeface="Luckiest Guy"/>
                <a:cs typeface="Luckiest Guy"/>
                <a:sym typeface="Luckiest Guy"/>
              </a:rPr>
              <a:t>Recall</a:t>
            </a:r>
            <a:r>
              <a:rPr lang="en"/>
              <a:t>: Composing u</a:t>
            </a:r>
            <a:r>
              <a:rPr lang="en">
                <a:latin typeface="Montserrat"/>
                <a:ea typeface="Montserrat"/>
                <a:cs typeface="Montserrat"/>
                <a:sym typeface="Montserrat"/>
              </a:rPr>
              <a:t>nits</a:t>
            </a:r>
            <a:endParaRPr>
              <a:latin typeface="Montserrat"/>
              <a:ea typeface="Montserrat"/>
              <a:cs typeface="Montserrat"/>
              <a:sym typeface="Montserrat"/>
            </a:endParaRPr>
          </a:p>
        </p:txBody>
      </p:sp>
      <p:pic>
        <p:nvPicPr>
          <p:cNvPr id="244" name="Google Shape;244;p71"/>
          <p:cNvPicPr preferRelativeResize="0"/>
          <p:nvPr/>
        </p:nvPicPr>
        <p:blipFill>
          <a:blip r:embed="rId5">
            <a:alphaModFix/>
          </a:blip>
          <a:stretch>
            <a:fillRect/>
          </a:stretch>
        </p:blipFill>
        <p:spPr>
          <a:xfrm>
            <a:off x="609600" y="1495412"/>
            <a:ext cx="2152676" cy="21526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1000"/>
                                        <p:tgtEl>
                                          <p:spTgt spid="2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B0000"/>
            </a:gs>
            <a:gs pos="100000">
              <a:srgbClr val="540303"/>
            </a:gs>
          </a:gsLst>
          <a:path path="circle">
            <a:fillToRect b="50%" l="50%" r="50%" t="50%"/>
          </a:path>
          <a:tileRect/>
        </a:gradFill>
      </p:bgPr>
    </p:bg>
    <p:spTree>
      <p:nvGrpSpPr>
        <p:cNvPr id="248" name="Shape 248"/>
        <p:cNvGrpSpPr/>
        <p:nvPr/>
      </p:nvGrpSpPr>
      <p:grpSpPr>
        <a:xfrm>
          <a:off x="0" y="0"/>
          <a:ext cx="0" cy="0"/>
          <a:chOff x="0" y="0"/>
          <a:chExt cx="0" cy="0"/>
        </a:xfrm>
      </p:grpSpPr>
      <p:sp>
        <p:nvSpPr>
          <p:cNvPr id="249" name="Google Shape;249;p72"/>
          <p:cNvSpPr txBox="1"/>
          <p:nvPr>
            <p:ph idx="4294967295" type="title"/>
          </p:nvPr>
        </p:nvSpPr>
        <p:spPr>
          <a:xfrm>
            <a:off x="311700" y="7425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latin typeface="Luckiest Guy"/>
                <a:ea typeface="Luckiest Guy"/>
                <a:cs typeface="Luckiest Guy"/>
                <a:sym typeface="Luckiest Guy"/>
              </a:rPr>
              <a:t>Recall</a:t>
            </a:r>
            <a:r>
              <a:rPr lang="en"/>
              <a:t>: Composing u</a:t>
            </a:r>
            <a:r>
              <a:rPr lang="en">
                <a:latin typeface="Montserrat"/>
                <a:ea typeface="Montserrat"/>
                <a:cs typeface="Montserrat"/>
                <a:sym typeface="Montserrat"/>
              </a:rPr>
              <a:t>nits</a:t>
            </a:r>
            <a:endParaRPr>
              <a:latin typeface="Montserrat"/>
              <a:ea typeface="Montserrat"/>
              <a:cs typeface="Montserrat"/>
              <a:sym typeface="Montserrat"/>
            </a:endParaRPr>
          </a:p>
        </p:txBody>
      </p:sp>
      <p:grpSp>
        <p:nvGrpSpPr>
          <p:cNvPr id="250" name="Google Shape;250;p72"/>
          <p:cNvGrpSpPr/>
          <p:nvPr/>
        </p:nvGrpSpPr>
        <p:grpSpPr>
          <a:xfrm rot="-9773381">
            <a:off x="4434577" y="1251591"/>
            <a:ext cx="205191" cy="1588133"/>
            <a:chOff x="2323425" y="1130175"/>
            <a:chExt cx="205200" cy="1588200"/>
          </a:xfrm>
        </p:grpSpPr>
        <p:sp>
          <p:nvSpPr>
            <p:cNvPr id="251" name="Google Shape;251;p72"/>
            <p:cNvSpPr/>
            <p:nvPr/>
          </p:nvSpPr>
          <p:spPr>
            <a:xfrm>
              <a:off x="2323425" y="2501775"/>
              <a:ext cx="205200" cy="216600"/>
            </a:xfrm>
            <a:prstGeom prst="cube">
              <a:avLst>
                <a:gd fmla="val 25000" name="adj"/>
              </a:avLst>
            </a:prstGeom>
            <a:solidFill>
              <a:srgbClr val="00FF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72"/>
            <p:cNvSpPr/>
            <p:nvPr/>
          </p:nvSpPr>
          <p:spPr>
            <a:xfrm>
              <a:off x="2323425" y="2349375"/>
              <a:ext cx="205200" cy="216600"/>
            </a:xfrm>
            <a:prstGeom prst="cube">
              <a:avLst>
                <a:gd fmla="val 25000" name="adj"/>
              </a:avLst>
            </a:prstGeom>
            <a:solidFill>
              <a:srgbClr val="00FF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72"/>
            <p:cNvSpPr/>
            <p:nvPr/>
          </p:nvSpPr>
          <p:spPr>
            <a:xfrm>
              <a:off x="2323425" y="2196975"/>
              <a:ext cx="205200" cy="216600"/>
            </a:xfrm>
            <a:prstGeom prst="cube">
              <a:avLst>
                <a:gd fmla="val 25000" name="adj"/>
              </a:avLst>
            </a:prstGeom>
            <a:solidFill>
              <a:srgbClr val="00FF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72"/>
            <p:cNvSpPr/>
            <p:nvPr/>
          </p:nvSpPr>
          <p:spPr>
            <a:xfrm>
              <a:off x="2323425" y="2044575"/>
              <a:ext cx="205200" cy="216600"/>
            </a:xfrm>
            <a:prstGeom prst="cube">
              <a:avLst>
                <a:gd fmla="val 25000" name="adj"/>
              </a:avLst>
            </a:prstGeom>
            <a:solidFill>
              <a:srgbClr val="00FF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72"/>
            <p:cNvSpPr/>
            <p:nvPr/>
          </p:nvSpPr>
          <p:spPr>
            <a:xfrm>
              <a:off x="2323425" y="1892175"/>
              <a:ext cx="205200" cy="216600"/>
            </a:xfrm>
            <a:prstGeom prst="cube">
              <a:avLst>
                <a:gd fmla="val 25000" name="adj"/>
              </a:avLst>
            </a:prstGeom>
            <a:solidFill>
              <a:srgbClr val="00FF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72"/>
            <p:cNvSpPr/>
            <p:nvPr/>
          </p:nvSpPr>
          <p:spPr>
            <a:xfrm>
              <a:off x="2323425" y="1739775"/>
              <a:ext cx="205200" cy="216600"/>
            </a:xfrm>
            <a:prstGeom prst="cube">
              <a:avLst>
                <a:gd fmla="val 25000" name="adj"/>
              </a:avLst>
            </a:prstGeom>
            <a:solidFill>
              <a:srgbClr val="00FF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72"/>
            <p:cNvSpPr/>
            <p:nvPr/>
          </p:nvSpPr>
          <p:spPr>
            <a:xfrm>
              <a:off x="2323425" y="1587375"/>
              <a:ext cx="205200" cy="216600"/>
            </a:xfrm>
            <a:prstGeom prst="cube">
              <a:avLst>
                <a:gd fmla="val 25000" name="adj"/>
              </a:avLst>
            </a:prstGeom>
            <a:solidFill>
              <a:srgbClr val="00FF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72"/>
            <p:cNvSpPr/>
            <p:nvPr/>
          </p:nvSpPr>
          <p:spPr>
            <a:xfrm>
              <a:off x="2323425" y="1434975"/>
              <a:ext cx="205200" cy="216600"/>
            </a:xfrm>
            <a:prstGeom prst="cube">
              <a:avLst>
                <a:gd fmla="val 25000" name="adj"/>
              </a:avLst>
            </a:prstGeom>
            <a:solidFill>
              <a:srgbClr val="00FF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72"/>
            <p:cNvSpPr/>
            <p:nvPr/>
          </p:nvSpPr>
          <p:spPr>
            <a:xfrm>
              <a:off x="2323425" y="1282575"/>
              <a:ext cx="205200" cy="216600"/>
            </a:xfrm>
            <a:prstGeom prst="cube">
              <a:avLst>
                <a:gd fmla="val 25000" name="adj"/>
              </a:avLst>
            </a:prstGeom>
            <a:solidFill>
              <a:srgbClr val="00FF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72"/>
            <p:cNvSpPr/>
            <p:nvPr/>
          </p:nvSpPr>
          <p:spPr>
            <a:xfrm>
              <a:off x="2323425" y="1130175"/>
              <a:ext cx="205200" cy="216600"/>
            </a:xfrm>
            <a:prstGeom prst="cube">
              <a:avLst>
                <a:gd fmla="val 25000" name="adj"/>
              </a:avLst>
            </a:prstGeom>
            <a:solidFill>
              <a:srgbClr val="00FF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1" name="Google Shape;261;p72"/>
          <p:cNvGrpSpPr/>
          <p:nvPr/>
        </p:nvGrpSpPr>
        <p:grpSpPr>
          <a:xfrm>
            <a:off x="1608148" y="1407300"/>
            <a:ext cx="1850250" cy="864750"/>
            <a:chOff x="1608148" y="1407300"/>
            <a:chExt cx="1850250" cy="864750"/>
          </a:xfrm>
        </p:grpSpPr>
        <p:sp>
          <p:nvSpPr>
            <p:cNvPr id="262" name="Google Shape;262;p72"/>
            <p:cNvSpPr/>
            <p:nvPr/>
          </p:nvSpPr>
          <p:spPr>
            <a:xfrm rot="10800000">
              <a:off x="2822736" y="1407300"/>
              <a:ext cx="205200" cy="216600"/>
            </a:xfrm>
            <a:prstGeom prst="cube">
              <a:avLst>
                <a:gd fmla="val 25000" name="adj"/>
              </a:avLst>
            </a:prstGeom>
            <a:solidFill>
              <a:srgbClr val="0000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72"/>
            <p:cNvSpPr/>
            <p:nvPr/>
          </p:nvSpPr>
          <p:spPr>
            <a:xfrm rot="10800000">
              <a:off x="2417873" y="1407300"/>
              <a:ext cx="205200" cy="216600"/>
            </a:xfrm>
            <a:prstGeom prst="cube">
              <a:avLst>
                <a:gd fmla="val 25000" name="adj"/>
              </a:avLst>
            </a:prstGeom>
            <a:solidFill>
              <a:srgbClr val="0000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72"/>
            <p:cNvSpPr/>
            <p:nvPr/>
          </p:nvSpPr>
          <p:spPr>
            <a:xfrm rot="10800000">
              <a:off x="1608161" y="2055450"/>
              <a:ext cx="205200" cy="216600"/>
            </a:xfrm>
            <a:prstGeom prst="cube">
              <a:avLst>
                <a:gd fmla="val 25000" name="adj"/>
              </a:avLst>
            </a:prstGeom>
            <a:solidFill>
              <a:srgbClr val="0000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72"/>
            <p:cNvSpPr/>
            <p:nvPr/>
          </p:nvSpPr>
          <p:spPr>
            <a:xfrm rot="10800000">
              <a:off x="2852173" y="2055450"/>
              <a:ext cx="205200" cy="216600"/>
            </a:xfrm>
            <a:prstGeom prst="cube">
              <a:avLst>
                <a:gd fmla="val 25000" name="adj"/>
              </a:avLst>
            </a:prstGeom>
            <a:solidFill>
              <a:srgbClr val="0000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72"/>
            <p:cNvSpPr/>
            <p:nvPr/>
          </p:nvSpPr>
          <p:spPr>
            <a:xfrm rot="10800000">
              <a:off x="1608148" y="1407300"/>
              <a:ext cx="205200" cy="216600"/>
            </a:xfrm>
            <a:prstGeom prst="cube">
              <a:avLst>
                <a:gd fmla="val 25000" name="adj"/>
              </a:avLst>
            </a:prstGeom>
            <a:solidFill>
              <a:srgbClr val="0000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72"/>
            <p:cNvSpPr/>
            <p:nvPr/>
          </p:nvSpPr>
          <p:spPr>
            <a:xfrm rot="10800000">
              <a:off x="3253198" y="2055450"/>
              <a:ext cx="205200" cy="216600"/>
            </a:xfrm>
            <a:prstGeom prst="cube">
              <a:avLst>
                <a:gd fmla="val 25000" name="adj"/>
              </a:avLst>
            </a:prstGeom>
            <a:solidFill>
              <a:srgbClr val="0000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72"/>
            <p:cNvSpPr/>
            <p:nvPr/>
          </p:nvSpPr>
          <p:spPr>
            <a:xfrm rot="10800000">
              <a:off x="3227598" y="1407300"/>
              <a:ext cx="205200" cy="216600"/>
            </a:xfrm>
            <a:prstGeom prst="cube">
              <a:avLst>
                <a:gd fmla="val 25000" name="adj"/>
              </a:avLst>
            </a:prstGeom>
            <a:solidFill>
              <a:srgbClr val="0000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72"/>
            <p:cNvSpPr/>
            <p:nvPr/>
          </p:nvSpPr>
          <p:spPr>
            <a:xfrm rot="10800000">
              <a:off x="2451148" y="2055450"/>
              <a:ext cx="205200" cy="216600"/>
            </a:xfrm>
            <a:prstGeom prst="cube">
              <a:avLst>
                <a:gd fmla="val 25000" name="adj"/>
              </a:avLst>
            </a:prstGeom>
            <a:solidFill>
              <a:srgbClr val="0000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72"/>
            <p:cNvSpPr/>
            <p:nvPr/>
          </p:nvSpPr>
          <p:spPr>
            <a:xfrm rot="10800000">
              <a:off x="2050123" y="2055450"/>
              <a:ext cx="205200" cy="216600"/>
            </a:xfrm>
            <a:prstGeom prst="cube">
              <a:avLst>
                <a:gd fmla="val 25000" name="adj"/>
              </a:avLst>
            </a:prstGeom>
            <a:solidFill>
              <a:srgbClr val="0000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72"/>
            <p:cNvSpPr/>
            <p:nvPr/>
          </p:nvSpPr>
          <p:spPr>
            <a:xfrm rot="10800000">
              <a:off x="2013011" y="1407300"/>
              <a:ext cx="205200" cy="216600"/>
            </a:xfrm>
            <a:prstGeom prst="cube">
              <a:avLst>
                <a:gd fmla="val 25000" name="adj"/>
              </a:avLst>
            </a:prstGeom>
            <a:solidFill>
              <a:srgbClr val="0000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2" name="Google Shape;272;p72"/>
          <p:cNvSpPr txBox="1"/>
          <p:nvPr/>
        </p:nvSpPr>
        <p:spPr>
          <a:xfrm rot="10800000">
            <a:off x="3584298" y="1574850"/>
            <a:ext cx="4953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500">
                <a:latin typeface="Montserrat"/>
                <a:ea typeface="Montserrat"/>
                <a:cs typeface="Montserrat"/>
                <a:sym typeface="Montserrat"/>
              </a:rPr>
              <a:t>=</a:t>
            </a:r>
            <a:endParaRPr b="1" sz="2500">
              <a:latin typeface="Montserrat"/>
              <a:ea typeface="Montserrat"/>
              <a:cs typeface="Montserrat"/>
              <a:sym typeface="Montserrat"/>
            </a:endParaRPr>
          </a:p>
        </p:txBody>
      </p:sp>
      <p:sp>
        <p:nvSpPr>
          <p:cNvPr id="273" name="Google Shape;273;p72"/>
          <p:cNvSpPr txBox="1"/>
          <p:nvPr>
            <p:ph idx="4294967295" type="title"/>
          </p:nvPr>
        </p:nvSpPr>
        <p:spPr>
          <a:xfrm>
            <a:off x="311700" y="2842625"/>
            <a:ext cx="8520600" cy="1881600"/>
          </a:xfrm>
          <a:prstGeom prst="rect">
            <a:avLst/>
          </a:prstGeom>
        </p:spPr>
        <p:txBody>
          <a:bodyPr anchorCtr="0" anchor="t" bIns="91425" lIns="91425" spcFirstLastPara="1" rIns="91425" wrap="square" tIns="91425">
            <a:normAutofit/>
          </a:bodyPr>
          <a:lstStyle/>
          <a:p>
            <a:pPr indent="0" lvl="0" marL="0" rtl="0" algn="ctr">
              <a:lnSpc>
                <a:spcPct val="150000"/>
              </a:lnSpc>
              <a:spcBef>
                <a:spcPts val="0"/>
              </a:spcBef>
              <a:spcAft>
                <a:spcPts val="0"/>
              </a:spcAft>
              <a:buSzPts val="990"/>
              <a:buNone/>
            </a:pPr>
            <a:r>
              <a:rPr lang="en" sz="2020">
                <a:latin typeface="Montserrat"/>
                <a:ea typeface="Montserrat"/>
                <a:cs typeface="Montserrat"/>
                <a:sym typeface="Montserrat"/>
              </a:rPr>
              <a:t>1 + 1 + 1 + 1 + 1 + 1 + 1 + 1 + 1 + 1 = 10</a:t>
            </a:r>
            <a:endParaRPr sz="2020">
              <a:latin typeface="Montserrat"/>
              <a:ea typeface="Montserrat"/>
              <a:cs typeface="Montserrat"/>
              <a:sym typeface="Montserrat"/>
            </a:endParaRPr>
          </a:p>
          <a:p>
            <a:pPr indent="0" lvl="0" marL="0" rtl="0" algn="ctr">
              <a:lnSpc>
                <a:spcPct val="150000"/>
              </a:lnSpc>
              <a:spcBef>
                <a:spcPts val="0"/>
              </a:spcBef>
              <a:spcAft>
                <a:spcPts val="0"/>
              </a:spcAft>
              <a:buSzPts val="990"/>
              <a:buNone/>
            </a:pPr>
            <a:r>
              <a:rPr lang="en" sz="2020">
                <a:latin typeface="Montserrat"/>
                <a:ea typeface="Montserrat"/>
                <a:cs typeface="Montserrat"/>
                <a:sym typeface="Montserrat"/>
              </a:rPr>
              <a:t>Ten (10) ones becomes a ten-rod </a:t>
            </a:r>
            <a:r>
              <a:rPr i="1" lang="en" sz="2020">
                <a:latin typeface="Montserrat"/>
                <a:ea typeface="Montserrat"/>
                <a:cs typeface="Montserrat"/>
                <a:sym typeface="Montserrat"/>
              </a:rPr>
              <a:t>(bundling)</a:t>
            </a:r>
            <a:endParaRPr i="1" sz="2020">
              <a:latin typeface="Montserrat"/>
              <a:ea typeface="Montserrat"/>
              <a:cs typeface="Montserrat"/>
              <a:sym typeface="Montserrat"/>
            </a:endParaRPr>
          </a:p>
          <a:p>
            <a:pPr indent="0" lvl="0" marL="0" rtl="0" algn="ctr">
              <a:lnSpc>
                <a:spcPct val="150000"/>
              </a:lnSpc>
              <a:spcBef>
                <a:spcPts val="0"/>
              </a:spcBef>
              <a:spcAft>
                <a:spcPts val="0"/>
              </a:spcAft>
              <a:buSzPts val="990"/>
              <a:buNone/>
            </a:pPr>
            <a:r>
              <a:rPr i="1" lang="en" sz="2020">
                <a:latin typeface="Montserrat"/>
                <a:ea typeface="Montserrat"/>
                <a:cs typeface="Montserrat"/>
                <a:sym typeface="Montserrat"/>
              </a:rPr>
              <a:t>Or</a:t>
            </a:r>
            <a:r>
              <a:rPr lang="en" sz="2020">
                <a:latin typeface="Montserrat"/>
                <a:ea typeface="Montserrat"/>
                <a:cs typeface="Montserrat"/>
                <a:sym typeface="Montserrat"/>
              </a:rPr>
              <a:t>…</a:t>
            </a:r>
            <a:endParaRPr sz="2020">
              <a:latin typeface="Montserrat"/>
              <a:ea typeface="Montserrat"/>
              <a:cs typeface="Montserrat"/>
              <a:sym typeface="Montserrat"/>
            </a:endParaRPr>
          </a:p>
          <a:p>
            <a:pPr indent="0" lvl="0" marL="0" rtl="0" algn="ctr">
              <a:lnSpc>
                <a:spcPct val="150000"/>
              </a:lnSpc>
              <a:spcBef>
                <a:spcPts val="0"/>
              </a:spcBef>
              <a:spcAft>
                <a:spcPts val="0"/>
              </a:spcAft>
              <a:buSzPts val="990"/>
              <a:buNone/>
            </a:pPr>
            <a:r>
              <a:rPr lang="en" sz="2020">
                <a:latin typeface="Montserrat"/>
                <a:ea typeface="Montserrat"/>
                <a:cs typeface="Montserrat"/>
                <a:sym typeface="Montserrat"/>
              </a:rPr>
              <a:t>A ten-rod can become ten units </a:t>
            </a:r>
            <a:r>
              <a:rPr i="1" lang="en" sz="2020">
                <a:latin typeface="Montserrat"/>
                <a:ea typeface="Montserrat"/>
                <a:cs typeface="Montserrat"/>
                <a:sym typeface="Montserrat"/>
              </a:rPr>
              <a:t>(unbundling)</a:t>
            </a:r>
            <a:endParaRPr i="1" sz="2020">
              <a:latin typeface="Montserrat"/>
              <a:ea typeface="Montserrat"/>
              <a:cs typeface="Montserrat"/>
              <a:sym typeface="Montserrat"/>
            </a:endParaRPr>
          </a:p>
        </p:txBody>
      </p:sp>
      <p:grpSp>
        <p:nvGrpSpPr>
          <p:cNvPr id="274" name="Google Shape;274;p72"/>
          <p:cNvGrpSpPr/>
          <p:nvPr/>
        </p:nvGrpSpPr>
        <p:grpSpPr>
          <a:xfrm>
            <a:off x="5064402" y="1407300"/>
            <a:ext cx="2471450" cy="864750"/>
            <a:chOff x="6169302" y="1407300"/>
            <a:chExt cx="2471450" cy="864750"/>
          </a:xfrm>
        </p:grpSpPr>
        <p:sp>
          <p:nvSpPr>
            <p:cNvPr id="275" name="Google Shape;275;p72"/>
            <p:cNvSpPr/>
            <p:nvPr/>
          </p:nvSpPr>
          <p:spPr>
            <a:xfrm flipH="1" rot="10800000">
              <a:off x="7220964" y="1407300"/>
              <a:ext cx="205200" cy="216600"/>
            </a:xfrm>
            <a:prstGeom prst="cube">
              <a:avLst>
                <a:gd fmla="val 25000" name="adj"/>
              </a:avLst>
            </a:prstGeom>
            <a:solidFill>
              <a:srgbClr val="0000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72"/>
            <p:cNvSpPr/>
            <p:nvPr/>
          </p:nvSpPr>
          <p:spPr>
            <a:xfrm flipH="1" rot="10800000">
              <a:off x="7625827" y="1407300"/>
              <a:ext cx="205200" cy="216600"/>
            </a:xfrm>
            <a:prstGeom prst="cube">
              <a:avLst>
                <a:gd fmla="val 25000" name="adj"/>
              </a:avLst>
            </a:prstGeom>
            <a:solidFill>
              <a:srgbClr val="0000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72"/>
            <p:cNvSpPr/>
            <p:nvPr/>
          </p:nvSpPr>
          <p:spPr>
            <a:xfrm flipH="1" rot="10800000">
              <a:off x="8435539" y="2055450"/>
              <a:ext cx="205200" cy="216600"/>
            </a:xfrm>
            <a:prstGeom prst="cube">
              <a:avLst>
                <a:gd fmla="val 25000" name="adj"/>
              </a:avLst>
            </a:prstGeom>
            <a:solidFill>
              <a:srgbClr val="0000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72"/>
            <p:cNvSpPr/>
            <p:nvPr/>
          </p:nvSpPr>
          <p:spPr>
            <a:xfrm flipH="1" rot="10800000">
              <a:off x="7191527" y="2055450"/>
              <a:ext cx="205200" cy="216600"/>
            </a:xfrm>
            <a:prstGeom prst="cube">
              <a:avLst>
                <a:gd fmla="val 25000" name="adj"/>
              </a:avLst>
            </a:prstGeom>
            <a:solidFill>
              <a:srgbClr val="0000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72"/>
            <p:cNvSpPr/>
            <p:nvPr/>
          </p:nvSpPr>
          <p:spPr>
            <a:xfrm flipH="1" rot="10800000">
              <a:off x="8435552" y="1407300"/>
              <a:ext cx="205200" cy="216600"/>
            </a:xfrm>
            <a:prstGeom prst="cube">
              <a:avLst>
                <a:gd fmla="val 25000" name="adj"/>
              </a:avLst>
            </a:prstGeom>
            <a:solidFill>
              <a:srgbClr val="0000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72"/>
            <p:cNvSpPr/>
            <p:nvPr/>
          </p:nvSpPr>
          <p:spPr>
            <a:xfrm flipH="1" rot="10800000">
              <a:off x="6790502" y="2055450"/>
              <a:ext cx="205200" cy="216600"/>
            </a:xfrm>
            <a:prstGeom prst="cube">
              <a:avLst>
                <a:gd fmla="val 25000" name="adj"/>
              </a:avLst>
            </a:prstGeom>
            <a:solidFill>
              <a:srgbClr val="0000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72"/>
            <p:cNvSpPr/>
            <p:nvPr/>
          </p:nvSpPr>
          <p:spPr>
            <a:xfrm flipH="1" rot="10800000">
              <a:off x="6816102" y="1407300"/>
              <a:ext cx="205200" cy="216600"/>
            </a:xfrm>
            <a:prstGeom prst="cube">
              <a:avLst>
                <a:gd fmla="val 25000" name="adj"/>
              </a:avLst>
            </a:prstGeom>
            <a:solidFill>
              <a:srgbClr val="0000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72"/>
            <p:cNvSpPr/>
            <p:nvPr/>
          </p:nvSpPr>
          <p:spPr>
            <a:xfrm flipH="1" rot="10800000">
              <a:off x="7592552" y="2055450"/>
              <a:ext cx="205200" cy="216600"/>
            </a:xfrm>
            <a:prstGeom prst="cube">
              <a:avLst>
                <a:gd fmla="val 25000" name="adj"/>
              </a:avLst>
            </a:prstGeom>
            <a:solidFill>
              <a:srgbClr val="0000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72"/>
            <p:cNvSpPr/>
            <p:nvPr/>
          </p:nvSpPr>
          <p:spPr>
            <a:xfrm flipH="1" rot="10800000">
              <a:off x="7993577" y="2055450"/>
              <a:ext cx="205200" cy="216600"/>
            </a:xfrm>
            <a:prstGeom prst="cube">
              <a:avLst>
                <a:gd fmla="val 25000" name="adj"/>
              </a:avLst>
            </a:prstGeom>
            <a:solidFill>
              <a:srgbClr val="0000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72"/>
            <p:cNvSpPr/>
            <p:nvPr/>
          </p:nvSpPr>
          <p:spPr>
            <a:xfrm flipH="1" rot="10800000">
              <a:off x="8030689" y="1407300"/>
              <a:ext cx="205200" cy="216600"/>
            </a:xfrm>
            <a:prstGeom prst="cube">
              <a:avLst>
                <a:gd fmla="val 25000" name="adj"/>
              </a:avLst>
            </a:prstGeom>
            <a:solidFill>
              <a:srgbClr val="0000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72"/>
            <p:cNvSpPr txBox="1"/>
            <p:nvPr/>
          </p:nvSpPr>
          <p:spPr>
            <a:xfrm flipH="1" rot="10800000">
              <a:off x="6169302" y="1574850"/>
              <a:ext cx="4953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500">
                  <a:latin typeface="Montserrat"/>
                  <a:ea typeface="Montserrat"/>
                  <a:cs typeface="Montserrat"/>
                  <a:sym typeface="Montserrat"/>
                </a:rPr>
                <a:t>=</a:t>
              </a:r>
              <a:endParaRPr b="1" sz="2500">
                <a:latin typeface="Montserrat"/>
                <a:ea typeface="Montserrat"/>
                <a:cs typeface="Montserrat"/>
                <a:sym typeface="Montserrat"/>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1000"/>
                                        <p:tgtEl>
                                          <p:spTgt spid="2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B0000"/>
            </a:gs>
            <a:gs pos="100000">
              <a:srgbClr val="540303"/>
            </a:gs>
          </a:gsLst>
          <a:path path="circle">
            <a:fillToRect b="50%" l="50%" r="50%" t="50%"/>
          </a:path>
          <a:tileRect/>
        </a:gradFill>
      </p:bgPr>
    </p:bg>
    <p:spTree>
      <p:nvGrpSpPr>
        <p:cNvPr id="289" name="Shape 289"/>
        <p:cNvGrpSpPr/>
        <p:nvPr/>
      </p:nvGrpSpPr>
      <p:grpSpPr>
        <a:xfrm>
          <a:off x="0" y="0"/>
          <a:ext cx="0" cy="0"/>
          <a:chOff x="0" y="0"/>
          <a:chExt cx="0" cy="0"/>
        </a:xfrm>
      </p:grpSpPr>
      <p:sp>
        <p:nvSpPr>
          <p:cNvPr id="290" name="Google Shape;290;p73">
            <a:hlinkClick r:id="rId3"/>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73"/>
          <p:cNvSpPr txBox="1"/>
          <p:nvPr>
            <p:ph type="title"/>
          </p:nvPr>
        </p:nvSpPr>
        <p:spPr>
          <a:xfrm>
            <a:off x="0" y="69000"/>
            <a:ext cx="9144000" cy="6342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SzPts val="990"/>
              <a:buNone/>
            </a:pPr>
            <a:r>
              <a:rPr lang="en" sz="2500">
                <a:latin typeface="Luckiest Guy"/>
                <a:ea typeface="Luckiest Guy"/>
                <a:cs typeface="Luckiest Guy"/>
                <a:sym typeface="Luckiest Guy"/>
              </a:rPr>
              <a:t>Notice</a:t>
            </a:r>
            <a:r>
              <a:rPr lang="en" sz="2500"/>
              <a:t>: What’s happening? What do you notice?</a:t>
            </a:r>
            <a:endParaRPr sz="2500"/>
          </a:p>
        </p:txBody>
      </p:sp>
      <p:grpSp>
        <p:nvGrpSpPr>
          <p:cNvPr id="292" name="Google Shape;292;p73"/>
          <p:cNvGrpSpPr/>
          <p:nvPr/>
        </p:nvGrpSpPr>
        <p:grpSpPr>
          <a:xfrm>
            <a:off x="296263" y="1701456"/>
            <a:ext cx="1339200" cy="1740588"/>
            <a:chOff x="6775513" y="2571750"/>
            <a:chExt cx="1339200" cy="1740588"/>
          </a:xfrm>
        </p:grpSpPr>
        <p:sp>
          <p:nvSpPr>
            <p:cNvPr id="293" name="Google Shape;293;p73"/>
            <p:cNvSpPr txBox="1"/>
            <p:nvPr/>
          </p:nvSpPr>
          <p:spPr>
            <a:xfrm>
              <a:off x="6950563" y="2571750"/>
              <a:ext cx="989100" cy="399000"/>
            </a:xfrm>
            <a:prstGeom prst="rect">
              <a:avLst/>
            </a:prstGeom>
            <a:gradFill>
              <a:gsLst>
                <a:gs pos="0">
                  <a:srgbClr val="515151"/>
                </a:gs>
                <a:gs pos="100000">
                  <a:srgbClr val="101010"/>
                </a:gs>
              </a:gsLst>
              <a:lin ang="5400012" scaled="0"/>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u="sng">
                  <a:solidFill>
                    <a:srgbClr val="FF0000"/>
                  </a:solidFill>
                  <a:latin typeface="Varela Round"/>
                  <a:ea typeface="Varela Round"/>
                  <a:cs typeface="Varela Round"/>
                  <a:sym typeface="Varela Round"/>
                  <a:hlinkClick r:id="rId4">
                    <a:extLst>
                      <a:ext uri="{A12FA001-AC4F-418D-AE19-62706E023703}">
                        <ahyp:hlinkClr val="tx"/>
                      </a:ext>
                    </a:extLst>
                  </a:hlinkClick>
                </a:rPr>
                <a:t>Video</a:t>
              </a:r>
              <a:endParaRPr b="1" sz="1800">
                <a:solidFill>
                  <a:srgbClr val="FF0000"/>
                </a:solidFill>
                <a:latin typeface="Varela Round"/>
                <a:ea typeface="Varela Round"/>
                <a:cs typeface="Varela Round"/>
                <a:sym typeface="Varela Round"/>
              </a:endParaRPr>
            </a:p>
          </p:txBody>
        </p:sp>
        <p:pic>
          <p:nvPicPr>
            <p:cNvPr id="294" name="Google Shape;294;p73"/>
            <p:cNvPicPr preferRelativeResize="0"/>
            <p:nvPr/>
          </p:nvPicPr>
          <p:blipFill>
            <a:blip r:embed="rId5">
              <a:alphaModFix/>
            </a:blip>
            <a:stretch>
              <a:fillRect/>
            </a:stretch>
          </p:blipFill>
          <p:spPr>
            <a:xfrm>
              <a:off x="6775513" y="2973138"/>
              <a:ext cx="1339200" cy="1339200"/>
            </a:xfrm>
            <a:prstGeom prst="rect">
              <a:avLst/>
            </a:prstGeom>
            <a:noFill/>
            <a:ln>
              <a:noFill/>
            </a:ln>
          </p:spPr>
        </p:pic>
      </p:grpSp>
      <p:pic>
        <p:nvPicPr>
          <p:cNvPr id="295" name="Google Shape;295;p73" title="adding_4ths_to_make_1 (720p).mp4">
            <a:hlinkClick r:id="rId6"/>
          </p:cNvPr>
          <p:cNvPicPr preferRelativeResize="0"/>
          <p:nvPr/>
        </p:nvPicPr>
        <p:blipFill>
          <a:blip r:embed="rId7">
            <a:alphaModFix/>
          </a:blip>
          <a:stretch>
            <a:fillRect/>
          </a:stretch>
        </p:blipFill>
        <p:spPr>
          <a:xfrm>
            <a:off x="2018475" y="779400"/>
            <a:ext cx="5107050" cy="38303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1000"/>
                                        <p:tgtEl>
                                          <p:spTgt spid="2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48208"/>
            </a:gs>
            <a:gs pos="100000">
              <a:srgbClr val="703E08"/>
            </a:gs>
          </a:gsLst>
          <a:path path="circle">
            <a:fillToRect b="50%" l="50%" r="50%" t="50%"/>
          </a:path>
          <a:tileRect/>
        </a:gradFill>
      </p:bgPr>
    </p:bg>
    <p:spTree>
      <p:nvGrpSpPr>
        <p:cNvPr id="299" name="Shape 299"/>
        <p:cNvGrpSpPr/>
        <p:nvPr/>
      </p:nvGrpSpPr>
      <p:grpSpPr>
        <a:xfrm>
          <a:off x="0" y="0"/>
          <a:ext cx="0" cy="0"/>
          <a:chOff x="0" y="0"/>
          <a:chExt cx="0" cy="0"/>
        </a:xfrm>
      </p:grpSpPr>
      <p:pic>
        <p:nvPicPr>
          <p:cNvPr id="300" name="Google Shape;300;p74"/>
          <p:cNvPicPr preferRelativeResize="0"/>
          <p:nvPr/>
        </p:nvPicPr>
        <p:blipFill rotWithShape="1">
          <a:blip r:embed="rId3">
            <a:alphaModFix/>
          </a:blip>
          <a:srcRect b="16285" l="6998" r="9979" t="18338"/>
          <a:stretch/>
        </p:blipFill>
        <p:spPr>
          <a:xfrm flipH="1">
            <a:off x="3224100" y="1257850"/>
            <a:ext cx="2695800" cy="1323075"/>
          </a:xfrm>
          <a:prstGeom prst="rect">
            <a:avLst/>
          </a:prstGeom>
          <a:noFill/>
          <a:ln>
            <a:noFill/>
          </a:ln>
        </p:spPr>
      </p:pic>
      <p:sp>
        <p:nvSpPr>
          <p:cNvPr id="301" name="Google Shape;301;p74"/>
          <p:cNvSpPr/>
          <p:nvPr/>
        </p:nvSpPr>
        <p:spPr>
          <a:xfrm>
            <a:off x="1251344" y="2706875"/>
            <a:ext cx="1560300" cy="485700"/>
          </a:xfrm>
          <a:prstGeom prst="rect">
            <a:avLst/>
          </a:prstGeom>
          <a:solidFill>
            <a:srgbClr val="00FFFF"/>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74"/>
          <p:cNvSpPr/>
          <p:nvPr/>
        </p:nvSpPr>
        <p:spPr>
          <a:xfrm>
            <a:off x="2945015" y="2706875"/>
            <a:ext cx="1560300" cy="485700"/>
          </a:xfrm>
          <a:prstGeom prst="rect">
            <a:avLst/>
          </a:prstGeom>
          <a:solidFill>
            <a:srgbClr val="00FFFF"/>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74"/>
          <p:cNvSpPr/>
          <p:nvPr/>
        </p:nvSpPr>
        <p:spPr>
          <a:xfrm>
            <a:off x="4638685" y="2706875"/>
            <a:ext cx="1560300" cy="485700"/>
          </a:xfrm>
          <a:prstGeom prst="rect">
            <a:avLst/>
          </a:prstGeom>
          <a:solidFill>
            <a:srgbClr val="00FFFF"/>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74"/>
          <p:cNvSpPr/>
          <p:nvPr/>
        </p:nvSpPr>
        <p:spPr>
          <a:xfrm>
            <a:off x="6332356" y="2706875"/>
            <a:ext cx="1560300" cy="485700"/>
          </a:xfrm>
          <a:prstGeom prst="rect">
            <a:avLst/>
          </a:prstGeom>
          <a:solidFill>
            <a:srgbClr val="00FFFF"/>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74">
            <a:hlinkClick r:id="rId4"/>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74"/>
          <p:cNvSpPr/>
          <p:nvPr/>
        </p:nvSpPr>
        <p:spPr>
          <a:xfrm>
            <a:off x="1443450" y="2706881"/>
            <a:ext cx="6257100" cy="485700"/>
          </a:xfrm>
          <a:prstGeom prst="rect">
            <a:avLst/>
          </a:prstGeom>
          <a:solidFill>
            <a:srgbClr val="00FFFF"/>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07" name="Google Shape;307;p74"/>
          <p:cNvCxnSpPr/>
          <p:nvPr/>
        </p:nvCxnSpPr>
        <p:spPr>
          <a:xfrm rot="10800000">
            <a:off x="4564300" y="2706881"/>
            <a:ext cx="0" cy="485700"/>
          </a:xfrm>
          <a:prstGeom prst="straightConnector1">
            <a:avLst/>
          </a:prstGeom>
          <a:noFill/>
          <a:ln cap="flat" cmpd="sng" w="38100">
            <a:solidFill>
              <a:srgbClr val="000000"/>
            </a:solidFill>
            <a:prstDash val="solid"/>
            <a:round/>
            <a:headEnd len="med" w="med" type="none"/>
            <a:tailEnd len="med" w="med" type="none"/>
          </a:ln>
        </p:spPr>
      </p:cxnSp>
      <p:cxnSp>
        <p:nvCxnSpPr>
          <p:cNvPr id="308" name="Google Shape;308;p74"/>
          <p:cNvCxnSpPr/>
          <p:nvPr/>
        </p:nvCxnSpPr>
        <p:spPr>
          <a:xfrm rot="10800000">
            <a:off x="6126400" y="2706881"/>
            <a:ext cx="0" cy="485700"/>
          </a:xfrm>
          <a:prstGeom prst="straightConnector1">
            <a:avLst/>
          </a:prstGeom>
          <a:noFill/>
          <a:ln cap="flat" cmpd="sng" w="38100">
            <a:solidFill>
              <a:srgbClr val="000000"/>
            </a:solidFill>
            <a:prstDash val="solid"/>
            <a:round/>
            <a:headEnd len="med" w="med" type="none"/>
            <a:tailEnd len="med" w="med" type="none"/>
          </a:ln>
        </p:spPr>
      </p:cxnSp>
      <p:cxnSp>
        <p:nvCxnSpPr>
          <p:cNvPr id="309" name="Google Shape;309;p74"/>
          <p:cNvCxnSpPr/>
          <p:nvPr/>
        </p:nvCxnSpPr>
        <p:spPr>
          <a:xfrm rot="10800000">
            <a:off x="2997450" y="2712919"/>
            <a:ext cx="0" cy="485700"/>
          </a:xfrm>
          <a:prstGeom prst="straightConnector1">
            <a:avLst/>
          </a:prstGeom>
          <a:noFill/>
          <a:ln cap="flat" cmpd="sng" w="38100">
            <a:solidFill>
              <a:srgbClr val="000000"/>
            </a:solidFill>
            <a:prstDash val="solid"/>
            <a:round/>
            <a:headEnd len="med" w="med" type="none"/>
            <a:tailEnd len="med" w="med" type="none"/>
          </a:ln>
        </p:spPr>
      </p:cxnSp>
      <p:sp>
        <p:nvSpPr>
          <p:cNvPr id="310" name="Google Shape;310;p74"/>
          <p:cNvSpPr txBox="1"/>
          <p:nvPr/>
        </p:nvSpPr>
        <p:spPr>
          <a:xfrm>
            <a:off x="2411850" y="3509477"/>
            <a:ext cx="43203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600">
                <a:solidFill>
                  <a:srgbClr val="FFFFFF"/>
                </a:solidFill>
                <a:latin typeface="Montserrat SemiBold"/>
                <a:ea typeface="Montserrat SemiBold"/>
                <a:cs typeface="Montserrat SemiBold"/>
                <a:sym typeface="Montserrat SemiBold"/>
              </a:rPr>
              <a:t>¼ + ¼ + ¼ + ¼</a:t>
            </a:r>
            <a:r>
              <a:rPr lang="en" sz="2200">
                <a:solidFill>
                  <a:srgbClr val="FFFFFF"/>
                </a:solidFill>
                <a:latin typeface="Montserrat SemiBold"/>
                <a:ea typeface="Montserrat SemiBold"/>
                <a:cs typeface="Montserrat SemiBold"/>
                <a:sym typeface="Montserrat SemiBold"/>
              </a:rPr>
              <a:t> </a:t>
            </a:r>
            <a:endParaRPr sz="2200">
              <a:solidFill>
                <a:srgbClr val="FFFFFF"/>
              </a:solidFill>
              <a:latin typeface="Montserrat SemiBold"/>
              <a:ea typeface="Montserrat SemiBold"/>
              <a:cs typeface="Montserrat SemiBold"/>
              <a:sym typeface="Montserrat SemiBold"/>
            </a:endParaRPr>
          </a:p>
        </p:txBody>
      </p:sp>
      <p:sp>
        <p:nvSpPr>
          <p:cNvPr id="311" name="Google Shape;311;p74"/>
          <p:cNvSpPr txBox="1"/>
          <p:nvPr>
            <p:ph type="title"/>
          </p:nvPr>
        </p:nvSpPr>
        <p:spPr>
          <a:xfrm>
            <a:off x="153000" y="74250"/>
            <a:ext cx="88380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latin typeface="Luckiest Guy"/>
                <a:ea typeface="Luckiest Guy"/>
                <a:cs typeface="Luckiest Guy"/>
                <a:sym typeface="Luckiest Guy"/>
              </a:rPr>
              <a:t>INTRO</a:t>
            </a:r>
            <a:r>
              <a:rPr lang="en"/>
              <a:t>: Composing / decomposing with fractions</a:t>
            </a:r>
            <a:endParaRPr/>
          </a:p>
        </p:txBody>
      </p:sp>
      <p:sp>
        <p:nvSpPr>
          <p:cNvPr id="312" name="Google Shape;312;p74"/>
          <p:cNvSpPr/>
          <p:nvPr/>
        </p:nvSpPr>
        <p:spPr>
          <a:xfrm>
            <a:off x="2249100" y="1264950"/>
            <a:ext cx="1140600" cy="959400"/>
          </a:xfrm>
          <a:prstGeom prst="rightArrow">
            <a:avLst>
              <a:gd fmla="val 50000" name="adj1"/>
              <a:gd fmla="val 50000" name="adj2"/>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rPr lang="en"/>
              <a:t>composed</a:t>
            </a:r>
            <a:endParaRPr/>
          </a:p>
        </p:txBody>
      </p:sp>
      <p:sp>
        <p:nvSpPr>
          <p:cNvPr id="313" name="Google Shape;313;p74"/>
          <p:cNvSpPr/>
          <p:nvPr/>
        </p:nvSpPr>
        <p:spPr>
          <a:xfrm flipH="1">
            <a:off x="5754300" y="1264950"/>
            <a:ext cx="1140600" cy="959400"/>
          </a:xfrm>
          <a:prstGeom prst="rightArrow">
            <a:avLst>
              <a:gd fmla="val 50000" name="adj1"/>
              <a:gd fmla="val 50000" name="adj2"/>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rPr lang="en"/>
              <a:t>de</a:t>
            </a:r>
            <a:r>
              <a:rPr lang="en"/>
              <a:t>composed</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30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000"/>
                                          </p:stCondLst>
                                        </p:cTn>
                                        <p:tgtEl>
                                          <p:spTgt spid="30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000"/>
                                          </p:stCondLst>
                                        </p:cTn>
                                        <p:tgtEl>
                                          <p:spTgt spid="308"/>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000"/>
                                          </p:stCondLst>
                                        </p:cTn>
                                        <p:tgtEl>
                                          <p:spTgt spid="309"/>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30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4"/>
                                        </p:tgtEl>
                                        <p:attrNameLst>
                                          <p:attrName>style.visibility</p:attrName>
                                        </p:attrNameLst>
                                      </p:cBhvr>
                                      <p:to>
                                        <p:strVal val="visible"/>
                                      </p:to>
                                    </p:se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1000"/>
                                        <p:tgtEl>
                                          <p:spTgt spid="3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ainbow">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Rainbow">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