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10" r:id="rId5"/>
    <p:sldMasterId id="2147483711" r:id="rId6"/>
    <p:sldMasterId id="2147483712"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Lst>
  <p:sldSz cy="5143500" cx="9144000"/>
  <p:notesSz cx="6858000" cy="9144000"/>
  <p:embeddedFontLst>
    <p:embeddedFont>
      <p:font typeface="Montserrat SemiBold"/>
      <p:regular r:id="rId57"/>
      <p:bold r:id="rId58"/>
      <p:italic r:id="rId59"/>
      <p:boldItalic r:id="rId60"/>
    </p:embeddedFont>
    <p:embeddedFont>
      <p:font typeface="Roboto"/>
      <p:regular r:id="rId61"/>
      <p:bold r:id="rId62"/>
      <p:italic r:id="rId63"/>
      <p:boldItalic r:id="rId64"/>
    </p:embeddedFont>
    <p:embeddedFont>
      <p:font typeface="Montserrat"/>
      <p:regular r:id="rId65"/>
      <p:bold r:id="rId66"/>
      <p:italic r:id="rId67"/>
      <p:boldItalic r:id="rId68"/>
    </p:embeddedFont>
    <p:embeddedFont>
      <p:font typeface="Lato"/>
      <p:regular r:id="rId69"/>
      <p:bold r:id="rId70"/>
      <p:italic r:id="rId71"/>
      <p:boldItalic r:id="rId72"/>
    </p:embeddedFont>
    <p:embeddedFont>
      <p:font typeface="Montserrat Medium"/>
      <p:regular r:id="rId73"/>
      <p:bold r:id="rId74"/>
      <p:italic r:id="rId75"/>
      <p:boldItalic r:id="rId76"/>
    </p:embeddedFont>
    <p:embeddedFont>
      <p:font typeface="Varela Round"/>
      <p:regular r:id="rId77"/>
    </p:embeddedFont>
    <p:embeddedFont>
      <p:font typeface="Righteous"/>
      <p:regular r:id="rId78"/>
    </p:embeddedFont>
    <p:embeddedFont>
      <p:font typeface="Roboto Mono"/>
      <p:regular r:id="rId79"/>
      <p:bold r:id="rId80"/>
      <p:italic r:id="rId81"/>
      <p:boldItalic r:id="rId82"/>
    </p:embeddedFont>
    <p:embeddedFont>
      <p:font typeface="Luckiest Guy"/>
      <p:regular r:id="rId8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604C280-1818-408E-8522-C8C8F6DB5142}">
  <a:tblStyle styleId="{C604C280-1818-408E-8522-C8C8F6DB514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83" Type="http://schemas.openxmlformats.org/officeDocument/2006/relationships/font" Target="fonts/LuckiestGuy-regular.fntdata"/><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80" Type="http://schemas.openxmlformats.org/officeDocument/2006/relationships/font" Target="fonts/RobotoMono-bold.fntdata"/><Relationship Id="rId82" Type="http://schemas.openxmlformats.org/officeDocument/2006/relationships/font" Target="fonts/RobotoMono-boldItalic.fntdata"/><Relationship Id="rId81" Type="http://schemas.openxmlformats.org/officeDocument/2006/relationships/font" Target="fonts/RobotoMon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slide" Target="slides/slide41.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73" Type="http://schemas.openxmlformats.org/officeDocument/2006/relationships/font" Target="fonts/MontserratMedium-regular.fntdata"/><Relationship Id="rId72" Type="http://schemas.openxmlformats.org/officeDocument/2006/relationships/font" Target="fonts/Lato-boldItalic.fntdata"/><Relationship Id="rId31" Type="http://schemas.openxmlformats.org/officeDocument/2006/relationships/slide" Target="slides/slide23.xml"/><Relationship Id="rId75" Type="http://schemas.openxmlformats.org/officeDocument/2006/relationships/font" Target="fonts/MontserratMedium-italic.fntdata"/><Relationship Id="rId30" Type="http://schemas.openxmlformats.org/officeDocument/2006/relationships/slide" Target="slides/slide22.xml"/><Relationship Id="rId74" Type="http://schemas.openxmlformats.org/officeDocument/2006/relationships/font" Target="fonts/MontserratMedium-bold.fntdata"/><Relationship Id="rId33" Type="http://schemas.openxmlformats.org/officeDocument/2006/relationships/slide" Target="slides/slide25.xml"/><Relationship Id="rId77" Type="http://schemas.openxmlformats.org/officeDocument/2006/relationships/font" Target="fonts/VarelaRound-regular.fntdata"/><Relationship Id="rId32" Type="http://schemas.openxmlformats.org/officeDocument/2006/relationships/slide" Target="slides/slide24.xml"/><Relationship Id="rId76" Type="http://schemas.openxmlformats.org/officeDocument/2006/relationships/font" Target="fonts/MontserratMedium-boldItalic.fntdata"/><Relationship Id="rId35" Type="http://schemas.openxmlformats.org/officeDocument/2006/relationships/slide" Target="slides/slide27.xml"/><Relationship Id="rId79" Type="http://schemas.openxmlformats.org/officeDocument/2006/relationships/font" Target="fonts/RobotoMono-regular.fntdata"/><Relationship Id="rId34" Type="http://schemas.openxmlformats.org/officeDocument/2006/relationships/slide" Target="slides/slide26.xml"/><Relationship Id="rId78" Type="http://schemas.openxmlformats.org/officeDocument/2006/relationships/font" Target="fonts/Righteous-regular.fntdata"/><Relationship Id="rId71" Type="http://schemas.openxmlformats.org/officeDocument/2006/relationships/font" Target="fonts/Lato-italic.fntdata"/><Relationship Id="rId70" Type="http://schemas.openxmlformats.org/officeDocument/2006/relationships/font" Target="fonts/Lato-bold.fntdata"/><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62" Type="http://schemas.openxmlformats.org/officeDocument/2006/relationships/font" Target="fonts/Roboto-bold.fntdata"/><Relationship Id="rId61" Type="http://schemas.openxmlformats.org/officeDocument/2006/relationships/font" Target="fonts/Roboto-regular.fntdata"/><Relationship Id="rId20" Type="http://schemas.openxmlformats.org/officeDocument/2006/relationships/slide" Target="slides/slide12.xml"/><Relationship Id="rId64" Type="http://schemas.openxmlformats.org/officeDocument/2006/relationships/font" Target="fonts/Roboto-boldItalic.fntdata"/><Relationship Id="rId63" Type="http://schemas.openxmlformats.org/officeDocument/2006/relationships/font" Target="fonts/Roboto-italic.fntdata"/><Relationship Id="rId22" Type="http://schemas.openxmlformats.org/officeDocument/2006/relationships/slide" Target="slides/slide14.xml"/><Relationship Id="rId66" Type="http://schemas.openxmlformats.org/officeDocument/2006/relationships/font" Target="fonts/Montserrat-bold.fntdata"/><Relationship Id="rId21" Type="http://schemas.openxmlformats.org/officeDocument/2006/relationships/slide" Target="slides/slide13.xml"/><Relationship Id="rId65" Type="http://schemas.openxmlformats.org/officeDocument/2006/relationships/font" Target="fonts/Montserrat-regular.fntdata"/><Relationship Id="rId24" Type="http://schemas.openxmlformats.org/officeDocument/2006/relationships/slide" Target="slides/slide16.xml"/><Relationship Id="rId68" Type="http://schemas.openxmlformats.org/officeDocument/2006/relationships/font" Target="fonts/Montserrat-boldItalic.fntdata"/><Relationship Id="rId23" Type="http://schemas.openxmlformats.org/officeDocument/2006/relationships/slide" Target="slides/slide15.xml"/><Relationship Id="rId67" Type="http://schemas.openxmlformats.org/officeDocument/2006/relationships/font" Target="fonts/Montserrat-italic.fntdata"/><Relationship Id="rId60" Type="http://schemas.openxmlformats.org/officeDocument/2006/relationships/font" Target="fonts/MontserratSemiBold-boldItalic.fntdata"/><Relationship Id="rId26" Type="http://schemas.openxmlformats.org/officeDocument/2006/relationships/slide" Target="slides/slide18.xml"/><Relationship Id="rId25" Type="http://schemas.openxmlformats.org/officeDocument/2006/relationships/slide" Target="slides/slide17.xml"/><Relationship Id="rId69" Type="http://schemas.openxmlformats.org/officeDocument/2006/relationships/font" Target="fonts/Lato-regular.fntdata"/><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slide" Target="slides/slide43.xml"/><Relationship Id="rId50" Type="http://schemas.openxmlformats.org/officeDocument/2006/relationships/slide" Target="slides/slide42.xml"/><Relationship Id="rId53" Type="http://schemas.openxmlformats.org/officeDocument/2006/relationships/slide" Target="slides/slide45.xml"/><Relationship Id="rId52" Type="http://schemas.openxmlformats.org/officeDocument/2006/relationships/slide" Target="slides/slide44.xml"/><Relationship Id="rId11" Type="http://schemas.openxmlformats.org/officeDocument/2006/relationships/slide" Target="slides/slide3.xml"/><Relationship Id="rId55" Type="http://schemas.openxmlformats.org/officeDocument/2006/relationships/slide" Target="slides/slide47.xml"/><Relationship Id="rId10" Type="http://schemas.openxmlformats.org/officeDocument/2006/relationships/slide" Target="slides/slide2.xml"/><Relationship Id="rId54" Type="http://schemas.openxmlformats.org/officeDocument/2006/relationships/slide" Target="slides/slide46.xml"/><Relationship Id="rId13" Type="http://schemas.openxmlformats.org/officeDocument/2006/relationships/slide" Target="slides/slide5.xml"/><Relationship Id="rId57" Type="http://schemas.openxmlformats.org/officeDocument/2006/relationships/font" Target="fonts/MontserratSemiBold-regular.fntdata"/><Relationship Id="rId12" Type="http://schemas.openxmlformats.org/officeDocument/2006/relationships/slide" Target="slides/slide4.xml"/><Relationship Id="rId56" Type="http://schemas.openxmlformats.org/officeDocument/2006/relationships/slide" Target="slides/slide48.xml"/><Relationship Id="rId15" Type="http://schemas.openxmlformats.org/officeDocument/2006/relationships/slide" Target="slides/slide7.xml"/><Relationship Id="rId59" Type="http://schemas.openxmlformats.org/officeDocument/2006/relationships/font" Target="fonts/MontserratSemiBold-italic.fntdata"/><Relationship Id="rId14" Type="http://schemas.openxmlformats.org/officeDocument/2006/relationships/slide" Target="slides/slide6.xml"/><Relationship Id="rId58" Type="http://schemas.openxmlformats.org/officeDocument/2006/relationships/font" Target="fonts/MontserratSemiBold-bold.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athsbot.com/manipulatives/fractionWall"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pps.mathlearningcenter.org/number-line/" TargetMode="Externa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3f833e5174_0_6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13f833e5174_0_6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13f833e5174_0_23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13f833e5174_0_2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Explain</a:t>
            </a:r>
            <a:r>
              <a:rPr lang="en">
                <a:solidFill>
                  <a:schemeClr val="dk1"/>
                </a:solidFill>
              </a:rPr>
              <a:t> “Composing is the process of putting things together to make something new, whereas decomposing numbers is taking the smaller components apart and viewing them next to each other. Think of the difference as puzzle pieces. A whole puzzle is composed of hundreds or thousands of pieces. When decomposed, each piece is viewed as its own part. The puzzle pieces never go away, because we’re not subtracting. But we are taking apart the whole puzzle to reveal the many smaller pieces.”</a:t>
            </a:r>
            <a:endParaRPr>
              <a:solidFill>
                <a:schemeClr val="dk1"/>
              </a:solidFill>
            </a:endParaRPr>
          </a:p>
          <a:p>
            <a:pPr indent="0" lvl="0" marL="0" rtl="0" algn="l">
              <a:lnSpc>
                <a:spcPct val="115000"/>
              </a:lnSpc>
              <a:spcBef>
                <a:spcPts val="500"/>
              </a:spcBef>
              <a:spcAft>
                <a:spcPts val="0"/>
              </a:spcAft>
              <a:buNone/>
            </a:pPr>
            <a:r>
              <a:rPr b="1" lang="en"/>
              <a:t>C</a:t>
            </a:r>
            <a:r>
              <a:rPr b="1" lang="en"/>
              <a:t>lick</a:t>
            </a:r>
            <a:r>
              <a:rPr lang="en"/>
              <a:t> to separate p</a:t>
            </a:r>
            <a:r>
              <a:rPr lang="en"/>
              <a:t>arts, reveal expression.</a:t>
            </a:r>
            <a:endParaRPr/>
          </a:p>
          <a:p>
            <a:pPr indent="0" lvl="0" marL="0" rtl="0" algn="l">
              <a:lnSpc>
                <a:spcPct val="115000"/>
              </a:lnSpc>
              <a:spcBef>
                <a:spcPts val="500"/>
              </a:spcBef>
              <a:spcAft>
                <a:spcPts val="0"/>
              </a:spcAft>
              <a:buNone/>
            </a:pPr>
            <a:r>
              <a:rPr b="1" lang="en"/>
              <a:t>Explain</a:t>
            </a:r>
            <a:r>
              <a:rPr lang="en"/>
              <a:t>: “If we have a whole partitioned into four parts, we have fourths. If we take each of those parts, we have one-fourth plus </a:t>
            </a:r>
            <a:r>
              <a:rPr lang="en">
                <a:solidFill>
                  <a:schemeClr val="dk1"/>
                </a:solidFill>
              </a:rPr>
              <a:t>one-fourth plus one-fourth plus one-fourth. Creating written expressions like this one will be one focus of this lesson as we decompose, or partition, whole units into a series of smaller fractional units.”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13f833e5174_0_7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13f833e5174_0_7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Introduce</a:t>
            </a:r>
            <a:r>
              <a:rPr lang="en">
                <a:solidFill>
                  <a:schemeClr val="dk1"/>
                </a:solidFill>
              </a:rPr>
              <a:t> students to objectives and goals for the lesson, relating back to review concepts and to lesson 1 </a:t>
            </a:r>
            <a:r>
              <a:rPr lang="en">
                <a:solidFill>
                  <a:schemeClr val="dk1"/>
                </a:solidFill>
              </a:rPr>
              <a:t>when possible</a:t>
            </a:r>
            <a:r>
              <a:rPr lang="en">
                <a:solidFill>
                  <a:schemeClr val="dk1"/>
                </a:solidFill>
              </a:rPr>
              <a:t>. </a:t>
            </a:r>
            <a:r>
              <a:rPr b="1" lang="en">
                <a:solidFill>
                  <a:schemeClr val="dk1"/>
                </a:solidFill>
              </a:rPr>
              <a:t>Explain</a:t>
            </a:r>
            <a:r>
              <a:rPr lang="en">
                <a:solidFill>
                  <a:schemeClr val="dk1"/>
                </a:solidFill>
              </a:rPr>
              <a:t> that, for this lesson, simple fractions have denominators of 1 to 10.</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i="1" lang="en">
                <a:solidFill>
                  <a:schemeClr val="dk1"/>
                </a:solidFill>
              </a:rPr>
              <a:t>Note about modeling: Students have previously used fraction-modeling software and pen/paper to partition circles and rectangles. This lesson will build off of those models to include </a:t>
            </a:r>
            <a:r>
              <a:rPr i="1" lang="en">
                <a:solidFill>
                  <a:schemeClr val="dk1"/>
                </a:solidFill>
              </a:rPr>
              <a:t>digital and tangible tools,</a:t>
            </a:r>
            <a:r>
              <a:rPr i="1" lang="en">
                <a:solidFill>
                  <a:schemeClr val="dk1"/>
                </a:solidFill>
              </a:rPr>
              <a:t> specifically fraction tiles/bars and number lines.</a:t>
            </a:r>
            <a:endParaRPr i="1">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13f833e5174_0_8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13f833e5174_0_8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1638d80c9d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1638d80c9d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fde16fa7d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fde16fa7d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Explain</a:t>
            </a:r>
            <a:r>
              <a:rPr lang="en">
                <a:solidFill>
                  <a:schemeClr val="dk1"/>
                </a:solidFill>
              </a:rPr>
              <a:t> “It’s easiest to understand </a:t>
            </a:r>
            <a:r>
              <a:rPr lang="en">
                <a:solidFill>
                  <a:schemeClr val="dk1"/>
                </a:solidFill>
              </a:rPr>
              <a:t>adding</a:t>
            </a:r>
            <a:r>
              <a:rPr lang="en">
                <a:solidFill>
                  <a:schemeClr val="dk1"/>
                </a:solidFill>
              </a:rPr>
              <a:t> fractions once you </a:t>
            </a:r>
            <a:r>
              <a:rPr lang="en">
                <a:solidFill>
                  <a:schemeClr val="dk1"/>
                </a:solidFill>
              </a:rPr>
              <a:t>understand</a:t>
            </a:r>
            <a:r>
              <a:rPr lang="en">
                <a:solidFill>
                  <a:schemeClr val="dk1"/>
                </a:solidFill>
              </a:rPr>
              <a:t> that adding fractions is much like adding other numbers with units. Listen to the language we use when we add units.”</a:t>
            </a:r>
            <a:endParaRPr>
              <a:solidFill>
                <a:schemeClr val="dk1"/>
              </a:solidFill>
            </a:endParaRPr>
          </a:p>
          <a:p>
            <a:pPr indent="0" lvl="0" marL="0" rtl="0" algn="l">
              <a:spcBef>
                <a:spcPts val="500"/>
              </a:spcBef>
              <a:spcAft>
                <a:spcPts val="0"/>
              </a:spcAft>
              <a:buClr>
                <a:schemeClr val="dk1"/>
              </a:buClr>
              <a:buSzPts val="1100"/>
              <a:buFont typeface="Arial"/>
              <a:buNone/>
            </a:pPr>
            <a:r>
              <a:rPr b="1" lang="en">
                <a:solidFill>
                  <a:schemeClr val="dk1"/>
                </a:solidFill>
              </a:rPr>
              <a:t>Use</a:t>
            </a:r>
            <a:r>
              <a:rPr b="1" lang="en">
                <a:solidFill>
                  <a:schemeClr val="dk1"/>
                </a:solidFill>
              </a:rPr>
              <a:t> </a:t>
            </a:r>
            <a:r>
              <a:rPr lang="en">
                <a:solidFill>
                  <a:schemeClr val="dk1"/>
                </a:solidFill>
              </a:rPr>
              <a:t>leading</a:t>
            </a:r>
            <a:r>
              <a:rPr lang="en">
                <a:solidFill>
                  <a:schemeClr val="dk1"/>
                </a:solidFill>
              </a:rPr>
              <a:t> questions</a:t>
            </a:r>
            <a:r>
              <a:rPr b="1" lang="en">
                <a:solidFill>
                  <a:schemeClr val="dk1"/>
                </a:solidFill>
              </a:rPr>
              <a:t> </a:t>
            </a:r>
            <a:r>
              <a:rPr lang="en">
                <a:solidFill>
                  <a:schemeClr val="dk1"/>
                </a:solidFill>
              </a:rPr>
              <a:t>to get</a:t>
            </a:r>
            <a:r>
              <a:rPr lang="en">
                <a:solidFill>
                  <a:schemeClr val="dk1"/>
                </a:solidFill>
              </a:rPr>
              <a:t> students to hear the pattern of adding quantities in specified units.</a:t>
            </a:r>
            <a:endParaRPr>
              <a:solidFill>
                <a:schemeClr val="dk1"/>
              </a:solidFill>
            </a:endParaRPr>
          </a:p>
          <a:p>
            <a:pPr indent="0" lvl="0" marL="0" rtl="0" algn="l">
              <a:spcBef>
                <a:spcPts val="0"/>
              </a:spcBef>
              <a:spcAft>
                <a:spcPts val="0"/>
              </a:spcAft>
              <a:buClr>
                <a:schemeClr val="dk1"/>
              </a:buClr>
              <a:buSzPts val="1100"/>
              <a:buFont typeface="Arial"/>
              <a:buNone/>
            </a:pPr>
            <a:r>
              <a:rPr i="1" lang="en">
                <a:solidFill>
                  <a:schemeClr val="dk1"/>
                </a:solidFill>
              </a:rPr>
              <a:t>Students should specify the terms they’re adding in their responses (i.e.: two </a:t>
            </a:r>
            <a:r>
              <a:rPr i="1" lang="en" u="sng">
                <a:solidFill>
                  <a:schemeClr val="dk1"/>
                </a:solidFill>
              </a:rPr>
              <a:t>inches</a:t>
            </a:r>
            <a:r>
              <a:rPr i="1" lang="en">
                <a:solidFill>
                  <a:schemeClr val="dk1"/>
                </a:solidFill>
              </a:rPr>
              <a:t>, two </a:t>
            </a:r>
            <a:r>
              <a:rPr i="1" lang="en" u="sng">
                <a:solidFill>
                  <a:schemeClr val="dk1"/>
                </a:solidFill>
              </a:rPr>
              <a:t>students</a:t>
            </a:r>
            <a:r>
              <a:rPr i="1" lang="en">
                <a:solidFill>
                  <a:schemeClr val="dk1"/>
                </a:solidFill>
              </a:rPr>
              <a:t>, so forth). </a:t>
            </a:r>
            <a:r>
              <a:rPr b="1" i="1" lang="en" u="sng">
                <a:solidFill>
                  <a:schemeClr val="dk1"/>
                </a:solidFill>
              </a:rPr>
              <a:t>Generate </a:t>
            </a:r>
            <a:r>
              <a:rPr i="1" lang="en" u="sng">
                <a:solidFill>
                  <a:schemeClr val="dk1"/>
                </a:solidFill>
              </a:rPr>
              <a:t>other examples if necessary, until students reflexively answer with units</a:t>
            </a:r>
            <a:r>
              <a:rPr i="1" lang="en">
                <a:solidFill>
                  <a:schemeClr val="dk1"/>
                </a:solidFill>
              </a:rPr>
              <a:t>.</a:t>
            </a:r>
            <a:endParaRPr i="1">
              <a:solidFill>
                <a:schemeClr val="dk1"/>
              </a:solidFill>
            </a:endParaRPr>
          </a:p>
          <a:p>
            <a:pPr indent="0" lvl="0" marL="0" rtl="0" algn="l">
              <a:spcBef>
                <a:spcPts val="500"/>
              </a:spcBef>
              <a:spcAft>
                <a:spcPts val="0"/>
              </a:spcAft>
              <a:buNone/>
            </a:pPr>
            <a:r>
              <a:rPr b="1" lang="en">
                <a:solidFill>
                  <a:schemeClr val="dk1"/>
                </a:solidFill>
              </a:rPr>
              <a:t>Ask</a:t>
            </a:r>
            <a:r>
              <a:rPr lang="en">
                <a:solidFill>
                  <a:schemeClr val="dk1"/>
                </a:solidFill>
              </a:rPr>
              <a:t>: “What is one student plus one student? (</a:t>
            </a:r>
            <a:r>
              <a:rPr i="1" lang="en">
                <a:solidFill>
                  <a:schemeClr val="dk1"/>
                </a:solidFill>
              </a:rPr>
              <a:t>Two students</a:t>
            </a:r>
            <a:r>
              <a:rPr lang="en">
                <a:solidFill>
                  <a:schemeClr val="dk1"/>
                </a:solidFill>
              </a:rPr>
              <a:t>) </a:t>
            </a:r>
            <a:r>
              <a:rPr b="1" lang="en">
                <a:solidFill>
                  <a:schemeClr val="dk1"/>
                </a:solidFill>
              </a:rPr>
              <a:t>Click </a:t>
            </a:r>
            <a:r>
              <a:rPr lang="en">
                <a:solidFill>
                  <a:schemeClr val="dk1"/>
                </a:solidFill>
              </a:rPr>
              <a:t>for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What do we get when you add one inch and one inch? </a:t>
            </a:r>
            <a:r>
              <a:rPr i="1" lang="en">
                <a:solidFill>
                  <a:schemeClr val="dk1"/>
                </a:solidFill>
              </a:rPr>
              <a:t>(Two inches) </a:t>
            </a:r>
            <a:r>
              <a:rPr b="1" lang="en">
                <a:solidFill>
                  <a:schemeClr val="dk1"/>
                </a:solidFill>
              </a:rPr>
              <a:t>Click </a:t>
            </a:r>
            <a:r>
              <a:rPr lang="en">
                <a:solidFill>
                  <a:schemeClr val="dk1"/>
                </a:solidFill>
              </a:rPr>
              <a:t>for answer.</a:t>
            </a:r>
            <a:endParaRPr i="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One hundred plus one hundred? (</a:t>
            </a:r>
            <a:r>
              <a:rPr i="1" lang="en">
                <a:solidFill>
                  <a:schemeClr val="dk1"/>
                </a:solidFill>
              </a:rPr>
              <a:t>Two hundred[s]</a:t>
            </a:r>
            <a:r>
              <a:rPr lang="en">
                <a:solidFill>
                  <a:schemeClr val="dk1"/>
                </a:solidFill>
              </a:rPr>
              <a:t>) </a:t>
            </a:r>
            <a:r>
              <a:rPr b="1" lang="en">
                <a:solidFill>
                  <a:schemeClr val="dk1"/>
                </a:solidFill>
              </a:rPr>
              <a:t>Click </a:t>
            </a:r>
            <a:r>
              <a:rPr lang="en">
                <a:solidFill>
                  <a:schemeClr val="dk1"/>
                </a:solidFill>
              </a:rPr>
              <a:t>for answer.</a:t>
            </a:r>
            <a:endParaRPr>
              <a:solidFill>
                <a:schemeClr val="dk1"/>
              </a:solidFill>
            </a:endParaRPr>
          </a:p>
          <a:p>
            <a:pPr indent="0" lvl="0" marL="0" rtl="0" algn="l">
              <a:spcBef>
                <a:spcPts val="0"/>
              </a:spcBef>
              <a:spcAft>
                <a:spcPts val="0"/>
              </a:spcAft>
              <a:buNone/>
            </a:pPr>
            <a:r>
              <a:rPr lang="en">
                <a:solidFill>
                  <a:schemeClr val="dk1"/>
                </a:solidFill>
              </a:rPr>
              <a:t>One part plus one part? (</a:t>
            </a:r>
            <a:r>
              <a:rPr i="1" lang="en">
                <a:solidFill>
                  <a:schemeClr val="dk1"/>
                </a:solidFill>
              </a:rPr>
              <a:t>Two parts</a:t>
            </a:r>
            <a:r>
              <a:rPr lang="en">
                <a:solidFill>
                  <a:schemeClr val="dk1"/>
                </a:solidFill>
              </a:rPr>
              <a:t>) </a:t>
            </a:r>
            <a:r>
              <a:rPr b="1" lang="en">
                <a:solidFill>
                  <a:schemeClr val="dk1"/>
                </a:solidFill>
              </a:rPr>
              <a:t>Click </a:t>
            </a:r>
            <a:r>
              <a:rPr lang="en">
                <a:solidFill>
                  <a:schemeClr val="dk1"/>
                </a:solidFill>
              </a:rPr>
              <a:t>for answer.</a:t>
            </a:r>
            <a:endParaRPr i="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What is one-fourth plus one-fourth? (</a:t>
            </a:r>
            <a:r>
              <a:rPr i="1" lang="en">
                <a:solidFill>
                  <a:schemeClr val="dk1"/>
                </a:solidFill>
              </a:rPr>
              <a:t>Two-fourths</a:t>
            </a:r>
            <a:r>
              <a:rPr lang="en">
                <a:solidFill>
                  <a:schemeClr val="dk1"/>
                </a:solidFill>
              </a:rPr>
              <a:t>) </a:t>
            </a:r>
            <a:r>
              <a:rPr b="1" lang="en">
                <a:solidFill>
                  <a:schemeClr val="dk1"/>
                </a:solidFill>
              </a:rPr>
              <a:t>Click </a:t>
            </a:r>
            <a:r>
              <a:rPr lang="en">
                <a:solidFill>
                  <a:schemeClr val="dk1"/>
                </a:solidFill>
              </a:rPr>
              <a:t>for answer.</a:t>
            </a:r>
            <a:endParaRPr b="1">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Explain</a:t>
            </a:r>
            <a:r>
              <a:rPr lang="en">
                <a:solidFill>
                  <a:schemeClr val="dk1"/>
                </a:solidFill>
              </a:rPr>
              <a:t> “Remember that a fraction’s denominator is the name of the fraction (i.e.: fractional units) and the numerators are their numbers. We don’t add names; we add numbers. But we can only add two numbers together if they are in the same unit. Fractions that are in the same fractional unit are called </a:t>
            </a:r>
            <a:r>
              <a:rPr lang="en" u="sng">
                <a:solidFill>
                  <a:schemeClr val="dk1"/>
                </a:solidFill>
              </a:rPr>
              <a:t>like fractions</a:t>
            </a:r>
            <a:r>
              <a:rPr lang="en">
                <a:solidFill>
                  <a:schemeClr val="dk1"/>
                </a:solidFill>
              </a:rPr>
              <a:t>.</a:t>
            </a:r>
            <a:r>
              <a:rPr b="1" lang="en">
                <a:solidFill>
                  <a:schemeClr val="dk1"/>
                </a:solidFill>
              </a:rPr>
              <a:t> Click</a:t>
            </a:r>
            <a:r>
              <a:rPr lang="en">
                <a:solidFill>
                  <a:schemeClr val="dk1"/>
                </a:solidFill>
              </a:rPr>
              <a:t>: to reveal definition.</a:t>
            </a:r>
            <a:endParaRPr b="1">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13f833e5174_0_8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13f833e5174_0_8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t>Remind </a:t>
            </a:r>
            <a:r>
              <a:rPr lang="en"/>
              <a:t>students that expressions can take on many forms in math. This lesson focuses on matching the modeling (aka: the visual) to the written (aka: the numbers and operations). </a:t>
            </a:r>
            <a:r>
              <a:rPr b="1" lang="en"/>
              <a:t>Talk through</a:t>
            </a:r>
            <a:r>
              <a:rPr lang="en"/>
              <a:t> partitioning a shape and shading in units to </a:t>
            </a:r>
            <a:r>
              <a:rPr lang="en"/>
              <a:t>represent</a:t>
            </a:r>
            <a:r>
              <a:rPr lang="en"/>
              <a:t> a fraction.</a:t>
            </a:r>
            <a:r>
              <a:rPr b="1" lang="en"/>
              <a:t> </a:t>
            </a:r>
            <a:r>
              <a:rPr b="1" lang="en"/>
              <a:t>Click</a:t>
            </a:r>
            <a:r>
              <a:rPr lang="en"/>
              <a:t> to show the animation of partitioning/shading the square.</a:t>
            </a:r>
            <a:endParaRPr/>
          </a:p>
          <a:p>
            <a:pPr indent="0" lvl="0" marL="0" rtl="0" algn="l">
              <a:spcBef>
                <a:spcPts val="500"/>
              </a:spcBef>
              <a:spcAft>
                <a:spcPts val="0"/>
              </a:spcAft>
              <a:buClr>
                <a:schemeClr val="dk1"/>
              </a:buClr>
              <a:buSzPts val="1100"/>
              <a:buFont typeface="Arial"/>
              <a:buNone/>
            </a:pPr>
            <a:r>
              <a:rPr b="1" lang="en"/>
              <a:t>Explain</a:t>
            </a:r>
            <a:r>
              <a:rPr lang="en"/>
              <a:t> “We see here three expressions that represent the same value: three-fourths. In each expression, we could say we are partitioning (or </a:t>
            </a:r>
            <a:r>
              <a:rPr i="1" lang="en"/>
              <a:t>de</a:t>
            </a:r>
            <a:r>
              <a:rPr lang="en"/>
              <a:t>composing) a whole unit into four equal parts and adding together three of those parts. Notice that the second expression is showing the unit fractions that compose the expression of ¾. When partitioning a fraction into a sum of its unit fractions, remember that you are only taking apart that top number, the numerator. If we add 1 three times, we get three. Likewise, if we add one-fourth three times, we get three fourths.”</a:t>
            </a:r>
            <a:endParaRPr/>
          </a:p>
          <a:p>
            <a:pPr indent="0" lvl="0" marL="0" rtl="0" algn="l">
              <a:spcBef>
                <a:spcPts val="1000"/>
              </a:spcBef>
              <a:spcAft>
                <a:spcPts val="1000"/>
              </a:spcAft>
              <a:buClr>
                <a:schemeClr val="dk1"/>
              </a:buClr>
              <a:buSzPts val="1100"/>
              <a:buFont typeface="Arial"/>
              <a:buNone/>
            </a:pPr>
            <a:r>
              <a:rPr b="1" lang="en"/>
              <a:t>Check for understanding</a:t>
            </a:r>
            <a:r>
              <a:rPr lang="en"/>
              <a:t> before moving on.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13f833e5174_0_10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13f833e5174_0_10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Explain</a:t>
            </a:r>
            <a:r>
              <a:rPr lang="en"/>
              <a:t> to students that they are going to practice what we’ve learned by decomposing these fractions to sums of unit fractions.</a:t>
            </a:r>
            <a:endParaRPr/>
          </a:p>
          <a:p>
            <a:pPr indent="0" lvl="0" marL="0" rtl="0" algn="l">
              <a:spcBef>
                <a:spcPts val="0"/>
              </a:spcBef>
              <a:spcAft>
                <a:spcPts val="0"/>
              </a:spcAft>
              <a:buNone/>
            </a:pPr>
            <a:r>
              <a:rPr b="1" lang="en"/>
              <a:t>Think aloud</a:t>
            </a:r>
            <a:r>
              <a:rPr lang="en"/>
              <a:t> how to interpret the </a:t>
            </a:r>
            <a:r>
              <a:rPr lang="en"/>
              <a:t>2/3</a:t>
            </a:r>
            <a:r>
              <a:rPr lang="en"/>
              <a:t> circle: </a:t>
            </a:r>
            <a:r>
              <a:rPr lang="en"/>
              <a:t>“For the first circle, I see we have thirds, and two of those thirds are filled in. This circle represents 2/3 and its expression can be broken down (or </a:t>
            </a:r>
            <a:r>
              <a:rPr i="1" lang="en"/>
              <a:t>decomposed</a:t>
            </a:r>
            <a:r>
              <a:rPr lang="en"/>
              <a:t>) into 1/3 + 1/3.” </a:t>
            </a:r>
            <a:r>
              <a:rPr b="1" lang="en"/>
              <a:t>Click</a:t>
            </a:r>
            <a:r>
              <a:rPr lang="en"/>
              <a:t> to reveal expression.</a:t>
            </a:r>
            <a:endParaRPr/>
          </a:p>
          <a:p>
            <a:pPr indent="0" lvl="0" marL="0" rtl="0" algn="l">
              <a:spcBef>
                <a:spcPts val="1000"/>
              </a:spcBef>
              <a:spcAft>
                <a:spcPts val="0"/>
              </a:spcAft>
              <a:buNone/>
            </a:pPr>
            <a:r>
              <a:rPr b="1" lang="en"/>
              <a:t>Direct</a:t>
            </a:r>
            <a:r>
              <a:rPr lang="en"/>
              <a:t> students to talk you through creating expressions for the 4/6 and 6/9, revealing other circles and expressions as they’re covered:</a:t>
            </a:r>
            <a:endParaRPr/>
          </a:p>
          <a:p>
            <a:pPr indent="0" lvl="0" marL="0" rtl="0" algn="l">
              <a:spcBef>
                <a:spcPts val="0"/>
              </a:spcBef>
              <a:spcAft>
                <a:spcPts val="0"/>
              </a:spcAft>
              <a:buNone/>
            </a:pPr>
            <a:r>
              <a:rPr lang="en"/>
              <a:t>2nd </a:t>
            </a:r>
            <a:r>
              <a:rPr b="1" lang="en"/>
              <a:t>click</a:t>
            </a:r>
            <a:r>
              <a:rPr lang="en"/>
              <a:t>: 2nd expression appears, third fraction appears</a:t>
            </a:r>
            <a:endParaRPr/>
          </a:p>
          <a:p>
            <a:pPr indent="0" lvl="0" marL="0" rtl="0" algn="l">
              <a:spcBef>
                <a:spcPts val="0"/>
              </a:spcBef>
              <a:spcAft>
                <a:spcPts val="0"/>
              </a:spcAft>
              <a:buClr>
                <a:schemeClr val="dk1"/>
              </a:buClr>
              <a:buSzPts val="1100"/>
              <a:buFont typeface="Arial"/>
              <a:buNone/>
            </a:pPr>
            <a:r>
              <a:rPr lang="en">
                <a:solidFill>
                  <a:schemeClr val="dk1"/>
                </a:solidFill>
              </a:rPr>
              <a:t>3rd </a:t>
            </a:r>
            <a:r>
              <a:rPr b="1" lang="en">
                <a:solidFill>
                  <a:schemeClr val="dk1"/>
                </a:solidFill>
              </a:rPr>
              <a:t>click</a:t>
            </a:r>
            <a:r>
              <a:rPr lang="en">
                <a:solidFill>
                  <a:schemeClr val="dk1"/>
                </a:solidFill>
              </a:rPr>
              <a:t>: 3rd expression appears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143620a3ea9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143620a3ea9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Explain</a:t>
            </a:r>
            <a:r>
              <a:rPr lang="en"/>
              <a:t> to students that they are going to be presented with three area models, for which they will write the fraction represented </a:t>
            </a:r>
            <a:r>
              <a:rPr i="1" lang="en"/>
              <a:t>and</a:t>
            </a:r>
            <a:r>
              <a:rPr lang="en"/>
              <a:t> a sum of unit fractions for each.</a:t>
            </a:r>
            <a:endParaRPr/>
          </a:p>
          <a:p>
            <a:pPr indent="0" lvl="0" marL="0" rtl="0" algn="l">
              <a:spcBef>
                <a:spcPts val="0"/>
              </a:spcBef>
              <a:spcAft>
                <a:spcPts val="0"/>
              </a:spcAft>
              <a:buNone/>
            </a:pPr>
            <a:r>
              <a:rPr b="1" lang="en">
                <a:solidFill>
                  <a:schemeClr val="dk1"/>
                </a:solidFill>
              </a:rPr>
              <a:t>Click</a:t>
            </a:r>
            <a:r>
              <a:rPr lang="en">
                <a:solidFill>
                  <a:schemeClr val="dk1"/>
                </a:solidFill>
              </a:rPr>
              <a:t> for reveal.</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143620a3ea9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143620a3ea9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t>Click </a:t>
            </a:r>
            <a:r>
              <a:rPr lang="en"/>
              <a:t>for second shape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143620a3ea9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143620a3ea9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Click</a:t>
            </a:r>
            <a:r>
              <a:rPr lang="en">
                <a:solidFill>
                  <a:schemeClr val="dk1"/>
                </a:solidFill>
              </a:rPr>
              <a:t> to reveal second fraction.</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Ask</a:t>
            </a:r>
            <a:r>
              <a:rPr lang="en">
                <a:solidFill>
                  <a:schemeClr val="dk1"/>
                </a:solidFill>
              </a:rPr>
              <a:t> students how they did and what questions they have, before checking answers</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3f833e5174_0_6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13f833e5174_0_6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15bedd5a722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15bedd5a722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Click</a:t>
            </a:r>
            <a:r>
              <a:rPr lang="en">
                <a:solidFill>
                  <a:schemeClr val="dk1"/>
                </a:solidFill>
              </a:rPr>
              <a:t> to reveal answers.</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Ask</a:t>
            </a:r>
            <a:r>
              <a:rPr lang="en">
                <a:solidFill>
                  <a:schemeClr val="dk1"/>
                </a:solidFill>
              </a:rPr>
              <a:t> students what they notice about the figures.</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Ask</a:t>
            </a:r>
            <a:r>
              <a:rPr lang="en">
                <a:solidFill>
                  <a:schemeClr val="dk1"/>
                </a:solidFill>
              </a:rPr>
              <a:t> students how they did and what questions they have.</a:t>
            </a: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13f833e5174_0_8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13f833e5174_0_8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Explain</a:t>
            </a:r>
            <a:r>
              <a:rPr lang="en"/>
              <a:t> to students that most flags are created with colors whose proportions can be represented with fractions; this is especially true with LGBTQ+-oriented flags, or </a:t>
            </a:r>
            <a:r>
              <a:rPr lang="en"/>
              <a:t>Pride Flags, but is also true of many national flags</a:t>
            </a:r>
            <a:r>
              <a:rPr lang="en"/>
              <a:t>. </a:t>
            </a:r>
            <a:endParaRPr b="1"/>
          </a:p>
          <a:p>
            <a:pPr indent="0" lvl="0" marL="0" rtl="0" algn="l">
              <a:spcBef>
                <a:spcPts val="500"/>
              </a:spcBef>
              <a:spcAft>
                <a:spcPts val="0"/>
              </a:spcAft>
              <a:buNone/>
            </a:pPr>
            <a:r>
              <a:rPr lang="en"/>
              <a:t>Use</a:t>
            </a:r>
            <a:r>
              <a:rPr lang="en"/>
              <a:t> the Pride flag as an example to walk students through decomposing a whole unit into a sum of repeated unit fractions.</a:t>
            </a:r>
            <a:endParaRPr b="1">
              <a:solidFill>
                <a:schemeClr val="dk1"/>
              </a:solidFill>
            </a:endParaRPr>
          </a:p>
          <a:p>
            <a:pPr indent="0" lvl="0" marL="0" rtl="0" algn="l">
              <a:spcBef>
                <a:spcPts val="0"/>
              </a:spcBef>
              <a:spcAft>
                <a:spcPts val="0"/>
              </a:spcAft>
              <a:buNone/>
            </a:pPr>
            <a:r>
              <a:rPr b="1" lang="en">
                <a:solidFill>
                  <a:schemeClr val="dk1"/>
                </a:solidFill>
              </a:rPr>
              <a:t>Remind</a:t>
            </a:r>
            <a:r>
              <a:rPr lang="en">
                <a:solidFill>
                  <a:schemeClr val="dk1"/>
                </a:solidFill>
              </a:rPr>
              <a:t> students the first step is to identify the fractional unit. </a:t>
            </a:r>
            <a:endParaRPr>
              <a:solidFill>
                <a:schemeClr val="dk1"/>
              </a:solidFill>
            </a:endParaRPr>
          </a:p>
          <a:p>
            <a:pPr indent="0" lvl="0" marL="0" rtl="0" algn="l">
              <a:spcBef>
                <a:spcPts val="0"/>
              </a:spcBef>
              <a:spcAft>
                <a:spcPts val="0"/>
              </a:spcAft>
              <a:buNone/>
            </a:pPr>
            <a:r>
              <a:rPr b="1" lang="en">
                <a:solidFill>
                  <a:schemeClr val="dk1"/>
                </a:solidFill>
              </a:rPr>
              <a:t>Ask</a:t>
            </a:r>
            <a:r>
              <a:rPr lang="en">
                <a:solidFill>
                  <a:schemeClr val="dk1"/>
                </a:solidFill>
              </a:rPr>
              <a:t> “How do we identify the fractional unit?” (</a:t>
            </a:r>
            <a:r>
              <a:rPr i="1" lang="en">
                <a:solidFill>
                  <a:schemeClr val="dk1"/>
                </a:solidFill>
              </a:rPr>
              <a:t>Count how many equal parts the whole has been partitioned into</a:t>
            </a:r>
            <a:r>
              <a:rPr lang="en">
                <a:solidFill>
                  <a:schemeClr val="dk1"/>
                </a:solidFill>
              </a:rPr>
              <a:t>)</a:t>
            </a:r>
            <a:endParaRPr/>
          </a:p>
          <a:p>
            <a:pPr indent="0" lvl="0" marL="0" rtl="0" algn="l">
              <a:spcBef>
                <a:spcPts val="0"/>
              </a:spcBef>
              <a:spcAft>
                <a:spcPts val="0"/>
              </a:spcAft>
              <a:buNone/>
            </a:pPr>
            <a:r>
              <a:rPr b="1" lang="en"/>
              <a:t>1st Click</a:t>
            </a:r>
            <a:r>
              <a:rPr lang="en"/>
              <a:t>: Reveals first questions.</a:t>
            </a:r>
            <a:endParaRPr/>
          </a:p>
          <a:p>
            <a:pPr indent="0" lvl="0" marL="0" rtl="0" algn="l">
              <a:spcBef>
                <a:spcPts val="0"/>
              </a:spcBef>
              <a:spcAft>
                <a:spcPts val="0"/>
              </a:spcAft>
              <a:buNone/>
            </a:pPr>
            <a:r>
              <a:rPr b="1" lang="en"/>
              <a:t>Repeat</a:t>
            </a:r>
            <a:r>
              <a:rPr lang="en"/>
              <a:t> questions. (</a:t>
            </a:r>
            <a:r>
              <a:rPr i="1" lang="en"/>
              <a:t>Six parts, sixths</a:t>
            </a:r>
            <a:r>
              <a:rPr lang="en"/>
              <a:t>)</a:t>
            </a:r>
            <a:endParaRPr/>
          </a:p>
          <a:p>
            <a:pPr indent="0" lvl="0" marL="0" rtl="0" algn="l">
              <a:spcBef>
                <a:spcPts val="0"/>
              </a:spcBef>
              <a:spcAft>
                <a:spcPts val="0"/>
              </a:spcAft>
              <a:buNone/>
            </a:pPr>
            <a:r>
              <a:rPr b="1" lang="en"/>
              <a:t>2nd Click</a:t>
            </a:r>
            <a:r>
              <a:rPr lang="en"/>
              <a:t>: Reveals last question. </a:t>
            </a:r>
            <a:endParaRPr/>
          </a:p>
          <a:p>
            <a:pPr indent="0" lvl="0" marL="0" rtl="0" algn="l">
              <a:spcBef>
                <a:spcPts val="0"/>
              </a:spcBef>
              <a:spcAft>
                <a:spcPts val="0"/>
              </a:spcAft>
              <a:buNone/>
            </a:pPr>
            <a:r>
              <a:rPr b="1" lang="en"/>
              <a:t>Repeat/clarify </a:t>
            </a:r>
            <a:r>
              <a:rPr lang="en"/>
              <a:t>question. Let students give some answers and input.</a:t>
            </a:r>
            <a:endParaRPr/>
          </a:p>
          <a:p>
            <a:pPr indent="0" lvl="0" marL="0" rtl="0" algn="l">
              <a:spcBef>
                <a:spcPts val="0"/>
              </a:spcBef>
              <a:spcAft>
                <a:spcPts val="0"/>
              </a:spcAft>
              <a:buClr>
                <a:schemeClr val="dk1"/>
              </a:buClr>
              <a:buSzPts val="1100"/>
              <a:buFont typeface="Arial"/>
              <a:buNone/>
            </a:pPr>
            <a:r>
              <a:rPr b="1" lang="en">
                <a:solidFill>
                  <a:schemeClr val="dk1"/>
                </a:solidFill>
              </a:rPr>
              <a:t>3rd Click</a:t>
            </a:r>
            <a:r>
              <a:rPr lang="en">
                <a:solidFill>
                  <a:schemeClr val="dk1"/>
                </a:solidFill>
              </a:rPr>
              <a:t>: Expression appears, followed by color bands</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Ask</a:t>
            </a:r>
            <a:r>
              <a:rPr lang="en">
                <a:solidFill>
                  <a:schemeClr val="dk1"/>
                </a:solidFill>
              </a:rPr>
              <a:t>, “How can we know that this expression completely summarizes the parts of the flag? In other words, when doing this on your own, how can you check your work to be sure you’ve covering all of the parts?” </a:t>
            </a:r>
            <a:r>
              <a:rPr i="1" lang="en">
                <a:solidFill>
                  <a:schemeClr val="dk1"/>
                </a:solidFill>
              </a:rPr>
              <a:t>Students might count 6 parts or remember that 6 sixths is a whole.</a:t>
            </a:r>
            <a:endParaRPr i="1">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13f833e5174_0_9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1" name="Google Shape;501;g13f833e5174_0_9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Direct </a:t>
            </a:r>
            <a:r>
              <a:rPr lang="en"/>
              <a:t>students to work with a partner to recreate these flags in their note-taking guide and to create an expression of the sum of fractions for each flag. </a:t>
            </a:r>
            <a:r>
              <a:rPr i="1" lang="en"/>
              <a:t>Students can use pencil to outline the colors and either shade in the parts (with highlighter, colored pens/pencils, etc.) or label the colors of each part.</a:t>
            </a:r>
            <a:endParaRPr/>
          </a:p>
          <a:p>
            <a:pPr indent="0" lvl="0" marL="0" rtl="0" algn="l">
              <a:spcBef>
                <a:spcPts val="0"/>
              </a:spcBef>
              <a:spcAft>
                <a:spcPts val="0"/>
              </a:spcAft>
              <a:buNone/>
            </a:pPr>
            <a:r>
              <a:rPr b="1" lang="en"/>
              <a:t>R</a:t>
            </a:r>
            <a:r>
              <a:rPr b="1" lang="en"/>
              <a:t>eview</a:t>
            </a:r>
            <a:r>
              <a:rPr lang="en"/>
              <a:t> as a class. </a:t>
            </a:r>
            <a:r>
              <a:rPr b="1" lang="en"/>
              <a:t>Click</a:t>
            </a:r>
            <a:r>
              <a:rPr lang="en"/>
              <a:t> to reveal answers.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fde16fa7da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0" name="Google Shape;520;gfde16fa7da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t>Remind </a:t>
            </a:r>
            <a:r>
              <a:rPr lang="en"/>
              <a:t>students that like fractions are any </a:t>
            </a:r>
            <a:r>
              <a:rPr lang="en"/>
              <a:t>fractions</a:t>
            </a:r>
            <a:r>
              <a:rPr lang="en"/>
              <a:t> with the same denominator.</a:t>
            </a:r>
            <a:endParaRPr/>
          </a:p>
          <a:p>
            <a:pPr indent="0" lvl="0" marL="0" rtl="0" algn="l">
              <a:spcBef>
                <a:spcPts val="500"/>
              </a:spcBef>
              <a:spcAft>
                <a:spcPts val="0"/>
              </a:spcAft>
              <a:buClr>
                <a:schemeClr val="dk1"/>
              </a:buClr>
              <a:buSzPts val="1100"/>
              <a:buFont typeface="Arial"/>
              <a:buNone/>
            </a:pPr>
            <a:r>
              <a:rPr b="1" lang="en"/>
              <a:t>Say </a:t>
            </a:r>
            <a:r>
              <a:rPr lang="en"/>
              <a:t>“Let’s talk about other ways to decompose a number into a sum of fractions. We know that adding 1 four times gets four. What other numbers can we add together to get 4?” </a:t>
            </a:r>
            <a:r>
              <a:rPr i="1" lang="en"/>
              <a:t>(2+1+1; 2+2; 1+3; etc.). </a:t>
            </a:r>
            <a:r>
              <a:rPr b="1" lang="en"/>
              <a:t>Click </a:t>
            </a:r>
            <a:r>
              <a:rPr lang="en"/>
              <a:t>to reveal second possibility for decomposing 4/4.</a:t>
            </a:r>
            <a:endParaRPr i="1"/>
          </a:p>
          <a:p>
            <a:pPr indent="0" lvl="0" marL="0" rtl="0" algn="l">
              <a:spcBef>
                <a:spcPts val="500"/>
              </a:spcBef>
              <a:spcAft>
                <a:spcPts val="500"/>
              </a:spcAft>
              <a:buClr>
                <a:schemeClr val="dk1"/>
              </a:buClr>
              <a:buSzPts val="1100"/>
              <a:buFont typeface="Arial"/>
              <a:buNone/>
            </a:pPr>
            <a:r>
              <a:rPr b="1" lang="en"/>
              <a:t>Explain</a:t>
            </a:r>
            <a:r>
              <a:rPr lang="en"/>
              <a:t> “So, we can decompose numbers in many ways, not just by adding 1 unit at a time. Just like how we can decompose all other numbers in many ways, we can find multiple ways to </a:t>
            </a:r>
            <a:r>
              <a:rPr lang="en"/>
              <a:t>de</a:t>
            </a:r>
            <a:r>
              <a:rPr lang="en"/>
              <a:t>compose fractions as well.”</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fde16fa7da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7" name="Google Shape;547;gfde16fa7da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Encourage</a:t>
            </a:r>
            <a:r>
              <a:rPr lang="en"/>
              <a:t> students to combine fractional units of the same color for these expressions if possible.</a:t>
            </a:r>
            <a:endParaRPr/>
          </a:p>
          <a:p>
            <a:pPr indent="0" lvl="0" marL="0" rtl="0" algn="l">
              <a:spcBef>
                <a:spcPts val="500"/>
              </a:spcBef>
              <a:spcAft>
                <a:spcPts val="0"/>
              </a:spcAft>
              <a:buNone/>
            </a:pPr>
            <a:r>
              <a:rPr b="1" lang="en"/>
              <a:t>Allow </a:t>
            </a:r>
            <a:r>
              <a:rPr lang="en"/>
              <a:t>students to write their answers.</a:t>
            </a:r>
            <a:endParaRPr/>
          </a:p>
          <a:p>
            <a:pPr indent="0" lvl="0" marL="0" rtl="0" algn="l">
              <a:spcBef>
                <a:spcPts val="500"/>
              </a:spcBef>
              <a:spcAft>
                <a:spcPts val="0"/>
              </a:spcAft>
              <a:buNone/>
            </a:pPr>
            <a:r>
              <a:rPr b="1" lang="en">
                <a:solidFill>
                  <a:schemeClr val="dk1"/>
                </a:solidFill>
              </a:rPr>
              <a:t>Review</a:t>
            </a:r>
            <a:r>
              <a:rPr lang="en">
                <a:solidFill>
                  <a:schemeClr val="dk1"/>
                </a:solidFill>
              </a:rPr>
              <a:t> all three as a class. </a:t>
            </a:r>
            <a:r>
              <a:rPr b="1" lang="en"/>
              <a:t>Click</a:t>
            </a:r>
            <a:r>
              <a:rPr lang="en"/>
              <a:t> to reveal first set of answers.</a:t>
            </a:r>
            <a:endParaRPr/>
          </a:p>
          <a:p>
            <a:pPr indent="0" lvl="0" marL="0" rtl="0" algn="l">
              <a:spcBef>
                <a:spcPts val="500"/>
              </a:spcBef>
              <a:spcAft>
                <a:spcPts val="0"/>
              </a:spcAft>
              <a:buNone/>
            </a:pPr>
            <a:r>
              <a:rPr b="1" lang="en"/>
              <a:t>A</a:t>
            </a:r>
            <a:r>
              <a:rPr b="1" lang="en"/>
              <a:t>sk</a:t>
            </a:r>
            <a:r>
              <a:rPr lang="en"/>
              <a:t> students if they got anything else besides unit fractions. </a:t>
            </a:r>
            <a:r>
              <a:rPr b="1" lang="en"/>
              <a:t>Click </a:t>
            </a:r>
            <a:r>
              <a:rPr lang="en"/>
              <a:t>again to reveal an alternative expression.</a:t>
            </a:r>
            <a:endParaRPr/>
          </a:p>
          <a:p>
            <a:pPr indent="0" lvl="0" marL="0" rtl="0" algn="l">
              <a:spcBef>
                <a:spcPts val="1000"/>
              </a:spcBef>
              <a:spcAft>
                <a:spcPts val="1000"/>
              </a:spcAft>
              <a:buNone/>
            </a:pPr>
            <a:r>
              <a:rPr b="1" lang="en"/>
              <a:t>Explain</a:t>
            </a:r>
            <a:r>
              <a:rPr lang="en"/>
              <a:t> “You may notice how the colors on some flags are repeated, but the parts are easy to distinguish because they are partitioned into amounts that are equal to the others parts of the flag. So, Austria’s flag is 2/3 red, but we can easily see it as 1/3 and 1/3 because it has a white stripe in the middle that is also 1/3. Our eyes are trained now to see three equal parts and think, ‘Those are thirds.’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15fc4f7df15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5" name="Google Shape;565;g15fc4f7df15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Direct</a:t>
            </a:r>
            <a:r>
              <a:rPr lang="en">
                <a:solidFill>
                  <a:schemeClr val="dk1"/>
                </a:solidFill>
              </a:rPr>
              <a:t> students to work with a neighbor to discuss potential expressions representing the shaded parts of these shapes.</a:t>
            </a:r>
            <a:endParaRPr>
              <a:solidFill>
                <a:schemeClr val="dk1"/>
              </a:solidFill>
            </a:endParaRPr>
          </a:p>
          <a:p>
            <a:pPr indent="0" lvl="0" marL="0" rtl="0" algn="l">
              <a:spcBef>
                <a:spcPts val="500"/>
              </a:spcBef>
              <a:spcAft>
                <a:spcPts val="0"/>
              </a:spcAft>
              <a:buNone/>
            </a:pPr>
            <a:r>
              <a:rPr b="1" lang="en">
                <a:solidFill>
                  <a:schemeClr val="dk1"/>
                </a:solidFill>
              </a:rPr>
              <a:t>Allow </a:t>
            </a:r>
            <a:r>
              <a:rPr lang="en">
                <a:solidFill>
                  <a:schemeClr val="dk1"/>
                </a:solidFill>
              </a:rPr>
              <a:t>about three to five minutes to discuss.</a:t>
            </a:r>
            <a:endParaRPr>
              <a:solidFill>
                <a:schemeClr val="dk1"/>
              </a:solidFill>
            </a:endParaRPr>
          </a:p>
          <a:p>
            <a:pPr indent="0" lvl="0" marL="0" rtl="0" algn="l">
              <a:spcBef>
                <a:spcPts val="500"/>
              </a:spcBef>
              <a:spcAft>
                <a:spcPts val="500"/>
              </a:spcAft>
              <a:buClr>
                <a:schemeClr val="dk1"/>
              </a:buClr>
              <a:buSzPts val="1100"/>
              <a:buFont typeface="Arial"/>
              <a:buNone/>
            </a:pPr>
            <a:r>
              <a:rPr lang="en">
                <a:solidFill>
                  <a:schemeClr val="dk1"/>
                </a:solidFill>
              </a:rPr>
              <a:t>As a class, </a:t>
            </a:r>
            <a:r>
              <a:rPr b="1" lang="en">
                <a:solidFill>
                  <a:schemeClr val="dk1"/>
                </a:solidFill>
              </a:rPr>
              <a:t>review </a:t>
            </a:r>
            <a:r>
              <a:rPr lang="en">
                <a:solidFill>
                  <a:schemeClr val="dk1"/>
                </a:solidFill>
              </a:rPr>
              <a:t>various expressions for each shape.</a:t>
            </a:r>
            <a:endParaRPr>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g1638d80c9d6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9" name="Google Shape;599;g1638d80c9d6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g13f833e5174_0_9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7" name="Google Shape;607;g13f833e5174_0_9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i="1" lang="en">
                <a:solidFill>
                  <a:schemeClr val="dk1"/>
                </a:solidFill>
              </a:rPr>
              <a:t>S</a:t>
            </a:r>
            <a:r>
              <a:rPr i="1" lang="en">
                <a:solidFill>
                  <a:schemeClr val="dk1"/>
                </a:solidFill>
              </a:rPr>
              <a:t>tudents should have either tangible manipulatives (plastic or paper fraction tiles) or use the digital Fraction Wall to follow along.</a:t>
            </a:r>
            <a:endParaRPr i="1">
              <a:solidFill>
                <a:schemeClr val="dk1"/>
              </a:solidFill>
            </a:endParaRPr>
          </a:p>
          <a:p>
            <a:pPr indent="0" lvl="0" marL="0" rtl="0" algn="l">
              <a:lnSpc>
                <a:spcPct val="115000"/>
              </a:lnSpc>
              <a:spcBef>
                <a:spcPts val="500"/>
              </a:spcBef>
              <a:spcAft>
                <a:spcPts val="0"/>
              </a:spcAft>
              <a:buClr>
                <a:schemeClr val="dk1"/>
              </a:buClr>
              <a:buSzPts val="1100"/>
              <a:buFont typeface="Arial"/>
              <a:buNone/>
            </a:pPr>
            <a:r>
              <a:rPr b="1" lang="en">
                <a:solidFill>
                  <a:schemeClr val="dk1"/>
                </a:solidFill>
              </a:rPr>
              <a:t>Project</a:t>
            </a:r>
            <a:r>
              <a:rPr lang="en">
                <a:solidFill>
                  <a:schemeClr val="dk1"/>
                </a:solidFill>
              </a:rPr>
              <a:t> </a:t>
            </a:r>
            <a:r>
              <a:rPr lang="en" u="sng">
                <a:solidFill>
                  <a:schemeClr val="hlink"/>
                </a:solidFill>
                <a:hlinkClick r:id="rId2"/>
              </a:rPr>
              <a:t>MathsBot.com</a:t>
            </a:r>
            <a:r>
              <a:rPr lang="en">
                <a:solidFill>
                  <a:schemeClr val="dk1"/>
                </a:solidFill>
              </a:rPr>
              <a:t>’s fraction wall.</a:t>
            </a:r>
            <a:br>
              <a:rPr lang="en">
                <a:solidFill>
                  <a:schemeClr val="dk1"/>
                </a:solidFill>
              </a:rPr>
            </a:br>
            <a:r>
              <a:rPr b="1" lang="en"/>
              <a:t>Explain</a:t>
            </a:r>
            <a:r>
              <a:rPr lang="en"/>
              <a:t> and </a:t>
            </a:r>
            <a:r>
              <a:rPr b="1" lang="en"/>
              <a:t>demonstrate</a:t>
            </a:r>
            <a:r>
              <a:rPr lang="en"/>
              <a:t> that fraction tiles/fraction bars help us see the addition of unit fractions: </a:t>
            </a:r>
            <a:endParaRPr/>
          </a:p>
          <a:p>
            <a:pPr indent="-298450" lvl="0" marL="457200" rtl="0" algn="l">
              <a:lnSpc>
                <a:spcPct val="115000"/>
              </a:lnSpc>
              <a:spcBef>
                <a:spcPts val="500"/>
              </a:spcBef>
              <a:spcAft>
                <a:spcPts val="0"/>
              </a:spcAft>
              <a:buSzPts val="1100"/>
              <a:buChar char="●"/>
            </a:pPr>
            <a:r>
              <a:rPr lang="en"/>
              <a:t>We can see how many individual unit fractions compose one whole.</a:t>
            </a:r>
            <a:endParaRPr/>
          </a:p>
          <a:p>
            <a:pPr indent="-298450" lvl="0" marL="457200" rtl="0" algn="l">
              <a:lnSpc>
                <a:spcPct val="115000"/>
              </a:lnSpc>
              <a:spcBef>
                <a:spcPts val="0"/>
              </a:spcBef>
              <a:spcAft>
                <a:spcPts val="0"/>
              </a:spcAft>
              <a:buSzPts val="1100"/>
              <a:buChar char="●"/>
            </a:pPr>
            <a:r>
              <a:rPr lang="en"/>
              <a:t>We can see how big fractions are in comparison to one another (use “stack” feature to compare unit fractions) by laying multiple units side by side</a:t>
            </a:r>
            <a:endParaRPr/>
          </a:p>
          <a:p>
            <a:pPr indent="-298450" lvl="0" marL="457200" rtl="0" algn="l">
              <a:lnSpc>
                <a:spcPct val="115000"/>
              </a:lnSpc>
              <a:spcBef>
                <a:spcPts val="0"/>
              </a:spcBef>
              <a:spcAft>
                <a:spcPts val="0"/>
              </a:spcAft>
              <a:buSzPts val="1100"/>
              <a:buChar char="●"/>
            </a:pPr>
            <a:r>
              <a:rPr lang="en"/>
              <a:t>We can compare fractions to our common benchmark fractions, like ½ and ¼ and ¾ </a:t>
            </a:r>
            <a:endParaRPr/>
          </a:p>
          <a:p>
            <a:pPr indent="0" lvl="0" marL="0" rtl="0" algn="l">
              <a:lnSpc>
                <a:spcPct val="115000"/>
              </a:lnSpc>
              <a:spcBef>
                <a:spcPts val="500"/>
              </a:spcBef>
              <a:spcAft>
                <a:spcPts val="0"/>
              </a:spcAft>
              <a:buNone/>
            </a:pPr>
            <a:r>
              <a:rPr b="1" lang="en"/>
              <a:t>Highlight</a:t>
            </a:r>
            <a:r>
              <a:rPr lang="en"/>
              <a:t> these features of the tools, found in both the offline and online versions:</a:t>
            </a:r>
            <a:endParaRPr/>
          </a:p>
          <a:p>
            <a:pPr indent="-298450" lvl="0" marL="457200" rtl="0" algn="l">
              <a:lnSpc>
                <a:spcPct val="115000"/>
              </a:lnSpc>
              <a:spcBef>
                <a:spcPts val="0"/>
              </a:spcBef>
              <a:spcAft>
                <a:spcPts val="0"/>
              </a:spcAft>
              <a:buSzPts val="1100"/>
              <a:buChar char="●"/>
            </a:pPr>
            <a:r>
              <a:rPr lang="en"/>
              <a:t>The unit fractions in each row are shown</a:t>
            </a:r>
            <a:endParaRPr/>
          </a:p>
          <a:p>
            <a:pPr indent="-298450" lvl="0" marL="457200" rtl="0" algn="l">
              <a:lnSpc>
                <a:spcPct val="115000"/>
              </a:lnSpc>
              <a:spcBef>
                <a:spcPts val="0"/>
              </a:spcBef>
              <a:spcAft>
                <a:spcPts val="0"/>
              </a:spcAft>
              <a:buSzPts val="1100"/>
              <a:buChar char="●"/>
            </a:pPr>
            <a:r>
              <a:rPr lang="en"/>
              <a:t>Each tile shown is labeled as a unit fraction, colored according to its unit, and laid next to identical tiles.</a:t>
            </a:r>
            <a:endParaRPr/>
          </a:p>
          <a:p>
            <a:pPr indent="-298450" lvl="0" marL="457200" rtl="0" algn="l">
              <a:lnSpc>
                <a:spcPct val="115000"/>
              </a:lnSpc>
              <a:spcBef>
                <a:spcPts val="0"/>
              </a:spcBef>
              <a:spcAft>
                <a:spcPts val="500"/>
              </a:spcAft>
              <a:buSzPts val="1100"/>
              <a:buChar char="●"/>
            </a:pPr>
            <a:r>
              <a:rPr lang="en"/>
              <a:t>Each row equates to one whole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gfde16fa7da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8" name="Google Shape;618;gfde16fa7da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i="1" lang="en">
                <a:solidFill>
                  <a:schemeClr val="dk1"/>
                </a:solidFill>
              </a:rPr>
              <a:t>Students should have either tangible manipulatives (plastic or paper fraction tiles) or the digital Fraction Wall to follow along.</a:t>
            </a:r>
            <a:endParaRPr>
              <a:solidFill>
                <a:schemeClr val="dk1"/>
              </a:solidFill>
            </a:endParaRPr>
          </a:p>
          <a:p>
            <a:pPr indent="0" lvl="0" marL="0" rtl="0" algn="l">
              <a:lnSpc>
                <a:spcPct val="115000"/>
              </a:lnSpc>
              <a:spcBef>
                <a:spcPts val="1000"/>
              </a:spcBef>
              <a:spcAft>
                <a:spcPts val="0"/>
              </a:spcAft>
              <a:buClr>
                <a:schemeClr val="dk1"/>
              </a:buClr>
              <a:buSzPts val="1100"/>
              <a:buFont typeface="Arial"/>
              <a:buNone/>
            </a:pPr>
            <a:r>
              <a:rPr b="1" lang="en">
                <a:solidFill>
                  <a:schemeClr val="dk1"/>
                </a:solidFill>
              </a:rPr>
              <a:t>Explain</a:t>
            </a:r>
            <a:r>
              <a:rPr lang="en">
                <a:solidFill>
                  <a:schemeClr val="dk1"/>
                </a:solidFill>
              </a:rPr>
              <a:t> “Each row of tiles represents a value of 1, demonstrated by the total number of unit fractions needed to make it a whole unit.  We can see that two halves make up one whole, for example. We could express 1 whole as a sum of halves as shown here: 1/2 plus 1/2. This expression shows the decomposition of a whole unit by halves.”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Ask</a:t>
            </a:r>
            <a:r>
              <a:rPr lang="en">
                <a:solidFill>
                  <a:schemeClr val="dk1"/>
                </a:solidFill>
              </a:rPr>
              <a:t> “What about thirds? How could we decompose a whole into a sum of thirds? What would that look like?” (“</a:t>
            </a:r>
            <a:r>
              <a:rPr i="1" lang="en">
                <a:solidFill>
                  <a:schemeClr val="dk1"/>
                </a:solidFill>
              </a:rPr>
              <a:t>⅓ + ⅓ + ⅓”</a:t>
            </a:r>
            <a:r>
              <a:rPr lang="en">
                <a:solidFill>
                  <a:schemeClr val="dk1"/>
                </a:solidFill>
              </a:rPr>
              <a:t>) </a:t>
            </a:r>
            <a:r>
              <a:rPr b="1" lang="en">
                <a:solidFill>
                  <a:schemeClr val="dk1"/>
                </a:solidFill>
              </a:rPr>
              <a:t>Click</a:t>
            </a:r>
            <a:r>
              <a:rPr lang="en">
                <a:solidFill>
                  <a:schemeClr val="dk1"/>
                </a:solidFill>
              </a:rPr>
              <a:t> for answer. </a:t>
            </a:r>
            <a:r>
              <a:rPr b="1" lang="en">
                <a:solidFill>
                  <a:schemeClr val="dk1"/>
                </a:solidFill>
              </a:rPr>
              <a:t>Repeat </a:t>
            </a:r>
            <a:r>
              <a:rPr lang="en">
                <a:solidFill>
                  <a:schemeClr val="dk1"/>
                </a:solidFill>
              </a:rPr>
              <a:t>for fourths. </a:t>
            </a:r>
            <a:endParaRPr>
              <a:solidFill>
                <a:schemeClr val="dk1"/>
              </a:solidFill>
            </a:endParaRPr>
          </a:p>
          <a:p>
            <a:pPr indent="0" lvl="0" marL="0" rtl="0" algn="l">
              <a:lnSpc>
                <a:spcPct val="115000"/>
              </a:lnSpc>
              <a:spcBef>
                <a:spcPts val="1000"/>
              </a:spcBef>
              <a:spcAft>
                <a:spcPts val="0"/>
              </a:spcAft>
              <a:buClr>
                <a:schemeClr val="dk1"/>
              </a:buClr>
              <a:buSzPts val="1100"/>
              <a:buFont typeface="Arial"/>
              <a:buNone/>
            </a:pPr>
            <a:r>
              <a:rPr b="1" lang="en">
                <a:solidFill>
                  <a:schemeClr val="dk1"/>
                </a:solidFill>
              </a:rPr>
              <a:t>Ask</a:t>
            </a:r>
            <a:r>
              <a:rPr lang="en">
                <a:solidFill>
                  <a:schemeClr val="dk1"/>
                </a:solidFill>
              </a:rPr>
              <a:t> “What patterns are we seeing?” Students should be able to see that the higher the denominator, the more parts in the whole, or something to this effect. </a:t>
            </a:r>
            <a:r>
              <a:rPr b="1" lang="en">
                <a:solidFill>
                  <a:schemeClr val="dk1"/>
                </a:solidFill>
              </a:rPr>
              <a:t>Ask</a:t>
            </a:r>
            <a:r>
              <a:rPr lang="en">
                <a:solidFill>
                  <a:schemeClr val="dk1"/>
                </a:solidFill>
              </a:rPr>
              <a:t> students to continue the pattern and guess what fifths and sixths will look like. </a:t>
            </a:r>
            <a:r>
              <a:rPr b="1" lang="en">
                <a:solidFill>
                  <a:schemeClr val="dk1"/>
                </a:solidFill>
              </a:rPr>
              <a:t>Click</a:t>
            </a:r>
            <a:r>
              <a:rPr lang="en">
                <a:solidFill>
                  <a:schemeClr val="dk1"/>
                </a:solidFill>
              </a:rPr>
              <a:t> to reveal.</a:t>
            </a:r>
            <a:endParaRPr>
              <a:solidFill>
                <a:schemeClr val="dk1"/>
              </a:solidFill>
            </a:endParaRPr>
          </a:p>
          <a:p>
            <a:pPr indent="0" lvl="0" marL="0" rtl="0" algn="l">
              <a:lnSpc>
                <a:spcPct val="115000"/>
              </a:lnSpc>
              <a:spcBef>
                <a:spcPts val="500"/>
              </a:spcBef>
              <a:spcAft>
                <a:spcPts val="0"/>
              </a:spcAft>
              <a:buClr>
                <a:schemeClr val="dk1"/>
              </a:buClr>
              <a:buSzPts val="1100"/>
              <a:buFont typeface="Arial"/>
              <a:buNone/>
            </a:pPr>
            <a:r>
              <a:rPr b="1" lang="en">
                <a:solidFill>
                  <a:schemeClr val="dk1"/>
                </a:solidFill>
              </a:rPr>
              <a:t>Ask</a:t>
            </a:r>
            <a:r>
              <a:rPr lang="en">
                <a:solidFill>
                  <a:schemeClr val="dk1"/>
                </a:solidFill>
              </a:rPr>
              <a:t> “What are you noticing about these tools?” </a:t>
            </a:r>
            <a:r>
              <a:rPr b="1" lang="en">
                <a:solidFill>
                  <a:schemeClr val="dk1"/>
                </a:solidFill>
              </a:rPr>
              <a:t>Allow</a:t>
            </a:r>
            <a:r>
              <a:rPr lang="en">
                <a:solidFill>
                  <a:schemeClr val="dk1"/>
                </a:solidFill>
              </a:rPr>
              <a:t> time for students to discuss what they’re noticing.</a:t>
            </a:r>
            <a:endParaRPr>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1638d80c9d6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2" name="Google Shape;632;g1638d80c9d6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Remind </a:t>
            </a:r>
            <a:r>
              <a:rPr lang="en"/>
              <a:t>students that one of the main objectives so far is to </a:t>
            </a:r>
            <a:r>
              <a:rPr lang="en"/>
              <a:t>combine or add unit fractions to create like fractions.</a:t>
            </a:r>
            <a:endParaRPr/>
          </a:p>
          <a:p>
            <a:pPr indent="0" lvl="0" marL="0" rtl="0" algn="l">
              <a:spcBef>
                <a:spcPts val="0"/>
              </a:spcBef>
              <a:spcAft>
                <a:spcPts val="0"/>
              </a:spcAft>
              <a:buClr>
                <a:schemeClr val="dk1"/>
              </a:buClr>
              <a:buSzPts val="1100"/>
              <a:buFont typeface="Arial"/>
              <a:buNone/>
            </a:pPr>
            <a:r>
              <a:rPr b="1" lang="en">
                <a:solidFill>
                  <a:schemeClr val="dk1"/>
                </a:solidFill>
              </a:rPr>
              <a:t>Ask</a:t>
            </a:r>
            <a:r>
              <a:rPr lang="en">
                <a:solidFill>
                  <a:schemeClr val="dk1"/>
                </a:solidFill>
              </a:rPr>
              <a:t> students to describe their understanding using a fraction: The total number of parts will be the total number of questions here (5), and the numerator will be the number of questions to which they can answer “yes.”</a:t>
            </a:r>
            <a:endParaRPr i="1"/>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3f833e5174_0_6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13f833e5174_0_6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1638d80c9d6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2" name="Google Shape;642;g1638d80c9d6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Remind </a:t>
            </a:r>
            <a:r>
              <a:rPr lang="en"/>
              <a:t>students that another main objective today is to </a:t>
            </a:r>
            <a:r>
              <a:rPr lang="en"/>
              <a:t>partition, or decompose, numbers into a sum of like fractions.</a:t>
            </a:r>
            <a:endParaRPr/>
          </a:p>
          <a:p>
            <a:pPr indent="0" lvl="0" marL="0" rtl="0" algn="l">
              <a:spcBef>
                <a:spcPts val="0"/>
              </a:spcBef>
              <a:spcAft>
                <a:spcPts val="0"/>
              </a:spcAft>
              <a:buNone/>
            </a:pPr>
            <a:r>
              <a:t/>
            </a:r>
            <a:endParaRPr i="1"/>
          </a:p>
          <a:p>
            <a:pPr indent="0" lvl="0" marL="0" rtl="0" algn="l">
              <a:spcBef>
                <a:spcPts val="0"/>
              </a:spcBef>
              <a:spcAft>
                <a:spcPts val="0"/>
              </a:spcAft>
              <a:buNone/>
            </a:pPr>
            <a:r>
              <a:rPr i="1" lang="en"/>
              <a:t>Note: If there are quite a few responses that are less than 4/5, </a:t>
            </a:r>
            <a:r>
              <a:rPr b="1" i="1" lang="en"/>
              <a:t>ask</a:t>
            </a:r>
            <a:r>
              <a:rPr i="1" lang="en"/>
              <a:t> students to indicate (with a finger count) which question is giving them the most trouble. If there is a common outlier, address that concept specifically to mitigate confusion.</a:t>
            </a:r>
            <a:endParaRPr i="1"/>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g1638d80c9d6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1" name="Google Shape;651;g1638d80c9d6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Remind </a:t>
            </a:r>
            <a:r>
              <a:rPr lang="en">
                <a:solidFill>
                  <a:schemeClr val="dk1"/>
                </a:solidFill>
              </a:rPr>
              <a:t>students that they are going to be using number lines for the second half of this lesson and will be recalling their number line skills.</a:t>
            </a:r>
            <a:endParaRPr>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g1638d80c9d6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9" name="Google Shape;659;g1638d80c9d6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Briefly </a:t>
            </a:r>
            <a:r>
              <a:rPr b="1" lang="en"/>
              <a:t>review </a:t>
            </a:r>
            <a:r>
              <a:rPr lang="en"/>
              <a:t>number line basics. If students need a demonstration, </a:t>
            </a:r>
            <a:r>
              <a:rPr b="1" lang="en"/>
              <a:t>use </a:t>
            </a:r>
            <a:r>
              <a:rPr lang="en"/>
              <a:t>this link: </a:t>
            </a:r>
            <a:r>
              <a:rPr lang="en" u="sng">
                <a:solidFill>
                  <a:schemeClr val="hlink"/>
                </a:solidFill>
                <a:hlinkClick r:id="rId2"/>
              </a:rPr>
              <a:t>https://apps.mathlearningcenter.org/number-line/</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g15fc4f7df15_0_4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4" name="Google Shape;684;g15fc4f7df15_0_4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Explain </a:t>
            </a:r>
            <a:r>
              <a:rPr lang="en">
                <a:solidFill>
                  <a:schemeClr val="dk1"/>
                </a:solidFill>
              </a:rPr>
              <a:t>that using a number line for fraction-modeling uses both number line reasoning and the skills learned when partitioning shapes into equal parts. </a:t>
            </a:r>
            <a:r>
              <a:rPr lang="en"/>
              <a:t>Using the animations provided, </a:t>
            </a:r>
            <a:r>
              <a:rPr b="1" lang="en"/>
              <a:t>compare </a:t>
            </a:r>
            <a:r>
              <a:rPr lang="en"/>
              <a:t>the process of partitioning a rectangle to partitioning, or segmenting, a number line.</a:t>
            </a:r>
            <a:endParaRPr/>
          </a:p>
          <a:p>
            <a:pPr indent="0" lvl="0" marL="0" rtl="0" algn="l">
              <a:lnSpc>
                <a:spcPct val="115000"/>
              </a:lnSpc>
              <a:spcBef>
                <a:spcPts val="1000"/>
              </a:spcBef>
              <a:spcAft>
                <a:spcPts val="0"/>
              </a:spcAft>
              <a:buNone/>
            </a:pPr>
            <a:r>
              <a:rPr lang="en">
                <a:solidFill>
                  <a:schemeClr val="dk1"/>
                </a:solidFill>
              </a:rPr>
              <a:t>1st </a:t>
            </a:r>
            <a:r>
              <a:rPr b="1" lang="en">
                <a:solidFill>
                  <a:schemeClr val="dk1"/>
                </a:solidFill>
              </a:rPr>
              <a:t>click</a:t>
            </a:r>
            <a:r>
              <a:rPr lang="en">
                <a:solidFill>
                  <a:schemeClr val="dk1"/>
                </a:solidFill>
              </a:rPr>
              <a:t>: Reveals blue rectangle, followed by partitions, followed by box disappearing.</a:t>
            </a:r>
            <a:br>
              <a:rPr lang="en">
                <a:solidFill>
                  <a:schemeClr val="dk1"/>
                </a:solidFill>
              </a:rPr>
            </a:br>
            <a:r>
              <a:rPr lang="en">
                <a:solidFill>
                  <a:schemeClr val="dk1"/>
                </a:solidFill>
              </a:rPr>
              <a:t>2nd </a:t>
            </a:r>
            <a:r>
              <a:rPr b="1" lang="en">
                <a:solidFill>
                  <a:schemeClr val="dk1"/>
                </a:solidFill>
              </a:rPr>
              <a:t>click</a:t>
            </a:r>
            <a:r>
              <a:rPr lang="en">
                <a:solidFill>
                  <a:schemeClr val="dk1"/>
                </a:solidFill>
              </a:rPr>
              <a:t>: Text “...sixths?” appears, followed by blue box, followed partitions, followed by blue box disappearing.</a:t>
            </a:r>
            <a:endParaRPr i="1">
              <a:solidFill>
                <a:schemeClr val="dk1"/>
              </a:solidFill>
            </a:endParaRPr>
          </a:p>
          <a:p>
            <a:pPr indent="0" lvl="0" marL="0" rtl="0" algn="l">
              <a:spcBef>
                <a:spcPts val="500"/>
              </a:spcBef>
              <a:spcAft>
                <a:spcPts val="0"/>
              </a:spcAft>
              <a:buNone/>
            </a:pPr>
            <a:r>
              <a:rPr i="1" lang="en">
                <a:solidFill>
                  <a:schemeClr val="dk1"/>
                </a:solidFill>
              </a:rPr>
              <a:t>Note: Segmenting a whole into a number that is not rooted in two is challenging without the support of software, so this is a chance to have students practice approximating where to place the hash marks when working with thirds and sixths. Encourage students to use fraction tiles as they start partitioning shapes and lines into odd numbers.</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g15fc4f7df15_0_5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6" name="Google Shape;706;g15fc4f7df15_0_5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Explain </a:t>
            </a:r>
            <a:r>
              <a:rPr lang="en">
                <a:solidFill>
                  <a:schemeClr val="dk1"/>
                </a:solidFill>
              </a:rPr>
              <a:t>the fractional unit here and how we know the tick at the halfway point is ½.</a:t>
            </a:r>
            <a:endParaRPr>
              <a:solidFill>
                <a:schemeClr val="dk1"/>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g15fc4f7df15_0_5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2" name="Google Shape;722;g15fc4f7df15_0_5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Point out</a:t>
            </a:r>
            <a:r>
              <a:rPr lang="en">
                <a:solidFill>
                  <a:schemeClr val="dk1"/>
                </a:solidFill>
              </a:rPr>
              <a:t> that you are not using a shape anymore and just marking the number line directly.</a:t>
            </a:r>
            <a:endParaRPr>
              <a:solidFill>
                <a:schemeClr val="dk1"/>
              </a:solidFill>
            </a:endParaRPr>
          </a:p>
          <a:p>
            <a:pPr indent="0" lvl="0" marL="0" rtl="0" algn="l">
              <a:spcBef>
                <a:spcPts val="0"/>
              </a:spcBef>
              <a:spcAft>
                <a:spcPts val="0"/>
              </a:spcAft>
              <a:buNone/>
            </a:pPr>
            <a:r>
              <a:rPr b="1" lang="en">
                <a:solidFill>
                  <a:schemeClr val="dk1"/>
                </a:solidFill>
              </a:rPr>
              <a:t>Explain </a:t>
            </a:r>
            <a:r>
              <a:rPr lang="en">
                <a:solidFill>
                  <a:schemeClr val="dk1"/>
                </a:solidFill>
              </a:rPr>
              <a:t>the fractional unit here, how we know what it is, and how we know what each tick represents. Be sure to </a:t>
            </a:r>
            <a:r>
              <a:rPr b="1" lang="en">
                <a:solidFill>
                  <a:schemeClr val="dk1"/>
                </a:solidFill>
              </a:rPr>
              <a:t>use adding language</a:t>
            </a:r>
            <a:r>
              <a:rPr lang="en">
                <a:solidFill>
                  <a:schemeClr val="dk1"/>
                </a:solidFill>
              </a:rPr>
              <a:t> to explain how each point is the result of adding multiple unit fractions.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t>Click sequence:</a:t>
            </a:r>
            <a:endParaRPr/>
          </a:p>
          <a:p>
            <a:pPr indent="0" lvl="0" marL="0" rtl="0" algn="l">
              <a:spcBef>
                <a:spcPts val="0"/>
              </a:spcBef>
              <a:spcAft>
                <a:spcPts val="0"/>
              </a:spcAft>
              <a:buNone/>
            </a:pPr>
            <a:r>
              <a:rPr lang="en"/>
              <a:t>1st </a:t>
            </a:r>
            <a:r>
              <a:rPr b="1" lang="en"/>
              <a:t>click</a:t>
            </a:r>
            <a:r>
              <a:rPr lang="en"/>
              <a:t>: Fractions </a:t>
            </a:r>
            <a:r>
              <a:rPr lang="en" sz="1300"/>
              <a:t>⅙ </a:t>
            </a:r>
            <a:r>
              <a:rPr lang="en"/>
              <a:t>through </a:t>
            </a:r>
            <a:r>
              <a:rPr lang="en" sz="1300"/>
              <a:t>⅚ </a:t>
            </a:r>
            <a:r>
              <a:rPr lang="en"/>
              <a:t>fade in</a:t>
            </a:r>
            <a:endParaRPr/>
          </a:p>
          <a:p>
            <a:pPr indent="0" lvl="0" marL="0" rtl="0" algn="l">
              <a:spcBef>
                <a:spcPts val="0"/>
              </a:spcBef>
              <a:spcAft>
                <a:spcPts val="0"/>
              </a:spcAft>
              <a:buNone/>
            </a:pPr>
            <a:r>
              <a:rPr lang="en"/>
              <a:t>2nd </a:t>
            </a:r>
            <a:r>
              <a:rPr b="1" lang="en">
                <a:solidFill>
                  <a:schemeClr val="dk1"/>
                </a:solidFill>
              </a:rPr>
              <a:t>click</a:t>
            </a:r>
            <a:r>
              <a:rPr lang="en"/>
              <a:t>: Question in white text fades in</a:t>
            </a:r>
            <a:endParaRPr/>
          </a:p>
          <a:p>
            <a:pPr indent="0" lvl="0" marL="0" rtl="0" algn="l">
              <a:spcBef>
                <a:spcPts val="0"/>
              </a:spcBef>
              <a:spcAft>
                <a:spcPts val="0"/>
              </a:spcAft>
              <a:buClr>
                <a:schemeClr val="dk1"/>
              </a:buClr>
              <a:buSzPts val="1100"/>
              <a:buFont typeface="Arial"/>
              <a:buNone/>
            </a:pPr>
            <a:r>
              <a:rPr lang="en">
                <a:solidFill>
                  <a:schemeClr val="dk1"/>
                </a:solidFill>
              </a:rPr>
              <a:t>3rd </a:t>
            </a:r>
            <a:r>
              <a:rPr b="1" lang="en">
                <a:solidFill>
                  <a:schemeClr val="dk1"/>
                </a:solidFill>
              </a:rPr>
              <a:t>click</a:t>
            </a:r>
            <a:r>
              <a:rPr lang="en">
                <a:solidFill>
                  <a:schemeClr val="dk1"/>
                </a:solidFill>
              </a:rPr>
              <a:t>: Blue dot fades in</a:t>
            </a:r>
            <a:endParaRPr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g13f833e5174_0_1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9" name="Google Shape;739;g13f833e5174_0_1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Display </a:t>
            </a:r>
            <a:r>
              <a:rPr lang="en">
                <a:solidFill>
                  <a:schemeClr val="dk1"/>
                </a:solidFill>
              </a:rPr>
              <a:t>MLC’s Number Line, using fraction-marked ticks of your chosen denomination.</a:t>
            </a:r>
            <a:endParaRPr b="1">
              <a:solidFill>
                <a:schemeClr val="dk1"/>
              </a:solidFill>
            </a:endParaRPr>
          </a:p>
          <a:p>
            <a:pPr indent="0" lvl="0" marL="0" rtl="0" algn="l">
              <a:lnSpc>
                <a:spcPct val="115000"/>
              </a:lnSpc>
              <a:spcBef>
                <a:spcPts val="0"/>
              </a:spcBef>
              <a:spcAft>
                <a:spcPts val="0"/>
              </a:spcAft>
              <a:buNone/>
            </a:pPr>
            <a:r>
              <a:rPr b="1" lang="en">
                <a:solidFill>
                  <a:schemeClr val="dk1"/>
                </a:solidFill>
              </a:rPr>
              <a:t>Review </a:t>
            </a:r>
            <a:r>
              <a:rPr lang="en">
                <a:solidFill>
                  <a:schemeClr val="dk1"/>
                </a:solidFill>
              </a:rPr>
              <a:t>number adding on a number line, if necessary.</a:t>
            </a:r>
            <a:br>
              <a:rPr b="1" lang="en">
                <a:solidFill>
                  <a:schemeClr val="dk1"/>
                </a:solidFill>
              </a:rPr>
            </a:br>
            <a:r>
              <a:rPr b="1" lang="en">
                <a:solidFill>
                  <a:schemeClr val="dk1"/>
                </a:solidFill>
              </a:rPr>
              <a:t>Show</a:t>
            </a:r>
            <a:r>
              <a:rPr lang="en">
                <a:solidFill>
                  <a:schemeClr val="dk1"/>
                </a:solidFill>
              </a:rPr>
              <a:t> students</a:t>
            </a:r>
            <a:r>
              <a:rPr lang="en">
                <a:solidFill>
                  <a:schemeClr val="dk1"/>
                </a:solidFill>
              </a:rPr>
              <a:t> how every added unit is in the fractional unit represented by the number line. (For example, you should be able to see a ¼ bar being added to itself four times from 0 to 1).</a:t>
            </a:r>
            <a:endParaRPr>
              <a:solidFill>
                <a:schemeClr val="dk1"/>
              </a:solidFill>
            </a:endParaRPr>
          </a:p>
          <a:p>
            <a:pPr indent="0" lvl="0" marL="0" rtl="0" algn="l">
              <a:lnSpc>
                <a:spcPct val="115000"/>
              </a:lnSpc>
              <a:spcBef>
                <a:spcPts val="1000"/>
              </a:spcBef>
              <a:spcAft>
                <a:spcPts val="0"/>
              </a:spcAft>
              <a:buClr>
                <a:schemeClr val="dk1"/>
              </a:buClr>
              <a:buSzPts val="1100"/>
              <a:buFont typeface="Arial"/>
              <a:buNone/>
            </a:pPr>
            <a:r>
              <a:rPr b="1" lang="en">
                <a:solidFill>
                  <a:schemeClr val="dk1"/>
                </a:solidFill>
              </a:rPr>
              <a:t>Relate this back to the fraction tiles</a:t>
            </a:r>
            <a:r>
              <a:rPr lang="en">
                <a:solidFill>
                  <a:schemeClr val="dk1"/>
                </a:solidFill>
              </a:rPr>
              <a:t>:</a:t>
            </a:r>
            <a:endParaRPr>
              <a:solidFill>
                <a:schemeClr val="dk1"/>
              </a:solidFill>
            </a:endParaRPr>
          </a:p>
          <a:p>
            <a:pPr indent="-115570" lvl="0" marL="274320" rtl="0" algn="l">
              <a:lnSpc>
                <a:spcPct val="115000"/>
              </a:lnSpc>
              <a:spcBef>
                <a:spcPts val="0"/>
              </a:spcBef>
              <a:spcAft>
                <a:spcPts val="0"/>
              </a:spcAft>
              <a:buClr>
                <a:schemeClr val="dk1"/>
              </a:buClr>
              <a:buSzPts val="1100"/>
              <a:buChar char="●"/>
            </a:pPr>
            <a:r>
              <a:rPr lang="en">
                <a:solidFill>
                  <a:schemeClr val="dk1"/>
                </a:solidFill>
              </a:rPr>
              <a:t>Each tile shown is added to the tiles to its left to create a new fraction</a:t>
            </a:r>
            <a:endParaRPr>
              <a:solidFill>
                <a:schemeClr val="dk1"/>
              </a:solidFill>
            </a:endParaRPr>
          </a:p>
          <a:p>
            <a:pPr indent="-115570" lvl="0" marL="274320" rtl="0" algn="l">
              <a:lnSpc>
                <a:spcPct val="115000"/>
              </a:lnSpc>
              <a:spcBef>
                <a:spcPts val="0"/>
              </a:spcBef>
              <a:spcAft>
                <a:spcPts val="0"/>
              </a:spcAft>
              <a:buClr>
                <a:schemeClr val="dk1"/>
              </a:buClr>
              <a:buSzPts val="1100"/>
              <a:buChar char="●"/>
            </a:pPr>
            <a:r>
              <a:rPr lang="en">
                <a:solidFill>
                  <a:schemeClr val="dk1"/>
                </a:solidFill>
              </a:rPr>
              <a:t>We add units from left to right as we count with fractional units, just like with whole numbers. One-eighth plus one-eighth plus one-eighth is the same as one plus one plus one eighth, OR three-eighths.</a:t>
            </a:r>
            <a:endParaRPr>
              <a:solidFill>
                <a:schemeClr val="dk1"/>
              </a:solidFill>
            </a:endParaRPr>
          </a:p>
          <a:p>
            <a:pPr indent="-115570" lvl="0" marL="274320" rtl="0" algn="l">
              <a:lnSpc>
                <a:spcPct val="115000"/>
              </a:lnSpc>
              <a:spcBef>
                <a:spcPts val="0"/>
              </a:spcBef>
              <a:spcAft>
                <a:spcPts val="0"/>
              </a:spcAft>
              <a:buClr>
                <a:schemeClr val="dk1"/>
              </a:buClr>
              <a:buSzPts val="1100"/>
              <a:buChar char="●"/>
            </a:pPr>
            <a:r>
              <a:rPr lang="en">
                <a:solidFill>
                  <a:schemeClr val="dk1"/>
                </a:solidFill>
              </a:rPr>
              <a:t>The right edge of each tile is where the “point” on the number line would fall that represents the total of the tiles to the left</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b="1" lang="en">
                <a:solidFill>
                  <a:schemeClr val="dk1"/>
                </a:solidFill>
              </a:rPr>
              <a:t>Display</a:t>
            </a:r>
            <a:r>
              <a:rPr lang="en">
                <a:solidFill>
                  <a:schemeClr val="dk1"/>
                </a:solidFill>
              </a:rPr>
              <a:t> MathsisFun’s number line. “What are you some things you’re noticing when you’re seeing these number lines in front of you? Which of these tools do you think you could use to add unit fractions? Try to use your math language so we can all access your observations.” </a:t>
            </a:r>
            <a:r>
              <a:rPr b="1" lang="en">
                <a:solidFill>
                  <a:schemeClr val="dk1"/>
                </a:solidFill>
              </a:rPr>
              <a:t>Allow</a:t>
            </a:r>
            <a:r>
              <a:rPr lang="en">
                <a:solidFill>
                  <a:schemeClr val="dk1"/>
                </a:solidFill>
              </a:rPr>
              <a:t> time for students to discuss</a:t>
            </a:r>
            <a:r>
              <a:rPr lang="en">
                <a:solidFill>
                  <a:schemeClr val="dk1"/>
                </a:solidFill>
              </a:rPr>
              <a:t>.</a:t>
            </a:r>
            <a:endParaRPr>
              <a:solidFill>
                <a:schemeClr val="dk1"/>
              </a:solidFill>
            </a:endParaRPr>
          </a:p>
          <a:p>
            <a:pPr indent="0" lvl="0" marL="0" rtl="0" algn="l">
              <a:lnSpc>
                <a:spcPct val="115000"/>
              </a:lnSpc>
              <a:spcBef>
                <a:spcPts val="1000"/>
              </a:spcBef>
              <a:spcAft>
                <a:spcPts val="1000"/>
              </a:spcAft>
              <a:buNone/>
            </a:pPr>
            <a:r>
              <a:rPr lang="en">
                <a:solidFill>
                  <a:schemeClr val="dk1"/>
                </a:solidFill>
              </a:rPr>
              <a:t>If students don’t mention it, </a:t>
            </a:r>
            <a:r>
              <a:rPr b="1" lang="en">
                <a:solidFill>
                  <a:schemeClr val="dk1"/>
                </a:solidFill>
              </a:rPr>
              <a:t>ask </a:t>
            </a:r>
            <a:r>
              <a:rPr lang="en">
                <a:solidFill>
                  <a:schemeClr val="dk1"/>
                </a:solidFill>
              </a:rPr>
              <a:t>what they’re noticing or supposing about fractions after 1 (or four-fourths). “How do we represent fractions that are greater than a whole?” </a:t>
            </a:r>
            <a:r>
              <a:rPr b="1" lang="en">
                <a:solidFill>
                  <a:schemeClr val="dk1"/>
                </a:solidFill>
              </a:rPr>
              <a:t>Allow </a:t>
            </a:r>
            <a:r>
              <a:rPr lang="en">
                <a:solidFill>
                  <a:schemeClr val="dk1"/>
                </a:solidFill>
              </a:rPr>
              <a:t>students to give some input before starting the next activity.</a:t>
            </a:r>
            <a:endParaRPr i="1">
              <a:solidFill>
                <a:schemeClr val="dk1"/>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g15fc4f7df15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0" name="Google Shape;750;g15fc4f7df15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Tell </a:t>
            </a:r>
            <a:r>
              <a:rPr lang="en"/>
              <a:t>students they are going to see how whole numbers can be represented as fractions. They will do so by using both fraction tiles and number line diagrams.</a:t>
            </a:r>
            <a:endParaRPr/>
          </a:p>
          <a:p>
            <a:pPr indent="0" lvl="0" marL="0" rtl="0" algn="l">
              <a:spcBef>
                <a:spcPts val="0"/>
              </a:spcBef>
              <a:spcAft>
                <a:spcPts val="0"/>
              </a:spcAft>
              <a:buNone/>
            </a:pPr>
            <a:r>
              <a:rPr b="1" lang="en"/>
              <a:t>Pair</a:t>
            </a:r>
            <a:r>
              <a:rPr lang="en"/>
              <a:t> students for this activity.</a:t>
            </a:r>
            <a:endParaRPr/>
          </a:p>
          <a:p>
            <a:pPr indent="0" lvl="0" marL="0" rtl="0" algn="l">
              <a:spcBef>
                <a:spcPts val="0"/>
              </a:spcBef>
              <a:spcAft>
                <a:spcPts val="0"/>
              </a:spcAft>
              <a:buNone/>
            </a:pPr>
            <a:r>
              <a:rPr lang="en"/>
              <a:t>This activity is copied in the student guides for students to write down their number lines’ values on paper. Students can use a copy of the Google slides, or they can physically manipulate printed versions of the lines and tiles.</a:t>
            </a:r>
            <a:endParaRPr/>
          </a:p>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g15fc4f7df15_0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4" name="Google Shape;774;g15fc4f7df15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Objective and strategy slide </a:t>
            </a:r>
            <a:r>
              <a:rPr lang="en"/>
              <a:t>provided in attached Google Slides file, to help keep students on task.</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g15fc4f7df15_0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9" name="Google Shape;779;g15fc4f7df15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Exploration</a:t>
            </a:r>
            <a:r>
              <a:rPr lang="en">
                <a:solidFill>
                  <a:schemeClr val="dk1"/>
                </a:solidFill>
              </a:rPr>
              <a:t> slide provided in attached Google Slides file, to help students use their number lines and focus on what the numbers in their lines mean.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i="1" lang="en">
                <a:solidFill>
                  <a:schemeClr val="dk1"/>
                </a:solidFill>
              </a:rPr>
              <a:t>Note: students will have to cut out at least one set of number line strips in order to complete some of these tasks.</a:t>
            </a:r>
            <a:endParaRPr i="1">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3f833e5174_0_8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13f833e5174_0_8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g15fc4f7df15_0_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4" name="Google Shape;784;g15fc4f7df15_0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Prompt </a:t>
            </a:r>
            <a:r>
              <a:rPr lang="en"/>
              <a:t>reflective discussion with students about the number line tasks. What did they notice, what do they have questions about, etc.</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g1638d80c9d6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1" name="Google Shape;791;g1638d80c9d6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Remind </a:t>
            </a:r>
            <a:r>
              <a:rPr lang="en"/>
              <a:t>students that a main objective is to</a:t>
            </a:r>
            <a:r>
              <a:rPr lang="en"/>
              <a:t> model the sums of unit fractions, which is what the number line task allowed them to do.</a:t>
            </a:r>
            <a:endParaRPr/>
          </a:p>
          <a:p>
            <a:pPr indent="0" lvl="0" marL="0" rtl="0" algn="l">
              <a:spcBef>
                <a:spcPts val="0"/>
              </a:spcBef>
              <a:spcAft>
                <a:spcPts val="0"/>
              </a:spcAft>
              <a:buNone/>
            </a:pPr>
            <a:r>
              <a:rPr b="1" lang="en"/>
              <a:t>Click</a:t>
            </a:r>
            <a:r>
              <a:rPr lang="en"/>
              <a:t> to remove banner.</a:t>
            </a:r>
            <a:endParaRPr/>
          </a:p>
          <a:p>
            <a:pPr indent="0" lvl="0" marL="0" rtl="0" algn="l">
              <a:spcBef>
                <a:spcPts val="0"/>
              </a:spcBef>
              <a:spcAft>
                <a:spcPts val="0"/>
              </a:spcAft>
              <a:buNone/>
            </a:pPr>
            <a:r>
              <a:rPr b="1" lang="en"/>
              <a:t>Ask</a:t>
            </a:r>
            <a:r>
              <a:rPr lang="en"/>
              <a:t> students to consider how comfortable they feel in segmenting a number line and give a discreet thumbs up/down/sideways.</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g13f833e5174_0_26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7" name="Google Shape;807;g13f833e5174_0_26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Ask</a:t>
            </a:r>
            <a:r>
              <a:rPr lang="en">
                <a:solidFill>
                  <a:schemeClr val="dk1"/>
                </a:solidFill>
              </a:rPr>
              <a:t> “What about this tool resembles a number line? Do we use it the same as a number line? How so?”</a:t>
            </a:r>
            <a:endParaRPr b="1"/>
          </a:p>
          <a:p>
            <a:pPr indent="0" lvl="0" marL="0" rtl="0" algn="l">
              <a:spcBef>
                <a:spcPts val="1000"/>
              </a:spcBef>
              <a:spcAft>
                <a:spcPts val="0"/>
              </a:spcAft>
              <a:buNone/>
            </a:pPr>
            <a:r>
              <a:rPr b="1" lang="en"/>
              <a:t>Explain</a:t>
            </a:r>
            <a:r>
              <a:rPr lang="en"/>
              <a:t> that this measuring tape uses the Metric System, which uses a base-10 number system. One whole is a centimeter here, and each centimeter is divided up into 10 smaller units, which are millimeters. There are 9 marks between each of the centimeters, creating 10 spaces between them. Shown in the picture is the 2 cm mark, then ten ticks for ten millimeters, or tenths, between the 2 and the 3. The tenth tick lands where 3cm is. </a:t>
            </a:r>
            <a:r>
              <a:rPr b="1" lang="en"/>
              <a:t>Click</a:t>
            </a:r>
            <a:r>
              <a:rPr lang="en"/>
              <a:t> once.</a:t>
            </a:r>
            <a:endParaRPr b="1"/>
          </a:p>
          <a:p>
            <a:pPr indent="0" lvl="0" marL="0" rtl="0" algn="l">
              <a:spcBef>
                <a:spcPts val="1000"/>
              </a:spcBef>
              <a:spcAft>
                <a:spcPts val="0"/>
              </a:spcAft>
              <a:buNone/>
            </a:pPr>
            <a:r>
              <a:rPr b="1" lang="en"/>
              <a:t>Ask</a:t>
            </a:r>
            <a:r>
              <a:rPr lang="en"/>
              <a:t> what they think about the larger tick between the whole numbers. </a:t>
            </a:r>
            <a:r>
              <a:rPr b="1" lang="en"/>
              <a:t>Let</a:t>
            </a:r>
            <a:r>
              <a:rPr lang="en"/>
              <a:t> students give input.</a:t>
            </a:r>
            <a:endParaRPr/>
          </a:p>
          <a:p>
            <a:pPr indent="0" lvl="0" marL="0" rtl="0" algn="l">
              <a:spcBef>
                <a:spcPts val="0"/>
              </a:spcBef>
              <a:spcAft>
                <a:spcPts val="0"/>
              </a:spcAft>
              <a:buNone/>
            </a:pPr>
            <a:r>
              <a:rPr b="1" lang="en"/>
              <a:t>Explain</a:t>
            </a:r>
            <a:r>
              <a:rPr lang="en"/>
              <a:t> “Different-sized tick marks indicate different fractional units, just as the number line did. The taller tick here is at the halfway point between the whole units. It still marks a partition between the tenths (at the 5/10 mark, specifically), but it also symbolizes a different unit fraction as well: a half. We see that there are ten-tenths between 2 and 3 cm as well as two-halves.” </a:t>
            </a:r>
            <a:r>
              <a:rPr b="1" lang="en"/>
              <a:t>Click</a:t>
            </a:r>
            <a:r>
              <a:rPr lang="en">
                <a:solidFill>
                  <a:schemeClr val="dk1"/>
                </a:solidFill>
              </a:rPr>
              <a:t> to reveal pink half tiles.</a:t>
            </a:r>
            <a:endParaRPr>
              <a:solidFill>
                <a:schemeClr val="dk1"/>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g14555e22086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2" name="Google Shape;832;g14555e22086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Divide </a:t>
            </a:r>
            <a:r>
              <a:rPr lang="en"/>
              <a:t>students up amongst two “families.” Explain that each family will choose one of the images shown in this video to “challenge” the other family. A challenge means that the other family has to explain how the image shown relates to fractions. The challenge is won by the defending family if they can explain (in a complete sentence, using at least one vocabulary term) how the image demonstrates fraction reasoning. If the family is unable to establish a connection, they have lost the challenge. The feud continues until a family loses three challenges </a:t>
            </a:r>
            <a:r>
              <a:rPr i="1" lang="en"/>
              <a:t>or</a:t>
            </a:r>
            <a:r>
              <a:rPr lang="en"/>
              <a:t> two challenges in a row.</a:t>
            </a:r>
            <a:endParaRPr/>
          </a:p>
          <a:p>
            <a:pPr indent="0" lvl="0" marL="0" rtl="0" algn="l">
              <a:spcBef>
                <a:spcPts val="0"/>
              </a:spcBef>
              <a:spcAft>
                <a:spcPts val="0"/>
              </a:spcAft>
              <a:buNone/>
            </a:pPr>
            <a:r>
              <a:rPr lang="en"/>
              <a:t> If a lot of students are playing, host two games (so, four families total) </a:t>
            </a:r>
            <a:r>
              <a:rPr lang="en"/>
              <a:t>simultaneously</a:t>
            </a:r>
            <a:r>
              <a:rPr lang="en"/>
              <a:t>. </a:t>
            </a:r>
            <a:endParaRPr/>
          </a:p>
          <a:p>
            <a:pPr indent="0" lvl="0" marL="0" rtl="0" algn="l">
              <a:spcBef>
                <a:spcPts val="0"/>
              </a:spcBef>
              <a:spcAft>
                <a:spcPts val="0"/>
              </a:spcAft>
              <a:buNone/>
            </a:pPr>
            <a:r>
              <a:rPr b="1" lang="en"/>
              <a:t>Play</a:t>
            </a:r>
            <a:r>
              <a:rPr lang="en"/>
              <a:t> video.</a:t>
            </a:r>
            <a:endParaRPr/>
          </a:p>
          <a:p>
            <a:pPr indent="0" lvl="0" marL="0" rtl="0" algn="l">
              <a:spcBef>
                <a:spcPts val="0"/>
              </a:spcBef>
              <a:spcAft>
                <a:spcPts val="0"/>
              </a:spcAft>
              <a:buNone/>
            </a:pPr>
            <a:r>
              <a:rPr b="1" lang="en"/>
              <a:t>Have</a:t>
            </a:r>
            <a:r>
              <a:rPr lang="en"/>
              <a:t> students discuss their ideas amongst their families. Give about 30 seconds per person in family for discussions.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t>Images + timestamps:</a:t>
            </a:r>
            <a:endParaRPr u="sng"/>
          </a:p>
          <a:p>
            <a:pPr indent="0" lvl="0" marL="0" rtl="0" algn="l">
              <a:spcBef>
                <a:spcPts val="0"/>
              </a:spcBef>
              <a:spcAft>
                <a:spcPts val="0"/>
              </a:spcAft>
              <a:buNone/>
            </a:pPr>
            <a:r>
              <a:rPr lang="en"/>
              <a:t>0:08 bread slices</a:t>
            </a:r>
            <a:endParaRPr/>
          </a:p>
          <a:p>
            <a:pPr indent="0" lvl="0" marL="0" rtl="0" algn="l">
              <a:spcBef>
                <a:spcPts val="0"/>
              </a:spcBef>
              <a:spcAft>
                <a:spcPts val="0"/>
              </a:spcAft>
              <a:buNone/>
            </a:pPr>
            <a:r>
              <a:rPr lang="en">
                <a:solidFill>
                  <a:schemeClr val="dk1"/>
                </a:solidFill>
              </a:rPr>
              <a:t>0:15 Quarter-pounder sandwich</a:t>
            </a:r>
            <a:endParaRPr>
              <a:solidFill>
                <a:schemeClr val="dk1"/>
              </a:solidFill>
            </a:endParaRPr>
          </a:p>
          <a:p>
            <a:pPr indent="0" lvl="0" marL="0" rtl="0" algn="l">
              <a:spcBef>
                <a:spcPts val="0"/>
              </a:spcBef>
              <a:spcAft>
                <a:spcPts val="0"/>
              </a:spcAft>
              <a:buNone/>
            </a:pPr>
            <a:r>
              <a:rPr lang="en">
                <a:solidFill>
                  <a:schemeClr val="dk1"/>
                </a:solidFill>
              </a:rPr>
              <a:t>0:21 Google cake</a:t>
            </a:r>
            <a:endParaRPr>
              <a:solidFill>
                <a:schemeClr val="dk1"/>
              </a:solidFill>
            </a:endParaRPr>
          </a:p>
          <a:p>
            <a:pPr indent="0" lvl="0" marL="0" rtl="0" algn="l">
              <a:spcBef>
                <a:spcPts val="0"/>
              </a:spcBef>
              <a:spcAft>
                <a:spcPts val="0"/>
              </a:spcAft>
              <a:buNone/>
            </a:pPr>
            <a:r>
              <a:rPr lang="en">
                <a:solidFill>
                  <a:schemeClr val="dk1"/>
                </a:solidFill>
              </a:rPr>
              <a:t>0:28 February calendar</a:t>
            </a:r>
            <a:endParaRPr>
              <a:solidFill>
                <a:schemeClr val="dk1"/>
              </a:solidFill>
            </a:endParaRPr>
          </a:p>
          <a:p>
            <a:pPr indent="0" lvl="0" marL="0" rtl="0" algn="l">
              <a:spcBef>
                <a:spcPts val="0"/>
              </a:spcBef>
              <a:spcAft>
                <a:spcPts val="0"/>
              </a:spcAft>
              <a:buNone/>
            </a:pPr>
            <a:r>
              <a:rPr lang="en">
                <a:solidFill>
                  <a:schemeClr val="dk1"/>
                </a:solidFill>
              </a:rPr>
              <a:t>0:34 chocolate bar</a:t>
            </a:r>
            <a:endParaRPr>
              <a:solidFill>
                <a:schemeClr val="dk1"/>
              </a:solidFill>
            </a:endParaRPr>
          </a:p>
          <a:p>
            <a:pPr indent="0" lvl="0" marL="0" rtl="0" algn="l">
              <a:spcBef>
                <a:spcPts val="0"/>
              </a:spcBef>
              <a:spcAft>
                <a:spcPts val="0"/>
              </a:spcAft>
              <a:buNone/>
            </a:pPr>
            <a:r>
              <a:rPr lang="en">
                <a:solidFill>
                  <a:schemeClr val="dk1"/>
                </a:solidFill>
              </a:rPr>
              <a:t>0:41 cards</a:t>
            </a:r>
            <a:endParaRPr>
              <a:solidFill>
                <a:schemeClr val="dk1"/>
              </a:solidFill>
            </a:endParaRPr>
          </a:p>
          <a:p>
            <a:pPr indent="0" lvl="0" marL="0" rtl="0" algn="l">
              <a:spcBef>
                <a:spcPts val="0"/>
              </a:spcBef>
              <a:spcAft>
                <a:spcPts val="0"/>
              </a:spcAft>
              <a:buNone/>
            </a:pPr>
            <a:r>
              <a:rPr lang="en">
                <a:solidFill>
                  <a:schemeClr val="dk1"/>
                </a:solidFill>
              </a:rPr>
              <a:t>0:47 clock tower</a:t>
            </a:r>
            <a:endParaRPr>
              <a:solidFill>
                <a:schemeClr val="dk1"/>
              </a:solidFill>
            </a:endParaRPr>
          </a:p>
          <a:p>
            <a:pPr indent="0" lvl="0" marL="0" rtl="0" algn="l">
              <a:spcBef>
                <a:spcPts val="0"/>
              </a:spcBef>
              <a:spcAft>
                <a:spcPts val="0"/>
              </a:spcAft>
              <a:buNone/>
            </a:pPr>
            <a:r>
              <a:rPr lang="en">
                <a:solidFill>
                  <a:schemeClr val="dk1"/>
                </a:solidFill>
              </a:rPr>
              <a:t>0:55 eggs</a:t>
            </a:r>
            <a:endParaRPr>
              <a:solidFill>
                <a:schemeClr val="dk1"/>
              </a:solidFill>
            </a:endParaRPr>
          </a:p>
          <a:p>
            <a:pPr indent="0" lvl="0" marL="0" rtl="0" algn="l">
              <a:spcBef>
                <a:spcPts val="0"/>
              </a:spcBef>
              <a:spcAft>
                <a:spcPts val="0"/>
              </a:spcAft>
              <a:buNone/>
            </a:pPr>
            <a:r>
              <a:rPr lang="en">
                <a:solidFill>
                  <a:schemeClr val="dk1"/>
                </a:solidFill>
              </a:rPr>
              <a:t>1:01 ferris wheel</a:t>
            </a:r>
            <a:endParaRPr>
              <a:solidFill>
                <a:schemeClr val="dk1"/>
              </a:solidFill>
            </a:endParaRPr>
          </a:p>
          <a:p>
            <a:pPr indent="0" lvl="0" marL="0" rtl="0" algn="l">
              <a:spcBef>
                <a:spcPts val="0"/>
              </a:spcBef>
              <a:spcAft>
                <a:spcPts val="0"/>
              </a:spcAft>
              <a:buNone/>
            </a:pPr>
            <a:r>
              <a:rPr lang="en">
                <a:solidFill>
                  <a:schemeClr val="dk1"/>
                </a:solidFill>
              </a:rPr>
              <a:t>1:07 flower</a:t>
            </a:r>
            <a:endParaRPr>
              <a:solidFill>
                <a:schemeClr val="dk1"/>
              </a:solidFill>
            </a:endParaRPr>
          </a:p>
          <a:p>
            <a:pPr indent="0" lvl="0" marL="0" rtl="0" algn="l">
              <a:spcBef>
                <a:spcPts val="0"/>
              </a:spcBef>
              <a:spcAft>
                <a:spcPts val="0"/>
              </a:spcAft>
              <a:buNone/>
            </a:pPr>
            <a:r>
              <a:rPr lang="en">
                <a:solidFill>
                  <a:schemeClr val="dk1"/>
                </a:solidFill>
              </a:rPr>
              <a:t>1:13 gas prices</a:t>
            </a:r>
            <a:endParaRPr>
              <a:solidFill>
                <a:schemeClr val="dk1"/>
              </a:solidFill>
            </a:endParaRPr>
          </a:p>
          <a:p>
            <a:pPr indent="0" lvl="0" marL="0" rtl="0" algn="l">
              <a:spcBef>
                <a:spcPts val="0"/>
              </a:spcBef>
              <a:spcAft>
                <a:spcPts val="0"/>
              </a:spcAft>
              <a:buNone/>
            </a:pPr>
            <a:r>
              <a:rPr lang="en">
                <a:solidFill>
                  <a:schemeClr val="dk1"/>
                </a:solidFill>
              </a:rPr>
              <a:t>1:20 mile markers</a:t>
            </a:r>
            <a:endParaRPr>
              <a:solidFill>
                <a:schemeClr val="dk1"/>
              </a:solidFill>
            </a:endParaRPr>
          </a:p>
          <a:p>
            <a:pPr indent="0" lvl="0" marL="0" rtl="0" algn="l">
              <a:spcBef>
                <a:spcPts val="0"/>
              </a:spcBef>
              <a:spcAft>
                <a:spcPts val="0"/>
              </a:spcAft>
              <a:buNone/>
            </a:pPr>
            <a:r>
              <a:rPr lang="en">
                <a:solidFill>
                  <a:schemeClr val="dk1"/>
                </a:solidFill>
              </a:rPr>
              <a:t>1:27 kittens</a:t>
            </a:r>
            <a:endParaRPr>
              <a:solidFill>
                <a:schemeClr val="dk1"/>
              </a:solidFill>
            </a:endParaRPr>
          </a:p>
          <a:p>
            <a:pPr indent="0" lvl="0" marL="0" rtl="0" algn="l">
              <a:spcBef>
                <a:spcPts val="0"/>
              </a:spcBef>
              <a:spcAft>
                <a:spcPts val="0"/>
              </a:spcAft>
              <a:buNone/>
            </a:pPr>
            <a:r>
              <a:rPr lang="en">
                <a:solidFill>
                  <a:schemeClr val="dk1"/>
                </a:solidFill>
              </a:rPr>
              <a:t>1:33 styrofoam plate</a:t>
            </a:r>
            <a:endParaRPr>
              <a:solidFill>
                <a:schemeClr val="dk1"/>
              </a:solidFill>
            </a:endParaRPr>
          </a:p>
          <a:p>
            <a:pPr indent="0" lvl="0" marL="0" rtl="0" algn="l">
              <a:spcBef>
                <a:spcPts val="0"/>
              </a:spcBef>
              <a:spcAft>
                <a:spcPts val="0"/>
              </a:spcAft>
              <a:buNone/>
            </a:pPr>
            <a:r>
              <a:rPr lang="en">
                <a:solidFill>
                  <a:schemeClr val="dk1"/>
                </a:solidFill>
              </a:rPr>
              <a:t>1:40 measuring cups</a:t>
            </a:r>
            <a:endParaRPr>
              <a:solidFill>
                <a:schemeClr val="dk1"/>
              </a:solidFill>
            </a:endParaRPr>
          </a:p>
          <a:p>
            <a:pPr indent="0" lvl="0" marL="0" rtl="0" algn="l">
              <a:spcBef>
                <a:spcPts val="0"/>
              </a:spcBef>
              <a:spcAft>
                <a:spcPts val="0"/>
              </a:spcAft>
              <a:buNone/>
            </a:pPr>
            <a:r>
              <a:rPr lang="en">
                <a:solidFill>
                  <a:schemeClr val="dk1"/>
                </a:solidFill>
              </a:rPr>
              <a:t>1:46 measuring spoons</a:t>
            </a:r>
            <a:endParaRPr>
              <a:solidFill>
                <a:schemeClr val="dk1"/>
              </a:solidFill>
            </a:endParaRPr>
          </a:p>
          <a:p>
            <a:pPr indent="0" lvl="0" marL="0" rtl="0" algn="l">
              <a:spcBef>
                <a:spcPts val="0"/>
              </a:spcBef>
              <a:spcAft>
                <a:spcPts val="0"/>
              </a:spcAft>
              <a:buNone/>
            </a:pPr>
            <a:r>
              <a:rPr lang="en">
                <a:solidFill>
                  <a:schemeClr val="dk1"/>
                </a:solidFill>
              </a:rPr>
              <a:t>1:53 flag</a:t>
            </a:r>
            <a:endParaRPr>
              <a:solidFill>
                <a:schemeClr val="dk1"/>
              </a:solidFill>
            </a:endParaRPr>
          </a:p>
          <a:p>
            <a:pPr indent="0" lvl="0" marL="0" rtl="0" algn="l">
              <a:spcBef>
                <a:spcPts val="0"/>
              </a:spcBef>
              <a:spcAft>
                <a:spcPts val="0"/>
              </a:spcAft>
              <a:buNone/>
            </a:pPr>
            <a:r>
              <a:rPr lang="en">
                <a:solidFill>
                  <a:schemeClr val="dk1"/>
                </a:solidFill>
              </a:rPr>
              <a:t>1:59 piggy bank</a:t>
            </a:r>
            <a:endParaRPr>
              <a:solidFill>
                <a:schemeClr val="dk1"/>
              </a:solidFill>
            </a:endParaRPr>
          </a:p>
          <a:p>
            <a:pPr indent="0" lvl="0" marL="0" rtl="0" algn="l">
              <a:spcBef>
                <a:spcPts val="0"/>
              </a:spcBef>
              <a:spcAft>
                <a:spcPts val="0"/>
              </a:spcAft>
              <a:buNone/>
            </a:pPr>
            <a:r>
              <a:rPr lang="en">
                <a:solidFill>
                  <a:schemeClr val="dk1"/>
                </a:solidFill>
              </a:rPr>
              <a:t>2:06 moon</a:t>
            </a:r>
            <a:endParaRPr>
              <a:solidFill>
                <a:schemeClr val="dk1"/>
              </a:solidFill>
            </a:endParaRPr>
          </a:p>
          <a:p>
            <a:pPr indent="0" lvl="0" marL="0" rtl="0" algn="l">
              <a:spcBef>
                <a:spcPts val="0"/>
              </a:spcBef>
              <a:spcAft>
                <a:spcPts val="0"/>
              </a:spcAft>
              <a:buNone/>
            </a:pPr>
            <a:r>
              <a:rPr lang="en">
                <a:solidFill>
                  <a:schemeClr val="dk1"/>
                </a:solidFill>
              </a:rPr>
              <a:t>2:12 orange slices</a:t>
            </a:r>
            <a:endParaRPr>
              <a:solidFill>
                <a:schemeClr val="dk1"/>
              </a:solidFill>
            </a:endParaRPr>
          </a:p>
          <a:p>
            <a:pPr indent="0" lvl="0" marL="0" rtl="0" algn="l">
              <a:spcBef>
                <a:spcPts val="0"/>
              </a:spcBef>
              <a:spcAft>
                <a:spcPts val="0"/>
              </a:spcAft>
              <a:buNone/>
            </a:pPr>
            <a:r>
              <a:rPr lang="en">
                <a:solidFill>
                  <a:schemeClr val="dk1"/>
                </a:solidFill>
              </a:rPr>
              <a:t>2:19 paper plane</a:t>
            </a:r>
            <a:endParaRPr>
              <a:solidFill>
                <a:schemeClr val="dk1"/>
              </a:solidFill>
            </a:endParaRPr>
          </a:p>
          <a:p>
            <a:pPr indent="0" lvl="0" marL="0" rtl="0" algn="l">
              <a:spcBef>
                <a:spcPts val="0"/>
              </a:spcBef>
              <a:spcAft>
                <a:spcPts val="0"/>
              </a:spcAft>
              <a:buNone/>
            </a:pPr>
            <a:r>
              <a:rPr lang="en">
                <a:solidFill>
                  <a:schemeClr val="dk1"/>
                </a:solidFill>
              </a:rPr>
              <a:t>2:25 piano keys</a:t>
            </a:r>
            <a:endParaRPr>
              <a:solidFill>
                <a:schemeClr val="dk1"/>
              </a:solidFill>
            </a:endParaRPr>
          </a:p>
          <a:p>
            <a:pPr indent="0" lvl="0" marL="0" rtl="0" algn="l">
              <a:spcBef>
                <a:spcPts val="0"/>
              </a:spcBef>
              <a:spcAft>
                <a:spcPts val="0"/>
              </a:spcAft>
              <a:buNone/>
            </a:pPr>
            <a:r>
              <a:rPr lang="en">
                <a:solidFill>
                  <a:schemeClr val="dk1"/>
                </a:solidFill>
              </a:rPr>
              <a:t>2:31 pizza</a:t>
            </a:r>
            <a:endParaRPr>
              <a:solidFill>
                <a:schemeClr val="dk1"/>
              </a:solidFill>
            </a:endParaRPr>
          </a:p>
          <a:p>
            <a:pPr indent="0" lvl="0" marL="0" rtl="0" algn="l">
              <a:spcBef>
                <a:spcPts val="0"/>
              </a:spcBef>
              <a:spcAft>
                <a:spcPts val="0"/>
              </a:spcAft>
              <a:buNone/>
            </a:pPr>
            <a:r>
              <a:rPr lang="en">
                <a:solidFill>
                  <a:schemeClr val="dk1"/>
                </a:solidFill>
              </a:rPr>
              <a:t>2:39 Platform 9 ¾ </a:t>
            </a:r>
            <a:endParaRPr>
              <a:solidFill>
                <a:schemeClr val="dk1"/>
              </a:solidFill>
            </a:endParaRPr>
          </a:p>
          <a:p>
            <a:pPr indent="0" lvl="0" marL="0" rtl="0" algn="l">
              <a:spcBef>
                <a:spcPts val="0"/>
              </a:spcBef>
              <a:spcAft>
                <a:spcPts val="0"/>
              </a:spcAft>
              <a:buNone/>
            </a:pPr>
            <a:r>
              <a:rPr lang="en">
                <a:solidFill>
                  <a:schemeClr val="dk1"/>
                </a:solidFill>
              </a:rPr>
              <a:t>2:46 dog and puppies</a:t>
            </a:r>
            <a:endParaRPr>
              <a:solidFill>
                <a:schemeClr val="dk1"/>
              </a:solidFill>
            </a:endParaRPr>
          </a:p>
          <a:p>
            <a:pPr indent="0" lvl="0" marL="0" rtl="0" algn="l">
              <a:spcBef>
                <a:spcPts val="0"/>
              </a:spcBef>
              <a:spcAft>
                <a:spcPts val="0"/>
              </a:spcAft>
              <a:buNone/>
            </a:pPr>
            <a:r>
              <a:rPr lang="en">
                <a:solidFill>
                  <a:schemeClr val="dk1"/>
                </a:solidFill>
              </a:rPr>
              <a:t>2:51 tires</a:t>
            </a:r>
            <a:endParaRPr>
              <a:solidFill>
                <a:schemeClr val="dk1"/>
              </a:solidFill>
            </a:endParaRPr>
          </a:p>
          <a:p>
            <a:pPr indent="0" lvl="0" marL="0" rtl="0" algn="l">
              <a:spcBef>
                <a:spcPts val="0"/>
              </a:spcBef>
              <a:spcAft>
                <a:spcPts val="0"/>
              </a:spcAft>
              <a:buNone/>
            </a:pPr>
            <a:r>
              <a:rPr lang="en">
                <a:solidFill>
                  <a:schemeClr val="dk1"/>
                </a:solidFill>
              </a:rPr>
              <a:t>2:58 Skittles</a:t>
            </a:r>
            <a:endParaRPr>
              <a:solidFill>
                <a:schemeClr val="dk1"/>
              </a:solidFill>
            </a:endParaRPr>
          </a:p>
          <a:p>
            <a:pPr indent="0" lvl="0" marL="0" rtl="0" algn="l">
              <a:spcBef>
                <a:spcPts val="0"/>
              </a:spcBef>
              <a:spcAft>
                <a:spcPts val="0"/>
              </a:spcAft>
              <a:buNone/>
            </a:pPr>
            <a:r>
              <a:rPr lang="en">
                <a:solidFill>
                  <a:schemeClr val="dk1"/>
                </a:solidFill>
              </a:rPr>
              <a:t>3:04 stairs</a:t>
            </a:r>
            <a:endParaRPr>
              <a:solidFill>
                <a:schemeClr val="dk1"/>
              </a:solidFill>
            </a:endParaRPr>
          </a:p>
          <a:p>
            <a:pPr indent="0" lvl="0" marL="0" rtl="0" algn="l">
              <a:spcBef>
                <a:spcPts val="0"/>
              </a:spcBef>
              <a:spcAft>
                <a:spcPts val="0"/>
              </a:spcAft>
              <a:buNone/>
            </a:pPr>
            <a:r>
              <a:rPr lang="en">
                <a:solidFill>
                  <a:schemeClr val="dk1"/>
                </a:solidFill>
              </a:rPr>
              <a:t>3:11 sushi</a:t>
            </a:r>
            <a:endParaRPr>
              <a:solidFill>
                <a:schemeClr val="dk1"/>
              </a:solidFill>
            </a:endParaRPr>
          </a:p>
          <a:p>
            <a:pPr indent="0" lvl="0" marL="0" rtl="0" algn="l">
              <a:spcBef>
                <a:spcPts val="0"/>
              </a:spcBef>
              <a:spcAft>
                <a:spcPts val="0"/>
              </a:spcAft>
              <a:buNone/>
            </a:pPr>
            <a:r>
              <a:rPr lang="en">
                <a:solidFill>
                  <a:schemeClr val="dk1"/>
                </a:solidFill>
              </a:rPr>
              <a:t>3:18 toilet paper</a:t>
            </a:r>
            <a:endParaRPr>
              <a:solidFill>
                <a:schemeClr val="dk1"/>
              </a:solidFill>
            </a:endParaRPr>
          </a:p>
          <a:p>
            <a:pPr indent="0" lvl="0" marL="0" rtl="0" algn="l">
              <a:spcBef>
                <a:spcPts val="0"/>
              </a:spcBef>
              <a:spcAft>
                <a:spcPts val="0"/>
              </a:spcAft>
              <a:buNone/>
            </a:pPr>
            <a:r>
              <a:rPr lang="en">
                <a:solidFill>
                  <a:schemeClr val="dk1"/>
                </a:solidFill>
              </a:rPr>
              <a:t>3:23 towels</a:t>
            </a:r>
            <a:endParaRPr>
              <a:solidFill>
                <a:schemeClr val="dk1"/>
              </a:solidFill>
            </a:endParaRPr>
          </a:p>
          <a:p>
            <a:pPr indent="0" lvl="0" marL="0" rtl="0" algn="l">
              <a:spcBef>
                <a:spcPts val="0"/>
              </a:spcBef>
              <a:spcAft>
                <a:spcPts val="0"/>
              </a:spcAft>
              <a:buNone/>
            </a:pPr>
            <a:r>
              <a:rPr lang="en">
                <a:solidFill>
                  <a:schemeClr val="dk1"/>
                </a:solidFill>
              </a:rPr>
              <a:t>3:32 diced vegetables</a:t>
            </a:r>
            <a:endParaRPr>
              <a:solidFill>
                <a:schemeClr val="dk1"/>
              </a:solidFill>
            </a:endParaRPr>
          </a:p>
          <a:p>
            <a:pPr indent="0" lvl="0" marL="0" rtl="0" algn="l">
              <a:spcBef>
                <a:spcPts val="0"/>
              </a:spcBef>
              <a:spcAft>
                <a:spcPts val="0"/>
              </a:spcAft>
              <a:buNone/>
            </a:pPr>
            <a:r>
              <a:rPr lang="en">
                <a:solidFill>
                  <a:schemeClr val="dk1"/>
                </a:solidFill>
              </a:rPr>
              <a:t>3:38 glass of water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3:43 watermelon</a:t>
            </a:r>
            <a:endParaRPr>
              <a:solidFill>
                <a:schemeClr val="dk1"/>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 name="Shape 838"/>
        <p:cNvGrpSpPr/>
        <p:nvPr/>
      </p:nvGrpSpPr>
      <p:grpSpPr>
        <a:xfrm>
          <a:off x="0" y="0"/>
          <a:ext cx="0" cy="0"/>
          <a:chOff x="0" y="0"/>
          <a:chExt cx="0" cy="0"/>
        </a:xfrm>
      </p:grpSpPr>
      <p:sp>
        <p:nvSpPr>
          <p:cNvPr id="839" name="Google Shape;839;g13f833e5174_0_1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0" name="Google Shape;840;g13f833e5174_0_1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4" name="Shape 854"/>
        <p:cNvGrpSpPr/>
        <p:nvPr/>
      </p:nvGrpSpPr>
      <p:grpSpPr>
        <a:xfrm>
          <a:off x="0" y="0"/>
          <a:ext cx="0" cy="0"/>
          <a:chOff x="0" y="0"/>
          <a:chExt cx="0" cy="0"/>
        </a:xfrm>
      </p:grpSpPr>
      <p:sp>
        <p:nvSpPr>
          <p:cNvPr id="855" name="Google Shape;855;g13f833e5174_0_1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6" name="Google Shape;856;g13f833e5174_0_1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4" name="Shape 874"/>
        <p:cNvGrpSpPr/>
        <p:nvPr/>
      </p:nvGrpSpPr>
      <p:grpSpPr>
        <a:xfrm>
          <a:off x="0" y="0"/>
          <a:ext cx="0" cy="0"/>
          <a:chOff x="0" y="0"/>
          <a:chExt cx="0" cy="0"/>
        </a:xfrm>
      </p:grpSpPr>
      <p:sp>
        <p:nvSpPr>
          <p:cNvPr id="875" name="Google Shape;875;g1638d80c9d6_0_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6" name="Google Shape;876;g1638d80c9d6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Say </a:t>
            </a:r>
            <a:r>
              <a:rPr lang="en">
                <a:solidFill>
                  <a:schemeClr val="dk1"/>
                </a:solidFill>
              </a:rPr>
              <a:t>“We’ve discussed adding units of a flag when given the parts. What happens when the parts are given to us in real-life terms instead of math terms? Can we still figure out the math?”</a:t>
            </a:r>
            <a:endParaRPr>
              <a:solidFill>
                <a:schemeClr val="dk1"/>
              </a:solidFill>
            </a:endParaRPr>
          </a:p>
          <a:p>
            <a:pPr indent="0" lvl="0" marL="0" rtl="0" algn="l">
              <a:spcBef>
                <a:spcPts val="500"/>
              </a:spcBef>
              <a:spcAft>
                <a:spcPts val="0"/>
              </a:spcAft>
              <a:buNone/>
            </a:pPr>
            <a:r>
              <a:rPr b="1" lang="en">
                <a:solidFill>
                  <a:schemeClr val="dk1"/>
                </a:solidFill>
              </a:rPr>
              <a:t>Give directions</a:t>
            </a:r>
            <a:r>
              <a:rPr lang="en">
                <a:solidFill>
                  <a:schemeClr val="dk1"/>
                </a:solidFill>
              </a:rPr>
              <a:t> “The Bisexual Pride flag is the only pride flag that doesn’t follow the tradition of having equally-sized, different-colored stripes placed next to one another. But there is still a fractional unit used to compose this flag. Using the details provided and what you know about unit fractions, you are going to work with a partner to decide what the fraction is for each color of this flag.”</a:t>
            </a:r>
            <a:endParaRPr>
              <a:solidFill>
                <a:schemeClr val="dk1"/>
              </a:solidFill>
            </a:endParaRPr>
          </a:p>
          <a:p>
            <a:pPr indent="0" lvl="0" marL="0" rtl="0" algn="l">
              <a:spcBef>
                <a:spcPts val="500"/>
              </a:spcBef>
              <a:spcAft>
                <a:spcPts val="500"/>
              </a:spcAft>
              <a:buClr>
                <a:schemeClr val="dk1"/>
              </a:buClr>
              <a:buSzPts val="1100"/>
              <a:buFont typeface="Arial"/>
              <a:buNone/>
            </a:pPr>
            <a:r>
              <a:rPr b="1" lang="en">
                <a:solidFill>
                  <a:schemeClr val="dk1"/>
                </a:solidFill>
              </a:rPr>
              <a:t>Click </a:t>
            </a:r>
            <a:r>
              <a:rPr lang="en">
                <a:solidFill>
                  <a:schemeClr val="dk1"/>
                </a:solidFill>
              </a:rPr>
              <a:t>to reveal details.</a:t>
            </a:r>
            <a:endParaRPr>
              <a:solidFill>
                <a:schemeClr val="dk1"/>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g1638d80c9d6_0_2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5" name="Google Shape;885;g1638d80c9d6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Let</a:t>
            </a:r>
            <a:r>
              <a:rPr lang="en"/>
              <a:t> students work in pairs for about five minutes. </a:t>
            </a:r>
            <a:endParaRPr/>
          </a:p>
          <a:p>
            <a:pPr indent="0" lvl="0" marL="0" rtl="0" algn="l">
              <a:spcBef>
                <a:spcPts val="500"/>
              </a:spcBef>
              <a:spcAft>
                <a:spcPts val="0"/>
              </a:spcAft>
              <a:buNone/>
            </a:pPr>
            <a:r>
              <a:rPr b="1" lang="en"/>
              <a:t>Ask</a:t>
            </a:r>
            <a:r>
              <a:rPr lang="en"/>
              <a:t> students to share their thoughts and reasoning as they went about figuring out this challenge. “What fractional units did you find? And how did you arrive at your answers?”</a:t>
            </a:r>
            <a:endParaRPr/>
          </a:p>
          <a:p>
            <a:pPr indent="0" lvl="0" marL="0" rtl="0" algn="l">
              <a:spcBef>
                <a:spcPts val="500"/>
              </a:spcBef>
              <a:spcAft>
                <a:spcPts val="0"/>
              </a:spcAft>
              <a:buNone/>
            </a:pPr>
            <a:r>
              <a:rPr b="1" lang="en"/>
              <a:t>Remind </a:t>
            </a:r>
            <a:r>
              <a:rPr lang="en"/>
              <a:t>students that, to figure out the decomposition of the whole, they should first be looking for the fractional unit. In order to find the unit, we find the number of parts. “For this flag, we are told that the pink is twice as big as the purple stripe. This means that for every one part of purple we have two parts pink. We also know it’s the same for blue. 1st </a:t>
            </a:r>
            <a:r>
              <a:rPr b="1" lang="en">
                <a:solidFill>
                  <a:schemeClr val="dk1"/>
                </a:solidFill>
              </a:rPr>
              <a:t>Click</a:t>
            </a:r>
            <a:r>
              <a:rPr lang="en">
                <a:solidFill>
                  <a:schemeClr val="dk1"/>
                </a:solidFill>
              </a:rPr>
              <a:t>: “# parts” text appears.</a:t>
            </a:r>
            <a:endParaRPr>
              <a:solidFill>
                <a:schemeClr val="dk1"/>
              </a:solidFill>
            </a:endParaRPr>
          </a:p>
          <a:p>
            <a:pPr indent="0" lvl="0" marL="0" rtl="0" algn="l">
              <a:spcBef>
                <a:spcPts val="500"/>
              </a:spcBef>
              <a:spcAft>
                <a:spcPts val="0"/>
              </a:spcAft>
              <a:buNone/>
            </a:pPr>
            <a:r>
              <a:rPr b="1" lang="en">
                <a:solidFill>
                  <a:schemeClr val="dk1"/>
                </a:solidFill>
              </a:rPr>
              <a:t>Ask </a:t>
            </a:r>
            <a:r>
              <a:rPr lang="en">
                <a:solidFill>
                  <a:schemeClr val="dk1"/>
                </a:solidFill>
              </a:rPr>
              <a:t>“What is 2 + 1 + 2?” </a:t>
            </a:r>
            <a:r>
              <a:rPr i="1" lang="en">
                <a:solidFill>
                  <a:schemeClr val="dk1"/>
                </a:solidFill>
              </a:rPr>
              <a:t>(Five.)</a:t>
            </a:r>
            <a:r>
              <a:rPr lang="en">
                <a:solidFill>
                  <a:schemeClr val="dk1"/>
                </a:solidFill>
              </a:rPr>
              <a:t> “What fractional unit do we get when we partition a whole into five equal parts?” </a:t>
            </a:r>
            <a:r>
              <a:rPr i="1" lang="en">
                <a:solidFill>
                  <a:schemeClr val="dk1"/>
                </a:solidFill>
              </a:rPr>
              <a:t>(Fifths.)</a:t>
            </a:r>
            <a:r>
              <a:rPr lang="en"/>
              <a:t> </a:t>
            </a:r>
            <a:r>
              <a:rPr b="1" lang="en"/>
              <a:t>Ask</a:t>
            </a:r>
            <a:r>
              <a:rPr lang="en"/>
              <a:t> “How do we decompose a whole into a sum of unit fractions when the unit is fifths?” (⅕ + </a:t>
            </a:r>
            <a:r>
              <a:rPr lang="en">
                <a:solidFill>
                  <a:schemeClr val="dk1"/>
                </a:solidFill>
              </a:rPr>
              <a:t>⅕ + ⅕ + ⅕ + ⅕)</a:t>
            </a:r>
            <a:r>
              <a:rPr lang="en"/>
              <a:t> 2nd </a:t>
            </a:r>
            <a:r>
              <a:rPr b="1" lang="en">
                <a:solidFill>
                  <a:schemeClr val="dk1"/>
                </a:solidFill>
              </a:rPr>
              <a:t>Click</a:t>
            </a:r>
            <a:r>
              <a:rPr lang="en">
                <a:solidFill>
                  <a:schemeClr val="dk1"/>
                </a:solidFill>
              </a:rPr>
              <a:t> to reveal flag partitions and expression of unit fractions.</a:t>
            </a:r>
            <a:endParaRPr b="1"/>
          </a:p>
          <a:p>
            <a:pPr indent="0" lvl="0" marL="0" rtl="0" algn="l">
              <a:spcBef>
                <a:spcPts val="500"/>
              </a:spcBef>
              <a:spcAft>
                <a:spcPts val="500"/>
              </a:spcAft>
              <a:buNone/>
            </a:pPr>
            <a:r>
              <a:rPr b="1" lang="en">
                <a:solidFill>
                  <a:schemeClr val="dk1"/>
                </a:solidFill>
              </a:rPr>
              <a:t>Say</a:t>
            </a:r>
            <a:r>
              <a:rPr lang="en">
                <a:solidFill>
                  <a:schemeClr val="dk1"/>
                </a:solidFill>
              </a:rPr>
              <a:t> “Yes, and what is one-fifth plus one-fifth?” </a:t>
            </a:r>
            <a:r>
              <a:rPr i="1" lang="en">
                <a:solidFill>
                  <a:schemeClr val="dk1"/>
                </a:solidFill>
              </a:rPr>
              <a:t>(Two-fifths)</a:t>
            </a:r>
            <a:r>
              <a:rPr lang="en">
                <a:solidFill>
                  <a:schemeClr val="dk1"/>
                </a:solidFill>
              </a:rPr>
              <a:t> </a:t>
            </a:r>
            <a:r>
              <a:rPr b="1" lang="en">
                <a:solidFill>
                  <a:schemeClr val="dk1"/>
                </a:solidFill>
              </a:rPr>
              <a:t>3rd</a:t>
            </a:r>
            <a:r>
              <a:rPr lang="en">
                <a:solidFill>
                  <a:schemeClr val="dk1"/>
                </a:solidFill>
              </a:rPr>
              <a:t> </a:t>
            </a:r>
            <a:r>
              <a:rPr b="1" lang="en"/>
              <a:t>Click</a:t>
            </a:r>
            <a:r>
              <a:rPr lang="en"/>
              <a:t> to reveal simplified expression.</a:t>
            </a:r>
            <a:endParaRPr>
              <a:solidFill>
                <a:schemeClr val="dk1"/>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7" name="Shape 907"/>
        <p:cNvGrpSpPr/>
        <p:nvPr/>
      </p:nvGrpSpPr>
      <p:grpSpPr>
        <a:xfrm>
          <a:off x="0" y="0"/>
          <a:ext cx="0" cy="0"/>
          <a:chOff x="0" y="0"/>
          <a:chExt cx="0" cy="0"/>
        </a:xfrm>
      </p:grpSpPr>
      <p:sp>
        <p:nvSpPr>
          <p:cNvPr id="908" name="Google Shape;908;g1638d80c9d6_0_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9" name="Google Shape;909;g1638d80c9d6_0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Play</a:t>
            </a:r>
            <a:r>
              <a:rPr lang="en"/>
              <a:t> video, </a:t>
            </a:r>
            <a:r>
              <a:rPr b="1" lang="en"/>
              <a:t>asking</a:t>
            </a:r>
            <a:r>
              <a:rPr lang="en"/>
              <a:t> students to focus on what stays the same and what changes.</a:t>
            </a:r>
            <a:endParaRPr/>
          </a:p>
          <a:p>
            <a:pPr indent="0" lvl="0" marL="0" rtl="0" algn="l">
              <a:spcBef>
                <a:spcPts val="0"/>
              </a:spcBef>
              <a:spcAft>
                <a:spcPts val="0"/>
              </a:spcAft>
              <a:buNone/>
            </a:pPr>
            <a:r>
              <a:rPr lang="en"/>
              <a:t>After watching once, </a:t>
            </a:r>
            <a:r>
              <a:rPr b="1" lang="en"/>
              <a:t>generate</a:t>
            </a:r>
            <a:r>
              <a:rPr lang="en"/>
              <a:t> discussion.</a:t>
            </a:r>
            <a:endParaRPr/>
          </a:p>
          <a:p>
            <a:pPr indent="0" lvl="0" marL="0" rtl="0" algn="l">
              <a:spcBef>
                <a:spcPts val="0"/>
              </a:spcBef>
              <a:spcAft>
                <a:spcPts val="0"/>
              </a:spcAft>
              <a:buNone/>
            </a:pPr>
            <a:r>
              <a:rPr lang="en"/>
              <a:t>Possible questions:</a:t>
            </a:r>
            <a:endParaRPr/>
          </a:p>
          <a:p>
            <a:pPr indent="-298450" lvl="0" marL="457200" rtl="0" algn="l">
              <a:spcBef>
                <a:spcPts val="0"/>
              </a:spcBef>
              <a:spcAft>
                <a:spcPts val="0"/>
              </a:spcAft>
              <a:buSzPts val="1100"/>
              <a:buChar char="●"/>
            </a:pPr>
            <a:r>
              <a:rPr lang="en"/>
              <a:t>What are the amounts represented here? </a:t>
            </a:r>
            <a:endParaRPr/>
          </a:p>
          <a:p>
            <a:pPr indent="-298450" lvl="0" marL="457200" rtl="0" algn="l">
              <a:spcBef>
                <a:spcPts val="0"/>
              </a:spcBef>
              <a:spcAft>
                <a:spcPts val="0"/>
              </a:spcAft>
              <a:buSzPts val="1100"/>
              <a:buChar char="●"/>
            </a:pPr>
            <a:r>
              <a:rPr lang="en"/>
              <a:t>Does the first amount change? </a:t>
            </a:r>
            <a:endParaRPr/>
          </a:p>
          <a:p>
            <a:pPr indent="-298450" lvl="0" marL="457200" rtl="0" algn="l">
              <a:spcBef>
                <a:spcPts val="0"/>
              </a:spcBef>
              <a:spcAft>
                <a:spcPts val="0"/>
              </a:spcAft>
              <a:buSzPts val="1100"/>
              <a:buChar char="●"/>
            </a:pPr>
            <a:r>
              <a:rPr lang="en"/>
              <a:t>Why or why not? How so?</a:t>
            </a:r>
            <a:endParaRPr/>
          </a:p>
          <a:p>
            <a:pPr indent="-298450" lvl="0" marL="457200" rtl="0" algn="l">
              <a:spcBef>
                <a:spcPts val="0"/>
              </a:spcBef>
              <a:spcAft>
                <a:spcPts val="0"/>
              </a:spcAft>
              <a:buSzPts val="1100"/>
              <a:buChar char="●"/>
            </a:pPr>
            <a:r>
              <a:rPr lang="en"/>
              <a:t>How does this relate to what we have been learning?</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3f833e5174_0_7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13f833e5174_0_7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3f833e5174_0_7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13f833e5174_0_7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13f833e5174_0_7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13f833e5174_0_7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Review </a:t>
            </a:r>
            <a:r>
              <a:rPr lang="en">
                <a:solidFill>
                  <a:schemeClr val="dk1"/>
                </a:solidFill>
              </a:rPr>
              <a:t>“The last fraction lesson concerned units and the concept of 1. Something else we learned about units was that you could compose and partition all units. Do we remember what partition means?” (</a:t>
            </a:r>
            <a:r>
              <a:rPr i="1" lang="en">
                <a:solidFill>
                  <a:schemeClr val="dk1"/>
                </a:solidFill>
              </a:rPr>
              <a:t>To cut into equal parts</a:t>
            </a:r>
            <a:r>
              <a:rPr lang="en">
                <a:solidFill>
                  <a:schemeClr val="dk1"/>
                </a:solidFill>
              </a:rPr>
              <a:t>) </a:t>
            </a:r>
            <a:r>
              <a:rPr b="1" lang="en">
                <a:solidFill>
                  <a:schemeClr val="dk1"/>
                </a:solidFill>
              </a:rPr>
              <a:t>Click</a:t>
            </a:r>
            <a:r>
              <a:rPr lang="en">
                <a:solidFill>
                  <a:schemeClr val="dk1"/>
                </a:solidFill>
              </a:rPr>
              <a:t> to reveal definition.</a:t>
            </a:r>
            <a:endParaRPr>
              <a:solidFill>
                <a:schemeClr val="dk1"/>
              </a:solidFill>
            </a:endParaRPr>
          </a:p>
          <a:p>
            <a:pPr indent="0" lvl="0" marL="0" rtl="0" algn="l">
              <a:spcBef>
                <a:spcPts val="500"/>
              </a:spcBef>
              <a:spcAft>
                <a:spcPts val="0"/>
              </a:spcAft>
              <a:buClr>
                <a:schemeClr val="dk1"/>
              </a:buClr>
              <a:buSzPts val="1100"/>
              <a:buFont typeface="Arial"/>
              <a:buNone/>
            </a:pPr>
            <a:r>
              <a:rPr b="1" lang="en">
                <a:solidFill>
                  <a:schemeClr val="dk1"/>
                </a:solidFill>
              </a:rPr>
              <a:t>Explain </a:t>
            </a:r>
            <a:r>
              <a:rPr lang="en">
                <a:solidFill>
                  <a:schemeClr val="dk1"/>
                </a:solidFill>
              </a:rPr>
              <a:t>“Now, we’re going to focus on the word </a:t>
            </a:r>
            <a:r>
              <a:rPr i="1" lang="en" u="sng">
                <a:solidFill>
                  <a:schemeClr val="dk1"/>
                </a:solidFill>
              </a:rPr>
              <a:t>compose</a:t>
            </a:r>
            <a:r>
              <a:rPr lang="en">
                <a:solidFill>
                  <a:schemeClr val="dk1"/>
                </a:solidFill>
              </a:rPr>
              <a:t>.” </a:t>
            </a:r>
            <a:r>
              <a:rPr b="1" lang="en">
                <a:solidFill>
                  <a:schemeClr val="dk1"/>
                </a:solidFill>
              </a:rPr>
              <a:t>Play </a:t>
            </a:r>
            <a:r>
              <a:rPr lang="en">
                <a:solidFill>
                  <a:schemeClr val="dk1"/>
                </a:solidFill>
              </a:rPr>
              <a:t>video clip.</a:t>
            </a:r>
            <a:br>
              <a:rPr lang="en">
                <a:solidFill>
                  <a:schemeClr val="dk1"/>
                </a:solidFill>
              </a:rPr>
            </a:br>
            <a:r>
              <a:rPr b="1" lang="en">
                <a:solidFill>
                  <a:schemeClr val="dk1"/>
                </a:solidFill>
              </a:rPr>
              <a:t>Discuss</a:t>
            </a:r>
            <a:r>
              <a:rPr lang="en">
                <a:solidFill>
                  <a:schemeClr val="dk1"/>
                </a:solidFill>
              </a:rPr>
              <a:t> with students the definition and examples for the word </a:t>
            </a:r>
            <a:r>
              <a:rPr i="1" lang="en">
                <a:solidFill>
                  <a:schemeClr val="dk1"/>
                </a:solidFill>
              </a:rPr>
              <a:t>compose, </a:t>
            </a:r>
            <a:r>
              <a:rPr lang="en">
                <a:solidFill>
                  <a:schemeClr val="dk1"/>
                </a:solidFill>
              </a:rPr>
              <a:t>as seen in the video, then </a:t>
            </a:r>
            <a:r>
              <a:rPr b="1" lang="en">
                <a:solidFill>
                  <a:schemeClr val="dk1"/>
                </a:solidFill>
              </a:rPr>
              <a:t>c</a:t>
            </a:r>
            <a:r>
              <a:rPr b="1" lang="en">
                <a:solidFill>
                  <a:schemeClr val="dk1"/>
                </a:solidFill>
              </a:rPr>
              <a:t>lick</a:t>
            </a:r>
            <a:r>
              <a:rPr lang="en">
                <a:solidFill>
                  <a:schemeClr val="dk1"/>
                </a:solidFill>
              </a:rPr>
              <a:t> to reveal the word’s definition.</a:t>
            </a:r>
            <a:endParaRPr>
              <a:solidFill>
                <a:schemeClr val="dk1"/>
              </a:solidFill>
            </a:endParaRPr>
          </a:p>
          <a:p>
            <a:pPr indent="0" lvl="0" marL="0" rtl="0" algn="l">
              <a:spcBef>
                <a:spcPts val="1000"/>
              </a:spcBef>
              <a:spcAft>
                <a:spcPts val="0"/>
              </a:spcAft>
              <a:buClr>
                <a:schemeClr val="dk1"/>
              </a:buClr>
              <a:buSzPts val="1100"/>
              <a:buFont typeface="Arial"/>
              <a:buNone/>
            </a:pPr>
            <a:r>
              <a:rPr b="1" lang="en">
                <a:solidFill>
                  <a:schemeClr val="dk1"/>
                </a:solidFill>
              </a:rPr>
              <a:t>Ask</a:t>
            </a:r>
            <a:r>
              <a:rPr lang="en">
                <a:solidFill>
                  <a:schemeClr val="dk1"/>
                </a:solidFill>
              </a:rPr>
              <a:t> “As we move on and learn how to add fractions, how might the concepts of partitioning and composing be relevant to us?”</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13f833e5174_0_7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13f833e5174_0_7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Remind </a:t>
            </a:r>
            <a:r>
              <a:rPr lang="en">
                <a:solidFill>
                  <a:schemeClr val="dk1"/>
                </a:solidFill>
              </a:rPr>
              <a:t>students that they explored </a:t>
            </a:r>
            <a:r>
              <a:rPr i="1" lang="en">
                <a:solidFill>
                  <a:schemeClr val="dk1"/>
                </a:solidFill>
              </a:rPr>
              <a:t>units</a:t>
            </a:r>
            <a:r>
              <a:rPr lang="en">
                <a:solidFill>
                  <a:schemeClr val="dk1"/>
                </a:solidFill>
              </a:rPr>
              <a:t> last time when learning about fractions. </a:t>
            </a:r>
            <a:r>
              <a:rPr b="1" lang="en">
                <a:solidFill>
                  <a:schemeClr val="dk1"/>
                </a:solidFill>
              </a:rPr>
              <a:t>Ask </a:t>
            </a:r>
            <a:r>
              <a:rPr lang="en">
                <a:solidFill>
                  <a:schemeClr val="dk1"/>
                </a:solidFill>
              </a:rPr>
              <a:t>“Where do we see ‘one’ in these blocks?” </a:t>
            </a:r>
            <a:r>
              <a:rPr i="1" lang="en">
                <a:solidFill>
                  <a:schemeClr val="dk1"/>
                </a:solidFill>
              </a:rPr>
              <a:t>Students should point out every blue unit is one</a:t>
            </a:r>
            <a:r>
              <a:rPr lang="en">
                <a:solidFill>
                  <a:schemeClr val="dk1"/>
                </a:solidFill>
              </a:rPr>
              <a:t>. Point out that the tenrod represents one ten as well.</a:t>
            </a:r>
            <a:endParaRPr>
              <a:solidFill>
                <a:schemeClr val="dk1"/>
              </a:solidFill>
            </a:endParaRPr>
          </a:p>
          <a:p>
            <a:pPr indent="0" lvl="0" marL="0" rtl="0" algn="l">
              <a:spcBef>
                <a:spcPts val="500"/>
              </a:spcBef>
              <a:spcAft>
                <a:spcPts val="0"/>
              </a:spcAft>
              <a:buNone/>
            </a:pPr>
            <a:r>
              <a:rPr b="1" lang="en">
                <a:solidFill>
                  <a:schemeClr val="dk1"/>
                </a:solidFill>
              </a:rPr>
              <a:t>Recall</a:t>
            </a:r>
            <a:r>
              <a:rPr lang="en">
                <a:solidFill>
                  <a:schemeClr val="dk1"/>
                </a:solidFill>
              </a:rPr>
              <a:t> composing and decomposing when learning about place value. </a:t>
            </a:r>
            <a:r>
              <a:rPr b="1" lang="en">
                <a:solidFill>
                  <a:schemeClr val="dk1"/>
                </a:solidFill>
              </a:rPr>
              <a:t>Ask</a:t>
            </a:r>
            <a:r>
              <a:rPr lang="en">
                <a:solidFill>
                  <a:schemeClr val="dk1"/>
                </a:solidFill>
              </a:rPr>
              <a:t> students what they remember about composing/bundling. </a:t>
            </a:r>
            <a:r>
              <a:rPr i="1" lang="en">
                <a:solidFill>
                  <a:schemeClr val="dk1"/>
                </a:solidFill>
              </a:rPr>
              <a:t>Students may remember that bundling 10 units makes one ten/tenrod (composing, or recomposing). </a:t>
            </a:r>
            <a:r>
              <a:rPr lang="en">
                <a:solidFill>
                  <a:schemeClr val="dk1"/>
                </a:solidFill>
              </a:rPr>
              <a:t> </a:t>
            </a:r>
            <a:r>
              <a:rPr b="1" lang="en">
                <a:solidFill>
                  <a:schemeClr val="dk1"/>
                </a:solidFill>
              </a:rPr>
              <a:t>Re-state</a:t>
            </a:r>
            <a:r>
              <a:rPr lang="en">
                <a:solidFill>
                  <a:schemeClr val="dk1"/>
                </a:solidFill>
              </a:rPr>
              <a:t>:</a:t>
            </a:r>
            <a:r>
              <a:rPr i="1" lang="en">
                <a:solidFill>
                  <a:schemeClr val="dk1"/>
                </a:solidFill>
              </a:rPr>
              <a:t> </a:t>
            </a:r>
            <a:r>
              <a:rPr lang="en">
                <a:solidFill>
                  <a:schemeClr val="dk1"/>
                </a:solidFill>
              </a:rPr>
              <a:t>“Right, so we put together a sum of units until we created another unit.” </a:t>
            </a:r>
            <a:r>
              <a:rPr b="1" lang="en">
                <a:solidFill>
                  <a:schemeClr val="dk1"/>
                </a:solidFill>
              </a:rPr>
              <a:t>Click</a:t>
            </a:r>
            <a:r>
              <a:rPr lang="en">
                <a:solidFill>
                  <a:schemeClr val="dk1"/>
                </a:solidFill>
              </a:rPr>
              <a:t> to reveal text.</a:t>
            </a:r>
            <a:endParaRPr>
              <a:solidFill>
                <a:schemeClr val="dk1"/>
              </a:solidFill>
            </a:endParaRPr>
          </a:p>
          <a:p>
            <a:pPr indent="0" lvl="0" marL="0" rtl="0" algn="l">
              <a:spcBef>
                <a:spcPts val="500"/>
              </a:spcBef>
              <a:spcAft>
                <a:spcPts val="0"/>
              </a:spcAft>
              <a:buClr>
                <a:schemeClr val="dk1"/>
              </a:buClr>
              <a:buSzPts val="1100"/>
              <a:buFont typeface="Arial"/>
              <a:buNone/>
            </a:pPr>
            <a:r>
              <a:rPr b="1" lang="en">
                <a:solidFill>
                  <a:schemeClr val="dk1"/>
                </a:solidFill>
              </a:rPr>
              <a:t>Ask</a:t>
            </a:r>
            <a:r>
              <a:rPr lang="en">
                <a:solidFill>
                  <a:schemeClr val="dk1"/>
                </a:solidFill>
              </a:rPr>
              <a:t> students what they remember about composing/bundling. </a:t>
            </a:r>
            <a:r>
              <a:rPr i="1" lang="en">
                <a:solidFill>
                  <a:schemeClr val="dk1"/>
                </a:solidFill>
              </a:rPr>
              <a:t>One ten/tenrod makes 10 units (decomposing)</a:t>
            </a:r>
            <a:r>
              <a:rPr lang="en">
                <a:solidFill>
                  <a:schemeClr val="dk1"/>
                </a:solidFill>
              </a:rPr>
              <a:t>. </a:t>
            </a:r>
            <a:r>
              <a:rPr b="1" lang="en">
                <a:solidFill>
                  <a:schemeClr val="dk1"/>
                </a:solidFill>
              </a:rPr>
              <a:t>Re-state</a:t>
            </a:r>
            <a:r>
              <a:rPr lang="en">
                <a:solidFill>
                  <a:schemeClr val="dk1"/>
                </a:solidFill>
              </a:rPr>
              <a:t>: “We broke apart one unit into equal amounts of a smaller unit”</a:t>
            </a:r>
            <a:endParaRPr>
              <a:solidFill>
                <a:schemeClr val="dk1"/>
              </a:solidFill>
            </a:endParaRPr>
          </a:p>
          <a:p>
            <a:pPr indent="0" lvl="0" marL="0" rtl="0" algn="l">
              <a:spcBef>
                <a:spcPts val="500"/>
              </a:spcBef>
              <a:spcAft>
                <a:spcPts val="500"/>
              </a:spcAft>
              <a:buNone/>
            </a:pPr>
            <a:r>
              <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3f833e5174_0_8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13f833e5174_0_8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t>Play </a:t>
            </a:r>
            <a:r>
              <a:rPr lang="en"/>
              <a:t>video, then ask students to discuss what they saw. </a:t>
            </a:r>
            <a:r>
              <a:rPr b="1" lang="en">
                <a:solidFill>
                  <a:schemeClr val="dk1"/>
                </a:solidFill>
              </a:rPr>
              <a:t>Ask </a:t>
            </a:r>
            <a:r>
              <a:rPr lang="en">
                <a:solidFill>
                  <a:schemeClr val="dk1"/>
                </a:solidFill>
              </a:rPr>
              <a:t>h</a:t>
            </a:r>
            <a:r>
              <a:rPr lang="en">
                <a:solidFill>
                  <a:schemeClr val="dk1"/>
                </a:solidFill>
              </a:rPr>
              <a:t>ow it relates to the concepts being reviewed (i.e.: composing and decomposing/partitioning)</a:t>
            </a:r>
            <a:endParaRPr>
              <a:solidFill>
                <a:schemeClr val="dk1"/>
              </a:solidFill>
            </a:endParaRPr>
          </a:p>
          <a:p>
            <a:pPr indent="0" lvl="0" marL="0" rtl="0" algn="l">
              <a:lnSpc>
                <a:spcPct val="115000"/>
              </a:lnSpc>
              <a:spcBef>
                <a:spcPts val="500"/>
              </a:spcBef>
              <a:spcAft>
                <a:spcPts val="0"/>
              </a:spcAft>
              <a:buNone/>
            </a:pPr>
            <a:r>
              <a:rPr i="1" lang="en">
                <a:solidFill>
                  <a:schemeClr val="dk1"/>
                </a:solidFill>
              </a:rPr>
              <a:t>Potential c</a:t>
            </a:r>
            <a:r>
              <a:rPr i="1" lang="en">
                <a:solidFill>
                  <a:schemeClr val="dk1"/>
                </a:solidFill>
              </a:rPr>
              <a:t>onversation starters: </a:t>
            </a:r>
            <a:endParaRPr i="1">
              <a:solidFill>
                <a:schemeClr val="dk1"/>
              </a:solidFill>
            </a:endParaRPr>
          </a:p>
          <a:p>
            <a:pPr indent="-298450" lvl="0" marL="457200" rtl="0" algn="l">
              <a:lnSpc>
                <a:spcPct val="115000"/>
              </a:lnSpc>
              <a:spcBef>
                <a:spcPts val="0"/>
              </a:spcBef>
              <a:spcAft>
                <a:spcPts val="0"/>
              </a:spcAft>
              <a:buClr>
                <a:schemeClr val="dk1"/>
              </a:buClr>
              <a:buSzPts val="1100"/>
              <a:buChar char="●"/>
            </a:pPr>
            <a:r>
              <a:rPr i="1" lang="en">
                <a:solidFill>
                  <a:schemeClr val="dk1"/>
                </a:solidFill>
              </a:rPr>
              <a:t>What is happening here? What is changing? How?</a:t>
            </a:r>
            <a:endParaRPr i="1">
              <a:solidFill>
                <a:schemeClr val="dk1"/>
              </a:solidFill>
            </a:endParaRPr>
          </a:p>
          <a:p>
            <a:pPr indent="-298450" lvl="0" marL="457200" rtl="0" algn="l">
              <a:lnSpc>
                <a:spcPct val="115000"/>
              </a:lnSpc>
              <a:spcBef>
                <a:spcPts val="0"/>
              </a:spcBef>
              <a:spcAft>
                <a:spcPts val="0"/>
              </a:spcAft>
              <a:buClr>
                <a:schemeClr val="dk1"/>
              </a:buClr>
              <a:buSzPts val="1100"/>
              <a:buChar char="●"/>
            </a:pPr>
            <a:r>
              <a:rPr i="1" lang="en">
                <a:solidFill>
                  <a:schemeClr val="dk1"/>
                </a:solidFill>
              </a:rPr>
              <a:t>What looks familiar to you? What was new, if anything?</a:t>
            </a:r>
            <a:endParaRPr i="1">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jp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gradFill>
          <a:gsLst>
            <a:gs pos="0">
              <a:srgbClr val="DB0000"/>
            </a:gs>
            <a:gs pos="100000">
              <a:srgbClr val="540303"/>
            </a:gs>
          </a:gsLst>
          <a:path path="circle">
            <a:fillToRect b="50%" l="50%" r="50%" t="50%"/>
          </a:path>
          <a:tileRect/>
        </a:gradFill>
      </p:bgPr>
    </p:bg>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1 1 2">
  <p:cSld name="SECTION_HEADER_1_1_1_1_2">
    <p:bg>
      <p:bgPr>
        <a:gradFill>
          <a:gsLst>
            <a:gs pos="0">
              <a:srgbClr val="4E29AA"/>
            </a:gs>
            <a:gs pos="100000">
              <a:srgbClr val="1E123D"/>
            </a:gs>
          </a:gsLst>
          <a:path path="circle">
            <a:fillToRect b="50%" l="50%" r="50%" t="50%"/>
          </a:path>
          <a:tileRect/>
        </a:gradFill>
      </p:bgPr>
    </p:bg>
    <p:spTree>
      <p:nvGrpSpPr>
        <p:cNvPr id="28" name="Shape 28"/>
        <p:cNvGrpSpPr/>
        <p:nvPr/>
      </p:nvGrpSpPr>
      <p:grpSpPr>
        <a:xfrm>
          <a:off x="0" y="0"/>
          <a:ext cx="0" cy="0"/>
          <a:chOff x="0" y="0"/>
          <a:chExt cx="0" cy="0"/>
        </a:xfrm>
      </p:grpSpPr>
      <p:sp>
        <p:nvSpPr>
          <p:cNvPr id="29" name="Google Shape;2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bg>
      <p:bgPr>
        <a:blipFill>
          <a:blip r:embed="rId2">
            <a:alphaModFix/>
          </a:blip>
          <a:stretch>
            <a:fillRect/>
          </a:stretch>
        </a:blipFill>
      </p:bgPr>
    </p:bg>
    <p:spTree>
      <p:nvGrpSpPr>
        <p:cNvPr id="30" name="Shape 30"/>
        <p:cNvGrpSpPr/>
        <p:nvPr/>
      </p:nvGrpSpPr>
      <p:grpSpPr>
        <a:xfrm>
          <a:off x="0" y="0"/>
          <a:ext cx="0" cy="0"/>
          <a:chOff x="0" y="0"/>
          <a:chExt cx="0" cy="0"/>
        </a:xfrm>
      </p:grpSpPr>
      <p:sp>
        <p:nvSpPr>
          <p:cNvPr id="31" name="Google Shape;3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4">
  <p:cSld name="TITLE_AND_BODY_4">
    <p:bg>
      <p:bgPr>
        <a:blipFill>
          <a:blip r:embed="rId2">
            <a:alphaModFix/>
          </a:blip>
          <a:stretch>
            <a:fillRect/>
          </a:stretch>
        </a:blipFill>
      </p:bgPr>
    </p:bg>
    <p:spTree>
      <p:nvGrpSpPr>
        <p:cNvPr id="32" name="Shape 32"/>
        <p:cNvGrpSpPr/>
        <p:nvPr/>
      </p:nvGrpSpPr>
      <p:grpSpPr>
        <a:xfrm>
          <a:off x="0" y="0"/>
          <a:ext cx="0" cy="0"/>
          <a:chOff x="0" y="0"/>
          <a:chExt cx="0" cy="0"/>
        </a:xfrm>
      </p:grpSpPr>
      <p:sp>
        <p:nvSpPr>
          <p:cNvPr id="33" name="Google Shape;33;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TITLE_AND_BODY_5">
    <p:spTree>
      <p:nvGrpSpPr>
        <p:cNvPr id="34" name="Shape 34"/>
        <p:cNvGrpSpPr/>
        <p:nvPr/>
      </p:nvGrpSpPr>
      <p:grpSpPr>
        <a:xfrm>
          <a:off x="0" y="0"/>
          <a:ext cx="0" cy="0"/>
          <a:chOff x="0" y="0"/>
          <a:chExt cx="0" cy="0"/>
        </a:xfrm>
      </p:grpSpPr>
      <p:sp>
        <p:nvSpPr>
          <p:cNvPr id="35" name="Google Shape;35;p1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6" name="Google Shape;36;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37" name="Google Shape;37;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3">
  <p:cSld name="TITLE_AND_BODY_6">
    <p:spTree>
      <p:nvGrpSpPr>
        <p:cNvPr id="38" name="Shape 38"/>
        <p:cNvGrpSpPr/>
        <p:nvPr/>
      </p:nvGrpSpPr>
      <p:grpSpPr>
        <a:xfrm>
          <a:off x="0" y="0"/>
          <a:ext cx="0" cy="0"/>
          <a:chOff x="0" y="0"/>
          <a:chExt cx="0" cy="0"/>
        </a:xfrm>
      </p:grpSpPr>
      <p:sp>
        <p:nvSpPr>
          <p:cNvPr id="39" name="Google Shape;39;p1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0" name="Google Shape;40;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1" name="Google Shape;41;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5">
  <p:cSld name="TITLE_AND_BODY_7">
    <p:spTree>
      <p:nvGrpSpPr>
        <p:cNvPr id="42" name="Shape 42"/>
        <p:cNvGrpSpPr/>
        <p:nvPr/>
      </p:nvGrpSpPr>
      <p:grpSpPr>
        <a:xfrm>
          <a:off x="0" y="0"/>
          <a:ext cx="0" cy="0"/>
          <a:chOff x="0" y="0"/>
          <a:chExt cx="0" cy="0"/>
        </a:xfrm>
      </p:grpSpPr>
      <p:sp>
        <p:nvSpPr>
          <p:cNvPr id="43" name="Google Shape;43;p1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4" name="Google Shape;44;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5" name="Google Shape;45;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46" name="Shape 46"/>
        <p:cNvGrpSpPr/>
        <p:nvPr/>
      </p:nvGrpSpPr>
      <p:grpSpPr>
        <a:xfrm>
          <a:off x="0" y="0"/>
          <a:ext cx="0" cy="0"/>
          <a:chOff x="0" y="0"/>
          <a:chExt cx="0" cy="0"/>
        </a:xfrm>
      </p:grpSpPr>
      <p:sp>
        <p:nvSpPr>
          <p:cNvPr id="47" name="Google Shape;47;p17"/>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48" name="Google Shape;48;p17"/>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9" name="Google Shape;49;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6">
  <p:cSld name="TITLE_AND_BODY_8">
    <p:spTree>
      <p:nvGrpSpPr>
        <p:cNvPr id="50" name="Shape 50"/>
        <p:cNvGrpSpPr/>
        <p:nvPr/>
      </p:nvGrpSpPr>
      <p:grpSpPr>
        <a:xfrm>
          <a:off x="0" y="0"/>
          <a:ext cx="0" cy="0"/>
          <a:chOff x="0" y="0"/>
          <a:chExt cx="0" cy="0"/>
        </a:xfrm>
      </p:grpSpPr>
      <p:sp>
        <p:nvSpPr>
          <p:cNvPr id="51" name="Google Shape;51;p1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53" name="Google Shape;53;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6 1">
  <p:cSld name="TITLE_AND_BODY_6_1">
    <p:bg>
      <p:bgPr>
        <a:blipFill>
          <a:blip r:embed="rId2">
            <a:alphaModFix/>
          </a:blip>
          <a:stretch>
            <a:fillRect/>
          </a:stretch>
        </a:blipFill>
      </p:bgPr>
    </p:bg>
    <p:spTree>
      <p:nvGrpSpPr>
        <p:cNvPr id="54" name="Shape 54"/>
        <p:cNvGrpSpPr/>
        <p:nvPr/>
      </p:nvGrpSpPr>
      <p:grpSpPr>
        <a:xfrm>
          <a:off x="0" y="0"/>
          <a:ext cx="0" cy="0"/>
          <a:chOff x="0" y="0"/>
          <a:chExt cx="0" cy="0"/>
        </a:xfrm>
      </p:grpSpPr>
      <p:sp>
        <p:nvSpPr>
          <p:cNvPr id="55" name="Google Shape;55;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8">
  <p:cSld name="TITLE_AND_BODY_8_1">
    <p:bg>
      <p:bgPr>
        <a:blipFill>
          <a:blip r:embed="rId2">
            <a:alphaModFix/>
          </a:blip>
          <a:stretch>
            <a:fillRect/>
          </a:stretch>
        </a:blipFill>
      </p:bgPr>
    </p:bg>
    <p:spTree>
      <p:nvGrpSpPr>
        <p:cNvPr id="56" name="Shape 56"/>
        <p:cNvGrpSpPr/>
        <p:nvPr/>
      </p:nvGrpSpPr>
      <p:grpSpPr>
        <a:xfrm>
          <a:off x="0" y="0"/>
          <a:ext cx="0" cy="0"/>
          <a:chOff x="0" y="0"/>
          <a:chExt cx="0" cy="0"/>
        </a:xfrm>
      </p:grpSpPr>
      <p:sp>
        <p:nvSpPr>
          <p:cNvPr id="57" name="Google Shape;57;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gradFill>
          <a:gsLst>
            <a:gs pos="0">
              <a:srgbClr val="F48208"/>
            </a:gs>
            <a:gs pos="100000">
              <a:srgbClr val="703E08"/>
            </a:gs>
          </a:gsLst>
          <a:path path="circle">
            <a:fillToRect b="50%" l="50%" r="50%" t="50%"/>
          </a:path>
          <a:tileRect/>
        </a:gradFill>
      </p:bgPr>
    </p:bg>
    <p:spTree>
      <p:nvGrpSpPr>
        <p:cNvPr id="11" name="Shape 11"/>
        <p:cNvGrpSpPr/>
        <p:nvPr/>
      </p:nvGrpSpPr>
      <p:grpSpPr>
        <a:xfrm>
          <a:off x="0" y="0"/>
          <a:ext cx="0" cy="0"/>
          <a:chOff x="0" y="0"/>
          <a:chExt cx="0" cy="0"/>
        </a:xfrm>
      </p:grpSpPr>
      <p:sp>
        <p:nvSpPr>
          <p:cNvPr id="12" name="Google Shape;12;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1 1 2 1">
  <p:cSld name="SECTION_HEADER_1_1_1_1_3">
    <p:bg>
      <p:bgPr>
        <a:gradFill>
          <a:gsLst>
            <a:gs pos="0">
              <a:srgbClr val="4E29AA"/>
            </a:gs>
            <a:gs pos="100000">
              <a:srgbClr val="1E123D"/>
            </a:gs>
          </a:gsLst>
          <a:path path="circle">
            <a:fillToRect b="50%" l="50%" r="50%" t="50%"/>
          </a:path>
          <a:tileRect/>
        </a:gradFill>
      </p:bgPr>
    </p:bg>
    <p:spTree>
      <p:nvGrpSpPr>
        <p:cNvPr id="58" name="Shape 58"/>
        <p:cNvGrpSpPr/>
        <p:nvPr/>
      </p:nvGrpSpPr>
      <p:grpSpPr>
        <a:xfrm>
          <a:off x="0" y="0"/>
          <a:ext cx="0" cy="0"/>
          <a:chOff x="0" y="0"/>
          <a:chExt cx="0" cy="0"/>
        </a:xfrm>
      </p:grpSpPr>
      <p:sp>
        <p:nvSpPr>
          <p:cNvPr id="59" name="Google Shape;59;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4" name="Shape 64"/>
        <p:cNvGrpSpPr/>
        <p:nvPr/>
      </p:nvGrpSpPr>
      <p:grpSpPr>
        <a:xfrm>
          <a:off x="0" y="0"/>
          <a:ext cx="0" cy="0"/>
          <a:chOff x="0" y="0"/>
          <a:chExt cx="0" cy="0"/>
        </a:xfrm>
      </p:grpSpPr>
      <p:sp>
        <p:nvSpPr>
          <p:cNvPr id="65" name="Google Shape;65;p2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6" name="Google Shape;66;p2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7" name="Google Shape;67;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8" name="Shape 68"/>
        <p:cNvGrpSpPr/>
        <p:nvPr/>
      </p:nvGrpSpPr>
      <p:grpSpPr>
        <a:xfrm>
          <a:off x="0" y="0"/>
          <a:ext cx="0" cy="0"/>
          <a:chOff x="0" y="0"/>
          <a:chExt cx="0" cy="0"/>
        </a:xfrm>
      </p:grpSpPr>
      <p:sp>
        <p:nvSpPr>
          <p:cNvPr id="69" name="Google Shape;69;p24"/>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70" name="Google Shape;70;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1" name="Shape 71"/>
        <p:cNvGrpSpPr/>
        <p:nvPr/>
      </p:nvGrpSpPr>
      <p:grpSpPr>
        <a:xfrm>
          <a:off x="0" y="0"/>
          <a:ext cx="0" cy="0"/>
          <a:chOff x="0" y="0"/>
          <a:chExt cx="0" cy="0"/>
        </a:xfrm>
      </p:grpSpPr>
      <p:sp>
        <p:nvSpPr>
          <p:cNvPr id="72" name="Google Shape;72;p2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3" name="Google Shape;73;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74" name="Google Shape;74;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5" name="Shape 75"/>
        <p:cNvGrpSpPr/>
        <p:nvPr/>
      </p:nvGrpSpPr>
      <p:grpSpPr>
        <a:xfrm>
          <a:off x="0" y="0"/>
          <a:ext cx="0" cy="0"/>
          <a:chOff x="0" y="0"/>
          <a:chExt cx="0" cy="0"/>
        </a:xfrm>
      </p:grpSpPr>
      <p:sp>
        <p:nvSpPr>
          <p:cNvPr id="76" name="Google Shape;76;p2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7" name="Google Shape;77;p26"/>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8" name="Google Shape;78;p26"/>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79" name="Google Shape;79;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0" name="Shape 80"/>
        <p:cNvGrpSpPr/>
        <p:nvPr/>
      </p:nvGrpSpPr>
      <p:grpSpPr>
        <a:xfrm>
          <a:off x="0" y="0"/>
          <a:ext cx="0" cy="0"/>
          <a:chOff x="0" y="0"/>
          <a:chExt cx="0" cy="0"/>
        </a:xfrm>
      </p:grpSpPr>
      <p:sp>
        <p:nvSpPr>
          <p:cNvPr id="81" name="Google Shape;81;p2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2" name="Google Shape;82;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3" name="Shape 83"/>
        <p:cNvGrpSpPr/>
        <p:nvPr/>
      </p:nvGrpSpPr>
      <p:grpSpPr>
        <a:xfrm>
          <a:off x="0" y="0"/>
          <a:ext cx="0" cy="0"/>
          <a:chOff x="0" y="0"/>
          <a:chExt cx="0" cy="0"/>
        </a:xfrm>
      </p:grpSpPr>
      <p:sp>
        <p:nvSpPr>
          <p:cNvPr id="84" name="Google Shape;84;p28"/>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5" name="Google Shape;85;p28"/>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86" name="Google Shape;86;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7" name="Shape 87"/>
        <p:cNvGrpSpPr/>
        <p:nvPr/>
      </p:nvGrpSpPr>
      <p:grpSpPr>
        <a:xfrm>
          <a:off x="0" y="0"/>
          <a:ext cx="0" cy="0"/>
          <a:chOff x="0" y="0"/>
          <a:chExt cx="0" cy="0"/>
        </a:xfrm>
      </p:grpSpPr>
      <p:sp>
        <p:nvSpPr>
          <p:cNvPr id="88" name="Google Shape;88;p29"/>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9" name="Google Shape;89;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0" name="Shape 90"/>
        <p:cNvGrpSpPr/>
        <p:nvPr/>
      </p:nvGrpSpPr>
      <p:grpSpPr>
        <a:xfrm>
          <a:off x="0" y="0"/>
          <a:ext cx="0" cy="0"/>
          <a:chOff x="0" y="0"/>
          <a:chExt cx="0" cy="0"/>
        </a:xfrm>
      </p:grpSpPr>
      <p:sp>
        <p:nvSpPr>
          <p:cNvPr id="91" name="Google Shape;91;p30"/>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30"/>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93" name="Google Shape;93;p30"/>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4" name="Google Shape;94;p30"/>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dk1"/>
              </a:buClr>
              <a:buSzPts val="1800"/>
              <a:buChar char="●"/>
              <a:defRPr>
                <a:solidFill>
                  <a:schemeClr val="dk1"/>
                </a:solidFill>
              </a:defRPr>
            </a:lvl1pPr>
            <a:lvl2pPr indent="-317500" lvl="1" marL="914400" rtl="0">
              <a:spcBef>
                <a:spcPts val="0"/>
              </a:spcBef>
              <a:spcAft>
                <a:spcPts val="0"/>
              </a:spcAft>
              <a:buClr>
                <a:schemeClr val="dk1"/>
              </a:buClr>
              <a:buSzPts val="1400"/>
              <a:buChar char="○"/>
              <a:defRPr>
                <a:solidFill>
                  <a:schemeClr val="dk1"/>
                </a:solidFill>
              </a:defRPr>
            </a:lvl2pPr>
            <a:lvl3pPr indent="-317500" lvl="2" marL="1371600" rtl="0">
              <a:spcBef>
                <a:spcPts val="0"/>
              </a:spcBef>
              <a:spcAft>
                <a:spcPts val="0"/>
              </a:spcAft>
              <a:buClr>
                <a:schemeClr val="dk1"/>
              </a:buClr>
              <a:buSzPts val="1400"/>
              <a:buChar char="■"/>
              <a:defRPr>
                <a:solidFill>
                  <a:schemeClr val="dk1"/>
                </a:solidFill>
              </a:defRPr>
            </a:lvl3pPr>
            <a:lvl4pPr indent="-317500" lvl="3" marL="1828800" rtl="0">
              <a:spcBef>
                <a:spcPts val="0"/>
              </a:spcBef>
              <a:spcAft>
                <a:spcPts val="0"/>
              </a:spcAft>
              <a:buClr>
                <a:schemeClr val="dk1"/>
              </a:buClr>
              <a:buSzPts val="1400"/>
              <a:buChar char="●"/>
              <a:defRPr>
                <a:solidFill>
                  <a:schemeClr val="dk1"/>
                </a:solidFill>
              </a:defRPr>
            </a:lvl4pPr>
            <a:lvl5pPr indent="-317500" lvl="4" marL="2286000" rtl="0">
              <a:spcBef>
                <a:spcPts val="0"/>
              </a:spcBef>
              <a:spcAft>
                <a:spcPts val="0"/>
              </a:spcAft>
              <a:buClr>
                <a:schemeClr val="dk1"/>
              </a:buClr>
              <a:buSzPts val="1400"/>
              <a:buChar char="○"/>
              <a:defRPr>
                <a:solidFill>
                  <a:schemeClr val="dk1"/>
                </a:solidFill>
              </a:defRPr>
            </a:lvl5pPr>
            <a:lvl6pPr indent="-317500" lvl="5" marL="2743200" rtl="0">
              <a:spcBef>
                <a:spcPts val="0"/>
              </a:spcBef>
              <a:spcAft>
                <a:spcPts val="0"/>
              </a:spcAft>
              <a:buClr>
                <a:schemeClr val="dk1"/>
              </a:buClr>
              <a:buSzPts val="1400"/>
              <a:buChar char="■"/>
              <a:defRPr>
                <a:solidFill>
                  <a:schemeClr val="dk1"/>
                </a:solidFill>
              </a:defRPr>
            </a:lvl6pPr>
            <a:lvl7pPr indent="-317500" lvl="6" marL="3200400" rtl="0">
              <a:spcBef>
                <a:spcPts val="0"/>
              </a:spcBef>
              <a:spcAft>
                <a:spcPts val="0"/>
              </a:spcAft>
              <a:buClr>
                <a:schemeClr val="dk1"/>
              </a:buClr>
              <a:buSzPts val="1400"/>
              <a:buChar char="●"/>
              <a:defRPr>
                <a:solidFill>
                  <a:schemeClr val="dk1"/>
                </a:solidFill>
              </a:defRPr>
            </a:lvl7pPr>
            <a:lvl8pPr indent="-317500" lvl="7" marL="3657600" rtl="0">
              <a:spcBef>
                <a:spcPts val="0"/>
              </a:spcBef>
              <a:spcAft>
                <a:spcPts val="0"/>
              </a:spcAft>
              <a:buClr>
                <a:schemeClr val="dk1"/>
              </a:buClr>
              <a:buSzPts val="1400"/>
              <a:buChar char="○"/>
              <a:defRPr>
                <a:solidFill>
                  <a:schemeClr val="dk1"/>
                </a:solidFill>
              </a:defRPr>
            </a:lvl8pPr>
            <a:lvl9pPr indent="-317500" lvl="8" marL="4114800" rtl="0">
              <a:spcBef>
                <a:spcPts val="0"/>
              </a:spcBef>
              <a:spcAft>
                <a:spcPts val="0"/>
              </a:spcAft>
              <a:buClr>
                <a:schemeClr val="dk1"/>
              </a:buClr>
              <a:buSzPts val="1400"/>
              <a:buChar char="■"/>
              <a:defRPr>
                <a:solidFill>
                  <a:schemeClr val="dk1"/>
                </a:solidFill>
              </a:defRPr>
            </a:lvl9pPr>
          </a:lstStyle>
          <a:p/>
        </p:txBody>
      </p:sp>
      <p:sp>
        <p:nvSpPr>
          <p:cNvPr id="95" name="Google Shape;95;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6" name="Shape 96"/>
        <p:cNvGrpSpPr/>
        <p:nvPr/>
      </p:nvGrpSpPr>
      <p:grpSpPr>
        <a:xfrm>
          <a:off x="0" y="0"/>
          <a:ext cx="0" cy="0"/>
          <a:chOff x="0" y="0"/>
          <a:chExt cx="0" cy="0"/>
        </a:xfrm>
      </p:grpSpPr>
      <p:sp>
        <p:nvSpPr>
          <p:cNvPr id="97" name="Google Shape;97;p31"/>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98" name="Google Shape;98;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gradFill>
          <a:gsLst>
            <a:gs pos="0">
              <a:srgbClr val="FFC002"/>
            </a:gs>
            <a:gs pos="100000">
              <a:srgbClr val="795B04"/>
            </a:gs>
          </a:gsLst>
          <a:path path="circle">
            <a:fillToRect b="50%" l="50%" r="50%" t="50%"/>
          </a:path>
          <a:tileRect/>
        </a:gradFill>
      </p:bgPr>
    </p:bg>
    <p:spTree>
      <p:nvGrpSpPr>
        <p:cNvPr id="13" name="Shape 13"/>
        <p:cNvGrpSpPr/>
        <p:nvPr/>
      </p:nvGrpSpPr>
      <p:grpSpPr>
        <a:xfrm>
          <a:off x="0" y="0"/>
          <a:ext cx="0" cy="0"/>
          <a:chOff x="0" y="0"/>
          <a:chExt cx="0" cy="0"/>
        </a:xfrm>
      </p:grpSpPr>
      <p:sp>
        <p:nvSpPr>
          <p:cNvPr id="14" name="Google Shape;1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9" name="Shape 99"/>
        <p:cNvGrpSpPr/>
        <p:nvPr/>
      </p:nvGrpSpPr>
      <p:grpSpPr>
        <a:xfrm>
          <a:off x="0" y="0"/>
          <a:ext cx="0" cy="0"/>
          <a:chOff x="0" y="0"/>
          <a:chExt cx="0" cy="0"/>
        </a:xfrm>
      </p:grpSpPr>
      <p:sp>
        <p:nvSpPr>
          <p:cNvPr id="100" name="Google Shape;100;p32"/>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01" name="Google Shape;101;p32"/>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102" name="Google Shape;102;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3" name="Shape 103"/>
        <p:cNvGrpSpPr/>
        <p:nvPr/>
      </p:nvGrpSpPr>
      <p:grpSpPr>
        <a:xfrm>
          <a:off x="0" y="0"/>
          <a:ext cx="0" cy="0"/>
          <a:chOff x="0" y="0"/>
          <a:chExt cx="0" cy="0"/>
        </a:xfrm>
      </p:grpSpPr>
      <p:sp>
        <p:nvSpPr>
          <p:cNvPr id="104" name="Google Shape;104;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bg>
      <p:bgPr>
        <a:blipFill>
          <a:blip r:embed="rId2">
            <a:alphaModFix/>
          </a:blip>
          <a:stretch>
            <a:fillRect/>
          </a:stretch>
        </a:blipFill>
      </p:bgPr>
    </p:bg>
    <p:spTree>
      <p:nvGrpSpPr>
        <p:cNvPr id="105" name="Shape 105"/>
        <p:cNvGrpSpPr/>
        <p:nvPr/>
      </p:nvGrpSpPr>
      <p:grpSpPr>
        <a:xfrm>
          <a:off x="0" y="0"/>
          <a:ext cx="0" cy="0"/>
          <a:chOff x="0" y="0"/>
          <a:chExt cx="0" cy="0"/>
        </a:xfrm>
      </p:grpSpPr>
      <p:sp>
        <p:nvSpPr>
          <p:cNvPr id="106" name="Google Shape;106;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TITLE_AND_BODY_2">
    <p:bg>
      <p:bgPr>
        <a:blipFill>
          <a:blip r:embed="rId2">
            <a:alphaModFix/>
          </a:blip>
          <a:stretch>
            <a:fillRect/>
          </a:stretch>
        </a:blipFill>
      </p:bgPr>
    </p:bg>
    <p:spTree>
      <p:nvGrpSpPr>
        <p:cNvPr id="107" name="Shape 107"/>
        <p:cNvGrpSpPr/>
        <p:nvPr/>
      </p:nvGrpSpPr>
      <p:grpSpPr>
        <a:xfrm>
          <a:off x="0" y="0"/>
          <a:ext cx="0" cy="0"/>
          <a:chOff x="0" y="0"/>
          <a:chExt cx="0" cy="0"/>
        </a:xfrm>
      </p:grpSpPr>
      <p:sp>
        <p:nvSpPr>
          <p:cNvPr id="108" name="Google Shape;108;p3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3">
  <p:cSld name="TITLE_AND_BODY_3">
    <p:bg>
      <p:bgPr>
        <a:blipFill>
          <a:blip r:embed="rId2">
            <a:alphaModFix/>
          </a:blip>
          <a:stretch>
            <a:fillRect/>
          </a:stretch>
        </a:blipFill>
      </p:bgPr>
    </p:bg>
    <p:spTree>
      <p:nvGrpSpPr>
        <p:cNvPr id="109" name="Shape 109"/>
        <p:cNvGrpSpPr/>
        <p:nvPr/>
      </p:nvGrpSpPr>
      <p:grpSpPr>
        <a:xfrm>
          <a:off x="0" y="0"/>
          <a:ext cx="0" cy="0"/>
          <a:chOff x="0" y="0"/>
          <a:chExt cx="0" cy="0"/>
        </a:xfrm>
      </p:grpSpPr>
      <p:sp>
        <p:nvSpPr>
          <p:cNvPr id="110" name="Google Shape;110;p3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4">
  <p:cSld name="TITLE_AND_BODY_4">
    <p:bg>
      <p:bgPr>
        <a:blipFill>
          <a:blip r:embed="rId2">
            <a:alphaModFix/>
          </a:blip>
          <a:stretch>
            <a:fillRect/>
          </a:stretch>
        </a:blipFill>
      </p:bgPr>
    </p:bg>
    <p:spTree>
      <p:nvGrpSpPr>
        <p:cNvPr id="111" name="Shape 111"/>
        <p:cNvGrpSpPr/>
        <p:nvPr/>
      </p:nvGrpSpPr>
      <p:grpSpPr>
        <a:xfrm>
          <a:off x="0" y="0"/>
          <a:ext cx="0" cy="0"/>
          <a:chOff x="0" y="0"/>
          <a:chExt cx="0" cy="0"/>
        </a:xfrm>
      </p:grpSpPr>
      <p:sp>
        <p:nvSpPr>
          <p:cNvPr id="112" name="Google Shape;112;p3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5">
  <p:cSld name="TITLE_AND_BODY_5">
    <p:bg>
      <p:bgPr>
        <a:blipFill>
          <a:blip r:embed="rId2">
            <a:alphaModFix/>
          </a:blip>
          <a:stretch>
            <a:fillRect/>
          </a:stretch>
        </a:blipFill>
      </p:bgPr>
    </p:bg>
    <p:spTree>
      <p:nvGrpSpPr>
        <p:cNvPr id="113" name="Shape 113"/>
        <p:cNvGrpSpPr/>
        <p:nvPr/>
      </p:nvGrpSpPr>
      <p:grpSpPr>
        <a:xfrm>
          <a:off x="0" y="0"/>
          <a:ext cx="0" cy="0"/>
          <a:chOff x="0" y="0"/>
          <a:chExt cx="0" cy="0"/>
        </a:xfrm>
      </p:grpSpPr>
      <p:sp>
        <p:nvSpPr>
          <p:cNvPr id="114" name="Google Shape;114;p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1 1 1">
  <p:cSld name="SECTION_HEADER_1_1_1_1_1">
    <p:bg>
      <p:bgPr>
        <a:gradFill>
          <a:gsLst>
            <a:gs pos="0">
              <a:srgbClr val="E900FF">
                <a:alpha val="91764"/>
              </a:srgbClr>
            </a:gs>
            <a:gs pos="100000">
              <a:srgbClr val="80008C"/>
            </a:gs>
          </a:gsLst>
          <a:path path="circle">
            <a:fillToRect b="50%" l="50%" r="50%" t="50%"/>
          </a:path>
          <a:tileRect/>
        </a:gradFill>
      </p:bgPr>
    </p:bg>
    <p:spTree>
      <p:nvGrpSpPr>
        <p:cNvPr id="115" name="Shape 115"/>
        <p:cNvGrpSpPr/>
        <p:nvPr/>
      </p:nvGrpSpPr>
      <p:grpSpPr>
        <a:xfrm>
          <a:off x="0" y="0"/>
          <a:ext cx="0" cy="0"/>
          <a:chOff x="0" y="0"/>
          <a:chExt cx="0" cy="0"/>
        </a:xfrm>
      </p:grpSpPr>
      <p:sp>
        <p:nvSpPr>
          <p:cNvPr id="116" name="Google Shape;116;p3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bg>
      <p:bgPr>
        <a:gradFill>
          <a:gsLst>
            <a:gs pos="0">
              <a:srgbClr val="DB0000"/>
            </a:gs>
            <a:gs pos="100000">
              <a:srgbClr val="540303"/>
            </a:gs>
          </a:gsLst>
          <a:path path="circle">
            <a:fillToRect b="50%" l="50%" r="50%" t="50%"/>
          </a:path>
          <a:tileRect/>
        </a:gradFill>
      </p:bgPr>
    </p:bg>
    <p:spTree>
      <p:nvGrpSpPr>
        <p:cNvPr id="117" name="Shape 117"/>
        <p:cNvGrpSpPr/>
        <p:nvPr/>
      </p:nvGrpSpPr>
      <p:grpSpPr>
        <a:xfrm>
          <a:off x="0" y="0"/>
          <a:ext cx="0" cy="0"/>
          <a:chOff x="0" y="0"/>
          <a:chExt cx="0" cy="0"/>
        </a:xfrm>
      </p:grpSpPr>
      <p:sp>
        <p:nvSpPr>
          <p:cNvPr id="118" name="Google Shape;118;p4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1 1">
  <p:cSld name="SECTION_HEADER_1_1_1_1_2">
    <p:bg>
      <p:bgPr>
        <a:gradFill>
          <a:gsLst>
            <a:gs pos="0">
              <a:srgbClr val="4E29AA"/>
            </a:gs>
            <a:gs pos="100000">
              <a:srgbClr val="1E123D"/>
            </a:gs>
          </a:gsLst>
          <a:path path="circle">
            <a:fillToRect b="50%" l="50%" r="50%" t="50%"/>
          </a:path>
          <a:tileRect/>
        </a:gradFill>
      </p:bgPr>
    </p:bg>
    <p:spTree>
      <p:nvGrpSpPr>
        <p:cNvPr id="119" name="Shape 119"/>
        <p:cNvGrpSpPr/>
        <p:nvPr/>
      </p:nvGrpSpPr>
      <p:grpSpPr>
        <a:xfrm>
          <a:off x="0" y="0"/>
          <a:ext cx="0" cy="0"/>
          <a:chOff x="0" y="0"/>
          <a:chExt cx="0" cy="0"/>
        </a:xfrm>
      </p:grpSpPr>
      <p:sp>
        <p:nvSpPr>
          <p:cNvPr id="120" name="Google Shape;120;p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p:cSld name="SECTION_HEADER_1_1">
    <p:bg>
      <p:bgPr>
        <a:gradFill>
          <a:gsLst>
            <a:gs pos="0">
              <a:srgbClr val="51AB2A"/>
            </a:gs>
            <a:gs pos="100000">
              <a:srgbClr val="203E13"/>
            </a:gs>
          </a:gsLst>
          <a:path path="circle">
            <a:fillToRect b="50%" l="50%" r="50%" t="50%"/>
          </a:path>
          <a:tileRect/>
        </a:gradFill>
      </p:bgPr>
    </p:bg>
    <p:spTree>
      <p:nvGrpSpPr>
        <p:cNvPr id="15" name="Shape 15"/>
        <p:cNvGrpSpPr/>
        <p:nvPr/>
      </p:nvGrpSpPr>
      <p:grpSpPr>
        <a:xfrm>
          <a:off x="0" y="0"/>
          <a:ext cx="0" cy="0"/>
          <a:chOff x="0" y="0"/>
          <a:chExt cx="0" cy="0"/>
        </a:xfrm>
      </p:grpSpPr>
      <p:sp>
        <p:nvSpPr>
          <p:cNvPr id="16" name="Google Shape;16;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6">
  <p:cSld name="TITLE_AND_BODY_6">
    <p:bg>
      <p:bgPr>
        <a:blipFill>
          <a:blip r:embed="rId2">
            <a:alphaModFix/>
          </a:blip>
          <a:stretch>
            <a:fillRect/>
          </a:stretch>
        </a:blipFill>
      </p:bgPr>
    </p:bg>
    <p:spTree>
      <p:nvGrpSpPr>
        <p:cNvPr id="121" name="Shape 121"/>
        <p:cNvGrpSpPr/>
        <p:nvPr/>
      </p:nvGrpSpPr>
      <p:grpSpPr>
        <a:xfrm>
          <a:off x="0" y="0"/>
          <a:ext cx="0" cy="0"/>
          <a:chOff x="0" y="0"/>
          <a:chExt cx="0" cy="0"/>
        </a:xfrm>
      </p:grpSpPr>
      <p:sp>
        <p:nvSpPr>
          <p:cNvPr id="122" name="Google Shape;122;p4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gradFill>
          <a:gsLst>
            <a:gs pos="0">
              <a:srgbClr val="FFC002"/>
            </a:gs>
            <a:gs pos="100000">
              <a:srgbClr val="795B04"/>
            </a:gs>
          </a:gsLst>
          <a:path path="circle">
            <a:fillToRect b="50%" l="50%" r="50%" t="50%"/>
          </a:path>
          <a:tileRect/>
        </a:gradFill>
      </p:bgPr>
    </p:bg>
    <p:spTree>
      <p:nvGrpSpPr>
        <p:cNvPr id="123" name="Shape 123"/>
        <p:cNvGrpSpPr/>
        <p:nvPr/>
      </p:nvGrpSpPr>
      <p:grpSpPr>
        <a:xfrm>
          <a:off x="0" y="0"/>
          <a:ext cx="0" cy="0"/>
          <a:chOff x="0" y="0"/>
          <a:chExt cx="0" cy="0"/>
        </a:xfrm>
      </p:grpSpPr>
      <p:sp>
        <p:nvSpPr>
          <p:cNvPr id="124" name="Google Shape;124;p4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1 1 2">
  <p:cSld name="SECTION_HEADER_1_1_1_1_3">
    <p:bg>
      <p:bgPr>
        <a:gradFill>
          <a:gsLst>
            <a:gs pos="0">
              <a:srgbClr val="4E29AA"/>
            </a:gs>
            <a:gs pos="100000">
              <a:srgbClr val="1E123D"/>
            </a:gs>
          </a:gsLst>
          <a:path path="circle">
            <a:fillToRect b="50%" l="50%" r="50%" t="50%"/>
          </a:path>
          <a:tileRect/>
        </a:gradFill>
      </p:bgPr>
    </p:bg>
    <p:spTree>
      <p:nvGrpSpPr>
        <p:cNvPr id="125" name="Shape 125"/>
        <p:cNvGrpSpPr/>
        <p:nvPr/>
      </p:nvGrpSpPr>
      <p:grpSpPr>
        <a:xfrm>
          <a:off x="0" y="0"/>
          <a:ext cx="0" cy="0"/>
          <a:chOff x="0" y="0"/>
          <a:chExt cx="0" cy="0"/>
        </a:xfrm>
      </p:grpSpPr>
      <p:sp>
        <p:nvSpPr>
          <p:cNvPr id="126" name="Google Shape;126;p4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7">
  <p:cSld name="TITLE_AND_BODY_7">
    <p:bg>
      <p:bgPr>
        <a:blipFill>
          <a:blip r:embed="rId2">
            <a:alphaModFix/>
          </a:blip>
          <a:stretch>
            <a:fillRect/>
          </a:stretch>
        </a:blipFill>
      </p:bgPr>
    </p:bg>
    <p:spTree>
      <p:nvGrpSpPr>
        <p:cNvPr id="127" name="Shape 127"/>
        <p:cNvGrpSpPr/>
        <p:nvPr/>
      </p:nvGrpSpPr>
      <p:grpSpPr>
        <a:xfrm>
          <a:off x="0" y="0"/>
          <a:ext cx="0" cy="0"/>
          <a:chOff x="0" y="0"/>
          <a:chExt cx="0" cy="0"/>
        </a:xfrm>
      </p:grpSpPr>
      <p:sp>
        <p:nvSpPr>
          <p:cNvPr id="128" name="Google Shape;128;p4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8">
  <p:cSld name="TITLE_AND_BODY_8">
    <p:bg>
      <p:bgPr>
        <a:blipFill>
          <a:blip r:embed="rId2">
            <a:alphaModFix/>
          </a:blip>
          <a:stretch>
            <a:fillRect/>
          </a:stretch>
        </a:blipFill>
      </p:bgPr>
    </p:bg>
    <p:spTree>
      <p:nvGrpSpPr>
        <p:cNvPr id="129" name="Shape 129"/>
        <p:cNvGrpSpPr/>
        <p:nvPr/>
      </p:nvGrpSpPr>
      <p:grpSpPr>
        <a:xfrm>
          <a:off x="0" y="0"/>
          <a:ext cx="0" cy="0"/>
          <a:chOff x="0" y="0"/>
          <a:chExt cx="0" cy="0"/>
        </a:xfrm>
      </p:grpSpPr>
      <p:sp>
        <p:nvSpPr>
          <p:cNvPr id="130" name="Google Shape;130;p4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9">
  <p:cSld name="TITLE_AND_BODY_9">
    <p:bg>
      <p:bgPr>
        <a:blipFill>
          <a:blip r:embed="rId2">
            <a:alphaModFix/>
          </a:blip>
          <a:stretch>
            <a:fillRect/>
          </a:stretch>
        </a:blipFill>
      </p:bgPr>
    </p:bg>
    <p:spTree>
      <p:nvGrpSpPr>
        <p:cNvPr id="131" name="Shape 131"/>
        <p:cNvGrpSpPr/>
        <p:nvPr/>
      </p:nvGrpSpPr>
      <p:grpSpPr>
        <a:xfrm>
          <a:off x="0" y="0"/>
          <a:ext cx="0" cy="0"/>
          <a:chOff x="0" y="0"/>
          <a:chExt cx="0" cy="0"/>
        </a:xfrm>
      </p:grpSpPr>
      <p:sp>
        <p:nvSpPr>
          <p:cNvPr id="132" name="Google Shape;132;p4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1 1 3">
  <p:cSld name="SECTION_HEADER_1_1_1_1_4">
    <p:bg>
      <p:bgPr>
        <a:gradFill>
          <a:gsLst>
            <a:gs pos="0">
              <a:srgbClr val="4E29AA"/>
            </a:gs>
            <a:gs pos="100000">
              <a:srgbClr val="1E123D"/>
            </a:gs>
          </a:gsLst>
          <a:path path="circle">
            <a:fillToRect b="50%" l="50%" r="50%" t="50%"/>
          </a:path>
          <a:tileRect/>
        </a:gradFill>
      </p:bgPr>
    </p:bg>
    <p:spTree>
      <p:nvGrpSpPr>
        <p:cNvPr id="133" name="Shape 133"/>
        <p:cNvGrpSpPr/>
        <p:nvPr/>
      </p:nvGrpSpPr>
      <p:grpSpPr>
        <a:xfrm>
          <a:off x="0" y="0"/>
          <a:ext cx="0" cy="0"/>
          <a:chOff x="0" y="0"/>
          <a:chExt cx="0" cy="0"/>
        </a:xfrm>
      </p:grpSpPr>
      <p:sp>
        <p:nvSpPr>
          <p:cNvPr id="134" name="Google Shape;134;p4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6 1">
  <p:cSld name="TITLE_AND_BODY_6_1">
    <p:bg>
      <p:bgPr>
        <a:blipFill>
          <a:blip r:embed="rId2">
            <a:alphaModFix/>
          </a:blip>
          <a:stretch>
            <a:fillRect/>
          </a:stretch>
        </a:blipFill>
      </p:bgPr>
    </p:bg>
    <p:spTree>
      <p:nvGrpSpPr>
        <p:cNvPr id="135" name="Shape 135"/>
        <p:cNvGrpSpPr/>
        <p:nvPr/>
      </p:nvGrpSpPr>
      <p:grpSpPr>
        <a:xfrm>
          <a:off x="0" y="0"/>
          <a:ext cx="0" cy="0"/>
          <a:chOff x="0" y="0"/>
          <a:chExt cx="0" cy="0"/>
        </a:xfrm>
      </p:grpSpPr>
      <p:sp>
        <p:nvSpPr>
          <p:cNvPr id="136" name="Google Shape;136;p4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p:cSld name="SECTION_HEADER_1_1">
    <p:bg>
      <p:bgPr>
        <a:gradFill>
          <a:gsLst>
            <a:gs pos="0">
              <a:srgbClr val="51AB2A"/>
            </a:gs>
            <a:gs pos="100000">
              <a:srgbClr val="203E13"/>
            </a:gs>
          </a:gsLst>
          <a:path path="circle">
            <a:fillToRect b="50%" l="50%" r="50%" t="50%"/>
          </a:path>
          <a:tileRect/>
        </a:gradFill>
      </p:bgPr>
    </p:bg>
    <p:spTree>
      <p:nvGrpSpPr>
        <p:cNvPr id="137" name="Shape 137"/>
        <p:cNvGrpSpPr/>
        <p:nvPr/>
      </p:nvGrpSpPr>
      <p:grpSpPr>
        <a:xfrm>
          <a:off x="0" y="0"/>
          <a:ext cx="0" cy="0"/>
          <a:chOff x="0" y="0"/>
          <a:chExt cx="0" cy="0"/>
        </a:xfrm>
      </p:grpSpPr>
      <p:sp>
        <p:nvSpPr>
          <p:cNvPr id="138" name="Google Shape;138;p5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gradFill>
          <a:gsLst>
            <a:gs pos="0">
              <a:srgbClr val="DB0000"/>
            </a:gs>
            <a:gs pos="100000">
              <a:srgbClr val="540303"/>
            </a:gs>
          </a:gsLst>
          <a:path path="circle">
            <a:fillToRect b="50%" l="50%" r="50%" t="50%"/>
          </a:path>
          <a:tileRect/>
        </a:gradFill>
      </p:bgPr>
    </p:bg>
    <p:spTree>
      <p:nvGrpSpPr>
        <p:cNvPr id="143" name="Shape 143"/>
        <p:cNvGrpSpPr/>
        <p:nvPr/>
      </p:nvGrpSpPr>
      <p:grpSpPr>
        <a:xfrm>
          <a:off x="0" y="0"/>
          <a:ext cx="0" cy="0"/>
          <a:chOff x="0" y="0"/>
          <a:chExt cx="0" cy="0"/>
        </a:xfrm>
      </p:grpSpPr>
      <p:sp>
        <p:nvSpPr>
          <p:cNvPr id="144" name="Google Shape;144;p5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1">
  <p:cSld name="SECTION_HEADER_1_1_1">
    <p:bg>
      <p:bgPr>
        <a:gradFill>
          <a:gsLst>
            <a:gs pos="0">
              <a:srgbClr val="1077D2"/>
            </a:gs>
            <a:gs pos="100000">
              <a:srgbClr val="093153"/>
            </a:gs>
          </a:gsLst>
          <a:path path="circle">
            <a:fillToRect b="50%" l="50%" r="50%" t="50%"/>
          </a:path>
          <a:tileRect/>
        </a:gradFill>
      </p:bgPr>
    </p:bg>
    <p:spTree>
      <p:nvGrpSpPr>
        <p:cNvPr id="17" name="Shape 17"/>
        <p:cNvGrpSpPr/>
        <p:nvPr/>
      </p:nvGrpSpPr>
      <p:grpSpPr>
        <a:xfrm>
          <a:off x="0" y="0"/>
          <a:ext cx="0" cy="0"/>
          <a:chOff x="0" y="0"/>
          <a:chExt cx="0" cy="0"/>
        </a:xfrm>
      </p:grpSpPr>
      <p:sp>
        <p:nvSpPr>
          <p:cNvPr id="18" name="Google Shape;1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gradFill>
          <a:gsLst>
            <a:gs pos="0">
              <a:srgbClr val="F48208"/>
            </a:gs>
            <a:gs pos="100000">
              <a:srgbClr val="703E08"/>
            </a:gs>
          </a:gsLst>
          <a:path path="circle">
            <a:fillToRect b="50%" l="50%" r="50%" t="50%"/>
          </a:path>
          <a:tileRect/>
        </a:gradFill>
      </p:bgPr>
    </p:bg>
    <p:spTree>
      <p:nvGrpSpPr>
        <p:cNvPr id="145" name="Shape 145"/>
        <p:cNvGrpSpPr/>
        <p:nvPr/>
      </p:nvGrpSpPr>
      <p:grpSpPr>
        <a:xfrm>
          <a:off x="0" y="0"/>
          <a:ext cx="0" cy="0"/>
          <a:chOff x="0" y="0"/>
          <a:chExt cx="0" cy="0"/>
        </a:xfrm>
      </p:grpSpPr>
      <p:sp>
        <p:nvSpPr>
          <p:cNvPr id="146" name="Google Shape;146;p5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gradFill>
          <a:gsLst>
            <a:gs pos="0">
              <a:srgbClr val="FFC002"/>
            </a:gs>
            <a:gs pos="100000">
              <a:srgbClr val="795B04"/>
            </a:gs>
          </a:gsLst>
          <a:path path="circle">
            <a:fillToRect b="50%" l="50%" r="50%" t="50%"/>
          </a:path>
          <a:tileRect/>
        </a:gradFill>
      </p:bgPr>
    </p:bg>
    <p:spTree>
      <p:nvGrpSpPr>
        <p:cNvPr id="147" name="Shape 147"/>
        <p:cNvGrpSpPr/>
        <p:nvPr/>
      </p:nvGrpSpPr>
      <p:grpSpPr>
        <a:xfrm>
          <a:off x="0" y="0"/>
          <a:ext cx="0" cy="0"/>
          <a:chOff x="0" y="0"/>
          <a:chExt cx="0" cy="0"/>
        </a:xfrm>
      </p:grpSpPr>
      <p:sp>
        <p:nvSpPr>
          <p:cNvPr id="148" name="Google Shape;148;p5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p:cSld name="SECTION_HEADER_1_1">
    <p:bg>
      <p:bgPr>
        <a:gradFill>
          <a:gsLst>
            <a:gs pos="0">
              <a:srgbClr val="51AB2A"/>
            </a:gs>
            <a:gs pos="100000">
              <a:srgbClr val="203E13"/>
            </a:gs>
          </a:gsLst>
          <a:path path="circle">
            <a:fillToRect b="50%" l="50%" r="50%" t="50%"/>
          </a:path>
          <a:tileRect/>
        </a:gradFill>
      </p:bgPr>
    </p:bg>
    <p:spTree>
      <p:nvGrpSpPr>
        <p:cNvPr id="149" name="Shape 149"/>
        <p:cNvGrpSpPr/>
        <p:nvPr/>
      </p:nvGrpSpPr>
      <p:grpSpPr>
        <a:xfrm>
          <a:off x="0" y="0"/>
          <a:ext cx="0" cy="0"/>
          <a:chOff x="0" y="0"/>
          <a:chExt cx="0" cy="0"/>
        </a:xfrm>
      </p:grpSpPr>
      <p:sp>
        <p:nvSpPr>
          <p:cNvPr id="150" name="Google Shape;150;p5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1">
  <p:cSld name="SECTION_HEADER_1_1_1">
    <p:bg>
      <p:bgPr>
        <a:gradFill>
          <a:gsLst>
            <a:gs pos="0">
              <a:srgbClr val="1077D2"/>
            </a:gs>
            <a:gs pos="100000">
              <a:srgbClr val="093153"/>
            </a:gs>
          </a:gsLst>
          <a:path path="circle">
            <a:fillToRect b="50%" l="50%" r="50%" t="50%"/>
          </a:path>
          <a:tileRect/>
        </a:gradFill>
      </p:bgPr>
    </p:bg>
    <p:spTree>
      <p:nvGrpSpPr>
        <p:cNvPr id="151" name="Shape 151"/>
        <p:cNvGrpSpPr/>
        <p:nvPr/>
      </p:nvGrpSpPr>
      <p:grpSpPr>
        <a:xfrm>
          <a:off x="0" y="0"/>
          <a:ext cx="0" cy="0"/>
          <a:chOff x="0" y="0"/>
          <a:chExt cx="0" cy="0"/>
        </a:xfrm>
      </p:grpSpPr>
      <p:sp>
        <p:nvSpPr>
          <p:cNvPr id="152" name="Google Shape;152;p5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1 1">
  <p:cSld name="SECTION_HEADER_1_1_1_1">
    <p:bg>
      <p:bgPr>
        <a:gradFill>
          <a:gsLst>
            <a:gs pos="0">
              <a:srgbClr val="4E29AA"/>
            </a:gs>
            <a:gs pos="100000">
              <a:srgbClr val="1E123D"/>
            </a:gs>
          </a:gsLst>
          <a:path path="circle">
            <a:fillToRect b="50%" l="50%" r="50%" t="50%"/>
          </a:path>
          <a:tileRect/>
        </a:gradFill>
      </p:bgPr>
    </p:bg>
    <p:spTree>
      <p:nvGrpSpPr>
        <p:cNvPr id="153" name="Shape 153"/>
        <p:cNvGrpSpPr/>
        <p:nvPr/>
      </p:nvGrpSpPr>
      <p:grpSpPr>
        <a:xfrm>
          <a:off x="0" y="0"/>
          <a:ext cx="0" cy="0"/>
          <a:chOff x="0" y="0"/>
          <a:chExt cx="0" cy="0"/>
        </a:xfrm>
      </p:grpSpPr>
      <p:sp>
        <p:nvSpPr>
          <p:cNvPr id="154" name="Google Shape;154;p5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1 1 1">
  <p:cSld name="SECTION_HEADER_1_1_1_1_1">
    <p:bg>
      <p:bgPr>
        <a:gradFill>
          <a:gsLst>
            <a:gs pos="0">
              <a:srgbClr val="E900FF">
                <a:alpha val="91764"/>
              </a:srgbClr>
            </a:gs>
            <a:gs pos="100000">
              <a:srgbClr val="80008C"/>
            </a:gs>
          </a:gsLst>
          <a:path path="circle">
            <a:fillToRect b="50%" l="50%" r="50%" t="50%"/>
          </a:path>
          <a:tileRect/>
        </a:gradFill>
      </p:bgPr>
    </p:bg>
    <p:spTree>
      <p:nvGrpSpPr>
        <p:cNvPr id="155" name="Shape 155"/>
        <p:cNvGrpSpPr/>
        <p:nvPr/>
      </p:nvGrpSpPr>
      <p:grpSpPr>
        <a:xfrm>
          <a:off x="0" y="0"/>
          <a:ext cx="0" cy="0"/>
          <a:chOff x="0" y="0"/>
          <a:chExt cx="0" cy="0"/>
        </a:xfrm>
      </p:grpSpPr>
      <p:sp>
        <p:nvSpPr>
          <p:cNvPr id="156" name="Google Shape;156;p5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blipFill>
          <a:blip r:embed="rId2">
            <a:alphaModFix/>
          </a:blip>
          <a:stretch>
            <a:fillRect/>
          </a:stretch>
        </a:blipFill>
      </p:bgPr>
    </p:bg>
    <p:spTree>
      <p:nvGrpSpPr>
        <p:cNvPr id="157" name="Shape 157"/>
        <p:cNvGrpSpPr/>
        <p:nvPr/>
      </p:nvGrpSpPr>
      <p:grpSpPr>
        <a:xfrm>
          <a:off x="0" y="0"/>
          <a:ext cx="0" cy="0"/>
          <a:chOff x="0" y="0"/>
          <a:chExt cx="0" cy="0"/>
        </a:xfrm>
      </p:grpSpPr>
      <p:sp>
        <p:nvSpPr>
          <p:cNvPr id="158" name="Google Shape;158;p5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ainbow" type="blank">
  <p:cSld name="BLANK">
    <p:spTree>
      <p:nvGrpSpPr>
        <p:cNvPr id="159" name="Shape 159"/>
        <p:cNvGrpSpPr/>
        <p:nvPr/>
      </p:nvGrpSpPr>
      <p:grpSpPr>
        <a:xfrm>
          <a:off x="0" y="0"/>
          <a:ext cx="0" cy="0"/>
          <a:chOff x="0" y="0"/>
          <a:chExt cx="0" cy="0"/>
        </a:xfrm>
      </p:grpSpPr>
      <p:sp>
        <p:nvSpPr>
          <p:cNvPr id="160" name="Google Shape;160;p6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1 1 2">
  <p:cSld name="SECTION_HEADER_1_1_1_1_2">
    <p:bg>
      <p:bgPr>
        <a:gradFill>
          <a:gsLst>
            <a:gs pos="0">
              <a:srgbClr val="4E29AA"/>
            </a:gs>
            <a:gs pos="100000">
              <a:srgbClr val="1E123D"/>
            </a:gs>
          </a:gsLst>
          <a:path path="circle">
            <a:fillToRect b="50%" l="50%" r="50%" t="50%"/>
          </a:path>
          <a:tileRect/>
        </a:gradFill>
      </p:bgPr>
    </p:bg>
    <p:spTree>
      <p:nvGrpSpPr>
        <p:cNvPr id="161" name="Shape 161"/>
        <p:cNvGrpSpPr/>
        <p:nvPr/>
      </p:nvGrpSpPr>
      <p:grpSpPr>
        <a:xfrm>
          <a:off x="0" y="0"/>
          <a:ext cx="0" cy="0"/>
          <a:chOff x="0" y="0"/>
          <a:chExt cx="0" cy="0"/>
        </a:xfrm>
      </p:grpSpPr>
      <p:sp>
        <p:nvSpPr>
          <p:cNvPr id="162" name="Google Shape;162;p6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163" name="Shape 163"/>
        <p:cNvGrpSpPr/>
        <p:nvPr/>
      </p:nvGrpSpPr>
      <p:grpSpPr>
        <a:xfrm>
          <a:off x="0" y="0"/>
          <a:ext cx="0" cy="0"/>
          <a:chOff x="0" y="0"/>
          <a:chExt cx="0" cy="0"/>
        </a:xfrm>
      </p:grpSpPr>
      <p:sp>
        <p:nvSpPr>
          <p:cNvPr id="164" name="Google Shape;164;p62"/>
          <p:cNvSpPr txBox="1"/>
          <p:nvPr>
            <p:ph type="title"/>
          </p:nvPr>
        </p:nvSpPr>
        <p:spPr>
          <a:xfrm>
            <a:off x="311700" y="445025"/>
            <a:ext cx="8520600" cy="5730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5" name="Google Shape;165;p6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66" name="Google Shape;166;p6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1 1">
  <p:cSld name="SECTION_HEADER_1_1_1_1">
    <p:bg>
      <p:bgPr>
        <a:gradFill>
          <a:gsLst>
            <a:gs pos="0">
              <a:srgbClr val="4E29AA"/>
            </a:gs>
            <a:gs pos="100000">
              <a:srgbClr val="1E123D"/>
            </a:gs>
          </a:gsLst>
          <a:path path="circle">
            <a:fillToRect b="50%" l="50%" r="50%" t="50%"/>
          </a:path>
          <a:tileRect/>
        </a:gradFill>
      </p:bgPr>
    </p:bg>
    <p:spTree>
      <p:nvGrpSpPr>
        <p:cNvPr id="19" name="Shape 19"/>
        <p:cNvGrpSpPr/>
        <p:nvPr/>
      </p:nvGrpSpPr>
      <p:grpSpPr>
        <a:xfrm>
          <a:off x="0" y="0"/>
          <a:ext cx="0" cy="0"/>
          <a:chOff x="0" y="0"/>
          <a:chExt cx="0" cy="0"/>
        </a:xfrm>
      </p:grpSpPr>
      <p:sp>
        <p:nvSpPr>
          <p:cNvPr id="20" name="Google Shape;2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6">
  <p:cSld name="TITLE_AND_BODY_8">
    <p:spTree>
      <p:nvGrpSpPr>
        <p:cNvPr id="167" name="Shape 167"/>
        <p:cNvGrpSpPr/>
        <p:nvPr/>
      </p:nvGrpSpPr>
      <p:grpSpPr>
        <a:xfrm>
          <a:off x="0" y="0"/>
          <a:ext cx="0" cy="0"/>
          <a:chOff x="0" y="0"/>
          <a:chExt cx="0" cy="0"/>
        </a:xfrm>
      </p:grpSpPr>
      <p:sp>
        <p:nvSpPr>
          <p:cNvPr id="168" name="Google Shape;168;p6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9" name="Google Shape;169;p6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70" name="Google Shape;170;p6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2">
  <p:cSld name="TITLE_AND_BODY_9">
    <p:spTree>
      <p:nvGrpSpPr>
        <p:cNvPr id="171" name="Shape 171"/>
        <p:cNvGrpSpPr/>
        <p:nvPr/>
      </p:nvGrpSpPr>
      <p:grpSpPr>
        <a:xfrm>
          <a:off x="0" y="0"/>
          <a:ext cx="0" cy="0"/>
          <a:chOff x="0" y="0"/>
          <a:chExt cx="0" cy="0"/>
        </a:xfrm>
      </p:grpSpPr>
      <p:sp>
        <p:nvSpPr>
          <p:cNvPr id="172" name="Google Shape;172;p64"/>
          <p:cNvSpPr txBox="1"/>
          <p:nvPr>
            <p:ph type="title"/>
          </p:nvPr>
        </p:nvSpPr>
        <p:spPr>
          <a:xfrm>
            <a:off x="311700" y="445025"/>
            <a:ext cx="8520600" cy="5730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3" name="Google Shape;173;p6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74" name="Google Shape;174;p6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5">
  <p:cSld name="TITLE_AND_BODY_5">
    <p:bg>
      <p:bgPr>
        <a:blipFill>
          <a:blip r:embed="rId2">
            <a:alphaModFix/>
          </a:blip>
          <a:stretch>
            <a:fillRect/>
          </a:stretch>
        </a:blipFill>
      </p:bgPr>
    </p:bg>
    <p:spTree>
      <p:nvGrpSpPr>
        <p:cNvPr id="175" name="Shape 175"/>
        <p:cNvGrpSpPr/>
        <p:nvPr/>
      </p:nvGrpSpPr>
      <p:grpSpPr>
        <a:xfrm>
          <a:off x="0" y="0"/>
          <a:ext cx="0" cy="0"/>
          <a:chOff x="0" y="0"/>
          <a:chExt cx="0" cy="0"/>
        </a:xfrm>
      </p:grpSpPr>
      <p:sp>
        <p:nvSpPr>
          <p:cNvPr id="176" name="Google Shape;176;p6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1 1 1">
  <p:cSld name="SECTION_HEADER_1_1_1_1_1">
    <p:bg>
      <p:bgPr>
        <a:gradFill>
          <a:gsLst>
            <a:gs pos="0">
              <a:srgbClr val="E900FF">
                <a:alpha val="91764"/>
              </a:srgbClr>
            </a:gs>
            <a:gs pos="100000">
              <a:srgbClr val="80008C"/>
            </a:gs>
          </a:gsLst>
          <a:path path="circle">
            <a:fillToRect b="50%" l="50%" r="50%" t="50%"/>
          </a:path>
          <a:tileRect/>
        </a:gradFill>
      </p:bgPr>
    </p:bg>
    <p:spTree>
      <p:nvGrpSpPr>
        <p:cNvPr id="21" name="Shape 21"/>
        <p:cNvGrpSpPr/>
        <p:nvPr/>
      </p:nvGrpSpPr>
      <p:grpSpPr>
        <a:xfrm>
          <a:off x="0" y="0"/>
          <a:ext cx="0" cy="0"/>
          <a:chOff x="0" y="0"/>
          <a:chExt cx="0" cy="0"/>
        </a:xfrm>
      </p:grpSpPr>
      <p:sp>
        <p:nvSpPr>
          <p:cNvPr id="22" name="Google Shape;22;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blipFill>
          <a:blip r:embed="rId2">
            <a:alphaModFix/>
          </a:blip>
          <a:stretch>
            <a:fillRect/>
          </a:stretch>
        </a:blipFill>
      </p:bgPr>
    </p:bg>
    <p:spTree>
      <p:nvGrpSpPr>
        <p:cNvPr id="23" name="Shape 23"/>
        <p:cNvGrpSpPr/>
        <p:nvPr/>
      </p:nvGrpSpPr>
      <p:grpSpPr>
        <a:xfrm>
          <a:off x="0" y="0"/>
          <a:ext cx="0" cy="0"/>
          <a:chOff x="0" y="0"/>
          <a:chExt cx="0" cy="0"/>
        </a:xfrm>
      </p:grpSpPr>
      <p:sp>
        <p:nvSpPr>
          <p:cNvPr id="24" name="Google Shape;24;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ainbow" type="blank">
  <p:cSld name="BLANK">
    <p:spTree>
      <p:nvGrpSpPr>
        <p:cNvPr id="25" name="Shape 25"/>
        <p:cNvGrpSpPr/>
        <p:nvPr/>
      </p:nvGrpSpPr>
      <p:grpSpPr>
        <a:xfrm>
          <a:off x="0" y="0"/>
          <a:ext cx="0" cy="0"/>
          <a:chOff x="0" y="0"/>
          <a:chExt cx="0" cy="0"/>
        </a:xfrm>
      </p:grpSpPr>
      <p:sp>
        <p:nvSpPr>
          <p:cNvPr id="26" name="Google Shape;26;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27" name="Google Shape;27;p10"/>
          <p:cNvPicPr preferRelativeResize="0"/>
          <p:nvPr/>
        </p:nvPicPr>
        <p:blipFill rotWithShape="1">
          <a:blip r:embed="rId2">
            <a:alphaModFix/>
          </a:blip>
          <a:srcRect b="0" l="0" r="645" t="0"/>
          <a:stretch/>
        </p:blipFill>
        <p:spPr>
          <a:xfrm>
            <a:off x="0" y="0"/>
            <a:ext cx="9144000" cy="5143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0.xml"/><Relationship Id="rId22" Type="http://schemas.openxmlformats.org/officeDocument/2006/relationships/slideLayout" Target="../slideLayouts/slideLayout42.xml"/><Relationship Id="rId21" Type="http://schemas.openxmlformats.org/officeDocument/2006/relationships/slideLayout" Target="../slideLayouts/slideLayout41.xml"/><Relationship Id="rId24" Type="http://schemas.openxmlformats.org/officeDocument/2006/relationships/slideLayout" Target="../slideLayouts/slideLayout44.xml"/><Relationship Id="rId23" Type="http://schemas.openxmlformats.org/officeDocument/2006/relationships/slideLayout" Target="../slideLayouts/slideLayout43.xml"/><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9" Type="http://schemas.openxmlformats.org/officeDocument/2006/relationships/slideLayout" Target="../slideLayouts/slideLayout29.xml"/><Relationship Id="rId26" Type="http://schemas.openxmlformats.org/officeDocument/2006/relationships/slideLayout" Target="../slideLayouts/slideLayout46.xml"/><Relationship Id="rId25" Type="http://schemas.openxmlformats.org/officeDocument/2006/relationships/slideLayout" Target="../slideLayouts/slideLayout45.xml"/><Relationship Id="rId28" Type="http://schemas.openxmlformats.org/officeDocument/2006/relationships/slideLayout" Target="../slideLayouts/slideLayout48.xml"/><Relationship Id="rId27" Type="http://schemas.openxmlformats.org/officeDocument/2006/relationships/slideLayout" Target="../slideLayouts/slideLayout47.xml"/><Relationship Id="rId5" Type="http://schemas.openxmlformats.org/officeDocument/2006/relationships/slideLayout" Target="../slideLayouts/slideLayout25.xml"/><Relationship Id="rId6" Type="http://schemas.openxmlformats.org/officeDocument/2006/relationships/slideLayout" Target="../slideLayouts/slideLayout26.xml"/><Relationship Id="rId29" Type="http://schemas.openxmlformats.org/officeDocument/2006/relationships/theme" Target="../theme/theme1.xml"/><Relationship Id="rId7" Type="http://schemas.openxmlformats.org/officeDocument/2006/relationships/slideLayout" Target="../slideLayouts/slideLayout27.xml"/><Relationship Id="rId8" Type="http://schemas.openxmlformats.org/officeDocument/2006/relationships/slideLayout" Target="../slideLayouts/slideLayout28.xml"/><Relationship Id="rId11" Type="http://schemas.openxmlformats.org/officeDocument/2006/relationships/slideLayout" Target="../slideLayouts/slideLayout31.xml"/><Relationship Id="rId10" Type="http://schemas.openxmlformats.org/officeDocument/2006/relationships/slideLayout" Target="../slideLayouts/slideLayout30.xml"/><Relationship Id="rId13" Type="http://schemas.openxmlformats.org/officeDocument/2006/relationships/slideLayout" Target="../slideLayouts/slideLayout33.xml"/><Relationship Id="rId12" Type="http://schemas.openxmlformats.org/officeDocument/2006/relationships/slideLayout" Target="../slideLayouts/slideLayout32.xml"/><Relationship Id="rId15" Type="http://schemas.openxmlformats.org/officeDocument/2006/relationships/slideLayout" Target="../slideLayouts/slideLayout35.xml"/><Relationship Id="rId14" Type="http://schemas.openxmlformats.org/officeDocument/2006/relationships/slideLayout" Target="../slideLayouts/slideLayout34.xml"/><Relationship Id="rId17" Type="http://schemas.openxmlformats.org/officeDocument/2006/relationships/slideLayout" Target="../slideLayouts/slideLayout37.xml"/><Relationship Id="rId16" Type="http://schemas.openxmlformats.org/officeDocument/2006/relationships/slideLayout" Target="../slideLayouts/slideLayout36.xml"/><Relationship Id="rId19" Type="http://schemas.openxmlformats.org/officeDocument/2006/relationships/slideLayout" Target="../slideLayouts/slideLayout39.xml"/><Relationship Id="rId18"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slideLayout" Target="../slideLayouts/slideLayout50.xml"/><Relationship Id="rId3" Type="http://schemas.openxmlformats.org/officeDocument/2006/relationships/slideLayout" Target="../slideLayouts/slideLayout51.xml"/><Relationship Id="rId4" Type="http://schemas.openxmlformats.org/officeDocument/2006/relationships/slideLayout" Target="../slideLayouts/slideLayout52.xml"/><Relationship Id="rId9" Type="http://schemas.openxmlformats.org/officeDocument/2006/relationships/slideLayout" Target="../slideLayouts/slideLayout57.xml"/><Relationship Id="rId5" Type="http://schemas.openxmlformats.org/officeDocument/2006/relationships/slideLayout" Target="../slideLayouts/slideLayout53.xml"/><Relationship Id="rId6" Type="http://schemas.openxmlformats.org/officeDocument/2006/relationships/slideLayout" Target="../slideLayouts/slideLayout54.xml"/><Relationship Id="rId7" Type="http://schemas.openxmlformats.org/officeDocument/2006/relationships/slideLayout" Target="../slideLayouts/slideLayout55.xml"/><Relationship Id="rId8" Type="http://schemas.openxmlformats.org/officeDocument/2006/relationships/slideLayout" Target="../slideLayouts/slideLayout56.xml"/><Relationship Id="rId11" Type="http://schemas.openxmlformats.org/officeDocument/2006/relationships/slideLayout" Target="../slideLayouts/slideLayout59.xml"/><Relationship Id="rId10" Type="http://schemas.openxmlformats.org/officeDocument/2006/relationships/slideLayout" Target="../slideLayouts/slideLayout58.xml"/><Relationship Id="rId13" Type="http://schemas.openxmlformats.org/officeDocument/2006/relationships/slideLayout" Target="../slideLayouts/slideLayout61.xml"/><Relationship Id="rId12" Type="http://schemas.openxmlformats.org/officeDocument/2006/relationships/slideLayout" Target="../slideLayouts/slideLayout60.xml"/><Relationship Id="rId15" Type="http://schemas.openxmlformats.org/officeDocument/2006/relationships/theme" Target="../theme/theme3.xml"/><Relationship Id="rId1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60" name="Shape 60"/>
        <p:cNvGrpSpPr/>
        <p:nvPr/>
      </p:nvGrpSpPr>
      <p:grpSpPr>
        <a:xfrm>
          <a:off x="0" y="0"/>
          <a:ext cx="0" cy="0"/>
          <a:chOff x="0" y="0"/>
          <a:chExt cx="0" cy="0"/>
        </a:xfrm>
      </p:grpSpPr>
      <p:sp>
        <p:nvSpPr>
          <p:cNvPr id="61" name="Google Shape;61;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62" name="Google Shape;62;p2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lt2"/>
              </a:buClr>
              <a:buSzPts val="1800"/>
              <a:buChar char="●"/>
              <a:defRPr sz="1800">
                <a:solidFill>
                  <a:schemeClr val="lt2"/>
                </a:solidFill>
              </a:defRPr>
            </a:lvl1pPr>
            <a:lvl2pPr indent="-317500" lvl="1" marL="914400" rtl="0">
              <a:lnSpc>
                <a:spcPct val="115000"/>
              </a:lnSpc>
              <a:spcBef>
                <a:spcPts val="0"/>
              </a:spcBef>
              <a:spcAft>
                <a:spcPts val="0"/>
              </a:spcAft>
              <a:buClr>
                <a:schemeClr val="lt2"/>
              </a:buClr>
              <a:buSzPts val="1400"/>
              <a:buChar char="○"/>
              <a:defRPr>
                <a:solidFill>
                  <a:schemeClr val="lt2"/>
                </a:solidFill>
              </a:defRPr>
            </a:lvl2pPr>
            <a:lvl3pPr indent="-317500" lvl="2" marL="1371600" rtl="0">
              <a:lnSpc>
                <a:spcPct val="115000"/>
              </a:lnSpc>
              <a:spcBef>
                <a:spcPts val="0"/>
              </a:spcBef>
              <a:spcAft>
                <a:spcPts val="0"/>
              </a:spcAft>
              <a:buClr>
                <a:schemeClr val="lt2"/>
              </a:buClr>
              <a:buSzPts val="1400"/>
              <a:buChar char="■"/>
              <a:defRPr>
                <a:solidFill>
                  <a:schemeClr val="lt2"/>
                </a:solidFill>
              </a:defRPr>
            </a:lvl3pPr>
            <a:lvl4pPr indent="-317500" lvl="3" marL="1828800" rtl="0">
              <a:lnSpc>
                <a:spcPct val="115000"/>
              </a:lnSpc>
              <a:spcBef>
                <a:spcPts val="0"/>
              </a:spcBef>
              <a:spcAft>
                <a:spcPts val="0"/>
              </a:spcAft>
              <a:buClr>
                <a:schemeClr val="lt2"/>
              </a:buClr>
              <a:buSzPts val="1400"/>
              <a:buChar char="●"/>
              <a:defRPr>
                <a:solidFill>
                  <a:schemeClr val="lt2"/>
                </a:solidFill>
              </a:defRPr>
            </a:lvl4pPr>
            <a:lvl5pPr indent="-317500" lvl="4" marL="2286000" rtl="0">
              <a:lnSpc>
                <a:spcPct val="115000"/>
              </a:lnSpc>
              <a:spcBef>
                <a:spcPts val="0"/>
              </a:spcBef>
              <a:spcAft>
                <a:spcPts val="0"/>
              </a:spcAft>
              <a:buClr>
                <a:schemeClr val="lt2"/>
              </a:buClr>
              <a:buSzPts val="1400"/>
              <a:buChar char="○"/>
              <a:defRPr>
                <a:solidFill>
                  <a:schemeClr val="lt2"/>
                </a:solidFill>
              </a:defRPr>
            </a:lvl5pPr>
            <a:lvl6pPr indent="-317500" lvl="5" marL="2743200" rtl="0">
              <a:lnSpc>
                <a:spcPct val="115000"/>
              </a:lnSpc>
              <a:spcBef>
                <a:spcPts val="0"/>
              </a:spcBef>
              <a:spcAft>
                <a:spcPts val="0"/>
              </a:spcAft>
              <a:buClr>
                <a:schemeClr val="lt2"/>
              </a:buClr>
              <a:buSzPts val="1400"/>
              <a:buChar char="■"/>
              <a:defRPr>
                <a:solidFill>
                  <a:schemeClr val="lt2"/>
                </a:solidFill>
              </a:defRPr>
            </a:lvl6pPr>
            <a:lvl7pPr indent="-317500" lvl="6" marL="3200400" rtl="0">
              <a:lnSpc>
                <a:spcPct val="115000"/>
              </a:lnSpc>
              <a:spcBef>
                <a:spcPts val="0"/>
              </a:spcBef>
              <a:spcAft>
                <a:spcPts val="0"/>
              </a:spcAft>
              <a:buClr>
                <a:schemeClr val="lt2"/>
              </a:buClr>
              <a:buSzPts val="1400"/>
              <a:buChar char="●"/>
              <a:defRPr>
                <a:solidFill>
                  <a:schemeClr val="lt2"/>
                </a:solidFill>
              </a:defRPr>
            </a:lvl7pPr>
            <a:lvl8pPr indent="-317500" lvl="7" marL="3657600" rtl="0">
              <a:lnSpc>
                <a:spcPct val="115000"/>
              </a:lnSpc>
              <a:spcBef>
                <a:spcPts val="0"/>
              </a:spcBef>
              <a:spcAft>
                <a:spcPts val="0"/>
              </a:spcAft>
              <a:buClr>
                <a:schemeClr val="lt2"/>
              </a:buClr>
              <a:buSzPts val="1400"/>
              <a:buChar char="○"/>
              <a:defRPr>
                <a:solidFill>
                  <a:schemeClr val="lt2"/>
                </a:solidFill>
              </a:defRPr>
            </a:lvl8pPr>
            <a:lvl9pPr indent="-317500" lvl="8" marL="4114800" rtl="0">
              <a:lnSpc>
                <a:spcPct val="115000"/>
              </a:lnSpc>
              <a:spcBef>
                <a:spcPts val="0"/>
              </a:spcBef>
              <a:spcAft>
                <a:spcPts val="0"/>
              </a:spcAft>
              <a:buClr>
                <a:schemeClr val="lt2"/>
              </a:buClr>
              <a:buSzPts val="1400"/>
              <a:buChar char="■"/>
              <a:defRPr>
                <a:solidFill>
                  <a:schemeClr val="lt2"/>
                </a:solidFill>
              </a:defRPr>
            </a:lvl9pPr>
          </a:lstStyle>
          <a:p/>
        </p:txBody>
      </p:sp>
      <p:sp>
        <p:nvSpPr>
          <p:cNvPr id="63" name="Google Shape;63;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lt2"/>
                </a:solidFill>
              </a:defRPr>
            </a:lvl1pPr>
            <a:lvl2pPr lvl="1" rtl="0" algn="r">
              <a:buNone/>
              <a:defRPr sz="1000">
                <a:solidFill>
                  <a:schemeClr val="lt2"/>
                </a:solidFill>
              </a:defRPr>
            </a:lvl2pPr>
            <a:lvl3pPr lvl="2" rtl="0" algn="r">
              <a:buNone/>
              <a:defRPr sz="1000">
                <a:solidFill>
                  <a:schemeClr val="lt2"/>
                </a:solidFill>
              </a:defRPr>
            </a:lvl3pPr>
            <a:lvl4pPr lvl="3" rtl="0" algn="r">
              <a:buNone/>
              <a:defRPr sz="1000">
                <a:solidFill>
                  <a:schemeClr val="lt2"/>
                </a:solidFill>
              </a:defRPr>
            </a:lvl4pPr>
            <a:lvl5pPr lvl="4" rtl="0" algn="r">
              <a:buNone/>
              <a:defRPr sz="1000">
                <a:solidFill>
                  <a:schemeClr val="lt2"/>
                </a:solidFill>
              </a:defRPr>
            </a:lvl5pPr>
            <a:lvl6pPr lvl="5" rtl="0" algn="r">
              <a:buNone/>
              <a:defRPr sz="1000">
                <a:solidFill>
                  <a:schemeClr val="lt2"/>
                </a:solidFill>
              </a:defRPr>
            </a:lvl6pPr>
            <a:lvl7pPr lvl="6" rtl="0" algn="r">
              <a:buNone/>
              <a:defRPr sz="1000">
                <a:solidFill>
                  <a:schemeClr val="lt2"/>
                </a:solidFill>
              </a:defRPr>
            </a:lvl7pPr>
            <a:lvl8pPr lvl="7" rtl="0" algn="r">
              <a:buNone/>
              <a:defRPr sz="1000">
                <a:solidFill>
                  <a:schemeClr val="lt2"/>
                </a:solidFill>
              </a:defRPr>
            </a:lvl8pPr>
            <a:lvl9pPr lvl="8" rtl="0"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 id="2147483690" r:id="rId23"/>
    <p:sldLayoutId id="2147483691" r:id="rId24"/>
    <p:sldLayoutId id="2147483692" r:id="rId25"/>
    <p:sldLayoutId id="2147483693" r:id="rId26"/>
    <p:sldLayoutId id="2147483694" r:id="rId27"/>
    <p:sldLayoutId id="2147483695" r:id="rId2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139" name="Shape 139"/>
        <p:cNvGrpSpPr/>
        <p:nvPr/>
      </p:nvGrpSpPr>
      <p:grpSpPr>
        <a:xfrm>
          <a:off x="0" y="0"/>
          <a:ext cx="0" cy="0"/>
          <a:chOff x="0" y="0"/>
          <a:chExt cx="0" cy="0"/>
        </a:xfrm>
      </p:grpSpPr>
      <p:sp>
        <p:nvSpPr>
          <p:cNvPr id="140" name="Google Shape;140;p5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41" name="Google Shape;141;p5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lt2"/>
              </a:buClr>
              <a:buSzPts val="1800"/>
              <a:buChar char="●"/>
              <a:defRPr sz="1800">
                <a:solidFill>
                  <a:schemeClr val="lt2"/>
                </a:solidFill>
              </a:defRPr>
            </a:lvl1pPr>
            <a:lvl2pPr indent="-317500" lvl="1" marL="914400" rtl="0">
              <a:lnSpc>
                <a:spcPct val="115000"/>
              </a:lnSpc>
              <a:spcBef>
                <a:spcPts val="0"/>
              </a:spcBef>
              <a:spcAft>
                <a:spcPts val="0"/>
              </a:spcAft>
              <a:buClr>
                <a:schemeClr val="lt2"/>
              </a:buClr>
              <a:buSzPts val="1400"/>
              <a:buChar char="○"/>
              <a:defRPr>
                <a:solidFill>
                  <a:schemeClr val="lt2"/>
                </a:solidFill>
              </a:defRPr>
            </a:lvl2pPr>
            <a:lvl3pPr indent="-317500" lvl="2" marL="1371600" rtl="0">
              <a:lnSpc>
                <a:spcPct val="115000"/>
              </a:lnSpc>
              <a:spcBef>
                <a:spcPts val="0"/>
              </a:spcBef>
              <a:spcAft>
                <a:spcPts val="0"/>
              </a:spcAft>
              <a:buClr>
                <a:schemeClr val="lt2"/>
              </a:buClr>
              <a:buSzPts val="1400"/>
              <a:buChar char="■"/>
              <a:defRPr>
                <a:solidFill>
                  <a:schemeClr val="lt2"/>
                </a:solidFill>
              </a:defRPr>
            </a:lvl3pPr>
            <a:lvl4pPr indent="-317500" lvl="3" marL="1828800" rtl="0">
              <a:lnSpc>
                <a:spcPct val="115000"/>
              </a:lnSpc>
              <a:spcBef>
                <a:spcPts val="0"/>
              </a:spcBef>
              <a:spcAft>
                <a:spcPts val="0"/>
              </a:spcAft>
              <a:buClr>
                <a:schemeClr val="lt2"/>
              </a:buClr>
              <a:buSzPts val="1400"/>
              <a:buChar char="●"/>
              <a:defRPr>
                <a:solidFill>
                  <a:schemeClr val="lt2"/>
                </a:solidFill>
              </a:defRPr>
            </a:lvl4pPr>
            <a:lvl5pPr indent="-317500" lvl="4" marL="2286000" rtl="0">
              <a:lnSpc>
                <a:spcPct val="115000"/>
              </a:lnSpc>
              <a:spcBef>
                <a:spcPts val="0"/>
              </a:spcBef>
              <a:spcAft>
                <a:spcPts val="0"/>
              </a:spcAft>
              <a:buClr>
                <a:schemeClr val="lt2"/>
              </a:buClr>
              <a:buSzPts val="1400"/>
              <a:buChar char="○"/>
              <a:defRPr>
                <a:solidFill>
                  <a:schemeClr val="lt2"/>
                </a:solidFill>
              </a:defRPr>
            </a:lvl5pPr>
            <a:lvl6pPr indent="-317500" lvl="5" marL="2743200" rtl="0">
              <a:lnSpc>
                <a:spcPct val="115000"/>
              </a:lnSpc>
              <a:spcBef>
                <a:spcPts val="0"/>
              </a:spcBef>
              <a:spcAft>
                <a:spcPts val="0"/>
              </a:spcAft>
              <a:buClr>
                <a:schemeClr val="lt2"/>
              </a:buClr>
              <a:buSzPts val="1400"/>
              <a:buChar char="■"/>
              <a:defRPr>
                <a:solidFill>
                  <a:schemeClr val="lt2"/>
                </a:solidFill>
              </a:defRPr>
            </a:lvl6pPr>
            <a:lvl7pPr indent="-317500" lvl="6" marL="3200400" rtl="0">
              <a:lnSpc>
                <a:spcPct val="115000"/>
              </a:lnSpc>
              <a:spcBef>
                <a:spcPts val="0"/>
              </a:spcBef>
              <a:spcAft>
                <a:spcPts val="0"/>
              </a:spcAft>
              <a:buClr>
                <a:schemeClr val="lt2"/>
              </a:buClr>
              <a:buSzPts val="1400"/>
              <a:buChar char="●"/>
              <a:defRPr>
                <a:solidFill>
                  <a:schemeClr val="lt2"/>
                </a:solidFill>
              </a:defRPr>
            </a:lvl7pPr>
            <a:lvl8pPr indent="-317500" lvl="7" marL="3657600" rtl="0">
              <a:lnSpc>
                <a:spcPct val="115000"/>
              </a:lnSpc>
              <a:spcBef>
                <a:spcPts val="0"/>
              </a:spcBef>
              <a:spcAft>
                <a:spcPts val="0"/>
              </a:spcAft>
              <a:buClr>
                <a:schemeClr val="lt2"/>
              </a:buClr>
              <a:buSzPts val="1400"/>
              <a:buChar char="○"/>
              <a:defRPr>
                <a:solidFill>
                  <a:schemeClr val="lt2"/>
                </a:solidFill>
              </a:defRPr>
            </a:lvl8pPr>
            <a:lvl9pPr indent="-317500" lvl="8" marL="4114800" rtl="0">
              <a:lnSpc>
                <a:spcPct val="115000"/>
              </a:lnSpc>
              <a:spcBef>
                <a:spcPts val="0"/>
              </a:spcBef>
              <a:spcAft>
                <a:spcPts val="0"/>
              </a:spcAft>
              <a:buClr>
                <a:schemeClr val="lt2"/>
              </a:buClr>
              <a:buSzPts val="1400"/>
              <a:buChar char="■"/>
              <a:defRPr>
                <a:solidFill>
                  <a:schemeClr val="lt2"/>
                </a:solidFill>
              </a:defRPr>
            </a:lvl9pPr>
          </a:lstStyle>
          <a:p/>
        </p:txBody>
      </p:sp>
      <p:sp>
        <p:nvSpPr>
          <p:cNvPr id="142" name="Google Shape;142;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lt2"/>
                </a:solidFill>
              </a:defRPr>
            </a:lvl1pPr>
            <a:lvl2pPr lvl="1" rtl="0" algn="r">
              <a:buNone/>
              <a:defRPr sz="1000">
                <a:solidFill>
                  <a:schemeClr val="lt2"/>
                </a:solidFill>
              </a:defRPr>
            </a:lvl2pPr>
            <a:lvl3pPr lvl="2" rtl="0" algn="r">
              <a:buNone/>
              <a:defRPr sz="1000">
                <a:solidFill>
                  <a:schemeClr val="lt2"/>
                </a:solidFill>
              </a:defRPr>
            </a:lvl3pPr>
            <a:lvl4pPr lvl="3" rtl="0" algn="r">
              <a:buNone/>
              <a:defRPr sz="1000">
                <a:solidFill>
                  <a:schemeClr val="lt2"/>
                </a:solidFill>
              </a:defRPr>
            </a:lvl4pPr>
            <a:lvl5pPr lvl="4" rtl="0" algn="r">
              <a:buNone/>
              <a:defRPr sz="1000">
                <a:solidFill>
                  <a:schemeClr val="lt2"/>
                </a:solidFill>
              </a:defRPr>
            </a:lvl5pPr>
            <a:lvl6pPr lvl="5" rtl="0" algn="r">
              <a:buNone/>
              <a:defRPr sz="1000">
                <a:solidFill>
                  <a:schemeClr val="lt2"/>
                </a:solidFill>
              </a:defRPr>
            </a:lvl6pPr>
            <a:lvl7pPr lvl="6" rtl="0" algn="r">
              <a:buNone/>
              <a:defRPr sz="1000">
                <a:solidFill>
                  <a:schemeClr val="lt2"/>
                </a:solidFill>
              </a:defRPr>
            </a:lvl7pPr>
            <a:lvl8pPr lvl="7" rtl="0" algn="r">
              <a:buNone/>
              <a:defRPr sz="1000">
                <a:solidFill>
                  <a:schemeClr val="lt2"/>
                </a:solidFill>
              </a:defRPr>
            </a:lvl8pPr>
            <a:lvl9pPr lvl="8" rtl="0"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xml"/><Relationship Id="rId3" Type="http://schemas.openxmlformats.org/officeDocument/2006/relationships/image" Target="../media/image13.jp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0.xml"/><Relationship Id="rId3" Type="http://schemas.openxmlformats.org/officeDocument/2006/relationships/image" Target="../media/image26.png"/><Relationship Id="rId4" Type="http://schemas.openxmlformats.org/officeDocument/2006/relationships/hyperlink" Target="http://dontchangethislink.peardeckmagic.zone?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OTZlMmY3ZTgzXzBfODYiLCJjb250ZW50SW5zdGFuY2VJZCI6IjE3cUgtREh2Y3JfSDRfZWRPM2NJT0twcHYtZlBWd1owZ1R2VlYzb3c4RnZVL2E4ZWIxZjU2LWZiZDctNDFiNC1iYTE3LWFhNDBmMmE4NDkwMiJ9pearId=magic-pear-metadata-identifier" TargetMode="External"/><Relationship Id="rId5"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4.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5.xml"/><Relationship Id="rId3" Type="http://schemas.openxmlformats.org/officeDocument/2006/relationships/hyperlink" Target="http://dontchangethislink.peardeckmagic.zone?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OTZlMmY3ZTgzXzBfODYiLCJjb250ZW50SW5zdGFuY2VJZCI6IjE3cUgtREh2Y3JfSDRfZWRPM2NJT0twcHYtZlBWd1owZ1R2VlYzb3c4RnZVL2E4ZWIxZjU2LWZiZDctNDFiNC1iYTE3LWFhNDBmMmE4NDkwMiJ9pearId=magic-pear-metadata-identifier" TargetMode="External"/><Relationship Id="rId4" Type="http://schemas.openxmlformats.org/officeDocument/2006/relationships/image" Target="../media/image47.png"/><Relationship Id="rId5"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6.xml"/><Relationship Id="rId3" Type="http://schemas.openxmlformats.org/officeDocument/2006/relationships/hyperlink" Target="http://dontchangethislink.peardeckmagic.zone?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OTZlMmY3ZTgzXzBfODYiLCJjb250ZW50SW5zdGFuY2VJZCI6IjE3cUgtREh2Y3JfSDRfZWRPM2NJT0twcHYtZlBWd1owZ1R2VlYzb3c4RnZVL2E4ZWIxZjU2LWZiZDctNDFiNC1iYTE3LWFhNDBmMmE4NDkwMiJ9pearId=magic-pear-metadata-identifier" TargetMode="External"/><Relationship Id="rId4" Type="http://schemas.openxmlformats.org/officeDocument/2006/relationships/image" Target="../media/image31.png"/><Relationship Id="rId5"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7.xml"/><Relationship Id="rId3" Type="http://schemas.openxmlformats.org/officeDocument/2006/relationships/hyperlink" Target="http://dontchangethislink.peardeckmagic.zone?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OTZlMmY3ZTgzXzBfODYiLCJjb250ZW50SW5zdGFuY2VJZCI6IjE3cUgtREh2Y3JfSDRfZWRPM2NJT0twcHYtZlBWd1owZ1R2VlYzb3c4RnZVL2E4ZWIxZjU2LWZiZDctNDFiNC1iYTE3LWFhNDBmMmE4NDkwMiJ9pearId=magic-pear-metadata-identifier" TargetMode="Externa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8.xml"/><Relationship Id="rId3" Type="http://schemas.openxmlformats.org/officeDocument/2006/relationships/hyperlink" Target="http://dontchangethislink.peardeckmagic.zone?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OTZlMmY3ZTgzXzBfODYiLCJjb250ZW50SW5zdGFuY2VJZCI6IjE3cUgtREh2Y3JfSDRfZWRPM2NJT0twcHYtZlBWd1owZ1R2VlYzb3c4RnZVL2E4ZWIxZjU2LWZiZDctNDFiNC1iYTE3LWFhNDBmMmE4NDkwMiJ9pearId=magic-pear-metadata-identifier" TargetMode="Externa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9.xml"/><Relationship Id="rId3" Type="http://schemas.openxmlformats.org/officeDocument/2006/relationships/hyperlink" Target="http://dontchangethislink.peardeckmagic.zone?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OTZlMmY3ZTgzXzBfODYiLCJjb250ZW50SW5zdGFuY2VJZCI6IjE3cUgtREh2Y3JfSDRfZWRPM2NJT0twcHYtZlBWd1owZ1R2VlYzb3c4RnZVL2E4ZWIxZjU2LWZiZDctNDFiNC1iYTE3LWFhNDBmMmE4NDkwMiJ9pearId=magic-pear-metadata-identifier" TargetMode="Externa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20.xml"/><Relationship Id="rId3" Type="http://schemas.openxmlformats.org/officeDocument/2006/relationships/hyperlink" Target="http://dontchangethislink.peardeckmagic.zone?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OTZlMmY3ZTgzXzBfODYiLCJjb250ZW50SW5zdGFuY2VJZCI6IjE3cUgtREh2Y3JfSDRfZWRPM2NJT0twcHYtZlBWd1owZ1R2VlYzb3c4RnZVL2E4ZWIxZjU2LWZiZDctNDFiNC1iYTE3LWFhNDBmMmE4NDkwMiJ9pearId=magic-pear-metadata-identifier"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1.xml"/><Relationship Id="rId3" Type="http://schemas.openxmlformats.org/officeDocument/2006/relationships/image" Target="../media/image35.png"/><Relationship Id="rId4" Type="http://schemas.openxmlformats.org/officeDocument/2006/relationships/image" Target="../media/image33.jpg"/><Relationship Id="rId5"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22.xml"/><Relationship Id="rId3" Type="http://schemas.openxmlformats.org/officeDocument/2006/relationships/image" Target="../media/image24.png"/><Relationship Id="rId4" Type="http://schemas.openxmlformats.org/officeDocument/2006/relationships/image" Target="../media/image28.png"/><Relationship Id="rId5" Type="http://schemas.openxmlformats.org/officeDocument/2006/relationships/image" Target="../media/image37.png"/><Relationship Id="rId6"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23.xml"/><Relationship Id="rId3" Type="http://schemas.openxmlformats.org/officeDocument/2006/relationships/hyperlink" Target="http://dontchangethislink.peardeckmagic.zone?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OTZlMmY3ZTgzXzBfODYiLCJjb250ZW50SW5zdGFuY2VJZCI6IjE3cUgtREh2Y3JfSDRfZWRPM2NJT0twcHYtZlBWd1owZ1R2VlYzb3c4RnZVL2E4ZWIxZjU2LWZiZDctNDFiNC1iYTE3LWFhNDBmMmE4NDkwMiJ9pearId=magic-pear-metadata-identifier" TargetMode="Externa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24.xml"/><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6.png"/><Relationship Id="rId6"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7.xml"/><Relationship Id="rId3" Type="http://schemas.openxmlformats.org/officeDocument/2006/relationships/hyperlink" Target="http://dontchangethislink.peardeckmagic.zone?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OTZlMmY3ZTgzXzBfODYiLCJjb250ZW50SW5zdGFuY2VJZCI6IjE3cUgtREh2Y3JfSDRfZWRPM2NJT0twcHYtZlBWd1owZ1R2VlYzb3c4RnZVL2E4ZWIxZjU2LWZiZDctNDFiNC1iYTE3LWFhNDBmMmE4NDkwMiJ9pearId=magic-pear-metadata-identifier" TargetMode="External"/><Relationship Id="rId4" Type="http://schemas.openxmlformats.org/officeDocument/2006/relationships/hyperlink" Target="https://mathsbot.com/manipulatives/fractionWall" TargetMode="External"/><Relationship Id="rId5" Type="http://schemas.openxmlformats.org/officeDocument/2006/relationships/image" Target="../media/image18.png"/><Relationship Id="rId6"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8.xml"/><Relationship Id="rId3" Type="http://schemas.openxmlformats.org/officeDocument/2006/relationships/hyperlink" Target="http://dontchangethislink.peardeckmagic.zone?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OTZlMmY3ZTgzXzBfODYiLCJjb250ZW50SW5zdGFuY2VJZCI6IjE3cUgtREh2Y3JfSDRfZWRPM2NJT0twcHYtZlBWd1owZ1R2VlYzb3c4RnZVL2E4ZWIxZjU2LWZiZDctNDFiNC1iYTE3LWFhNDBmMmE4NDkwMiJ9pearId=magic-pear-metadata-identifier" TargetMode="External"/><Relationship Id="rId4" Type="http://schemas.openxmlformats.org/officeDocument/2006/relationships/image" Target="../media/image18.png"/><Relationship Id="rId5"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29.xml"/><Relationship Id="rId3" Type="http://schemas.openxmlformats.org/officeDocument/2006/relationships/image" Target="../media/image48.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33.xml"/><Relationship Id="rId3" Type="http://schemas.openxmlformats.org/officeDocument/2006/relationships/hyperlink" Target="http://dontchangethislink.peardeckmagic.zone?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OTZlMmY3ZTgzXzBfODYiLCJjb250ZW50SW5zdGFuY2VJZCI6IjE3cUgtREh2Y3JfSDRfZWRPM2NJT0twcHYtZlBWd1owZ1R2VlYzb3c4RnZVL2E4ZWIxZjU2LWZiZDctNDFiNC1iYTE3LWFhNDBmMmE4NDkwMiJ9pearId=magic-pear-metadata-identifier" TargetMode="Externa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34.xml"/><Relationship Id="rId3" Type="http://schemas.openxmlformats.org/officeDocument/2006/relationships/hyperlink" Target="http://dontchangethislink.peardeckmagic.zone?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OTZlMmY3ZTgzXzBfODYiLCJjb250ZW50SW5zdGFuY2VJZCI6IjE3cUgtREh2Y3JfSDRfZWRPM2NJT0twcHYtZlBWd1owZ1R2VlYzb3c4RnZVL2E4ZWIxZjU2LWZiZDctNDFiNC1iYTE3LWFhNDBmMmE4NDkwMiJ9pearId=magic-pear-metadata-identifier" TargetMode="External"/><Relationship Id="rId4" Type="http://schemas.openxmlformats.org/officeDocument/2006/relationships/image" Target="../media/image38.png"/><Relationship Id="rId5" Type="http://schemas.openxmlformats.org/officeDocument/2006/relationships/image" Target="../media/image4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35.xml"/><Relationship Id="rId3" Type="http://schemas.openxmlformats.org/officeDocument/2006/relationships/hyperlink" Target="http://dontchangethislink.peardeckmagic.zone?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OTZlMmY3ZTgzXzBfODYiLCJjb250ZW50SW5zdGFuY2VJZCI6IjE3cUgtREh2Y3JfSDRfZWRPM2NJT0twcHYtZlBWd1owZ1R2VlYzb3c4RnZVL2E4ZWIxZjU2LWZiZDctNDFiNC1iYTE3LWFhNDBmMmE4NDkwMiJ9pearId=magic-pear-metadata-identifier" TargetMode="External"/><Relationship Id="rId4" Type="http://schemas.openxmlformats.org/officeDocument/2006/relationships/image" Target="../media/image38.png"/><Relationship Id="rId9" Type="http://schemas.openxmlformats.org/officeDocument/2006/relationships/image" Target="../media/image54.png"/><Relationship Id="rId5" Type="http://schemas.openxmlformats.org/officeDocument/2006/relationships/image" Target="../media/image52.png"/><Relationship Id="rId6" Type="http://schemas.openxmlformats.org/officeDocument/2006/relationships/image" Target="../media/image42.png"/><Relationship Id="rId7" Type="http://schemas.openxmlformats.org/officeDocument/2006/relationships/image" Target="../media/image39.png"/><Relationship Id="rId8" Type="http://schemas.openxmlformats.org/officeDocument/2006/relationships/image" Target="../media/image4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6.xml"/><Relationship Id="rId3" Type="http://schemas.openxmlformats.org/officeDocument/2006/relationships/hyperlink" Target="http://dontchangethislink.peardeckmagic.zone?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OTZlMmY3ZTgzXzBfODYiLCJjb250ZW50SW5zdGFuY2VJZCI6IjE3cUgtREh2Y3JfSDRfZWRPM2NJT0twcHYtZlBWd1owZ1R2VlYzb3c4RnZVL2E4ZWIxZjU2LWZiZDctNDFiNC1iYTE3LWFhNDBmMmE4NDkwMiJ9pearId=magic-pear-metadata-identifier" TargetMode="External"/><Relationship Id="rId4" Type="http://schemas.openxmlformats.org/officeDocument/2006/relationships/hyperlink" Target="https://www.mathsisfun.com/numbers/fraction-number-line.html" TargetMode="External"/><Relationship Id="rId5" Type="http://schemas.openxmlformats.org/officeDocument/2006/relationships/hyperlink" Target="https://apps.mathlearningcenter.org/number-line/" TargetMode="External"/><Relationship Id="rId6" Type="http://schemas.openxmlformats.org/officeDocument/2006/relationships/image" Target="../media/image46.png"/><Relationship Id="rId7" Type="http://schemas.openxmlformats.org/officeDocument/2006/relationships/image" Target="../media/image5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7.xml"/><Relationship Id="rId3" Type="http://schemas.openxmlformats.org/officeDocument/2006/relationships/image" Target="../media/image45.png"/><Relationship Id="rId4" Type="http://schemas.openxmlformats.org/officeDocument/2006/relationships/image" Target="../media/image40.png"/><Relationship Id="rId5" Type="http://schemas.openxmlformats.org/officeDocument/2006/relationships/image" Target="../media/image53.png"/><Relationship Id="rId6" Type="http://schemas.openxmlformats.org/officeDocument/2006/relationships/image" Target="../media/image44.png"/><Relationship Id="rId7" Type="http://schemas.openxmlformats.org/officeDocument/2006/relationships/image" Target="../media/image49.png"/><Relationship Id="rId8" Type="http://schemas.openxmlformats.org/officeDocument/2006/relationships/hyperlink" Target="https://docs.google.com/presentation/d/1SVQ6YfjXXtiPuHplEnyLrjeDGQQHqd5tJqsAaV4q1kA/copy"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8.xml"/><Relationship Id="rId3" Type="http://schemas.openxmlformats.org/officeDocument/2006/relationships/image" Target="../media/image7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9.xml"/><Relationship Id="rId3" Type="http://schemas.openxmlformats.org/officeDocument/2006/relationships/image" Target="../media/image5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dontchangethislink.peardeckmagic.zone?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OTZlMmY3ZTgzXzBfODYiLCJjb250ZW50SW5zdGFuY2VJZCI6IjE3cUgtREh2Y3JfSDRfZWRPM2NJT0twcHYtZlBWd1owZ1R2VlYzb3c4RnZVL2E4ZWIxZjU2LWZiZDctNDFiNC1iYTE3LWFhNDBmMmE4NDkwMiJ9pearId=magic-pear-metadata-identifier"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41.xml"/><Relationship Id="rId3" Type="http://schemas.openxmlformats.org/officeDocument/2006/relationships/image" Target="../media/image3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2.xml"/><Relationship Id="rId3" Type="http://schemas.openxmlformats.org/officeDocument/2006/relationships/image" Target="../media/image71.jpg"/><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3.xml"/><Relationship Id="rId3" Type="http://schemas.openxmlformats.org/officeDocument/2006/relationships/hyperlink" Target="http://www.youtube.com/watch?v=Yh6TD-IFLrk" TargetMode="External"/><Relationship Id="rId4" Type="http://schemas.openxmlformats.org/officeDocument/2006/relationships/image" Target="../media/image60.jpg"/><Relationship Id="rId5" Type="http://schemas.openxmlformats.org/officeDocument/2006/relationships/image" Target="../media/image2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44.xml"/><Relationship Id="rId3" Type="http://schemas.openxmlformats.org/officeDocument/2006/relationships/hyperlink" Target="https://www.commoncoresheets.com/naming-fractions/483/oat" TargetMode="External"/><Relationship Id="rId4" Type="http://schemas.openxmlformats.org/officeDocument/2006/relationships/hyperlink" Target="https://www.commoncoresheets.com/adding-parts-of-a-whole/410/oat" TargetMode="External"/><Relationship Id="rId9" Type="http://schemas.openxmlformats.org/officeDocument/2006/relationships/image" Target="../media/image73.png"/><Relationship Id="rId5" Type="http://schemas.openxmlformats.org/officeDocument/2006/relationships/hyperlink" Target="https://www.commoncoresheets.com/adding-unit-fractions/411/oat" TargetMode="External"/><Relationship Id="rId6" Type="http://schemas.openxmlformats.org/officeDocument/2006/relationships/image" Target="../media/image55.png"/><Relationship Id="rId7" Type="http://schemas.openxmlformats.org/officeDocument/2006/relationships/image" Target="../media/image66.png"/><Relationship Id="rId8" Type="http://schemas.openxmlformats.org/officeDocument/2006/relationships/image" Target="../media/image57.png"/><Relationship Id="rId11" Type="http://schemas.openxmlformats.org/officeDocument/2006/relationships/image" Target="../media/image56.png"/><Relationship Id="rId10" Type="http://schemas.openxmlformats.org/officeDocument/2006/relationships/image" Target="../media/image5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45.xml"/><Relationship Id="rId3" Type="http://schemas.openxmlformats.org/officeDocument/2006/relationships/hyperlink" Target="https://www.commoncoresheets.com/determining-fraction-value-on-a-number-line/485/oat" TargetMode="External"/><Relationship Id="rId4" Type="http://schemas.openxmlformats.org/officeDocument/2006/relationships/hyperlink" Target="https://www.commoncoresheets.com/identifying-fraction-location-on-a-number-line/463/oat" TargetMode="External"/><Relationship Id="rId9" Type="http://schemas.openxmlformats.org/officeDocument/2006/relationships/image" Target="../media/image69.png"/><Relationship Id="rId5" Type="http://schemas.openxmlformats.org/officeDocument/2006/relationships/hyperlink" Target="https://www.commoncoresheets.com/identifying-improper-fraction-location-on-a-number-line/466/oat" TargetMode="External"/><Relationship Id="rId6" Type="http://schemas.openxmlformats.org/officeDocument/2006/relationships/image" Target="../media/image63.png"/><Relationship Id="rId7" Type="http://schemas.openxmlformats.org/officeDocument/2006/relationships/image" Target="../media/image72.png"/><Relationship Id="rId8" Type="http://schemas.openxmlformats.org/officeDocument/2006/relationships/image" Target="../media/image76.png"/><Relationship Id="rId11" Type="http://schemas.openxmlformats.org/officeDocument/2006/relationships/image" Target="../media/image67.png"/><Relationship Id="rId10" Type="http://schemas.openxmlformats.org/officeDocument/2006/relationships/image" Target="../media/image75.png"/><Relationship Id="rId13" Type="http://schemas.openxmlformats.org/officeDocument/2006/relationships/image" Target="../media/image58.png"/><Relationship Id="rId12" Type="http://schemas.openxmlformats.org/officeDocument/2006/relationships/image" Target="../media/image68.png"/><Relationship Id="rId14" Type="http://schemas.openxmlformats.org/officeDocument/2006/relationships/image" Target="../media/image6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46.xml"/><Relationship Id="rId3" Type="http://schemas.openxmlformats.org/officeDocument/2006/relationships/image" Target="../media/image7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48.xml"/><Relationship Id="rId3" Type="http://schemas.openxmlformats.org/officeDocument/2006/relationships/image" Target="../media/image12.jpg"/><Relationship Id="rId4" Type="http://schemas.openxmlformats.org/officeDocument/2006/relationships/hyperlink" Target="http://dontchangethislink.peardeckmagic.zone?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YjAyMjAwZGJlXzBfNTkiLCJjb250ZW50SW5zdGFuY2VJZCI6IjE3cUgtREh2Y3JfSDRfZWRPM2NJT0twcHYtZlBWd1owZ1R2VlYzb3c4RnZVLzk1YTgzNTQxLTU3YTAtNGZkZS1hZjVkLWIxYjEyMDU4MDhiZCJ9pearId=magic-pear-metadata-identifier" TargetMode="External"/><Relationship Id="rId5" Type="http://schemas.openxmlformats.org/officeDocument/2006/relationships/hyperlink" Target="http://drive.google.com/file/d/1XHY5OnIJSYOB4Zq8C9REutDOO-2uqfWA/view" TargetMode="External"/><Relationship Id="rId6" Type="http://schemas.openxmlformats.org/officeDocument/2006/relationships/image" Target="../media/image7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3.jpg"/><Relationship Id="rId4" Type="http://schemas.openxmlformats.org/officeDocument/2006/relationships/image" Target="../media/image21.png"/><Relationship Id="rId5" Type="http://schemas.openxmlformats.org/officeDocument/2006/relationships/image" Target="../media/image61.png"/><Relationship Id="rId6"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6.xml"/><Relationship Id="rId3" Type="http://schemas.openxmlformats.org/officeDocument/2006/relationships/hyperlink" Target="https://mathantics.com/lesson/number-line" TargetMode="External"/><Relationship Id="rId4" Type="http://schemas.openxmlformats.org/officeDocument/2006/relationships/hyperlink" Target="https://www.commoncoresheets.com/find-positive-and-negative-sums-on-a-numberline/710/oat" TargetMode="External"/><Relationship Id="rId5" Type="http://schemas.openxmlformats.org/officeDocument/2006/relationships/hyperlink" Target="https://mathantics.com/lesson/fractions-are-parts" TargetMode="External"/><Relationship Id="rId6" Type="http://schemas.openxmlformats.org/officeDocument/2006/relationships/hyperlink" Target="https://www.commoncoresheets.com/naming-fractions/483/downloa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7.xml"/><Relationship Id="rId3" Type="http://schemas.openxmlformats.org/officeDocument/2006/relationships/hyperlink" Target="http://www.youtube.com/watch?v=EtclcWGG7WQ" TargetMode="External"/><Relationship Id="rId4" Type="http://schemas.openxmlformats.org/officeDocument/2006/relationships/image" Target="../media/image20.jpg"/><Relationship Id="rId5"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8.xml"/><Relationship Id="rId3"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xml"/><Relationship Id="rId3" Type="http://schemas.openxmlformats.org/officeDocument/2006/relationships/hyperlink" Target="http://dontchangethislink.peardeckmagic.zone?eyJ0eXBlIjoiZ29vZ2xlLXNsaWRlcy1hZGRvbi1yZXNwb25zZS1mb290ZXIiLCJsYXN0RWRpdGVkQnkiOiIxMDAzNzk1MzI0ODM1MjczMDM1NzkiLCJwcmVzZW50YXRpb25JZCI6IjE3cUgtREh2Y3JfSDRfZWRPM2NJT0twcHYtZlBWd1owZ1R2VlYzb3c4RnZVIiwiY29udGVudElkIjoiY3VzdG9tLXJlc3BvbnNlLWZyZWVSZXNwb25zZS10ZXh0Iiwic2xpZGVJZCI6ImdiOTZlMmY3ZTgzXzBfODYiLCJjb250ZW50SW5zdGFuY2VJZCI6IjE3cUgtREh2Y3JfSDRfZWRPM2NJT0twcHYtZlBWd1owZ1R2VlYzb3c4RnZVL2E4ZWIxZjU2LWZiZDctNDFiNC1iYTE3LWFhNDBmMmE4NDkwMiJ9pearId=magic-pear-metadata-identifier" TargetMode="External"/><Relationship Id="rId4" Type="http://schemas.openxmlformats.org/officeDocument/2006/relationships/hyperlink" Target="https://vimeo.com/272858408?embedded=true&amp;source=vimeo_logo&amp;owner=69666998" TargetMode="External"/><Relationship Id="rId5" Type="http://schemas.openxmlformats.org/officeDocument/2006/relationships/image" Target="../media/image23.png"/><Relationship Id="rId6" Type="http://schemas.openxmlformats.org/officeDocument/2006/relationships/hyperlink" Target="http://drive.google.com/file/d/141ZLmOpxt5zN54uHJNG6SEgzBU710kSA/view" TargetMode="External"/><Relationship Id="rId7" Type="http://schemas.openxmlformats.org/officeDocument/2006/relationships/image" Target="../media/image11.png"/><Relationship Id="rId8"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0" name="Shape 180"/>
        <p:cNvGrpSpPr/>
        <p:nvPr/>
      </p:nvGrpSpPr>
      <p:grpSpPr>
        <a:xfrm>
          <a:off x="0" y="0"/>
          <a:ext cx="0" cy="0"/>
          <a:chOff x="0" y="0"/>
          <a:chExt cx="0" cy="0"/>
        </a:xfrm>
      </p:grpSpPr>
      <p:pic>
        <p:nvPicPr>
          <p:cNvPr id="181" name="Google Shape;181;p66"/>
          <p:cNvPicPr preferRelativeResize="0"/>
          <p:nvPr/>
        </p:nvPicPr>
        <p:blipFill>
          <a:blip r:embed="rId4">
            <a:alphaModFix/>
          </a:blip>
          <a:stretch>
            <a:fillRect/>
          </a:stretch>
        </p:blipFill>
        <p:spPr>
          <a:xfrm flipH="1" rot="-5400000">
            <a:off x="1971575" y="-1971575"/>
            <a:ext cx="5184074" cy="9127224"/>
          </a:xfrm>
          <a:prstGeom prst="rect">
            <a:avLst/>
          </a:prstGeom>
          <a:noFill/>
          <a:ln>
            <a:noFill/>
          </a:ln>
        </p:spPr>
      </p:pic>
      <p:sp>
        <p:nvSpPr>
          <p:cNvPr id="182" name="Google Shape;182;p66"/>
          <p:cNvSpPr txBox="1"/>
          <p:nvPr/>
        </p:nvSpPr>
        <p:spPr>
          <a:xfrm>
            <a:off x="1018200" y="991525"/>
            <a:ext cx="7107600" cy="21615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b="1" lang="en" sz="2600">
                <a:highlight>
                  <a:srgbClr val="FF0000"/>
                </a:highlight>
                <a:latin typeface="Montserrat"/>
                <a:ea typeface="Montserrat"/>
                <a:cs typeface="Montserrat"/>
                <a:sym typeface="Montserrat"/>
              </a:rPr>
              <a:t>I</a:t>
            </a:r>
            <a:r>
              <a:rPr b="1" lang="en" sz="2600">
                <a:highlight>
                  <a:srgbClr val="FF1E00"/>
                </a:highlight>
                <a:latin typeface="Montserrat"/>
                <a:ea typeface="Montserrat"/>
                <a:cs typeface="Montserrat"/>
                <a:sym typeface="Montserrat"/>
              </a:rPr>
              <a:t>N</a:t>
            </a:r>
            <a:r>
              <a:rPr b="1" lang="en" sz="2600">
                <a:highlight>
                  <a:srgbClr val="FF3D00"/>
                </a:highlight>
                <a:latin typeface="Montserrat"/>
                <a:ea typeface="Montserrat"/>
                <a:cs typeface="Montserrat"/>
                <a:sym typeface="Montserrat"/>
              </a:rPr>
              <a:t>T</a:t>
            </a:r>
            <a:r>
              <a:rPr b="1" lang="en" sz="2600">
                <a:highlight>
                  <a:srgbClr val="FF5C00"/>
                </a:highlight>
                <a:latin typeface="Montserrat"/>
                <a:ea typeface="Montserrat"/>
                <a:cs typeface="Montserrat"/>
                <a:sym typeface="Montserrat"/>
              </a:rPr>
              <a:t>R</a:t>
            </a:r>
            <a:r>
              <a:rPr b="1" lang="en" sz="2600">
                <a:highlight>
                  <a:srgbClr val="FF7B00"/>
                </a:highlight>
                <a:latin typeface="Montserrat"/>
                <a:ea typeface="Montserrat"/>
                <a:cs typeface="Montserrat"/>
                <a:sym typeface="Montserrat"/>
              </a:rPr>
              <a:t>O</a:t>
            </a:r>
            <a:r>
              <a:rPr b="1" lang="en" sz="2600">
                <a:highlight>
                  <a:srgbClr val="FF9A00"/>
                </a:highlight>
                <a:latin typeface="Montserrat"/>
                <a:ea typeface="Montserrat"/>
                <a:cs typeface="Montserrat"/>
                <a:sym typeface="Montserrat"/>
              </a:rPr>
              <a:t> </a:t>
            </a:r>
            <a:r>
              <a:rPr b="1" lang="en" sz="2600">
                <a:highlight>
                  <a:srgbClr val="FFB900"/>
                </a:highlight>
                <a:latin typeface="Montserrat"/>
                <a:ea typeface="Montserrat"/>
                <a:cs typeface="Montserrat"/>
                <a:sym typeface="Montserrat"/>
              </a:rPr>
              <a:t>T</a:t>
            </a:r>
            <a:r>
              <a:rPr b="1" lang="en" sz="2600">
                <a:highlight>
                  <a:srgbClr val="FFD800"/>
                </a:highlight>
                <a:latin typeface="Montserrat"/>
                <a:ea typeface="Montserrat"/>
                <a:cs typeface="Montserrat"/>
                <a:sym typeface="Montserrat"/>
              </a:rPr>
              <a:t>O</a:t>
            </a:r>
            <a:r>
              <a:rPr b="1" lang="en" sz="2600">
                <a:highlight>
                  <a:srgbClr val="FFF700"/>
                </a:highlight>
                <a:latin typeface="Montserrat"/>
                <a:ea typeface="Montserrat"/>
                <a:cs typeface="Montserrat"/>
                <a:sym typeface="Montserrat"/>
              </a:rPr>
              <a:t> </a:t>
            </a:r>
            <a:r>
              <a:rPr b="1" lang="en" sz="2600">
                <a:highlight>
                  <a:srgbClr val="E7FF00"/>
                </a:highlight>
                <a:latin typeface="Montserrat"/>
                <a:ea typeface="Montserrat"/>
                <a:cs typeface="Montserrat"/>
                <a:sym typeface="Montserrat"/>
              </a:rPr>
              <a:t>F</a:t>
            </a:r>
            <a:r>
              <a:rPr b="1" lang="en" sz="2600">
                <a:highlight>
                  <a:srgbClr val="C8FF00"/>
                </a:highlight>
                <a:latin typeface="Montserrat"/>
                <a:ea typeface="Montserrat"/>
                <a:cs typeface="Montserrat"/>
                <a:sym typeface="Montserrat"/>
              </a:rPr>
              <a:t>R</a:t>
            </a:r>
            <a:r>
              <a:rPr b="1" lang="en" sz="2600">
                <a:highlight>
                  <a:srgbClr val="A9FF00"/>
                </a:highlight>
                <a:latin typeface="Montserrat"/>
                <a:ea typeface="Montserrat"/>
                <a:cs typeface="Montserrat"/>
                <a:sym typeface="Montserrat"/>
              </a:rPr>
              <a:t>A</a:t>
            </a:r>
            <a:r>
              <a:rPr b="1" lang="en" sz="2600">
                <a:highlight>
                  <a:srgbClr val="8AFF00"/>
                </a:highlight>
                <a:latin typeface="Montserrat"/>
                <a:ea typeface="Montserrat"/>
                <a:cs typeface="Montserrat"/>
                <a:sym typeface="Montserrat"/>
              </a:rPr>
              <a:t>C</a:t>
            </a:r>
            <a:r>
              <a:rPr b="1" lang="en" sz="2600">
                <a:highlight>
                  <a:srgbClr val="6BFF00"/>
                </a:highlight>
                <a:latin typeface="Montserrat"/>
                <a:ea typeface="Montserrat"/>
                <a:cs typeface="Montserrat"/>
                <a:sym typeface="Montserrat"/>
              </a:rPr>
              <a:t>T</a:t>
            </a:r>
            <a:r>
              <a:rPr b="1" lang="en" sz="2600">
                <a:highlight>
                  <a:srgbClr val="4DFF00"/>
                </a:highlight>
                <a:latin typeface="Montserrat"/>
                <a:ea typeface="Montserrat"/>
                <a:cs typeface="Montserrat"/>
                <a:sym typeface="Montserrat"/>
              </a:rPr>
              <a:t>I</a:t>
            </a:r>
            <a:r>
              <a:rPr b="1" lang="en" sz="2600">
                <a:highlight>
                  <a:srgbClr val="2EFF00"/>
                </a:highlight>
                <a:latin typeface="Montserrat"/>
                <a:ea typeface="Montserrat"/>
                <a:cs typeface="Montserrat"/>
                <a:sym typeface="Montserrat"/>
              </a:rPr>
              <a:t>O</a:t>
            </a:r>
            <a:r>
              <a:rPr b="1" lang="en" sz="2600">
                <a:highlight>
                  <a:srgbClr val="0FFF00"/>
                </a:highlight>
                <a:latin typeface="Montserrat"/>
                <a:ea typeface="Montserrat"/>
                <a:cs typeface="Montserrat"/>
                <a:sym typeface="Montserrat"/>
              </a:rPr>
              <a:t>N</a:t>
            </a:r>
            <a:r>
              <a:rPr b="1" lang="en" sz="2600">
                <a:highlight>
                  <a:srgbClr val="00FF0F"/>
                </a:highlight>
                <a:latin typeface="Montserrat"/>
                <a:ea typeface="Montserrat"/>
                <a:cs typeface="Montserrat"/>
                <a:sym typeface="Montserrat"/>
              </a:rPr>
              <a:t>S</a:t>
            </a:r>
            <a:endParaRPr b="1" sz="2600">
              <a:highlight>
                <a:srgbClr val="00FF2E"/>
              </a:highlight>
              <a:latin typeface="Montserrat"/>
              <a:ea typeface="Montserrat"/>
              <a:cs typeface="Montserrat"/>
              <a:sym typeface="Montserrat"/>
            </a:endParaRPr>
          </a:p>
          <a:p>
            <a:pPr indent="0" lvl="0" marL="0" rtl="0" algn="ctr">
              <a:lnSpc>
                <a:spcPct val="150000"/>
              </a:lnSpc>
              <a:spcBef>
                <a:spcPts val="0"/>
              </a:spcBef>
              <a:spcAft>
                <a:spcPts val="0"/>
              </a:spcAft>
              <a:buNone/>
            </a:pPr>
            <a:r>
              <a:rPr b="1" lang="en" sz="3300">
                <a:solidFill>
                  <a:srgbClr val="434343"/>
                </a:solidFill>
                <a:highlight>
                  <a:srgbClr val="00FF4D"/>
                </a:highlight>
                <a:latin typeface="Montserrat"/>
                <a:ea typeface="Montserrat"/>
                <a:cs typeface="Montserrat"/>
                <a:sym typeface="Montserrat"/>
              </a:rPr>
              <a:t>L</a:t>
            </a:r>
            <a:r>
              <a:rPr b="1" lang="en" sz="3300">
                <a:solidFill>
                  <a:srgbClr val="434343"/>
                </a:solidFill>
                <a:highlight>
                  <a:srgbClr val="00FF6C"/>
                </a:highlight>
                <a:latin typeface="Montserrat"/>
                <a:ea typeface="Montserrat"/>
                <a:cs typeface="Montserrat"/>
                <a:sym typeface="Montserrat"/>
              </a:rPr>
              <a:t>e</a:t>
            </a:r>
            <a:r>
              <a:rPr b="1" lang="en" sz="3300">
                <a:solidFill>
                  <a:srgbClr val="434343"/>
                </a:solidFill>
                <a:highlight>
                  <a:srgbClr val="00FF8B"/>
                </a:highlight>
                <a:latin typeface="Montserrat"/>
                <a:ea typeface="Montserrat"/>
                <a:cs typeface="Montserrat"/>
                <a:sym typeface="Montserrat"/>
              </a:rPr>
              <a:t>s</a:t>
            </a:r>
            <a:r>
              <a:rPr b="1" lang="en" sz="3300">
                <a:solidFill>
                  <a:srgbClr val="434343"/>
                </a:solidFill>
                <a:highlight>
                  <a:srgbClr val="00FFAA"/>
                </a:highlight>
                <a:latin typeface="Montserrat"/>
                <a:ea typeface="Montserrat"/>
                <a:cs typeface="Montserrat"/>
                <a:sym typeface="Montserrat"/>
              </a:rPr>
              <a:t>s</a:t>
            </a:r>
            <a:r>
              <a:rPr b="1" lang="en" sz="3300">
                <a:solidFill>
                  <a:srgbClr val="434343"/>
                </a:solidFill>
                <a:highlight>
                  <a:srgbClr val="00FFC9"/>
                </a:highlight>
                <a:latin typeface="Montserrat"/>
                <a:ea typeface="Montserrat"/>
                <a:cs typeface="Montserrat"/>
                <a:sym typeface="Montserrat"/>
              </a:rPr>
              <a:t>o</a:t>
            </a:r>
            <a:r>
              <a:rPr b="1" lang="en" sz="3300">
                <a:solidFill>
                  <a:srgbClr val="434343"/>
                </a:solidFill>
                <a:highlight>
                  <a:srgbClr val="00FFE8"/>
                </a:highlight>
                <a:latin typeface="Montserrat"/>
                <a:ea typeface="Montserrat"/>
                <a:cs typeface="Montserrat"/>
                <a:sym typeface="Montserrat"/>
              </a:rPr>
              <a:t>n</a:t>
            </a:r>
            <a:r>
              <a:rPr b="1" lang="en" sz="3300">
                <a:solidFill>
                  <a:srgbClr val="434343"/>
                </a:solidFill>
                <a:highlight>
                  <a:srgbClr val="00F6FF"/>
                </a:highlight>
                <a:latin typeface="Montserrat"/>
                <a:ea typeface="Montserrat"/>
                <a:cs typeface="Montserrat"/>
                <a:sym typeface="Montserrat"/>
              </a:rPr>
              <a:t> </a:t>
            </a:r>
            <a:r>
              <a:rPr b="1" lang="en" sz="3300">
                <a:solidFill>
                  <a:srgbClr val="434343"/>
                </a:solidFill>
                <a:highlight>
                  <a:srgbClr val="00D7FF"/>
                </a:highlight>
                <a:latin typeface="Montserrat"/>
                <a:ea typeface="Montserrat"/>
                <a:cs typeface="Montserrat"/>
                <a:sym typeface="Montserrat"/>
              </a:rPr>
              <a:t>2</a:t>
            </a:r>
            <a:r>
              <a:rPr b="1" lang="en" sz="3300">
                <a:solidFill>
                  <a:srgbClr val="434343"/>
                </a:solidFill>
                <a:highlight>
                  <a:srgbClr val="00B9FF"/>
                </a:highlight>
                <a:latin typeface="Montserrat"/>
                <a:ea typeface="Montserrat"/>
                <a:cs typeface="Montserrat"/>
                <a:sym typeface="Montserrat"/>
              </a:rPr>
              <a:t>: </a:t>
            </a:r>
            <a:r>
              <a:rPr b="1" lang="en" sz="3300">
                <a:solidFill>
                  <a:srgbClr val="434343"/>
                </a:solidFill>
                <a:highlight>
                  <a:srgbClr val="009AFF"/>
                </a:highlight>
                <a:latin typeface="Montserrat"/>
                <a:ea typeface="Montserrat"/>
                <a:cs typeface="Montserrat"/>
                <a:sym typeface="Montserrat"/>
              </a:rPr>
              <a:t>C</a:t>
            </a:r>
            <a:r>
              <a:rPr b="1" lang="en" sz="3300">
                <a:solidFill>
                  <a:srgbClr val="434343"/>
                </a:solidFill>
                <a:highlight>
                  <a:srgbClr val="007BFF"/>
                </a:highlight>
                <a:latin typeface="Montserrat"/>
                <a:ea typeface="Montserrat"/>
                <a:cs typeface="Montserrat"/>
                <a:sym typeface="Montserrat"/>
              </a:rPr>
              <a:t>o</a:t>
            </a:r>
            <a:r>
              <a:rPr b="1" lang="en" sz="3300">
                <a:solidFill>
                  <a:srgbClr val="434343"/>
                </a:solidFill>
                <a:highlight>
                  <a:srgbClr val="005CFF"/>
                </a:highlight>
                <a:latin typeface="Montserrat"/>
                <a:ea typeface="Montserrat"/>
                <a:cs typeface="Montserrat"/>
                <a:sym typeface="Montserrat"/>
              </a:rPr>
              <a:t>m</a:t>
            </a:r>
            <a:r>
              <a:rPr b="1" lang="en" sz="3300">
                <a:solidFill>
                  <a:srgbClr val="434343"/>
                </a:solidFill>
                <a:highlight>
                  <a:srgbClr val="003DFF"/>
                </a:highlight>
                <a:latin typeface="Montserrat"/>
                <a:ea typeface="Montserrat"/>
                <a:cs typeface="Montserrat"/>
                <a:sym typeface="Montserrat"/>
              </a:rPr>
              <a:t>p</a:t>
            </a:r>
            <a:r>
              <a:rPr b="1" lang="en" sz="3300">
                <a:solidFill>
                  <a:srgbClr val="434343"/>
                </a:solidFill>
                <a:highlight>
                  <a:srgbClr val="001EFF"/>
                </a:highlight>
                <a:latin typeface="Montserrat"/>
                <a:ea typeface="Montserrat"/>
                <a:cs typeface="Montserrat"/>
                <a:sym typeface="Montserrat"/>
              </a:rPr>
              <a:t>o</a:t>
            </a:r>
            <a:r>
              <a:rPr b="1" lang="en" sz="3300">
                <a:solidFill>
                  <a:srgbClr val="434343"/>
                </a:solidFill>
                <a:highlight>
                  <a:srgbClr val="0000FF"/>
                </a:highlight>
                <a:latin typeface="Montserrat"/>
                <a:ea typeface="Montserrat"/>
                <a:cs typeface="Montserrat"/>
                <a:sym typeface="Montserrat"/>
              </a:rPr>
              <a:t>s</a:t>
            </a:r>
            <a:r>
              <a:rPr b="1" lang="en" sz="3300">
                <a:solidFill>
                  <a:srgbClr val="434343"/>
                </a:solidFill>
                <a:highlight>
                  <a:srgbClr val="1F00FF"/>
                </a:highlight>
                <a:latin typeface="Montserrat"/>
                <a:ea typeface="Montserrat"/>
                <a:cs typeface="Montserrat"/>
                <a:sym typeface="Montserrat"/>
              </a:rPr>
              <a:t>i</a:t>
            </a:r>
            <a:r>
              <a:rPr b="1" lang="en" sz="3300">
                <a:solidFill>
                  <a:srgbClr val="434343"/>
                </a:solidFill>
                <a:highlight>
                  <a:srgbClr val="3E00FF"/>
                </a:highlight>
                <a:latin typeface="Montserrat"/>
                <a:ea typeface="Montserrat"/>
                <a:cs typeface="Montserrat"/>
                <a:sym typeface="Montserrat"/>
              </a:rPr>
              <a:t>n</a:t>
            </a:r>
            <a:r>
              <a:rPr b="1" lang="en" sz="3300">
                <a:solidFill>
                  <a:srgbClr val="434343"/>
                </a:solidFill>
                <a:highlight>
                  <a:srgbClr val="5D00FF"/>
                </a:highlight>
                <a:latin typeface="Montserrat"/>
                <a:ea typeface="Montserrat"/>
                <a:cs typeface="Montserrat"/>
                <a:sym typeface="Montserrat"/>
              </a:rPr>
              <a:t>g</a:t>
            </a:r>
            <a:r>
              <a:rPr b="1" lang="en" sz="3300">
                <a:solidFill>
                  <a:srgbClr val="434343"/>
                </a:solidFill>
                <a:highlight>
                  <a:srgbClr val="7C00FF"/>
                </a:highlight>
                <a:latin typeface="Montserrat"/>
                <a:ea typeface="Montserrat"/>
                <a:cs typeface="Montserrat"/>
                <a:sym typeface="Montserrat"/>
              </a:rPr>
              <a:t> </a:t>
            </a:r>
            <a:r>
              <a:rPr b="1" lang="en" sz="3300">
                <a:solidFill>
                  <a:srgbClr val="434343"/>
                </a:solidFill>
                <a:highlight>
                  <a:srgbClr val="9B00FF"/>
                </a:highlight>
                <a:latin typeface="Montserrat"/>
                <a:ea typeface="Montserrat"/>
                <a:cs typeface="Montserrat"/>
                <a:sym typeface="Montserrat"/>
              </a:rPr>
              <a:t>F</a:t>
            </a:r>
            <a:r>
              <a:rPr b="1" lang="en" sz="3300">
                <a:solidFill>
                  <a:srgbClr val="434343"/>
                </a:solidFill>
                <a:highlight>
                  <a:srgbClr val="BA00FF"/>
                </a:highlight>
                <a:latin typeface="Montserrat"/>
                <a:ea typeface="Montserrat"/>
                <a:cs typeface="Montserrat"/>
                <a:sym typeface="Montserrat"/>
              </a:rPr>
              <a:t>r</a:t>
            </a:r>
            <a:r>
              <a:rPr b="1" lang="en" sz="3300">
                <a:solidFill>
                  <a:srgbClr val="434343"/>
                </a:solidFill>
                <a:highlight>
                  <a:srgbClr val="D900FF"/>
                </a:highlight>
                <a:latin typeface="Montserrat"/>
                <a:ea typeface="Montserrat"/>
                <a:cs typeface="Montserrat"/>
                <a:sym typeface="Montserrat"/>
              </a:rPr>
              <a:t>a</a:t>
            </a:r>
            <a:r>
              <a:rPr b="1" lang="en" sz="3300">
                <a:solidFill>
                  <a:srgbClr val="434343"/>
                </a:solidFill>
                <a:highlight>
                  <a:srgbClr val="F700FF"/>
                </a:highlight>
                <a:latin typeface="Montserrat"/>
                <a:ea typeface="Montserrat"/>
                <a:cs typeface="Montserrat"/>
                <a:sym typeface="Montserrat"/>
              </a:rPr>
              <a:t>c</a:t>
            </a:r>
            <a:r>
              <a:rPr b="1" lang="en" sz="3300">
                <a:solidFill>
                  <a:srgbClr val="434343"/>
                </a:solidFill>
                <a:highlight>
                  <a:srgbClr val="FF00E7"/>
                </a:highlight>
                <a:latin typeface="Montserrat"/>
                <a:ea typeface="Montserrat"/>
                <a:cs typeface="Montserrat"/>
                <a:sym typeface="Montserrat"/>
              </a:rPr>
              <a:t>t</a:t>
            </a:r>
            <a:r>
              <a:rPr b="1" lang="en" sz="3300">
                <a:solidFill>
                  <a:srgbClr val="434343"/>
                </a:solidFill>
                <a:highlight>
                  <a:srgbClr val="FF00C8"/>
                </a:highlight>
                <a:latin typeface="Montserrat"/>
                <a:ea typeface="Montserrat"/>
                <a:cs typeface="Montserrat"/>
                <a:sym typeface="Montserrat"/>
              </a:rPr>
              <a:t>i</a:t>
            </a:r>
            <a:r>
              <a:rPr b="1" lang="en" sz="3300">
                <a:solidFill>
                  <a:srgbClr val="434343"/>
                </a:solidFill>
                <a:highlight>
                  <a:srgbClr val="FF00A9"/>
                </a:highlight>
                <a:latin typeface="Montserrat"/>
                <a:ea typeface="Montserrat"/>
                <a:cs typeface="Montserrat"/>
                <a:sym typeface="Montserrat"/>
              </a:rPr>
              <a:t>o</a:t>
            </a:r>
            <a:r>
              <a:rPr b="1" lang="en" sz="3300">
                <a:solidFill>
                  <a:srgbClr val="434343"/>
                </a:solidFill>
                <a:highlight>
                  <a:srgbClr val="FF008A"/>
                </a:highlight>
                <a:latin typeface="Montserrat"/>
                <a:ea typeface="Montserrat"/>
                <a:cs typeface="Montserrat"/>
                <a:sym typeface="Montserrat"/>
              </a:rPr>
              <a:t>n</a:t>
            </a:r>
            <a:r>
              <a:rPr b="1" lang="en" sz="3300">
                <a:solidFill>
                  <a:srgbClr val="434343"/>
                </a:solidFill>
                <a:highlight>
                  <a:srgbClr val="FF006B"/>
                </a:highlight>
                <a:latin typeface="Montserrat"/>
                <a:ea typeface="Montserrat"/>
                <a:cs typeface="Montserrat"/>
                <a:sym typeface="Montserrat"/>
              </a:rPr>
              <a:t>s</a:t>
            </a:r>
            <a:endParaRPr b="1" sz="3300">
              <a:solidFill>
                <a:srgbClr val="434343"/>
              </a:solidFill>
              <a:highlight>
                <a:srgbClr val="FF006B"/>
              </a:highlight>
              <a:latin typeface="Montserrat"/>
              <a:ea typeface="Montserrat"/>
              <a:cs typeface="Montserrat"/>
              <a:sym typeface="Montserrat"/>
            </a:endParaRPr>
          </a:p>
        </p:txBody>
      </p:sp>
      <p:sp>
        <p:nvSpPr>
          <p:cNvPr id="183" name="Google Shape;183;p66"/>
          <p:cNvSpPr txBox="1"/>
          <p:nvPr/>
        </p:nvSpPr>
        <p:spPr>
          <a:xfrm>
            <a:off x="1784850" y="3810000"/>
            <a:ext cx="5574300" cy="680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222">
                <a:solidFill>
                  <a:srgbClr val="FE4353"/>
                </a:solidFill>
                <a:highlight>
                  <a:srgbClr val="000000"/>
                </a:highlight>
                <a:latin typeface="Montserrat"/>
                <a:ea typeface="Montserrat"/>
                <a:cs typeface="Montserrat"/>
                <a:sym typeface="Montserrat"/>
              </a:rPr>
              <a:t>INSTRUCTOR’S SLIDES</a:t>
            </a:r>
            <a:endParaRPr b="1">
              <a:solidFill>
                <a:srgbClr val="F11D84"/>
              </a:solidFill>
              <a:highlight>
                <a:srgbClr val="000000"/>
              </a:highlight>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48208"/>
            </a:gs>
            <a:gs pos="100000">
              <a:srgbClr val="703E08"/>
            </a:gs>
          </a:gsLst>
          <a:path path="circle">
            <a:fillToRect b="50%" l="50%" r="50%" t="50%"/>
          </a:path>
          <a:tileRect/>
        </a:gradFill>
      </p:bgPr>
    </p:bg>
    <p:spTree>
      <p:nvGrpSpPr>
        <p:cNvPr id="312" name="Shape 312"/>
        <p:cNvGrpSpPr/>
        <p:nvPr/>
      </p:nvGrpSpPr>
      <p:grpSpPr>
        <a:xfrm>
          <a:off x="0" y="0"/>
          <a:ext cx="0" cy="0"/>
          <a:chOff x="0" y="0"/>
          <a:chExt cx="0" cy="0"/>
        </a:xfrm>
      </p:grpSpPr>
      <p:pic>
        <p:nvPicPr>
          <p:cNvPr id="313" name="Google Shape;313;p75"/>
          <p:cNvPicPr preferRelativeResize="0"/>
          <p:nvPr/>
        </p:nvPicPr>
        <p:blipFill rotWithShape="1">
          <a:blip r:embed="rId3">
            <a:alphaModFix/>
          </a:blip>
          <a:srcRect b="16285" l="6998" r="9979" t="18338"/>
          <a:stretch/>
        </p:blipFill>
        <p:spPr>
          <a:xfrm flipH="1">
            <a:off x="3224100" y="1257850"/>
            <a:ext cx="2695800" cy="1323075"/>
          </a:xfrm>
          <a:prstGeom prst="rect">
            <a:avLst/>
          </a:prstGeom>
          <a:noFill/>
          <a:ln>
            <a:noFill/>
          </a:ln>
        </p:spPr>
      </p:pic>
      <p:sp>
        <p:nvSpPr>
          <p:cNvPr id="314" name="Google Shape;314;p75"/>
          <p:cNvSpPr/>
          <p:nvPr/>
        </p:nvSpPr>
        <p:spPr>
          <a:xfrm>
            <a:off x="1251344" y="2706875"/>
            <a:ext cx="1560300" cy="485700"/>
          </a:xfrm>
          <a:prstGeom prst="rect">
            <a:avLst/>
          </a:prstGeom>
          <a:solidFill>
            <a:srgbClr val="00FFFF"/>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75"/>
          <p:cNvSpPr/>
          <p:nvPr/>
        </p:nvSpPr>
        <p:spPr>
          <a:xfrm>
            <a:off x="2945015" y="2706875"/>
            <a:ext cx="1560300" cy="485700"/>
          </a:xfrm>
          <a:prstGeom prst="rect">
            <a:avLst/>
          </a:prstGeom>
          <a:solidFill>
            <a:srgbClr val="00FFFF"/>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75"/>
          <p:cNvSpPr/>
          <p:nvPr/>
        </p:nvSpPr>
        <p:spPr>
          <a:xfrm>
            <a:off x="4638685" y="2706875"/>
            <a:ext cx="1560300" cy="485700"/>
          </a:xfrm>
          <a:prstGeom prst="rect">
            <a:avLst/>
          </a:prstGeom>
          <a:solidFill>
            <a:srgbClr val="00FFFF"/>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75"/>
          <p:cNvSpPr/>
          <p:nvPr/>
        </p:nvSpPr>
        <p:spPr>
          <a:xfrm>
            <a:off x="6332356" y="2706875"/>
            <a:ext cx="1560300" cy="485700"/>
          </a:xfrm>
          <a:prstGeom prst="rect">
            <a:avLst/>
          </a:prstGeom>
          <a:solidFill>
            <a:srgbClr val="00FFFF"/>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75">
            <a:hlinkClick r:id="rId4"/>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75"/>
          <p:cNvSpPr/>
          <p:nvPr/>
        </p:nvSpPr>
        <p:spPr>
          <a:xfrm>
            <a:off x="1443450" y="2706881"/>
            <a:ext cx="6257100" cy="485700"/>
          </a:xfrm>
          <a:prstGeom prst="rect">
            <a:avLst/>
          </a:prstGeom>
          <a:solidFill>
            <a:srgbClr val="00FFFF"/>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20" name="Google Shape;320;p75"/>
          <p:cNvCxnSpPr/>
          <p:nvPr/>
        </p:nvCxnSpPr>
        <p:spPr>
          <a:xfrm rot="10800000">
            <a:off x="4564300" y="2706881"/>
            <a:ext cx="0" cy="485700"/>
          </a:xfrm>
          <a:prstGeom prst="straightConnector1">
            <a:avLst/>
          </a:prstGeom>
          <a:noFill/>
          <a:ln cap="flat" cmpd="sng" w="38100">
            <a:solidFill>
              <a:srgbClr val="000000"/>
            </a:solidFill>
            <a:prstDash val="solid"/>
            <a:round/>
            <a:headEnd len="med" w="med" type="none"/>
            <a:tailEnd len="med" w="med" type="none"/>
          </a:ln>
        </p:spPr>
      </p:cxnSp>
      <p:cxnSp>
        <p:nvCxnSpPr>
          <p:cNvPr id="321" name="Google Shape;321;p75"/>
          <p:cNvCxnSpPr/>
          <p:nvPr/>
        </p:nvCxnSpPr>
        <p:spPr>
          <a:xfrm rot="10800000">
            <a:off x="6126400" y="2706881"/>
            <a:ext cx="0" cy="485700"/>
          </a:xfrm>
          <a:prstGeom prst="straightConnector1">
            <a:avLst/>
          </a:prstGeom>
          <a:noFill/>
          <a:ln cap="flat" cmpd="sng" w="38100">
            <a:solidFill>
              <a:srgbClr val="000000"/>
            </a:solidFill>
            <a:prstDash val="solid"/>
            <a:round/>
            <a:headEnd len="med" w="med" type="none"/>
            <a:tailEnd len="med" w="med" type="none"/>
          </a:ln>
        </p:spPr>
      </p:cxnSp>
      <p:cxnSp>
        <p:nvCxnSpPr>
          <p:cNvPr id="322" name="Google Shape;322;p75"/>
          <p:cNvCxnSpPr/>
          <p:nvPr/>
        </p:nvCxnSpPr>
        <p:spPr>
          <a:xfrm rot="10800000">
            <a:off x="2997450" y="2712919"/>
            <a:ext cx="0" cy="485700"/>
          </a:xfrm>
          <a:prstGeom prst="straightConnector1">
            <a:avLst/>
          </a:prstGeom>
          <a:noFill/>
          <a:ln cap="flat" cmpd="sng" w="38100">
            <a:solidFill>
              <a:srgbClr val="000000"/>
            </a:solidFill>
            <a:prstDash val="solid"/>
            <a:round/>
            <a:headEnd len="med" w="med" type="none"/>
            <a:tailEnd len="med" w="med" type="none"/>
          </a:ln>
        </p:spPr>
      </p:cxnSp>
      <p:sp>
        <p:nvSpPr>
          <p:cNvPr id="323" name="Google Shape;323;p75"/>
          <p:cNvSpPr txBox="1"/>
          <p:nvPr/>
        </p:nvSpPr>
        <p:spPr>
          <a:xfrm>
            <a:off x="6020550" y="4720750"/>
            <a:ext cx="3113100" cy="4245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FF9900"/>
                </a:solidFill>
                <a:latin typeface="Varela Round"/>
                <a:ea typeface="Varela Round"/>
                <a:cs typeface="Varela Round"/>
                <a:sym typeface="Varela Round"/>
              </a:rPr>
              <a:t>Take notes, ask questions</a:t>
            </a:r>
            <a:endParaRPr b="1" sz="1800">
              <a:solidFill>
                <a:srgbClr val="FF9900"/>
              </a:solidFill>
              <a:latin typeface="Varela Round"/>
              <a:ea typeface="Varela Round"/>
              <a:cs typeface="Varela Round"/>
              <a:sym typeface="Varela Round"/>
            </a:endParaRPr>
          </a:p>
        </p:txBody>
      </p:sp>
      <p:sp>
        <p:nvSpPr>
          <p:cNvPr id="324" name="Google Shape;324;p75"/>
          <p:cNvSpPr txBox="1"/>
          <p:nvPr/>
        </p:nvSpPr>
        <p:spPr>
          <a:xfrm>
            <a:off x="2411850" y="3509477"/>
            <a:ext cx="43203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600">
                <a:solidFill>
                  <a:srgbClr val="FFFFFF"/>
                </a:solidFill>
                <a:latin typeface="Montserrat SemiBold"/>
                <a:ea typeface="Montserrat SemiBold"/>
                <a:cs typeface="Montserrat SemiBold"/>
                <a:sym typeface="Montserrat SemiBold"/>
              </a:rPr>
              <a:t>¼ + ¼ + ¼ + ¼</a:t>
            </a:r>
            <a:r>
              <a:rPr lang="en" sz="2200">
                <a:solidFill>
                  <a:srgbClr val="FFFFFF"/>
                </a:solidFill>
                <a:latin typeface="Montserrat SemiBold"/>
                <a:ea typeface="Montserrat SemiBold"/>
                <a:cs typeface="Montserrat SemiBold"/>
                <a:sym typeface="Montserrat SemiBold"/>
              </a:rPr>
              <a:t> </a:t>
            </a:r>
            <a:endParaRPr sz="2200">
              <a:solidFill>
                <a:srgbClr val="FFFFFF"/>
              </a:solidFill>
              <a:latin typeface="Montserrat SemiBold"/>
              <a:ea typeface="Montserrat SemiBold"/>
              <a:cs typeface="Montserrat SemiBold"/>
              <a:sym typeface="Montserrat SemiBold"/>
            </a:endParaRPr>
          </a:p>
        </p:txBody>
      </p:sp>
      <p:sp>
        <p:nvSpPr>
          <p:cNvPr id="325" name="Google Shape;325;p75"/>
          <p:cNvSpPr txBox="1"/>
          <p:nvPr>
            <p:ph type="title"/>
          </p:nvPr>
        </p:nvSpPr>
        <p:spPr>
          <a:xfrm>
            <a:off x="153000" y="74250"/>
            <a:ext cx="88380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Luckiest Guy"/>
                <a:ea typeface="Luckiest Guy"/>
                <a:cs typeface="Luckiest Guy"/>
                <a:sym typeface="Luckiest Guy"/>
              </a:rPr>
              <a:t>INTRO</a:t>
            </a:r>
            <a:r>
              <a:rPr lang="en"/>
              <a:t>: Composing / decomposing with fractions</a:t>
            </a:r>
            <a:endParaRPr/>
          </a:p>
        </p:txBody>
      </p:sp>
      <p:sp>
        <p:nvSpPr>
          <p:cNvPr id="326" name="Google Shape;326;p75"/>
          <p:cNvSpPr/>
          <p:nvPr/>
        </p:nvSpPr>
        <p:spPr>
          <a:xfrm>
            <a:off x="2249100" y="1264950"/>
            <a:ext cx="1140600" cy="959400"/>
          </a:xfrm>
          <a:prstGeom prst="rightArrow">
            <a:avLst>
              <a:gd fmla="val 50000" name="adj1"/>
              <a:gd fmla="val 50000" name="adj2"/>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lang="en"/>
              <a:t>composed</a:t>
            </a:r>
            <a:endParaRPr/>
          </a:p>
        </p:txBody>
      </p:sp>
      <p:sp>
        <p:nvSpPr>
          <p:cNvPr id="327" name="Google Shape;327;p75"/>
          <p:cNvSpPr/>
          <p:nvPr/>
        </p:nvSpPr>
        <p:spPr>
          <a:xfrm flipH="1">
            <a:off x="5754300" y="1264950"/>
            <a:ext cx="1140600" cy="959400"/>
          </a:xfrm>
          <a:prstGeom prst="rightArrow">
            <a:avLst>
              <a:gd fmla="val 50000" name="adj1"/>
              <a:gd fmla="val 50000" name="adj2"/>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rPr lang="en"/>
              <a:t>de</a:t>
            </a:r>
            <a:r>
              <a:rPr lang="en"/>
              <a:t>composed</a:t>
            </a:r>
            <a:endParaRPr/>
          </a:p>
        </p:txBody>
      </p:sp>
      <p:pic>
        <p:nvPicPr>
          <p:cNvPr id="328" name="Google Shape;328;p75"/>
          <p:cNvPicPr preferRelativeResize="0"/>
          <p:nvPr/>
        </p:nvPicPr>
        <p:blipFill>
          <a:blip r:embed="rId5">
            <a:alphaModFix/>
          </a:blip>
          <a:stretch>
            <a:fillRect/>
          </a:stretch>
        </p:blipFill>
        <p:spPr>
          <a:xfrm>
            <a:off x="141216" y="4537775"/>
            <a:ext cx="478035" cy="42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31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32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32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322"/>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3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7"/>
                                        </p:tgtEl>
                                        <p:attrNameLst>
                                          <p:attrName>style.visibility</p:attrName>
                                        </p:attrNameLst>
                                      </p:cBhvr>
                                      <p:to>
                                        <p:strVal val="visible"/>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1000"/>
                                        <p:tgtEl>
                                          <p:spTgt spid="3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48208"/>
            </a:gs>
            <a:gs pos="100000">
              <a:srgbClr val="703E08"/>
            </a:gs>
          </a:gsLst>
          <a:path path="circle">
            <a:fillToRect b="50%" l="50%" r="50%" t="50%"/>
          </a:path>
          <a:tileRect/>
        </a:gradFill>
      </p:bgPr>
    </p:bg>
    <p:spTree>
      <p:nvGrpSpPr>
        <p:cNvPr id="332" name="Shape 332"/>
        <p:cNvGrpSpPr/>
        <p:nvPr/>
      </p:nvGrpSpPr>
      <p:grpSpPr>
        <a:xfrm>
          <a:off x="0" y="0"/>
          <a:ext cx="0" cy="0"/>
          <a:chOff x="0" y="0"/>
          <a:chExt cx="0" cy="0"/>
        </a:xfrm>
      </p:grpSpPr>
      <p:sp>
        <p:nvSpPr>
          <p:cNvPr id="333" name="Google Shape;333;p76"/>
          <p:cNvSpPr txBox="1"/>
          <p:nvPr/>
        </p:nvSpPr>
        <p:spPr>
          <a:xfrm>
            <a:off x="6708650" y="4720750"/>
            <a:ext cx="2435400" cy="4245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700">
                <a:solidFill>
                  <a:srgbClr val="FF9900"/>
                </a:solidFill>
                <a:latin typeface="Varela Round"/>
                <a:ea typeface="Varela Round"/>
                <a:cs typeface="Varela Round"/>
                <a:sym typeface="Varela Round"/>
              </a:rPr>
              <a:t>Know the objectives</a:t>
            </a:r>
            <a:endParaRPr b="1" sz="1700">
              <a:solidFill>
                <a:srgbClr val="FF9900"/>
              </a:solidFill>
              <a:latin typeface="Varela Round"/>
              <a:ea typeface="Varela Round"/>
              <a:cs typeface="Varela Round"/>
              <a:sym typeface="Varela Round"/>
            </a:endParaRPr>
          </a:p>
        </p:txBody>
      </p:sp>
      <p:sp>
        <p:nvSpPr>
          <p:cNvPr id="334" name="Google Shape;334;p76"/>
          <p:cNvSpPr txBox="1"/>
          <p:nvPr>
            <p:ph idx="4294967295" type="body"/>
          </p:nvPr>
        </p:nvSpPr>
        <p:spPr>
          <a:xfrm>
            <a:off x="97350" y="1100900"/>
            <a:ext cx="8850300" cy="2169300"/>
          </a:xfrm>
          <a:prstGeom prst="rect">
            <a:avLst/>
          </a:prstGeom>
          <a:ln>
            <a:noFill/>
          </a:ln>
        </p:spPr>
        <p:txBody>
          <a:bodyPr anchorCtr="0" anchor="t" bIns="91425" lIns="91425" spcFirstLastPara="1" rIns="91425" wrap="square" tIns="91425">
            <a:noAutofit/>
          </a:bodyPr>
          <a:lstStyle/>
          <a:p>
            <a:pPr indent="-336550" lvl="0" marL="457200" rtl="0" algn="l">
              <a:lnSpc>
                <a:spcPct val="125000"/>
              </a:lnSpc>
              <a:spcBef>
                <a:spcPts val="0"/>
              </a:spcBef>
              <a:spcAft>
                <a:spcPts val="0"/>
              </a:spcAft>
              <a:buClr>
                <a:schemeClr val="dk1"/>
              </a:buClr>
              <a:buSzPts val="1700"/>
              <a:buFont typeface="Montserrat"/>
              <a:buChar char="●"/>
            </a:pPr>
            <a:r>
              <a:rPr b="1" lang="en" sz="1700">
                <a:solidFill>
                  <a:schemeClr val="dk1"/>
                </a:solidFill>
                <a:latin typeface="Montserrat"/>
                <a:ea typeface="Montserrat"/>
                <a:cs typeface="Montserrat"/>
                <a:sym typeface="Montserrat"/>
              </a:rPr>
              <a:t>Partition</a:t>
            </a:r>
            <a:r>
              <a:rPr lang="en" sz="1700">
                <a:solidFill>
                  <a:schemeClr val="dk1"/>
                </a:solidFill>
                <a:latin typeface="Montserrat"/>
                <a:ea typeface="Montserrat"/>
                <a:cs typeface="Montserrat"/>
                <a:sym typeface="Montserrat"/>
              </a:rPr>
              <a:t> a whole number or fraction into a sum of </a:t>
            </a:r>
            <a:r>
              <a:rPr lang="en" sz="1700">
                <a:solidFill>
                  <a:schemeClr val="dk1"/>
                </a:solidFill>
                <a:latin typeface="Montserrat"/>
                <a:ea typeface="Montserrat"/>
                <a:cs typeface="Montserrat"/>
                <a:sym typeface="Montserrat"/>
              </a:rPr>
              <a:t>like fractions</a:t>
            </a:r>
            <a:r>
              <a:rPr lang="en" sz="1700">
                <a:solidFill>
                  <a:schemeClr val="dk1"/>
                </a:solidFill>
                <a:latin typeface="Montserrat"/>
                <a:ea typeface="Montserrat"/>
                <a:cs typeface="Montserrat"/>
                <a:sym typeface="Montserrat"/>
              </a:rPr>
              <a:t>, including repeated unit fractions</a:t>
            </a:r>
            <a:endParaRPr sz="1700">
              <a:solidFill>
                <a:schemeClr val="dk1"/>
              </a:solidFill>
              <a:latin typeface="Montserrat"/>
              <a:ea typeface="Montserrat"/>
              <a:cs typeface="Montserrat"/>
              <a:sym typeface="Montserrat"/>
            </a:endParaRPr>
          </a:p>
          <a:p>
            <a:pPr indent="-336550" lvl="0" marL="457200" rtl="0" algn="l">
              <a:lnSpc>
                <a:spcPct val="125000"/>
              </a:lnSpc>
              <a:spcBef>
                <a:spcPts val="0"/>
              </a:spcBef>
              <a:spcAft>
                <a:spcPts val="0"/>
              </a:spcAft>
              <a:buClr>
                <a:schemeClr val="dk1"/>
              </a:buClr>
              <a:buSzPts val="1700"/>
              <a:buFont typeface="Montserrat"/>
              <a:buChar char="●"/>
            </a:pPr>
            <a:r>
              <a:rPr b="1" lang="en" sz="1700">
                <a:solidFill>
                  <a:schemeClr val="dk1"/>
                </a:solidFill>
                <a:latin typeface="Montserrat"/>
                <a:ea typeface="Montserrat"/>
                <a:cs typeface="Montserrat"/>
                <a:sym typeface="Montserrat"/>
              </a:rPr>
              <a:t>Combine</a:t>
            </a:r>
            <a:r>
              <a:rPr lang="en" sz="1700">
                <a:solidFill>
                  <a:schemeClr val="dk1"/>
                </a:solidFill>
                <a:latin typeface="Montserrat"/>
                <a:ea typeface="Montserrat"/>
                <a:cs typeface="Montserrat"/>
                <a:sym typeface="Montserrat"/>
              </a:rPr>
              <a:t> unit fractions in expressions to create like fractions</a:t>
            </a:r>
            <a:endParaRPr b="1" sz="1700">
              <a:solidFill>
                <a:schemeClr val="dk1"/>
              </a:solidFill>
              <a:latin typeface="Montserrat"/>
              <a:ea typeface="Montserrat"/>
              <a:cs typeface="Montserrat"/>
              <a:sym typeface="Montserrat"/>
            </a:endParaRPr>
          </a:p>
          <a:p>
            <a:pPr indent="-336550" lvl="0" marL="457200" rtl="0" algn="l">
              <a:lnSpc>
                <a:spcPct val="125000"/>
              </a:lnSpc>
              <a:spcBef>
                <a:spcPts val="0"/>
              </a:spcBef>
              <a:spcAft>
                <a:spcPts val="0"/>
              </a:spcAft>
              <a:buClr>
                <a:schemeClr val="dk1"/>
              </a:buClr>
              <a:buSzPts val="1700"/>
              <a:buFont typeface="Montserrat"/>
              <a:buChar char="●"/>
            </a:pPr>
            <a:r>
              <a:rPr b="1" lang="en" sz="1700">
                <a:solidFill>
                  <a:schemeClr val="dk1"/>
                </a:solidFill>
                <a:latin typeface="Montserrat"/>
                <a:ea typeface="Montserrat"/>
                <a:cs typeface="Montserrat"/>
                <a:sym typeface="Montserrat"/>
              </a:rPr>
              <a:t>Show</a:t>
            </a:r>
            <a:r>
              <a:rPr lang="en" sz="1700">
                <a:solidFill>
                  <a:schemeClr val="dk1"/>
                </a:solidFill>
                <a:latin typeface="Montserrat"/>
                <a:ea typeface="Montserrat"/>
                <a:cs typeface="Montserrat"/>
                <a:sym typeface="Montserrat"/>
              </a:rPr>
              <a:t> that adding simple* unit fractions creates bigger fractions</a:t>
            </a:r>
            <a:endParaRPr sz="1700">
              <a:solidFill>
                <a:schemeClr val="dk1"/>
              </a:solidFill>
              <a:latin typeface="Montserrat"/>
              <a:ea typeface="Montserrat"/>
              <a:cs typeface="Montserrat"/>
              <a:sym typeface="Montserrat"/>
            </a:endParaRPr>
          </a:p>
          <a:p>
            <a:pPr indent="-336550" lvl="1" marL="914400" rtl="0" algn="l">
              <a:lnSpc>
                <a:spcPct val="125000"/>
              </a:lnSpc>
              <a:spcBef>
                <a:spcPts val="0"/>
              </a:spcBef>
              <a:spcAft>
                <a:spcPts val="0"/>
              </a:spcAft>
              <a:buClr>
                <a:schemeClr val="dk1"/>
              </a:buClr>
              <a:buSzPts val="1700"/>
              <a:buFont typeface="Montserrat"/>
              <a:buChar char="○"/>
            </a:pPr>
            <a:r>
              <a:rPr lang="en" sz="1700">
                <a:solidFill>
                  <a:schemeClr val="dk1"/>
                </a:solidFill>
                <a:latin typeface="Montserrat"/>
                <a:ea typeface="Montserrat"/>
                <a:cs typeface="Montserrat"/>
                <a:sym typeface="Montserrat"/>
              </a:rPr>
              <a:t>By counting and composing fraction tiles </a:t>
            </a:r>
            <a:endParaRPr sz="1700">
              <a:solidFill>
                <a:schemeClr val="dk1"/>
              </a:solidFill>
              <a:latin typeface="Montserrat"/>
              <a:ea typeface="Montserrat"/>
              <a:cs typeface="Montserrat"/>
              <a:sym typeface="Montserrat"/>
            </a:endParaRPr>
          </a:p>
          <a:p>
            <a:pPr indent="-336550" lvl="1" marL="914400" rtl="0" algn="l">
              <a:lnSpc>
                <a:spcPct val="125000"/>
              </a:lnSpc>
              <a:spcBef>
                <a:spcPts val="0"/>
              </a:spcBef>
              <a:spcAft>
                <a:spcPts val="0"/>
              </a:spcAft>
              <a:buClr>
                <a:schemeClr val="dk1"/>
              </a:buClr>
              <a:buSzPts val="1700"/>
              <a:buFont typeface="Montserrat"/>
              <a:buChar char="○"/>
            </a:pPr>
            <a:r>
              <a:rPr lang="en" sz="1700">
                <a:solidFill>
                  <a:schemeClr val="dk1"/>
                </a:solidFill>
                <a:latin typeface="Montserrat"/>
                <a:ea typeface="Montserrat"/>
                <a:cs typeface="Montserrat"/>
                <a:sym typeface="Montserrat"/>
              </a:rPr>
              <a:t>By labeling and counting on number lines</a:t>
            </a:r>
            <a:endParaRPr sz="1700">
              <a:solidFill>
                <a:schemeClr val="dk1"/>
              </a:solidFill>
              <a:latin typeface="Montserrat"/>
              <a:ea typeface="Montserrat"/>
              <a:cs typeface="Montserrat"/>
              <a:sym typeface="Montserrat"/>
            </a:endParaRPr>
          </a:p>
        </p:txBody>
      </p:sp>
      <p:sp>
        <p:nvSpPr>
          <p:cNvPr id="335" name="Google Shape;335;p76"/>
          <p:cNvSpPr txBox="1"/>
          <p:nvPr>
            <p:ph idx="4294967295" type="title"/>
          </p:nvPr>
        </p:nvSpPr>
        <p:spPr>
          <a:xfrm>
            <a:off x="311700" y="742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Luckiest Guy"/>
                <a:ea typeface="Luckiest Guy"/>
                <a:cs typeface="Luckiest Guy"/>
                <a:sym typeface="Luckiest Guy"/>
              </a:rPr>
              <a:t>Overview of lesson 2</a:t>
            </a:r>
            <a:r>
              <a:rPr lang="en"/>
              <a:t>: What am I going to learn?</a:t>
            </a:r>
            <a:endParaRPr/>
          </a:p>
        </p:txBody>
      </p:sp>
      <p:sp>
        <p:nvSpPr>
          <p:cNvPr id="336" name="Google Shape;336;p76"/>
          <p:cNvSpPr txBox="1"/>
          <p:nvPr/>
        </p:nvSpPr>
        <p:spPr>
          <a:xfrm>
            <a:off x="97350" y="673625"/>
            <a:ext cx="8520600" cy="450000"/>
          </a:xfrm>
          <a:prstGeom prst="rect">
            <a:avLst/>
          </a:prstGeom>
          <a:noFill/>
          <a:ln>
            <a:noFill/>
          </a:ln>
        </p:spPr>
        <p:txBody>
          <a:bodyPr anchorCtr="0" anchor="t" bIns="91425" lIns="91425" spcFirstLastPara="1" rIns="91425" wrap="square" tIns="91425">
            <a:normAutofit/>
          </a:bodyPr>
          <a:lstStyle/>
          <a:p>
            <a:pPr indent="0" lvl="0" marL="0" rtl="0" algn="l">
              <a:lnSpc>
                <a:spcPct val="80000"/>
              </a:lnSpc>
              <a:spcBef>
                <a:spcPts val="0"/>
              </a:spcBef>
              <a:spcAft>
                <a:spcPts val="0"/>
              </a:spcAft>
              <a:buNone/>
            </a:pPr>
            <a:r>
              <a:rPr lang="en" sz="1720" u="sng">
                <a:solidFill>
                  <a:srgbClr val="FFFFFF"/>
                </a:solidFill>
                <a:latin typeface="Montserrat"/>
                <a:ea typeface="Montserrat"/>
                <a:cs typeface="Montserrat"/>
                <a:sym typeface="Montserrat"/>
              </a:rPr>
              <a:t>Content Objectives - I will be able to…</a:t>
            </a:r>
            <a:endParaRPr i="1" sz="1720" u="sng">
              <a:solidFill>
                <a:srgbClr val="FFFFFF"/>
              </a:solidFill>
              <a:latin typeface="Montserrat"/>
              <a:ea typeface="Montserrat"/>
              <a:cs typeface="Montserrat"/>
              <a:sym typeface="Montserrat"/>
            </a:endParaRPr>
          </a:p>
        </p:txBody>
      </p:sp>
      <p:sp>
        <p:nvSpPr>
          <p:cNvPr id="337" name="Google Shape;337;p76"/>
          <p:cNvSpPr txBox="1"/>
          <p:nvPr>
            <p:ph idx="4294967295" type="title"/>
          </p:nvPr>
        </p:nvSpPr>
        <p:spPr>
          <a:xfrm>
            <a:off x="97350" y="3386375"/>
            <a:ext cx="4769100" cy="424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891"/>
              <a:buNone/>
            </a:pPr>
            <a:r>
              <a:rPr lang="en" sz="1728" u="sng">
                <a:solidFill>
                  <a:srgbClr val="FFFFFF"/>
                </a:solidFill>
                <a:latin typeface="Montserrat"/>
                <a:ea typeface="Montserrat"/>
                <a:cs typeface="Montserrat"/>
                <a:sym typeface="Montserrat"/>
              </a:rPr>
              <a:t>Language Objectives - I will be able to…</a:t>
            </a:r>
            <a:endParaRPr i="1" sz="1728" u="sng">
              <a:solidFill>
                <a:srgbClr val="FFFFFF"/>
              </a:solidFill>
              <a:latin typeface="Montserrat"/>
              <a:ea typeface="Montserrat"/>
              <a:cs typeface="Montserrat"/>
              <a:sym typeface="Montserrat"/>
            </a:endParaRPr>
          </a:p>
        </p:txBody>
      </p:sp>
      <p:sp>
        <p:nvSpPr>
          <p:cNvPr id="338" name="Google Shape;338;p76"/>
          <p:cNvSpPr txBox="1"/>
          <p:nvPr>
            <p:ph idx="4294967295" type="body"/>
          </p:nvPr>
        </p:nvSpPr>
        <p:spPr>
          <a:xfrm>
            <a:off x="97350" y="3864350"/>
            <a:ext cx="8478300" cy="826500"/>
          </a:xfrm>
          <a:prstGeom prst="rect">
            <a:avLst/>
          </a:prstGeom>
        </p:spPr>
        <p:txBody>
          <a:bodyPr anchorCtr="0" anchor="t" bIns="91425" lIns="91425" spcFirstLastPara="1" rIns="91425" wrap="square" tIns="91425">
            <a:normAutofit/>
          </a:bodyPr>
          <a:lstStyle/>
          <a:p>
            <a:pPr indent="-330200" lvl="0" marL="457200" rtl="0" algn="l">
              <a:lnSpc>
                <a:spcPct val="130000"/>
              </a:lnSpc>
              <a:spcBef>
                <a:spcPts val="0"/>
              </a:spcBef>
              <a:spcAft>
                <a:spcPts val="0"/>
              </a:spcAft>
              <a:buClr>
                <a:schemeClr val="dk1"/>
              </a:buClr>
              <a:buSzPts val="1600"/>
              <a:buFont typeface="Montserrat"/>
              <a:buChar char="●"/>
            </a:pPr>
            <a:r>
              <a:rPr lang="en" sz="1600">
                <a:solidFill>
                  <a:srgbClr val="FFFFFF"/>
                </a:solidFill>
                <a:latin typeface="Montserrat"/>
                <a:ea typeface="Montserrat"/>
                <a:cs typeface="Montserrat"/>
                <a:sym typeface="Montserrat"/>
              </a:rPr>
              <a:t>Discuss</a:t>
            </a:r>
            <a:r>
              <a:rPr lang="en" sz="1600">
                <a:solidFill>
                  <a:schemeClr val="dk1"/>
                </a:solidFill>
                <a:latin typeface="Montserrat"/>
                <a:ea typeface="Montserrat"/>
                <a:cs typeface="Montserrat"/>
                <a:sym typeface="Montserrat"/>
              </a:rPr>
              <a:t> and describe addition of fractions using vocabulary terms: </a:t>
            </a:r>
            <a:r>
              <a:rPr b="1" lang="en" sz="1600">
                <a:solidFill>
                  <a:schemeClr val="dk1"/>
                </a:solidFill>
                <a:latin typeface="Montserrat"/>
                <a:ea typeface="Montserrat"/>
                <a:cs typeface="Montserrat"/>
                <a:sym typeface="Montserrat"/>
              </a:rPr>
              <a:t>partition,</a:t>
            </a:r>
            <a:r>
              <a:rPr lang="en" sz="1600">
                <a:solidFill>
                  <a:schemeClr val="dk1"/>
                </a:solidFill>
                <a:latin typeface="Montserrat"/>
                <a:ea typeface="Montserrat"/>
                <a:cs typeface="Montserrat"/>
                <a:sym typeface="Montserrat"/>
              </a:rPr>
              <a:t> </a:t>
            </a:r>
            <a:r>
              <a:rPr b="1" lang="en" sz="1600">
                <a:solidFill>
                  <a:schemeClr val="dk1"/>
                </a:solidFill>
                <a:latin typeface="Montserrat"/>
                <a:ea typeface="Montserrat"/>
                <a:cs typeface="Montserrat"/>
                <a:sym typeface="Montserrat"/>
              </a:rPr>
              <a:t>compose, decompose, sum, like fractions</a:t>
            </a:r>
            <a:r>
              <a:rPr b="1" lang="en" sz="1600">
                <a:solidFill>
                  <a:srgbClr val="FFFFFF"/>
                </a:solidFill>
                <a:latin typeface="Montserrat"/>
                <a:ea typeface="Montserrat"/>
                <a:cs typeface="Montserrat"/>
                <a:sym typeface="Montserrat"/>
              </a:rPr>
              <a:t>, expression, equal</a:t>
            </a:r>
            <a:endParaRPr b="1" sz="1600">
              <a:solidFill>
                <a:schemeClr val="dk1"/>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48208"/>
            </a:gs>
            <a:gs pos="100000">
              <a:srgbClr val="703E08"/>
            </a:gs>
          </a:gsLst>
          <a:path path="circle">
            <a:fillToRect b="50%" l="50%" r="50%" t="50%"/>
          </a:path>
          <a:tileRect/>
        </a:gradFill>
      </p:bgPr>
    </p:bg>
    <p:spTree>
      <p:nvGrpSpPr>
        <p:cNvPr id="342" name="Shape 342"/>
        <p:cNvGrpSpPr/>
        <p:nvPr/>
      </p:nvGrpSpPr>
      <p:grpSpPr>
        <a:xfrm>
          <a:off x="0" y="0"/>
          <a:ext cx="0" cy="0"/>
          <a:chOff x="0" y="0"/>
          <a:chExt cx="0" cy="0"/>
        </a:xfrm>
      </p:grpSpPr>
      <p:sp>
        <p:nvSpPr>
          <p:cNvPr id="343" name="Google Shape;343;p77"/>
          <p:cNvSpPr txBox="1"/>
          <p:nvPr>
            <p:ph idx="4294967295" type="title"/>
          </p:nvPr>
        </p:nvSpPr>
        <p:spPr>
          <a:xfrm>
            <a:off x="249750" y="897495"/>
            <a:ext cx="4260300" cy="425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lang="en" sz="1729" u="sng">
                <a:solidFill>
                  <a:srgbClr val="FFFFFF"/>
                </a:solidFill>
                <a:latin typeface="Montserrat"/>
                <a:ea typeface="Montserrat"/>
                <a:cs typeface="Montserrat"/>
                <a:sym typeface="Montserrat"/>
              </a:rPr>
              <a:t>Goals of this lesson…</a:t>
            </a:r>
            <a:endParaRPr i="1" sz="1729" u="sng">
              <a:solidFill>
                <a:srgbClr val="FFFFFF"/>
              </a:solidFill>
              <a:latin typeface="Montserrat"/>
              <a:ea typeface="Montserrat"/>
              <a:cs typeface="Montserrat"/>
              <a:sym typeface="Montserrat"/>
            </a:endParaRPr>
          </a:p>
        </p:txBody>
      </p:sp>
      <p:sp>
        <p:nvSpPr>
          <p:cNvPr id="344" name="Google Shape;344;p77"/>
          <p:cNvSpPr txBox="1"/>
          <p:nvPr>
            <p:ph idx="4294967295" type="body"/>
          </p:nvPr>
        </p:nvSpPr>
        <p:spPr>
          <a:xfrm>
            <a:off x="249750" y="1329923"/>
            <a:ext cx="8894400" cy="15309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Clr>
                <a:schemeClr val="dk1"/>
              </a:buClr>
              <a:buSzPts val="1600"/>
              <a:buFont typeface="Montserrat"/>
              <a:buChar char="●"/>
            </a:pPr>
            <a:r>
              <a:rPr lang="en" sz="1600">
                <a:solidFill>
                  <a:schemeClr val="dk1"/>
                </a:solidFill>
                <a:latin typeface="Montserrat"/>
                <a:ea typeface="Montserrat"/>
                <a:cs typeface="Montserrat"/>
                <a:sym typeface="Montserrat"/>
              </a:rPr>
              <a:t>Recognize that all fractions are sums of unit fractions</a:t>
            </a:r>
            <a:endParaRPr sz="1600">
              <a:solidFill>
                <a:schemeClr val="dk1"/>
              </a:solidFill>
              <a:latin typeface="Montserrat"/>
              <a:ea typeface="Montserrat"/>
              <a:cs typeface="Montserrat"/>
              <a:sym typeface="Montserrat"/>
            </a:endParaRPr>
          </a:p>
          <a:p>
            <a:pPr indent="-330200" lvl="0" marL="457200" rtl="0" algn="l">
              <a:lnSpc>
                <a:spcPct val="150000"/>
              </a:lnSpc>
              <a:spcBef>
                <a:spcPts val="0"/>
              </a:spcBef>
              <a:spcAft>
                <a:spcPts val="0"/>
              </a:spcAft>
              <a:buClr>
                <a:srgbClr val="FFFFFF"/>
              </a:buClr>
              <a:buSzPts val="1600"/>
              <a:buFont typeface="Montserrat"/>
              <a:buChar char="●"/>
            </a:pPr>
            <a:r>
              <a:rPr lang="en" sz="1600">
                <a:solidFill>
                  <a:srgbClr val="FFFFFF"/>
                </a:solidFill>
                <a:latin typeface="Montserrat"/>
                <a:ea typeface="Montserrat"/>
                <a:cs typeface="Montserrat"/>
                <a:sym typeface="Montserrat"/>
              </a:rPr>
              <a:t>Understand that rational numbers can be expressed as fractions</a:t>
            </a:r>
            <a:endParaRPr sz="1600">
              <a:solidFill>
                <a:srgbClr val="FFFFFF"/>
              </a:solidFill>
              <a:latin typeface="Montserrat"/>
              <a:ea typeface="Montserrat"/>
              <a:cs typeface="Montserrat"/>
              <a:sym typeface="Montserrat"/>
            </a:endParaRPr>
          </a:p>
          <a:p>
            <a:pPr indent="-330200" lvl="0" marL="457200" rtl="0" algn="l">
              <a:lnSpc>
                <a:spcPct val="150000"/>
              </a:lnSpc>
              <a:spcBef>
                <a:spcPts val="0"/>
              </a:spcBef>
              <a:spcAft>
                <a:spcPts val="0"/>
              </a:spcAft>
              <a:buClr>
                <a:srgbClr val="FFFFFF"/>
              </a:buClr>
              <a:buSzPts val="1600"/>
              <a:buFont typeface="Montserrat"/>
              <a:buChar char="●"/>
            </a:pPr>
            <a:r>
              <a:rPr lang="en" sz="1600">
                <a:solidFill>
                  <a:srgbClr val="FFFFFF"/>
                </a:solidFill>
                <a:latin typeface="Montserrat"/>
                <a:ea typeface="Montserrat"/>
                <a:cs typeface="Montserrat"/>
                <a:sym typeface="Montserrat"/>
              </a:rPr>
              <a:t>Understand that there are many ways to break apart numbers</a:t>
            </a:r>
            <a:endParaRPr sz="1600">
              <a:solidFill>
                <a:srgbClr val="FFFFFF"/>
              </a:solidFill>
              <a:latin typeface="Montserrat"/>
              <a:ea typeface="Montserrat"/>
              <a:cs typeface="Montserrat"/>
              <a:sym typeface="Montserrat"/>
            </a:endParaRPr>
          </a:p>
        </p:txBody>
      </p:sp>
      <p:sp>
        <p:nvSpPr>
          <p:cNvPr id="345" name="Google Shape;345;p77"/>
          <p:cNvSpPr txBox="1"/>
          <p:nvPr>
            <p:ph idx="4294967295" type="title"/>
          </p:nvPr>
        </p:nvSpPr>
        <p:spPr>
          <a:xfrm>
            <a:off x="249750" y="2954265"/>
            <a:ext cx="4260300" cy="425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700" u="sng">
                <a:solidFill>
                  <a:srgbClr val="FFFFFF"/>
                </a:solidFill>
                <a:latin typeface="Montserrat"/>
                <a:ea typeface="Montserrat"/>
                <a:cs typeface="Montserrat"/>
                <a:sym typeface="Montserrat"/>
              </a:rPr>
              <a:t>Tasks of this lesson…</a:t>
            </a:r>
            <a:endParaRPr i="1" sz="1700" u="sng">
              <a:solidFill>
                <a:srgbClr val="FFFFFF"/>
              </a:solidFill>
              <a:latin typeface="Montserrat"/>
              <a:ea typeface="Montserrat"/>
              <a:cs typeface="Montserrat"/>
              <a:sym typeface="Montserrat"/>
            </a:endParaRPr>
          </a:p>
        </p:txBody>
      </p:sp>
      <p:sp>
        <p:nvSpPr>
          <p:cNvPr id="346" name="Google Shape;346;p77"/>
          <p:cNvSpPr txBox="1"/>
          <p:nvPr>
            <p:ph idx="4294967295" type="body"/>
          </p:nvPr>
        </p:nvSpPr>
        <p:spPr>
          <a:xfrm>
            <a:off x="249750" y="3386700"/>
            <a:ext cx="8802300" cy="1264800"/>
          </a:xfrm>
          <a:prstGeom prst="rect">
            <a:avLst/>
          </a:prstGeom>
        </p:spPr>
        <p:txBody>
          <a:bodyPr anchorCtr="0" anchor="t" bIns="91425" lIns="91425" spcFirstLastPara="1" rIns="91425" wrap="square" tIns="91425">
            <a:noAutofit/>
          </a:bodyPr>
          <a:lstStyle/>
          <a:p>
            <a:pPr indent="-330200" lvl="0" marL="457200" rtl="0" algn="l">
              <a:lnSpc>
                <a:spcPct val="140000"/>
              </a:lnSpc>
              <a:spcBef>
                <a:spcPts val="0"/>
              </a:spcBef>
              <a:spcAft>
                <a:spcPts val="0"/>
              </a:spcAft>
              <a:buClr>
                <a:schemeClr val="dk1"/>
              </a:buClr>
              <a:buSzPts val="1600"/>
              <a:buFont typeface="Montserrat"/>
              <a:buChar char="●"/>
            </a:pPr>
            <a:r>
              <a:rPr lang="en" sz="1600">
                <a:solidFill>
                  <a:srgbClr val="FFFFFF"/>
                </a:solidFill>
                <a:latin typeface="Montserrat"/>
                <a:ea typeface="Montserrat"/>
                <a:cs typeface="Montserrat"/>
                <a:sym typeface="Montserrat"/>
              </a:rPr>
              <a:t>Explore fractions using models: physical/digital fraction bars and number lines</a:t>
            </a:r>
            <a:endParaRPr sz="1600">
              <a:solidFill>
                <a:schemeClr val="dk1"/>
              </a:solidFill>
              <a:latin typeface="Montserrat"/>
              <a:ea typeface="Montserrat"/>
              <a:cs typeface="Montserrat"/>
              <a:sym typeface="Montserrat"/>
            </a:endParaRPr>
          </a:p>
          <a:p>
            <a:pPr indent="-330200" lvl="0" marL="457200" rtl="0" algn="l">
              <a:lnSpc>
                <a:spcPct val="140000"/>
              </a:lnSpc>
              <a:spcBef>
                <a:spcPts val="0"/>
              </a:spcBef>
              <a:spcAft>
                <a:spcPts val="0"/>
              </a:spcAft>
              <a:buClr>
                <a:schemeClr val="dk1"/>
              </a:buClr>
              <a:buSzPts val="1600"/>
              <a:buFont typeface="Montserrat"/>
              <a:buChar char="●"/>
            </a:pPr>
            <a:r>
              <a:rPr lang="en" sz="1600">
                <a:solidFill>
                  <a:schemeClr val="dk1"/>
                </a:solidFill>
                <a:latin typeface="Montserrat"/>
                <a:ea typeface="Montserrat"/>
                <a:cs typeface="Montserrat"/>
                <a:sym typeface="Montserrat"/>
              </a:rPr>
              <a:t>Paired practice creating expressions</a:t>
            </a:r>
            <a:endParaRPr sz="1600">
              <a:solidFill>
                <a:schemeClr val="dk1"/>
              </a:solidFill>
              <a:latin typeface="Montserrat"/>
              <a:ea typeface="Montserrat"/>
              <a:cs typeface="Montserrat"/>
              <a:sym typeface="Montserrat"/>
            </a:endParaRPr>
          </a:p>
          <a:p>
            <a:pPr indent="-330200" lvl="0" marL="457200" rtl="0" algn="l">
              <a:lnSpc>
                <a:spcPct val="140000"/>
              </a:lnSpc>
              <a:spcBef>
                <a:spcPts val="0"/>
              </a:spcBef>
              <a:spcAft>
                <a:spcPts val="0"/>
              </a:spcAft>
              <a:buClr>
                <a:schemeClr val="dk1"/>
              </a:buClr>
              <a:buSzPts val="1600"/>
              <a:buFont typeface="Montserrat"/>
              <a:buChar char="●"/>
            </a:pPr>
            <a:r>
              <a:rPr lang="en" sz="1600">
                <a:solidFill>
                  <a:schemeClr val="dk1"/>
                </a:solidFill>
                <a:latin typeface="Montserrat"/>
                <a:ea typeface="Montserrat"/>
                <a:cs typeface="Montserrat"/>
                <a:sym typeface="Montserrat"/>
              </a:rPr>
              <a:t>Create measuring strips</a:t>
            </a:r>
            <a:endParaRPr sz="1600">
              <a:solidFill>
                <a:schemeClr val="dk1"/>
              </a:solidFill>
              <a:latin typeface="Montserrat"/>
              <a:ea typeface="Montserrat"/>
              <a:cs typeface="Montserrat"/>
              <a:sym typeface="Montserrat"/>
            </a:endParaRPr>
          </a:p>
        </p:txBody>
      </p:sp>
      <p:sp>
        <p:nvSpPr>
          <p:cNvPr id="347" name="Google Shape;347;p77"/>
          <p:cNvSpPr txBox="1"/>
          <p:nvPr/>
        </p:nvSpPr>
        <p:spPr>
          <a:xfrm>
            <a:off x="170850" y="74250"/>
            <a:ext cx="88023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20">
                <a:solidFill>
                  <a:srgbClr val="FFFFFF"/>
                </a:solidFill>
                <a:latin typeface="Luckiest Guy"/>
                <a:ea typeface="Luckiest Guy"/>
                <a:cs typeface="Luckiest Guy"/>
                <a:sym typeface="Luckiest Guy"/>
              </a:rPr>
              <a:t>Overview of lesson 2</a:t>
            </a:r>
            <a:r>
              <a:rPr lang="en" sz="2520">
                <a:solidFill>
                  <a:srgbClr val="FFFFFF"/>
                </a:solidFill>
              </a:rPr>
              <a:t>: What will learning look like?</a:t>
            </a:r>
            <a:endParaRPr sz="2520">
              <a:solidFill>
                <a:srgbClr val="FFFFFF"/>
              </a:solidFill>
            </a:endParaRPr>
          </a:p>
        </p:txBody>
      </p:sp>
      <p:sp>
        <p:nvSpPr>
          <p:cNvPr id="348" name="Google Shape;348;p77"/>
          <p:cNvSpPr txBox="1"/>
          <p:nvPr/>
        </p:nvSpPr>
        <p:spPr>
          <a:xfrm>
            <a:off x="6084325" y="4720750"/>
            <a:ext cx="3059700" cy="4245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700">
                <a:solidFill>
                  <a:srgbClr val="FF9900"/>
                </a:solidFill>
                <a:latin typeface="Varela Round"/>
                <a:ea typeface="Varela Round"/>
                <a:cs typeface="Varela Round"/>
                <a:sym typeface="Varela Round"/>
              </a:rPr>
              <a:t>End goals for this lesson</a:t>
            </a:r>
            <a:endParaRPr b="1" sz="1700">
              <a:solidFill>
                <a:srgbClr val="FF9900"/>
              </a:solidFill>
              <a:latin typeface="Varela Round"/>
              <a:ea typeface="Varela Round"/>
              <a:cs typeface="Varela Round"/>
              <a:sym typeface="Varela Roun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48208"/>
            </a:gs>
            <a:gs pos="100000">
              <a:srgbClr val="703E08"/>
            </a:gs>
          </a:gsLst>
          <a:path path="circle">
            <a:fillToRect b="50%" l="50%" r="50%" t="50%"/>
          </a:path>
          <a:tileRect/>
        </a:gradFill>
      </p:bgPr>
    </p:bg>
    <p:spTree>
      <p:nvGrpSpPr>
        <p:cNvPr id="352" name="Shape 352"/>
        <p:cNvGrpSpPr/>
        <p:nvPr/>
      </p:nvGrpSpPr>
      <p:grpSpPr>
        <a:xfrm>
          <a:off x="0" y="0"/>
          <a:ext cx="0" cy="0"/>
          <a:chOff x="0" y="0"/>
          <a:chExt cx="0" cy="0"/>
        </a:xfrm>
      </p:grpSpPr>
      <p:sp>
        <p:nvSpPr>
          <p:cNvPr id="353" name="Google Shape;353;p78"/>
          <p:cNvSpPr txBox="1"/>
          <p:nvPr/>
        </p:nvSpPr>
        <p:spPr>
          <a:xfrm>
            <a:off x="5095350" y="4720750"/>
            <a:ext cx="4048800" cy="4245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FF9900"/>
                </a:solidFill>
                <a:latin typeface="Varela Round"/>
                <a:ea typeface="Varela Round"/>
                <a:cs typeface="Varela Round"/>
                <a:sym typeface="Varela Round"/>
              </a:rPr>
              <a:t>Focus on objectives, ask questions</a:t>
            </a:r>
            <a:endParaRPr b="1" sz="1800">
              <a:solidFill>
                <a:srgbClr val="FF9900"/>
              </a:solidFill>
              <a:latin typeface="Varela Round"/>
              <a:ea typeface="Varela Round"/>
              <a:cs typeface="Varela Round"/>
              <a:sym typeface="Varela Round"/>
            </a:endParaRPr>
          </a:p>
        </p:txBody>
      </p:sp>
      <p:sp>
        <p:nvSpPr>
          <p:cNvPr id="354" name="Google Shape;354;p78"/>
          <p:cNvSpPr txBox="1"/>
          <p:nvPr>
            <p:ph idx="4294967295" type="title"/>
          </p:nvPr>
        </p:nvSpPr>
        <p:spPr>
          <a:xfrm>
            <a:off x="311700" y="150450"/>
            <a:ext cx="8520600" cy="62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520" u="sng">
                <a:solidFill>
                  <a:srgbClr val="FF0000"/>
                </a:solidFill>
                <a:highlight>
                  <a:srgbClr val="434343"/>
                </a:highlight>
                <a:latin typeface="Luckiest Guy"/>
                <a:ea typeface="Luckiest Guy"/>
                <a:cs typeface="Luckiest Guy"/>
                <a:sym typeface="Luckiest Guy"/>
              </a:rPr>
              <a:t>O</a:t>
            </a:r>
            <a:r>
              <a:rPr lang="en" sz="2520" u="sng">
                <a:solidFill>
                  <a:srgbClr val="FF8400"/>
                </a:solidFill>
                <a:highlight>
                  <a:srgbClr val="434343"/>
                </a:highlight>
                <a:latin typeface="Luckiest Guy"/>
                <a:ea typeface="Luckiest Guy"/>
                <a:cs typeface="Luckiest Guy"/>
                <a:sym typeface="Luckiest Guy"/>
              </a:rPr>
              <a:t>B</a:t>
            </a:r>
            <a:r>
              <a:rPr lang="en" sz="2520" u="sng">
                <a:solidFill>
                  <a:srgbClr val="F5FF00"/>
                </a:solidFill>
                <a:highlight>
                  <a:srgbClr val="434343"/>
                </a:highlight>
                <a:latin typeface="Luckiest Guy"/>
                <a:ea typeface="Luckiest Guy"/>
                <a:cs typeface="Luckiest Guy"/>
                <a:sym typeface="Luckiest Guy"/>
              </a:rPr>
              <a:t>J</a:t>
            </a:r>
            <a:r>
              <a:rPr lang="en" sz="2520" u="sng">
                <a:solidFill>
                  <a:srgbClr val="71FF00"/>
                </a:solidFill>
                <a:highlight>
                  <a:srgbClr val="434343"/>
                </a:highlight>
                <a:latin typeface="Luckiest Guy"/>
                <a:ea typeface="Luckiest Guy"/>
                <a:cs typeface="Luckiest Guy"/>
                <a:sym typeface="Luckiest Guy"/>
              </a:rPr>
              <a:t>E</a:t>
            </a:r>
            <a:r>
              <a:rPr lang="en" sz="2520" u="sng">
                <a:solidFill>
                  <a:srgbClr val="00FF12"/>
                </a:solidFill>
                <a:highlight>
                  <a:srgbClr val="434343"/>
                </a:highlight>
                <a:latin typeface="Luckiest Guy"/>
                <a:ea typeface="Luckiest Guy"/>
                <a:cs typeface="Luckiest Guy"/>
                <a:sym typeface="Luckiest Guy"/>
              </a:rPr>
              <a:t>C</a:t>
            </a:r>
            <a:r>
              <a:rPr lang="en" sz="2520" u="sng">
                <a:solidFill>
                  <a:srgbClr val="00FF96"/>
                </a:solidFill>
                <a:highlight>
                  <a:srgbClr val="434343"/>
                </a:highlight>
                <a:latin typeface="Luckiest Guy"/>
                <a:ea typeface="Luckiest Guy"/>
                <a:cs typeface="Luckiest Guy"/>
                <a:sym typeface="Luckiest Guy"/>
              </a:rPr>
              <a:t>T</a:t>
            </a:r>
            <a:r>
              <a:rPr lang="en" sz="2520" u="sng">
                <a:solidFill>
                  <a:srgbClr val="00E3FF"/>
                </a:solidFill>
                <a:highlight>
                  <a:srgbClr val="434343"/>
                </a:highlight>
                <a:latin typeface="Luckiest Guy"/>
                <a:ea typeface="Luckiest Guy"/>
                <a:cs typeface="Luckiest Guy"/>
                <a:sym typeface="Luckiest Guy"/>
              </a:rPr>
              <a:t>I</a:t>
            </a:r>
            <a:r>
              <a:rPr lang="en" sz="2520" u="sng">
                <a:solidFill>
                  <a:srgbClr val="005FFF"/>
                </a:solidFill>
                <a:highlight>
                  <a:srgbClr val="434343"/>
                </a:highlight>
                <a:latin typeface="Luckiest Guy"/>
                <a:ea typeface="Luckiest Guy"/>
                <a:cs typeface="Luckiest Guy"/>
                <a:sym typeface="Luckiest Guy"/>
              </a:rPr>
              <a:t>V</a:t>
            </a:r>
            <a:r>
              <a:rPr lang="en" sz="2520" u="sng">
                <a:solidFill>
                  <a:srgbClr val="2500FF"/>
                </a:solidFill>
                <a:highlight>
                  <a:srgbClr val="434343"/>
                </a:highlight>
                <a:latin typeface="Luckiest Guy"/>
                <a:ea typeface="Luckiest Guy"/>
                <a:cs typeface="Luckiest Guy"/>
                <a:sym typeface="Luckiest Guy"/>
              </a:rPr>
              <a:t>E</a:t>
            </a:r>
            <a:r>
              <a:rPr lang="en" sz="2520" u="sng">
                <a:solidFill>
                  <a:srgbClr val="A900FF"/>
                </a:solidFill>
                <a:highlight>
                  <a:srgbClr val="434343"/>
                </a:highlight>
                <a:latin typeface="Luckiest Guy"/>
                <a:ea typeface="Luckiest Guy"/>
                <a:cs typeface="Luckiest Guy"/>
                <a:sym typeface="Luckiest Guy"/>
              </a:rPr>
              <a:t>S</a:t>
            </a:r>
            <a:r>
              <a:rPr lang="en" sz="2520" u="sng">
                <a:solidFill>
                  <a:srgbClr val="FF00D0"/>
                </a:solidFill>
                <a:highlight>
                  <a:srgbClr val="434343"/>
                </a:highlight>
                <a:latin typeface="Luckiest Guy"/>
                <a:ea typeface="Luckiest Guy"/>
                <a:cs typeface="Luckiest Guy"/>
                <a:sym typeface="Luckiest Guy"/>
              </a:rPr>
              <a:t>:</a:t>
            </a:r>
            <a:endParaRPr sz="2100" u="sng">
              <a:solidFill>
                <a:srgbClr val="FF004C"/>
              </a:solidFill>
              <a:highlight>
                <a:srgbClr val="FFFFFF"/>
              </a:highlight>
            </a:endParaRPr>
          </a:p>
        </p:txBody>
      </p:sp>
      <p:sp>
        <p:nvSpPr>
          <p:cNvPr id="355" name="Google Shape;355;p78"/>
          <p:cNvSpPr txBox="1"/>
          <p:nvPr>
            <p:ph idx="4294967295" type="title"/>
          </p:nvPr>
        </p:nvSpPr>
        <p:spPr>
          <a:xfrm>
            <a:off x="0" y="683850"/>
            <a:ext cx="9144000" cy="16398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b="1" lang="en" sz="1900">
                <a:solidFill>
                  <a:srgbClr val="FB00FF"/>
                </a:solidFill>
                <a:latin typeface="Luckiest Guy"/>
                <a:ea typeface="Luckiest Guy"/>
                <a:cs typeface="Luckiest Guy"/>
                <a:sym typeface="Luckiest Guy"/>
              </a:rPr>
              <a:t>#</a:t>
            </a:r>
            <a:r>
              <a:rPr b="1" lang="en" sz="1900">
                <a:solidFill>
                  <a:srgbClr val="FF00DD"/>
                </a:solidFill>
                <a:latin typeface="Luckiest Guy"/>
                <a:ea typeface="Luckiest Guy"/>
                <a:cs typeface="Luckiest Guy"/>
                <a:sym typeface="Luckiest Guy"/>
              </a:rPr>
              <a:t>1</a:t>
            </a:r>
            <a:r>
              <a:rPr b="1" lang="en" sz="1900">
                <a:solidFill>
                  <a:srgbClr val="FF0089"/>
                </a:solidFill>
                <a:latin typeface="Luckiest Guy"/>
                <a:ea typeface="Luckiest Guy"/>
                <a:cs typeface="Luckiest Guy"/>
                <a:sym typeface="Luckiest Guy"/>
              </a:rPr>
              <a:t>: </a:t>
            </a:r>
            <a:r>
              <a:rPr lang="en" sz="1900">
                <a:latin typeface="Montserrat"/>
                <a:ea typeface="Montserrat"/>
                <a:cs typeface="Montserrat"/>
                <a:sym typeface="Montserrat"/>
              </a:rPr>
              <a:t>Students will be able to partition </a:t>
            </a:r>
            <a:r>
              <a:rPr b="1" lang="en" sz="1900">
                <a:solidFill>
                  <a:srgbClr val="444242"/>
                </a:solidFill>
                <a:highlight>
                  <a:srgbClr val="FF0000"/>
                </a:highlight>
                <a:latin typeface="Montserrat"/>
                <a:ea typeface="Montserrat"/>
                <a:cs typeface="Montserrat"/>
                <a:sym typeface="Montserrat"/>
              </a:rPr>
              <a:t>a</a:t>
            </a:r>
            <a:r>
              <a:rPr b="1" lang="en" sz="1900">
                <a:solidFill>
                  <a:srgbClr val="444242"/>
                </a:solidFill>
                <a:highlight>
                  <a:srgbClr val="FF3300"/>
                </a:highlight>
                <a:latin typeface="Montserrat"/>
                <a:ea typeface="Montserrat"/>
                <a:cs typeface="Montserrat"/>
                <a:sym typeface="Montserrat"/>
              </a:rPr>
              <a:t> </a:t>
            </a:r>
            <a:r>
              <a:rPr b="1" lang="en" sz="1900">
                <a:solidFill>
                  <a:srgbClr val="444242"/>
                </a:solidFill>
                <a:highlight>
                  <a:srgbClr val="FF6700"/>
                </a:highlight>
                <a:latin typeface="Montserrat"/>
                <a:ea typeface="Montserrat"/>
                <a:cs typeface="Montserrat"/>
                <a:sym typeface="Montserrat"/>
              </a:rPr>
              <a:t>w</a:t>
            </a:r>
            <a:r>
              <a:rPr b="1" lang="en" sz="1900">
                <a:solidFill>
                  <a:srgbClr val="444242"/>
                </a:solidFill>
                <a:highlight>
                  <a:srgbClr val="FF9B00"/>
                </a:highlight>
                <a:latin typeface="Montserrat"/>
                <a:ea typeface="Montserrat"/>
                <a:cs typeface="Montserrat"/>
                <a:sym typeface="Montserrat"/>
              </a:rPr>
              <a:t>h</a:t>
            </a:r>
            <a:r>
              <a:rPr b="1" lang="en" sz="1900">
                <a:solidFill>
                  <a:srgbClr val="444242"/>
                </a:solidFill>
                <a:highlight>
                  <a:srgbClr val="FFCF00"/>
                </a:highlight>
                <a:latin typeface="Montserrat"/>
                <a:ea typeface="Montserrat"/>
                <a:cs typeface="Montserrat"/>
                <a:sym typeface="Montserrat"/>
              </a:rPr>
              <a:t>o</a:t>
            </a:r>
            <a:r>
              <a:rPr b="1" lang="en" sz="1900">
                <a:solidFill>
                  <a:srgbClr val="444242"/>
                </a:solidFill>
                <a:highlight>
                  <a:srgbClr val="FAFF00"/>
                </a:highlight>
                <a:latin typeface="Montserrat"/>
                <a:ea typeface="Montserrat"/>
                <a:cs typeface="Montserrat"/>
                <a:sym typeface="Montserrat"/>
              </a:rPr>
              <a:t>l</a:t>
            </a:r>
            <a:r>
              <a:rPr b="1" lang="en" sz="1900">
                <a:solidFill>
                  <a:srgbClr val="444242"/>
                </a:solidFill>
                <a:highlight>
                  <a:srgbClr val="C6FF00"/>
                </a:highlight>
                <a:latin typeface="Montserrat"/>
                <a:ea typeface="Montserrat"/>
                <a:cs typeface="Montserrat"/>
                <a:sym typeface="Montserrat"/>
              </a:rPr>
              <a:t>e</a:t>
            </a:r>
            <a:r>
              <a:rPr b="1" lang="en" sz="1900">
                <a:solidFill>
                  <a:srgbClr val="444242"/>
                </a:solidFill>
                <a:highlight>
                  <a:srgbClr val="92FF00"/>
                </a:highlight>
                <a:latin typeface="Montserrat"/>
                <a:ea typeface="Montserrat"/>
                <a:cs typeface="Montserrat"/>
                <a:sym typeface="Montserrat"/>
              </a:rPr>
              <a:t> </a:t>
            </a:r>
            <a:r>
              <a:rPr b="1" lang="en" sz="1900">
                <a:solidFill>
                  <a:srgbClr val="444242"/>
                </a:solidFill>
                <a:highlight>
                  <a:srgbClr val="5EFF00"/>
                </a:highlight>
                <a:latin typeface="Montserrat"/>
                <a:ea typeface="Montserrat"/>
                <a:cs typeface="Montserrat"/>
                <a:sym typeface="Montserrat"/>
              </a:rPr>
              <a:t>n</a:t>
            </a:r>
            <a:r>
              <a:rPr b="1" lang="en" sz="1900">
                <a:solidFill>
                  <a:srgbClr val="444242"/>
                </a:solidFill>
                <a:highlight>
                  <a:srgbClr val="2AFF00"/>
                </a:highlight>
                <a:latin typeface="Montserrat"/>
                <a:ea typeface="Montserrat"/>
                <a:cs typeface="Montserrat"/>
                <a:sym typeface="Montserrat"/>
              </a:rPr>
              <a:t>u</a:t>
            </a:r>
            <a:r>
              <a:rPr b="1" lang="en" sz="1900">
                <a:solidFill>
                  <a:srgbClr val="444242"/>
                </a:solidFill>
                <a:highlight>
                  <a:srgbClr val="00FF09"/>
                </a:highlight>
                <a:latin typeface="Montserrat"/>
                <a:ea typeface="Montserrat"/>
                <a:cs typeface="Montserrat"/>
                <a:sym typeface="Montserrat"/>
              </a:rPr>
              <a:t>m</a:t>
            </a:r>
            <a:r>
              <a:rPr b="1" lang="en" sz="1900">
                <a:solidFill>
                  <a:srgbClr val="444242"/>
                </a:solidFill>
                <a:highlight>
                  <a:srgbClr val="00FF3D"/>
                </a:highlight>
                <a:latin typeface="Montserrat"/>
                <a:ea typeface="Montserrat"/>
                <a:cs typeface="Montserrat"/>
                <a:sym typeface="Montserrat"/>
              </a:rPr>
              <a:t>b</a:t>
            </a:r>
            <a:r>
              <a:rPr b="1" lang="en" sz="1900">
                <a:solidFill>
                  <a:srgbClr val="444242"/>
                </a:solidFill>
                <a:highlight>
                  <a:srgbClr val="00FF70"/>
                </a:highlight>
                <a:latin typeface="Montserrat"/>
                <a:ea typeface="Montserrat"/>
                <a:cs typeface="Montserrat"/>
                <a:sym typeface="Montserrat"/>
              </a:rPr>
              <a:t>e</a:t>
            </a:r>
            <a:r>
              <a:rPr b="1" lang="en" sz="1900">
                <a:solidFill>
                  <a:srgbClr val="444242"/>
                </a:solidFill>
                <a:highlight>
                  <a:srgbClr val="00FFA4"/>
                </a:highlight>
                <a:latin typeface="Montserrat"/>
                <a:ea typeface="Montserrat"/>
                <a:cs typeface="Montserrat"/>
                <a:sym typeface="Montserrat"/>
              </a:rPr>
              <a:t>r</a:t>
            </a:r>
            <a:r>
              <a:rPr b="1" lang="en" sz="1900">
                <a:solidFill>
                  <a:srgbClr val="444242"/>
                </a:solidFill>
                <a:highlight>
                  <a:srgbClr val="00FFD8"/>
                </a:highlight>
                <a:latin typeface="Montserrat"/>
                <a:ea typeface="Montserrat"/>
                <a:cs typeface="Montserrat"/>
                <a:sym typeface="Montserrat"/>
              </a:rPr>
              <a:t> </a:t>
            </a:r>
            <a:r>
              <a:rPr b="1" lang="en" sz="1900">
                <a:solidFill>
                  <a:srgbClr val="444242"/>
                </a:solidFill>
                <a:highlight>
                  <a:srgbClr val="00F1FF"/>
                </a:highlight>
                <a:latin typeface="Montserrat"/>
                <a:ea typeface="Montserrat"/>
                <a:cs typeface="Montserrat"/>
                <a:sym typeface="Montserrat"/>
              </a:rPr>
              <a:t>o</a:t>
            </a:r>
            <a:r>
              <a:rPr b="1" lang="en" sz="1900">
                <a:solidFill>
                  <a:srgbClr val="444242"/>
                </a:solidFill>
                <a:highlight>
                  <a:srgbClr val="00BDFF"/>
                </a:highlight>
                <a:latin typeface="Montserrat"/>
                <a:ea typeface="Montserrat"/>
                <a:cs typeface="Montserrat"/>
                <a:sym typeface="Montserrat"/>
              </a:rPr>
              <a:t>r</a:t>
            </a:r>
            <a:r>
              <a:rPr b="1" lang="en" sz="1900">
                <a:solidFill>
                  <a:srgbClr val="444242"/>
                </a:solidFill>
                <a:highlight>
                  <a:srgbClr val="0089FF"/>
                </a:highlight>
                <a:latin typeface="Montserrat"/>
                <a:ea typeface="Montserrat"/>
                <a:cs typeface="Montserrat"/>
                <a:sym typeface="Montserrat"/>
              </a:rPr>
              <a:t> </a:t>
            </a:r>
            <a:r>
              <a:rPr b="1" lang="en" sz="1900">
                <a:solidFill>
                  <a:srgbClr val="444242"/>
                </a:solidFill>
                <a:highlight>
                  <a:srgbClr val="0055FF"/>
                </a:highlight>
                <a:latin typeface="Montserrat"/>
                <a:ea typeface="Montserrat"/>
                <a:cs typeface="Montserrat"/>
                <a:sym typeface="Montserrat"/>
              </a:rPr>
              <a:t>a</a:t>
            </a:r>
            <a:r>
              <a:rPr b="1" lang="en" sz="1900">
                <a:solidFill>
                  <a:srgbClr val="444242"/>
                </a:solidFill>
                <a:highlight>
                  <a:srgbClr val="0021FF"/>
                </a:highlight>
                <a:latin typeface="Montserrat"/>
                <a:ea typeface="Montserrat"/>
                <a:cs typeface="Montserrat"/>
                <a:sym typeface="Montserrat"/>
              </a:rPr>
              <a:t> </a:t>
            </a:r>
            <a:r>
              <a:rPr b="1" lang="en" sz="1900">
                <a:solidFill>
                  <a:srgbClr val="444242"/>
                </a:solidFill>
                <a:highlight>
                  <a:srgbClr val="1200FF"/>
                </a:highlight>
                <a:latin typeface="Montserrat"/>
                <a:ea typeface="Montserrat"/>
                <a:cs typeface="Montserrat"/>
                <a:sym typeface="Montserrat"/>
              </a:rPr>
              <a:t>f</a:t>
            </a:r>
            <a:r>
              <a:rPr b="1" lang="en" sz="1900">
                <a:solidFill>
                  <a:srgbClr val="444242"/>
                </a:solidFill>
                <a:highlight>
                  <a:srgbClr val="4600FF"/>
                </a:highlight>
                <a:latin typeface="Montserrat"/>
                <a:ea typeface="Montserrat"/>
                <a:cs typeface="Montserrat"/>
                <a:sym typeface="Montserrat"/>
              </a:rPr>
              <a:t>r</a:t>
            </a:r>
            <a:r>
              <a:rPr b="1" lang="en" sz="1900">
                <a:solidFill>
                  <a:srgbClr val="444242"/>
                </a:solidFill>
                <a:highlight>
                  <a:srgbClr val="7A00FF"/>
                </a:highlight>
                <a:latin typeface="Montserrat"/>
                <a:ea typeface="Montserrat"/>
                <a:cs typeface="Montserrat"/>
                <a:sym typeface="Montserrat"/>
              </a:rPr>
              <a:t>a</a:t>
            </a:r>
            <a:r>
              <a:rPr b="1" lang="en" sz="1900">
                <a:solidFill>
                  <a:srgbClr val="444242"/>
                </a:solidFill>
                <a:highlight>
                  <a:srgbClr val="AD00FF"/>
                </a:highlight>
                <a:latin typeface="Montserrat"/>
                <a:ea typeface="Montserrat"/>
                <a:cs typeface="Montserrat"/>
                <a:sym typeface="Montserrat"/>
              </a:rPr>
              <a:t>c</a:t>
            </a:r>
            <a:r>
              <a:rPr b="1" lang="en" sz="1900">
                <a:solidFill>
                  <a:srgbClr val="444242"/>
                </a:solidFill>
                <a:highlight>
                  <a:srgbClr val="E100FF"/>
                </a:highlight>
                <a:latin typeface="Montserrat"/>
                <a:ea typeface="Montserrat"/>
                <a:cs typeface="Montserrat"/>
                <a:sym typeface="Montserrat"/>
              </a:rPr>
              <a:t>t</a:t>
            </a:r>
            <a:r>
              <a:rPr b="1" lang="en" sz="1900">
                <a:solidFill>
                  <a:srgbClr val="444242"/>
                </a:solidFill>
                <a:highlight>
                  <a:srgbClr val="FF00E8"/>
                </a:highlight>
                <a:latin typeface="Montserrat"/>
                <a:ea typeface="Montserrat"/>
                <a:cs typeface="Montserrat"/>
                <a:sym typeface="Montserrat"/>
              </a:rPr>
              <a:t>i</a:t>
            </a:r>
            <a:r>
              <a:rPr b="1" lang="en" sz="1900">
                <a:solidFill>
                  <a:srgbClr val="444242"/>
                </a:solidFill>
                <a:highlight>
                  <a:srgbClr val="FF00B4"/>
                </a:highlight>
                <a:latin typeface="Montserrat"/>
                <a:ea typeface="Montserrat"/>
                <a:cs typeface="Montserrat"/>
                <a:sym typeface="Montserrat"/>
              </a:rPr>
              <a:t>o</a:t>
            </a:r>
            <a:r>
              <a:rPr b="1" lang="en" sz="1900">
                <a:solidFill>
                  <a:srgbClr val="444242"/>
                </a:solidFill>
                <a:highlight>
                  <a:srgbClr val="FF0080"/>
                </a:highlight>
                <a:latin typeface="Montserrat"/>
                <a:ea typeface="Montserrat"/>
                <a:cs typeface="Montserrat"/>
                <a:sym typeface="Montserrat"/>
              </a:rPr>
              <a:t>n</a:t>
            </a:r>
            <a:r>
              <a:rPr b="1" lang="en" sz="1900">
                <a:latin typeface="Montserrat"/>
                <a:ea typeface="Montserrat"/>
                <a:cs typeface="Montserrat"/>
                <a:sym typeface="Montserrat"/>
              </a:rPr>
              <a:t> </a:t>
            </a:r>
            <a:r>
              <a:rPr lang="en" sz="1900">
                <a:latin typeface="Montserrat"/>
                <a:ea typeface="Montserrat"/>
                <a:cs typeface="Montserrat"/>
                <a:sym typeface="Montserrat"/>
              </a:rPr>
              <a:t>into a sum of like fractions, including only unit fractions.</a:t>
            </a:r>
            <a:endParaRPr sz="1900">
              <a:latin typeface="Montserrat"/>
              <a:ea typeface="Montserrat"/>
              <a:cs typeface="Montserrat"/>
              <a:sym typeface="Montserrat"/>
            </a:endParaRPr>
          </a:p>
          <a:p>
            <a:pPr indent="0" lvl="0" marL="0" rtl="0" algn="ctr">
              <a:lnSpc>
                <a:spcPct val="150000"/>
              </a:lnSpc>
              <a:spcBef>
                <a:spcPts val="1000"/>
              </a:spcBef>
              <a:spcAft>
                <a:spcPts val="0"/>
              </a:spcAft>
              <a:buNone/>
            </a:pPr>
            <a:r>
              <a:rPr b="1" lang="en" sz="1900">
                <a:solidFill>
                  <a:srgbClr val="FB00FF"/>
                </a:solidFill>
                <a:latin typeface="Luckiest Guy"/>
                <a:ea typeface="Luckiest Guy"/>
                <a:cs typeface="Luckiest Guy"/>
                <a:sym typeface="Luckiest Guy"/>
              </a:rPr>
              <a:t>#</a:t>
            </a:r>
            <a:r>
              <a:rPr b="1" lang="en" sz="1900">
                <a:solidFill>
                  <a:srgbClr val="FF00DD"/>
                </a:solidFill>
                <a:latin typeface="Luckiest Guy"/>
                <a:ea typeface="Luckiest Guy"/>
                <a:cs typeface="Luckiest Guy"/>
                <a:sym typeface="Luckiest Guy"/>
              </a:rPr>
              <a:t>2</a:t>
            </a:r>
            <a:r>
              <a:rPr b="1" lang="en" sz="1900">
                <a:solidFill>
                  <a:srgbClr val="FF0089"/>
                </a:solidFill>
                <a:latin typeface="Luckiest Guy"/>
                <a:ea typeface="Luckiest Guy"/>
                <a:cs typeface="Luckiest Guy"/>
                <a:sym typeface="Luckiest Guy"/>
              </a:rPr>
              <a:t>: </a:t>
            </a:r>
            <a:r>
              <a:rPr lang="en" sz="1900">
                <a:latin typeface="Montserrat"/>
                <a:ea typeface="Montserrat"/>
                <a:cs typeface="Montserrat"/>
                <a:sym typeface="Montserrat"/>
              </a:rPr>
              <a:t>Students will be able </a:t>
            </a:r>
            <a:r>
              <a:rPr b="1" lang="en" sz="1900">
                <a:solidFill>
                  <a:srgbClr val="444242"/>
                </a:solidFill>
                <a:highlight>
                  <a:srgbClr val="FF0000"/>
                </a:highlight>
                <a:latin typeface="Montserrat"/>
                <a:ea typeface="Montserrat"/>
                <a:cs typeface="Montserrat"/>
                <a:sym typeface="Montserrat"/>
              </a:rPr>
              <a:t>t</a:t>
            </a:r>
            <a:r>
              <a:rPr b="1" lang="en" sz="1900">
                <a:solidFill>
                  <a:srgbClr val="444242"/>
                </a:solidFill>
                <a:highlight>
                  <a:srgbClr val="FF3C00"/>
                </a:highlight>
                <a:latin typeface="Montserrat"/>
                <a:ea typeface="Montserrat"/>
                <a:cs typeface="Montserrat"/>
                <a:sym typeface="Montserrat"/>
              </a:rPr>
              <a:t>o</a:t>
            </a:r>
            <a:r>
              <a:rPr b="1" lang="en" sz="1900">
                <a:solidFill>
                  <a:srgbClr val="444242"/>
                </a:solidFill>
                <a:highlight>
                  <a:srgbClr val="FF7900"/>
                </a:highlight>
                <a:latin typeface="Montserrat"/>
                <a:ea typeface="Montserrat"/>
                <a:cs typeface="Montserrat"/>
                <a:sym typeface="Montserrat"/>
              </a:rPr>
              <a:t> </a:t>
            </a:r>
            <a:r>
              <a:rPr b="1" lang="en" sz="1900">
                <a:solidFill>
                  <a:srgbClr val="444242"/>
                </a:solidFill>
                <a:highlight>
                  <a:srgbClr val="FFB500"/>
                </a:highlight>
                <a:latin typeface="Montserrat"/>
                <a:ea typeface="Montserrat"/>
                <a:cs typeface="Montserrat"/>
                <a:sym typeface="Montserrat"/>
              </a:rPr>
              <a:t>c</a:t>
            </a:r>
            <a:r>
              <a:rPr b="1" lang="en" sz="1900">
                <a:solidFill>
                  <a:srgbClr val="444242"/>
                </a:solidFill>
                <a:highlight>
                  <a:srgbClr val="FFF200"/>
                </a:highlight>
                <a:latin typeface="Montserrat"/>
                <a:ea typeface="Montserrat"/>
                <a:cs typeface="Montserrat"/>
                <a:sym typeface="Montserrat"/>
              </a:rPr>
              <a:t>r</a:t>
            </a:r>
            <a:r>
              <a:rPr b="1" lang="en" sz="1900">
                <a:solidFill>
                  <a:srgbClr val="444242"/>
                </a:solidFill>
                <a:highlight>
                  <a:srgbClr val="CFFF00"/>
                </a:highlight>
                <a:latin typeface="Montserrat"/>
                <a:ea typeface="Montserrat"/>
                <a:cs typeface="Montserrat"/>
                <a:sym typeface="Montserrat"/>
              </a:rPr>
              <a:t>e</a:t>
            </a:r>
            <a:r>
              <a:rPr b="1" lang="en" sz="1900">
                <a:solidFill>
                  <a:srgbClr val="444242"/>
                </a:solidFill>
                <a:highlight>
                  <a:srgbClr val="92FF00"/>
                </a:highlight>
                <a:latin typeface="Montserrat"/>
                <a:ea typeface="Montserrat"/>
                <a:cs typeface="Montserrat"/>
                <a:sym typeface="Montserrat"/>
              </a:rPr>
              <a:t>a</a:t>
            </a:r>
            <a:r>
              <a:rPr b="1" lang="en" sz="1900">
                <a:solidFill>
                  <a:srgbClr val="444242"/>
                </a:solidFill>
                <a:highlight>
                  <a:srgbClr val="56FF00"/>
                </a:highlight>
                <a:latin typeface="Montserrat"/>
                <a:ea typeface="Montserrat"/>
                <a:cs typeface="Montserrat"/>
                <a:sym typeface="Montserrat"/>
              </a:rPr>
              <a:t>t</a:t>
            </a:r>
            <a:r>
              <a:rPr b="1" lang="en" sz="1900">
                <a:solidFill>
                  <a:srgbClr val="444242"/>
                </a:solidFill>
                <a:highlight>
                  <a:srgbClr val="19FF00"/>
                </a:highlight>
                <a:latin typeface="Montserrat"/>
                <a:ea typeface="Montserrat"/>
                <a:cs typeface="Montserrat"/>
                <a:sym typeface="Montserrat"/>
              </a:rPr>
              <a:t>e</a:t>
            </a:r>
            <a:r>
              <a:rPr b="1" lang="en" sz="1900">
                <a:solidFill>
                  <a:srgbClr val="444242"/>
                </a:solidFill>
                <a:highlight>
                  <a:srgbClr val="00FF23"/>
                </a:highlight>
                <a:latin typeface="Montserrat"/>
                <a:ea typeface="Montserrat"/>
                <a:cs typeface="Montserrat"/>
                <a:sym typeface="Montserrat"/>
              </a:rPr>
              <a:t> </a:t>
            </a:r>
            <a:r>
              <a:rPr b="1" lang="en" sz="1900">
                <a:solidFill>
                  <a:srgbClr val="444242"/>
                </a:solidFill>
                <a:highlight>
                  <a:srgbClr val="00FF5F"/>
                </a:highlight>
                <a:latin typeface="Montserrat"/>
                <a:ea typeface="Montserrat"/>
                <a:cs typeface="Montserrat"/>
                <a:sym typeface="Montserrat"/>
              </a:rPr>
              <a:t>l</a:t>
            </a:r>
            <a:r>
              <a:rPr b="1" lang="en" sz="1900">
                <a:solidFill>
                  <a:srgbClr val="444242"/>
                </a:solidFill>
                <a:highlight>
                  <a:srgbClr val="00FF9C"/>
                </a:highlight>
                <a:latin typeface="Montserrat"/>
                <a:ea typeface="Montserrat"/>
                <a:cs typeface="Montserrat"/>
                <a:sym typeface="Montserrat"/>
              </a:rPr>
              <a:t>i</a:t>
            </a:r>
            <a:r>
              <a:rPr b="1" lang="en" sz="1900">
                <a:solidFill>
                  <a:srgbClr val="444242"/>
                </a:solidFill>
                <a:highlight>
                  <a:srgbClr val="00FFD8"/>
                </a:highlight>
                <a:latin typeface="Montserrat"/>
                <a:ea typeface="Montserrat"/>
                <a:cs typeface="Montserrat"/>
                <a:sym typeface="Montserrat"/>
              </a:rPr>
              <a:t>k</a:t>
            </a:r>
            <a:r>
              <a:rPr b="1" lang="en" sz="1900">
                <a:solidFill>
                  <a:srgbClr val="444242"/>
                </a:solidFill>
                <a:highlight>
                  <a:srgbClr val="00E8FF"/>
                </a:highlight>
                <a:latin typeface="Montserrat"/>
                <a:ea typeface="Montserrat"/>
                <a:cs typeface="Montserrat"/>
                <a:sym typeface="Montserrat"/>
              </a:rPr>
              <a:t>e</a:t>
            </a:r>
            <a:r>
              <a:rPr b="1" lang="en" sz="1900">
                <a:solidFill>
                  <a:srgbClr val="444242"/>
                </a:solidFill>
                <a:highlight>
                  <a:srgbClr val="00ACFF"/>
                </a:highlight>
                <a:latin typeface="Montserrat"/>
                <a:ea typeface="Montserrat"/>
                <a:cs typeface="Montserrat"/>
                <a:sym typeface="Montserrat"/>
              </a:rPr>
              <a:t> </a:t>
            </a:r>
            <a:r>
              <a:rPr b="1" lang="en" sz="1900">
                <a:solidFill>
                  <a:srgbClr val="444242"/>
                </a:solidFill>
                <a:highlight>
                  <a:srgbClr val="006FFF"/>
                </a:highlight>
                <a:latin typeface="Montserrat"/>
                <a:ea typeface="Montserrat"/>
                <a:cs typeface="Montserrat"/>
                <a:sym typeface="Montserrat"/>
              </a:rPr>
              <a:t>f</a:t>
            </a:r>
            <a:r>
              <a:rPr b="1" lang="en" sz="1900">
                <a:solidFill>
                  <a:srgbClr val="444242"/>
                </a:solidFill>
                <a:highlight>
                  <a:srgbClr val="0033FF"/>
                </a:highlight>
                <a:latin typeface="Montserrat"/>
                <a:ea typeface="Montserrat"/>
                <a:cs typeface="Montserrat"/>
                <a:sym typeface="Montserrat"/>
              </a:rPr>
              <a:t>r</a:t>
            </a:r>
            <a:r>
              <a:rPr b="1" lang="en" sz="1900">
                <a:solidFill>
                  <a:srgbClr val="444242"/>
                </a:solidFill>
                <a:highlight>
                  <a:srgbClr val="0900FF"/>
                </a:highlight>
                <a:latin typeface="Montserrat"/>
                <a:ea typeface="Montserrat"/>
                <a:cs typeface="Montserrat"/>
                <a:sym typeface="Montserrat"/>
              </a:rPr>
              <a:t>a</a:t>
            </a:r>
            <a:r>
              <a:rPr b="1" lang="en" sz="1900">
                <a:solidFill>
                  <a:srgbClr val="444242"/>
                </a:solidFill>
                <a:highlight>
                  <a:srgbClr val="4600FF"/>
                </a:highlight>
                <a:latin typeface="Montserrat"/>
                <a:ea typeface="Montserrat"/>
                <a:cs typeface="Montserrat"/>
                <a:sym typeface="Montserrat"/>
              </a:rPr>
              <a:t>c</a:t>
            </a:r>
            <a:r>
              <a:rPr b="1" lang="en" sz="1900">
                <a:solidFill>
                  <a:srgbClr val="444242"/>
                </a:solidFill>
                <a:highlight>
                  <a:srgbClr val="8200FF"/>
                </a:highlight>
                <a:latin typeface="Montserrat"/>
                <a:ea typeface="Montserrat"/>
                <a:cs typeface="Montserrat"/>
                <a:sym typeface="Montserrat"/>
              </a:rPr>
              <a:t>t</a:t>
            </a:r>
            <a:r>
              <a:rPr b="1" lang="en" sz="1900">
                <a:solidFill>
                  <a:srgbClr val="444242"/>
                </a:solidFill>
                <a:highlight>
                  <a:srgbClr val="BF00FF"/>
                </a:highlight>
                <a:latin typeface="Montserrat"/>
                <a:ea typeface="Montserrat"/>
                <a:cs typeface="Montserrat"/>
                <a:sym typeface="Montserrat"/>
              </a:rPr>
              <a:t>i</a:t>
            </a:r>
            <a:r>
              <a:rPr b="1" lang="en" sz="1900">
                <a:solidFill>
                  <a:srgbClr val="444242"/>
                </a:solidFill>
                <a:highlight>
                  <a:srgbClr val="FB00FF"/>
                </a:highlight>
                <a:latin typeface="Montserrat"/>
                <a:ea typeface="Montserrat"/>
                <a:cs typeface="Montserrat"/>
                <a:sym typeface="Montserrat"/>
              </a:rPr>
              <a:t>o</a:t>
            </a:r>
            <a:r>
              <a:rPr b="1" lang="en" sz="1900">
                <a:solidFill>
                  <a:srgbClr val="444242"/>
                </a:solidFill>
                <a:highlight>
                  <a:srgbClr val="FF00C5"/>
                </a:highlight>
                <a:latin typeface="Montserrat"/>
                <a:ea typeface="Montserrat"/>
                <a:cs typeface="Montserrat"/>
                <a:sym typeface="Montserrat"/>
              </a:rPr>
              <a:t>n</a:t>
            </a:r>
            <a:r>
              <a:rPr b="1" lang="en" sz="1900">
                <a:solidFill>
                  <a:srgbClr val="444242"/>
                </a:solidFill>
                <a:highlight>
                  <a:srgbClr val="FF0089"/>
                </a:highlight>
                <a:latin typeface="Montserrat"/>
                <a:ea typeface="Montserrat"/>
                <a:cs typeface="Montserrat"/>
                <a:sym typeface="Montserrat"/>
              </a:rPr>
              <a:t>s</a:t>
            </a:r>
            <a:r>
              <a:rPr i="1" lang="en" sz="1900">
                <a:solidFill>
                  <a:srgbClr val="434343"/>
                </a:solidFill>
                <a:latin typeface="Montserrat"/>
                <a:ea typeface="Montserrat"/>
                <a:cs typeface="Montserrat"/>
                <a:sym typeface="Montserrat"/>
              </a:rPr>
              <a:t> </a:t>
            </a:r>
            <a:r>
              <a:rPr lang="en" sz="1900">
                <a:latin typeface="Montserrat"/>
                <a:ea typeface="Montserrat"/>
                <a:cs typeface="Montserrat"/>
                <a:sym typeface="Montserrat"/>
              </a:rPr>
              <a:t>by adding unit fractions.</a:t>
            </a:r>
            <a:endParaRPr sz="1900">
              <a:solidFill>
                <a:srgbClr val="FF9900"/>
              </a:solidFill>
              <a:highlight>
                <a:srgbClr val="FFFFFF"/>
              </a:highlight>
            </a:endParaRPr>
          </a:p>
        </p:txBody>
      </p:sp>
      <p:sp>
        <p:nvSpPr>
          <p:cNvPr id="356" name="Google Shape;356;p78"/>
          <p:cNvSpPr txBox="1"/>
          <p:nvPr>
            <p:ph idx="4294967295" type="title"/>
          </p:nvPr>
        </p:nvSpPr>
        <p:spPr>
          <a:xfrm>
            <a:off x="311700" y="2741250"/>
            <a:ext cx="8520600" cy="1732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420" u="sng">
                <a:solidFill>
                  <a:srgbClr val="FF0000"/>
                </a:solidFill>
                <a:highlight>
                  <a:srgbClr val="434343"/>
                </a:highlight>
                <a:latin typeface="Luckiest Guy"/>
                <a:ea typeface="Luckiest Guy"/>
                <a:cs typeface="Luckiest Guy"/>
                <a:sym typeface="Luckiest Guy"/>
              </a:rPr>
              <a:t>“</a:t>
            </a:r>
            <a:r>
              <a:rPr lang="en" sz="2420" u="sng">
                <a:solidFill>
                  <a:srgbClr val="FF4800"/>
                </a:solidFill>
                <a:highlight>
                  <a:srgbClr val="434343"/>
                </a:highlight>
                <a:latin typeface="Luckiest Guy"/>
                <a:ea typeface="Luckiest Guy"/>
                <a:cs typeface="Luckiest Guy"/>
                <a:sym typeface="Luckiest Guy"/>
              </a:rPr>
              <a:t>I</a:t>
            </a:r>
            <a:r>
              <a:rPr lang="en" sz="2420" u="sng">
                <a:solidFill>
                  <a:srgbClr val="FF9100"/>
                </a:solidFill>
                <a:highlight>
                  <a:srgbClr val="434343"/>
                </a:highlight>
                <a:latin typeface="Luckiest Guy"/>
                <a:ea typeface="Luckiest Guy"/>
                <a:cs typeface="Luckiest Guy"/>
                <a:sym typeface="Luckiest Guy"/>
              </a:rPr>
              <a:t>-</a:t>
            </a:r>
            <a:r>
              <a:rPr lang="en" sz="2420" u="sng">
                <a:solidFill>
                  <a:srgbClr val="FFDA00"/>
                </a:solidFill>
                <a:highlight>
                  <a:srgbClr val="434343"/>
                </a:highlight>
                <a:latin typeface="Luckiest Guy"/>
                <a:ea typeface="Luckiest Guy"/>
                <a:cs typeface="Luckiest Guy"/>
                <a:sym typeface="Luckiest Guy"/>
              </a:rPr>
              <a:t>C</a:t>
            </a:r>
            <a:r>
              <a:rPr lang="en" sz="2420" u="sng">
                <a:solidFill>
                  <a:srgbClr val="DBFF00"/>
                </a:solidFill>
                <a:highlight>
                  <a:srgbClr val="434343"/>
                </a:highlight>
                <a:latin typeface="Luckiest Guy"/>
                <a:ea typeface="Luckiest Guy"/>
                <a:cs typeface="Luckiest Guy"/>
                <a:sym typeface="Luckiest Guy"/>
              </a:rPr>
              <a:t>a</a:t>
            </a:r>
            <a:r>
              <a:rPr lang="en" sz="2420" u="sng">
                <a:solidFill>
                  <a:srgbClr val="92FF00"/>
                </a:solidFill>
                <a:highlight>
                  <a:srgbClr val="434343"/>
                </a:highlight>
                <a:latin typeface="Luckiest Guy"/>
                <a:ea typeface="Luckiest Guy"/>
                <a:cs typeface="Luckiest Guy"/>
                <a:sym typeface="Luckiest Guy"/>
              </a:rPr>
              <a:t>n</a:t>
            </a:r>
            <a:r>
              <a:rPr lang="en" sz="2420" u="sng">
                <a:solidFill>
                  <a:srgbClr val="49FF00"/>
                </a:solidFill>
                <a:highlight>
                  <a:srgbClr val="434343"/>
                </a:highlight>
                <a:latin typeface="Luckiest Guy"/>
                <a:ea typeface="Luckiest Guy"/>
                <a:cs typeface="Luckiest Guy"/>
                <a:sym typeface="Luckiest Guy"/>
              </a:rPr>
              <a:t>…</a:t>
            </a:r>
            <a:r>
              <a:rPr lang="en" sz="2420" u="sng">
                <a:solidFill>
                  <a:srgbClr val="01FF00"/>
                </a:solidFill>
                <a:highlight>
                  <a:srgbClr val="434343"/>
                </a:highlight>
                <a:latin typeface="Luckiest Guy"/>
                <a:ea typeface="Luckiest Guy"/>
                <a:cs typeface="Luckiest Guy"/>
                <a:sym typeface="Luckiest Guy"/>
              </a:rPr>
              <a:t>”</a:t>
            </a:r>
            <a:r>
              <a:rPr lang="en" sz="2420" u="sng">
                <a:solidFill>
                  <a:srgbClr val="00FF47"/>
                </a:solidFill>
                <a:highlight>
                  <a:srgbClr val="434343"/>
                </a:highlight>
                <a:latin typeface="Luckiest Guy"/>
                <a:ea typeface="Luckiest Guy"/>
                <a:cs typeface="Luckiest Guy"/>
                <a:sym typeface="Luckiest Guy"/>
              </a:rPr>
              <a:t> </a:t>
            </a:r>
            <a:r>
              <a:rPr lang="en" sz="2420" u="sng">
                <a:solidFill>
                  <a:srgbClr val="00FF90"/>
                </a:solidFill>
                <a:highlight>
                  <a:srgbClr val="434343"/>
                </a:highlight>
                <a:latin typeface="Luckiest Guy"/>
                <a:ea typeface="Luckiest Guy"/>
                <a:cs typeface="Luckiest Guy"/>
                <a:sym typeface="Luckiest Guy"/>
              </a:rPr>
              <a:t>S</a:t>
            </a:r>
            <a:r>
              <a:rPr lang="en" sz="2420" u="sng">
                <a:solidFill>
                  <a:srgbClr val="00FFD8"/>
                </a:solidFill>
                <a:highlight>
                  <a:srgbClr val="434343"/>
                </a:highlight>
                <a:latin typeface="Luckiest Guy"/>
                <a:ea typeface="Luckiest Guy"/>
                <a:cs typeface="Luckiest Guy"/>
                <a:sym typeface="Luckiest Guy"/>
              </a:rPr>
              <a:t>t</a:t>
            </a:r>
            <a:r>
              <a:rPr lang="en" sz="2420" u="sng">
                <a:solidFill>
                  <a:srgbClr val="00DCFF"/>
                </a:solidFill>
                <a:highlight>
                  <a:srgbClr val="434343"/>
                </a:highlight>
                <a:latin typeface="Luckiest Guy"/>
                <a:ea typeface="Luckiest Guy"/>
                <a:cs typeface="Luckiest Guy"/>
                <a:sym typeface="Luckiest Guy"/>
              </a:rPr>
              <a:t>a</a:t>
            </a:r>
            <a:r>
              <a:rPr lang="en" sz="2420" u="sng">
                <a:solidFill>
                  <a:srgbClr val="0093FF"/>
                </a:solidFill>
                <a:highlight>
                  <a:srgbClr val="434343"/>
                </a:highlight>
                <a:latin typeface="Luckiest Guy"/>
                <a:ea typeface="Luckiest Guy"/>
                <a:cs typeface="Luckiest Guy"/>
                <a:sym typeface="Luckiest Guy"/>
              </a:rPr>
              <a:t>t</a:t>
            </a:r>
            <a:r>
              <a:rPr lang="en" sz="2420" u="sng">
                <a:solidFill>
                  <a:srgbClr val="004BFF"/>
                </a:solidFill>
                <a:highlight>
                  <a:srgbClr val="434343"/>
                </a:highlight>
                <a:latin typeface="Luckiest Guy"/>
                <a:ea typeface="Luckiest Guy"/>
                <a:cs typeface="Luckiest Guy"/>
                <a:sym typeface="Luckiest Guy"/>
              </a:rPr>
              <a:t>e</a:t>
            </a:r>
            <a:r>
              <a:rPr lang="en" sz="2420" u="sng">
                <a:solidFill>
                  <a:srgbClr val="0002FF"/>
                </a:solidFill>
                <a:highlight>
                  <a:srgbClr val="434343"/>
                </a:highlight>
                <a:latin typeface="Luckiest Guy"/>
                <a:ea typeface="Luckiest Guy"/>
                <a:cs typeface="Luckiest Guy"/>
                <a:sym typeface="Luckiest Guy"/>
              </a:rPr>
              <a:t>m</a:t>
            </a:r>
            <a:r>
              <a:rPr lang="en" sz="2420" u="sng">
                <a:solidFill>
                  <a:srgbClr val="4600FF"/>
                </a:solidFill>
                <a:highlight>
                  <a:srgbClr val="434343"/>
                </a:highlight>
                <a:latin typeface="Luckiest Guy"/>
                <a:ea typeface="Luckiest Guy"/>
                <a:cs typeface="Luckiest Guy"/>
                <a:sym typeface="Luckiest Guy"/>
              </a:rPr>
              <a:t>e</a:t>
            </a:r>
            <a:r>
              <a:rPr lang="en" sz="2420" u="sng">
                <a:solidFill>
                  <a:srgbClr val="8E00FF"/>
                </a:solidFill>
                <a:highlight>
                  <a:srgbClr val="434343"/>
                </a:highlight>
                <a:latin typeface="Luckiest Guy"/>
                <a:ea typeface="Luckiest Guy"/>
                <a:cs typeface="Luckiest Guy"/>
                <a:sym typeface="Luckiest Guy"/>
              </a:rPr>
              <a:t>n</a:t>
            </a:r>
            <a:r>
              <a:rPr lang="en" sz="2420" u="sng">
                <a:solidFill>
                  <a:srgbClr val="D700FF"/>
                </a:solidFill>
                <a:highlight>
                  <a:srgbClr val="434343"/>
                </a:highlight>
                <a:latin typeface="Luckiest Guy"/>
                <a:ea typeface="Luckiest Guy"/>
                <a:cs typeface="Luckiest Guy"/>
                <a:sym typeface="Luckiest Guy"/>
              </a:rPr>
              <a:t>t</a:t>
            </a:r>
            <a:r>
              <a:rPr lang="en" sz="2420" u="sng">
                <a:solidFill>
                  <a:srgbClr val="FF00DD"/>
                </a:solidFill>
                <a:highlight>
                  <a:srgbClr val="434343"/>
                </a:highlight>
                <a:latin typeface="Luckiest Guy"/>
                <a:ea typeface="Luckiest Guy"/>
                <a:cs typeface="Luckiest Guy"/>
                <a:sym typeface="Luckiest Guy"/>
              </a:rPr>
              <a:t>s</a:t>
            </a:r>
            <a:r>
              <a:rPr lang="en" sz="2420" u="sng">
                <a:solidFill>
                  <a:srgbClr val="FF0095"/>
                </a:solidFill>
                <a:highlight>
                  <a:srgbClr val="434343"/>
                </a:highlight>
                <a:latin typeface="Luckiest Guy"/>
                <a:ea typeface="Luckiest Guy"/>
                <a:cs typeface="Luckiest Guy"/>
                <a:sym typeface="Luckiest Guy"/>
              </a:rPr>
              <a:t>:</a:t>
            </a:r>
            <a:endParaRPr sz="2420" u="sng">
              <a:solidFill>
                <a:srgbClr val="FF0095"/>
              </a:solidFill>
              <a:highlight>
                <a:srgbClr val="434343"/>
              </a:highlight>
              <a:latin typeface="Luckiest Guy"/>
              <a:ea typeface="Luckiest Guy"/>
              <a:cs typeface="Luckiest Guy"/>
              <a:sym typeface="Luckiest Guy"/>
            </a:endParaRPr>
          </a:p>
          <a:p>
            <a:pPr indent="0" lvl="0" marL="0" rtl="0" algn="ctr">
              <a:spcBef>
                <a:spcPts val="1000"/>
              </a:spcBef>
              <a:spcAft>
                <a:spcPts val="0"/>
              </a:spcAft>
              <a:buSzPts val="990"/>
              <a:buNone/>
            </a:pPr>
            <a:r>
              <a:rPr lang="en" sz="1800">
                <a:solidFill>
                  <a:srgbClr val="FFFFFF"/>
                </a:solidFill>
                <a:latin typeface="Montserrat"/>
                <a:ea typeface="Montserrat"/>
                <a:cs typeface="Montserrat"/>
                <a:sym typeface="Montserrat"/>
              </a:rPr>
              <a:t>I can partition a number into a sum of unit fractions.</a:t>
            </a:r>
            <a:endParaRPr sz="1800">
              <a:solidFill>
                <a:srgbClr val="FFFFFF"/>
              </a:solidFill>
              <a:latin typeface="Montserrat"/>
              <a:ea typeface="Montserrat"/>
              <a:cs typeface="Montserrat"/>
              <a:sym typeface="Montserrat"/>
            </a:endParaRPr>
          </a:p>
          <a:p>
            <a:pPr indent="0" lvl="0" marL="0" rtl="0" algn="ctr">
              <a:spcBef>
                <a:spcPts val="1800"/>
              </a:spcBef>
              <a:spcAft>
                <a:spcPts val="1800"/>
              </a:spcAft>
              <a:buSzPts val="990"/>
              <a:buNone/>
            </a:pPr>
            <a:r>
              <a:rPr lang="en" sz="1800">
                <a:solidFill>
                  <a:srgbClr val="FFFFFF"/>
                </a:solidFill>
                <a:latin typeface="Montserrat"/>
                <a:ea typeface="Montserrat"/>
                <a:cs typeface="Montserrat"/>
                <a:sym typeface="Montserrat"/>
              </a:rPr>
              <a:t>I can create like fractions.</a:t>
            </a:r>
            <a:endParaRPr sz="2320">
              <a:solidFill>
                <a:srgbClr val="8200FF"/>
              </a:solidFill>
              <a:highlight>
                <a:srgbClr val="434343"/>
              </a:highlight>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C002"/>
            </a:gs>
            <a:gs pos="100000">
              <a:srgbClr val="795B04"/>
            </a:gs>
          </a:gsLst>
          <a:path path="circle">
            <a:fillToRect b="50%" l="50%" r="50%" t="50%"/>
          </a:path>
          <a:tileRect/>
        </a:gradFill>
      </p:bgPr>
    </p:bg>
    <p:spTree>
      <p:nvGrpSpPr>
        <p:cNvPr id="360" name="Shape 360"/>
        <p:cNvGrpSpPr/>
        <p:nvPr/>
      </p:nvGrpSpPr>
      <p:grpSpPr>
        <a:xfrm>
          <a:off x="0" y="0"/>
          <a:ext cx="0" cy="0"/>
          <a:chOff x="0" y="0"/>
          <a:chExt cx="0" cy="0"/>
        </a:xfrm>
      </p:grpSpPr>
      <p:sp>
        <p:nvSpPr>
          <p:cNvPr id="361" name="Google Shape;361;p79"/>
          <p:cNvSpPr txBox="1"/>
          <p:nvPr>
            <p:ph idx="4294967295" type="title"/>
          </p:nvPr>
        </p:nvSpPr>
        <p:spPr>
          <a:xfrm>
            <a:off x="311700" y="3555450"/>
            <a:ext cx="8520600" cy="127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891"/>
              <a:buNone/>
            </a:pPr>
            <a:r>
              <a:rPr lang="en" sz="2618">
                <a:latin typeface="Luckiest Guy"/>
                <a:ea typeface="Luckiest Guy"/>
                <a:cs typeface="Luckiest Guy"/>
                <a:sym typeface="Luckiest Guy"/>
              </a:rPr>
              <a:t>VOCABULARY:</a:t>
            </a:r>
            <a:endParaRPr sz="2418">
              <a:latin typeface="Montserrat"/>
              <a:ea typeface="Montserrat"/>
              <a:cs typeface="Montserrat"/>
              <a:sym typeface="Montserrat"/>
            </a:endParaRPr>
          </a:p>
          <a:p>
            <a:pPr indent="0" lvl="0" marL="0" rtl="0" algn="ctr">
              <a:spcBef>
                <a:spcPts val="0"/>
              </a:spcBef>
              <a:spcAft>
                <a:spcPts val="0"/>
              </a:spcAft>
              <a:buSzPts val="891"/>
              <a:buNone/>
            </a:pPr>
            <a:r>
              <a:rPr lang="en" sz="2318">
                <a:latin typeface="Montserrat"/>
                <a:ea typeface="Montserrat"/>
                <a:cs typeface="Montserrat"/>
                <a:sym typeface="Montserrat"/>
              </a:rPr>
              <a:t>Fractions that have the same </a:t>
            </a:r>
            <a:r>
              <a:rPr i="1" lang="en" sz="2318">
                <a:latin typeface="Montserrat"/>
                <a:ea typeface="Montserrat"/>
                <a:cs typeface="Montserrat"/>
                <a:sym typeface="Montserrat"/>
              </a:rPr>
              <a:t>fractional unit</a:t>
            </a:r>
            <a:r>
              <a:rPr lang="en" sz="2318">
                <a:latin typeface="Montserrat"/>
                <a:ea typeface="Montserrat"/>
                <a:cs typeface="Montserrat"/>
                <a:sym typeface="Montserrat"/>
              </a:rPr>
              <a:t> are called</a:t>
            </a:r>
            <a:r>
              <a:rPr b="1" lang="en" sz="2318">
                <a:latin typeface="Montserrat"/>
                <a:ea typeface="Montserrat"/>
                <a:cs typeface="Montserrat"/>
                <a:sym typeface="Montserrat"/>
              </a:rPr>
              <a:t> </a:t>
            </a:r>
            <a:r>
              <a:rPr b="1" i="1" lang="en" sz="2318">
                <a:latin typeface="Montserrat"/>
                <a:ea typeface="Montserrat"/>
                <a:cs typeface="Montserrat"/>
                <a:sym typeface="Montserrat"/>
              </a:rPr>
              <a:t>like fractions</a:t>
            </a:r>
            <a:r>
              <a:rPr lang="en" sz="2318">
                <a:latin typeface="Montserrat"/>
                <a:ea typeface="Montserrat"/>
                <a:cs typeface="Montserrat"/>
                <a:sym typeface="Montserrat"/>
              </a:rPr>
              <a:t>.</a:t>
            </a:r>
            <a:endParaRPr sz="2318">
              <a:latin typeface="Montserrat"/>
              <a:ea typeface="Montserrat"/>
              <a:cs typeface="Montserrat"/>
              <a:sym typeface="Montserrat"/>
            </a:endParaRPr>
          </a:p>
        </p:txBody>
      </p:sp>
      <p:sp>
        <p:nvSpPr>
          <p:cNvPr id="362" name="Google Shape;362;p79"/>
          <p:cNvSpPr txBox="1"/>
          <p:nvPr/>
        </p:nvSpPr>
        <p:spPr>
          <a:xfrm>
            <a:off x="6014575" y="4720750"/>
            <a:ext cx="3119100" cy="4245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FFFF00"/>
                </a:solidFill>
                <a:latin typeface="Varela Round"/>
                <a:ea typeface="Varela Round"/>
                <a:cs typeface="Varela Round"/>
                <a:sym typeface="Varela Round"/>
              </a:rPr>
              <a:t>Ask and answer questions</a:t>
            </a:r>
            <a:endParaRPr b="1" sz="1800">
              <a:solidFill>
                <a:srgbClr val="FFFF00"/>
              </a:solidFill>
              <a:latin typeface="Varela Round"/>
              <a:ea typeface="Varela Round"/>
              <a:cs typeface="Varela Round"/>
              <a:sym typeface="Varela Round"/>
            </a:endParaRPr>
          </a:p>
        </p:txBody>
      </p:sp>
      <p:sp>
        <p:nvSpPr>
          <p:cNvPr id="363" name="Google Shape;363;p79"/>
          <p:cNvSpPr txBox="1"/>
          <p:nvPr>
            <p:ph idx="4294967295" type="title"/>
          </p:nvPr>
        </p:nvSpPr>
        <p:spPr>
          <a:xfrm>
            <a:off x="917100" y="1001525"/>
            <a:ext cx="3846000" cy="2793000"/>
          </a:xfrm>
          <a:prstGeom prst="rect">
            <a:avLst/>
          </a:prstGeom>
        </p:spPr>
        <p:txBody>
          <a:bodyPr anchorCtr="0" anchor="t" bIns="91425" lIns="91425" spcFirstLastPara="1" rIns="91425" wrap="square" tIns="91425">
            <a:noAutofit/>
          </a:bodyPr>
          <a:lstStyle/>
          <a:p>
            <a:pPr indent="0" lvl="0" marL="0" rtl="0" algn="r">
              <a:lnSpc>
                <a:spcPct val="150000"/>
              </a:lnSpc>
              <a:spcBef>
                <a:spcPts val="0"/>
              </a:spcBef>
              <a:spcAft>
                <a:spcPts val="0"/>
              </a:spcAft>
              <a:buSzPts val="891"/>
              <a:buNone/>
            </a:pPr>
            <a:r>
              <a:rPr lang="en" sz="2000">
                <a:latin typeface="Montserrat SemiBold"/>
                <a:ea typeface="Montserrat SemiBold"/>
                <a:cs typeface="Montserrat SemiBold"/>
                <a:sym typeface="Montserrat SemiBold"/>
              </a:rPr>
              <a:t>1 student</a:t>
            </a:r>
            <a:r>
              <a:rPr lang="en" sz="2000">
                <a:latin typeface="Montserrat SemiBold"/>
                <a:ea typeface="Montserrat SemiBold"/>
                <a:cs typeface="Montserrat SemiBold"/>
                <a:sym typeface="Montserrat SemiBold"/>
              </a:rPr>
              <a:t> + 1 student = </a:t>
            </a:r>
            <a:endParaRPr sz="2000">
              <a:latin typeface="Montserrat SemiBold"/>
              <a:ea typeface="Montserrat SemiBold"/>
              <a:cs typeface="Montserrat SemiBold"/>
              <a:sym typeface="Montserrat SemiBold"/>
            </a:endParaRPr>
          </a:p>
          <a:p>
            <a:pPr indent="0" lvl="0" marL="0" rtl="0" algn="r">
              <a:lnSpc>
                <a:spcPct val="150000"/>
              </a:lnSpc>
              <a:spcBef>
                <a:spcPts val="0"/>
              </a:spcBef>
              <a:spcAft>
                <a:spcPts val="0"/>
              </a:spcAft>
              <a:buSzPts val="891"/>
              <a:buNone/>
            </a:pPr>
            <a:r>
              <a:rPr lang="en" sz="2000">
                <a:latin typeface="Montserrat SemiBold"/>
                <a:ea typeface="Montserrat SemiBold"/>
                <a:cs typeface="Montserrat SemiBold"/>
                <a:sym typeface="Montserrat SemiBold"/>
              </a:rPr>
              <a:t>1 inch + 1 inch =</a:t>
            </a:r>
            <a:endParaRPr sz="2000">
              <a:latin typeface="Montserrat SemiBold"/>
              <a:ea typeface="Montserrat SemiBold"/>
              <a:cs typeface="Montserrat SemiBold"/>
              <a:sym typeface="Montserrat SemiBold"/>
            </a:endParaRPr>
          </a:p>
          <a:p>
            <a:pPr indent="0" lvl="0" marL="0" rtl="0" algn="r">
              <a:lnSpc>
                <a:spcPct val="150000"/>
              </a:lnSpc>
              <a:spcBef>
                <a:spcPts val="0"/>
              </a:spcBef>
              <a:spcAft>
                <a:spcPts val="0"/>
              </a:spcAft>
              <a:buSzPts val="891"/>
              <a:buNone/>
            </a:pPr>
            <a:r>
              <a:rPr lang="en" sz="2000">
                <a:latin typeface="Montserrat SemiBold"/>
                <a:ea typeface="Montserrat SemiBold"/>
                <a:cs typeface="Montserrat SemiBold"/>
                <a:sym typeface="Montserrat SemiBold"/>
              </a:rPr>
              <a:t>1 hundred + 1 hundred = </a:t>
            </a:r>
            <a:endParaRPr sz="2000">
              <a:latin typeface="Montserrat SemiBold"/>
              <a:ea typeface="Montserrat SemiBold"/>
              <a:cs typeface="Montserrat SemiBold"/>
              <a:sym typeface="Montserrat SemiBold"/>
            </a:endParaRPr>
          </a:p>
          <a:p>
            <a:pPr indent="0" lvl="0" marL="0" rtl="0" algn="r">
              <a:lnSpc>
                <a:spcPct val="150000"/>
              </a:lnSpc>
              <a:spcBef>
                <a:spcPts val="0"/>
              </a:spcBef>
              <a:spcAft>
                <a:spcPts val="0"/>
              </a:spcAft>
              <a:buSzPts val="891"/>
              <a:buNone/>
            </a:pPr>
            <a:r>
              <a:rPr lang="en" sz="2000">
                <a:latin typeface="Montserrat SemiBold"/>
                <a:ea typeface="Montserrat SemiBold"/>
                <a:cs typeface="Montserrat SemiBold"/>
                <a:sym typeface="Montserrat SemiBold"/>
              </a:rPr>
              <a:t>1 part + 1 part =</a:t>
            </a:r>
            <a:endParaRPr sz="2000">
              <a:latin typeface="Montserrat SemiBold"/>
              <a:ea typeface="Montserrat SemiBold"/>
              <a:cs typeface="Montserrat SemiBold"/>
              <a:sym typeface="Montserrat SemiBold"/>
            </a:endParaRPr>
          </a:p>
          <a:p>
            <a:pPr indent="0" lvl="0" marL="0" rtl="0" algn="r">
              <a:lnSpc>
                <a:spcPct val="150000"/>
              </a:lnSpc>
              <a:spcBef>
                <a:spcPts val="0"/>
              </a:spcBef>
              <a:spcAft>
                <a:spcPts val="0"/>
              </a:spcAft>
              <a:buSzPts val="891"/>
              <a:buNone/>
            </a:pPr>
            <a:r>
              <a:rPr lang="en" sz="2000">
                <a:latin typeface="Montserrat SemiBold"/>
                <a:ea typeface="Montserrat SemiBold"/>
                <a:cs typeface="Montserrat SemiBold"/>
                <a:sym typeface="Montserrat SemiBold"/>
              </a:rPr>
              <a:t>1/4</a:t>
            </a:r>
            <a:r>
              <a:rPr lang="en" sz="2000">
                <a:latin typeface="Montserrat SemiBold"/>
                <a:ea typeface="Montserrat SemiBold"/>
                <a:cs typeface="Montserrat SemiBold"/>
                <a:sym typeface="Montserrat SemiBold"/>
              </a:rPr>
              <a:t> + </a:t>
            </a:r>
            <a:r>
              <a:rPr lang="en" sz="2000">
                <a:latin typeface="Montserrat SemiBold"/>
                <a:ea typeface="Montserrat SemiBold"/>
                <a:cs typeface="Montserrat SemiBold"/>
                <a:sym typeface="Montserrat SemiBold"/>
              </a:rPr>
              <a:t>1/4</a:t>
            </a:r>
            <a:r>
              <a:rPr lang="en" sz="2000">
                <a:latin typeface="Montserrat SemiBold"/>
                <a:ea typeface="Montserrat SemiBold"/>
                <a:cs typeface="Montserrat SemiBold"/>
                <a:sym typeface="Montserrat SemiBold"/>
              </a:rPr>
              <a:t> = </a:t>
            </a:r>
            <a:endParaRPr sz="2000">
              <a:latin typeface="Montserrat SemiBold"/>
              <a:ea typeface="Montserrat SemiBold"/>
              <a:cs typeface="Montserrat SemiBold"/>
              <a:sym typeface="Montserrat SemiBold"/>
            </a:endParaRPr>
          </a:p>
        </p:txBody>
      </p:sp>
      <p:sp>
        <p:nvSpPr>
          <p:cNvPr id="364" name="Google Shape;364;p79"/>
          <p:cNvSpPr txBox="1"/>
          <p:nvPr>
            <p:ph idx="4294967295" type="title"/>
          </p:nvPr>
        </p:nvSpPr>
        <p:spPr>
          <a:xfrm>
            <a:off x="5002975" y="976900"/>
            <a:ext cx="1815900" cy="53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891"/>
              <a:buNone/>
            </a:pPr>
            <a:r>
              <a:rPr b="1" lang="en" sz="2200">
                <a:solidFill>
                  <a:srgbClr val="0000FF"/>
                </a:solidFill>
                <a:latin typeface="Montserrat"/>
                <a:ea typeface="Montserrat"/>
                <a:cs typeface="Montserrat"/>
                <a:sym typeface="Montserrat"/>
              </a:rPr>
              <a:t>2 students</a:t>
            </a:r>
            <a:endParaRPr b="1" sz="2200">
              <a:solidFill>
                <a:srgbClr val="0000FF"/>
              </a:solidFill>
              <a:latin typeface="Montserrat"/>
              <a:ea typeface="Montserrat"/>
              <a:cs typeface="Montserrat"/>
              <a:sym typeface="Montserrat"/>
            </a:endParaRPr>
          </a:p>
        </p:txBody>
      </p:sp>
      <p:sp>
        <p:nvSpPr>
          <p:cNvPr id="365" name="Google Shape;365;p79"/>
          <p:cNvSpPr txBox="1"/>
          <p:nvPr>
            <p:ph idx="4294967295" type="title"/>
          </p:nvPr>
        </p:nvSpPr>
        <p:spPr>
          <a:xfrm>
            <a:off x="5002975" y="1402119"/>
            <a:ext cx="1888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891"/>
              <a:buNone/>
            </a:pPr>
            <a:r>
              <a:rPr b="1" lang="en" sz="2200">
                <a:solidFill>
                  <a:srgbClr val="0000FF"/>
                </a:solidFill>
                <a:latin typeface="Montserrat"/>
                <a:ea typeface="Montserrat"/>
                <a:cs typeface="Montserrat"/>
                <a:sym typeface="Montserrat"/>
              </a:rPr>
              <a:t>2 inches</a:t>
            </a:r>
            <a:endParaRPr b="1" sz="2200">
              <a:solidFill>
                <a:srgbClr val="0000FF"/>
              </a:solidFill>
              <a:latin typeface="Montserrat"/>
              <a:ea typeface="Montserrat"/>
              <a:cs typeface="Montserrat"/>
              <a:sym typeface="Montserrat"/>
            </a:endParaRPr>
          </a:p>
        </p:txBody>
      </p:sp>
      <p:sp>
        <p:nvSpPr>
          <p:cNvPr id="366" name="Google Shape;366;p79"/>
          <p:cNvSpPr txBox="1"/>
          <p:nvPr>
            <p:ph idx="4294967295" type="title"/>
          </p:nvPr>
        </p:nvSpPr>
        <p:spPr>
          <a:xfrm>
            <a:off x="5002975" y="1866638"/>
            <a:ext cx="252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891"/>
              <a:buNone/>
            </a:pPr>
            <a:r>
              <a:rPr b="1" lang="en" sz="2200">
                <a:solidFill>
                  <a:srgbClr val="0000FF"/>
                </a:solidFill>
                <a:latin typeface="Montserrat"/>
                <a:ea typeface="Montserrat"/>
                <a:cs typeface="Montserrat"/>
                <a:sym typeface="Montserrat"/>
              </a:rPr>
              <a:t>2 hundred[s]</a:t>
            </a:r>
            <a:endParaRPr b="1" sz="2200">
              <a:solidFill>
                <a:srgbClr val="0000FF"/>
              </a:solidFill>
              <a:latin typeface="Montserrat"/>
              <a:ea typeface="Montserrat"/>
              <a:cs typeface="Montserrat"/>
              <a:sym typeface="Montserrat"/>
            </a:endParaRPr>
          </a:p>
        </p:txBody>
      </p:sp>
      <p:sp>
        <p:nvSpPr>
          <p:cNvPr id="367" name="Google Shape;367;p79"/>
          <p:cNvSpPr txBox="1"/>
          <p:nvPr>
            <p:ph idx="4294967295" type="title"/>
          </p:nvPr>
        </p:nvSpPr>
        <p:spPr>
          <a:xfrm>
            <a:off x="5002975" y="2331156"/>
            <a:ext cx="252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891"/>
              <a:buNone/>
            </a:pPr>
            <a:r>
              <a:rPr b="1" lang="en" sz="2200">
                <a:solidFill>
                  <a:srgbClr val="0000FF"/>
                </a:solidFill>
                <a:latin typeface="Montserrat"/>
                <a:ea typeface="Montserrat"/>
                <a:cs typeface="Montserrat"/>
                <a:sym typeface="Montserrat"/>
              </a:rPr>
              <a:t>2 parts</a:t>
            </a:r>
            <a:endParaRPr b="1" sz="2200">
              <a:solidFill>
                <a:srgbClr val="0000FF"/>
              </a:solidFill>
              <a:latin typeface="Montserrat"/>
              <a:ea typeface="Montserrat"/>
              <a:cs typeface="Montserrat"/>
              <a:sym typeface="Montserrat"/>
            </a:endParaRPr>
          </a:p>
        </p:txBody>
      </p:sp>
      <p:sp>
        <p:nvSpPr>
          <p:cNvPr id="368" name="Google Shape;368;p79"/>
          <p:cNvSpPr txBox="1"/>
          <p:nvPr>
            <p:ph idx="4294967295" type="title"/>
          </p:nvPr>
        </p:nvSpPr>
        <p:spPr>
          <a:xfrm>
            <a:off x="5002975" y="2795675"/>
            <a:ext cx="25275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891"/>
              <a:buNone/>
            </a:pPr>
            <a:r>
              <a:rPr b="1" lang="en" sz="2200">
                <a:solidFill>
                  <a:srgbClr val="0000FF"/>
                </a:solidFill>
                <a:latin typeface="Montserrat"/>
                <a:ea typeface="Montserrat"/>
                <a:cs typeface="Montserrat"/>
                <a:sym typeface="Montserrat"/>
              </a:rPr>
              <a:t>2 fourths = 2/4</a:t>
            </a:r>
            <a:endParaRPr b="1" sz="2200">
              <a:solidFill>
                <a:srgbClr val="0000FF"/>
              </a:solidFill>
              <a:latin typeface="Montserrat"/>
              <a:ea typeface="Montserrat"/>
              <a:cs typeface="Montserrat"/>
              <a:sym typeface="Montserrat"/>
            </a:endParaRPr>
          </a:p>
        </p:txBody>
      </p:sp>
      <p:sp>
        <p:nvSpPr>
          <p:cNvPr id="369" name="Google Shape;369;p79"/>
          <p:cNvSpPr txBox="1"/>
          <p:nvPr>
            <p:ph idx="4294967295" type="title"/>
          </p:nvPr>
        </p:nvSpPr>
        <p:spPr>
          <a:xfrm>
            <a:off x="311700" y="742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Luckiest Guy"/>
                <a:ea typeface="Luckiest Guy"/>
                <a:cs typeface="Luckiest Guy"/>
                <a:sym typeface="Luckiest Guy"/>
              </a:rPr>
              <a:t>Learn</a:t>
            </a:r>
            <a:r>
              <a:rPr lang="en"/>
              <a:t>: </a:t>
            </a:r>
            <a:r>
              <a:rPr b="1" lang="en"/>
              <a:t>Fractions are sums of unit fractions</a:t>
            </a:r>
            <a:endParaRPr b="1"/>
          </a:p>
        </p:txBody>
      </p:sp>
      <p:pic>
        <p:nvPicPr>
          <p:cNvPr id="370" name="Google Shape;370;p79"/>
          <p:cNvPicPr preferRelativeResize="0"/>
          <p:nvPr/>
        </p:nvPicPr>
        <p:blipFill>
          <a:blip r:embed="rId3">
            <a:alphaModFix/>
          </a:blip>
          <a:stretch>
            <a:fillRect/>
          </a:stretch>
        </p:blipFill>
        <p:spPr>
          <a:xfrm>
            <a:off x="141216" y="4537775"/>
            <a:ext cx="478035" cy="42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1000"/>
                                        <p:tgtEl>
                                          <p:spTgt spid="3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1000"/>
                                        <p:tgtEl>
                                          <p:spTgt spid="3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1000"/>
                                        <p:tgtEl>
                                          <p:spTgt spid="3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1000"/>
                                        <p:tgtEl>
                                          <p:spTgt spid="3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1000"/>
                                        <p:tgtEl>
                                          <p:spTgt spid="3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C002"/>
            </a:gs>
            <a:gs pos="100000">
              <a:srgbClr val="795B04"/>
            </a:gs>
          </a:gsLst>
          <a:path path="circle">
            <a:fillToRect b="50%" l="50%" r="50%" t="50%"/>
          </a:path>
          <a:tileRect/>
        </a:gradFill>
      </p:bgPr>
    </p:bg>
    <p:spTree>
      <p:nvGrpSpPr>
        <p:cNvPr id="374" name="Shape 374"/>
        <p:cNvGrpSpPr/>
        <p:nvPr/>
      </p:nvGrpSpPr>
      <p:grpSpPr>
        <a:xfrm>
          <a:off x="0" y="0"/>
          <a:ext cx="0" cy="0"/>
          <a:chOff x="0" y="0"/>
          <a:chExt cx="0" cy="0"/>
        </a:xfrm>
      </p:grpSpPr>
      <p:sp>
        <p:nvSpPr>
          <p:cNvPr id="375" name="Google Shape;375;p80">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80"/>
          <p:cNvSpPr txBox="1"/>
          <p:nvPr/>
        </p:nvSpPr>
        <p:spPr>
          <a:xfrm>
            <a:off x="5784175" y="4720750"/>
            <a:ext cx="3360000" cy="4245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FFFF00"/>
                </a:solidFill>
                <a:latin typeface="Varela Round"/>
                <a:ea typeface="Varela Round"/>
                <a:cs typeface="Varela Round"/>
                <a:sym typeface="Varela Round"/>
              </a:rPr>
              <a:t>Take notes, ask questions</a:t>
            </a:r>
            <a:endParaRPr b="1" sz="1800">
              <a:solidFill>
                <a:srgbClr val="FFFF00"/>
              </a:solidFill>
              <a:latin typeface="Varela Round"/>
              <a:ea typeface="Varela Round"/>
              <a:cs typeface="Varela Round"/>
              <a:sym typeface="Varela Round"/>
            </a:endParaRPr>
          </a:p>
        </p:txBody>
      </p:sp>
      <p:sp>
        <p:nvSpPr>
          <p:cNvPr id="377" name="Google Shape;377;p80"/>
          <p:cNvSpPr txBox="1"/>
          <p:nvPr/>
        </p:nvSpPr>
        <p:spPr>
          <a:xfrm>
            <a:off x="5551045" y="1059125"/>
            <a:ext cx="3043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solidFill>
                  <a:srgbClr val="A61C00"/>
                </a:solidFill>
                <a:latin typeface="Montserrat"/>
                <a:ea typeface="Montserrat"/>
                <a:cs typeface="Montserrat"/>
                <a:sym typeface="Montserrat"/>
              </a:rPr>
              <a:t>Written expressions</a:t>
            </a:r>
            <a:endParaRPr b="1" sz="2000">
              <a:solidFill>
                <a:srgbClr val="A61C00"/>
              </a:solidFill>
              <a:latin typeface="Montserrat"/>
              <a:ea typeface="Montserrat"/>
              <a:cs typeface="Montserrat"/>
              <a:sym typeface="Montserrat"/>
            </a:endParaRPr>
          </a:p>
        </p:txBody>
      </p:sp>
      <p:sp>
        <p:nvSpPr>
          <p:cNvPr id="378" name="Google Shape;378;p80"/>
          <p:cNvSpPr txBox="1"/>
          <p:nvPr/>
        </p:nvSpPr>
        <p:spPr>
          <a:xfrm>
            <a:off x="777755" y="1059125"/>
            <a:ext cx="34155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solidFill>
                  <a:srgbClr val="A61C00"/>
                </a:solidFill>
                <a:latin typeface="Montserrat"/>
                <a:ea typeface="Montserrat"/>
                <a:cs typeface="Montserrat"/>
                <a:sym typeface="Montserrat"/>
              </a:rPr>
              <a:t>Conceptual expressions</a:t>
            </a:r>
            <a:endParaRPr b="1" sz="2000">
              <a:solidFill>
                <a:srgbClr val="A61C00"/>
              </a:solidFill>
              <a:latin typeface="Montserrat"/>
              <a:ea typeface="Montserrat"/>
              <a:cs typeface="Montserrat"/>
              <a:sym typeface="Montserrat"/>
            </a:endParaRPr>
          </a:p>
        </p:txBody>
      </p:sp>
      <p:sp>
        <p:nvSpPr>
          <p:cNvPr id="379" name="Google Shape;379;p80"/>
          <p:cNvSpPr txBox="1"/>
          <p:nvPr/>
        </p:nvSpPr>
        <p:spPr>
          <a:xfrm>
            <a:off x="4021655" y="2566313"/>
            <a:ext cx="7503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500">
                <a:solidFill>
                  <a:srgbClr val="4708C1"/>
                </a:solidFill>
                <a:latin typeface="Montserrat SemiBold"/>
                <a:ea typeface="Montserrat SemiBold"/>
                <a:cs typeface="Montserrat SemiBold"/>
                <a:sym typeface="Montserrat SemiBold"/>
              </a:rPr>
              <a:t>¼ </a:t>
            </a:r>
            <a:endParaRPr sz="2500">
              <a:solidFill>
                <a:srgbClr val="4708C1"/>
              </a:solidFill>
              <a:latin typeface="Montserrat SemiBold"/>
              <a:ea typeface="Montserrat SemiBold"/>
              <a:cs typeface="Montserrat SemiBold"/>
              <a:sym typeface="Montserrat SemiBold"/>
            </a:endParaRPr>
          </a:p>
        </p:txBody>
      </p:sp>
      <p:sp>
        <p:nvSpPr>
          <p:cNvPr id="380" name="Google Shape;380;p80"/>
          <p:cNvSpPr txBox="1"/>
          <p:nvPr/>
        </p:nvSpPr>
        <p:spPr>
          <a:xfrm>
            <a:off x="4642505" y="2566313"/>
            <a:ext cx="9018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rgbClr val="4708C1"/>
                </a:solidFill>
                <a:latin typeface="Montserrat SemiBold"/>
                <a:ea typeface="Montserrat SemiBold"/>
                <a:cs typeface="Montserrat SemiBold"/>
                <a:sym typeface="Montserrat SemiBold"/>
              </a:rPr>
              <a:t>+  </a:t>
            </a:r>
            <a:r>
              <a:rPr lang="en" sz="2500">
                <a:solidFill>
                  <a:srgbClr val="4708C1"/>
                </a:solidFill>
                <a:latin typeface="Montserrat SemiBold"/>
                <a:ea typeface="Montserrat SemiBold"/>
                <a:cs typeface="Montserrat SemiBold"/>
                <a:sym typeface="Montserrat SemiBold"/>
              </a:rPr>
              <a:t>¼ </a:t>
            </a:r>
            <a:endParaRPr sz="2500">
              <a:solidFill>
                <a:srgbClr val="4708C1"/>
              </a:solidFill>
              <a:latin typeface="Montserrat SemiBold"/>
              <a:ea typeface="Montserrat SemiBold"/>
              <a:cs typeface="Montserrat SemiBold"/>
              <a:sym typeface="Montserrat SemiBold"/>
            </a:endParaRPr>
          </a:p>
        </p:txBody>
      </p:sp>
      <p:sp>
        <p:nvSpPr>
          <p:cNvPr id="381" name="Google Shape;381;p80"/>
          <p:cNvSpPr txBox="1"/>
          <p:nvPr/>
        </p:nvSpPr>
        <p:spPr>
          <a:xfrm>
            <a:off x="5410580" y="2566313"/>
            <a:ext cx="9018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rgbClr val="4708C1"/>
                </a:solidFill>
                <a:latin typeface="Montserrat SemiBold"/>
                <a:ea typeface="Montserrat SemiBold"/>
                <a:cs typeface="Montserrat SemiBold"/>
                <a:sym typeface="Montserrat SemiBold"/>
              </a:rPr>
              <a:t>+  </a:t>
            </a:r>
            <a:r>
              <a:rPr lang="en" sz="2500">
                <a:solidFill>
                  <a:srgbClr val="4708C1"/>
                </a:solidFill>
                <a:latin typeface="Montserrat SemiBold"/>
                <a:ea typeface="Montserrat SemiBold"/>
                <a:cs typeface="Montserrat SemiBold"/>
                <a:sym typeface="Montserrat SemiBold"/>
              </a:rPr>
              <a:t>¼ </a:t>
            </a:r>
            <a:endParaRPr sz="2500">
              <a:solidFill>
                <a:srgbClr val="4708C1"/>
              </a:solidFill>
              <a:latin typeface="Montserrat SemiBold"/>
              <a:ea typeface="Montserrat SemiBold"/>
              <a:cs typeface="Montserrat SemiBold"/>
              <a:sym typeface="Montserrat SemiBold"/>
            </a:endParaRPr>
          </a:p>
        </p:txBody>
      </p:sp>
      <p:grpSp>
        <p:nvGrpSpPr>
          <p:cNvPr id="382" name="Google Shape;382;p80"/>
          <p:cNvGrpSpPr/>
          <p:nvPr/>
        </p:nvGrpSpPr>
        <p:grpSpPr>
          <a:xfrm>
            <a:off x="1655291" y="1718935"/>
            <a:ext cx="1660427" cy="1502185"/>
            <a:chOff x="6498050" y="3286832"/>
            <a:chExt cx="1195929" cy="1081954"/>
          </a:xfrm>
        </p:grpSpPr>
        <p:sp>
          <p:nvSpPr>
            <p:cNvPr id="383" name="Google Shape;383;p80"/>
            <p:cNvSpPr/>
            <p:nvPr/>
          </p:nvSpPr>
          <p:spPr>
            <a:xfrm>
              <a:off x="6498050" y="3286832"/>
              <a:ext cx="597900" cy="540900"/>
            </a:xfrm>
            <a:prstGeom prst="rect">
              <a:avLst/>
            </a:prstGeom>
            <a:solidFill>
              <a:schemeClr val="dk1"/>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80"/>
            <p:cNvSpPr/>
            <p:nvPr/>
          </p:nvSpPr>
          <p:spPr>
            <a:xfrm>
              <a:off x="7096079" y="3286832"/>
              <a:ext cx="597900" cy="540900"/>
            </a:xfrm>
            <a:prstGeom prst="rect">
              <a:avLst/>
            </a:prstGeom>
            <a:solidFill>
              <a:schemeClr val="dk1"/>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80"/>
            <p:cNvSpPr/>
            <p:nvPr/>
          </p:nvSpPr>
          <p:spPr>
            <a:xfrm>
              <a:off x="7096079" y="3827886"/>
              <a:ext cx="597900" cy="540900"/>
            </a:xfrm>
            <a:prstGeom prst="rect">
              <a:avLst/>
            </a:prstGeom>
            <a:solidFill>
              <a:schemeClr val="dk1"/>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80"/>
            <p:cNvSpPr/>
            <p:nvPr/>
          </p:nvSpPr>
          <p:spPr>
            <a:xfrm>
              <a:off x="6498050" y="3827886"/>
              <a:ext cx="597900" cy="540900"/>
            </a:xfrm>
            <a:prstGeom prst="rect">
              <a:avLst/>
            </a:prstGeom>
            <a:solidFill>
              <a:schemeClr val="dk1"/>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7" name="Google Shape;387;p80"/>
          <p:cNvGrpSpPr/>
          <p:nvPr/>
        </p:nvGrpSpPr>
        <p:grpSpPr>
          <a:xfrm>
            <a:off x="1655291" y="1719040"/>
            <a:ext cx="1660427" cy="1502185"/>
            <a:chOff x="7504975" y="3236994"/>
            <a:chExt cx="1195929" cy="1081954"/>
          </a:xfrm>
        </p:grpSpPr>
        <p:sp>
          <p:nvSpPr>
            <p:cNvPr id="388" name="Google Shape;388;p80"/>
            <p:cNvSpPr/>
            <p:nvPr/>
          </p:nvSpPr>
          <p:spPr>
            <a:xfrm>
              <a:off x="7504975" y="3236994"/>
              <a:ext cx="597900" cy="540900"/>
            </a:xfrm>
            <a:prstGeom prst="rect">
              <a:avLst/>
            </a:prstGeom>
            <a:solidFill>
              <a:schemeClr val="dk1"/>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80"/>
            <p:cNvSpPr/>
            <p:nvPr/>
          </p:nvSpPr>
          <p:spPr>
            <a:xfrm>
              <a:off x="8103004" y="3236994"/>
              <a:ext cx="597900" cy="540900"/>
            </a:xfrm>
            <a:prstGeom prst="rect">
              <a:avLst/>
            </a:prstGeom>
            <a:solidFill>
              <a:srgbClr val="0000FF"/>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80"/>
            <p:cNvSpPr/>
            <p:nvPr/>
          </p:nvSpPr>
          <p:spPr>
            <a:xfrm>
              <a:off x="8103004" y="3778049"/>
              <a:ext cx="597900" cy="540900"/>
            </a:xfrm>
            <a:prstGeom prst="rect">
              <a:avLst/>
            </a:prstGeom>
            <a:solidFill>
              <a:schemeClr val="dk1"/>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80"/>
            <p:cNvSpPr/>
            <p:nvPr/>
          </p:nvSpPr>
          <p:spPr>
            <a:xfrm>
              <a:off x="7504975" y="3778049"/>
              <a:ext cx="597900" cy="540900"/>
            </a:xfrm>
            <a:prstGeom prst="rect">
              <a:avLst/>
            </a:prstGeom>
            <a:solidFill>
              <a:schemeClr val="dk1"/>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2" name="Google Shape;392;p80"/>
          <p:cNvGrpSpPr/>
          <p:nvPr/>
        </p:nvGrpSpPr>
        <p:grpSpPr>
          <a:xfrm>
            <a:off x="1655291" y="1719066"/>
            <a:ext cx="1660427" cy="1502185"/>
            <a:chOff x="7814850" y="1753244"/>
            <a:chExt cx="1195929" cy="1081954"/>
          </a:xfrm>
        </p:grpSpPr>
        <p:sp>
          <p:nvSpPr>
            <p:cNvPr id="393" name="Google Shape;393;p80"/>
            <p:cNvSpPr/>
            <p:nvPr/>
          </p:nvSpPr>
          <p:spPr>
            <a:xfrm>
              <a:off x="7814850" y="1753244"/>
              <a:ext cx="597900" cy="540900"/>
            </a:xfrm>
            <a:prstGeom prst="rect">
              <a:avLst/>
            </a:prstGeom>
            <a:solidFill>
              <a:schemeClr val="dk1"/>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80"/>
            <p:cNvSpPr/>
            <p:nvPr/>
          </p:nvSpPr>
          <p:spPr>
            <a:xfrm>
              <a:off x="8412879" y="1753244"/>
              <a:ext cx="597900" cy="540900"/>
            </a:xfrm>
            <a:prstGeom prst="rect">
              <a:avLst/>
            </a:prstGeom>
            <a:solidFill>
              <a:srgbClr val="0000FF"/>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80"/>
            <p:cNvSpPr/>
            <p:nvPr/>
          </p:nvSpPr>
          <p:spPr>
            <a:xfrm>
              <a:off x="8412879" y="2294299"/>
              <a:ext cx="597900" cy="540900"/>
            </a:xfrm>
            <a:prstGeom prst="rect">
              <a:avLst/>
            </a:prstGeom>
            <a:solidFill>
              <a:srgbClr val="0000FF"/>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80"/>
            <p:cNvSpPr/>
            <p:nvPr/>
          </p:nvSpPr>
          <p:spPr>
            <a:xfrm>
              <a:off x="7814850" y="2294299"/>
              <a:ext cx="597900" cy="540900"/>
            </a:xfrm>
            <a:prstGeom prst="rect">
              <a:avLst/>
            </a:prstGeom>
            <a:solidFill>
              <a:schemeClr val="dk1"/>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7" name="Google Shape;397;p80"/>
          <p:cNvGrpSpPr/>
          <p:nvPr/>
        </p:nvGrpSpPr>
        <p:grpSpPr>
          <a:xfrm>
            <a:off x="1655291" y="1719032"/>
            <a:ext cx="1660427" cy="1502185"/>
            <a:chOff x="5437475" y="2934344"/>
            <a:chExt cx="1195929" cy="1081954"/>
          </a:xfrm>
        </p:grpSpPr>
        <p:sp>
          <p:nvSpPr>
            <p:cNvPr id="398" name="Google Shape;398;p80"/>
            <p:cNvSpPr/>
            <p:nvPr/>
          </p:nvSpPr>
          <p:spPr>
            <a:xfrm>
              <a:off x="5437475" y="2934344"/>
              <a:ext cx="597900" cy="540900"/>
            </a:xfrm>
            <a:prstGeom prst="rect">
              <a:avLst/>
            </a:prstGeom>
            <a:solidFill>
              <a:schemeClr val="dk1"/>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80"/>
            <p:cNvSpPr/>
            <p:nvPr/>
          </p:nvSpPr>
          <p:spPr>
            <a:xfrm>
              <a:off x="6035504" y="2934344"/>
              <a:ext cx="597900" cy="540900"/>
            </a:xfrm>
            <a:prstGeom prst="rect">
              <a:avLst/>
            </a:prstGeom>
            <a:solidFill>
              <a:srgbClr val="0000FF"/>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80"/>
            <p:cNvSpPr/>
            <p:nvPr/>
          </p:nvSpPr>
          <p:spPr>
            <a:xfrm>
              <a:off x="6035504" y="3475399"/>
              <a:ext cx="597900" cy="540900"/>
            </a:xfrm>
            <a:prstGeom prst="rect">
              <a:avLst/>
            </a:prstGeom>
            <a:solidFill>
              <a:srgbClr val="0000FF"/>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80"/>
            <p:cNvSpPr/>
            <p:nvPr/>
          </p:nvSpPr>
          <p:spPr>
            <a:xfrm>
              <a:off x="5437475" y="3475399"/>
              <a:ext cx="597900" cy="540900"/>
            </a:xfrm>
            <a:prstGeom prst="rect">
              <a:avLst/>
            </a:prstGeom>
            <a:solidFill>
              <a:srgbClr val="0000FF"/>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402" name="Google Shape;402;p80"/>
          <p:cNvPicPr preferRelativeResize="0"/>
          <p:nvPr/>
        </p:nvPicPr>
        <p:blipFill>
          <a:blip r:embed="rId4">
            <a:alphaModFix/>
          </a:blip>
          <a:stretch>
            <a:fillRect/>
          </a:stretch>
        </p:blipFill>
        <p:spPr>
          <a:xfrm>
            <a:off x="7216391" y="2622512"/>
            <a:ext cx="346825" cy="722650"/>
          </a:xfrm>
          <a:prstGeom prst="rect">
            <a:avLst/>
          </a:prstGeom>
          <a:noFill/>
          <a:ln>
            <a:noFill/>
          </a:ln>
        </p:spPr>
      </p:pic>
      <p:sp>
        <p:nvSpPr>
          <p:cNvPr id="403" name="Google Shape;403;p80"/>
          <p:cNvSpPr txBox="1"/>
          <p:nvPr>
            <p:ph idx="4294967295" type="title"/>
          </p:nvPr>
        </p:nvSpPr>
        <p:spPr>
          <a:xfrm>
            <a:off x="311700" y="742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Luckiest Guy"/>
                <a:ea typeface="Luckiest Guy"/>
                <a:cs typeface="Luckiest Guy"/>
                <a:sym typeface="Luckiest Guy"/>
              </a:rPr>
              <a:t>Learn</a:t>
            </a:r>
            <a:r>
              <a:rPr lang="en"/>
              <a:t>: </a:t>
            </a:r>
            <a:r>
              <a:rPr b="1" lang="en"/>
              <a:t>Fractions are sums of </a:t>
            </a:r>
            <a:r>
              <a:rPr b="1" lang="en"/>
              <a:t>unit</a:t>
            </a:r>
            <a:r>
              <a:rPr b="1" lang="en"/>
              <a:t> fractions</a:t>
            </a:r>
            <a:endParaRPr b="1"/>
          </a:p>
        </p:txBody>
      </p:sp>
      <p:cxnSp>
        <p:nvCxnSpPr>
          <p:cNvPr id="404" name="Google Shape;404;p80"/>
          <p:cNvCxnSpPr/>
          <p:nvPr/>
        </p:nvCxnSpPr>
        <p:spPr>
          <a:xfrm flipH="1" rot="10800000">
            <a:off x="5345892" y="1591875"/>
            <a:ext cx="729900" cy="798300"/>
          </a:xfrm>
          <a:prstGeom prst="straightConnector1">
            <a:avLst/>
          </a:prstGeom>
          <a:noFill/>
          <a:ln cap="flat" cmpd="sng" w="19050">
            <a:solidFill>
              <a:srgbClr val="980000"/>
            </a:solidFill>
            <a:prstDash val="solid"/>
            <a:round/>
            <a:headEnd len="med" w="med" type="stealth"/>
            <a:tailEnd len="med" w="med" type="none"/>
          </a:ln>
        </p:spPr>
      </p:cxnSp>
      <p:cxnSp>
        <p:nvCxnSpPr>
          <p:cNvPr id="405" name="Google Shape;405;p80"/>
          <p:cNvCxnSpPr/>
          <p:nvPr/>
        </p:nvCxnSpPr>
        <p:spPr>
          <a:xfrm rot="10800000">
            <a:off x="7216392" y="1603275"/>
            <a:ext cx="98700" cy="786900"/>
          </a:xfrm>
          <a:prstGeom prst="straightConnector1">
            <a:avLst/>
          </a:prstGeom>
          <a:noFill/>
          <a:ln cap="flat" cmpd="sng" w="19050">
            <a:solidFill>
              <a:srgbClr val="980000"/>
            </a:solidFill>
            <a:prstDash val="solid"/>
            <a:round/>
            <a:headEnd len="med" w="med" type="stealth"/>
            <a:tailEnd len="med" w="med" type="none"/>
          </a:ln>
        </p:spPr>
      </p:cxnSp>
      <p:sp>
        <p:nvSpPr>
          <p:cNvPr id="406" name="Google Shape;406;p80"/>
          <p:cNvSpPr txBox="1"/>
          <p:nvPr>
            <p:ph idx="4294967295" type="title"/>
          </p:nvPr>
        </p:nvSpPr>
        <p:spPr>
          <a:xfrm>
            <a:off x="311700" y="3479250"/>
            <a:ext cx="8520600" cy="127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891"/>
              <a:buNone/>
            </a:pPr>
            <a:r>
              <a:rPr lang="en" sz="2618">
                <a:latin typeface="Luckiest Guy"/>
                <a:ea typeface="Luckiest Guy"/>
                <a:cs typeface="Luckiest Guy"/>
                <a:sym typeface="Luckiest Guy"/>
              </a:rPr>
              <a:t>VOCABULARY:</a:t>
            </a:r>
            <a:endParaRPr sz="2418">
              <a:latin typeface="Montserrat"/>
              <a:ea typeface="Montserrat"/>
              <a:cs typeface="Montserrat"/>
              <a:sym typeface="Montserrat"/>
            </a:endParaRPr>
          </a:p>
          <a:p>
            <a:pPr indent="0" lvl="0" marL="0" rtl="0" algn="ctr">
              <a:spcBef>
                <a:spcPts val="0"/>
              </a:spcBef>
              <a:spcAft>
                <a:spcPts val="0"/>
              </a:spcAft>
              <a:buSzPts val="891"/>
              <a:buNone/>
            </a:pPr>
            <a:r>
              <a:rPr lang="en" sz="2318">
                <a:latin typeface="Montserrat"/>
                <a:ea typeface="Montserrat"/>
                <a:cs typeface="Montserrat"/>
                <a:sym typeface="Montserrat"/>
              </a:rPr>
              <a:t>In math, an</a:t>
            </a:r>
            <a:r>
              <a:rPr b="1" lang="en" sz="2318">
                <a:latin typeface="Montserrat"/>
                <a:ea typeface="Montserrat"/>
                <a:cs typeface="Montserrat"/>
                <a:sym typeface="Montserrat"/>
              </a:rPr>
              <a:t> </a:t>
            </a:r>
            <a:r>
              <a:rPr b="1" i="1" lang="en" sz="2318">
                <a:latin typeface="Montserrat"/>
                <a:ea typeface="Montserrat"/>
                <a:cs typeface="Montserrat"/>
                <a:sym typeface="Montserrat"/>
              </a:rPr>
              <a:t>expression </a:t>
            </a:r>
            <a:r>
              <a:rPr lang="en" sz="2318">
                <a:latin typeface="Montserrat"/>
                <a:ea typeface="Montserrat"/>
                <a:cs typeface="Montserrat"/>
                <a:sym typeface="Montserrat"/>
              </a:rPr>
              <a:t>is any </a:t>
            </a:r>
            <a:r>
              <a:rPr i="1" lang="en" sz="2318">
                <a:latin typeface="Montserrat"/>
                <a:ea typeface="Montserrat"/>
                <a:cs typeface="Montserrat"/>
                <a:sym typeface="Montserrat"/>
              </a:rPr>
              <a:t>number</a:t>
            </a:r>
            <a:r>
              <a:rPr lang="en" sz="2318">
                <a:latin typeface="Montserrat"/>
                <a:ea typeface="Montserrat"/>
                <a:cs typeface="Montserrat"/>
                <a:sym typeface="Montserrat"/>
              </a:rPr>
              <a:t> or </a:t>
            </a:r>
            <a:r>
              <a:rPr i="1" lang="en" sz="2318">
                <a:latin typeface="Montserrat"/>
                <a:ea typeface="Montserrat"/>
                <a:cs typeface="Montserrat"/>
                <a:sym typeface="Montserrat"/>
              </a:rPr>
              <a:t>numbers with operations connecting them</a:t>
            </a:r>
            <a:r>
              <a:rPr lang="en" sz="2318">
                <a:latin typeface="Montserrat"/>
                <a:ea typeface="Montserrat"/>
                <a:cs typeface="Montserrat"/>
                <a:sym typeface="Montserrat"/>
              </a:rPr>
              <a:t>.</a:t>
            </a:r>
            <a:endParaRPr sz="2318">
              <a:latin typeface="Montserrat"/>
              <a:ea typeface="Montserrat"/>
              <a:cs typeface="Montserrat"/>
              <a:sym typeface="Montserrat"/>
            </a:endParaRPr>
          </a:p>
        </p:txBody>
      </p:sp>
      <p:pic>
        <p:nvPicPr>
          <p:cNvPr id="407" name="Google Shape;407;p80"/>
          <p:cNvPicPr preferRelativeResize="0"/>
          <p:nvPr/>
        </p:nvPicPr>
        <p:blipFill>
          <a:blip r:embed="rId5">
            <a:alphaModFix/>
          </a:blip>
          <a:stretch>
            <a:fillRect/>
          </a:stretch>
        </p:blipFill>
        <p:spPr>
          <a:xfrm>
            <a:off x="141216" y="4537775"/>
            <a:ext cx="478035" cy="42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600"/>
                                        <p:tgtEl>
                                          <p:spTgt spid="379"/>
                                        </p:tgtEl>
                                      </p:cBhvr>
                                    </p:animEffect>
                                  </p:childTnLst>
                                </p:cTn>
                              </p:par>
                              <p:par>
                                <p:cTn fill="hold" nodeType="with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1500"/>
                                        <p:tgtEl>
                                          <p:spTgt spid="387"/>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700"/>
                                        <p:tgtEl>
                                          <p:spTgt spid="380"/>
                                        </p:tgtEl>
                                      </p:cBhvr>
                                    </p:animEffect>
                                  </p:childTnLst>
                                </p:cTn>
                              </p:par>
                              <p:par>
                                <p:cTn fill="hold" nodeType="with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1400"/>
                                        <p:tgtEl>
                                          <p:spTgt spid="392"/>
                                        </p:tgtEl>
                                      </p:cBhvr>
                                    </p:animEffect>
                                  </p:childTnLst>
                                </p:cTn>
                              </p:par>
                            </p:childTnLst>
                          </p:cTn>
                        </p:par>
                        <p:par>
                          <p:cTn fill="hold">
                            <p:stCondLst>
                              <p:cond delay="2900"/>
                            </p:stCondLst>
                            <p:childTnLst>
                              <p:par>
                                <p:cTn fill="hold" nodeType="after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800"/>
                                        <p:tgtEl>
                                          <p:spTgt spid="381"/>
                                        </p:tgtEl>
                                      </p:cBhvr>
                                    </p:animEffect>
                                  </p:childTnLst>
                                </p:cTn>
                              </p:par>
                              <p:par>
                                <p:cTn fill="hold" nodeType="with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1400"/>
                                        <p:tgtEl>
                                          <p:spTgt spid="3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AB2A"/>
            </a:gs>
            <a:gs pos="100000">
              <a:srgbClr val="203E13"/>
            </a:gs>
          </a:gsLst>
          <a:path path="circle">
            <a:fillToRect b="50%" l="50%" r="50%" t="50%"/>
          </a:path>
          <a:tileRect/>
        </a:gradFill>
      </p:bgPr>
    </p:bg>
    <p:spTree>
      <p:nvGrpSpPr>
        <p:cNvPr id="411" name="Shape 411"/>
        <p:cNvGrpSpPr/>
        <p:nvPr/>
      </p:nvGrpSpPr>
      <p:grpSpPr>
        <a:xfrm>
          <a:off x="0" y="0"/>
          <a:ext cx="0" cy="0"/>
          <a:chOff x="0" y="0"/>
          <a:chExt cx="0" cy="0"/>
        </a:xfrm>
      </p:grpSpPr>
      <p:sp>
        <p:nvSpPr>
          <p:cNvPr id="412" name="Google Shape;412;p81">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81"/>
          <p:cNvSpPr txBox="1"/>
          <p:nvPr>
            <p:ph idx="4294967295" type="title"/>
          </p:nvPr>
        </p:nvSpPr>
        <p:spPr>
          <a:xfrm>
            <a:off x="357200" y="812925"/>
            <a:ext cx="4730700" cy="923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 sz="1900">
                <a:solidFill>
                  <a:srgbClr val="000000"/>
                </a:solidFill>
                <a:latin typeface="Montserrat"/>
                <a:ea typeface="Montserrat"/>
                <a:cs typeface="Montserrat"/>
                <a:sym typeface="Montserrat"/>
              </a:rPr>
              <a:t>How could you express a sum of unit fractions that is depicted by each model?</a:t>
            </a:r>
            <a:endParaRPr b="1" sz="1900">
              <a:solidFill>
                <a:srgbClr val="000000"/>
              </a:solidFill>
              <a:latin typeface="Montserrat"/>
              <a:ea typeface="Montserrat"/>
              <a:cs typeface="Montserrat"/>
              <a:sym typeface="Montserrat"/>
            </a:endParaRPr>
          </a:p>
        </p:txBody>
      </p:sp>
      <p:pic>
        <p:nvPicPr>
          <p:cNvPr id="414" name="Google Shape;414;p81"/>
          <p:cNvPicPr preferRelativeResize="0"/>
          <p:nvPr/>
        </p:nvPicPr>
        <p:blipFill rotWithShape="1">
          <a:blip r:embed="rId4">
            <a:alphaModFix/>
          </a:blip>
          <a:srcRect b="0" l="4625" r="0" t="0"/>
          <a:stretch/>
        </p:blipFill>
        <p:spPr>
          <a:xfrm>
            <a:off x="5153400" y="1117725"/>
            <a:ext cx="3585325" cy="3026525"/>
          </a:xfrm>
          <a:prstGeom prst="rect">
            <a:avLst/>
          </a:prstGeom>
          <a:noFill/>
          <a:ln>
            <a:noFill/>
          </a:ln>
        </p:spPr>
      </p:pic>
      <p:sp>
        <p:nvSpPr>
          <p:cNvPr id="415" name="Google Shape;415;p81"/>
          <p:cNvSpPr/>
          <p:nvPr/>
        </p:nvSpPr>
        <p:spPr>
          <a:xfrm>
            <a:off x="6724100" y="1117725"/>
            <a:ext cx="1695000" cy="1459800"/>
          </a:xfrm>
          <a:prstGeom prst="rect">
            <a:avLst/>
          </a:prstGeom>
          <a:solidFill>
            <a:srgbClr val="F0F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81"/>
          <p:cNvSpPr/>
          <p:nvPr/>
        </p:nvSpPr>
        <p:spPr>
          <a:xfrm>
            <a:off x="5839625" y="2577525"/>
            <a:ext cx="1695000" cy="1435200"/>
          </a:xfrm>
          <a:prstGeom prst="rect">
            <a:avLst/>
          </a:prstGeom>
          <a:solidFill>
            <a:srgbClr val="F0F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81"/>
          <p:cNvSpPr txBox="1"/>
          <p:nvPr/>
        </p:nvSpPr>
        <p:spPr>
          <a:xfrm>
            <a:off x="589250" y="2786725"/>
            <a:ext cx="42111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FFFFFF"/>
                </a:solidFill>
                <a:latin typeface="Montserrat"/>
                <a:ea typeface="Montserrat"/>
                <a:cs typeface="Montserrat"/>
                <a:sym typeface="Montserrat"/>
              </a:rPr>
              <a:t>2) Count the number of parts shaded.</a:t>
            </a:r>
            <a:endParaRPr b="1" sz="1600">
              <a:solidFill>
                <a:srgbClr val="FFFFFF"/>
              </a:solidFill>
              <a:latin typeface="Montserrat"/>
              <a:ea typeface="Montserrat"/>
              <a:cs typeface="Montserrat"/>
              <a:sym typeface="Montserrat"/>
            </a:endParaRPr>
          </a:p>
        </p:txBody>
      </p:sp>
      <p:sp>
        <p:nvSpPr>
          <p:cNvPr id="418" name="Google Shape;418;p81"/>
          <p:cNvSpPr txBox="1"/>
          <p:nvPr/>
        </p:nvSpPr>
        <p:spPr>
          <a:xfrm>
            <a:off x="570075" y="1816250"/>
            <a:ext cx="40590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00FFFF"/>
                </a:solidFill>
                <a:latin typeface="Montserrat"/>
                <a:ea typeface="Montserrat"/>
                <a:cs typeface="Montserrat"/>
                <a:sym typeface="Montserrat"/>
              </a:rPr>
              <a:t>1) Determine the fractional unit, based on how the fraction is partitioned.</a:t>
            </a:r>
            <a:endParaRPr b="1" sz="1600">
              <a:solidFill>
                <a:srgbClr val="00FFFF"/>
              </a:solidFill>
              <a:latin typeface="Montserrat"/>
              <a:ea typeface="Montserrat"/>
              <a:cs typeface="Montserrat"/>
              <a:sym typeface="Montserrat"/>
            </a:endParaRPr>
          </a:p>
        </p:txBody>
      </p:sp>
      <p:sp>
        <p:nvSpPr>
          <p:cNvPr id="419" name="Google Shape;419;p81"/>
          <p:cNvSpPr txBox="1"/>
          <p:nvPr/>
        </p:nvSpPr>
        <p:spPr>
          <a:xfrm>
            <a:off x="589250" y="3320113"/>
            <a:ext cx="39165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00FF00"/>
                </a:solidFill>
                <a:latin typeface="Montserrat"/>
                <a:ea typeface="Montserrat"/>
                <a:cs typeface="Montserrat"/>
                <a:sym typeface="Montserrat"/>
              </a:rPr>
              <a:t>3) Create a sum of unit fractions to represent the shaded parts of the circles.</a:t>
            </a:r>
            <a:endParaRPr b="1" sz="1600">
              <a:solidFill>
                <a:srgbClr val="00FF00"/>
              </a:solidFill>
              <a:latin typeface="Montserrat"/>
              <a:ea typeface="Montserrat"/>
              <a:cs typeface="Montserrat"/>
              <a:sym typeface="Montserrat"/>
            </a:endParaRPr>
          </a:p>
        </p:txBody>
      </p:sp>
      <p:sp>
        <p:nvSpPr>
          <p:cNvPr id="420" name="Google Shape;420;p81"/>
          <p:cNvSpPr txBox="1"/>
          <p:nvPr>
            <p:ph idx="4294967295" type="title"/>
          </p:nvPr>
        </p:nvSpPr>
        <p:spPr>
          <a:xfrm>
            <a:off x="81000" y="74250"/>
            <a:ext cx="89820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Luckiest Guy"/>
                <a:ea typeface="Luckiest Guy"/>
                <a:cs typeface="Luckiest Guy"/>
                <a:sym typeface="Luckiest Guy"/>
              </a:rPr>
              <a:t>Try</a:t>
            </a:r>
            <a:r>
              <a:rPr lang="en"/>
              <a:t>: </a:t>
            </a:r>
            <a:r>
              <a:rPr b="1" lang="en"/>
              <a:t>To</a:t>
            </a:r>
            <a:r>
              <a:rPr b="1" lang="en"/>
              <a:t> express fractions as sums of unit </a:t>
            </a:r>
            <a:r>
              <a:rPr b="1" lang="en"/>
              <a:t>fractions</a:t>
            </a:r>
            <a:endParaRPr b="1"/>
          </a:p>
        </p:txBody>
      </p:sp>
      <p:sp>
        <p:nvSpPr>
          <p:cNvPr id="421" name="Google Shape;421;p81"/>
          <p:cNvSpPr txBox="1"/>
          <p:nvPr/>
        </p:nvSpPr>
        <p:spPr>
          <a:xfrm>
            <a:off x="5227525" y="4720750"/>
            <a:ext cx="3916500" cy="4245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00FF00"/>
                </a:solidFill>
                <a:latin typeface="Varela Round"/>
                <a:ea typeface="Varela Round"/>
                <a:cs typeface="Varela Round"/>
                <a:sym typeface="Varela Round"/>
              </a:rPr>
              <a:t>Talk </a:t>
            </a:r>
            <a:r>
              <a:rPr b="1" lang="en" sz="1800">
                <a:solidFill>
                  <a:srgbClr val="00FF00"/>
                </a:solidFill>
                <a:latin typeface="Varela Round"/>
                <a:ea typeface="Varela Round"/>
                <a:cs typeface="Varela Round"/>
                <a:sym typeface="Varela Round"/>
              </a:rPr>
              <a:t>through the steps, take notes</a:t>
            </a:r>
            <a:endParaRPr b="1" sz="1800">
              <a:solidFill>
                <a:srgbClr val="00FF00"/>
              </a:solidFill>
              <a:latin typeface="Varela Round"/>
              <a:ea typeface="Varela Round"/>
              <a:cs typeface="Varela Round"/>
              <a:sym typeface="Varela Round"/>
            </a:endParaRPr>
          </a:p>
        </p:txBody>
      </p:sp>
      <p:sp>
        <p:nvSpPr>
          <p:cNvPr id="422" name="Google Shape;422;p81"/>
          <p:cNvSpPr txBox="1"/>
          <p:nvPr>
            <p:ph idx="4294967295" type="title"/>
          </p:nvPr>
        </p:nvSpPr>
        <p:spPr>
          <a:xfrm>
            <a:off x="5494400" y="1100763"/>
            <a:ext cx="1229700" cy="339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n" sz="1900">
                <a:solidFill>
                  <a:srgbClr val="BC4BFF"/>
                </a:solidFill>
                <a:latin typeface="Montserrat Medium"/>
                <a:ea typeface="Montserrat Medium"/>
                <a:cs typeface="Montserrat Medium"/>
                <a:sym typeface="Montserrat Medium"/>
              </a:rPr>
              <a:t>⅓ + ⅓</a:t>
            </a:r>
            <a:endParaRPr sz="1900">
              <a:solidFill>
                <a:srgbClr val="BC4BFF"/>
              </a:solidFill>
              <a:latin typeface="Montserrat Medium"/>
              <a:ea typeface="Montserrat Medium"/>
              <a:cs typeface="Montserrat Medium"/>
              <a:sym typeface="Montserrat Medium"/>
            </a:endParaRPr>
          </a:p>
        </p:txBody>
      </p:sp>
      <p:sp>
        <p:nvSpPr>
          <p:cNvPr id="423" name="Google Shape;423;p81"/>
          <p:cNvSpPr txBox="1"/>
          <p:nvPr>
            <p:ph idx="4294967295" type="title"/>
          </p:nvPr>
        </p:nvSpPr>
        <p:spPr>
          <a:xfrm>
            <a:off x="6776500" y="1063963"/>
            <a:ext cx="1828800" cy="339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n" sz="1900">
                <a:solidFill>
                  <a:srgbClr val="3AD309"/>
                </a:solidFill>
                <a:latin typeface="Montserrat Medium"/>
                <a:ea typeface="Montserrat Medium"/>
                <a:cs typeface="Montserrat Medium"/>
                <a:sym typeface="Montserrat Medium"/>
              </a:rPr>
              <a:t>⅙ + ⅙ + ⅙ + ⅙ </a:t>
            </a:r>
            <a:endParaRPr sz="1900">
              <a:solidFill>
                <a:srgbClr val="3AD309"/>
              </a:solidFill>
              <a:latin typeface="Montserrat Medium"/>
              <a:ea typeface="Montserrat Medium"/>
              <a:cs typeface="Montserrat Medium"/>
              <a:sym typeface="Montserrat Medium"/>
            </a:endParaRPr>
          </a:p>
        </p:txBody>
      </p:sp>
      <p:sp>
        <p:nvSpPr>
          <p:cNvPr id="424" name="Google Shape;424;p81"/>
          <p:cNvSpPr txBox="1"/>
          <p:nvPr>
            <p:ph idx="4294967295" type="title"/>
          </p:nvPr>
        </p:nvSpPr>
        <p:spPr>
          <a:xfrm>
            <a:off x="5378113" y="3802475"/>
            <a:ext cx="3135900" cy="33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1500">
                <a:solidFill>
                  <a:srgbClr val="00C1C1"/>
                </a:solidFill>
                <a:latin typeface="Montserrat Medium"/>
                <a:ea typeface="Montserrat Medium"/>
                <a:cs typeface="Montserrat Medium"/>
                <a:sym typeface="Montserrat Medium"/>
              </a:rPr>
              <a:t>1/9 + </a:t>
            </a:r>
            <a:r>
              <a:rPr lang="en" sz="1500">
                <a:solidFill>
                  <a:srgbClr val="00C1C1"/>
                </a:solidFill>
                <a:latin typeface="Montserrat Medium"/>
                <a:ea typeface="Montserrat Medium"/>
                <a:cs typeface="Montserrat Medium"/>
                <a:sym typeface="Montserrat Medium"/>
              </a:rPr>
              <a:t>1/9 + 1/9 + 1/9 + 1/9 + 1/9</a:t>
            </a:r>
            <a:endParaRPr sz="1500">
              <a:solidFill>
                <a:srgbClr val="00C1C1"/>
              </a:solidFill>
              <a:latin typeface="Montserrat Medium"/>
              <a:ea typeface="Montserrat Medium"/>
              <a:cs typeface="Montserrat Medium"/>
              <a:sym typeface="Montserrat Medium"/>
            </a:endParaRPr>
          </a:p>
        </p:txBody>
      </p:sp>
      <p:pic>
        <p:nvPicPr>
          <p:cNvPr id="425" name="Google Shape;425;p81"/>
          <p:cNvPicPr preferRelativeResize="0"/>
          <p:nvPr/>
        </p:nvPicPr>
        <p:blipFill>
          <a:blip r:embed="rId5">
            <a:alphaModFix/>
          </a:blip>
          <a:stretch>
            <a:fillRect/>
          </a:stretch>
        </p:blipFill>
        <p:spPr>
          <a:xfrm>
            <a:off x="141216" y="4537775"/>
            <a:ext cx="478035" cy="42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1000"/>
                                        <p:tgtEl>
                                          <p:spTgt spid="422"/>
                                        </p:tgtEl>
                                      </p:cBhvr>
                                    </p:animEffect>
                                  </p:childTnLst>
                                </p:cTn>
                              </p:par>
                            </p:childTnLst>
                          </p:cTn>
                        </p:par>
                        <p:par>
                          <p:cTn fill="hold">
                            <p:stCondLst>
                              <p:cond delay="1000"/>
                            </p:stCondLst>
                            <p:childTnLst>
                              <p:par>
                                <p:cTn fill="hold" nodeType="afterEffect" presetClass="exit" presetID="10" presetSubtype="0">
                                  <p:stCondLst>
                                    <p:cond delay="0"/>
                                  </p:stCondLst>
                                  <p:childTnLst>
                                    <p:animEffect filter="fade" transition="out">
                                      <p:cBhvr>
                                        <p:cTn dur="1000"/>
                                        <p:tgtEl>
                                          <p:spTgt spid="415"/>
                                        </p:tgtEl>
                                      </p:cBhvr>
                                    </p:animEffect>
                                    <p:set>
                                      <p:cBhvr>
                                        <p:cTn dur="1" fill="hold">
                                          <p:stCondLst>
                                            <p:cond delay="1000"/>
                                          </p:stCondLst>
                                        </p:cTn>
                                        <p:tgtEl>
                                          <p:spTgt spid="41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1000"/>
                                        <p:tgtEl>
                                          <p:spTgt spid="423"/>
                                        </p:tgtEl>
                                      </p:cBhvr>
                                    </p:animEffect>
                                  </p:childTnLst>
                                </p:cTn>
                              </p:par>
                            </p:childTnLst>
                          </p:cTn>
                        </p:par>
                        <p:par>
                          <p:cTn fill="hold">
                            <p:stCondLst>
                              <p:cond delay="1000"/>
                            </p:stCondLst>
                            <p:childTnLst>
                              <p:par>
                                <p:cTn fill="hold" nodeType="afterEffect" presetClass="exit" presetID="10" presetSubtype="0">
                                  <p:stCondLst>
                                    <p:cond delay="0"/>
                                  </p:stCondLst>
                                  <p:childTnLst>
                                    <p:animEffect filter="fade" transition="out">
                                      <p:cBhvr>
                                        <p:cTn dur="1000"/>
                                        <p:tgtEl>
                                          <p:spTgt spid="416"/>
                                        </p:tgtEl>
                                      </p:cBhvr>
                                    </p:animEffect>
                                    <p:set>
                                      <p:cBhvr>
                                        <p:cTn dur="1" fill="hold">
                                          <p:stCondLst>
                                            <p:cond delay="1000"/>
                                          </p:stCondLst>
                                        </p:cTn>
                                        <p:tgtEl>
                                          <p:spTgt spid="41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1000"/>
                                        <p:tgtEl>
                                          <p:spTgt spid="4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AB2A"/>
            </a:gs>
            <a:gs pos="100000">
              <a:srgbClr val="203E13"/>
            </a:gs>
          </a:gsLst>
          <a:path path="circle">
            <a:fillToRect b="50%" l="50%" r="50%" t="50%"/>
          </a:path>
          <a:tileRect/>
        </a:gradFill>
      </p:bgPr>
    </p:bg>
    <p:spTree>
      <p:nvGrpSpPr>
        <p:cNvPr id="429" name="Shape 429"/>
        <p:cNvGrpSpPr/>
        <p:nvPr/>
      </p:nvGrpSpPr>
      <p:grpSpPr>
        <a:xfrm>
          <a:off x="0" y="0"/>
          <a:ext cx="0" cy="0"/>
          <a:chOff x="0" y="0"/>
          <a:chExt cx="0" cy="0"/>
        </a:xfrm>
      </p:grpSpPr>
      <p:graphicFrame>
        <p:nvGraphicFramePr>
          <p:cNvPr id="430" name="Google Shape;430;p82"/>
          <p:cNvGraphicFramePr/>
          <p:nvPr/>
        </p:nvGraphicFramePr>
        <p:xfrm>
          <a:off x="2021350" y="1166050"/>
          <a:ext cx="3000000" cy="3000000"/>
        </p:xfrm>
        <a:graphic>
          <a:graphicData uri="http://schemas.openxmlformats.org/drawingml/2006/table">
            <a:tbl>
              <a:tblPr>
                <a:noFill/>
                <a:tableStyleId>{C604C280-1818-408E-8522-C8C8F6DB5142}</a:tableStyleId>
              </a:tblPr>
              <a:tblGrid>
                <a:gridCol w="1700425"/>
                <a:gridCol w="1700425"/>
                <a:gridCol w="1700425"/>
              </a:tblGrid>
              <a:tr h="1617250">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00FF"/>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alpha val="0"/>
                        </a:srgbClr>
                      </a:solidFill>
                      <a:prstDash val="solid"/>
                      <a:round/>
                      <a:headEnd len="sm" w="sm" type="none"/>
                      <a:tailEnd len="sm" w="sm" type="none"/>
                    </a:lnL>
                    <a:lnR cap="flat" cmpd="sng" w="19050">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00FF"/>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alpha val="0"/>
                        </a:srgbClr>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00FF"/>
                    </a:solidFill>
                  </a:tcPr>
                </a:tc>
              </a:tr>
              <a:tr h="1617250">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alpha val="0"/>
                        </a:srgbClr>
                      </a:solidFill>
                      <a:prstDash val="solid"/>
                      <a:round/>
                      <a:headEnd len="sm" w="sm" type="none"/>
                      <a:tailEnd len="sm" w="sm" type="none"/>
                    </a:lnL>
                    <a:lnR cap="flat" cmpd="sng" w="19050">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alpha val="0"/>
                        </a:srgbClr>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r>
            </a:tbl>
          </a:graphicData>
        </a:graphic>
      </p:graphicFrame>
      <p:sp>
        <p:nvSpPr>
          <p:cNvPr id="431" name="Google Shape;431;p82">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432" name="Google Shape;432;p82"/>
          <p:cNvGraphicFramePr/>
          <p:nvPr/>
        </p:nvGraphicFramePr>
        <p:xfrm>
          <a:off x="2021363" y="1166050"/>
          <a:ext cx="3000000" cy="3000000"/>
        </p:xfrm>
        <a:graphic>
          <a:graphicData uri="http://schemas.openxmlformats.org/drawingml/2006/table">
            <a:tbl>
              <a:tblPr>
                <a:noFill/>
                <a:tableStyleId>{C604C280-1818-408E-8522-C8C8F6DB5142}</a:tableStyleId>
              </a:tblPr>
              <a:tblGrid>
                <a:gridCol w="1700425"/>
                <a:gridCol w="1700425"/>
                <a:gridCol w="1700425"/>
              </a:tblGrid>
              <a:tr h="1617250">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00FF"/>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00FF"/>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00FF"/>
                    </a:solidFill>
                  </a:tcPr>
                </a:tc>
              </a:tr>
              <a:tr h="1617250">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r>
            </a:tbl>
          </a:graphicData>
        </a:graphic>
      </p:graphicFrame>
      <p:sp>
        <p:nvSpPr>
          <p:cNvPr id="433" name="Google Shape;433;p82"/>
          <p:cNvSpPr txBox="1"/>
          <p:nvPr>
            <p:ph idx="4294967295" type="title"/>
          </p:nvPr>
        </p:nvSpPr>
        <p:spPr>
          <a:xfrm>
            <a:off x="609750" y="1094850"/>
            <a:ext cx="7924500" cy="3305700"/>
          </a:xfrm>
          <a:prstGeom prst="rect">
            <a:avLst/>
          </a:prstGeom>
          <a:solidFill>
            <a:srgbClr val="FFFFFF"/>
          </a:solidFill>
          <a:ln cap="flat" cmpd="sng" w="38100">
            <a:solidFill>
              <a:srgbClr val="BC4B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n" sz="9600">
                <a:solidFill>
                  <a:srgbClr val="FF4B4B"/>
                </a:solidFill>
                <a:latin typeface="Luckiest Guy"/>
                <a:ea typeface="Luckiest Guy"/>
                <a:cs typeface="Luckiest Guy"/>
                <a:sym typeface="Luckiest Guy"/>
              </a:rPr>
              <a:t>L</a:t>
            </a:r>
            <a:r>
              <a:rPr lang="en" sz="9600">
                <a:solidFill>
                  <a:srgbClr val="FF8F4B"/>
                </a:solidFill>
                <a:latin typeface="Luckiest Guy"/>
                <a:ea typeface="Luckiest Guy"/>
                <a:cs typeface="Luckiest Guy"/>
                <a:sym typeface="Luckiest Guy"/>
              </a:rPr>
              <a:t>e</a:t>
            </a:r>
            <a:r>
              <a:rPr lang="en" sz="9600">
                <a:solidFill>
                  <a:srgbClr val="FFD34B"/>
                </a:solidFill>
                <a:latin typeface="Luckiest Guy"/>
                <a:ea typeface="Luckiest Guy"/>
                <a:cs typeface="Luckiest Guy"/>
                <a:sym typeface="Luckiest Guy"/>
              </a:rPr>
              <a:t>a</a:t>
            </a:r>
            <a:r>
              <a:rPr lang="en" sz="9600">
                <a:solidFill>
                  <a:srgbClr val="E5FF4B"/>
                </a:solidFill>
                <a:latin typeface="Luckiest Guy"/>
                <a:ea typeface="Luckiest Guy"/>
                <a:cs typeface="Luckiest Guy"/>
                <a:sym typeface="Luckiest Guy"/>
              </a:rPr>
              <a:t>r</a:t>
            </a:r>
            <a:r>
              <a:rPr lang="en" sz="9600">
                <a:solidFill>
                  <a:srgbClr val="A1FF4B"/>
                </a:solidFill>
                <a:latin typeface="Luckiest Guy"/>
                <a:ea typeface="Luckiest Guy"/>
                <a:cs typeface="Luckiest Guy"/>
                <a:sym typeface="Luckiest Guy"/>
              </a:rPr>
              <a:t>n</a:t>
            </a:r>
            <a:r>
              <a:rPr lang="en" sz="9600">
                <a:solidFill>
                  <a:srgbClr val="5DFF4B"/>
                </a:solidFill>
                <a:latin typeface="Luckiest Guy"/>
                <a:ea typeface="Luckiest Guy"/>
                <a:cs typeface="Luckiest Guy"/>
                <a:sym typeface="Luckiest Guy"/>
              </a:rPr>
              <a:t>i</a:t>
            </a:r>
            <a:r>
              <a:rPr lang="en" sz="9600">
                <a:solidFill>
                  <a:srgbClr val="4BFF7D"/>
                </a:solidFill>
                <a:latin typeface="Luckiest Guy"/>
                <a:ea typeface="Luckiest Guy"/>
                <a:cs typeface="Luckiest Guy"/>
                <a:sym typeface="Luckiest Guy"/>
              </a:rPr>
              <a:t>n</a:t>
            </a:r>
            <a:r>
              <a:rPr lang="en" sz="9600">
                <a:solidFill>
                  <a:srgbClr val="4BFFC1"/>
                </a:solidFill>
                <a:latin typeface="Luckiest Guy"/>
                <a:ea typeface="Luckiest Guy"/>
                <a:cs typeface="Luckiest Guy"/>
                <a:sym typeface="Luckiest Guy"/>
              </a:rPr>
              <a:t>g</a:t>
            </a:r>
            <a:r>
              <a:rPr lang="en" sz="9600">
                <a:solidFill>
                  <a:srgbClr val="4BF7FF"/>
                </a:solidFill>
                <a:latin typeface="Luckiest Guy"/>
                <a:ea typeface="Luckiest Guy"/>
                <a:cs typeface="Luckiest Guy"/>
                <a:sym typeface="Luckiest Guy"/>
              </a:rPr>
              <a:t> </a:t>
            </a:r>
            <a:r>
              <a:rPr lang="en" sz="9600">
                <a:solidFill>
                  <a:srgbClr val="4BB3FF"/>
                </a:solidFill>
                <a:latin typeface="Luckiest Guy"/>
                <a:ea typeface="Luckiest Guy"/>
                <a:cs typeface="Luckiest Guy"/>
                <a:sym typeface="Luckiest Guy"/>
              </a:rPr>
              <a:t>C</a:t>
            </a:r>
            <a:r>
              <a:rPr lang="en" sz="9600">
                <a:solidFill>
                  <a:srgbClr val="4B6FFF"/>
                </a:solidFill>
                <a:latin typeface="Luckiest Guy"/>
                <a:ea typeface="Luckiest Guy"/>
                <a:cs typeface="Luckiest Guy"/>
                <a:sym typeface="Luckiest Guy"/>
              </a:rPr>
              <a:t>h</a:t>
            </a:r>
            <a:r>
              <a:rPr lang="en" sz="9600">
                <a:solidFill>
                  <a:srgbClr val="6B4BFF"/>
                </a:solidFill>
                <a:latin typeface="Luckiest Guy"/>
                <a:ea typeface="Luckiest Guy"/>
                <a:cs typeface="Luckiest Guy"/>
                <a:sym typeface="Luckiest Guy"/>
              </a:rPr>
              <a:t>e</a:t>
            </a:r>
            <a:r>
              <a:rPr lang="en" sz="9600">
                <a:solidFill>
                  <a:srgbClr val="AF4BFF"/>
                </a:solidFill>
                <a:latin typeface="Luckiest Guy"/>
                <a:ea typeface="Luckiest Guy"/>
                <a:cs typeface="Luckiest Guy"/>
                <a:sym typeface="Luckiest Guy"/>
              </a:rPr>
              <a:t>c</a:t>
            </a:r>
            <a:r>
              <a:rPr lang="en" sz="9600">
                <a:solidFill>
                  <a:srgbClr val="F44BFF"/>
                </a:solidFill>
                <a:latin typeface="Luckiest Guy"/>
                <a:ea typeface="Luckiest Guy"/>
                <a:cs typeface="Luckiest Guy"/>
                <a:sym typeface="Luckiest Guy"/>
              </a:rPr>
              <a:t>k</a:t>
            </a:r>
            <a:r>
              <a:rPr lang="en" sz="9600">
                <a:solidFill>
                  <a:srgbClr val="FF4BC5"/>
                </a:solidFill>
                <a:latin typeface="Luckiest Guy"/>
                <a:ea typeface="Luckiest Guy"/>
                <a:cs typeface="Luckiest Guy"/>
                <a:sym typeface="Luckiest Guy"/>
              </a:rPr>
              <a:t>!</a:t>
            </a:r>
            <a:endParaRPr sz="9600">
              <a:solidFill>
                <a:srgbClr val="FF4BC5"/>
              </a:solidFill>
            </a:endParaRPr>
          </a:p>
        </p:txBody>
      </p:sp>
      <p:sp>
        <p:nvSpPr>
          <p:cNvPr id="434" name="Google Shape;434;p82"/>
          <p:cNvSpPr txBox="1"/>
          <p:nvPr>
            <p:ph idx="4294967295" type="title"/>
          </p:nvPr>
        </p:nvSpPr>
        <p:spPr>
          <a:xfrm>
            <a:off x="81000" y="74250"/>
            <a:ext cx="89820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Luckiest Guy"/>
                <a:ea typeface="Luckiest Guy"/>
                <a:cs typeface="Luckiest Guy"/>
                <a:sym typeface="Luckiest Guy"/>
              </a:rPr>
              <a:t>Try</a:t>
            </a:r>
            <a:r>
              <a:rPr lang="en"/>
              <a:t>: To express fractions as sum of unit </a:t>
            </a:r>
            <a:r>
              <a:rPr lang="en"/>
              <a:t>fractions</a:t>
            </a:r>
            <a:endParaRPr/>
          </a:p>
        </p:txBody>
      </p:sp>
      <p:pic>
        <p:nvPicPr>
          <p:cNvPr id="435" name="Google Shape;435;p82"/>
          <p:cNvPicPr preferRelativeResize="0"/>
          <p:nvPr/>
        </p:nvPicPr>
        <p:blipFill>
          <a:blip r:embed="rId4">
            <a:alphaModFix/>
          </a:blip>
          <a:stretch>
            <a:fillRect/>
          </a:stretch>
        </p:blipFill>
        <p:spPr>
          <a:xfrm>
            <a:off x="141216" y="4537775"/>
            <a:ext cx="478035" cy="424500"/>
          </a:xfrm>
          <a:prstGeom prst="rect">
            <a:avLst/>
          </a:prstGeom>
          <a:noFill/>
          <a:ln>
            <a:noFill/>
          </a:ln>
        </p:spPr>
      </p:pic>
      <p:sp>
        <p:nvSpPr>
          <p:cNvPr id="436" name="Google Shape;436;p82"/>
          <p:cNvSpPr txBox="1"/>
          <p:nvPr/>
        </p:nvSpPr>
        <p:spPr>
          <a:xfrm>
            <a:off x="7005025" y="4720750"/>
            <a:ext cx="2138700" cy="4245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00FF00"/>
                </a:solidFill>
                <a:latin typeface="Varela Round"/>
                <a:ea typeface="Varela Round"/>
                <a:cs typeface="Varela Round"/>
                <a:sym typeface="Varela Round"/>
              </a:rPr>
              <a:t>Write expressions</a:t>
            </a:r>
            <a:endParaRPr b="1" sz="1800">
              <a:solidFill>
                <a:srgbClr val="00FF00"/>
              </a:solidFill>
              <a:latin typeface="Varela Round"/>
              <a:ea typeface="Varela Round"/>
              <a:cs typeface="Varela Round"/>
              <a:sym typeface="Varela Roun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33"/>
                                        </p:tgtEl>
                                      </p:cBhvr>
                                    </p:animEffect>
                                    <p:set>
                                      <p:cBhvr>
                                        <p:cTn dur="1" fill="hold">
                                          <p:stCondLst>
                                            <p:cond delay="1000"/>
                                          </p:stCondLst>
                                        </p:cTn>
                                        <p:tgtEl>
                                          <p:spTgt spid="43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1000"/>
                                        <p:tgtEl>
                                          <p:spTgt spid="4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AB2A"/>
            </a:gs>
            <a:gs pos="100000">
              <a:srgbClr val="203E13"/>
            </a:gs>
          </a:gsLst>
          <a:path path="circle">
            <a:fillToRect b="50%" l="50%" r="50%" t="50%"/>
          </a:path>
          <a:tileRect/>
        </a:gradFill>
      </p:bgPr>
    </p:bg>
    <p:spTree>
      <p:nvGrpSpPr>
        <p:cNvPr id="440" name="Shape 440"/>
        <p:cNvGrpSpPr/>
        <p:nvPr/>
      </p:nvGrpSpPr>
      <p:grpSpPr>
        <a:xfrm>
          <a:off x="0" y="0"/>
          <a:ext cx="0" cy="0"/>
          <a:chOff x="0" y="0"/>
          <a:chExt cx="0" cy="0"/>
        </a:xfrm>
      </p:grpSpPr>
      <p:graphicFrame>
        <p:nvGraphicFramePr>
          <p:cNvPr id="441" name="Google Shape;441;p83"/>
          <p:cNvGraphicFramePr/>
          <p:nvPr/>
        </p:nvGraphicFramePr>
        <p:xfrm>
          <a:off x="2021363" y="1166050"/>
          <a:ext cx="3000000" cy="3000000"/>
        </p:xfrm>
        <a:graphic>
          <a:graphicData uri="http://schemas.openxmlformats.org/drawingml/2006/table">
            <a:tbl>
              <a:tblPr>
                <a:noFill/>
                <a:tableStyleId>{C604C280-1818-408E-8522-C8C8F6DB5142}</a:tableStyleId>
              </a:tblPr>
              <a:tblGrid>
                <a:gridCol w="1700425"/>
                <a:gridCol w="1700425"/>
                <a:gridCol w="1700425"/>
              </a:tblGrid>
              <a:tr h="1617250">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r>
              <a:tr h="1617250">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r>
            </a:tbl>
          </a:graphicData>
        </a:graphic>
      </p:graphicFrame>
      <p:graphicFrame>
        <p:nvGraphicFramePr>
          <p:cNvPr id="442" name="Google Shape;442;p83"/>
          <p:cNvGraphicFramePr/>
          <p:nvPr/>
        </p:nvGraphicFramePr>
        <p:xfrm>
          <a:off x="2021363" y="1166050"/>
          <a:ext cx="3000000" cy="3000000"/>
        </p:xfrm>
        <a:graphic>
          <a:graphicData uri="http://schemas.openxmlformats.org/drawingml/2006/table">
            <a:tbl>
              <a:tblPr>
                <a:noFill/>
                <a:tableStyleId>{C604C280-1818-408E-8522-C8C8F6DB5142}</a:tableStyleId>
              </a:tblPr>
              <a:tblGrid>
                <a:gridCol w="1700425"/>
                <a:gridCol w="1700425"/>
                <a:gridCol w="1700425"/>
              </a:tblGrid>
              <a:tr h="1617250">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rgbClr val="FFFFFF"/>
                    </a:solidFill>
                  </a:tcPr>
                </a:tc>
              </a:tr>
              <a:tr h="1617250">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r>
            </a:tbl>
          </a:graphicData>
        </a:graphic>
      </p:graphicFrame>
      <p:sp>
        <p:nvSpPr>
          <p:cNvPr id="443" name="Google Shape;443;p83">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83"/>
          <p:cNvSpPr txBox="1"/>
          <p:nvPr/>
        </p:nvSpPr>
        <p:spPr>
          <a:xfrm>
            <a:off x="7005025" y="4720750"/>
            <a:ext cx="2138700" cy="4245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00FF00"/>
                </a:solidFill>
                <a:latin typeface="Varela Round"/>
                <a:ea typeface="Varela Round"/>
                <a:cs typeface="Varela Round"/>
                <a:sym typeface="Varela Round"/>
              </a:rPr>
              <a:t>Write expressions</a:t>
            </a:r>
            <a:endParaRPr b="1" sz="1800">
              <a:solidFill>
                <a:srgbClr val="00FF00"/>
              </a:solidFill>
              <a:latin typeface="Varela Round"/>
              <a:ea typeface="Varela Round"/>
              <a:cs typeface="Varela Round"/>
              <a:sym typeface="Varela Round"/>
            </a:endParaRPr>
          </a:p>
        </p:txBody>
      </p:sp>
      <p:sp>
        <p:nvSpPr>
          <p:cNvPr id="445" name="Google Shape;445;p83"/>
          <p:cNvSpPr txBox="1"/>
          <p:nvPr>
            <p:ph idx="4294967295" type="title"/>
          </p:nvPr>
        </p:nvSpPr>
        <p:spPr>
          <a:xfrm>
            <a:off x="81000" y="74250"/>
            <a:ext cx="89820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Luckiest Guy"/>
                <a:ea typeface="Luckiest Guy"/>
                <a:cs typeface="Luckiest Guy"/>
                <a:sym typeface="Luckiest Guy"/>
              </a:rPr>
              <a:t>Try</a:t>
            </a:r>
            <a:r>
              <a:rPr lang="en"/>
              <a:t>: To express fractions as sum of unit </a:t>
            </a:r>
            <a:r>
              <a:rPr lang="en"/>
              <a:t>fractions</a:t>
            </a:r>
            <a:endParaRPr/>
          </a:p>
        </p:txBody>
      </p:sp>
      <p:pic>
        <p:nvPicPr>
          <p:cNvPr id="446" name="Google Shape;446;p83"/>
          <p:cNvPicPr preferRelativeResize="0"/>
          <p:nvPr/>
        </p:nvPicPr>
        <p:blipFill>
          <a:blip r:embed="rId4">
            <a:alphaModFix/>
          </a:blip>
          <a:stretch>
            <a:fillRect/>
          </a:stretch>
        </p:blipFill>
        <p:spPr>
          <a:xfrm>
            <a:off x="141216" y="4537775"/>
            <a:ext cx="478035" cy="42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2"/>
                                        </p:tgtEl>
                                        <p:attrNameLst>
                                          <p:attrName>style.visibility</p:attrName>
                                        </p:attrNameLst>
                                      </p:cBhvr>
                                      <p:to>
                                        <p:strVal val="visible"/>
                                      </p:to>
                                    </p:set>
                                    <p:animEffect filter="fade" transition="in">
                                      <p:cBhvr>
                                        <p:cTn dur="600"/>
                                        <p:tgtEl>
                                          <p:spTgt spid="4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AB2A"/>
            </a:gs>
            <a:gs pos="100000">
              <a:srgbClr val="203E13"/>
            </a:gs>
          </a:gsLst>
          <a:path path="circle">
            <a:fillToRect b="50%" l="50%" r="50%" t="50%"/>
          </a:path>
          <a:tileRect/>
        </a:gradFill>
      </p:bgPr>
    </p:bg>
    <p:spTree>
      <p:nvGrpSpPr>
        <p:cNvPr id="450" name="Shape 450"/>
        <p:cNvGrpSpPr/>
        <p:nvPr/>
      </p:nvGrpSpPr>
      <p:grpSpPr>
        <a:xfrm>
          <a:off x="0" y="0"/>
          <a:ext cx="0" cy="0"/>
          <a:chOff x="0" y="0"/>
          <a:chExt cx="0" cy="0"/>
        </a:xfrm>
      </p:grpSpPr>
      <p:graphicFrame>
        <p:nvGraphicFramePr>
          <p:cNvPr id="451" name="Google Shape;451;p84"/>
          <p:cNvGraphicFramePr/>
          <p:nvPr/>
        </p:nvGraphicFramePr>
        <p:xfrm>
          <a:off x="2021363" y="1166050"/>
          <a:ext cx="3000000" cy="3000000"/>
        </p:xfrm>
        <a:graphic>
          <a:graphicData uri="http://schemas.openxmlformats.org/drawingml/2006/table">
            <a:tbl>
              <a:tblPr>
                <a:noFill/>
                <a:tableStyleId>{C604C280-1818-408E-8522-C8C8F6DB5142}</a:tableStyleId>
              </a:tblPr>
              <a:tblGrid>
                <a:gridCol w="1700425"/>
                <a:gridCol w="1700425"/>
                <a:gridCol w="1700425"/>
              </a:tblGrid>
              <a:tr h="1617250">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rgbClr val="00FF00"/>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rgbClr val="FFFFFF"/>
                    </a:solidFill>
                  </a:tcPr>
                </a:tc>
              </a:tr>
              <a:tr h="1617250">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r>
            </a:tbl>
          </a:graphicData>
        </a:graphic>
      </p:graphicFrame>
      <p:graphicFrame>
        <p:nvGraphicFramePr>
          <p:cNvPr id="452" name="Google Shape;452;p84"/>
          <p:cNvGraphicFramePr/>
          <p:nvPr/>
        </p:nvGraphicFramePr>
        <p:xfrm>
          <a:off x="2021363" y="1166050"/>
          <a:ext cx="3000000" cy="3000000"/>
        </p:xfrm>
        <a:graphic>
          <a:graphicData uri="http://schemas.openxmlformats.org/drawingml/2006/table">
            <a:tbl>
              <a:tblPr>
                <a:noFill/>
                <a:tableStyleId>{C604C280-1818-408E-8522-C8C8F6DB5142}</a:tableStyleId>
              </a:tblPr>
              <a:tblGrid>
                <a:gridCol w="1700425"/>
                <a:gridCol w="1700425"/>
                <a:gridCol w="1700425"/>
              </a:tblGrid>
              <a:tr h="1617250">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r>
              <a:tr h="1617250">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r>
            </a:tbl>
          </a:graphicData>
        </a:graphic>
      </p:graphicFrame>
      <p:sp>
        <p:nvSpPr>
          <p:cNvPr id="453" name="Google Shape;453;p84">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84"/>
          <p:cNvSpPr txBox="1"/>
          <p:nvPr>
            <p:ph idx="4294967295" type="title"/>
          </p:nvPr>
        </p:nvSpPr>
        <p:spPr>
          <a:xfrm>
            <a:off x="81000" y="74250"/>
            <a:ext cx="89820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Luckiest Guy"/>
                <a:ea typeface="Luckiest Guy"/>
                <a:cs typeface="Luckiest Guy"/>
                <a:sym typeface="Luckiest Guy"/>
              </a:rPr>
              <a:t>Try</a:t>
            </a:r>
            <a:r>
              <a:rPr lang="en"/>
              <a:t>: To express fractions as sum of unit </a:t>
            </a:r>
            <a:r>
              <a:rPr lang="en"/>
              <a:t>fractions</a:t>
            </a:r>
            <a:endParaRPr/>
          </a:p>
        </p:txBody>
      </p:sp>
      <p:pic>
        <p:nvPicPr>
          <p:cNvPr id="455" name="Google Shape;455;p84"/>
          <p:cNvPicPr preferRelativeResize="0"/>
          <p:nvPr/>
        </p:nvPicPr>
        <p:blipFill>
          <a:blip r:embed="rId4">
            <a:alphaModFix/>
          </a:blip>
          <a:stretch>
            <a:fillRect/>
          </a:stretch>
        </p:blipFill>
        <p:spPr>
          <a:xfrm>
            <a:off x="141216" y="4537775"/>
            <a:ext cx="478035" cy="424500"/>
          </a:xfrm>
          <a:prstGeom prst="rect">
            <a:avLst/>
          </a:prstGeom>
          <a:noFill/>
          <a:ln>
            <a:noFill/>
          </a:ln>
        </p:spPr>
      </p:pic>
      <p:sp>
        <p:nvSpPr>
          <p:cNvPr id="456" name="Google Shape;456;p84"/>
          <p:cNvSpPr txBox="1"/>
          <p:nvPr/>
        </p:nvSpPr>
        <p:spPr>
          <a:xfrm>
            <a:off x="7005025" y="4720750"/>
            <a:ext cx="2138700" cy="4245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00FF00"/>
                </a:solidFill>
                <a:latin typeface="Varela Round"/>
                <a:ea typeface="Varela Round"/>
                <a:cs typeface="Varela Round"/>
                <a:sym typeface="Varela Round"/>
              </a:rPr>
              <a:t>Write expressions</a:t>
            </a:r>
            <a:endParaRPr b="1" sz="1800">
              <a:solidFill>
                <a:srgbClr val="00FF00"/>
              </a:solidFill>
              <a:latin typeface="Varela Round"/>
              <a:ea typeface="Varela Round"/>
              <a:cs typeface="Varela Round"/>
              <a:sym typeface="Varela Roun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1000"/>
                                        <p:tgtEl>
                                          <p:spTgt spid="4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67"/>
          <p:cNvSpPr txBox="1"/>
          <p:nvPr>
            <p:ph idx="4294967295" type="body"/>
          </p:nvPr>
        </p:nvSpPr>
        <p:spPr>
          <a:xfrm>
            <a:off x="542900" y="1129425"/>
            <a:ext cx="8062500" cy="3667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100">
                <a:solidFill>
                  <a:srgbClr val="434343"/>
                </a:solidFill>
                <a:latin typeface="Montserrat"/>
                <a:ea typeface="Montserrat"/>
                <a:cs typeface="Montserrat"/>
                <a:sym typeface="Montserrat"/>
              </a:rPr>
              <a:t>2.NF.1</a:t>
            </a:r>
            <a:r>
              <a:rPr lang="en" sz="1100">
                <a:solidFill>
                  <a:srgbClr val="434343"/>
                </a:solidFill>
                <a:latin typeface="Montserrat"/>
                <a:ea typeface="Montserrat"/>
                <a:cs typeface="Montserrat"/>
                <a:sym typeface="Montserrat"/>
              </a:rPr>
              <a:t> Understand a fraction 1/𝑏 as the quantity formed by 1 part when a whole is partitioned into b equal parts; understand a fraction 𝑎/𝑏 as the quantity formed by a parts of size 1/𝑏.</a:t>
            </a:r>
            <a:endParaRPr sz="1100">
              <a:solidFill>
                <a:srgbClr val="434343"/>
              </a:solidFill>
              <a:latin typeface="Montserrat"/>
              <a:ea typeface="Montserrat"/>
              <a:cs typeface="Montserrat"/>
              <a:sym typeface="Montserrat"/>
            </a:endParaRPr>
          </a:p>
          <a:p>
            <a:pPr indent="0" lvl="0" marL="0" rtl="0" algn="l">
              <a:lnSpc>
                <a:spcPct val="115000"/>
              </a:lnSpc>
              <a:spcBef>
                <a:spcPts val="1000"/>
              </a:spcBef>
              <a:spcAft>
                <a:spcPts val="0"/>
              </a:spcAft>
              <a:buNone/>
            </a:pPr>
            <a:r>
              <a:rPr b="1" lang="en" sz="1100">
                <a:solidFill>
                  <a:srgbClr val="434343"/>
                </a:solidFill>
                <a:latin typeface="Montserrat"/>
                <a:ea typeface="Montserrat"/>
                <a:cs typeface="Montserrat"/>
                <a:sym typeface="Montserrat"/>
              </a:rPr>
              <a:t>2.NF.2 </a:t>
            </a:r>
            <a:r>
              <a:rPr lang="en" sz="1100">
                <a:solidFill>
                  <a:srgbClr val="434343"/>
                </a:solidFill>
                <a:latin typeface="Montserrat"/>
                <a:ea typeface="Montserrat"/>
                <a:cs typeface="Montserrat"/>
                <a:sym typeface="Montserrat"/>
              </a:rPr>
              <a:t>Understand a fraction as a number on the number line; represent fractions on a number line diagram.</a:t>
            </a:r>
            <a:endParaRPr sz="1100">
              <a:solidFill>
                <a:srgbClr val="434343"/>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100">
                <a:solidFill>
                  <a:srgbClr val="434343"/>
                </a:solidFill>
                <a:latin typeface="Montserrat"/>
                <a:ea typeface="Montserrat"/>
                <a:cs typeface="Montserrat"/>
                <a:sym typeface="Montserrat"/>
              </a:rPr>
              <a:t>a. Represent a fraction 1/𝑏 on a number line diagram by defining the interval from 0 to 1 as the whole and partitioning it into b equal parts. Recognize that each part has size 1/𝑏 and that the endpoint of the part based at 0 locates the number 1/𝑏 on the number line.</a:t>
            </a:r>
            <a:br>
              <a:rPr lang="en" sz="1100">
                <a:solidFill>
                  <a:srgbClr val="434343"/>
                </a:solidFill>
                <a:latin typeface="Montserrat"/>
                <a:ea typeface="Montserrat"/>
                <a:cs typeface="Montserrat"/>
                <a:sym typeface="Montserrat"/>
              </a:rPr>
            </a:br>
            <a:r>
              <a:rPr lang="en" sz="1100">
                <a:solidFill>
                  <a:srgbClr val="434343"/>
                </a:solidFill>
                <a:latin typeface="Montserrat"/>
                <a:ea typeface="Montserrat"/>
                <a:cs typeface="Montserrat"/>
                <a:sym typeface="Montserrat"/>
              </a:rPr>
              <a:t>b. Represent a fraction 𝑎/𝑏 on a number line diagram by marking off a lengths 1/𝑏 from 0. Recognize that the resulting interval has size 𝑎/𝑏 and that its endpoint locates the number 1/𝑏 on the number line.</a:t>
            </a:r>
            <a:endParaRPr sz="1100">
              <a:solidFill>
                <a:srgbClr val="434343"/>
              </a:solidFill>
              <a:latin typeface="Montserrat"/>
              <a:ea typeface="Montserrat"/>
              <a:cs typeface="Montserrat"/>
              <a:sym typeface="Montserrat"/>
            </a:endParaRPr>
          </a:p>
          <a:p>
            <a:pPr indent="0" lvl="0" marL="0" rtl="0" algn="l">
              <a:lnSpc>
                <a:spcPct val="115000"/>
              </a:lnSpc>
              <a:spcBef>
                <a:spcPts val="1000"/>
              </a:spcBef>
              <a:spcAft>
                <a:spcPts val="0"/>
              </a:spcAft>
              <a:buNone/>
            </a:pPr>
            <a:r>
              <a:rPr lang="en" sz="1100">
                <a:solidFill>
                  <a:srgbClr val="434343"/>
                </a:solidFill>
                <a:latin typeface="Montserrat"/>
                <a:ea typeface="Montserrat"/>
                <a:cs typeface="Montserrat"/>
                <a:sym typeface="Montserrat"/>
              </a:rPr>
              <a:t>2.NF.3 Explain equivalence of fractions in special cases, and compare fractions by reasoning about their size.</a:t>
            </a:r>
            <a:br>
              <a:rPr lang="en" sz="1100">
                <a:solidFill>
                  <a:srgbClr val="434343"/>
                </a:solidFill>
                <a:latin typeface="Montserrat"/>
                <a:ea typeface="Montserrat"/>
                <a:cs typeface="Montserrat"/>
                <a:sym typeface="Montserrat"/>
              </a:rPr>
            </a:br>
            <a:r>
              <a:rPr lang="en" sz="1100">
                <a:solidFill>
                  <a:srgbClr val="434343"/>
                </a:solidFill>
                <a:latin typeface="Montserrat"/>
                <a:ea typeface="Montserrat"/>
                <a:cs typeface="Montserrat"/>
                <a:sym typeface="Montserrat"/>
              </a:rPr>
              <a:t>c. Express whole numbers as fractions, and recognize fractions that are equivalent to whole numbers. </a:t>
            </a:r>
            <a:endParaRPr b="1" sz="1100">
              <a:solidFill>
                <a:srgbClr val="434343"/>
              </a:solidFill>
              <a:latin typeface="Montserrat"/>
              <a:ea typeface="Montserrat"/>
              <a:cs typeface="Montserrat"/>
              <a:sym typeface="Montserrat"/>
            </a:endParaRPr>
          </a:p>
          <a:p>
            <a:pPr indent="0" lvl="0" marL="0" rtl="0" algn="l">
              <a:lnSpc>
                <a:spcPct val="115000"/>
              </a:lnSpc>
              <a:spcBef>
                <a:spcPts val="1000"/>
              </a:spcBef>
              <a:spcAft>
                <a:spcPts val="0"/>
              </a:spcAft>
              <a:buNone/>
            </a:pPr>
            <a:r>
              <a:rPr lang="en" sz="1100">
                <a:solidFill>
                  <a:srgbClr val="434343"/>
                </a:solidFill>
                <a:latin typeface="Montserrat"/>
                <a:ea typeface="Montserrat"/>
                <a:cs typeface="Montserrat"/>
                <a:sym typeface="Montserrat"/>
              </a:rPr>
              <a:t>3.NF.3 Understand a fraction 𝑎/𝑏 with </a:t>
            </a:r>
            <a:r>
              <a:rPr i="1" lang="en" sz="1100">
                <a:solidFill>
                  <a:srgbClr val="434343"/>
                </a:solidFill>
                <a:latin typeface="Montserrat"/>
                <a:ea typeface="Montserrat"/>
                <a:cs typeface="Montserrat"/>
                <a:sym typeface="Montserrat"/>
              </a:rPr>
              <a:t>a</a:t>
            </a:r>
            <a:r>
              <a:rPr lang="en" sz="1100">
                <a:solidFill>
                  <a:srgbClr val="434343"/>
                </a:solidFill>
                <a:latin typeface="Montserrat"/>
                <a:ea typeface="Montserrat"/>
                <a:cs typeface="Montserrat"/>
                <a:sym typeface="Montserrat"/>
              </a:rPr>
              <a:t> &gt; 1 as a sum of fractions 1/𝑏:</a:t>
            </a:r>
            <a:br>
              <a:rPr lang="en" sz="1100">
                <a:solidFill>
                  <a:srgbClr val="434343"/>
                </a:solidFill>
                <a:latin typeface="Montserrat"/>
                <a:ea typeface="Montserrat"/>
                <a:cs typeface="Montserrat"/>
                <a:sym typeface="Montserrat"/>
              </a:rPr>
            </a:br>
            <a:r>
              <a:rPr lang="en" sz="1100">
                <a:solidFill>
                  <a:srgbClr val="434343"/>
                </a:solidFill>
                <a:latin typeface="Montserrat"/>
                <a:ea typeface="Montserrat"/>
                <a:cs typeface="Montserrat"/>
                <a:sym typeface="Montserrat"/>
              </a:rPr>
              <a:t>a. Understand addition and subtraction of fractions as joining and separating parts referring to the same whole.</a:t>
            </a:r>
            <a:br>
              <a:rPr lang="en" sz="1100">
                <a:solidFill>
                  <a:srgbClr val="434343"/>
                </a:solidFill>
                <a:latin typeface="Montserrat"/>
                <a:ea typeface="Montserrat"/>
                <a:cs typeface="Montserrat"/>
                <a:sym typeface="Montserrat"/>
              </a:rPr>
            </a:br>
            <a:r>
              <a:rPr lang="en" sz="1100">
                <a:solidFill>
                  <a:srgbClr val="434343"/>
                </a:solidFill>
                <a:latin typeface="Montserrat"/>
                <a:ea typeface="Montserrat"/>
                <a:cs typeface="Montserrat"/>
                <a:sym typeface="Montserrat"/>
              </a:rPr>
              <a:t>b. Decompose a fraction into a sum of fractions with the same denominator in more than one way, recording each decomposition by an equation. Justify decompositions by using a visual fraction model.</a:t>
            </a:r>
            <a:endParaRPr sz="1100">
              <a:solidFill>
                <a:srgbClr val="434343"/>
              </a:solidFill>
              <a:latin typeface="Montserrat"/>
              <a:ea typeface="Montserrat"/>
              <a:cs typeface="Montserrat"/>
              <a:sym typeface="Montserrat"/>
            </a:endParaRPr>
          </a:p>
          <a:p>
            <a:pPr indent="0" lvl="0" marL="0" rtl="0" algn="l">
              <a:lnSpc>
                <a:spcPct val="100000"/>
              </a:lnSpc>
              <a:spcBef>
                <a:spcPts val="1000"/>
              </a:spcBef>
              <a:spcAft>
                <a:spcPts val="500"/>
              </a:spcAft>
              <a:buNone/>
            </a:pPr>
            <a:r>
              <a:rPr b="1" lang="en" sz="1200">
                <a:solidFill>
                  <a:srgbClr val="000000"/>
                </a:solidFill>
                <a:latin typeface="Montserrat"/>
                <a:ea typeface="Montserrat"/>
                <a:cs typeface="Montserrat"/>
                <a:sym typeface="Montserrat"/>
              </a:rPr>
              <a:t>Targeted SMPs: </a:t>
            </a:r>
            <a:r>
              <a:rPr lang="en" sz="1200">
                <a:solidFill>
                  <a:srgbClr val="000000"/>
                </a:solidFill>
                <a:latin typeface="Montserrat"/>
                <a:ea typeface="Montserrat"/>
                <a:cs typeface="Montserrat"/>
                <a:sym typeface="Montserrat"/>
              </a:rPr>
              <a:t>5</a:t>
            </a:r>
            <a:r>
              <a:rPr lang="en" sz="1200">
                <a:solidFill>
                  <a:srgbClr val="000000"/>
                </a:solidFill>
                <a:latin typeface="Montserrat"/>
                <a:ea typeface="Montserrat"/>
                <a:cs typeface="Montserrat"/>
                <a:sym typeface="Montserrat"/>
              </a:rPr>
              <a:t>,</a:t>
            </a:r>
            <a:r>
              <a:rPr b="1" lang="en" sz="1200">
                <a:solidFill>
                  <a:srgbClr val="000000"/>
                </a:solidFill>
                <a:latin typeface="Montserrat"/>
                <a:ea typeface="Montserrat"/>
                <a:cs typeface="Montserrat"/>
                <a:sym typeface="Montserrat"/>
              </a:rPr>
              <a:t> </a:t>
            </a:r>
            <a:r>
              <a:rPr lang="en" sz="1200">
                <a:solidFill>
                  <a:srgbClr val="000000"/>
                </a:solidFill>
                <a:latin typeface="Montserrat"/>
                <a:ea typeface="Montserrat"/>
                <a:cs typeface="Montserrat"/>
                <a:sym typeface="Montserrat"/>
              </a:rPr>
              <a:t>7,</a:t>
            </a:r>
            <a:r>
              <a:rPr b="1" lang="en" sz="1200">
                <a:solidFill>
                  <a:srgbClr val="000000"/>
                </a:solidFill>
                <a:latin typeface="Montserrat"/>
                <a:ea typeface="Montserrat"/>
                <a:cs typeface="Montserrat"/>
                <a:sym typeface="Montserrat"/>
              </a:rPr>
              <a:t> </a:t>
            </a:r>
            <a:r>
              <a:rPr lang="en" sz="1200">
                <a:solidFill>
                  <a:srgbClr val="000000"/>
                </a:solidFill>
                <a:latin typeface="Montserrat"/>
                <a:ea typeface="Montserrat"/>
                <a:cs typeface="Montserrat"/>
                <a:sym typeface="Montserrat"/>
              </a:rPr>
              <a:t>8</a:t>
            </a:r>
            <a:endParaRPr sz="1100">
              <a:solidFill>
                <a:srgbClr val="434343"/>
              </a:solidFill>
              <a:latin typeface="Montserrat"/>
              <a:ea typeface="Montserrat"/>
              <a:cs typeface="Montserrat"/>
              <a:sym typeface="Montserrat"/>
            </a:endParaRPr>
          </a:p>
        </p:txBody>
      </p:sp>
      <p:sp>
        <p:nvSpPr>
          <p:cNvPr id="189" name="Google Shape;189;p67"/>
          <p:cNvSpPr txBox="1"/>
          <p:nvPr/>
        </p:nvSpPr>
        <p:spPr>
          <a:xfrm>
            <a:off x="542900" y="810550"/>
            <a:ext cx="7569000" cy="435900"/>
          </a:xfrm>
          <a:prstGeom prst="rect">
            <a:avLst/>
          </a:prstGeom>
          <a:noFill/>
          <a:ln>
            <a:noFill/>
          </a:ln>
        </p:spPr>
        <p:txBody>
          <a:bodyPr anchorCtr="0" anchor="b" bIns="91425" lIns="91425" spcFirstLastPara="1" rIns="91425" wrap="square" tIns="91425">
            <a:normAutofit/>
          </a:bodyPr>
          <a:lstStyle/>
          <a:p>
            <a:pPr indent="0" lvl="0" marL="0" rtl="0" algn="l">
              <a:lnSpc>
                <a:spcPct val="90000"/>
              </a:lnSpc>
              <a:spcBef>
                <a:spcPts val="0"/>
              </a:spcBef>
              <a:spcAft>
                <a:spcPts val="0"/>
              </a:spcAft>
              <a:buNone/>
            </a:pPr>
            <a:r>
              <a:rPr lang="en" sz="1800" u="sng">
                <a:latin typeface="Montserrat"/>
                <a:ea typeface="Montserrat"/>
                <a:cs typeface="Montserrat"/>
                <a:sym typeface="Montserrat"/>
              </a:rPr>
              <a:t>IL ABE/ASE Math Standards</a:t>
            </a:r>
            <a:endParaRPr i="1" sz="1800" u="sng">
              <a:latin typeface="Montserrat"/>
              <a:ea typeface="Montserrat"/>
              <a:cs typeface="Montserrat"/>
              <a:sym typeface="Montserrat"/>
            </a:endParaRPr>
          </a:p>
        </p:txBody>
      </p:sp>
      <p:sp>
        <p:nvSpPr>
          <p:cNvPr id="190" name="Google Shape;190;p67"/>
          <p:cNvSpPr txBox="1"/>
          <p:nvPr/>
        </p:nvSpPr>
        <p:spPr>
          <a:xfrm>
            <a:off x="2336700" y="374350"/>
            <a:ext cx="4470600" cy="5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000"/>
              </a:spcAft>
              <a:buNone/>
            </a:pPr>
            <a:r>
              <a:rPr b="1" lang="en" sz="2400">
                <a:solidFill>
                  <a:srgbClr val="FF0000"/>
                </a:solidFill>
                <a:highlight>
                  <a:schemeClr val="lt1"/>
                </a:highlight>
                <a:latin typeface="Lato"/>
                <a:ea typeface="Lato"/>
                <a:cs typeface="Lato"/>
                <a:sym typeface="Lato"/>
              </a:rPr>
              <a:t>L</a:t>
            </a:r>
            <a:r>
              <a:rPr b="1" lang="en" sz="2400">
                <a:solidFill>
                  <a:srgbClr val="FF3700"/>
                </a:solidFill>
                <a:highlight>
                  <a:schemeClr val="lt1"/>
                </a:highlight>
                <a:latin typeface="Lato"/>
                <a:ea typeface="Lato"/>
                <a:cs typeface="Lato"/>
                <a:sym typeface="Lato"/>
              </a:rPr>
              <a:t>e</a:t>
            </a:r>
            <a:r>
              <a:rPr b="1" lang="en" sz="2400">
                <a:solidFill>
                  <a:srgbClr val="FF6F00"/>
                </a:solidFill>
                <a:highlight>
                  <a:schemeClr val="lt1"/>
                </a:highlight>
                <a:latin typeface="Lato"/>
                <a:ea typeface="Lato"/>
                <a:cs typeface="Lato"/>
                <a:sym typeface="Lato"/>
              </a:rPr>
              <a:t>s</a:t>
            </a:r>
            <a:r>
              <a:rPr b="1" lang="en" sz="2400">
                <a:solidFill>
                  <a:srgbClr val="FFA700"/>
                </a:solidFill>
                <a:highlight>
                  <a:schemeClr val="lt1"/>
                </a:highlight>
                <a:latin typeface="Lato"/>
                <a:ea typeface="Lato"/>
                <a:cs typeface="Lato"/>
                <a:sym typeface="Lato"/>
              </a:rPr>
              <a:t>s</a:t>
            </a:r>
            <a:r>
              <a:rPr b="1" lang="en" sz="2400">
                <a:solidFill>
                  <a:srgbClr val="FFDF00"/>
                </a:solidFill>
                <a:highlight>
                  <a:schemeClr val="lt1"/>
                </a:highlight>
                <a:latin typeface="Lato"/>
                <a:ea typeface="Lato"/>
                <a:cs typeface="Lato"/>
                <a:sym typeface="Lato"/>
              </a:rPr>
              <a:t>o</a:t>
            </a:r>
            <a:r>
              <a:rPr b="1" lang="en" sz="2400">
                <a:solidFill>
                  <a:srgbClr val="E6FF00"/>
                </a:solidFill>
                <a:highlight>
                  <a:schemeClr val="lt1"/>
                </a:highlight>
                <a:latin typeface="Lato"/>
                <a:ea typeface="Lato"/>
                <a:cs typeface="Lato"/>
                <a:sym typeface="Lato"/>
              </a:rPr>
              <a:t>n</a:t>
            </a:r>
            <a:r>
              <a:rPr b="1" lang="en" sz="2400">
                <a:solidFill>
                  <a:srgbClr val="AEFF00"/>
                </a:solidFill>
                <a:highlight>
                  <a:schemeClr val="lt1"/>
                </a:highlight>
                <a:latin typeface="Lato"/>
                <a:ea typeface="Lato"/>
                <a:cs typeface="Lato"/>
                <a:sym typeface="Lato"/>
              </a:rPr>
              <a:t> </a:t>
            </a:r>
            <a:r>
              <a:rPr b="1" lang="en" sz="2400">
                <a:solidFill>
                  <a:srgbClr val="76FF00"/>
                </a:solidFill>
                <a:highlight>
                  <a:schemeClr val="lt1"/>
                </a:highlight>
                <a:latin typeface="Lato"/>
                <a:ea typeface="Lato"/>
                <a:cs typeface="Lato"/>
                <a:sym typeface="Lato"/>
              </a:rPr>
              <a:t>2</a:t>
            </a:r>
            <a:r>
              <a:rPr b="1" lang="en" sz="2400">
                <a:solidFill>
                  <a:srgbClr val="3EFF00"/>
                </a:solidFill>
                <a:highlight>
                  <a:schemeClr val="lt1"/>
                </a:highlight>
                <a:latin typeface="Lato"/>
                <a:ea typeface="Lato"/>
                <a:cs typeface="Lato"/>
                <a:sym typeface="Lato"/>
              </a:rPr>
              <a:t> </a:t>
            </a:r>
            <a:r>
              <a:rPr b="1" lang="en" sz="2400">
                <a:solidFill>
                  <a:srgbClr val="06FF00"/>
                </a:solidFill>
                <a:highlight>
                  <a:schemeClr val="lt1"/>
                </a:highlight>
                <a:latin typeface="Lato"/>
                <a:ea typeface="Lato"/>
                <a:cs typeface="Lato"/>
                <a:sym typeface="Lato"/>
              </a:rPr>
              <a:t>C</a:t>
            </a:r>
            <a:r>
              <a:rPr b="1" lang="en" sz="2400">
                <a:solidFill>
                  <a:srgbClr val="00FF31"/>
                </a:solidFill>
                <a:highlight>
                  <a:schemeClr val="lt1"/>
                </a:highlight>
                <a:latin typeface="Lato"/>
                <a:ea typeface="Lato"/>
                <a:cs typeface="Lato"/>
                <a:sym typeface="Lato"/>
              </a:rPr>
              <a:t>o</a:t>
            </a:r>
            <a:r>
              <a:rPr b="1" lang="en" sz="2400">
                <a:solidFill>
                  <a:srgbClr val="00FF68"/>
                </a:solidFill>
                <a:highlight>
                  <a:schemeClr val="lt1"/>
                </a:highlight>
                <a:latin typeface="Lato"/>
                <a:ea typeface="Lato"/>
                <a:cs typeface="Lato"/>
                <a:sym typeface="Lato"/>
              </a:rPr>
              <a:t>n</a:t>
            </a:r>
            <a:r>
              <a:rPr b="1" lang="en" sz="2400">
                <a:solidFill>
                  <a:srgbClr val="00FFA0"/>
                </a:solidFill>
                <a:highlight>
                  <a:schemeClr val="lt1"/>
                </a:highlight>
                <a:latin typeface="Lato"/>
                <a:ea typeface="Lato"/>
                <a:cs typeface="Lato"/>
                <a:sym typeface="Lato"/>
              </a:rPr>
              <a:t>t</a:t>
            </a:r>
            <a:r>
              <a:rPr b="1" lang="en" sz="2400">
                <a:solidFill>
                  <a:srgbClr val="00FFD8"/>
                </a:solidFill>
                <a:highlight>
                  <a:schemeClr val="lt1"/>
                </a:highlight>
                <a:latin typeface="Lato"/>
                <a:ea typeface="Lato"/>
                <a:cs typeface="Lato"/>
                <a:sym typeface="Lato"/>
              </a:rPr>
              <a:t>e</a:t>
            </a:r>
            <a:r>
              <a:rPr b="1" lang="en" sz="2400">
                <a:solidFill>
                  <a:srgbClr val="00EDFF"/>
                </a:solidFill>
                <a:highlight>
                  <a:schemeClr val="lt1"/>
                </a:highlight>
                <a:latin typeface="Lato"/>
                <a:ea typeface="Lato"/>
                <a:cs typeface="Lato"/>
                <a:sym typeface="Lato"/>
              </a:rPr>
              <a:t>n</a:t>
            </a:r>
            <a:r>
              <a:rPr b="1" lang="en" sz="2400">
                <a:solidFill>
                  <a:srgbClr val="00B5FF"/>
                </a:solidFill>
                <a:highlight>
                  <a:schemeClr val="lt1"/>
                </a:highlight>
                <a:latin typeface="Lato"/>
                <a:ea typeface="Lato"/>
                <a:cs typeface="Lato"/>
                <a:sym typeface="Lato"/>
              </a:rPr>
              <a:t>t</a:t>
            </a:r>
            <a:r>
              <a:rPr b="1" lang="en" sz="2400">
                <a:solidFill>
                  <a:srgbClr val="007DFF"/>
                </a:solidFill>
                <a:highlight>
                  <a:schemeClr val="lt1"/>
                </a:highlight>
                <a:latin typeface="Lato"/>
                <a:ea typeface="Lato"/>
                <a:cs typeface="Lato"/>
                <a:sym typeface="Lato"/>
              </a:rPr>
              <a:t> </a:t>
            </a:r>
            <a:r>
              <a:rPr b="1" lang="en" sz="2400">
                <a:solidFill>
                  <a:srgbClr val="0045FF"/>
                </a:solidFill>
                <a:highlight>
                  <a:schemeClr val="lt1"/>
                </a:highlight>
                <a:latin typeface="Lato"/>
                <a:ea typeface="Lato"/>
                <a:cs typeface="Lato"/>
                <a:sym typeface="Lato"/>
              </a:rPr>
              <a:t>S</a:t>
            </a:r>
            <a:r>
              <a:rPr b="1" lang="en" sz="2400">
                <a:solidFill>
                  <a:srgbClr val="000DFF"/>
                </a:solidFill>
                <a:highlight>
                  <a:schemeClr val="lt1"/>
                </a:highlight>
                <a:latin typeface="Lato"/>
                <a:ea typeface="Lato"/>
                <a:cs typeface="Lato"/>
                <a:sym typeface="Lato"/>
              </a:rPr>
              <a:t>t</a:t>
            </a:r>
            <a:r>
              <a:rPr b="1" lang="en" sz="2400">
                <a:solidFill>
                  <a:srgbClr val="2A00FF"/>
                </a:solidFill>
                <a:highlight>
                  <a:schemeClr val="lt1"/>
                </a:highlight>
                <a:latin typeface="Lato"/>
                <a:ea typeface="Lato"/>
                <a:cs typeface="Lato"/>
                <a:sym typeface="Lato"/>
              </a:rPr>
              <a:t>a</a:t>
            </a:r>
            <a:r>
              <a:rPr b="1" lang="en" sz="2400">
                <a:solidFill>
                  <a:srgbClr val="6200FF"/>
                </a:solidFill>
                <a:highlight>
                  <a:schemeClr val="lt1"/>
                </a:highlight>
                <a:latin typeface="Lato"/>
                <a:ea typeface="Lato"/>
                <a:cs typeface="Lato"/>
                <a:sym typeface="Lato"/>
              </a:rPr>
              <a:t>n</a:t>
            </a:r>
            <a:r>
              <a:rPr b="1" lang="en" sz="2400">
                <a:solidFill>
                  <a:srgbClr val="9900FF"/>
                </a:solidFill>
                <a:highlight>
                  <a:schemeClr val="lt1"/>
                </a:highlight>
                <a:latin typeface="Lato"/>
                <a:ea typeface="Lato"/>
                <a:cs typeface="Lato"/>
                <a:sym typeface="Lato"/>
              </a:rPr>
              <a:t>d</a:t>
            </a:r>
            <a:r>
              <a:rPr b="1" lang="en" sz="2400">
                <a:solidFill>
                  <a:srgbClr val="D100FF"/>
                </a:solidFill>
                <a:highlight>
                  <a:schemeClr val="lt1"/>
                </a:highlight>
                <a:latin typeface="Lato"/>
                <a:ea typeface="Lato"/>
                <a:cs typeface="Lato"/>
                <a:sym typeface="Lato"/>
              </a:rPr>
              <a:t>a</a:t>
            </a:r>
            <a:r>
              <a:rPr b="1" lang="en" sz="2400">
                <a:solidFill>
                  <a:srgbClr val="FF00F4"/>
                </a:solidFill>
                <a:highlight>
                  <a:schemeClr val="lt1"/>
                </a:highlight>
                <a:latin typeface="Lato"/>
                <a:ea typeface="Lato"/>
                <a:cs typeface="Lato"/>
                <a:sym typeface="Lato"/>
              </a:rPr>
              <a:t>r</a:t>
            </a:r>
            <a:r>
              <a:rPr b="1" lang="en" sz="2400">
                <a:solidFill>
                  <a:srgbClr val="FF00BC"/>
                </a:solidFill>
                <a:highlight>
                  <a:schemeClr val="lt1"/>
                </a:highlight>
                <a:latin typeface="Lato"/>
                <a:ea typeface="Lato"/>
                <a:cs typeface="Lato"/>
                <a:sym typeface="Lato"/>
              </a:rPr>
              <a:t>d</a:t>
            </a:r>
            <a:r>
              <a:rPr b="1" lang="en" sz="2400">
                <a:solidFill>
                  <a:srgbClr val="FF0084"/>
                </a:solidFill>
                <a:highlight>
                  <a:schemeClr val="lt1"/>
                </a:highlight>
                <a:latin typeface="Lato"/>
                <a:ea typeface="Lato"/>
                <a:cs typeface="Lato"/>
                <a:sym typeface="Lato"/>
              </a:rPr>
              <a:t>s</a:t>
            </a:r>
            <a:endParaRPr sz="1500">
              <a:solidFill>
                <a:srgbClr val="FF0084"/>
              </a:solidFill>
              <a:highlight>
                <a:schemeClr val="lt1"/>
              </a:highlight>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AB2A"/>
            </a:gs>
            <a:gs pos="100000">
              <a:srgbClr val="203E13"/>
            </a:gs>
          </a:gsLst>
          <a:path path="circle">
            <a:fillToRect b="50%" l="50%" r="50%" t="50%"/>
          </a:path>
          <a:tileRect/>
        </a:gradFill>
      </p:bgPr>
    </p:bg>
    <p:spTree>
      <p:nvGrpSpPr>
        <p:cNvPr id="460" name="Shape 460"/>
        <p:cNvGrpSpPr/>
        <p:nvPr/>
      </p:nvGrpSpPr>
      <p:grpSpPr>
        <a:xfrm>
          <a:off x="0" y="0"/>
          <a:ext cx="0" cy="0"/>
          <a:chOff x="0" y="0"/>
          <a:chExt cx="0" cy="0"/>
        </a:xfrm>
      </p:grpSpPr>
      <p:sp>
        <p:nvSpPr>
          <p:cNvPr id="461" name="Google Shape;461;p85"/>
          <p:cNvSpPr txBox="1"/>
          <p:nvPr/>
        </p:nvSpPr>
        <p:spPr>
          <a:xfrm>
            <a:off x="6295550" y="4720750"/>
            <a:ext cx="2848200" cy="4245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700">
                <a:solidFill>
                  <a:srgbClr val="00FF00"/>
                </a:solidFill>
                <a:latin typeface="Varela Round"/>
                <a:ea typeface="Varela Round"/>
                <a:cs typeface="Varela Round"/>
                <a:sym typeface="Varela Round"/>
              </a:rPr>
              <a:t>Self-assess, ask questions</a:t>
            </a:r>
            <a:endParaRPr b="1" sz="1700">
              <a:solidFill>
                <a:srgbClr val="00FF00"/>
              </a:solidFill>
              <a:latin typeface="Varela Round"/>
              <a:ea typeface="Varela Round"/>
              <a:cs typeface="Varela Round"/>
              <a:sym typeface="Varela Round"/>
            </a:endParaRPr>
          </a:p>
        </p:txBody>
      </p:sp>
      <p:sp>
        <p:nvSpPr>
          <p:cNvPr id="462" name="Google Shape;462;p85">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85"/>
          <p:cNvSpPr txBox="1"/>
          <p:nvPr>
            <p:ph idx="4294967295" type="title"/>
          </p:nvPr>
        </p:nvSpPr>
        <p:spPr>
          <a:xfrm>
            <a:off x="81000" y="74250"/>
            <a:ext cx="8982000" cy="5481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Luckiest Guy"/>
                <a:ea typeface="Luckiest Guy"/>
                <a:cs typeface="Luckiest Guy"/>
                <a:sym typeface="Luckiest Guy"/>
              </a:rPr>
              <a:t>ChecK Your Answers</a:t>
            </a:r>
            <a:endParaRPr/>
          </a:p>
        </p:txBody>
      </p:sp>
      <p:sp>
        <p:nvSpPr>
          <p:cNvPr id="464" name="Google Shape;464;p85"/>
          <p:cNvSpPr txBox="1"/>
          <p:nvPr>
            <p:ph idx="4294967295" type="title"/>
          </p:nvPr>
        </p:nvSpPr>
        <p:spPr>
          <a:xfrm>
            <a:off x="3066300" y="683850"/>
            <a:ext cx="3011400" cy="30342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u="sng">
                <a:latin typeface="Montserrat"/>
                <a:ea typeface="Montserrat"/>
                <a:cs typeface="Montserrat"/>
                <a:sym typeface="Montserrat"/>
              </a:rPr>
              <a:t>Answers:</a:t>
            </a:r>
            <a:endParaRPr b="1" u="sng">
              <a:latin typeface="Montserrat"/>
              <a:ea typeface="Montserrat"/>
              <a:cs typeface="Montserrat"/>
              <a:sym typeface="Montserrat"/>
            </a:endParaRPr>
          </a:p>
          <a:p>
            <a:pPr indent="0" lvl="0" marL="0" rtl="0" algn="l">
              <a:spcBef>
                <a:spcPts val="1000"/>
              </a:spcBef>
              <a:spcAft>
                <a:spcPts val="0"/>
              </a:spcAft>
              <a:buNone/>
            </a:pPr>
            <a:r>
              <a:rPr lang="en">
                <a:solidFill>
                  <a:srgbClr val="073763"/>
                </a:solidFill>
                <a:latin typeface="Montserrat Medium"/>
                <a:ea typeface="Montserrat Medium"/>
                <a:cs typeface="Montserrat Medium"/>
                <a:sym typeface="Montserrat Medium"/>
              </a:rPr>
              <a:t>1/2; ½</a:t>
            </a:r>
            <a:endParaRPr>
              <a:solidFill>
                <a:srgbClr val="073763"/>
              </a:solidFill>
              <a:latin typeface="Montserrat Medium"/>
              <a:ea typeface="Montserrat Medium"/>
              <a:cs typeface="Montserrat Medium"/>
              <a:sym typeface="Montserrat Medium"/>
            </a:endParaRPr>
          </a:p>
          <a:p>
            <a:pPr indent="0" lvl="0" marL="0" rtl="0" algn="l">
              <a:spcBef>
                <a:spcPts val="0"/>
              </a:spcBef>
              <a:spcAft>
                <a:spcPts val="0"/>
              </a:spcAft>
              <a:buNone/>
            </a:pPr>
            <a:r>
              <a:rPr lang="en">
                <a:solidFill>
                  <a:srgbClr val="073763"/>
                </a:solidFill>
                <a:latin typeface="Montserrat Medium"/>
                <a:ea typeface="Montserrat Medium"/>
                <a:cs typeface="Montserrat Medium"/>
                <a:sym typeface="Montserrat Medium"/>
              </a:rPr>
              <a:t>3/6; ⅙ + ⅙ + ⅙</a:t>
            </a:r>
            <a:endParaRPr>
              <a:solidFill>
                <a:srgbClr val="073763"/>
              </a:solidFill>
              <a:latin typeface="Montserrat Medium"/>
              <a:ea typeface="Montserrat Medium"/>
              <a:cs typeface="Montserrat Medium"/>
              <a:sym typeface="Montserrat Medium"/>
            </a:endParaRPr>
          </a:p>
          <a:p>
            <a:pPr indent="0" lvl="0" marL="0" rtl="0" algn="l">
              <a:spcBef>
                <a:spcPts val="0"/>
              </a:spcBef>
              <a:spcAft>
                <a:spcPts val="0"/>
              </a:spcAft>
              <a:buNone/>
            </a:pPr>
            <a:r>
              <a:rPr lang="en">
                <a:solidFill>
                  <a:srgbClr val="FFFF00"/>
                </a:solidFill>
                <a:latin typeface="Montserrat Medium"/>
                <a:ea typeface="Montserrat Medium"/>
                <a:cs typeface="Montserrat Medium"/>
                <a:sym typeface="Montserrat Medium"/>
              </a:rPr>
              <a:t>2/3; ⅓ + ⅓</a:t>
            </a:r>
            <a:endParaRPr>
              <a:solidFill>
                <a:srgbClr val="FFFF00"/>
              </a:solidFill>
              <a:latin typeface="Montserrat Medium"/>
              <a:ea typeface="Montserrat Medium"/>
              <a:cs typeface="Montserrat Medium"/>
              <a:sym typeface="Montserrat Medium"/>
            </a:endParaRPr>
          </a:p>
          <a:p>
            <a:pPr indent="0" lvl="0" marL="0" rtl="0" algn="l">
              <a:spcBef>
                <a:spcPts val="0"/>
              </a:spcBef>
              <a:spcAft>
                <a:spcPts val="0"/>
              </a:spcAft>
              <a:buNone/>
            </a:pPr>
            <a:r>
              <a:rPr lang="en">
                <a:solidFill>
                  <a:srgbClr val="FFFF00"/>
                </a:solidFill>
                <a:latin typeface="Montserrat Medium"/>
                <a:ea typeface="Montserrat Medium"/>
                <a:cs typeface="Montserrat Medium"/>
                <a:sym typeface="Montserrat Medium"/>
              </a:rPr>
              <a:t>4/6; ⅙ + ⅙ + ⅙ + ⅙</a:t>
            </a:r>
            <a:endParaRPr>
              <a:solidFill>
                <a:srgbClr val="FFFF00"/>
              </a:solidFill>
              <a:latin typeface="Montserrat Medium"/>
              <a:ea typeface="Montserrat Medium"/>
              <a:cs typeface="Montserrat Medium"/>
              <a:sym typeface="Montserrat Medium"/>
            </a:endParaRPr>
          </a:p>
          <a:p>
            <a:pPr indent="0" lvl="0" marL="0" rtl="0" algn="l">
              <a:spcBef>
                <a:spcPts val="0"/>
              </a:spcBef>
              <a:spcAft>
                <a:spcPts val="0"/>
              </a:spcAft>
              <a:buNone/>
            </a:pPr>
            <a:r>
              <a:rPr lang="en">
                <a:solidFill>
                  <a:srgbClr val="00FF00"/>
                </a:solidFill>
                <a:latin typeface="Montserrat Medium"/>
                <a:ea typeface="Montserrat Medium"/>
                <a:cs typeface="Montserrat Medium"/>
                <a:sym typeface="Montserrat Medium"/>
              </a:rPr>
              <a:t>1/3; ⅓ </a:t>
            </a:r>
            <a:endParaRPr>
              <a:solidFill>
                <a:srgbClr val="00FF00"/>
              </a:solidFill>
              <a:latin typeface="Montserrat Medium"/>
              <a:ea typeface="Montserrat Medium"/>
              <a:cs typeface="Montserrat Medium"/>
              <a:sym typeface="Montserrat Medium"/>
            </a:endParaRPr>
          </a:p>
          <a:p>
            <a:pPr indent="0" lvl="0" marL="0" rtl="0" algn="l">
              <a:spcBef>
                <a:spcPts val="0"/>
              </a:spcBef>
              <a:spcAft>
                <a:spcPts val="0"/>
              </a:spcAft>
              <a:buNone/>
            </a:pPr>
            <a:r>
              <a:rPr lang="en">
                <a:solidFill>
                  <a:srgbClr val="00FF00"/>
                </a:solidFill>
                <a:latin typeface="Montserrat Medium"/>
                <a:ea typeface="Montserrat Medium"/>
                <a:cs typeface="Montserrat Medium"/>
                <a:sym typeface="Montserrat Medium"/>
              </a:rPr>
              <a:t>2/6; ⅙ + ⅙</a:t>
            </a:r>
            <a:endParaRPr>
              <a:solidFill>
                <a:srgbClr val="00FF00"/>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a:latin typeface="Montserrat Medium"/>
              <a:ea typeface="Montserrat Medium"/>
              <a:cs typeface="Montserrat Medium"/>
              <a:sym typeface="Montserrat Medium"/>
            </a:endParaRPr>
          </a:p>
          <a:p>
            <a:pPr indent="0" lvl="0" marL="0" rtl="0" algn="ctr">
              <a:spcBef>
                <a:spcPts val="0"/>
              </a:spcBef>
              <a:spcAft>
                <a:spcPts val="0"/>
              </a:spcAft>
              <a:buNone/>
            </a:pPr>
            <a:r>
              <a:t/>
            </a:r>
            <a:endParaRPr/>
          </a:p>
        </p:txBody>
      </p:sp>
      <p:graphicFrame>
        <p:nvGraphicFramePr>
          <p:cNvPr id="465" name="Google Shape;465;p85"/>
          <p:cNvGraphicFramePr/>
          <p:nvPr/>
        </p:nvGraphicFramePr>
        <p:xfrm>
          <a:off x="421156" y="1280350"/>
          <a:ext cx="3000000" cy="3000000"/>
        </p:xfrm>
        <a:graphic>
          <a:graphicData uri="http://schemas.openxmlformats.org/drawingml/2006/table">
            <a:tbl>
              <a:tblPr>
                <a:noFill/>
                <a:tableStyleId>{C604C280-1818-408E-8522-C8C8F6DB5142}</a:tableStyleId>
              </a:tblPr>
              <a:tblGrid>
                <a:gridCol w="539425"/>
                <a:gridCol w="539425"/>
                <a:gridCol w="539425"/>
              </a:tblGrid>
              <a:tr h="513025">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00FF"/>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alpha val="0"/>
                        </a:srgbClr>
                      </a:solidFill>
                      <a:prstDash val="solid"/>
                      <a:round/>
                      <a:headEnd len="sm" w="sm" type="none"/>
                      <a:tailEnd len="sm" w="sm" type="none"/>
                    </a:lnL>
                    <a:lnR cap="flat" cmpd="sng" w="19050">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00FF"/>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alpha val="0"/>
                        </a:srgbClr>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00FF"/>
                    </a:solidFill>
                  </a:tcPr>
                </a:tc>
              </a:tr>
              <a:tr h="513025">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alpha val="0"/>
                        </a:srgbClr>
                      </a:solidFill>
                      <a:prstDash val="solid"/>
                      <a:round/>
                      <a:headEnd len="sm" w="sm" type="none"/>
                      <a:tailEnd len="sm" w="sm" type="none"/>
                    </a:lnL>
                    <a:lnR cap="flat" cmpd="sng" w="19050">
                      <a:solidFill>
                        <a:srgbClr val="000000">
                          <a:alpha val="0"/>
                        </a:srgbClr>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alpha val="0"/>
                        </a:srgbClr>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r>
            </a:tbl>
          </a:graphicData>
        </a:graphic>
      </p:graphicFrame>
      <p:graphicFrame>
        <p:nvGraphicFramePr>
          <p:cNvPr id="466" name="Google Shape;466;p85"/>
          <p:cNvGraphicFramePr/>
          <p:nvPr/>
        </p:nvGraphicFramePr>
        <p:xfrm>
          <a:off x="421156" y="2664817"/>
          <a:ext cx="3000000" cy="3000000"/>
        </p:xfrm>
        <a:graphic>
          <a:graphicData uri="http://schemas.openxmlformats.org/drawingml/2006/table">
            <a:tbl>
              <a:tblPr>
                <a:noFill/>
                <a:tableStyleId>{C604C280-1818-408E-8522-C8C8F6DB5142}</a:tableStyleId>
              </a:tblPr>
              <a:tblGrid>
                <a:gridCol w="539425"/>
                <a:gridCol w="539425"/>
                <a:gridCol w="539425"/>
              </a:tblGrid>
              <a:tr h="512775">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00FF"/>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00FF"/>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00FF"/>
                    </a:solidFill>
                  </a:tcPr>
                </a:tc>
              </a:tr>
              <a:tr h="512775">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r>
            </a:tbl>
          </a:graphicData>
        </a:graphic>
      </p:graphicFrame>
      <p:graphicFrame>
        <p:nvGraphicFramePr>
          <p:cNvPr id="467" name="Google Shape;467;p85"/>
          <p:cNvGraphicFramePr/>
          <p:nvPr/>
        </p:nvGraphicFramePr>
        <p:xfrm>
          <a:off x="4677263" y="3782083"/>
          <a:ext cx="3000000" cy="3000000"/>
        </p:xfrm>
        <a:graphic>
          <a:graphicData uri="http://schemas.openxmlformats.org/drawingml/2006/table">
            <a:tbl>
              <a:tblPr>
                <a:noFill/>
                <a:tableStyleId>{C604C280-1818-408E-8522-C8C8F6DB5142}</a:tableStyleId>
              </a:tblPr>
              <a:tblGrid>
                <a:gridCol w="539425"/>
                <a:gridCol w="539425"/>
                <a:gridCol w="539425"/>
              </a:tblGrid>
              <a:tr h="513025">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r>
              <a:tr h="513025">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r>
            </a:tbl>
          </a:graphicData>
        </a:graphic>
      </p:graphicFrame>
      <p:graphicFrame>
        <p:nvGraphicFramePr>
          <p:cNvPr id="468" name="Google Shape;468;p85"/>
          <p:cNvGraphicFramePr/>
          <p:nvPr/>
        </p:nvGraphicFramePr>
        <p:xfrm>
          <a:off x="2848463" y="3782083"/>
          <a:ext cx="3000000" cy="3000000"/>
        </p:xfrm>
        <a:graphic>
          <a:graphicData uri="http://schemas.openxmlformats.org/drawingml/2006/table">
            <a:tbl>
              <a:tblPr>
                <a:noFill/>
                <a:tableStyleId>{C604C280-1818-408E-8522-C8C8F6DB5142}</a:tableStyleId>
              </a:tblPr>
              <a:tblGrid>
                <a:gridCol w="539425"/>
                <a:gridCol w="539425"/>
                <a:gridCol w="539425"/>
              </a:tblGrid>
              <a:tr h="513025">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rgbClr val="FFFFFF"/>
                    </a:solidFill>
                  </a:tcPr>
                </a:tc>
              </a:tr>
              <a:tr h="513025">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r>
            </a:tbl>
          </a:graphicData>
        </a:graphic>
      </p:graphicFrame>
      <p:graphicFrame>
        <p:nvGraphicFramePr>
          <p:cNvPr id="469" name="Google Shape;469;p85"/>
          <p:cNvGraphicFramePr/>
          <p:nvPr/>
        </p:nvGraphicFramePr>
        <p:xfrm>
          <a:off x="6669563" y="1280350"/>
          <a:ext cx="3000000" cy="3000000"/>
        </p:xfrm>
        <a:graphic>
          <a:graphicData uri="http://schemas.openxmlformats.org/drawingml/2006/table">
            <a:tbl>
              <a:tblPr>
                <a:noFill/>
                <a:tableStyleId>{C604C280-1818-408E-8522-C8C8F6DB5142}</a:tableStyleId>
              </a:tblPr>
              <a:tblGrid>
                <a:gridCol w="539425"/>
                <a:gridCol w="539425"/>
                <a:gridCol w="539425"/>
              </a:tblGrid>
              <a:tr h="513025">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rgbClr val="00FF00"/>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alpha val="0"/>
                        </a:srgbClr>
                      </a:solidFill>
                      <a:prstDash val="solid"/>
                      <a:round/>
                      <a:headEnd len="sm" w="sm" type="none"/>
                      <a:tailEnd len="sm" w="sm" type="none"/>
                    </a:lnB>
                    <a:solidFill>
                      <a:srgbClr val="FFFFFF"/>
                    </a:solidFill>
                  </a:tcPr>
                </a:tc>
              </a:tr>
              <a:tr h="513025">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alpha val="0"/>
                        </a:srgbClr>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r>
            </a:tbl>
          </a:graphicData>
        </a:graphic>
      </p:graphicFrame>
      <p:graphicFrame>
        <p:nvGraphicFramePr>
          <p:cNvPr id="470" name="Google Shape;470;p85"/>
          <p:cNvGraphicFramePr/>
          <p:nvPr/>
        </p:nvGraphicFramePr>
        <p:xfrm>
          <a:off x="6669563" y="2664817"/>
          <a:ext cx="3000000" cy="3000000"/>
        </p:xfrm>
        <a:graphic>
          <a:graphicData uri="http://schemas.openxmlformats.org/drawingml/2006/table">
            <a:tbl>
              <a:tblPr>
                <a:noFill/>
                <a:tableStyleId>{C604C280-1818-408E-8522-C8C8F6DB5142}</a:tableStyleId>
              </a:tblPr>
              <a:tblGrid>
                <a:gridCol w="540650"/>
                <a:gridCol w="540650"/>
                <a:gridCol w="540650"/>
              </a:tblGrid>
              <a:tr h="512775">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r>
              <a:tr h="512775">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00FF00"/>
                    </a:solidFill>
                  </a:tcPr>
                </a:tc>
                <a:tc>
                  <a:txBody>
                    <a:bodyPr/>
                    <a:lstStyle/>
                    <a:p>
                      <a:pPr indent="0" lvl="0" marL="0" rtl="0" algn="l">
                        <a:spcBef>
                          <a:spcPts val="0"/>
                        </a:spcBef>
                        <a:spcAft>
                          <a:spcPts val="0"/>
                        </a:spcAft>
                        <a:buNone/>
                      </a:pPr>
                      <a:r>
                        <a:t/>
                      </a:r>
                      <a:endParaRPr/>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C002"/>
            </a:gs>
            <a:gs pos="100000">
              <a:srgbClr val="795B04"/>
            </a:gs>
          </a:gsLst>
          <a:path path="circle">
            <a:fillToRect b="50%" l="50%" r="50%" t="50%"/>
          </a:path>
          <a:tileRect/>
        </a:gradFill>
      </p:bgPr>
    </p:bg>
    <p:spTree>
      <p:nvGrpSpPr>
        <p:cNvPr id="474" name="Shape 474"/>
        <p:cNvGrpSpPr/>
        <p:nvPr/>
      </p:nvGrpSpPr>
      <p:grpSpPr>
        <a:xfrm>
          <a:off x="0" y="0"/>
          <a:ext cx="0" cy="0"/>
          <a:chOff x="0" y="0"/>
          <a:chExt cx="0" cy="0"/>
        </a:xfrm>
      </p:grpSpPr>
      <p:grpSp>
        <p:nvGrpSpPr>
          <p:cNvPr id="475" name="Google Shape;475;p86"/>
          <p:cNvGrpSpPr/>
          <p:nvPr/>
        </p:nvGrpSpPr>
        <p:grpSpPr>
          <a:xfrm>
            <a:off x="4092950" y="3669875"/>
            <a:ext cx="4320600" cy="583247"/>
            <a:chOff x="4245350" y="3288875"/>
            <a:chExt cx="4320600" cy="583247"/>
          </a:xfrm>
        </p:grpSpPr>
        <p:pic>
          <p:nvPicPr>
            <p:cNvPr id="476" name="Google Shape;476;p86"/>
            <p:cNvPicPr preferRelativeResize="0"/>
            <p:nvPr/>
          </p:nvPicPr>
          <p:blipFill rotWithShape="1">
            <a:blip r:embed="rId3">
              <a:alphaModFix/>
            </a:blip>
            <a:srcRect b="3722" l="0" r="0" t="5697"/>
            <a:stretch/>
          </p:blipFill>
          <p:spPr>
            <a:xfrm>
              <a:off x="5768292" y="3288875"/>
              <a:ext cx="513246" cy="583247"/>
            </a:xfrm>
            <a:prstGeom prst="rect">
              <a:avLst/>
            </a:prstGeom>
            <a:noFill/>
            <a:ln>
              <a:noFill/>
            </a:ln>
          </p:spPr>
        </p:pic>
        <p:pic>
          <p:nvPicPr>
            <p:cNvPr id="477" name="Google Shape;477;p86"/>
            <p:cNvPicPr preferRelativeResize="0"/>
            <p:nvPr/>
          </p:nvPicPr>
          <p:blipFill rotWithShape="1">
            <a:blip r:embed="rId3">
              <a:alphaModFix/>
            </a:blip>
            <a:srcRect b="3722" l="0" r="0" t="5697"/>
            <a:stretch/>
          </p:blipFill>
          <p:spPr>
            <a:xfrm>
              <a:off x="6529762" y="3288875"/>
              <a:ext cx="513246" cy="583247"/>
            </a:xfrm>
            <a:prstGeom prst="rect">
              <a:avLst/>
            </a:prstGeom>
            <a:noFill/>
            <a:ln>
              <a:noFill/>
            </a:ln>
          </p:spPr>
        </p:pic>
        <p:pic>
          <p:nvPicPr>
            <p:cNvPr id="478" name="Google Shape;478;p86"/>
            <p:cNvPicPr preferRelativeResize="0"/>
            <p:nvPr/>
          </p:nvPicPr>
          <p:blipFill rotWithShape="1">
            <a:blip r:embed="rId3">
              <a:alphaModFix/>
            </a:blip>
            <a:srcRect b="3722" l="0" r="0" t="5697"/>
            <a:stretch/>
          </p:blipFill>
          <p:spPr>
            <a:xfrm>
              <a:off x="7291233" y="3288875"/>
              <a:ext cx="513246" cy="583247"/>
            </a:xfrm>
            <a:prstGeom prst="rect">
              <a:avLst/>
            </a:prstGeom>
            <a:noFill/>
            <a:ln>
              <a:noFill/>
            </a:ln>
          </p:spPr>
        </p:pic>
        <p:pic>
          <p:nvPicPr>
            <p:cNvPr id="479" name="Google Shape;479;p86"/>
            <p:cNvPicPr preferRelativeResize="0"/>
            <p:nvPr/>
          </p:nvPicPr>
          <p:blipFill rotWithShape="1">
            <a:blip r:embed="rId3">
              <a:alphaModFix/>
            </a:blip>
            <a:srcRect b="3722" l="0" r="0" t="5697"/>
            <a:stretch/>
          </p:blipFill>
          <p:spPr>
            <a:xfrm>
              <a:off x="8052704" y="3288875"/>
              <a:ext cx="513246" cy="583247"/>
            </a:xfrm>
            <a:prstGeom prst="rect">
              <a:avLst/>
            </a:prstGeom>
            <a:noFill/>
            <a:ln>
              <a:noFill/>
            </a:ln>
          </p:spPr>
        </p:pic>
        <p:pic>
          <p:nvPicPr>
            <p:cNvPr id="480" name="Google Shape;480;p86"/>
            <p:cNvPicPr preferRelativeResize="0"/>
            <p:nvPr/>
          </p:nvPicPr>
          <p:blipFill rotWithShape="1">
            <a:blip r:embed="rId3">
              <a:alphaModFix/>
            </a:blip>
            <a:srcRect b="3722" l="0" r="0" t="5697"/>
            <a:stretch/>
          </p:blipFill>
          <p:spPr>
            <a:xfrm>
              <a:off x="4245350" y="3288875"/>
              <a:ext cx="513246" cy="583247"/>
            </a:xfrm>
            <a:prstGeom prst="rect">
              <a:avLst/>
            </a:prstGeom>
            <a:noFill/>
            <a:ln>
              <a:noFill/>
            </a:ln>
          </p:spPr>
        </p:pic>
        <p:pic>
          <p:nvPicPr>
            <p:cNvPr id="481" name="Google Shape;481;p86"/>
            <p:cNvPicPr preferRelativeResize="0"/>
            <p:nvPr/>
          </p:nvPicPr>
          <p:blipFill rotWithShape="1">
            <a:blip r:embed="rId3">
              <a:alphaModFix/>
            </a:blip>
            <a:srcRect b="3722" l="0" r="0" t="5697"/>
            <a:stretch/>
          </p:blipFill>
          <p:spPr>
            <a:xfrm>
              <a:off x="5006821" y="3288875"/>
              <a:ext cx="513246" cy="583247"/>
            </a:xfrm>
            <a:prstGeom prst="rect">
              <a:avLst/>
            </a:prstGeom>
            <a:noFill/>
            <a:ln>
              <a:noFill/>
            </a:ln>
          </p:spPr>
        </p:pic>
        <p:sp>
          <p:nvSpPr>
            <p:cNvPr id="482" name="Google Shape;482;p86"/>
            <p:cNvSpPr txBox="1"/>
            <p:nvPr/>
          </p:nvSpPr>
          <p:spPr>
            <a:xfrm>
              <a:off x="4562850" y="3331541"/>
              <a:ext cx="6099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solidFill>
                    <a:srgbClr val="FFFFFF"/>
                  </a:solidFill>
                  <a:latin typeface="Montserrat"/>
                  <a:ea typeface="Montserrat"/>
                  <a:cs typeface="Montserrat"/>
                  <a:sym typeface="Montserrat"/>
                </a:rPr>
                <a:t>+</a:t>
              </a:r>
              <a:endParaRPr b="1" sz="1900">
                <a:solidFill>
                  <a:srgbClr val="FFFFFF"/>
                </a:solidFill>
                <a:latin typeface="Montserrat"/>
                <a:ea typeface="Montserrat"/>
                <a:cs typeface="Montserrat"/>
                <a:sym typeface="Montserrat"/>
              </a:endParaRPr>
            </a:p>
          </p:txBody>
        </p:sp>
        <p:sp>
          <p:nvSpPr>
            <p:cNvPr id="483" name="Google Shape;483;p86"/>
            <p:cNvSpPr txBox="1"/>
            <p:nvPr/>
          </p:nvSpPr>
          <p:spPr>
            <a:xfrm>
              <a:off x="5339247" y="3331541"/>
              <a:ext cx="6099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solidFill>
                    <a:srgbClr val="FFFFFF"/>
                  </a:solidFill>
                  <a:latin typeface="Montserrat"/>
                  <a:ea typeface="Montserrat"/>
                  <a:cs typeface="Montserrat"/>
                  <a:sym typeface="Montserrat"/>
                </a:rPr>
                <a:t>+</a:t>
              </a:r>
              <a:endParaRPr b="1" sz="1900">
                <a:solidFill>
                  <a:srgbClr val="FFFFFF"/>
                </a:solidFill>
                <a:latin typeface="Montserrat"/>
                <a:ea typeface="Montserrat"/>
                <a:cs typeface="Montserrat"/>
                <a:sym typeface="Montserrat"/>
              </a:endParaRPr>
            </a:p>
          </p:txBody>
        </p:sp>
        <p:sp>
          <p:nvSpPr>
            <p:cNvPr id="484" name="Google Shape;484;p86"/>
            <p:cNvSpPr txBox="1"/>
            <p:nvPr/>
          </p:nvSpPr>
          <p:spPr>
            <a:xfrm>
              <a:off x="6085787" y="3331541"/>
              <a:ext cx="6099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solidFill>
                    <a:srgbClr val="FFFFFF"/>
                  </a:solidFill>
                  <a:latin typeface="Montserrat"/>
                  <a:ea typeface="Montserrat"/>
                  <a:cs typeface="Montserrat"/>
                  <a:sym typeface="Montserrat"/>
                </a:rPr>
                <a:t>+</a:t>
              </a:r>
              <a:endParaRPr b="1" sz="1900">
                <a:solidFill>
                  <a:srgbClr val="FFFFFF"/>
                </a:solidFill>
                <a:latin typeface="Montserrat"/>
                <a:ea typeface="Montserrat"/>
                <a:cs typeface="Montserrat"/>
                <a:sym typeface="Montserrat"/>
              </a:endParaRPr>
            </a:p>
          </p:txBody>
        </p:sp>
        <p:sp>
          <p:nvSpPr>
            <p:cNvPr id="485" name="Google Shape;485;p86"/>
            <p:cNvSpPr txBox="1"/>
            <p:nvPr/>
          </p:nvSpPr>
          <p:spPr>
            <a:xfrm>
              <a:off x="6832326" y="3331541"/>
              <a:ext cx="6099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solidFill>
                    <a:srgbClr val="FFFFFF"/>
                  </a:solidFill>
                  <a:latin typeface="Montserrat"/>
                  <a:ea typeface="Montserrat"/>
                  <a:cs typeface="Montserrat"/>
                  <a:sym typeface="Montserrat"/>
                </a:rPr>
                <a:t>+</a:t>
              </a:r>
              <a:endParaRPr b="1" sz="1900">
                <a:solidFill>
                  <a:srgbClr val="FFFFFF"/>
                </a:solidFill>
                <a:latin typeface="Montserrat"/>
                <a:ea typeface="Montserrat"/>
                <a:cs typeface="Montserrat"/>
                <a:sym typeface="Montserrat"/>
              </a:endParaRPr>
            </a:p>
          </p:txBody>
        </p:sp>
        <p:sp>
          <p:nvSpPr>
            <p:cNvPr id="486" name="Google Shape;486;p86"/>
            <p:cNvSpPr txBox="1"/>
            <p:nvPr/>
          </p:nvSpPr>
          <p:spPr>
            <a:xfrm>
              <a:off x="7623664" y="3331541"/>
              <a:ext cx="6099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solidFill>
                    <a:srgbClr val="FFFFFF"/>
                  </a:solidFill>
                  <a:latin typeface="Montserrat"/>
                  <a:ea typeface="Montserrat"/>
                  <a:cs typeface="Montserrat"/>
                  <a:sym typeface="Montserrat"/>
                </a:rPr>
                <a:t>+</a:t>
              </a:r>
              <a:endParaRPr b="1" sz="1900">
                <a:solidFill>
                  <a:srgbClr val="FFFFFF"/>
                </a:solidFill>
                <a:latin typeface="Montserrat"/>
                <a:ea typeface="Montserrat"/>
                <a:cs typeface="Montserrat"/>
                <a:sym typeface="Montserrat"/>
              </a:endParaRPr>
            </a:p>
          </p:txBody>
        </p:sp>
      </p:grpSp>
      <p:sp>
        <p:nvSpPr>
          <p:cNvPr id="487" name="Google Shape;487;p86"/>
          <p:cNvSpPr txBox="1"/>
          <p:nvPr/>
        </p:nvSpPr>
        <p:spPr>
          <a:xfrm>
            <a:off x="3967775" y="1011150"/>
            <a:ext cx="4443000" cy="1062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solidFill>
                  <a:srgbClr val="FFFFFF"/>
                </a:solidFill>
                <a:latin typeface="Montserrat"/>
                <a:ea typeface="Montserrat"/>
                <a:cs typeface="Montserrat"/>
                <a:sym typeface="Montserrat"/>
              </a:rPr>
              <a:t>How many equal parts does this Rainbow Pride flag have? What is the fractional unit?</a:t>
            </a:r>
            <a:endParaRPr sz="1900">
              <a:solidFill>
                <a:srgbClr val="FFFFFF"/>
              </a:solidFill>
              <a:latin typeface="Montserrat"/>
              <a:ea typeface="Montserrat"/>
              <a:cs typeface="Montserrat"/>
              <a:sym typeface="Montserrat"/>
            </a:endParaRPr>
          </a:p>
        </p:txBody>
      </p:sp>
      <p:sp>
        <p:nvSpPr>
          <p:cNvPr id="488" name="Google Shape;488;p86"/>
          <p:cNvSpPr txBox="1"/>
          <p:nvPr/>
        </p:nvSpPr>
        <p:spPr>
          <a:xfrm>
            <a:off x="4169150" y="2265625"/>
            <a:ext cx="48981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solidFill>
                  <a:srgbClr val="FFFFFF"/>
                </a:solidFill>
                <a:latin typeface="Montserrat"/>
                <a:ea typeface="Montserrat"/>
                <a:cs typeface="Montserrat"/>
                <a:sym typeface="Montserrat"/>
              </a:rPr>
              <a:t>What is an expression that shows the sum of each part?</a:t>
            </a:r>
            <a:endParaRPr sz="1900">
              <a:solidFill>
                <a:srgbClr val="FFFFFF"/>
              </a:solidFill>
              <a:latin typeface="Montserrat"/>
              <a:ea typeface="Montserrat"/>
              <a:cs typeface="Montserrat"/>
              <a:sym typeface="Montserrat"/>
            </a:endParaRPr>
          </a:p>
        </p:txBody>
      </p:sp>
      <p:sp>
        <p:nvSpPr>
          <p:cNvPr id="489" name="Google Shape;489;p86"/>
          <p:cNvSpPr/>
          <p:nvPr/>
        </p:nvSpPr>
        <p:spPr>
          <a:xfrm>
            <a:off x="4190600" y="3936600"/>
            <a:ext cx="308100" cy="49800"/>
          </a:xfrm>
          <a:prstGeom prst="rect">
            <a:avLst/>
          </a:prstGeom>
          <a:solidFill>
            <a:srgbClr val="FF45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86"/>
          <p:cNvSpPr/>
          <p:nvPr/>
        </p:nvSpPr>
        <p:spPr>
          <a:xfrm>
            <a:off x="4936625" y="3936600"/>
            <a:ext cx="332700" cy="49800"/>
          </a:xfrm>
          <a:prstGeom prst="rect">
            <a:avLst/>
          </a:prstGeom>
          <a:solidFill>
            <a:srgbClr val="FF8A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86"/>
          <p:cNvSpPr/>
          <p:nvPr/>
        </p:nvSpPr>
        <p:spPr>
          <a:xfrm>
            <a:off x="5682650" y="3936600"/>
            <a:ext cx="349200" cy="49800"/>
          </a:xfrm>
          <a:prstGeom prst="rect">
            <a:avLst/>
          </a:prstGeom>
          <a:solidFill>
            <a:srgbClr val="E9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86"/>
          <p:cNvSpPr/>
          <p:nvPr/>
        </p:nvSpPr>
        <p:spPr>
          <a:xfrm>
            <a:off x="6452350" y="3936600"/>
            <a:ext cx="349200" cy="49800"/>
          </a:xfrm>
          <a:prstGeom prst="rect">
            <a:avLst/>
          </a:prstGeom>
          <a:solidFill>
            <a:srgbClr val="1EF25E"/>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86"/>
          <p:cNvSpPr/>
          <p:nvPr/>
        </p:nvSpPr>
        <p:spPr>
          <a:xfrm>
            <a:off x="7219726" y="3936600"/>
            <a:ext cx="332700" cy="49800"/>
          </a:xfrm>
          <a:prstGeom prst="rect">
            <a:avLst/>
          </a:prstGeom>
          <a:solidFill>
            <a:srgbClr val="00DC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86"/>
          <p:cNvSpPr/>
          <p:nvPr/>
        </p:nvSpPr>
        <p:spPr>
          <a:xfrm>
            <a:off x="7966724" y="3936600"/>
            <a:ext cx="349200" cy="49800"/>
          </a:xfrm>
          <a:prstGeom prst="rect">
            <a:avLst/>
          </a:prstGeom>
          <a:solidFill>
            <a:srgbClr val="9E03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95" name="Google Shape;495;p86"/>
          <p:cNvPicPr preferRelativeResize="0"/>
          <p:nvPr/>
        </p:nvPicPr>
        <p:blipFill rotWithShape="1">
          <a:blip r:embed="rId4">
            <a:alphaModFix/>
          </a:blip>
          <a:srcRect b="0" l="19448" r="25409" t="7071"/>
          <a:stretch/>
        </p:blipFill>
        <p:spPr>
          <a:xfrm>
            <a:off x="476400" y="945500"/>
            <a:ext cx="3108426" cy="3432725"/>
          </a:xfrm>
          <a:prstGeom prst="rect">
            <a:avLst/>
          </a:prstGeom>
          <a:noFill/>
          <a:ln>
            <a:noFill/>
          </a:ln>
        </p:spPr>
      </p:pic>
      <p:sp>
        <p:nvSpPr>
          <p:cNvPr id="496" name="Google Shape;496;p86"/>
          <p:cNvSpPr txBox="1"/>
          <p:nvPr/>
        </p:nvSpPr>
        <p:spPr>
          <a:xfrm>
            <a:off x="6291925" y="4768000"/>
            <a:ext cx="2851500" cy="3771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FFFF00"/>
                </a:solidFill>
                <a:latin typeface="Varela Round"/>
                <a:ea typeface="Varela Round"/>
                <a:cs typeface="Varela Round"/>
                <a:sym typeface="Varela Round"/>
              </a:rPr>
              <a:t>Discuss flag’s composition</a:t>
            </a:r>
            <a:endParaRPr b="1" sz="1600">
              <a:solidFill>
                <a:srgbClr val="FFFF00"/>
              </a:solidFill>
              <a:latin typeface="Varela Round"/>
              <a:ea typeface="Varela Round"/>
              <a:cs typeface="Varela Round"/>
              <a:sym typeface="Varela Round"/>
            </a:endParaRPr>
          </a:p>
        </p:txBody>
      </p:sp>
      <p:sp>
        <p:nvSpPr>
          <p:cNvPr id="497" name="Google Shape;497;p86"/>
          <p:cNvSpPr txBox="1"/>
          <p:nvPr>
            <p:ph idx="4294967295" type="title"/>
          </p:nvPr>
        </p:nvSpPr>
        <p:spPr>
          <a:xfrm>
            <a:off x="70950" y="74250"/>
            <a:ext cx="9002100" cy="627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500">
                <a:latin typeface="Luckiest Guy"/>
                <a:ea typeface="Luckiest Guy"/>
                <a:cs typeface="Luckiest Guy"/>
                <a:sym typeface="Luckiest Guy"/>
              </a:rPr>
              <a:t>Learn</a:t>
            </a:r>
            <a:r>
              <a:rPr lang="en" sz="2500"/>
              <a:t>:</a:t>
            </a:r>
            <a:r>
              <a:rPr lang="en" sz="2500"/>
              <a:t> To express the parts of a shape as a sum of fractions.</a:t>
            </a:r>
            <a:endParaRPr sz="2500"/>
          </a:p>
        </p:txBody>
      </p:sp>
      <p:pic>
        <p:nvPicPr>
          <p:cNvPr id="498" name="Google Shape;498;p86"/>
          <p:cNvPicPr preferRelativeResize="0"/>
          <p:nvPr/>
        </p:nvPicPr>
        <p:blipFill>
          <a:blip r:embed="rId5">
            <a:alphaModFix/>
          </a:blip>
          <a:stretch>
            <a:fillRect/>
          </a:stretch>
        </p:blipFill>
        <p:spPr>
          <a:xfrm>
            <a:off x="141216" y="4537775"/>
            <a:ext cx="478035" cy="42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7"/>
                                        </p:tgtEl>
                                        <p:attrNameLst>
                                          <p:attrName>style.visibility</p:attrName>
                                        </p:attrNameLst>
                                      </p:cBhvr>
                                      <p:to>
                                        <p:strVal val="visible"/>
                                      </p:to>
                                    </p:set>
                                    <p:animEffect filter="fade" transition="in">
                                      <p:cBhvr>
                                        <p:cTn dur="1000"/>
                                        <p:tgtEl>
                                          <p:spTgt spid="4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8"/>
                                        </p:tgtEl>
                                        <p:attrNameLst>
                                          <p:attrName>style.visibility</p:attrName>
                                        </p:attrNameLst>
                                      </p:cBhvr>
                                      <p:to>
                                        <p:strVal val="visible"/>
                                      </p:to>
                                    </p:set>
                                    <p:animEffect filter="fade" transition="in">
                                      <p:cBhvr>
                                        <p:cTn dur="1000"/>
                                        <p:tgtEl>
                                          <p:spTgt spid="4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5"/>
                                        </p:tgtEl>
                                        <p:attrNameLst>
                                          <p:attrName>style.visibility</p:attrName>
                                        </p:attrNameLst>
                                      </p:cBhvr>
                                      <p:to>
                                        <p:strVal val="visible"/>
                                      </p:to>
                                    </p:set>
                                    <p:animEffect filter="fade" transition="in">
                                      <p:cBhvr>
                                        <p:cTn dur="1000"/>
                                        <p:tgtEl>
                                          <p:spTgt spid="475"/>
                                        </p:tgtEl>
                                      </p:cBhvr>
                                    </p:animEffect>
                                  </p:childTnLst>
                                </p:cTn>
                              </p:par>
                              <p:par>
                                <p:cTn fill="hold" nodeType="withEffect" presetClass="entr" presetID="10" presetSubtype="0">
                                  <p:stCondLst>
                                    <p:cond delay="0"/>
                                  </p:stCondLst>
                                  <p:childTnLst>
                                    <p:set>
                                      <p:cBhvr>
                                        <p:cTn dur="1" fill="hold">
                                          <p:stCondLst>
                                            <p:cond delay="0"/>
                                          </p:stCondLst>
                                        </p:cTn>
                                        <p:tgtEl>
                                          <p:spTgt spid="490"/>
                                        </p:tgtEl>
                                        <p:attrNameLst>
                                          <p:attrName>style.visibility</p:attrName>
                                        </p:attrNameLst>
                                      </p:cBhvr>
                                      <p:to>
                                        <p:strVal val="visible"/>
                                      </p:to>
                                    </p:set>
                                    <p:animEffect filter="fade" transition="in">
                                      <p:cBhvr>
                                        <p:cTn dur="1000"/>
                                        <p:tgtEl>
                                          <p:spTgt spid="490"/>
                                        </p:tgtEl>
                                      </p:cBhvr>
                                    </p:animEffect>
                                  </p:childTnLst>
                                </p:cTn>
                              </p:par>
                              <p:par>
                                <p:cTn fill="hold" nodeType="withEffect" presetClass="entr" presetID="10" presetSubtype="0">
                                  <p:stCondLst>
                                    <p:cond delay="0"/>
                                  </p:stCondLst>
                                  <p:childTnLst>
                                    <p:set>
                                      <p:cBhvr>
                                        <p:cTn dur="1" fill="hold">
                                          <p:stCondLst>
                                            <p:cond delay="0"/>
                                          </p:stCondLst>
                                        </p:cTn>
                                        <p:tgtEl>
                                          <p:spTgt spid="491"/>
                                        </p:tgtEl>
                                        <p:attrNameLst>
                                          <p:attrName>style.visibility</p:attrName>
                                        </p:attrNameLst>
                                      </p:cBhvr>
                                      <p:to>
                                        <p:strVal val="visible"/>
                                      </p:to>
                                    </p:set>
                                    <p:animEffect filter="fade" transition="in">
                                      <p:cBhvr>
                                        <p:cTn dur="1000"/>
                                        <p:tgtEl>
                                          <p:spTgt spid="491"/>
                                        </p:tgtEl>
                                      </p:cBhvr>
                                    </p:animEffect>
                                  </p:childTnLst>
                                </p:cTn>
                              </p:par>
                              <p:par>
                                <p:cTn fill="hold" nodeType="withEffect" presetClass="entr" presetID="10" presetSubtype="0">
                                  <p:stCondLst>
                                    <p:cond delay="0"/>
                                  </p:stCondLst>
                                  <p:childTnLst>
                                    <p:set>
                                      <p:cBhvr>
                                        <p:cTn dur="1" fill="hold">
                                          <p:stCondLst>
                                            <p:cond delay="0"/>
                                          </p:stCondLst>
                                        </p:cTn>
                                        <p:tgtEl>
                                          <p:spTgt spid="492"/>
                                        </p:tgtEl>
                                        <p:attrNameLst>
                                          <p:attrName>style.visibility</p:attrName>
                                        </p:attrNameLst>
                                      </p:cBhvr>
                                      <p:to>
                                        <p:strVal val="visible"/>
                                      </p:to>
                                    </p:set>
                                    <p:animEffect filter="fade" transition="in">
                                      <p:cBhvr>
                                        <p:cTn dur="1000"/>
                                        <p:tgtEl>
                                          <p:spTgt spid="492"/>
                                        </p:tgtEl>
                                      </p:cBhvr>
                                    </p:animEffect>
                                  </p:childTnLst>
                                </p:cTn>
                              </p:par>
                              <p:par>
                                <p:cTn fill="hold" nodeType="withEffect" presetClass="entr" presetID="10" presetSubtype="0">
                                  <p:stCondLst>
                                    <p:cond delay="0"/>
                                  </p:stCondLst>
                                  <p:childTnLst>
                                    <p:set>
                                      <p:cBhvr>
                                        <p:cTn dur="1" fill="hold">
                                          <p:stCondLst>
                                            <p:cond delay="0"/>
                                          </p:stCondLst>
                                        </p:cTn>
                                        <p:tgtEl>
                                          <p:spTgt spid="493"/>
                                        </p:tgtEl>
                                        <p:attrNameLst>
                                          <p:attrName>style.visibility</p:attrName>
                                        </p:attrNameLst>
                                      </p:cBhvr>
                                      <p:to>
                                        <p:strVal val="visible"/>
                                      </p:to>
                                    </p:set>
                                    <p:animEffect filter="fade" transition="in">
                                      <p:cBhvr>
                                        <p:cTn dur="1000"/>
                                        <p:tgtEl>
                                          <p:spTgt spid="493"/>
                                        </p:tgtEl>
                                      </p:cBhvr>
                                    </p:animEffect>
                                  </p:childTnLst>
                                </p:cTn>
                              </p:par>
                              <p:par>
                                <p:cTn fill="hold" nodeType="withEffect" presetClass="entr" presetID="10" presetSubtype="0">
                                  <p:stCondLst>
                                    <p:cond delay="0"/>
                                  </p:stCondLst>
                                  <p:childTnLst>
                                    <p:set>
                                      <p:cBhvr>
                                        <p:cTn dur="1" fill="hold">
                                          <p:stCondLst>
                                            <p:cond delay="0"/>
                                          </p:stCondLst>
                                        </p:cTn>
                                        <p:tgtEl>
                                          <p:spTgt spid="494"/>
                                        </p:tgtEl>
                                        <p:attrNameLst>
                                          <p:attrName>style.visibility</p:attrName>
                                        </p:attrNameLst>
                                      </p:cBhvr>
                                      <p:to>
                                        <p:strVal val="visible"/>
                                      </p:to>
                                    </p:set>
                                    <p:animEffect filter="fade" transition="in">
                                      <p:cBhvr>
                                        <p:cTn dur="1000"/>
                                        <p:tgtEl>
                                          <p:spTgt spid="494"/>
                                        </p:tgtEl>
                                      </p:cBhvr>
                                    </p:animEffect>
                                  </p:childTnLst>
                                </p:cTn>
                              </p:par>
                              <p:par>
                                <p:cTn fill="hold" nodeType="withEffect" presetClass="entr" presetID="10" presetSubtype="0">
                                  <p:stCondLst>
                                    <p:cond delay="0"/>
                                  </p:stCondLst>
                                  <p:childTnLst>
                                    <p:set>
                                      <p:cBhvr>
                                        <p:cTn dur="1" fill="hold">
                                          <p:stCondLst>
                                            <p:cond delay="0"/>
                                          </p:stCondLst>
                                        </p:cTn>
                                        <p:tgtEl>
                                          <p:spTgt spid="489"/>
                                        </p:tgtEl>
                                        <p:attrNameLst>
                                          <p:attrName>style.visibility</p:attrName>
                                        </p:attrNameLst>
                                      </p:cBhvr>
                                      <p:to>
                                        <p:strVal val="visible"/>
                                      </p:to>
                                    </p:set>
                                    <p:animEffect filter="fade" transition="in">
                                      <p:cBhvr>
                                        <p:cTn dur="1000"/>
                                        <p:tgtEl>
                                          <p:spTgt spid="4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177EE"/>
            </a:gs>
            <a:gs pos="100000">
              <a:srgbClr val="113D8A"/>
            </a:gs>
          </a:gsLst>
          <a:path path="circle">
            <a:fillToRect b="50%" l="50%" r="50%" t="50%"/>
          </a:path>
          <a:tileRect/>
        </a:gradFill>
      </p:bgPr>
    </p:bg>
    <p:spTree>
      <p:nvGrpSpPr>
        <p:cNvPr id="502" name="Shape 502"/>
        <p:cNvGrpSpPr/>
        <p:nvPr/>
      </p:nvGrpSpPr>
      <p:grpSpPr>
        <a:xfrm>
          <a:off x="0" y="0"/>
          <a:ext cx="0" cy="0"/>
          <a:chOff x="0" y="0"/>
          <a:chExt cx="0" cy="0"/>
        </a:xfrm>
      </p:grpSpPr>
      <p:sp>
        <p:nvSpPr>
          <p:cNvPr id="503" name="Google Shape;503;p87"/>
          <p:cNvSpPr txBox="1"/>
          <p:nvPr/>
        </p:nvSpPr>
        <p:spPr>
          <a:xfrm>
            <a:off x="5366925" y="4768000"/>
            <a:ext cx="3776400" cy="3771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4A86E8"/>
                </a:solidFill>
                <a:latin typeface="Varela Round"/>
                <a:ea typeface="Varela Round"/>
                <a:cs typeface="Varela Round"/>
                <a:sym typeface="Varela Round"/>
              </a:rPr>
              <a:t>Work in pairs to create expressions</a:t>
            </a:r>
            <a:endParaRPr b="1" sz="1600">
              <a:solidFill>
                <a:srgbClr val="4A86E8"/>
              </a:solidFill>
              <a:latin typeface="Varela Round"/>
              <a:ea typeface="Varela Round"/>
              <a:cs typeface="Varela Round"/>
              <a:sym typeface="Varela Round"/>
            </a:endParaRPr>
          </a:p>
        </p:txBody>
      </p:sp>
      <p:grpSp>
        <p:nvGrpSpPr>
          <p:cNvPr id="504" name="Google Shape;504;p87"/>
          <p:cNvGrpSpPr/>
          <p:nvPr/>
        </p:nvGrpSpPr>
        <p:grpSpPr>
          <a:xfrm>
            <a:off x="861113" y="1443902"/>
            <a:ext cx="2155695" cy="1900850"/>
            <a:chOff x="861113" y="1443902"/>
            <a:chExt cx="2155695" cy="1900850"/>
          </a:xfrm>
        </p:grpSpPr>
        <p:pic>
          <p:nvPicPr>
            <p:cNvPr id="505" name="Google Shape;505;p87"/>
            <p:cNvPicPr preferRelativeResize="0"/>
            <p:nvPr/>
          </p:nvPicPr>
          <p:blipFill>
            <a:blip r:embed="rId3">
              <a:alphaModFix/>
            </a:blip>
            <a:stretch>
              <a:fillRect/>
            </a:stretch>
          </p:blipFill>
          <p:spPr>
            <a:xfrm>
              <a:off x="861113" y="1443902"/>
              <a:ext cx="2155695" cy="1432524"/>
            </a:xfrm>
            <a:prstGeom prst="rect">
              <a:avLst/>
            </a:prstGeom>
            <a:noFill/>
            <a:ln cap="flat" cmpd="sng" w="28575">
              <a:solidFill>
                <a:schemeClr val="dk2"/>
              </a:solidFill>
              <a:prstDash val="solid"/>
              <a:round/>
              <a:headEnd len="sm" w="sm" type="none"/>
              <a:tailEnd len="sm" w="sm" type="none"/>
            </a:ln>
          </p:spPr>
        </p:pic>
        <p:sp>
          <p:nvSpPr>
            <p:cNvPr id="506" name="Google Shape;506;p87"/>
            <p:cNvSpPr txBox="1"/>
            <p:nvPr/>
          </p:nvSpPr>
          <p:spPr>
            <a:xfrm>
              <a:off x="1289461" y="2898351"/>
              <a:ext cx="12990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rgbClr val="FFFFFF"/>
                  </a:solidFill>
                  <a:latin typeface="Montserrat"/>
                  <a:ea typeface="Montserrat"/>
                  <a:cs typeface="Montserrat"/>
                  <a:sym typeface="Montserrat"/>
                </a:rPr>
                <a:t>Ukraine</a:t>
              </a:r>
              <a:endParaRPr sz="1700">
                <a:solidFill>
                  <a:srgbClr val="FFFFFF"/>
                </a:solidFill>
                <a:latin typeface="Montserrat"/>
                <a:ea typeface="Montserrat"/>
                <a:cs typeface="Montserrat"/>
                <a:sym typeface="Montserrat"/>
              </a:endParaRPr>
            </a:p>
          </p:txBody>
        </p:sp>
      </p:grpSp>
      <p:grpSp>
        <p:nvGrpSpPr>
          <p:cNvPr id="507" name="Google Shape;507;p87"/>
          <p:cNvGrpSpPr/>
          <p:nvPr/>
        </p:nvGrpSpPr>
        <p:grpSpPr>
          <a:xfrm>
            <a:off x="3601348" y="1441600"/>
            <a:ext cx="2155688" cy="1903151"/>
            <a:chOff x="3601348" y="1441600"/>
            <a:chExt cx="2155688" cy="1903151"/>
          </a:xfrm>
        </p:grpSpPr>
        <p:pic>
          <p:nvPicPr>
            <p:cNvPr id="508" name="Google Shape;508;p87"/>
            <p:cNvPicPr preferRelativeResize="0"/>
            <p:nvPr/>
          </p:nvPicPr>
          <p:blipFill>
            <a:blip r:embed="rId4">
              <a:alphaModFix/>
            </a:blip>
            <a:stretch>
              <a:fillRect/>
            </a:stretch>
          </p:blipFill>
          <p:spPr>
            <a:xfrm>
              <a:off x="3601348" y="1441600"/>
              <a:ext cx="2155688" cy="1437127"/>
            </a:xfrm>
            <a:prstGeom prst="rect">
              <a:avLst/>
            </a:prstGeom>
            <a:noFill/>
            <a:ln cap="flat" cmpd="sng" w="28575">
              <a:solidFill>
                <a:schemeClr val="dk2"/>
              </a:solidFill>
              <a:prstDash val="solid"/>
              <a:round/>
              <a:headEnd len="sm" w="sm" type="none"/>
              <a:tailEnd len="sm" w="sm" type="none"/>
            </a:ln>
          </p:spPr>
        </p:pic>
        <p:sp>
          <p:nvSpPr>
            <p:cNvPr id="509" name="Google Shape;509;p87"/>
            <p:cNvSpPr txBox="1"/>
            <p:nvPr/>
          </p:nvSpPr>
          <p:spPr>
            <a:xfrm>
              <a:off x="4029692" y="2898351"/>
              <a:ext cx="12990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rgbClr val="FFFFFF"/>
                  </a:solidFill>
                  <a:latin typeface="Montserrat"/>
                  <a:ea typeface="Montserrat"/>
                  <a:cs typeface="Montserrat"/>
                  <a:sym typeface="Montserrat"/>
                </a:rPr>
                <a:t>Armenia</a:t>
              </a:r>
              <a:endParaRPr sz="1700">
                <a:solidFill>
                  <a:srgbClr val="FFFFFF"/>
                </a:solidFill>
                <a:latin typeface="Montserrat"/>
                <a:ea typeface="Montserrat"/>
                <a:cs typeface="Montserrat"/>
                <a:sym typeface="Montserrat"/>
              </a:endParaRPr>
            </a:p>
          </p:txBody>
        </p:sp>
      </p:grpSp>
      <p:grpSp>
        <p:nvGrpSpPr>
          <p:cNvPr id="510" name="Google Shape;510;p87"/>
          <p:cNvGrpSpPr/>
          <p:nvPr/>
        </p:nvGrpSpPr>
        <p:grpSpPr>
          <a:xfrm>
            <a:off x="6304962" y="1483488"/>
            <a:ext cx="2155688" cy="1861263"/>
            <a:chOff x="6304962" y="1483488"/>
            <a:chExt cx="2155688" cy="1861263"/>
          </a:xfrm>
        </p:grpSpPr>
        <p:pic>
          <p:nvPicPr>
            <p:cNvPr id="511" name="Google Shape;511;p87"/>
            <p:cNvPicPr preferRelativeResize="0"/>
            <p:nvPr/>
          </p:nvPicPr>
          <p:blipFill>
            <a:blip r:embed="rId5">
              <a:alphaModFix/>
            </a:blip>
            <a:stretch>
              <a:fillRect/>
            </a:stretch>
          </p:blipFill>
          <p:spPr>
            <a:xfrm>
              <a:off x="6304962" y="1483488"/>
              <a:ext cx="2155688" cy="1432524"/>
            </a:xfrm>
            <a:prstGeom prst="rect">
              <a:avLst/>
            </a:prstGeom>
            <a:noFill/>
            <a:ln cap="flat" cmpd="sng" w="28575">
              <a:solidFill>
                <a:schemeClr val="dk2"/>
              </a:solidFill>
              <a:prstDash val="solid"/>
              <a:round/>
              <a:headEnd len="sm" w="sm" type="none"/>
              <a:tailEnd len="sm" w="sm" type="none"/>
            </a:ln>
          </p:spPr>
        </p:pic>
        <p:sp>
          <p:nvSpPr>
            <p:cNvPr id="512" name="Google Shape;512;p87"/>
            <p:cNvSpPr txBox="1"/>
            <p:nvPr/>
          </p:nvSpPr>
          <p:spPr>
            <a:xfrm>
              <a:off x="6733306" y="2898351"/>
              <a:ext cx="12990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rgbClr val="FFFFFF"/>
                  </a:solidFill>
                  <a:latin typeface="Montserrat"/>
                  <a:ea typeface="Montserrat"/>
                  <a:cs typeface="Montserrat"/>
                  <a:sym typeface="Montserrat"/>
                </a:rPr>
                <a:t>Mauritius</a:t>
              </a:r>
              <a:endParaRPr sz="1700">
                <a:solidFill>
                  <a:srgbClr val="FFFFFF"/>
                </a:solidFill>
                <a:latin typeface="Montserrat"/>
                <a:ea typeface="Montserrat"/>
                <a:cs typeface="Montserrat"/>
                <a:sym typeface="Montserrat"/>
              </a:endParaRPr>
            </a:p>
          </p:txBody>
        </p:sp>
      </p:grpSp>
      <p:sp>
        <p:nvSpPr>
          <p:cNvPr id="513" name="Google Shape;513;p87"/>
          <p:cNvSpPr txBox="1"/>
          <p:nvPr/>
        </p:nvSpPr>
        <p:spPr>
          <a:xfrm>
            <a:off x="1289461" y="3328250"/>
            <a:ext cx="1299000" cy="446400"/>
          </a:xfrm>
          <a:prstGeom prst="rect">
            <a:avLst/>
          </a:prstGeom>
          <a:solidFill>
            <a:srgbClr val="FFFFFF"/>
          </a:solid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rgbClr val="4A86E8"/>
                </a:solidFill>
                <a:latin typeface="Montserrat SemiBold"/>
                <a:ea typeface="Montserrat SemiBold"/>
                <a:cs typeface="Montserrat SemiBold"/>
                <a:sym typeface="Montserrat SemiBold"/>
              </a:rPr>
              <a:t>1/2</a:t>
            </a:r>
            <a:r>
              <a:rPr lang="en" sz="1700">
                <a:solidFill>
                  <a:srgbClr val="FF00FF"/>
                </a:solidFill>
                <a:latin typeface="Montserrat SemiBold"/>
                <a:ea typeface="Montserrat SemiBold"/>
                <a:cs typeface="Montserrat SemiBold"/>
                <a:sym typeface="Montserrat SemiBold"/>
              </a:rPr>
              <a:t> </a:t>
            </a:r>
            <a:r>
              <a:rPr lang="en" sz="1700">
                <a:solidFill>
                  <a:srgbClr val="434343"/>
                </a:solidFill>
                <a:latin typeface="Montserrat SemiBold"/>
                <a:ea typeface="Montserrat SemiBold"/>
                <a:cs typeface="Montserrat SemiBold"/>
                <a:sym typeface="Montserrat SemiBold"/>
              </a:rPr>
              <a:t>+ </a:t>
            </a:r>
            <a:r>
              <a:rPr lang="en" sz="1700">
                <a:solidFill>
                  <a:srgbClr val="FFC000"/>
                </a:solidFill>
                <a:latin typeface="Montserrat SemiBold"/>
                <a:ea typeface="Montserrat SemiBold"/>
                <a:cs typeface="Montserrat SemiBold"/>
                <a:sym typeface="Montserrat SemiBold"/>
              </a:rPr>
              <a:t>1/2</a:t>
            </a:r>
            <a:endParaRPr sz="1700">
              <a:solidFill>
                <a:srgbClr val="FFC000"/>
              </a:solidFill>
              <a:latin typeface="Montserrat SemiBold"/>
              <a:ea typeface="Montserrat SemiBold"/>
              <a:cs typeface="Montserrat SemiBold"/>
              <a:sym typeface="Montserrat SemiBold"/>
            </a:endParaRPr>
          </a:p>
        </p:txBody>
      </p:sp>
      <p:sp>
        <p:nvSpPr>
          <p:cNvPr id="514" name="Google Shape;514;p87"/>
          <p:cNvSpPr txBox="1"/>
          <p:nvPr/>
        </p:nvSpPr>
        <p:spPr>
          <a:xfrm>
            <a:off x="3858092" y="3328250"/>
            <a:ext cx="1642200" cy="446400"/>
          </a:xfrm>
          <a:prstGeom prst="rect">
            <a:avLst/>
          </a:prstGeom>
          <a:solidFill>
            <a:srgbClr val="FFFFFF"/>
          </a:solid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rgbClr val="CC0000"/>
                </a:solidFill>
                <a:latin typeface="Montserrat SemiBold"/>
                <a:ea typeface="Montserrat SemiBold"/>
                <a:cs typeface="Montserrat SemiBold"/>
                <a:sym typeface="Montserrat SemiBold"/>
              </a:rPr>
              <a:t>1/3</a:t>
            </a:r>
            <a:r>
              <a:rPr lang="en" sz="1700">
                <a:solidFill>
                  <a:srgbClr val="FF00FF"/>
                </a:solidFill>
                <a:latin typeface="Montserrat SemiBold"/>
                <a:ea typeface="Montserrat SemiBold"/>
                <a:cs typeface="Montserrat SemiBold"/>
                <a:sym typeface="Montserrat SemiBold"/>
              </a:rPr>
              <a:t> </a:t>
            </a:r>
            <a:r>
              <a:rPr lang="en" sz="1700">
                <a:solidFill>
                  <a:srgbClr val="434343"/>
                </a:solidFill>
                <a:latin typeface="Montserrat SemiBold"/>
                <a:ea typeface="Montserrat SemiBold"/>
                <a:cs typeface="Montserrat SemiBold"/>
                <a:sym typeface="Montserrat SemiBold"/>
              </a:rPr>
              <a:t>+ </a:t>
            </a:r>
            <a:r>
              <a:rPr lang="en" sz="1700">
                <a:solidFill>
                  <a:srgbClr val="4708C1"/>
                </a:solidFill>
                <a:latin typeface="Montserrat SemiBold"/>
                <a:ea typeface="Montserrat SemiBold"/>
                <a:cs typeface="Montserrat SemiBold"/>
                <a:sym typeface="Montserrat SemiBold"/>
              </a:rPr>
              <a:t>1/3</a:t>
            </a:r>
            <a:r>
              <a:rPr lang="en" sz="1700">
                <a:solidFill>
                  <a:srgbClr val="FFD800"/>
                </a:solidFill>
                <a:latin typeface="Montserrat SemiBold"/>
                <a:ea typeface="Montserrat SemiBold"/>
                <a:cs typeface="Montserrat SemiBold"/>
                <a:sym typeface="Montserrat SemiBold"/>
              </a:rPr>
              <a:t> </a:t>
            </a:r>
            <a:r>
              <a:rPr lang="en" sz="1700">
                <a:solidFill>
                  <a:srgbClr val="434343"/>
                </a:solidFill>
                <a:latin typeface="Montserrat SemiBold"/>
                <a:ea typeface="Montserrat SemiBold"/>
                <a:cs typeface="Montserrat SemiBold"/>
                <a:sym typeface="Montserrat SemiBold"/>
              </a:rPr>
              <a:t>+ </a:t>
            </a:r>
            <a:r>
              <a:rPr lang="en" sz="1700">
                <a:solidFill>
                  <a:srgbClr val="FF9900"/>
                </a:solidFill>
                <a:latin typeface="Montserrat SemiBold"/>
                <a:ea typeface="Montserrat SemiBold"/>
                <a:cs typeface="Montserrat SemiBold"/>
                <a:sym typeface="Montserrat SemiBold"/>
              </a:rPr>
              <a:t>1/3</a:t>
            </a:r>
            <a:endParaRPr sz="1700">
              <a:solidFill>
                <a:srgbClr val="FF9900"/>
              </a:solidFill>
              <a:latin typeface="Montserrat SemiBold"/>
              <a:ea typeface="Montserrat SemiBold"/>
              <a:cs typeface="Montserrat SemiBold"/>
              <a:sym typeface="Montserrat SemiBold"/>
            </a:endParaRPr>
          </a:p>
        </p:txBody>
      </p:sp>
      <p:sp>
        <p:nvSpPr>
          <p:cNvPr id="515" name="Google Shape;515;p87"/>
          <p:cNvSpPr txBox="1"/>
          <p:nvPr/>
        </p:nvSpPr>
        <p:spPr>
          <a:xfrm>
            <a:off x="6392806" y="3328250"/>
            <a:ext cx="1980000" cy="431100"/>
          </a:xfrm>
          <a:prstGeom prst="rect">
            <a:avLst/>
          </a:prstGeom>
          <a:solidFill>
            <a:srgbClr val="FFFFFF"/>
          </a:solid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rgbClr val="CC4125"/>
                </a:solidFill>
                <a:latin typeface="Montserrat SemiBold"/>
                <a:ea typeface="Montserrat SemiBold"/>
                <a:cs typeface="Montserrat SemiBold"/>
                <a:sym typeface="Montserrat SemiBold"/>
              </a:rPr>
              <a:t>1/4</a:t>
            </a:r>
            <a:r>
              <a:rPr lang="en" sz="1600">
                <a:solidFill>
                  <a:srgbClr val="FF00FF"/>
                </a:solidFill>
                <a:latin typeface="Montserrat SemiBold"/>
                <a:ea typeface="Montserrat SemiBold"/>
                <a:cs typeface="Montserrat SemiBold"/>
                <a:sym typeface="Montserrat SemiBold"/>
              </a:rPr>
              <a:t> </a:t>
            </a:r>
            <a:r>
              <a:rPr lang="en" sz="1600">
                <a:solidFill>
                  <a:srgbClr val="434343"/>
                </a:solidFill>
                <a:latin typeface="Montserrat SemiBold"/>
                <a:ea typeface="Montserrat SemiBold"/>
                <a:cs typeface="Montserrat SemiBold"/>
                <a:sym typeface="Montserrat SemiBold"/>
              </a:rPr>
              <a:t>+ </a:t>
            </a:r>
            <a:r>
              <a:rPr lang="en" sz="1600">
                <a:solidFill>
                  <a:srgbClr val="4708C1"/>
                </a:solidFill>
                <a:latin typeface="Montserrat SemiBold"/>
                <a:ea typeface="Montserrat SemiBold"/>
                <a:cs typeface="Montserrat SemiBold"/>
                <a:sym typeface="Montserrat SemiBold"/>
              </a:rPr>
              <a:t>1/4</a:t>
            </a:r>
            <a:r>
              <a:rPr lang="en" sz="1600">
                <a:solidFill>
                  <a:srgbClr val="FFD800"/>
                </a:solidFill>
                <a:latin typeface="Montserrat SemiBold"/>
                <a:ea typeface="Montserrat SemiBold"/>
                <a:cs typeface="Montserrat SemiBold"/>
                <a:sym typeface="Montserrat SemiBold"/>
              </a:rPr>
              <a:t> </a:t>
            </a:r>
            <a:r>
              <a:rPr lang="en" sz="1600">
                <a:solidFill>
                  <a:srgbClr val="434343"/>
                </a:solidFill>
                <a:latin typeface="Montserrat SemiBold"/>
                <a:ea typeface="Montserrat SemiBold"/>
                <a:cs typeface="Montserrat SemiBold"/>
                <a:sym typeface="Montserrat SemiBold"/>
              </a:rPr>
              <a:t>+ </a:t>
            </a:r>
            <a:r>
              <a:rPr lang="en" sz="1600">
                <a:solidFill>
                  <a:srgbClr val="FFD800"/>
                </a:solidFill>
                <a:latin typeface="Montserrat SemiBold"/>
                <a:ea typeface="Montserrat SemiBold"/>
                <a:cs typeface="Montserrat SemiBold"/>
                <a:sym typeface="Montserrat SemiBold"/>
              </a:rPr>
              <a:t>1/4</a:t>
            </a:r>
            <a:r>
              <a:rPr lang="en" sz="1600">
                <a:solidFill>
                  <a:srgbClr val="434343"/>
                </a:solidFill>
                <a:latin typeface="Montserrat SemiBold"/>
                <a:ea typeface="Montserrat SemiBold"/>
                <a:cs typeface="Montserrat SemiBold"/>
                <a:sym typeface="Montserrat SemiBold"/>
              </a:rPr>
              <a:t>+ </a:t>
            </a:r>
            <a:r>
              <a:rPr lang="en" sz="1600">
                <a:solidFill>
                  <a:srgbClr val="6AA84F"/>
                </a:solidFill>
                <a:latin typeface="Montserrat SemiBold"/>
                <a:ea typeface="Montserrat SemiBold"/>
                <a:cs typeface="Montserrat SemiBold"/>
                <a:sym typeface="Montserrat SemiBold"/>
              </a:rPr>
              <a:t>1/4</a:t>
            </a:r>
            <a:endParaRPr sz="1600">
              <a:solidFill>
                <a:srgbClr val="6AA84F"/>
              </a:solidFill>
              <a:latin typeface="Montserrat SemiBold"/>
              <a:ea typeface="Montserrat SemiBold"/>
              <a:cs typeface="Montserrat SemiBold"/>
              <a:sym typeface="Montserrat SemiBold"/>
            </a:endParaRPr>
          </a:p>
        </p:txBody>
      </p:sp>
      <p:pic>
        <p:nvPicPr>
          <p:cNvPr id="516" name="Google Shape;516;p87"/>
          <p:cNvPicPr preferRelativeResize="0"/>
          <p:nvPr/>
        </p:nvPicPr>
        <p:blipFill>
          <a:blip r:embed="rId6">
            <a:alphaModFix/>
          </a:blip>
          <a:stretch>
            <a:fillRect/>
          </a:stretch>
        </p:blipFill>
        <p:spPr>
          <a:xfrm>
            <a:off x="141216" y="4537775"/>
            <a:ext cx="478035" cy="424500"/>
          </a:xfrm>
          <a:prstGeom prst="rect">
            <a:avLst/>
          </a:prstGeom>
          <a:noFill/>
          <a:ln>
            <a:noFill/>
          </a:ln>
        </p:spPr>
      </p:pic>
      <p:sp>
        <p:nvSpPr>
          <p:cNvPr id="517" name="Google Shape;517;p87"/>
          <p:cNvSpPr txBox="1"/>
          <p:nvPr>
            <p:ph idx="4294967295" type="title"/>
          </p:nvPr>
        </p:nvSpPr>
        <p:spPr>
          <a:xfrm>
            <a:off x="70950" y="74250"/>
            <a:ext cx="9002100" cy="627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500">
                <a:latin typeface="Luckiest Guy"/>
                <a:ea typeface="Luckiest Guy"/>
                <a:cs typeface="Luckiest Guy"/>
                <a:sym typeface="Luckiest Guy"/>
              </a:rPr>
              <a:t>Practice</a:t>
            </a:r>
            <a:r>
              <a:rPr lang="en" sz="2500"/>
              <a:t>: Expressing the parts of a shape as a sum of fractions.</a:t>
            </a:r>
            <a:endParaRPr sz="25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3"/>
                                        </p:tgtEl>
                                        <p:attrNameLst>
                                          <p:attrName>style.visibility</p:attrName>
                                        </p:attrNameLst>
                                      </p:cBhvr>
                                      <p:to>
                                        <p:strVal val="visible"/>
                                      </p:to>
                                    </p:set>
                                    <p:animEffect filter="fade" transition="in">
                                      <p:cBhvr>
                                        <p:cTn dur="1000"/>
                                        <p:tgtEl>
                                          <p:spTgt spid="513"/>
                                        </p:tgtEl>
                                      </p:cBhvr>
                                    </p:animEffect>
                                  </p:childTnLst>
                                </p:cTn>
                              </p:par>
                              <p:par>
                                <p:cTn fill="hold" nodeType="withEffect" presetClass="entr" presetID="10" presetSubtype="0">
                                  <p:stCondLst>
                                    <p:cond delay="0"/>
                                  </p:stCondLst>
                                  <p:childTnLst>
                                    <p:set>
                                      <p:cBhvr>
                                        <p:cTn dur="1" fill="hold">
                                          <p:stCondLst>
                                            <p:cond delay="0"/>
                                          </p:stCondLst>
                                        </p:cTn>
                                        <p:tgtEl>
                                          <p:spTgt spid="514"/>
                                        </p:tgtEl>
                                        <p:attrNameLst>
                                          <p:attrName>style.visibility</p:attrName>
                                        </p:attrNameLst>
                                      </p:cBhvr>
                                      <p:to>
                                        <p:strVal val="visible"/>
                                      </p:to>
                                    </p:set>
                                    <p:animEffect filter="fade" transition="in">
                                      <p:cBhvr>
                                        <p:cTn dur="1000"/>
                                        <p:tgtEl>
                                          <p:spTgt spid="514"/>
                                        </p:tgtEl>
                                      </p:cBhvr>
                                    </p:animEffect>
                                  </p:childTnLst>
                                </p:cTn>
                              </p:par>
                              <p:par>
                                <p:cTn fill="hold" nodeType="withEffect" presetClass="entr" presetID="10" presetSubtype="0">
                                  <p:stCondLst>
                                    <p:cond delay="0"/>
                                  </p:stCondLst>
                                  <p:childTnLst>
                                    <p:set>
                                      <p:cBhvr>
                                        <p:cTn dur="1" fill="hold">
                                          <p:stCondLst>
                                            <p:cond delay="0"/>
                                          </p:stCondLst>
                                        </p:cTn>
                                        <p:tgtEl>
                                          <p:spTgt spid="515"/>
                                        </p:tgtEl>
                                        <p:attrNameLst>
                                          <p:attrName>style.visibility</p:attrName>
                                        </p:attrNameLst>
                                      </p:cBhvr>
                                      <p:to>
                                        <p:strVal val="visible"/>
                                      </p:to>
                                    </p:set>
                                    <p:animEffect filter="fade" transition="in">
                                      <p:cBhvr>
                                        <p:cTn dur="1000"/>
                                        <p:tgtEl>
                                          <p:spTgt spid="5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C002"/>
            </a:gs>
            <a:gs pos="100000">
              <a:srgbClr val="795B04"/>
            </a:gs>
          </a:gsLst>
          <a:path path="circle">
            <a:fillToRect b="50%" l="50%" r="50%" t="50%"/>
          </a:path>
          <a:tileRect/>
        </a:gradFill>
      </p:bgPr>
    </p:bg>
    <p:spTree>
      <p:nvGrpSpPr>
        <p:cNvPr id="521" name="Shape 521"/>
        <p:cNvGrpSpPr/>
        <p:nvPr/>
      </p:nvGrpSpPr>
      <p:grpSpPr>
        <a:xfrm>
          <a:off x="0" y="0"/>
          <a:ext cx="0" cy="0"/>
          <a:chOff x="0" y="0"/>
          <a:chExt cx="0" cy="0"/>
        </a:xfrm>
      </p:grpSpPr>
      <p:sp>
        <p:nvSpPr>
          <p:cNvPr id="522" name="Google Shape;522;p88">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88"/>
          <p:cNvSpPr txBox="1"/>
          <p:nvPr/>
        </p:nvSpPr>
        <p:spPr>
          <a:xfrm>
            <a:off x="5784175" y="4720750"/>
            <a:ext cx="3360000" cy="4245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FFFF00"/>
                </a:solidFill>
                <a:latin typeface="Varela Round"/>
                <a:ea typeface="Varela Round"/>
                <a:cs typeface="Varela Round"/>
                <a:sym typeface="Varela Round"/>
              </a:rPr>
              <a:t>Take notes, ask questions</a:t>
            </a:r>
            <a:endParaRPr b="1" sz="1800">
              <a:solidFill>
                <a:srgbClr val="FFFF00"/>
              </a:solidFill>
              <a:latin typeface="Varela Round"/>
              <a:ea typeface="Varela Round"/>
              <a:cs typeface="Varela Round"/>
              <a:sym typeface="Varela Round"/>
            </a:endParaRPr>
          </a:p>
        </p:txBody>
      </p:sp>
      <p:sp>
        <p:nvSpPr>
          <p:cNvPr id="524" name="Google Shape;524;p88"/>
          <p:cNvSpPr txBox="1"/>
          <p:nvPr/>
        </p:nvSpPr>
        <p:spPr>
          <a:xfrm>
            <a:off x="4388177" y="1651913"/>
            <a:ext cx="7503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500">
                <a:solidFill>
                  <a:srgbClr val="4708C1"/>
                </a:solidFill>
                <a:latin typeface="Montserrat SemiBold"/>
                <a:ea typeface="Montserrat SemiBold"/>
                <a:cs typeface="Montserrat SemiBold"/>
                <a:sym typeface="Montserrat SemiBold"/>
              </a:rPr>
              <a:t>¼ </a:t>
            </a:r>
            <a:endParaRPr sz="2500">
              <a:solidFill>
                <a:srgbClr val="4708C1"/>
              </a:solidFill>
              <a:latin typeface="Montserrat SemiBold"/>
              <a:ea typeface="Montserrat SemiBold"/>
              <a:cs typeface="Montserrat SemiBold"/>
              <a:sym typeface="Montserrat SemiBold"/>
            </a:endParaRPr>
          </a:p>
        </p:txBody>
      </p:sp>
      <p:sp>
        <p:nvSpPr>
          <p:cNvPr id="525" name="Google Shape;525;p88"/>
          <p:cNvSpPr txBox="1"/>
          <p:nvPr/>
        </p:nvSpPr>
        <p:spPr>
          <a:xfrm>
            <a:off x="5009027" y="1651913"/>
            <a:ext cx="9018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rgbClr val="4708C1"/>
                </a:solidFill>
                <a:latin typeface="Montserrat SemiBold"/>
                <a:ea typeface="Montserrat SemiBold"/>
                <a:cs typeface="Montserrat SemiBold"/>
                <a:sym typeface="Montserrat SemiBold"/>
              </a:rPr>
              <a:t>+  </a:t>
            </a:r>
            <a:r>
              <a:rPr lang="en" sz="2500">
                <a:solidFill>
                  <a:srgbClr val="4708C1"/>
                </a:solidFill>
                <a:latin typeface="Montserrat SemiBold"/>
                <a:ea typeface="Montserrat SemiBold"/>
                <a:cs typeface="Montserrat SemiBold"/>
                <a:sym typeface="Montserrat SemiBold"/>
              </a:rPr>
              <a:t>¼ </a:t>
            </a:r>
            <a:endParaRPr sz="2500">
              <a:solidFill>
                <a:srgbClr val="4708C1"/>
              </a:solidFill>
              <a:latin typeface="Montserrat SemiBold"/>
              <a:ea typeface="Montserrat SemiBold"/>
              <a:cs typeface="Montserrat SemiBold"/>
              <a:sym typeface="Montserrat SemiBold"/>
            </a:endParaRPr>
          </a:p>
        </p:txBody>
      </p:sp>
      <p:sp>
        <p:nvSpPr>
          <p:cNvPr id="526" name="Google Shape;526;p88"/>
          <p:cNvSpPr txBox="1"/>
          <p:nvPr/>
        </p:nvSpPr>
        <p:spPr>
          <a:xfrm>
            <a:off x="5777102" y="1651913"/>
            <a:ext cx="9018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rgbClr val="4708C1"/>
                </a:solidFill>
                <a:latin typeface="Montserrat SemiBold"/>
                <a:ea typeface="Montserrat SemiBold"/>
                <a:cs typeface="Montserrat SemiBold"/>
                <a:sym typeface="Montserrat SemiBold"/>
              </a:rPr>
              <a:t>+  </a:t>
            </a:r>
            <a:r>
              <a:rPr lang="en" sz="2500">
                <a:solidFill>
                  <a:srgbClr val="4708C1"/>
                </a:solidFill>
                <a:latin typeface="Montserrat SemiBold"/>
                <a:ea typeface="Montserrat SemiBold"/>
                <a:cs typeface="Montserrat SemiBold"/>
                <a:sym typeface="Montserrat SemiBold"/>
              </a:rPr>
              <a:t>¼ </a:t>
            </a:r>
            <a:endParaRPr sz="2500">
              <a:solidFill>
                <a:srgbClr val="4708C1"/>
              </a:solidFill>
              <a:latin typeface="Montserrat SemiBold"/>
              <a:ea typeface="Montserrat SemiBold"/>
              <a:cs typeface="Montserrat SemiBold"/>
              <a:sym typeface="Montserrat SemiBold"/>
            </a:endParaRPr>
          </a:p>
        </p:txBody>
      </p:sp>
      <p:sp>
        <p:nvSpPr>
          <p:cNvPr id="527" name="Google Shape;527;p88"/>
          <p:cNvSpPr txBox="1"/>
          <p:nvPr>
            <p:ph idx="4294967295" type="title"/>
          </p:nvPr>
        </p:nvSpPr>
        <p:spPr>
          <a:xfrm>
            <a:off x="311700" y="742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Luckiest Guy"/>
                <a:ea typeface="Luckiest Guy"/>
                <a:cs typeface="Luckiest Guy"/>
                <a:sym typeface="Luckiest Guy"/>
              </a:rPr>
              <a:t>Remember</a:t>
            </a:r>
            <a:r>
              <a:rPr lang="en"/>
              <a:t>:</a:t>
            </a:r>
            <a:r>
              <a:rPr lang="en"/>
              <a:t> Fractions are sums of </a:t>
            </a:r>
            <a:r>
              <a:rPr i="1" lang="en"/>
              <a:t>like fractions</a:t>
            </a:r>
            <a:r>
              <a:rPr lang="en"/>
              <a:t>.</a:t>
            </a:r>
            <a:endParaRPr/>
          </a:p>
        </p:txBody>
      </p:sp>
      <p:cxnSp>
        <p:nvCxnSpPr>
          <p:cNvPr id="528" name="Google Shape;528;p88"/>
          <p:cNvCxnSpPr/>
          <p:nvPr/>
        </p:nvCxnSpPr>
        <p:spPr>
          <a:xfrm rot="10800000">
            <a:off x="2705627" y="1911437"/>
            <a:ext cx="1560900" cy="0"/>
          </a:xfrm>
          <a:prstGeom prst="straightConnector1">
            <a:avLst/>
          </a:prstGeom>
          <a:noFill/>
          <a:ln cap="flat" cmpd="sng" w="19050">
            <a:solidFill>
              <a:srgbClr val="980000"/>
            </a:solidFill>
            <a:prstDash val="solid"/>
            <a:round/>
            <a:headEnd len="med" w="med" type="stealth"/>
            <a:tailEnd len="med" w="med" type="none"/>
          </a:ln>
        </p:spPr>
      </p:cxnSp>
      <p:grpSp>
        <p:nvGrpSpPr>
          <p:cNvPr id="529" name="Google Shape;529;p88"/>
          <p:cNvGrpSpPr/>
          <p:nvPr/>
        </p:nvGrpSpPr>
        <p:grpSpPr>
          <a:xfrm>
            <a:off x="4892802" y="2249813"/>
            <a:ext cx="687838" cy="639300"/>
            <a:chOff x="3002280" y="3011813"/>
            <a:chExt cx="687838" cy="639300"/>
          </a:xfrm>
        </p:grpSpPr>
        <p:cxnSp>
          <p:nvCxnSpPr>
            <p:cNvPr id="530" name="Google Shape;530;p88"/>
            <p:cNvCxnSpPr/>
            <p:nvPr/>
          </p:nvCxnSpPr>
          <p:spPr>
            <a:xfrm rot="10800000">
              <a:off x="3002280" y="3011813"/>
              <a:ext cx="245700" cy="639300"/>
            </a:xfrm>
            <a:prstGeom prst="straightConnector1">
              <a:avLst/>
            </a:prstGeom>
            <a:noFill/>
            <a:ln cap="flat" cmpd="sng" w="19050">
              <a:solidFill>
                <a:srgbClr val="980000"/>
              </a:solidFill>
              <a:prstDash val="solid"/>
              <a:round/>
              <a:headEnd len="med" w="med" type="stealth"/>
              <a:tailEnd len="med" w="med" type="none"/>
            </a:ln>
          </p:spPr>
        </p:cxnSp>
        <p:cxnSp>
          <p:nvCxnSpPr>
            <p:cNvPr id="531" name="Google Shape;531;p88"/>
            <p:cNvCxnSpPr/>
            <p:nvPr/>
          </p:nvCxnSpPr>
          <p:spPr>
            <a:xfrm flipH="1" rot="10800000">
              <a:off x="3444417" y="3011813"/>
              <a:ext cx="245700" cy="639300"/>
            </a:xfrm>
            <a:prstGeom prst="straightConnector1">
              <a:avLst/>
            </a:prstGeom>
            <a:noFill/>
            <a:ln cap="flat" cmpd="sng" w="19050">
              <a:solidFill>
                <a:srgbClr val="980000"/>
              </a:solidFill>
              <a:prstDash val="solid"/>
              <a:round/>
              <a:headEnd len="med" w="med" type="stealth"/>
              <a:tailEnd len="med" w="med" type="none"/>
            </a:ln>
          </p:spPr>
        </p:cxnSp>
      </p:grpSp>
      <p:sp>
        <p:nvSpPr>
          <p:cNvPr id="532" name="Google Shape;532;p88"/>
          <p:cNvSpPr txBox="1"/>
          <p:nvPr/>
        </p:nvSpPr>
        <p:spPr>
          <a:xfrm>
            <a:off x="6539102" y="1651913"/>
            <a:ext cx="9018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rgbClr val="4708C1"/>
                </a:solidFill>
                <a:latin typeface="Montserrat SemiBold"/>
                <a:ea typeface="Montserrat SemiBold"/>
                <a:cs typeface="Montserrat SemiBold"/>
                <a:sym typeface="Montserrat SemiBold"/>
              </a:rPr>
              <a:t>+  </a:t>
            </a:r>
            <a:r>
              <a:rPr lang="en" sz="2500">
                <a:solidFill>
                  <a:srgbClr val="4708C1"/>
                </a:solidFill>
                <a:latin typeface="Montserrat SemiBold"/>
                <a:ea typeface="Montserrat SemiBold"/>
                <a:cs typeface="Montserrat SemiBold"/>
                <a:sym typeface="Montserrat SemiBold"/>
              </a:rPr>
              <a:t>¼ </a:t>
            </a:r>
            <a:endParaRPr sz="2500">
              <a:solidFill>
                <a:srgbClr val="4708C1"/>
              </a:solidFill>
              <a:latin typeface="Montserrat SemiBold"/>
              <a:ea typeface="Montserrat SemiBold"/>
              <a:cs typeface="Montserrat SemiBold"/>
              <a:sym typeface="Montserrat SemiBold"/>
            </a:endParaRPr>
          </a:p>
        </p:txBody>
      </p:sp>
      <p:sp>
        <p:nvSpPr>
          <p:cNvPr id="533" name="Google Shape;533;p88"/>
          <p:cNvSpPr txBox="1"/>
          <p:nvPr/>
        </p:nvSpPr>
        <p:spPr>
          <a:xfrm>
            <a:off x="4842727" y="2908038"/>
            <a:ext cx="9018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rgbClr val="4708C1"/>
                </a:solidFill>
                <a:latin typeface="Montserrat SemiBold"/>
                <a:ea typeface="Montserrat SemiBold"/>
                <a:cs typeface="Montserrat SemiBold"/>
                <a:sym typeface="Montserrat SemiBold"/>
              </a:rPr>
              <a:t> </a:t>
            </a:r>
            <a:r>
              <a:rPr lang="en" sz="2500">
                <a:solidFill>
                  <a:srgbClr val="4708C1"/>
                </a:solidFill>
                <a:latin typeface="Montserrat SemiBold"/>
                <a:ea typeface="Montserrat SemiBold"/>
                <a:cs typeface="Montserrat SemiBold"/>
                <a:sym typeface="Montserrat SemiBold"/>
              </a:rPr>
              <a:t>2/4</a:t>
            </a:r>
            <a:endParaRPr sz="2500">
              <a:solidFill>
                <a:srgbClr val="4708C1"/>
              </a:solidFill>
              <a:latin typeface="Montserrat SemiBold"/>
              <a:ea typeface="Montserrat SemiBold"/>
              <a:cs typeface="Montserrat SemiBold"/>
              <a:sym typeface="Montserrat SemiBold"/>
            </a:endParaRPr>
          </a:p>
        </p:txBody>
      </p:sp>
      <p:grpSp>
        <p:nvGrpSpPr>
          <p:cNvPr id="534" name="Google Shape;534;p88"/>
          <p:cNvGrpSpPr/>
          <p:nvPr/>
        </p:nvGrpSpPr>
        <p:grpSpPr>
          <a:xfrm>
            <a:off x="5633352" y="2908038"/>
            <a:ext cx="1816200" cy="585000"/>
            <a:chOff x="3742830" y="3670038"/>
            <a:chExt cx="1816200" cy="585000"/>
          </a:xfrm>
        </p:grpSpPr>
        <p:sp>
          <p:nvSpPr>
            <p:cNvPr id="535" name="Google Shape;535;p88"/>
            <p:cNvSpPr txBox="1"/>
            <p:nvPr/>
          </p:nvSpPr>
          <p:spPr>
            <a:xfrm>
              <a:off x="3742830" y="3670038"/>
              <a:ext cx="9018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rgbClr val="4708C1"/>
                  </a:solidFill>
                  <a:latin typeface="Montserrat SemiBold"/>
                  <a:ea typeface="Montserrat SemiBold"/>
                  <a:cs typeface="Montserrat SemiBold"/>
                  <a:sym typeface="Montserrat SemiBold"/>
                </a:rPr>
                <a:t>+  </a:t>
              </a:r>
              <a:r>
                <a:rPr lang="en" sz="2600">
                  <a:solidFill>
                    <a:srgbClr val="4708C1"/>
                  </a:solidFill>
                  <a:latin typeface="Montserrat SemiBold"/>
                  <a:ea typeface="Montserrat SemiBold"/>
                  <a:cs typeface="Montserrat SemiBold"/>
                  <a:sym typeface="Montserrat SemiBold"/>
                </a:rPr>
                <a:t>¼ </a:t>
              </a:r>
              <a:endParaRPr sz="2600">
                <a:solidFill>
                  <a:srgbClr val="4708C1"/>
                </a:solidFill>
                <a:latin typeface="Montserrat SemiBold"/>
                <a:ea typeface="Montserrat SemiBold"/>
                <a:cs typeface="Montserrat SemiBold"/>
                <a:sym typeface="Montserrat SemiBold"/>
              </a:endParaRPr>
            </a:p>
          </p:txBody>
        </p:sp>
        <p:sp>
          <p:nvSpPr>
            <p:cNvPr id="536" name="Google Shape;536;p88"/>
            <p:cNvSpPr txBox="1"/>
            <p:nvPr/>
          </p:nvSpPr>
          <p:spPr>
            <a:xfrm>
              <a:off x="4657230" y="3670038"/>
              <a:ext cx="9018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rgbClr val="4708C1"/>
                  </a:solidFill>
                  <a:latin typeface="Montserrat SemiBold"/>
                  <a:ea typeface="Montserrat SemiBold"/>
                  <a:cs typeface="Montserrat SemiBold"/>
                  <a:sym typeface="Montserrat SemiBold"/>
                </a:rPr>
                <a:t>+  </a:t>
              </a:r>
              <a:r>
                <a:rPr lang="en" sz="2600">
                  <a:solidFill>
                    <a:srgbClr val="4708C1"/>
                  </a:solidFill>
                  <a:latin typeface="Montserrat SemiBold"/>
                  <a:ea typeface="Montserrat SemiBold"/>
                  <a:cs typeface="Montserrat SemiBold"/>
                  <a:sym typeface="Montserrat SemiBold"/>
                </a:rPr>
                <a:t>¼ </a:t>
              </a:r>
              <a:endParaRPr sz="2600">
                <a:solidFill>
                  <a:srgbClr val="4708C1"/>
                </a:solidFill>
                <a:latin typeface="Montserrat SemiBold"/>
                <a:ea typeface="Montserrat SemiBold"/>
                <a:cs typeface="Montserrat SemiBold"/>
                <a:sym typeface="Montserrat SemiBold"/>
              </a:endParaRPr>
            </a:p>
          </p:txBody>
        </p:sp>
      </p:grpSp>
      <p:sp>
        <p:nvSpPr>
          <p:cNvPr id="537" name="Google Shape;537;p88"/>
          <p:cNvSpPr txBox="1"/>
          <p:nvPr/>
        </p:nvSpPr>
        <p:spPr>
          <a:xfrm>
            <a:off x="1694448" y="1504775"/>
            <a:ext cx="3783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rgbClr val="00FF00"/>
                </a:solidFill>
                <a:latin typeface="Times New Roman"/>
                <a:ea typeface="Times New Roman"/>
                <a:cs typeface="Times New Roman"/>
                <a:sym typeface="Times New Roman"/>
              </a:rPr>
              <a:t>4</a:t>
            </a:r>
            <a:endParaRPr sz="3000">
              <a:solidFill>
                <a:srgbClr val="00FF00"/>
              </a:solidFill>
              <a:latin typeface="Times New Roman"/>
              <a:ea typeface="Times New Roman"/>
              <a:cs typeface="Times New Roman"/>
              <a:sym typeface="Times New Roman"/>
            </a:endParaRPr>
          </a:p>
        </p:txBody>
      </p:sp>
      <p:sp>
        <p:nvSpPr>
          <p:cNvPr id="538" name="Google Shape;538;p88"/>
          <p:cNvSpPr txBox="1"/>
          <p:nvPr/>
        </p:nvSpPr>
        <p:spPr>
          <a:xfrm>
            <a:off x="1841773" y="1823975"/>
            <a:ext cx="3783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rgbClr val="00FF00"/>
                </a:solidFill>
                <a:latin typeface="Times New Roman"/>
                <a:ea typeface="Times New Roman"/>
                <a:cs typeface="Times New Roman"/>
                <a:sym typeface="Times New Roman"/>
              </a:rPr>
              <a:t>4</a:t>
            </a:r>
            <a:endParaRPr sz="3000">
              <a:solidFill>
                <a:srgbClr val="00FF00"/>
              </a:solidFill>
              <a:latin typeface="Times New Roman"/>
              <a:ea typeface="Times New Roman"/>
              <a:cs typeface="Times New Roman"/>
              <a:sym typeface="Times New Roman"/>
            </a:endParaRPr>
          </a:p>
        </p:txBody>
      </p:sp>
      <p:cxnSp>
        <p:nvCxnSpPr>
          <p:cNvPr id="539" name="Google Shape;539;p88"/>
          <p:cNvCxnSpPr/>
          <p:nvPr/>
        </p:nvCxnSpPr>
        <p:spPr>
          <a:xfrm flipH="1" rot="10800000">
            <a:off x="1831923" y="1823975"/>
            <a:ext cx="327300" cy="327300"/>
          </a:xfrm>
          <a:prstGeom prst="straightConnector1">
            <a:avLst/>
          </a:prstGeom>
          <a:noFill/>
          <a:ln cap="flat" cmpd="sng" w="28575">
            <a:solidFill>
              <a:srgbClr val="00FF00"/>
            </a:solidFill>
            <a:prstDash val="solid"/>
            <a:round/>
            <a:headEnd len="med" w="med" type="none"/>
            <a:tailEnd len="med" w="med" type="none"/>
          </a:ln>
        </p:spPr>
      </p:cxnSp>
      <p:pic>
        <p:nvPicPr>
          <p:cNvPr id="540" name="Google Shape;540;p88"/>
          <p:cNvPicPr preferRelativeResize="0"/>
          <p:nvPr/>
        </p:nvPicPr>
        <p:blipFill>
          <a:blip r:embed="rId4">
            <a:alphaModFix/>
          </a:blip>
          <a:stretch>
            <a:fillRect/>
          </a:stretch>
        </p:blipFill>
        <p:spPr>
          <a:xfrm>
            <a:off x="141216" y="4537775"/>
            <a:ext cx="478035" cy="424500"/>
          </a:xfrm>
          <a:prstGeom prst="rect">
            <a:avLst/>
          </a:prstGeom>
          <a:noFill/>
          <a:ln>
            <a:noFill/>
          </a:ln>
        </p:spPr>
      </p:pic>
      <p:cxnSp>
        <p:nvCxnSpPr>
          <p:cNvPr id="541" name="Google Shape;541;p88"/>
          <p:cNvCxnSpPr/>
          <p:nvPr/>
        </p:nvCxnSpPr>
        <p:spPr>
          <a:xfrm rot="10800000">
            <a:off x="2705627" y="3206837"/>
            <a:ext cx="1560900" cy="0"/>
          </a:xfrm>
          <a:prstGeom prst="straightConnector1">
            <a:avLst/>
          </a:prstGeom>
          <a:noFill/>
          <a:ln cap="flat" cmpd="sng" w="19050">
            <a:solidFill>
              <a:srgbClr val="980000"/>
            </a:solidFill>
            <a:prstDash val="solid"/>
            <a:round/>
            <a:headEnd len="med" w="med" type="stealth"/>
            <a:tailEnd len="med" w="med" type="none"/>
          </a:ln>
        </p:spPr>
      </p:cxnSp>
      <p:sp>
        <p:nvSpPr>
          <p:cNvPr id="542" name="Google Shape;542;p88"/>
          <p:cNvSpPr txBox="1"/>
          <p:nvPr/>
        </p:nvSpPr>
        <p:spPr>
          <a:xfrm>
            <a:off x="1694448" y="2800175"/>
            <a:ext cx="3783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rgbClr val="00FF00"/>
                </a:solidFill>
                <a:latin typeface="Times New Roman"/>
                <a:ea typeface="Times New Roman"/>
                <a:cs typeface="Times New Roman"/>
                <a:sym typeface="Times New Roman"/>
              </a:rPr>
              <a:t>4</a:t>
            </a:r>
            <a:endParaRPr sz="3000">
              <a:solidFill>
                <a:srgbClr val="00FF00"/>
              </a:solidFill>
              <a:latin typeface="Times New Roman"/>
              <a:ea typeface="Times New Roman"/>
              <a:cs typeface="Times New Roman"/>
              <a:sym typeface="Times New Roman"/>
            </a:endParaRPr>
          </a:p>
        </p:txBody>
      </p:sp>
      <p:sp>
        <p:nvSpPr>
          <p:cNvPr id="543" name="Google Shape;543;p88"/>
          <p:cNvSpPr txBox="1"/>
          <p:nvPr/>
        </p:nvSpPr>
        <p:spPr>
          <a:xfrm>
            <a:off x="1841773" y="3119375"/>
            <a:ext cx="3783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000">
                <a:solidFill>
                  <a:srgbClr val="00FF00"/>
                </a:solidFill>
                <a:latin typeface="Times New Roman"/>
                <a:ea typeface="Times New Roman"/>
                <a:cs typeface="Times New Roman"/>
                <a:sym typeface="Times New Roman"/>
              </a:rPr>
              <a:t>4</a:t>
            </a:r>
            <a:endParaRPr sz="3000">
              <a:solidFill>
                <a:srgbClr val="00FF00"/>
              </a:solidFill>
              <a:latin typeface="Times New Roman"/>
              <a:ea typeface="Times New Roman"/>
              <a:cs typeface="Times New Roman"/>
              <a:sym typeface="Times New Roman"/>
            </a:endParaRPr>
          </a:p>
        </p:txBody>
      </p:sp>
      <p:cxnSp>
        <p:nvCxnSpPr>
          <p:cNvPr id="544" name="Google Shape;544;p88"/>
          <p:cNvCxnSpPr/>
          <p:nvPr/>
        </p:nvCxnSpPr>
        <p:spPr>
          <a:xfrm flipH="1" rot="10800000">
            <a:off x="1831923" y="3119375"/>
            <a:ext cx="327300" cy="327300"/>
          </a:xfrm>
          <a:prstGeom prst="straightConnector1">
            <a:avLst/>
          </a:prstGeom>
          <a:noFill/>
          <a:ln cap="flat" cmpd="sng" w="28575">
            <a:solidFill>
              <a:srgbClr val="00FF00"/>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9"/>
                                        </p:tgtEl>
                                        <p:attrNameLst>
                                          <p:attrName>style.visibility</p:attrName>
                                        </p:attrNameLst>
                                      </p:cBhvr>
                                      <p:to>
                                        <p:strVal val="visible"/>
                                      </p:to>
                                    </p:set>
                                    <p:animEffect filter="fade" transition="in">
                                      <p:cBhvr>
                                        <p:cTn dur="1000"/>
                                        <p:tgtEl>
                                          <p:spTgt spid="52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33"/>
                                        </p:tgtEl>
                                        <p:attrNameLst>
                                          <p:attrName>style.visibility</p:attrName>
                                        </p:attrNameLst>
                                      </p:cBhvr>
                                      <p:to>
                                        <p:strVal val="visible"/>
                                      </p:to>
                                    </p:set>
                                    <p:animEffect filter="fade" transition="in">
                                      <p:cBhvr>
                                        <p:cTn dur="1000"/>
                                        <p:tgtEl>
                                          <p:spTgt spid="53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534"/>
                                        </p:tgtEl>
                                        <p:attrNameLst>
                                          <p:attrName>style.visibility</p:attrName>
                                        </p:attrNameLst>
                                      </p:cBhvr>
                                      <p:to>
                                        <p:strVal val="visible"/>
                                      </p:to>
                                    </p:set>
                                    <p:animEffect filter="fade" transition="in">
                                      <p:cBhvr>
                                        <p:cTn dur="1000"/>
                                        <p:tgtEl>
                                          <p:spTgt spid="5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177EE"/>
            </a:gs>
            <a:gs pos="100000">
              <a:srgbClr val="113D8A"/>
            </a:gs>
          </a:gsLst>
          <a:path path="circle">
            <a:fillToRect b="50%" l="50%" r="50%" t="50%"/>
          </a:path>
          <a:tileRect/>
        </a:gradFill>
      </p:bgPr>
    </p:bg>
    <p:spTree>
      <p:nvGrpSpPr>
        <p:cNvPr id="548" name="Shape 548"/>
        <p:cNvGrpSpPr/>
        <p:nvPr/>
      </p:nvGrpSpPr>
      <p:grpSpPr>
        <a:xfrm>
          <a:off x="0" y="0"/>
          <a:ext cx="0" cy="0"/>
          <a:chOff x="0" y="0"/>
          <a:chExt cx="0" cy="0"/>
        </a:xfrm>
      </p:grpSpPr>
      <p:sp>
        <p:nvSpPr>
          <p:cNvPr id="549" name="Google Shape;549;p89"/>
          <p:cNvSpPr txBox="1"/>
          <p:nvPr/>
        </p:nvSpPr>
        <p:spPr>
          <a:xfrm>
            <a:off x="1078971" y="2687413"/>
            <a:ext cx="12990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rgbClr val="FFFFFF"/>
                </a:solidFill>
                <a:latin typeface="Montserrat"/>
                <a:ea typeface="Montserrat"/>
                <a:cs typeface="Montserrat"/>
                <a:sym typeface="Montserrat"/>
              </a:rPr>
              <a:t>Bhutan</a:t>
            </a:r>
            <a:endParaRPr sz="1700">
              <a:solidFill>
                <a:srgbClr val="FFFFFF"/>
              </a:solidFill>
              <a:latin typeface="Montserrat"/>
              <a:ea typeface="Montserrat"/>
              <a:cs typeface="Montserrat"/>
              <a:sym typeface="Montserrat"/>
            </a:endParaRPr>
          </a:p>
        </p:txBody>
      </p:sp>
      <p:sp>
        <p:nvSpPr>
          <p:cNvPr id="550" name="Google Shape;550;p89"/>
          <p:cNvSpPr txBox="1"/>
          <p:nvPr/>
        </p:nvSpPr>
        <p:spPr>
          <a:xfrm>
            <a:off x="6747725" y="2687413"/>
            <a:ext cx="12990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rgbClr val="FFFFFF"/>
                </a:solidFill>
                <a:latin typeface="Montserrat"/>
                <a:ea typeface="Montserrat"/>
                <a:cs typeface="Montserrat"/>
                <a:sym typeface="Montserrat"/>
              </a:rPr>
              <a:t>Uganda</a:t>
            </a:r>
            <a:endParaRPr sz="1700">
              <a:solidFill>
                <a:srgbClr val="FFFFFF"/>
              </a:solidFill>
              <a:latin typeface="Montserrat"/>
              <a:ea typeface="Montserrat"/>
              <a:cs typeface="Montserrat"/>
              <a:sym typeface="Montserrat"/>
            </a:endParaRPr>
          </a:p>
        </p:txBody>
      </p:sp>
      <p:sp>
        <p:nvSpPr>
          <p:cNvPr id="551" name="Google Shape;551;p89"/>
          <p:cNvSpPr txBox="1"/>
          <p:nvPr/>
        </p:nvSpPr>
        <p:spPr>
          <a:xfrm>
            <a:off x="1078971" y="3069850"/>
            <a:ext cx="1299000" cy="446400"/>
          </a:xfrm>
          <a:prstGeom prst="rect">
            <a:avLst/>
          </a:prstGeom>
          <a:solidFill>
            <a:srgbClr val="FFFFFF"/>
          </a:solid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rgbClr val="FFDF00"/>
                </a:solidFill>
                <a:latin typeface="Montserrat SemiBold"/>
                <a:ea typeface="Montserrat SemiBold"/>
                <a:cs typeface="Montserrat SemiBold"/>
                <a:sym typeface="Montserrat SemiBold"/>
              </a:rPr>
              <a:t>1/2</a:t>
            </a:r>
            <a:r>
              <a:rPr lang="en" sz="1700">
                <a:solidFill>
                  <a:srgbClr val="FFD800"/>
                </a:solidFill>
                <a:latin typeface="Montserrat SemiBold"/>
                <a:ea typeface="Montserrat SemiBold"/>
                <a:cs typeface="Montserrat SemiBold"/>
                <a:sym typeface="Montserrat SemiBold"/>
              </a:rPr>
              <a:t> </a:t>
            </a:r>
            <a:r>
              <a:rPr lang="en" sz="1700">
                <a:latin typeface="Montserrat SemiBold"/>
                <a:ea typeface="Montserrat SemiBold"/>
                <a:cs typeface="Montserrat SemiBold"/>
                <a:sym typeface="Montserrat SemiBold"/>
              </a:rPr>
              <a:t>+</a:t>
            </a:r>
            <a:r>
              <a:rPr lang="en" sz="1700">
                <a:solidFill>
                  <a:srgbClr val="FFD800"/>
                </a:solidFill>
                <a:latin typeface="Montserrat SemiBold"/>
                <a:ea typeface="Montserrat SemiBold"/>
                <a:cs typeface="Montserrat SemiBold"/>
                <a:sym typeface="Montserrat SemiBold"/>
              </a:rPr>
              <a:t> </a:t>
            </a:r>
            <a:r>
              <a:rPr lang="en" sz="1700">
                <a:solidFill>
                  <a:srgbClr val="FF6F00"/>
                </a:solidFill>
                <a:latin typeface="Montserrat SemiBold"/>
                <a:ea typeface="Montserrat SemiBold"/>
                <a:cs typeface="Montserrat SemiBold"/>
                <a:sym typeface="Montserrat SemiBold"/>
              </a:rPr>
              <a:t>1/2</a:t>
            </a:r>
            <a:endParaRPr sz="1700">
              <a:solidFill>
                <a:srgbClr val="FF6F00"/>
              </a:solidFill>
              <a:latin typeface="Montserrat SemiBold"/>
              <a:ea typeface="Montserrat SemiBold"/>
              <a:cs typeface="Montserrat SemiBold"/>
              <a:sym typeface="Montserrat SemiBold"/>
            </a:endParaRPr>
          </a:p>
        </p:txBody>
      </p:sp>
      <p:sp>
        <p:nvSpPr>
          <p:cNvPr id="552" name="Google Shape;552;p89"/>
          <p:cNvSpPr txBox="1"/>
          <p:nvPr/>
        </p:nvSpPr>
        <p:spPr>
          <a:xfrm>
            <a:off x="5930675" y="3069850"/>
            <a:ext cx="2933100" cy="415500"/>
          </a:xfrm>
          <a:prstGeom prst="rect">
            <a:avLst/>
          </a:prstGeom>
          <a:solidFill>
            <a:srgbClr val="FFFFFF"/>
          </a:solid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500">
                <a:latin typeface="Montserrat SemiBold"/>
                <a:ea typeface="Montserrat SemiBold"/>
                <a:cs typeface="Montserrat SemiBold"/>
                <a:sym typeface="Montserrat SemiBold"/>
              </a:rPr>
              <a:t>1/6</a:t>
            </a:r>
            <a:r>
              <a:rPr lang="en" sz="1500">
                <a:solidFill>
                  <a:srgbClr val="FFD800"/>
                </a:solidFill>
                <a:latin typeface="Montserrat SemiBold"/>
                <a:ea typeface="Montserrat SemiBold"/>
                <a:cs typeface="Montserrat SemiBold"/>
                <a:sym typeface="Montserrat SemiBold"/>
              </a:rPr>
              <a:t> </a:t>
            </a:r>
            <a:r>
              <a:rPr lang="en" sz="1500">
                <a:solidFill>
                  <a:srgbClr val="434343"/>
                </a:solidFill>
                <a:latin typeface="Montserrat SemiBold"/>
                <a:ea typeface="Montserrat SemiBold"/>
                <a:cs typeface="Montserrat SemiBold"/>
                <a:sym typeface="Montserrat SemiBold"/>
              </a:rPr>
              <a:t>+</a:t>
            </a:r>
            <a:r>
              <a:rPr lang="en" sz="1500">
                <a:solidFill>
                  <a:srgbClr val="434343"/>
                </a:solidFill>
                <a:latin typeface="Montserrat SemiBold"/>
                <a:ea typeface="Montserrat SemiBold"/>
                <a:cs typeface="Montserrat SemiBold"/>
                <a:sym typeface="Montserrat SemiBold"/>
              </a:rPr>
              <a:t> </a:t>
            </a:r>
            <a:r>
              <a:rPr lang="en" sz="1500">
                <a:solidFill>
                  <a:srgbClr val="FFD800"/>
                </a:solidFill>
                <a:latin typeface="Montserrat SemiBold"/>
                <a:ea typeface="Montserrat SemiBold"/>
                <a:cs typeface="Montserrat SemiBold"/>
                <a:sym typeface="Montserrat SemiBold"/>
              </a:rPr>
              <a:t>1/6 </a:t>
            </a:r>
            <a:r>
              <a:rPr lang="en" sz="1500">
                <a:solidFill>
                  <a:srgbClr val="434343"/>
                </a:solidFill>
                <a:latin typeface="Montserrat SemiBold"/>
                <a:ea typeface="Montserrat SemiBold"/>
                <a:cs typeface="Montserrat SemiBold"/>
                <a:sym typeface="Montserrat SemiBold"/>
              </a:rPr>
              <a:t>+</a:t>
            </a:r>
            <a:r>
              <a:rPr lang="en" sz="1500">
                <a:solidFill>
                  <a:srgbClr val="434343"/>
                </a:solidFill>
                <a:latin typeface="Montserrat SemiBold"/>
                <a:ea typeface="Montserrat SemiBold"/>
                <a:cs typeface="Montserrat SemiBold"/>
                <a:sym typeface="Montserrat SemiBold"/>
              </a:rPr>
              <a:t> </a:t>
            </a:r>
            <a:r>
              <a:rPr lang="en" sz="1500">
                <a:solidFill>
                  <a:srgbClr val="CC4125"/>
                </a:solidFill>
                <a:latin typeface="Montserrat SemiBold"/>
                <a:ea typeface="Montserrat SemiBold"/>
                <a:cs typeface="Montserrat SemiBold"/>
                <a:sym typeface="Montserrat SemiBold"/>
              </a:rPr>
              <a:t>1/6 </a:t>
            </a:r>
            <a:r>
              <a:rPr lang="en" sz="1500">
                <a:latin typeface="Montserrat SemiBold"/>
                <a:ea typeface="Montserrat SemiBold"/>
                <a:cs typeface="Montserrat SemiBold"/>
                <a:sym typeface="Montserrat SemiBold"/>
              </a:rPr>
              <a:t>+</a:t>
            </a:r>
            <a:r>
              <a:rPr lang="en" sz="1500">
                <a:solidFill>
                  <a:srgbClr val="CC4125"/>
                </a:solidFill>
                <a:latin typeface="Montserrat SemiBold"/>
                <a:ea typeface="Montserrat SemiBold"/>
                <a:cs typeface="Montserrat SemiBold"/>
                <a:sym typeface="Montserrat SemiBold"/>
              </a:rPr>
              <a:t> </a:t>
            </a:r>
            <a:r>
              <a:rPr lang="en" sz="1500">
                <a:latin typeface="Montserrat SemiBold"/>
                <a:ea typeface="Montserrat SemiBold"/>
                <a:cs typeface="Montserrat SemiBold"/>
                <a:sym typeface="Montserrat SemiBold"/>
              </a:rPr>
              <a:t>1/6</a:t>
            </a:r>
            <a:r>
              <a:rPr lang="en" sz="1500">
                <a:solidFill>
                  <a:srgbClr val="FFD800"/>
                </a:solidFill>
                <a:latin typeface="Montserrat SemiBold"/>
                <a:ea typeface="Montserrat SemiBold"/>
                <a:cs typeface="Montserrat SemiBold"/>
                <a:sym typeface="Montserrat SemiBold"/>
              </a:rPr>
              <a:t> </a:t>
            </a:r>
            <a:r>
              <a:rPr lang="en" sz="1500">
                <a:solidFill>
                  <a:srgbClr val="434343"/>
                </a:solidFill>
                <a:latin typeface="Montserrat SemiBold"/>
                <a:ea typeface="Montserrat SemiBold"/>
                <a:cs typeface="Montserrat SemiBold"/>
                <a:sym typeface="Montserrat SemiBold"/>
              </a:rPr>
              <a:t>+ </a:t>
            </a:r>
            <a:r>
              <a:rPr lang="en" sz="1500">
                <a:solidFill>
                  <a:srgbClr val="FFD800"/>
                </a:solidFill>
                <a:latin typeface="Montserrat SemiBold"/>
                <a:ea typeface="Montserrat SemiBold"/>
                <a:cs typeface="Montserrat SemiBold"/>
                <a:sym typeface="Montserrat SemiBold"/>
              </a:rPr>
              <a:t>1/6 </a:t>
            </a:r>
            <a:r>
              <a:rPr lang="en" sz="1500">
                <a:solidFill>
                  <a:srgbClr val="434343"/>
                </a:solidFill>
                <a:latin typeface="Montserrat SemiBold"/>
                <a:ea typeface="Montserrat SemiBold"/>
                <a:cs typeface="Montserrat SemiBold"/>
                <a:sym typeface="Montserrat SemiBold"/>
              </a:rPr>
              <a:t>+ </a:t>
            </a:r>
            <a:r>
              <a:rPr lang="en" sz="1500">
                <a:solidFill>
                  <a:srgbClr val="CC4125"/>
                </a:solidFill>
                <a:latin typeface="Montserrat SemiBold"/>
                <a:ea typeface="Montserrat SemiBold"/>
                <a:cs typeface="Montserrat SemiBold"/>
                <a:sym typeface="Montserrat SemiBold"/>
              </a:rPr>
              <a:t>1/6</a:t>
            </a:r>
            <a:endParaRPr sz="1500">
              <a:solidFill>
                <a:srgbClr val="6AA84F"/>
              </a:solidFill>
              <a:latin typeface="Montserrat SemiBold"/>
              <a:ea typeface="Montserrat SemiBold"/>
              <a:cs typeface="Montserrat SemiBold"/>
              <a:sym typeface="Montserrat SemiBold"/>
            </a:endParaRPr>
          </a:p>
        </p:txBody>
      </p:sp>
      <p:pic>
        <p:nvPicPr>
          <p:cNvPr id="553" name="Google Shape;553;p89"/>
          <p:cNvPicPr preferRelativeResize="0"/>
          <p:nvPr/>
        </p:nvPicPr>
        <p:blipFill>
          <a:blip r:embed="rId3">
            <a:alphaModFix/>
          </a:blip>
          <a:stretch>
            <a:fillRect/>
          </a:stretch>
        </p:blipFill>
        <p:spPr>
          <a:xfrm>
            <a:off x="495200" y="1123050"/>
            <a:ext cx="2466541" cy="1639091"/>
          </a:xfrm>
          <a:prstGeom prst="rect">
            <a:avLst/>
          </a:prstGeom>
          <a:noFill/>
          <a:ln cap="flat" cmpd="sng" w="19050">
            <a:solidFill>
              <a:schemeClr val="dk2"/>
            </a:solidFill>
            <a:prstDash val="solid"/>
            <a:round/>
            <a:headEnd len="sm" w="sm" type="none"/>
            <a:tailEnd len="sm" w="sm" type="none"/>
          </a:ln>
        </p:spPr>
      </p:pic>
      <p:pic>
        <p:nvPicPr>
          <p:cNvPr id="554" name="Google Shape;554;p89"/>
          <p:cNvPicPr preferRelativeResize="0"/>
          <p:nvPr/>
        </p:nvPicPr>
        <p:blipFill>
          <a:blip r:embed="rId4">
            <a:alphaModFix/>
          </a:blip>
          <a:stretch>
            <a:fillRect/>
          </a:stretch>
        </p:blipFill>
        <p:spPr>
          <a:xfrm>
            <a:off x="6200812" y="1133664"/>
            <a:ext cx="2392826" cy="1590111"/>
          </a:xfrm>
          <a:prstGeom prst="rect">
            <a:avLst/>
          </a:prstGeom>
          <a:noFill/>
          <a:ln cap="flat" cmpd="sng" w="28575">
            <a:solidFill>
              <a:schemeClr val="dk2"/>
            </a:solidFill>
            <a:prstDash val="solid"/>
            <a:round/>
            <a:headEnd len="sm" w="sm" type="none"/>
            <a:tailEnd len="sm" w="sm" type="none"/>
          </a:ln>
        </p:spPr>
      </p:pic>
      <p:sp>
        <p:nvSpPr>
          <p:cNvPr id="555" name="Google Shape;555;p89"/>
          <p:cNvSpPr txBox="1"/>
          <p:nvPr/>
        </p:nvSpPr>
        <p:spPr>
          <a:xfrm>
            <a:off x="6523175" y="3640700"/>
            <a:ext cx="1748100" cy="431100"/>
          </a:xfrm>
          <a:prstGeom prst="rect">
            <a:avLst/>
          </a:prstGeom>
          <a:solidFill>
            <a:srgbClr val="FFFFFF"/>
          </a:solid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600">
                <a:latin typeface="Montserrat SemiBold"/>
                <a:ea typeface="Montserrat SemiBold"/>
                <a:cs typeface="Montserrat SemiBold"/>
                <a:sym typeface="Montserrat SemiBold"/>
              </a:rPr>
              <a:t>2/6</a:t>
            </a:r>
            <a:r>
              <a:rPr lang="en" sz="1600">
                <a:solidFill>
                  <a:srgbClr val="FFD800"/>
                </a:solidFill>
                <a:latin typeface="Montserrat SemiBold"/>
                <a:ea typeface="Montserrat SemiBold"/>
                <a:cs typeface="Montserrat SemiBold"/>
                <a:sym typeface="Montserrat SemiBold"/>
              </a:rPr>
              <a:t> </a:t>
            </a:r>
            <a:r>
              <a:rPr lang="en" sz="1600">
                <a:solidFill>
                  <a:srgbClr val="434343"/>
                </a:solidFill>
                <a:latin typeface="Montserrat SemiBold"/>
                <a:ea typeface="Montserrat SemiBold"/>
                <a:cs typeface="Montserrat SemiBold"/>
                <a:sym typeface="Montserrat SemiBold"/>
              </a:rPr>
              <a:t>+ </a:t>
            </a:r>
            <a:r>
              <a:rPr lang="en" sz="1600">
                <a:solidFill>
                  <a:srgbClr val="FFD800"/>
                </a:solidFill>
                <a:latin typeface="Montserrat SemiBold"/>
                <a:ea typeface="Montserrat SemiBold"/>
                <a:cs typeface="Montserrat SemiBold"/>
                <a:sym typeface="Montserrat SemiBold"/>
              </a:rPr>
              <a:t>2/6 </a:t>
            </a:r>
            <a:r>
              <a:rPr lang="en" sz="1600">
                <a:solidFill>
                  <a:srgbClr val="434343"/>
                </a:solidFill>
                <a:latin typeface="Montserrat SemiBold"/>
                <a:ea typeface="Montserrat SemiBold"/>
                <a:cs typeface="Montserrat SemiBold"/>
                <a:sym typeface="Montserrat SemiBold"/>
              </a:rPr>
              <a:t>+ </a:t>
            </a:r>
            <a:r>
              <a:rPr lang="en" sz="1600">
                <a:solidFill>
                  <a:srgbClr val="CC4125"/>
                </a:solidFill>
                <a:latin typeface="Montserrat SemiBold"/>
                <a:ea typeface="Montserrat SemiBold"/>
                <a:cs typeface="Montserrat SemiBold"/>
                <a:sym typeface="Montserrat SemiBold"/>
              </a:rPr>
              <a:t>2/6</a:t>
            </a:r>
            <a:r>
              <a:rPr lang="en" sz="1600">
                <a:solidFill>
                  <a:srgbClr val="FF00FF"/>
                </a:solidFill>
                <a:latin typeface="Montserrat SemiBold"/>
                <a:ea typeface="Montserrat SemiBold"/>
                <a:cs typeface="Montserrat SemiBold"/>
                <a:sym typeface="Montserrat SemiBold"/>
              </a:rPr>
              <a:t> </a:t>
            </a:r>
            <a:endParaRPr sz="1600">
              <a:solidFill>
                <a:srgbClr val="6AA84F"/>
              </a:solidFill>
              <a:latin typeface="Montserrat SemiBold"/>
              <a:ea typeface="Montserrat SemiBold"/>
              <a:cs typeface="Montserrat SemiBold"/>
              <a:sym typeface="Montserrat SemiBold"/>
            </a:endParaRPr>
          </a:p>
        </p:txBody>
      </p:sp>
      <p:pic>
        <p:nvPicPr>
          <p:cNvPr id="556" name="Google Shape;556;p89"/>
          <p:cNvPicPr preferRelativeResize="0"/>
          <p:nvPr/>
        </p:nvPicPr>
        <p:blipFill>
          <a:blip r:embed="rId5">
            <a:alphaModFix/>
          </a:blip>
          <a:stretch>
            <a:fillRect/>
          </a:stretch>
        </p:blipFill>
        <p:spPr>
          <a:xfrm>
            <a:off x="3301149" y="1123052"/>
            <a:ext cx="2466550" cy="1639065"/>
          </a:xfrm>
          <a:prstGeom prst="rect">
            <a:avLst/>
          </a:prstGeom>
          <a:noFill/>
          <a:ln cap="flat" cmpd="sng" w="28575">
            <a:solidFill>
              <a:schemeClr val="dk2"/>
            </a:solidFill>
            <a:prstDash val="solid"/>
            <a:round/>
            <a:headEnd len="sm" w="sm" type="none"/>
            <a:tailEnd len="sm" w="sm" type="none"/>
          </a:ln>
        </p:spPr>
      </p:pic>
      <p:sp>
        <p:nvSpPr>
          <p:cNvPr id="557" name="Google Shape;557;p89"/>
          <p:cNvSpPr txBox="1"/>
          <p:nvPr/>
        </p:nvSpPr>
        <p:spPr>
          <a:xfrm>
            <a:off x="3884924" y="2687413"/>
            <a:ext cx="12990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rgbClr val="FFFFFF"/>
                </a:solidFill>
                <a:latin typeface="Montserrat"/>
                <a:ea typeface="Montserrat"/>
                <a:cs typeface="Montserrat"/>
                <a:sym typeface="Montserrat"/>
              </a:rPr>
              <a:t>Austria</a:t>
            </a:r>
            <a:endParaRPr sz="1700">
              <a:solidFill>
                <a:srgbClr val="FFFFFF"/>
              </a:solidFill>
              <a:latin typeface="Montserrat"/>
              <a:ea typeface="Montserrat"/>
              <a:cs typeface="Montserrat"/>
              <a:sym typeface="Montserrat"/>
            </a:endParaRPr>
          </a:p>
        </p:txBody>
      </p:sp>
      <p:sp>
        <p:nvSpPr>
          <p:cNvPr id="558" name="Google Shape;558;p89"/>
          <p:cNvSpPr txBox="1"/>
          <p:nvPr/>
        </p:nvSpPr>
        <p:spPr>
          <a:xfrm>
            <a:off x="3713324" y="3069850"/>
            <a:ext cx="1642200" cy="446400"/>
          </a:xfrm>
          <a:prstGeom prst="rect">
            <a:avLst/>
          </a:prstGeom>
          <a:solidFill>
            <a:srgbClr val="FFFFFF"/>
          </a:solid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700">
                <a:solidFill>
                  <a:srgbClr val="FF0000"/>
                </a:solidFill>
                <a:latin typeface="Montserrat SemiBold"/>
                <a:ea typeface="Montserrat SemiBold"/>
                <a:cs typeface="Montserrat SemiBold"/>
                <a:sym typeface="Montserrat SemiBold"/>
              </a:rPr>
              <a:t>1/3</a:t>
            </a:r>
            <a:r>
              <a:rPr lang="en" sz="1700">
                <a:solidFill>
                  <a:srgbClr val="FF00FF"/>
                </a:solidFill>
                <a:latin typeface="Montserrat SemiBold"/>
                <a:ea typeface="Montserrat SemiBold"/>
                <a:cs typeface="Montserrat SemiBold"/>
                <a:sym typeface="Montserrat SemiBold"/>
              </a:rPr>
              <a:t> </a:t>
            </a:r>
            <a:r>
              <a:rPr lang="en" sz="1700">
                <a:solidFill>
                  <a:srgbClr val="434343"/>
                </a:solidFill>
                <a:latin typeface="Montserrat SemiBold"/>
                <a:ea typeface="Montserrat SemiBold"/>
                <a:cs typeface="Montserrat SemiBold"/>
                <a:sym typeface="Montserrat SemiBold"/>
              </a:rPr>
              <a:t>+ </a:t>
            </a:r>
            <a:r>
              <a:rPr lang="en" sz="1700">
                <a:latin typeface="Montserrat SemiBold"/>
                <a:ea typeface="Montserrat SemiBold"/>
                <a:cs typeface="Montserrat SemiBold"/>
                <a:sym typeface="Montserrat SemiBold"/>
              </a:rPr>
              <a:t>1/3</a:t>
            </a:r>
            <a:r>
              <a:rPr lang="en" sz="1700">
                <a:solidFill>
                  <a:srgbClr val="FFD800"/>
                </a:solidFill>
                <a:latin typeface="Montserrat SemiBold"/>
                <a:ea typeface="Montserrat SemiBold"/>
                <a:cs typeface="Montserrat SemiBold"/>
                <a:sym typeface="Montserrat SemiBold"/>
              </a:rPr>
              <a:t> </a:t>
            </a:r>
            <a:r>
              <a:rPr lang="en" sz="1700">
                <a:solidFill>
                  <a:srgbClr val="434343"/>
                </a:solidFill>
                <a:latin typeface="Montserrat SemiBold"/>
                <a:ea typeface="Montserrat SemiBold"/>
                <a:cs typeface="Montserrat SemiBold"/>
                <a:sym typeface="Montserrat SemiBold"/>
              </a:rPr>
              <a:t>+ </a:t>
            </a:r>
            <a:r>
              <a:rPr lang="en" sz="1700">
                <a:solidFill>
                  <a:srgbClr val="FF0000"/>
                </a:solidFill>
                <a:latin typeface="Montserrat SemiBold"/>
                <a:ea typeface="Montserrat SemiBold"/>
                <a:cs typeface="Montserrat SemiBold"/>
                <a:sym typeface="Montserrat SemiBold"/>
              </a:rPr>
              <a:t>1/3</a:t>
            </a:r>
            <a:endParaRPr sz="1700">
              <a:solidFill>
                <a:srgbClr val="FF0000"/>
              </a:solidFill>
              <a:latin typeface="Montserrat SemiBold"/>
              <a:ea typeface="Montserrat SemiBold"/>
              <a:cs typeface="Montserrat SemiBold"/>
              <a:sym typeface="Montserrat SemiBold"/>
            </a:endParaRPr>
          </a:p>
        </p:txBody>
      </p:sp>
      <p:sp>
        <p:nvSpPr>
          <p:cNvPr id="559" name="Google Shape;559;p89"/>
          <p:cNvSpPr txBox="1"/>
          <p:nvPr/>
        </p:nvSpPr>
        <p:spPr>
          <a:xfrm>
            <a:off x="5366925" y="4768000"/>
            <a:ext cx="3776400" cy="3771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4A86E8"/>
                </a:solidFill>
                <a:latin typeface="Varela Round"/>
                <a:ea typeface="Varela Round"/>
                <a:cs typeface="Varela Round"/>
                <a:sym typeface="Varela Round"/>
              </a:rPr>
              <a:t>Work in pairs to create expressions</a:t>
            </a:r>
            <a:endParaRPr b="1" sz="1600">
              <a:solidFill>
                <a:srgbClr val="4A86E8"/>
              </a:solidFill>
              <a:latin typeface="Varela Round"/>
              <a:ea typeface="Varela Round"/>
              <a:cs typeface="Varela Round"/>
              <a:sym typeface="Varela Round"/>
            </a:endParaRPr>
          </a:p>
        </p:txBody>
      </p:sp>
      <p:sp>
        <p:nvSpPr>
          <p:cNvPr id="560" name="Google Shape;560;p89"/>
          <p:cNvSpPr txBox="1"/>
          <p:nvPr/>
        </p:nvSpPr>
        <p:spPr>
          <a:xfrm>
            <a:off x="3713325" y="3672550"/>
            <a:ext cx="1642200" cy="431100"/>
          </a:xfrm>
          <a:prstGeom prst="rect">
            <a:avLst/>
          </a:prstGeom>
          <a:solidFill>
            <a:srgbClr val="FFFFFF"/>
          </a:solidFill>
          <a:ln cap="flat" cmpd="sng" w="9525">
            <a:solidFill>
              <a:srgbClr val="000000"/>
            </a:solidFill>
            <a:prstDash val="dash"/>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600">
                <a:solidFill>
                  <a:srgbClr val="FF0000"/>
                </a:solidFill>
                <a:latin typeface="Montserrat SemiBold"/>
                <a:ea typeface="Montserrat SemiBold"/>
                <a:cs typeface="Montserrat SemiBold"/>
                <a:sym typeface="Montserrat SemiBold"/>
              </a:rPr>
              <a:t>2</a:t>
            </a:r>
            <a:r>
              <a:rPr lang="en" sz="1600">
                <a:solidFill>
                  <a:srgbClr val="FF0000"/>
                </a:solidFill>
                <a:latin typeface="Montserrat SemiBold"/>
                <a:ea typeface="Montserrat SemiBold"/>
                <a:cs typeface="Montserrat SemiBold"/>
                <a:sym typeface="Montserrat SemiBold"/>
              </a:rPr>
              <a:t>/3</a:t>
            </a:r>
            <a:r>
              <a:rPr lang="en" sz="1600">
                <a:solidFill>
                  <a:srgbClr val="FF00FF"/>
                </a:solidFill>
                <a:latin typeface="Montserrat SemiBold"/>
                <a:ea typeface="Montserrat SemiBold"/>
                <a:cs typeface="Montserrat SemiBold"/>
                <a:sym typeface="Montserrat SemiBold"/>
              </a:rPr>
              <a:t> </a:t>
            </a:r>
            <a:r>
              <a:rPr lang="en" sz="1600">
                <a:solidFill>
                  <a:srgbClr val="434343"/>
                </a:solidFill>
                <a:latin typeface="Montserrat SemiBold"/>
                <a:ea typeface="Montserrat SemiBold"/>
                <a:cs typeface="Montserrat SemiBold"/>
                <a:sym typeface="Montserrat SemiBold"/>
              </a:rPr>
              <a:t>+ </a:t>
            </a:r>
            <a:r>
              <a:rPr lang="en" sz="1600">
                <a:latin typeface="Montserrat SemiBold"/>
                <a:ea typeface="Montserrat SemiBold"/>
                <a:cs typeface="Montserrat SemiBold"/>
                <a:sym typeface="Montserrat SemiBold"/>
              </a:rPr>
              <a:t>1/3</a:t>
            </a:r>
            <a:endParaRPr sz="1600">
              <a:solidFill>
                <a:srgbClr val="FF0000"/>
              </a:solidFill>
              <a:latin typeface="Montserrat SemiBold"/>
              <a:ea typeface="Montserrat SemiBold"/>
              <a:cs typeface="Montserrat SemiBold"/>
              <a:sym typeface="Montserrat SemiBold"/>
            </a:endParaRPr>
          </a:p>
        </p:txBody>
      </p:sp>
      <p:pic>
        <p:nvPicPr>
          <p:cNvPr id="561" name="Google Shape;561;p89"/>
          <p:cNvPicPr preferRelativeResize="0"/>
          <p:nvPr/>
        </p:nvPicPr>
        <p:blipFill>
          <a:blip r:embed="rId6">
            <a:alphaModFix/>
          </a:blip>
          <a:stretch>
            <a:fillRect/>
          </a:stretch>
        </p:blipFill>
        <p:spPr>
          <a:xfrm>
            <a:off x="141216" y="4537775"/>
            <a:ext cx="478035" cy="424500"/>
          </a:xfrm>
          <a:prstGeom prst="rect">
            <a:avLst/>
          </a:prstGeom>
          <a:noFill/>
          <a:ln>
            <a:noFill/>
          </a:ln>
        </p:spPr>
      </p:pic>
      <p:sp>
        <p:nvSpPr>
          <p:cNvPr id="562" name="Google Shape;562;p89"/>
          <p:cNvSpPr txBox="1"/>
          <p:nvPr>
            <p:ph idx="4294967295" type="title"/>
          </p:nvPr>
        </p:nvSpPr>
        <p:spPr>
          <a:xfrm>
            <a:off x="70950" y="74250"/>
            <a:ext cx="9002100" cy="627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500">
                <a:latin typeface="Luckiest Guy"/>
                <a:ea typeface="Luckiest Guy"/>
                <a:cs typeface="Luckiest Guy"/>
                <a:sym typeface="Luckiest Guy"/>
              </a:rPr>
              <a:t>Practice</a:t>
            </a:r>
            <a:r>
              <a:rPr lang="en" sz="2500"/>
              <a:t>: Expressing the parts of a shape as a sum of fractions.</a:t>
            </a:r>
            <a:endParaRPr sz="25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8"/>
                                        </p:tgtEl>
                                        <p:attrNameLst>
                                          <p:attrName>style.visibility</p:attrName>
                                        </p:attrNameLst>
                                      </p:cBhvr>
                                      <p:to>
                                        <p:strVal val="visible"/>
                                      </p:to>
                                    </p:set>
                                    <p:animEffect filter="fade" transition="in">
                                      <p:cBhvr>
                                        <p:cTn dur="1000"/>
                                        <p:tgtEl>
                                          <p:spTgt spid="558"/>
                                        </p:tgtEl>
                                      </p:cBhvr>
                                    </p:animEffect>
                                  </p:childTnLst>
                                </p:cTn>
                              </p:par>
                              <p:par>
                                <p:cTn fill="hold" nodeType="withEffect" presetClass="entr" presetID="10" presetSubtype="0">
                                  <p:stCondLst>
                                    <p:cond delay="0"/>
                                  </p:stCondLst>
                                  <p:childTnLst>
                                    <p:set>
                                      <p:cBhvr>
                                        <p:cTn dur="1" fill="hold">
                                          <p:stCondLst>
                                            <p:cond delay="0"/>
                                          </p:stCondLst>
                                        </p:cTn>
                                        <p:tgtEl>
                                          <p:spTgt spid="551"/>
                                        </p:tgtEl>
                                        <p:attrNameLst>
                                          <p:attrName>style.visibility</p:attrName>
                                        </p:attrNameLst>
                                      </p:cBhvr>
                                      <p:to>
                                        <p:strVal val="visible"/>
                                      </p:to>
                                    </p:set>
                                    <p:animEffect filter="fade" transition="in">
                                      <p:cBhvr>
                                        <p:cTn dur="1000"/>
                                        <p:tgtEl>
                                          <p:spTgt spid="551"/>
                                        </p:tgtEl>
                                      </p:cBhvr>
                                    </p:animEffect>
                                  </p:childTnLst>
                                </p:cTn>
                              </p:par>
                              <p:par>
                                <p:cTn fill="hold" nodeType="withEffect" presetClass="entr" presetID="10" presetSubtype="0">
                                  <p:stCondLst>
                                    <p:cond delay="0"/>
                                  </p:stCondLst>
                                  <p:childTnLst>
                                    <p:set>
                                      <p:cBhvr>
                                        <p:cTn dur="1" fill="hold">
                                          <p:stCondLst>
                                            <p:cond delay="0"/>
                                          </p:stCondLst>
                                        </p:cTn>
                                        <p:tgtEl>
                                          <p:spTgt spid="552"/>
                                        </p:tgtEl>
                                        <p:attrNameLst>
                                          <p:attrName>style.visibility</p:attrName>
                                        </p:attrNameLst>
                                      </p:cBhvr>
                                      <p:to>
                                        <p:strVal val="visible"/>
                                      </p:to>
                                    </p:set>
                                    <p:animEffect filter="fade" transition="in">
                                      <p:cBhvr>
                                        <p:cTn dur="1000"/>
                                        <p:tgtEl>
                                          <p:spTgt spid="5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5"/>
                                        </p:tgtEl>
                                        <p:attrNameLst>
                                          <p:attrName>style.visibility</p:attrName>
                                        </p:attrNameLst>
                                      </p:cBhvr>
                                      <p:to>
                                        <p:strVal val="visible"/>
                                      </p:to>
                                    </p:set>
                                    <p:animEffect filter="fade" transition="in">
                                      <p:cBhvr>
                                        <p:cTn dur="1000"/>
                                        <p:tgtEl>
                                          <p:spTgt spid="555"/>
                                        </p:tgtEl>
                                      </p:cBhvr>
                                    </p:animEffect>
                                  </p:childTnLst>
                                </p:cTn>
                              </p:par>
                              <p:par>
                                <p:cTn fill="hold" nodeType="withEffect" presetClass="entr" presetID="10" presetSubtype="0">
                                  <p:stCondLst>
                                    <p:cond delay="0"/>
                                  </p:stCondLst>
                                  <p:childTnLst>
                                    <p:set>
                                      <p:cBhvr>
                                        <p:cTn dur="1" fill="hold">
                                          <p:stCondLst>
                                            <p:cond delay="0"/>
                                          </p:stCondLst>
                                        </p:cTn>
                                        <p:tgtEl>
                                          <p:spTgt spid="560"/>
                                        </p:tgtEl>
                                        <p:attrNameLst>
                                          <p:attrName>style.visibility</p:attrName>
                                        </p:attrNameLst>
                                      </p:cBhvr>
                                      <p:to>
                                        <p:strVal val="visible"/>
                                      </p:to>
                                    </p:set>
                                    <p:animEffect filter="fade" transition="in">
                                      <p:cBhvr>
                                        <p:cTn dur="1000"/>
                                        <p:tgtEl>
                                          <p:spTgt spid="5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AB2A"/>
            </a:gs>
            <a:gs pos="100000">
              <a:srgbClr val="203E13"/>
            </a:gs>
          </a:gsLst>
          <a:path path="circle">
            <a:fillToRect b="50%" l="50%" r="50%" t="50%"/>
          </a:path>
          <a:tileRect/>
        </a:gradFill>
      </p:bgPr>
    </p:bg>
    <p:spTree>
      <p:nvGrpSpPr>
        <p:cNvPr id="566" name="Shape 566"/>
        <p:cNvGrpSpPr/>
        <p:nvPr/>
      </p:nvGrpSpPr>
      <p:grpSpPr>
        <a:xfrm>
          <a:off x="0" y="0"/>
          <a:ext cx="0" cy="0"/>
          <a:chOff x="0" y="0"/>
          <a:chExt cx="0" cy="0"/>
        </a:xfrm>
      </p:grpSpPr>
      <p:sp>
        <p:nvSpPr>
          <p:cNvPr id="567" name="Google Shape;567;p90"/>
          <p:cNvSpPr txBox="1"/>
          <p:nvPr>
            <p:ph idx="4294967295" type="title"/>
          </p:nvPr>
        </p:nvSpPr>
        <p:spPr>
          <a:xfrm>
            <a:off x="70950" y="74250"/>
            <a:ext cx="9002100" cy="627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500">
                <a:latin typeface="Luckiest Guy"/>
                <a:ea typeface="Luckiest Guy"/>
                <a:cs typeface="Luckiest Guy"/>
                <a:sym typeface="Luckiest Guy"/>
              </a:rPr>
              <a:t>Practice</a:t>
            </a:r>
            <a:r>
              <a:rPr lang="en" sz="2500"/>
              <a:t>: Expressing the parts of a shape as a sum of fractions.</a:t>
            </a:r>
            <a:endParaRPr sz="2500"/>
          </a:p>
        </p:txBody>
      </p:sp>
      <p:grpSp>
        <p:nvGrpSpPr>
          <p:cNvPr id="568" name="Google Shape;568;p90"/>
          <p:cNvGrpSpPr/>
          <p:nvPr/>
        </p:nvGrpSpPr>
        <p:grpSpPr>
          <a:xfrm>
            <a:off x="979163" y="1771100"/>
            <a:ext cx="1346400" cy="1164700"/>
            <a:chOff x="277750" y="3223900"/>
            <a:chExt cx="1346400" cy="1164700"/>
          </a:xfrm>
        </p:grpSpPr>
        <p:sp>
          <p:nvSpPr>
            <p:cNvPr id="569" name="Google Shape;569;p90"/>
            <p:cNvSpPr/>
            <p:nvPr/>
          </p:nvSpPr>
          <p:spPr>
            <a:xfrm flipH="1" rot="10800000">
              <a:off x="622575" y="3817400"/>
              <a:ext cx="660600" cy="571200"/>
            </a:xfrm>
            <a:prstGeom prst="triangle">
              <a:avLst>
                <a:gd fmla="val 50000" name="adj"/>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90"/>
            <p:cNvSpPr/>
            <p:nvPr/>
          </p:nvSpPr>
          <p:spPr>
            <a:xfrm flipH="1">
              <a:off x="622575" y="3223900"/>
              <a:ext cx="660600" cy="571200"/>
            </a:xfrm>
            <a:prstGeom prst="triangle">
              <a:avLst>
                <a:gd fmla="val 50000" name="adj"/>
              </a:avLst>
            </a:prstGeom>
            <a:solidFill>
              <a:srgbClr val="FFFFFF"/>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90"/>
            <p:cNvSpPr/>
            <p:nvPr/>
          </p:nvSpPr>
          <p:spPr>
            <a:xfrm flipH="1">
              <a:off x="277750" y="3817400"/>
              <a:ext cx="660600" cy="571200"/>
            </a:xfrm>
            <a:prstGeom prst="triangle">
              <a:avLst>
                <a:gd fmla="val 50000" name="adj"/>
              </a:avLst>
            </a:prstGeom>
            <a:solidFill>
              <a:srgbClr val="FFFF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90"/>
            <p:cNvSpPr/>
            <p:nvPr/>
          </p:nvSpPr>
          <p:spPr>
            <a:xfrm flipH="1">
              <a:off x="963550" y="3817400"/>
              <a:ext cx="660600" cy="571200"/>
            </a:xfrm>
            <a:prstGeom prst="triangle">
              <a:avLst>
                <a:gd fmla="val 50000" name="adj"/>
              </a:avLst>
            </a:prstGeom>
            <a:solidFill>
              <a:srgbClr val="FFFF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3" name="Google Shape;573;p90"/>
          <p:cNvGrpSpPr/>
          <p:nvPr/>
        </p:nvGrpSpPr>
        <p:grpSpPr>
          <a:xfrm>
            <a:off x="2915937" y="3293050"/>
            <a:ext cx="1321200" cy="1321200"/>
            <a:chOff x="3659075" y="3140650"/>
            <a:chExt cx="1321200" cy="1321200"/>
          </a:xfrm>
        </p:grpSpPr>
        <p:sp>
          <p:nvSpPr>
            <p:cNvPr id="574" name="Google Shape;574;p90"/>
            <p:cNvSpPr/>
            <p:nvPr/>
          </p:nvSpPr>
          <p:spPr>
            <a:xfrm>
              <a:off x="3659075" y="3470950"/>
              <a:ext cx="660600" cy="660600"/>
            </a:xfrm>
            <a:prstGeom prst="diamond">
              <a:avLst/>
            </a:prstGeom>
            <a:solidFill>
              <a:srgbClr val="00FF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90"/>
            <p:cNvSpPr/>
            <p:nvPr/>
          </p:nvSpPr>
          <p:spPr>
            <a:xfrm>
              <a:off x="4319675" y="3470950"/>
              <a:ext cx="660600" cy="660600"/>
            </a:xfrm>
            <a:prstGeom prst="diamond">
              <a:avLst/>
            </a:prstGeom>
            <a:solidFill>
              <a:srgbClr val="00FF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90"/>
            <p:cNvSpPr/>
            <p:nvPr/>
          </p:nvSpPr>
          <p:spPr>
            <a:xfrm rot="5400000">
              <a:off x="3989375" y="3140650"/>
              <a:ext cx="660600" cy="660600"/>
            </a:xfrm>
            <a:prstGeom prst="diamond">
              <a:avLst/>
            </a:prstGeom>
            <a:solidFill>
              <a:srgbClr val="00FF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90"/>
            <p:cNvSpPr/>
            <p:nvPr/>
          </p:nvSpPr>
          <p:spPr>
            <a:xfrm rot="5400000">
              <a:off x="3989375" y="3801250"/>
              <a:ext cx="660600" cy="660600"/>
            </a:xfrm>
            <a:prstGeom prst="diamond">
              <a:avLst/>
            </a:prstGeom>
            <a:solidFill>
              <a:srgbClr val="FFFFFF"/>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8" name="Google Shape;578;p90"/>
          <p:cNvGrpSpPr/>
          <p:nvPr/>
        </p:nvGrpSpPr>
        <p:grpSpPr>
          <a:xfrm>
            <a:off x="7030838" y="3386650"/>
            <a:ext cx="1134000" cy="1134000"/>
            <a:chOff x="6253225" y="3223900"/>
            <a:chExt cx="1134000" cy="1134000"/>
          </a:xfrm>
        </p:grpSpPr>
        <p:sp>
          <p:nvSpPr>
            <p:cNvPr id="579" name="Google Shape;579;p90"/>
            <p:cNvSpPr/>
            <p:nvPr/>
          </p:nvSpPr>
          <p:spPr>
            <a:xfrm>
              <a:off x="6253225" y="3223900"/>
              <a:ext cx="567000" cy="567000"/>
            </a:xfrm>
            <a:prstGeom prst="rect">
              <a:avLst/>
            </a:prstGeom>
            <a:solidFill>
              <a:srgbClr val="00FFFF"/>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90"/>
            <p:cNvSpPr/>
            <p:nvPr/>
          </p:nvSpPr>
          <p:spPr>
            <a:xfrm>
              <a:off x="6820225" y="3223900"/>
              <a:ext cx="567000" cy="567000"/>
            </a:xfrm>
            <a:prstGeom prst="rect">
              <a:avLst/>
            </a:prstGeom>
            <a:solidFill>
              <a:srgbClr val="00FFFF"/>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90"/>
            <p:cNvSpPr/>
            <p:nvPr/>
          </p:nvSpPr>
          <p:spPr>
            <a:xfrm>
              <a:off x="6253225" y="3790900"/>
              <a:ext cx="567000" cy="567000"/>
            </a:xfrm>
            <a:prstGeom prst="rect">
              <a:avLst/>
            </a:prstGeom>
            <a:solidFill>
              <a:srgbClr val="00FFFF"/>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90"/>
            <p:cNvSpPr/>
            <p:nvPr/>
          </p:nvSpPr>
          <p:spPr>
            <a:xfrm>
              <a:off x="6820225" y="3790900"/>
              <a:ext cx="567000" cy="567000"/>
            </a:xfrm>
            <a:prstGeom prst="rect">
              <a:avLst/>
            </a:prstGeom>
            <a:solidFill>
              <a:srgbClr val="00FFFF"/>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3" name="Google Shape;583;p90"/>
          <p:cNvGrpSpPr/>
          <p:nvPr/>
        </p:nvGrpSpPr>
        <p:grpSpPr>
          <a:xfrm>
            <a:off x="4827511" y="1751168"/>
            <a:ext cx="1612952" cy="1204550"/>
            <a:chOff x="4500375" y="3157921"/>
            <a:chExt cx="1543790" cy="1152900"/>
          </a:xfrm>
        </p:grpSpPr>
        <p:sp>
          <p:nvSpPr>
            <p:cNvPr id="584" name="Google Shape;584;p90"/>
            <p:cNvSpPr/>
            <p:nvPr/>
          </p:nvSpPr>
          <p:spPr>
            <a:xfrm>
              <a:off x="4500375" y="3157921"/>
              <a:ext cx="390900" cy="390900"/>
            </a:xfrm>
            <a:prstGeom prst="rect">
              <a:avLst/>
            </a:prstGeom>
            <a:solidFill>
              <a:srgbClr val="FF99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90"/>
            <p:cNvSpPr/>
            <p:nvPr/>
          </p:nvSpPr>
          <p:spPr>
            <a:xfrm>
              <a:off x="4884668" y="3157921"/>
              <a:ext cx="390900" cy="390900"/>
            </a:xfrm>
            <a:prstGeom prst="rect">
              <a:avLst/>
            </a:prstGeom>
            <a:solidFill>
              <a:srgbClr val="FFFFFF"/>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90"/>
            <p:cNvSpPr/>
            <p:nvPr/>
          </p:nvSpPr>
          <p:spPr>
            <a:xfrm>
              <a:off x="4500375" y="3548811"/>
              <a:ext cx="390890" cy="390890"/>
            </a:xfrm>
            <a:prstGeom prst="rect">
              <a:avLst/>
            </a:prstGeom>
            <a:solidFill>
              <a:srgbClr val="FFFFFF"/>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90"/>
            <p:cNvSpPr/>
            <p:nvPr/>
          </p:nvSpPr>
          <p:spPr>
            <a:xfrm>
              <a:off x="4891264" y="3548811"/>
              <a:ext cx="390890" cy="390890"/>
            </a:xfrm>
            <a:prstGeom prst="rect">
              <a:avLst/>
            </a:prstGeom>
            <a:solidFill>
              <a:srgbClr val="FF99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90"/>
            <p:cNvSpPr/>
            <p:nvPr/>
          </p:nvSpPr>
          <p:spPr>
            <a:xfrm>
              <a:off x="5268961" y="3157921"/>
              <a:ext cx="390900" cy="390900"/>
            </a:xfrm>
            <a:prstGeom prst="rect">
              <a:avLst/>
            </a:prstGeom>
            <a:solidFill>
              <a:srgbClr val="FF99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90"/>
            <p:cNvSpPr/>
            <p:nvPr/>
          </p:nvSpPr>
          <p:spPr>
            <a:xfrm>
              <a:off x="5653264" y="3157921"/>
              <a:ext cx="390900" cy="390900"/>
            </a:xfrm>
            <a:prstGeom prst="rect">
              <a:avLst/>
            </a:prstGeom>
            <a:solidFill>
              <a:srgbClr val="FFFFFF"/>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90"/>
            <p:cNvSpPr/>
            <p:nvPr/>
          </p:nvSpPr>
          <p:spPr>
            <a:xfrm>
              <a:off x="5262375" y="3548811"/>
              <a:ext cx="390900" cy="390900"/>
            </a:xfrm>
            <a:prstGeom prst="rect">
              <a:avLst/>
            </a:prstGeom>
            <a:solidFill>
              <a:srgbClr val="FFFFFF"/>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90"/>
            <p:cNvSpPr/>
            <p:nvPr/>
          </p:nvSpPr>
          <p:spPr>
            <a:xfrm>
              <a:off x="5653264" y="3548811"/>
              <a:ext cx="390900" cy="390900"/>
            </a:xfrm>
            <a:prstGeom prst="rect">
              <a:avLst/>
            </a:prstGeom>
            <a:solidFill>
              <a:srgbClr val="FF99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90"/>
            <p:cNvSpPr/>
            <p:nvPr/>
          </p:nvSpPr>
          <p:spPr>
            <a:xfrm>
              <a:off x="4500375" y="3919921"/>
              <a:ext cx="390900" cy="390900"/>
            </a:xfrm>
            <a:prstGeom prst="rect">
              <a:avLst/>
            </a:prstGeom>
            <a:solidFill>
              <a:srgbClr val="FF99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90"/>
            <p:cNvSpPr/>
            <p:nvPr/>
          </p:nvSpPr>
          <p:spPr>
            <a:xfrm>
              <a:off x="4891264" y="3919921"/>
              <a:ext cx="390900" cy="390900"/>
            </a:xfrm>
            <a:prstGeom prst="rect">
              <a:avLst/>
            </a:prstGeom>
            <a:solidFill>
              <a:srgbClr val="FFFFFF"/>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90"/>
            <p:cNvSpPr/>
            <p:nvPr/>
          </p:nvSpPr>
          <p:spPr>
            <a:xfrm>
              <a:off x="5262375" y="3919921"/>
              <a:ext cx="390900" cy="390900"/>
            </a:xfrm>
            <a:prstGeom prst="rect">
              <a:avLst/>
            </a:prstGeom>
            <a:solidFill>
              <a:srgbClr val="FF9900"/>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90"/>
            <p:cNvSpPr/>
            <p:nvPr/>
          </p:nvSpPr>
          <p:spPr>
            <a:xfrm>
              <a:off x="5653264" y="3919921"/>
              <a:ext cx="390900" cy="390900"/>
            </a:xfrm>
            <a:prstGeom prst="rect">
              <a:avLst/>
            </a:prstGeom>
            <a:solidFill>
              <a:srgbClr val="FFFFFF"/>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6" name="Google Shape;596;p90"/>
          <p:cNvSpPr txBox="1"/>
          <p:nvPr/>
        </p:nvSpPr>
        <p:spPr>
          <a:xfrm>
            <a:off x="5366925" y="4768000"/>
            <a:ext cx="3776400" cy="3771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00FF00"/>
                </a:solidFill>
                <a:latin typeface="Varela Round"/>
                <a:ea typeface="Varela Round"/>
                <a:cs typeface="Varela Round"/>
                <a:sym typeface="Varela Round"/>
              </a:rPr>
              <a:t>Work in pairs to create expressions</a:t>
            </a:r>
            <a:endParaRPr b="1" sz="1600">
              <a:solidFill>
                <a:srgbClr val="00FF00"/>
              </a:solidFill>
              <a:latin typeface="Varela Round"/>
              <a:ea typeface="Varela Round"/>
              <a:cs typeface="Varela Round"/>
              <a:sym typeface="Varela Roun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48208"/>
            </a:gs>
            <a:gs pos="100000">
              <a:srgbClr val="703E08"/>
            </a:gs>
          </a:gsLst>
          <a:path path="circle">
            <a:fillToRect b="50%" l="50%" r="50%" t="50%"/>
          </a:path>
          <a:tileRect/>
        </a:gradFill>
      </p:bgPr>
    </p:bg>
    <p:spTree>
      <p:nvGrpSpPr>
        <p:cNvPr id="600" name="Shape 600"/>
        <p:cNvGrpSpPr/>
        <p:nvPr/>
      </p:nvGrpSpPr>
      <p:grpSpPr>
        <a:xfrm>
          <a:off x="0" y="0"/>
          <a:ext cx="0" cy="0"/>
          <a:chOff x="0" y="0"/>
          <a:chExt cx="0" cy="0"/>
        </a:xfrm>
      </p:grpSpPr>
      <p:sp>
        <p:nvSpPr>
          <p:cNvPr id="601" name="Google Shape;601;p91"/>
          <p:cNvSpPr txBox="1"/>
          <p:nvPr/>
        </p:nvSpPr>
        <p:spPr>
          <a:xfrm>
            <a:off x="5095350" y="4720750"/>
            <a:ext cx="4048800" cy="4245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FF9900"/>
                </a:solidFill>
                <a:latin typeface="Varela Round"/>
                <a:ea typeface="Varela Round"/>
                <a:cs typeface="Varela Round"/>
                <a:sym typeface="Varela Round"/>
              </a:rPr>
              <a:t>Focus on objectives, ask questions</a:t>
            </a:r>
            <a:endParaRPr b="1" sz="1800">
              <a:solidFill>
                <a:srgbClr val="FF9900"/>
              </a:solidFill>
              <a:latin typeface="Varela Round"/>
              <a:ea typeface="Varela Round"/>
              <a:cs typeface="Varela Round"/>
              <a:sym typeface="Varela Round"/>
            </a:endParaRPr>
          </a:p>
        </p:txBody>
      </p:sp>
      <p:sp>
        <p:nvSpPr>
          <p:cNvPr id="602" name="Google Shape;602;p91"/>
          <p:cNvSpPr txBox="1"/>
          <p:nvPr>
            <p:ph idx="4294967295" type="title"/>
          </p:nvPr>
        </p:nvSpPr>
        <p:spPr>
          <a:xfrm>
            <a:off x="311700" y="379050"/>
            <a:ext cx="8520600" cy="62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520" u="sng">
                <a:solidFill>
                  <a:srgbClr val="FF0000"/>
                </a:solidFill>
                <a:highlight>
                  <a:srgbClr val="434343"/>
                </a:highlight>
                <a:latin typeface="Luckiest Guy"/>
                <a:ea typeface="Luckiest Guy"/>
                <a:cs typeface="Luckiest Guy"/>
                <a:sym typeface="Luckiest Guy"/>
              </a:rPr>
              <a:t>O</a:t>
            </a:r>
            <a:r>
              <a:rPr lang="en" sz="2520" u="sng">
                <a:solidFill>
                  <a:srgbClr val="FF8400"/>
                </a:solidFill>
                <a:highlight>
                  <a:srgbClr val="434343"/>
                </a:highlight>
                <a:latin typeface="Luckiest Guy"/>
                <a:ea typeface="Luckiest Guy"/>
                <a:cs typeface="Luckiest Guy"/>
                <a:sym typeface="Luckiest Guy"/>
              </a:rPr>
              <a:t>B</a:t>
            </a:r>
            <a:r>
              <a:rPr lang="en" sz="2520" u="sng">
                <a:solidFill>
                  <a:srgbClr val="F5FF00"/>
                </a:solidFill>
                <a:highlight>
                  <a:srgbClr val="434343"/>
                </a:highlight>
                <a:latin typeface="Luckiest Guy"/>
                <a:ea typeface="Luckiest Guy"/>
                <a:cs typeface="Luckiest Guy"/>
                <a:sym typeface="Luckiest Guy"/>
              </a:rPr>
              <a:t>J</a:t>
            </a:r>
            <a:r>
              <a:rPr lang="en" sz="2520" u="sng">
                <a:solidFill>
                  <a:srgbClr val="71FF00"/>
                </a:solidFill>
                <a:highlight>
                  <a:srgbClr val="434343"/>
                </a:highlight>
                <a:latin typeface="Luckiest Guy"/>
                <a:ea typeface="Luckiest Guy"/>
                <a:cs typeface="Luckiest Guy"/>
                <a:sym typeface="Luckiest Guy"/>
              </a:rPr>
              <a:t>E</a:t>
            </a:r>
            <a:r>
              <a:rPr lang="en" sz="2520" u="sng">
                <a:solidFill>
                  <a:srgbClr val="00FF12"/>
                </a:solidFill>
                <a:highlight>
                  <a:srgbClr val="434343"/>
                </a:highlight>
                <a:latin typeface="Luckiest Guy"/>
                <a:ea typeface="Luckiest Guy"/>
                <a:cs typeface="Luckiest Guy"/>
                <a:sym typeface="Luckiest Guy"/>
              </a:rPr>
              <a:t>C</a:t>
            </a:r>
            <a:r>
              <a:rPr lang="en" sz="2520" u="sng">
                <a:solidFill>
                  <a:srgbClr val="00FF96"/>
                </a:solidFill>
                <a:highlight>
                  <a:srgbClr val="434343"/>
                </a:highlight>
                <a:latin typeface="Luckiest Guy"/>
                <a:ea typeface="Luckiest Guy"/>
                <a:cs typeface="Luckiest Guy"/>
                <a:sym typeface="Luckiest Guy"/>
              </a:rPr>
              <a:t>T</a:t>
            </a:r>
            <a:r>
              <a:rPr lang="en" sz="2520" u="sng">
                <a:solidFill>
                  <a:srgbClr val="00E3FF"/>
                </a:solidFill>
                <a:highlight>
                  <a:srgbClr val="434343"/>
                </a:highlight>
                <a:latin typeface="Luckiest Guy"/>
                <a:ea typeface="Luckiest Guy"/>
                <a:cs typeface="Luckiest Guy"/>
                <a:sym typeface="Luckiest Guy"/>
              </a:rPr>
              <a:t>I</a:t>
            </a:r>
            <a:r>
              <a:rPr lang="en" sz="2520" u="sng">
                <a:solidFill>
                  <a:srgbClr val="005FFF"/>
                </a:solidFill>
                <a:highlight>
                  <a:srgbClr val="434343"/>
                </a:highlight>
                <a:latin typeface="Luckiest Guy"/>
                <a:ea typeface="Luckiest Guy"/>
                <a:cs typeface="Luckiest Guy"/>
                <a:sym typeface="Luckiest Guy"/>
              </a:rPr>
              <a:t>V</a:t>
            </a:r>
            <a:r>
              <a:rPr lang="en" sz="2520" u="sng">
                <a:solidFill>
                  <a:srgbClr val="2500FF"/>
                </a:solidFill>
                <a:highlight>
                  <a:srgbClr val="434343"/>
                </a:highlight>
                <a:latin typeface="Luckiest Guy"/>
                <a:ea typeface="Luckiest Guy"/>
                <a:cs typeface="Luckiest Guy"/>
                <a:sym typeface="Luckiest Guy"/>
              </a:rPr>
              <a:t>E</a:t>
            </a:r>
            <a:r>
              <a:rPr lang="en" sz="2520" u="sng">
                <a:solidFill>
                  <a:srgbClr val="A900FF"/>
                </a:solidFill>
                <a:highlight>
                  <a:srgbClr val="434343"/>
                </a:highlight>
                <a:latin typeface="Luckiest Guy"/>
                <a:ea typeface="Luckiest Guy"/>
                <a:cs typeface="Luckiest Guy"/>
                <a:sym typeface="Luckiest Guy"/>
              </a:rPr>
              <a:t>S</a:t>
            </a:r>
            <a:r>
              <a:rPr lang="en" sz="2520" u="sng">
                <a:solidFill>
                  <a:srgbClr val="FF00D0"/>
                </a:solidFill>
                <a:highlight>
                  <a:srgbClr val="434343"/>
                </a:highlight>
                <a:latin typeface="Luckiest Guy"/>
                <a:ea typeface="Luckiest Guy"/>
                <a:cs typeface="Luckiest Guy"/>
                <a:sym typeface="Luckiest Guy"/>
              </a:rPr>
              <a:t>:</a:t>
            </a:r>
            <a:endParaRPr sz="2100" u="sng">
              <a:solidFill>
                <a:srgbClr val="FF004C"/>
              </a:solidFill>
              <a:highlight>
                <a:srgbClr val="FFFFFF"/>
              </a:highlight>
            </a:endParaRPr>
          </a:p>
        </p:txBody>
      </p:sp>
      <p:sp>
        <p:nvSpPr>
          <p:cNvPr id="603" name="Google Shape;603;p91"/>
          <p:cNvSpPr txBox="1"/>
          <p:nvPr>
            <p:ph idx="4294967295" type="title"/>
          </p:nvPr>
        </p:nvSpPr>
        <p:spPr>
          <a:xfrm>
            <a:off x="0" y="912450"/>
            <a:ext cx="9144000" cy="12717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1000"/>
              </a:spcAft>
              <a:buNone/>
            </a:pPr>
            <a:r>
              <a:rPr b="1" lang="en" sz="1900">
                <a:solidFill>
                  <a:srgbClr val="FB00FF"/>
                </a:solidFill>
                <a:latin typeface="Luckiest Guy"/>
                <a:ea typeface="Luckiest Guy"/>
                <a:cs typeface="Luckiest Guy"/>
                <a:sym typeface="Luckiest Guy"/>
              </a:rPr>
              <a:t>#</a:t>
            </a:r>
            <a:r>
              <a:rPr b="1" lang="en" sz="1900">
                <a:solidFill>
                  <a:srgbClr val="FF00DD"/>
                </a:solidFill>
                <a:latin typeface="Luckiest Guy"/>
                <a:ea typeface="Luckiest Guy"/>
                <a:cs typeface="Luckiest Guy"/>
                <a:sym typeface="Luckiest Guy"/>
              </a:rPr>
              <a:t>3</a:t>
            </a:r>
            <a:r>
              <a:rPr b="1" lang="en" sz="1900">
                <a:solidFill>
                  <a:srgbClr val="FF0089"/>
                </a:solidFill>
                <a:latin typeface="Luckiest Guy"/>
                <a:ea typeface="Luckiest Guy"/>
                <a:cs typeface="Luckiest Guy"/>
                <a:sym typeface="Luckiest Guy"/>
              </a:rPr>
              <a:t>a </a:t>
            </a:r>
            <a:r>
              <a:rPr lang="en" sz="1900">
                <a:solidFill>
                  <a:srgbClr val="000000"/>
                </a:solidFill>
                <a:latin typeface="Montserrat"/>
                <a:ea typeface="Montserrat"/>
                <a:cs typeface="Montserrat"/>
                <a:sym typeface="Montserrat"/>
              </a:rPr>
              <a:t>Students will be able to show that adding simple unit fractions creates bigger fractions, by counting and composing fraction tiles.</a:t>
            </a:r>
            <a:endParaRPr sz="1900">
              <a:solidFill>
                <a:srgbClr val="000000"/>
              </a:solidFill>
              <a:highlight>
                <a:srgbClr val="FFFFFF"/>
              </a:highlight>
            </a:endParaRPr>
          </a:p>
        </p:txBody>
      </p:sp>
      <p:sp>
        <p:nvSpPr>
          <p:cNvPr id="604" name="Google Shape;604;p91"/>
          <p:cNvSpPr txBox="1"/>
          <p:nvPr>
            <p:ph idx="4294967295" type="title"/>
          </p:nvPr>
        </p:nvSpPr>
        <p:spPr>
          <a:xfrm>
            <a:off x="311700" y="2512650"/>
            <a:ext cx="8520600" cy="1271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420" u="sng">
                <a:solidFill>
                  <a:srgbClr val="FF0000"/>
                </a:solidFill>
                <a:highlight>
                  <a:srgbClr val="434343"/>
                </a:highlight>
                <a:latin typeface="Luckiest Guy"/>
                <a:ea typeface="Luckiest Guy"/>
                <a:cs typeface="Luckiest Guy"/>
                <a:sym typeface="Luckiest Guy"/>
              </a:rPr>
              <a:t>“</a:t>
            </a:r>
            <a:r>
              <a:rPr lang="en" sz="2420" u="sng">
                <a:solidFill>
                  <a:srgbClr val="FF4800"/>
                </a:solidFill>
                <a:highlight>
                  <a:srgbClr val="434343"/>
                </a:highlight>
                <a:latin typeface="Luckiest Guy"/>
                <a:ea typeface="Luckiest Guy"/>
                <a:cs typeface="Luckiest Guy"/>
                <a:sym typeface="Luckiest Guy"/>
              </a:rPr>
              <a:t>I</a:t>
            </a:r>
            <a:r>
              <a:rPr lang="en" sz="2420" u="sng">
                <a:solidFill>
                  <a:srgbClr val="FF9100"/>
                </a:solidFill>
                <a:highlight>
                  <a:srgbClr val="434343"/>
                </a:highlight>
                <a:latin typeface="Luckiest Guy"/>
                <a:ea typeface="Luckiest Guy"/>
                <a:cs typeface="Luckiest Guy"/>
                <a:sym typeface="Luckiest Guy"/>
              </a:rPr>
              <a:t>-</a:t>
            </a:r>
            <a:r>
              <a:rPr lang="en" sz="2420" u="sng">
                <a:solidFill>
                  <a:srgbClr val="FFDA00"/>
                </a:solidFill>
                <a:highlight>
                  <a:srgbClr val="434343"/>
                </a:highlight>
                <a:latin typeface="Luckiest Guy"/>
                <a:ea typeface="Luckiest Guy"/>
                <a:cs typeface="Luckiest Guy"/>
                <a:sym typeface="Luckiest Guy"/>
              </a:rPr>
              <a:t>C</a:t>
            </a:r>
            <a:r>
              <a:rPr lang="en" sz="2420" u="sng">
                <a:solidFill>
                  <a:srgbClr val="DBFF00"/>
                </a:solidFill>
                <a:highlight>
                  <a:srgbClr val="434343"/>
                </a:highlight>
                <a:latin typeface="Luckiest Guy"/>
                <a:ea typeface="Luckiest Guy"/>
                <a:cs typeface="Luckiest Guy"/>
                <a:sym typeface="Luckiest Guy"/>
              </a:rPr>
              <a:t>a</a:t>
            </a:r>
            <a:r>
              <a:rPr lang="en" sz="2420" u="sng">
                <a:solidFill>
                  <a:srgbClr val="92FF00"/>
                </a:solidFill>
                <a:highlight>
                  <a:srgbClr val="434343"/>
                </a:highlight>
                <a:latin typeface="Luckiest Guy"/>
                <a:ea typeface="Luckiest Guy"/>
                <a:cs typeface="Luckiest Guy"/>
                <a:sym typeface="Luckiest Guy"/>
              </a:rPr>
              <a:t>n</a:t>
            </a:r>
            <a:r>
              <a:rPr lang="en" sz="2420" u="sng">
                <a:solidFill>
                  <a:srgbClr val="49FF00"/>
                </a:solidFill>
                <a:highlight>
                  <a:srgbClr val="434343"/>
                </a:highlight>
                <a:latin typeface="Luckiest Guy"/>
                <a:ea typeface="Luckiest Guy"/>
                <a:cs typeface="Luckiest Guy"/>
                <a:sym typeface="Luckiest Guy"/>
              </a:rPr>
              <a:t>…</a:t>
            </a:r>
            <a:r>
              <a:rPr lang="en" sz="2420" u="sng">
                <a:solidFill>
                  <a:srgbClr val="01FF00"/>
                </a:solidFill>
                <a:highlight>
                  <a:srgbClr val="434343"/>
                </a:highlight>
                <a:latin typeface="Luckiest Guy"/>
                <a:ea typeface="Luckiest Guy"/>
                <a:cs typeface="Luckiest Guy"/>
                <a:sym typeface="Luckiest Guy"/>
              </a:rPr>
              <a:t>”</a:t>
            </a:r>
            <a:r>
              <a:rPr lang="en" sz="2420" u="sng">
                <a:solidFill>
                  <a:srgbClr val="00FF47"/>
                </a:solidFill>
                <a:highlight>
                  <a:srgbClr val="434343"/>
                </a:highlight>
                <a:latin typeface="Luckiest Guy"/>
                <a:ea typeface="Luckiest Guy"/>
                <a:cs typeface="Luckiest Guy"/>
                <a:sym typeface="Luckiest Guy"/>
              </a:rPr>
              <a:t> </a:t>
            </a:r>
            <a:r>
              <a:rPr lang="en" sz="2420" u="sng">
                <a:solidFill>
                  <a:srgbClr val="00FF90"/>
                </a:solidFill>
                <a:highlight>
                  <a:srgbClr val="434343"/>
                </a:highlight>
                <a:latin typeface="Luckiest Guy"/>
                <a:ea typeface="Luckiest Guy"/>
                <a:cs typeface="Luckiest Guy"/>
                <a:sym typeface="Luckiest Guy"/>
              </a:rPr>
              <a:t>S</a:t>
            </a:r>
            <a:r>
              <a:rPr lang="en" sz="2420" u="sng">
                <a:solidFill>
                  <a:srgbClr val="00FFD8"/>
                </a:solidFill>
                <a:highlight>
                  <a:srgbClr val="434343"/>
                </a:highlight>
                <a:latin typeface="Luckiest Guy"/>
                <a:ea typeface="Luckiest Guy"/>
                <a:cs typeface="Luckiest Guy"/>
                <a:sym typeface="Luckiest Guy"/>
              </a:rPr>
              <a:t>t</a:t>
            </a:r>
            <a:r>
              <a:rPr lang="en" sz="2420" u="sng">
                <a:solidFill>
                  <a:srgbClr val="00DCFF"/>
                </a:solidFill>
                <a:highlight>
                  <a:srgbClr val="434343"/>
                </a:highlight>
                <a:latin typeface="Luckiest Guy"/>
                <a:ea typeface="Luckiest Guy"/>
                <a:cs typeface="Luckiest Guy"/>
                <a:sym typeface="Luckiest Guy"/>
              </a:rPr>
              <a:t>a</a:t>
            </a:r>
            <a:r>
              <a:rPr lang="en" sz="2420" u="sng">
                <a:solidFill>
                  <a:srgbClr val="0093FF"/>
                </a:solidFill>
                <a:highlight>
                  <a:srgbClr val="434343"/>
                </a:highlight>
                <a:latin typeface="Luckiest Guy"/>
                <a:ea typeface="Luckiest Guy"/>
                <a:cs typeface="Luckiest Guy"/>
                <a:sym typeface="Luckiest Guy"/>
              </a:rPr>
              <a:t>t</a:t>
            </a:r>
            <a:r>
              <a:rPr lang="en" sz="2420" u="sng">
                <a:solidFill>
                  <a:srgbClr val="004BFF"/>
                </a:solidFill>
                <a:highlight>
                  <a:srgbClr val="434343"/>
                </a:highlight>
                <a:latin typeface="Luckiest Guy"/>
                <a:ea typeface="Luckiest Guy"/>
                <a:cs typeface="Luckiest Guy"/>
                <a:sym typeface="Luckiest Guy"/>
              </a:rPr>
              <a:t>e</a:t>
            </a:r>
            <a:r>
              <a:rPr lang="en" sz="2420" u="sng">
                <a:solidFill>
                  <a:srgbClr val="0002FF"/>
                </a:solidFill>
                <a:highlight>
                  <a:srgbClr val="434343"/>
                </a:highlight>
                <a:latin typeface="Luckiest Guy"/>
                <a:ea typeface="Luckiest Guy"/>
                <a:cs typeface="Luckiest Guy"/>
                <a:sym typeface="Luckiest Guy"/>
              </a:rPr>
              <a:t>m</a:t>
            </a:r>
            <a:r>
              <a:rPr lang="en" sz="2420" u="sng">
                <a:solidFill>
                  <a:srgbClr val="4600FF"/>
                </a:solidFill>
                <a:highlight>
                  <a:srgbClr val="434343"/>
                </a:highlight>
                <a:latin typeface="Luckiest Guy"/>
                <a:ea typeface="Luckiest Guy"/>
                <a:cs typeface="Luckiest Guy"/>
                <a:sym typeface="Luckiest Guy"/>
              </a:rPr>
              <a:t>e</a:t>
            </a:r>
            <a:r>
              <a:rPr lang="en" sz="2420" u="sng">
                <a:solidFill>
                  <a:srgbClr val="8E00FF"/>
                </a:solidFill>
                <a:highlight>
                  <a:srgbClr val="434343"/>
                </a:highlight>
                <a:latin typeface="Luckiest Guy"/>
                <a:ea typeface="Luckiest Guy"/>
                <a:cs typeface="Luckiest Guy"/>
                <a:sym typeface="Luckiest Guy"/>
              </a:rPr>
              <a:t>n</a:t>
            </a:r>
            <a:r>
              <a:rPr lang="en" sz="2420" u="sng">
                <a:solidFill>
                  <a:srgbClr val="D700FF"/>
                </a:solidFill>
                <a:highlight>
                  <a:srgbClr val="434343"/>
                </a:highlight>
                <a:latin typeface="Luckiest Guy"/>
                <a:ea typeface="Luckiest Guy"/>
                <a:cs typeface="Luckiest Guy"/>
                <a:sym typeface="Luckiest Guy"/>
              </a:rPr>
              <a:t>t</a:t>
            </a:r>
            <a:r>
              <a:rPr lang="en" sz="2420" u="sng">
                <a:solidFill>
                  <a:srgbClr val="FF00DD"/>
                </a:solidFill>
                <a:highlight>
                  <a:srgbClr val="434343"/>
                </a:highlight>
                <a:latin typeface="Luckiest Guy"/>
                <a:ea typeface="Luckiest Guy"/>
                <a:cs typeface="Luckiest Guy"/>
                <a:sym typeface="Luckiest Guy"/>
              </a:rPr>
              <a:t>s</a:t>
            </a:r>
            <a:r>
              <a:rPr lang="en" sz="2420" u="sng">
                <a:solidFill>
                  <a:srgbClr val="FF0095"/>
                </a:solidFill>
                <a:highlight>
                  <a:srgbClr val="434343"/>
                </a:highlight>
                <a:latin typeface="Luckiest Guy"/>
                <a:ea typeface="Luckiest Guy"/>
                <a:cs typeface="Luckiest Guy"/>
                <a:sym typeface="Luckiest Guy"/>
              </a:rPr>
              <a:t>:</a:t>
            </a:r>
            <a:endParaRPr sz="2420" u="sng">
              <a:solidFill>
                <a:srgbClr val="FF0095"/>
              </a:solidFill>
              <a:highlight>
                <a:srgbClr val="434343"/>
              </a:highlight>
              <a:latin typeface="Luckiest Guy"/>
              <a:ea typeface="Luckiest Guy"/>
              <a:cs typeface="Luckiest Guy"/>
              <a:sym typeface="Luckiest Guy"/>
            </a:endParaRPr>
          </a:p>
          <a:p>
            <a:pPr indent="0" lvl="0" marL="0" rtl="0" algn="ctr">
              <a:spcBef>
                <a:spcPts val="1000"/>
              </a:spcBef>
              <a:spcAft>
                <a:spcPts val="1800"/>
              </a:spcAft>
              <a:buSzPts val="990"/>
              <a:buNone/>
            </a:pPr>
            <a:r>
              <a:rPr lang="en" sz="1800">
                <a:solidFill>
                  <a:srgbClr val="000000"/>
                </a:solidFill>
                <a:latin typeface="Montserrat"/>
                <a:ea typeface="Montserrat"/>
                <a:cs typeface="Montserrat"/>
                <a:sym typeface="Montserrat"/>
              </a:rPr>
              <a:t>I can use fraction tiles to show that unit fractions compose bigger fractions.</a:t>
            </a:r>
            <a:endParaRPr sz="1800">
              <a:solidFill>
                <a:srgbClr val="000000"/>
              </a:solidFill>
              <a:latin typeface="Montserrat"/>
              <a:ea typeface="Montserrat"/>
              <a:cs typeface="Montserrat"/>
              <a:sym typeface="Montserrat"/>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AB2A"/>
            </a:gs>
            <a:gs pos="100000">
              <a:srgbClr val="203E13"/>
            </a:gs>
          </a:gsLst>
          <a:path path="circle">
            <a:fillToRect b="50%" l="50%" r="50%" t="50%"/>
          </a:path>
          <a:tileRect/>
        </a:gradFill>
      </p:bgPr>
    </p:bg>
    <p:spTree>
      <p:nvGrpSpPr>
        <p:cNvPr id="608" name="Shape 608"/>
        <p:cNvGrpSpPr/>
        <p:nvPr/>
      </p:nvGrpSpPr>
      <p:grpSpPr>
        <a:xfrm>
          <a:off x="0" y="0"/>
          <a:ext cx="0" cy="0"/>
          <a:chOff x="0" y="0"/>
          <a:chExt cx="0" cy="0"/>
        </a:xfrm>
      </p:grpSpPr>
      <p:sp>
        <p:nvSpPr>
          <p:cNvPr id="609" name="Google Shape;609;p92">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92"/>
          <p:cNvSpPr txBox="1"/>
          <p:nvPr/>
        </p:nvSpPr>
        <p:spPr>
          <a:xfrm>
            <a:off x="886286" y="1036800"/>
            <a:ext cx="31494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FFFFFF"/>
                </a:solidFill>
                <a:latin typeface="Montserrat"/>
                <a:ea typeface="Montserrat"/>
                <a:cs typeface="Montserrat"/>
                <a:sym typeface="Montserrat"/>
              </a:rPr>
              <a:t>OFFLINE:</a:t>
            </a:r>
            <a:endParaRPr b="1">
              <a:solidFill>
                <a:srgbClr val="FFFFFF"/>
              </a:solidFill>
              <a:latin typeface="Montserrat"/>
              <a:ea typeface="Montserrat"/>
              <a:cs typeface="Montserrat"/>
              <a:sym typeface="Montserrat"/>
            </a:endParaRPr>
          </a:p>
          <a:p>
            <a:pPr indent="0" lvl="0" marL="0" rtl="0" algn="ctr">
              <a:spcBef>
                <a:spcPts val="0"/>
              </a:spcBef>
              <a:spcAft>
                <a:spcPts val="0"/>
              </a:spcAft>
              <a:buNone/>
            </a:pPr>
            <a:r>
              <a:rPr lang="en">
                <a:solidFill>
                  <a:srgbClr val="FFFFFF"/>
                </a:solidFill>
                <a:latin typeface="Montserrat Medium"/>
                <a:ea typeface="Montserrat Medium"/>
                <a:cs typeface="Montserrat Medium"/>
                <a:sym typeface="Montserrat Medium"/>
              </a:rPr>
              <a:t>fraction tiles</a:t>
            </a:r>
            <a:r>
              <a:rPr lang="en">
                <a:solidFill>
                  <a:srgbClr val="FFFFFF"/>
                </a:solidFill>
                <a:latin typeface="Montserrat Medium"/>
                <a:ea typeface="Montserrat Medium"/>
                <a:cs typeface="Montserrat Medium"/>
                <a:sym typeface="Montserrat Medium"/>
              </a:rPr>
              <a:t> (paper of plastic)</a:t>
            </a:r>
            <a:endParaRPr>
              <a:solidFill>
                <a:srgbClr val="FFFFFF"/>
              </a:solidFill>
              <a:latin typeface="Montserrat Medium"/>
              <a:ea typeface="Montserrat Medium"/>
              <a:cs typeface="Montserrat Medium"/>
              <a:sym typeface="Montserrat Medium"/>
            </a:endParaRPr>
          </a:p>
        </p:txBody>
      </p:sp>
      <p:sp>
        <p:nvSpPr>
          <p:cNvPr id="611" name="Google Shape;611;p92"/>
          <p:cNvSpPr txBox="1"/>
          <p:nvPr/>
        </p:nvSpPr>
        <p:spPr>
          <a:xfrm>
            <a:off x="5617552" y="1049050"/>
            <a:ext cx="26961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solidFill>
                  <a:srgbClr val="FFFFFF"/>
                </a:solidFill>
                <a:latin typeface="Montserrat"/>
                <a:ea typeface="Montserrat"/>
                <a:cs typeface="Montserrat"/>
                <a:sym typeface="Montserrat"/>
              </a:rPr>
              <a:t>ONLINE</a:t>
            </a:r>
            <a:r>
              <a:rPr lang="en" sz="1500">
                <a:solidFill>
                  <a:srgbClr val="FFFFFF"/>
                </a:solidFill>
                <a:latin typeface="Montserrat Medium"/>
                <a:ea typeface="Montserrat Medium"/>
                <a:cs typeface="Montserrat Medium"/>
                <a:sym typeface="Montserrat Medium"/>
              </a:rPr>
              <a:t>: </a:t>
            </a:r>
            <a:r>
              <a:rPr lang="en" sz="1500" u="sng">
                <a:solidFill>
                  <a:schemeClr val="hlink"/>
                </a:solidFill>
                <a:latin typeface="Montserrat Medium"/>
                <a:ea typeface="Montserrat Medium"/>
                <a:cs typeface="Montserrat Medium"/>
                <a:sym typeface="Montserrat Medium"/>
                <a:hlinkClick r:id="rId4"/>
              </a:rPr>
              <a:t>Fraction Wall</a:t>
            </a:r>
            <a:endParaRPr sz="1500">
              <a:solidFill>
                <a:srgbClr val="FFFFFF"/>
              </a:solidFill>
              <a:latin typeface="Montserrat Medium"/>
              <a:ea typeface="Montserrat Medium"/>
              <a:cs typeface="Montserrat Medium"/>
              <a:sym typeface="Montserrat Medium"/>
            </a:endParaRPr>
          </a:p>
        </p:txBody>
      </p:sp>
      <p:pic>
        <p:nvPicPr>
          <p:cNvPr id="612" name="Google Shape;612;p92"/>
          <p:cNvPicPr preferRelativeResize="0"/>
          <p:nvPr/>
        </p:nvPicPr>
        <p:blipFill>
          <a:blip r:embed="rId5">
            <a:alphaModFix/>
          </a:blip>
          <a:stretch>
            <a:fillRect/>
          </a:stretch>
        </p:blipFill>
        <p:spPr>
          <a:xfrm>
            <a:off x="692275" y="1696858"/>
            <a:ext cx="3537451" cy="2657093"/>
          </a:xfrm>
          <a:prstGeom prst="rect">
            <a:avLst/>
          </a:prstGeom>
          <a:noFill/>
          <a:ln>
            <a:noFill/>
          </a:ln>
        </p:spPr>
      </p:pic>
      <p:sp>
        <p:nvSpPr>
          <p:cNvPr id="613" name="Google Shape;613;p92"/>
          <p:cNvSpPr txBox="1"/>
          <p:nvPr/>
        </p:nvSpPr>
        <p:spPr>
          <a:xfrm>
            <a:off x="6306150" y="4768000"/>
            <a:ext cx="2837400" cy="3771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700">
                <a:solidFill>
                  <a:srgbClr val="00FF00"/>
                </a:solidFill>
                <a:latin typeface="Varela Round"/>
                <a:ea typeface="Varela Round"/>
                <a:cs typeface="Varela Round"/>
                <a:sym typeface="Varela Round"/>
              </a:rPr>
              <a:t>Learn new fraction tools</a:t>
            </a:r>
            <a:endParaRPr b="1" sz="1700">
              <a:solidFill>
                <a:srgbClr val="00FF00"/>
              </a:solidFill>
              <a:latin typeface="Varela Round"/>
              <a:ea typeface="Varela Round"/>
              <a:cs typeface="Varela Round"/>
              <a:sym typeface="Varela Round"/>
            </a:endParaRPr>
          </a:p>
        </p:txBody>
      </p:sp>
      <p:pic>
        <p:nvPicPr>
          <p:cNvPr id="614" name="Google Shape;614;p92"/>
          <p:cNvPicPr preferRelativeResize="0"/>
          <p:nvPr/>
        </p:nvPicPr>
        <p:blipFill rotWithShape="1">
          <a:blip r:embed="rId6">
            <a:alphaModFix/>
          </a:blip>
          <a:srcRect b="3616" l="0" r="0" t="3178"/>
          <a:stretch/>
        </p:blipFill>
        <p:spPr>
          <a:xfrm>
            <a:off x="5538637" y="1576260"/>
            <a:ext cx="3042314" cy="2740885"/>
          </a:xfrm>
          <a:prstGeom prst="rect">
            <a:avLst/>
          </a:prstGeom>
          <a:noFill/>
          <a:ln>
            <a:noFill/>
          </a:ln>
        </p:spPr>
      </p:pic>
      <p:sp>
        <p:nvSpPr>
          <p:cNvPr id="615" name="Google Shape;615;p92"/>
          <p:cNvSpPr txBox="1"/>
          <p:nvPr>
            <p:ph type="title"/>
          </p:nvPr>
        </p:nvSpPr>
        <p:spPr>
          <a:xfrm>
            <a:off x="311700" y="742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Luckiest Guy"/>
                <a:ea typeface="Luckiest Guy"/>
                <a:cs typeface="Luckiest Guy"/>
                <a:sym typeface="Luckiest Guy"/>
              </a:rPr>
              <a:t>Try</a:t>
            </a:r>
            <a:r>
              <a:rPr lang="en"/>
              <a:t>: E</a:t>
            </a:r>
            <a:r>
              <a:rPr lang="en"/>
              <a:t>xploring and working with fraction tiles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AB2A"/>
            </a:gs>
            <a:gs pos="100000">
              <a:srgbClr val="203E13"/>
            </a:gs>
          </a:gsLst>
          <a:path path="circle">
            <a:fillToRect b="50%" l="50%" r="50%" t="50%"/>
          </a:path>
          <a:tileRect/>
        </a:gradFill>
      </p:bgPr>
    </p:bg>
    <p:spTree>
      <p:nvGrpSpPr>
        <p:cNvPr id="619" name="Shape 619"/>
        <p:cNvGrpSpPr/>
        <p:nvPr/>
      </p:nvGrpSpPr>
      <p:grpSpPr>
        <a:xfrm>
          <a:off x="0" y="0"/>
          <a:ext cx="0" cy="0"/>
          <a:chOff x="0" y="0"/>
          <a:chExt cx="0" cy="0"/>
        </a:xfrm>
      </p:grpSpPr>
      <p:sp>
        <p:nvSpPr>
          <p:cNvPr id="620" name="Google Shape;620;p93">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21" name="Google Shape;621;p93"/>
          <p:cNvPicPr preferRelativeResize="0"/>
          <p:nvPr/>
        </p:nvPicPr>
        <p:blipFill rotWithShape="1">
          <a:blip r:embed="rId4">
            <a:alphaModFix/>
          </a:blip>
          <a:srcRect b="28946" l="0" r="0" t="0"/>
          <a:stretch/>
        </p:blipFill>
        <p:spPr>
          <a:xfrm>
            <a:off x="223025" y="1251925"/>
            <a:ext cx="4566698" cy="2437325"/>
          </a:xfrm>
          <a:prstGeom prst="rect">
            <a:avLst/>
          </a:prstGeom>
          <a:noFill/>
          <a:ln>
            <a:noFill/>
          </a:ln>
        </p:spPr>
      </p:pic>
      <p:sp>
        <p:nvSpPr>
          <p:cNvPr id="622" name="Google Shape;622;p93"/>
          <p:cNvSpPr txBox="1"/>
          <p:nvPr/>
        </p:nvSpPr>
        <p:spPr>
          <a:xfrm>
            <a:off x="6111975" y="4768000"/>
            <a:ext cx="3031500" cy="3771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700">
                <a:solidFill>
                  <a:srgbClr val="00FF00"/>
                </a:solidFill>
                <a:latin typeface="Varela Round"/>
                <a:ea typeface="Varela Round"/>
                <a:cs typeface="Varela Round"/>
                <a:sym typeface="Varela Round"/>
              </a:rPr>
              <a:t>Use fraction tiles to answer</a:t>
            </a:r>
            <a:endParaRPr b="1" sz="1700">
              <a:solidFill>
                <a:srgbClr val="00FF00"/>
              </a:solidFill>
              <a:latin typeface="Varela Round"/>
              <a:ea typeface="Varela Round"/>
              <a:cs typeface="Varela Round"/>
              <a:sym typeface="Varela Round"/>
            </a:endParaRPr>
          </a:p>
        </p:txBody>
      </p:sp>
      <p:sp>
        <p:nvSpPr>
          <p:cNvPr id="623" name="Google Shape;623;p93"/>
          <p:cNvSpPr txBox="1"/>
          <p:nvPr>
            <p:ph type="title"/>
          </p:nvPr>
        </p:nvSpPr>
        <p:spPr>
          <a:xfrm>
            <a:off x="4896375" y="1201974"/>
            <a:ext cx="1618800" cy="46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891"/>
              <a:buNone/>
            </a:pPr>
            <a:r>
              <a:rPr b="1" lang="en" sz="2200">
                <a:solidFill>
                  <a:srgbClr val="FF0000"/>
                </a:solidFill>
                <a:highlight>
                  <a:srgbClr val="FFFFFF"/>
                </a:highlight>
                <a:latin typeface="Montserrat"/>
                <a:ea typeface="Montserrat"/>
                <a:cs typeface="Montserrat"/>
                <a:sym typeface="Montserrat"/>
              </a:rPr>
              <a:t>1/2</a:t>
            </a:r>
            <a:r>
              <a:rPr b="1" lang="en" sz="2200">
                <a:solidFill>
                  <a:srgbClr val="FF0000"/>
                </a:solidFill>
                <a:highlight>
                  <a:srgbClr val="FFFFFF"/>
                </a:highlight>
                <a:latin typeface="Montserrat"/>
                <a:ea typeface="Montserrat"/>
                <a:cs typeface="Montserrat"/>
                <a:sym typeface="Montserrat"/>
              </a:rPr>
              <a:t> + 1/2</a:t>
            </a:r>
            <a:endParaRPr b="1" sz="2200">
              <a:solidFill>
                <a:srgbClr val="FF0000"/>
              </a:solidFill>
              <a:highlight>
                <a:srgbClr val="FFFFFF"/>
              </a:highlight>
              <a:latin typeface="Montserrat"/>
              <a:ea typeface="Montserrat"/>
              <a:cs typeface="Montserrat"/>
              <a:sym typeface="Montserrat"/>
            </a:endParaRPr>
          </a:p>
        </p:txBody>
      </p:sp>
      <p:sp>
        <p:nvSpPr>
          <p:cNvPr id="624" name="Google Shape;624;p93"/>
          <p:cNvSpPr txBox="1"/>
          <p:nvPr>
            <p:ph type="title"/>
          </p:nvPr>
        </p:nvSpPr>
        <p:spPr>
          <a:xfrm>
            <a:off x="4896375" y="1699634"/>
            <a:ext cx="2103600" cy="46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891"/>
              <a:buNone/>
            </a:pPr>
            <a:r>
              <a:rPr b="1" lang="en" sz="2200">
                <a:solidFill>
                  <a:srgbClr val="FF9900"/>
                </a:solidFill>
                <a:highlight>
                  <a:srgbClr val="FFFFFF"/>
                </a:highlight>
                <a:latin typeface="Montserrat"/>
                <a:ea typeface="Montserrat"/>
                <a:cs typeface="Montserrat"/>
                <a:sym typeface="Montserrat"/>
              </a:rPr>
              <a:t>1/3</a:t>
            </a:r>
            <a:r>
              <a:rPr b="1" lang="en" sz="2200">
                <a:solidFill>
                  <a:srgbClr val="FF9900"/>
                </a:solidFill>
                <a:highlight>
                  <a:srgbClr val="FFFFFF"/>
                </a:highlight>
                <a:latin typeface="Montserrat"/>
                <a:ea typeface="Montserrat"/>
                <a:cs typeface="Montserrat"/>
                <a:sym typeface="Montserrat"/>
              </a:rPr>
              <a:t> + </a:t>
            </a:r>
            <a:r>
              <a:rPr b="1" lang="en" sz="2200">
                <a:solidFill>
                  <a:srgbClr val="FF9900"/>
                </a:solidFill>
                <a:highlight>
                  <a:srgbClr val="FFFFFF"/>
                </a:highlight>
                <a:latin typeface="Montserrat"/>
                <a:ea typeface="Montserrat"/>
                <a:cs typeface="Montserrat"/>
                <a:sym typeface="Montserrat"/>
              </a:rPr>
              <a:t>1/3</a:t>
            </a:r>
            <a:r>
              <a:rPr b="1" lang="en" sz="2200">
                <a:solidFill>
                  <a:srgbClr val="FF9900"/>
                </a:solidFill>
                <a:highlight>
                  <a:srgbClr val="FFFFFF"/>
                </a:highlight>
                <a:latin typeface="Montserrat"/>
                <a:ea typeface="Montserrat"/>
                <a:cs typeface="Montserrat"/>
                <a:sym typeface="Montserrat"/>
              </a:rPr>
              <a:t> + 1/3</a:t>
            </a:r>
            <a:endParaRPr b="1" sz="2200">
              <a:solidFill>
                <a:srgbClr val="FF9900"/>
              </a:solidFill>
              <a:highlight>
                <a:srgbClr val="FFFFFF"/>
              </a:highlight>
              <a:latin typeface="Montserrat"/>
              <a:ea typeface="Montserrat"/>
              <a:cs typeface="Montserrat"/>
              <a:sym typeface="Montserrat"/>
            </a:endParaRPr>
          </a:p>
        </p:txBody>
      </p:sp>
      <p:sp>
        <p:nvSpPr>
          <p:cNvPr id="625" name="Google Shape;625;p93"/>
          <p:cNvSpPr txBox="1"/>
          <p:nvPr>
            <p:ph type="title"/>
          </p:nvPr>
        </p:nvSpPr>
        <p:spPr>
          <a:xfrm>
            <a:off x="4896375" y="2197293"/>
            <a:ext cx="2919600" cy="49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891"/>
              <a:buNone/>
            </a:pPr>
            <a:r>
              <a:rPr b="1" lang="en" sz="2200">
                <a:solidFill>
                  <a:srgbClr val="F1C232"/>
                </a:solidFill>
                <a:highlight>
                  <a:srgbClr val="FFFFFF"/>
                </a:highlight>
                <a:latin typeface="Montserrat"/>
                <a:ea typeface="Montserrat"/>
                <a:cs typeface="Montserrat"/>
                <a:sym typeface="Montserrat"/>
              </a:rPr>
              <a:t>1/4 + 1/4 + 1/4 + 1/4</a:t>
            </a:r>
            <a:endParaRPr b="1" sz="2200">
              <a:solidFill>
                <a:srgbClr val="F1C232"/>
              </a:solidFill>
              <a:highlight>
                <a:srgbClr val="FFFFFF"/>
              </a:highlight>
              <a:latin typeface="Montserrat"/>
              <a:ea typeface="Montserrat"/>
              <a:cs typeface="Montserrat"/>
              <a:sym typeface="Montserrat"/>
            </a:endParaRPr>
          </a:p>
        </p:txBody>
      </p:sp>
      <p:sp>
        <p:nvSpPr>
          <p:cNvPr id="626" name="Google Shape;626;p93"/>
          <p:cNvSpPr txBox="1"/>
          <p:nvPr>
            <p:ph type="title"/>
          </p:nvPr>
        </p:nvSpPr>
        <p:spPr>
          <a:xfrm>
            <a:off x="4896375" y="2723153"/>
            <a:ext cx="3676200" cy="49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891"/>
              <a:buNone/>
            </a:pPr>
            <a:r>
              <a:rPr b="1" lang="en" sz="2200">
                <a:solidFill>
                  <a:srgbClr val="408C19"/>
                </a:solidFill>
                <a:highlight>
                  <a:srgbClr val="FFFFFF"/>
                </a:highlight>
                <a:latin typeface="Montserrat"/>
                <a:ea typeface="Montserrat"/>
                <a:cs typeface="Montserrat"/>
                <a:sym typeface="Montserrat"/>
              </a:rPr>
              <a:t>1/5</a:t>
            </a:r>
            <a:r>
              <a:rPr b="1" lang="en" sz="2200">
                <a:solidFill>
                  <a:srgbClr val="408C19"/>
                </a:solidFill>
                <a:highlight>
                  <a:srgbClr val="FFFFFF"/>
                </a:highlight>
                <a:latin typeface="Montserrat"/>
                <a:ea typeface="Montserrat"/>
                <a:cs typeface="Montserrat"/>
                <a:sym typeface="Montserrat"/>
              </a:rPr>
              <a:t> + </a:t>
            </a:r>
            <a:r>
              <a:rPr b="1" lang="en" sz="2200">
                <a:solidFill>
                  <a:srgbClr val="408C19"/>
                </a:solidFill>
                <a:highlight>
                  <a:srgbClr val="FFFFFF"/>
                </a:highlight>
                <a:latin typeface="Montserrat"/>
                <a:ea typeface="Montserrat"/>
                <a:cs typeface="Montserrat"/>
                <a:sym typeface="Montserrat"/>
              </a:rPr>
              <a:t>1/5</a:t>
            </a:r>
            <a:r>
              <a:rPr b="1" lang="en" sz="2200">
                <a:solidFill>
                  <a:srgbClr val="408C19"/>
                </a:solidFill>
                <a:highlight>
                  <a:srgbClr val="FFFFFF"/>
                </a:highlight>
                <a:latin typeface="Montserrat"/>
                <a:ea typeface="Montserrat"/>
                <a:cs typeface="Montserrat"/>
                <a:sym typeface="Montserrat"/>
              </a:rPr>
              <a:t> + </a:t>
            </a:r>
            <a:r>
              <a:rPr b="1" lang="en" sz="2200">
                <a:solidFill>
                  <a:srgbClr val="408C19"/>
                </a:solidFill>
                <a:highlight>
                  <a:srgbClr val="FFFFFF"/>
                </a:highlight>
                <a:latin typeface="Montserrat"/>
                <a:ea typeface="Montserrat"/>
                <a:cs typeface="Montserrat"/>
                <a:sym typeface="Montserrat"/>
              </a:rPr>
              <a:t>1/5</a:t>
            </a:r>
            <a:r>
              <a:rPr b="1" lang="en" sz="2200">
                <a:solidFill>
                  <a:srgbClr val="408C19"/>
                </a:solidFill>
                <a:highlight>
                  <a:srgbClr val="FFFFFF"/>
                </a:highlight>
                <a:latin typeface="Montserrat"/>
                <a:ea typeface="Montserrat"/>
                <a:cs typeface="Montserrat"/>
                <a:sym typeface="Montserrat"/>
              </a:rPr>
              <a:t> + </a:t>
            </a:r>
            <a:r>
              <a:rPr b="1" lang="en" sz="2200">
                <a:solidFill>
                  <a:srgbClr val="408C19"/>
                </a:solidFill>
                <a:highlight>
                  <a:srgbClr val="FFFFFF"/>
                </a:highlight>
                <a:latin typeface="Montserrat"/>
                <a:ea typeface="Montserrat"/>
                <a:cs typeface="Montserrat"/>
                <a:sym typeface="Montserrat"/>
              </a:rPr>
              <a:t>1/5</a:t>
            </a:r>
            <a:r>
              <a:rPr b="1" lang="en" sz="2200">
                <a:solidFill>
                  <a:srgbClr val="408C19"/>
                </a:solidFill>
                <a:highlight>
                  <a:srgbClr val="FFFFFF"/>
                </a:highlight>
                <a:latin typeface="Montserrat"/>
                <a:ea typeface="Montserrat"/>
                <a:cs typeface="Montserrat"/>
                <a:sym typeface="Montserrat"/>
              </a:rPr>
              <a:t> + 1/5</a:t>
            </a:r>
            <a:endParaRPr b="1" sz="2200">
              <a:solidFill>
                <a:srgbClr val="408C19"/>
              </a:solidFill>
              <a:highlight>
                <a:srgbClr val="FFFFFF"/>
              </a:highlight>
              <a:latin typeface="Montserrat"/>
              <a:ea typeface="Montserrat"/>
              <a:cs typeface="Montserrat"/>
              <a:sym typeface="Montserrat"/>
            </a:endParaRPr>
          </a:p>
        </p:txBody>
      </p:sp>
      <p:sp>
        <p:nvSpPr>
          <p:cNvPr id="627" name="Google Shape;627;p93"/>
          <p:cNvSpPr txBox="1"/>
          <p:nvPr>
            <p:ph type="title"/>
          </p:nvPr>
        </p:nvSpPr>
        <p:spPr>
          <a:xfrm>
            <a:off x="4896375" y="3249013"/>
            <a:ext cx="4247100" cy="49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891"/>
              <a:buNone/>
            </a:pPr>
            <a:r>
              <a:rPr b="1" lang="en" sz="2200">
                <a:solidFill>
                  <a:srgbClr val="0000FF"/>
                </a:solidFill>
                <a:highlight>
                  <a:srgbClr val="FFFFFF"/>
                </a:highlight>
                <a:latin typeface="Montserrat"/>
                <a:ea typeface="Montserrat"/>
                <a:cs typeface="Montserrat"/>
                <a:sym typeface="Montserrat"/>
              </a:rPr>
              <a:t>1/6</a:t>
            </a:r>
            <a:r>
              <a:rPr b="1" lang="en" sz="2200">
                <a:solidFill>
                  <a:srgbClr val="0000FF"/>
                </a:solidFill>
                <a:highlight>
                  <a:srgbClr val="FFFFFF"/>
                </a:highlight>
                <a:latin typeface="Montserrat"/>
                <a:ea typeface="Montserrat"/>
                <a:cs typeface="Montserrat"/>
                <a:sym typeface="Montserrat"/>
              </a:rPr>
              <a:t> + </a:t>
            </a:r>
            <a:r>
              <a:rPr b="1" lang="en" sz="2200">
                <a:solidFill>
                  <a:srgbClr val="0000FF"/>
                </a:solidFill>
                <a:highlight>
                  <a:srgbClr val="FFFFFF"/>
                </a:highlight>
                <a:latin typeface="Montserrat"/>
                <a:ea typeface="Montserrat"/>
                <a:cs typeface="Montserrat"/>
                <a:sym typeface="Montserrat"/>
              </a:rPr>
              <a:t>1/6 + 1/6 + 1/6 + 1/6 + 1/6</a:t>
            </a:r>
            <a:endParaRPr b="1" sz="2200">
              <a:solidFill>
                <a:srgbClr val="0000FF"/>
              </a:solidFill>
              <a:highlight>
                <a:srgbClr val="FFFFFF"/>
              </a:highlight>
              <a:latin typeface="Montserrat"/>
              <a:ea typeface="Montserrat"/>
              <a:cs typeface="Montserrat"/>
              <a:sym typeface="Montserrat"/>
            </a:endParaRPr>
          </a:p>
        </p:txBody>
      </p:sp>
      <p:pic>
        <p:nvPicPr>
          <p:cNvPr id="628" name="Google Shape;628;p93"/>
          <p:cNvPicPr preferRelativeResize="0"/>
          <p:nvPr/>
        </p:nvPicPr>
        <p:blipFill>
          <a:blip r:embed="rId5">
            <a:alphaModFix/>
          </a:blip>
          <a:stretch>
            <a:fillRect/>
          </a:stretch>
        </p:blipFill>
        <p:spPr>
          <a:xfrm>
            <a:off x="141216" y="4537775"/>
            <a:ext cx="478035" cy="424500"/>
          </a:xfrm>
          <a:prstGeom prst="rect">
            <a:avLst/>
          </a:prstGeom>
          <a:noFill/>
          <a:ln>
            <a:noFill/>
          </a:ln>
        </p:spPr>
      </p:pic>
      <p:sp>
        <p:nvSpPr>
          <p:cNvPr id="629" name="Google Shape;629;p93"/>
          <p:cNvSpPr txBox="1"/>
          <p:nvPr>
            <p:ph type="title"/>
          </p:nvPr>
        </p:nvSpPr>
        <p:spPr>
          <a:xfrm>
            <a:off x="311700" y="742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Luckiest Guy"/>
                <a:ea typeface="Luckiest Guy"/>
                <a:cs typeface="Luckiest Guy"/>
                <a:sym typeface="Luckiest Guy"/>
              </a:rPr>
              <a:t>Try</a:t>
            </a:r>
            <a:r>
              <a:rPr lang="en"/>
              <a:t>: Exploring and working with fraction tiles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4"/>
                                        </p:tgtEl>
                                        <p:attrNameLst>
                                          <p:attrName>style.visibility</p:attrName>
                                        </p:attrNameLst>
                                      </p:cBhvr>
                                      <p:to>
                                        <p:strVal val="visible"/>
                                      </p:to>
                                    </p:set>
                                    <p:animEffect filter="fade" transition="in">
                                      <p:cBhvr>
                                        <p:cTn dur="1000"/>
                                        <p:tgtEl>
                                          <p:spTgt spid="6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5"/>
                                        </p:tgtEl>
                                        <p:attrNameLst>
                                          <p:attrName>style.visibility</p:attrName>
                                        </p:attrNameLst>
                                      </p:cBhvr>
                                      <p:to>
                                        <p:strVal val="visible"/>
                                      </p:to>
                                    </p:set>
                                    <p:animEffect filter="fade" transition="in">
                                      <p:cBhvr>
                                        <p:cTn dur="1000"/>
                                        <p:tgtEl>
                                          <p:spTgt spid="6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6"/>
                                        </p:tgtEl>
                                        <p:attrNameLst>
                                          <p:attrName>style.visibility</p:attrName>
                                        </p:attrNameLst>
                                      </p:cBhvr>
                                      <p:to>
                                        <p:strVal val="visible"/>
                                      </p:to>
                                    </p:set>
                                    <p:animEffect filter="fade" transition="in">
                                      <p:cBhvr>
                                        <p:cTn dur="1000"/>
                                        <p:tgtEl>
                                          <p:spTgt spid="62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27"/>
                                        </p:tgtEl>
                                        <p:attrNameLst>
                                          <p:attrName>style.visibility</p:attrName>
                                        </p:attrNameLst>
                                      </p:cBhvr>
                                      <p:to>
                                        <p:strVal val="visible"/>
                                      </p:to>
                                    </p:set>
                                    <p:animEffect filter="fade" transition="in">
                                      <p:cBhvr>
                                        <p:cTn dur="1000"/>
                                        <p:tgtEl>
                                          <p:spTgt spid="6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AB2A"/>
            </a:gs>
            <a:gs pos="100000">
              <a:srgbClr val="203E13"/>
            </a:gs>
          </a:gsLst>
          <a:path path="circle">
            <a:fillToRect b="50%" l="50%" r="50%" t="50%"/>
          </a:path>
          <a:tileRect/>
        </a:gradFill>
      </p:bgPr>
    </p:bg>
    <p:spTree>
      <p:nvGrpSpPr>
        <p:cNvPr id="633" name="Shape 633"/>
        <p:cNvGrpSpPr/>
        <p:nvPr/>
      </p:nvGrpSpPr>
      <p:grpSpPr>
        <a:xfrm>
          <a:off x="0" y="0"/>
          <a:ext cx="0" cy="0"/>
          <a:chOff x="0" y="0"/>
          <a:chExt cx="0" cy="0"/>
        </a:xfrm>
      </p:grpSpPr>
      <p:sp>
        <p:nvSpPr>
          <p:cNvPr id="634" name="Google Shape;634;p94"/>
          <p:cNvSpPr txBox="1"/>
          <p:nvPr/>
        </p:nvSpPr>
        <p:spPr>
          <a:xfrm>
            <a:off x="549750" y="1838100"/>
            <a:ext cx="8044500" cy="9927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 sz="2100">
                <a:solidFill>
                  <a:schemeClr val="dk1"/>
                </a:solidFill>
                <a:latin typeface="Montserrat"/>
                <a:ea typeface="Montserrat"/>
                <a:cs typeface="Montserrat"/>
                <a:sym typeface="Montserrat"/>
              </a:rPr>
              <a:t>1. Can you point out which of the fractions above is a unit fraction?</a:t>
            </a:r>
            <a:endParaRPr sz="2100" u="sng">
              <a:solidFill>
                <a:schemeClr val="dk1"/>
              </a:solidFill>
              <a:latin typeface="Montserrat"/>
              <a:ea typeface="Montserrat"/>
              <a:cs typeface="Montserrat"/>
              <a:sym typeface="Montserrat"/>
            </a:endParaRPr>
          </a:p>
        </p:txBody>
      </p:sp>
      <p:sp>
        <p:nvSpPr>
          <p:cNvPr id="635" name="Google Shape;635;p94"/>
          <p:cNvSpPr txBox="1"/>
          <p:nvPr/>
        </p:nvSpPr>
        <p:spPr>
          <a:xfrm>
            <a:off x="549750" y="3045150"/>
            <a:ext cx="8044500" cy="9927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 sz="2100">
                <a:solidFill>
                  <a:schemeClr val="dk1"/>
                </a:solidFill>
                <a:latin typeface="Montserrat"/>
                <a:ea typeface="Montserrat"/>
                <a:cs typeface="Montserrat"/>
                <a:sym typeface="Montserrat"/>
              </a:rPr>
              <a:t>2. Can you state how many of the unit fractions compose the non-unit fraction?</a:t>
            </a:r>
            <a:endParaRPr sz="2100" u="sng">
              <a:solidFill>
                <a:schemeClr val="dk1"/>
              </a:solidFill>
              <a:latin typeface="Montserrat"/>
              <a:ea typeface="Montserrat"/>
              <a:cs typeface="Montserrat"/>
              <a:sym typeface="Montserrat"/>
            </a:endParaRPr>
          </a:p>
        </p:txBody>
      </p:sp>
      <p:sp>
        <p:nvSpPr>
          <p:cNvPr id="636" name="Google Shape;636;p94"/>
          <p:cNvSpPr txBox="1"/>
          <p:nvPr/>
        </p:nvSpPr>
        <p:spPr>
          <a:xfrm>
            <a:off x="3519750" y="923700"/>
            <a:ext cx="2104500" cy="6156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b="1" lang="en" sz="2800">
                <a:solidFill>
                  <a:schemeClr val="dk1"/>
                </a:solidFill>
                <a:latin typeface="Montserrat"/>
                <a:ea typeface="Montserrat"/>
                <a:cs typeface="Montserrat"/>
                <a:sym typeface="Montserrat"/>
              </a:rPr>
              <a:t>¼   |   ¾ </a:t>
            </a:r>
            <a:endParaRPr b="1" sz="2800">
              <a:solidFill>
                <a:schemeClr val="dk1"/>
              </a:solidFill>
              <a:latin typeface="Montserrat"/>
              <a:ea typeface="Montserrat"/>
              <a:cs typeface="Montserrat"/>
              <a:sym typeface="Montserrat"/>
            </a:endParaRPr>
          </a:p>
        </p:txBody>
      </p:sp>
      <p:pic>
        <p:nvPicPr>
          <p:cNvPr id="637" name="Google Shape;637;p94"/>
          <p:cNvPicPr preferRelativeResize="0"/>
          <p:nvPr/>
        </p:nvPicPr>
        <p:blipFill>
          <a:blip r:embed="rId3">
            <a:alphaModFix/>
          </a:blip>
          <a:stretch>
            <a:fillRect/>
          </a:stretch>
        </p:blipFill>
        <p:spPr>
          <a:xfrm>
            <a:off x="752713" y="517600"/>
            <a:ext cx="7638575" cy="4296698"/>
          </a:xfrm>
          <a:prstGeom prst="rect">
            <a:avLst/>
          </a:prstGeom>
          <a:noFill/>
          <a:ln>
            <a:noFill/>
          </a:ln>
        </p:spPr>
      </p:pic>
      <p:sp>
        <p:nvSpPr>
          <p:cNvPr id="638" name="Google Shape;638;p94"/>
          <p:cNvSpPr txBox="1"/>
          <p:nvPr>
            <p:ph idx="4294967295" type="title"/>
          </p:nvPr>
        </p:nvSpPr>
        <p:spPr>
          <a:xfrm>
            <a:off x="3072575" y="2032075"/>
            <a:ext cx="2987100" cy="1285800"/>
          </a:xfrm>
          <a:prstGeom prst="rect">
            <a:avLst/>
          </a:prstGeom>
          <a:solidFill>
            <a:srgbClr val="C4061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rgbClr val="FF0000"/>
                </a:solidFill>
                <a:highlight>
                  <a:srgbClr val="666666"/>
                </a:highlight>
                <a:latin typeface="Luckiest Guy"/>
                <a:ea typeface="Luckiest Guy"/>
                <a:cs typeface="Luckiest Guy"/>
                <a:sym typeface="Luckiest Guy"/>
              </a:rPr>
              <a:t>L</a:t>
            </a:r>
            <a:r>
              <a:rPr lang="en" sz="3000">
                <a:solidFill>
                  <a:srgbClr val="FF4800"/>
                </a:solidFill>
                <a:highlight>
                  <a:srgbClr val="666666"/>
                </a:highlight>
                <a:latin typeface="Luckiest Guy"/>
                <a:ea typeface="Luckiest Guy"/>
                <a:cs typeface="Luckiest Guy"/>
                <a:sym typeface="Luckiest Guy"/>
              </a:rPr>
              <a:t>e</a:t>
            </a:r>
            <a:r>
              <a:rPr lang="en" sz="3000">
                <a:solidFill>
                  <a:srgbClr val="FF9100"/>
                </a:solidFill>
                <a:highlight>
                  <a:srgbClr val="666666"/>
                </a:highlight>
                <a:latin typeface="Luckiest Guy"/>
                <a:ea typeface="Luckiest Guy"/>
                <a:cs typeface="Luckiest Guy"/>
                <a:sym typeface="Luckiest Guy"/>
              </a:rPr>
              <a:t>t</a:t>
            </a:r>
            <a:r>
              <a:rPr lang="en" sz="3000">
                <a:solidFill>
                  <a:srgbClr val="FFDA00"/>
                </a:solidFill>
                <a:highlight>
                  <a:srgbClr val="666666"/>
                </a:highlight>
                <a:latin typeface="Luckiest Guy"/>
                <a:ea typeface="Luckiest Guy"/>
                <a:cs typeface="Luckiest Guy"/>
                <a:sym typeface="Luckiest Guy"/>
              </a:rPr>
              <a:t>’</a:t>
            </a:r>
            <a:r>
              <a:rPr lang="en" sz="3000">
                <a:solidFill>
                  <a:srgbClr val="DBFF00"/>
                </a:solidFill>
                <a:highlight>
                  <a:srgbClr val="666666"/>
                </a:highlight>
                <a:latin typeface="Luckiest Guy"/>
                <a:ea typeface="Luckiest Guy"/>
                <a:cs typeface="Luckiest Guy"/>
                <a:sym typeface="Luckiest Guy"/>
              </a:rPr>
              <a:t>s</a:t>
            </a:r>
            <a:r>
              <a:rPr lang="en" sz="3000">
                <a:solidFill>
                  <a:srgbClr val="92FF00"/>
                </a:solidFill>
                <a:highlight>
                  <a:srgbClr val="666666"/>
                </a:highlight>
                <a:latin typeface="Luckiest Guy"/>
                <a:ea typeface="Luckiest Guy"/>
                <a:cs typeface="Luckiest Guy"/>
                <a:sym typeface="Luckiest Guy"/>
              </a:rPr>
              <a:t> </a:t>
            </a:r>
            <a:r>
              <a:rPr lang="en" sz="3000">
                <a:solidFill>
                  <a:srgbClr val="49FF00"/>
                </a:solidFill>
                <a:highlight>
                  <a:srgbClr val="666666"/>
                </a:highlight>
                <a:latin typeface="Luckiest Guy"/>
                <a:ea typeface="Luckiest Guy"/>
                <a:cs typeface="Luckiest Guy"/>
                <a:sym typeface="Luckiest Guy"/>
              </a:rPr>
              <a:t>b</a:t>
            </a:r>
            <a:r>
              <a:rPr lang="en" sz="3000">
                <a:solidFill>
                  <a:srgbClr val="01FF00"/>
                </a:solidFill>
                <a:highlight>
                  <a:srgbClr val="666666"/>
                </a:highlight>
                <a:latin typeface="Luckiest Guy"/>
                <a:ea typeface="Luckiest Guy"/>
                <a:cs typeface="Luckiest Guy"/>
                <a:sym typeface="Luckiest Guy"/>
              </a:rPr>
              <a:t>r</a:t>
            </a:r>
            <a:r>
              <a:rPr lang="en" sz="3000">
                <a:solidFill>
                  <a:srgbClr val="00FF47"/>
                </a:solidFill>
                <a:highlight>
                  <a:srgbClr val="666666"/>
                </a:highlight>
                <a:latin typeface="Luckiest Guy"/>
                <a:ea typeface="Luckiest Guy"/>
                <a:cs typeface="Luckiest Guy"/>
                <a:sym typeface="Luckiest Guy"/>
              </a:rPr>
              <a:t>e</a:t>
            </a:r>
            <a:r>
              <a:rPr lang="en" sz="3000">
                <a:solidFill>
                  <a:srgbClr val="00FF90"/>
                </a:solidFill>
                <a:highlight>
                  <a:srgbClr val="666666"/>
                </a:highlight>
                <a:latin typeface="Luckiest Guy"/>
                <a:ea typeface="Luckiest Guy"/>
                <a:cs typeface="Luckiest Guy"/>
                <a:sym typeface="Luckiest Guy"/>
              </a:rPr>
              <a:t>a</a:t>
            </a:r>
            <a:r>
              <a:rPr lang="en" sz="3000">
                <a:solidFill>
                  <a:srgbClr val="00FFD8"/>
                </a:solidFill>
                <a:highlight>
                  <a:srgbClr val="666666"/>
                </a:highlight>
                <a:latin typeface="Luckiest Guy"/>
                <a:ea typeface="Luckiest Guy"/>
                <a:cs typeface="Luckiest Guy"/>
                <a:sym typeface="Luckiest Guy"/>
              </a:rPr>
              <a:t>k</a:t>
            </a:r>
            <a:r>
              <a:rPr lang="en" sz="3000">
                <a:solidFill>
                  <a:srgbClr val="00DCFF"/>
                </a:solidFill>
                <a:highlight>
                  <a:srgbClr val="666666"/>
                </a:highlight>
                <a:latin typeface="Luckiest Guy"/>
                <a:ea typeface="Luckiest Guy"/>
                <a:cs typeface="Luckiest Guy"/>
                <a:sym typeface="Luckiest Guy"/>
              </a:rPr>
              <a:t> </a:t>
            </a:r>
            <a:r>
              <a:rPr lang="en" sz="3000">
                <a:solidFill>
                  <a:srgbClr val="0093FF"/>
                </a:solidFill>
                <a:highlight>
                  <a:srgbClr val="666666"/>
                </a:highlight>
                <a:latin typeface="Luckiest Guy"/>
                <a:ea typeface="Luckiest Guy"/>
                <a:cs typeface="Luckiest Guy"/>
                <a:sym typeface="Luckiest Guy"/>
              </a:rPr>
              <a:t>i</a:t>
            </a:r>
            <a:r>
              <a:rPr lang="en" sz="3000">
                <a:solidFill>
                  <a:srgbClr val="004BFF"/>
                </a:solidFill>
                <a:highlight>
                  <a:srgbClr val="666666"/>
                </a:highlight>
                <a:latin typeface="Luckiest Guy"/>
                <a:ea typeface="Luckiest Guy"/>
                <a:cs typeface="Luckiest Guy"/>
                <a:sym typeface="Luckiest Guy"/>
              </a:rPr>
              <a:t>t</a:t>
            </a:r>
            <a:r>
              <a:rPr lang="en" sz="3000">
                <a:solidFill>
                  <a:srgbClr val="0002FF"/>
                </a:solidFill>
                <a:highlight>
                  <a:srgbClr val="666666"/>
                </a:highlight>
                <a:latin typeface="Luckiest Guy"/>
                <a:ea typeface="Luckiest Guy"/>
                <a:cs typeface="Luckiest Guy"/>
                <a:sym typeface="Luckiest Guy"/>
              </a:rPr>
              <a:t> </a:t>
            </a:r>
            <a:r>
              <a:rPr lang="en" sz="3000">
                <a:solidFill>
                  <a:srgbClr val="4600FF"/>
                </a:solidFill>
                <a:highlight>
                  <a:srgbClr val="666666"/>
                </a:highlight>
                <a:latin typeface="Luckiest Guy"/>
                <a:ea typeface="Luckiest Guy"/>
                <a:cs typeface="Luckiest Guy"/>
                <a:sym typeface="Luckiest Guy"/>
              </a:rPr>
              <a:t>d</a:t>
            </a:r>
            <a:r>
              <a:rPr lang="en" sz="3000">
                <a:solidFill>
                  <a:srgbClr val="8E00FF"/>
                </a:solidFill>
                <a:highlight>
                  <a:srgbClr val="666666"/>
                </a:highlight>
                <a:latin typeface="Luckiest Guy"/>
                <a:ea typeface="Luckiest Guy"/>
                <a:cs typeface="Luckiest Guy"/>
                <a:sym typeface="Luckiest Guy"/>
              </a:rPr>
              <a:t>o</a:t>
            </a:r>
            <a:r>
              <a:rPr lang="en" sz="3000">
                <a:solidFill>
                  <a:srgbClr val="D700FF"/>
                </a:solidFill>
                <a:highlight>
                  <a:srgbClr val="666666"/>
                </a:highlight>
                <a:latin typeface="Luckiest Guy"/>
                <a:ea typeface="Luckiest Guy"/>
                <a:cs typeface="Luckiest Guy"/>
                <a:sym typeface="Luckiest Guy"/>
              </a:rPr>
              <a:t>w</a:t>
            </a:r>
            <a:r>
              <a:rPr lang="en" sz="3000">
                <a:solidFill>
                  <a:srgbClr val="FF00DD"/>
                </a:solidFill>
                <a:highlight>
                  <a:srgbClr val="666666"/>
                </a:highlight>
                <a:latin typeface="Luckiest Guy"/>
                <a:ea typeface="Luckiest Guy"/>
                <a:cs typeface="Luckiest Guy"/>
                <a:sym typeface="Luckiest Guy"/>
              </a:rPr>
              <a:t>n</a:t>
            </a:r>
            <a:r>
              <a:rPr lang="en" sz="3000">
                <a:solidFill>
                  <a:srgbClr val="FF0095"/>
                </a:solidFill>
                <a:highlight>
                  <a:srgbClr val="666666"/>
                </a:highlight>
                <a:latin typeface="Luckiest Guy"/>
                <a:ea typeface="Luckiest Guy"/>
                <a:cs typeface="Luckiest Guy"/>
                <a:sym typeface="Luckiest Guy"/>
              </a:rPr>
              <a:t>!</a:t>
            </a:r>
            <a:endParaRPr sz="3000">
              <a:solidFill>
                <a:srgbClr val="FF0095"/>
              </a:solidFill>
              <a:highlight>
                <a:srgbClr val="666666"/>
              </a:highlight>
            </a:endParaRPr>
          </a:p>
        </p:txBody>
      </p:sp>
      <p:sp>
        <p:nvSpPr>
          <p:cNvPr id="639" name="Google Shape;639;p94"/>
          <p:cNvSpPr txBox="1"/>
          <p:nvPr/>
        </p:nvSpPr>
        <p:spPr>
          <a:xfrm>
            <a:off x="1021050" y="0"/>
            <a:ext cx="71019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500">
                <a:solidFill>
                  <a:schemeClr val="dk1"/>
                </a:solidFill>
                <a:latin typeface="Luckiest Guy"/>
                <a:ea typeface="Luckiest Guy"/>
                <a:cs typeface="Luckiest Guy"/>
                <a:sym typeface="Luckiest Guy"/>
              </a:rPr>
              <a:t>Check in</a:t>
            </a:r>
            <a:r>
              <a:rPr lang="en" sz="2500">
                <a:solidFill>
                  <a:schemeClr val="dk1"/>
                </a:solidFill>
              </a:rPr>
              <a:t>: Objectives 1 &amp; 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638"/>
                                        </p:tgtEl>
                                        <p:attrNameLst>
                                          <p:attrName>style.visibility</p:attrName>
                                        </p:attrNameLst>
                                      </p:cBhvr>
                                      <p:to>
                                        <p:strVal val="visible"/>
                                      </p:to>
                                    </p:set>
                                    <p:anim calcmode="lin" valueType="num">
                                      <p:cBhvr additive="base">
                                        <p:cTn dur="1500"/>
                                        <p:tgtEl>
                                          <p:spTgt spid="638"/>
                                        </p:tgtEl>
                                        <p:attrNameLst>
                                          <p:attrName>ppt_w</p:attrName>
                                        </p:attrNameLst>
                                      </p:cBhvr>
                                      <p:tavLst>
                                        <p:tav fmla="" tm="0">
                                          <p:val>
                                            <p:strVal val="0"/>
                                          </p:val>
                                        </p:tav>
                                        <p:tav fmla="" tm="100000">
                                          <p:val>
                                            <p:strVal val="#ppt_w"/>
                                          </p:val>
                                        </p:tav>
                                      </p:tavLst>
                                    </p:anim>
                                    <p:anim calcmode="lin" valueType="num">
                                      <p:cBhvr additive="base">
                                        <p:cTn dur="1500"/>
                                        <p:tgtEl>
                                          <p:spTgt spid="63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8">
                                  <p:stCondLst>
                                    <p:cond delay="0"/>
                                  </p:stCondLst>
                                  <p:childTnLst>
                                    <p:anim calcmode="lin" valueType="num">
                                      <p:cBhvr additive="base">
                                        <p:cTn dur="1000"/>
                                        <p:tgtEl>
                                          <p:spTgt spid="637"/>
                                        </p:tgtEl>
                                        <p:attrNameLst>
                                          <p:attrName>ppt_x</p:attrName>
                                        </p:attrNameLst>
                                      </p:cBhvr>
                                      <p:tavLst>
                                        <p:tav fmla="" tm="0">
                                          <p:val>
                                            <p:strVal val="#ppt_x"/>
                                          </p:val>
                                        </p:tav>
                                        <p:tav fmla="" tm="100000">
                                          <p:val>
                                            <p:strVal val="#ppt_x-1"/>
                                          </p:val>
                                        </p:tav>
                                      </p:tavLst>
                                    </p:anim>
                                    <p:set>
                                      <p:cBhvr>
                                        <p:cTn dur="1" fill="hold">
                                          <p:stCondLst>
                                            <p:cond delay="1000"/>
                                          </p:stCondLst>
                                        </p:cTn>
                                        <p:tgtEl>
                                          <p:spTgt spid="637"/>
                                        </p:tgtEl>
                                        <p:attrNameLst>
                                          <p:attrName>style.visibility</p:attrName>
                                        </p:attrNameLst>
                                      </p:cBhvr>
                                      <p:to>
                                        <p:strVal val="hidden"/>
                                      </p:to>
                                    </p:set>
                                  </p:childTnLst>
                                </p:cTn>
                              </p:par>
                              <p:par>
                                <p:cTn fill="hold" nodeType="withEffect" presetClass="exit" presetID="2" presetSubtype="8">
                                  <p:stCondLst>
                                    <p:cond delay="0"/>
                                  </p:stCondLst>
                                  <p:childTnLst>
                                    <p:anim calcmode="lin" valueType="num">
                                      <p:cBhvr additive="base">
                                        <p:cTn dur="1000"/>
                                        <p:tgtEl>
                                          <p:spTgt spid="638"/>
                                        </p:tgtEl>
                                        <p:attrNameLst>
                                          <p:attrName>ppt_x</p:attrName>
                                        </p:attrNameLst>
                                      </p:cBhvr>
                                      <p:tavLst>
                                        <p:tav fmla="" tm="0">
                                          <p:val>
                                            <p:strVal val="#ppt_x"/>
                                          </p:val>
                                        </p:tav>
                                        <p:tav fmla="" tm="100000">
                                          <p:val>
                                            <p:strVal val="#ppt_x-1"/>
                                          </p:val>
                                        </p:tav>
                                      </p:tavLst>
                                    </p:anim>
                                    <p:set>
                                      <p:cBhvr>
                                        <p:cTn dur="1" fill="hold">
                                          <p:stCondLst>
                                            <p:cond delay="1000"/>
                                          </p:stCondLst>
                                        </p:cTn>
                                        <p:tgtEl>
                                          <p:spTgt spid="63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4" name="Shape 194"/>
        <p:cNvGrpSpPr/>
        <p:nvPr/>
      </p:nvGrpSpPr>
      <p:grpSpPr>
        <a:xfrm>
          <a:off x="0" y="0"/>
          <a:ext cx="0" cy="0"/>
          <a:chOff x="0" y="0"/>
          <a:chExt cx="0" cy="0"/>
        </a:xfrm>
      </p:grpSpPr>
      <p:sp>
        <p:nvSpPr>
          <p:cNvPr id="195" name="Google Shape;195;p68"/>
          <p:cNvSpPr txBox="1"/>
          <p:nvPr/>
        </p:nvSpPr>
        <p:spPr>
          <a:xfrm>
            <a:off x="2863500" y="374350"/>
            <a:ext cx="3417000" cy="51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000"/>
              </a:spcAft>
              <a:buNone/>
            </a:pPr>
            <a:r>
              <a:rPr b="1" lang="en" sz="2400">
                <a:solidFill>
                  <a:srgbClr val="FF0000"/>
                </a:solidFill>
                <a:highlight>
                  <a:schemeClr val="lt1"/>
                </a:highlight>
                <a:latin typeface="Lato"/>
                <a:ea typeface="Lato"/>
                <a:cs typeface="Lato"/>
                <a:sym typeface="Lato"/>
              </a:rPr>
              <a:t>S</a:t>
            </a:r>
            <a:r>
              <a:rPr b="1" lang="en" sz="2400">
                <a:solidFill>
                  <a:srgbClr val="FF4C00"/>
                </a:solidFill>
                <a:highlight>
                  <a:schemeClr val="lt1"/>
                </a:highlight>
                <a:latin typeface="Lato"/>
                <a:ea typeface="Lato"/>
                <a:cs typeface="Lato"/>
                <a:sym typeface="Lato"/>
              </a:rPr>
              <a:t>l</a:t>
            </a:r>
            <a:r>
              <a:rPr b="1" lang="en" sz="2400">
                <a:solidFill>
                  <a:srgbClr val="FF9900"/>
                </a:solidFill>
                <a:highlight>
                  <a:schemeClr val="lt1"/>
                </a:highlight>
                <a:latin typeface="Lato"/>
                <a:ea typeface="Lato"/>
                <a:cs typeface="Lato"/>
                <a:sym typeface="Lato"/>
              </a:rPr>
              <a:t>i</a:t>
            </a:r>
            <a:r>
              <a:rPr b="1" lang="en" sz="2400">
                <a:solidFill>
                  <a:srgbClr val="FFE500"/>
                </a:solidFill>
                <a:highlight>
                  <a:schemeClr val="lt1"/>
                </a:highlight>
                <a:latin typeface="Lato"/>
                <a:ea typeface="Lato"/>
                <a:cs typeface="Lato"/>
                <a:sym typeface="Lato"/>
              </a:rPr>
              <a:t>d</a:t>
            </a:r>
            <a:r>
              <a:rPr b="1" lang="en" sz="2400">
                <a:solidFill>
                  <a:srgbClr val="CCFF00"/>
                </a:solidFill>
                <a:highlight>
                  <a:schemeClr val="lt1"/>
                </a:highlight>
                <a:latin typeface="Lato"/>
                <a:ea typeface="Lato"/>
                <a:cs typeface="Lato"/>
                <a:sym typeface="Lato"/>
              </a:rPr>
              <a:t>e</a:t>
            </a:r>
            <a:r>
              <a:rPr b="1" lang="en" sz="2400">
                <a:solidFill>
                  <a:srgbClr val="7FFF00"/>
                </a:solidFill>
                <a:highlight>
                  <a:schemeClr val="lt1"/>
                </a:highlight>
                <a:latin typeface="Lato"/>
                <a:ea typeface="Lato"/>
                <a:cs typeface="Lato"/>
                <a:sym typeface="Lato"/>
              </a:rPr>
              <a:t> </a:t>
            </a:r>
            <a:r>
              <a:rPr b="1" lang="en" sz="2400">
                <a:solidFill>
                  <a:srgbClr val="32FF00"/>
                </a:solidFill>
                <a:highlight>
                  <a:schemeClr val="lt1"/>
                </a:highlight>
                <a:latin typeface="Lato"/>
                <a:ea typeface="Lato"/>
                <a:cs typeface="Lato"/>
                <a:sym typeface="Lato"/>
              </a:rPr>
              <a:t>d</a:t>
            </a:r>
            <a:r>
              <a:rPr b="1" lang="en" sz="2400">
                <a:solidFill>
                  <a:srgbClr val="00FF19"/>
                </a:solidFill>
                <a:highlight>
                  <a:schemeClr val="lt1"/>
                </a:highlight>
                <a:latin typeface="Lato"/>
                <a:ea typeface="Lato"/>
                <a:cs typeface="Lato"/>
                <a:sym typeface="Lato"/>
              </a:rPr>
              <a:t>e</a:t>
            </a:r>
            <a:r>
              <a:rPr b="1" lang="en" sz="2400">
                <a:solidFill>
                  <a:srgbClr val="00FF65"/>
                </a:solidFill>
                <a:highlight>
                  <a:schemeClr val="lt1"/>
                </a:highlight>
                <a:latin typeface="Lato"/>
                <a:ea typeface="Lato"/>
                <a:cs typeface="Lato"/>
                <a:sym typeface="Lato"/>
              </a:rPr>
              <a:t>c</a:t>
            </a:r>
            <a:r>
              <a:rPr b="1" lang="en" sz="2400">
                <a:solidFill>
                  <a:srgbClr val="00FFB2"/>
                </a:solidFill>
                <a:highlight>
                  <a:schemeClr val="lt1"/>
                </a:highlight>
                <a:latin typeface="Lato"/>
                <a:ea typeface="Lato"/>
                <a:cs typeface="Lato"/>
                <a:sym typeface="Lato"/>
              </a:rPr>
              <a:t>k</a:t>
            </a:r>
            <a:r>
              <a:rPr b="1" lang="en" sz="2400">
                <a:solidFill>
                  <a:srgbClr val="00FFFF"/>
                </a:solidFill>
                <a:highlight>
                  <a:schemeClr val="lt1"/>
                </a:highlight>
                <a:latin typeface="Lato"/>
                <a:ea typeface="Lato"/>
                <a:cs typeface="Lato"/>
                <a:sym typeface="Lato"/>
              </a:rPr>
              <a:t> </a:t>
            </a:r>
            <a:r>
              <a:rPr b="1" lang="en" sz="2400">
                <a:solidFill>
                  <a:srgbClr val="00B2FF"/>
                </a:solidFill>
                <a:highlight>
                  <a:schemeClr val="lt1"/>
                </a:highlight>
                <a:latin typeface="Lato"/>
                <a:ea typeface="Lato"/>
                <a:cs typeface="Lato"/>
                <a:sym typeface="Lato"/>
              </a:rPr>
              <a:t>c</a:t>
            </a:r>
            <a:r>
              <a:rPr b="1" lang="en" sz="2400">
                <a:solidFill>
                  <a:srgbClr val="0065FF"/>
                </a:solidFill>
                <a:highlight>
                  <a:schemeClr val="lt1"/>
                </a:highlight>
                <a:latin typeface="Lato"/>
                <a:ea typeface="Lato"/>
                <a:cs typeface="Lato"/>
                <a:sym typeface="Lato"/>
              </a:rPr>
              <a:t>o</a:t>
            </a:r>
            <a:r>
              <a:rPr b="1" lang="en" sz="2400">
                <a:solidFill>
                  <a:srgbClr val="0019FF"/>
                </a:solidFill>
                <a:highlight>
                  <a:schemeClr val="lt1"/>
                </a:highlight>
                <a:latin typeface="Lato"/>
                <a:ea typeface="Lato"/>
                <a:cs typeface="Lato"/>
                <a:sym typeface="Lato"/>
              </a:rPr>
              <a:t>n</a:t>
            </a:r>
            <a:r>
              <a:rPr b="1" lang="en" sz="2400">
                <a:solidFill>
                  <a:srgbClr val="3300FF"/>
                </a:solidFill>
                <a:highlight>
                  <a:schemeClr val="lt1"/>
                </a:highlight>
                <a:latin typeface="Lato"/>
                <a:ea typeface="Lato"/>
                <a:cs typeface="Lato"/>
                <a:sym typeface="Lato"/>
              </a:rPr>
              <a:t>t</a:t>
            </a:r>
            <a:r>
              <a:rPr b="1" lang="en" sz="2400">
                <a:solidFill>
                  <a:srgbClr val="7F00FF"/>
                </a:solidFill>
                <a:highlight>
                  <a:schemeClr val="lt1"/>
                </a:highlight>
                <a:latin typeface="Lato"/>
                <a:ea typeface="Lato"/>
                <a:cs typeface="Lato"/>
                <a:sym typeface="Lato"/>
              </a:rPr>
              <a:t>e</a:t>
            </a:r>
            <a:r>
              <a:rPr b="1" lang="en" sz="2400">
                <a:solidFill>
                  <a:srgbClr val="CB00FF"/>
                </a:solidFill>
                <a:highlight>
                  <a:schemeClr val="lt1"/>
                </a:highlight>
                <a:latin typeface="Lato"/>
                <a:ea typeface="Lato"/>
                <a:cs typeface="Lato"/>
                <a:sym typeface="Lato"/>
              </a:rPr>
              <a:t>n</a:t>
            </a:r>
            <a:r>
              <a:rPr b="1" lang="en" sz="2400">
                <a:solidFill>
                  <a:srgbClr val="FF00E5"/>
                </a:solidFill>
                <a:highlight>
                  <a:schemeClr val="lt1"/>
                </a:highlight>
                <a:latin typeface="Lato"/>
                <a:ea typeface="Lato"/>
                <a:cs typeface="Lato"/>
                <a:sym typeface="Lato"/>
              </a:rPr>
              <a:t>t</a:t>
            </a:r>
            <a:r>
              <a:rPr b="1" lang="en" sz="2400">
                <a:solidFill>
                  <a:srgbClr val="FF0098"/>
                </a:solidFill>
                <a:highlight>
                  <a:schemeClr val="lt1"/>
                </a:highlight>
                <a:latin typeface="Lato"/>
                <a:ea typeface="Lato"/>
                <a:cs typeface="Lato"/>
                <a:sym typeface="Lato"/>
              </a:rPr>
              <a:t>s</a:t>
            </a:r>
            <a:endParaRPr sz="2400">
              <a:solidFill>
                <a:srgbClr val="FF0098"/>
              </a:solidFill>
              <a:highlight>
                <a:schemeClr val="lt1"/>
              </a:highlight>
              <a:latin typeface="Montserrat"/>
              <a:ea typeface="Montserrat"/>
              <a:cs typeface="Montserrat"/>
              <a:sym typeface="Montserrat"/>
            </a:endParaRPr>
          </a:p>
        </p:txBody>
      </p:sp>
      <p:grpSp>
        <p:nvGrpSpPr>
          <p:cNvPr id="196" name="Google Shape;196;p68"/>
          <p:cNvGrpSpPr/>
          <p:nvPr/>
        </p:nvGrpSpPr>
        <p:grpSpPr>
          <a:xfrm>
            <a:off x="858075" y="1135750"/>
            <a:ext cx="1375569" cy="3457271"/>
            <a:chOff x="324675" y="830950"/>
            <a:chExt cx="1375569" cy="3457271"/>
          </a:xfrm>
        </p:grpSpPr>
        <p:sp>
          <p:nvSpPr>
            <p:cNvPr id="197" name="Google Shape;197;p68"/>
            <p:cNvSpPr/>
            <p:nvPr/>
          </p:nvSpPr>
          <p:spPr>
            <a:xfrm>
              <a:off x="325215" y="903702"/>
              <a:ext cx="1374900" cy="312600"/>
            </a:xfrm>
            <a:prstGeom prst="rect">
              <a:avLst/>
            </a:prstGeom>
            <a:gradFill>
              <a:gsLst>
                <a:gs pos="0">
                  <a:srgbClr val="DB0000"/>
                </a:gs>
                <a:gs pos="100000">
                  <a:srgbClr val="540303"/>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68"/>
            <p:cNvSpPr/>
            <p:nvPr/>
          </p:nvSpPr>
          <p:spPr>
            <a:xfrm>
              <a:off x="325215" y="1661719"/>
              <a:ext cx="1374900" cy="312600"/>
            </a:xfrm>
            <a:prstGeom prst="rect">
              <a:avLst/>
            </a:prstGeom>
            <a:gradFill>
              <a:gsLst>
                <a:gs pos="0">
                  <a:srgbClr val="F48208"/>
                </a:gs>
                <a:gs pos="100000">
                  <a:srgbClr val="703E08"/>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68"/>
            <p:cNvSpPr/>
            <p:nvPr/>
          </p:nvSpPr>
          <p:spPr>
            <a:xfrm>
              <a:off x="325215" y="2038737"/>
              <a:ext cx="1374900" cy="312600"/>
            </a:xfrm>
            <a:prstGeom prst="rect">
              <a:avLst/>
            </a:prstGeom>
            <a:gradFill>
              <a:gsLst>
                <a:gs pos="0">
                  <a:srgbClr val="FFC002"/>
                </a:gs>
                <a:gs pos="100000">
                  <a:srgbClr val="795B04"/>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68"/>
            <p:cNvSpPr/>
            <p:nvPr/>
          </p:nvSpPr>
          <p:spPr>
            <a:xfrm>
              <a:off x="325215" y="2415754"/>
              <a:ext cx="1374900" cy="312600"/>
            </a:xfrm>
            <a:prstGeom prst="rect">
              <a:avLst/>
            </a:prstGeom>
            <a:gradFill>
              <a:gsLst>
                <a:gs pos="0">
                  <a:srgbClr val="51AB2A"/>
                </a:gs>
                <a:gs pos="100000">
                  <a:srgbClr val="203E13"/>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68"/>
            <p:cNvSpPr/>
            <p:nvPr/>
          </p:nvSpPr>
          <p:spPr>
            <a:xfrm>
              <a:off x="325215" y="2792771"/>
              <a:ext cx="1374900" cy="312600"/>
            </a:xfrm>
            <a:prstGeom prst="rect">
              <a:avLst/>
            </a:prstGeom>
            <a:gradFill>
              <a:gsLst>
                <a:gs pos="0">
                  <a:srgbClr val="3177EE"/>
                </a:gs>
                <a:gs pos="100000">
                  <a:srgbClr val="113D8A"/>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68"/>
            <p:cNvSpPr/>
            <p:nvPr/>
          </p:nvSpPr>
          <p:spPr>
            <a:xfrm>
              <a:off x="325215" y="3169789"/>
              <a:ext cx="1374900" cy="312600"/>
            </a:xfrm>
            <a:prstGeom prst="rect">
              <a:avLst/>
            </a:prstGeom>
            <a:gradFill>
              <a:gsLst>
                <a:gs pos="0">
                  <a:srgbClr val="4E29AA"/>
                </a:gs>
                <a:gs pos="100000">
                  <a:srgbClr val="1E123D"/>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68"/>
            <p:cNvSpPr/>
            <p:nvPr/>
          </p:nvSpPr>
          <p:spPr>
            <a:xfrm>
              <a:off x="325215" y="3546806"/>
              <a:ext cx="1374900" cy="312600"/>
            </a:xfrm>
            <a:prstGeom prst="rect">
              <a:avLst/>
            </a:prstGeom>
            <a:gradFill>
              <a:gsLst>
                <a:gs pos="0">
                  <a:srgbClr val="E900FF">
                    <a:alpha val="91764"/>
                  </a:srgbClr>
                </a:gs>
                <a:gs pos="100000">
                  <a:srgbClr val="80008C"/>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4" name="Google Shape;204;p68"/>
            <p:cNvPicPr preferRelativeResize="0"/>
            <p:nvPr/>
          </p:nvPicPr>
          <p:blipFill rotWithShape="1">
            <a:blip r:embed="rId4">
              <a:alphaModFix/>
            </a:blip>
            <a:srcRect b="0" l="0" r="0" t="32813"/>
            <a:stretch/>
          </p:blipFill>
          <p:spPr>
            <a:xfrm>
              <a:off x="325214" y="3923823"/>
              <a:ext cx="1375030" cy="364398"/>
            </a:xfrm>
            <a:prstGeom prst="rect">
              <a:avLst/>
            </a:prstGeom>
            <a:noFill/>
            <a:ln>
              <a:noFill/>
            </a:ln>
          </p:spPr>
        </p:pic>
        <p:sp>
          <p:nvSpPr>
            <p:cNvPr id="205" name="Google Shape;205;p68"/>
            <p:cNvSpPr/>
            <p:nvPr/>
          </p:nvSpPr>
          <p:spPr>
            <a:xfrm>
              <a:off x="325215" y="1284702"/>
              <a:ext cx="1374900" cy="312600"/>
            </a:xfrm>
            <a:prstGeom prst="rect">
              <a:avLst/>
            </a:prstGeom>
            <a:gradFill>
              <a:gsLst>
                <a:gs pos="0">
                  <a:srgbClr val="F39ACE"/>
                </a:gs>
                <a:gs pos="100000">
                  <a:srgbClr val="C80477"/>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68"/>
            <p:cNvSpPr txBox="1"/>
            <p:nvPr/>
          </p:nvSpPr>
          <p:spPr>
            <a:xfrm>
              <a:off x="324675" y="830950"/>
              <a:ext cx="1374900" cy="34572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b="1" lang="en" sz="1650">
                  <a:solidFill>
                    <a:schemeClr val="dk1"/>
                  </a:solidFill>
                  <a:latin typeface="Roboto Mono"/>
                  <a:ea typeface="Roboto Mono"/>
                  <a:cs typeface="Roboto Mono"/>
                  <a:sym typeface="Roboto Mono"/>
                </a:rPr>
                <a:t>RED</a:t>
              </a:r>
              <a:endParaRPr b="1" sz="1650">
                <a:solidFill>
                  <a:schemeClr val="dk1"/>
                </a:solidFill>
                <a:latin typeface="Roboto Mono"/>
                <a:ea typeface="Roboto Mono"/>
                <a:cs typeface="Roboto Mono"/>
                <a:sym typeface="Roboto Mono"/>
              </a:endParaRPr>
            </a:p>
            <a:p>
              <a:pPr indent="0" lvl="0" marL="0" rtl="0" algn="ctr">
                <a:lnSpc>
                  <a:spcPct val="150000"/>
                </a:lnSpc>
                <a:spcBef>
                  <a:spcPts val="0"/>
                </a:spcBef>
                <a:spcAft>
                  <a:spcPts val="0"/>
                </a:spcAft>
                <a:buNone/>
              </a:pPr>
              <a:r>
                <a:rPr b="1" lang="en" sz="1650">
                  <a:solidFill>
                    <a:schemeClr val="dk1"/>
                  </a:solidFill>
                  <a:latin typeface="Roboto Mono"/>
                  <a:ea typeface="Roboto Mono"/>
                  <a:cs typeface="Roboto Mono"/>
                  <a:sym typeface="Roboto Mono"/>
                </a:rPr>
                <a:t>PINK</a:t>
              </a:r>
              <a:endParaRPr b="1" sz="1650">
                <a:solidFill>
                  <a:schemeClr val="dk1"/>
                </a:solidFill>
                <a:latin typeface="Roboto Mono"/>
                <a:ea typeface="Roboto Mono"/>
                <a:cs typeface="Roboto Mono"/>
                <a:sym typeface="Roboto Mono"/>
              </a:endParaRPr>
            </a:p>
            <a:p>
              <a:pPr indent="0" lvl="0" marL="0" rtl="0" algn="ctr">
                <a:lnSpc>
                  <a:spcPct val="150000"/>
                </a:lnSpc>
                <a:spcBef>
                  <a:spcPts val="0"/>
                </a:spcBef>
                <a:spcAft>
                  <a:spcPts val="0"/>
                </a:spcAft>
                <a:buNone/>
              </a:pPr>
              <a:r>
                <a:rPr b="1" lang="en" sz="1650">
                  <a:solidFill>
                    <a:schemeClr val="dk1"/>
                  </a:solidFill>
                  <a:latin typeface="Roboto Mono"/>
                  <a:ea typeface="Roboto Mono"/>
                  <a:cs typeface="Roboto Mono"/>
                  <a:sym typeface="Roboto Mono"/>
                </a:rPr>
                <a:t>ORANGE</a:t>
              </a:r>
              <a:endParaRPr b="1" sz="1650">
                <a:solidFill>
                  <a:schemeClr val="dk1"/>
                </a:solidFill>
                <a:latin typeface="Roboto Mono"/>
                <a:ea typeface="Roboto Mono"/>
                <a:cs typeface="Roboto Mono"/>
                <a:sym typeface="Roboto Mono"/>
              </a:endParaRPr>
            </a:p>
            <a:p>
              <a:pPr indent="0" lvl="0" marL="0" rtl="0" algn="ctr">
                <a:lnSpc>
                  <a:spcPct val="150000"/>
                </a:lnSpc>
                <a:spcBef>
                  <a:spcPts val="0"/>
                </a:spcBef>
                <a:spcAft>
                  <a:spcPts val="0"/>
                </a:spcAft>
                <a:buNone/>
              </a:pPr>
              <a:r>
                <a:rPr b="1" lang="en" sz="1650">
                  <a:solidFill>
                    <a:schemeClr val="dk1"/>
                  </a:solidFill>
                  <a:latin typeface="Roboto Mono"/>
                  <a:ea typeface="Roboto Mono"/>
                  <a:cs typeface="Roboto Mono"/>
                  <a:sym typeface="Roboto Mono"/>
                </a:rPr>
                <a:t>YELLOW</a:t>
              </a:r>
              <a:endParaRPr b="1" sz="1650">
                <a:solidFill>
                  <a:schemeClr val="dk1"/>
                </a:solidFill>
                <a:latin typeface="Roboto Mono"/>
                <a:ea typeface="Roboto Mono"/>
                <a:cs typeface="Roboto Mono"/>
                <a:sym typeface="Roboto Mono"/>
              </a:endParaRPr>
            </a:p>
            <a:p>
              <a:pPr indent="0" lvl="0" marL="0" rtl="0" algn="ctr">
                <a:lnSpc>
                  <a:spcPct val="150000"/>
                </a:lnSpc>
                <a:spcBef>
                  <a:spcPts val="0"/>
                </a:spcBef>
                <a:spcAft>
                  <a:spcPts val="0"/>
                </a:spcAft>
                <a:buNone/>
              </a:pPr>
              <a:r>
                <a:rPr b="1" lang="en" sz="1650">
                  <a:solidFill>
                    <a:schemeClr val="dk1"/>
                  </a:solidFill>
                  <a:latin typeface="Roboto Mono"/>
                  <a:ea typeface="Roboto Mono"/>
                  <a:cs typeface="Roboto Mono"/>
                  <a:sym typeface="Roboto Mono"/>
                </a:rPr>
                <a:t>GREEN</a:t>
              </a:r>
              <a:endParaRPr b="1" sz="1650">
                <a:solidFill>
                  <a:schemeClr val="dk1"/>
                </a:solidFill>
                <a:latin typeface="Roboto Mono"/>
                <a:ea typeface="Roboto Mono"/>
                <a:cs typeface="Roboto Mono"/>
                <a:sym typeface="Roboto Mono"/>
              </a:endParaRPr>
            </a:p>
            <a:p>
              <a:pPr indent="0" lvl="0" marL="0" rtl="0" algn="ctr">
                <a:lnSpc>
                  <a:spcPct val="150000"/>
                </a:lnSpc>
                <a:spcBef>
                  <a:spcPts val="0"/>
                </a:spcBef>
                <a:spcAft>
                  <a:spcPts val="0"/>
                </a:spcAft>
                <a:buNone/>
              </a:pPr>
              <a:r>
                <a:rPr b="1" lang="en" sz="1650">
                  <a:solidFill>
                    <a:schemeClr val="dk1"/>
                  </a:solidFill>
                  <a:latin typeface="Roboto Mono"/>
                  <a:ea typeface="Roboto Mono"/>
                  <a:cs typeface="Roboto Mono"/>
                  <a:sym typeface="Roboto Mono"/>
                </a:rPr>
                <a:t>BLUE</a:t>
              </a:r>
              <a:endParaRPr b="1" sz="1650">
                <a:solidFill>
                  <a:schemeClr val="dk1"/>
                </a:solidFill>
                <a:latin typeface="Roboto Mono"/>
                <a:ea typeface="Roboto Mono"/>
                <a:cs typeface="Roboto Mono"/>
                <a:sym typeface="Roboto Mono"/>
              </a:endParaRPr>
            </a:p>
            <a:p>
              <a:pPr indent="0" lvl="0" marL="0" rtl="0" algn="ctr">
                <a:lnSpc>
                  <a:spcPct val="150000"/>
                </a:lnSpc>
                <a:spcBef>
                  <a:spcPts val="0"/>
                </a:spcBef>
                <a:spcAft>
                  <a:spcPts val="0"/>
                </a:spcAft>
                <a:buNone/>
              </a:pPr>
              <a:r>
                <a:rPr b="1" lang="en" sz="1650">
                  <a:solidFill>
                    <a:schemeClr val="dk1"/>
                  </a:solidFill>
                  <a:latin typeface="Roboto Mono"/>
                  <a:ea typeface="Roboto Mono"/>
                  <a:cs typeface="Roboto Mono"/>
                  <a:sym typeface="Roboto Mono"/>
                </a:rPr>
                <a:t>INDIGO</a:t>
              </a:r>
              <a:endParaRPr b="1" sz="1650">
                <a:solidFill>
                  <a:schemeClr val="dk1"/>
                </a:solidFill>
                <a:latin typeface="Roboto Mono"/>
                <a:ea typeface="Roboto Mono"/>
                <a:cs typeface="Roboto Mono"/>
                <a:sym typeface="Roboto Mono"/>
              </a:endParaRPr>
            </a:p>
            <a:p>
              <a:pPr indent="0" lvl="0" marL="0" rtl="0" algn="ctr">
                <a:lnSpc>
                  <a:spcPct val="150000"/>
                </a:lnSpc>
                <a:spcBef>
                  <a:spcPts val="0"/>
                </a:spcBef>
                <a:spcAft>
                  <a:spcPts val="0"/>
                </a:spcAft>
                <a:buNone/>
              </a:pPr>
              <a:r>
                <a:rPr b="1" lang="en" sz="1650">
                  <a:solidFill>
                    <a:schemeClr val="dk1"/>
                  </a:solidFill>
                  <a:latin typeface="Roboto Mono"/>
                  <a:ea typeface="Roboto Mono"/>
                  <a:cs typeface="Roboto Mono"/>
                  <a:sym typeface="Roboto Mono"/>
                </a:rPr>
                <a:t>PURPLE</a:t>
              </a:r>
              <a:endParaRPr b="1" sz="1650">
                <a:solidFill>
                  <a:schemeClr val="dk1"/>
                </a:solidFill>
                <a:latin typeface="Roboto Mono"/>
                <a:ea typeface="Roboto Mono"/>
                <a:cs typeface="Roboto Mono"/>
                <a:sym typeface="Roboto Mono"/>
              </a:endParaRPr>
            </a:p>
            <a:p>
              <a:pPr indent="0" lvl="0" marL="0" rtl="0" algn="ctr">
                <a:lnSpc>
                  <a:spcPct val="150000"/>
                </a:lnSpc>
                <a:spcBef>
                  <a:spcPts val="0"/>
                </a:spcBef>
                <a:spcAft>
                  <a:spcPts val="0"/>
                </a:spcAft>
                <a:buNone/>
              </a:pPr>
              <a:r>
                <a:rPr b="1" lang="en" sz="1650">
                  <a:solidFill>
                    <a:schemeClr val="dk1"/>
                  </a:solidFill>
                  <a:latin typeface="Roboto Mono"/>
                  <a:ea typeface="Roboto Mono"/>
                  <a:cs typeface="Roboto Mono"/>
                  <a:sym typeface="Roboto Mono"/>
                </a:rPr>
                <a:t>GOLD</a:t>
              </a:r>
              <a:endParaRPr b="1" sz="1650">
                <a:solidFill>
                  <a:schemeClr val="dk1"/>
                </a:solidFill>
                <a:latin typeface="Roboto Mono"/>
                <a:ea typeface="Roboto Mono"/>
                <a:cs typeface="Roboto Mono"/>
                <a:sym typeface="Roboto Mono"/>
              </a:endParaRPr>
            </a:p>
          </p:txBody>
        </p:sp>
      </p:grpSp>
      <p:sp>
        <p:nvSpPr>
          <p:cNvPr id="207" name="Google Shape;207;p68"/>
          <p:cNvSpPr txBox="1"/>
          <p:nvPr/>
        </p:nvSpPr>
        <p:spPr>
          <a:xfrm>
            <a:off x="2224600" y="1178200"/>
            <a:ext cx="6587100" cy="34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1000"/>
              </a:spcAft>
              <a:buNone/>
            </a:pPr>
            <a:r>
              <a:rPr b="1" lang="en" sz="1800">
                <a:solidFill>
                  <a:srgbClr val="CC0000"/>
                </a:solidFill>
                <a:latin typeface="Roboto"/>
                <a:ea typeface="Roboto"/>
                <a:cs typeface="Roboto"/>
                <a:sym typeface="Roboto"/>
              </a:rPr>
              <a:t>Recall: Composing Units</a:t>
            </a:r>
            <a:endParaRPr b="1" sz="1800">
              <a:solidFill>
                <a:srgbClr val="CC0000"/>
              </a:solidFill>
              <a:highlight>
                <a:srgbClr val="000000"/>
              </a:highlight>
              <a:latin typeface="Roboto"/>
              <a:ea typeface="Roboto"/>
              <a:cs typeface="Roboto"/>
              <a:sym typeface="Roboto"/>
            </a:endParaRPr>
          </a:p>
        </p:txBody>
      </p:sp>
      <p:sp>
        <p:nvSpPr>
          <p:cNvPr id="208" name="Google Shape;208;p68"/>
          <p:cNvSpPr txBox="1"/>
          <p:nvPr/>
        </p:nvSpPr>
        <p:spPr>
          <a:xfrm>
            <a:off x="2224600" y="1559200"/>
            <a:ext cx="5838300" cy="34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1000"/>
              </a:spcAft>
              <a:buNone/>
            </a:pPr>
            <a:r>
              <a:rPr b="1" lang="en" sz="1800">
                <a:solidFill>
                  <a:srgbClr val="F40E94"/>
                </a:solidFill>
                <a:latin typeface="Roboto"/>
                <a:ea typeface="Roboto"/>
                <a:cs typeface="Roboto"/>
                <a:sym typeface="Roboto"/>
              </a:rPr>
              <a:t>Videos &amp; Practice: </a:t>
            </a:r>
            <a:endParaRPr b="1" sz="1800">
              <a:solidFill>
                <a:srgbClr val="F40E94"/>
              </a:solidFill>
              <a:highlight>
                <a:srgbClr val="000000"/>
              </a:highlight>
              <a:latin typeface="Roboto"/>
              <a:ea typeface="Roboto"/>
              <a:cs typeface="Roboto"/>
              <a:sym typeface="Roboto"/>
            </a:endParaRPr>
          </a:p>
        </p:txBody>
      </p:sp>
      <p:sp>
        <p:nvSpPr>
          <p:cNvPr id="209" name="Google Shape;209;p68"/>
          <p:cNvSpPr txBox="1"/>
          <p:nvPr/>
        </p:nvSpPr>
        <p:spPr>
          <a:xfrm>
            <a:off x="2224600" y="1940200"/>
            <a:ext cx="5838300" cy="34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1000"/>
              </a:spcAft>
              <a:buNone/>
            </a:pPr>
            <a:r>
              <a:rPr b="1" lang="en" sz="1800">
                <a:solidFill>
                  <a:srgbClr val="FF9900"/>
                </a:solidFill>
                <a:latin typeface="Roboto"/>
                <a:ea typeface="Roboto"/>
                <a:cs typeface="Roboto"/>
                <a:sym typeface="Roboto"/>
              </a:rPr>
              <a:t>Goals &amp; Objectives</a:t>
            </a:r>
            <a:endParaRPr b="1" sz="1800">
              <a:solidFill>
                <a:srgbClr val="FF9900"/>
              </a:solidFill>
              <a:highlight>
                <a:srgbClr val="000000"/>
              </a:highlight>
              <a:latin typeface="Roboto"/>
              <a:ea typeface="Roboto"/>
              <a:cs typeface="Roboto"/>
              <a:sym typeface="Roboto"/>
            </a:endParaRPr>
          </a:p>
        </p:txBody>
      </p:sp>
      <p:sp>
        <p:nvSpPr>
          <p:cNvPr id="210" name="Google Shape;210;p68"/>
          <p:cNvSpPr txBox="1"/>
          <p:nvPr/>
        </p:nvSpPr>
        <p:spPr>
          <a:xfrm>
            <a:off x="2224600" y="2321200"/>
            <a:ext cx="6424200" cy="34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1000"/>
              </a:spcAft>
              <a:buNone/>
            </a:pPr>
            <a:r>
              <a:rPr b="1" lang="en" sz="1800">
                <a:solidFill>
                  <a:srgbClr val="F2D901"/>
                </a:solidFill>
                <a:latin typeface="Roboto"/>
                <a:ea typeface="Roboto"/>
                <a:cs typeface="Roboto"/>
                <a:sym typeface="Roboto"/>
              </a:rPr>
              <a:t>Lesson: Fractions Compose Whole </a:t>
            </a:r>
            <a:r>
              <a:rPr b="1" i="1" lang="en" sz="1800">
                <a:solidFill>
                  <a:srgbClr val="F2D901"/>
                </a:solidFill>
                <a:latin typeface="Roboto"/>
                <a:ea typeface="Roboto"/>
                <a:cs typeface="Roboto"/>
                <a:sym typeface="Roboto"/>
              </a:rPr>
              <a:t>and</a:t>
            </a:r>
            <a:r>
              <a:rPr b="1" lang="en" sz="1800">
                <a:solidFill>
                  <a:srgbClr val="F2D901"/>
                </a:solidFill>
                <a:latin typeface="Roboto"/>
                <a:ea typeface="Roboto"/>
                <a:cs typeface="Roboto"/>
                <a:sym typeface="Roboto"/>
              </a:rPr>
              <a:t> Non-whole Numbers</a:t>
            </a:r>
            <a:endParaRPr b="1" sz="1800">
              <a:solidFill>
                <a:srgbClr val="F2D901"/>
              </a:solidFill>
              <a:highlight>
                <a:srgbClr val="000000"/>
              </a:highlight>
              <a:latin typeface="Roboto"/>
              <a:ea typeface="Roboto"/>
              <a:cs typeface="Roboto"/>
              <a:sym typeface="Roboto"/>
            </a:endParaRPr>
          </a:p>
        </p:txBody>
      </p:sp>
      <p:sp>
        <p:nvSpPr>
          <p:cNvPr id="211" name="Google Shape;211;p68"/>
          <p:cNvSpPr txBox="1"/>
          <p:nvPr/>
        </p:nvSpPr>
        <p:spPr>
          <a:xfrm>
            <a:off x="2224600" y="2702200"/>
            <a:ext cx="6587100" cy="34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1000"/>
              </a:spcAft>
              <a:buNone/>
            </a:pPr>
            <a:r>
              <a:rPr b="1" lang="en" sz="1800">
                <a:solidFill>
                  <a:srgbClr val="6AA84F"/>
                </a:solidFill>
                <a:latin typeface="Roboto"/>
                <a:ea typeface="Roboto"/>
                <a:cs typeface="Roboto"/>
                <a:sym typeface="Roboto"/>
              </a:rPr>
              <a:t>Discussion &amp; Modeling: Tape Diagrams, Number Lines</a:t>
            </a:r>
            <a:endParaRPr b="1" sz="1800">
              <a:solidFill>
                <a:srgbClr val="6AA84F"/>
              </a:solidFill>
              <a:highlight>
                <a:srgbClr val="000000"/>
              </a:highlight>
              <a:latin typeface="Roboto"/>
              <a:ea typeface="Roboto"/>
              <a:cs typeface="Roboto"/>
              <a:sym typeface="Roboto"/>
            </a:endParaRPr>
          </a:p>
        </p:txBody>
      </p:sp>
      <p:sp>
        <p:nvSpPr>
          <p:cNvPr id="212" name="Google Shape;212;p68"/>
          <p:cNvSpPr txBox="1"/>
          <p:nvPr/>
        </p:nvSpPr>
        <p:spPr>
          <a:xfrm>
            <a:off x="2224600" y="3083200"/>
            <a:ext cx="5838300" cy="34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1000"/>
              </a:spcAft>
              <a:buNone/>
            </a:pPr>
            <a:r>
              <a:t/>
            </a:r>
            <a:endParaRPr b="1" sz="1800">
              <a:solidFill>
                <a:srgbClr val="1155CC"/>
              </a:solidFill>
              <a:highlight>
                <a:srgbClr val="000000"/>
              </a:highlight>
              <a:latin typeface="Roboto"/>
              <a:ea typeface="Roboto"/>
              <a:cs typeface="Roboto"/>
              <a:sym typeface="Roboto"/>
            </a:endParaRPr>
          </a:p>
        </p:txBody>
      </p:sp>
      <p:sp>
        <p:nvSpPr>
          <p:cNvPr id="213" name="Google Shape;213;p68"/>
          <p:cNvSpPr txBox="1"/>
          <p:nvPr/>
        </p:nvSpPr>
        <p:spPr>
          <a:xfrm>
            <a:off x="2224600" y="3083200"/>
            <a:ext cx="6587100" cy="34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1000"/>
              </a:spcAft>
              <a:buNone/>
            </a:pPr>
            <a:r>
              <a:rPr b="1" lang="en" sz="1800">
                <a:solidFill>
                  <a:srgbClr val="1155CC"/>
                </a:solidFill>
                <a:latin typeface="Roboto"/>
                <a:ea typeface="Roboto"/>
                <a:cs typeface="Roboto"/>
                <a:sym typeface="Roboto"/>
              </a:rPr>
              <a:t>Activity: Paired Problem-Solving</a:t>
            </a:r>
            <a:endParaRPr b="1" sz="1800">
              <a:solidFill>
                <a:srgbClr val="1155CC"/>
              </a:solidFill>
              <a:latin typeface="Roboto"/>
              <a:ea typeface="Roboto"/>
              <a:cs typeface="Roboto"/>
              <a:sym typeface="Roboto"/>
            </a:endParaRPr>
          </a:p>
        </p:txBody>
      </p:sp>
      <p:sp>
        <p:nvSpPr>
          <p:cNvPr id="214" name="Google Shape;214;p68"/>
          <p:cNvSpPr txBox="1"/>
          <p:nvPr/>
        </p:nvSpPr>
        <p:spPr>
          <a:xfrm>
            <a:off x="2224600" y="3464200"/>
            <a:ext cx="6424200" cy="34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1000"/>
              </a:spcAft>
              <a:buNone/>
            </a:pPr>
            <a:r>
              <a:rPr b="1" lang="en" sz="1900">
                <a:solidFill>
                  <a:srgbClr val="351C75"/>
                </a:solidFill>
                <a:latin typeface="Roboto"/>
                <a:ea typeface="Roboto"/>
                <a:cs typeface="Roboto"/>
                <a:sym typeface="Roboto"/>
              </a:rPr>
              <a:t>Independent Task: What does your flag express?</a:t>
            </a:r>
            <a:endParaRPr b="1" sz="1900">
              <a:solidFill>
                <a:srgbClr val="351C75"/>
              </a:solidFill>
              <a:latin typeface="Roboto"/>
              <a:ea typeface="Roboto"/>
              <a:cs typeface="Roboto"/>
              <a:sym typeface="Roboto"/>
            </a:endParaRPr>
          </a:p>
        </p:txBody>
      </p:sp>
      <p:sp>
        <p:nvSpPr>
          <p:cNvPr id="215" name="Google Shape;215;p68"/>
          <p:cNvSpPr txBox="1"/>
          <p:nvPr/>
        </p:nvSpPr>
        <p:spPr>
          <a:xfrm>
            <a:off x="2224600" y="3845200"/>
            <a:ext cx="6424200" cy="34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1000"/>
              </a:spcAft>
              <a:buNone/>
            </a:pPr>
            <a:r>
              <a:rPr b="1" lang="en" sz="1800">
                <a:solidFill>
                  <a:srgbClr val="FF00FF"/>
                </a:solidFill>
                <a:latin typeface="Roboto"/>
                <a:ea typeface="Roboto"/>
                <a:cs typeface="Roboto"/>
                <a:sym typeface="Roboto"/>
              </a:rPr>
              <a:t>Post-Test: Targeted Exercises</a:t>
            </a:r>
            <a:endParaRPr b="1" sz="1800">
              <a:solidFill>
                <a:srgbClr val="FF00FF"/>
              </a:solidFill>
              <a:latin typeface="Roboto"/>
              <a:ea typeface="Roboto"/>
              <a:cs typeface="Roboto"/>
              <a:sym typeface="Roboto"/>
            </a:endParaRPr>
          </a:p>
        </p:txBody>
      </p:sp>
      <p:sp>
        <p:nvSpPr>
          <p:cNvPr id="216" name="Google Shape;216;p68"/>
          <p:cNvSpPr txBox="1"/>
          <p:nvPr/>
        </p:nvSpPr>
        <p:spPr>
          <a:xfrm>
            <a:off x="2300800" y="4226200"/>
            <a:ext cx="3643200" cy="347100"/>
          </a:xfrm>
          <a:prstGeom prst="rect">
            <a:avLst/>
          </a:prstGeom>
          <a:gradFill>
            <a:gsLst>
              <a:gs pos="0">
                <a:srgbClr val="FFF12A"/>
              </a:gs>
              <a:gs pos="50000">
                <a:srgbClr val="FFCF00"/>
              </a:gs>
              <a:gs pos="100000">
                <a:srgbClr val="ECBD4D"/>
              </a:gs>
            </a:gsLst>
            <a:lin ang="2700006" scaled="0"/>
          </a:gradFill>
          <a:ln>
            <a:noFill/>
          </a:ln>
        </p:spPr>
        <p:txBody>
          <a:bodyPr anchorCtr="0" anchor="ctr" bIns="91425" lIns="91425" spcFirstLastPara="1" rIns="91425" wrap="square" tIns="91425">
            <a:noAutofit/>
          </a:bodyPr>
          <a:lstStyle/>
          <a:p>
            <a:pPr indent="0" lvl="0" marL="0" rtl="0" algn="l">
              <a:spcBef>
                <a:spcPts val="0"/>
              </a:spcBef>
              <a:spcAft>
                <a:spcPts val="1000"/>
              </a:spcAft>
              <a:buNone/>
            </a:pPr>
            <a:r>
              <a:rPr b="1" lang="en" sz="1800">
                <a:latin typeface="Roboto"/>
                <a:ea typeface="Roboto"/>
                <a:cs typeface="Roboto"/>
                <a:sym typeface="Roboto"/>
              </a:rPr>
              <a:t>Debate: Comparing expressions</a:t>
            </a:r>
            <a:endParaRPr b="1" sz="1800">
              <a:latin typeface="Roboto"/>
              <a:ea typeface="Roboto"/>
              <a:cs typeface="Roboto"/>
              <a:sym typeface="Robo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AB2A"/>
            </a:gs>
            <a:gs pos="100000">
              <a:srgbClr val="203E13"/>
            </a:gs>
          </a:gsLst>
          <a:path path="circle">
            <a:fillToRect b="50%" l="50%" r="50%" t="50%"/>
          </a:path>
          <a:tileRect/>
        </a:gradFill>
      </p:bgPr>
    </p:bg>
    <p:spTree>
      <p:nvGrpSpPr>
        <p:cNvPr id="643" name="Shape 643"/>
        <p:cNvGrpSpPr/>
        <p:nvPr/>
      </p:nvGrpSpPr>
      <p:grpSpPr>
        <a:xfrm>
          <a:off x="0" y="0"/>
          <a:ext cx="0" cy="0"/>
          <a:chOff x="0" y="0"/>
          <a:chExt cx="0" cy="0"/>
        </a:xfrm>
      </p:grpSpPr>
      <p:sp>
        <p:nvSpPr>
          <p:cNvPr id="644" name="Google Shape;644;p95"/>
          <p:cNvSpPr txBox="1"/>
          <p:nvPr/>
        </p:nvSpPr>
        <p:spPr>
          <a:xfrm>
            <a:off x="549750" y="923700"/>
            <a:ext cx="8044500" cy="9927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 sz="2100">
                <a:solidFill>
                  <a:schemeClr val="dk1"/>
                </a:solidFill>
                <a:latin typeface="Montserrat"/>
                <a:ea typeface="Montserrat"/>
                <a:cs typeface="Montserrat"/>
                <a:sym typeface="Montserrat"/>
              </a:rPr>
              <a:t>1. Do you understand how fraction bars show us how </a:t>
            </a:r>
            <a:r>
              <a:rPr lang="en" sz="2100" u="sng">
                <a:solidFill>
                  <a:schemeClr val="dk1"/>
                </a:solidFill>
                <a:latin typeface="Montserrat"/>
                <a:ea typeface="Montserrat"/>
                <a:cs typeface="Montserrat"/>
                <a:sym typeface="Montserrat"/>
              </a:rPr>
              <a:t>unit fractions compose bigger fractions</a:t>
            </a:r>
            <a:r>
              <a:rPr lang="en" sz="2100">
                <a:solidFill>
                  <a:schemeClr val="dk1"/>
                </a:solidFill>
                <a:latin typeface="Montserrat"/>
                <a:ea typeface="Montserrat"/>
                <a:cs typeface="Montserrat"/>
                <a:sym typeface="Montserrat"/>
              </a:rPr>
              <a:t>?</a:t>
            </a:r>
            <a:endParaRPr sz="2100" u="sng">
              <a:solidFill>
                <a:schemeClr val="dk1"/>
              </a:solidFill>
              <a:latin typeface="Montserrat"/>
              <a:ea typeface="Montserrat"/>
              <a:cs typeface="Montserrat"/>
              <a:sym typeface="Montserrat"/>
            </a:endParaRPr>
          </a:p>
        </p:txBody>
      </p:sp>
      <p:sp>
        <p:nvSpPr>
          <p:cNvPr id="645" name="Google Shape;645;p95"/>
          <p:cNvSpPr txBox="1"/>
          <p:nvPr/>
        </p:nvSpPr>
        <p:spPr>
          <a:xfrm>
            <a:off x="5235375" y="4720750"/>
            <a:ext cx="3908700" cy="4245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00FF00"/>
                </a:solidFill>
                <a:latin typeface="Varela Round"/>
                <a:ea typeface="Varela Round"/>
                <a:cs typeface="Varela Round"/>
                <a:sym typeface="Varela Round"/>
              </a:rPr>
              <a:t>Express your level of understanding.</a:t>
            </a:r>
            <a:endParaRPr b="1" sz="1600">
              <a:solidFill>
                <a:srgbClr val="00FF00"/>
              </a:solidFill>
              <a:latin typeface="Varela Round"/>
              <a:ea typeface="Varela Round"/>
              <a:cs typeface="Varela Round"/>
              <a:sym typeface="Varela Round"/>
            </a:endParaRPr>
          </a:p>
        </p:txBody>
      </p:sp>
      <p:sp>
        <p:nvSpPr>
          <p:cNvPr id="646" name="Google Shape;646;p95"/>
          <p:cNvSpPr txBox="1"/>
          <p:nvPr/>
        </p:nvSpPr>
        <p:spPr>
          <a:xfrm>
            <a:off x="549750" y="2054550"/>
            <a:ext cx="8044500" cy="9927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 sz="2100">
                <a:solidFill>
                  <a:schemeClr val="dk1"/>
                </a:solidFill>
                <a:latin typeface="Montserrat"/>
                <a:ea typeface="Montserrat"/>
                <a:cs typeface="Montserrat"/>
                <a:sym typeface="Montserrat"/>
              </a:rPr>
              <a:t>2. In the flag activity, did you understand the expressions we created that </a:t>
            </a:r>
            <a:r>
              <a:rPr lang="en" sz="2100" u="sng">
                <a:solidFill>
                  <a:schemeClr val="dk1"/>
                </a:solidFill>
                <a:latin typeface="Montserrat"/>
                <a:ea typeface="Montserrat"/>
                <a:cs typeface="Montserrat"/>
                <a:sym typeface="Montserrat"/>
              </a:rPr>
              <a:t>expressed the sum of fractions</a:t>
            </a:r>
            <a:r>
              <a:rPr lang="en" sz="2100">
                <a:solidFill>
                  <a:schemeClr val="dk1"/>
                </a:solidFill>
                <a:latin typeface="Montserrat"/>
                <a:ea typeface="Montserrat"/>
                <a:cs typeface="Montserrat"/>
                <a:sym typeface="Montserrat"/>
              </a:rPr>
              <a:t>?</a:t>
            </a:r>
            <a:endParaRPr sz="2100" u="sng">
              <a:solidFill>
                <a:schemeClr val="dk1"/>
              </a:solidFill>
              <a:latin typeface="Montserrat"/>
              <a:ea typeface="Montserrat"/>
              <a:cs typeface="Montserrat"/>
              <a:sym typeface="Montserrat"/>
            </a:endParaRPr>
          </a:p>
        </p:txBody>
      </p:sp>
      <p:sp>
        <p:nvSpPr>
          <p:cNvPr id="647" name="Google Shape;647;p95"/>
          <p:cNvSpPr txBox="1"/>
          <p:nvPr/>
        </p:nvSpPr>
        <p:spPr>
          <a:xfrm>
            <a:off x="549750" y="3185400"/>
            <a:ext cx="8242200" cy="9927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 sz="2100">
                <a:solidFill>
                  <a:schemeClr val="dk1"/>
                </a:solidFill>
                <a:latin typeface="Montserrat"/>
                <a:ea typeface="Montserrat"/>
                <a:cs typeface="Montserrat"/>
                <a:sym typeface="Montserrat"/>
              </a:rPr>
              <a:t>3. Did your expressions for this part of the lesson </a:t>
            </a:r>
            <a:r>
              <a:rPr lang="en" sz="2100" u="sng">
                <a:solidFill>
                  <a:schemeClr val="dk1"/>
                </a:solidFill>
                <a:latin typeface="Montserrat"/>
                <a:ea typeface="Montserrat"/>
                <a:cs typeface="Montserrat"/>
                <a:sym typeface="Montserrat"/>
              </a:rPr>
              <a:t>contain like fractions and have addition operations (+)</a:t>
            </a:r>
            <a:r>
              <a:rPr lang="en" sz="2100">
                <a:solidFill>
                  <a:schemeClr val="dk1"/>
                </a:solidFill>
                <a:latin typeface="Montserrat"/>
                <a:ea typeface="Montserrat"/>
                <a:cs typeface="Montserrat"/>
                <a:sym typeface="Montserrat"/>
              </a:rPr>
              <a:t> in them?</a:t>
            </a:r>
            <a:endParaRPr sz="2100" u="sng">
              <a:solidFill>
                <a:schemeClr val="dk1"/>
              </a:solidFill>
              <a:latin typeface="Montserrat"/>
              <a:ea typeface="Montserrat"/>
              <a:cs typeface="Montserrat"/>
              <a:sym typeface="Montserrat"/>
            </a:endParaRPr>
          </a:p>
        </p:txBody>
      </p:sp>
      <p:sp>
        <p:nvSpPr>
          <p:cNvPr id="648" name="Google Shape;648;p95"/>
          <p:cNvSpPr txBox="1"/>
          <p:nvPr>
            <p:ph idx="4294967295" type="title"/>
          </p:nvPr>
        </p:nvSpPr>
        <p:spPr>
          <a:xfrm>
            <a:off x="311700" y="-1950"/>
            <a:ext cx="8520600" cy="732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500">
                <a:latin typeface="Luckiest Guy"/>
                <a:ea typeface="Luckiest Guy"/>
                <a:cs typeface="Luckiest Guy"/>
                <a:sym typeface="Luckiest Guy"/>
              </a:rPr>
              <a:t>Check in</a:t>
            </a:r>
            <a:r>
              <a:rPr lang="en" sz="2500"/>
              <a:t>: Objectives 1 &amp; 2</a:t>
            </a:r>
            <a:endParaRPr sz="25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48208"/>
            </a:gs>
            <a:gs pos="100000">
              <a:srgbClr val="703E08"/>
            </a:gs>
          </a:gsLst>
          <a:path path="circle">
            <a:fillToRect b="50%" l="50%" r="50%" t="50%"/>
          </a:path>
          <a:tileRect/>
        </a:gradFill>
      </p:bgPr>
    </p:bg>
    <p:spTree>
      <p:nvGrpSpPr>
        <p:cNvPr id="652" name="Shape 652"/>
        <p:cNvGrpSpPr/>
        <p:nvPr/>
      </p:nvGrpSpPr>
      <p:grpSpPr>
        <a:xfrm>
          <a:off x="0" y="0"/>
          <a:ext cx="0" cy="0"/>
          <a:chOff x="0" y="0"/>
          <a:chExt cx="0" cy="0"/>
        </a:xfrm>
      </p:grpSpPr>
      <p:sp>
        <p:nvSpPr>
          <p:cNvPr id="653" name="Google Shape;653;p96"/>
          <p:cNvSpPr txBox="1"/>
          <p:nvPr/>
        </p:nvSpPr>
        <p:spPr>
          <a:xfrm>
            <a:off x="5095350" y="4720750"/>
            <a:ext cx="4048800" cy="4245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FF9900"/>
                </a:solidFill>
                <a:latin typeface="Varela Round"/>
                <a:ea typeface="Varela Round"/>
                <a:cs typeface="Varela Round"/>
                <a:sym typeface="Varela Round"/>
              </a:rPr>
              <a:t>Focus on objectives, ask questions</a:t>
            </a:r>
            <a:endParaRPr b="1" sz="1800">
              <a:solidFill>
                <a:srgbClr val="FF9900"/>
              </a:solidFill>
              <a:latin typeface="Varela Round"/>
              <a:ea typeface="Varela Round"/>
              <a:cs typeface="Varela Round"/>
              <a:sym typeface="Varela Round"/>
            </a:endParaRPr>
          </a:p>
        </p:txBody>
      </p:sp>
      <p:sp>
        <p:nvSpPr>
          <p:cNvPr id="654" name="Google Shape;654;p96"/>
          <p:cNvSpPr txBox="1"/>
          <p:nvPr>
            <p:ph idx="4294967295" type="title"/>
          </p:nvPr>
        </p:nvSpPr>
        <p:spPr>
          <a:xfrm>
            <a:off x="311700" y="379050"/>
            <a:ext cx="8520600" cy="62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520" u="sng">
                <a:solidFill>
                  <a:srgbClr val="FF0000"/>
                </a:solidFill>
                <a:highlight>
                  <a:srgbClr val="434343"/>
                </a:highlight>
                <a:latin typeface="Luckiest Guy"/>
                <a:ea typeface="Luckiest Guy"/>
                <a:cs typeface="Luckiest Guy"/>
                <a:sym typeface="Luckiest Guy"/>
              </a:rPr>
              <a:t>O</a:t>
            </a:r>
            <a:r>
              <a:rPr lang="en" sz="2520" u="sng">
                <a:solidFill>
                  <a:srgbClr val="FF8400"/>
                </a:solidFill>
                <a:highlight>
                  <a:srgbClr val="434343"/>
                </a:highlight>
                <a:latin typeface="Luckiest Guy"/>
                <a:ea typeface="Luckiest Guy"/>
                <a:cs typeface="Luckiest Guy"/>
                <a:sym typeface="Luckiest Guy"/>
              </a:rPr>
              <a:t>B</a:t>
            </a:r>
            <a:r>
              <a:rPr lang="en" sz="2520" u="sng">
                <a:solidFill>
                  <a:srgbClr val="F5FF00"/>
                </a:solidFill>
                <a:highlight>
                  <a:srgbClr val="434343"/>
                </a:highlight>
                <a:latin typeface="Luckiest Guy"/>
                <a:ea typeface="Luckiest Guy"/>
                <a:cs typeface="Luckiest Guy"/>
                <a:sym typeface="Luckiest Guy"/>
              </a:rPr>
              <a:t>J</a:t>
            </a:r>
            <a:r>
              <a:rPr lang="en" sz="2520" u="sng">
                <a:solidFill>
                  <a:srgbClr val="71FF00"/>
                </a:solidFill>
                <a:highlight>
                  <a:srgbClr val="434343"/>
                </a:highlight>
                <a:latin typeface="Luckiest Guy"/>
                <a:ea typeface="Luckiest Guy"/>
                <a:cs typeface="Luckiest Guy"/>
                <a:sym typeface="Luckiest Guy"/>
              </a:rPr>
              <a:t>E</a:t>
            </a:r>
            <a:r>
              <a:rPr lang="en" sz="2520" u="sng">
                <a:solidFill>
                  <a:srgbClr val="00FF12"/>
                </a:solidFill>
                <a:highlight>
                  <a:srgbClr val="434343"/>
                </a:highlight>
                <a:latin typeface="Luckiest Guy"/>
                <a:ea typeface="Luckiest Guy"/>
                <a:cs typeface="Luckiest Guy"/>
                <a:sym typeface="Luckiest Guy"/>
              </a:rPr>
              <a:t>C</a:t>
            </a:r>
            <a:r>
              <a:rPr lang="en" sz="2520" u="sng">
                <a:solidFill>
                  <a:srgbClr val="00FF96"/>
                </a:solidFill>
                <a:highlight>
                  <a:srgbClr val="434343"/>
                </a:highlight>
                <a:latin typeface="Luckiest Guy"/>
                <a:ea typeface="Luckiest Guy"/>
                <a:cs typeface="Luckiest Guy"/>
                <a:sym typeface="Luckiest Guy"/>
              </a:rPr>
              <a:t>T</a:t>
            </a:r>
            <a:r>
              <a:rPr lang="en" sz="2520" u="sng">
                <a:solidFill>
                  <a:srgbClr val="00E3FF"/>
                </a:solidFill>
                <a:highlight>
                  <a:srgbClr val="434343"/>
                </a:highlight>
                <a:latin typeface="Luckiest Guy"/>
                <a:ea typeface="Luckiest Guy"/>
                <a:cs typeface="Luckiest Guy"/>
                <a:sym typeface="Luckiest Guy"/>
              </a:rPr>
              <a:t>I</a:t>
            </a:r>
            <a:r>
              <a:rPr lang="en" sz="2520" u="sng">
                <a:solidFill>
                  <a:srgbClr val="005FFF"/>
                </a:solidFill>
                <a:highlight>
                  <a:srgbClr val="434343"/>
                </a:highlight>
                <a:latin typeface="Luckiest Guy"/>
                <a:ea typeface="Luckiest Guy"/>
                <a:cs typeface="Luckiest Guy"/>
                <a:sym typeface="Luckiest Guy"/>
              </a:rPr>
              <a:t>V</a:t>
            </a:r>
            <a:r>
              <a:rPr lang="en" sz="2520" u="sng">
                <a:solidFill>
                  <a:srgbClr val="2500FF"/>
                </a:solidFill>
                <a:highlight>
                  <a:srgbClr val="434343"/>
                </a:highlight>
                <a:latin typeface="Luckiest Guy"/>
                <a:ea typeface="Luckiest Guy"/>
                <a:cs typeface="Luckiest Guy"/>
                <a:sym typeface="Luckiest Guy"/>
              </a:rPr>
              <a:t>E</a:t>
            </a:r>
            <a:r>
              <a:rPr lang="en" sz="2520" u="sng">
                <a:solidFill>
                  <a:srgbClr val="A900FF"/>
                </a:solidFill>
                <a:highlight>
                  <a:srgbClr val="434343"/>
                </a:highlight>
                <a:latin typeface="Luckiest Guy"/>
                <a:ea typeface="Luckiest Guy"/>
                <a:cs typeface="Luckiest Guy"/>
                <a:sym typeface="Luckiest Guy"/>
              </a:rPr>
              <a:t>S</a:t>
            </a:r>
            <a:r>
              <a:rPr lang="en" sz="2520" u="sng">
                <a:solidFill>
                  <a:srgbClr val="FF00D0"/>
                </a:solidFill>
                <a:highlight>
                  <a:srgbClr val="434343"/>
                </a:highlight>
                <a:latin typeface="Luckiest Guy"/>
                <a:ea typeface="Luckiest Guy"/>
                <a:cs typeface="Luckiest Guy"/>
                <a:sym typeface="Luckiest Guy"/>
              </a:rPr>
              <a:t>:</a:t>
            </a:r>
            <a:endParaRPr sz="2100" u="sng">
              <a:solidFill>
                <a:srgbClr val="FF004C"/>
              </a:solidFill>
              <a:highlight>
                <a:srgbClr val="FFFFFF"/>
              </a:highlight>
            </a:endParaRPr>
          </a:p>
        </p:txBody>
      </p:sp>
      <p:sp>
        <p:nvSpPr>
          <p:cNvPr id="655" name="Google Shape;655;p96"/>
          <p:cNvSpPr txBox="1"/>
          <p:nvPr>
            <p:ph idx="4294967295" type="title"/>
          </p:nvPr>
        </p:nvSpPr>
        <p:spPr>
          <a:xfrm>
            <a:off x="0" y="912450"/>
            <a:ext cx="9144000" cy="10962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1000"/>
              </a:spcAft>
              <a:buNone/>
            </a:pPr>
            <a:r>
              <a:rPr lang="en" sz="1900">
                <a:solidFill>
                  <a:srgbClr val="FB00FF"/>
                </a:solidFill>
                <a:latin typeface="Luckiest Guy"/>
                <a:ea typeface="Luckiest Guy"/>
                <a:cs typeface="Luckiest Guy"/>
                <a:sym typeface="Luckiest Guy"/>
              </a:rPr>
              <a:t>#</a:t>
            </a:r>
            <a:r>
              <a:rPr lang="en" sz="1900">
                <a:solidFill>
                  <a:srgbClr val="FF00DD"/>
                </a:solidFill>
                <a:latin typeface="Luckiest Guy"/>
                <a:ea typeface="Luckiest Guy"/>
                <a:cs typeface="Luckiest Guy"/>
                <a:sym typeface="Luckiest Guy"/>
              </a:rPr>
              <a:t>3</a:t>
            </a:r>
            <a:r>
              <a:rPr lang="en" sz="1900">
                <a:solidFill>
                  <a:srgbClr val="FF0089"/>
                </a:solidFill>
                <a:latin typeface="Luckiest Guy"/>
                <a:ea typeface="Luckiest Guy"/>
                <a:cs typeface="Luckiest Guy"/>
                <a:sym typeface="Luckiest Guy"/>
              </a:rPr>
              <a:t>b </a:t>
            </a:r>
            <a:r>
              <a:rPr lang="en" sz="1900">
                <a:solidFill>
                  <a:srgbClr val="000000"/>
                </a:solidFill>
                <a:latin typeface="Montserrat"/>
                <a:ea typeface="Montserrat"/>
                <a:cs typeface="Montserrat"/>
                <a:sym typeface="Montserrat"/>
              </a:rPr>
              <a:t>Students will be able to show that adding simple unit fractions creates bigger fractions, by labeling and counting on number lines.</a:t>
            </a:r>
            <a:endParaRPr sz="1900">
              <a:solidFill>
                <a:srgbClr val="000000"/>
              </a:solidFill>
              <a:highlight>
                <a:srgbClr val="FFFFFF"/>
              </a:highlight>
            </a:endParaRPr>
          </a:p>
        </p:txBody>
      </p:sp>
      <p:sp>
        <p:nvSpPr>
          <p:cNvPr id="656" name="Google Shape;656;p96"/>
          <p:cNvSpPr txBox="1"/>
          <p:nvPr>
            <p:ph idx="4294967295" type="title"/>
          </p:nvPr>
        </p:nvSpPr>
        <p:spPr>
          <a:xfrm>
            <a:off x="311700" y="2512650"/>
            <a:ext cx="8520600" cy="1362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420" u="sng">
                <a:solidFill>
                  <a:srgbClr val="FF0000"/>
                </a:solidFill>
                <a:highlight>
                  <a:srgbClr val="434343"/>
                </a:highlight>
                <a:latin typeface="Luckiest Guy"/>
                <a:ea typeface="Luckiest Guy"/>
                <a:cs typeface="Luckiest Guy"/>
                <a:sym typeface="Luckiest Guy"/>
              </a:rPr>
              <a:t>“</a:t>
            </a:r>
            <a:r>
              <a:rPr lang="en" sz="2420" u="sng">
                <a:solidFill>
                  <a:srgbClr val="FF4800"/>
                </a:solidFill>
                <a:highlight>
                  <a:srgbClr val="434343"/>
                </a:highlight>
                <a:latin typeface="Luckiest Guy"/>
                <a:ea typeface="Luckiest Guy"/>
                <a:cs typeface="Luckiest Guy"/>
                <a:sym typeface="Luckiest Guy"/>
              </a:rPr>
              <a:t>I</a:t>
            </a:r>
            <a:r>
              <a:rPr lang="en" sz="2420" u="sng">
                <a:solidFill>
                  <a:srgbClr val="FF9100"/>
                </a:solidFill>
                <a:highlight>
                  <a:srgbClr val="434343"/>
                </a:highlight>
                <a:latin typeface="Luckiest Guy"/>
                <a:ea typeface="Luckiest Guy"/>
                <a:cs typeface="Luckiest Guy"/>
                <a:sym typeface="Luckiest Guy"/>
              </a:rPr>
              <a:t>-</a:t>
            </a:r>
            <a:r>
              <a:rPr lang="en" sz="2420" u="sng">
                <a:solidFill>
                  <a:srgbClr val="FFDA00"/>
                </a:solidFill>
                <a:highlight>
                  <a:srgbClr val="434343"/>
                </a:highlight>
                <a:latin typeface="Luckiest Guy"/>
                <a:ea typeface="Luckiest Guy"/>
                <a:cs typeface="Luckiest Guy"/>
                <a:sym typeface="Luckiest Guy"/>
              </a:rPr>
              <a:t>C</a:t>
            </a:r>
            <a:r>
              <a:rPr lang="en" sz="2420" u="sng">
                <a:solidFill>
                  <a:srgbClr val="DBFF00"/>
                </a:solidFill>
                <a:highlight>
                  <a:srgbClr val="434343"/>
                </a:highlight>
                <a:latin typeface="Luckiest Guy"/>
                <a:ea typeface="Luckiest Guy"/>
                <a:cs typeface="Luckiest Guy"/>
                <a:sym typeface="Luckiest Guy"/>
              </a:rPr>
              <a:t>a</a:t>
            </a:r>
            <a:r>
              <a:rPr lang="en" sz="2420" u="sng">
                <a:solidFill>
                  <a:srgbClr val="92FF00"/>
                </a:solidFill>
                <a:highlight>
                  <a:srgbClr val="434343"/>
                </a:highlight>
                <a:latin typeface="Luckiest Guy"/>
                <a:ea typeface="Luckiest Guy"/>
                <a:cs typeface="Luckiest Guy"/>
                <a:sym typeface="Luckiest Guy"/>
              </a:rPr>
              <a:t>n</a:t>
            </a:r>
            <a:r>
              <a:rPr lang="en" sz="2420" u="sng">
                <a:solidFill>
                  <a:srgbClr val="49FF00"/>
                </a:solidFill>
                <a:highlight>
                  <a:srgbClr val="434343"/>
                </a:highlight>
                <a:latin typeface="Luckiest Guy"/>
                <a:ea typeface="Luckiest Guy"/>
                <a:cs typeface="Luckiest Guy"/>
                <a:sym typeface="Luckiest Guy"/>
              </a:rPr>
              <a:t>…</a:t>
            </a:r>
            <a:r>
              <a:rPr lang="en" sz="2420" u="sng">
                <a:solidFill>
                  <a:srgbClr val="01FF00"/>
                </a:solidFill>
                <a:highlight>
                  <a:srgbClr val="434343"/>
                </a:highlight>
                <a:latin typeface="Luckiest Guy"/>
                <a:ea typeface="Luckiest Guy"/>
                <a:cs typeface="Luckiest Guy"/>
                <a:sym typeface="Luckiest Guy"/>
              </a:rPr>
              <a:t>”</a:t>
            </a:r>
            <a:r>
              <a:rPr lang="en" sz="2420" u="sng">
                <a:solidFill>
                  <a:srgbClr val="00FF47"/>
                </a:solidFill>
                <a:highlight>
                  <a:srgbClr val="434343"/>
                </a:highlight>
                <a:latin typeface="Luckiest Guy"/>
                <a:ea typeface="Luckiest Guy"/>
                <a:cs typeface="Luckiest Guy"/>
                <a:sym typeface="Luckiest Guy"/>
              </a:rPr>
              <a:t> </a:t>
            </a:r>
            <a:r>
              <a:rPr lang="en" sz="2420" u="sng">
                <a:solidFill>
                  <a:srgbClr val="00FF90"/>
                </a:solidFill>
                <a:highlight>
                  <a:srgbClr val="434343"/>
                </a:highlight>
                <a:latin typeface="Luckiest Guy"/>
                <a:ea typeface="Luckiest Guy"/>
                <a:cs typeface="Luckiest Guy"/>
                <a:sym typeface="Luckiest Guy"/>
              </a:rPr>
              <a:t>S</a:t>
            </a:r>
            <a:r>
              <a:rPr lang="en" sz="2420" u="sng">
                <a:solidFill>
                  <a:srgbClr val="00FFD8"/>
                </a:solidFill>
                <a:highlight>
                  <a:srgbClr val="434343"/>
                </a:highlight>
                <a:latin typeface="Luckiest Guy"/>
                <a:ea typeface="Luckiest Guy"/>
                <a:cs typeface="Luckiest Guy"/>
                <a:sym typeface="Luckiest Guy"/>
              </a:rPr>
              <a:t>t</a:t>
            </a:r>
            <a:r>
              <a:rPr lang="en" sz="2420" u="sng">
                <a:solidFill>
                  <a:srgbClr val="00DCFF"/>
                </a:solidFill>
                <a:highlight>
                  <a:srgbClr val="434343"/>
                </a:highlight>
                <a:latin typeface="Luckiest Guy"/>
                <a:ea typeface="Luckiest Guy"/>
                <a:cs typeface="Luckiest Guy"/>
                <a:sym typeface="Luckiest Guy"/>
              </a:rPr>
              <a:t>a</a:t>
            </a:r>
            <a:r>
              <a:rPr lang="en" sz="2420" u="sng">
                <a:solidFill>
                  <a:srgbClr val="0093FF"/>
                </a:solidFill>
                <a:highlight>
                  <a:srgbClr val="434343"/>
                </a:highlight>
                <a:latin typeface="Luckiest Guy"/>
                <a:ea typeface="Luckiest Guy"/>
                <a:cs typeface="Luckiest Guy"/>
                <a:sym typeface="Luckiest Guy"/>
              </a:rPr>
              <a:t>t</a:t>
            </a:r>
            <a:r>
              <a:rPr lang="en" sz="2420" u="sng">
                <a:solidFill>
                  <a:srgbClr val="004BFF"/>
                </a:solidFill>
                <a:highlight>
                  <a:srgbClr val="434343"/>
                </a:highlight>
                <a:latin typeface="Luckiest Guy"/>
                <a:ea typeface="Luckiest Guy"/>
                <a:cs typeface="Luckiest Guy"/>
                <a:sym typeface="Luckiest Guy"/>
              </a:rPr>
              <a:t>e</a:t>
            </a:r>
            <a:r>
              <a:rPr lang="en" sz="2420" u="sng">
                <a:solidFill>
                  <a:srgbClr val="0002FF"/>
                </a:solidFill>
                <a:highlight>
                  <a:srgbClr val="434343"/>
                </a:highlight>
                <a:latin typeface="Luckiest Guy"/>
                <a:ea typeface="Luckiest Guy"/>
                <a:cs typeface="Luckiest Guy"/>
                <a:sym typeface="Luckiest Guy"/>
              </a:rPr>
              <a:t>m</a:t>
            </a:r>
            <a:r>
              <a:rPr lang="en" sz="2420" u="sng">
                <a:solidFill>
                  <a:srgbClr val="4600FF"/>
                </a:solidFill>
                <a:highlight>
                  <a:srgbClr val="434343"/>
                </a:highlight>
                <a:latin typeface="Luckiest Guy"/>
                <a:ea typeface="Luckiest Guy"/>
                <a:cs typeface="Luckiest Guy"/>
                <a:sym typeface="Luckiest Guy"/>
              </a:rPr>
              <a:t>e</a:t>
            </a:r>
            <a:r>
              <a:rPr lang="en" sz="2420" u="sng">
                <a:solidFill>
                  <a:srgbClr val="8E00FF"/>
                </a:solidFill>
                <a:highlight>
                  <a:srgbClr val="434343"/>
                </a:highlight>
                <a:latin typeface="Luckiest Guy"/>
                <a:ea typeface="Luckiest Guy"/>
                <a:cs typeface="Luckiest Guy"/>
                <a:sym typeface="Luckiest Guy"/>
              </a:rPr>
              <a:t>n</a:t>
            </a:r>
            <a:r>
              <a:rPr lang="en" sz="2420" u="sng">
                <a:solidFill>
                  <a:srgbClr val="D700FF"/>
                </a:solidFill>
                <a:highlight>
                  <a:srgbClr val="434343"/>
                </a:highlight>
                <a:latin typeface="Luckiest Guy"/>
                <a:ea typeface="Luckiest Guy"/>
                <a:cs typeface="Luckiest Guy"/>
                <a:sym typeface="Luckiest Guy"/>
              </a:rPr>
              <a:t>t</a:t>
            </a:r>
            <a:r>
              <a:rPr lang="en" sz="2420" u="sng">
                <a:solidFill>
                  <a:srgbClr val="FF00DD"/>
                </a:solidFill>
                <a:highlight>
                  <a:srgbClr val="434343"/>
                </a:highlight>
                <a:latin typeface="Luckiest Guy"/>
                <a:ea typeface="Luckiest Guy"/>
                <a:cs typeface="Luckiest Guy"/>
                <a:sym typeface="Luckiest Guy"/>
              </a:rPr>
              <a:t>s</a:t>
            </a:r>
            <a:r>
              <a:rPr lang="en" sz="2420" u="sng">
                <a:solidFill>
                  <a:srgbClr val="FF0095"/>
                </a:solidFill>
                <a:highlight>
                  <a:srgbClr val="434343"/>
                </a:highlight>
                <a:latin typeface="Luckiest Guy"/>
                <a:ea typeface="Luckiest Guy"/>
                <a:cs typeface="Luckiest Guy"/>
                <a:sym typeface="Luckiest Guy"/>
              </a:rPr>
              <a:t>:</a:t>
            </a:r>
            <a:endParaRPr sz="2420" u="sng">
              <a:solidFill>
                <a:srgbClr val="FF0095"/>
              </a:solidFill>
              <a:highlight>
                <a:srgbClr val="434343"/>
              </a:highlight>
              <a:latin typeface="Luckiest Guy"/>
              <a:ea typeface="Luckiest Guy"/>
              <a:cs typeface="Luckiest Guy"/>
              <a:sym typeface="Luckiest Guy"/>
            </a:endParaRPr>
          </a:p>
          <a:p>
            <a:pPr indent="0" lvl="0" marL="0" rtl="0" algn="ctr">
              <a:spcBef>
                <a:spcPts val="1000"/>
              </a:spcBef>
              <a:spcAft>
                <a:spcPts val="1800"/>
              </a:spcAft>
              <a:buSzPts val="990"/>
              <a:buNone/>
            </a:pPr>
            <a:r>
              <a:rPr lang="en" sz="1800">
                <a:solidFill>
                  <a:srgbClr val="000000"/>
                </a:solidFill>
                <a:latin typeface="Montserrat"/>
                <a:ea typeface="Montserrat"/>
                <a:cs typeface="Montserrat"/>
                <a:sym typeface="Montserrat"/>
              </a:rPr>
              <a:t>I can use number lines to show that unit fractions compose bigger fractions.</a:t>
            </a:r>
            <a:endParaRPr sz="1800">
              <a:solidFill>
                <a:srgbClr val="000000"/>
              </a:solidFill>
              <a:latin typeface="Montserrat"/>
              <a:ea typeface="Montserrat"/>
              <a:cs typeface="Montserrat"/>
              <a:sym typeface="Montserrat"/>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B0000"/>
            </a:gs>
            <a:gs pos="100000">
              <a:srgbClr val="540303"/>
            </a:gs>
          </a:gsLst>
          <a:path path="circle">
            <a:fillToRect b="50%" l="50%" r="50%" t="50%"/>
          </a:path>
          <a:tileRect/>
        </a:gradFill>
      </p:bgPr>
    </p:bg>
    <p:spTree>
      <p:nvGrpSpPr>
        <p:cNvPr id="660" name="Shape 660"/>
        <p:cNvGrpSpPr/>
        <p:nvPr/>
      </p:nvGrpSpPr>
      <p:grpSpPr>
        <a:xfrm>
          <a:off x="0" y="0"/>
          <a:ext cx="0" cy="0"/>
          <a:chOff x="0" y="0"/>
          <a:chExt cx="0" cy="0"/>
        </a:xfrm>
      </p:grpSpPr>
      <p:sp>
        <p:nvSpPr>
          <p:cNvPr id="661" name="Google Shape;661;p97"/>
          <p:cNvSpPr txBox="1"/>
          <p:nvPr/>
        </p:nvSpPr>
        <p:spPr>
          <a:xfrm>
            <a:off x="5693000" y="4720750"/>
            <a:ext cx="3450900" cy="4245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FF0000"/>
                </a:solidFill>
                <a:latin typeface="Varela Round"/>
                <a:ea typeface="Varela Round"/>
                <a:cs typeface="Varela Round"/>
                <a:sym typeface="Varela Round"/>
              </a:rPr>
              <a:t>Recall number line operations</a:t>
            </a:r>
            <a:endParaRPr b="1" sz="1800">
              <a:solidFill>
                <a:srgbClr val="FF0000"/>
              </a:solidFill>
              <a:latin typeface="Varela Round"/>
              <a:ea typeface="Varela Round"/>
              <a:cs typeface="Varela Round"/>
              <a:sym typeface="Varela Round"/>
            </a:endParaRPr>
          </a:p>
        </p:txBody>
      </p:sp>
      <p:sp>
        <p:nvSpPr>
          <p:cNvPr id="662" name="Google Shape;662;p97"/>
          <p:cNvSpPr txBox="1"/>
          <p:nvPr/>
        </p:nvSpPr>
        <p:spPr>
          <a:xfrm>
            <a:off x="5381925" y="1735825"/>
            <a:ext cx="26475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00FF00"/>
                </a:solidFill>
                <a:latin typeface="Montserrat"/>
                <a:ea typeface="Montserrat"/>
                <a:cs typeface="Montserrat"/>
                <a:sym typeface="Montserrat"/>
              </a:rPr>
              <a:t>Given points.</a:t>
            </a:r>
            <a:endParaRPr sz="1500">
              <a:solidFill>
                <a:srgbClr val="00FF00"/>
              </a:solidFill>
              <a:latin typeface="Montserrat"/>
              <a:ea typeface="Montserrat"/>
              <a:cs typeface="Montserrat"/>
              <a:sym typeface="Montserrat"/>
            </a:endParaRPr>
          </a:p>
        </p:txBody>
      </p:sp>
      <p:sp>
        <p:nvSpPr>
          <p:cNvPr id="663" name="Google Shape;663;p97"/>
          <p:cNvSpPr txBox="1"/>
          <p:nvPr/>
        </p:nvSpPr>
        <p:spPr>
          <a:xfrm>
            <a:off x="5790526" y="2608225"/>
            <a:ext cx="3222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FFFF00"/>
                </a:solidFill>
                <a:latin typeface="Montserrat"/>
                <a:ea typeface="Montserrat"/>
                <a:cs typeface="Montserrat"/>
                <a:sym typeface="Montserrat"/>
              </a:rPr>
              <a:t>Moving right to add and left to subtract.</a:t>
            </a:r>
            <a:endParaRPr sz="1500">
              <a:solidFill>
                <a:srgbClr val="FFFF00"/>
              </a:solidFill>
              <a:latin typeface="Montserrat"/>
              <a:ea typeface="Montserrat"/>
              <a:cs typeface="Montserrat"/>
              <a:sym typeface="Montserrat"/>
            </a:endParaRPr>
          </a:p>
        </p:txBody>
      </p:sp>
      <p:sp>
        <p:nvSpPr>
          <p:cNvPr id="664" name="Google Shape;664;p97"/>
          <p:cNvSpPr txBox="1"/>
          <p:nvPr/>
        </p:nvSpPr>
        <p:spPr>
          <a:xfrm>
            <a:off x="1263300" y="1126225"/>
            <a:ext cx="66174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chemeClr val="dk1"/>
                </a:solidFill>
                <a:latin typeface="Montserrat SemiBold"/>
                <a:ea typeface="Montserrat SemiBold"/>
                <a:cs typeface="Montserrat SemiBold"/>
                <a:sym typeface="Montserrat SemiBold"/>
              </a:rPr>
              <a:t>What do you remember about using a number line?</a:t>
            </a:r>
            <a:endParaRPr sz="1500">
              <a:solidFill>
                <a:schemeClr val="dk1"/>
              </a:solidFill>
              <a:latin typeface="Montserrat SemiBold"/>
              <a:ea typeface="Montserrat SemiBold"/>
              <a:cs typeface="Montserrat SemiBold"/>
              <a:sym typeface="Montserrat SemiBold"/>
            </a:endParaRPr>
          </a:p>
        </p:txBody>
      </p:sp>
      <p:grpSp>
        <p:nvGrpSpPr>
          <p:cNvPr id="665" name="Google Shape;665;p97"/>
          <p:cNvGrpSpPr/>
          <p:nvPr/>
        </p:nvGrpSpPr>
        <p:grpSpPr>
          <a:xfrm>
            <a:off x="986025" y="2317325"/>
            <a:ext cx="4200900" cy="1041150"/>
            <a:chOff x="986025" y="1860125"/>
            <a:chExt cx="4200900" cy="1041150"/>
          </a:xfrm>
        </p:grpSpPr>
        <p:cxnSp>
          <p:nvCxnSpPr>
            <p:cNvPr id="666" name="Google Shape;666;p97"/>
            <p:cNvCxnSpPr/>
            <p:nvPr/>
          </p:nvCxnSpPr>
          <p:spPr>
            <a:xfrm>
              <a:off x="1162425" y="2758225"/>
              <a:ext cx="3848100" cy="0"/>
            </a:xfrm>
            <a:prstGeom prst="straightConnector1">
              <a:avLst/>
            </a:prstGeom>
            <a:noFill/>
            <a:ln cap="flat" cmpd="sng" w="28575">
              <a:solidFill>
                <a:srgbClr val="FFFFFF"/>
              </a:solidFill>
              <a:prstDash val="solid"/>
              <a:round/>
              <a:headEnd len="med" w="med" type="none"/>
              <a:tailEnd len="med" w="med" type="none"/>
            </a:ln>
          </p:spPr>
        </p:cxnSp>
        <p:cxnSp>
          <p:nvCxnSpPr>
            <p:cNvPr id="667" name="Google Shape;667;p97"/>
            <p:cNvCxnSpPr/>
            <p:nvPr/>
          </p:nvCxnSpPr>
          <p:spPr>
            <a:xfrm>
              <a:off x="1162425" y="2355425"/>
              <a:ext cx="0" cy="545700"/>
            </a:xfrm>
            <a:prstGeom prst="straightConnector1">
              <a:avLst/>
            </a:prstGeom>
            <a:noFill/>
            <a:ln cap="flat" cmpd="sng" w="19050">
              <a:solidFill>
                <a:schemeClr val="dk1"/>
              </a:solidFill>
              <a:prstDash val="solid"/>
              <a:round/>
              <a:headEnd len="med" w="med" type="none"/>
              <a:tailEnd len="med" w="med" type="none"/>
            </a:ln>
          </p:spPr>
        </p:cxnSp>
        <p:cxnSp>
          <p:nvCxnSpPr>
            <p:cNvPr id="668" name="Google Shape;668;p97"/>
            <p:cNvCxnSpPr/>
            <p:nvPr/>
          </p:nvCxnSpPr>
          <p:spPr>
            <a:xfrm>
              <a:off x="5010525" y="2355425"/>
              <a:ext cx="0" cy="545700"/>
            </a:xfrm>
            <a:prstGeom prst="straightConnector1">
              <a:avLst/>
            </a:prstGeom>
            <a:noFill/>
            <a:ln cap="flat" cmpd="sng" w="19050">
              <a:solidFill>
                <a:schemeClr val="dk1"/>
              </a:solidFill>
              <a:prstDash val="solid"/>
              <a:round/>
              <a:headEnd len="med" w="med" type="none"/>
              <a:tailEnd len="med" w="med" type="none"/>
            </a:ln>
          </p:spPr>
        </p:cxnSp>
        <p:cxnSp>
          <p:nvCxnSpPr>
            <p:cNvPr id="669" name="Google Shape;669;p97"/>
            <p:cNvCxnSpPr/>
            <p:nvPr/>
          </p:nvCxnSpPr>
          <p:spPr>
            <a:xfrm>
              <a:off x="2124450" y="2455450"/>
              <a:ext cx="0" cy="445800"/>
            </a:xfrm>
            <a:prstGeom prst="straightConnector1">
              <a:avLst/>
            </a:prstGeom>
            <a:noFill/>
            <a:ln cap="flat" cmpd="sng" w="19050">
              <a:solidFill>
                <a:schemeClr val="dk1"/>
              </a:solidFill>
              <a:prstDash val="solid"/>
              <a:round/>
              <a:headEnd len="med" w="med" type="none"/>
              <a:tailEnd len="med" w="med" type="none"/>
            </a:ln>
          </p:spPr>
        </p:cxnSp>
        <p:cxnSp>
          <p:nvCxnSpPr>
            <p:cNvPr id="670" name="Google Shape;670;p97"/>
            <p:cNvCxnSpPr/>
            <p:nvPr/>
          </p:nvCxnSpPr>
          <p:spPr>
            <a:xfrm>
              <a:off x="3086475" y="2450675"/>
              <a:ext cx="0" cy="450600"/>
            </a:xfrm>
            <a:prstGeom prst="straightConnector1">
              <a:avLst/>
            </a:prstGeom>
            <a:noFill/>
            <a:ln cap="flat" cmpd="sng" w="19050">
              <a:solidFill>
                <a:schemeClr val="dk1"/>
              </a:solidFill>
              <a:prstDash val="solid"/>
              <a:round/>
              <a:headEnd len="med" w="med" type="none"/>
              <a:tailEnd len="med" w="med" type="none"/>
            </a:ln>
          </p:spPr>
        </p:cxnSp>
        <p:cxnSp>
          <p:nvCxnSpPr>
            <p:cNvPr id="671" name="Google Shape;671;p97"/>
            <p:cNvCxnSpPr/>
            <p:nvPr/>
          </p:nvCxnSpPr>
          <p:spPr>
            <a:xfrm>
              <a:off x="4048500" y="2455450"/>
              <a:ext cx="0" cy="445800"/>
            </a:xfrm>
            <a:prstGeom prst="straightConnector1">
              <a:avLst/>
            </a:prstGeom>
            <a:noFill/>
            <a:ln cap="flat" cmpd="sng" w="19050">
              <a:solidFill>
                <a:schemeClr val="dk1"/>
              </a:solidFill>
              <a:prstDash val="solid"/>
              <a:round/>
              <a:headEnd len="med" w="med" type="none"/>
              <a:tailEnd len="med" w="med" type="none"/>
            </a:ln>
          </p:spPr>
        </p:cxnSp>
        <p:sp>
          <p:nvSpPr>
            <p:cNvPr id="672" name="Google Shape;672;p97"/>
            <p:cNvSpPr txBox="1"/>
            <p:nvPr/>
          </p:nvSpPr>
          <p:spPr>
            <a:xfrm>
              <a:off x="986025" y="1860125"/>
              <a:ext cx="4200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00FF00"/>
                  </a:solidFill>
                  <a:latin typeface="Montserrat SemiBold"/>
                  <a:ea typeface="Montserrat SemiBold"/>
                  <a:cs typeface="Montserrat SemiBold"/>
                  <a:sym typeface="Montserrat SemiBold"/>
                </a:rPr>
                <a:t>0</a:t>
              </a:r>
              <a:r>
                <a:rPr lang="en" sz="1800">
                  <a:solidFill>
                    <a:schemeClr val="dk1"/>
                  </a:solidFill>
                  <a:latin typeface="Montserrat SemiBold"/>
                  <a:ea typeface="Montserrat SemiBold"/>
                  <a:cs typeface="Montserrat SemiBold"/>
                  <a:sym typeface="Montserrat SemiBold"/>
                </a:rPr>
                <a:t>								   </a:t>
              </a:r>
              <a:r>
                <a:rPr lang="en" sz="1800">
                  <a:solidFill>
                    <a:srgbClr val="00FF00"/>
                  </a:solidFill>
                  <a:latin typeface="Montserrat SemiBold"/>
                  <a:ea typeface="Montserrat SemiBold"/>
                  <a:cs typeface="Montserrat SemiBold"/>
                  <a:sym typeface="Montserrat SemiBold"/>
                </a:rPr>
                <a:t>4</a:t>
              </a:r>
              <a:endParaRPr sz="1800">
                <a:solidFill>
                  <a:srgbClr val="00FF00"/>
                </a:solidFill>
                <a:latin typeface="Montserrat SemiBold"/>
                <a:ea typeface="Montserrat SemiBold"/>
                <a:cs typeface="Montserrat SemiBold"/>
                <a:sym typeface="Montserrat SemiBold"/>
              </a:endParaRPr>
            </a:p>
          </p:txBody>
        </p:sp>
      </p:grpSp>
      <p:sp>
        <p:nvSpPr>
          <p:cNvPr id="673" name="Google Shape;673;p97"/>
          <p:cNvSpPr/>
          <p:nvPr/>
        </p:nvSpPr>
        <p:spPr>
          <a:xfrm>
            <a:off x="2124325" y="2732424"/>
            <a:ext cx="952501" cy="82946"/>
          </a:xfrm>
          <a:custGeom>
            <a:rect b="b" l="l" r="r" t="t"/>
            <a:pathLst>
              <a:path extrusionOk="0" h="7636" w="38481">
                <a:moveTo>
                  <a:pt x="0" y="7255"/>
                </a:moveTo>
                <a:cubicBezTo>
                  <a:pt x="3366" y="6049"/>
                  <a:pt x="13780" y="-47"/>
                  <a:pt x="20193" y="16"/>
                </a:cubicBezTo>
                <a:cubicBezTo>
                  <a:pt x="26607" y="80"/>
                  <a:pt x="35433" y="6366"/>
                  <a:pt x="38481" y="7636"/>
                </a:cubicBezTo>
              </a:path>
            </a:pathLst>
          </a:custGeom>
          <a:noFill/>
          <a:ln cap="flat" cmpd="sng" w="19050">
            <a:solidFill>
              <a:srgbClr val="FF9900"/>
            </a:solidFill>
            <a:prstDash val="solid"/>
            <a:round/>
            <a:headEnd len="med" w="med" type="none"/>
            <a:tailEnd len="med" w="med" type="triangle"/>
          </a:ln>
        </p:spPr>
      </p:sp>
      <p:sp>
        <p:nvSpPr>
          <p:cNvPr id="674" name="Google Shape;674;p97"/>
          <p:cNvSpPr/>
          <p:nvPr/>
        </p:nvSpPr>
        <p:spPr>
          <a:xfrm>
            <a:off x="3114925" y="2732424"/>
            <a:ext cx="952501" cy="82946"/>
          </a:xfrm>
          <a:custGeom>
            <a:rect b="b" l="l" r="r" t="t"/>
            <a:pathLst>
              <a:path extrusionOk="0" h="7636" w="38481">
                <a:moveTo>
                  <a:pt x="0" y="7255"/>
                </a:moveTo>
                <a:cubicBezTo>
                  <a:pt x="3366" y="6049"/>
                  <a:pt x="13780" y="-47"/>
                  <a:pt x="20193" y="16"/>
                </a:cubicBezTo>
                <a:cubicBezTo>
                  <a:pt x="26607" y="80"/>
                  <a:pt x="35433" y="6366"/>
                  <a:pt x="38481" y="7636"/>
                </a:cubicBezTo>
              </a:path>
            </a:pathLst>
          </a:custGeom>
          <a:noFill/>
          <a:ln cap="flat" cmpd="sng" w="19050">
            <a:solidFill>
              <a:srgbClr val="FF9900"/>
            </a:solidFill>
            <a:prstDash val="solid"/>
            <a:round/>
            <a:headEnd len="med" w="med" type="none"/>
            <a:tailEnd len="med" w="med" type="triangle"/>
          </a:ln>
        </p:spPr>
      </p:sp>
      <p:sp>
        <p:nvSpPr>
          <p:cNvPr id="675" name="Google Shape;675;p97"/>
          <p:cNvSpPr/>
          <p:nvPr/>
        </p:nvSpPr>
        <p:spPr>
          <a:xfrm>
            <a:off x="1171825" y="2732424"/>
            <a:ext cx="952501" cy="82946"/>
          </a:xfrm>
          <a:custGeom>
            <a:rect b="b" l="l" r="r" t="t"/>
            <a:pathLst>
              <a:path extrusionOk="0" h="7636" w="38481">
                <a:moveTo>
                  <a:pt x="0" y="7255"/>
                </a:moveTo>
                <a:cubicBezTo>
                  <a:pt x="3366" y="6049"/>
                  <a:pt x="13780" y="-47"/>
                  <a:pt x="20193" y="16"/>
                </a:cubicBezTo>
                <a:cubicBezTo>
                  <a:pt x="26607" y="80"/>
                  <a:pt x="35433" y="6366"/>
                  <a:pt x="38481" y="7636"/>
                </a:cubicBezTo>
              </a:path>
            </a:pathLst>
          </a:custGeom>
          <a:noFill/>
          <a:ln cap="flat" cmpd="sng" w="19050">
            <a:solidFill>
              <a:srgbClr val="FFFF00"/>
            </a:solidFill>
            <a:prstDash val="solid"/>
            <a:round/>
            <a:headEnd len="med" w="med" type="none"/>
            <a:tailEnd len="med" w="med" type="triangle"/>
          </a:ln>
        </p:spPr>
      </p:sp>
      <p:sp>
        <p:nvSpPr>
          <p:cNvPr id="676" name="Google Shape;676;p97"/>
          <p:cNvSpPr txBox="1"/>
          <p:nvPr/>
        </p:nvSpPr>
        <p:spPr>
          <a:xfrm>
            <a:off x="6077366" y="3259825"/>
            <a:ext cx="31425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FF9900"/>
                </a:solidFill>
                <a:latin typeface="Montserrat"/>
                <a:ea typeface="Montserrat"/>
                <a:cs typeface="Montserrat"/>
                <a:sym typeface="Montserrat"/>
              </a:rPr>
              <a:t>Moving across intervals to add.</a:t>
            </a:r>
            <a:endParaRPr sz="1500">
              <a:solidFill>
                <a:srgbClr val="FF9900"/>
              </a:solidFill>
              <a:latin typeface="Montserrat"/>
              <a:ea typeface="Montserrat"/>
              <a:cs typeface="Montserrat"/>
              <a:sym typeface="Montserrat"/>
            </a:endParaRPr>
          </a:p>
        </p:txBody>
      </p:sp>
      <p:sp>
        <p:nvSpPr>
          <p:cNvPr id="677" name="Google Shape;677;p97"/>
          <p:cNvSpPr txBox="1"/>
          <p:nvPr/>
        </p:nvSpPr>
        <p:spPr>
          <a:xfrm>
            <a:off x="5592550" y="2172025"/>
            <a:ext cx="29703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rgbClr val="00FFFF"/>
                </a:solidFill>
                <a:latin typeface="Montserrat"/>
                <a:ea typeface="Montserrat"/>
                <a:cs typeface="Montserrat"/>
                <a:sym typeface="Montserrat"/>
              </a:rPr>
              <a:t>The intervals/segments.</a:t>
            </a:r>
            <a:endParaRPr sz="1500">
              <a:solidFill>
                <a:srgbClr val="00FFFF"/>
              </a:solidFill>
              <a:latin typeface="Montserrat"/>
              <a:ea typeface="Montserrat"/>
              <a:cs typeface="Montserrat"/>
              <a:sym typeface="Montserrat"/>
            </a:endParaRPr>
          </a:p>
        </p:txBody>
      </p:sp>
      <p:sp>
        <p:nvSpPr>
          <p:cNvPr id="678" name="Google Shape;678;p97"/>
          <p:cNvSpPr/>
          <p:nvPr/>
        </p:nvSpPr>
        <p:spPr>
          <a:xfrm>
            <a:off x="1171825" y="2732424"/>
            <a:ext cx="952501" cy="82946"/>
          </a:xfrm>
          <a:custGeom>
            <a:rect b="b" l="l" r="r" t="t"/>
            <a:pathLst>
              <a:path extrusionOk="0" h="7636" w="38481">
                <a:moveTo>
                  <a:pt x="0" y="7255"/>
                </a:moveTo>
                <a:cubicBezTo>
                  <a:pt x="3366" y="6049"/>
                  <a:pt x="13780" y="-47"/>
                  <a:pt x="20193" y="16"/>
                </a:cubicBezTo>
                <a:cubicBezTo>
                  <a:pt x="26607" y="80"/>
                  <a:pt x="35433" y="6366"/>
                  <a:pt x="38481" y="7636"/>
                </a:cubicBezTo>
              </a:path>
            </a:pathLst>
          </a:custGeom>
          <a:noFill/>
          <a:ln cap="flat" cmpd="sng" w="19050">
            <a:solidFill>
              <a:srgbClr val="FF9900"/>
            </a:solidFill>
            <a:prstDash val="solid"/>
            <a:round/>
            <a:headEnd len="med" w="med" type="none"/>
            <a:tailEnd len="med" w="med" type="triangle"/>
          </a:ln>
        </p:spPr>
      </p:sp>
      <p:sp>
        <p:nvSpPr>
          <p:cNvPr id="679" name="Google Shape;679;p97"/>
          <p:cNvSpPr txBox="1"/>
          <p:nvPr/>
        </p:nvSpPr>
        <p:spPr>
          <a:xfrm>
            <a:off x="1200525" y="3557725"/>
            <a:ext cx="37719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rgbClr val="00FF00"/>
                </a:solidFill>
                <a:latin typeface="Montserrat SemiBold"/>
                <a:ea typeface="Montserrat SemiBold"/>
                <a:cs typeface="Montserrat SemiBold"/>
                <a:sym typeface="Montserrat SemiBold"/>
              </a:rPr>
              <a:t>0</a:t>
            </a:r>
            <a:r>
              <a:rPr lang="en" sz="2000">
                <a:latin typeface="Montserrat SemiBold"/>
                <a:ea typeface="Montserrat SemiBold"/>
                <a:cs typeface="Montserrat SemiBold"/>
                <a:sym typeface="Montserrat SemiBold"/>
              </a:rPr>
              <a:t> </a:t>
            </a:r>
            <a:r>
              <a:rPr lang="en" sz="2000">
                <a:solidFill>
                  <a:srgbClr val="FFFF00"/>
                </a:solidFill>
                <a:latin typeface="Montserrat SemiBold"/>
                <a:ea typeface="Montserrat SemiBold"/>
                <a:cs typeface="Montserrat SemiBold"/>
                <a:sym typeface="Montserrat SemiBold"/>
              </a:rPr>
              <a:t>+</a:t>
            </a:r>
            <a:r>
              <a:rPr lang="en" sz="2000">
                <a:latin typeface="Montserrat SemiBold"/>
                <a:ea typeface="Montserrat SemiBold"/>
                <a:cs typeface="Montserrat SemiBold"/>
                <a:sym typeface="Montserrat SemiBold"/>
              </a:rPr>
              <a:t> </a:t>
            </a:r>
            <a:r>
              <a:rPr lang="en" sz="2000">
                <a:solidFill>
                  <a:srgbClr val="00FFFF"/>
                </a:solidFill>
                <a:latin typeface="Montserrat SemiBold"/>
                <a:ea typeface="Montserrat SemiBold"/>
                <a:cs typeface="Montserrat SemiBold"/>
                <a:sym typeface="Montserrat SemiBold"/>
              </a:rPr>
              <a:t>1 </a:t>
            </a:r>
            <a:r>
              <a:rPr lang="en" sz="2000">
                <a:solidFill>
                  <a:srgbClr val="FFFF00"/>
                </a:solidFill>
                <a:latin typeface="Montserrat SemiBold"/>
                <a:ea typeface="Montserrat SemiBold"/>
                <a:cs typeface="Montserrat SemiBold"/>
                <a:sym typeface="Montserrat SemiBold"/>
              </a:rPr>
              <a:t>+</a:t>
            </a:r>
            <a:r>
              <a:rPr lang="en" sz="2000">
                <a:latin typeface="Montserrat SemiBold"/>
                <a:ea typeface="Montserrat SemiBold"/>
                <a:cs typeface="Montserrat SemiBold"/>
                <a:sym typeface="Montserrat SemiBold"/>
              </a:rPr>
              <a:t> </a:t>
            </a:r>
            <a:r>
              <a:rPr lang="en" sz="2000">
                <a:solidFill>
                  <a:srgbClr val="00FFFF"/>
                </a:solidFill>
                <a:latin typeface="Montserrat SemiBold"/>
                <a:ea typeface="Montserrat SemiBold"/>
                <a:cs typeface="Montserrat SemiBold"/>
                <a:sym typeface="Montserrat SemiBold"/>
              </a:rPr>
              <a:t>1 </a:t>
            </a:r>
            <a:r>
              <a:rPr lang="en" sz="2000">
                <a:solidFill>
                  <a:srgbClr val="FFFF00"/>
                </a:solidFill>
                <a:latin typeface="Montserrat SemiBold"/>
                <a:ea typeface="Montserrat SemiBold"/>
                <a:cs typeface="Montserrat SemiBold"/>
                <a:sym typeface="Montserrat SemiBold"/>
              </a:rPr>
              <a:t>+</a:t>
            </a:r>
            <a:r>
              <a:rPr lang="en" sz="2000">
                <a:latin typeface="Montserrat SemiBold"/>
                <a:ea typeface="Montserrat SemiBold"/>
                <a:cs typeface="Montserrat SemiBold"/>
                <a:sym typeface="Montserrat SemiBold"/>
              </a:rPr>
              <a:t> </a:t>
            </a:r>
            <a:r>
              <a:rPr lang="en" sz="2000">
                <a:solidFill>
                  <a:srgbClr val="00FFFF"/>
                </a:solidFill>
                <a:latin typeface="Montserrat SemiBold"/>
                <a:ea typeface="Montserrat SemiBold"/>
                <a:cs typeface="Montserrat SemiBold"/>
                <a:sym typeface="Montserrat SemiBold"/>
              </a:rPr>
              <a:t>1</a:t>
            </a:r>
            <a:r>
              <a:rPr lang="en" sz="2000">
                <a:latin typeface="Montserrat SemiBold"/>
                <a:ea typeface="Montserrat SemiBold"/>
                <a:cs typeface="Montserrat SemiBold"/>
                <a:sym typeface="Montserrat SemiBold"/>
              </a:rPr>
              <a:t> = </a:t>
            </a:r>
            <a:r>
              <a:rPr lang="en" sz="2000">
                <a:solidFill>
                  <a:srgbClr val="FF9900"/>
                </a:solidFill>
                <a:latin typeface="Montserrat SemiBold"/>
                <a:ea typeface="Montserrat SemiBold"/>
                <a:cs typeface="Montserrat SemiBold"/>
                <a:sym typeface="Montserrat SemiBold"/>
              </a:rPr>
              <a:t>3</a:t>
            </a:r>
            <a:endParaRPr sz="2000">
              <a:solidFill>
                <a:srgbClr val="FF9900"/>
              </a:solidFill>
              <a:latin typeface="Montserrat SemiBold"/>
              <a:ea typeface="Montserrat SemiBold"/>
              <a:cs typeface="Montserrat SemiBold"/>
              <a:sym typeface="Montserrat SemiBold"/>
            </a:endParaRPr>
          </a:p>
        </p:txBody>
      </p:sp>
      <p:sp>
        <p:nvSpPr>
          <p:cNvPr id="680" name="Google Shape;680;p97"/>
          <p:cNvSpPr txBox="1"/>
          <p:nvPr>
            <p:ph type="title"/>
          </p:nvPr>
        </p:nvSpPr>
        <p:spPr>
          <a:xfrm>
            <a:off x="162300" y="143575"/>
            <a:ext cx="8791500" cy="615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rgbClr val="FFFFFF"/>
                </a:solidFill>
                <a:latin typeface="Luckiest Guy"/>
                <a:ea typeface="Luckiest Guy"/>
                <a:cs typeface="Luckiest Guy"/>
                <a:sym typeface="Luckiest Guy"/>
              </a:rPr>
              <a:t>REcall:</a:t>
            </a:r>
            <a:r>
              <a:rPr b="1" lang="en">
                <a:solidFill>
                  <a:srgbClr val="FFFFFF"/>
                </a:solidFill>
              </a:rPr>
              <a:t> </a:t>
            </a:r>
            <a:r>
              <a:rPr lang="en" sz="2600">
                <a:solidFill>
                  <a:srgbClr val="FFFFFF"/>
                </a:solidFill>
              </a:rPr>
              <a:t>Using a number line</a:t>
            </a:r>
            <a:endParaRPr sz="2600">
              <a:solidFill>
                <a:srgbClr val="FFFFFF"/>
              </a:solidFill>
            </a:endParaRPr>
          </a:p>
        </p:txBody>
      </p:sp>
      <p:sp>
        <p:nvSpPr>
          <p:cNvPr id="681" name="Google Shape;681;p97"/>
          <p:cNvSpPr/>
          <p:nvPr/>
        </p:nvSpPr>
        <p:spPr>
          <a:xfrm flipH="1" rot="10800000">
            <a:off x="1197100" y="2065060"/>
            <a:ext cx="3025569" cy="39554"/>
          </a:xfrm>
          <a:custGeom>
            <a:rect b="b" l="l" r="r" t="t"/>
            <a:pathLst>
              <a:path extrusionOk="0" h="7636" w="38481">
                <a:moveTo>
                  <a:pt x="0" y="7255"/>
                </a:moveTo>
                <a:cubicBezTo>
                  <a:pt x="3366" y="6049"/>
                  <a:pt x="13780" y="-47"/>
                  <a:pt x="20193" y="16"/>
                </a:cubicBezTo>
                <a:cubicBezTo>
                  <a:pt x="26607" y="80"/>
                  <a:pt x="35433" y="6366"/>
                  <a:pt x="38481" y="7636"/>
                </a:cubicBezTo>
              </a:path>
            </a:pathLst>
          </a:custGeom>
          <a:noFill/>
          <a:ln cap="flat" cmpd="sng" w="28575">
            <a:solidFill>
              <a:srgbClr val="FFFF00"/>
            </a:solidFill>
            <a:prstDash val="dash"/>
            <a:round/>
            <a:headEnd len="med" w="med" type="none"/>
            <a:tailEnd len="med" w="med" type="triangle"/>
          </a:ln>
        </p:spPr>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C002"/>
            </a:gs>
            <a:gs pos="100000">
              <a:srgbClr val="795B04"/>
            </a:gs>
          </a:gsLst>
          <a:path path="circle">
            <a:fillToRect b="50%" l="50%" r="50%" t="50%"/>
          </a:path>
          <a:tileRect/>
        </a:gradFill>
      </p:bgPr>
    </p:bg>
    <p:spTree>
      <p:nvGrpSpPr>
        <p:cNvPr id="685" name="Shape 685"/>
        <p:cNvGrpSpPr/>
        <p:nvPr/>
      </p:nvGrpSpPr>
      <p:grpSpPr>
        <a:xfrm>
          <a:off x="0" y="0"/>
          <a:ext cx="0" cy="0"/>
          <a:chOff x="0" y="0"/>
          <a:chExt cx="0" cy="0"/>
        </a:xfrm>
      </p:grpSpPr>
      <p:sp>
        <p:nvSpPr>
          <p:cNvPr id="686" name="Google Shape;686;p98">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87" name="Google Shape;687;p98"/>
          <p:cNvPicPr preferRelativeResize="0"/>
          <p:nvPr/>
        </p:nvPicPr>
        <p:blipFill>
          <a:blip r:embed="rId4">
            <a:alphaModFix/>
          </a:blip>
          <a:stretch>
            <a:fillRect/>
          </a:stretch>
        </p:blipFill>
        <p:spPr>
          <a:xfrm>
            <a:off x="995718" y="1247325"/>
            <a:ext cx="7152565" cy="1326065"/>
          </a:xfrm>
          <a:prstGeom prst="rect">
            <a:avLst/>
          </a:prstGeom>
          <a:noFill/>
          <a:ln cap="flat" cmpd="sng" w="9525">
            <a:solidFill>
              <a:schemeClr val="dk1"/>
            </a:solidFill>
            <a:prstDash val="solid"/>
            <a:round/>
            <a:headEnd len="sm" w="sm" type="none"/>
            <a:tailEnd len="sm" w="sm" type="none"/>
          </a:ln>
        </p:spPr>
      </p:pic>
      <p:sp>
        <p:nvSpPr>
          <p:cNvPr id="688" name="Google Shape;688;p98"/>
          <p:cNvSpPr/>
          <p:nvPr/>
        </p:nvSpPr>
        <p:spPr>
          <a:xfrm>
            <a:off x="2446875" y="1977250"/>
            <a:ext cx="3571800" cy="2001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98"/>
          <p:cNvSpPr/>
          <p:nvPr/>
        </p:nvSpPr>
        <p:spPr>
          <a:xfrm>
            <a:off x="4240125" y="2223588"/>
            <a:ext cx="666900" cy="2001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90" name="Google Shape;690;p98"/>
          <p:cNvCxnSpPr/>
          <p:nvPr/>
        </p:nvCxnSpPr>
        <p:spPr>
          <a:xfrm>
            <a:off x="1431400" y="2205400"/>
            <a:ext cx="6280500" cy="0"/>
          </a:xfrm>
          <a:prstGeom prst="straightConnector1">
            <a:avLst/>
          </a:prstGeom>
          <a:noFill/>
          <a:ln cap="flat" cmpd="sng" w="38100">
            <a:solidFill>
              <a:srgbClr val="000000"/>
            </a:solidFill>
            <a:prstDash val="solid"/>
            <a:round/>
            <a:headEnd len="med" w="med" type="none"/>
            <a:tailEnd len="med" w="med" type="none"/>
          </a:ln>
        </p:spPr>
      </p:cxnSp>
      <p:sp>
        <p:nvSpPr>
          <p:cNvPr id="691" name="Google Shape;691;p98"/>
          <p:cNvSpPr/>
          <p:nvPr/>
        </p:nvSpPr>
        <p:spPr>
          <a:xfrm>
            <a:off x="1435000" y="1958125"/>
            <a:ext cx="6273300" cy="485700"/>
          </a:xfrm>
          <a:prstGeom prst="rect">
            <a:avLst/>
          </a:prstGeom>
          <a:solidFill>
            <a:srgbClr val="0000FF">
              <a:alpha val="58020"/>
            </a:srgbClr>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92" name="Google Shape;692;p98"/>
          <p:cNvCxnSpPr/>
          <p:nvPr/>
        </p:nvCxnSpPr>
        <p:spPr>
          <a:xfrm rot="10800000">
            <a:off x="2495688" y="1958119"/>
            <a:ext cx="0" cy="485700"/>
          </a:xfrm>
          <a:prstGeom prst="straightConnector1">
            <a:avLst/>
          </a:prstGeom>
          <a:noFill/>
          <a:ln cap="flat" cmpd="sng" w="38100">
            <a:solidFill>
              <a:srgbClr val="000000"/>
            </a:solidFill>
            <a:prstDash val="solid"/>
            <a:round/>
            <a:headEnd len="med" w="med" type="none"/>
            <a:tailEnd len="med" w="med" type="none"/>
          </a:ln>
        </p:spPr>
      </p:cxnSp>
      <p:cxnSp>
        <p:nvCxnSpPr>
          <p:cNvPr id="693" name="Google Shape;693;p98"/>
          <p:cNvCxnSpPr/>
          <p:nvPr/>
        </p:nvCxnSpPr>
        <p:spPr>
          <a:xfrm rot="10800000">
            <a:off x="3538200" y="1958125"/>
            <a:ext cx="0" cy="485700"/>
          </a:xfrm>
          <a:prstGeom prst="straightConnector1">
            <a:avLst/>
          </a:prstGeom>
          <a:noFill/>
          <a:ln cap="flat" cmpd="sng" w="38100">
            <a:solidFill>
              <a:srgbClr val="000000"/>
            </a:solidFill>
            <a:prstDash val="solid"/>
            <a:round/>
            <a:headEnd len="med" w="med" type="none"/>
            <a:tailEnd len="med" w="med" type="none"/>
          </a:ln>
        </p:spPr>
      </p:cxnSp>
      <p:cxnSp>
        <p:nvCxnSpPr>
          <p:cNvPr id="694" name="Google Shape;694;p98"/>
          <p:cNvCxnSpPr/>
          <p:nvPr/>
        </p:nvCxnSpPr>
        <p:spPr>
          <a:xfrm rot="10800000">
            <a:off x="5623225" y="1958125"/>
            <a:ext cx="0" cy="485700"/>
          </a:xfrm>
          <a:prstGeom prst="straightConnector1">
            <a:avLst/>
          </a:prstGeom>
          <a:noFill/>
          <a:ln cap="flat" cmpd="sng" w="38100">
            <a:solidFill>
              <a:srgbClr val="000000"/>
            </a:solidFill>
            <a:prstDash val="solid"/>
            <a:round/>
            <a:headEnd len="med" w="med" type="none"/>
            <a:tailEnd len="med" w="med" type="none"/>
          </a:ln>
        </p:spPr>
      </p:cxnSp>
      <p:sp>
        <p:nvSpPr>
          <p:cNvPr id="695" name="Google Shape;695;p98"/>
          <p:cNvSpPr txBox="1"/>
          <p:nvPr/>
        </p:nvSpPr>
        <p:spPr>
          <a:xfrm>
            <a:off x="1429125" y="3045875"/>
            <a:ext cx="32934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latin typeface="Montserrat Medium"/>
                <a:ea typeface="Montserrat Medium"/>
                <a:cs typeface="Montserrat Medium"/>
                <a:sym typeface="Montserrat Medium"/>
              </a:rPr>
              <a:t>How do we get thirds?</a:t>
            </a:r>
            <a:endParaRPr sz="2000">
              <a:latin typeface="Montserrat Medium"/>
              <a:ea typeface="Montserrat Medium"/>
              <a:cs typeface="Montserrat Medium"/>
              <a:sym typeface="Montserrat Medium"/>
            </a:endParaRPr>
          </a:p>
        </p:txBody>
      </p:sp>
      <p:cxnSp>
        <p:nvCxnSpPr>
          <p:cNvPr id="696" name="Google Shape;696;p98"/>
          <p:cNvCxnSpPr/>
          <p:nvPr/>
        </p:nvCxnSpPr>
        <p:spPr>
          <a:xfrm rot="10800000">
            <a:off x="1453175" y="1958125"/>
            <a:ext cx="0" cy="485700"/>
          </a:xfrm>
          <a:prstGeom prst="straightConnector1">
            <a:avLst/>
          </a:prstGeom>
          <a:noFill/>
          <a:ln cap="flat" cmpd="sng" w="38100">
            <a:solidFill>
              <a:srgbClr val="000000"/>
            </a:solidFill>
            <a:prstDash val="solid"/>
            <a:round/>
            <a:headEnd len="med" w="med" type="none"/>
            <a:tailEnd len="med" w="med" type="none"/>
          </a:ln>
        </p:spPr>
      </p:cxnSp>
      <p:cxnSp>
        <p:nvCxnSpPr>
          <p:cNvPr id="697" name="Google Shape;697;p98"/>
          <p:cNvCxnSpPr/>
          <p:nvPr/>
        </p:nvCxnSpPr>
        <p:spPr>
          <a:xfrm rot="10800000">
            <a:off x="7708250" y="1962544"/>
            <a:ext cx="0" cy="485700"/>
          </a:xfrm>
          <a:prstGeom prst="straightConnector1">
            <a:avLst/>
          </a:prstGeom>
          <a:noFill/>
          <a:ln cap="flat" cmpd="sng" w="38100">
            <a:solidFill>
              <a:srgbClr val="000000"/>
            </a:solidFill>
            <a:prstDash val="solid"/>
            <a:round/>
            <a:headEnd len="med" w="med" type="none"/>
            <a:tailEnd len="med" w="med" type="none"/>
          </a:ln>
        </p:spPr>
      </p:cxnSp>
      <p:sp>
        <p:nvSpPr>
          <p:cNvPr id="698" name="Google Shape;698;p98"/>
          <p:cNvSpPr txBox="1"/>
          <p:nvPr/>
        </p:nvSpPr>
        <p:spPr>
          <a:xfrm>
            <a:off x="3264825" y="3451300"/>
            <a:ext cx="1457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latin typeface="Montserrat Medium"/>
                <a:ea typeface="Montserrat Medium"/>
                <a:cs typeface="Montserrat Medium"/>
                <a:sym typeface="Montserrat Medium"/>
              </a:rPr>
              <a:t>…sixths?</a:t>
            </a:r>
            <a:endParaRPr sz="2000">
              <a:latin typeface="Montserrat Medium"/>
              <a:ea typeface="Montserrat Medium"/>
              <a:cs typeface="Montserrat Medium"/>
              <a:sym typeface="Montserrat Medium"/>
            </a:endParaRPr>
          </a:p>
        </p:txBody>
      </p:sp>
      <p:cxnSp>
        <p:nvCxnSpPr>
          <p:cNvPr id="699" name="Google Shape;699;p98"/>
          <p:cNvCxnSpPr/>
          <p:nvPr/>
        </p:nvCxnSpPr>
        <p:spPr>
          <a:xfrm rot="10800000">
            <a:off x="4580688" y="1958119"/>
            <a:ext cx="0" cy="485700"/>
          </a:xfrm>
          <a:prstGeom prst="straightConnector1">
            <a:avLst/>
          </a:prstGeom>
          <a:noFill/>
          <a:ln cap="flat" cmpd="sng" w="38100">
            <a:solidFill>
              <a:srgbClr val="000000"/>
            </a:solidFill>
            <a:prstDash val="solid"/>
            <a:round/>
            <a:headEnd len="med" w="med" type="none"/>
            <a:tailEnd len="med" w="med" type="none"/>
          </a:ln>
        </p:spPr>
      </p:cxnSp>
      <p:cxnSp>
        <p:nvCxnSpPr>
          <p:cNvPr id="700" name="Google Shape;700;p98"/>
          <p:cNvCxnSpPr/>
          <p:nvPr/>
        </p:nvCxnSpPr>
        <p:spPr>
          <a:xfrm rot="10800000">
            <a:off x="6665738" y="1958119"/>
            <a:ext cx="0" cy="485700"/>
          </a:xfrm>
          <a:prstGeom prst="straightConnector1">
            <a:avLst/>
          </a:prstGeom>
          <a:noFill/>
          <a:ln cap="flat" cmpd="sng" w="38100">
            <a:solidFill>
              <a:srgbClr val="000000"/>
            </a:solidFill>
            <a:prstDash val="solid"/>
            <a:round/>
            <a:headEnd len="med" w="med" type="none"/>
            <a:tailEnd len="med" w="med" type="none"/>
          </a:ln>
        </p:spPr>
      </p:cxnSp>
      <p:pic>
        <p:nvPicPr>
          <p:cNvPr id="701" name="Google Shape;701;p98"/>
          <p:cNvPicPr preferRelativeResize="0"/>
          <p:nvPr/>
        </p:nvPicPr>
        <p:blipFill>
          <a:blip r:embed="rId4">
            <a:alphaModFix/>
          </a:blip>
          <a:stretch>
            <a:fillRect/>
          </a:stretch>
        </p:blipFill>
        <p:spPr>
          <a:xfrm>
            <a:off x="995718" y="1247325"/>
            <a:ext cx="7152565" cy="1326065"/>
          </a:xfrm>
          <a:prstGeom prst="rect">
            <a:avLst/>
          </a:prstGeom>
          <a:noFill/>
          <a:ln cap="flat" cmpd="sng" w="9525">
            <a:solidFill>
              <a:schemeClr val="dk1"/>
            </a:solidFill>
            <a:prstDash val="solid"/>
            <a:round/>
            <a:headEnd len="sm" w="sm" type="none"/>
            <a:tailEnd len="sm" w="sm" type="none"/>
          </a:ln>
        </p:spPr>
      </p:pic>
      <p:sp>
        <p:nvSpPr>
          <p:cNvPr id="702" name="Google Shape;702;p98"/>
          <p:cNvSpPr txBox="1"/>
          <p:nvPr>
            <p:ph idx="4294967295" type="title"/>
          </p:nvPr>
        </p:nvSpPr>
        <p:spPr>
          <a:xfrm>
            <a:off x="315450" y="107500"/>
            <a:ext cx="8513100" cy="672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SzPts val="990"/>
              <a:buNone/>
            </a:pPr>
            <a:r>
              <a:rPr lang="en" sz="2520">
                <a:latin typeface="Luckiest Guy"/>
                <a:ea typeface="Luckiest Guy"/>
                <a:cs typeface="Luckiest Guy"/>
                <a:sym typeface="Luckiest Guy"/>
              </a:rPr>
              <a:t>Learn</a:t>
            </a:r>
            <a:r>
              <a:rPr lang="en" sz="2520">
                <a:latin typeface="Righteous"/>
                <a:ea typeface="Righteous"/>
                <a:cs typeface="Righteous"/>
                <a:sym typeface="Righteous"/>
              </a:rPr>
              <a:t>:</a:t>
            </a:r>
            <a:r>
              <a:rPr lang="en" sz="2520"/>
              <a:t> To partition number lines like shapes</a:t>
            </a:r>
            <a:endParaRPr sz="2700"/>
          </a:p>
        </p:txBody>
      </p:sp>
      <p:sp>
        <p:nvSpPr>
          <p:cNvPr id="703" name="Google Shape;703;p98"/>
          <p:cNvSpPr txBox="1"/>
          <p:nvPr/>
        </p:nvSpPr>
        <p:spPr>
          <a:xfrm>
            <a:off x="6722700" y="4720750"/>
            <a:ext cx="2421300" cy="4245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FFFF00"/>
                </a:solidFill>
                <a:latin typeface="Varela Round"/>
                <a:ea typeface="Varela Round"/>
                <a:cs typeface="Varela Round"/>
                <a:sym typeface="Varela Round"/>
              </a:rPr>
              <a:t>Practice modeling</a:t>
            </a:r>
            <a:endParaRPr b="1" sz="1800">
              <a:solidFill>
                <a:srgbClr val="FFFF00"/>
              </a:solidFill>
              <a:latin typeface="Varela Round"/>
              <a:ea typeface="Varela Round"/>
              <a:cs typeface="Varela Round"/>
              <a:sym typeface="Varela Roun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300"/>
                                        <p:tgtEl>
                                          <p:spTgt spid="701"/>
                                        </p:tgtEl>
                                      </p:cBhvr>
                                    </p:animEffect>
                                    <p:set>
                                      <p:cBhvr>
                                        <p:cTn dur="1" fill="hold">
                                          <p:stCondLst>
                                            <p:cond delay="1300"/>
                                          </p:stCondLst>
                                        </p:cTn>
                                        <p:tgtEl>
                                          <p:spTgt spid="701"/>
                                        </p:tgtEl>
                                        <p:attrNameLst>
                                          <p:attrName>style.visibility</p:attrName>
                                        </p:attrNameLst>
                                      </p:cBhvr>
                                      <p:to>
                                        <p:strVal val="hidden"/>
                                      </p:to>
                                    </p:set>
                                  </p:childTnLst>
                                </p:cTn>
                              </p:par>
                            </p:childTnLst>
                          </p:cTn>
                        </p:par>
                        <p:par>
                          <p:cTn fill="hold">
                            <p:stCondLst>
                              <p:cond delay="1300"/>
                            </p:stCondLst>
                            <p:childTnLst>
                              <p:par>
                                <p:cTn fill="hold" nodeType="afterEffect" presetClass="entr" presetID="10" presetSubtype="0">
                                  <p:stCondLst>
                                    <p:cond delay="0"/>
                                  </p:stCondLst>
                                  <p:childTnLst>
                                    <p:set>
                                      <p:cBhvr>
                                        <p:cTn dur="1" fill="hold">
                                          <p:stCondLst>
                                            <p:cond delay="0"/>
                                          </p:stCondLst>
                                        </p:cTn>
                                        <p:tgtEl>
                                          <p:spTgt spid="693"/>
                                        </p:tgtEl>
                                        <p:attrNameLst>
                                          <p:attrName>style.visibility</p:attrName>
                                        </p:attrNameLst>
                                      </p:cBhvr>
                                      <p:to>
                                        <p:strVal val="visible"/>
                                      </p:to>
                                    </p:set>
                                    <p:animEffect filter="fade" transition="in">
                                      <p:cBhvr>
                                        <p:cTn dur="1700"/>
                                        <p:tgtEl>
                                          <p:spTgt spid="693"/>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694"/>
                                        </p:tgtEl>
                                        <p:attrNameLst>
                                          <p:attrName>style.visibility</p:attrName>
                                        </p:attrNameLst>
                                      </p:cBhvr>
                                      <p:to>
                                        <p:strVal val="visible"/>
                                      </p:to>
                                    </p:set>
                                    <p:animEffect filter="fade" transition="in">
                                      <p:cBhvr>
                                        <p:cTn dur="1700"/>
                                        <p:tgtEl>
                                          <p:spTgt spid="694"/>
                                        </p:tgtEl>
                                      </p:cBhvr>
                                    </p:animEffect>
                                  </p:childTnLst>
                                </p:cTn>
                              </p:par>
                            </p:childTnLst>
                          </p:cTn>
                        </p:par>
                        <p:par>
                          <p:cTn fill="hold">
                            <p:stCondLst>
                              <p:cond delay="4700"/>
                            </p:stCondLst>
                            <p:childTnLst>
                              <p:par>
                                <p:cTn fill="hold" nodeType="afterEffect" presetClass="exit" presetID="10" presetSubtype="0">
                                  <p:stCondLst>
                                    <p:cond delay="0"/>
                                  </p:stCondLst>
                                  <p:childTnLst>
                                    <p:animEffect filter="fade" transition="out">
                                      <p:cBhvr>
                                        <p:cTn dur="3000"/>
                                        <p:tgtEl>
                                          <p:spTgt spid="691"/>
                                        </p:tgtEl>
                                      </p:cBhvr>
                                    </p:animEffect>
                                    <p:set>
                                      <p:cBhvr>
                                        <p:cTn dur="1" fill="hold">
                                          <p:stCondLst>
                                            <p:cond delay="3000"/>
                                          </p:stCondLst>
                                        </p:cTn>
                                        <p:tgtEl>
                                          <p:spTgt spid="69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8"/>
                                        </p:tgtEl>
                                        <p:attrNameLst>
                                          <p:attrName>style.visibility</p:attrName>
                                        </p:attrNameLst>
                                      </p:cBhvr>
                                      <p:to>
                                        <p:strVal val="visible"/>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91"/>
                                        </p:tgtEl>
                                        <p:attrNameLst>
                                          <p:attrName>style.visibility</p:attrName>
                                        </p:attrNameLst>
                                      </p:cBhvr>
                                      <p:to>
                                        <p:strVal val="visible"/>
                                      </p:to>
                                    </p:set>
                                    <p:animEffect filter="fade" transition="in">
                                      <p:cBhvr>
                                        <p:cTn dur="2900"/>
                                        <p:tgtEl>
                                          <p:spTgt spid="691"/>
                                        </p:tgtEl>
                                      </p:cBhvr>
                                    </p:animEffect>
                                  </p:childTnLst>
                                </p:cTn>
                              </p:par>
                            </p:childTnLst>
                          </p:cTn>
                        </p:par>
                        <p:par>
                          <p:cTn fill="hold">
                            <p:stCondLst>
                              <p:cond delay="3900"/>
                            </p:stCondLst>
                            <p:childTnLst>
                              <p:par>
                                <p:cTn fill="hold" nodeType="afterEffect" presetClass="entr" presetID="10" presetSubtype="0">
                                  <p:stCondLst>
                                    <p:cond delay="0"/>
                                  </p:stCondLst>
                                  <p:childTnLst>
                                    <p:set>
                                      <p:cBhvr>
                                        <p:cTn dur="1" fill="hold">
                                          <p:stCondLst>
                                            <p:cond delay="0"/>
                                          </p:stCondLst>
                                        </p:cTn>
                                        <p:tgtEl>
                                          <p:spTgt spid="692"/>
                                        </p:tgtEl>
                                        <p:attrNameLst>
                                          <p:attrName>style.visibility</p:attrName>
                                        </p:attrNameLst>
                                      </p:cBhvr>
                                      <p:to>
                                        <p:strVal val="visible"/>
                                      </p:to>
                                    </p:set>
                                    <p:animEffect filter="fade" transition="in">
                                      <p:cBhvr>
                                        <p:cTn dur="1000"/>
                                        <p:tgtEl>
                                          <p:spTgt spid="692"/>
                                        </p:tgtEl>
                                      </p:cBhvr>
                                    </p:animEffect>
                                  </p:childTnLst>
                                </p:cTn>
                              </p:par>
                              <p:par>
                                <p:cTn fill="hold" nodeType="withEffect" presetClass="entr" presetID="10" presetSubtype="0">
                                  <p:stCondLst>
                                    <p:cond delay="0"/>
                                  </p:stCondLst>
                                  <p:childTnLst>
                                    <p:set>
                                      <p:cBhvr>
                                        <p:cTn dur="1" fill="hold">
                                          <p:stCondLst>
                                            <p:cond delay="0"/>
                                          </p:stCondLst>
                                        </p:cTn>
                                        <p:tgtEl>
                                          <p:spTgt spid="699"/>
                                        </p:tgtEl>
                                        <p:attrNameLst>
                                          <p:attrName>style.visibility</p:attrName>
                                        </p:attrNameLst>
                                      </p:cBhvr>
                                      <p:to>
                                        <p:strVal val="visible"/>
                                      </p:to>
                                    </p:set>
                                    <p:animEffect filter="fade" transition="in">
                                      <p:cBhvr>
                                        <p:cTn dur="1000"/>
                                        <p:tgtEl>
                                          <p:spTgt spid="699"/>
                                        </p:tgtEl>
                                      </p:cBhvr>
                                    </p:animEffect>
                                  </p:childTnLst>
                                </p:cTn>
                              </p:par>
                              <p:par>
                                <p:cTn fill="hold" nodeType="withEffect" presetClass="entr" presetID="10" presetSubtype="0">
                                  <p:stCondLst>
                                    <p:cond delay="0"/>
                                  </p:stCondLst>
                                  <p:childTnLst>
                                    <p:set>
                                      <p:cBhvr>
                                        <p:cTn dur="1" fill="hold">
                                          <p:stCondLst>
                                            <p:cond delay="0"/>
                                          </p:stCondLst>
                                        </p:cTn>
                                        <p:tgtEl>
                                          <p:spTgt spid="700"/>
                                        </p:tgtEl>
                                        <p:attrNameLst>
                                          <p:attrName>style.visibility</p:attrName>
                                        </p:attrNameLst>
                                      </p:cBhvr>
                                      <p:to>
                                        <p:strVal val="visible"/>
                                      </p:to>
                                    </p:set>
                                    <p:animEffect filter="fade" transition="in">
                                      <p:cBhvr>
                                        <p:cTn dur="1000"/>
                                        <p:tgtEl>
                                          <p:spTgt spid="700"/>
                                        </p:tgtEl>
                                      </p:cBhvr>
                                    </p:animEffect>
                                  </p:childTnLst>
                                </p:cTn>
                              </p:par>
                            </p:childTnLst>
                          </p:cTn>
                        </p:par>
                        <p:par>
                          <p:cTn fill="hold">
                            <p:stCondLst>
                              <p:cond delay="4900"/>
                            </p:stCondLst>
                            <p:childTnLst>
                              <p:par>
                                <p:cTn fill="hold" nodeType="afterEffect" presetClass="exit" presetID="10" presetSubtype="0">
                                  <p:stCondLst>
                                    <p:cond delay="0"/>
                                  </p:stCondLst>
                                  <p:childTnLst>
                                    <p:animEffect filter="fade" transition="out">
                                      <p:cBhvr>
                                        <p:cTn dur="2300"/>
                                        <p:tgtEl>
                                          <p:spTgt spid="691"/>
                                        </p:tgtEl>
                                      </p:cBhvr>
                                    </p:animEffect>
                                    <p:set>
                                      <p:cBhvr>
                                        <p:cTn dur="1" fill="hold">
                                          <p:stCondLst>
                                            <p:cond delay="2300"/>
                                          </p:stCondLst>
                                        </p:cTn>
                                        <p:tgtEl>
                                          <p:spTgt spid="69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C002"/>
            </a:gs>
            <a:gs pos="100000">
              <a:srgbClr val="795B04"/>
            </a:gs>
          </a:gsLst>
          <a:path path="circle">
            <a:fillToRect b="50%" l="50%" r="50%" t="50%"/>
          </a:path>
          <a:tileRect/>
        </a:gradFill>
      </p:bgPr>
    </p:bg>
    <p:spTree>
      <p:nvGrpSpPr>
        <p:cNvPr id="707" name="Shape 707"/>
        <p:cNvGrpSpPr/>
        <p:nvPr/>
      </p:nvGrpSpPr>
      <p:grpSpPr>
        <a:xfrm>
          <a:off x="0" y="0"/>
          <a:ext cx="0" cy="0"/>
          <a:chOff x="0" y="0"/>
          <a:chExt cx="0" cy="0"/>
        </a:xfrm>
      </p:grpSpPr>
      <p:sp>
        <p:nvSpPr>
          <p:cNvPr id="708" name="Google Shape;708;p99">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09" name="Google Shape;709;p99"/>
          <p:cNvPicPr preferRelativeResize="0"/>
          <p:nvPr/>
        </p:nvPicPr>
        <p:blipFill rotWithShape="1">
          <a:blip r:embed="rId4">
            <a:alphaModFix/>
          </a:blip>
          <a:srcRect b="28766" l="5206" r="19982" t="44125"/>
          <a:stretch/>
        </p:blipFill>
        <p:spPr>
          <a:xfrm>
            <a:off x="2267200" y="1716500"/>
            <a:ext cx="4609600" cy="936950"/>
          </a:xfrm>
          <a:prstGeom prst="rect">
            <a:avLst/>
          </a:prstGeom>
          <a:noFill/>
          <a:ln>
            <a:noFill/>
          </a:ln>
        </p:spPr>
      </p:pic>
      <p:sp>
        <p:nvSpPr>
          <p:cNvPr id="710" name="Google Shape;710;p99"/>
          <p:cNvSpPr txBox="1"/>
          <p:nvPr>
            <p:ph type="title"/>
          </p:nvPr>
        </p:nvSpPr>
        <p:spPr>
          <a:xfrm>
            <a:off x="273600" y="107500"/>
            <a:ext cx="8596800" cy="936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SzPts val="990"/>
              <a:buNone/>
            </a:pPr>
            <a:r>
              <a:rPr lang="en" sz="2520">
                <a:latin typeface="Luckiest Guy"/>
                <a:ea typeface="Luckiest Guy"/>
                <a:cs typeface="Luckiest Guy"/>
                <a:sym typeface="Luckiest Guy"/>
              </a:rPr>
              <a:t>LEARN</a:t>
            </a:r>
            <a:r>
              <a:rPr lang="en" sz="2520">
                <a:latin typeface="Righteous"/>
                <a:ea typeface="Righteous"/>
                <a:cs typeface="Righteous"/>
                <a:sym typeface="Righteous"/>
              </a:rPr>
              <a:t>:</a:t>
            </a:r>
            <a:r>
              <a:rPr lang="en" sz="2520"/>
              <a:t> To locate fractions as points on a number line</a:t>
            </a:r>
            <a:endParaRPr sz="2700"/>
          </a:p>
        </p:txBody>
      </p:sp>
      <p:sp>
        <p:nvSpPr>
          <p:cNvPr id="711" name="Google Shape;711;p99"/>
          <p:cNvSpPr txBox="1"/>
          <p:nvPr/>
        </p:nvSpPr>
        <p:spPr>
          <a:xfrm>
            <a:off x="3400350" y="1008100"/>
            <a:ext cx="2343300" cy="4617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lang="en" sz="1800">
                <a:latin typeface="Montserrat Medium"/>
                <a:ea typeface="Montserrat Medium"/>
                <a:cs typeface="Montserrat Medium"/>
                <a:sym typeface="Montserrat Medium"/>
              </a:rPr>
              <a:t>Two parts = halves</a:t>
            </a:r>
            <a:endParaRPr sz="1800">
              <a:latin typeface="Montserrat Medium"/>
              <a:ea typeface="Montserrat Medium"/>
              <a:cs typeface="Montserrat Medium"/>
              <a:sym typeface="Montserrat Medium"/>
            </a:endParaRPr>
          </a:p>
        </p:txBody>
      </p:sp>
      <p:pic>
        <p:nvPicPr>
          <p:cNvPr id="712" name="Google Shape;712;p99"/>
          <p:cNvPicPr preferRelativeResize="0"/>
          <p:nvPr/>
        </p:nvPicPr>
        <p:blipFill>
          <a:blip r:embed="rId5">
            <a:alphaModFix/>
          </a:blip>
          <a:stretch>
            <a:fillRect/>
          </a:stretch>
        </p:blipFill>
        <p:spPr>
          <a:xfrm>
            <a:off x="4436275" y="1716500"/>
            <a:ext cx="228600" cy="419100"/>
          </a:xfrm>
          <a:prstGeom prst="rect">
            <a:avLst/>
          </a:prstGeom>
          <a:noFill/>
          <a:ln>
            <a:noFill/>
          </a:ln>
        </p:spPr>
      </p:pic>
      <p:sp>
        <p:nvSpPr>
          <p:cNvPr id="713" name="Google Shape;713;p99"/>
          <p:cNvSpPr txBox="1"/>
          <p:nvPr/>
        </p:nvSpPr>
        <p:spPr>
          <a:xfrm>
            <a:off x="1078650" y="2760700"/>
            <a:ext cx="6986700" cy="4926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lang="en" sz="1800">
                <a:latin typeface="Montserrat Medium"/>
                <a:ea typeface="Montserrat Medium"/>
                <a:cs typeface="Montserrat Medium"/>
                <a:sym typeface="Montserrat Medium"/>
              </a:rPr>
              <a:t>Placing the fraction </a:t>
            </a:r>
            <a:r>
              <a:rPr lang="en" sz="2000">
                <a:latin typeface="Montserrat Medium"/>
                <a:ea typeface="Montserrat Medium"/>
                <a:cs typeface="Montserrat Medium"/>
                <a:sym typeface="Montserrat Medium"/>
              </a:rPr>
              <a:t>½</a:t>
            </a:r>
            <a:r>
              <a:rPr lang="en" sz="1800">
                <a:latin typeface="Montserrat Medium"/>
                <a:ea typeface="Montserrat Medium"/>
                <a:cs typeface="Montserrat Medium"/>
                <a:sym typeface="Montserrat Medium"/>
              </a:rPr>
              <a:t> on the number line looks like this:</a:t>
            </a:r>
            <a:endParaRPr sz="1800">
              <a:latin typeface="Montserrat Medium"/>
              <a:ea typeface="Montserrat Medium"/>
              <a:cs typeface="Montserrat Medium"/>
              <a:sym typeface="Montserrat Medium"/>
            </a:endParaRPr>
          </a:p>
        </p:txBody>
      </p:sp>
      <p:pic>
        <p:nvPicPr>
          <p:cNvPr id="714" name="Google Shape;714;p99"/>
          <p:cNvPicPr preferRelativeResize="0"/>
          <p:nvPr/>
        </p:nvPicPr>
        <p:blipFill rotWithShape="1">
          <a:blip r:embed="rId4">
            <a:alphaModFix/>
          </a:blip>
          <a:srcRect b="28766" l="5206" r="19982" t="44125"/>
          <a:stretch/>
        </p:blipFill>
        <p:spPr>
          <a:xfrm>
            <a:off x="2267200" y="3329650"/>
            <a:ext cx="4609600" cy="936950"/>
          </a:xfrm>
          <a:prstGeom prst="rect">
            <a:avLst/>
          </a:prstGeom>
          <a:noFill/>
          <a:ln>
            <a:noFill/>
          </a:ln>
        </p:spPr>
      </p:pic>
      <p:sp>
        <p:nvSpPr>
          <p:cNvPr id="715" name="Google Shape;715;p99"/>
          <p:cNvSpPr/>
          <p:nvPr/>
        </p:nvSpPr>
        <p:spPr>
          <a:xfrm>
            <a:off x="4483950" y="3924475"/>
            <a:ext cx="123900" cy="121800"/>
          </a:xfrm>
          <a:prstGeom prst="ellipse">
            <a:avLst/>
          </a:prstGeom>
          <a:solidFill>
            <a:srgbClr val="0000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6" name="Google Shape;716;p99"/>
          <p:cNvGrpSpPr/>
          <p:nvPr/>
        </p:nvGrpSpPr>
        <p:grpSpPr>
          <a:xfrm>
            <a:off x="2452174" y="2203642"/>
            <a:ext cx="4187448" cy="361827"/>
            <a:chOff x="2421100" y="2212500"/>
            <a:chExt cx="4230600" cy="296701"/>
          </a:xfrm>
        </p:grpSpPr>
        <p:sp>
          <p:nvSpPr>
            <p:cNvPr id="717" name="Google Shape;717;p99"/>
            <p:cNvSpPr/>
            <p:nvPr/>
          </p:nvSpPr>
          <p:spPr>
            <a:xfrm>
              <a:off x="2421100" y="2212502"/>
              <a:ext cx="2125500" cy="296700"/>
            </a:xfrm>
            <a:prstGeom prst="rect">
              <a:avLst/>
            </a:prstGeom>
            <a:solidFill>
              <a:srgbClr val="FFFF00">
                <a:alpha val="64150"/>
              </a:srgbClr>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99"/>
            <p:cNvSpPr/>
            <p:nvPr/>
          </p:nvSpPr>
          <p:spPr>
            <a:xfrm>
              <a:off x="4526200" y="2212500"/>
              <a:ext cx="2125500" cy="296700"/>
            </a:xfrm>
            <a:prstGeom prst="rect">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9" name="Google Shape;719;p99"/>
          <p:cNvSpPr txBox="1"/>
          <p:nvPr/>
        </p:nvSpPr>
        <p:spPr>
          <a:xfrm>
            <a:off x="6722700" y="4720750"/>
            <a:ext cx="2421300" cy="4245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FFFF00"/>
                </a:solidFill>
                <a:latin typeface="Varela Round"/>
                <a:ea typeface="Varela Round"/>
                <a:cs typeface="Varela Round"/>
                <a:sym typeface="Varela Round"/>
              </a:rPr>
              <a:t>Practice modeling</a:t>
            </a:r>
            <a:endParaRPr b="1" sz="1800">
              <a:solidFill>
                <a:srgbClr val="FFFF00"/>
              </a:solidFill>
              <a:latin typeface="Varela Round"/>
              <a:ea typeface="Varela Round"/>
              <a:cs typeface="Varela Round"/>
              <a:sym typeface="Varela Roun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716"/>
                                        </p:tgtEl>
                                        <p:attrNameLst>
                                          <p:attrName>style.visibility</p:attrName>
                                        </p:attrNameLst>
                                      </p:cBhvr>
                                      <p:to>
                                        <p:strVal val="visible"/>
                                      </p:to>
                                    </p:set>
                                    <p:anim calcmode="lin" valueType="num">
                                      <p:cBhvr additive="base">
                                        <p:cTn dur="2700"/>
                                        <p:tgtEl>
                                          <p:spTgt spid="71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2"/>
                                        </p:tgtEl>
                                        <p:attrNameLst>
                                          <p:attrName>style.visibility</p:attrName>
                                        </p:attrNameLst>
                                      </p:cBhvr>
                                      <p:to>
                                        <p:strVal val="visible"/>
                                      </p:to>
                                    </p:set>
                                    <p:animEffect filter="fade" transition="in">
                                      <p:cBhvr>
                                        <p:cTn dur="1000"/>
                                        <p:tgtEl>
                                          <p:spTgt spid="7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5"/>
                                        </p:tgtEl>
                                        <p:attrNameLst>
                                          <p:attrName>style.visibility</p:attrName>
                                        </p:attrNameLst>
                                      </p:cBhvr>
                                      <p:to>
                                        <p:strVal val="visible"/>
                                      </p:to>
                                    </p:set>
                                    <p:animEffect filter="fade" transition="in">
                                      <p:cBhvr>
                                        <p:cTn dur="1000"/>
                                        <p:tgtEl>
                                          <p:spTgt spid="7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C002"/>
            </a:gs>
            <a:gs pos="100000">
              <a:srgbClr val="795B04"/>
            </a:gs>
          </a:gsLst>
          <a:path path="circle">
            <a:fillToRect b="50%" l="50%" r="50%" t="50%"/>
          </a:path>
          <a:tileRect/>
        </a:gradFill>
      </p:bgPr>
    </p:bg>
    <p:spTree>
      <p:nvGrpSpPr>
        <p:cNvPr id="723" name="Shape 723"/>
        <p:cNvGrpSpPr/>
        <p:nvPr/>
      </p:nvGrpSpPr>
      <p:grpSpPr>
        <a:xfrm>
          <a:off x="0" y="0"/>
          <a:ext cx="0" cy="0"/>
          <a:chOff x="0" y="0"/>
          <a:chExt cx="0" cy="0"/>
        </a:xfrm>
      </p:grpSpPr>
      <p:sp>
        <p:nvSpPr>
          <p:cNvPr id="724" name="Google Shape;724;p100">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25" name="Google Shape;725;p100"/>
          <p:cNvPicPr preferRelativeResize="0"/>
          <p:nvPr/>
        </p:nvPicPr>
        <p:blipFill rotWithShape="1">
          <a:blip r:embed="rId4">
            <a:alphaModFix/>
          </a:blip>
          <a:srcRect b="59358" l="5206" r="19982" t="15840"/>
          <a:stretch/>
        </p:blipFill>
        <p:spPr>
          <a:xfrm>
            <a:off x="2267200" y="1577125"/>
            <a:ext cx="4609600" cy="857250"/>
          </a:xfrm>
          <a:prstGeom prst="rect">
            <a:avLst/>
          </a:prstGeom>
          <a:noFill/>
          <a:ln>
            <a:noFill/>
          </a:ln>
        </p:spPr>
      </p:pic>
      <p:sp>
        <p:nvSpPr>
          <p:cNvPr id="726" name="Google Shape;726;p100"/>
          <p:cNvSpPr txBox="1"/>
          <p:nvPr/>
        </p:nvSpPr>
        <p:spPr>
          <a:xfrm>
            <a:off x="3400350" y="891375"/>
            <a:ext cx="2343300" cy="4617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lang="en" sz="1800">
                <a:latin typeface="Montserrat Medium"/>
                <a:ea typeface="Montserrat Medium"/>
                <a:cs typeface="Montserrat Medium"/>
                <a:sym typeface="Montserrat Medium"/>
              </a:rPr>
              <a:t>Six parts = sixths</a:t>
            </a:r>
            <a:endParaRPr sz="1800">
              <a:latin typeface="Montserrat Medium"/>
              <a:ea typeface="Montserrat Medium"/>
              <a:cs typeface="Montserrat Medium"/>
              <a:sym typeface="Montserrat Medium"/>
            </a:endParaRPr>
          </a:p>
        </p:txBody>
      </p:sp>
      <p:pic>
        <p:nvPicPr>
          <p:cNvPr id="727" name="Google Shape;727;p100"/>
          <p:cNvPicPr preferRelativeResize="0"/>
          <p:nvPr/>
        </p:nvPicPr>
        <p:blipFill>
          <a:blip r:embed="rId5">
            <a:alphaModFix/>
          </a:blip>
          <a:stretch>
            <a:fillRect/>
          </a:stretch>
        </p:blipFill>
        <p:spPr>
          <a:xfrm>
            <a:off x="3018975" y="1577125"/>
            <a:ext cx="285750" cy="428625"/>
          </a:xfrm>
          <a:prstGeom prst="rect">
            <a:avLst/>
          </a:prstGeom>
          <a:noFill/>
          <a:ln>
            <a:noFill/>
          </a:ln>
        </p:spPr>
      </p:pic>
      <p:pic>
        <p:nvPicPr>
          <p:cNvPr id="728" name="Google Shape;728;p100"/>
          <p:cNvPicPr preferRelativeResize="0"/>
          <p:nvPr/>
        </p:nvPicPr>
        <p:blipFill rotWithShape="1">
          <a:blip r:embed="rId6">
            <a:alphaModFix/>
          </a:blip>
          <a:srcRect b="8892" l="0" r="0" t="0"/>
          <a:stretch/>
        </p:blipFill>
        <p:spPr>
          <a:xfrm>
            <a:off x="3692737" y="1586650"/>
            <a:ext cx="295275" cy="390525"/>
          </a:xfrm>
          <a:prstGeom prst="rect">
            <a:avLst/>
          </a:prstGeom>
          <a:noFill/>
          <a:ln>
            <a:noFill/>
          </a:ln>
        </p:spPr>
      </p:pic>
      <p:pic>
        <p:nvPicPr>
          <p:cNvPr id="729" name="Google Shape;729;p100"/>
          <p:cNvPicPr preferRelativeResize="0"/>
          <p:nvPr/>
        </p:nvPicPr>
        <p:blipFill rotWithShape="1">
          <a:blip r:embed="rId7">
            <a:alphaModFix/>
          </a:blip>
          <a:srcRect b="8892" l="11426" r="0" t="0"/>
          <a:stretch/>
        </p:blipFill>
        <p:spPr>
          <a:xfrm>
            <a:off x="4395062" y="1586650"/>
            <a:ext cx="295275" cy="390525"/>
          </a:xfrm>
          <a:prstGeom prst="rect">
            <a:avLst/>
          </a:prstGeom>
          <a:noFill/>
          <a:ln>
            <a:noFill/>
          </a:ln>
        </p:spPr>
      </p:pic>
      <p:pic>
        <p:nvPicPr>
          <p:cNvPr id="730" name="Google Shape;730;p100"/>
          <p:cNvPicPr preferRelativeResize="0"/>
          <p:nvPr/>
        </p:nvPicPr>
        <p:blipFill rotWithShape="1">
          <a:blip r:embed="rId8">
            <a:alphaModFix/>
          </a:blip>
          <a:srcRect b="8158" l="0" r="0" t="8166"/>
          <a:stretch/>
        </p:blipFill>
        <p:spPr>
          <a:xfrm>
            <a:off x="5090250" y="1596175"/>
            <a:ext cx="323850" cy="390525"/>
          </a:xfrm>
          <a:prstGeom prst="rect">
            <a:avLst/>
          </a:prstGeom>
          <a:noFill/>
          <a:ln>
            <a:noFill/>
          </a:ln>
        </p:spPr>
      </p:pic>
      <p:pic>
        <p:nvPicPr>
          <p:cNvPr id="731" name="Google Shape;731;p100"/>
          <p:cNvPicPr preferRelativeResize="0"/>
          <p:nvPr/>
        </p:nvPicPr>
        <p:blipFill>
          <a:blip r:embed="rId9">
            <a:alphaModFix/>
          </a:blip>
          <a:stretch>
            <a:fillRect/>
          </a:stretch>
        </p:blipFill>
        <p:spPr>
          <a:xfrm>
            <a:off x="5780675" y="1577125"/>
            <a:ext cx="295275" cy="409575"/>
          </a:xfrm>
          <a:prstGeom prst="rect">
            <a:avLst/>
          </a:prstGeom>
          <a:noFill/>
          <a:ln>
            <a:noFill/>
          </a:ln>
        </p:spPr>
      </p:pic>
      <p:pic>
        <p:nvPicPr>
          <p:cNvPr id="732" name="Google Shape;732;p100"/>
          <p:cNvPicPr preferRelativeResize="0"/>
          <p:nvPr/>
        </p:nvPicPr>
        <p:blipFill rotWithShape="1">
          <a:blip r:embed="rId4">
            <a:alphaModFix/>
          </a:blip>
          <a:srcRect b="59358" l="5206" r="19982" t="15840"/>
          <a:stretch/>
        </p:blipFill>
        <p:spPr>
          <a:xfrm>
            <a:off x="2267200" y="3253525"/>
            <a:ext cx="4609600" cy="857250"/>
          </a:xfrm>
          <a:prstGeom prst="rect">
            <a:avLst/>
          </a:prstGeom>
          <a:noFill/>
          <a:ln>
            <a:noFill/>
          </a:ln>
        </p:spPr>
      </p:pic>
      <p:sp>
        <p:nvSpPr>
          <p:cNvPr id="733" name="Google Shape;733;p100"/>
          <p:cNvSpPr/>
          <p:nvPr/>
        </p:nvSpPr>
        <p:spPr>
          <a:xfrm>
            <a:off x="5190225" y="3781600"/>
            <a:ext cx="123900" cy="121800"/>
          </a:xfrm>
          <a:prstGeom prst="ellipse">
            <a:avLst/>
          </a:prstGeom>
          <a:solidFill>
            <a:srgbClr val="0000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100"/>
          <p:cNvSpPr txBox="1"/>
          <p:nvPr/>
        </p:nvSpPr>
        <p:spPr>
          <a:xfrm>
            <a:off x="1962300" y="2567775"/>
            <a:ext cx="5219400" cy="4617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lang="en" sz="1800">
                <a:latin typeface="Montserrat Medium"/>
                <a:ea typeface="Montserrat Medium"/>
                <a:cs typeface="Montserrat Medium"/>
                <a:sym typeface="Montserrat Medium"/>
              </a:rPr>
              <a:t>Where would we place the point 4/6?</a:t>
            </a:r>
            <a:endParaRPr sz="1800">
              <a:latin typeface="Montserrat Medium"/>
              <a:ea typeface="Montserrat Medium"/>
              <a:cs typeface="Montserrat Medium"/>
              <a:sym typeface="Montserrat Medium"/>
            </a:endParaRPr>
          </a:p>
        </p:txBody>
      </p:sp>
      <p:sp>
        <p:nvSpPr>
          <p:cNvPr id="735" name="Google Shape;735;p100"/>
          <p:cNvSpPr txBox="1"/>
          <p:nvPr/>
        </p:nvSpPr>
        <p:spPr>
          <a:xfrm>
            <a:off x="6722700" y="4720750"/>
            <a:ext cx="2421300" cy="4245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FFFF00"/>
                </a:solidFill>
                <a:latin typeface="Varela Round"/>
                <a:ea typeface="Varela Round"/>
                <a:cs typeface="Varela Round"/>
                <a:sym typeface="Varela Round"/>
              </a:rPr>
              <a:t>Practice modeling</a:t>
            </a:r>
            <a:endParaRPr b="1" sz="1800">
              <a:solidFill>
                <a:srgbClr val="FFFF00"/>
              </a:solidFill>
              <a:latin typeface="Varela Round"/>
              <a:ea typeface="Varela Round"/>
              <a:cs typeface="Varela Round"/>
              <a:sym typeface="Varela Round"/>
            </a:endParaRPr>
          </a:p>
        </p:txBody>
      </p:sp>
      <p:sp>
        <p:nvSpPr>
          <p:cNvPr id="736" name="Google Shape;736;p100"/>
          <p:cNvSpPr txBox="1"/>
          <p:nvPr>
            <p:ph type="title"/>
          </p:nvPr>
        </p:nvSpPr>
        <p:spPr>
          <a:xfrm>
            <a:off x="368850" y="107500"/>
            <a:ext cx="8406300" cy="857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SzPts val="990"/>
              <a:buNone/>
            </a:pPr>
            <a:r>
              <a:rPr lang="en" sz="2520">
                <a:latin typeface="Luckiest Guy"/>
                <a:ea typeface="Luckiest Guy"/>
                <a:cs typeface="Luckiest Guy"/>
                <a:sym typeface="Luckiest Guy"/>
              </a:rPr>
              <a:t>LEARN</a:t>
            </a:r>
            <a:r>
              <a:rPr lang="en" sz="2520">
                <a:latin typeface="Righteous"/>
                <a:ea typeface="Righteous"/>
                <a:cs typeface="Righteous"/>
                <a:sym typeface="Righteous"/>
              </a:rPr>
              <a:t>:</a:t>
            </a:r>
            <a:r>
              <a:rPr lang="en" sz="2520"/>
              <a:t> To count and label points on a number line</a:t>
            </a:r>
            <a:endParaRPr sz="27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7"/>
                                        </p:tgtEl>
                                        <p:attrNameLst>
                                          <p:attrName>style.visibility</p:attrName>
                                        </p:attrNameLst>
                                      </p:cBhvr>
                                      <p:to>
                                        <p:strVal val="visible"/>
                                      </p:to>
                                    </p:set>
                                    <p:animEffect filter="fade" transition="in">
                                      <p:cBhvr>
                                        <p:cTn dur="1000"/>
                                        <p:tgtEl>
                                          <p:spTgt spid="72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28"/>
                                        </p:tgtEl>
                                        <p:attrNameLst>
                                          <p:attrName>style.visibility</p:attrName>
                                        </p:attrNameLst>
                                      </p:cBhvr>
                                      <p:to>
                                        <p:strVal val="visible"/>
                                      </p:to>
                                    </p:set>
                                    <p:animEffect filter="fade" transition="in">
                                      <p:cBhvr>
                                        <p:cTn dur="1000"/>
                                        <p:tgtEl>
                                          <p:spTgt spid="72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729"/>
                                        </p:tgtEl>
                                        <p:attrNameLst>
                                          <p:attrName>style.visibility</p:attrName>
                                        </p:attrNameLst>
                                      </p:cBhvr>
                                      <p:to>
                                        <p:strVal val="visible"/>
                                      </p:to>
                                    </p:set>
                                    <p:animEffect filter="fade" transition="in">
                                      <p:cBhvr>
                                        <p:cTn dur="1000"/>
                                        <p:tgtEl>
                                          <p:spTgt spid="729"/>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730"/>
                                        </p:tgtEl>
                                        <p:attrNameLst>
                                          <p:attrName>style.visibility</p:attrName>
                                        </p:attrNameLst>
                                      </p:cBhvr>
                                      <p:to>
                                        <p:strVal val="visible"/>
                                      </p:to>
                                    </p:set>
                                    <p:animEffect filter="fade" transition="in">
                                      <p:cBhvr>
                                        <p:cTn dur="1000"/>
                                        <p:tgtEl>
                                          <p:spTgt spid="730"/>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731"/>
                                        </p:tgtEl>
                                        <p:attrNameLst>
                                          <p:attrName>style.visibility</p:attrName>
                                        </p:attrNameLst>
                                      </p:cBhvr>
                                      <p:to>
                                        <p:strVal val="visible"/>
                                      </p:to>
                                    </p:set>
                                    <p:animEffect filter="fade" transition="in">
                                      <p:cBhvr>
                                        <p:cTn dur="1000"/>
                                        <p:tgtEl>
                                          <p:spTgt spid="7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4"/>
                                        </p:tgtEl>
                                        <p:attrNameLst>
                                          <p:attrName>style.visibility</p:attrName>
                                        </p:attrNameLst>
                                      </p:cBhvr>
                                      <p:to>
                                        <p:strVal val="visible"/>
                                      </p:to>
                                    </p:set>
                                    <p:animEffect filter="fade" transition="in">
                                      <p:cBhvr>
                                        <p:cTn dur="1000"/>
                                        <p:tgtEl>
                                          <p:spTgt spid="7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3"/>
                                        </p:tgtEl>
                                        <p:attrNameLst>
                                          <p:attrName>style.visibility</p:attrName>
                                        </p:attrNameLst>
                                      </p:cBhvr>
                                      <p:to>
                                        <p:strVal val="visible"/>
                                      </p:to>
                                    </p:set>
                                    <p:animEffect filter="fade" transition="in">
                                      <p:cBhvr>
                                        <p:cTn dur="1000"/>
                                        <p:tgtEl>
                                          <p:spTgt spid="7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C002"/>
            </a:gs>
            <a:gs pos="100000">
              <a:srgbClr val="795B04"/>
            </a:gs>
          </a:gsLst>
          <a:path path="circle">
            <a:fillToRect b="50%" l="50%" r="50%" t="50%"/>
          </a:path>
          <a:tileRect/>
        </a:gradFill>
      </p:bgPr>
    </p:bg>
    <p:spTree>
      <p:nvGrpSpPr>
        <p:cNvPr id="740" name="Shape 740"/>
        <p:cNvGrpSpPr/>
        <p:nvPr/>
      </p:nvGrpSpPr>
      <p:grpSpPr>
        <a:xfrm>
          <a:off x="0" y="0"/>
          <a:ext cx="0" cy="0"/>
          <a:chOff x="0" y="0"/>
          <a:chExt cx="0" cy="0"/>
        </a:xfrm>
      </p:grpSpPr>
      <p:sp>
        <p:nvSpPr>
          <p:cNvPr id="741" name="Google Shape;741;p101">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101"/>
          <p:cNvSpPr txBox="1"/>
          <p:nvPr>
            <p:ph type="title"/>
          </p:nvPr>
        </p:nvSpPr>
        <p:spPr>
          <a:xfrm>
            <a:off x="448275" y="97700"/>
            <a:ext cx="8467800" cy="990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500">
                <a:latin typeface="Luckiest Guy"/>
                <a:ea typeface="Luckiest Guy"/>
                <a:cs typeface="Luckiest Guy"/>
                <a:sym typeface="Luckiest Guy"/>
              </a:rPr>
              <a:t>Explore:</a:t>
            </a:r>
            <a:r>
              <a:rPr lang="en" sz="2500"/>
              <a:t> Using </a:t>
            </a:r>
            <a:r>
              <a:rPr i="1" lang="en" sz="2500"/>
              <a:t>number line diagrams</a:t>
            </a:r>
            <a:r>
              <a:rPr lang="en" sz="2500"/>
              <a:t> to add unit fractions</a:t>
            </a:r>
            <a:endParaRPr sz="2500"/>
          </a:p>
        </p:txBody>
      </p:sp>
      <p:sp>
        <p:nvSpPr>
          <p:cNvPr id="743" name="Google Shape;743;p101"/>
          <p:cNvSpPr txBox="1"/>
          <p:nvPr/>
        </p:nvSpPr>
        <p:spPr>
          <a:xfrm>
            <a:off x="5039250" y="1087750"/>
            <a:ext cx="28197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rgbClr val="FFFFFF"/>
                </a:solidFill>
                <a:latin typeface="Montserrat Medium"/>
                <a:ea typeface="Montserrat Medium"/>
                <a:cs typeface="Montserrat Medium"/>
                <a:sym typeface="Montserrat Medium"/>
              </a:rPr>
              <a:t>DISPLAY</a:t>
            </a:r>
            <a:r>
              <a:rPr lang="en" sz="1500">
                <a:solidFill>
                  <a:srgbClr val="FFFFFF"/>
                </a:solidFill>
                <a:latin typeface="Montserrat Medium"/>
                <a:ea typeface="Montserrat Medium"/>
                <a:cs typeface="Montserrat Medium"/>
                <a:sym typeface="Montserrat Medium"/>
              </a:rPr>
              <a:t>:</a:t>
            </a:r>
            <a:endParaRPr sz="1500">
              <a:solidFill>
                <a:srgbClr val="FFFFFF"/>
              </a:solidFill>
              <a:latin typeface="Montserrat Medium"/>
              <a:ea typeface="Montserrat Medium"/>
              <a:cs typeface="Montserrat Medium"/>
              <a:sym typeface="Montserrat Medium"/>
            </a:endParaRPr>
          </a:p>
          <a:p>
            <a:pPr indent="0" lvl="0" marL="0" rtl="0" algn="ctr">
              <a:spcBef>
                <a:spcPts val="0"/>
              </a:spcBef>
              <a:spcAft>
                <a:spcPts val="0"/>
              </a:spcAft>
              <a:buNone/>
            </a:pPr>
            <a:r>
              <a:rPr lang="en" sz="1500" u="sng">
                <a:solidFill>
                  <a:srgbClr val="07079A"/>
                </a:solidFill>
                <a:latin typeface="Montserrat Medium"/>
                <a:ea typeface="Montserrat Medium"/>
                <a:cs typeface="Montserrat Medium"/>
                <a:sym typeface="Montserrat Medium"/>
                <a:hlinkClick r:id="rId4">
                  <a:extLst>
                    <a:ext uri="{A12FA001-AC4F-418D-AE19-62706E023703}">
                      <ahyp:hlinkClr val="tx"/>
                    </a:ext>
                  </a:extLst>
                </a:hlinkClick>
              </a:rPr>
              <a:t>MathsisFun Number Line</a:t>
            </a:r>
            <a:endParaRPr sz="1500">
              <a:solidFill>
                <a:srgbClr val="07079A"/>
              </a:solidFill>
              <a:latin typeface="Montserrat Medium"/>
              <a:ea typeface="Montserrat Medium"/>
              <a:cs typeface="Montserrat Medium"/>
              <a:sym typeface="Montserrat Medium"/>
            </a:endParaRPr>
          </a:p>
        </p:txBody>
      </p:sp>
      <p:sp>
        <p:nvSpPr>
          <p:cNvPr id="744" name="Google Shape;744;p101"/>
          <p:cNvSpPr txBox="1"/>
          <p:nvPr/>
        </p:nvSpPr>
        <p:spPr>
          <a:xfrm>
            <a:off x="6691325" y="4768000"/>
            <a:ext cx="2452200" cy="3771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700">
                <a:solidFill>
                  <a:srgbClr val="FFFF00"/>
                </a:solidFill>
                <a:latin typeface="Varela Round"/>
                <a:ea typeface="Varela Round"/>
                <a:cs typeface="Varela Round"/>
                <a:sym typeface="Varela Round"/>
              </a:rPr>
              <a:t>Explore fraction tools</a:t>
            </a:r>
            <a:endParaRPr b="1" sz="1700">
              <a:solidFill>
                <a:srgbClr val="FFFF00"/>
              </a:solidFill>
              <a:latin typeface="Varela Round"/>
              <a:ea typeface="Varela Round"/>
              <a:cs typeface="Varela Round"/>
              <a:sym typeface="Varela Round"/>
            </a:endParaRPr>
          </a:p>
        </p:txBody>
      </p:sp>
      <p:sp>
        <p:nvSpPr>
          <p:cNvPr id="745" name="Google Shape;745;p101"/>
          <p:cNvSpPr txBox="1"/>
          <p:nvPr/>
        </p:nvSpPr>
        <p:spPr>
          <a:xfrm>
            <a:off x="1284988" y="1087750"/>
            <a:ext cx="24522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rgbClr val="FFFFFF"/>
                </a:solidFill>
                <a:latin typeface="Montserrat Medium"/>
                <a:ea typeface="Montserrat Medium"/>
                <a:cs typeface="Montserrat Medium"/>
                <a:sym typeface="Montserrat Medium"/>
              </a:rPr>
              <a:t>INTERACTIVE</a:t>
            </a:r>
            <a:r>
              <a:rPr lang="en" sz="1500">
                <a:solidFill>
                  <a:srgbClr val="FFFFFF"/>
                </a:solidFill>
                <a:latin typeface="Montserrat Medium"/>
                <a:ea typeface="Montserrat Medium"/>
                <a:cs typeface="Montserrat Medium"/>
                <a:sym typeface="Montserrat Medium"/>
              </a:rPr>
              <a:t>:</a:t>
            </a:r>
            <a:endParaRPr sz="1500">
              <a:solidFill>
                <a:srgbClr val="FFFFFF"/>
              </a:solidFill>
              <a:latin typeface="Montserrat Medium"/>
              <a:ea typeface="Montserrat Medium"/>
              <a:cs typeface="Montserrat Medium"/>
              <a:sym typeface="Montserrat Medium"/>
            </a:endParaRPr>
          </a:p>
          <a:p>
            <a:pPr indent="0" lvl="0" marL="0" rtl="0" algn="ctr">
              <a:spcBef>
                <a:spcPts val="0"/>
              </a:spcBef>
              <a:spcAft>
                <a:spcPts val="0"/>
              </a:spcAft>
              <a:buNone/>
            </a:pPr>
            <a:r>
              <a:rPr lang="en" sz="1500" u="sng">
                <a:solidFill>
                  <a:srgbClr val="07079A"/>
                </a:solidFill>
                <a:latin typeface="Montserrat Medium"/>
                <a:ea typeface="Montserrat Medium"/>
                <a:cs typeface="Montserrat Medium"/>
                <a:sym typeface="Montserrat Medium"/>
                <a:hlinkClick r:id="rId5">
                  <a:extLst>
                    <a:ext uri="{A12FA001-AC4F-418D-AE19-62706E023703}">
                      <ahyp:hlinkClr val="tx"/>
                    </a:ext>
                  </a:extLst>
                </a:hlinkClick>
              </a:rPr>
              <a:t>MLC’s Number line app</a:t>
            </a:r>
            <a:endParaRPr sz="1500">
              <a:solidFill>
                <a:srgbClr val="07079A"/>
              </a:solidFill>
              <a:latin typeface="Montserrat Medium"/>
              <a:ea typeface="Montserrat Medium"/>
              <a:cs typeface="Montserrat Medium"/>
              <a:sym typeface="Montserrat Medium"/>
            </a:endParaRPr>
          </a:p>
        </p:txBody>
      </p:sp>
      <p:pic>
        <p:nvPicPr>
          <p:cNvPr id="746" name="Google Shape;746;p101"/>
          <p:cNvPicPr preferRelativeResize="0"/>
          <p:nvPr/>
        </p:nvPicPr>
        <p:blipFill>
          <a:blip r:embed="rId6">
            <a:alphaModFix/>
          </a:blip>
          <a:stretch>
            <a:fillRect/>
          </a:stretch>
        </p:blipFill>
        <p:spPr>
          <a:xfrm>
            <a:off x="1284988" y="1842975"/>
            <a:ext cx="2452200" cy="2260277"/>
          </a:xfrm>
          <a:prstGeom prst="rect">
            <a:avLst/>
          </a:prstGeom>
          <a:noFill/>
          <a:ln>
            <a:noFill/>
          </a:ln>
        </p:spPr>
      </p:pic>
      <p:pic>
        <p:nvPicPr>
          <p:cNvPr id="747" name="Google Shape;747;p101"/>
          <p:cNvPicPr preferRelativeResize="0"/>
          <p:nvPr/>
        </p:nvPicPr>
        <p:blipFill rotWithShape="1">
          <a:blip r:embed="rId7">
            <a:alphaModFix/>
          </a:blip>
          <a:srcRect b="0" l="4443" r="0" t="0"/>
          <a:stretch/>
        </p:blipFill>
        <p:spPr>
          <a:xfrm>
            <a:off x="5039213" y="1855750"/>
            <a:ext cx="2819799" cy="234732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177EE"/>
            </a:gs>
            <a:gs pos="100000">
              <a:srgbClr val="113D8A"/>
            </a:gs>
          </a:gsLst>
          <a:path path="circle">
            <a:fillToRect b="50%" l="50%" r="50%" t="50%"/>
          </a:path>
          <a:tileRect/>
        </a:gradFill>
      </p:bgPr>
    </p:bg>
    <p:spTree>
      <p:nvGrpSpPr>
        <p:cNvPr id="751" name="Shape 751"/>
        <p:cNvGrpSpPr/>
        <p:nvPr/>
      </p:nvGrpSpPr>
      <p:grpSpPr>
        <a:xfrm>
          <a:off x="0" y="0"/>
          <a:ext cx="0" cy="0"/>
          <a:chOff x="0" y="0"/>
          <a:chExt cx="0" cy="0"/>
        </a:xfrm>
      </p:grpSpPr>
      <p:pic>
        <p:nvPicPr>
          <p:cNvPr id="752" name="Google Shape;752;p102"/>
          <p:cNvPicPr preferRelativeResize="0"/>
          <p:nvPr/>
        </p:nvPicPr>
        <p:blipFill>
          <a:blip r:embed="rId3">
            <a:alphaModFix/>
          </a:blip>
          <a:stretch>
            <a:fillRect/>
          </a:stretch>
        </p:blipFill>
        <p:spPr>
          <a:xfrm>
            <a:off x="695325" y="885825"/>
            <a:ext cx="5772150" cy="1695450"/>
          </a:xfrm>
          <a:prstGeom prst="rect">
            <a:avLst/>
          </a:prstGeom>
          <a:noFill/>
          <a:ln cap="flat" cmpd="sng" w="9525">
            <a:solidFill>
              <a:schemeClr val="dk2"/>
            </a:solidFill>
            <a:prstDash val="solid"/>
            <a:round/>
            <a:headEnd len="sm" w="sm" type="none"/>
            <a:tailEnd len="sm" w="sm" type="none"/>
          </a:ln>
        </p:spPr>
      </p:pic>
      <p:sp>
        <p:nvSpPr>
          <p:cNvPr id="753" name="Google Shape;753;p102"/>
          <p:cNvSpPr txBox="1"/>
          <p:nvPr>
            <p:ph type="title"/>
          </p:nvPr>
        </p:nvSpPr>
        <p:spPr>
          <a:xfrm>
            <a:off x="448275" y="97700"/>
            <a:ext cx="8467800" cy="657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500">
                <a:latin typeface="Luckiest Guy"/>
                <a:ea typeface="Luckiest Guy"/>
                <a:cs typeface="Luckiest Guy"/>
                <a:sym typeface="Luckiest Guy"/>
              </a:rPr>
              <a:t>Create</a:t>
            </a:r>
            <a:r>
              <a:rPr lang="en" sz="2500">
                <a:latin typeface="Luckiest Guy"/>
                <a:ea typeface="Luckiest Guy"/>
                <a:cs typeface="Luckiest Guy"/>
                <a:sym typeface="Luckiest Guy"/>
              </a:rPr>
              <a:t>:</a:t>
            </a:r>
            <a:r>
              <a:rPr lang="en" sz="2500"/>
              <a:t> Number line diagrams by adding unit fractions</a:t>
            </a:r>
            <a:endParaRPr sz="2500"/>
          </a:p>
        </p:txBody>
      </p:sp>
      <p:sp>
        <p:nvSpPr>
          <p:cNvPr id="754" name="Google Shape;754;p102"/>
          <p:cNvSpPr txBox="1"/>
          <p:nvPr/>
        </p:nvSpPr>
        <p:spPr>
          <a:xfrm>
            <a:off x="6691325" y="4768000"/>
            <a:ext cx="2452200" cy="3771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700">
                <a:solidFill>
                  <a:srgbClr val="4A86E8"/>
                </a:solidFill>
                <a:latin typeface="Varela Round"/>
                <a:ea typeface="Varela Round"/>
                <a:cs typeface="Varela Round"/>
                <a:sym typeface="Varela Round"/>
              </a:rPr>
              <a:t>Explore fraction tools</a:t>
            </a:r>
            <a:endParaRPr b="1" sz="1700">
              <a:solidFill>
                <a:srgbClr val="4A86E8"/>
              </a:solidFill>
              <a:latin typeface="Varela Round"/>
              <a:ea typeface="Varela Round"/>
              <a:cs typeface="Varela Round"/>
              <a:sym typeface="Varela Round"/>
            </a:endParaRPr>
          </a:p>
        </p:txBody>
      </p:sp>
      <p:grpSp>
        <p:nvGrpSpPr>
          <p:cNvPr id="755" name="Google Shape;755;p102"/>
          <p:cNvGrpSpPr/>
          <p:nvPr/>
        </p:nvGrpSpPr>
        <p:grpSpPr>
          <a:xfrm>
            <a:off x="828670" y="2434375"/>
            <a:ext cx="219000" cy="914400"/>
            <a:chOff x="1971925" y="6091975"/>
            <a:chExt cx="219000" cy="914400"/>
          </a:xfrm>
        </p:grpSpPr>
        <p:sp>
          <p:nvSpPr>
            <p:cNvPr id="756" name="Google Shape;756;p102"/>
            <p:cNvSpPr/>
            <p:nvPr/>
          </p:nvSpPr>
          <p:spPr>
            <a:xfrm>
              <a:off x="1971925" y="6091975"/>
              <a:ext cx="219000" cy="914400"/>
            </a:xfrm>
            <a:prstGeom prst="rect">
              <a:avLst/>
            </a:prstGeom>
            <a:solidFill>
              <a:srgbClr val="06C306"/>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57" name="Google Shape;757;p102"/>
            <p:cNvPicPr preferRelativeResize="0"/>
            <p:nvPr/>
          </p:nvPicPr>
          <p:blipFill rotWithShape="1">
            <a:blip r:embed="rId4">
              <a:alphaModFix/>
            </a:blip>
            <a:srcRect b="0" l="15704" r="0" t="0"/>
            <a:stretch/>
          </p:blipFill>
          <p:spPr>
            <a:xfrm>
              <a:off x="1989098" y="6305550"/>
              <a:ext cx="184675" cy="371475"/>
            </a:xfrm>
            <a:prstGeom prst="rect">
              <a:avLst/>
            </a:prstGeom>
            <a:noFill/>
            <a:ln>
              <a:noFill/>
            </a:ln>
          </p:spPr>
        </p:pic>
      </p:grpSp>
      <p:grpSp>
        <p:nvGrpSpPr>
          <p:cNvPr id="758" name="Google Shape;758;p102"/>
          <p:cNvGrpSpPr/>
          <p:nvPr/>
        </p:nvGrpSpPr>
        <p:grpSpPr>
          <a:xfrm>
            <a:off x="1139433" y="2434375"/>
            <a:ext cx="219000" cy="914400"/>
            <a:chOff x="1971925" y="6091975"/>
            <a:chExt cx="219000" cy="914400"/>
          </a:xfrm>
        </p:grpSpPr>
        <p:sp>
          <p:nvSpPr>
            <p:cNvPr id="759" name="Google Shape;759;p102"/>
            <p:cNvSpPr/>
            <p:nvPr/>
          </p:nvSpPr>
          <p:spPr>
            <a:xfrm>
              <a:off x="1971925" y="6091975"/>
              <a:ext cx="219000" cy="914400"/>
            </a:xfrm>
            <a:prstGeom prst="rect">
              <a:avLst/>
            </a:prstGeom>
            <a:solidFill>
              <a:srgbClr val="06C306"/>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60" name="Google Shape;760;p102"/>
            <p:cNvPicPr preferRelativeResize="0"/>
            <p:nvPr/>
          </p:nvPicPr>
          <p:blipFill rotWithShape="1">
            <a:blip r:embed="rId4">
              <a:alphaModFix/>
            </a:blip>
            <a:srcRect b="0" l="15704" r="0" t="0"/>
            <a:stretch/>
          </p:blipFill>
          <p:spPr>
            <a:xfrm>
              <a:off x="1989098" y="6305550"/>
              <a:ext cx="184675" cy="371475"/>
            </a:xfrm>
            <a:prstGeom prst="rect">
              <a:avLst/>
            </a:prstGeom>
            <a:noFill/>
            <a:ln>
              <a:noFill/>
            </a:ln>
          </p:spPr>
        </p:pic>
      </p:grpSp>
      <p:pic>
        <p:nvPicPr>
          <p:cNvPr id="761" name="Google Shape;761;p102"/>
          <p:cNvPicPr preferRelativeResize="0"/>
          <p:nvPr/>
        </p:nvPicPr>
        <p:blipFill rotWithShape="1">
          <a:blip r:embed="rId5">
            <a:alphaModFix/>
          </a:blip>
          <a:srcRect b="6173" l="1868" r="1326" t="0"/>
          <a:stretch/>
        </p:blipFill>
        <p:spPr>
          <a:xfrm>
            <a:off x="3073400" y="2432000"/>
            <a:ext cx="5772150" cy="1590725"/>
          </a:xfrm>
          <a:prstGeom prst="rect">
            <a:avLst/>
          </a:prstGeom>
          <a:noFill/>
          <a:ln cap="flat" cmpd="sng" w="9525">
            <a:solidFill>
              <a:schemeClr val="dk2"/>
            </a:solidFill>
            <a:prstDash val="solid"/>
            <a:round/>
            <a:headEnd len="sm" w="sm" type="none"/>
            <a:tailEnd len="sm" w="sm" type="none"/>
          </a:ln>
        </p:spPr>
      </p:pic>
      <p:grpSp>
        <p:nvGrpSpPr>
          <p:cNvPr id="762" name="Google Shape;762;p102"/>
          <p:cNvGrpSpPr/>
          <p:nvPr/>
        </p:nvGrpSpPr>
        <p:grpSpPr>
          <a:xfrm>
            <a:off x="1436489" y="2434375"/>
            <a:ext cx="219000" cy="914400"/>
            <a:chOff x="1971925" y="6091975"/>
            <a:chExt cx="219000" cy="914400"/>
          </a:xfrm>
        </p:grpSpPr>
        <p:sp>
          <p:nvSpPr>
            <p:cNvPr id="763" name="Google Shape;763;p102"/>
            <p:cNvSpPr/>
            <p:nvPr/>
          </p:nvSpPr>
          <p:spPr>
            <a:xfrm>
              <a:off x="1971925" y="6091975"/>
              <a:ext cx="219000" cy="914400"/>
            </a:xfrm>
            <a:prstGeom prst="rect">
              <a:avLst/>
            </a:prstGeom>
            <a:solidFill>
              <a:srgbClr val="06C306"/>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64" name="Google Shape;764;p102"/>
            <p:cNvPicPr preferRelativeResize="0"/>
            <p:nvPr/>
          </p:nvPicPr>
          <p:blipFill rotWithShape="1">
            <a:blip r:embed="rId4">
              <a:alphaModFix/>
            </a:blip>
            <a:srcRect b="0" l="15704" r="0" t="0"/>
            <a:stretch/>
          </p:blipFill>
          <p:spPr>
            <a:xfrm>
              <a:off x="1989098" y="6305550"/>
              <a:ext cx="184675" cy="371475"/>
            </a:xfrm>
            <a:prstGeom prst="rect">
              <a:avLst/>
            </a:prstGeom>
            <a:noFill/>
            <a:ln>
              <a:noFill/>
            </a:ln>
          </p:spPr>
        </p:pic>
      </p:grpSp>
      <p:grpSp>
        <p:nvGrpSpPr>
          <p:cNvPr id="765" name="Google Shape;765;p102"/>
          <p:cNvGrpSpPr/>
          <p:nvPr/>
        </p:nvGrpSpPr>
        <p:grpSpPr>
          <a:xfrm>
            <a:off x="1615914" y="3184525"/>
            <a:ext cx="438000" cy="914400"/>
            <a:chOff x="1457725" y="6091975"/>
            <a:chExt cx="438000" cy="914400"/>
          </a:xfrm>
        </p:grpSpPr>
        <p:sp>
          <p:nvSpPr>
            <p:cNvPr id="766" name="Google Shape;766;p102"/>
            <p:cNvSpPr/>
            <p:nvPr/>
          </p:nvSpPr>
          <p:spPr>
            <a:xfrm>
              <a:off x="1457725" y="6091975"/>
              <a:ext cx="438000" cy="914400"/>
            </a:xfrm>
            <a:prstGeom prst="rect">
              <a:avLst/>
            </a:prstGeom>
            <a:solidFill>
              <a:srgbClr val="FF9900"/>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67" name="Google Shape;767;p102"/>
            <p:cNvPicPr preferRelativeResize="0"/>
            <p:nvPr/>
          </p:nvPicPr>
          <p:blipFill rotWithShape="1">
            <a:blip r:embed="rId6">
              <a:alphaModFix/>
            </a:blip>
            <a:srcRect b="0" l="0" r="0" t="4879"/>
            <a:stretch/>
          </p:blipFill>
          <p:spPr>
            <a:xfrm>
              <a:off x="1537663" y="6329374"/>
              <a:ext cx="295275" cy="371475"/>
            </a:xfrm>
            <a:prstGeom prst="rect">
              <a:avLst/>
            </a:prstGeom>
            <a:noFill/>
            <a:ln>
              <a:noFill/>
            </a:ln>
          </p:spPr>
        </p:pic>
      </p:grpSp>
      <p:grpSp>
        <p:nvGrpSpPr>
          <p:cNvPr id="768" name="Google Shape;768;p102"/>
          <p:cNvGrpSpPr/>
          <p:nvPr/>
        </p:nvGrpSpPr>
        <p:grpSpPr>
          <a:xfrm>
            <a:off x="2107346" y="3729775"/>
            <a:ext cx="933600" cy="914400"/>
            <a:chOff x="447925" y="6091975"/>
            <a:chExt cx="933600" cy="914400"/>
          </a:xfrm>
        </p:grpSpPr>
        <p:sp>
          <p:nvSpPr>
            <p:cNvPr id="769" name="Google Shape;769;p102"/>
            <p:cNvSpPr/>
            <p:nvPr/>
          </p:nvSpPr>
          <p:spPr>
            <a:xfrm>
              <a:off x="447925" y="6091975"/>
              <a:ext cx="933600" cy="914400"/>
            </a:xfrm>
            <a:prstGeom prst="rect">
              <a:avLst/>
            </a:prstGeom>
            <a:solidFill>
              <a:srgbClr val="FF0000"/>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70" name="Google Shape;770;p102"/>
            <p:cNvPicPr preferRelativeResize="0"/>
            <p:nvPr/>
          </p:nvPicPr>
          <p:blipFill rotWithShape="1">
            <a:blip r:embed="rId7">
              <a:alphaModFix/>
            </a:blip>
            <a:srcRect b="4654" l="0" r="0" t="9301"/>
            <a:stretch/>
          </p:blipFill>
          <p:spPr>
            <a:xfrm>
              <a:off x="800075" y="6320015"/>
              <a:ext cx="295275" cy="390185"/>
            </a:xfrm>
            <a:prstGeom prst="rect">
              <a:avLst/>
            </a:prstGeom>
            <a:noFill/>
            <a:ln>
              <a:noFill/>
            </a:ln>
          </p:spPr>
        </p:pic>
      </p:grpSp>
      <p:sp>
        <p:nvSpPr>
          <p:cNvPr id="771" name="Google Shape;771;p102"/>
          <p:cNvSpPr txBox="1"/>
          <p:nvPr/>
        </p:nvSpPr>
        <p:spPr>
          <a:xfrm>
            <a:off x="3696450" y="4472875"/>
            <a:ext cx="17511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700" u="sng">
                <a:solidFill>
                  <a:srgbClr val="FFFFFF"/>
                </a:solidFill>
                <a:highlight>
                  <a:srgbClr val="00FF00"/>
                </a:highlight>
                <a:latin typeface="Luckiest Guy"/>
                <a:ea typeface="Luckiest Guy"/>
                <a:cs typeface="Luckiest Guy"/>
                <a:sym typeface="Luckiest Guy"/>
                <a:hlinkClick r:id="rId8">
                  <a:extLst>
                    <a:ext uri="{A12FA001-AC4F-418D-AE19-62706E023703}">
                      <ahyp:hlinkClr val="tx"/>
                    </a:ext>
                  </a:extLst>
                </a:hlinkClick>
              </a:rPr>
              <a:t>MAKE A COPY</a:t>
            </a:r>
            <a:endParaRPr i="1" sz="1700">
              <a:solidFill>
                <a:srgbClr val="FFFFFF"/>
              </a:solidFill>
              <a:highlight>
                <a:srgbClr val="00FF00"/>
              </a:highlight>
              <a:latin typeface="Luckiest Guy"/>
              <a:ea typeface="Luckiest Guy"/>
              <a:cs typeface="Luckiest Guy"/>
              <a:sym typeface="Luckiest Guy"/>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gradFill>
          <a:gsLst>
            <a:gs pos="0">
              <a:srgbClr val="3177EE"/>
            </a:gs>
            <a:gs pos="100000">
              <a:srgbClr val="113D8A"/>
            </a:gs>
          </a:gsLst>
          <a:path path="circle">
            <a:fillToRect b="50%" l="50%" r="50%" t="50%"/>
          </a:path>
          <a:tileRect/>
        </a:gradFill>
      </p:bgPr>
    </p:bg>
    <p:spTree>
      <p:nvGrpSpPr>
        <p:cNvPr id="775" name="Shape 775"/>
        <p:cNvGrpSpPr/>
        <p:nvPr/>
      </p:nvGrpSpPr>
      <p:grpSpPr>
        <a:xfrm>
          <a:off x="0" y="0"/>
          <a:ext cx="0" cy="0"/>
          <a:chOff x="0" y="0"/>
          <a:chExt cx="0" cy="0"/>
        </a:xfrm>
      </p:grpSpPr>
      <p:pic>
        <p:nvPicPr>
          <p:cNvPr id="776" name="Google Shape;776;p103"/>
          <p:cNvPicPr preferRelativeResize="0"/>
          <p:nvPr/>
        </p:nvPicPr>
        <p:blipFill>
          <a:blip r:embed="rId3">
            <a:alphaModFix/>
          </a:blip>
          <a:stretch>
            <a:fillRect/>
          </a:stretch>
        </p:blipFill>
        <p:spPr>
          <a:xfrm>
            <a:off x="1820863" y="433688"/>
            <a:ext cx="5502275" cy="42761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gradFill>
          <a:gsLst>
            <a:gs pos="0">
              <a:srgbClr val="3177EE"/>
            </a:gs>
            <a:gs pos="100000">
              <a:srgbClr val="113D8A"/>
            </a:gs>
          </a:gsLst>
          <a:path path="circle">
            <a:fillToRect b="50%" l="50%" r="50%" t="50%"/>
          </a:path>
          <a:tileRect/>
        </a:gradFill>
      </p:bgPr>
    </p:bg>
    <p:spTree>
      <p:nvGrpSpPr>
        <p:cNvPr id="780" name="Shape 780"/>
        <p:cNvGrpSpPr/>
        <p:nvPr/>
      </p:nvGrpSpPr>
      <p:grpSpPr>
        <a:xfrm>
          <a:off x="0" y="0"/>
          <a:ext cx="0" cy="0"/>
          <a:chOff x="0" y="0"/>
          <a:chExt cx="0" cy="0"/>
        </a:xfrm>
      </p:grpSpPr>
      <p:pic>
        <p:nvPicPr>
          <p:cNvPr id="781" name="Google Shape;781;p104"/>
          <p:cNvPicPr preferRelativeResize="0"/>
          <p:nvPr/>
        </p:nvPicPr>
        <p:blipFill>
          <a:blip r:embed="rId3">
            <a:alphaModFix/>
          </a:blip>
          <a:stretch>
            <a:fillRect/>
          </a:stretch>
        </p:blipFill>
        <p:spPr>
          <a:xfrm>
            <a:off x="1769750" y="411163"/>
            <a:ext cx="5604500" cy="4321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gradFill>
          <a:gsLst>
            <a:gs pos="0">
              <a:srgbClr val="FFC002"/>
            </a:gs>
            <a:gs pos="100000">
              <a:srgbClr val="795B04"/>
            </a:gs>
          </a:gsLst>
          <a:path path="circle">
            <a:fillToRect b="50%" l="50%" r="50%" t="50%"/>
          </a:path>
          <a:tileRect/>
        </a:gradFill>
      </p:bgPr>
    </p:bg>
    <p:spTree>
      <p:nvGrpSpPr>
        <p:cNvPr id="220" name="Shape 220"/>
        <p:cNvGrpSpPr/>
        <p:nvPr/>
      </p:nvGrpSpPr>
      <p:grpSpPr>
        <a:xfrm>
          <a:off x="0" y="0"/>
          <a:ext cx="0" cy="0"/>
          <a:chOff x="0" y="0"/>
          <a:chExt cx="0" cy="0"/>
        </a:xfrm>
      </p:grpSpPr>
      <p:sp>
        <p:nvSpPr>
          <p:cNvPr id="221" name="Google Shape;221;p69">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69"/>
          <p:cNvSpPr txBox="1"/>
          <p:nvPr/>
        </p:nvSpPr>
        <p:spPr>
          <a:xfrm>
            <a:off x="5784175" y="4720750"/>
            <a:ext cx="3360000" cy="4245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FFFF00"/>
                </a:solidFill>
                <a:latin typeface="Varela Round"/>
                <a:ea typeface="Varela Round"/>
                <a:cs typeface="Varela Round"/>
                <a:sym typeface="Varela Round"/>
              </a:rPr>
              <a:t>Take notes, ask questions</a:t>
            </a:r>
            <a:endParaRPr b="1" sz="1800">
              <a:solidFill>
                <a:srgbClr val="FFFF00"/>
              </a:solidFill>
              <a:latin typeface="Varela Round"/>
              <a:ea typeface="Varela Round"/>
              <a:cs typeface="Varela Round"/>
              <a:sym typeface="Varela Round"/>
            </a:endParaRPr>
          </a:p>
        </p:txBody>
      </p:sp>
      <p:sp>
        <p:nvSpPr>
          <p:cNvPr id="223" name="Google Shape;223;p69"/>
          <p:cNvSpPr txBox="1"/>
          <p:nvPr>
            <p:ph idx="4294967295" type="title"/>
          </p:nvPr>
        </p:nvSpPr>
        <p:spPr>
          <a:xfrm>
            <a:off x="61050" y="61000"/>
            <a:ext cx="9021900" cy="87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520">
                <a:latin typeface="Luckiest Guy"/>
                <a:ea typeface="Luckiest Guy"/>
                <a:cs typeface="Luckiest Guy"/>
                <a:sym typeface="Luckiest Guy"/>
              </a:rPr>
              <a:t>learn</a:t>
            </a:r>
            <a:r>
              <a:rPr lang="en" sz="2520"/>
              <a:t>: </a:t>
            </a:r>
            <a:r>
              <a:rPr lang="en" sz="2220"/>
              <a:t>Why is adding unit fractions important?</a:t>
            </a:r>
            <a:endParaRPr sz="2220"/>
          </a:p>
        </p:txBody>
      </p:sp>
      <p:sp>
        <p:nvSpPr>
          <p:cNvPr id="224" name="Google Shape;224;p69"/>
          <p:cNvSpPr txBox="1"/>
          <p:nvPr>
            <p:ph idx="4294967295" type="title"/>
          </p:nvPr>
        </p:nvSpPr>
        <p:spPr>
          <a:xfrm>
            <a:off x="241650" y="2905450"/>
            <a:ext cx="8660700" cy="13980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1000"/>
              </a:spcAft>
              <a:buSzPts val="990"/>
              <a:buNone/>
            </a:pPr>
            <a:r>
              <a:rPr b="1" i="1" lang="en" sz="1740" u="sng">
                <a:latin typeface="Montserrat"/>
                <a:ea typeface="Montserrat"/>
                <a:cs typeface="Montserrat"/>
                <a:sym typeface="Montserrat"/>
              </a:rPr>
              <a:t>Fun fraction fact</a:t>
            </a:r>
            <a:r>
              <a:rPr i="1" lang="en" sz="1740" u="sng">
                <a:latin typeface="Montserrat SemiBold"/>
                <a:ea typeface="Montserrat SemiBold"/>
                <a:cs typeface="Montserrat SemiBold"/>
                <a:sym typeface="Montserrat SemiBold"/>
              </a:rPr>
              <a:t>:</a:t>
            </a:r>
            <a:br>
              <a:rPr lang="en" sz="1740" u="sng">
                <a:latin typeface="Montserrat SemiBold"/>
                <a:ea typeface="Montserrat SemiBold"/>
                <a:cs typeface="Montserrat SemiBold"/>
                <a:sym typeface="Montserrat SemiBold"/>
              </a:rPr>
            </a:br>
            <a:r>
              <a:rPr lang="en" sz="1650">
                <a:solidFill>
                  <a:srgbClr val="434343"/>
                </a:solidFill>
                <a:latin typeface="Montserrat SemiBold"/>
                <a:ea typeface="Montserrat SemiBold"/>
                <a:cs typeface="Montserrat SemiBold"/>
                <a:sym typeface="Montserrat SemiBold"/>
              </a:rPr>
              <a:t>All rational numbers, both whole and non-whole, can be created using sums of unit fractions.</a:t>
            </a:r>
            <a:endParaRPr sz="1695">
              <a:solidFill>
                <a:srgbClr val="434343"/>
              </a:solidFill>
              <a:latin typeface="Montserrat SemiBold"/>
              <a:ea typeface="Montserrat SemiBold"/>
              <a:cs typeface="Montserrat SemiBold"/>
              <a:sym typeface="Montserrat SemiBold"/>
            </a:endParaRPr>
          </a:p>
        </p:txBody>
      </p:sp>
      <p:sp>
        <p:nvSpPr>
          <p:cNvPr id="225" name="Google Shape;225;p69"/>
          <p:cNvSpPr txBox="1"/>
          <p:nvPr>
            <p:ph idx="4294967295" type="title"/>
          </p:nvPr>
        </p:nvSpPr>
        <p:spPr>
          <a:xfrm>
            <a:off x="241650" y="924250"/>
            <a:ext cx="8660700" cy="1981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990"/>
              <a:buNone/>
            </a:pPr>
            <a:r>
              <a:rPr lang="en" sz="1550">
                <a:solidFill>
                  <a:srgbClr val="000000"/>
                </a:solidFill>
                <a:latin typeface="Montserrat SemiBold"/>
                <a:ea typeface="Montserrat SemiBold"/>
                <a:cs typeface="Montserrat SemiBold"/>
                <a:sym typeface="Montserrat SemiBold"/>
              </a:rPr>
              <a:t>Unit fractions are the cornerstone of all numbers in our rational number system and the key to understanding the parts of the number system you and I will work with most on a daily basis. </a:t>
            </a:r>
            <a:endParaRPr sz="1550">
              <a:solidFill>
                <a:srgbClr val="000000"/>
              </a:solidFill>
              <a:latin typeface="Montserrat SemiBold"/>
              <a:ea typeface="Montserrat SemiBold"/>
              <a:cs typeface="Montserrat SemiBold"/>
              <a:sym typeface="Montserrat SemiBold"/>
            </a:endParaRPr>
          </a:p>
          <a:p>
            <a:pPr indent="0" lvl="0" marL="0" rtl="0" algn="l">
              <a:lnSpc>
                <a:spcPct val="115000"/>
              </a:lnSpc>
              <a:spcBef>
                <a:spcPts val="1000"/>
              </a:spcBef>
              <a:spcAft>
                <a:spcPts val="1000"/>
              </a:spcAft>
              <a:buSzPts val="990"/>
              <a:buNone/>
            </a:pPr>
            <a:r>
              <a:rPr b="1" lang="en" sz="1550" u="sng">
                <a:solidFill>
                  <a:srgbClr val="000000"/>
                </a:solidFill>
                <a:highlight>
                  <a:srgbClr val="FFFFFF"/>
                </a:highlight>
                <a:latin typeface="Montserrat"/>
                <a:ea typeface="Montserrat"/>
                <a:cs typeface="Montserrat"/>
                <a:sym typeface="Montserrat"/>
              </a:rPr>
              <a:t>rational number</a:t>
            </a:r>
            <a:r>
              <a:rPr b="1" lang="en" sz="1550">
                <a:solidFill>
                  <a:srgbClr val="000000"/>
                </a:solidFill>
                <a:highlight>
                  <a:srgbClr val="FFFFFF"/>
                </a:highlight>
                <a:latin typeface="Montserrat"/>
                <a:ea typeface="Montserrat"/>
                <a:cs typeface="Montserrat"/>
                <a:sym typeface="Montserrat"/>
              </a:rPr>
              <a:t>:</a:t>
            </a:r>
            <a:r>
              <a:rPr lang="en" sz="1550">
                <a:solidFill>
                  <a:srgbClr val="000000"/>
                </a:solidFill>
                <a:highlight>
                  <a:srgbClr val="FFFFFF"/>
                </a:highlight>
                <a:latin typeface="Montserrat SemiBold"/>
                <a:ea typeface="Montserrat SemiBold"/>
                <a:cs typeface="Montserrat SemiBold"/>
                <a:sym typeface="Montserrat SemiBold"/>
              </a:rPr>
              <a:t> a number expression in the form a/b, any number that can be written as a ratio (or fraction) of two integers</a:t>
            </a:r>
            <a:endParaRPr sz="1595">
              <a:solidFill>
                <a:srgbClr val="000000"/>
              </a:solidFill>
              <a:highlight>
                <a:srgbClr val="FFFFFF"/>
              </a:highlight>
              <a:latin typeface="Montserrat SemiBold"/>
              <a:ea typeface="Montserrat SemiBold"/>
              <a:cs typeface="Montserrat SemiBold"/>
              <a:sym typeface="Montserrat SemiBo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AB2A"/>
            </a:gs>
            <a:gs pos="100000">
              <a:srgbClr val="203E13"/>
            </a:gs>
          </a:gsLst>
          <a:path path="circle">
            <a:fillToRect b="50%" l="50%" r="50%" t="50%"/>
          </a:path>
          <a:tileRect/>
        </a:gradFill>
      </p:bgPr>
    </p:bg>
    <p:spTree>
      <p:nvGrpSpPr>
        <p:cNvPr id="785" name="Shape 785"/>
        <p:cNvGrpSpPr/>
        <p:nvPr/>
      </p:nvGrpSpPr>
      <p:grpSpPr>
        <a:xfrm>
          <a:off x="0" y="0"/>
          <a:ext cx="0" cy="0"/>
          <a:chOff x="0" y="0"/>
          <a:chExt cx="0" cy="0"/>
        </a:xfrm>
      </p:grpSpPr>
      <p:sp>
        <p:nvSpPr>
          <p:cNvPr id="786" name="Google Shape;786;p105"/>
          <p:cNvSpPr txBox="1"/>
          <p:nvPr>
            <p:ph type="title"/>
          </p:nvPr>
        </p:nvSpPr>
        <p:spPr>
          <a:xfrm>
            <a:off x="338100" y="97700"/>
            <a:ext cx="8467800" cy="657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500">
                <a:latin typeface="Luckiest Guy"/>
                <a:ea typeface="Luckiest Guy"/>
                <a:cs typeface="Luckiest Guy"/>
                <a:sym typeface="Luckiest Guy"/>
              </a:rPr>
              <a:t>Discuss</a:t>
            </a:r>
            <a:r>
              <a:rPr lang="en" sz="2500">
                <a:latin typeface="Luckiest Guy"/>
                <a:ea typeface="Luckiest Guy"/>
                <a:cs typeface="Luckiest Guy"/>
                <a:sym typeface="Luckiest Guy"/>
              </a:rPr>
              <a:t>:</a:t>
            </a:r>
            <a:r>
              <a:rPr lang="en" sz="2500"/>
              <a:t> Number line diagrams by adding unit fractions</a:t>
            </a:r>
            <a:endParaRPr sz="2500"/>
          </a:p>
        </p:txBody>
      </p:sp>
      <p:sp>
        <p:nvSpPr>
          <p:cNvPr id="787" name="Google Shape;787;p105"/>
          <p:cNvSpPr txBox="1"/>
          <p:nvPr/>
        </p:nvSpPr>
        <p:spPr>
          <a:xfrm>
            <a:off x="6302375" y="4768000"/>
            <a:ext cx="2841300" cy="3771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700">
                <a:solidFill>
                  <a:srgbClr val="00FF00"/>
                </a:solidFill>
                <a:latin typeface="Varela Round"/>
                <a:ea typeface="Varela Round"/>
                <a:cs typeface="Varela Round"/>
                <a:sym typeface="Varela Round"/>
              </a:rPr>
              <a:t>Discuss task experience</a:t>
            </a:r>
            <a:endParaRPr b="1" sz="1700">
              <a:solidFill>
                <a:srgbClr val="00FF00"/>
              </a:solidFill>
              <a:latin typeface="Varela Round"/>
              <a:ea typeface="Varela Round"/>
              <a:cs typeface="Varela Round"/>
              <a:sym typeface="Varela Round"/>
            </a:endParaRPr>
          </a:p>
        </p:txBody>
      </p:sp>
      <p:sp>
        <p:nvSpPr>
          <p:cNvPr id="788" name="Google Shape;788;p105"/>
          <p:cNvSpPr txBox="1"/>
          <p:nvPr/>
        </p:nvSpPr>
        <p:spPr>
          <a:xfrm>
            <a:off x="676200" y="908000"/>
            <a:ext cx="7791600" cy="35196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 sz="1600">
                <a:solidFill>
                  <a:srgbClr val="FFFFFF"/>
                </a:solidFill>
                <a:latin typeface="Montserrat Medium"/>
                <a:ea typeface="Montserrat Medium"/>
                <a:cs typeface="Montserrat Medium"/>
                <a:sym typeface="Montserrat Medium"/>
              </a:rPr>
              <a:t>Think of patterns you saw, vocabulary words we’ve learned, or anything else we’ve discussed so far that came up during this task:</a:t>
            </a:r>
            <a:endParaRPr sz="1600">
              <a:solidFill>
                <a:srgbClr val="FFFFFF"/>
              </a:solidFill>
              <a:latin typeface="Montserrat Medium"/>
              <a:ea typeface="Montserrat Medium"/>
              <a:cs typeface="Montserrat Medium"/>
              <a:sym typeface="Montserrat Medium"/>
            </a:endParaRPr>
          </a:p>
          <a:p>
            <a:pPr indent="-349250" lvl="0" marL="457200" rtl="0" algn="l">
              <a:lnSpc>
                <a:spcPct val="150000"/>
              </a:lnSpc>
              <a:spcBef>
                <a:spcPts val="1000"/>
              </a:spcBef>
              <a:spcAft>
                <a:spcPts val="0"/>
              </a:spcAft>
              <a:buClr>
                <a:srgbClr val="FFFFFF"/>
              </a:buClr>
              <a:buSzPts val="1900"/>
              <a:buFont typeface="Montserrat"/>
              <a:buChar char="●"/>
            </a:pPr>
            <a:r>
              <a:rPr b="1" lang="en" sz="1900">
                <a:solidFill>
                  <a:srgbClr val="FFFFFF"/>
                </a:solidFill>
                <a:latin typeface="Montserrat"/>
                <a:ea typeface="Montserrat"/>
                <a:cs typeface="Montserrat"/>
                <a:sym typeface="Montserrat"/>
              </a:rPr>
              <a:t>What did you notice RIGHT AWAY?</a:t>
            </a:r>
            <a:endParaRPr b="1" sz="1900">
              <a:solidFill>
                <a:srgbClr val="FFFFFF"/>
              </a:solidFill>
              <a:latin typeface="Montserrat"/>
              <a:ea typeface="Montserrat"/>
              <a:cs typeface="Montserrat"/>
              <a:sym typeface="Montserrat"/>
            </a:endParaRPr>
          </a:p>
          <a:p>
            <a:pPr indent="-349250" lvl="0" marL="457200" rtl="0" algn="l">
              <a:lnSpc>
                <a:spcPct val="150000"/>
              </a:lnSpc>
              <a:spcBef>
                <a:spcPts val="0"/>
              </a:spcBef>
              <a:spcAft>
                <a:spcPts val="0"/>
              </a:spcAft>
              <a:buClr>
                <a:srgbClr val="FFFFFF"/>
              </a:buClr>
              <a:buSzPts val="1900"/>
              <a:buFont typeface="Montserrat"/>
              <a:buChar char="●"/>
            </a:pPr>
            <a:r>
              <a:rPr b="1" lang="en" sz="1900">
                <a:solidFill>
                  <a:srgbClr val="FFFFFF"/>
                </a:solidFill>
                <a:latin typeface="Montserrat"/>
                <a:ea typeface="Montserrat"/>
                <a:cs typeface="Montserrat"/>
                <a:sym typeface="Montserrat"/>
              </a:rPr>
              <a:t>What did you notice AFTER A WHILE?</a:t>
            </a:r>
            <a:endParaRPr b="1" sz="1900">
              <a:solidFill>
                <a:srgbClr val="FFFFFF"/>
              </a:solidFill>
              <a:latin typeface="Montserrat"/>
              <a:ea typeface="Montserrat"/>
              <a:cs typeface="Montserrat"/>
              <a:sym typeface="Montserrat"/>
            </a:endParaRPr>
          </a:p>
          <a:p>
            <a:pPr indent="-349250" lvl="0" marL="457200" rtl="0" algn="l">
              <a:lnSpc>
                <a:spcPct val="150000"/>
              </a:lnSpc>
              <a:spcBef>
                <a:spcPts val="0"/>
              </a:spcBef>
              <a:spcAft>
                <a:spcPts val="0"/>
              </a:spcAft>
              <a:buClr>
                <a:srgbClr val="FFFFFF"/>
              </a:buClr>
              <a:buSzPts val="1900"/>
              <a:buFont typeface="Montserrat"/>
              <a:buChar char="●"/>
            </a:pPr>
            <a:r>
              <a:rPr b="1" lang="en" sz="1900">
                <a:solidFill>
                  <a:srgbClr val="FFFFFF"/>
                </a:solidFill>
                <a:latin typeface="Montserrat"/>
                <a:ea typeface="Montserrat"/>
                <a:cs typeface="Montserrat"/>
                <a:sym typeface="Montserrat"/>
              </a:rPr>
              <a:t>What did your partner help you to see?</a:t>
            </a:r>
            <a:br>
              <a:rPr b="1" lang="en" sz="1900">
                <a:solidFill>
                  <a:srgbClr val="FFFFFF"/>
                </a:solidFill>
                <a:latin typeface="Montserrat"/>
                <a:ea typeface="Montserrat"/>
                <a:cs typeface="Montserrat"/>
                <a:sym typeface="Montserrat"/>
              </a:rPr>
            </a:br>
            <a:endParaRPr b="1" sz="1600">
              <a:solidFill>
                <a:srgbClr val="FFFFFF"/>
              </a:solidFill>
              <a:latin typeface="Montserrat"/>
              <a:ea typeface="Montserrat"/>
              <a:cs typeface="Montserrat"/>
              <a:sym typeface="Montserrat"/>
            </a:endParaRPr>
          </a:p>
          <a:p>
            <a:pPr indent="0" lvl="0" marL="0" rtl="0" algn="ctr">
              <a:lnSpc>
                <a:spcPct val="150000"/>
              </a:lnSpc>
              <a:spcBef>
                <a:spcPts val="1000"/>
              </a:spcBef>
              <a:spcAft>
                <a:spcPts val="1000"/>
              </a:spcAft>
              <a:buNone/>
            </a:pPr>
            <a:r>
              <a:rPr lang="en" sz="1700">
                <a:solidFill>
                  <a:srgbClr val="FFFFFF"/>
                </a:solidFill>
                <a:latin typeface="Montserrat Medium"/>
                <a:ea typeface="Montserrat Medium"/>
                <a:cs typeface="Montserrat Medium"/>
                <a:sym typeface="Montserrat Medium"/>
              </a:rPr>
              <a:t>DID THIS TASK MAKE YOU SAY,</a:t>
            </a:r>
            <a:r>
              <a:rPr b="1" lang="en" sz="1700">
                <a:solidFill>
                  <a:srgbClr val="FFFFFF"/>
                </a:solidFill>
                <a:latin typeface="Montserrat"/>
                <a:ea typeface="Montserrat"/>
                <a:cs typeface="Montserrat"/>
                <a:sym typeface="Montserrat"/>
              </a:rPr>
              <a:t> “I WONDER IF/HOW ___________________________________” </a:t>
            </a:r>
            <a:r>
              <a:rPr lang="en" sz="1700">
                <a:solidFill>
                  <a:srgbClr val="FFFFFF"/>
                </a:solidFill>
                <a:latin typeface="Montserrat Medium"/>
                <a:ea typeface="Montserrat Medium"/>
                <a:cs typeface="Montserrat Medium"/>
                <a:sym typeface="Montserrat Medium"/>
              </a:rPr>
              <a:t>(ABOUT NUMBER LINES)?</a:t>
            </a:r>
            <a:endParaRPr sz="1700">
              <a:solidFill>
                <a:srgbClr val="FFFFFF"/>
              </a:solidFill>
              <a:latin typeface="Montserrat Medium"/>
              <a:ea typeface="Montserrat Medium"/>
              <a:cs typeface="Montserrat Medium"/>
              <a:sym typeface="Montserrat Medium"/>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AB2A"/>
            </a:gs>
            <a:gs pos="100000">
              <a:srgbClr val="203E13"/>
            </a:gs>
          </a:gsLst>
          <a:path path="circle">
            <a:fillToRect b="50%" l="50%" r="50%" t="50%"/>
          </a:path>
          <a:tileRect/>
        </a:gradFill>
      </p:bgPr>
    </p:bg>
    <p:spTree>
      <p:nvGrpSpPr>
        <p:cNvPr id="792" name="Shape 792"/>
        <p:cNvGrpSpPr/>
        <p:nvPr/>
      </p:nvGrpSpPr>
      <p:grpSpPr>
        <a:xfrm>
          <a:off x="0" y="0"/>
          <a:ext cx="0" cy="0"/>
          <a:chOff x="0" y="0"/>
          <a:chExt cx="0" cy="0"/>
        </a:xfrm>
      </p:grpSpPr>
      <p:sp>
        <p:nvSpPr>
          <p:cNvPr id="793" name="Google Shape;793;p106"/>
          <p:cNvSpPr txBox="1"/>
          <p:nvPr/>
        </p:nvSpPr>
        <p:spPr>
          <a:xfrm>
            <a:off x="28200" y="618900"/>
            <a:ext cx="9087600" cy="5079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lang="en" sz="2100">
                <a:solidFill>
                  <a:schemeClr val="dk1"/>
                </a:solidFill>
                <a:latin typeface="Montserrat"/>
                <a:ea typeface="Montserrat"/>
                <a:cs typeface="Montserrat"/>
                <a:sym typeface="Montserrat"/>
              </a:rPr>
              <a:t>Can you express a fraction using a number line diagram?</a:t>
            </a:r>
            <a:endParaRPr sz="2100" u="sng">
              <a:solidFill>
                <a:schemeClr val="dk1"/>
              </a:solidFill>
              <a:latin typeface="Montserrat"/>
              <a:ea typeface="Montserrat"/>
              <a:cs typeface="Montserrat"/>
              <a:sym typeface="Montserrat"/>
            </a:endParaRPr>
          </a:p>
        </p:txBody>
      </p:sp>
      <p:sp>
        <p:nvSpPr>
          <p:cNvPr id="794" name="Google Shape;794;p106"/>
          <p:cNvSpPr txBox="1"/>
          <p:nvPr>
            <p:ph idx="4294967295" type="title"/>
          </p:nvPr>
        </p:nvSpPr>
        <p:spPr>
          <a:xfrm>
            <a:off x="311700" y="-1950"/>
            <a:ext cx="8520600" cy="626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600">
                <a:latin typeface="Luckiest Guy"/>
                <a:ea typeface="Luckiest Guy"/>
                <a:cs typeface="Luckiest Guy"/>
                <a:sym typeface="Luckiest Guy"/>
              </a:rPr>
              <a:t>Check for understanding</a:t>
            </a:r>
            <a:r>
              <a:rPr lang="en" sz="2600"/>
              <a:t>: Using a number line</a:t>
            </a:r>
            <a:endParaRPr sz="2600"/>
          </a:p>
        </p:txBody>
      </p:sp>
      <p:sp>
        <p:nvSpPr>
          <p:cNvPr id="795" name="Google Shape;795;p106"/>
          <p:cNvSpPr txBox="1"/>
          <p:nvPr/>
        </p:nvSpPr>
        <p:spPr>
          <a:xfrm>
            <a:off x="4706225" y="4720750"/>
            <a:ext cx="4437900" cy="4245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00FF00"/>
                </a:solidFill>
                <a:latin typeface="Varela Round"/>
                <a:ea typeface="Varela Round"/>
                <a:cs typeface="Varela Round"/>
                <a:sym typeface="Varela Round"/>
              </a:rPr>
              <a:t>Rate your own understanding. Thumbs up?</a:t>
            </a:r>
            <a:endParaRPr b="1" sz="1600">
              <a:solidFill>
                <a:srgbClr val="00FF00"/>
              </a:solidFill>
              <a:latin typeface="Varela Round"/>
              <a:ea typeface="Varela Round"/>
              <a:cs typeface="Varela Round"/>
              <a:sym typeface="Varela Round"/>
            </a:endParaRPr>
          </a:p>
        </p:txBody>
      </p:sp>
      <p:sp>
        <p:nvSpPr>
          <p:cNvPr id="796" name="Google Shape;796;p106"/>
          <p:cNvSpPr txBox="1"/>
          <p:nvPr/>
        </p:nvSpPr>
        <p:spPr>
          <a:xfrm>
            <a:off x="430650" y="1355400"/>
            <a:ext cx="8282700" cy="1793100"/>
          </a:xfrm>
          <a:prstGeom prst="rect">
            <a:avLst/>
          </a:prstGeom>
          <a:noFill/>
          <a:ln>
            <a:noFill/>
          </a:ln>
        </p:spPr>
        <p:txBody>
          <a:bodyPr anchorCtr="0" anchor="t" bIns="91425" lIns="91425" spcFirstLastPara="1" rIns="91425" wrap="square" tIns="91425">
            <a:spAutoFit/>
          </a:bodyPr>
          <a:lstStyle/>
          <a:p>
            <a:pPr indent="-349250" lvl="0" marL="457200" rtl="0" algn="l">
              <a:lnSpc>
                <a:spcPct val="150000"/>
              </a:lnSpc>
              <a:spcBef>
                <a:spcPts val="0"/>
              </a:spcBef>
              <a:spcAft>
                <a:spcPts val="0"/>
              </a:spcAft>
              <a:buClr>
                <a:schemeClr val="dk1"/>
              </a:buClr>
              <a:buSzPts val="1900"/>
              <a:buFont typeface="Montserrat"/>
              <a:buChar char="●"/>
            </a:pPr>
            <a:r>
              <a:rPr lang="en" sz="1900">
                <a:solidFill>
                  <a:schemeClr val="dk1"/>
                </a:solidFill>
                <a:latin typeface="Montserrat"/>
                <a:ea typeface="Montserrat"/>
                <a:cs typeface="Montserrat"/>
                <a:sym typeface="Montserrat"/>
              </a:rPr>
              <a:t>Can you count multiple unit fractions using a number line diagram?</a:t>
            </a:r>
            <a:endParaRPr sz="1900">
              <a:solidFill>
                <a:schemeClr val="dk1"/>
              </a:solidFill>
              <a:latin typeface="Montserrat"/>
              <a:ea typeface="Montserrat"/>
              <a:cs typeface="Montserrat"/>
              <a:sym typeface="Montserrat"/>
            </a:endParaRPr>
          </a:p>
          <a:p>
            <a:pPr indent="-349250" lvl="0" marL="457200" rtl="0" algn="l">
              <a:lnSpc>
                <a:spcPct val="150000"/>
              </a:lnSpc>
              <a:spcBef>
                <a:spcPts val="0"/>
              </a:spcBef>
              <a:spcAft>
                <a:spcPts val="0"/>
              </a:spcAft>
              <a:buClr>
                <a:schemeClr val="dk1"/>
              </a:buClr>
              <a:buSzPts val="1900"/>
              <a:buFont typeface="Montserrat"/>
              <a:buChar char="●"/>
            </a:pPr>
            <a:r>
              <a:rPr lang="en" sz="1900">
                <a:solidFill>
                  <a:schemeClr val="dk1"/>
                </a:solidFill>
                <a:latin typeface="Montserrat"/>
                <a:ea typeface="Montserrat"/>
                <a:cs typeface="Montserrat"/>
                <a:sym typeface="Montserrat"/>
              </a:rPr>
              <a:t>Can you say what unit this fraction line is segmented into?</a:t>
            </a:r>
            <a:endParaRPr sz="1900">
              <a:solidFill>
                <a:schemeClr val="dk1"/>
              </a:solidFill>
              <a:latin typeface="Montserrat"/>
              <a:ea typeface="Montserrat"/>
              <a:cs typeface="Montserrat"/>
              <a:sym typeface="Montserrat"/>
            </a:endParaRPr>
          </a:p>
          <a:p>
            <a:pPr indent="-349250" lvl="0" marL="457200" rtl="0" algn="l">
              <a:lnSpc>
                <a:spcPct val="150000"/>
              </a:lnSpc>
              <a:spcBef>
                <a:spcPts val="0"/>
              </a:spcBef>
              <a:spcAft>
                <a:spcPts val="0"/>
              </a:spcAft>
              <a:buClr>
                <a:schemeClr val="dk1"/>
              </a:buClr>
              <a:buSzPts val="1900"/>
              <a:buFont typeface="Montserrat"/>
              <a:buChar char="●"/>
            </a:pPr>
            <a:r>
              <a:rPr lang="en" sz="1900">
                <a:solidFill>
                  <a:schemeClr val="dk1"/>
                </a:solidFill>
                <a:latin typeface="Montserrat"/>
                <a:ea typeface="Montserrat"/>
                <a:cs typeface="Montserrat"/>
                <a:sym typeface="Montserrat"/>
              </a:rPr>
              <a:t>Can you label its tick marks?</a:t>
            </a:r>
            <a:endParaRPr sz="1900">
              <a:solidFill>
                <a:schemeClr val="dk1"/>
              </a:solidFill>
              <a:latin typeface="Montserrat"/>
              <a:ea typeface="Montserrat"/>
              <a:cs typeface="Montserrat"/>
              <a:sym typeface="Montserrat"/>
            </a:endParaRPr>
          </a:p>
        </p:txBody>
      </p:sp>
      <p:grpSp>
        <p:nvGrpSpPr>
          <p:cNvPr id="797" name="Google Shape;797;p106"/>
          <p:cNvGrpSpPr/>
          <p:nvPr/>
        </p:nvGrpSpPr>
        <p:grpSpPr>
          <a:xfrm>
            <a:off x="2267200" y="3558250"/>
            <a:ext cx="4609600" cy="936950"/>
            <a:chOff x="2267200" y="3634450"/>
            <a:chExt cx="4609600" cy="936950"/>
          </a:xfrm>
        </p:grpSpPr>
        <p:pic>
          <p:nvPicPr>
            <p:cNvPr id="798" name="Google Shape;798;p106"/>
            <p:cNvPicPr preferRelativeResize="0"/>
            <p:nvPr/>
          </p:nvPicPr>
          <p:blipFill rotWithShape="1">
            <a:blip r:embed="rId3">
              <a:alphaModFix/>
            </a:blip>
            <a:srcRect b="28766" l="5206" r="19982" t="44125"/>
            <a:stretch/>
          </p:blipFill>
          <p:spPr>
            <a:xfrm>
              <a:off x="2267200" y="3634450"/>
              <a:ext cx="4609600" cy="936950"/>
            </a:xfrm>
            <a:prstGeom prst="rect">
              <a:avLst/>
            </a:prstGeom>
            <a:noFill/>
            <a:ln>
              <a:noFill/>
            </a:ln>
          </p:spPr>
        </p:pic>
        <p:cxnSp>
          <p:nvCxnSpPr>
            <p:cNvPr id="799" name="Google Shape;799;p106"/>
            <p:cNvCxnSpPr/>
            <p:nvPr/>
          </p:nvCxnSpPr>
          <p:spPr>
            <a:xfrm>
              <a:off x="3488825" y="4184200"/>
              <a:ext cx="0" cy="214200"/>
            </a:xfrm>
            <a:prstGeom prst="straightConnector1">
              <a:avLst/>
            </a:prstGeom>
            <a:noFill/>
            <a:ln cap="flat" cmpd="sng" w="28575">
              <a:solidFill>
                <a:schemeClr val="dk2"/>
              </a:solidFill>
              <a:prstDash val="solid"/>
              <a:round/>
              <a:headEnd len="med" w="med" type="none"/>
              <a:tailEnd len="med" w="med" type="none"/>
            </a:ln>
          </p:spPr>
        </p:cxnSp>
        <p:cxnSp>
          <p:nvCxnSpPr>
            <p:cNvPr id="800" name="Google Shape;800;p106"/>
            <p:cNvCxnSpPr/>
            <p:nvPr/>
          </p:nvCxnSpPr>
          <p:spPr>
            <a:xfrm>
              <a:off x="5584325" y="4184200"/>
              <a:ext cx="0" cy="214200"/>
            </a:xfrm>
            <a:prstGeom prst="straightConnector1">
              <a:avLst/>
            </a:prstGeom>
            <a:noFill/>
            <a:ln cap="flat" cmpd="sng" w="28575">
              <a:solidFill>
                <a:schemeClr val="dk2"/>
              </a:solidFill>
              <a:prstDash val="solid"/>
              <a:round/>
              <a:headEnd len="med" w="med" type="none"/>
              <a:tailEnd len="med" w="med" type="none"/>
            </a:ln>
          </p:spPr>
        </p:cxnSp>
        <p:cxnSp>
          <p:nvCxnSpPr>
            <p:cNvPr id="801" name="Google Shape;801;p106"/>
            <p:cNvCxnSpPr/>
            <p:nvPr/>
          </p:nvCxnSpPr>
          <p:spPr>
            <a:xfrm>
              <a:off x="6632075" y="4184200"/>
              <a:ext cx="0" cy="214200"/>
            </a:xfrm>
            <a:prstGeom prst="straightConnector1">
              <a:avLst/>
            </a:prstGeom>
            <a:noFill/>
            <a:ln cap="flat" cmpd="sng" w="28575">
              <a:solidFill>
                <a:schemeClr val="dk2"/>
              </a:solidFill>
              <a:prstDash val="solid"/>
              <a:round/>
              <a:headEnd len="med" w="med" type="none"/>
              <a:tailEnd len="med" w="med" type="none"/>
            </a:ln>
          </p:spPr>
        </p:cxnSp>
        <p:cxnSp>
          <p:nvCxnSpPr>
            <p:cNvPr id="802" name="Google Shape;802;p106"/>
            <p:cNvCxnSpPr/>
            <p:nvPr/>
          </p:nvCxnSpPr>
          <p:spPr>
            <a:xfrm>
              <a:off x="2441075" y="4184200"/>
              <a:ext cx="0" cy="214200"/>
            </a:xfrm>
            <a:prstGeom prst="straightConnector1">
              <a:avLst/>
            </a:prstGeom>
            <a:noFill/>
            <a:ln cap="flat" cmpd="sng" w="28575">
              <a:solidFill>
                <a:schemeClr val="dk2"/>
              </a:solidFill>
              <a:prstDash val="solid"/>
              <a:round/>
              <a:headEnd len="med" w="med" type="none"/>
              <a:tailEnd len="med" w="med" type="none"/>
            </a:ln>
          </p:spPr>
        </p:cxnSp>
        <p:cxnSp>
          <p:nvCxnSpPr>
            <p:cNvPr id="803" name="Google Shape;803;p106"/>
            <p:cNvCxnSpPr/>
            <p:nvPr/>
          </p:nvCxnSpPr>
          <p:spPr>
            <a:xfrm>
              <a:off x="4536575" y="4184200"/>
              <a:ext cx="0" cy="214200"/>
            </a:xfrm>
            <a:prstGeom prst="straightConnector1">
              <a:avLst/>
            </a:prstGeom>
            <a:noFill/>
            <a:ln cap="flat" cmpd="sng" w="28575">
              <a:solidFill>
                <a:schemeClr val="dk2"/>
              </a:solidFill>
              <a:prstDash val="solid"/>
              <a:round/>
              <a:headEnd len="med" w="med" type="none"/>
              <a:tailEnd len="med" w="med" type="none"/>
            </a:ln>
          </p:spPr>
        </p:cxnSp>
      </p:grpSp>
      <p:sp>
        <p:nvSpPr>
          <p:cNvPr id="804" name="Google Shape;804;p106"/>
          <p:cNvSpPr txBox="1"/>
          <p:nvPr>
            <p:ph idx="4294967295" type="title"/>
          </p:nvPr>
        </p:nvSpPr>
        <p:spPr>
          <a:xfrm>
            <a:off x="609750" y="866250"/>
            <a:ext cx="7924500" cy="3305700"/>
          </a:xfrm>
          <a:prstGeom prst="rect">
            <a:avLst/>
          </a:prstGeom>
          <a:solidFill>
            <a:srgbClr val="FFFFFF"/>
          </a:solidFill>
          <a:ln cap="flat" cmpd="sng" w="38100">
            <a:solidFill>
              <a:srgbClr val="BC4B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n" sz="9600">
                <a:solidFill>
                  <a:srgbClr val="FF4B4B"/>
                </a:solidFill>
                <a:latin typeface="Luckiest Guy"/>
                <a:ea typeface="Luckiest Guy"/>
                <a:cs typeface="Luckiest Guy"/>
                <a:sym typeface="Luckiest Guy"/>
              </a:rPr>
              <a:t>L</a:t>
            </a:r>
            <a:r>
              <a:rPr lang="en" sz="9600">
                <a:solidFill>
                  <a:srgbClr val="FF8F4B"/>
                </a:solidFill>
                <a:latin typeface="Luckiest Guy"/>
                <a:ea typeface="Luckiest Guy"/>
                <a:cs typeface="Luckiest Guy"/>
                <a:sym typeface="Luckiest Guy"/>
              </a:rPr>
              <a:t>e</a:t>
            </a:r>
            <a:r>
              <a:rPr lang="en" sz="9600">
                <a:solidFill>
                  <a:srgbClr val="FFD34B"/>
                </a:solidFill>
                <a:latin typeface="Luckiest Guy"/>
                <a:ea typeface="Luckiest Guy"/>
                <a:cs typeface="Luckiest Guy"/>
                <a:sym typeface="Luckiest Guy"/>
              </a:rPr>
              <a:t>a</a:t>
            </a:r>
            <a:r>
              <a:rPr lang="en" sz="9600">
                <a:solidFill>
                  <a:srgbClr val="E5FF4B"/>
                </a:solidFill>
                <a:latin typeface="Luckiest Guy"/>
                <a:ea typeface="Luckiest Guy"/>
                <a:cs typeface="Luckiest Guy"/>
                <a:sym typeface="Luckiest Guy"/>
              </a:rPr>
              <a:t>r</a:t>
            </a:r>
            <a:r>
              <a:rPr lang="en" sz="9600">
                <a:solidFill>
                  <a:srgbClr val="A1FF4B"/>
                </a:solidFill>
                <a:latin typeface="Luckiest Guy"/>
                <a:ea typeface="Luckiest Guy"/>
                <a:cs typeface="Luckiest Guy"/>
                <a:sym typeface="Luckiest Guy"/>
              </a:rPr>
              <a:t>n</a:t>
            </a:r>
            <a:r>
              <a:rPr lang="en" sz="9600">
                <a:solidFill>
                  <a:srgbClr val="5DFF4B"/>
                </a:solidFill>
                <a:latin typeface="Luckiest Guy"/>
                <a:ea typeface="Luckiest Guy"/>
                <a:cs typeface="Luckiest Guy"/>
                <a:sym typeface="Luckiest Guy"/>
              </a:rPr>
              <a:t>i</a:t>
            </a:r>
            <a:r>
              <a:rPr lang="en" sz="9600">
                <a:solidFill>
                  <a:srgbClr val="4BFF7D"/>
                </a:solidFill>
                <a:latin typeface="Luckiest Guy"/>
                <a:ea typeface="Luckiest Guy"/>
                <a:cs typeface="Luckiest Guy"/>
                <a:sym typeface="Luckiest Guy"/>
              </a:rPr>
              <a:t>n</a:t>
            </a:r>
            <a:r>
              <a:rPr lang="en" sz="9600">
                <a:solidFill>
                  <a:srgbClr val="4BFFC1"/>
                </a:solidFill>
                <a:latin typeface="Luckiest Guy"/>
                <a:ea typeface="Luckiest Guy"/>
                <a:cs typeface="Luckiest Guy"/>
                <a:sym typeface="Luckiest Guy"/>
              </a:rPr>
              <a:t>g</a:t>
            </a:r>
            <a:r>
              <a:rPr lang="en" sz="9600">
                <a:solidFill>
                  <a:srgbClr val="4BF7FF"/>
                </a:solidFill>
                <a:latin typeface="Luckiest Guy"/>
                <a:ea typeface="Luckiest Guy"/>
                <a:cs typeface="Luckiest Guy"/>
                <a:sym typeface="Luckiest Guy"/>
              </a:rPr>
              <a:t> </a:t>
            </a:r>
            <a:r>
              <a:rPr lang="en" sz="9600">
                <a:solidFill>
                  <a:srgbClr val="4BB3FF"/>
                </a:solidFill>
                <a:latin typeface="Luckiest Guy"/>
                <a:ea typeface="Luckiest Guy"/>
                <a:cs typeface="Luckiest Guy"/>
                <a:sym typeface="Luckiest Guy"/>
              </a:rPr>
              <a:t>C</a:t>
            </a:r>
            <a:r>
              <a:rPr lang="en" sz="9600">
                <a:solidFill>
                  <a:srgbClr val="4B6FFF"/>
                </a:solidFill>
                <a:latin typeface="Luckiest Guy"/>
                <a:ea typeface="Luckiest Guy"/>
                <a:cs typeface="Luckiest Guy"/>
                <a:sym typeface="Luckiest Guy"/>
              </a:rPr>
              <a:t>h</a:t>
            </a:r>
            <a:r>
              <a:rPr lang="en" sz="9600">
                <a:solidFill>
                  <a:srgbClr val="6B4BFF"/>
                </a:solidFill>
                <a:latin typeface="Luckiest Guy"/>
                <a:ea typeface="Luckiest Guy"/>
                <a:cs typeface="Luckiest Guy"/>
                <a:sym typeface="Luckiest Guy"/>
              </a:rPr>
              <a:t>e</a:t>
            </a:r>
            <a:r>
              <a:rPr lang="en" sz="9600">
                <a:solidFill>
                  <a:srgbClr val="AF4BFF"/>
                </a:solidFill>
                <a:latin typeface="Luckiest Guy"/>
                <a:ea typeface="Luckiest Guy"/>
                <a:cs typeface="Luckiest Guy"/>
                <a:sym typeface="Luckiest Guy"/>
              </a:rPr>
              <a:t>c</a:t>
            </a:r>
            <a:r>
              <a:rPr lang="en" sz="9600">
                <a:solidFill>
                  <a:srgbClr val="F44BFF"/>
                </a:solidFill>
                <a:latin typeface="Luckiest Guy"/>
                <a:ea typeface="Luckiest Guy"/>
                <a:cs typeface="Luckiest Guy"/>
                <a:sym typeface="Luckiest Guy"/>
              </a:rPr>
              <a:t>k</a:t>
            </a:r>
            <a:r>
              <a:rPr lang="en" sz="9600">
                <a:solidFill>
                  <a:srgbClr val="FF4BC5"/>
                </a:solidFill>
                <a:latin typeface="Luckiest Guy"/>
                <a:ea typeface="Luckiest Guy"/>
                <a:cs typeface="Luckiest Guy"/>
                <a:sym typeface="Luckiest Guy"/>
              </a:rPr>
              <a:t>!</a:t>
            </a:r>
            <a:endParaRPr sz="9600">
              <a:solidFill>
                <a:srgbClr val="FF4BC5"/>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804"/>
                                        </p:tgtEl>
                                      </p:cBhvr>
                                    </p:animEffect>
                                    <p:set>
                                      <p:cBhvr>
                                        <p:cTn dur="1" fill="hold">
                                          <p:stCondLst>
                                            <p:cond delay="1000"/>
                                          </p:stCondLst>
                                        </p:cTn>
                                        <p:tgtEl>
                                          <p:spTgt spid="80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1AB2A"/>
            </a:gs>
            <a:gs pos="100000">
              <a:srgbClr val="203E13"/>
            </a:gs>
          </a:gsLst>
          <a:path path="circle">
            <a:fillToRect b="50%" l="50%" r="50%" t="50%"/>
          </a:path>
          <a:tileRect/>
        </a:gradFill>
      </p:bgPr>
    </p:bg>
    <p:spTree>
      <p:nvGrpSpPr>
        <p:cNvPr id="808" name="Shape 808"/>
        <p:cNvGrpSpPr/>
        <p:nvPr/>
      </p:nvGrpSpPr>
      <p:grpSpPr>
        <a:xfrm>
          <a:off x="0" y="0"/>
          <a:ext cx="0" cy="0"/>
          <a:chOff x="0" y="0"/>
          <a:chExt cx="0" cy="0"/>
        </a:xfrm>
      </p:grpSpPr>
      <p:sp>
        <p:nvSpPr>
          <p:cNvPr id="809" name="Google Shape;809;p107"/>
          <p:cNvSpPr txBox="1"/>
          <p:nvPr/>
        </p:nvSpPr>
        <p:spPr>
          <a:xfrm>
            <a:off x="5254625" y="4720750"/>
            <a:ext cx="3889200" cy="4245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00FF00"/>
                </a:solidFill>
                <a:latin typeface="Varela Round"/>
                <a:ea typeface="Varela Round"/>
                <a:cs typeface="Varela Round"/>
                <a:sym typeface="Varela Round"/>
              </a:rPr>
              <a:t>D</a:t>
            </a:r>
            <a:r>
              <a:rPr b="1" lang="en" sz="1800">
                <a:solidFill>
                  <a:srgbClr val="00FF00"/>
                </a:solidFill>
                <a:latin typeface="Varela Round"/>
                <a:ea typeface="Varela Round"/>
                <a:cs typeface="Varela Round"/>
                <a:sym typeface="Varela Round"/>
              </a:rPr>
              <a:t>iscuss, give and ask for opinions</a:t>
            </a:r>
            <a:endParaRPr b="1" sz="1800">
              <a:solidFill>
                <a:srgbClr val="00FF00"/>
              </a:solidFill>
              <a:latin typeface="Varela Round"/>
              <a:ea typeface="Varela Round"/>
              <a:cs typeface="Varela Round"/>
              <a:sym typeface="Varela Round"/>
            </a:endParaRPr>
          </a:p>
        </p:txBody>
      </p:sp>
      <p:pic>
        <p:nvPicPr>
          <p:cNvPr id="810" name="Google Shape;810;p107"/>
          <p:cNvPicPr preferRelativeResize="0"/>
          <p:nvPr/>
        </p:nvPicPr>
        <p:blipFill rotWithShape="1">
          <a:blip r:embed="rId3">
            <a:alphaModFix/>
          </a:blip>
          <a:srcRect b="6590" l="6927" r="28809" t="59507"/>
          <a:stretch/>
        </p:blipFill>
        <p:spPr>
          <a:xfrm>
            <a:off x="1093100" y="1698625"/>
            <a:ext cx="6957801" cy="2448200"/>
          </a:xfrm>
          <a:prstGeom prst="rect">
            <a:avLst/>
          </a:prstGeom>
          <a:noFill/>
          <a:ln>
            <a:noFill/>
          </a:ln>
        </p:spPr>
      </p:pic>
      <p:sp>
        <p:nvSpPr>
          <p:cNvPr id="811" name="Google Shape;811;p107"/>
          <p:cNvSpPr txBox="1"/>
          <p:nvPr>
            <p:ph type="title"/>
          </p:nvPr>
        </p:nvSpPr>
        <p:spPr>
          <a:xfrm>
            <a:off x="287400" y="524575"/>
            <a:ext cx="8569200" cy="678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500">
                <a:latin typeface="Luckiest Guy"/>
                <a:ea typeface="Luckiest Guy"/>
                <a:cs typeface="Luckiest Guy"/>
                <a:sym typeface="Luckiest Guy"/>
              </a:rPr>
              <a:t>Discuss:</a:t>
            </a:r>
            <a:r>
              <a:rPr b="1" lang="en" sz="2500"/>
              <a:t> </a:t>
            </a:r>
            <a:r>
              <a:rPr lang="en" sz="2500"/>
              <a:t>How is this like a</a:t>
            </a:r>
            <a:r>
              <a:rPr lang="en" sz="2500"/>
              <a:t>dding fractions on a number line?</a:t>
            </a:r>
            <a:endParaRPr sz="2500">
              <a:solidFill>
                <a:srgbClr val="FFFFFF"/>
              </a:solidFill>
            </a:endParaRPr>
          </a:p>
        </p:txBody>
      </p:sp>
      <p:grpSp>
        <p:nvGrpSpPr>
          <p:cNvPr id="812" name="Google Shape;812;p107"/>
          <p:cNvGrpSpPr/>
          <p:nvPr/>
        </p:nvGrpSpPr>
        <p:grpSpPr>
          <a:xfrm>
            <a:off x="3653343" y="4069468"/>
            <a:ext cx="1276286" cy="374302"/>
            <a:chOff x="3429450" y="3993250"/>
            <a:chExt cx="1213200" cy="355800"/>
          </a:xfrm>
        </p:grpSpPr>
        <p:cxnSp>
          <p:nvCxnSpPr>
            <p:cNvPr id="813" name="Google Shape;813;p107"/>
            <p:cNvCxnSpPr/>
            <p:nvPr/>
          </p:nvCxnSpPr>
          <p:spPr>
            <a:xfrm>
              <a:off x="3453275" y="3993250"/>
              <a:ext cx="0" cy="355800"/>
            </a:xfrm>
            <a:prstGeom prst="straightConnector1">
              <a:avLst/>
            </a:prstGeom>
            <a:noFill/>
            <a:ln cap="flat" cmpd="sng" w="76200">
              <a:solidFill>
                <a:srgbClr val="980000"/>
              </a:solidFill>
              <a:prstDash val="solid"/>
              <a:round/>
              <a:headEnd len="med" w="med" type="none"/>
              <a:tailEnd len="med" w="med" type="none"/>
            </a:ln>
          </p:spPr>
        </p:cxnSp>
        <p:cxnSp>
          <p:nvCxnSpPr>
            <p:cNvPr id="814" name="Google Shape;814;p107"/>
            <p:cNvCxnSpPr/>
            <p:nvPr/>
          </p:nvCxnSpPr>
          <p:spPr>
            <a:xfrm>
              <a:off x="4642650" y="3993250"/>
              <a:ext cx="0" cy="355800"/>
            </a:xfrm>
            <a:prstGeom prst="straightConnector1">
              <a:avLst/>
            </a:prstGeom>
            <a:noFill/>
            <a:ln cap="flat" cmpd="sng" w="76200">
              <a:solidFill>
                <a:srgbClr val="980000"/>
              </a:solidFill>
              <a:prstDash val="solid"/>
              <a:round/>
              <a:headEnd len="med" w="med" type="none"/>
              <a:tailEnd len="med" w="med" type="none"/>
            </a:ln>
          </p:spPr>
        </p:cxnSp>
        <p:cxnSp>
          <p:nvCxnSpPr>
            <p:cNvPr id="815" name="Google Shape;815;p107"/>
            <p:cNvCxnSpPr/>
            <p:nvPr/>
          </p:nvCxnSpPr>
          <p:spPr>
            <a:xfrm rot="10800000">
              <a:off x="3429450" y="4319150"/>
              <a:ext cx="1213200" cy="0"/>
            </a:xfrm>
            <a:prstGeom prst="straightConnector1">
              <a:avLst/>
            </a:prstGeom>
            <a:noFill/>
            <a:ln cap="flat" cmpd="sng" w="76200">
              <a:solidFill>
                <a:srgbClr val="980000"/>
              </a:solidFill>
              <a:prstDash val="solid"/>
              <a:round/>
              <a:headEnd len="med" w="med" type="none"/>
              <a:tailEnd len="med" w="med" type="none"/>
            </a:ln>
          </p:spPr>
        </p:cxnSp>
      </p:grpSp>
      <p:cxnSp>
        <p:nvCxnSpPr>
          <p:cNvPr id="816" name="Google Shape;816;p107"/>
          <p:cNvCxnSpPr/>
          <p:nvPr/>
        </p:nvCxnSpPr>
        <p:spPr>
          <a:xfrm>
            <a:off x="3803186" y="3529013"/>
            <a:ext cx="42900" cy="485700"/>
          </a:xfrm>
          <a:prstGeom prst="straightConnector1">
            <a:avLst/>
          </a:prstGeom>
          <a:noFill/>
          <a:ln cap="flat" cmpd="sng" w="38100">
            <a:solidFill>
              <a:srgbClr val="0000FF"/>
            </a:solidFill>
            <a:prstDash val="solid"/>
            <a:round/>
            <a:headEnd len="med" w="med" type="none"/>
            <a:tailEnd len="med" w="med" type="none"/>
          </a:ln>
        </p:spPr>
      </p:cxnSp>
      <p:cxnSp>
        <p:nvCxnSpPr>
          <p:cNvPr id="817" name="Google Shape;817;p107"/>
          <p:cNvCxnSpPr/>
          <p:nvPr/>
        </p:nvCxnSpPr>
        <p:spPr>
          <a:xfrm>
            <a:off x="3920714" y="3529013"/>
            <a:ext cx="42900" cy="485700"/>
          </a:xfrm>
          <a:prstGeom prst="straightConnector1">
            <a:avLst/>
          </a:prstGeom>
          <a:noFill/>
          <a:ln cap="flat" cmpd="sng" w="38100">
            <a:solidFill>
              <a:srgbClr val="0000FF"/>
            </a:solidFill>
            <a:prstDash val="solid"/>
            <a:round/>
            <a:headEnd len="med" w="med" type="none"/>
            <a:tailEnd len="med" w="med" type="none"/>
          </a:ln>
        </p:spPr>
      </p:cxnSp>
      <p:cxnSp>
        <p:nvCxnSpPr>
          <p:cNvPr id="818" name="Google Shape;818;p107"/>
          <p:cNvCxnSpPr/>
          <p:nvPr/>
        </p:nvCxnSpPr>
        <p:spPr>
          <a:xfrm>
            <a:off x="4155769" y="3529013"/>
            <a:ext cx="42900" cy="485700"/>
          </a:xfrm>
          <a:prstGeom prst="straightConnector1">
            <a:avLst/>
          </a:prstGeom>
          <a:noFill/>
          <a:ln cap="flat" cmpd="sng" w="38100">
            <a:solidFill>
              <a:srgbClr val="0000FF"/>
            </a:solidFill>
            <a:prstDash val="solid"/>
            <a:round/>
            <a:headEnd len="med" w="med" type="none"/>
            <a:tailEnd len="med" w="med" type="none"/>
          </a:ln>
        </p:spPr>
      </p:cxnSp>
      <p:cxnSp>
        <p:nvCxnSpPr>
          <p:cNvPr id="819" name="Google Shape;819;p107"/>
          <p:cNvCxnSpPr/>
          <p:nvPr/>
        </p:nvCxnSpPr>
        <p:spPr>
          <a:xfrm>
            <a:off x="4038241" y="3529013"/>
            <a:ext cx="42900" cy="485700"/>
          </a:xfrm>
          <a:prstGeom prst="straightConnector1">
            <a:avLst/>
          </a:prstGeom>
          <a:noFill/>
          <a:ln cap="flat" cmpd="sng" w="38100">
            <a:solidFill>
              <a:srgbClr val="0000FF"/>
            </a:solidFill>
            <a:prstDash val="solid"/>
            <a:round/>
            <a:headEnd len="med" w="med" type="none"/>
            <a:tailEnd len="med" w="med" type="none"/>
          </a:ln>
        </p:spPr>
      </p:cxnSp>
      <p:cxnSp>
        <p:nvCxnSpPr>
          <p:cNvPr id="820" name="Google Shape;820;p107"/>
          <p:cNvCxnSpPr/>
          <p:nvPr/>
        </p:nvCxnSpPr>
        <p:spPr>
          <a:xfrm>
            <a:off x="4273297" y="3529013"/>
            <a:ext cx="42900" cy="485700"/>
          </a:xfrm>
          <a:prstGeom prst="straightConnector1">
            <a:avLst/>
          </a:prstGeom>
          <a:noFill/>
          <a:ln cap="flat" cmpd="sng" w="38100">
            <a:solidFill>
              <a:srgbClr val="0000FF"/>
            </a:solidFill>
            <a:prstDash val="solid"/>
            <a:round/>
            <a:headEnd len="med" w="med" type="none"/>
            <a:tailEnd len="med" w="med" type="none"/>
          </a:ln>
        </p:spPr>
      </p:cxnSp>
      <p:cxnSp>
        <p:nvCxnSpPr>
          <p:cNvPr id="821" name="Google Shape;821;p107"/>
          <p:cNvCxnSpPr/>
          <p:nvPr/>
        </p:nvCxnSpPr>
        <p:spPr>
          <a:xfrm>
            <a:off x="4390825" y="3529013"/>
            <a:ext cx="42900" cy="485700"/>
          </a:xfrm>
          <a:prstGeom prst="straightConnector1">
            <a:avLst/>
          </a:prstGeom>
          <a:noFill/>
          <a:ln cap="flat" cmpd="sng" w="38100">
            <a:solidFill>
              <a:srgbClr val="0000FF"/>
            </a:solidFill>
            <a:prstDash val="solid"/>
            <a:round/>
            <a:headEnd len="med" w="med" type="none"/>
            <a:tailEnd len="med" w="med" type="none"/>
          </a:ln>
        </p:spPr>
      </p:cxnSp>
      <p:cxnSp>
        <p:nvCxnSpPr>
          <p:cNvPr id="822" name="Google Shape;822;p107"/>
          <p:cNvCxnSpPr/>
          <p:nvPr/>
        </p:nvCxnSpPr>
        <p:spPr>
          <a:xfrm>
            <a:off x="4508352" y="3529013"/>
            <a:ext cx="42900" cy="485700"/>
          </a:xfrm>
          <a:prstGeom prst="straightConnector1">
            <a:avLst/>
          </a:prstGeom>
          <a:noFill/>
          <a:ln cap="flat" cmpd="sng" w="38100">
            <a:solidFill>
              <a:srgbClr val="0000FF"/>
            </a:solidFill>
            <a:prstDash val="solid"/>
            <a:round/>
            <a:headEnd len="med" w="med" type="none"/>
            <a:tailEnd len="med" w="med" type="none"/>
          </a:ln>
        </p:spPr>
      </p:cxnSp>
      <p:cxnSp>
        <p:nvCxnSpPr>
          <p:cNvPr id="823" name="Google Shape;823;p107"/>
          <p:cNvCxnSpPr/>
          <p:nvPr/>
        </p:nvCxnSpPr>
        <p:spPr>
          <a:xfrm>
            <a:off x="4625880" y="3529013"/>
            <a:ext cx="42900" cy="485700"/>
          </a:xfrm>
          <a:prstGeom prst="straightConnector1">
            <a:avLst/>
          </a:prstGeom>
          <a:noFill/>
          <a:ln cap="flat" cmpd="sng" w="38100">
            <a:solidFill>
              <a:srgbClr val="0000FF"/>
            </a:solidFill>
            <a:prstDash val="solid"/>
            <a:round/>
            <a:headEnd len="med" w="med" type="none"/>
            <a:tailEnd len="med" w="med" type="none"/>
          </a:ln>
        </p:spPr>
      </p:cxnSp>
      <p:cxnSp>
        <p:nvCxnSpPr>
          <p:cNvPr id="824" name="Google Shape;824;p107"/>
          <p:cNvCxnSpPr/>
          <p:nvPr/>
        </p:nvCxnSpPr>
        <p:spPr>
          <a:xfrm>
            <a:off x="4743408" y="3529013"/>
            <a:ext cx="42900" cy="485700"/>
          </a:xfrm>
          <a:prstGeom prst="straightConnector1">
            <a:avLst/>
          </a:prstGeom>
          <a:noFill/>
          <a:ln cap="flat" cmpd="sng" w="38100">
            <a:solidFill>
              <a:srgbClr val="0000FF"/>
            </a:solidFill>
            <a:prstDash val="solid"/>
            <a:round/>
            <a:headEnd len="med" w="med" type="none"/>
            <a:tailEnd len="med" w="med" type="none"/>
          </a:ln>
        </p:spPr>
      </p:cxnSp>
      <p:cxnSp>
        <p:nvCxnSpPr>
          <p:cNvPr id="825" name="Google Shape;825;p107"/>
          <p:cNvCxnSpPr/>
          <p:nvPr/>
        </p:nvCxnSpPr>
        <p:spPr>
          <a:xfrm>
            <a:off x="4860936" y="3529013"/>
            <a:ext cx="42900" cy="485700"/>
          </a:xfrm>
          <a:prstGeom prst="straightConnector1">
            <a:avLst/>
          </a:prstGeom>
          <a:noFill/>
          <a:ln cap="flat" cmpd="sng" w="38100">
            <a:solidFill>
              <a:srgbClr val="0000FF"/>
            </a:solidFill>
            <a:prstDash val="solid"/>
            <a:round/>
            <a:headEnd len="med" w="med" type="none"/>
            <a:tailEnd len="med" w="med" type="none"/>
          </a:ln>
        </p:spPr>
      </p:cxnSp>
      <p:grpSp>
        <p:nvGrpSpPr>
          <p:cNvPr id="826" name="Google Shape;826;p107"/>
          <p:cNvGrpSpPr/>
          <p:nvPr/>
        </p:nvGrpSpPr>
        <p:grpSpPr>
          <a:xfrm>
            <a:off x="3653253" y="2796125"/>
            <a:ext cx="1207540" cy="485700"/>
            <a:chOff x="3584725" y="1500725"/>
            <a:chExt cx="1276200" cy="485700"/>
          </a:xfrm>
        </p:grpSpPr>
        <p:sp>
          <p:nvSpPr>
            <p:cNvPr id="827" name="Google Shape;827;p107"/>
            <p:cNvSpPr/>
            <p:nvPr/>
          </p:nvSpPr>
          <p:spPr>
            <a:xfrm>
              <a:off x="3584725" y="1500725"/>
              <a:ext cx="1276200" cy="485700"/>
            </a:xfrm>
            <a:prstGeom prst="rect">
              <a:avLst/>
            </a:prstGeom>
            <a:solidFill>
              <a:srgbClr val="FF00FF">
                <a:alpha val="66980"/>
              </a:srgbClr>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28" name="Google Shape;828;p107"/>
            <p:cNvCxnSpPr/>
            <p:nvPr/>
          </p:nvCxnSpPr>
          <p:spPr>
            <a:xfrm rot="10800000">
              <a:off x="4221298" y="1500725"/>
              <a:ext cx="0" cy="485700"/>
            </a:xfrm>
            <a:prstGeom prst="straightConnector1">
              <a:avLst/>
            </a:prstGeom>
            <a:noFill/>
            <a:ln cap="flat" cmpd="sng" w="38100">
              <a:solidFill>
                <a:srgbClr val="000000"/>
              </a:solidFill>
              <a:prstDash val="solid"/>
              <a:round/>
              <a:headEnd len="med" w="med" type="none"/>
              <a:tailEnd len="med" w="med" type="none"/>
            </a:ln>
          </p:spPr>
        </p:cxnSp>
      </p:grpSp>
      <p:pic>
        <p:nvPicPr>
          <p:cNvPr id="829" name="Google Shape;829;p107"/>
          <p:cNvPicPr preferRelativeResize="0"/>
          <p:nvPr/>
        </p:nvPicPr>
        <p:blipFill>
          <a:blip r:embed="rId4">
            <a:alphaModFix/>
          </a:blip>
          <a:stretch>
            <a:fillRect/>
          </a:stretch>
        </p:blipFill>
        <p:spPr>
          <a:xfrm>
            <a:off x="141216" y="4537775"/>
            <a:ext cx="478035" cy="42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812"/>
                                        </p:tgtEl>
                                        <p:attrNameLst>
                                          <p:attrName>style.visibility</p:attrName>
                                        </p:attrNameLst>
                                      </p:cBhvr>
                                      <p:to>
                                        <p:strVal val="visible"/>
                                      </p:to>
                                    </p:set>
                                    <p:animEffect filter="fade" transition="in">
                                      <p:cBhvr>
                                        <p:cTn dur="1000"/>
                                        <p:tgtEl>
                                          <p:spTgt spid="8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6"/>
                                        </p:tgtEl>
                                        <p:attrNameLst>
                                          <p:attrName>style.visibility</p:attrName>
                                        </p:attrNameLst>
                                      </p:cBhvr>
                                      <p:to>
                                        <p:strVal val="visible"/>
                                      </p:to>
                                    </p:set>
                                    <p:animEffect filter="fade" transition="in">
                                      <p:cBhvr>
                                        <p:cTn dur="1000"/>
                                        <p:tgtEl>
                                          <p:spTgt spid="81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817"/>
                                        </p:tgtEl>
                                        <p:attrNameLst>
                                          <p:attrName>style.visibility</p:attrName>
                                        </p:attrNameLst>
                                      </p:cBhvr>
                                      <p:to>
                                        <p:strVal val="visible"/>
                                      </p:to>
                                    </p:set>
                                    <p:animEffect filter="fade" transition="in">
                                      <p:cBhvr>
                                        <p:cTn dur="1000"/>
                                        <p:tgtEl>
                                          <p:spTgt spid="817"/>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819"/>
                                        </p:tgtEl>
                                        <p:attrNameLst>
                                          <p:attrName>style.visibility</p:attrName>
                                        </p:attrNameLst>
                                      </p:cBhvr>
                                      <p:to>
                                        <p:strVal val="visible"/>
                                      </p:to>
                                    </p:set>
                                    <p:animEffect filter="fade" transition="in">
                                      <p:cBhvr>
                                        <p:cTn dur="1000"/>
                                        <p:tgtEl>
                                          <p:spTgt spid="819"/>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818"/>
                                        </p:tgtEl>
                                        <p:attrNameLst>
                                          <p:attrName>style.visibility</p:attrName>
                                        </p:attrNameLst>
                                      </p:cBhvr>
                                      <p:to>
                                        <p:strVal val="visible"/>
                                      </p:to>
                                    </p:set>
                                    <p:animEffect filter="fade" transition="in">
                                      <p:cBhvr>
                                        <p:cTn dur="1000"/>
                                        <p:tgtEl>
                                          <p:spTgt spid="818"/>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820"/>
                                        </p:tgtEl>
                                        <p:attrNameLst>
                                          <p:attrName>style.visibility</p:attrName>
                                        </p:attrNameLst>
                                      </p:cBhvr>
                                      <p:to>
                                        <p:strVal val="visible"/>
                                      </p:to>
                                    </p:set>
                                    <p:animEffect filter="fade" transition="in">
                                      <p:cBhvr>
                                        <p:cTn dur="1000"/>
                                        <p:tgtEl>
                                          <p:spTgt spid="820"/>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821"/>
                                        </p:tgtEl>
                                        <p:attrNameLst>
                                          <p:attrName>style.visibility</p:attrName>
                                        </p:attrNameLst>
                                      </p:cBhvr>
                                      <p:to>
                                        <p:strVal val="visible"/>
                                      </p:to>
                                    </p:set>
                                    <p:animEffect filter="fade" transition="in">
                                      <p:cBhvr>
                                        <p:cTn dur="1000"/>
                                        <p:tgtEl>
                                          <p:spTgt spid="821"/>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822"/>
                                        </p:tgtEl>
                                        <p:attrNameLst>
                                          <p:attrName>style.visibility</p:attrName>
                                        </p:attrNameLst>
                                      </p:cBhvr>
                                      <p:to>
                                        <p:strVal val="visible"/>
                                      </p:to>
                                    </p:set>
                                    <p:animEffect filter="fade" transition="in">
                                      <p:cBhvr>
                                        <p:cTn dur="1000"/>
                                        <p:tgtEl>
                                          <p:spTgt spid="822"/>
                                        </p:tgtEl>
                                      </p:cBhvr>
                                    </p:animEffect>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823"/>
                                        </p:tgtEl>
                                        <p:attrNameLst>
                                          <p:attrName>style.visibility</p:attrName>
                                        </p:attrNameLst>
                                      </p:cBhvr>
                                      <p:to>
                                        <p:strVal val="visible"/>
                                      </p:to>
                                    </p:set>
                                    <p:animEffect filter="fade" transition="in">
                                      <p:cBhvr>
                                        <p:cTn dur="1000"/>
                                        <p:tgtEl>
                                          <p:spTgt spid="823"/>
                                        </p:tgtEl>
                                      </p:cBhvr>
                                    </p:animEffect>
                                  </p:childTnLst>
                                </p:cTn>
                              </p:par>
                            </p:childTnLst>
                          </p:cTn>
                        </p:par>
                        <p:par>
                          <p:cTn fill="hold">
                            <p:stCondLst>
                              <p:cond delay="8000"/>
                            </p:stCondLst>
                            <p:childTnLst>
                              <p:par>
                                <p:cTn fill="hold" nodeType="afterEffect" presetClass="entr" presetID="10" presetSubtype="0">
                                  <p:stCondLst>
                                    <p:cond delay="0"/>
                                  </p:stCondLst>
                                  <p:childTnLst>
                                    <p:set>
                                      <p:cBhvr>
                                        <p:cTn dur="1" fill="hold">
                                          <p:stCondLst>
                                            <p:cond delay="0"/>
                                          </p:stCondLst>
                                        </p:cTn>
                                        <p:tgtEl>
                                          <p:spTgt spid="824"/>
                                        </p:tgtEl>
                                        <p:attrNameLst>
                                          <p:attrName>style.visibility</p:attrName>
                                        </p:attrNameLst>
                                      </p:cBhvr>
                                      <p:to>
                                        <p:strVal val="visible"/>
                                      </p:to>
                                    </p:set>
                                    <p:animEffect filter="fade" transition="in">
                                      <p:cBhvr>
                                        <p:cTn dur="1000"/>
                                        <p:tgtEl>
                                          <p:spTgt spid="824"/>
                                        </p:tgtEl>
                                      </p:cBhvr>
                                    </p:animEffect>
                                  </p:childTnLst>
                                </p:cTn>
                              </p:par>
                            </p:childTnLst>
                          </p:cTn>
                        </p:par>
                        <p:par>
                          <p:cTn fill="hold">
                            <p:stCondLst>
                              <p:cond delay="9000"/>
                            </p:stCondLst>
                            <p:childTnLst>
                              <p:par>
                                <p:cTn fill="hold" nodeType="afterEffect" presetClass="entr" presetID="10" presetSubtype="0">
                                  <p:stCondLst>
                                    <p:cond delay="0"/>
                                  </p:stCondLst>
                                  <p:childTnLst>
                                    <p:set>
                                      <p:cBhvr>
                                        <p:cTn dur="1" fill="hold">
                                          <p:stCondLst>
                                            <p:cond delay="0"/>
                                          </p:stCondLst>
                                        </p:cTn>
                                        <p:tgtEl>
                                          <p:spTgt spid="825"/>
                                        </p:tgtEl>
                                        <p:attrNameLst>
                                          <p:attrName>style.visibility</p:attrName>
                                        </p:attrNameLst>
                                      </p:cBhvr>
                                      <p:to>
                                        <p:strVal val="visible"/>
                                      </p:to>
                                    </p:set>
                                    <p:animEffect filter="fade" transition="in">
                                      <p:cBhvr>
                                        <p:cTn dur="1000"/>
                                        <p:tgtEl>
                                          <p:spTgt spid="8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26"/>
                                        </p:tgtEl>
                                        <p:attrNameLst>
                                          <p:attrName>style.visibility</p:attrName>
                                        </p:attrNameLst>
                                      </p:cBhvr>
                                      <p:to>
                                        <p:strVal val="visible"/>
                                      </p:to>
                                    </p:set>
                                    <p:anim calcmode="lin" valueType="num">
                                      <p:cBhvr additive="base">
                                        <p:cTn dur="1000"/>
                                        <p:tgtEl>
                                          <p:spTgt spid="826"/>
                                        </p:tgtEl>
                                        <p:attrNameLst>
                                          <p:attrName>ppt_w</p:attrName>
                                        </p:attrNameLst>
                                      </p:cBhvr>
                                      <p:tavLst>
                                        <p:tav fmla="" tm="0">
                                          <p:val>
                                            <p:strVal val="0"/>
                                          </p:val>
                                        </p:tav>
                                        <p:tav fmla="" tm="100000">
                                          <p:val>
                                            <p:strVal val="#ppt_w"/>
                                          </p:val>
                                        </p:tav>
                                      </p:tavLst>
                                    </p:anim>
                                    <p:anim calcmode="lin" valueType="num">
                                      <p:cBhvr additive="base">
                                        <p:cTn dur="1000"/>
                                        <p:tgtEl>
                                          <p:spTgt spid="82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4E29AA"/>
            </a:gs>
            <a:gs pos="100000">
              <a:srgbClr val="31196C"/>
            </a:gs>
          </a:gsLst>
          <a:path path="circle">
            <a:fillToRect b="50%" l="50%" r="50%" t="50%"/>
          </a:path>
          <a:tileRect/>
        </a:gradFill>
      </p:bgPr>
    </p:bg>
    <p:spTree>
      <p:nvGrpSpPr>
        <p:cNvPr id="833" name="Shape 833"/>
        <p:cNvGrpSpPr/>
        <p:nvPr/>
      </p:nvGrpSpPr>
      <p:grpSpPr>
        <a:xfrm>
          <a:off x="0" y="0"/>
          <a:ext cx="0" cy="0"/>
          <a:chOff x="0" y="0"/>
          <a:chExt cx="0" cy="0"/>
        </a:xfrm>
      </p:grpSpPr>
      <p:sp>
        <p:nvSpPr>
          <p:cNvPr id="834" name="Google Shape;834;p108"/>
          <p:cNvSpPr txBox="1"/>
          <p:nvPr>
            <p:ph idx="4294967295" type="title"/>
          </p:nvPr>
        </p:nvSpPr>
        <p:spPr>
          <a:xfrm>
            <a:off x="311700" y="742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Luckiest Guy"/>
                <a:ea typeface="Luckiest Guy"/>
                <a:cs typeface="Luckiest Guy"/>
                <a:sym typeface="Luckiest Guy"/>
              </a:rPr>
              <a:t>Review</a:t>
            </a:r>
            <a:r>
              <a:rPr lang="en"/>
              <a:t>: Fraction Feud</a:t>
            </a:r>
            <a:endParaRPr/>
          </a:p>
        </p:txBody>
      </p:sp>
      <p:sp>
        <p:nvSpPr>
          <p:cNvPr id="835" name="Google Shape;835;p108"/>
          <p:cNvSpPr txBox="1"/>
          <p:nvPr/>
        </p:nvSpPr>
        <p:spPr>
          <a:xfrm>
            <a:off x="6197600" y="4720750"/>
            <a:ext cx="2946300" cy="4245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9900FF"/>
                </a:solidFill>
                <a:latin typeface="Varela Round"/>
                <a:ea typeface="Varela Round"/>
                <a:cs typeface="Varela Round"/>
                <a:sym typeface="Varela Round"/>
              </a:rPr>
              <a:t>Find examples of fractions</a:t>
            </a:r>
            <a:endParaRPr b="1" sz="1600">
              <a:solidFill>
                <a:srgbClr val="9900FF"/>
              </a:solidFill>
              <a:latin typeface="Varela Round"/>
              <a:ea typeface="Varela Round"/>
              <a:cs typeface="Varela Round"/>
              <a:sym typeface="Varela Round"/>
            </a:endParaRPr>
          </a:p>
        </p:txBody>
      </p:sp>
      <p:pic>
        <p:nvPicPr>
          <p:cNvPr descr="Fractions are Everywhere shows how fractions are found all around us. " id="836" name="Google Shape;836;p108" title="Fractions are Everywhere">
            <a:hlinkClick r:id="rId3"/>
          </p:cNvPr>
          <p:cNvPicPr preferRelativeResize="0"/>
          <p:nvPr/>
        </p:nvPicPr>
        <p:blipFill>
          <a:blip r:embed="rId4">
            <a:alphaModFix/>
          </a:blip>
          <a:stretch>
            <a:fillRect/>
          </a:stretch>
        </p:blipFill>
        <p:spPr>
          <a:xfrm>
            <a:off x="2286000" y="951750"/>
            <a:ext cx="4572000" cy="3429000"/>
          </a:xfrm>
          <a:prstGeom prst="rect">
            <a:avLst/>
          </a:prstGeom>
          <a:noFill/>
          <a:ln>
            <a:noFill/>
          </a:ln>
        </p:spPr>
      </p:pic>
      <p:pic>
        <p:nvPicPr>
          <p:cNvPr id="837" name="Google Shape;837;p108"/>
          <p:cNvPicPr preferRelativeResize="0"/>
          <p:nvPr/>
        </p:nvPicPr>
        <p:blipFill>
          <a:blip r:embed="rId5">
            <a:alphaModFix/>
          </a:blip>
          <a:stretch>
            <a:fillRect/>
          </a:stretch>
        </p:blipFill>
        <p:spPr>
          <a:xfrm>
            <a:off x="141216" y="4537775"/>
            <a:ext cx="478035" cy="42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6"/>
                                        </p:tgtEl>
                                        <p:attrNameLst>
                                          <p:attrName>style.visibility</p:attrName>
                                        </p:attrNameLst>
                                      </p:cBhvr>
                                      <p:to>
                                        <p:strVal val="visible"/>
                                      </p:to>
                                    </p:set>
                                    <p:animEffect filter="fade" transition="in">
                                      <p:cBhvr>
                                        <p:cTn dur="1000"/>
                                        <p:tgtEl>
                                          <p:spTgt spid="8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900FF">
                <a:alpha val="91764"/>
              </a:srgbClr>
            </a:gs>
            <a:gs pos="100000">
              <a:srgbClr val="80008C"/>
            </a:gs>
          </a:gsLst>
          <a:path path="circle">
            <a:fillToRect b="50%" l="50%" r="50%" t="50%"/>
          </a:path>
          <a:tileRect/>
        </a:gradFill>
      </p:bgPr>
    </p:bg>
    <p:spTree>
      <p:nvGrpSpPr>
        <p:cNvPr id="841" name="Shape 841"/>
        <p:cNvGrpSpPr/>
        <p:nvPr/>
      </p:nvGrpSpPr>
      <p:grpSpPr>
        <a:xfrm>
          <a:off x="0" y="0"/>
          <a:ext cx="0" cy="0"/>
          <a:chOff x="0" y="0"/>
          <a:chExt cx="0" cy="0"/>
        </a:xfrm>
      </p:grpSpPr>
      <p:graphicFrame>
        <p:nvGraphicFramePr>
          <p:cNvPr id="842" name="Google Shape;842;p109"/>
          <p:cNvGraphicFramePr/>
          <p:nvPr/>
        </p:nvGraphicFramePr>
        <p:xfrm>
          <a:off x="237475" y="1368200"/>
          <a:ext cx="3000000" cy="3000000"/>
        </p:xfrm>
        <a:graphic>
          <a:graphicData uri="http://schemas.openxmlformats.org/drawingml/2006/table">
            <a:tbl>
              <a:tblPr>
                <a:noFill/>
                <a:tableStyleId>{C604C280-1818-408E-8522-C8C8F6DB5142}</a:tableStyleId>
              </a:tblPr>
              <a:tblGrid>
                <a:gridCol w="1102825"/>
                <a:gridCol w="3231700"/>
                <a:gridCol w="3201275"/>
                <a:gridCol w="1219000"/>
              </a:tblGrid>
              <a:tr h="300950">
                <a:tc>
                  <a:txBody>
                    <a:bodyPr/>
                    <a:lstStyle/>
                    <a:p>
                      <a:pPr indent="0" lvl="0" marL="0" rtl="0" algn="ctr">
                        <a:spcBef>
                          <a:spcPts val="0"/>
                        </a:spcBef>
                        <a:spcAft>
                          <a:spcPts val="0"/>
                        </a:spcAft>
                        <a:buNone/>
                      </a:pPr>
                      <a:r>
                        <a:rPr b="1" lang="en">
                          <a:solidFill>
                            <a:srgbClr val="434343"/>
                          </a:solidFill>
                        </a:rPr>
                        <a:t>QR</a:t>
                      </a:r>
                      <a:endParaRPr b="1">
                        <a:solidFill>
                          <a:srgbClr val="434343"/>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b="1" lang="en">
                          <a:solidFill>
                            <a:srgbClr val="434343"/>
                          </a:solidFill>
                        </a:rPr>
                        <a:t>HYPER-LINK </a:t>
                      </a:r>
                      <a:endParaRPr b="1">
                        <a:solidFill>
                          <a:srgbClr val="434343"/>
                        </a:solidFill>
                        <a:latin typeface="Roboto"/>
                        <a:ea typeface="Roboto"/>
                        <a:cs typeface="Roboto"/>
                        <a:sym typeface="Roboto"/>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b="1" lang="en">
                          <a:solidFill>
                            <a:srgbClr val="434343"/>
                          </a:solidFill>
                        </a:rPr>
                        <a:t>PREVIEW</a:t>
                      </a:r>
                      <a:endParaRPr b="1">
                        <a:solidFill>
                          <a:srgbClr val="434343"/>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b="1" lang="en" sz="1100">
                          <a:solidFill>
                            <a:srgbClr val="434343"/>
                          </a:solidFill>
                          <a:latin typeface="Roboto"/>
                          <a:ea typeface="Roboto"/>
                          <a:cs typeface="Roboto"/>
                          <a:sym typeface="Roboto"/>
                        </a:rPr>
                        <a:t>STANDARD</a:t>
                      </a:r>
                      <a:endParaRPr b="1" sz="1100">
                        <a:solidFill>
                          <a:srgbClr val="434343"/>
                        </a:solidFill>
                        <a:latin typeface="Roboto"/>
                        <a:ea typeface="Roboto"/>
                        <a:cs typeface="Roboto"/>
                        <a:sym typeface="Roboto"/>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D9D9D9"/>
                    </a:solidFill>
                  </a:tcPr>
                </a:tc>
              </a:tr>
              <a:tr h="457175">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500" u="sng">
                          <a:solidFill>
                            <a:srgbClr val="FFFFFF"/>
                          </a:solidFill>
                          <a:latin typeface="Roboto"/>
                          <a:ea typeface="Roboto"/>
                          <a:cs typeface="Roboto"/>
                          <a:sym typeface="Roboto"/>
                          <a:hlinkClick r:id="rId3">
                            <a:extLst>
                              <a:ext uri="{A12FA001-AC4F-418D-AE19-62706E023703}">
                                <ahyp:hlinkClr val="tx"/>
                              </a:ext>
                            </a:extLst>
                          </a:hlinkClick>
                        </a:rPr>
                        <a:t>https://www.commoncoresheets.com/naming-fractions/483/oat</a:t>
                      </a:r>
                      <a:endParaRPr sz="1500">
                        <a:solidFill>
                          <a:srgbClr val="FFFFFF"/>
                        </a:solidFill>
                        <a:latin typeface="Roboto"/>
                        <a:ea typeface="Roboto"/>
                        <a:cs typeface="Roboto"/>
                        <a:sym typeface="Roboto"/>
                      </a:endParaRPr>
                    </a:p>
                    <a:p>
                      <a:pPr indent="0" lvl="0" marL="0" rtl="0" algn="l">
                        <a:spcBef>
                          <a:spcPts val="0"/>
                        </a:spcBef>
                        <a:spcAft>
                          <a:spcPts val="0"/>
                        </a:spcAft>
                        <a:buNone/>
                      </a:pPr>
                      <a:r>
                        <a:t/>
                      </a:r>
                      <a:endParaRPr sz="1500">
                        <a:solidFill>
                          <a:srgbClr val="FFFFFF"/>
                        </a:solidFill>
                        <a:latin typeface="Roboto"/>
                        <a:ea typeface="Roboto"/>
                        <a:cs typeface="Roboto"/>
                        <a:sym typeface="Roboto"/>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Roboto"/>
                        <a:ea typeface="Roboto"/>
                        <a:cs typeface="Roboto"/>
                        <a:sym typeface="Roboto"/>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800">
                          <a:solidFill>
                            <a:srgbClr val="FFFFFF"/>
                          </a:solidFill>
                          <a:latin typeface="Roboto"/>
                          <a:ea typeface="Roboto"/>
                          <a:cs typeface="Roboto"/>
                          <a:sym typeface="Roboto"/>
                        </a:rPr>
                        <a:t>2.NF.1</a:t>
                      </a:r>
                      <a:endParaRPr sz="1800">
                        <a:solidFill>
                          <a:srgbClr val="FFFFFF"/>
                        </a:solidFill>
                        <a:latin typeface="Roboto"/>
                        <a:ea typeface="Roboto"/>
                        <a:cs typeface="Roboto"/>
                        <a:sym typeface="Roboto"/>
                      </a:endParaRPr>
                    </a:p>
                    <a:p>
                      <a:pPr indent="0" lvl="0" marL="0" rtl="0" algn="ctr">
                        <a:spcBef>
                          <a:spcPts val="0"/>
                        </a:spcBef>
                        <a:spcAft>
                          <a:spcPts val="0"/>
                        </a:spcAft>
                        <a:buNone/>
                      </a:pPr>
                      <a:r>
                        <a:rPr lang="en" sz="1800">
                          <a:solidFill>
                            <a:srgbClr val="FFFFFF"/>
                          </a:solidFill>
                          <a:latin typeface="Roboto"/>
                          <a:ea typeface="Roboto"/>
                          <a:cs typeface="Roboto"/>
                          <a:sym typeface="Roboto"/>
                        </a:rPr>
                        <a:t>2.NF.3</a:t>
                      </a:r>
                      <a:endParaRPr sz="1800">
                        <a:solidFill>
                          <a:srgbClr val="FFFFFF"/>
                        </a:solidFill>
                        <a:latin typeface="Roboto"/>
                        <a:ea typeface="Roboto"/>
                        <a:cs typeface="Roboto"/>
                        <a:sym typeface="Roboto"/>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110475">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500" u="sng">
                          <a:solidFill>
                            <a:srgbClr val="FFFFFF"/>
                          </a:solidFill>
                          <a:latin typeface="Roboto"/>
                          <a:ea typeface="Roboto"/>
                          <a:cs typeface="Roboto"/>
                          <a:sym typeface="Roboto"/>
                          <a:hlinkClick r:id="rId4">
                            <a:extLst>
                              <a:ext uri="{A12FA001-AC4F-418D-AE19-62706E023703}">
                                <ahyp:hlinkClr val="tx"/>
                              </a:ext>
                            </a:extLst>
                          </a:hlinkClick>
                        </a:rPr>
                        <a:t>https://www.commoncoresheets.com/adding-parts-of-a-whole/410/oat</a:t>
                      </a:r>
                      <a:endParaRPr/>
                    </a:p>
                    <a:p>
                      <a:pPr indent="0" lvl="0" marL="0" rtl="0" algn="l">
                        <a:spcBef>
                          <a:spcPts val="0"/>
                        </a:spcBef>
                        <a:spcAft>
                          <a:spcPts val="0"/>
                        </a:spcAft>
                        <a:buNone/>
                      </a:pPr>
                      <a:r>
                        <a:t/>
                      </a:r>
                      <a:endParaRPr sz="1500">
                        <a:solidFill>
                          <a:srgbClr val="FFFFFF"/>
                        </a:solidFill>
                        <a:latin typeface="Roboto"/>
                        <a:ea typeface="Roboto"/>
                        <a:cs typeface="Roboto"/>
                        <a:sym typeface="Roboto"/>
                      </a:endParaRPr>
                    </a:p>
                    <a:p>
                      <a:pPr indent="0" lvl="0" marL="0" rtl="0" algn="l">
                        <a:spcBef>
                          <a:spcPts val="0"/>
                        </a:spcBef>
                        <a:spcAft>
                          <a:spcPts val="0"/>
                        </a:spcAft>
                        <a:buNone/>
                      </a:pPr>
                      <a:r>
                        <a:t/>
                      </a:r>
                      <a:endParaRPr sz="1500">
                        <a:solidFill>
                          <a:srgbClr val="FFFFFF"/>
                        </a:solidFill>
                        <a:latin typeface="Roboto"/>
                        <a:ea typeface="Roboto"/>
                        <a:cs typeface="Roboto"/>
                        <a:sym typeface="Roboto"/>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Roboto"/>
                        <a:ea typeface="Roboto"/>
                        <a:cs typeface="Roboto"/>
                        <a:sym typeface="Roboto"/>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800">
                          <a:solidFill>
                            <a:srgbClr val="FFFFFF"/>
                          </a:solidFill>
                          <a:latin typeface="Roboto"/>
                          <a:ea typeface="Roboto"/>
                          <a:cs typeface="Roboto"/>
                          <a:sym typeface="Roboto"/>
                        </a:rPr>
                        <a:t>2.NF.1</a:t>
                      </a:r>
                      <a:endParaRPr sz="1800">
                        <a:solidFill>
                          <a:srgbClr val="FFFFFF"/>
                        </a:solidFill>
                        <a:latin typeface="Roboto"/>
                        <a:ea typeface="Roboto"/>
                        <a:cs typeface="Roboto"/>
                        <a:sym typeface="Roboto"/>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476350">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500" u="sng">
                          <a:solidFill>
                            <a:srgbClr val="FFFFFF"/>
                          </a:solidFill>
                          <a:latin typeface="Roboto"/>
                          <a:ea typeface="Roboto"/>
                          <a:cs typeface="Roboto"/>
                          <a:sym typeface="Roboto"/>
                          <a:hlinkClick r:id="rId5">
                            <a:extLst>
                              <a:ext uri="{A12FA001-AC4F-418D-AE19-62706E023703}">
                                <ahyp:hlinkClr val="tx"/>
                              </a:ext>
                            </a:extLst>
                          </a:hlinkClick>
                        </a:rPr>
                        <a:t>https://www.commoncoresheets.com/adding-unit-fractions/411/oat</a:t>
                      </a:r>
                      <a:endParaRPr sz="1500">
                        <a:solidFill>
                          <a:srgbClr val="FFFFFF"/>
                        </a:solidFill>
                        <a:latin typeface="Roboto"/>
                        <a:ea typeface="Roboto"/>
                        <a:cs typeface="Roboto"/>
                        <a:sym typeface="Roboto"/>
                      </a:endParaRPr>
                    </a:p>
                    <a:p>
                      <a:pPr indent="0" lvl="0" marL="0" rtl="0" algn="l">
                        <a:spcBef>
                          <a:spcPts val="0"/>
                        </a:spcBef>
                        <a:spcAft>
                          <a:spcPts val="0"/>
                        </a:spcAft>
                        <a:buNone/>
                      </a:pPr>
                      <a:r>
                        <a:t/>
                      </a:r>
                      <a:endParaRPr sz="1500">
                        <a:solidFill>
                          <a:srgbClr val="FFFFFF"/>
                        </a:solidFill>
                        <a:latin typeface="Roboto"/>
                        <a:ea typeface="Roboto"/>
                        <a:cs typeface="Roboto"/>
                        <a:sym typeface="Roboto"/>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Roboto"/>
                        <a:ea typeface="Roboto"/>
                        <a:cs typeface="Roboto"/>
                        <a:sym typeface="Roboto"/>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800">
                          <a:solidFill>
                            <a:srgbClr val="FFFFFF"/>
                          </a:solidFill>
                          <a:latin typeface="Roboto"/>
                          <a:ea typeface="Roboto"/>
                          <a:cs typeface="Roboto"/>
                          <a:sym typeface="Roboto"/>
                        </a:rPr>
                        <a:t>2.NF.1</a:t>
                      </a:r>
                      <a:endParaRPr sz="1200">
                        <a:solidFill>
                          <a:srgbClr val="FFFFFF"/>
                        </a:solidFill>
                        <a:latin typeface="Roboto"/>
                        <a:ea typeface="Roboto"/>
                        <a:cs typeface="Roboto"/>
                        <a:sym typeface="Roboto"/>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sp>
        <p:nvSpPr>
          <p:cNvPr id="843" name="Google Shape;843;p109"/>
          <p:cNvSpPr txBox="1"/>
          <p:nvPr>
            <p:ph idx="4294967295" type="title"/>
          </p:nvPr>
        </p:nvSpPr>
        <p:spPr>
          <a:xfrm>
            <a:off x="311700" y="742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FFFFFF"/>
                </a:solidFill>
                <a:latin typeface="Luckiest Guy"/>
                <a:ea typeface="Luckiest Guy"/>
                <a:cs typeface="Luckiest Guy"/>
                <a:sym typeface="Luckiest Guy"/>
              </a:rPr>
              <a:t>Independent work</a:t>
            </a:r>
            <a:r>
              <a:rPr lang="en">
                <a:solidFill>
                  <a:srgbClr val="FFFFFF"/>
                </a:solidFill>
              </a:rPr>
              <a:t>: Adding Unit Fractions</a:t>
            </a:r>
            <a:endParaRPr>
              <a:solidFill>
                <a:srgbClr val="FFFFFF"/>
              </a:solidFill>
            </a:endParaRPr>
          </a:p>
        </p:txBody>
      </p:sp>
      <p:sp>
        <p:nvSpPr>
          <p:cNvPr id="844" name="Google Shape;844;p109"/>
          <p:cNvSpPr txBox="1"/>
          <p:nvPr/>
        </p:nvSpPr>
        <p:spPr>
          <a:xfrm>
            <a:off x="311700" y="518925"/>
            <a:ext cx="8520600" cy="4002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b="1" lang="en" u="sng">
                <a:solidFill>
                  <a:srgbClr val="FFFFFF"/>
                </a:solidFill>
                <a:latin typeface="Montserrat"/>
                <a:ea typeface="Montserrat"/>
                <a:cs typeface="Montserrat"/>
                <a:sym typeface="Montserrat"/>
              </a:rPr>
              <a:t>Objective statement #2: I can add unit fractions to create bigger fractions.</a:t>
            </a:r>
            <a:endParaRPr b="1" u="sng">
              <a:solidFill>
                <a:srgbClr val="FFFFFF"/>
              </a:solidFill>
              <a:latin typeface="Montserrat"/>
              <a:ea typeface="Montserrat"/>
              <a:cs typeface="Montserrat"/>
              <a:sym typeface="Montserrat"/>
            </a:endParaRPr>
          </a:p>
        </p:txBody>
      </p:sp>
      <p:sp>
        <p:nvSpPr>
          <p:cNvPr id="845" name="Google Shape;845;p109"/>
          <p:cNvSpPr txBox="1"/>
          <p:nvPr/>
        </p:nvSpPr>
        <p:spPr>
          <a:xfrm>
            <a:off x="382013" y="798350"/>
            <a:ext cx="84693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rgbClr val="FFFFFF"/>
                </a:solidFill>
                <a:latin typeface="Montserrat"/>
                <a:ea typeface="Montserrat"/>
                <a:cs typeface="Montserrat"/>
                <a:sym typeface="Montserrat"/>
              </a:rPr>
              <a:t>How to do it</a:t>
            </a:r>
            <a:r>
              <a:rPr lang="en" sz="1100">
                <a:solidFill>
                  <a:srgbClr val="FFFFFF"/>
                </a:solidFill>
                <a:latin typeface="Montserrat Medium"/>
                <a:ea typeface="Montserrat Medium"/>
                <a:cs typeface="Montserrat Medium"/>
                <a:sym typeface="Montserrat Medium"/>
              </a:rPr>
              <a:t>:</a:t>
            </a:r>
            <a:r>
              <a:rPr b="1" lang="en" sz="1200">
                <a:solidFill>
                  <a:srgbClr val="FFFFFF"/>
                </a:solidFill>
                <a:latin typeface="Montserrat"/>
                <a:ea typeface="Montserrat"/>
                <a:cs typeface="Montserrat"/>
                <a:sym typeface="Montserrat"/>
              </a:rPr>
              <a:t> </a:t>
            </a:r>
            <a:r>
              <a:rPr lang="en" sz="1200">
                <a:solidFill>
                  <a:srgbClr val="FFFFFF"/>
                </a:solidFill>
                <a:latin typeface="Montserrat"/>
                <a:ea typeface="Montserrat"/>
                <a:cs typeface="Montserrat"/>
                <a:sym typeface="Montserrat"/>
              </a:rPr>
              <a:t>Each link/QR code will take you to a different set of problems. Answer questions until you feel that you have mastered the concept. If you struggle at first, keep trying until you get 3 in a row correct.</a:t>
            </a:r>
            <a:endParaRPr sz="1200">
              <a:solidFill>
                <a:srgbClr val="FFFFFF"/>
              </a:solidFill>
              <a:latin typeface="Montserrat"/>
              <a:ea typeface="Montserrat"/>
              <a:cs typeface="Montserrat"/>
              <a:sym typeface="Montserrat"/>
            </a:endParaRPr>
          </a:p>
        </p:txBody>
      </p:sp>
      <p:pic>
        <p:nvPicPr>
          <p:cNvPr id="846" name="Google Shape;846;p109"/>
          <p:cNvPicPr preferRelativeResize="0"/>
          <p:nvPr/>
        </p:nvPicPr>
        <p:blipFill rotWithShape="1">
          <a:blip r:embed="rId6">
            <a:alphaModFix/>
          </a:blip>
          <a:srcRect b="40388" l="0" r="0" t="4907"/>
          <a:stretch/>
        </p:blipFill>
        <p:spPr>
          <a:xfrm>
            <a:off x="5555372" y="2855575"/>
            <a:ext cx="1544175" cy="951225"/>
          </a:xfrm>
          <a:prstGeom prst="rect">
            <a:avLst/>
          </a:prstGeom>
          <a:noFill/>
          <a:ln>
            <a:noFill/>
          </a:ln>
        </p:spPr>
      </p:pic>
      <p:pic>
        <p:nvPicPr>
          <p:cNvPr id="847" name="Google Shape;847;p109"/>
          <p:cNvPicPr preferRelativeResize="0"/>
          <p:nvPr/>
        </p:nvPicPr>
        <p:blipFill rotWithShape="1">
          <a:blip r:embed="rId7">
            <a:alphaModFix/>
          </a:blip>
          <a:srcRect b="10920" l="0" r="0" t="6849"/>
          <a:stretch/>
        </p:blipFill>
        <p:spPr>
          <a:xfrm>
            <a:off x="5752522" y="3939525"/>
            <a:ext cx="1149875" cy="951225"/>
          </a:xfrm>
          <a:prstGeom prst="rect">
            <a:avLst/>
          </a:prstGeom>
          <a:noFill/>
          <a:ln>
            <a:noFill/>
          </a:ln>
        </p:spPr>
      </p:pic>
      <p:grpSp>
        <p:nvGrpSpPr>
          <p:cNvPr id="848" name="Google Shape;848;p109"/>
          <p:cNvGrpSpPr/>
          <p:nvPr/>
        </p:nvGrpSpPr>
        <p:grpSpPr>
          <a:xfrm>
            <a:off x="5295578" y="1800676"/>
            <a:ext cx="2063763" cy="922168"/>
            <a:chOff x="4915600" y="3837000"/>
            <a:chExt cx="2482275" cy="1109175"/>
          </a:xfrm>
        </p:grpSpPr>
        <p:pic>
          <p:nvPicPr>
            <p:cNvPr id="849" name="Google Shape;849;p109"/>
            <p:cNvPicPr preferRelativeResize="0"/>
            <p:nvPr/>
          </p:nvPicPr>
          <p:blipFill rotWithShape="1">
            <a:blip r:embed="rId8">
              <a:alphaModFix/>
            </a:blip>
            <a:srcRect b="43339" l="0" r="0" t="0"/>
            <a:stretch/>
          </p:blipFill>
          <p:spPr>
            <a:xfrm>
              <a:off x="4915600" y="3837000"/>
              <a:ext cx="1309581" cy="1109175"/>
            </a:xfrm>
            <a:prstGeom prst="rect">
              <a:avLst/>
            </a:prstGeom>
            <a:noFill/>
            <a:ln>
              <a:noFill/>
            </a:ln>
          </p:spPr>
        </p:pic>
        <p:pic>
          <p:nvPicPr>
            <p:cNvPr id="850" name="Google Shape;850;p109"/>
            <p:cNvPicPr preferRelativeResize="0"/>
            <p:nvPr/>
          </p:nvPicPr>
          <p:blipFill rotWithShape="1">
            <a:blip r:embed="rId8">
              <a:alphaModFix/>
            </a:blip>
            <a:srcRect b="0" l="14134" r="13600" t="55787"/>
            <a:stretch/>
          </p:blipFill>
          <p:spPr>
            <a:xfrm>
              <a:off x="6185125" y="3837000"/>
              <a:ext cx="1212750" cy="1109175"/>
            </a:xfrm>
            <a:prstGeom prst="rect">
              <a:avLst/>
            </a:prstGeom>
            <a:noFill/>
            <a:ln>
              <a:noFill/>
            </a:ln>
          </p:spPr>
        </p:pic>
      </p:grpSp>
      <p:pic>
        <p:nvPicPr>
          <p:cNvPr id="851" name="Google Shape;851;p109"/>
          <p:cNvPicPr preferRelativeResize="0"/>
          <p:nvPr/>
        </p:nvPicPr>
        <p:blipFill>
          <a:blip r:embed="rId9">
            <a:alphaModFix/>
          </a:blip>
          <a:stretch>
            <a:fillRect/>
          </a:stretch>
        </p:blipFill>
        <p:spPr>
          <a:xfrm>
            <a:off x="382025" y="1817050"/>
            <a:ext cx="889425" cy="889425"/>
          </a:xfrm>
          <a:prstGeom prst="rect">
            <a:avLst/>
          </a:prstGeom>
          <a:noFill/>
          <a:ln>
            <a:noFill/>
          </a:ln>
        </p:spPr>
      </p:pic>
      <p:pic>
        <p:nvPicPr>
          <p:cNvPr id="852" name="Google Shape;852;p109"/>
          <p:cNvPicPr preferRelativeResize="0"/>
          <p:nvPr/>
        </p:nvPicPr>
        <p:blipFill>
          <a:blip r:embed="rId10">
            <a:alphaModFix/>
          </a:blip>
          <a:stretch>
            <a:fillRect/>
          </a:stretch>
        </p:blipFill>
        <p:spPr>
          <a:xfrm>
            <a:off x="382025" y="2888550"/>
            <a:ext cx="889425" cy="889425"/>
          </a:xfrm>
          <a:prstGeom prst="rect">
            <a:avLst/>
          </a:prstGeom>
          <a:noFill/>
          <a:ln>
            <a:noFill/>
          </a:ln>
        </p:spPr>
      </p:pic>
      <p:pic>
        <p:nvPicPr>
          <p:cNvPr id="853" name="Google Shape;853;p109"/>
          <p:cNvPicPr preferRelativeResize="0"/>
          <p:nvPr/>
        </p:nvPicPr>
        <p:blipFill>
          <a:blip r:embed="rId11">
            <a:alphaModFix/>
          </a:blip>
          <a:stretch>
            <a:fillRect/>
          </a:stretch>
        </p:blipFill>
        <p:spPr>
          <a:xfrm>
            <a:off x="382025" y="3960050"/>
            <a:ext cx="889425" cy="88942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900FF">
                <a:alpha val="91764"/>
              </a:srgbClr>
            </a:gs>
            <a:gs pos="100000">
              <a:srgbClr val="80008C"/>
            </a:gs>
          </a:gsLst>
          <a:path path="circle">
            <a:fillToRect b="50%" l="50%" r="50%" t="50%"/>
          </a:path>
          <a:tileRect/>
        </a:gradFill>
      </p:bgPr>
    </p:bg>
    <p:spTree>
      <p:nvGrpSpPr>
        <p:cNvPr id="857" name="Shape 857"/>
        <p:cNvGrpSpPr/>
        <p:nvPr/>
      </p:nvGrpSpPr>
      <p:grpSpPr>
        <a:xfrm>
          <a:off x="0" y="0"/>
          <a:ext cx="0" cy="0"/>
          <a:chOff x="0" y="0"/>
          <a:chExt cx="0" cy="0"/>
        </a:xfrm>
      </p:grpSpPr>
      <p:graphicFrame>
        <p:nvGraphicFramePr>
          <p:cNvPr id="858" name="Google Shape;858;p110"/>
          <p:cNvGraphicFramePr/>
          <p:nvPr/>
        </p:nvGraphicFramePr>
        <p:xfrm>
          <a:off x="237475" y="1368200"/>
          <a:ext cx="3000000" cy="3000000"/>
        </p:xfrm>
        <a:graphic>
          <a:graphicData uri="http://schemas.openxmlformats.org/drawingml/2006/table">
            <a:tbl>
              <a:tblPr>
                <a:noFill/>
                <a:tableStyleId>{C604C280-1818-408E-8522-C8C8F6DB5142}</a:tableStyleId>
              </a:tblPr>
              <a:tblGrid>
                <a:gridCol w="1102825"/>
                <a:gridCol w="3231700"/>
                <a:gridCol w="3371375"/>
                <a:gridCol w="1048900"/>
              </a:tblGrid>
              <a:tr h="300950">
                <a:tc>
                  <a:txBody>
                    <a:bodyPr/>
                    <a:lstStyle/>
                    <a:p>
                      <a:pPr indent="0" lvl="0" marL="0" rtl="0" algn="ctr">
                        <a:spcBef>
                          <a:spcPts val="0"/>
                        </a:spcBef>
                        <a:spcAft>
                          <a:spcPts val="0"/>
                        </a:spcAft>
                        <a:buNone/>
                      </a:pPr>
                      <a:r>
                        <a:rPr b="1" lang="en">
                          <a:solidFill>
                            <a:srgbClr val="434343"/>
                          </a:solidFill>
                        </a:rPr>
                        <a:t>QR</a:t>
                      </a:r>
                      <a:endParaRPr b="1">
                        <a:solidFill>
                          <a:srgbClr val="434343"/>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b="1" lang="en">
                          <a:solidFill>
                            <a:srgbClr val="434343"/>
                          </a:solidFill>
                        </a:rPr>
                        <a:t>HYPER-LINK </a:t>
                      </a:r>
                      <a:endParaRPr b="1">
                        <a:solidFill>
                          <a:srgbClr val="434343"/>
                        </a:solidFill>
                        <a:latin typeface="Roboto"/>
                        <a:ea typeface="Roboto"/>
                        <a:cs typeface="Roboto"/>
                        <a:sym typeface="Roboto"/>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b="1" lang="en">
                          <a:solidFill>
                            <a:srgbClr val="434343"/>
                          </a:solidFill>
                        </a:rPr>
                        <a:t>PREVIEW</a:t>
                      </a:r>
                      <a:endParaRPr b="1">
                        <a:solidFill>
                          <a:srgbClr val="434343"/>
                        </a:solidFill>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D9D9D9"/>
                    </a:solidFill>
                  </a:tcPr>
                </a:tc>
                <a:tc>
                  <a:txBody>
                    <a:bodyPr/>
                    <a:lstStyle/>
                    <a:p>
                      <a:pPr indent="0" lvl="0" marL="0" rtl="0" algn="l">
                        <a:spcBef>
                          <a:spcPts val="0"/>
                        </a:spcBef>
                        <a:spcAft>
                          <a:spcPts val="0"/>
                        </a:spcAft>
                        <a:buNone/>
                      </a:pPr>
                      <a:r>
                        <a:rPr b="1" lang="en" sz="1100">
                          <a:solidFill>
                            <a:srgbClr val="434343"/>
                          </a:solidFill>
                          <a:latin typeface="Roboto"/>
                          <a:ea typeface="Roboto"/>
                          <a:cs typeface="Roboto"/>
                          <a:sym typeface="Roboto"/>
                        </a:rPr>
                        <a:t>STANDARDS</a:t>
                      </a:r>
                      <a:endParaRPr b="1" sz="1100">
                        <a:solidFill>
                          <a:srgbClr val="434343"/>
                        </a:solidFill>
                        <a:latin typeface="Roboto"/>
                        <a:ea typeface="Roboto"/>
                        <a:cs typeface="Roboto"/>
                        <a:sym typeface="Roboto"/>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D9D9D9"/>
                    </a:solidFill>
                  </a:tcPr>
                </a:tc>
              </a:tr>
              <a:tr h="457175">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500" u="sng">
                          <a:solidFill>
                            <a:srgbClr val="FFFFFF"/>
                          </a:solidFill>
                          <a:latin typeface="Roboto"/>
                          <a:ea typeface="Roboto"/>
                          <a:cs typeface="Roboto"/>
                          <a:sym typeface="Roboto"/>
                          <a:hlinkClick r:id="rId3">
                            <a:extLst>
                              <a:ext uri="{A12FA001-AC4F-418D-AE19-62706E023703}">
                                <ahyp:hlinkClr val="tx"/>
                              </a:ext>
                            </a:extLst>
                          </a:hlinkClick>
                        </a:rPr>
                        <a:t>https://www.commoncoresheets.com/determining-fraction-value-on-a-number-line/485/oat</a:t>
                      </a:r>
                      <a:endParaRPr sz="1500">
                        <a:solidFill>
                          <a:srgbClr val="FFFFFF"/>
                        </a:solidFill>
                        <a:latin typeface="Roboto"/>
                        <a:ea typeface="Roboto"/>
                        <a:cs typeface="Roboto"/>
                        <a:sym typeface="Roboto"/>
                      </a:endParaRPr>
                    </a:p>
                    <a:p>
                      <a:pPr indent="0" lvl="0" marL="0" rtl="0" algn="l">
                        <a:spcBef>
                          <a:spcPts val="0"/>
                        </a:spcBef>
                        <a:spcAft>
                          <a:spcPts val="0"/>
                        </a:spcAft>
                        <a:buNone/>
                      </a:pPr>
                      <a:r>
                        <a:t/>
                      </a:r>
                      <a:endParaRPr sz="1500">
                        <a:solidFill>
                          <a:srgbClr val="FFFFFF"/>
                        </a:solidFill>
                        <a:latin typeface="Roboto"/>
                        <a:ea typeface="Roboto"/>
                        <a:cs typeface="Roboto"/>
                        <a:sym typeface="Roboto"/>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Roboto"/>
                        <a:ea typeface="Roboto"/>
                        <a:cs typeface="Roboto"/>
                        <a:sym typeface="Roboto"/>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800">
                          <a:solidFill>
                            <a:srgbClr val="FFFFFF"/>
                          </a:solidFill>
                          <a:latin typeface="Roboto"/>
                          <a:ea typeface="Roboto"/>
                          <a:cs typeface="Roboto"/>
                          <a:sym typeface="Roboto"/>
                        </a:rPr>
                        <a:t>2.NF.1</a:t>
                      </a:r>
                      <a:endParaRPr sz="1800">
                        <a:solidFill>
                          <a:srgbClr val="FFFFFF"/>
                        </a:solidFill>
                        <a:latin typeface="Roboto"/>
                        <a:ea typeface="Roboto"/>
                        <a:cs typeface="Roboto"/>
                        <a:sym typeface="Roboto"/>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110475">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500" u="sng">
                          <a:solidFill>
                            <a:srgbClr val="FFFFFF"/>
                          </a:solidFill>
                          <a:latin typeface="Roboto"/>
                          <a:ea typeface="Roboto"/>
                          <a:cs typeface="Roboto"/>
                          <a:sym typeface="Roboto"/>
                          <a:hlinkClick r:id="rId4">
                            <a:extLst>
                              <a:ext uri="{A12FA001-AC4F-418D-AE19-62706E023703}">
                                <ahyp:hlinkClr val="tx"/>
                              </a:ext>
                            </a:extLst>
                          </a:hlinkClick>
                        </a:rPr>
                        <a:t>https://www.commoncoresheets.com/identifying-fraction-location-on-a-number-line/463/oat</a:t>
                      </a:r>
                      <a:endParaRPr sz="1500">
                        <a:solidFill>
                          <a:srgbClr val="FFFFFF"/>
                        </a:solidFill>
                        <a:latin typeface="Roboto"/>
                        <a:ea typeface="Roboto"/>
                        <a:cs typeface="Roboto"/>
                        <a:sym typeface="Roboto"/>
                      </a:endParaRPr>
                    </a:p>
                    <a:p>
                      <a:pPr indent="0" lvl="0" marL="0" rtl="0" algn="l">
                        <a:spcBef>
                          <a:spcPts val="0"/>
                        </a:spcBef>
                        <a:spcAft>
                          <a:spcPts val="0"/>
                        </a:spcAft>
                        <a:buNone/>
                      </a:pPr>
                      <a:r>
                        <a:t/>
                      </a:r>
                      <a:endParaRPr sz="1500">
                        <a:solidFill>
                          <a:srgbClr val="FFFFFF"/>
                        </a:solidFill>
                        <a:latin typeface="Roboto"/>
                        <a:ea typeface="Roboto"/>
                        <a:cs typeface="Roboto"/>
                        <a:sym typeface="Roboto"/>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Roboto"/>
                        <a:ea typeface="Roboto"/>
                        <a:cs typeface="Roboto"/>
                        <a:sym typeface="Roboto"/>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800">
                          <a:solidFill>
                            <a:srgbClr val="FFFFFF"/>
                          </a:solidFill>
                          <a:latin typeface="Roboto"/>
                          <a:ea typeface="Roboto"/>
                          <a:cs typeface="Roboto"/>
                          <a:sym typeface="Roboto"/>
                        </a:rPr>
                        <a:t>2.NF.2</a:t>
                      </a:r>
                      <a:endParaRPr sz="1800">
                        <a:solidFill>
                          <a:srgbClr val="FFFFFF"/>
                        </a:solidFill>
                        <a:latin typeface="Roboto"/>
                        <a:ea typeface="Roboto"/>
                        <a:cs typeface="Roboto"/>
                        <a:sym typeface="Roboto"/>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476350">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500" u="sng">
                          <a:solidFill>
                            <a:srgbClr val="FFFFFF"/>
                          </a:solidFill>
                          <a:latin typeface="Roboto"/>
                          <a:ea typeface="Roboto"/>
                          <a:cs typeface="Roboto"/>
                          <a:sym typeface="Roboto"/>
                          <a:hlinkClick r:id="rId5">
                            <a:extLst>
                              <a:ext uri="{A12FA001-AC4F-418D-AE19-62706E023703}">
                                <ahyp:hlinkClr val="tx"/>
                              </a:ext>
                            </a:extLst>
                          </a:hlinkClick>
                        </a:rPr>
                        <a:t>https://www.commoncoresheets.com/identifying-improper-fraction-location-on-a-number-line/466/oat</a:t>
                      </a:r>
                      <a:endParaRPr sz="1500">
                        <a:solidFill>
                          <a:srgbClr val="FFFFFF"/>
                        </a:solidFill>
                        <a:latin typeface="Roboto"/>
                        <a:ea typeface="Roboto"/>
                        <a:cs typeface="Roboto"/>
                        <a:sym typeface="Roboto"/>
                      </a:endParaRPr>
                    </a:p>
                    <a:p>
                      <a:pPr indent="0" lvl="0" marL="0" rtl="0" algn="l">
                        <a:spcBef>
                          <a:spcPts val="0"/>
                        </a:spcBef>
                        <a:spcAft>
                          <a:spcPts val="0"/>
                        </a:spcAft>
                        <a:buNone/>
                      </a:pPr>
                      <a:r>
                        <a:t/>
                      </a:r>
                      <a:endParaRPr sz="1500">
                        <a:solidFill>
                          <a:srgbClr val="FFFFFF"/>
                        </a:solidFill>
                        <a:latin typeface="Roboto"/>
                        <a:ea typeface="Roboto"/>
                        <a:cs typeface="Roboto"/>
                        <a:sym typeface="Roboto"/>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500">
                        <a:latin typeface="Roboto"/>
                        <a:ea typeface="Roboto"/>
                        <a:cs typeface="Roboto"/>
                        <a:sym typeface="Roboto"/>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sz="1800">
                          <a:solidFill>
                            <a:srgbClr val="FFFFFF"/>
                          </a:solidFill>
                          <a:latin typeface="Roboto"/>
                          <a:ea typeface="Roboto"/>
                          <a:cs typeface="Roboto"/>
                          <a:sym typeface="Roboto"/>
                        </a:rPr>
                        <a:t>2.NF.3</a:t>
                      </a:r>
                      <a:endParaRPr sz="1200">
                        <a:solidFill>
                          <a:srgbClr val="FFFFFF"/>
                        </a:solidFill>
                        <a:latin typeface="Roboto"/>
                        <a:ea typeface="Roboto"/>
                        <a:cs typeface="Roboto"/>
                        <a:sym typeface="Roboto"/>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sp>
        <p:nvSpPr>
          <p:cNvPr id="859" name="Google Shape;859;p110"/>
          <p:cNvSpPr txBox="1"/>
          <p:nvPr/>
        </p:nvSpPr>
        <p:spPr>
          <a:xfrm>
            <a:off x="292688" y="518925"/>
            <a:ext cx="7921200" cy="4002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b="1" lang="en" u="sng">
                <a:solidFill>
                  <a:srgbClr val="FFFFFF"/>
                </a:solidFill>
                <a:latin typeface="Montserrat"/>
                <a:ea typeface="Montserrat"/>
                <a:cs typeface="Montserrat"/>
                <a:sym typeface="Montserrat"/>
              </a:rPr>
              <a:t>Objective statement #3b: I can label a number line.</a:t>
            </a:r>
            <a:endParaRPr b="1" u="sng">
              <a:solidFill>
                <a:srgbClr val="FFFFFF"/>
              </a:solidFill>
              <a:latin typeface="Montserrat"/>
              <a:ea typeface="Montserrat"/>
              <a:cs typeface="Montserrat"/>
              <a:sym typeface="Montserrat"/>
            </a:endParaRPr>
          </a:p>
        </p:txBody>
      </p:sp>
      <p:sp>
        <p:nvSpPr>
          <p:cNvPr id="860" name="Google Shape;860;p110"/>
          <p:cNvSpPr txBox="1"/>
          <p:nvPr/>
        </p:nvSpPr>
        <p:spPr>
          <a:xfrm>
            <a:off x="382013" y="798350"/>
            <a:ext cx="84693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100">
                <a:solidFill>
                  <a:srgbClr val="FFFFFF"/>
                </a:solidFill>
                <a:latin typeface="Montserrat"/>
                <a:ea typeface="Montserrat"/>
                <a:cs typeface="Montserrat"/>
                <a:sym typeface="Montserrat"/>
              </a:rPr>
              <a:t>How to do it</a:t>
            </a:r>
            <a:r>
              <a:rPr lang="en" sz="1100">
                <a:solidFill>
                  <a:srgbClr val="FFFFFF"/>
                </a:solidFill>
                <a:latin typeface="Montserrat Medium"/>
                <a:ea typeface="Montserrat Medium"/>
                <a:cs typeface="Montserrat Medium"/>
                <a:sym typeface="Montserrat Medium"/>
              </a:rPr>
              <a:t>:</a:t>
            </a:r>
            <a:r>
              <a:rPr b="1" lang="en" sz="1200">
                <a:solidFill>
                  <a:srgbClr val="FFFFFF"/>
                </a:solidFill>
                <a:latin typeface="Montserrat"/>
                <a:ea typeface="Montserrat"/>
                <a:cs typeface="Montserrat"/>
                <a:sym typeface="Montserrat"/>
              </a:rPr>
              <a:t> </a:t>
            </a:r>
            <a:r>
              <a:rPr lang="en" sz="1200">
                <a:solidFill>
                  <a:srgbClr val="FFFFFF"/>
                </a:solidFill>
                <a:latin typeface="Montserrat"/>
                <a:ea typeface="Montserrat"/>
                <a:cs typeface="Montserrat"/>
                <a:sym typeface="Montserrat"/>
              </a:rPr>
              <a:t>Each link/QR code will take you to a different set of problems. Answer questions until you feel that you have mastered the concept. If you struggle at first, keep trying until you get 3 in a row correct.</a:t>
            </a:r>
            <a:endParaRPr sz="1200">
              <a:solidFill>
                <a:srgbClr val="FFFFFF"/>
              </a:solidFill>
              <a:latin typeface="Montserrat"/>
              <a:ea typeface="Montserrat"/>
              <a:cs typeface="Montserrat"/>
              <a:sym typeface="Montserrat"/>
            </a:endParaRPr>
          </a:p>
        </p:txBody>
      </p:sp>
      <p:pic>
        <p:nvPicPr>
          <p:cNvPr id="861" name="Google Shape;861;p110"/>
          <p:cNvPicPr preferRelativeResize="0"/>
          <p:nvPr/>
        </p:nvPicPr>
        <p:blipFill>
          <a:blip r:embed="rId6">
            <a:alphaModFix/>
          </a:blip>
          <a:stretch>
            <a:fillRect/>
          </a:stretch>
        </p:blipFill>
        <p:spPr>
          <a:xfrm>
            <a:off x="368900" y="1908113"/>
            <a:ext cx="810875" cy="810875"/>
          </a:xfrm>
          <a:prstGeom prst="rect">
            <a:avLst/>
          </a:prstGeom>
          <a:noFill/>
          <a:ln>
            <a:noFill/>
          </a:ln>
        </p:spPr>
      </p:pic>
      <p:pic>
        <p:nvPicPr>
          <p:cNvPr id="862" name="Google Shape;862;p110"/>
          <p:cNvPicPr preferRelativeResize="0"/>
          <p:nvPr/>
        </p:nvPicPr>
        <p:blipFill>
          <a:blip r:embed="rId7">
            <a:alphaModFix/>
          </a:blip>
          <a:stretch>
            <a:fillRect/>
          </a:stretch>
        </p:blipFill>
        <p:spPr>
          <a:xfrm>
            <a:off x="368900" y="2972125"/>
            <a:ext cx="810875" cy="810875"/>
          </a:xfrm>
          <a:prstGeom prst="rect">
            <a:avLst/>
          </a:prstGeom>
          <a:noFill/>
          <a:ln>
            <a:noFill/>
          </a:ln>
        </p:spPr>
      </p:pic>
      <p:pic>
        <p:nvPicPr>
          <p:cNvPr id="863" name="Google Shape;863;p110"/>
          <p:cNvPicPr preferRelativeResize="0"/>
          <p:nvPr/>
        </p:nvPicPr>
        <p:blipFill>
          <a:blip r:embed="rId8">
            <a:alphaModFix/>
          </a:blip>
          <a:stretch>
            <a:fillRect/>
          </a:stretch>
        </p:blipFill>
        <p:spPr>
          <a:xfrm>
            <a:off x="368900" y="4036150"/>
            <a:ext cx="810875" cy="810875"/>
          </a:xfrm>
          <a:prstGeom prst="rect">
            <a:avLst/>
          </a:prstGeom>
          <a:noFill/>
          <a:ln>
            <a:noFill/>
          </a:ln>
        </p:spPr>
      </p:pic>
      <p:grpSp>
        <p:nvGrpSpPr>
          <p:cNvPr id="864" name="Google Shape;864;p110"/>
          <p:cNvGrpSpPr/>
          <p:nvPr/>
        </p:nvGrpSpPr>
        <p:grpSpPr>
          <a:xfrm>
            <a:off x="4817192" y="3017801"/>
            <a:ext cx="2869602" cy="869997"/>
            <a:chOff x="4704391" y="2983600"/>
            <a:chExt cx="2982334" cy="904175"/>
          </a:xfrm>
        </p:grpSpPr>
        <p:pic>
          <p:nvPicPr>
            <p:cNvPr id="865" name="Google Shape;865;p110"/>
            <p:cNvPicPr preferRelativeResize="0"/>
            <p:nvPr/>
          </p:nvPicPr>
          <p:blipFill rotWithShape="1">
            <a:blip r:embed="rId9">
              <a:alphaModFix/>
            </a:blip>
            <a:srcRect b="0" l="0" r="0" t="23745"/>
            <a:stretch/>
          </p:blipFill>
          <p:spPr>
            <a:xfrm>
              <a:off x="4704391" y="3315075"/>
              <a:ext cx="2982334" cy="572700"/>
            </a:xfrm>
            <a:prstGeom prst="rect">
              <a:avLst/>
            </a:prstGeom>
            <a:noFill/>
            <a:ln>
              <a:noFill/>
            </a:ln>
          </p:spPr>
        </p:pic>
        <p:pic>
          <p:nvPicPr>
            <p:cNvPr id="866" name="Google Shape;866;p110"/>
            <p:cNvPicPr preferRelativeResize="0"/>
            <p:nvPr/>
          </p:nvPicPr>
          <p:blipFill rotWithShape="1">
            <a:blip r:embed="rId10">
              <a:alphaModFix/>
            </a:blip>
            <a:srcRect b="0" l="7066" r="15021" t="0"/>
            <a:stretch/>
          </p:blipFill>
          <p:spPr>
            <a:xfrm>
              <a:off x="4704400" y="2983600"/>
              <a:ext cx="2982324" cy="400200"/>
            </a:xfrm>
            <a:prstGeom prst="rect">
              <a:avLst/>
            </a:prstGeom>
            <a:noFill/>
            <a:ln>
              <a:noFill/>
            </a:ln>
          </p:spPr>
        </p:pic>
      </p:grpSp>
      <p:grpSp>
        <p:nvGrpSpPr>
          <p:cNvPr id="867" name="Google Shape;867;p110"/>
          <p:cNvGrpSpPr/>
          <p:nvPr/>
        </p:nvGrpSpPr>
        <p:grpSpPr>
          <a:xfrm>
            <a:off x="4817146" y="1961371"/>
            <a:ext cx="2841635" cy="810818"/>
            <a:chOff x="4820250" y="1984025"/>
            <a:chExt cx="2762624" cy="788274"/>
          </a:xfrm>
        </p:grpSpPr>
        <p:pic>
          <p:nvPicPr>
            <p:cNvPr id="868" name="Google Shape;868;p110"/>
            <p:cNvPicPr preferRelativeResize="0"/>
            <p:nvPr/>
          </p:nvPicPr>
          <p:blipFill rotWithShape="1">
            <a:blip r:embed="rId11">
              <a:alphaModFix/>
            </a:blip>
            <a:srcRect b="9123" l="0" r="0" t="0"/>
            <a:stretch/>
          </p:blipFill>
          <p:spPr>
            <a:xfrm>
              <a:off x="4820250" y="2150124"/>
              <a:ext cx="2750624" cy="622175"/>
            </a:xfrm>
            <a:prstGeom prst="rect">
              <a:avLst/>
            </a:prstGeom>
            <a:noFill/>
            <a:ln>
              <a:noFill/>
            </a:ln>
          </p:spPr>
        </p:pic>
        <p:pic>
          <p:nvPicPr>
            <p:cNvPr id="869" name="Google Shape;869;p110"/>
            <p:cNvPicPr preferRelativeResize="0"/>
            <p:nvPr/>
          </p:nvPicPr>
          <p:blipFill rotWithShape="1">
            <a:blip r:embed="rId12">
              <a:alphaModFix/>
            </a:blip>
            <a:srcRect b="-29" l="34802" r="-281" t="30"/>
            <a:stretch/>
          </p:blipFill>
          <p:spPr>
            <a:xfrm>
              <a:off x="4820250" y="1984025"/>
              <a:ext cx="2762624" cy="189900"/>
            </a:xfrm>
            <a:prstGeom prst="rect">
              <a:avLst/>
            </a:prstGeom>
            <a:noFill/>
            <a:ln>
              <a:noFill/>
            </a:ln>
          </p:spPr>
        </p:pic>
      </p:grpSp>
      <p:grpSp>
        <p:nvGrpSpPr>
          <p:cNvPr id="870" name="Google Shape;870;p110"/>
          <p:cNvGrpSpPr/>
          <p:nvPr/>
        </p:nvGrpSpPr>
        <p:grpSpPr>
          <a:xfrm>
            <a:off x="4817150" y="4036150"/>
            <a:ext cx="2841626" cy="959250"/>
            <a:chOff x="4817150" y="4036150"/>
            <a:chExt cx="2841626" cy="959250"/>
          </a:xfrm>
        </p:grpSpPr>
        <p:pic>
          <p:nvPicPr>
            <p:cNvPr id="871" name="Google Shape;871;p110"/>
            <p:cNvPicPr preferRelativeResize="0"/>
            <p:nvPr/>
          </p:nvPicPr>
          <p:blipFill rotWithShape="1">
            <a:blip r:embed="rId13">
              <a:alphaModFix/>
            </a:blip>
            <a:srcRect b="0" l="0" r="0" t="0"/>
            <a:stretch/>
          </p:blipFill>
          <p:spPr>
            <a:xfrm>
              <a:off x="4817150" y="4036150"/>
              <a:ext cx="2841625" cy="579350"/>
            </a:xfrm>
            <a:prstGeom prst="rect">
              <a:avLst/>
            </a:prstGeom>
            <a:noFill/>
            <a:ln>
              <a:noFill/>
            </a:ln>
          </p:spPr>
        </p:pic>
        <p:pic>
          <p:nvPicPr>
            <p:cNvPr id="872" name="Google Shape;872;p110"/>
            <p:cNvPicPr preferRelativeResize="0"/>
            <p:nvPr/>
          </p:nvPicPr>
          <p:blipFill rotWithShape="1">
            <a:blip r:embed="rId14">
              <a:alphaModFix/>
            </a:blip>
            <a:srcRect b="8515" l="40534" r="12360" t="48778"/>
            <a:stretch/>
          </p:blipFill>
          <p:spPr>
            <a:xfrm>
              <a:off x="4817150" y="4595200"/>
              <a:ext cx="2841626" cy="400200"/>
            </a:xfrm>
            <a:prstGeom prst="rect">
              <a:avLst/>
            </a:prstGeom>
            <a:noFill/>
            <a:ln>
              <a:noFill/>
            </a:ln>
          </p:spPr>
        </p:pic>
      </p:grpSp>
      <p:sp>
        <p:nvSpPr>
          <p:cNvPr id="873" name="Google Shape;873;p110"/>
          <p:cNvSpPr txBox="1"/>
          <p:nvPr>
            <p:ph idx="4294967295" type="title"/>
          </p:nvPr>
        </p:nvSpPr>
        <p:spPr>
          <a:xfrm>
            <a:off x="311700" y="742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FFFFFF"/>
                </a:solidFill>
                <a:latin typeface="Luckiest Guy"/>
                <a:ea typeface="Luckiest Guy"/>
                <a:cs typeface="Luckiest Guy"/>
                <a:sym typeface="Luckiest Guy"/>
              </a:rPr>
              <a:t>Independent work</a:t>
            </a:r>
            <a:r>
              <a:rPr lang="en">
                <a:solidFill>
                  <a:srgbClr val="FFFFFF"/>
                </a:solidFill>
              </a:rPr>
              <a:t>: Number lines</a:t>
            </a:r>
            <a:endParaRPr>
              <a:solidFill>
                <a:srgbClr val="FFFFFF"/>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7" name="Shape 877"/>
        <p:cNvGrpSpPr/>
        <p:nvPr/>
      </p:nvGrpSpPr>
      <p:grpSpPr>
        <a:xfrm>
          <a:off x="0" y="0"/>
          <a:ext cx="0" cy="0"/>
          <a:chOff x="0" y="0"/>
          <a:chExt cx="0" cy="0"/>
        </a:xfrm>
      </p:grpSpPr>
      <p:sp>
        <p:nvSpPr>
          <p:cNvPr id="878" name="Google Shape;878;p111"/>
          <p:cNvSpPr/>
          <p:nvPr/>
        </p:nvSpPr>
        <p:spPr>
          <a:xfrm>
            <a:off x="539750" y="1241425"/>
            <a:ext cx="8096400" cy="2811300"/>
          </a:xfrm>
          <a:prstGeom prst="rect">
            <a:avLst/>
          </a:prstGeom>
          <a:solidFill>
            <a:srgbClr val="FFFFFF">
              <a:alpha val="6450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111"/>
          <p:cNvSpPr txBox="1"/>
          <p:nvPr/>
        </p:nvSpPr>
        <p:spPr>
          <a:xfrm>
            <a:off x="5366925" y="4768000"/>
            <a:ext cx="3776400" cy="3771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B17B08"/>
                </a:solidFill>
                <a:latin typeface="Varela Round"/>
                <a:ea typeface="Varela Round"/>
                <a:cs typeface="Varela Round"/>
                <a:sym typeface="Varela Round"/>
              </a:rPr>
              <a:t>Work in pairs to create expressions</a:t>
            </a:r>
            <a:endParaRPr b="1" sz="1600">
              <a:solidFill>
                <a:srgbClr val="B17B08"/>
              </a:solidFill>
              <a:latin typeface="Varela Round"/>
              <a:ea typeface="Varela Round"/>
              <a:cs typeface="Varela Round"/>
              <a:sym typeface="Varela Round"/>
            </a:endParaRPr>
          </a:p>
        </p:txBody>
      </p:sp>
      <p:sp>
        <p:nvSpPr>
          <p:cNvPr id="880" name="Google Shape;880;p111"/>
          <p:cNvSpPr txBox="1"/>
          <p:nvPr>
            <p:ph idx="4294967295" type="title"/>
          </p:nvPr>
        </p:nvSpPr>
        <p:spPr>
          <a:xfrm>
            <a:off x="25350" y="74250"/>
            <a:ext cx="9093300" cy="627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500">
                <a:highlight>
                  <a:srgbClr val="666666"/>
                </a:highlight>
                <a:latin typeface="Luckiest Guy"/>
                <a:ea typeface="Luckiest Guy"/>
                <a:cs typeface="Luckiest Guy"/>
                <a:sym typeface="Luckiest Guy"/>
              </a:rPr>
              <a:t>Extra challenge</a:t>
            </a:r>
            <a:r>
              <a:rPr lang="en" sz="2500">
                <a:highlight>
                  <a:srgbClr val="666666"/>
                </a:highlight>
              </a:rPr>
              <a:t>:</a:t>
            </a:r>
            <a:r>
              <a:rPr lang="en" sz="2500">
                <a:highlight>
                  <a:srgbClr val="666666"/>
                </a:highlight>
                <a:latin typeface="Montserrat"/>
                <a:ea typeface="Montserrat"/>
                <a:cs typeface="Montserrat"/>
                <a:sym typeface="Montserrat"/>
              </a:rPr>
              <a:t> </a:t>
            </a:r>
            <a:r>
              <a:rPr lang="en" sz="2500">
                <a:highlight>
                  <a:srgbClr val="666666"/>
                </a:highlight>
              </a:rPr>
              <a:t>Express the fractions of a partitioned shape</a:t>
            </a:r>
            <a:endParaRPr sz="2500">
              <a:highlight>
                <a:srgbClr val="666666"/>
              </a:highlight>
            </a:endParaRPr>
          </a:p>
        </p:txBody>
      </p:sp>
      <p:sp>
        <p:nvSpPr>
          <p:cNvPr id="881" name="Google Shape;881;p111"/>
          <p:cNvSpPr txBox="1"/>
          <p:nvPr/>
        </p:nvSpPr>
        <p:spPr>
          <a:xfrm>
            <a:off x="4041900" y="1299750"/>
            <a:ext cx="4537200" cy="2703900"/>
          </a:xfrm>
          <a:prstGeom prst="rect">
            <a:avLst/>
          </a:prstGeom>
          <a:solidFill>
            <a:srgbClr val="FFFFFF">
              <a:alpha val="686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500">
                <a:latin typeface="Montserrat"/>
                <a:ea typeface="Montserrat"/>
                <a:cs typeface="Montserrat"/>
                <a:sym typeface="Montserrat"/>
              </a:rPr>
              <a:t>The Bi-Pride flag has three colors that were chosen and sized specifically to represent a spectrum of people who are attracted to people of the same and opposite sexes. The pink stripe, which symbolizes same sex attraction, and the blue stripe, which symbolizes opposite sex attraction, are the same size as each other. The part where the blue and pink “overlap” in the middle, the purple, is exactly one-half the size of the other colors.</a:t>
            </a:r>
            <a:endParaRPr b="1" sz="1500">
              <a:latin typeface="Montserrat"/>
              <a:ea typeface="Montserrat"/>
              <a:cs typeface="Montserrat"/>
              <a:sym typeface="Montserrat"/>
            </a:endParaRPr>
          </a:p>
        </p:txBody>
      </p:sp>
      <p:pic>
        <p:nvPicPr>
          <p:cNvPr id="882" name="Google Shape;882;p111"/>
          <p:cNvPicPr preferRelativeResize="0"/>
          <p:nvPr/>
        </p:nvPicPr>
        <p:blipFill>
          <a:blip r:embed="rId3">
            <a:alphaModFix/>
          </a:blip>
          <a:stretch>
            <a:fillRect/>
          </a:stretch>
        </p:blipFill>
        <p:spPr>
          <a:xfrm flipH="1">
            <a:off x="533400" y="1310538"/>
            <a:ext cx="3508500" cy="2361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1"/>
                                        </p:tgtEl>
                                        <p:attrNameLst>
                                          <p:attrName>style.visibility</p:attrName>
                                        </p:attrNameLst>
                                      </p:cBhvr>
                                      <p:to>
                                        <p:strVal val="visible"/>
                                      </p:to>
                                    </p:set>
                                    <p:animEffect filter="fade" transition="in">
                                      <p:cBhvr>
                                        <p:cTn dur="1000"/>
                                        <p:tgtEl>
                                          <p:spTgt spid="8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 name="Shape 886"/>
        <p:cNvGrpSpPr/>
        <p:nvPr/>
      </p:nvGrpSpPr>
      <p:grpSpPr>
        <a:xfrm>
          <a:off x="0" y="0"/>
          <a:ext cx="0" cy="0"/>
          <a:chOff x="0" y="0"/>
          <a:chExt cx="0" cy="0"/>
        </a:xfrm>
      </p:grpSpPr>
      <p:sp>
        <p:nvSpPr>
          <p:cNvPr id="887" name="Google Shape;887;p112"/>
          <p:cNvSpPr/>
          <p:nvPr/>
        </p:nvSpPr>
        <p:spPr>
          <a:xfrm>
            <a:off x="3264438" y="2111138"/>
            <a:ext cx="2462700" cy="333600"/>
          </a:xfrm>
          <a:prstGeom prst="rect">
            <a:avLst/>
          </a:prstGeom>
          <a:solidFill>
            <a:srgbClr val="0000FF"/>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112"/>
          <p:cNvSpPr/>
          <p:nvPr/>
        </p:nvSpPr>
        <p:spPr>
          <a:xfrm>
            <a:off x="3264450" y="1472750"/>
            <a:ext cx="2462700" cy="333600"/>
          </a:xfrm>
          <a:prstGeom prst="rect">
            <a:avLst/>
          </a:prstGeom>
          <a:solidFill>
            <a:srgbClr val="FF00FF"/>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112"/>
          <p:cNvSpPr txBox="1"/>
          <p:nvPr/>
        </p:nvSpPr>
        <p:spPr>
          <a:xfrm>
            <a:off x="6142825" y="4768000"/>
            <a:ext cx="3000600" cy="3771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B17B08"/>
                </a:solidFill>
                <a:latin typeface="Varela Round"/>
                <a:ea typeface="Varela Round"/>
                <a:cs typeface="Varela Round"/>
                <a:sym typeface="Varela Round"/>
              </a:rPr>
              <a:t>Discuss your reasoning</a:t>
            </a:r>
            <a:endParaRPr b="1" sz="1800">
              <a:solidFill>
                <a:srgbClr val="B17B08"/>
              </a:solidFill>
              <a:latin typeface="Varela Round"/>
              <a:ea typeface="Varela Round"/>
              <a:cs typeface="Varela Round"/>
              <a:sym typeface="Varela Round"/>
            </a:endParaRPr>
          </a:p>
        </p:txBody>
      </p:sp>
      <p:sp>
        <p:nvSpPr>
          <p:cNvPr id="890" name="Google Shape;890;p112"/>
          <p:cNvSpPr txBox="1"/>
          <p:nvPr/>
        </p:nvSpPr>
        <p:spPr>
          <a:xfrm>
            <a:off x="3154650" y="3064675"/>
            <a:ext cx="2834700" cy="461700"/>
          </a:xfrm>
          <a:prstGeom prst="rect">
            <a:avLst/>
          </a:prstGeom>
          <a:solidFill>
            <a:srgbClr val="FFFFFF"/>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rgbClr val="FF00FF"/>
                </a:solidFill>
                <a:latin typeface="Montserrat SemiBold"/>
                <a:ea typeface="Montserrat SemiBold"/>
                <a:cs typeface="Montserrat SemiBold"/>
                <a:sym typeface="Montserrat SemiBold"/>
              </a:rPr>
              <a:t>1/5 </a:t>
            </a:r>
            <a:r>
              <a:rPr lang="en" sz="1800">
                <a:solidFill>
                  <a:srgbClr val="434343"/>
                </a:solidFill>
                <a:latin typeface="Montserrat SemiBold"/>
                <a:ea typeface="Montserrat SemiBold"/>
                <a:cs typeface="Montserrat SemiBold"/>
                <a:sym typeface="Montserrat SemiBold"/>
              </a:rPr>
              <a:t>+ </a:t>
            </a:r>
            <a:r>
              <a:rPr lang="en" sz="1800">
                <a:solidFill>
                  <a:srgbClr val="FF00FF"/>
                </a:solidFill>
                <a:latin typeface="Montserrat SemiBold"/>
                <a:ea typeface="Montserrat SemiBold"/>
                <a:cs typeface="Montserrat SemiBold"/>
                <a:sym typeface="Montserrat SemiBold"/>
              </a:rPr>
              <a:t>1/5 </a:t>
            </a:r>
            <a:r>
              <a:rPr lang="en" sz="1800">
                <a:solidFill>
                  <a:srgbClr val="434343"/>
                </a:solidFill>
                <a:latin typeface="Montserrat SemiBold"/>
                <a:ea typeface="Montserrat SemiBold"/>
                <a:cs typeface="Montserrat SemiBold"/>
                <a:sym typeface="Montserrat SemiBold"/>
              </a:rPr>
              <a:t>+ </a:t>
            </a:r>
            <a:r>
              <a:rPr lang="en" sz="1800">
                <a:solidFill>
                  <a:srgbClr val="9900FF"/>
                </a:solidFill>
                <a:latin typeface="Montserrat SemiBold"/>
                <a:ea typeface="Montserrat SemiBold"/>
                <a:cs typeface="Montserrat SemiBold"/>
                <a:sym typeface="Montserrat SemiBold"/>
              </a:rPr>
              <a:t>1/5</a:t>
            </a:r>
            <a:r>
              <a:rPr lang="en" sz="1800">
                <a:solidFill>
                  <a:srgbClr val="434343"/>
                </a:solidFill>
                <a:latin typeface="Montserrat SemiBold"/>
                <a:ea typeface="Montserrat SemiBold"/>
                <a:cs typeface="Montserrat SemiBold"/>
                <a:sym typeface="Montserrat SemiBold"/>
              </a:rPr>
              <a:t> + </a:t>
            </a:r>
            <a:r>
              <a:rPr lang="en" sz="1800">
                <a:solidFill>
                  <a:srgbClr val="0000FF"/>
                </a:solidFill>
                <a:latin typeface="Montserrat SemiBold"/>
                <a:ea typeface="Montserrat SemiBold"/>
                <a:cs typeface="Montserrat SemiBold"/>
                <a:sym typeface="Montserrat SemiBold"/>
              </a:rPr>
              <a:t>1/5</a:t>
            </a:r>
            <a:r>
              <a:rPr lang="en" sz="1800">
                <a:solidFill>
                  <a:srgbClr val="434343"/>
                </a:solidFill>
                <a:latin typeface="Montserrat SemiBold"/>
                <a:ea typeface="Montserrat SemiBold"/>
                <a:cs typeface="Montserrat SemiBold"/>
                <a:sym typeface="Montserrat SemiBold"/>
              </a:rPr>
              <a:t> + </a:t>
            </a:r>
            <a:r>
              <a:rPr lang="en" sz="1800">
                <a:solidFill>
                  <a:srgbClr val="0000FF"/>
                </a:solidFill>
                <a:latin typeface="Montserrat SemiBold"/>
                <a:ea typeface="Montserrat SemiBold"/>
                <a:cs typeface="Montserrat SemiBold"/>
                <a:sym typeface="Montserrat SemiBold"/>
              </a:rPr>
              <a:t>1/5</a:t>
            </a:r>
            <a:endParaRPr sz="1800">
              <a:solidFill>
                <a:srgbClr val="0000FF"/>
              </a:solidFill>
              <a:latin typeface="Montserrat SemiBold"/>
              <a:ea typeface="Montserrat SemiBold"/>
              <a:cs typeface="Montserrat SemiBold"/>
              <a:sym typeface="Montserrat SemiBold"/>
            </a:endParaRPr>
          </a:p>
        </p:txBody>
      </p:sp>
      <p:sp>
        <p:nvSpPr>
          <p:cNvPr id="891" name="Google Shape;891;p112"/>
          <p:cNvSpPr txBox="1"/>
          <p:nvPr/>
        </p:nvSpPr>
        <p:spPr>
          <a:xfrm>
            <a:off x="3340650" y="3636175"/>
            <a:ext cx="2462700" cy="461700"/>
          </a:xfrm>
          <a:prstGeom prst="rect">
            <a:avLst/>
          </a:prstGeom>
          <a:solidFill>
            <a:srgbClr val="FFFFFF"/>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rgbClr val="FF00FF"/>
                </a:solidFill>
                <a:latin typeface="Montserrat SemiBold"/>
                <a:ea typeface="Montserrat SemiBold"/>
                <a:cs typeface="Montserrat SemiBold"/>
                <a:sym typeface="Montserrat SemiBold"/>
              </a:rPr>
              <a:t>2/5 </a:t>
            </a:r>
            <a:r>
              <a:rPr lang="en" sz="1800">
                <a:solidFill>
                  <a:srgbClr val="434343"/>
                </a:solidFill>
                <a:latin typeface="Montserrat SemiBold"/>
                <a:ea typeface="Montserrat SemiBold"/>
                <a:cs typeface="Montserrat SemiBold"/>
                <a:sym typeface="Montserrat SemiBold"/>
              </a:rPr>
              <a:t>+ </a:t>
            </a:r>
            <a:r>
              <a:rPr lang="en" sz="1800">
                <a:solidFill>
                  <a:srgbClr val="9900FF"/>
                </a:solidFill>
                <a:latin typeface="Montserrat SemiBold"/>
                <a:ea typeface="Montserrat SemiBold"/>
                <a:cs typeface="Montserrat SemiBold"/>
                <a:sym typeface="Montserrat SemiBold"/>
              </a:rPr>
              <a:t>1/5</a:t>
            </a:r>
            <a:r>
              <a:rPr lang="en" sz="1800">
                <a:solidFill>
                  <a:srgbClr val="434343"/>
                </a:solidFill>
                <a:latin typeface="Montserrat SemiBold"/>
                <a:ea typeface="Montserrat SemiBold"/>
                <a:cs typeface="Montserrat SemiBold"/>
                <a:sym typeface="Montserrat SemiBold"/>
              </a:rPr>
              <a:t> + </a:t>
            </a:r>
            <a:r>
              <a:rPr lang="en" sz="1800">
                <a:solidFill>
                  <a:srgbClr val="0000FF"/>
                </a:solidFill>
                <a:latin typeface="Montserrat SemiBold"/>
                <a:ea typeface="Montserrat SemiBold"/>
                <a:cs typeface="Montserrat SemiBold"/>
                <a:sym typeface="Montserrat SemiBold"/>
              </a:rPr>
              <a:t>2/5</a:t>
            </a:r>
            <a:endParaRPr sz="1800">
              <a:solidFill>
                <a:srgbClr val="0000FF"/>
              </a:solidFill>
              <a:latin typeface="Montserrat SemiBold"/>
              <a:ea typeface="Montserrat SemiBold"/>
              <a:cs typeface="Montserrat SemiBold"/>
              <a:sym typeface="Montserrat SemiBold"/>
            </a:endParaRPr>
          </a:p>
        </p:txBody>
      </p:sp>
      <p:sp>
        <p:nvSpPr>
          <p:cNvPr id="892" name="Google Shape;892;p112"/>
          <p:cNvSpPr/>
          <p:nvPr/>
        </p:nvSpPr>
        <p:spPr>
          <a:xfrm>
            <a:off x="3264450" y="1167950"/>
            <a:ext cx="2462700" cy="323400"/>
          </a:xfrm>
          <a:prstGeom prst="rect">
            <a:avLst/>
          </a:prstGeom>
          <a:solidFill>
            <a:srgbClr val="FF00FF"/>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112"/>
          <p:cNvSpPr/>
          <p:nvPr/>
        </p:nvSpPr>
        <p:spPr>
          <a:xfrm>
            <a:off x="3264450" y="1806350"/>
            <a:ext cx="2462700" cy="323400"/>
          </a:xfrm>
          <a:prstGeom prst="rect">
            <a:avLst/>
          </a:prstGeom>
          <a:solidFill>
            <a:srgbClr val="9900FF"/>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112"/>
          <p:cNvSpPr/>
          <p:nvPr/>
        </p:nvSpPr>
        <p:spPr>
          <a:xfrm>
            <a:off x="3264438" y="2444738"/>
            <a:ext cx="2462700" cy="333600"/>
          </a:xfrm>
          <a:prstGeom prst="rect">
            <a:avLst/>
          </a:prstGeom>
          <a:solidFill>
            <a:srgbClr val="0000FF"/>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95" name="Google Shape;895;p112"/>
          <p:cNvGrpSpPr/>
          <p:nvPr/>
        </p:nvGrpSpPr>
        <p:grpSpPr>
          <a:xfrm>
            <a:off x="3264438" y="1167938"/>
            <a:ext cx="2462700" cy="1610400"/>
            <a:chOff x="680225" y="1969900"/>
            <a:chExt cx="2462700" cy="1610400"/>
          </a:xfrm>
        </p:grpSpPr>
        <p:sp>
          <p:nvSpPr>
            <p:cNvPr id="896" name="Google Shape;896;p112"/>
            <p:cNvSpPr/>
            <p:nvPr/>
          </p:nvSpPr>
          <p:spPr>
            <a:xfrm>
              <a:off x="680225" y="1969900"/>
              <a:ext cx="2462700" cy="333600"/>
            </a:xfrm>
            <a:prstGeom prst="rect">
              <a:avLst/>
            </a:prstGeom>
            <a:solidFill>
              <a:srgbClr val="FF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112"/>
            <p:cNvSpPr/>
            <p:nvPr/>
          </p:nvSpPr>
          <p:spPr>
            <a:xfrm>
              <a:off x="680225" y="2289100"/>
              <a:ext cx="2462700" cy="333600"/>
            </a:xfrm>
            <a:prstGeom prst="rect">
              <a:avLst/>
            </a:prstGeom>
            <a:solidFill>
              <a:srgbClr val="FF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112"/>
            <p:cNvSpPr/>
            <p:nvPr/>
          </p:nvSpPr>
          <p:spPr>
            <a:xfrm>
              <a:off x="680225" y="2608300"/>
              <a:ext cx="2462700" cy="333600"/>
            </a:xfrm>
            <a:prstGeom prst="rect">
              <a:avLst/>
            </a:prstGeom>
            <a:solidFill>
              <a:srgbClr val="99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112"/>
            <p:cNvSpPr/>
            <p:nvPr/>
          </p:nvSpPr>
          <p:spPr>
            <a:xfrm>
              <a:off x="680225" y="2927500"/>
              <a:ext cx="2462700" cy="333600"/>
            </a:xfrm>
            <a:prstGeom prst="rect">
              <a:avLst/>
            </a:prstGeom>
            <a:solidFill>
              <a:srgbClr val="00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112"/>
            <p:cNvSpPr/>
            <p:nvPr/>
          </p:nvSpPr>
          <p:spPr>
            <a:xfrm>
              <a:off x="680225" y="3246700"/>
              <a:ext cx="2462700" cy="333600"/>
            </a:xfrm>
            <a:prstGeom prst="rect">
              <a:avLst/>
            </a:prstGeom>
            <a:solidFill>
              <a:srgbClr val="0000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1" name="Google Shape;901;p112"/>
          <p:cNvGrpSpPr/>
          <p:nvPr/>
        </p:nvGrpSpPr>
        <p:grpSpPr>
          <a:xfrm>
            <a:off x="3264450" y="1167950"/>
            <a:ext cx="2462700" cy="1610500"/>
            <a:chOff x="1924975" y="1167950"/>
            <a:chExt cx="2462700" cy="1610500"/>
          </a:xfrm>
        </p:grpSpPr>
        <p:sp>
          <p:nvSpPr>
            <p:cNvPr id="902" name="Google Shape;902;p112"/>
            <p:cNvSpPr/>
            <p:nvPr/>
          </p:nvSpPr>
          <p:spPr>
            <a:xfrm>
              <a:off x="1924975" y="1167950"/>
              <a:ext cx="2462700" cy="626700"/>
            </a:xfrm>
            <a:prstGeom prst="rect">
              <a:avLst/>
            </a:prstGeom>
            <a:solidFill>
              <a:srgbClr val="FF00FF"/>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112"/>
            <p:cNvSpPr/>
            <p:nvPr/>
          </p:nvSpPr>
          <p:spPr>
            <a:xfrm>
              <a:off x="1924975" y="2116350"/>
              <a:ext cx="2462700" cy="662100"/>
            </a:xfrm>
            <a:prstGeom prst="rect">
              <a:avLst/>
            </a:prstGeom>
            <a:solidFill>
              <a:srgbClr val="0000FF"/>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112"/>
            <p:cNvSpPr/>
            <p:nvPr/>
          </p:nvSpPr>
          <p:spPr>
            <a:xfrm>
              <a:off x="1924975" y="1796338"/>
              <a:ext cx="2462700" cy="318300"/>
            </a:xfrm>
            <a:prstGeom prst="rect">
              <a:avLst/>
            </a:prstGeom>
            <a:solidFill>
              <a:srgbClr val="9900FF"/>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05" name="Google Shape;905;p112"/>
          <p:cNvSpPr txBox="1"/>
          <p:nvPr/>
        </p:nvSpPr>
        <p:spPr>
          <a:xfrm>
            <a:off x="1763550" y="1265203"/>
            <a:ext cx="1334400" cy="1416000"/>
          </a:xfrm>
          <a:prstGeom prst="rect">
            <a:avLst/>
          </a:prstGeom>
          <a:noFill/>
          <a:ln>
            <a:noFill/>
          </a:ln>
        </p:spPr>
        <p:txBody>
          <a:bodyPr anchorCtr="0" anchor="t" bIns="91425" lIns="91425" spcFirstLastPara="1" rIns="91425" wrap="square" tIns="91425">
            <a:spAutoFit/>
          </a:bodyPr>
          <a:lstStyle/>
          <a:p>
            <a:pPr indent="0" lvl="0" marL="0" rtl="0" algn="r">
              <a:lnSpc>
                <a:spcPct val="150000"/>
              </a:lnSpc>
              <a:spcBef>
                <a:spcPts val="0"/>
              </a:spcBef>
              <a:spcAft>
                <a:spcPts val="0"/>
              </a:spcAft>
              <a:buNone/>
            </a:pPr>
            <a:r>
              <a:rPr b="1" lang="en" sz="2000">
                <a:solidFill>
                  <a:srgbClr val="FF00FF"/>
                </a:solidFill>
                <a:highlight>
                  <a:srgbClr val="F3F3F3"/>
                </a:highlight>
                <a:latin typeface="Montserrat"/>
                <a:ea typeface="Montserrat"/>
                <a:cs typeface="Montserrat"/>
                <a:sym typeface="Montserrat"/>
              </a:rPr>
              <a:t>2 parts </a:t>
            </a:r>
            <a:endParaRPr b="1" sz="2000">
              <a:solidFill>
                <a:srgbClr val="FF00FF"/>
              </a:solidFill>
              <a:highlight>
                <a:srgbClr val="F3F3F3"/>
              </a:highlight>
              <a:latin typeface="Montserrat"/>
              <a:ea typeface="Montserrat"/>
              <a:cs typeface="Montserrat"/>
              <a:sym typeface="Montserrat"/>
            </a:endParaRPr>
          </a:p>
          <a:p>
            <a:pPr indent="0" lvl="0" marL="0" rtl="0" algn="r">
              <a:lnSpc>
                <a:spcPct val="150000"/>
              </a:lnSpc>
              <a:spcBef>
                <a:spcPts val="0"/>
              </a:spcBef>
              <a:spcAft>
                <a:spcPts val="0"/>
              </a:spcAft>
              <a:buNone/>
            </a:pPr>
            <a:r>
              <a:rPr b="1" lang="en" sz="2000">
                <a:solidFill>
                  <a:srgbClr val="434343"/>
                </a:solidFill>
                <a:highlight>
                  <a:srgbClr val="F3F3F3"/>
                </a:highlight>
                <a:latin typeface="Montserrat"/>
                <a:ea typeface="Montserrat"/>
                <a:cs typeface="Montserrat"/>
                <a:sym typeface="Montserrat"/>
              </a:rPr>
              <a:t>+ </a:t>
            </a:r>
            <a:r>
              <a:rPr b="1" lang="en" sz="2000">
                <a:solidFill>
                  <a:srgbClr val="9900FF"/>
                </a:solidFill>
                <a:highlight>
                  <a:srgbClr val="F3F3F3"/>
                </a:highlight>
                <a:latin typeface="Montserrat"/>
                <a:ea typeface="Montserrat"/>
                <a:cs typeface="Montserrat"/>
                <a:sym typeface="Montserrat"/>
              </a:rPr>
              <a:t>1 part</a:t>
            </a:r>
            <a:endParaRPr b="1" sz="2000">
              <a:solidFill>
                <a:srgbClr val="434343"/>
              </a:solidFill>
              <a:highlight>
                <a:srgbClr val="F3F3F3"/>
              </a:highlight>
              <a:latin typeface="Montserrat"/>
              <a:ea typeface="Montserrat"/>
              <a:cs typeface="Montserrat"/>
              <a:sym typeface="Montserrat"/>
            </a:endParaRPr>
          </a:p>
          <a:p>
            <a:pPr indent="0" lvl="0" marL="0" rtl="0" algn="r">
              <a:lnSpc>
                <a:spcPct val="150000"/>
              </a:lnSpc>
              <a:spcBef>
                <a:spcPts val="0"/>
              </a:spcBef>
              <a:spcAft>
                <a:spcPts val="0"/>
              </a:spcAft>
              <a:buNone/>
            </a:pPr>
            <a:r>
              <a:rPr b="1" lang="en" sz="2000">
                <a:solidFill>
                  <a:srgbClr val="434343"/>
                </a:solidFill>
                <a:highlight>
                  <a:srgbClr val="F3F3F3"/>
                </a:highlight>
                <a:latin typeface="Montserrat"/>
                <a:ea typeface="Montserrat"/>
                <a:cs typeface="Montserrat"/>
                <a:sym typeface="Montserrat"/>
              </a:rPr>
              <a:t>+ </a:t>
            </a:r>
            <a:r>
              <a:rPr b="1" lang="en" sz="2000">
                <a:solidFill>
                  <a:srgbClr val="0000FF"/>
                </a:solidFill>
                <a:highlight>
                  <a:srgbClr val="F3F3F3"/>
                </a:highlight>
                <a:latin typeface="Montserrat"/>
                <a:ea typeface="Montserrat"/>
                <a:cs typeface="Montserrat"/>
                <a:sym typeface="Montserrat"/>
              </a:rPr>
              <a:t>2 parts</a:t>
            </a:r>
            <a:endParaRPr b="1" sz="2000">
              <a:solidFill>
                <a:srgbClr val="0000FF"/>
              </a:solidFill>
              <a:highlight>
                <a:srgbClr val="F3F3F3"/>
              </a:highlight>
              <a:latin typeface="Montserrat"/>
              <a:ea typeface="Montserrat"/>
              <a:cs typeface="Montserrat"/>
              <a:sym typeface="Montserrat"/>
            </a:endParaRPr>
          </a:p>
        </p:txBody>
      </p:sp>
      <p:sp>
        <p:nvSpPr>
          <p:cNvPr id="906" name="Google Shape;906;p112"/>
          <p:cNvSpPr txBox="1"/>
          <p:nvPr>
            <p:ph idx="4294967295" type="title"/>
          </p:nvPr>
        </p:nvSpPr>
        <p:spPr>
          <a:xfrm>
            <a:off x="25350" y="74250"/>
            <a:ext cx="9093300" cy="627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500">
                <a:highlight>
                  <a:srgbClr val="666666"/>
                </a:highlight>
                <a:latin typeface="Luckiest Guy"/>
                <a:ea typeface="Luckiest Guy"/>
                <a:cs typeface="Luckiest Guy"/>
                <a:sym typeface="Luckiest Guy"/>
              </a:rPr>
              <a:t>Extra challenge</a:t>
            </a:r>
            <a:r>
              <a:rPr lang="en" sz="2500">
                <a:highlight>
                  <a:srgbClr val="666666"/>
                </a:highlight>
              </a:rPr>
              <a:t>:</a:t>
            </a:r>
            <a:r>
              <a:rPr lang="en" sz="2500">
                <a:highlight>
                  <a:srgbClr val="666666"/>
                </a:highlight>
                <a:latin typeface="Montserrat"/>
                <a:ea typeface="Montserrat"/>
                <a:cs typeface="Montserrat"/>
                <a:sym typeface="Montserrat"/>
              </a:rPr>
              <a:t> </a:t>
            </a:r>
            <a:r>
              <a:rPr lang="en" sz="2500">
                <a:highlight>
                  <a:srgbClr val="666666"/>
                </a:highlight>
              </a:rPr>
              <a:t>Express the fractions of a partitioned shape</a:t>
            </a:r>
            <a:endParaRPr sz="2500">
              <a:highlight>
                <a:srgbClr val="666666"/>
              </a:high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5"/>
                                        </p:tgtEl>
                                        <p:attrNameLst>
                                          <p:attrName>style.visibility</p:attrName>
                                        </p:attrNameLst>
                                      </p:cBhvr>
                                      <p:to>
                                        <p:strVal val="visible"/>
                                      </p:to>
                                    </p:set>
                                    <p:animEffect filter="fade" transition="in">
                                      <p:cBhvr>
                                        <p:cTn dur="1000"/>
                                        <p:tgtEl>
                                          <p:spTgt spid="9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0"/>
                                        </p:tgtEl>
                                        <p:attrNameLst>
                                          <p:attrName>style.visibility</p:attrName>
                                        </p:attrNameLst>
                                      </p:cBhvr>
                                      <p:to>
                                        <p:strVal val="visible"/>
                                      </p:to>
                                    </p:set>
                                    <p:animEffect filter="fade" transition="in">
                                      <p:cBhvr>
                                        <p:cTn dur="1000"/>
                                        <p:tgtEl>
                                          <p:spTgt spid="890"/>
                                        </p:tgtEl>
                                      </p:cBhvr>
                                    </p:animEffect>
                                  </p:childTnLst>
                                </p:cTn>
                              </p:par>
                              <p:par>
                                <p:cTn fill="hold" nodeType="withEffect" presetClass="exit" presetID="10" presetSubtype="0">
                                  <p:stCondLst>
                                    <p:cond delay="0"/>
                                  </p:stCondLst>
                                  <p:childTnLst>
                                    <p:animEffect filter="fade" transition="out">
                                      <p:cBhvr>
                                        <p:cTn dur="1000"/>
                                        <p:tgtEl>
                                          <p:spTgt spid="895"/>
                                        </p:tgtEl>
                                      </p:cBhvr>
                                    </p:animEffect>
                                    <p:set>
                                      <p:cBhvr>
                                        <p:cTn dur="1" fill="hold">
                                          <p:stCondLst>
                                            <p:cond delay="1000"/>
                                          </p:stCondLst>
                                        </p:cTn>
                                        <p:tgtEl>
                                          <p:spTgt spid="89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1"/>
                                        </p:tgtEl>
                                        <p:attrNameLst>
                                          <p:attrName>style.visibility</p:attrName>
                                        </p:attrNameLst>
                                      </p:cBhvr>
                                      <p:to>
                                        <p:strVal val="visible"/>
                                      </p:to>
                                    </p:set>
                                    <p:animEffect filter="fade" transition="in">
                                      <p:cBhvr>
                                        <p:cTn dur="1000"/>
                                        <p:tgtEl>
                                          <p:spTgt spid="901"/>
                                        </p:tgtEl>
                                      </p:cBhvr>
                                    </p:animEffect>
                                  </p:childTnLst>
                                </p:cTn>
                              </p:par>
                              <p:par>
                                <p:cTn fill="hold" nodeType="withEffect" presetClass="entr" presetID="10" presetSubtype="0">
                                  <p:stCondLst>
                                    <p:cond delay="0"/>
                                  </p:stCondLst>
                                  <p:childTnLst>
                                    <p:set>
                                      <p:cBhvr>
                                        <p:cTn dur="1" fill="hold">
                                          <p:stCondLst>
                                            <p:cond delay="0"/>
                                          </p:stCondLst>
                                        </p:cTn>
                                        <p:tgtEl>
                                          <p:spTgt spid="891"/>
                                        </p:tgtEl>
                                        <p:attrNameLst>
                                          <p:attrName>style.visibility</p:attrName>
                                        </p:attrNameLst>
                                      </p:cBhvr>
                                      <p:to>
                                        <p:strVal val="visible"/>
                                      </p:to>
                                    </p:set>
                                    <p:animEffect filter="fade" transition="in">
                                      <p:cBhvr>
                                        <p:cTn dur="1000"/>
                                        <p:tgtEl>
                                          <p:spTgt spid="8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10" name="Shape 910"/>
        <p:cNvGrpSpPr/>
        <p:nvPr/>
      </p:nvGrpSpPr>
      <p:grpSpPr>
        <a:xfrm>
          <a:off x="0" y="0"/>
          <a:ext cx="0" cy="0"/>
          <a:chOff x="0" y="0"/>
          <a:chExt cx="0" cy="0"/>
        </a:xfrm>
      </p:grpSpPr>
      <p:sp>
        <p:nvSpPr>
          <p:cNvPr id="911" name="Google Shape;911;p113">
            <a:hlinkClick r:id="rId4"/>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113"/>
          <p:cNvSpPr txBox="1"/>
          <p:nvPr/>
        </p:nvSpPr>
        <p:spPr>
          <a:xfrm>
            <a:off x="5099825" y="1286600"/>
            <a:ext cx="3667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chemeClr val="dk1"/>
              </a:solidFill>
            </a:endParaRPr>
          </a:p>
        </p:txBody>
      </p:sp>
      <p:sp>
        <p:nvSpPr>
          <p:cNvPr id="913" name="Google Shape;913;p113"/>
          <p:cNvSpPr txBox="1"/>
          <p:nvPr>
            <p:ph idx="4294967295" type="title"/>
          </p:nvPr>
        </p:nvSpPr>
        <p:spPr>
          <a:xfrm>
            <a:off x="122100" y="219775"/>
            <a:ext cx="8899800" cy="1085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700">
                <a:solidFill>
                  <a:srgbClr val="FFFFFF"/>
                </a:solidFill>
                <a:highlight>
                  <a:srgbClr val="666666"/>
                </a:highlight>
                <a:latin typeface="Luckiest Guy"/>
                <a:ea typeface="Luckiest Guy"/>
                <a:cs typeface="Luckiest Guy"/>
                <a:sym typeface="Luckiest Guy"/>
              </a:rPr>
              <a:t>Think </a:t>
            </a:r>
            <a:r>
              <a:rPr b="1" lang="en" sz="2700">
                <a:solidFill>
                  <a:srgbClr val="FFFFFF"/>
                </a:solidFill>
                <a:highlight>
                  <a:srgbClr val="666666"/>
                </a:highlight>
              </a:rPr>
              <a:t>about how this value is being expressed</a:t>
            </a:r>
            <a:endParaRPr b="1" sz="2700">
              <a:solidFill>
                <a:srgbClr val="FFFFFF"/>
              </a:solidFill>
              <a:highlight>
                <a:srgbClr val="666666"/>
              </a:highlight>
            </a:endParaRPr>
          </a:p>
        </p:txBody>
      </p:sp>
      <p:pic>
        <p:nvPicPr>
          <p:cNvPr id="914" name="Google Shape;914;p113" title="Fraction Multiples of 1 Same Different (710p).mp4">
            <a:hlinkClick r:id="rId5"/>
          </p:cNvPr>
          <p:cNvPicPr preferRelativeResize="0"/>
          <p:nvPr/>
        </p:nvPicPr>
        <p:blipFill>
          <a:blip r:embed="rId6">
            <a:alphaModFix/>
          </a:blip>
          <a:stretch>
            <a:fillRect/>
          </a:stretch>
        </p:blipFill>
        <p:spPr>
          <a:xfrm>
            <a:off x="536325" y="1406300"/>
            <a:ext cx="5408675" cy="3000125"/>
          </a:xfrm>
          <a:prstGeom prst="rect">
            <a:avLst/>
          </a:prstGeom>
          <a:noFill/>
          <a:ln>
            <a:noFill/>
          </a:ln>
        </p:spPr>
      </p:pic>
      <p:sp>
        <p:nvSpPr>
          <p:cNvPr id="915" name="Google Shape;915;p113"/>
          <p:cNvSpPr txBox="1"/>
          <p:nvPr/>
        </p:nvSpPr>
        <p:spPr>
          <a:xfrm>
            <a:off x="6098325" y="2637175"/>
            <a:ext cx="31218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chemeClr val="dk1"/>
                </a:solidFill>
                <a:highlight>
                  <a:srgbClr val="666666"/>
                </a:highlight>
                <a:latin typeface="Montserrat"/>
                <a:ea typeface="Montserrat"/>
                <a:cs typeface="Montserrat"/>
                <a:sym typeface="Montserrat"/>
              </a:rPr>
              <a:t>What stays the same?</a:t>
            </a:r>
            <a:endParaRPr b="1" sz="1500">
              <a:solidFill>
                <a:schemeClr val="dk1"/>
              </a:solidFill>
              <a:highlight>
                <a:srgbClr val="666666"/>
              </a:highlight>
              <a:latin typeface="Montserrat"/>
              <a:ea typeface="Montserrat"/>
              <a:cs typeface="Montserrat"/>
              <a:sym typeface="Montserrat"/>
            </a:endParaRPr>
          </a:p>
        </p:txBody>
      </p:sp>
      <p:sp>
        <p:nvSpPr>
          <p:cNvPr id="916" name="Google Shape;916;p113"/>
          <p:cNvSpPr txBox="1"/>
          <p:nvPr/>
        </p:nvSpPr>
        <p:spPr>
          <a:xfrm>
            <a:off x="6098325" y="1507225"/>
            <a:ext cx="31218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chemeClr val="dk1"/>
                </a:solidFill>
                <a:highlight>
                  <a:srgbClr val="666666"/>
                </a:highlight>
                <a:latin typeface="Montserrat"/>
                <a:ea typeface="Montserrat"/>
                <a:cs typeface="Montserrat"/>
                <a:sym typeface="Montserrat"/>
              </a:rPr>
              <a:t>We see the fraction model change. Where do we see change? </a:t>
            </a:r>
            <a:endParaRPr b="1" sz="1500">
              <a:solidFill>
                <a:schemeClr val="dk1"/>
              </a:solidFill>
              <a:highlight>
                <a:srgbClr val="666666"/>
              </a:highlight>
              <a:latin typeface="Montserrat"/>
              <a:ea typeface="Montserrat"/>
              <a:cs typeface="Montserrat"/>
              <a:sym typeface="Montserrat"/>
            </a:endParaRPr>
          </a:p>
        </p:txBody>
      </p:sp>
      <p:sp>
        <p:nvSpPr>
          <p:cNvPr id="917" name="Google Shape;917;p113"/>
          <p:cNvSpPr txBox="1"/>
          <p:nvPr/>
        </p:nvSpPr>
        <p:spPr>
          <a:xfrm>
            <a:off x="6098325" y="3336025"/>
            <a:ext cx="31218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chemeClr val="dk1"/>
                </a:solidFill>
                <a:highlight>
                  <a:srgbClr val="666666"/>
                </a:highlight>
                <a:latin typeface="Montserrat"/>
                <a:ea typeface="Montserrat"/>
                <a:cs typeface="Montserrat"/>
                <a:sym typeface="Montserrat"/>
              </a:rPr>
              <a:t>What do you think about the operations we see at the end?</a:t>
            </a:r>
            <a:endParaRPr b="1" sz="1500">
              <a:solidFill>
                <a:schemeClr val="dk1"/>
              </a:solidFill>
              <a:highlight>
                <a:srgbClr val="666666"/>
              </a:highlight>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9" name="Shape 229"/>
        <p:cNvGrpSpPr/>
        <p:nvPr/>
      </p:nvGrpSpPr>
      <p:grpSpPr>
        <a:xfrm>
          <a:off x="0" y="0"/>
          <a:ext cx="0" cy="0"/>
          <a:chOff x="0" y="0"/>
          <a:chExt cx="0" cy="0"/>
        </a:xfrm>
      </p:grpSpPr>
      <p:pic>
        <p:nvPicPr>
          <p:cNvPr id="230" name="Google Shape;230;p70"/>
          <p:cNvPicPr preferRelativeResize="0"/>
          <p:nvPr/>
        </p:nvPicPr>
        <p:blipFill rotWithShape="1">
          <a:blip r:embed="rId4">
            <a:alphaModFix amt="74000"/>
          </a:blip>
          <a:srcRect b="23364" l="10757" r="7316" t="10013"/>
          <a:stretch/>
        </p:blipFill>
        <p:spPr>
          <a:xfrm flipH="1">
            <a:off x="0" y="-139150"/>
            <a:ext cx="9192000" cy="5282650"/>
          </a:xfrm>
          <a:prstGeom prst="rect">
            <a:avLst/>
          </a:prstGeom>
          <a:noFill/>
          <a:ln>
            <a:noFill/>
          </a:ln>
        </p:spPr>
      </p:pic>
      <p:pic>
        <p:nvPicPr>
          <p:cNvPr id="231" name="Google Shape;231;p70"/>
          <p:cNvPicPr preferRelativeResize="0"/>
          <p:nvPr/>
        </p:nvPicPr>
        <p:blipFill>
          <a:blip r:embed="rId5">
            <a:alphaModFix amt="92000"/>
          </a:blip>
          <a:stretch>
            <a:fillRect/>
          </a:stretch>
        </p:blipFill>
        <p:spPr>
          <a:xfrm rot="-10429839">
            <a:off x="-111725" y="2516825"/>
            <a:ext cx="2852651" cy="2480566"/>
          </a:xfrm>
          <a:prstGeom prst="rect">
            <a:avLst/>
          </a:prstGeom>
          <a:noFill/>
          <a:ln>
            <a:noFill/>
          </a:ln>
        </p:spPr>
      </p:pic>
      <p:pic>
        <p:nvPicPr>
          <p:cNvPr id="232" name="Google Shape;232;p70"/>
          <p:cNvPicPr preferRelativeResize="0"/>
          <p:nvPr/>
        </p:nvPicPr>
        <p:blipFill>
          <a:blip r:embed="rId6">
            <a:alphaModFix amt="93000"/>
          </a:blip>
          <a:stretch>
            <a:fillRect/>
          </a:stretch>
        </p:blipFill>
        <p:spPr>
          <a:xfrm rot="688398">
            <a:off x="7087425" y="-45450"/>
            <a:ext cx="2352199" cy="1766825"/>
          </a:xfrm>
          <a:prstGeom prst="rect">
            <a:avLst/>
          </a:prstGeom>
          <a:noFill/>
          <a:ln>
            <a:noFill/>
          </a:ln>
        </p:spPr>
      </p:pic>
      <p:sp>
        <p:nvSpPr>
          <p:cNvPr id="233" name="Google Shape;233;p70"/>
          <p:cNvSpPr txBox="1"/>
          <p:nvPr/>
        </p:nvSpPr>
        <p:spPr>
          <a:xfrm>
            <a:off x="108700" y="183475"/>
            <a:ext cx="6870900" cy="2610300"/>
          </a:xfrm>
          <a:prstGeom prst="rect">
            <a:avLst/>
          </a:prstGeom>
          <a:noFill/>
          <a:ln>
            <a:noFill/>
          </a:ln>
        </p:spPr>
        <p:txBody>
          <a:bodyPr anchorCtr="0" anchor="t" bIns="91425" lIns="91425" spcFirstLastPara="1" rIns="91425" wrap="square" tIns="91425">
            <a:noAutofit/>
          </a:bodyPr>
          <a:lstStyle/>
          <a:p>
            <a:pPr indent="0" lvl="0" marL="0" rtl="0" algn="ctr">
              <a:lnSpc>
                <a:spcPct val="120000"/>
              </a:lnSpc>
              <a:spcBef>
                <a:spcPts val="0"/>
              </a:spcBef>
              <a:spcAft>
                <a:spcPts val="0"/>
              </a:spcAft>
              <a:buNone/>
            </a:pPr>
            <a:r>
              <a:rPr b="1" lang="en" sz="3300">
                <a:solidFill>
                  <a:srgbClr val="FF0000"/>
                </a:solidFill>
                <a:highlight>
                  <a:srgbClr val="FFFFFF"/>
                </a:highlight>
                <a:latin typeface="Montserrat"/>
                <a:ea typeface="Montserrat"/>
                <a:cs typeface="Montserrat"/>
                <a:sym typeface="Montserrat"/>
              </a:rPr>
              <a:t>I</a:t>
            </a:r>
            <a:r>
              <a:rPr b="1" lang="en" sz="3300">
                <a:solidFill>
                  <a:srgbClr val="FF1E00"/>
                </a:solidFill>
                <a:highlight>
                  <a:srgbClr val="FFFFFF"/>
                </a:highlight>
                <a:latin typeface="Montserrat"/>
                <a:ea typeface="Montserrat"/>
                <a:cs typeface="Montserrat"/>
                <a:sym typeface="Montserrat"/>
              </a:rPr>
              <a:t>N</a:t>
            </a:r>
            <a:r>
              <a:rPr b="1" lang="en" sz="3300">
                <a:solidFill>
                  <a:srgbClr val="FF3C00"/>
                </a:solidFill>
                <a:highlight>
                  <a:srgbClr val="FFFFFF"/>
                </a:highlight>
                <a:latin typeface="Montserrat"/>
                <a:ea typeface="Montserrat"/>
                <a:cs typeface="Montserrat"/>
                <a:sym typeface="Montserrat"/>
              </a:rPr>
              <a:t>T</a:t>
            </a:r>
            <a:r>
              <a:rPr b="1" lang="en" sz="3300">
                <a:solidFill>
                  <a:srgbClr val="FF5A00"/>
                </a:solidFill>
                <a:highlight>
                  <a:srgbClr val="FFFFFF"/>
                </a:highlight>
                <a:latin typeface="Montserrat"/>
                <a:ea typeface="Montserrat"/>
                <a:cs typeface="Montserrat"/>
                <a:sym typeface="Montserrat"/>
              </a:rPr>
              <a:t>R</a:t>
            </a:r>
            <a:r>
              <a:rPr b="1" lang="en" sz="3300">
                <a:solidFill>
                  <a:srgbClr val="FF7900"/>
                </a:solidFill>
                <a:highlight>
                  <a:srgbClr val="FFFFFF"/>
                </a:highlight>
                <a:latin typeface="Montserrat"/>
                <a:ea typeface="Montserrat"/>
                <a:cs typeface="Montserrat"/>
                <a:sym typeface="Montserrat"/>
              </a:rPr>
              <a:t>O</a:t>
            </a:r>
            <a:r>
              <a:rPr b="1" lang="en" sz="3300">
                <a:solidFill>
                  <a:srgbClr val="FF9700"/>
                </a:solidFill>
                <a:highlight>
                  <a:srgbClr val="FFFFFF"/>
                </a:highlight>
                <a:latin typeface="Montserrat"/>
                <a:ea typeface="Montserrat"/>
                <a:cs typeface="Montserrat"/>
                <a:sym typeface="Montserrat"/>
              </a:rPr>
              <a:t> </a:t>
            </a:r>
            <a:r>
              <a:rPr b="1" lang="en" sz="3300">
                <a:solidFill>
                  <a:srgbClr val="FFB500"/>
                </a:solidFill>
                <a:highlight>
                  <a:srgbClr val="FFFFFF"/>
                </a:highlight>
                <a:latin typeface="Montserrat"/>
                <a:ea typeface="Montserrat"/>
                <a:cs typeface="Montserrat"/>
                <a:sym typeface="Montserrat"/>
              </a:rPr>
              <a:t>T</a:t>
            </a:r>
            <a:r>
              <a:rPr b="1" lang="en" sz="3300">
                <a:solidFill>
                  <a:srgbClr val="FFD300"/>
                </a:solidFill>
                <a:highlight>
                  <a:srgbClr val="FFFFFF"/>
                </a:highlight>
                <a:latin typeface="Montserrat"/>
                <a:ea typeface="Montserrat"/>
                <a:cs typeface="Montserrat"/>
                <a:sym typeface="Montserrat"/>
              </a:rPr>
              <a:t>O</a:t>
            </a:r>
            <a:r>
              <a:rPr b="1" lang="en" sz="3300">
                <a:solidFill>
                  <a:srgbClr val="FFF200"/>
                </a:solidFill>
                <a:highlight>
                  <a:srgbClr val="FFFFFF"/>
                </a:highlight>
                <a:latin typeface="Montserrat"/>
                <a:ea typeface="Montserrat"/>
                <a:cs typeface="Montserrat"/>
                <a:sym typeface="Montserrat"/>
              </a:rPr>
              <a:t> </a:t>
            </a:r>
            <a:r>
              <a:rPr b="1" lang="en" sz="3300">
                <a:solidFill>
                  <a:srgbClr val="EDFF00"/>
                </a:solidFill>
                <a:highlight>
                  <a:srgbClr val="FFFFFF"/>
                </a:highlight>
                <a:latin typeface="Montserrat"/>
                <a:ea typeface="Montserrat"/>
                <a:cs typeface="Montserrat"/>
                <a:sym typeface="Montserrat"/>
              </a:rPr>
              <a:t>F</a:t>
            </a:r>
            <a:r>
              <a:rPr b="1" lang="en" sz="3300">
                <a:solidFill>
                  <a:srgbClr val="CFFF00"/>
                </a:solidFill>
                <a:highlight>
                  <a:srgbClr val="FFFFFF"/>
                </a:highlight>
                <a:latin typeface="Montserrat"/>
                <a:ea typeface="Montserrat"/>
                <a:cs typeface="Montserrat"/>
                <a:sym typeface="Montserrat"/>
              </a:rPr>
              <a:t>R</a:t>
            </a:r>
            <a:r>
              <a:rPr b="1" lang="en" sz="3300">
                <a:solidFill>
                  <a:srgbClr val="B0FF00"/>
                </a:solidFill>
                <a:highlight>
                  <a:srgbClr val="FFFFFF"/>
                </a:highlight>
                <a:latin typeface="Montserrat"/>
                <a:ea typeface="Montserrat"/>
                <a:cs typeface="Montserrat"/>
                <a:sym typeface="Montserrat"/>
              </a:rPr>
              <a:t>A</a:t>
            </a:r>
            <a:r>
              <a:rPr b="1" lang="en" sz="3300">
                <a:solidFill>
                  <a:srgbClr val="92FF00"/>
                </a:solidFill>
                <a:highlight>
                  <a:srgbClr val="FFFFFF"/>
                </a:highlight>
                <a:latin typeface="Montserrat"/>
                <a:ea typeface="Montserrat"/>
                <a:cs typeface="Montserrat"/>
                <a:sym typeface="Montserrat"/>
              </a:rPr>
              <a:t>C</a:t>
            </a:r>
            <a:r>
              <a:rPr b="1" lang="en" sz="3300">
                <a:solidFill>
                  <a:srgbClr val="74FF00"/>
                </a:solidFill>
                <a:highlight>
                  <a:srgbClr val="FFFFFF"/>
                </a:highlight>
                <a:latin typeface="Montserrat"/>
                <a:ea typeface="Montserrat"/>
                <a:cs typeface="Montserrat"/>
                <a:sym typeface="Montserrat"/>
              </a:rPr>
              <a:t>T</a:t>
            </a:r>
            <a:r>
              <a:rPr b="1" lang="en" sz="3300">
                <a:solidFill>
                  <a:srgbClr val="56FF00"/>
                </a:solidFill>
                <a:highlight>
                  <a:srgbClr val="FFFFFF"/>
                </a:highlight>
                <a:latin typeface="Montserrat"/>
                <a:ea typeface="Montserrat"/>
                <a:cs typeface="Montserrat"/>
                <a:sym typeface="Montserrat"/>
              </a:rPr>
              <a:t>I</a:t>
            </a:r>
            <a:r>
              <a:rPr b="1" lang="en" sz="3300">
                <a:solidFill>
                  <a:srgbClr val="37FF00"/>
                </a:solidFill>
                <a:highlight>
                  <a:srgbClr val="FFFFFF"/>
                </a:highlight>
                <a:latin typeface="Montserrat"/>
                <a:ea typeface="Montserrat"/>
                <a:cs typeface="Montserrat"/>
                <a:sym typeface="Montserrat"/>
              </a:rPr>
              <a:t>O</a:t>
            </a:r>
            <a:r>
              <a:rPr b="1" lang="en" sz="3300">
                <a:solidFill>
                  <a:srgbClr val="19FF00"/>
                </a:solidFill>
                <a:highlight>
                  <a:srgbClr val="FFFFFF"/>
                </a:highlight>
                <a:latin typeface="Montserrat"/>
                <a:ea typeface="Montserrat"/>
                <a:cs typeface="Montserrat"/>
                <a:sym typeface="Montserrat"/>
              </a:rPr>
              <a:t>N</a:t>
            </a:r>
            <a:r>
              <a:rPr b="1" lang="en" sz="3300">
                <a:solidFill>
                  <a:srgbClr val="00FF04"/>
                </a:solidFill>
                <a:highlight>
                  <a:srgbClr val="FFFFFF"/>
                </a:highlight>
                <a:latin typeface="Montserrat"/>
                <a:ea typeface="Montserrat"/>
                <a:cs typeface="Montserrat"/>
                <a:sym typeface="Montserrat"/>
              </a:rPr>
              <a:t>S</a:t>
            </a:r>
            <a:endParaRPr b="1" sz="3300">
              <a:solidFill>
                <a:srgbClr val="00FF23"/>
              </a:solidFill>
              <a:highlight>
                <a:srgbClr val="FFFFFF"/>
              </a:highlight>
              <a:latin typeface="Montserrat"/>
              <a:ea typeface="Montserrat"/>
              <a:cs typeface="Montserrat"/>
              <a:sym typeface="Montserrat"/>
            </a:endParaRPr>
          </a:p>
          <a:p>
            <a:pPr indent="0" lvl="0" marL="0" rtl="0" algn="ctr">
              <a:lnSpc>
                <a:spcPct val="120000"/>
              </a:lnSpc>
              <a:spcBef>
                <a:spcPts val="0"/>
              </a:spcBef>
              <a:spcAft>
                <a:spcPts val="0"/>
              </a:spcAft>
              <a:buNone/>
            </a:pPr>
            <a:r>
              <a:rPr b="1" lang="en" sz="3700">
                <a:solidFill>
                  <a:srgbClr val="00FF41"/>
                </a:solidFill>
                <a:highlight>
                  <a:srgbClr val="FFFFFF"/>
                </a:highlight>
                <a:latin typeface="Montserrat"/>
                <a:ea typeface="Montserrat"/>
                <a:cs typeface="Montserrat"/>
                <a:sym typeface="Montserrat"/>
              </a:rPr>
              <a:t>L</a:t>
            </a:r>
            <a:r>
              <a:rPr b="1" lang="en" sz="3700">
                <a:solidFill>
                  <a:srgbClr val="00FF5F"/>
                </a:solidFill>
                <a:highlight>
                  <a:srgbClr val="FFFFFF"/>
                </a:highlight>
                <a:latin typeface="Montserrat"/>
                <a:ea typeface="Montserrat"/>
                <a:cs typeface="Montserrat"/>
                <a:sym typeface="Montserrat"/>
              </a:rPr>
              <a:t>e</a:t>
            </a:r>
            <a:r>
              <a:rPr b="1" lang="en" sz="3700">
                <a:solidFill>
                  <a:srgbClr val="00FF7D"/>
                </a:solidFill>
                <a:highlight>
                  <a:srgbClr val="FFFFFF"/>
                </a:highlight>
                <a:latin typeface="Montserrat"/>
                <a:ea typeface="Montserrat"/>
                <a:cs typeface="Montserrat"/>
                <a:sym typeface="Montserrat"/>
              </a:rPr>
              <a:t>s</a:t>
            </a:r>
            <a:r>
              <a:rPr b="1" lang="en" sz="3700">
                <a:solidFill>
                  <a:srgbClr val="00FF9C"/>
                </a:solidFill>
                <a:highlight>
                  <a:srgbClr val="FFFFFF"/>
                </a:highlight>
                <a:latin typeface="Montserrat"/>
                <a:ea typeface="Montserrat"/>
                <a:cs typeface="Montserrat"/>
                <a:sym typeface="Montserrat"/>
              </a:rPr>
              <a:t>s</a:t>
            </a:r>
            <a:r>
              <a:rPr b="1" lang="en" sz="3700">
                <a:solidFill>
                  <a:srgbClr val="00FFBA"/>
                </a:solidFill>
                <a:highlight>
                  <a:srgbClr val="FFFFFF"/>
                </a:highlight>
                <a:latin typeface="Montserrat"/>
                <a:ea typeface="Montserrat"/>
                <a:cs typeface="Montserrat"/>
                <a:sym typeface="Montserrat"/>
              </a:rPr>
              <a:t>o</a:t>
            </a:r>
            <a:r>
              <a:rPr b="1" lang="en" sz="3700">
                <a:solidFill>
                  <a:srgbClr val="00FFD8"/>
                </a:solidFill>
                <a:highlight>
                  <a:srgbClr val="FFFFFF"/>
                </a:highlight>
                <a:latin typeface="Montserrat"/>
                <a:ea typeface="Montserrat"/>
                <a:cs typeface="Montserrat"/>
                <a:sym typeface="Montserrat"/>
              </a:rPr>
              <a:t>n</a:t>
            </a:r>
            <a:r>
              <a:rPr b="1" lang="en" sz="3700">
                <a:solidFill>
                  <a:srgbClr val="00FFF7"/>
                </a:solidFill>
                <a:highlight>
                  <a:srgbClr val="FFFFFF"/>
                </a:highlight>
                <a:latin typeface="Montserrat"/>
                <a:ea typeface="Montserrat"/>
                <a:cs typeface="Montserrat"/>
                <a:sym typeface="Montserrat"/>
              </a:rPr>
              <a:t> </a:t>
            </a:r>
            <a:r>
              <a:rPr b="1" lang="en" sz="3700">
                <a:solidFill>
                  <a:srgbClr val="00E8FF"/>
                </a:solidFill>
                <a:highlight>
                  <a:srgbClr val="FFFFFF"/>
                </a:highlight>
                <a:latin typeface="Montserrat"/>
                <a:ea typeface="Montserrat"/>
                <a:cs typeface="Montserrat"/>
                <a:sym typeface="Montserrat"/>
              </a:rPr>
              <a:t>2</a:t>
            </a:r>
            <a:r>
              <a:rPr b="1" lang="en" sz="3700">
                <a:solidFill>
                  <a:srgbClr val="00CAFF"/>
                </a:solidFill>
                <a:highlight>
                  <a:srgbClr val="FFFFFF"/>
                </a:highlight>
                <a:latin typeface="Montserrat"/>
                <a:ea typeface="Montserrat"/>
                <a:cs typeface="Montserrat"/>
                <a:sym typeface="Montserrat"/>
              </a:rPr>
              <a:t>:</a:t>
            </a:r>
            <a:r>
              <a:rPr b="1" lang="en" sz="3700">
                <a:solidFill>
                  <a:srgbClr val="00ACFF"/>
                </a:solidFill>
                <a:highlight>
                  <a:srgbClr val="FFFFFF"/>
                </a:highlight>
                <a:latin typeface="Montserrat"/>
                <a:ea typeface="Montserrat"/>
                <a:cs typeface="Montserrat"/>
                <a:sym typeface="Montserrat"/>
              </a:rPr>
              <a:t> </a:t>
            </a:r>
            <a:endParaRPr b="1" sz="3700">
              <a:solidFill>
                <a:srgbClr val="008DFF"/>
              </a:solidFill>
              <a:highlight>
                <a:srgbClr val="FFFFFF"/>
              </a:highlight>
              <a:latin typeface="Montserrat"/>
              <a:ea typeface="Montserrat"/>
              <a:cs typeface="Montserrat"/>
              <a:sym typeface="Montserrat"/>
            </a:endParaRPr>
          </a:p>
          <a:p>
            <a:pPr indent="0" lvl="0" marL="0" rtl="0" algn="ctr">
              <a:lnSpc>
                <a:spcPct val="120000"/>
              </a:lnSpc>
              <a:spcBef>
                <a:spcPts val="0"/>
              </a:spcBef>
              <a:spcAft>
                <a:spcPts val="0"/>
              </a:spcAft>
              <a:buNone/>
            </a:pPr>
            <a:r>
              <a:rPr b="1" i="1" lang="en" sz="3900">
                <a:solidFill>
                  <a:srgbClr val="006FFF"/>
                </a:solidFill>
                <a:highlight>
                  <a:srgbClr val="FFFFFF"/>
                </a:highlight>
                <a:latin typeface="Montserrat"/>
                <a:ea typeface="Montserrat"/>
                <a:cs typeface="Montserrat"/>
                <a:sym typeface="Montserrat"/>
              </a:rPr>
              <a:t>C</a:t>
            </a:r>
            <a:r>
              <a:rPr b="1" i="1" lang="en" sz="3900">
                <a:solidFill>
                  <a:srgbClr val="0051FF"/>
                </a:solidFill>
                <a:highlight>
                  <a:srgbClr val="FFFFFF"/>
                </a:highlight>
                <a:latin typeface="Montserrat"/>
                <a:ea typeface="Montserrat"/>
                <a:cs typeface="Montserrat"/>
                <a:sym typeface="Montserrat"/>
              </a:rPr>
              <a:t>o</a:t>
            </a:r>
            <a:r>
              <a:rPr b="1" i="1" lang="en" sz="3900">
                <a:solidFill>
                  <a:srgbClr val="0033FF"/>
                </a:solidFill>
                <a:highlight>
                  <a:srgbClr val="FFFFFF"/>
                </a:highlight>
                <a:latin typeface="Montserrat"/>
                <a:ea typeface="Montserrat"/>
                <a:cs typeface="Montserrat"/>
                <a:sym typeface="Montserrat"/>
              </a:rPr>
              <a:t>m</a:t>
            </a:r>
            <a:r>
              <a:rPr b="1" i="1" lang="en" sz="3900">
                <a:solidFill>
                  <a:srgbClr val="0014FF"/>
                </a:solidFill>
                <a:highlight>
                  <a:srgbClr val="FFFFFF"/>
                </a:highlight>
                <a:latin typeface="Montserrat"/>
                <a:ea typeface="Montserrat"/>
                <a:cs typeface="Montserrat"/>
                <a:sym typeface="Montserrat"/>
              </a:rPr>
              <a:t>p</a:t>
            </a:r>
            <a:r>
              <a:rPr b="1" i="1" lang="en" sz="3900">
                <a:solidFill>
                  <a:srgbClr val="0900FF"/>
                </a:solidFill>
                <a:highlight>
                  <a:srgbClr val="FFFFFF"/>
                </a:highlight>
                <a:latin typeface="Montserrat"/>
                <a:ea typeface="Montserrat"/>
                <a:cs typeface="Montserrat"/>
                <a:sym typeface="Montserrat"/>
              </a:rPr>
              <a:t>os</a:t>
            </a:r>
            <a:r>
              <a:rPr b="1" i="1" lang="en" sz="3900">
                <a:solidFill>
                  <a:srgbClr val="2700FF"/>
                </a:solidFill>
                <a:highlight>
                  <a:srgbClr val="FFFFFF"/>
                </a:highlight>
                <a:latin typeface="Montserrat"/>
                <a:ea typeface="Montserrat"/>
                <a:cs typeface="Montserrat"/>
                <a:sym typeface="Montserrat"/>
              </a:rPr>
              <a:t>i</a:t>
            </a:r>
            <a:r>
              <a:rPr b="1" i="1" lang="en" sz="3900">
                <a:solidFill>
                  <a:srgbClr val="4600FF"/>
                </a:solidFill>
                <a:highlight>
                  <a:srgbClr val="FFFFFF"/>
                </a:highlight>
                <a:latin typeface="Montserrat"/>
                <a:ea typeface="Montserrat"/>
                <a:cs typeface="Montserrat"/>
                <a:sym typeface="Montserrat"/>
              </a:rPr>
              <a:t>n</a:t>
            </a:r>
            <a:r>
              <a:rPr b="1" i="1" lang="en" sz="3900">
                <a:solidFill>
                  <a:srgbClr val="6400FF"/>
                </a:solidFill>
                <a:highlight>
                  <a:srgbClr val="FFFFFF"/>
                </a:highlight>
                <a:latin typeface="Montserrat"/>
                <a:ea typeface="Montserrat"/>
                <a:cs typeface="Montserrat"/>
                <a:sym typeface="Montserrat"/>
              </a:rPr>
              <a:t>g</a:t>
            </a:r>
            <a:r>
              <a:rPr b="1" i="1" lang="en" sz="3900">
                <a:solidFill>
                  <a:srgbClr val="8200FF"/>
                </a:solidFill>
                <a:highlight>
                  <a:srgbClr val="FFFFFF"/>
                </a:highlight>
                <a:latin typeface="Montserrat"/>
                <a:ea typeface="Montserrat"/>
                <a:cs typeface="Montserrat"/>
                <a:sym typeface="Montserrat"/>
              </a:rPr>
              <a:t> </a:t>
            </a:r>
            <a:r>
              <a:rPr b="1" i="1" lang="en" sz="3900">
                <a:solidFill>
                  <a:srgbClr val="A000FF"/>
                </a:solidFill>
                <a:highlight>
                  <a:srgbClr val="FFFFFF"/>
                </a:highlight>
                <a:latin typeface="Montserrat"/>
                <a:ea typeface="Montserrat"/>
                <a:cs typeface="Montserrat"/>
                <a:sym typeface="Montserrat"/>
              </a:rPr>
              <a:t>F</a:t>
            </a:r>
            <a:r>
              <a:rPr b="1" i="1" lang="en" sz="3900">
                <a:solidFill>
                  <a:srgbClr val="BF00FF"/>
                </a:solidFill>
                <a:highlight>
                  <a:srgbClr val="FFFFFF"/>
                </a:highlight>
                <a:latin typeface="Montserrat"/>
                <a:ea typeface="Montserrat"/>
                <a:cs typeface="Montserrat"/>
                <a:sym typeface="Montserrat"/>
              </a:rPr>
              <a:t>r</a:t>
            </a:r>
            <a:r>
              <a:rPr b="1" i="1" lang="en" sz="3900">
                <a:solidFill>
                  <a:srgbClr val="DD00FF"/>
                </a:solidFill>
                <a:highlight>
                  <a:srgbClr val="FFFFFF"/>
                </a:highlight>
                <a:latin typeface="Montserrat"/>
                <a:ea typeface="Montserrat"/>
                <a:cs typeface="Montserrat"/>
                <a:sym typeface="Montserrat"/>
              </a:rPr>
              <a:t>a</a:t>
            </a:r>
            <a:r>
              <a:rPr b="1" i="1" lang="en" sz="3900">
                <a:solidFill>
                  <a:srgbClr val="FB00FF"/>
                </a:solidFill>
                <a:highlight>
                  <a:srgbClr val="FFFFFF"/>
                </a:highlight>
                <a:latin typeface="Montserrat"/>
                <a:ea typeface="Montserrat"/>
                <a:cs typeface="Montserrat"/>
                <a:sym typeface="Montserrat"/>
              </a:rPr>
              <a:t>c</a:t>
            </a:r>
            <a:r>
              <a:rPr b="1" i="1" lang="en" sz="3900">
                <a:solidFill>
                  <a:srgbClr val="FF00E3"/>
                </a:solidFill>
                <a:highlight>
                  <a:srgbClr val="FFFFFF"/>
                </a:highlight>
                <a:latin typeface="Montserrat"/>
                <a:ea typeface="Montserrat"/>
                <a:cs typeface="Montserrat"/>
                <a:sym typeface="Montserrat"/>
              </a:rPr>
              <a:t>t</a:t>
            </a:r>
            <a:r>
              <a:rPr b="1" i="1" lang="en" sz="3900">
                <a:solidFill>
                  <a:srgbClr val="FF00C5"/>
                </a:solidFill>
                <a:highlight>
                  <a:srgbClr val="FFFFFF"/>
                </a:highlight>
                <a:latin typeface="Montserrat"/>
                <a:ea typeface="Montserrat"/>
                <a:cs typeface="Montserrat"/>
                <a:sym typeface="Montserrat"/>
              </a:rPr>
              <a:t>i</a:t>
            </a:r>
            <a:r>
              <a:rPr b="1" i="1" lang="en" sz="3900">
                <a:solidFill>
                  <a:srgbClr val="FF00A7"/>
                </a:solidFill>
                <a:highlight>
                  <a:srgbClr val="FFFFFF"/>
                </a:highlight>
                <a:latin typeface="Montserrat"/>
                <a:ea typeface="Montserrat"/>
                <a:cs typeface="Montserrat"/>
                <a:sym typeface="Montserrat"/>
              </a:rPr>
              <a:t>o</a:t>
            </a:r>
            <a:r>
              <a:rPr b="1" i="1" lang="en" sz="3900">
                <a:solidFill>
                  <a:srgbClr val="FF0089"/>
                </a:solidFill>
                <a:highlight>
                  <a:srgbClr val="FFFFFF"/>
                </a:highlight>
                <a:latin typeface="Montserrat"/>
                <a:ea typeface="Montserrat"/>
                <a:cs typeface="Montserrat"/>
                <a:sym typeface="Montserrat"/>
              </a:rPr>
              <a:t>n</a:t>
            </a:r>
            <a:r>
              <a:rPr b="1" i="1" lang="en" sz="3900">
                <a:solidFill>
                  <a:srgbClr val="FF006A"/>
                </a:solidFill>
                <a:highlight>
                  <a:srgbClr val="FFFFFF"/>
                </a:highlight>
                <a:latin typeface="Montserrat"/>
                <a:ea typeface="Montserrat"/>
                <a:cs typeface="Montserrat"/>
                <a:sym typeface="Montserrat"/>
              </a:rPr>
              <a:t>s</a:t>
            </a:r>
            <a:endParaRPr b="1" i="1" sz="3900">
              <a:solidFill>
                <a:srgbClr val="FF006A"/>
              </a:solidFill>
              <a:highlight>
                <a:srgbClr val="FFFFFF"/>
              </a:highlight>
              <a:latin typeface="Montserrat"/>
              <a:ea typeface="Montserrat"/>
              <a:cs typeface="Montserrat"/>
              <a:sym typeface="Montserrat"/>
            </a:endParaRPr>
          </a:p>
        </p:txBody>
      </p:sp>
      <p:sp>
        <p:nvSpPr>
          <p:cNvPr id="234" name="Google Shape;234;p70"/>
          <p:cNvSpPr txBox="1"/>
          <p:nvPr/>
        </p:nvSpPr>
        <p:spPr>
          <a:xfrm>
            <a:off x="5315500" y="3243975"/>
            <a:ext cx="3663900" cy="1416300"/>
          </a:xfrm>
          <a:prstGeom prst="rect">
            <a:avLst/>
          </a:prstGeom>
          <a:solidFill>
            <a:srgbClr val="FFFFFF">
              <a:alpha val="56900"/>
            </a:srgbClr>
          </a:solidFill>
          <a:ln>
            <a:noFill/>
          </a:ln>
          <a:effectLst>
            <a:outerShdw blurRad="271463" rotWithShape="0" algn="bl" dir="5400000" dist="19050">
              <a:srgbClr val="000000">
                <a:alpha val="52999"/>
              </a:srgbClr>
            </a:outerShdw>
          </a:effectLst>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600" u="sng">
                <a:solidFill>
                  <a:srgbClr val="666666"/>
                </a:solidFill>
                <a:latin typeface="Montserrat"/>
                <a:ea typeface="Montserrat"/>
                <a:cs typeface="Montserrat"/>
                <a:sym typeface="Montserrat"/>
              </a:rPr>
              <a:t>course name</a:t>
            </a:r>
            <a:endParaRPr sz="2600" u="sng">
              <a:solidFill>
                <a:srgbClr val="666666"/>
              </a:solidFill>
              <a:latin typeface="Montserrat"/>
              <a:ea typeface="Montserrat"/>
              <a:cs typeface="Montserrat"/>
              <a:sym typeface="Montserrat"/>
            </a:endParaRPr>
          </a:p>
          <a:p>
            <a:pPr indent="0" lvl="0" marL="0" rtl="0" algn="ctr">
              <a:lnSpc>
                <a:spcPct val="115000"/>
              </a:lnSpc>
              <a:spcBef>
                <a:spcPts val="0"/>
              </a:spcBef>
              <a:spcAft>
                <a:spcPts val="0"/>
              </a:spcAft>
              <a:buNone/>
            </a:pPr>
            <a:r>
              <a:rPr lang="en" sz="2600" u="sng">
                <a:solidFill>
                  <a:srgbClr val="666666"/>
                </a:solidFill>
                <a:latin typeface="Montserrat"/>
                <a:ea typeface="Montserrat"/>
                <a:cs typeface="Montserrat"/>
                <a:sym typeface="Montserrat"/>
              </a:rPr>
              <a:t>class name</a:t>
            </a:r>
            <a:endParaRPr sz="2600" u="sng">
              <a:solidFill>
                <a:srgbClr val="666666"/>
              </a:solidFill>
              <a:latin typeface="Montserrat"/>
              <a:ea typeface="Montserrat"/>
              <a:cs typeface="Montserrat"/>
              <a:sym typeface="Montserrat"/>
            </a:endParaRPr>
          </a:p>
          <a:p>
            <a:pPr indent="0" lvl="0" marL="0" rtl="0" algn="ctr">
              <a:lnSpc>
                <a:spcPct val="115000"/>
              </a:lnSpc>
              <a:spcBef>
                <a:spcPts val="0"/>
              </a:spcBef>
              <a:spcAft>
                <a:spcPts val="0"/>
              </a:spcAft>
              <a:buNone/>
            </a:pPr>
            <a:r>
              <a:rPr lang="en" sz="2600" u="sng">
                <a:solidFill>
                  <a:srgbClr val="666666"/>
                </a:solidFill>
                <a:latin typeface="Montserrat"/>
                <a:ea typeface="Montserrat"/>
                <a:cs typeface="Montserrat"/>
                <a:sym typeface="Montserrat"/>
              </a:rPr>
              <a:t>date</a:t>
            </a:r>
            <a:endParaRPr sz="2600" u="sng">
              <a:solidFill>
                <a:srgbClr val="666666"/>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1"/>
                                        </p:tgtEl>
                                        <p:attrNameLst>
                                          <p:attrName>style.visibility</p:attrName>
                                        </p:attrNameLst>
                                      </p:cBhvr>
                                      <p:to>
                                        <p:strVal val="visible"/>
                                      </p:to>
                                    </p:set>
                                    <p:animEffect filter="fade" transition="in">
                                      <p:cBhvr>
                                        <p:cTn dur="1000"/>
                                        <p:tgtEl>
                                          <p:spTgt spid="231"/>
                                        </p:tgtEl>
                                      </p:cBhvr>
                                    </p:animEffect>
                                  </p:childTnLst>
                                </p:cTn>
                              </p:par>
                              <p:par>
                                <p:cTn fill="hold" nodeType="withEffect" presetClass="emph" presetID="8" presetSubtype="0">
                                  <p:stCondLst>
                                    <p:cond delay="0"/>
                                  </p:stCondLst>
                                  <p:childTnLst>
                                    <p:animRot by="-21600000">
                                      <p:cBhvr>
                                        <p:cTn dur="1700" fill="hold"/>
                                        <p:tgtEl>
                                          <p:spTgt spid="231"/>
                                        </p:tgtEl>
                                        <p:attrNameLst>
                                          <p:attrName>r</p:attrName>
                                        </p:attrNameLst>
                                      </p:cBhvr>
                                    </p:animRot>
                                  </p:childTnLst>
                                </p:cTn>
                              </p:par>
                              <p:par>
                                <p:cTn fill="hold" nodeType="withEffect" presetClass="entr" presetID="10" presetSubtype="0">
                                  <p:stCondLst>
                                    <p:cond delay="0"/>
                                  </p:stCondLst>
                                  <p:childTnLst>
                                    <p:set>
                                      <p:cBhvr>
                                        <p:cTn dur="1" fill="hold">
                                          <p:stCondLst>
                                            <p:cond delay="0"/>
                                          </p:stCondLst>
                                        </p:cTn>
                                        <p:tgtEl>
                                          <p:spTgt spid="232"/>
                                        </p:tgtEl>
                                        <p:attrNameLst>
                                          <p:attrName>style.visibility</p:attrName>
                                        </p:attrNameLst>
                                      </p:cBhvr>
                                      <p:to>
                                        <p:strVal val="visible"/>
                                      </p:to>
                                    </p:set>
                                    <p:animEffect filter="fade" transition="in">
                                      <p:cBhvr>
                                        <p:cTn dur="1000"/>
                                        <p:tgtEl>
                                          <p:spTgt spid="2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gradFill>
          <a:gsLst>
            <a:gs pos="0">
              <a:srgbClr val="F882C7">
                <a:alpha val="57647"/>
              </a:srgbClr>
            </a:gs>
            <a:gs pos="100000">
              <a:srgbClr val="C80477"/>
            </a:gs>
          </a:gsLst>
          <a:path path="circle">
            <a:fillToRect b="50%" l="50%" r="50%" t="50%"/>
          </a:path>
          <a:tileRect/>
        </a:gradFill>
      </p:bgPr>
    </p:bg>
    <p:spTree>
      <p:nvGrpSpPr>
        <p:cNvPr id="238" name="Shape 238"/>
        <p:cNvGrpSpPr/>
        <p:nvPr/>
      </p:nvGrpSpPr>
      <p:grpSpPr>
        <a:xfrm>
          <a:off x="0" y="0"/>
          <a:ext cx="0" cy="0"/>
          <a:chOff x="0" y="0"/>
          <a:chExt cx="0" cy="0"/>
        </a:xfrm>
      </p:grpSpPr>
      <p:graphicFrame>
        <p:nvGraphicFramePr>
          <p:cNvPr id="239" name="Google Shape;239;p71"/>
          <p:cNvGraphicFramePr/>
          <p:nvPr/>
        </p:nvGraphicFramePr>
        <p:xfrm>
          <a:off x="374600" y="887840"/>
          <a:ext cx="3000000" cy="3000000"/>
        </p:xfrm>
        <a:graphic>
          <a:graphicData uri="http://schemas.openxmlformats.org/drawingml/2006/table">
            <a:tbl>
              <a:tblPr>
                <a:noFill/>
                <a:tableStyleId>{C604C280-1818-408E-8522-C8C8F6DB5142}</a:tableStyleId>
              </a:tblPr>
              <a:tblGrid>
                <a:gridCol w="2767425"/>
                <a:gridCol w="2767425"/>
                <a:gridCol w="3042625"/>
              </a:tblGrid>
              <a:tr h="477150">
                <a:tc>
                  <a:txBody>
                    <a:bodyPr/>
                    <a:lstStyle/>
                    <a:p>
                      <a:pPr indent="0" lvl="0" marL="0" rtl="0" algn="ctr">
                        <a:spcBef>
                          <a:spcPts val="0"/>
                        </a:spcBef>
                        <a:spcAft>
                          <a:spcPts val="0"/>
                        </a:spcAft>
                        <a:buNone/>
                      </a:pPr>
                      <a:r>
                        <a:rPr b="1" lang="en" sz="1500">
                          <a:solidFill>
                            <a:srgbClr val="FF00DD"/>
                          </a:solidFill>
                        </a:rPr>
                        <a:t>SKILL / KNOWLEDGE</a:t>
                      </a:r>
                      <a:endParaRPr b="1" sz="1500">
                        <a:solidFill>
                          <a:srgbClr val="FF00DD"/>
                        </a:solidFill>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gradFill>
                      <a:gsLst>
                        <a:gs pos="0">
                          <a:srgbClr val="515151"/>
                        </a:gs>
                        <a:gs pos="100000">
                          <a:srgbClr val="101010"/>
                        </a:gs>
                      </a:gsLst>
                      <a:path path="circle">
                        <a:fillToRect b="50%" l="50%" r="50%" t="50%"/>
                      </a:path>
                      <a:tileRect/>
                    </a:gradFill>
                  </a:tcPr>
                </a:tc>
                <a:tc>
                  <a:txBody>
                    <a:bodyPr/>
                    <a:lstStyle/>
                    <a:p>
                      <a:pPr indent="0" lvl="0" marL="0" rtl="0" algn="ctr">
                        <a:spcBef>
                          <a:spcPts val="0"/>
                        </a:spcBef>
                        <a:spcAft>
                          <a:spcPts val="0"/>
                        </a:spcAft>
                        <a:buNone/>
                      </a:pPr>
                      <a:r>
                        <a:rPr b="1" lang="en" sz="1500">
                          <a:solidFill>
                            <a:srgbClr val="FF00DD"/>
                          </a:solidFill>
                        </a:rPr>
                        <a:t>LESSON</a:t>
                      </a:r>
                      <a:endParaRPr b="1" sz="1500">
                        <a:solidFill>
                          <a:srgbClr val="FF00DD"/>
                        </a:solidFill>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gradFill>
                      <a:gsLst>
                        <a:gs pos="0">
                          <a:srgbClr val="515151"/>
                        </a:gs>
                        <a:gs pos="100000">
                          <a:srgbClr val="101010"/>
                        </a:gs>
                      </a:gsLst>
                      <a:path path="circle">
                        <a:fillToRect b="50%" l="50%" r="50%" t="50%"/>
                      </a:path>
                      <a:tileRect/>
                    </a:gradFill>
                  </a:tcPr>
                </a:tc>
                <a:tc>
                  <a:txBody>
                    <a:bodyPr/>
                    <a:lstStyle/>
                    <a:p>
                      <a:pPr indent="0" lvl="0" marL="0" rtl="0" algn="ctr">
                        <a:spcBef>
                          <a:spcPts val="0"/>
                        </a:spcBef>
                        <a:spcAft>
                          <a:spcPts val="0"/>
                        </a:spcAft>
                        <a:buNone/>
                      </a:pPr>
                      <a:r>
                        <a:rPr b="1" lang="en" sz="1500">
                          <a:solidFill>
                            <a:srgbClr val="FF00DD"/>
                          </a:solidFill>
                        </a:rPr>
                        <a:t>PRACTICE</a:t>
                      </a:r>
                      <a:endParaRPr b="1" sz="1500">
                        <a:solidFill>
                          <a:srgbClr val="FF00DD"/>
                        </a:solidFill>
                      </a:endParaRPr>
                    </a:p>
                  </a:txBody>
                  <a:tcPr marT="91425" marB="91425" marR="91425" marL="91425">
                    <a:lnL cap="flat" cmpd="sng" w="19050">
                      <a:solidFill>
                        <a:srgbClr val="FFFFFF"/>
                      </a:solidFill>
                      <a:prstDash val="solid"/>
                      <a:round/>
                      <a:headEnd len="sm" w="sm" type="none"/>
                      <a:tailEnd len="sm" w="sm" type="none"/>
                    </a:lnL>
                    <a:lnR cap="flat" cmpd="sng" w="19050">
                      <a:solidFill>
                        <a:srgbClr val="FFFFFF"/>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gradFill>
                      <a:gsLst>
                        <a:gs pos="0">
                          <a:srgbClr val="515151"/>
                        </a:gs>
                        <a:gs pos="100000">
                          <a:srgbClr val="101010"/>
                        </a:gs>
                      </a:gsLst>
                      <a:path path="circle">
                        <a:fillToRect b="50%" l="50%" r="50%" t="50%"/>
                      </a:path>
                      <a:tileRect/>
                    </a:gradFill>
                  </a:tcPr>
                </a:tc>
              </a:tr>
              <a:tr h="608900">
                <a:tc>
                  <a:txBody>
                    <a:bodyPr/>
                    <a:lstStyle/>
                    <a:p>
                      <a:pPr indent="0" lvl="0" marL="0" rtl="0" algn="l">
                        <a:spcBef>
                          <a:spcPts val="0"/>
                        </a:spcBef>
                        <a:spcAft>
                          <a:spcPts val="0"/>
                        </a:spcAft>
                        <a:buNone/>
                      </a:pPr>
                      <a:r>
                        <a:rPr lang="en" sz="1500">
                          <a:latin typeface="Lato"/>
                          <a:ea typeface="Lato"/>
                          <a:cs typeface="Lato"/>
                          <a:sym typeface="Lato"/>
                        </a:rPr>
                        <a:t>Use a number line</a:t>
                      </a:r>
                      <a:endParaRPr sz="1500">
                        <a:latin typeface="Lato"/>
                        <a:ea typeface="Lato"/>
                        <a:cs typeface="Lato"/>
                        <a:sym typeface="Lato"/>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chemeClr val="dk1"/>
                      </a:solidFill>
                      <a:prstDash val="solid"/>
                      <a:round/>
                      <a:headEnd len="sm" w="sm" type="none"/>
                      <a:tailEnd len="sm" w="sm" type="none"/>
                    </a:lnB>
                    <a:gradFill>
                      <a:gsLst>
                        <a:gs pos="0">
                          <a:srgbClr val="FFFFFF"/>
                        </a:gs>
                        <a:gs pos="100000">
                          <a:srgbClr val="BEBEBE"/>
                        </a:gs>
                      </a:gsLst>
                      <a:lin ang="5400012" scaled="0"/>
                    </a:gradFill>
                  </a:tcPr>
                </a:tc>
                <a:tc>
                  <a:txBody>
                    <a:bodyPr/>
                    <a:lstStyle/>
                    <a:p>
                      <a:pPr indent="0" lvl="0" marL="0" rtl="0" algn="l">
                        <a:spcBef>
                          <a:spcPts val="0"/>
                        </a:spcBef>
                        <a:spcAft>
                          <a:spcPts val="0"/>
                        </a:spcAft>
                        <a:buNone/>
                      </a:pPr>
                      <a:r>
                        <a:rPr lang="en" sz="1500" u="sng">
                          <a:solidFill>
                            <a:srgbClr val="434343"/>
                          </a:solidFill>
                          <a:latin typeface="Lato"/>
                          <a:ea typeface="Lato"/>
                          <a:cs typeface="Lato"/>
                          <a:sym typeface="Lato"/>
                          <a:hlinkClick r:id="rId3">
                            <a:extLst>
                              <a:ext uri="{A12FA001-AC4F-418D-AE19-62706E023703}">
                                <ahyp:hlinkClr val="tx"/>
                              </a:ext>
                            </a:extLst>
                          </a:hlinkClick>
                        </a:rPr>
                        <a:t>Finding number line values</a:t>
                      </a:r>
                      <a:endParaRPr sz="1500">
                        <a:solidFill>
                          <a:srgbClr val="434343"/>
                        </a:solidFill>
                        <a:latin typeface="Lato"/>
                        <a:ea typeface="Lato"/>
                        <a:cs typeface="Lato"/>
                        <a:sym typeface="Lato"/>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chemeClr val="dk1"/>
                      </a:solidFill>
                      <a:prstDash val="solid"/>
                      <a:round/>
                      <a:headEnd len="sm" w="sm" type="none"/>
                      <a:tailEnd len="sm" w="sm" type="none"/>
                    </a:lnB>
                    <a:gradFill>
                      <a:gsLst>
                        <a:gs pos="0">
                          <a:srgbClr val="FFFFFF"/>
                        </a:gs>
                        <a:gs pos="100000">
                          <a:srgbClr val="BEBEBE"/>
                        </a:gs>
                      </a:gsLst>
                      <a:lin ang="5400012" scaled="0"/>
                    </a:gradFill>
                  </a:tcPr>
                </a:tc>
                <a:tc>
                  <a:txBody>
                    <a:bodyPr/>
                    <a:lstStyle/>
                    <a:p>
                      <a:pPr indent="0" lvl="0" marL="0" rtl="0" algn="l">
                        <a:spcBef>
                          <a:spcPts val="0"/>
                        </a:spcBef>
                        <a:spcAft>
                          <a:spcPts val="0"/>
                        </a:spcAft>
                        <a:buNone/>
                      </a:pPr>
                      <a:r>
                        <a:rPr lang="en" sz="1500" u="sng">
                          <a:solidFill>
                            <a:srgbClr val="38761D"/>
                          </a:solidFill>
                          <a:latin typeface="Lato"/>
                          <a:ea typeface="Lato"/>
                          <a:cs typeface="Lato"/>
                          <a:sym typeface="Lato"/>
                          <a:hlinkClick r:id="rId4">
                            <a:extLst>
                              <a:ext uri="{A12FA001-AC4F-418D-AE19-62706E023703}">
                                <ahyp:hlinkClr val="tx"/>
                              </a:ext>
                            </a:extLst>
                          </a:hlinkClick>
                        </a:rPr>
                        <a:t>Common Core Sheets: Find Integers on a Numberline</a:t>
                      </a:r>
                      <a:endParaRPr sz="1500">
                        <a:solidFill>
                          <a:srgbClr val="38761D"/>
                        </a:solidFill>
                        <a:latin typeface="Lato"/>
                        <a:ea typeface="Lato"/>
                        <a:cs typeface="Lato"/>
                        <a:sym typeface="Lato"/>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chemeClr val="dk1"/>
                      </a:solidFill>
                      <a:prstDash val="solid"/>
                      <a:round/>
                      <a:headEnd len="sm" w="sm" type="none"/>
                      <a:tailEnd len="sm" w="sm" type="none"/>
                    </a:lnB>
                    <a:gradFill>
                      <a:gsLst>
                        <a:gs pos="0">
                          <a:srgbClr val="FFFFFF"/>
                        </a:gs>
                        <a:gs pos="100000">
                          <a:srgbClr val="BEBEBE"/>
                        </a:gs>
                      </a:gsLst>
                      <a:lin ang="5400012" scaled="0"/>
                    </a:gradFill>
                  </a:tcPr>
                </a:tc>
              </a:tr>
              <a:tr h="742250">
                <a:tc>
                  <a:txBody>
                    <a:bodyPr/>
                    <a:lstStyle/>
                    <a:p>
                      <a:pPr indent="0" lvl="0" marL="0" rtl="0" algn="l">
                        <a:spcBef>
                          <a:spcPts val="0"/>
                        </a:spcBef>
                        <a:spcAft>
                          <a:spcPts val="0"/>
                        </a:spcAft>
                        <a:buNone/>
                      </a:pPr>
                      <a:r>
                        <a:rPr lang="en" sz="1500">
                          <a:latin typeface="Lato"/>
                          <a:ea typeface="Lato"/>
                          <a:cs typeface="Lato"/>
                          <a:sym typeface="Lato"/>
                        </a:rPr>
                        <a:t>Know that fractions can be modeled with partitioned shapes</a:t>
                      </a:r>
                      <a:endParaRPr sz="1500">
                        <a:latin typeface="Lato"/>
                        <a:ea typeface="Lato"/>
                        <a:cs typeface="Lato"/>
                        <a:sym typeface="Lato"/>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gradFill>
                      <a:gsLst>
                        <a:gs pos="0">
                          <a:srgbClr val="FFFFFF"/>
                        </a:gs>
                        <a:gs pos="100000">
                          <a:srgbClr val="BEBEBE"/>
                        </a:gs>
                      </a:gsLst>
                      <a:lin ang="5400012" scaled="0"/>
                    </a:gradFill>
                  </a:tcPr>
                </a:tc>
                <a:tc>
                  <a:txBody>
                    <a:bodyPr/>
                    <a:lstStyle/>
                    <a:p>
                      <a:pPr indent="0" lvl="0" marL="0" rtl="0" algn="l">
                        <a:spcBef>
                          <a:spcPts val="0"/>
                        </a:spcBef>
                        <a:spcAft>
                          <a:spcPts val="0"/>
                        </a:spcAft>
                        <a:buNone/>
                      </a:pPr>
                      <a:r>
                        <a:rPr lang="en" sz="1500" u="sng">
                          <a:solidFill>
                            <a:srgbClr val="434343"/>
                          </a:solidFill>
                          <a:latin typeface="Lato"/>
                          <a:ea typeface="Lato"/>
                          <a:cs typeface="Lato"/>
                          <a:sym typeface="Lato"/>
                          <a:hlinkClick r:id="rId5">
                            <a:extLst>
                              <a:ext uri="{A12FA001-AC4F-418D-AE19-62706E023703}">
                                <ahyp:hlinkClr val="tx"/>
                              </a:ext>
                            </a:extLst>
                          </a:hlinkClick>
                        </a:rPr>
                        <a:t>Fractions are parts</a:t>
                      </a:r>
                      <a:endParaRPr sz="1500">
                        <a:solidFill>
                          <a:srgbClr val="434343"/>
                        </a:solidFill>
                        <a:latin typeface="Lato"/>
                        <a:ea typeface="Lato"/>
                        <a:cs typeface="Lato"/>
                        <a:sym typeface="Lato"/>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gradFill>
                      <a:gsLst>
                        <a:gs pos="0">
                          <a:srgbClr val="FFFFFF"/>
                        </a:gs>
                        <a:gs pos="100000">
                          <a:srgbClr val="BEBEBE"/>
                        </a:gs>
                      </a:gsLst>
                      <a:lin ang="5400012" scaled="0"/>
                    </a:gradFill>
                  </a:tcPr>
                </a:tc>
                <a:tc>
                  <a:txBody>
                    <a:bodyPr/>
                    <a:lstStyle/>
                    <a:p>
                      <a:pPr indent="0" lvl="0" marL="0" rtl="0" algn="l">
                        <a:spcBef>
                          <a:spcPts val="0"/>
                        </a:spcBef>
                        <a:spcAft>
                          <a:spcPts val="0"/>
                        </a:spcAft>
                        <a:buNone/>
                      </a:pPr>
                      <a:r>
                        <a:rPr lang="en" sz="1500" u="sng">
                          <a:solidFill>
                            <a:srgbClr val="38761D"/>
                          </a:solidFill>
                          <a:latin typeface="Lato"/>
                          <a:ea typeface="Lato"/>
                          <a:cs typeface="Lato"/>
                          <a:sym typeface="Lato"/>
                          <a:hlinkClick r:id="rId6">
                            <a:extLst>
                              <a:ext uri="{A12FA001-AC4F-418D-AE19-62706E023703}">
                                <ahyp:hlinkClr val="tx"/>
                              </a:ext>
                            </a:extLst>
                          </a:hlinkClick>
                        </a:rPr>
                        <a:t>Name the fraction worksheet</a:t>
                      </a:r>
                      <a:endParaRPr sz="1500">
                        <a:solidFill>
                          <a:srgbClr val="38761D"/>
                        </a:solidFill>
                        <a:latin typeface="Lato"/>
                        <a:ea typeface="Lato"/>
                        <a:cs typeface="Lato"/>
                        <a:sym typeface="Lato"/>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gradFill>
                      <a:gsLst>
                        <a:gs pos="0">
                          <a:srgbClr val="FFFFFF"/>
                        </a:gs>
                        <a:gs pos="100000">
                          <a:srgbClr val="BEBEBE"/>
                        </a:gs>
                      </a:gsLst>
                      <a:lin ang="5400012" scaled="0"/>
                    </a:gradFill>
                  </a:tcPr>
                </a:tc>
              </a:tr>
              <a:tr h="494825">
                <a:tc>
                  <a:txBody>
                    <a:bodyPr/>
                    <a:lstStyle/>
                    <a:p>
                      <a:pPr indent="0" lvl="0" marL="0" rtl="0" algn="l">
                        <a:spcBef>
                          <a:spcPts val="0"/>
                        </a:spcBef>
                        <a:spcAft>
                          <a:spcPts val="0"/>
                        </a:spcAft>
                        <a:buNone/>
                      </a:pPr>
                      <a:r>
                        <a:rPr lang="en">
                          <a:latin typeface="Lato"/>
                          <a:ea typeface="Lato"/>
                          <a:cs typeface="Lato"/>
                          <a:sym typeface="Lato"/>
                        </a:rPr>
                        <a:t>3.</a:t>
                      </a:r>
                      <a:r>
                        <a:rPr lang="en" sz="1600">
                          <a:latin typeface="Lato"/>
                          <a:ea typeface="Lato"/>
                          <a:cs typeface="Lato"/>
                          <a:sym typeface="Lato"/>
                        </a:rPr>
                        <a:t> Add up to 20</a:t>
                      </a:r>
                      <a:endParaRPr>
                        <a:latin typeface="Lato"/>
                        <a:ea typeface="Lato"/>
                        <a:cs typeface="Lato"/>
                        <a:sym typeface="Lato"/>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gradFill>
                      <a:gsLst>
                        <a:gs pos="0">
                          <a:srgbClr val="FFFFFF"/>
                        </a:gs>
                        <a:gs pos="100000">
                          <a:srgbClr val="BEBEBE"/>
                        </a:gs>
                      </a:gsLst>
                      <a:lin ang="5400012" scaled="0"/>
                    </a:gradFill>
                  </a:tcPr>
                </a:tc>
                <a:tc>
                  <a:txBody>
                    <a:bodyPr/>
                    <a:lstStyle/>
                    <a:p>
                      <a:pPr indent="0" lvl="0" marL="0" rtl="0" algn="l">
                        <a:spcBef>
                          <a:spcPts val="0"/>
                        </a:spcBef>
                        <a:spcAft>
                          <a:spcPts val="0"/>
                        </a:spcAft>
                        <a:buNone/>
                      </a:pPr>
                      <a:r>
                        <a:rPr lang="en" sz="1600">
                          <a:solidFill>
                            <a:srgbClr val="434343"/>
                          </a:solidFill>
                          <a:latin typeface="Lato"/>
                          <a:ea typeface="Lato"/>
                          <a:cs typeface="Lato"/>
                          <a:sym typeface="Lato"/>
                        </a:rPr>
                        <a:t>N/A</a:t>
                      </a:r>
                      <a:endParaRPr sz="1600">
                        <a:solidFill>
                          <a:srgbClr val="434343"/>
                        </a:solidFill>
                        <a:latin typeface="Lato"/>
                        <a:ea typeface="Lato"/>
                        <a:cs typeface="Lato"/>
                        <a:sym typeface="Lato"/>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gradFill>
                      <a:gsLst>
                        <a:gs pos="0">
                          <a:srgbClr val="FFFFFF"/>
                        </a:gs>
                        <a:gs pos="100000">
                          <a:srgbClr val="BEBEBE"/>
                        </a:gs>
                      </a:gsLst>
                      <a:lin ang="5400012" scaled="0"/>
                    </a:gradFill>
                  </a:tcPr>
                </a:tc>
                <a:tc>
                  <a:txBody>
                    <a:bodyPr/>
                    <a:lstStyle/>
                    <a:p>
                      <a:pPr indent="0" lvl="0" marL="0" rtl="0" algn="l">
                        <a:spcBef>
                          <a:spcPts val="0"/>
                        </a:spcBef>
                        <a:spcAft>
                          <a:spcPts val="0"/>
                        </a:spcAft>
                        <a:buNone/>
                      </a:pPr>
                      <a:r>
                        <a:rPr lang="en">
                          <a:latin typeface="Lato"/>
                          <a:ea typeface="Lato"/>
                          <a:cs typeface="Lato"/>
                          <a:sym typeface="Lato"/>
                        </a:rPr>
                        <a:t>N/A</a:t>
                      </a:r>
                      <a:endParaRPr>
                        <a:latin typeface="Lato"/>
                        <a:ea typeface="Lato"/>
                        <a:cs typeface="Lato"/>
                        <a:sym typeface="Lato"/>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gradFill>
                      <a:gsLst>
                        <a:gs pos="0">
                          <a:srgbClr val="FFFFFF"/>
                        </a:gs>
                        <a:gs pos="100000">
                          <a:srgbClr val="BEBEBE"/>
                        </a:gs>
                      </a:gsLst>
                      <a:lin ang="5400012" scaled="0"/>
                    </a:gradFill>
                  </a:tcPr>
                </a:tc>
              </a:tr>
            </a:tbl>
          </a:graphicData>
        </a:graphic>
      </p:graphicFrame>
      <p:sp>
        <p:nvSpPr>
          <p:cNvPr id="240" name="Google Shape;240;p71"/>
          <p:cNvSpPr txBox="1"/>
          <p:nvPr>
            <p:ph idx="4294967295" type="title"/>
          </p:nvPr>
        </p:nvSpPr>
        <p:spPr>
          <a:xfrm>
            <a:off x="1884450" y="3458175"/>
            <a:ext cx="5375100" cy="12408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None/>
            </a:pPr>
            <a:r>
              <a:rPr b="1" lang="en" sz="1400">
                <a:solidFill>
                  <a:srgbClr val="FFFFFF"/>
                </a:solidFill>
                <a:latin typeface="Montserrat"/>
                <a:ea typeface="Montserrat"/>
                <a:cs typeface="Montserrat"/>
                <a:sym typeface="Montserrat"/>
              </a:rPr>
              <a:t>Before starting this lesson, students should be able to…</a:t>
            </a:r>
            <a:endParaRPr b="1" sz="1400">
              <a:solidFill>
                <a:srgbClr val="FFFFFF"/>
              </a:solidFill>
              <a:latin typeface="Montserrat"/>
              <a:ea typeface="Montserrat"/>
              <a:cs typeface="Montserrat"/>
              <a:sym typeface="Montserrat"/>
            </a:endParaRPr>
          </a:p>
          <a:p>
            <a:pPr indent="-317500" lvl="0" marL="457200" rtl="0" algn="l">
              <a:lnSpc>
                <a:spcPct val="115000"/>
              </a:lnSpc>
              <a:spcBef>
                <a:spcPts val="0"/>
              </a:spcBef>
              <a:spcAft>
                <a:spcPts val="0"/>
              </a:spcAft>
              <a:buClr>
                <a:srgbClr val="FFFFFF"/>
              </a:buClr>
              <a:buSzPts val="1400"/>
              <a:buFont typeface="Montserrat"/>
              <a:buAutoNum type="arabicPeriod"/>
            </a:pPr>
            <a:r>
              <a:rPr lang="en" sz="1400">
                <a:solidFill>
                  <a:srgbClr val="FFFFFF"/>
                </a:solidFill>
                <a:latin typeface="Montserrat"/>
                <a:ea typeface="Montserrat"/>
                <a:cs typeface="Montserrat"/>
                <a:sym typeface="Montserrat"/>
              </a:rPr>
              <a:t>Find</a:t>
            </a:r>
            <a:r>
              <a:rPr lang="en" sz="1400">
                <a:solidFill>
                  <a:srgbClr val="FFFFFF"/>
                </a:solidFill>
                <a:latin typeface="Montserrat"/>
                <a:ea typeface="Montserrat"/>
                <a:cs typeface="Montserrat"/>
                <a:sym typeface="Montserrat"/>
              </a:rPr>
              <a:t> whole numbers on a number line</a:t>
            </a:r>
            <a:endParaRPr sz="1400">
              <a:solidFill>
                <a:srgbClr val="FFFFFF"/>
              </a:solidFill>
              <a:latin typeface="Montserrat"/>
              <a:ea typeface="Montserrat"/>
              <a:cs typeface="Montserrat"/>
              <a:sym typeface="Montserrat"/>
            </a:endParaRPr>
          </a:p>
          <a:p>
            <a:pPr indent="-317500" lvl="0" marL="457200" rtl="0" algn="l">
              <a:lnSpc>
                <a:spcPct val="115000"/>
              </a:lnSpc>
              <a:spcBef>
                <a:spcPts val="0"/>
              </a:spcBef>
              <a:spcAft>
                <a:spcPts val="0"/>
              </a:spcAft>
              <a:buClr>
                <a:srgbClr val="FFFFFF"/>
              </a:buClr>
              <a:buSzPts val="1400"/>
              <a:buFont typeface="Montserrat"/>
              <a:buAutoNum type="arabicPeriod"/>
            </a:pPr>
            <a:r>
              <a:rPr lang="en" sz="1400">
                <a:solidFill>
                  <a:srgbClr val="FFFFFF"/>
                </a:solidFill>
                <a:latin typeface="Montserrat"/>
                <a:ea typeface="Montserrat"/>
                <a:cs typeface="Montserrat"/>
                <a:sym typeface="Montserrat"/>
              </a:rPr>
              <a:t>Decode a visual fraction model</a:t>
            </a:r>
            <a:endParaRPr sz="1400">
              <a:solidFill>
                <a:srgbClr val="FFFFFF"/>
              </a:solidFill>
              <a:latin typeface="Montserrat"/>
              <a:ea typeface="Montserrat"/>
              <a:cs typeface="Montserrat"/>
              <a:sym typeface="Montserrat"/>
            </a:endParaRPr>
          </a:p>
          <a:p>
            <a:pPr indent="-317500" lvl="0" marL="457200" rtl="0" algn="l">
              <a:lnSpc>
                <a:spcPct val="115000"/>
              </a:lnSpc>
              <a:spcBef>
                <a:spcPts val="0"/>
              </a:spcBef>
              <a:spcAft>
                <a:spcPts val="0"/>
              </a:spcAft>
              <a:buClr>
                <a:srgbClr val="FFFFFF"/>
              </a:buClr>
              <a:buSzPts val="1400"/>
              <a:buFont typeface="Montserrat"/>
              <a:buAutoNum type="arabicPeriod"/>
            </a:pPr>
            <a:r>
              <a:rPr lang="en" sz="1400">
                <a:solidFill>
                  <a:srgbClr val="FFFFFF"/>
                </a:solidFill>
                <a:latin typeface="Montserrat"/>
                <a:ea typeface="Montserrat"/>
                <a:cs typeface="Montserrat"/>
                <a:sym typeface="Montserrat"/>
              </a:rPr>
              <a:t>Count fluently up to 20, from any number 0-19</a:t>
            </a:r>
            <a:endParaRPr sz="1400">
              <a:solidFill>
                <a:srgbClr val="FFFFFF"/>
              </a:solidFill>
              <a:latin typeface="Montserrat"/>
              <a:ea typeface="Montserrat"/>
              <a:cs typeface="Montserrat"/>
              <a:sym typeface="Montserrat"/>
            </a:endParaRPr>
          </a:p>
        </p:txBody>
      </p:sp>
      <p:sp>
        <p:nvSpPr>
          <p:cNvPr id="241" name="Google Shape;241;p71"/>
          <p:cNvSpPr txBox="1"/>
          <p:nvPr>
            <p:ph idx="4294967295" type="title"/>
          </p:nvPr>
        </p:nvSpPr>
        <p:spPr>
          <a:xfrm>
            <a:off x="198800" y="742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rgbClr val="FFFFFF"/>
                </a:solidFill>
                <a:highlight>
                  <a:schemeClr val="lt1"/>
                </a:highlight>
                <a:latin typeface="Luckiest Guy"/>
                <a:ea typeface="Luckiest Guy"/>
                <a:cs typeface="Luckiest Guy"/>
                <a:sym typeface="Luckiest Guy"/>
              </a:rPr>
              <a:t>Pre-required learning</a:t>
            </a:r>
            <a:endParaRPr>
              <a:solidFill>
                <a:srgbClr val="FFFFFF"/>
              </a:solidFill>
              <a:highlight>
                <a:schemeClr val="lt1"/>
              </a:highlight>
            </a:endParaRPr>
          </a:p>
        </p:txBody>
      </p:sp>
      <p:sp>
        <p:nvSpPr>
          <p:cNvPr id="242" name="Google Shape;242;p71"/>
          <p:cNvSpPr txBox="1"/>
          <p:nvPr/>
        </p:nvSpPr>
        <p:spPr>
          <a:xfrm>
            <a:off x="4881225" y="4720750"/>
            <a:ext cx="4262700" cy="4245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F40E94"/>
                </a:solidFill>
                <a:latin typeface="Varela Round"/>
                <a:ea typeface="Varela Round"/>
                <a:cs typeface="Varela Round"/>
                <a:sym typeface="Varela Round"/>
              </a:rPr>
              <a:t>Review these concepts before continuing</a:t>
            </a:r>
            <a:endParaRPr b="1" sz="1600">
              <a:solidFill>
                <a:srgbClr val="F40E94"/>
              </a:solidFill>
              <a:latin typeface="Varela Round"/>
              <a:ea typeface="Varela Round"/>
              <a:cs typeface="Varela Round"/>
              <a:sym typeface="Varela Roun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B0000"/>
            </a:gs>
            <a:gs pos="100000">
              <a:srgbClr val="540303"/>
            </a:gs>
          </a:gsLst>
          <a:path path="circle">
            <a:fillToRect b="50%" l="50%" r="50%" t="50%"/>
          </a:path>
          <a:tileRect/>
        </a:gradFill>
      </p:bgPr>
    </p:bg>
    <p:spTree>
      <p:nvGrpSpPr>
        <p:cNvPr id="246" name="Shape 246"/>
        <p:cNvGrpSpPr/>
        <p:nvPr/>
      </p:nvGrpSpPr>
      <p:grpSpPr>
        <a:xfrm>
          <a:off x="0" y="0"/>
          <a:ext cx="0" cy="0"/>
          <a:chOff x="0" y="0"/>
          <a:chExt cx="0" cy="0"/>
        </a:xfrm>
      </p:grpSpPr>
      <p:pic>
        <p:nvPicPr>
          <p:cNvPr descr="One bag of apples, one apple, one slice of apple -- which of these is one unit?  Explore the basic unit of math (explained by a trip to the grocery store!) and discover the many meanings of one.&#10;&#10;Lesson by Christopher Danielson, animation by TED-Ed.&#10;&#10;View the full lesson: http://ed.ted.com/lessons/one-is-one-or-is-it" id="247" name="Google Shape;247;p72" title="One is one ... or is it?">
            <a:hlinkClick r:id="rId3"/>
          </p:cNvPr>
          <p:cNvPicPr preferRelativeResize="0"/>
          <p:nvPr/>
        </p:nvPicPr>
        <p:blipFill>
          <a:blip r:embed="rId4">
            <a:alphaModFix/>
          </a:blip>
          <a:stretch>
            <a:fillRect/>
          </a:stretch>
        </p:blipFill>
        <p:spPr>
          <a:xfrm>
            <a:off x="3276600" y="969350"/>
            <a:ext cx="4572000" cy="3429000"/>
          </a:xfrm>
          <a:prstGeom prst="rect">
            <a:avLst/>
          </a:prstGeom>
          <a:noFill/>
          <a:ln>
            <a:noFill/>
          </a:ln>
        </p:spPr>
      </p:pic>
      <p:sp>
        <p:nvSpPr>
          <p:cNvPr id="248" name="Google Shape;248;p72"/>
          <p:cNvSpPr txBox="1"/>
          <p:nvPr/>
        </p:nvSpPr>
        <p:spPr>
          <a:xfrm>
            <a:off x="533400" y="3032150"/>
            <a:ext cx="2532600" cy="1428900"/>
          </a:xfrm>
          <a:prstGeom prst="rect">
            <a:avLst/>
          </a:prstGeom>
          <a:solidFill>
            <a:srgbClr val="00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Montserrat"/>
                <a:ea typeface="Montserrat"/>
                <a:cs typeface="Montserrat"/>
                <a:sym typeface="Montserrat"/>
              </a:rPr>
              <a:t>compose</a:t>
            </a:r>
            <a:r>
              <a:rPr lang="en" sz="2000">
                <a:solidFill>
                  <a:srgbClr val="FFFFFF"/>
                </a:solidFill>
                <a:latin typeface="Montserrat"/>
                <a:ea typeface="Montserrat"/>
                <a:cs typeface="Montserrat"/>
                <a:sym typeface="Montserrat"/>
              </a:rPr>
              <a:t> - the process of adding together to make a new unit</a:t>
            </a:r>
            <a:endParaRPr sz="2000">
              <a:solidFill>
                <a:srgbClr val="FFFFFF"/>
              </a:solidFill>
              <a:latin typeface="Montserrat"/>
              <a:ea typeface="Montserrat"/>
              <a:cs typeface="Montserrat"/>
              <a:sym typeface="Montserrat"/>
            </a:endParaRPr>
          </a:p>
        </p:txBody>
      </p:sp>
      <p:sp>
        <p:nvSpPr>
          <p:cNvPr id="249" name="Google Shape;249;p72"/>
          <p:cNvSpPr txBox="1"/>
          <p:nvPr>
            <p:ph idx="4294967295" type="title"/>
          </p:nvPr>
        </p:nvSpPr>
        <p:spPr>
          <a:xfrm>
            <a:off x="523350" y="1116425"/>
            <a:ext cx="2532600" cy="1798200"/>
          </a:xfrm>
          <a:prstGeom prst="rect">
            <a:avLst/>
          </a:prstGeom>
          <a:solidFill>
            <a:srgbClr val="000000"/>
          </a:solidFill>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 sz="2220">
                <a:latin typeface="Montserrat"/>
                <a:ea typeface="Montserrat"/>
                <a:cs typeface="Montserrat"/>
                <a:sym typeface="Montserrat"/>
              </a:rPr>
              <a:t>partition</a:t>
            </a:r>
            <a:r>
              <a:rPr lang="en" sz="2320">
                <a:latin typeface="Montserrat"/>
                <a:ea typeface="Montserrat"/>
                <a:cs typeface="Montserrat"/>
                <a:sym typeface="Montserrat"/>
              </a:rPr>
              <a:t> - </a:t>
            </a:r>
            <a:r>
              <a:rPr lang="en" sz="2120">
                <a:latin typeface="Montserrat"/>
                <a:ea typeface="Montserrat"/>
                <a:cs typeface="Montserrat"/>
                <a:sym typeface="Montserrat"/>
              </a:rPr>
              <a:t>the process of dividing something into parts</a:t>
            </a:r>
            <a:endParaRPr sz="2120">
              <a:latin typeface="Montserrat"/>
              <a:ea typeface="Montserrat"/>
              <a:cs typeface="Montserrat"/>
              <a:sym typeface="Montserrat"/>
            </a:endParaRPr>
          </a:p>
        </p:txBody>
      </p:sp>
      <p:sp>
        <p:nvSpPr>
          <p:cNvPr id="250" name="Google Shape;250;p72"/>
          <p:cNvSpPr txBox="1"/>
          <p:nvPr>
            <p:ph idx="4294967295" type="title"/>
          </p:nvPr>
        </p:nvSpPr>
        <p:spPr>
          <a:xfrm>
            <a:off x="675600" y="691850"/>
            <a:ext cx="2296200" cy="424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2320">
                <a:latin typeface="Luckiest Guy"/>
                <a:ea typeface="Luckiest Guy"/>
                <a:cs typeface="Luckiest Guy"/>
                <a:sym typeface="Luckiest Guy"/>
              </a:rPr>
              <a:t>Vocab terms:</a:t>
            </a:r>
            <a:endParaRPr sz="2320">
              <a:latin typeface="Montserrat"/>
              <a:ea typeface="Montserrat"/>
              <a:cs typeface="Montserrat"/>
              <a:sym typeface="Montserrat"/>
            </a:endParaRPr>
          </a:p>
        </p:txBody>
      </p:sp>
      <p:sp>
        <p:nvSpPr>
          <p:cNvPr id="251" name="Google Shape;251;p72"/>
          <p:cNvSpPr txBox="1"/>
          <p:nvPr/>
        </p:nvSpPr>
        <p:spPr>
          <a:xfrm>
            <a:off x="6446625" y="4720750"/>
            <a:ext cx="2687100" cy="4245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F0000"/>
                </a:solidFill>
                <a:latin typeface="Varela Round"/>
                <a:ea typeface="Varela Round"/>
                <a:cs typeface="Varela Round"/>
                <a:sym typeface="Varela Round"/>
              </a:rPr>
              <a:t>Remember composing</a:t>
            </a:r>
            <a:endParaRPr b="1" sz="1800">
              <a:solidFill>
                <a:srgbClr val="FF0000"/>
              </a:solidFill>
              <a:latin typeface="Varela Round"/>
              <a:ea typeface="Varela Round"/>
              <a:cs typeface="Varela Round"/>
              <a:sym typeface="Varela Round"/>
            </a:endParaRPr>
          </a:p>
        </p:txBody>
      </p:sp>
      <p:sp>
        <p:nvSpPr>
          <p:cNvPr id="252" name="Google Shape;252;p72"/>
          <p:cNvSpPr txBox="1"/>
          <p:nvPr>
            <p:ph idx="4294967295" type="title"/>
          </p:nvPr>
        </p:nvSpPr>
        <p:spPr>
          <a:xfrm>
            <a:off x="311700" y="742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Luckiest Guy"/>
                <a:ea typeface="Luckiest Guy"/>
                <a:cs typeface="Luckiest Guy"/>
                <a:sym typeface="Luckiest Guy"/>
              </a:rPr>
              <a:t>Recall</a:t>
            </a:r>
            <a:r>
              <a:rPr lang="en"/>
              <a:t>: Composing u</a:t>
            </a:r>
            <a:r>
              <a:rPr lang="en">
                <a:latin typeface="Montserrat"/>
                <a:ea typeface="Montserrat"/>
                <a:cs typeface="Montserrat"/>
                <a:sym typeface="Montserrat"/>
              </a:rPr>
              <a:t>nits</a:t>
            </a:r>
            <a:endParaRPr>
              <a:latin typeface="Montserrat"/>
              <a:ea typeface="Montserrat"/>
              <a:cs typeface="Montserrat"/>
              <a:sym typeface="Montserrat"/>
            </a:endParaRPr>
          </a:p>
        </p:txBody>
      </p:sp>
      <p:pic>
        <p:nvPicPr>
          <p:cNvPr id="253" name="Google Shape;253;p72"/>
          <p:cNvPicPr preferRelativeResize="0"/>
          <p:nvPr/>
        </p:nvPicPr>
        <p:blipFill>
          <a:blip r:embed="rId5">
            <a:alphaModFix/>
          </a:blip>
          <a:stretch>
            <a:fillRect/>
          </a:stretch>
        </p:blipFill>
        <p:spPr>
          <a:xfrm>
            <a:off x="141216" y="4537775"/>
            <a:ext cx="478035" cy="42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000"/>
                                        <p:tgtEl>
                                          <p:spTgt spid="2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000"/>
                                        <p:tgtEl>
                                          <p:spTgt spid="2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000"/>
                                        <p:tgtEl>
                                          <p:spTgt spid="2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B0000"/>
            </a:gs>
            <a:gs pos="100000">
              <a:srgbClr val="540303"/>
            </a:gs>
          </a:gsLst>
          <a:path path="circle">
            <a:fillToRect b="50%" l="50%" r="50%" t="50%"/>
          </a:path>
          <a:tileRect/>
        </a:gradFill>
      </p:bgPr>
    </p:bg>
    <p:spTree>
      <p:nvGrpSpPr>
        <p:cNvPr id="257" name="Shape 257"/>
        <p:cNvGrpSpPr/>
        <p:nvPr/>
      </p:nvGrpSpPr>
      <p:grpSpPr>
        <a:xfrm>
          <a:off x="0" y="0"/>
          <a:ext cx="0" cy="0"/>
          <a:chOff x="0" y="0"/>
          <a:chExt cx="0" cy="0"/>
        </a:xfrm>
      </p:grpSpPr>
      <p:sp>
        <p:nvSpPr>
          <p:cNvPr id="258" name="Google Shape;258;p73"/>
          <p:cNvSpPr txBox="1"/>
          <p:nvPr>
            <p:ph idx="4294967295" type="title"/>
          </p:nvPr>
        </p:nvSpPr>
        <p:spPr>
          <a:xfrm>
            <a:off x="311700" y="742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Luckiest Guy"/>
                <a:ea typeface="Luckiest Guy"/>
                <a:cs typeface="Luckiest Guy"/>
                <a:sym typeface="Luckiest Guy"/>
              </a:rPr>
              <a:t>Recall</a:t>
            </a:r>
            <a:r>
              <a:rPr lang="en"/>
              <a:t>: Composing u</a:t>
            </a:r>
            <a:r>
              <a:rPr lang="en">
                <a:latin typeface="Montserrat"/>
                <a:ea typeface="Montserrat"/>
                <a:cs typeface="Montserrat"/>
                <a:sym typeface="Montserrat"/>
              </a:rPr>
              <a:t>nits</a:t>
            </a:r>
            <a:endParaRPr>
              <a:latin typeface="Montserrat"/>
              <a:ea typeface="Montserrat"/>
              <a:cs typeface="Montserrat"/>
              <a:sym typeface="Montserrat"/>
            </a:endParaRPr>
          </a:p>
        </p:txBody>
      </p:sp>
      <p:grpSp>
        <p:nvGrpSpPr>
          <p:cNvPr id="259" name="Google Shape;259;p73"/>
          <p:cNvGrpSpPr/>
          <p:nvPr/>
        </p:nvGrpSpPr>
        <p:grpSpPr>
          <a:xfrm rot="-9773381">
            <a:off x="4434577" y="1251591"/>
            <a:ext cx="205191" cy="1588133"/>
            <a:chOff x="2323425" y="1130175"/>
            <a:chExt cx="205200" cy="1588200"/>
          </a:xfrm>
        </p:grpSpPr>
        <p:sp>
          <p:nvSpPr>
            <p:cNvPr id="260" name="Google Shape;260;p73"/>
            <p:cNvSpPr/>
            <p:nvPr/>
          </p:nvSpPr>
          <p:spPr>
            <a:xfrm>
              <a:off x="2323425" y="2501775"/>
              <a:ext cx="205200" cy="216600"/>
            </a:xfrm>
            <a:prstGeom prst="cube">
              <a:avLst>
                <a:gd fmla="val 25000" name="adj"/>
              </a:avLst>
            </a:prstGeom>
            <a:solidFill>
              <a:srgbClr val="00FF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73"/>
            <p:cNvSpPr/>
            <p:nvPr/>
          </p:nvSpPr>
          <p:spPr>
            <a:xfrm>
              <a:off x="2323425" y="2349375"/>
              <a:ext cx="205200" cy="216600"/>
            </a:xfrm>
            <a:prstGeom prst="cube">
              <a:avLst>
                <a:gd fmla="val 25000" name="adj"/>
              </a:avLst>
            </a:prstGeom>
            <a:solidFill>
              <a:srgbClr val="00FF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73"/>
            <p:cNvSpPr/>
            <p:nvPr/>
          </p:nvSpPr>
          <p:spPr>
            <a:xfrm>
              <a:off x="2323425" y="2196975"/>
              <a:ext cx="205200" cy="216600"/>
            </a:xfrm>
            <a:prstGeom prst="cube">
              <a:avLst>
                <a:gd fmla="val 25000" name="adj"/>
              </a:avLst>
            </a:prstGeom>
            <a:solidFill>
              <a:srgbClr val="00FF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73"/>
            <p:cNvSpPr/>
            <p:nvPr/>
          </p:nvSpPr>
          <p:spPr>
            <a:xfrm>
              <a:off x="2323425" y="2044575"/>
              <a:ext cx="205200" cy="216600"/>
            </a:xfrm>
            <a:prstGeom prst="cube">
              <a:avLst>
                <a:gd fmla="val 25000" name="adj"/>
              </a:avLst>
            </a:prstGeom>
            <a:solidFill>
              <a:srgbClr val="00FF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73"/>
            <p:cNvSpPr/>
            <p:nvPr/>
          </p:nvSpPr>
          <p:spPr>
            <a:xfrm>
              <a:off x="2323425" y="1892175"/>
              <a:ext cx="205200" cy="216600"/>
            </a:xfrm>
            <a:prstGeom prst="cube">
              <a:avLst>
                <a:gd fmla="val 25000" name="adj"/>
              </a:avLst>
            </a:prstGeom>
            <a:solidFill>
              <a:srgbClr val="00FF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73"/>
            <p:cNvSpPr/>
            <p:nvPr/>
          </p:nvSpPr>
          <p:spPr>
            <a:xfrm>
              <a:off x="2323425" y="1739775"/>
              <a:ext cx="205200" cy="216600"/>
            </a:xfrm>
            <a:prstGeom prst="cube">
              <a:avLst>
                <a:gd fmla="val 25000" name="adj"/>
              </a:avLst>
            </a:prstGeom>
            <a:solidFill>
              <a:srgbClr val="00FF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73"/>
            <p:cNvSpPr/>
            <p:nvPr/>
          </p:nvSpPr>
          <p:spPr>
            <a:xfrm>
              <a:off x="2323425" y="1587375"/>
              <a:ext cx="205200" cy="216600"/>
            </a:xfrm>
            <a:prstGeom prst="cube">
              <a:avLst>
                <a:gd fmla="val 25000" name="adj"/>
              </a:avLst>
            </a:prstGeom>
            <a:solidFill>
              <a:srgbClr val="00FF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73"/>
            <p:cNvSpPr/>
            <p:nvPr/>
          </p:nvSpPr>
          <p:spPr>
            <a:xfrm>
              <a:off x="2323425" y="1434975"/>
              <a:ext cx="205200" cy="216600"/>
            </a:xfrm>
            <a:prstGeom prst="cube">
              <a:avLst>
                <a:gd fmla="val 25000" name="adj"/>
              </a:avLst>
            </a:prstGeom>
            <a:solidFill>
              <a:srgbClr val="00FF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73"/>
            <p:cNvSpPr/>
            <p:nvPr/>
          </p:nvSpPr>
          <p:spPr>
            <a:xfrm>
              <a:off x="2323425" y="1282575"/>
              <a:ext cx="205200" cy="216600"/>
            </a:xfrm>
            <a:prstGeom prst="cube">
              <a:avLst>
                <a:gd fmla="val 25000" name="adj"/>
              </a:avLst>
            </a:prstGeom>
            <a:solidFill>
              <a:srgbClr val="00FF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73"/>
            <p:cNvSpPr/>
            <p:nvPr/>
          </p:nvSpPr>
          <p:spPr>
            <a:xfrm>
              <a:off x="2323425" y="1130175"/>
              <a:ext cx="205200" cy="216600"/>
            </a:xfrm>
            <a:prstGeom prst="cube">
              <a:avLst>
                <a:gd fmla="val 25000" name="adj"/>
              </a:avLst>
            </a:prstGeom>
            <a:solidFill>
              <a:srgbClr val="00FF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0" name="Google Shape;270;p73"/>
          <p:cNvGrpSpPr/>
          <p:nvPr/>
        </p:nvGrpSpPr>
        <p:grpSpPr>
          <a:xfrm>
            <a:off x="1608148" y="1407300"/>
            <a:ext cx="1850250" cy="864750"/>
            <a:chOff x="1608148" y="1407300"/>
            <a:chExt cx="1850250" cy="864750"/>
          </a:xfrm>
        </p:grpSpPr>
        <p:sp>
          <p:nvSpPr>
            <p:cNvPr id="271" name="Google Shape;271;p73"/>
            <p:cNvSpPr/>
            <p:nvPr/>
          </p:nvSpPr>
          <p:spPr>
            <a:xfrm rot="10800000">
              <a:off x="2822736" y="1407300"/>
              <a:ext cx="205200" cy="216600"/>
            </a:xfrm>
            <a:prstGeom prst="cube">
              <a:avLst>
                <a:gd fmla="val 25000" name="adj"/>
              </a:avLst>
            </a:prstGeom>
            <a:solidFill>
              <a:srgbClr val="0000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73"/>
            <p:cNvSpPr/>
            <p:nvPr/>
          </p:nvSpPr>
          <p:spPr>
            <a:xfrm rot="10800000">
              <a:off x="2417873" y="1407300"/>
              <a:ext cx="205200" cy="216600"/>
            </a:xfrm>
            <a:prstGeom prst="cube">
              <a:avLst>
                <a:gd fmla="val 25000" name="adj"/>
              </a:avLst>
            </a:prstGeom>
            <a:solidFill>
              <a:srgbClr val="0000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73"/>
            <p:cNvSpPr/>
            <p:nvPr/>
          </p:nvSpPr>
          <p:spPr>
            <a:xfrm rot="10800000">
              <a:off x="1608161" y="2055450"/>
              <a:ext cx="205200" cy="216600"/>
            </a:xfrm>
            <a:prstGeom prst="cube">
              <a:avLst>
                <a:gd fmla="val 25000" name="adj"/>
              </a:avLst>
            </a:prstGeom>
            <a:solidFill>
              <a:srgbClr val="0000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73"/>
            <p:cNvSpPr/>
            <p:nvPr/>
          </p:nvSpPr>
          <p:spPr>
            <a:xfrm rot="10800000">
              <a:off x="2852173" y="2055450"/>
              <a:ext cx="205200" cy="216600"/>
            </a:xfrm>
            <a:prstGeom prst="cube">
              <a:avLst>
                <a:gd fmla="val 25000" name="adj"/>
              </a:avLst>
            </a:prstGeom>
            <a:solidFill>
              <a:srgbClr val="0000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73"/>
            <p:cNvSpPr/>
            <p:nvPr/>
          </p:nvSpPr>
          <p:spPr>
            <a:xfrm rot="10800000">
              <a:off x="1608148" y="1407300"/>
              <a:ext cx="205200" cy="216600"/>
            </a:xfrm>
            <a:prstGeom prst="cube">
              <a:avLst>
                <a:gd fmla="val 25000" name="adj"/>
              </a:avLst>
            </a:prstGeom>
            <a:solidFill>
              <a:srgbClr val="0000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73"/>
            <p:cNvSpPr/>
            <p:nvPr/>
          </p:nvSpPr>
          <p:spPr>
            <a:xfrm rot="10800000">
              <a:off x="3253198" y="2055450"/>
              <a:ext cx="205200" cy="216600"/>
            </a:xfrm>
            <a:prstGeom prst="cube">
              <a:avLst>
                <a:gd fmla="val 25000" name="adj"/>
              </a:avLst>
            </a:prstGeom>
            <a:solidFill>
              <a:srgbClr val="0000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73"/>
            <p:cNvSpPr/>
            <p:nvPr/>
          </p:nvSpPr>
          <p:spPr>
            <a:xfrm rot="10800000">
              <a:off x="3227598" y="1407300"/>
              <a:ext cx="205200" cy="216600"/>
            </a:xfrm>
            <a:prstGeom prst="cube">
              <a:avLst>
                <a:gd fmla="val 25000" name="adj"/>
              </a:avLst>
            </a:prstGeom>
            <a:solidFill>
              <a:srgbClr val="0000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73"/>
            <p:cNvSpPr/>
            <p:nvPr/>
          </p:nvSpPr>
          <p:spPr>
            <a:xfrm rot="10800000">
              <a:off x="2451148" y="2055450"/>
              <a:ext cx="205200" cy="216600"/>
            </a:xfrm>
            <a:prstGeom prst="cube">
              <a:avLst>
                <a:gd fmla="val 25000" name="adj"/>
              </a:avLst>
            </a:prstGeom>
            <a:solidFill>
              <a:srgbClr val="0000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73"/>
            <p:cNvSpPr/>
            <p:nvPr/>
          </p:nvSpPr>
          <p:spPr>
            <a:xfrm rot="10800000">
              <a:off x="2050123" y="2055450"/>
              <a:ext cx="205200" cy="216600"/>
            </a:xfrm>
            <a:prstGeom prst="cube">
              <a:avLst>
                <a:gd fmla="val 25000" name="adj"/>
              </a:avLst>
            </a:prstGeom>
            <a:solidFill>
              <a:srgbClr val="0000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73"/>
            <p:cNvSpPr/>
            <p:nvPr/>
          </p:nvSpPr>
          <p:spPr>
            <a:xfrm rot="10800000">
              <a:off x="2013011" y="1407300"/>
              <a:ext cx="205200" cy="216600"/>
            </a:xfrm>
            <a:prstGeom prst="cube">
              <a:avLst>
                <a:gd fmla="val 25000" name="adj"/>
              </a:avLst>
            </a:prstGeom>
            <a:solidFill>
              <a:srgbClr val="0000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1" name="Google Shape;281;p73"/>
          <p:cNvSpPr txBox="1"/>
          <p:nvPr/>
        </p:nvSpPr>
        <p:spPr>
          <a:xfrm rot="10800000">
            <a:off x="3584298" y="1574850"/>
            <a:ext cx="4953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500">
                <a:latin typeface="Montserrat"/>
                <a:ea typeface="Montserrat"/>
                <a:cs typeface="Montserrat"/>
                <a:sym typeface="Montserrat"/>
              </a:rPr>
              <a:t>=</a:t>
            </a:r>
            <a:endParaRPr b="1" sz="2500">
              <a:latin typeface="Montserrat"/>
              <a:ea typeface="Montserrat"/>
              <a:cs typeface="Montserrat"/>
              <a:sym typeface="Montserrat"/>
            </a:endParaRPr>
          </a:p>
        </p:txBody>
      </p:sp>
      <p:sp>
        <p:nvSpPr>
          <p:cNvPr id="282" name="Google Shape;282;p73"/>
          <p:cNvSpPr txBox="1"/>
          <p:nvPr>
            <p:ph idx="4294967295" type="title"/>
          </p:nvPr>
        </p:nvSpPr>
        <p:spPr>
          <a:xfrm>
            <a:off x="311700" y="2842625"/>
            <a:ext cx="8520600" cy="1881600"/>
          </a:xfrm>
          <a:prstGeom prst="rect">
            <a:avLst/>
          </a:prstGeom>
        </p:spPr>
        <p:txBody>
          <a:bodyPr anchorCtr="0" anchor="t" bIns="91425" lIns="91425" spcFirstLastPara="1" rIns="91425" wrap="square" tIns="91425">
            <a:normAutofit/>
          </a:bodyPr>
          <a:lstStyle/>
          <a:p>
            <a:pPr indent="0" lvl="0" marL="0" rtl="0" algn="ctr">
              <a:lnSpc>
                <a:spcPct val="150000"/>
              </a:lnSpc>
              <a:spcBef>
                <a:spcPts val="0"/>
              </a:spcBef>
              <a:spcAft>
                <a:spcPts val="0"/>
              </a:spcAft>
              <a:buSzPts val="990"/>
              <a:buNone/>
            </a:pPr>
            <a:r>
              <a:rPr lang="en" sz="2020">
                <a:latin typeface="Montserrat"/>
                <a:ea typeface="Montserrat"/>
                <a:cs typeface="Montserrat"/>
                <a:sym typeface="Montserrat"/>
              </a:rPr>
              <a:t>1 + 1 + 1 + 1 + 1 + 1 + 1 + 1 + 1 + 1 = 10</a:t>
            </a:r>
            <a:endParaRPr sz="2020">
              <a:latin typeface="Montserrat"/>
              <a:ea typeface="Montserrat"/>
              <a:cs typeface="Montserrat"/>
              <a:sym typeface="Montserrat"/>
            </a:endParaRPr>
          </a:p>
          <a:p>
            <a:pPr indent="0" lvl="0" marL="0" rtl="0" algn="ctr">
              <a:lnSpc>
                <a:spcPct val="150000"/>
              </a:lnSpc>
              <a:spcBef>
                <a:spcPts val="0"/>
              </a:spcBef>
              <a:spcAft>
                <a:spcPts val="0"/>
              </a:spcAft>
              <a:buSzPts val="990"/>
              <a:buNone/>
            </a:pPr>
            <a:r>
              <a:rPr lang="en" sz="2020">
                <a:latin typeface="Montserrat"/>
                <a:ea typeface="Montserrat"/>
                <a:cs typeface="Montserrat"/>
                <a:sym typeface="Montserrat"/>
              </a:rPr>
              <a:t>Ten (10) ones becomes a ten-rod </a:t>
            </a:r>
            <a:r>
              <a:rPr i="1" lang="en" sz="2020">
                <a:latin typeface="Montserrat"/>
                <a:ea typeface="Montserrat"/>
                <a:cs typeface="Montserrat"/>
                <a:sym typeface="Montserrat"/>
              </a:rPr>
              <a:t>(bundling)</a:t>
            </a:r>
            <a:endParaRPr i="1" sz="2020">
              <a:latin typeface="Montserrat"/>
              <a:ea typeface="Montserrat"/>
              <a:cs typeface="Montserrat"/>
              <a:sym typeface="Montserrat"/>
            </a:endParaRPr>
          </a:p>
          <a:p>
            <a:pPr indent="0" lvl="0" marL="0" rtl="0" algn="ctr">
              <a:lnSpc>
                <a:spcPct val="150000"/>
              </a:lnSpc>
              <a:spcBef>
                <a:spcPts val="0"/>
              </a:spcBef>
              <a:spcAft>
                <a:spcPts val="0"/>
              </a:spcAft>
              <a:buSzPts val="990"/>
              <a:buNone/>
            </a:pPr>
            <a:r>
              <a:rPr i="1" lang="en" sz="2020">
                <a:latin typeface="Montserrat"/>
                <a:ea typeface="Montserrat"/>
                <a:cs typeface="Montserrat"/>
                <a:sym typeface="Montserrat"/>
              </a:rPr>
              <a:t>Or</a:t>
            </a:r>
            <a:r>
              <a:rPr lang="en" sz="2020">
                <a:latin typeface="Montserrat"/>
                <a:ea typeface="Montserrat"/>
                <a:cs typeface="Montserrat"/>
                <a:sym typeface="Montserrat"/>
              </a:rPr>
              <a:t>…</a:t>
            </a:r>
            <a:endParaRPr sz="2020">
              <a:latin typeface="Montserrat"/>
              <a:ea typeface="Montserrat"/>
              <a:cs typeface="Montserrat"/>
              <a:sym typeface="Montserrat"/>
            </a:endParaRPr>
          </a:p>
          <a:p>
            <a:pPr indent="0" lvl="0" marL="0" rtl="0" algn="ctr">
              <a:lnSpc>
                <a:spcPct val="150000"/>
              </a:lnSpc>
              <a:spcBef>
                <a:spcPts val="0"/>
              </a:spcBef>
              <a:spcAft>
                <a:spcPts val="0"/>
              </a:spcAft>
              <a:buSzPts val="990"/>
              <a:buNone/>
            </a:pPr>
            <a:r>
              <a:rPr lang="en" sz="2020">
                <a:latin typeface="Montserrat"/>
                <a:ea typeface="Montserrat"/>
                <a:cs typeface="Montserrat"/>
                <a:sym typeface="Montserrat"/>
              </a:rPr>
              <a:t>A ten-rod can become ten units </a:t>
            </a:r>
            <a:r>
              <a:rPr i="1" lang="en" sz="2020">
                <a:latin typeface="Montserrat"/>
                <a:ea typeface="Montserrat"/>
                <a:cs typeface="Montserrat"/>
                <a:sym typeface="Montserrat"/>
              </a:rPr>
              <a:t>(unbundling)</a:t>
            </a:r>
            <a:endParaRPr i="1" sz="2020">
              <a:latin typeface="Montserrat"/>
              <a:ea typeface="Montserrat"/>
              <a:cs typeface="Montserrat"/>
              <a:sym typeface="Montserrat"/>
            </a:endParaRPr>
          </a:p>
        </p:txBody>
      </p:sp>
      <p:grpSp>
        <p:nvGrpSpPr>
          <p:cNvPr id="283" name="Google Shape;283;p73"/>
          <p:cNvGrpSpPr/>
          <p:nvPr/>
        </p:nvGrpSpPr>
        <p:grpSpPr>
          <a:xfrm>
            <a:off x="5064402" y="1407300"/>
            <a:ext cx="2471450" cy="864750"/>
            <a:chOff x="6169302" y="1407300"/>
            <a:chExt cx="2471450" cy="864750"/>
          </a:xfrm>
        </p:grpSpPr>
        <p:sp>
          <p:nvSpPr>
            <p:cNvPr id="284" name="Google Shape;284;p73"/>
            <p:cNvSpPr/>
            <p:nvPr/>
          </p:nvSpPr>
          <p:spPr>
            <a:xfrm flipH="1" rot="10800000">
              <a:off x="7220964" y="1407300"/>
              <a:ext cx="205200" cy="216600"/>
            </a:xfrm>
            <a:prstGeom prst="cube">
              <a:avLst>
                <a:gd fmla="val 25000" name="adj"/>
              </a:avLst>
            </a:prstGeom>
            <a:solidFill>
              <a:srgbClr val="0000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73"/>
            <p:cNvSpPr/>
            <p:nvPr/>
          </p:nvSpPr>
          <p:spPr>
            <a:xfrm flipH="1" rot="10800000">
              <a:off x="7625827" y="1407300"/>
              <a:ext cx="205200" cy="216600"/>
            </a:xfrm>
            <a:prstGeom prst="cube">
              <a:avLst>
                <a:gd fmla="val 25000" name="adj"/>
              </a:avLst>
            </a:prstGeom>
            <a:solidFill>
              <a:srgbClr val="0000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73"/>
            <p:cNvSpPr/>
            <p:nvPr/>
          </p:nvSpPr>
          <p:spPr>
            <a:xfrm flipH="1" rot="10800000">
              <a:off x="8435539" y="2055450"/>
              <a:ext cx="205200" cy="216600"/>
            </a:xfrm>
            <a:prstGeom prst="cube">
              <a:avLst>
                <a:gd fmla="val 25000" name="adj"/>
              </a:avLst>
            </a:prstGeom>
            <a:solidFill>
              <a:srgbClr val="0000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73"/>
            <p:cNvSpPr/>
            <p:nvPr/>
          </p:nvSpPr>
          <p:spPr>
            <a:xfrm flipH="1" rot="10800000">
              <a:off x="7191527" y="2055450"/>
              <a:ext cx="205200" cy="216600"/>
            </a:xfrm>
            <a:prstGeom prst="cube">
              <a:avLst>
                <a:gd fmla="val 25000" name="adj"/>
              </a:avLst>
            </a:prstGeom>
            <a:solidFill>
              <a:srgbClr val="0000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73"/>
            <p:cNvSpPr/>
            <p:nvPr/>
          </p:nvSpPr>
          <p:spPr>
            <a:xfrm flipH="1" rot="10800000">
              <a:off x="8435552" y="1407300"/>
              <a:ext cx="205200" cy="216600"/>
            </a:xfrm>
            <a:prstGeom prst="cube">
              <a:avLst>
                <a:gd fmla="val 25000" name="adj"/>
              </a:avLst>
            </a:prstGeom>
            <a:solidFill>
              <a:srgbClr val="0000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73"/>
            <p:cNvSpPr/>
            <p:nvPr/>
          </p:nvSpPr>
          <p:spPr>
            <a:xfrm flipH="1" rot="10800000">
              <a:off x="6790502" y="2055450"/>
              <a:ext cx="205200" cy="216600"/>
            </a:xfrm>
            <a:prstGeom prst="cube">
              <a:avLst>
                <a:gd fmla="val 25000" name="adj"/>
              </a:avLst>
            </a:prstGeom>
            <a:solidFill>
              <a:srgbClr val="0000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73"/>
            <p:cNvSpPr/>
            <p:nvPr/>
          </p:nvSpPr>
          <p:spPr>
            <a:xfrm flipH="1" rot="10800000">
              <a:off x="6816102" y="1407300"/>
              <a:ext cx="205200" cy="216600"/>
            </a:xfrm>
            <a:prstGeom prst="cube">
              <a:avLst>
                <a:gd fmla="val 25000" name="adj"/>
              </a:avLst>
            </a:prstGeom>
            <a:solidFill>
              <a:srgbClr val="0000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73"/>
            <p:cNvSpPr/>
            <p:nvPr/>
          </p:nvSpPr>
          <p:spPr>
            <a:xfrm flipH="1" rot="10800000">
              <a:off x="7592552" y="2055450"/>
              <a:ext cx="205200" cy="216600"/>
            </a:xfrm>
            <a:prstGeom prst="cube">
              <a:avLst>
                <a:gd fmla="val 25000" name="adj"/>
              </a:avLst>
            </a:prstGeom>
            <a:solidFill>
              <a:srgbClr val="0000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73"/>
            <p:cNvSpPr/>
            <p:nvPr/>
          </p:nvSpPr>
          <p:spPr>
            <a:xfrm flipH="1" rot="10800000">
              <a:off x="7993577" y="2055450"/>
              <a:ext cx="205200" cy="216600"/>
            </a:xfrm>
            <a:prstGeom prst="cube">
              <a:avLst>
                <a:gd fmla="val 25000" name="adj"/>
              </a:avLst>
            </a:prstGeom>
            <a:solidFill>
              <a:srgbClr val="0000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73"/>
            <p:cNvSpPr/>
            <p:nvPr/>
          </p:nvSpPr>
          <p:spPr>
            <a:xfrm flipH="1" rot="10800000">
              <a:off x="8030689" y="1407300"/>
              <a:ext cx="205200" cy="216600"/>
            </a:xfrm>
            <a:prstGeom prst="cube">
              <a:avLst>
                <a:gd fmla="val 25000" name="adj"/>
              </a:avLst>
            </a:prstGeom>
            <a:solidFill>
              <a:srgbClr val="0000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73"/>
            <p:cNvSpPr txBox="1"/>
            <p:nvPr/>
          </p:nvSpPr>
          <p:spPr>
            <a:xfrm flipH="1" rot="10800000">
              <a:off x="6169302" y="1574850"/>
              <a:ext cx="4953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500">
                  <a:latin typeface="Montserrat"/>
                  <a:ea typeface="Montserrat"/>
                  <a:cs typeface="Montserrat"/>
                  <a:sym typeface="Montserrat"/>
                </a:rPr>
                <a:t>=</a:t>
              </a:r>
              <a:endParaRPr b="1" sz="2500">
                <a:latin typeface="Montserrat"/>
                <a:ea typeface="Montserrat"/>
                <a:cs typeface="Montserrat"/>
                <a:sym typeface="Montserrat"/>
              </a:endParaRPr>
            </a:p>
          </p:txBody>
        </p:sp>
      </p:grpSp>
      <p:sp>
        <p:nvSpPr>
          <p:cNvPr id="295" name="Google Shape;295;p73"/>
          <p:cNvSpPr txBox="1"/>
          <p:nvPr/>
        </p:nvSpPr>
        <p:spPr>
          <a:xfrm>
            <a:off x="4384700" y="4720750"/>
            <a:ext cx="4749300" cy="4245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FF0000"/>
                </a:solidFill>
                <a:latin typeface="Varela Round"/>
                <a:ea typeface="Varela Round"/>
                <a:cs typeface="Varela Round"/>
                <a:sym typeface="Varela Round"/>
              </a:rPr>
              <a:t>Remember </a:t>
            </a:r>
            <a:r>
              <a:rPr b="1" lang="en" sz="1800">
                <a:solidFill>
                  <a:srgbClr val="FF0000"/>
                </a:solidFill>
                <a:latin typeface="Varela Round"/>
                <a:ea typeface="Varela Round"/>
                <a:cs typeface="Varela Round"/>
                <a:sym typeface="Varela Round"/>
              </a:rPr>
              <a:t>composing and </a:t>
            </a:r>
            <a:r>
              <a:rPr b="1" lang="en" sz="1800">
                <a:solidFill>
                  <a:srgbClr val="FF0000"/>
                </a:solidFill>
                <a:latin typeface="Varela Round"/>
                <a:ea typeface="Varela Round"/>
                <a:cs typeface="Varela Round"/>
                <a:sym typeface="Varela Round"/>
              </a:rPr>
              <a:t>decomposing</a:t>
            </a:r>
            <a:endParaRPr b="1" sz="1800">
              <a:solidFill>
                <a:srgbClr val="FF0000"/>
              </a:solidFill>
              <a:latin typeface="Varela Round"/>
              <a:ea typeface="Varela Round"/>
              <a:cs typeface="Varela Round"/>
              <a:sym typeface="Varela Round"/>
            </a:endParaRPr>
          </a:p>
        </p:txBody>
      </p:sp>
      <p:pic>
        <p:nvPicPr>
          <p:cNvPr id="296" name="Google Shape;296;p73"/>
          <p:cNvPicPr preferRelativeResize="0"/>
          <p:nvPr/>
        </p:nvPicPr>
        <p:blipFill>
          <a:blip r:embed="rId3">
            <a:alphaModFix/>
          </a:blip>
          <a:stretch>
            <a:fillRect/>
          </a:stretch>
        </p:blipFill>
        <p:spPr>
          <a:xfrm>
            <a:off x="141216" y="4537775"/>
            <a:ext cx="478035" cy="42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000"/>
                                        <p:tgtEl>
                                          <p:spTgt spid="2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B0000"/>
            </a:gs>
            <a:gs pos="100000">
              <a:srgbClr val="540303"/>
            </a:gs>
          </a:gsLst>
          <a:path path="circle">
            <a:fillToRect b="50%" l="50%" r="50%" t="50%"/>
          </a:path>
          <a:tileRect/>
        </a:gradFill>
      </p:bgPr>
    </p:bg>
    <p:spTree>
      <p:nvGrpSpPr>
        <p:cNvPr id="300" name="Shape 300"/>
        <p:cNvGrpSpPr/>
        <p:nvPr/>
      </p:nvGrpSpPr>
      <p:grpSpPr>
        <a:xfrm>
          <a:off x="0" y="0"/>
          <a:ext cx="0" cy="0"/>
          <a:chOff x="0" y="0"/>
          <a:chExt cx="0" cy="0"/>
        </a:xfrm>
      </p:grpSpPr>
      <p:sp>
        <p:nvSpPr>
          <p:cNvPr id="301" name="Google Shape;301;p74">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74"/>
          <p:cNvSpPr txBox="1"/>
          <p:nvPr>
            <p:ph type="title"/>
          </p:nvPr>
        </p:nvSpPr>
        <p:spPr>
          <a:xfrm>
            <a:off x="0" y="69000"/>
            <a:ext cx="9144000" cy="634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SzPts val="990"/>
              <a:buNone/>
            </a:pPr>
            <a:r>
              <a:rPr lang="en" sz="2500">
                <a:latin typeface="Luckiest Guy"/>
                <a:ea typeface="Luckiest Guy"/>
                <a:cs typeface="Luckiest Guy"/>
                <a:sym typeface="Luckiest Guy"/>
              </a:rPr>
              <a:t>Notice</a:t>
            </a:r>
            <a:r>
              <a:rPr lang="en" sz="2500"/>
              <a:t>: What’s happening? What do you notice?</a:t>
            </a:r>
            <a:endParaRPr sz="2500"/>
          </a:p>
        </p:txBody>
      </p:sp>
      <p:sp>
        <p:nvSpPr>
          <p:cNvPr id="303" name="Google Shape;303;p74"/>
          <p:cNvSpPr txBox="1"/>
          <p:nvPr/>
        </p:nvSpPr>
        <p:spPr>
          <a:xfrm>
            <a:off x="3733625" y="4720750"/>
            <a:ext cx="5400000" cy="4245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FF0000"/>
                </a:solidFill>
                <a:latin typeface="Varela Round"/>
                <a:ea typeface="Varela Round"/>
                <a:cs typeface="Varela Round"/>
                <a:sym typeface="Varela Round"/>
              </a:rPr>
              <a:t>Think: What do you already know? What’s new?</a:t>
            </a:r>
            <a:endParaRPr b="1" sz="1800">
              <a:solidFill>
                <a:srgbClr val="FF0000"/>
              </a:solidFill>
              <a:latin typeface="Varela Round"/>
              <a:ea typeface="Varela Round"/>
              <a:cs typeface="Varela Round"/>
              <a:sym typeface="Varela Round"/>
            </a:endParaRPr>
          </a:p>
        </p:txBody>
      </p:sp>
      <p:grpSp>
        <p:nvGrpSpPr>
          <p:cNvPr id="304" name="Google Shape;304;p74"/>
          <p:cNvGrpSpPr/>
          <p:nvPr/>
        </p:nvGrpSpPr>
        <p:grpSpPr>
          <a:xfrm>
            <a:off x="296263" y="1701456"/>
            <a:ext cx="1339200" cy="1740588"/>
            <a:chOff x="6775513" y="2571750"/>
            <a:chExt cx="1339200" cy="1740588"/>
          </a:xfrm>
        </p:grpSpPr>
        <p:sp>
          <p:nvSpPr>
            <p:cNvPr id="305" name="Google Shape;305;p74"/>
            <p:cNvSpPr txBox="1"/>
            <p:nvPr/>
          </p:nvSpPr>
          <p:spPr>
            <a:xfrm>
              <a:off x="6950563" y="2571750"/>
              <a:ext cx="989100" cy="399000"/>
            </a:xfrm>
            <a:prstGeom prst="rect">
              <a:avLst/>
            </a:prstGeom>
            <a:gradFill>
              <a:gsLst>
                <a:gs pos="0">
                  <a:srgbClr val="515151"/>
                </a:gs>
                <a:gs pos="100000">
                  <a:srgbClr val="101010"/>
                </a:gs>
              </a:gsLst>
              <a:lin ang="5400012" scaled="0"/>
            </a:gra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u="sng">
                  <a:solidFill>
                    <a:srgbClr val="FF0000"/>
                  </a:solidFill>
                  <a:latin typeface="Varela Round"/>
                  <a:ea typeface="Varela Round"/>
                  <a:cs typeface="Varela Round"/>
                  <a:sym typeface="Varela Round"/>
                  <a:hlinkClick r:id="rId4">
                    <a:extLst>
                      <a:ext uri="{A12FA001-AC4F-418D-AE19-62706E023703}">
                        <ahyp:hlinkClr val="tx"/>
                      </a:ext>
                    </a:extLst>
                  </a:hlinkClick>
                </a:rPr>
                <a:t>Video</a:t>
              </a:r>
              <a:endParaRPr b="1" sz="1800">
                <a:solidFill>
                  <a:srgbClr val="FF0000"/>
                </a:solidFill>
                <a:latin typeface="Varela Round"/>
                <a:ea typeface="Varela Round"/>
                <a:cs typeface="Varela Round"/>
                <a:sym typeface="Varela Round"/>
              </a:endParaRPr>
            </a:p>
          </p:txBody>
        </p:sp>
        <p:pic>
          <p:nvPicPr>
            <p:cNvPr id="306" name="Google Shape;306;p74"/>
            <p:cNvPicPr preferRelativeResize="0"/>
            <p:nvPr/>
          </p:nvPicPr>
          <p:blipFill>
            <a:blip r:embed="rId5">
              <a:alphaModFix/>
            </a:blip>
            <a:stretch>
              <a:fillRect/>
            </a:stretch>
          </p:blipFill>
          <p:spPr>
            <a:xfrm>
              <a:off x="6775513" y="2973138"/>
              <a:ext cx="1339200" cy="1339200"/>
            </a:xfrm>
            <a:prstGeom prst="rect">
              <a:avLst/>
            </a:prstGeom>
            <a:noFill/>
            <a:ln>
              <a:noFill/>
            </a:ln>
          </p:spPr>
        </p:pic>
      </p:grpSp>
      <p:pic>
        <p:nvPicPr>
          <p:cNvPr id="307" name="Google Shape;307;p74" title="adding_4ths_to_make_1 (720p).mp4">
            <a:hlinkClick r:id="rId6"/>
          </p:cNvPr>
          <p:cNvPicPr preferRelativeResize="0"/>
          <p:nvPr/>
        </p:nvPicPr>
        <p:blipFill>
          <a:blip r:embed="rId7">
            <a:alphaModFix/>
          </a:blip>
          <a:stretch>
            <a:fillRect/>
          </a:stretch>
        </p:blipFill>
        <p:spPr>
          <a:xfrm>
            <a:off x="2018475" y="779400"/>
            <a:ext cx="5107050" cy="3830300"/>
          </a:xfrm>
          <a:prstGeom prst="rect">
            <a:avLst/>
          </a:prstGeom>
          <a:noFill/>
          <a:ln>
            <a:noFill/>
          </a:ln>
        </p:spPr>
      </p:pic>
      <p:pic>
        <p:nvPicPr>
          <p:cNvPr id="308" name="Google Shape;308;p74"/>
          <p:cNvPicPr preferRelativeResize="0"/>
          <p:nvPr/>
        </p:nvPicPr>
        <p:blipFill>
          <a:blip r:embed="rId8">
            <a:alphaModFix/>
          </a:blip>
          <a:stretch>
            <a:fillRect/>
          </a:stretch>
        </p:blipFill>
        <p:spPr>
          <a:xfrm>
            <a:off x="141216" y="4537775"/>
            <a:ext cx="478035" cy="42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1000"/>
                                        <p:tgtEl>
                                          <p:spTgt spid="3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ainbow">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Rainbow">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