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01" r:id="rId5"/>
    <p:sldMasterId id="2147483702" r:id="rId6"/>
    <p:sldMasterId id="2147483703"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 id="304" r:id="rId57"/>
    <p:sldId id="305" r:id="rId58"/>
    <p:sldId id="306" r:id="rId59"/>
    <p:sldId id="307" r:id="rId60"/>
    <p:sldId id="308" r:id="rId61"/>
    <p:sldId id="309" r:id="rId62"/>
    <p:sldId id="310" r:id="rId63"/>
    <p:sldId id="311" r:id="rId64"/>
    <p:sldId id="312" r:id="rId65"/>
    <p:sldId id="313" r:id="rId66"/>
    <p:sldId id="314" r:id="rId67"/>
    <p:sldId id="315" r:id="rId68"/>
    <p:sldId id="316" r:id="rId69"/>
    <p:sldId id="317" r:id="rId70"/>
    <p:sldId id="318" r:id="rId71"/>
  </p:sldIdLst>
  <p:sldSz cy="5143500" cx="9144000"/>
  <p:notesSz cx="6858000" cy="9144000"/>
  <p:embeddedFontLst>
    <p:embeddedFont>
      <p:font typeface="Montserrat SemiBold"/>
      <p:regular r:id="rId72"/>
      <p:bold r:id="rId73"/>
      <p:italic r:id="rId74"/>
      <p:boldItalic r:id="rId75"/>
    </p:embeddedFont>
    <p:embeddedFont>
      <p:font typeface="Roboto"/>
      <p:regular r:id="rId76"/>
      <p:bold r:id="rId77"/>
      <p:italic r:id="rId78"/>
      <p:boldItalic r:id="rId79"/>
    </p:embeddedFont>
    <p:embeddedFont>
      <p:font typeface="Montserrat"/>
      <p:regular r:id="rId80"/>
      <p:bold r:id="rId81"/>
      <p:italic r:id="rId82"/>
      <p:boldItalic r:id="rId83"/>
    </p:embeddedFont>
    <p:embeddedFont>
      <p:font typeface="Lato"/>
      <p:regular r:id="rId84"/>
      <p:bold r:id="rId85"/>
      <p:italic r:id="rId86"/>
      <p:boldItalic r:id="rId87"/>
    </p:embeddedFont>
    <p:embeddedFont>
      <p:font typeface="Lora SemiBold"/>
      <p:regular r:id="rId88"/>
      <p:bold r:id="rId89"/>
      <p:italic r:id="rId90"/>
      <p:boldItalic r:id="rId91"/>
    </p:embeddedFont>
    <p:embeddedFont>
      <p:font typeface="Press Start 2P"/>
      <p:regular r:id="rId92"/>
    </p:embeddedFont>
    <p:embeddedFont>
      <p:font typeface="Montserrat Medium"/>
      <p:regular r:id="rId93"/>
      <p:bold r:id="rId94"/>
      <p:italic r:id="rId95"/>
      <p:boldItalic r:id="rId96"/>
    </p:embeddedFont>
    <p:embeddedFont>
      <p:font typeface="Varela Round"/>
      <p:regular r:id="rId97"/>
    </p:embeddedFont>
    <p:embeddedFont>
      <p:font typeface="Montserrat ExtraBold"/>
      <p:bold r:id="rId98"/>
      <p:boldItalic r:id="rId99"/>
    </p:embeddedFont>
    <p:embeddedFont>
      <p:font typeface="Roboto Mono"/>
      <p:regular r:id="rId100"/>
      <p:bold r:id="rId101"/>
      <p:italic r:id="rId102"/>
      <p:boldItalic r:id="rId103"/>
    </p:embeddedFont>
    <p:embeddedFont>
      <p:font typeface="Luckiest Guy"/>
      <p:regular r:id="rId10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3160FF18-65F1-41DD-B4FC-5231BF94CCF8}">
  <a:tblStyle styleId="{3160FF18-65F1-41DD-B4FC-5231BF94CCF8}"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2.xml"/><Relationship Id="rId42" Type="http://schemas.openxmlformats.org/officeDocument/2006/relationships/slide" Target="slides/slide34.xml"/><Relationship Id="rId41" Type="http://schemas.openxmlformats.org/officeDocument/2006/relationships/slide" Target="slides/slide33.xml"/><Relationship Id="rId44" Type="http://schemas.openxmlformats.org/officeDocument/2006/relationships/slide" Target="slides/slide36.xml"/><Relationship Id="rId43" Type="http://schemas.openxmlformats.org/officeDocument/2006/relationships/slide" Target="slides/slide35.xml"/><Relationship Id="rId46" Type="http://schemas.openxmlformats.org/officeDocument/2006/relationships/slide" Target="slides/slide38.xml"/><Relationship Id="rId45" Type="http://schemas.openxmlformats.org/officeDocument/2006/relationships/slide" Target="slides/slide37.xml"/><Relationship Id="rId104" Type="http://schemas.openxmlformats.org/officeDocument/2006/relationships/font" Target="fonts/LuckiestGuy-regular.fntdata"/><Relationship Id="rId48" Type="http://schemas.openxmlformats.org/officeDocument/2006/relationships/slide" Target="slides/slide40.xml"/><Relationship Id="rId47" Type="http://schemas.openxmlformats.org/officeDocument/2006/relationships/slide" Target="slides/slide39.xml"/><Relationship Id="rId49" Type="http://schemas.openxmlformats.org/officeDocument/2006/relationships/slide" Target="slides/slide41.xml"/><Relationship Id="rId103" Type="http://schemas.openxmlformats.org/officeDocument/2006/relationships/font" Target="fonts/RobotoMono-boldItalic.fntdata"/><Relationship Id="rId102" Type="http://schemas.openxmlformats.org/officeDocument/2006/relationships/font" Target="fonts/RobotoMono-italic.fntdata"/><Relationship Id="rId101" Type="http://schemas.openxmlformats.org/officeDocument/2006/relationships/font" Target="fonts/RobotoMono-bold.fntdata"/><Relationship Id="rId100" Type="http://schemas.openxmlformats.org/officeDocument/2006/relationships/font" Target="fonts/RobotoMono-regular.fntdata"/><Relationship Id="rId31" Type="http://schemas.openxmlformats.org/officeDocument/2006/relationships/slide" Target="slides/slide23.xml"/><Relationship Id="rId30" Type="http://schemas.openxmlformats.org/officeDocument/2006/relationships/slide" Target="slides/slide22.xml"/><Relationship Id="rId33" Type="http://schemas.openxmlformats.org/officeDocument/2006/relationships/slide" Target="slides/slide25.xml"/><Relationship Id="rId32" Type="http://schemas.openxmlformats.org/officeDocument/2006/relationships/slide" Target="slides/slide24.xml"/><Relationship Id="rId35" Type="http://schemas.openxmlformats.org/officeDocument/2006/relationships/slide" Target="slides/slide27.xml"/><Relationship Id="rId34" Type="http://schemas.openxmlformats.org/officeDocument/2006/relationships/slide" Target="slides/slide26.xml"/><Relationship Id="rId37" Type="http://schemas.openxmlformats.org/officeDocument/2006/relationships/slide" Target="slides/slide29.xml"/><Relationship Id="rId36" Type="http://schemas.openxmlformats.org/officeDocument/2006/relationships/slide" Target="slides/slide28.xml"/><Relationship Id="rId39" Type="http://schemas.openxmlformats.org/officeDocument/2006/relationships/slide" Target="slides/slide31.xml"/><Relationship Id="rId38" Type="http://schemas.openxmlformats.org/officeDocument/2006/relationships/slide" Target="slides/slide30.xml"/><Relationship Id="rId20" Type="http://schemas.openxmlformats.org/officeDocument/2006/relationships/slide" Target="slides/slide12.xml"/><Relationship Id="rId22" Type="http://schemas.openxmlformats.org/officeDocument/2006/relationships/slide" Target="slides/slide14.xml"/><Relationship Id="rId21" Type="http://schemas.openxmlformats.org/officeDocument/2006/relationships/slide" Target="slides/slide13.xml"/><Relationship Id="rId24" Type="http://schemas.openxmlformats.org/officeDocument/2006/relationships/slide" Target="slides/slide16.xml"/><Relationship Id="rId23" Type="http://schemas.openxmlformats.org/officeDocument/2006/relationships/slide" Target="slides/slide15.xml"/><Relationship Id="rId26" Type="http://schemas.openxmlformats.org/officeDocument/2006/relationships/slide" Target="slides/slide18.xml"/><Relationship Id="rId25" Type="http://schemas.openxmlformats.org/officeDocument/2006/relationships/slide" Target="slides/slide17.xml"/><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95" Type="http://schemas.openxmlformats.org/officeDocument/2006/relationships/font" Target="fonts/MontserratMedium-italic.fntdata"/><Relationship Id="rId94" Type="http://schemas.openxmlformats.org/officeDocument/2006/relationships/font" Target="fonts/MontserratMedium-bold.fntdata"/><Relationship Id="rId97" Type="http://schemas.openxmlformats.org/officeDocument/2006/relationships/font" Target="fonts/VarelaRound-regular.fntdata"/><Relationship Id="rId96" Type="http://schemas.openxmlformats.org/officeDocument/2006/relationships/font" Target="fonts/MontserratMedium-boldItalic.fntdata"/><Relationship Id="rId11" Type="http://schemas.openxmlformats.org/officeDocument/2006/relationships/slide" Target="slides/slide3.xml"/><Relationship Id="rId99" Type="http://schemas.openxmlformats.org/officeDocument/2006/relationships/font" Target="fonts/MontserratExtraBold-boldItalic.fntdata"/><Relationship Id="rId10" Type="http://schemas.openxmlformats.org/officeDocument/2006/relationships/slide" Target="slides/slide2.xml"/><Relationship Id="rId98" Type="http://schemas.openxmlformats.org/officeDocument/2006/relationships/font" Target="fonts/MontserratExtraBold-bold.fntdata"/><Relationship Id="rId13" Type="http://schemas.openxmlformats.org/officeDocument/2006/relationships/slide" Target="slides/slide5.xml"/><Relationship Id="rId12" Type="http://schemas.openxmlformats.org/officeDocument/2006/relationships/slide" Target="slides/slide4.xml"/><Relationship Id="rId91" Type="http://schemas.openxmlformats.org/officeDocument/2006/relationships/font" Target="fonts/LoraSemiBold-boldItalic.fntdata"/><Relationship Id="rId90" Type="http://schemas.openxmlformats.org/officeDocument/2006/relationships/font" Target="fonts/LoraSemiBold-italic.fntdata"/><Relationship Id="rId93" Type="http://schemas.openxmlformats.org/officeDocument/2006/relationships/font" Target="fonts/MontserratMedium-regular.fntdata"/><Relationship Id="rId92" Type="http://schemas.openxmlformats.org/officeDocument/2006/relationships/font" Target="fonts/PressStart2P-regular.fntdata"/><Relationship Id="rId15" Type="http://schemas.openxmlformats.org/officeDocument/2006/relationships/slide" Target="slides/slide7.xml"/><Relationship Id="rId14" Type="http://schemas.openxmlformats.org/officeDocument/2006/relationships/slide" Target="slides/slide6.xml"/><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 Id="rId84" Type="http://schemas.openxmlformats.org/officeDocument/2006/relationships/font" Target="fonts/Lato-regular.fntdata"/><Relationship Id="rId83" Type="http://schemas.openxmlformats.org/officeDocument/2006/relationships/font" Target="fonts/Montserrat-boldItalic.fntdata"/><Relationship Id="rId86" Type="http://schemas.openxmlformats.org/officeDocument/2006/relationships/font" Target="fonts/Lato-italic.fntdata"/><Relationship Id="rId85" Type="http://schemas.openxmlformats.org/officeDocument/2006/relationships/font" Target="fonts/Lato-bold.fntdata"/><Relationship Id="rId88" Type="http://schemas.openxmlformats.org/officeDocument/2006/relationships/font" Target="fonts/LoraSemiBold-regular.fntdata"/><Relationship Id="rId87" Type="http://schemas.openxmlformats.org/officeDocument/2006/relationships/font" Target="fonts/Lato-boldItalic.fntdata"/><Relationship Id="rId89" Type="http://schemas.openxmlformats.org/officeDocument/2006/relationships/font" Target="fonts/LoraSemiBold-bold.fntdata"/><Relationship Id="rId80" Type="http://schemas.openxmlformats.org/officeDocument/2006/relationships/font" Target="fonts/Montserrat-regular.fntdata"/><Relationship Id="rId82" Type="http://schemas.openxmlformats.org/officeDocument/2006/relationships/font" Target="fonts/Montserrat-italic.fntdata"/><Relationship Id="rId81" Type="http://schemas.openxmlformats.org/officeDocument/2006/relationships/font" Target="fonts/Montserrat-bold.fntdata"/><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1.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notesMaster" Target="notesMasters/notesMaster1.xml"/><Relationship Id="rId73" Type="http://schemas.openxmlformats.org/officeDocument/2006/relationships/font" Target="fonts/MontserratSemiBold-bold.fntdata"/><Relationship Id="rId72" Type="http://schemas.openxmlformats.org/officeDocument/2006/relationships/font" Target="fonts/MontserratSemiBold-regular.fntdata"/><Relationship Id="rId75" Type="http://schemas.openxmlformats.org/officeDocument/2006/relationships/font" Target="fonts/MontserratSemiBold-boldItalic.fntdata"/><Relationship Id="rId74" Type="http://schemas.openxmlformats.org/officeDocument/2006/relationships/font" Target="fonts/MontserratSemiBold-italic.fntdata"/><Relationship Id="rId77" Type="http://schemas.openxmlformats.org/officeDocument/2006/relationships/font" Target="fonts/Roboto-bold.fntdata"/><Relationship Id="rId76" Type="http://schemas.openxmlformats.org/officeDocument/2006/relationships/font" Target="fonts/Roboto-regular.fntdata"/><Relationship Id="rId79" Type="http://schemas.openxmlformats.org/officeDocument/2006/relationships/font" Target="fonts/Roboto-boldItalic.fntdata"/><Relationship Id="rId78" Type="http://schemas.openxmlformats.org/officeDocument/2006/relationships/font" Target="fonts/Roboto-italic.fntdata"/><Relationship Id="rId71" Type="http://schemas.openxmlformats.org/officeDocument/2006/relationships/slide" Target="slides/slide63.xml"/><Relationship Id="rId70" Type="http://schemas.openxmlformats.org/officeDocument/2006/relationships/slide" Target="slides/slide62.xml"/><Relationship Id="rId62" Type="http://schemas.openxmlformats.org/officeDocument/2006/relationships/slide" Target="slides/slide54.xml"/><Relationship Id="rId61" Type="http://schemas.openxmlformats.org/officeDocument/2006/relationships/slide" Target="slides/slide53.xml"/><Relationship Id="rId64" Type="http://schemas.openxmlformats.org/officeDocument/2006/relationships/slide" Target="slides/slide56.xml"/><Relationship Id="rId63" Type="http://schemas.openxmlformats.org/officeDocument/2006/relationships/slide" Target="slides/slide55.xml"/><Relationship Id="rId66" Type="http://schemas.openxmlformats.org/officeDocument/2006/relationships/slide" Target="slides/slide58.xml"/><Relationship Id="rId65" Type="http://schemas.openxmlformats.org/officeDocument/2006/relationships/slide" Target="slides/slide57.xml"/><Relationship Id="rId68" Type="http://schemas.openxmlformats.org/officeDocument/2006/relationships/slide" Target="slides/slide60.xml"/><Relationship Id="rId67" Type="http://schemas.openxmlformats.org/officeDocument/2006/relationships/slide" Target="slides/slide59.xml"/><Relationship Id="rId60" Type="http://schemas.openxmlformats.org/officeDocument/2006/relationships/slide" Target="slides/slide52.xml"/><Relationship Id="rId69" Type="http://schemas.openxmlformats.org/officeDocument/2006/relationships/slide" Target="slides/slide61.xml"/><Relationship Id="rId51" Type="http://schemas.openxmlformats.org/officeDocument/2006/relationships/slide" Target="slides/slide43.xml"/><Relationship Id="rId50" Type="http://schemas.openxmlformats.org/officeDocument/2006/relationships/slide" Target="slides/slide42.xml"/><Relationship Id="rId53" Type="http://schemas.openxmlformats.org/officeDocument/2006/relationships/slide" Target="slides/slide45.xml"/><Relationship Id="rId52" Type="http://schemas.openxmlformats.org/officeDocument/2006/relationships/slide" Target="slides/slide44.xml"/><Relationship Id="rId55" Type="http://schemas.openxmlformats.org/officeDocument/2006/relationships/slide" Target="slides/slide47.xml"/><Relationship Id="rId54" Type="http://schemas.openxmlformats.org/officeDocument/2006/relationships/slide" Target="slides/slide46.xml"/><Relationship Id="rId57" Type="http://schemas.openxmlformats.org/officeDocument/2006/relationships/slide" Target="slides/slide49.xml"/><Relationship Id="rId56" Type="http://schemas.openxmlformats.org/officeDocument/2006/relationships/slide" Target="slides/slide48.xml"/><Relationship Id="rId59" Type="http://schemas.openxmlformats.org/officeDocument/2006/relationships/slide" Target="slides/slide51.xml"/><Relationship Id="rId58" Type="http://schemas.openxmlformats.org/officeDocument/2006/relationships/slide" Target="slides/slide5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flagsworld.org/" TargetMode="External"/><Relationship Id="rId3" Type="http://schemas.openxmlformats.org/officeDocument/2006/relationships/hyperlink" Target="https://www.unco.edu/gender-sexuality-resource-center/resources/pride-flags.aspx" TargetMode="Externa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awrestaurants.com/blog/aw-third-pound-burger-fractions" TargetMode="External"/><Relationship Id="rId3" Type="http://schemas.openxmlformats.org/officeDocument/2006/relationships/hyperlink" Target="https://awrestaurants.com/blog/aw-third-pound-burger-fractions" TargetMode="External"/><Relationship Id="rId4" Type="http://schemas.openxmlformats.org/officeDocument/2006/relationships/hyperlink" Target="https://bettermarketing.pub/the-a-w-third-pounder-failed-because-people-didnt-understand-fractions-a86b966a973a" TargetMode="Externa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1353c9d721e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1353c9d721e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13c55db6200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13c55db6200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rPr>
              <a:t>Say</a:t>
            </a:r>
            <a:r>
              <a:rPr lang="en">
                <a:solidFill>
                  <a:schemeClr val="dk1"/>
                </a:solidFill>
              </a:rPr>
              <a:t> “Let’s focus first on the </a:t>
            </a:r>
            <a:r>
              <a:rPr i="1" lang="en">
                <a:solidFill>
                  <a:schemeClr val="dk1"/>
                </a:solidFill>
              </a:rPr>
              <a:t>unit</a:t>
            </a:r>
            <a:r>
              <a:rPr lang="en">
                <a:solidFill>
                  <a:schemeClr val="dk1"/>
                </a:solidFill>
              </a:rPr>
              <a:t> in </a:t>
            </a:r>
            <a:r>
              <a:rPr lang="en" u="sng">
                <a:solidFill>
                  <a:schemeClr val="dk1"/>
                </a:solidFill>
              </a:rPr>
              <a:t>unit fractions</a:t>
            </a:r>
            <a:r>
              <a:rPr lang="en">
                <a:solidFill>
                  <a:schemeClr val="dk1"/>
                </a:solidFill>
              </a:rPr>
              <a:t>. Unit fractions are exactly what their name implies: fractions that we use as units. For that reason, it’s important to understand what we mean when we say </a:t>
            </a:r>
            <a:r>
              <a:rPr lang="en" u="sng">
                <a:solidFill>
                  <a:schemeClr val="dk1"/>
                </a:solidFill>
              </a:rPr>
              <a:t>unit</a:t>
            </a:r>
            <a:r>
              <a:rPr lang="en">
                <a:solidFill>
                  <a:schemeClr val="dk1"/>
                </a:solidFill>
              </a:rPr>
              <a:t>. So, let’s discuss what we can remember about units before we build on that knowledge to include fractions. Think all the way back to counting. What is a unit?” </a:t>
            </a:r>
            <a:endParaRPr>
              <a:solidFill>
                <a:schemeClr val="dk1"/>
              </a:solidFill>
            </a:endParaRPr>
          </a:p>
          <a:p>
            <a:pPr indent="0" lvl="0" marL="0" rtl="0" algn="l">
              <a:spcBef>
                <a:spcPts val="1000"/>
              </a:spcBef>
              <a:spcAft>
                <a:spcPts val="0"/>
              </a:spcAft>
              <a:buNone/>
            </a:pPr>
            <a:r>
              <a:rPr b="1" lang="en">
                <a:solidFill>
                  <a:schemeClr val="dk1"/>
                </a:solidFill>
              </a:rPr>
              <a:t>Let</a:t>
            </a:r>
            <a:r>
              <a:rPr lang="en">
                <a:solidFill>
                  <a:schemeClr val="dk1"/>
                </a:solidFill>
              </a:rPr>
              <a:t> students share what they know and think with the class.</a:t>
            </a:r>
            <a:r>
              <a:rPr i="1" lang="en">
                <a:solidFill>
                  <a:schemeClr val="dk1"/>
                </a:solidFill>
              </a:rPr>
              <a:t> Students should be able to recall that units are ones, or blocks if they’ve worked with blocks and tenrods. Or, that units is a term used when measuring or adding.</a:t>
            </a:r>
            <a:r>
              <a:rPr lang="en">
                <a:solidFill>
                  <a:schemeClr val="dk1"/>
                </a:solidFill>
              </a:rPr>
              <a:t> If a student shares an example of a “unit” in real life, </a:t>
            </a:r>
            <a:r>
              <a:rPr b="1" lang="en">
                <a:solidFill>
                  <a:schemeClr val="dk1"/>
                </a:solidFill>
              </a:rPr>
              <a:t>summarize/restate</a:t>
            </a:r>
            <a:r>
              <a:rPr lang="en">
                <a:solidFill>
                  <a:schemeClr val="dk1"/>
                </a:solidFill>
              </a:rPr>
              <a:t> their contributions in a way that reinforces the definition of “unit” provided (on slide).</a:t>
            </a:r>
            <a:endParaRPr>
              <a:solidFill>
                <a:schemeClr val="dk1"/>
              </a:solidFill>
            </a:endParaRPr>
          </a:p>
          <a:p>
            <a:pPr indent="0" lvl="0" marL="0" rtl="0" algn="l">
              <a:spcBef>
                <a:spcPts val="500"/>
              </a:spcBef>
              <a:spcAft>
                <a:spcPts val="500"/>
              </a:spcAft>
              <a:buNone/>
            </a:pPr>
            <a:r>
              <a:rPr lang="en">
                <a:solidFill>
                  <a:schemeClr val="dk1"/>
                </a:solidFill>
              </a:rPr>
              <a:t>1st </a:t>
            </a:r>
            <a:r>
              <a:rPr b="1" lang="en">
                <a:solidFill>
                  <a:schemeClr val="dk1"/>
                </a:solidFill>
              </a:rPr>
              <a:t>click</a:t>
            </a:r>
            <a:r>
              <a:rPr lang="en">
                <a:solidFill>
                  <a:schemeClr val="dk1"/>
                </a:solidFill>
              </a:rPr>
              <a:t> for definition. </a:t>
            </a:r>
            <a:br>
              <a:rPr lang="en">
                <a:solidFill>
                  <a:schemeClr val="dk1"/>
                </a:solidFill>
              </a:rPr>
            </a:br>
            <a:r>
              <a:rPr lang="en">
                <a:solidFill>
                  <a:schemeClr val="dk1"/>
                </a:solidFill>
              </a:rPr>
              <a:t>2nd </a:t>
            </a:r>
            <a:r>
              <a:rPr b="1" lang="en">
                <a:solidFill>
                  <a:schemeClr val="dk1"/>
                </a:solidFill>
              </a:rPr>
              <a:t>c</a:t>
            </a:r>
            <a:r>
              <a:rPr b="1" lang="en">
                <a:solidFill>
                  <a:schemeClr val="dk1"/>
                </a:solidFill>
              </a:rPr>
              <a:t>lick </a:t>
            </a:r>
            <a:r>
              <a:rPr lang="en">
                <a:solidFill>
                  <a:schemeClr val="dk1"/>
                </a:solidFill>
              </a:rPr>
              <a:t>to reveal</a:t>
            </a:r>
            <a:r>
              <a:rPr b="1" lang="en">
                <a:solidFill>
                  <a:schemeClr val="dk1"/>
                </a:solidFill>
              </a:rPr>
              <a:t> </a:t>
            </a:r>
            <a:r>
              <a:rPr lang="en">
                <a:solidFill>
                  <a:schemeClr val="dk1"/>
                </a:solidFill>
              </a:rPr>
              <a:t>e</a:t>
            </a:r>
            <a:r>
              <a:rPr lang="en">
                <a:solidFill>
                  <a:schemeClr val="dk1"/>
                </a:solidFill>
              </a:rPr>
              <a:t>xamples of previous learning.</a:t>
            </a:r>
            <a:endParaRPr>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13d0e4b7a9f_0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7" name="Google Shape;267;g13d0e4b7a9f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rPr>
              <a:t>Say</a:t>
            </a:r>
            <a:r>
              <a:rPr lang="en">
                <a:solidFill>
                  <a:schemeClr val="dk1"/>
                </a:solidFill>
              </a:rPr>
              <a:t> “We’ve said that units are ones. But, what is 1? And, i</a:t>
            </a:r>
            <a:r>
              <a:rPr lang="en">
                <a:solidFill>
                  <a:schemeClr val="dk1"/>
                </a:solidFill>
              </a:rPr>
              <a:t>s one </a:t>
            </a:r>
            <a:r>
              <a:rPr i="1" lang="en">
                <a:solidFill>
                  <a:schemeClr val="dk1"/>
                </a:solidFill>
              </a:rPr>
              <a:t>always</a:t>
            </a:r>
            <a:r>
              <a:rPr lang="en">
                <a:solidFill>
                  <a:schemeClr val="dk1"/>
                </a:solidFill>
              </a:rPr>
              <a:t> one?”</a:t>
            </a:r>
            <a:br>
              <a:rPr lang="en">
                <a:solidFill>
                  <a:schemeClr val="dk1"/>
                </a:solidFill>
              </a:rPr>
            </a:br>
            <a:r>
              <a:rPr b="1" lang="en">
                <a:solidFill>
                  <a:schemeClr val="dk1"/>
                </a:solidFill>
              </a:rPr>
              <a:t>Let</a:t>
            </a:r>
            <a:r>
              <a:rPr lang="en">
                <a:solidFill>
                  <a:schemeClr val="dk1"/>
                </a:solidFill>
              </a:rPr>
              <a:t> students respond if they choose, then </a:t>
            </a:r>
            <a:r>
              <a:rPr b="1" lang="en">
                <a:solidFill>
                  <a:schemeClr val="dk1"/>
                </a:solidFill>
              </a:rPr>
              <a:t>ask</a:t>
            </a:r>
            <a:r>
              <a:rPr lang="en">
                <a:solidFill>
                  <a:schemeClr val="dk1"/>
                </a:solidFill>
              </a:rPr>
              <a:t>, “What if I said I could also make 1 equal 2 or 4?” </a:t>
            </a:r>
            <a:r>
              <a:rPr i="1" lang="en">
                <a:solidFill>
                  <a:schemeClr val="dk1"/>
                </a:solidFill>
              </a:rPr>
              <a:t>Students may pick up the reasoning by recalling some examples from the video.</a:t>
            </a:r>
            <a:endParaRPr b="1" i="1">
              <a:solidFill>
                <a:schemeClr val="dk1"/>
              </a:solidFill>
            </a:endParaRPr>
          </a:p>
          <a:p>
            <a:pPr indent="0" lvl="0" marL="0" rtl="0" algn="l">
              <a:spcBef>
                <a:spcPts val="1000"/>
              </a:spcBef>
              <a:spcAft>
                <a:spcPts val="0"/>
              </a:spcAft>
              <a:buNone/>
            </a:pPr>
            <a:r>
              <a:rPr lang="en">
                <a:solidFill>
                  <a:schemeClr val="dk1"/>
                </a:solidFill>
              </a:rPr>
              <a:t>Tell students to note</a:t>
            </a:r>
            <a:r>
              <a:rPr lang="en">
                <a:solidFill>
                  <a:schemeClr val="dk1"/>
                </a:solidFill>
              </a:rPr>
              <a:t> how the narrator uses the vocabulary word </a:t>
            </a:r>
            <a:r>
              <a:rPr lang="en" u="sng">
                <a:solidFill>
                  <a:schemeClr val="dk1"/>
                </a:solidFill>
              </a:rPr>
              <a:t>partition</a:t>
            </a:r>
            <a:r>
              <a:rPr lang="en">
                <a:solidFill>
                  <a:schemeClr val="dk1"/>
                </a:solidFill>
              </a:rPr>
              <a:t>.</a:t>
            </a:r>
            <a:br>
              <a:rPr lang="en">
                <a:solidFill>
                  <a:schemeClr val="dk1"/>
                </a:solidFill>
              </a:rPr>
            </a:br>
            <a:r>
              <a:rPr b="1" lang="en">
                <a:solidFill>
                  <a:schemeClr val="dk1"/>
                </a:solidFill>
              </a:rPr>
              <a:t>Play </a:t>
            </a:r>
            <a:r>
              <a:rPr lang="en">
                <a:solidFill>
                  <a:schemeClr val="dk1"/>
                </a:solidFill>
              </a:rPr>
              <a:t>video to refresh their memory. </a:t>
            </a:r>
            <a:endParaRPr>
              <a:solidFill>
                <a:schemeClr val="dk1"/>
              </a:solidFill>
            </a:endParaRPr>
          </a:p>
          <a:p>
            <a:pPr indent="0" lvl="0" marL="0" rtl="0" algn="l">
              <a:spcBef>
                <a:spcPts val="1000"/>
              </a:spcBef>
              <a:spcAft>
                <a:spcPts val="1000"/>
              </a:spcAft>
              <a:buClr>
                <a:schemeClr val="dk1"/>
              </a:buClr>
              <a:buSzPts val="1100"/>
              <a:buFont typeface="Arial"/>
              <a:buNone/>
            </a:pPr>
            <a:r>
              <a:rPr lang="en">
                <a:solidFill>
                  <a:schemeClr val="dk1"/>
                </a:solidFill>
              </a:rPr>
              <a:t>After the video,</a:t>
            </a:r>
            <a:r>
              <a:rPr lang="en">
                <a:solidFill>
                  <a:schemeClr val="dk1"/>
                </a:solidFill>
              </a:rPr>
              <a:t> </a:t>
            </a:r>
            <a:r>
              <a:rPr b="1" lang="en">
                <a:solidFill>
                  <a:schemeClr val="dk1"/>
                </a:solidFill>
              </a:rPr>
              <a:t>ask</a:t>
            </a:r>
            <a:r>
              <a:rPr lang="en">
                <a:solidFill>
                  <a:schemeClr val="dk1"/>
                </a:solidFill>
              </a:rPr>
              <a:t> “Does the narrator believe 1 is always 1? How do we know?” </a:t>
            </a:r>
            <a:br>
              <a:rPr lang="en">
                <a:solidFill>
                  <a:schemeClr val="dk1"/>
                </a:solidFill>
              </a:rPr>
            </a:br>
            <a:r>
              <a:rPr b="1" lang="en">
                <a:solidFill>
                  <a:schemeClr val="dk1"/>
                </a:solidFill>
              </a:rPr>
              <a:t>Ask</a:t>
            </a:r>
            <a:r>
              <a:rPr lang="en">
                <a:solidFill>
                  <a:schemeClr val="dk1"/>
                </a:solidFill>
              </a:rPr>
              <a:t> “How was the word </a:t>
            </a:r>
            <a:r>
              <a:rPr i="1" lang="en">
                <a:solidFill>
                  <a:schemeClr val="dk1"/>
                </a:solidFill>
              </a:rPr>
              <a:t>partition</a:t>
            </a:r>
            <a:r>
              <a:rPr lang="en">
                <a:solidFill>
                  <a:schemeClr val="dk1"/>
                </a:solidFill>
              </a:rPr>
              <a:t> used here? What does it mean? What was </a:t>
            </a:r>
            <a:r>
              <a:rPr i="1" lang="en">
                <a:solidFill>
                  <a:schemeClr val="dk1"/>
                </a:solidFill>
              </a:rPr>
              <a:t>partitioned</a:t>
            </a:r>
            <a:r>
              <a:rPr lang="en">
                <a:solidFill>
                  <a:schemeClr val="dk1"/>
                </a:solidFill>
              </a:rPr>
              <a:t>? What happened then?”</a:t>
            </a:r>
            <a:br>
              <a:rPr lang="en">
                <a:solidFill>
                  <a:schemeClr val="dk1"/>
                </a:solidFill>
              </a:rPr>
            </a:br>
            <a:endParaRPr>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fdade0d7f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7" name="Google Shape;277;gfdade0d7f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rPr>
              <a:t>Explain</a:t>
            </a:r>
            <a:r>
              <a:rPr lang="en">
                <a:solidFill>
                  <a:schemeClr val="dk1"/>
                </a:solidFill>
              </a:rPr>
              <a:t>, “Depending on what you call a unit, the possibilities are limitless for what 1 can be. Almost every object or countable unit can be broken up into any amount of smaller units. Recall how we saw that a pie can be divided up into 3, 4, or 5 equal slices.”</a:t>
            </a:r>
            <a:endParaRPr>
              <a:solidFill>
                <a:schemeClr val="dk1"/>
              </a:solidFill>
            </a:endParaRPr>
          </a:p>
          <a:p>
            <a:pPr indent="0" lvl="0" marL="0" rtl="0" algn="l">
              <a:spcBef>
                <a:spcPts val="500"/>
              </a:spcBef>
              <a:spcAft>
                <a:spcPts val="0"/>
              </a:spcAft>
              <a:buNone/>
            </a:pPr>
            <a:r>
              <a:rPr b="1" lang="en">
                <a:solidFill>
                  <a:schemeClr val="dk1"/>
                </a:solidFill>
              </a:rPr>
              <a:t>Click</a:t>
            </a:r>
            <a:r>
              <a:rPr lang="en">
                <a:solidFill>
                  <a:schemeClr val="dk1"/>
                </a:solidFill>
              </a:rPr>
              <a:t> for first equality statement. </a:t>
            </a:r>
            <a:br>
              <a:rPr lang="en">
                <a:solidFill>
                  <a:schemeClr val="dk1"/>
                </a:solidFill>
              </a:rPr>
            </a:br>
            <a:r>
              <a:rPr b="1" lang="en">
                <a:solidFill>
                  <a:schemeClr val="dk1"/>
                </a:solidFill>
              </a:rPr>
              <a:t>Say</a:t>
            </a:r>
            <a:r>
              <a:rPr lang="en">
                <a:solidFill>
                  <a:schemeClr val="dk1"/>
                </a:solidFill>
              </a:rPr>
              <a:t> “According to the ‘One’ video, 1 can represent a ten if we choose that smaller unit to break the whole up into. Just as one ten can equal 10, 10 units, or 10 ones…”</a:t>
            </a:r>
            <a:endParaRPr>
              <a:solidFill>
                <a:schemeClr val="dk1"/>
              </a:solidFill>
            </a:endParaRPr>
          </a:p>
          <a:p>
            <a:pPr indent="0" lvl="0" marL="0" rtl="0" algn="l">
              <a:spcBef>
                <a:spcPts val="1000"/>
              </a:spcBef>
              <a:spcAft>
                <a:spcPts val="0"/>
              </a:spcAft>
              <a:buNone/>
            </a:pPr>
            <a:r>
              <a:rPr lang="en">
                <a:solidFill>
                  <a:schemeClr val="dk1"/>
                </a:solidFill>
              </a:rPr>
              <a:t>(</a:t>
            </a:r>
            <a:r>
              <a:rPr b="1" lang="en">
                <a:solidFill>
                  <a:schemeClr val="dk1"/>
                </a:solidFill>
              </a:rPr>
              <a:t>Click</a:t>
            </a:r>
            <a:r>
              <a:rPr lang="en">
                <a:solidFill>
                  <a:schemeClr val="dk1"/>
                </a:solidFill>
              </a:rPr>
              <a:t> for remaining equality statements.) </a:t>
            </a:r>
            <a:r>
              <a:rPr b="1" lang="en">
                <a:solidFill>
                  <a:schemeClr val="dk1"/>
                </a:solidFill>
              </a:rPr>
              <a:t>Continue</a:t>
            </a:r>
            <a:r>
              <a:rPr lang="en">
                <a:solidFill>
                  <a:schemeClr val="dk1"/>
                </a:solidFill>
              </a:rPr>
              <a:t> “One can also be 12, because one foot equals 12 inches. Same with a dozen donuts. And a quarter could be seen as 1 quarter or 25 cents.”</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12a49e077b2_0_1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6" name="Google Shape;286;g12a49e077b2_0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Say</a:t>
            </a:r>
            <a:r>
              <a:rPr lang="en"/>
              <a:t> “We have all probably worked with whole numbers and parts of those whole numbers in many ways. Think about what we do when we exchange a </a:t>
            </a:r>
            <a:r>
              <a:rPr lang="en"/>
              <a:t>dollar</a:t>
            </a:r>
            <a:r>
              <a:rPr lang="en"/>
              <a:t> bill for change.”</a:t>
            </a:r>
            <a:br>
              <a:rPr lang="en"/>
            </a:br>
            <a:r>
              <a:rPr b="1" lang="en"/>
              <a:t>Fill in</a:t>
            </a:r>
            <a:r>
              <a:rPr lang="en"/>
              <a:t> the blanks of the cloze, with students: “We can exchange a </a:t>
            </a:r>
            <a:r>
              <a:rPr lang="en"/>
              <a:t>dollar</a:t>
            </a:r>
            <a:r>
              <a:rPr lang="en"/>
              <a:t> for 10 dimes, because 10 dimes has the same value as 1 dollar. That means a dollar can be </a:t>
            </a:r>
            <a:r>
              <a:rPr lang="en"/>
              <a:t>partitioned</a:t>
            </a:r>
            <a:r>
              <a:rPr lang="en"/>
              <a:t> into 10 equal parts.”</a:t>
            </a:r>
            <a:br>
              <a:rPr lang="en"/>
            </a:br>
            <a:r>
              <a:rPr b="1" lang="en"/>
              <a:t>Click</a:t>
            </a:r>
            <a:r>
              <a:rPr lang="en"/>
              <a:t> to reveal fill-in words for blanks. </a:t>
            </a:r>
            <a:endParaRPr b="1"/>
          </a:p>
          <a:p>
            <a:pPr indent="0" lvl="0" marL="0" rtl="0" algn="l">
              <a:spcBef>
                <a:spcPts val="1000"/>
              </a:spcBef>
              <a:spcAft>
                <a:spcPts val="500"/>
              </a:spcAft>
              <a:buNone/>
            </a:pPr>
            <a:r>
              <a:rPr b="1" lang="en"/>
              <a:t>Review</a:t>
            </a:r>
            <a:r>
              <a:rPr lang="en"/>
              <a:t> </a:t>
            </a:r>
            <a:r>
              <a:rPr lang="en"/>
              <a:t>definition</a:t>
            </a:r>
            <a:r>
              <a:rPr lang="en"/>
              <a:t> of </a:t>
            </a:r>
            <a:r>
              <a:rPr lang="en" u="sng">
                <a:solidFill>
                  <a:schemeClr val="dk1"/>
                </a:solidFill>
              </a:rPr>
              <a:t>part</a:t>
            </a:r>
            <a:r>
              <a:rPr lang="en">
                <a:solidFill>
                  <a:schemeClr val="dk1"/>
                </a:solidFill>
              </a:rPr>
              <a:t> (an smaller section, share, or segment of a whole).</a:t>
            </a:r>
            <a:br>
              <a:rPr lang="en"/>
            </a:br>
            <a:r>
              <a:rPr b="1" lang="en"/>
              <a:t>Ask</a:t>
            </a:r>
            <a:r>
              <a:rPr b="1" lang="en"/>
              <a:t> </a:t>
            </a:r>
            <a:r>
              <a:rPr lang="en"/>
              <a:t>students to discuss</a:t>
            </a:r>
            <a:r>
              <a:rPr lang="en"/>
              <a:t> different ways to get equal parts of a dollar, and </a:t>
            </a:r>
            <a:r>
              <a:rPr b="1" lang="en"/>
              <a:t>repeat </a:t>
            </a:r>
            <a:r>
              <a:rPr lang="en"/>
              <a:t>using the cloze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12a49e077b2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1" name="Google Shape;311;g12a49e077b2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500"/>
              </a:spcAft>
              <a:buNone/>
            </a:pPr>
            <a:r>
              <a:rPr b="1" lang="en"/>
              <a:t>Remind </a:t>
            </a:r>
            <a:r>
              <a:rPr lang="en"/>
              <a:t>students of </a:t>
            </a:r>
            <a:r>
              <a:rPr lang="en"/>
              <a:t>f</a:t>
            </a:r>
            <a:r>
              <a:rPr lang="en"/>
              <a:t>irst main objective</a:t>
            </a:r>
            <a:r>
              <a:rPr lang="en"/>
              <a:t>, remind students of the definitions of “unit” and “partition,” and clarifying the meaning of this objective.</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12aedd77df4_164_2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8" name="Google Shape;318;g12aedd77df4_164_2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t>Explain</a:t>
            </a:r>
            <a:r>
              <a:rPr lang="en"/>
              <a:t> the 3 main ways to express fractions, which are used everyday. All forms of expression will be addressed in this lesson at some length, but the focus will be taking what we already know and are familiar with </a:t>
            </a:r>
            <a:r>
              <a:rPr lang="en">
                <a:solidFill>
                  <a:schemeClr val="dk1"/>
                </a:solidFill>
              </a:rPr>
              <a:t>(everyday, real-life, practical)</a:t>
            </a:r>
            <a:r>
              <a:rPr lang="en"/>
              <a:t> and turning that into a model that we can work with.</a:t>
            </a:r>
            <a:endParaRPr/>
          </a:p>
          <a:p>
            <a:pPr indent="0" lvl="0" marL="0" rtl="0" algn="l">
              <a:spcBef>
                <a:spcPts val="700"/>
              </a:spcBef>
              <a:spcAft>
                <a:spcPts val="0"/>
              </a:spcAft>
              <a:buClr>
                <a:schemeClr val="dk1"/>
              </a:buClr>
              <a:buSzPts val="1100"/>
              <a:buFont typeface="Arial"/>
              <a:buNone/>
            </a:pPr>
            <a:r>
              <a:rPr b="1" lang="en">
                <a:solidFill>
                  <a:schemeClr val="dk1"/>
                </a:solidFill>
              </a:rPr>
              <a:t>Click</a:t>
            </a:r>
            <a:r>
              <a:rPr lang="en">
                <a:solidFill>
                  <a:schemeClr val="dk1"/>
                </a:solidFill>
              </a:rPr>
              <a:t> to reveal examples.</a:t>
            </a:r>
            <a:endParaRPr>
              <a:solidFill>
                <a:schemeClr val="dk1"/>
              </a:solidFill>
            </a:endParaRPr>
          </a:p>
          <a:p>
            <a:pPr indent="0" lvl="0" marL="0" rtl="0" algn="l">
              <a:spcBef>
                <a:spcPts val="700"/>
              </a:spcBef>
              <a:spcAft>
                <a:spcPts val="700"/>
              </a:spcAft>
              <a:buClr>
                <a:schemeClr val="dk1"/>
              </a:buClr>
              <a:buSzPts val="1100"/>
              <a:buFont typeface="Arial"/>
              <a:buNone/>
            </a:pPr>
            <a:r>
              <a:rPr b="1" lang="en"/>
              <a:t>Continue:</a:t>
            </a:r>
            <a:r>
              <a:rPr lang="en"/>
              <a:t> “</a:t>
            </a:r>
            <a:r>
              <a:rPr lang="en"/>
              <a:t>After going from what we recognize to what we can create on paper, producing and working with written fractions will make more sense. The</a:t>
            </a:r>
            <a:r>
              <a:rPr lang="en"/>
              <a:t> duty of mathematicians/math students is to understand numbers, including fractions, to be able to work with them no matter the context.”</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12aedd77df4_164_2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5" name="Google Shape;335;g12aedd77df4_164_2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Explain</a:t>
            </a:r>
            <a:r>
              <a:rPr lang="en">
                <a:solidFill>
                  <a:schemeClr val="dk1"/>
                </a:solidFill>
              </a:rPr>
              <a:t> “Fractions are all around us. A</a:t>
            </a:r>
            <a:r>
              <a:rPr lang="en">
                <a:solidFill>
                  <a:schemeClr val="dk1"/>
                </a:solidFill>
              </a:rPr>
              <a:t>nytime we divide a whole unit into smaller equal-sized shares, we can represent the new quantity using a fraction.</a:t>
            </a:r>
            <a:r>
              <a:rPr lang="en">
                <a:solidFill>
                  <a:schemeClr val="dk1"/>
                </a:solidFill>
              </a:rPr>
              <a:t> One of the most well-known contexts for fractions is food. Let’s look at pizza to understand fractions.”</a:t>
            </a:r>
            <a:endParaRPr>
              <a:solidFill>
                <a:schemeClr val="dk1"/>
              </a:solidFill>
            </a:endParaRPr>
          </a:p>
          <a:p>
            <a:pPr indent="0" lvl="0" marL="0" rtl="0" algn="l">
              <a:spcBef>
                <a:spcPts val="500"/>
              </a:spcBef>
              <a:spcAft>
                <a:spcPts val="0"/>
              </a:spcAft>
              <a:buClr>
                <a:schemeClr val="dk1"/>
              </a:buClr>
              <a:buSzPts val="1100"/>
              <a:buFont typeface="Arial"/>
              <a:buNone/>
            </a:pPr>
            <a:r>
              <a:rPr b="1" lang="en">
                <a:solidFill>
                  <a:schemeClr val="dk1"/>
                </a:solidFill>
              </a:rPr>
              <a:t>Click </a:t>
            </a:r>
            <a:r>
              <a:rPr lang="en">
                <a:solidFill>
                  <a:schemeClr val="dk1"/>
                </a:solidFill>
              </a:rPr>
              <a:t>once. </a:t>
            </a:r>
            <a:r>
              <a:rPr b="1" lang="en">
                <a:solidFill>
                  <a:schemeClr val="dk1"/>
                </a:solidFill>
              </a:rPr>
              <a:t>Clarify</a:t>
            </a:r>
            <a:r>
              <a:rPr lang="en">
                <a:solidFill>
                  <a:schemeClr val="dk1"/>
                </a:solidFill>
              </a:rPr>
              <a:t> definitions.</a:t>
            </a:r>
            <a:br>
              <a:rPr b="1" lang="en">
                <a:solidFill>
                  <a:schemeClr val="dk1"/>
                </a:solidFill>
              </a:rPr>
            </a:br>
            <a:r>
              <a:rPr b="1" lang="en">
                <a:solidFill>
                  <a:schemeClr val="dk1"/>
                </a:solidFill>
              </a:rPr>
              <a:t>Generate</a:t>
            </a:r>
            <a:r>
              <a:rPr lang="en">
                <a:solidFill>
                  <a:schemeClr val="dk1"/>
                </a:solidFill>
              </a:rPr>
              <a:t> discussion with students about what they’ve noticed about the sizes and number of pizza slices in a pizza.</a:t>
            </a:r>
            <a:r>
              <a:rPr lang="en"/>
              <a:t> Here are some </a:t>
            </a:r>
            <a:r>
              <a:rPr lang="en">
                <a:solidFill>
                  <a:schemeClr val="dk1"/>
                </a:solidFill>
              </a:rPr>
              <a:t>potential conversation-starters:</a:t>
            </a:r>
            <a:endParaRPr>
              <a:solidFill>
                <a:schemeClr val="dk1"/>
              </a:solidFill>
            </a:endParaRPr>
          </a:p>
          <a:p>
            <a:pPr indent="-298450" lvl="0" marL="457200" rtl="0" algn="l">
              <a:spcBef>
                <a:spcPts val="500"/>
              </a:spcBef>
              <a:spcAft>
                <a:spcPts val="0"/>
              </a:spcAft>
              <a:buClr>
                <a:schemeClr val="dk1"/>
              </a:buClr>
              <a:buSzPts val="1100"/>
              <a:buChar char="❖"/>
            </a:pPr>
            <a:r>
              <a:rPr lang="en">
                <a:solidFill>
                  <a:schemeClr val="dk1"/>
                </a:solidFill>
              </a:rPr>
              <a:t>Who has made pizzas professionally? Did you get to cut the pizzas? What was that like?</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Why do you think some pizzas are cut into different numbers of slices?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Has the number or sizes of slices made a difference in which size you chose to order?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Have you ever asked for pizza to be cut into a specific number of slices?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Do you have any</a:t>
            </a:r>
            <a:r>
              <a:rPr lang="en">
                <a:solidFill>
                  <a:schemeClr val="dk1"/>
                </a:solidFill>
              </a:rPr>
              <a:t> experiences with receiving a pizza when the shares are not equally-sized?</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Why is important to divide up a whole pizza into smaller, equal-sized shares?</a:t>
            </a:r>
            <a:endParaRPr>
              <a:solidFill>
                <a:schemeClr val="dk1"/>
              </a:solidFill>
            </a:endParaRPr>
          </a:p>
          <a:p>
            <a:pPr indent="0" lvl="0" marL="0" rtl="0" algn="l">
              <a:spcBef>
                <a:spcPts val="500"/>
              </a:spcBef>
              <a:spcAft>
                <a:spcPts val="500"/>
              </a:spcAft>
              <a:buClr>
                <a:schemeClr val="dk1"/>
              </a:buClr>
              <a:buSzPts val="1100"/>
              <a:buFont typeface="Arial"/>
              <a:buNone/>
            </a:pPr>
            <a:r>
              <a:rPr b="1" lang="en">
                <a:solidFill>
                  <a:schemeClr val="dk1"/>
                </a:solidFill>
              </a:rPr>
              <a:t>Click</a:t>
            </a:r>
            <a:r>
              <a:rPr lang="en">
                <a:solidFill>
                  <a:schemeClr val="dk1"/>
                </a:solidFill>
              </a:rPr>
              <a:t> again to get picture of party-cut pizza, with red text. Be prepared for arguments in favor of party-cut pizzas.</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12a4ed39c1e_15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0" name="Google Shape;350;g12a4ed39c1e_15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t>Read</a:t>
            </a:r>
            <a:r>
              <a:rPr lang="en"/>
              <a:t> white text.</a:t>
            </a:r>
            <a:endParaRPr/>
          </a:p>
          <a:p>
            <a:pPr indent="0" lvl="0" marL="0" rtl="0" algn="l">
              <a:spcBef>
                <a:spcPts val="500"/>
              </a:spcBef>
              <a:spcAft>
                <a:spcPts val="0"/>
              </a:spcAft>
              <a:buClr>
                <a:schemeClr val="dk1"/>
              </a:buClr>
              <a:buSzPts val="1100"/>
              <a:buFont typeface="Arial"/>
              <a:buNone/>
            </a:pPr>
            <a:r>
              <a:rPr b="1" lang="en"/>
              <a:t>E</a:t>
            </a:r>
            <a:r>
              <a:rPr b="1" lang="en">
                <a:solidFill>
                  <a:schemeClr val="dk1"/>
                </a:solidFill>
              </a:rPr>
              <a:t>xplain </a:t>
            </a:r>
            <a:r>
              <a:rPr lang="en">
                <a:solidFill>
                  <a:schemeClr val="dk1"/>
                </a:solidFill>
              </a:rPr>
              <a:t>that we can see many parts, or shares, we create at each partition and how the size changes. First, we get halves. Then, fourths.</a:t>
            </a:r>
            <a:endParaRPr>
              <a:solidFill>
                <a:schemeClr val="dk1"/>
              </a:solidFill>
            </a:endParaRPr>
          </a:p>
          <a:p>
            <a:pPr indent="0" lvl="0" marL="0" rtl="0" algn="l">
              <a:spcBef>
                <a:spcPts val="500"/>
              </a:spcBef>
              <a:spcAft>
                <a:spcPts val="0"/>
              </a:spcAft>
              <a:buClr>
                <a:schemeClr val="dk1"/>
              </a:buClr>
              <a:buSzPts val="1100"/>
              <a:buFont typeface="Arial"/>
              <a:buNone/>
            </a:pPr>
            <a:r>
              <a:rPr b="1" lang="en">
                <a:solidFill>
                  <a:schemeClr val="dk1"/>
                </a:solidFill>
              </a:rPr>
              <a:t>Click</a:t>
            </a:r>
            <a:r>
              <a:rPr lang="en">
                <a:solidFill>
                  <a:schemeClr val="dk1"/>
                </a:solidFill>
              </a:rPr>
              <a:t> once to cut pizza in half. </a:t>
            </a:r>
            <a:r>
              <a:rPr b="1" lang="en">
                <a:solidFill>
                  <a:schemeClr val="dk1"/>
                </a:solidFill>
              </a:rPr>
              <a:t>Click </a:t>
            </a:r>
            <a:r>
              <a:rPr lang="en">
                <a:solidFill>
                  <a:schemeClr val="dk1"/>
                </a:solidFill>
              </a:rPr>
              <a:t>again to create fourths.</a:t>
            </a:r>
            <a:endParaRPr>
              <a:solidFill>
                <a:schemeClr val="dk1"/>
              </a:solidFill>
            </a:endParaRPr>
          </a:p>
          <a:p>
            <a:pPr indent="0" lvl="0" marL="0" rtl="0" algn="l">
              <a:spcBef>
                <a:spcPts val="500"/>
              </a:spcBef>
              <a:spcAft>
                <a:spcPts val="500"/>
              </a:spcAft>
              <a:buClr>
                <a:schemeClr val="dk1"/>
              </a:buClr>
              <a:buSzPts val="1100"/>
              <a:buFont typeface="Arial"/>
              <a:buNone/>
            </a:pPr>
            <a:r>
              <a:rPr b="1" lang="en">
                <a:solidFill>
                  <a:schemeClr val="dk1"/>
                </a:solidFill>
              </a:rPr>
              <a:t>Explain</a:t>
            </a:r>
            <a:r>
              <a:rPr lang="en">
                <a:solidFill>
                  <a:schemeClr val="dk1"/>
                </a:solidFill>
              </a:rPr>
              <a:t> that halves and fourths are examples of </a:t>
            </a:r>
            <a:r>
              <a:rPr lang="en" u="sng">
                <a:solidFill>
                  <a:schemeClr val="dk1"/>
                </a:solidFill>
              </a:rPr>
              <a:t>fractional units</a:t>
            </a:r>
            <a:r>
              <a:rPr lang="en">
                <a:solidFill>
                  <a:schemeClr val="dk1"/>
                </a:solidFill>
              </a:rPr>
              <a:t>.</a:t>
            </a:r>
            <a:endParaRPr>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g12a77153226_0_1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7" name="Google Shape;367;g12a77153226_0_1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Say</a:t>
            </a:r>
            <a:r>
              <a:rPr lang="en"/>
              <a:t> “The name of a fractional unit comes from how many parts the whole unit has been </a:t>
            </a:r>
            <a:r>
              <a:rPr lang="en" u="sng"/>
              <a:t>partitioned</a:t>
            </a:r>
            <a:r>
              <a:rPr lang="en"/>
              <a:t> into. You probably already know and use some or all of these three fractional units everyday. What are some examples of when you’ve used the word “half” or “quarter”?”</a:t>
            </a:r>
            <a:endParaRPr b="1"/>
          </a:p>
          <a:p>
            <a:pPr indent="0" lvl="0" marL="0" rtl="0" algn="l">
              <a:spcBef>
                <a:spcPts val="500"/>
              </a:spcBef>
              <a:spcAft>
                <a:spcPts val="0"/>
              </a:spcAft>
              <a:buNone/>
            </a:pPr>
            <a:r>
              <a:rPr b="1" lang="en"/>
              <a:t>Click</a:t>
            </a:r>
            <a:r>
              <a:rPr lang="en"/>
              <a:t> to reveal the first two shapes’ features.</a:t>
            </a:r>
            <a:endParaRPr>
              <a:solidFill>
                <a:schemeClr val="dk1"/>
              </a:solidFill>
            </a:endParaRPr>
          </a:p>
          <a:p>
            <a:pPr indent="0" lvl="0" marL="0" rtl="0" algn="l">
              <a:spcBef>
                <a:spcPts val="500"/>
              </a:spcBef>
              <a:spcAft>
                <a:spcPts val="0"/>
              </a:spcAft>
              <a:buNone/>
            </a:pPr>
            <a:r>
              <a:rPr b="1" lang="en">
                <a:solidFill>
                  <a:schemeClr val="dk1"/>
                </a:solidFill>
              </a:rPr>
              <a:t>Explain</a:t>
            </a:r>
            <a:r>
              <a:rPr lang="en">
                <a:solidFill>
                  <a:schemeClr val="dk1"/>
                </a:solidFill>
              </a:rPr>
              <a:t> “If the whole is in one piece, meaning it is not partitioned, we’re working with a whole unit. We refer to these as wholes. We call this “one”, or “one whole.” If we partition a whole into two equal parts, we have partitioned the unit into halves. We call one of these smaller units one-half.</a:t>
            </a:r>
            <a:endParaRPr b="1">
              <a:solidFill>
                <a:schemeClr val="dk1"/>
              </a:solidFill>
            </a:endParaRPr>
          </a:p>
          <a:p>
            <a:pPr indent="0" lvl="0" marL="0" rtl="0" algn="l">
              <a:spcBef>
                <a:spcPts val="500"/>
              </a:spcBef>
              <a:spcAft>
                <a:spcPts val="0"/>
              </a:spcAft>
              <a:buNone/>
            </a:pPr>
            <a:r>
              <a:rPr b="1" lang="en">
                <a:solidFill>
                  <a:schemeClr val="dk1"/>
                </a:solidFill>
              </a:rPr>
              <a:t>Click</a:t>
            </a:r>
            <a:r>
              <a:rPr lang="en">
                <a:solidFill>
                  <a:schemeClr val="dk1"/>
                </a:solidFill>
              </a:rPr>
              <a:t> for fourths’ features.</a:t>
            </a:r>
            <a:endParaRPr>
              <a:solidFill>
                <a:schemeClr val="dk1"/>
              </a:solidFill>
            </a:endParaRPr>
          </a:p>
          <a:p>
            <a:pPr indent="0" lvl="0" marL="0" rtl="0" algn="l">
              <a:spcBef>
                <a:spcPts val="500"/>
              </a:spcBef>
              <a:spcAft>
                <a:spcPts val="500"/>
              </a:spcAft>
              <a:buNone/>
            </a:pPr>
            <a:r>
              <a:rPr b="1" lang="en">
                <a:solidFill>
                  <a:schemeClr val="dk1"/>
                </a:solidFill>
              </a:rPr>
              <a:t>Explain “</a:t>
            </a:r>
            <a:r>
              <a:rPr lang="en">
                <a:solidFill>
                  <a:schemeClr val="dk1"/>
                </a:solidFill>
              </a:rPr>
              <a:t>When a whole is partitioned into four parts, we can call the fractional units fourths OR quarters. Interestingly, this is the only fractional unit with two names. You can use either.”</a:t>
            </a:r>
            <a:endParaRPr>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g12a77153226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8" name="Google Shape;398;g12a77153226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Explain</a:t>
            </a:r>
            <a:r>
              <a:rPr lang="en"/>
              <a:t> to students that a</a:t>
            </a:r>
            <a:r>
              <a:rPr lang="en"/>
              <a:t> shape can be partitioned into the same number of equal parts in many different ways, but the limitation of most digital modeling software (which they’re about to use) is that it will only use horizontal or vertical partition lines. However, in real life, parting a whole unit is sometimes not standard.</a:t>
            </a:r>
            <a:endParaRPr/>
          </a:p>
          <a:p>
            <a:pPr indent="0" lvl="0" marL="0" rtl="0" algn="l">
              <a:spcBef>
                <a:spcPts val="1000"/>
              </a:spcBef>
              <a:spcAft>
                <a:spcPts val="0"/>
              </a:spcAft>
              <a:buNone/>
            </a:pPr>
            <a:r>
              <a:rPr b="1" lang="en"/>
              <a:t>Describe</a:t>
            </a:r>
            <a:r>
              <a:rPr lang="en"/>
              <a:t> the process of partitioning a shape into equal sections, which students will have to recreate on paper. </a:t>
            </a:r>
            <a:r>
              <a:rPr b="1" lang="en"/>
              <a:t>Ask</a:t>
            </a:r>
            <a:r>
              <a:rPr lang="en"/>
              <a:t> students what they notice about the ways that the shapes are partitioned. </a:t>
            </a:r>
            <a:endParaRPr/>
          </a:p>
          <a:p>
            <a:pPr indent="0" lvl="0" marL="0" rtl="0" algn="l">
              <a:spcBef>
                <a:spcPts val="1000"/>
              </a:spcBef>
              <a:spcAft>
                <a:spcPts val="1000"/>
              </a:spcAft>
              <a:buNone/>
            </a:pPr>
            <a:r>
              <a:rPr b="1" lang="en"/>
              <a:t>Explain </a:t>
            </a:r>
            <a:r>
              <a:rPr lang="en"/>
              <a:t>“It is important to remember that the fractional units do NOT have to be the same shape to be equal in size. In the first two squares, all of the fourths are equally-sized fourths. These are all valid unit fractions, and they each represent the same area of the square.”</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1183c5802e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1183c5802e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g14555e22086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7" name="Google Shape;427;g14555e22086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1000"/>
              </a:spcAft>
              <a:buNone/>
            </a:pPr>
            <a:r>
              <a:rPr b="1" lang="en"/>
              <a:t>Explain </a:t>
            </a:r>
            <a:r>
              <a:rPr lang="en"/>
              <a:t>“While fractional units do not have to be the same shape, they must be equal in size. These shapes are each partitioned into four parts, but the parts are not equally sized.”</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g12aedd77df4_164_3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2" name="Google Shape;452;g12aedd77df4_164_3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Explain </a:t>
            </a:r>
            <a:r>
              <a:rPr lang="en">
                <a:solidFill>
                  <a:schemeClr val="dk1"/>
                </a:solidFill>
              </a:rPr>
              <a:t>“For this Learning Check, I will partition this</a:t>
            </a:r>
            <a:r>
              <a:rPr lang="en">
                <a:solidFill>
                  <a:schemeClr val="dk1"/>
                </a:solidFill>
              </a:rPr>
              <a:t> pizza into</a:t>
            </a:r>
            <a:r>
              <a:rPr lang="en">
                <a:solidFill>
                  <a:schemeClr val="dk1"/>
                </a:solidFill>
              </a:rPr>
              <a:t> the same fractional units as the squares from before, and you all will tell me *aloud* what fractional unit the pizza is at each step of the cutting process. While you’re doing that, you will also write the unit fraction that represents one serving at each step, either using numbers or spelling out the names of the fractions.</a:t>
            </a:r>
            <a:br>
              <a:rPr lang="en">
                <a:solidFill>
                  <a:schemeClr val="dk1"/>
                </a:solidFill>
              </a:rPr>
            </a:br>
            <a:endParaRPr/>
          </a:p>
          <a:p>
            <a:pPr indent="0" lvl="0" marL="0" rtl="0" algn="l">
              <a:lnSpc>
                <a:spcPct val="115000"/>
              </a:lnSpc>
              <a:spcBef>
                <a:spcPts val="0"/>
              </a:spcBef>
              <a:spcAft>
                <a:spcPts val="0"/>
              </a:spcAft>
              <a:buClr>
                <a:schemeClr val="dk1"/>
              </a:buClr>
              <a:buSzPts val="1100"/>
              <a:buFont typeface="Arial"/>
              <a:buNone/>
            </a:pPr>
            <a:r>
              <a:rPr lang="en"/>
              <a:t>Prompt + click</a:t>
            </a:r>
            <a:r>
              <a:rPr lang="en"/>
              <a:t> sequence:</a:t>
            </a:r>
            <a:br>
              <a:rPr lang="en" sz="1200"/>
            </a:br>
            <a:r>
              <a:rPr b="1" lang="en"/>
              <a:t>Say</a:t>
            </a:r>
            <a:r>
              <a:rPr lang="en"/>
              <a:t> “Before we’ve started cutting, what unit do we have?” </a:t>
            </a:r>
            <a:r>
              <a:rPr i="1" lang="en"/>
              <a:t>Students: “whole”</a:t>
            </a:r>
            <a:br>
              <a:rPr lang="en"/>
            </a:br>
            <a:r>
              <a:rPr lang="en"/>
              <a:t>1st </a:t>
            </a:r>
            <a:r>
              <a:rPr b="1" lang="en"/>
              <a:t>Click </a:t>
            </a:r>
            <a:r>
              <a:rPr lang="en"/>
              <a:t>to reveal first line of yellow text, followed by two halves replacing whole.</a:t>
            </a:r>
            <a:br>
              <a:rPr lang="en"/>
            </a:br>
            <a:r>
              <a:rPr b="1" lang="en"/>
              <a:t>Ask</a:t>
            </a:r>
            <a:r>
              <a:rPr lang="en"/>
              <a:t> for unit. </a:t>
            </a:r>
            <a:r>
              <a:rPr i="1" lang="en">
                <a:solidFill>
                  <a:schemeClr val="dk1"/>
                </a:solidFill>
              </a:rPr>
              <a:t>“half[s]”</a:t>
            </a:r>
            <a:endParaRPr/>
          </a:p>
          <a:p>
            <a:pPr indent="0" lvl="0" marL="0" rtl="0" algn="l">
              <a:lnSpc>
                <a:spcPct val="115000"/>
              </a:lnSpc>
              <a:spcBef>
                <a:spcPts val="0"/>
              </a:spcBef>
              <a:spcAft>
                <a:spcPts val="0"/>
              </a:spcAft>
              <a:buClr>
                <a:schemeClr val="dk1"/>
              </a:buClr>
              <a:buSzPts val="1100"/>
              <a:buFont typeface="Arial"/>
              <a:buNone/>
            </a:pPr>
            <a:r>
              <a:rPr lang="en"/>
              <a:t>2nd </a:t>
            </a:r>
            <a:r>
              <a:rPr b="1" lang="en"/>
              <a:t>Click </a:t>
            </a:r>
            <a:r>
              <a:rPr lang="en"/>
              <a:t>to reveal second line of yellow texts, followed by halves being replaced with fourths. </a:t>
            </a:r>
            <a:br>
              <a:rPr lang="en"/>
            </a:br>
            <a:r>
              <a:rPr b="1" lang="en">
                <a:solidFill>
                  <a:schemeClr val="dk1"/>
                </a:solidFill>
              </a:rPr>
              <a:t>Ask</a:t>
            </a:r>
            <a:r>
              <a:rPr lang="en">
                <a:solidFill>
                  <a:schemeClr val="dk1"/>
                </a:solidFill>
              </a:rPr>
              <a:t> for unit. </a:t>
            </a:r>
            <a:r>
              <a:rPr i="1" lang="en">
                <a:solidFill>
                  <a:schemeClr val="dk1"/>
                </a:solidFill>
              </a:rPr>
              <a:t>“fourths/quarters”</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3rd</a:t>
            </a:r>
            <a:r>
              <a:rPr lang="en">
                <a:solidFill>
                  <a:schemeClr val="dk1"/>
                </a:solidFill>
              </a:rPr>
              <a:t> </a:t>
            </a:r>
            <a:r>
              <a:rPr b="1" lang="en">
                <a:solidFill>
                  <a:schemeClr val="dk1"/>
                </a:solidFill>
              </a:rPr>
              <a:t>Click </a:t>
            </a:r>
            <a:r>
              <a:rPr lang="en">
                <a:solidFill>
                  <a:schemeClr val="dk1"/>
                </a:solidFill>
              </a:rPr>
              <a:t>to reveal third line of yellow texts</a:t>
            </a:r>
            <a:r>
              <a:rPr lang="en"/>
              <a:t>, followed by</a:t>
            </a:r>
            <a:r>
              <a:rPr lang="en">
                <a:solidFill>
                  <a:schemeClr val="dk1"/>
                </a:solidFill>
              </a:rPr>
              <a:t> white/colorful text.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b="1" lang="en">
                <a:solidFill>
                  <a:schemeClr val="dk1"/>
                </a:solidFill>
              </a:rPr>
              <a:t>Point out</a:t>
            </a:r>
            <a:r>
              <a:rPr lang="en">
                <a:solidFill>
                  <a:schemeClr val="dk1"/>
                </a:solidFill>
              </a:rPr>
              <a:t> the unit fractions written in white, and ask students how they did.</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g12d72eac19b_2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2" name="Google Shape;472;g12d72eac19b_2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rPr>
              <a:t>Explain </a:t>
            </a:r>
            <a:r>
              <a:rPr lang="en">
                <a:solidFill>
                  <a:schemeClr val="dk1"/>
                </a:solidFill>
              </a:rPr>
              <a:t>that the names of the three fractional units covered in depth so far (wholes, halves, and quarters) happen to be exceptional because how we named them goes against the rule for naming all other units. </a:t>
            </a:r>
            <a:r>
              <a:rPr lang="en"/>
              <a:t>Every</a:t>
            </a:r>
            <a:r>
              <a:rPr lang="en"/>
              <a:t> other fractional name </a:t>
            </a:r>
            <a:r>
              <a:rPr lang="en"/>
              <a:t>corresponds</a:t>
            </a:r>
            <a:r>
              <a:rPr lang="en"/>
              <a:t> to the ordinal number of that denominator, which is what we call that number’s place in the sequence of whole numbers from 1 on. So, after counting how many equal parts a unit is divided into, if it’s more than two, </a:t>
            </a:r>
            <a:r>
              <a:rPr lang="en">
                <a:solidFill>
                  <a:schemeClr val="dk1"/>
                </a:solidFill>
              </a:rPr>
              <a:t>t</a:t>
            </a:r>
            <a:r>
              <a:rPr lang="en">
                <a:solidFill>
                  <a:schemeClr val="dk1"/>
                </a:solidFill>
              </a:rPr>
              <a:t>hink of how that number would be announced in a competition or in a sequence: </a:t>
            </a:r>
            <a:r>
              <a:rPr lang="en"/>
              <a:t>t</a:t>
            </a:r>
            <a:r>
              <a:rPr lang="en"/>
              <a:t>he number 8 is eighth[s], 22 = twenty-second[s], 100 = hundredth[s], etc. This lesson will only cover fractions up to eighths, but the next two will go a little farther.</a:t>
            </a:r>
            <a:endParaRPr/>
          </a:p>
          <a:p>
            <a:pPr indent="0" lvl="0" marL="0" rtl="0" algn="l">
              <a:spcBef>
                <a:spcPts val="500"/>
              </a:spcBef>
              <a:spcAft>
                <a:spcPts val="0"/>
              </a:spcAft>
              <a:buClr>
                <a:schemeClr val="dk1"/>
              </a:buClr>
              <a:buSzPts val="1100"/>
              <a:buFont typeface="Arial"/>
              <a:buNone/>
            </a:pPr>
            <a:r>
              <a:rPr b="1" lang="en">
                <a:solidFill>
                  <a:schemeClr val="dk1"/>
                </a:solidFill>
              </a:rPr>
              <a:t>Ask</a:t>
            </a:r>
            <a:r>
              <a:rPr lang="en">
                <a:solidFill>
                  <a:schemeClr val="dk1"/>
                </a:solidFill>
              </a:rPr>
              <a:t> students what at this point needs to be clarified before students can have a whole-class discussion.</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g12d72eac19b_2_1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4" name="Google Shape;484;g12d72eac19b_2_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Explain</a:t>
            </a:r>
            <a:r>
              <a:rPr lang="en"/>
              <a:t> that</a:t>
            </a:r>
            <a:r>
              <a:rPr lang="en"/>
              <a:t> </a:t>
            </a:r>
            <a:r>
              <a:rPr lang="en"/>
              <a:t>students</a:t>
            </a:r>
            <a:r>
              <a:rPr lang="en"/>
              <a:t> are now going to learn how to express fractions using numbers, specifically looking at </a:t>
            </a:r>
            <a:r>
              <a:rPr lang="en" u="sng"/>
              <a:t>unit fractions</a:t>
            </a:r>
            <a:r>
              <a:rPr lang="en"/>
              <a:t>. All fractions can be expressed what we call </a:t>
            </a:r>
            <a:r>
              <a:rPr i="1" lang="en"/>
              <a:t>fractional notation</a:t>
            </a:r>
            <a:r>
              <a:rPr lang="en"/>
              <a:t>, which use two numbers and a number line.</a:t>
            </a:r>
            <a:br>
              <a:rPr lang="en"/>
            </a:br>
            <a:r>
              <a:rPr b="1" lang="en"/>
              <a:t>Point out</a:t>
            </a:r>
            <a:r>
              <a:rPr lang="en"/>
              <a:t> the fraction line on the fractions and let students know that the numbers above and below the fraction line have their own unique functions.</a:t>
            </a:r>
            <a:endParaRPr/>
          </a:p>
          <a:p>
            <a:pPr indent="0" lvl="0" marL="0" rtl="0" algn="l">
              <a:spcBef>
                <a:spcPts val="500"/>
              </a:spcBef>
              <a:spcAft>
                <a:spcPts val="0"/>
              </a:spcAft>
              <a:buNone/>
            </a:pPr>
            <a:r>
              <a:rPr b="1" lang="en">
                <a:solidFill>
                  <a:schemeClr val="dk1"/>
                </a:solidFill>
              </a:rPr>
              <a:t>Click</a:t>
            </a:r>
            <a:r>
              <a:rPr lang="en">
                <a:solidFill>
                  <a:schemeClr val="dk1"/>
                </a:solidFill>
              </a:rPr>
              <a:t> to reveal the </a:t>
            </a:r>
            <a:r>
              <a:rPr i="1" lang="en">
                <a:solidFill>
                  <a:schemeClr val="dk1"/>
                </a:solidFill>
              </a:rPr>
              <a:t>denominator </a:t>
            </a:r>
            <a:r>
              <a:rPr lang="en">
                <a:solidFill>
                  <a:schemeClr val="dk1"/>
                </a:solidFill>
              </a:rPr>
              <a:t>label.</a:t>
            </a:r>
            <a:br>
              <a:rPr lang="en">
                <a:solidFill>
                  <a:schemeClr val="dk1"/>
                </a:solidFill>
              </a:rPr>
            </a:br>
            <a:r>
              <a:rPr b="1" lang="en"/>
              <a:t>Explain </a:t>
            </a:r>
            <a:r>
              <a:rPr lang="en"/>
              <a:t>that the </a:t>
            </a:r>
            <a:r>
              <a:rPr lang="en" u="sng"/>
              <a:t>denominator</a:t>
            </a:r>
            <a:r>
              <a:rPr lang="en"/>
              <a:t> tells the name of the unit (aka: the fractional unit).</a:t>
            </a:r>
            <a:br>
              <a:rPr lang="en"/>
            </a:br>
            <a:r>
              <a:rPr b="1" lang="en"/>
              <a:t>Say</a:t>
            </a:r>
            <a:r>
              <a:rPr lang="en"/>
              <a:t> “</a:t>
            </a:r>
            <a:r>
              <a:rPr lang="en">
                <a:solidFill>
                  <a:schemeClr val="dk1"/>
                </a:solidFill>
              </a:rPr>
              <a:t>Look at the number of equal parts of these rectangles and look at the denominators. </a:t>
            </a:r>
            <a:r>
              <a:rPr lang="en"/>
              <a:t>This word </a:t>
            </a:r>
            <a:r>
              <a:rPr i="1" lang="en"/>
              <a:t>denominator</a:t>
            </a:r>
            <a:r>
              <a:rPr lang="en"/>
              <a:t> essentially means ‘one that gives a name to.’ So, the denominator tells us the name of the unit.”</a:t>
            </a:r>
            <a:endParaRPr b="1">
              <a:solidFill>
                <a:schemeClr val="dk1"/>
              </a:solidFill>
            </a:endParaRPr>
          </a:p>
          <a:p>
            <a:pPr indent="0" lvl="0" marL="0" rtl="0" algn="l">
              <a:spcBef>
                <a:spcPts val="500"/>
              </a:spcBef>
              <a:spcAft>
                <a:spcPts val="0"/>
              </a:spcAft>
              <a:buNone/>
            </a:pPr>
            <a:r>
              <a:rPr b="1" lang="en">
                <a:solidFill>
                  <a:schemeClr val="dk1"/>
                </a:solidFill>
              </a:rPr>
              <a:t>Click</a:t>
            </a:r>
            <a:r>
              <a:rPr lang="en">
                <a:solidFill>
                  <a:schemeClr val="dk1"/>
                </a:solidFill>
              </a:rPr>
              <a:t> to reveal the </a:t>
            </a:r>
            <a:r>
              <a:rPr i="1" lang="en">
                <a:solidFill>
                  <a:schemeClr val="dk1"/>
                </a:solidFill>
              </a:rPr>
              <a:t>numerator </a:t>
            </a:r>
            <a:r>
              <a:rPr lang="en">
                <a:solidFill>
                  <a:schemeClr val="dk1"/>
                </a:solidFill>
              </a:rPr>
              <a:t>label. </a:t>
            </a:r>
            <a:br>
              <a:rPr lang="en">
                <a:solidFill>
                  <a:schemeClr val="dk1"/>
                </a:solidFill>
              </a:rPr>
            </a:br>
            <a:r>
              <a:rPr b="1" lang="en">
                <a:solidFill>
                  <a:schemeClr val="dk1"/>
                </a:solidFill>
              </a:rPr>
              <a:t>Say</a:t>
            </a:r>
            <a:r>
              <a:rPr lang="en">
                <a:solidFill>
                  <a:schemeClr val="dk1"/>
                </a:solidFill>
              </a:rPr>
              <a:t> “On top of the fraction line, </a:t>
            </a:r>
            <a:r>
              <a:rPr lang="en"/>
              <a:t>the </a:t>
            </a:r>
            <a:r>
              <a:rPr lang="en" u="sng"/>
              <a:t>numerator</a:t>
            </a:r>
            <a:r>
              <a:rPr lang="en"/>
              <a:t>, whose name means “to number or to count,” tells us how many of that unit we are working with. A unit fraction always has a numerator of one. </a:t>
            </a:r>
            <a:r>
              <a:rPr lang="en">
                <a:solidFill>
                  <a:schemeClr val="dk1"/>
                </a:solidFill>
              </a:rPr>
              <a:t>We have one-whole, one-half, and one-fourth. </a:t>
            </a:r>
            <a:r>
              <a:rPr lang="en"/>
              <a:t>We often show the units we’re working with by shading the number of parts dictated by the numerator. Keep in mind that other fractions will have numerators that are not one, so you may see these shapes later with more parts shaded in.”</a:t>
            </a:r>
            <a:endParaRPr/>
          </a:p>
          <a:p>
            <a:pPr indent="0" lvl="0" marL="0" rtl="0" algn="l">
              <a:spcBef>
                <a:spcPts val="500"/>
              </a:spcBef>
              <a:spcAft>
                <a:spcPts val="0"/>
              </a:spcAft>
              <a:buNone/>
            </a:pPr>
            <a:r>
              <a:rPr b="1" lang="en"/>
              <a:t>Summarize</a:t>
            </a:r>
            <a:r>
              <a:rPr lang="en"/>
              <a:t>: “So, when looking at a fraction in number form, we should know how many parts a whole has been partitioned into AND how many of those parts we are working with. We should also know that if it’s just one part, that part is the unit fraction.”</a:t>
            </a:r>
            <a:endParaRPr/>
          </a:p>
          <a:p>
            <a:pPr indent="0" lvl="0" marL="0" rtl="0" algn="l">
              <a:spcBef>
                <a:spcPts val="50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rPr i="1" lang="en">
                <a:solidFill>
                  <a:schemeClr val="dk1"/>
                </a:solidFill>
              </a:rPr>
              <a:t>Added note:</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If students have confusion with denominator and numerator, point out the root words “nom” and “numer” to help them:</a:t>
            </a:r>
            <a:br>
              <a:rPr lang="en">
                <a:solidFill>
                  <a:schemeClr val="dk1"/>
                </a:solidFill>
              </a:rPr>
            </a:br>
            <a:r>
              <a:rPr lang="en">
                <a:solidFill>
                  <a:schemeClr val="dk1"/>
                </a:solidFill>
              </a:rPr>
              <a:t>“Nom” is found in some other words relating to names and naming. In Spanish, nombre means name. A nominee means to someone who’s been named to run for office.</a:t>
            </a:r>
            <a:br>
              <a:rPr lang="en">
                <a:solidFill>
                  <a:schemeClr val="dk1"/>
                </a:solidFill>
              </a:rPr>
            </a:br>
            <a:r>
              <a:rPr lang="en">
                <a:solidFill>
                  <a:schemeClr val="dk1"/>
                </a:solidFill>
              </a:rPr>
              <a:t>“Numer” will likely be easier to remember as that root can be found in many common/ish words: number and numeral, enumerate (to list or count), numerous (a large amount of something). It is also one letter off from “number”</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g13f90f0d752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7" name="Google Shape;527;g13f90f0d752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Tell </a:t>
            </a:r>
            <a:r>
              <a:rPr lang="en"/>
              <a:t>students they will be doing this learning check in pairs. They will be looking at flags, naming the fractional unit of each flag, and expressing each part as a numerical fraction, which means writing a denominator and numerator separated by a fraction line.</a:t>
            </a:r>
            <a:endParaRPr/>
          </a:p>
          <a:p>
            <a:pPr indent="0" lvl="0" marL="0" rtl="0" algn="l">
              <a:spcBef>
                <a:spcPts val="1000"/>
              </a:spcBef>
              <a:spcAft>
                <a:spcPts val="0"/>
              </a:spcAft>
              <a:buNone/>
            </a:pPr>
            <a:r>
              <a:rPr b="1" lang="en"/>
              <a:t>Click</a:t>
            </a:r>
            <a:r>
              <a:rPr lang="en"/>
              <a:t> to remove “Learning Check!” textbox</a:t>
            </a:r>
            <a:endParaRPr/>
          </a:p>
          <a:p>
            <a:pPr indent="0" lvl="0" marL="0" rtl="0" algn="l">
              <a:spcBef>
                <a:spcPts val="0"/>
              </a:spcBef>
              <a:spcAft>
                <a:spcPts val="0"/>
              </a:spcAft>
              <a:buNone/>
            </a:pPr>
            <a:r>
              <a:rPr b="1" lang="en"/>
              <a:t>Allow </a:t>
            </a:r>
            <a:r>
              <a:rPr lang="en"/>
              <a:t>students to discuss and write their answers.</a:t>
            </a:r>
            <a:endParaRPr/>
          </a:p>
          <a:p>
            <a:pPr indent="0" lvl="0" marL="0" rtl="0" algn="l">
              <a:spcBef>
                <a:spcPts val="1000"/>
              </a:spcBef>
              <a:spcAft>
                <a:spcPts val="0"/>
              </a:spcAft>
              <a:buNone/>
            </a:pPr>
            <a:r>
              <a:rPr b="1" lang="en"/>
              <a:t>Click</a:t>
            </a:r>
            <a:r>
              <a:rPr lang="en"/>
              <a:t> to reveal answers</a:t>
            </a:r>
            <a:endParaRPr/>
          </a:p>
          <a:p>
            <a:pPr indent="0" lvl="0" marL="0" rtl="0" algn="l">
              <a:spcBef>
                <a:spcPts val="0"/>
              </a:spcBef>
              <a:spcAft>
                <a:spcPts val="0"/>
              </a:spcAft>
              <a:buNone/>
            </a:pPr>
            <a:r>
              <a:rPr b="1" lang="en"/>
              <a:t>R</a:t>
            </a:r>
            <a:r>
              <a:rPr b="1" lang="en"/>
              <a:t>eview</a:t>
            </a:r>
            <a:r>
              <a:rPr lang="en"/>
              <a:t> as a class.</a:t>
            </a:r>
            <a:endParaRPr/>
          </a:p>
          <a:p>
            <a:pPr indent="0" lvl="0" marL="0" rtl="0" algn="l">
              <a:spcBef>
                <a:spcPts val="0"/>
              </a:spcBef>
              <a:spcAft>
                <a:spcPts val="0"/>
              </a:spcAft>
              <a:buNone/>
            </a:pPr>
            <a:r>
              <a:rPr b="1" lang="en"/>
              <a:t>A</a:t>
            </a:r>
            <a:r>
              <a:rPr b="1" lang="en"/>
              <a:t>sk</a:t>
            </a:r>
            <a:r>
              <a:rPr lang="en"/>
              <a:t> students how they did.</a:t>
            </a:r>
            <a:endParaRPr/>
          </a:p>
          <a:p>
            <a:pPr indent="0" lvl="0" marL="0" rtl="0" algn="l">
              <a:spcBef>
                <a:spcPts val="1000"/>
              </a:spcBef>
              <a:spcAft>
                <a:spcPts val="1000"/>
              </a:spcAft>
              <a:buNone/>
            </a:pPr>
            <a:r>
              <a:rPr b="1" lang="en"/>
              <a:t>Ask</a:t>
            </a:r>
            <a:r>
              <a:rPr lang="en"/>
              <a:t> how many halves/thirds/fourths each flag contained. </a:t>
            </a:r>
            <a:r>
              <a:rPr b="1" lang="en"/>
              <a:t>Restated:</a:t>
            </a:r>
            <a:r>
              <a:rPr lang="en"/>
              <a:t> “Two halves make up a whole flag. Three thirds make up a whole. Four fourths make a whole. What is the pattern here? Do you think this pattern continues forever?”</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5" name="Shape 545"/>
        <p:cNvGrpSpPr/>
        <p:nvPr/>
      </p:nvGrpSpPr>
      <p:grpSpPr>
        <a:xfrm>
          <a:off x="0" y="0"/>
          <a:ext cx="0" cy="0"/>
          <a:chOff x="0" y="0"/>
          <a:chExt cx="0" cy="0"/>
        </a:xfrm>
      </p:grpSpPr>
      <p:sp>
        <p:nvSpPr>
          <p:cNvPr id="546" name="Google Shape;546;g133cdd1d254_0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7" name="Google Shape;547;g133cdd1d254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Say</a:t>
            </a:r>
            <a:r>
              <a:rPr lang="en"/>
              <a:t> “</a:t>
            </a:r>
            <a:r>
              <a:rPr lang="en"/>
              <a:t>Here are four multi-colored rectangles. Let’s take about a minute to write down some of what you are noticing about the images on this slide.” After students have had opportunity to write down their thoughts, </a:t>
            </a:r>
            <a:r>
              <a:rPr b="1" lang="en"/>
              <a:t>ask</a:t>
            </a:r>
            <a:r>
              <a:rPr lang="en"/>
              <a:t> them to share their observations aloud.</a:t>
            </a:r>
            <a:endParaRPr/>
          </a:p>
          <a:p>
            <a:pPr indent="0" lvl="0" marL="0" rtl="0" algn="l">
              <a:spcBef>
                <a:spcPts val="1000"/>
              </a:spcBef>
              <a:spcAft>
                <a:spcPts val="0"/>
              </a:spcAft>
              <a:buNone/>
            </a:pPr>
            <a:r>
              <a:rPr lang="en"/>
              <a:t>After a minute, </a:t>
            </a:r>
            <a:r>
              <a:rPr b="1" lang="en"/>
              <a:t>direct</a:t>
            </a:r>
            <a:r>
              <a:rPr lang="en"/>
              <a:t> them to share what they’re wondering about or what questions they have with a partner/small group. </a:t>
            </a:r>
            <a:r>
              <a:rPr b="1" lang="en"/>
              <a:t>Remind</a:t>
            </a:r>
            <a:r>
              <a:rPr lang="en"/>
              <a:t> students to consider what their classmates are sharing. </a:t>
            </a:r>
            <a:endParaRPr/>
          </a:p>
          <a:p>
            <a:pPr indent="0" lvl="0" marL="0" rtl="0" algn="l">
              <a:spcBef>
                <a:spcPts val="1000"/>
              </a:spcBef>
              <a:spcAft>
                <a:spcPts val="0"/>
              </a:spcAft>
              <a:buNone/>
            </a:pPr>
            <a:r>
              <a:rPr lang="en"/>
              <a:t>After another minute or so, </a:t>
            </a:r>
            <a:r>
              <a:rPr b="1" lang="en"/>
              <a:t>allow</a:t>
            </a:r>
            <a:r>
              <a:rPr lang="en"/>
              <a:t> pairs/groups to share aloud what they discussed. </a:t>
            </a:r>
            <a:r>
              <a:rPr b="1" lang="en"/>
              <a:t>Ask</a:t>
            </a:r>
            <a:r>
              <a:rPr lang="en"/>
              <a:t> “Did anyone’s partner share something that made you think a little differently about what you’re seeing?”</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7" name="Shape 557"/>
        <p:cNvGrpSpPr/>
        <p:nvPr/>
      </p:nvGrpSpPr>
      <p:grpSpPr>
        <a:xfrm>
          <a:off x="0" y="0"/>
          <a:ext cx="0" cy="0"/>
          <a:chOff x="0" y="0"/>
          <a:chExt cx="0" cy="0"/>
        </a:xfrm>
      </p:grpSpPr>
      <p:sp>
        <p:nvSpPr>
          <p:cNvPr id="558" name="Google Shape;558;g1353c9d721e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9" name="Google Shape;559;g1353c9d721e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Explain</a:t>
            </a:r>
            <a:r>
              <a:rPr lang="en"/>
              <a:t> “Like food, flags are also an excellent and universally-relevant example of fractions in real life. Fractions are especially applicable to Pride flags, as almost each flag is made with a series of equally-sized stripes.”</a:t>
            </a:r>
            <a:endParaRPr/>
          </a:p>
          <a:p>
            <a:pPr indent="0" lvl="0" marL="0" rtl="0" algn="l">
              <a:spcBef>
                <a:spcPts val="1000"/>
              </a:spcBef>
              <a:spcAft>
                <a:spcPts val="0"/>
              </a:spcAft>
              <a:buNone/>
            </a:pPr>
            <a:r>
              <a:rPr b="1" lang="en"/>
              <a:t>Share</a:t>
            </a:r>
            <a:r>
              <a:rPr lang="en"/>
              <a:t> briefly the history of the Rainbow pride flag to provide more context, linking students’ observations, wonderings, and questions to historical facts whenever possible:</a:t>
            </a:r>
            <a:endParaRPr/>
          </a:p>
          <a:p>
            <a:pPr indent="-115569" lvl="0" marL="182880" rtl="0" algn="l">
              <a:lnSpc>
                <a:spcPct val="115000"/>
              </a:lnSpc>
              <a:spcBef>
                <a:spcPts val="0"/>
              </a:spcBef>
              <a:spcAft>
                <a:spcPts val="0"/>
              </a:spcAft>
              <a:buSzPts val="1100"/>
              <a:buChar char="❖"/>
            </a:pPr>
            <a:r>
              <a:rPr lang="en">
                <a:highlight>
                  <a:srgbClr val="FFFFFF"/>
                </a:highlight>
              </a:rPr>
              <a:t>The first pride flag had eight colors (pink, red, orange, yellow, green, turquoise, indigo/blue, and violet) and was designed by Gilbert Baker, who debuted it in the San Francisco Gay Freedom Day Parade in June 1978</a:t>
            </a:r>
            <a:endParaRPr>
              <a:highlight>
                <a:srgbClr val="FFFFFF"/>
              </a:highlight>
            </a:endParaRPr>
          </a:p>
          <a:p>
            <a:pPr indent="-115569" lvl="0" marL="182880" rtl="0" algn="l">
              <a:lnSpc>
                <a:spcPct val="115000"/>
              </a:lnSpc>
              <a:spcBef>
                <a:spcPts val="0"/>
              </a:spcBef>
              <a:spcAft>
                <a:spcPts val="0"/>
              </a:spcAft>
              <a:buSzPts val="1100"/>
              <a:buChar char="❖"/>
            </a:pPr>
            <a:r>
              <a:rPr lang="en">
                <a:highlight>
                  <a:srgbClr val="FFFFFF"/>
                </a:highlight>
              </a:rPr>
              <a:t>Pink was removed in 1979 because that color of fabric was rare to find, inhibiting mass production</a:t>
            </a:r>
            <a:endParaRPr>
              <a:highlight>
                <a:srgbClr val="FFFFFF"/>
              </a:highlight>
            </a:endParaRPr>
          </a:p>
          <a:p>
            <a:pPr indent="-115569" lvl="0" marL="182880" rtl="0" algn="l">
              <a:lnSpc>
                <a:spcPct val="115000"/>
              </a:lnSpc>
              <a:spcBef>
                <a:spcPts val="0"/>
              </a:spcBef>
              <a:spcAft>
                <a:spcPts val="0"/>
              </a:spcAft>
              <a:buSzPts val="1100"/>
              <a:buChar char="❖"/>
            </a:pPr>
            <a:r>
              <a:rPr lang="en">
                <a:highlight>
                  <a:srgbClr val="FFFFFF"/>
                </a:highlight>
              </a:rPr>
              <a:t>Before it had a chance to be flown, the flag also lost its turquoise stripe shortly after the pink’s removal, to make the number of colors on the flag an even number again</a:t>
            </a:r>
            <a:endParaRPr>
              <a:highlight>
                <a:srgbClr val="FFFFFF"/>
              </a:highlight>
            </a:endParaRPr>
          </a:p>
          <a:p>
            <a:pPr indent="-115569" lvl="0" marL="182880" rtl="0" algn="l">
              <a:lnSpc>
                <a:spcPct val="115000"/>
              </a:lnSpc>
              <a:spcBef>
                <a:spcPts val="0"/>
              </a:spcBef>
              <a:spcAft>
                <a:spcPts val="0"/>
              </a:spcAft>
              <a:buSzPts val="1100"/>
              <a:buChar char="❖"/>
            </a:pPr>
            <a:r>
              <a:rPr lang="en">
                <a:highlight>
                  <a:srgbClr val="FFFFFF"/>
                </a:highlight>
              </a:rPr>
              <a:t>The flag with these remaining colors (red, orange, yellow, green, blue, and purple) remains the most recognized Pride flag now</a:t>
            </a:r>
            <a:endParaRPr>
              <a:highlight>
                <a:srgbClr val="FFFFFF"/>
              </a:highlight>
            </a:endParaRPr>
          </a:p>
          <a:p>
            <a:pPr indent="-115569" lvl="0" marL="182880" rtl="0" algn="l">
              <a:lnSpc>
                <a:spcPct val="115000"/>
              </a:lnSpc>
              <a:spcBef>
                <a:spcPts val="0"/>
              </a:spcBef>
              <a:spcAft>
                <a:spcPts val="0"/>
              </a:spcAft>
              <a:buSzPts val="1100"/>
              <a:buChar char="❖"/>
            </a:pPr>
            <a:r>
              <a:rPr lang="en">
                <a:highlight>
                  <a:srgbClr val="FFFFFF"/>
                </a:highlight>
              </a:rPr>
              <a:t>Even with modern reinterpretations that address intersectionality within the LGBTQ+ community (such as the Philadelphia Pride flag released in 2017 that added black and brown), the same six colors continue to serve as the basis of Pride flags</a:t>
            </a:r>
            <a:endParaRPr>
              <a:solidFill>
                <a:schemeClr val="dk1"/>
              </a:solidFill>
              <a:highlight>
                <a:schemeClr val="lt1"/>
              </a:highlight>
            </a:endParaRPr>
          </a:p>
          <a:p>
            <a:pPr indent="0" lvl="0" marL="0" rtl="0" algn="l">
              <a:lnSpc>
                <a:spcPct val="115000"/>
              </a:lnSpc>
              <a:spcBef>
                <a:spcPts val="500"/>
              </a:spcBef>
              <a:spcAft>
                <a:spcPts val="0"/>
              </a:spcAft>
              <a:buNone/>
            </a:pPr>
            <a:r>
              <a:rPr b="1" lang="en">
                <a:solidFill>
                  <a:schemeClr val="dk1"/>
                </a:solidFill>
                <a:highlight>
                  <a:schemeClr val="lt1"/>
                </a:highlight>
              </a:rPr>
              <a:t>Ask</a:t>
            </a:r>
            <a:r>
              <a:rPr lang="en">
                <a:solidFill>
                  <a:schemeClr val="dk1"/>
                </a:solidFill>
                <a:highlight>
                  <a:schemeClr val="lt1"/>
                </a:highlight>
              </a:rPr>
              <a:t> “What happens to each color of the flag as a result of the different changes? Let’s look at them in model-form again.” </a:t>
            </a:r>
            <a:r>
              <a:rPr b="1" lang="en">
                <a:solidFill>
                  <a:schemeClr val="dk1"/>
                </a:solidFill>
                <a:highlight>
                  <a:schemeClr val="lt1"/>
                </a:highlight>
              </a:rPr>
              <a:t>Go</a:t>
            </a:r>
            <a:r>
              <a:rPr lang="en">
                <a:solidFill>
                  <a:schemeClr val="dk1"/>
                </a:solidFill>
                <a:highlight>
                  <a:schemeClr val="lt1"/>
                </a:highlight>
              </a:rPr>
              <a:t> to next slide</a:t>
            </a:r>
            <a:endParaRPr>
              <a:highlight>
                <a:srgbClr val="FFFFFF"/>
              </a:highlight>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9" name="Shape 569"/>
        <p:cNvGrpSpPr/>
        <p:nvPr/>
      </p:nvGrpSpPr>
      <p:grpSpPr>
        <a:xfrm>
          <a:off x="0" y="0"/>
          <a:ext cx="0" cy="0"/>
          <a:chOff x="0" y="0"/>
          <a:chExt cx="0" cy="0"/>
        </a:xfrm>
      </p:grpSpPr>
      <p:sp>
        <p:nvSpPr>
          <p:cNvPr id="570" name="Google Shape;570;g13f90f0d752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1" name="Google Shape;571;g13f90f0d752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a:solidFill>
                  <a:schemeClr val="dk1"/>
                </a:solidFill>
                <a:highlight>
                  <a:schemeClr val="lt1"/>
                </a:highlight>
              </a:rPr>
              <a:t>Ask</a:t>
            </a:r>
            <a:r>
              <a:rPr lang="en">
                <a:solidFill>
                  <a:schemeClr val="dk1"/>
                </a:solidFill>
                <a:highlight>
                  <a:schemeClr val="lt1"/>
                </a:highlight>
              </a:rPr>
              <a:t> </a:t>
            </a:r>
            <a:r>
              <a:rPr lang="en">
                <a:solidFill>
                  <a:schemeClr val="dk1"/>
                </a:solidFill>
                <a:highlight>
                  <a:schemeClr val="lt1"/>
                </a:highlight>
              </a:rPr>
              <a:t>“How can we use our fraction language to describe the revisions that this flag has undergone?</a:t>
            </a:r>
            <a:endParaRPr>
              <a:solidFill>
                <a:schemeClr val="dk1"/>
              </a:solidFill>
              <a:highlight>
                <a:schemeClr val="lt1"/>
              </a:highlight>
            </a:endParaRPr>
          </a:p>
          <a:p>
            <a:pPr indent="0" lvl="0" marL="0" rtl="0" algn="l">
              <a:lnSpc>
                <a:spcPct val="100000"/>
              </a:lnSpc>
              <a:spcBef>
                <a:spcPts val="500"/>
              </a:spcBef>
              <a:spcAft>
                <a:spcPts val="0"/>
              </a:spcAft>
              <a:buNone/>
            </a:pPr>
            <a:r>
              <a:rPr b="1" lang="en">
                <a:solidFill>
                  <a:schemeClr val="dk1"/>
                </a:solidFill>
                <a:highlight>
                  <a:schemeClr val="lt1"/>
                </a:highlight>
              </a:rPr>
              <a:t>Continue</a:t>
            </a:r>
            <a:r>
              <a:rPr lang="en">
                <a:solidFill>
                  <a:schemeClr val="dk1"/>
                </a:solidFill>
                <a:highlight>
                  <a:schemeClr val="lt1"/>
                </a:highlight>
              </a:rPr>
              <a:t> asking questions until students use fraction language, understand that colors of the flags are represented by eights and sixths, and acknowledge the negative correlation between number of colors in the flag versus the size of each stripe (</a:t>
            </a:r>
            <a:r>
              <a:rPr i="1" lang="en">
                <a:solidFill>
                  <a:schemeClr val="dk1"/>
                </a:solidFill>
                <a:highlight>
                  <a:schemeClr val="lt1"/>
                </a:highlight>
              </a:rPr>
              <a:t>More colors = smaller sized stripes</a:t>
            </a:r>
            <a:r>
              <a:rPr lang="en">
                <a:solidFill>
                  <a:schemeClr val="dk1"/>
                </a:solidFill>
                <a:highlight>
                  <a:schemeClr val="lt1"/>
                </a:highlight>
              </a:rPr>
              <a:t>) </a:t>
            </a:r>
            <a:endParaRPr>
              <a:solidFill>
                <a:schemeClr val="dk1"/>
              </a:solidFill>
              <a:highlight>
                <a:schemeClr val="lt1"/>
              </a:highlight>
            </a:endParaRPr>
          </a:p>
          <a:p>
            <a:pPr indent="0" lvl="0" marL="0" rtl="0" algn="l">
              <a:lnSpc>
                <a:spcPct val="100000"/>
              </a:lnSpc>
              <a:spcBef>
                <a:spcPts val="500"/>
              </a:spcBef>
              <a:spcAft>
                <a:spcPts val="0"/>
              </a:spcAft>
              <a:buNone/>
            </a:pPr>
            <a:r>
              <a:rPr lang="en">
                <a:solidFill>
                  <a:schemeClr val="dk1"/>
                </a:solidFill>
                <a:highlight>
                  <a:schemeClr val="lt1"/>
                </a:highlight>
              </a:rPr>
              <a:t>Potential questions:</a:t>
            </a:r>
            <a:endParaRPr>
              <a:solidFill>
                <a:schemeClr val="dk1"/>
              </a:solidFill>
              <a:highlight>
                <a:schemeClr val="lt1"/>
              </a:highlight>
            </a:endParaRPr>
          </a:p>
          <a:p>
            <a:pPr indent="-298450" lvl="0" marL="457200" rtl="0" algn="l">
              <a:lnSpc>
                <a:spcPct val="115000"/>
              </a:lnSpc>
              <a:spcBef>
                <a:spcPts val="500"/>
              </a:spcBef>
              <a:spcAft>
                <a:spcPts val="0"/>
              </a:spcAft>
              <a:buClr>
                <a:schemeClr val="dk1"/>
              </a:buClr>
              <a:buSzPts val="1100"/>
              <a:buChar char="●"/>
            </a:pPr>
            <a:r>
              <a:rPr lang="en">
                <a:solidFill>
                  <a:schemeClr val="dk1"/>
                </a:solidFill>
                <a:highlight>
                  <a:schemeClr val="lt1"/>
                </a:highlight>
              </a:rPr>
              <a:t>How many parts is each flag partitioned into?</a:t>
            </a:r>
            <a:endParaRPr>
              <a:solidFill>
                <a:schemeClr val="dk1"/>
              </a:solidFill>
              <a:highlight>
                <a:schemeClr val="lt1"/>
              </a:highlight>
            </a:endParaRPr>
          </a:p>
          <a:p>
            <a:pPr indent="-298450" lvl="0" marL="457200" rtl="0" algn="l">
              <a:lnSpc>
                <a:spcPct val="115000"/>
              </a:lnSpc>
              <a:spcBef>
                <a:spcPts val="0"/>
              </a:spcBef>
              <a:spcAft>
                <a:spcPts val="0"/>
              </a:spcAft>
              <a:buClr>
                <a:schemeClr val="dk1"/>
              </a:buClr>
              <a:buSzPts val="1100"/>
              <a:buChar char="●"/>
            </a:pPr>
            <a:r>
              <a:rPr lang="en">
                <a:solidFill>
                  <a:schemeClr val="dk1"/>
                </a:solidFill>
                <a:highlight>
                  <a:schemeClr val="lt1"/>
                </a:highlight>
              </a:rPr>
              <a:t>Focusing on the yellow stripe, what is the fraction of yellow in each flag?</a:t>
            </a:r>
            <a:endParaRPr>
              <a:solidFill>
                <a:schemeClr val="dk1"/>
              </a:solidFill>
              <a:highlight>
                <a:schemeClr val="lt1"/>
              </a:highlight>
            </a:endParaRPr>
          </a:p>
          <a:p>
            <a:pPr indent="-298450" lvl="0" marL="457200" rtl="0" algn="l">
              <a:lnSpc>
                <a:spcPct val="115000"/>
              </a:lnSpc>
              <a:spcBef>
                <a:spcPts val="0"/>
              </a:spcBef>
              <a:spcAft>
                <a:spcPts val="0"/>
              </a:spcAft>
              <a:buClr>
                <a:schemeClr val="dk1"/>
              </a:buClr>
              <a:buSzPts val="1100"/>
              <a:buChar char="●"/>
            </a:pPr>
            <a:r>
              <a:rPr lang="en">
                <a:solidFill>
                  <a:schemeClr val="dk1"/>
                </a:solidFill>
                <a:highlight>
                  <a:schemeClr val="lt1"/>
                </a:highlight>
              </a:rPr>
              <a:t>Which stripes are biggest or covers more of a flag than others? Which are smallest? Why is that?</a:t>
            </a:r>
            <a:endParaRPr>
              <a:solidFill>
                <a:schemeClr val="dk1"/>
              </a:solidFill>
              <a:highlight>
                <a:schemeClr val="lt1"/>
              </a:highlight>
            </a:endParaRPr>
          </a:p>
          <a:p>
            <a:pPr indent="-298450" lvl="0" marL="457200" rtl="0" algn="l">
              <a:lnSpc>
                <a:spcPct val="115000"/>
              </a:lnSpc>
              <a:spcBef>
                <a:spcPts val="0"/>
              </a:spcBef>
              <a:spcAft>
                <a:spcPts val="0"/>
              </a:spcAft>
              <a:buClr>
                <a:schemeClr val="dk1"/>
              </a:buClr>
              <a:buSzPts val="1100"/>
              <a:buChar char="●"/>
            </a:pPr>
            <a:r>
              <a:rPr lang="en">
                <a:solidFill>
                  <a:schemeClr val="dk1"/>
                </a:solidFill>
                <a:highlight>
                  <a:schemeClr val="lt1"/>
                </a:highlight>
              </a:rPr>
              <a:t>How is the flag changing over time?</a:t>
            </a:r>
            <a:endParaRPr b="1" sz="1200"/>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9" name="Shape 579"/>
        <p:cNvGrpSpPr/>
        <p:nvPr/>
      </p:nvGrpSpPr>
      <p:grpSpPr>
        <a:xfrm>
          <a:off x="0" y="0"/>
          <a:ext cx="0" cy="0"/>
          <a:chOff x="0" y="0"/>
          <a:chExt cx="0" cy="0"/>
        </a:xfrm>
      </p:grpSpPr>
      <p:sp>
        <p:nvSpPr>
          <p:cNvPr id="580" name="Google Shape;580;g14949b4eacb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1" name="Google Shape;581;g14949b4eacb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Explain </a:t>
            </a:r>
            <a:r>
              <a:rPr lang="en"/>
              <a:t>to students that colors often hold deep cultural meanings, and the colors of national, or other culturally-derived, flags are often chosen intentionally. Even if the colors themselves are not selected intentionally, though, the meanings ascribed to each color are. This means that two countries will often have very similar-looking flags (same colors and fractional units) but the designs will hold different meanings to their respective nations.</a:t>
            </a:r>
            <a:endParaRPr/>
          </a:p>
          <a:p>
            <a:pPr indent="0" lvl="0" marL="0" rtl="0" algn="l">
              <a:spcBef>
                <a:spcPts val="1000"/>
              </a:spcBef>
              <a:spcAft>
                <a:spcPts val="0"/>
              </a:spcAft>
              <a:buNone/>
            </a:pPr>
            <a:r>
              <a:rPr b="1" lang="en"/>
              <a:t>Display</a:t>
            </a:r>
            <a:r>
              <a:rPr lang="en"/>
              <a:t> flags. </a:t>
            </a:r>
            <a:r>
              <a:rPr b="1" lang="en"/>
              <a:t>Ask</a:t>
            </a:r>
            <a:r>
              <a:rPr lang="en"/>
              <a:t> students to point out flags with backgrounds that display colors in certain fractional units. Common units of national </a:t>
            </a:r>
            <a:r>
              <a:rPr lang="en"/>
              <a:t>flags</a:t>
            </a:r>
            <a:r>
              <a:rPr lang="en"/>
              <a:t>:thirds, halves, fourths, and wholes. </a:t>
            </a:r>
            <a:r>
              <a:rPr i="1" lang="en"/>
              <a:t> </a:t>
            </a:r>
            <a:r>
              <a:rPr lang="en"/>
              <a:t>Use this website to see all national flags:</a:t>
            </a:r>
            <a:r>
              <a:rPr i="1" lang="en"/>
              <a:t> </a:t>
            </a:r>
            <a:r>
              <a:rPr lang="en" u="sng">
                <a:solidFill>
                  <a:schemeClr val="hlink"/>
                </a:solidFill>
                <a:hlinkClick r:id="rId2"/>
              </a:rPr>
              <a:t>https://flagsworld.org/</a:t>
            </a:r>
            <a:r>
              <a:rPr lang="en"/>
              <a:t>. </a:t>
            </a:r>
            <a:r>
              <a:rPr lang="en">
                <a:solidFill>
                  <a:schemeClr val="dk1"/>
                </a:solidFill>
              </a:rPr>
              <a:t>Common units of pride flags: fifths, sixths, and sevenths, with a couple fourths and thirds</a:t>
            </a:r>
            <a:r>
              <a:rPr i="1" lang="en">
                <a:solidFill>
                  <a:schemeClr val="dk1"/>
                </a:solidFill>
              </a:rPr>
              <a:t>. </a:t>
            </a:r>
            <a:r>
              <a:rPr lang="en" u="sng">
                <a:solidFill>
                  <a:schemeClr val="hlink"/>
                </a:solidFill>
                <a:hlinkClick r:id="rId3"/>
              </a:rPr>
              <a:t>https://www.unco.edu/gender-sexuality-resource-center/resources/pride-flags.aspx</a:t>
            </a:r>
            <a:r>
              <a:rPr lang="en">
                <a:solidFill>
                  <a:schemeClr val="dk1"/>
                </a:solidFill>
              </a:rPr>
              <a:t>.</a:t>
            </a:r>
            <a:endParaRPr b="1"/>
          </a:p>
          <a:p>
            <a:pPr indent="0" lvl="0" marL="0" rtl="0" algn="l">
              <a:spcBef>
                <a:spcPts val="1000"/>
              </a:spcBef>
              <a:spcAft>
                <a:spcPts val="1000"/>
              </a:spcAft>
              <a:buNone/>
            </a:pPr>
            <a:r>
              <a:rPr b="1" lang="en"/>
              <a:t>Encourage</a:t>
            </a:r>
            <a:r>
              <a:rPr lang="en"/>
              <a:t> students to find non-fractional units as well (that is, flags with unequally partitioned units).</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0" name="Shape 590"/>
        <p:cNvGrpSpPr/>
        <p:nvPr/>
      </p:nvGrpSpPr>
      <p:grpSpPr>
        <a:xfrm>
          <a:off x="0" y="0"/>
          <a:ext cx="0" cy="0"/>
          <a:chOff x="0" y="0"/>
          <a:chExt cx="0" cy="0"/>
        </a:xfrm>
      </p:grpSpPr>
      <p:sp>
        <p:nvSpPr>
          <p:cNvPr id="591" name="Google Shape;591;g14555e22086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2" name="Google Shape;592;g14555e22086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Show</a:t>
            </a:r>
            <a:r>
              <a:rPr lang="en">
                <a:solidFill>
                  <a:schemeClr val="dk1"/>
                </a:solidFill>
              </a:rPr>
              <a:t> this infographic with students.</a:t>
            </a:r>
            <a:endParaRPr>
              <a:solidFill>
                <a:schemeClr val="dk1"/>
              </a:solidFill>
            </a:endParaRPr>
          </a:p>
          <a:p>
            <a:pPr indent="0" lvl="0" marL="0" rtl="0" algn="l">
              <a:spcBef>
                <a:spcPts val="500"/>
              </a:spcBef>
              <a:spcAft>
                <a:spcPts val="0"/>
              </a:spcAft>
              <a:buClr>
                <a:schemeClr val="dk1"/>
              </a:buClr>
              <a:buSzPts val="1100"/>
              <a:buFont typeface="Arial"/>
              <a:buNone/>
            </a:pPr>
            <a:r>
              <a:rPr b="1" lang="en">
                <a:solidFill>
                  <a:schemeClr val="dk1"/>
                </a:solidFill>
              </a:rPr>
              <a:t>Encourage </a:t>
            </a:r>
            <a:r>
              <a:rPr lang="en">
                <a:solidFill>
                  <a:schemeClr val="dk1"/>
                </a:solidFill>
              </a:rPr>
              <a:t>students to think about what they have learned about fractions so far in order to find the fractions here (e.g.: finding the whole vs. the part). </a:t>
            </a:r>
            <a:r>
              <a:rPr b="1" lang="en">
                <a:solidFill>
                  <a:schemeClr val="dk1"/>
                </a:solidFill>
              </a:rPr>
              <a:t>Explain</a:t>
            </a:r>
            <a:r>
              <a:rPr lang="en">
                <a:solidFill>
                  <a:schemeClr val="dk1"/>
                </a:solidFill>
              </a:rPr>
              <a:t> to students that finding a fraction of a group of people is much the same as finding a </a:t>
            </a:r>
            <a:r>
              <a:rPr lang="en">
                <a:solidFill>
                  <a:schemeClr val="dk1"/>
                </a:solidFill>
              </a:rPr>
              <a:t>fractional</a:t>
            </a:r>
            <a:r>
              <a:rPr lang="en">
                <a:solidFill>
                  <a:schemeClr val="dk1"/>
                </a:solidFill>
              </a:rPr>
              <a:t> unit of a whole, as this is just another example of how 1 can be more than 1. </a:t>
            </a:r>
            <a:endParaRPr>
              <a:solidFill>
                <a:schemeClr val="dk1"/>
              </a:solidFill>
            </a:endParaRPr>
          </a:p>
          <a:p>
            <a:pPr indent="0" lvl="0" marL="0" rtl="0" algn="l">
              <a:spcBef>
                <a:spcPts val="500"/>
              </a:spcBef>
              <a:spcAft>
                <a:spcPts val="500"/>
              </a:spcAft>
              <a:buClr>
                <a:schemeClr val="dk1"/>
              </a:buClr>
              <a:buSzPts val="1100"/>
              <a:buFont typeface="Arial"/>
              <a:buNone/>
            </a:pPr>
            <a:r>
              <a:rPr b="1" lang="en">
                <a:solidFill>
                  <a:schemeClr val="dk1"/>
                </a:solidFill>
              </a:rPr>
              <a:t>Give</a:t>
            </a:r>
            <a:r>
              <a:rPr lang="en">
                <a:solidFill>
                  <a:schemeClr val="dk1"/>
                </a:solidFill>
              </a:rPr>
              <a:t> students five minutes discuss with a partner their answers to the questions.</a:t>
            </a:r>
            <a:endParaRPr>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13c5ae86c83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13c5ae86c83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Eye with a slash = Slide[s] hidden during presentation</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9" name="Shape 599"/>
        <p:cNvGrpSpPr/>
        <p:nvPr/>
      </p:nvGrpSpPr>
      <p:grpSpPr>
        <a:xfrm>
          <a:off x="0" y="0"/>
          <a:ext cx="0" cy="0"/>
          <a:chOff x="0" y="0"/>
          <a:chExt cx="0" cy="0"/>
        </a:xfrm>
      </p:grpSpPr>
      <p:sp>
        <p:nvSpPr>
          <p:cNvPr id="600" name="Google Shape;600;g132bfae24b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1" name="Google Shape;601;g132bfae24b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R</a:t>
            </a:r>
            <a:r>
              <a:rPr b="1" lang="en"/>
              <a:t>emind</a:t>
            </a:r>
            <a:r>
              <a:rPr b="1" lang="en"/>
              <a:t> </a:t>
            </a:r>
            <a:r>
              <a:rPr lang="en"/>
              <a:t>students </a:t>
            </a:r>
            <a:r>
              <a:rPr lang="en"/>
              <a:t>that the first main objective today is to identify fractional units by counting the number of equal parts of a partitioned whole.</a:t>
            </a:r>
            <a:endParaRPr/>
          </a:p>
          <a:p>
            <a:pPr indent="0" lvl="0" marL="0" rtl="0" algn="l">
              <a:spcBef>
                <a:spcPts val="1000"/>
              </a:spcBef>
              <a:spcAft>
                <a:spcPts val="0"/>
              </a:spcAft>
              <a:buNone/>
            </a:pPr>
            <a:r>
              <a:rPr b="1" lang="en"/>
              <a:t>Ask</a:t>
            </a:r>
            <a:r>
              <a:rPr lang="en"/>
              <a:t> students to hold four fingers up and put one down for every statement that applies as instructor </a:t>
            </a:r>
            <a:r>
              <a:rPr b="1" lang="en"/>
              <a:t>reads </a:t>
            </a:r>
            <a:r>
              <a:rPr lang="en"/>
              <a:t>them off.</a:t>
            </a:r>
            <a:endParaRPr/>
          </a:p>
          <a:p>
            <a:pPr indent="0" lvl="0" marL="0" rtl="0" algn="l">
              <a:spcBef>
                <a:spcPts val="0"/>
              </a:spcBef>
              <a:spcAft>
                <a:spcPts val="0"/>
              </a:spcAft>
              <a:buNone/>
            </a:pPr>
            <a:r>
              <a:rPr b="1" lang="en"/>
              <a:t>Check in</a:t>
            </a:r>
            <a:r>
              <a:rPr lang="en"/>
              <a:t> with students to assess understanding before moving on.</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7" name="Shape 607"/>
        <p:cNvGrpSpPr/>
        <p:nvPr/>
      </p:nvGrpSpPr>
      <p:grpSpPr>
        <a:xfrm>
          <a:off x="0" y="0"/>
          <a:ext cx="0" cy="0"/>
          <a:chOff x="0" y="0"/>
          <a:chExt cx="0" cy="0"/>
        </a:xfrm>
      </p:grpSpPr>
      <p:sp>
        <p:nvSpPr>
          <p:cNvPr id="608" name="Google Shape;608;g131611584e1_0_3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9" name="Google Shape;609;g131611584e1_0_3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4" name="Shape 614"/>
        <p:cNvGrpSpPr/>
        <p:nvPr/>
      </p:nvGrpSpPr>
      <p:grpSpPr>
        <a:xfrm>
          <a:off x="0" y="0"/>
          <a:ext cx="0" cy="0"/>
          <a:chOff x="0" y="0"/>
          <a:chExt cx="0" cy="0"/>
        </a:xfrm>
      </p:grpSpPr>
      <p:sp>
        <p:nvSpPr>
          <p:cNvPr id="615" name="Google Shape;615;g12aedd77df4_164_2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6" name="Google Shape;616;g12aedd77df4_164_2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MODEL shapes with 1-3 equally-sized parts:</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Model </a:t>
            </a:r>
            <a:r>
              <a:rPr lang="en">
                <a:solidFill>
                  <a:schemeClr val="dk1"/>
                </a:solidFill>
              </a:rPr>
              <a:t>briefly for students how to use fraction modeling software. </a:t>
            </a:r>
            <a:br>
              <a:rPr lang="en">
                <a:solidFill>
                  <a:schemeClr val="dk1"/>
                </a:solidFill>
              </a:rPr>
            </a:br>
            <a:r>
              <a:rPr lang="en"/>
              <a:t>Using </a:t>
            </a:r>
            <a:r>
              <a:rPr lang="en"/>
              <a:t>your software of choice, </a:t>
            </a:r>
            <a:r>
              <a:rPr b="1" lang="en"/>
              <a:t>t</a:t>
            </a:r>
            <a:r>
              <a:rPr b="1" lang="en"/>
              <a:t>alk through </a:t>
            </a:r>
            <a:r>
              <a:rPr lang="en"/>
              <a:t>the process of partitioning whole shapes into equal parts. </a:t>
            </a:r>
            <a:br>
              <a:rPr lang="en"/>
            </a:br>
            <a:r>
              <a:rPr b="1" lang="en">
                <a:solidFill>
                  <a:schemeClr val="dk1"/>
                </a:solidFill>
              </a:rPr>
              <a:t>Show</a:t>
            </a:r>
            <a:r>
              <a:rPr lang="en">
                <a:solidFill>
                  <a:schemeClr val="dk1"/>
                </a:solidFill>
              </a:rPr>
              <a:t> what it looks like to partition a shape into 1-3 equal parts with one part shaded in. </a:t>
            </a:r>
            <a:br>
              <a:rPr lang="en">
                <a:solidFill>
                  <a:schemeClr val="dk1"/>
                </a:solidFill>
              </a:rPr>
            </a:br>
            <a:r>
              <a:rPr b="1" lang="en">
                <a:solidFill>
                  <a:schemeClr val="dk1"/>
                </a:solidFill>
              </a:rPr>
              <a:t>Reinforce</a:t>
            </a:r>
            <a:r>
              <a:rPr lang="en">
                <a:solidFill>
                  <a:schemeClr val="dk1"/>
                </a:solidFill>
              </a:rPr>
              <a:t> the connection between the numerator/denominator and what they’re seeing in the model. </a:t>
            </a:r>
            <a:endParaRPr>
              <a:solidFill>
                <a:schemeClr val="dk1"/>
              </a:solidFill>
            </a:endParaRPr>
          </a:p>
          <a:p>
            <a:pPr indent="0" lvl="0" marL="0" rtl="0" algn="l">
              <a:spcBef>
                <a:spcPts val="1000"/>
              </a:spcBef>
              <a:spcAft>
                <a:spcPts val="0"/>
              </a:spcAft>
              <a:buClr>
                <a:schemeClr val="dk1"/>
              </a:buClr>
              <a:buSzPts val="1100"/>
              <a:buFont typeface="Arial"/>
              <a:buNone/>
            </a:pPr>
            <a:r>
              <a:rPr b="1" lang="en">
                <a:solidFill>
                  <a:schemeClr val="dk1"/>
                </a:solidFill>
              </a:rPr>
              <a:t>DIRECT students to copy models:</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Direct and help</a:t>
            </a:r>
            <a:r>
              <a:rPr lang="en">
                <a:solidFill>
                  <a:schemeClr val="dk1"/>
                </a:solidFill>
              </a:rPr>
              <a:t> students to access the modeling software and page in their note-taking guides with pre-labeled rectangles to partition. </a:t>
            </a:r>
            <a:r>
              <a:rPr b="1" lang="en">
                <a:solidFill>
                  <a:schemeClr val="dk1"/>
                </a:solidFill>
              </a:rPr>
              <a:t>Tell</a:t>
            </a:r>
            <a:r>
              <a:rPr lang="en">
                <a:solidFill>
                  <a:schemeClr val="dk1"/>
                </a:solidFill>
              </a:rPr>
              <a:t> them to recreate rectangles with fractional units of wholes, halves, and thirds in their notes. Each example can be shown with one shape. </a:t>
            </a:r>
            <a:endParaRPr>
              <a:solidFill>
                <a:schemeClr val="dk1"/>
              </a:solidFill>
            </a:endParaRPr>
          </a:p>
          <a:p>
            <a:pPr indent="0" lvl="0" marL="0" rtl="0" algn="l">
              <a:spcBef>
                <a:spcPts val="1000"/>
              </a:spcBef>
              <a:spcAft>
                <a:spcPts val="0"/>
              </a:spcAft>
              <a:buClr>
                <a:schemeClr val="dk1"/>
              </a:buClr>
              <a:buSzPts val="1100"/>
              <a:buFont typeface="Arial"/>
              <a:buNone/>
            </a:pPr>
            <a:r>
              <a:rPr b="1" lang="en">
                <a:solidFill>
                  <a:schemeClr val="dk1"/>
                </a:solidFill>
              </a:rPr>
              <a:t>DIRECT students to use software to create shapes with 4-8 equally-sized parts:</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Tell</a:t>
            </a:r>
            <a:r>
              <a:rPr lang="en">
                <a:solidFill>
                  <a:schemeClr val="dk1"/>
                </a:solidFill>
              </a:rPr>
              <a:t> students to digitally model 5 rectangles (of the same size) partitioned into 4 to 8 equal parts, place rectangles on top of each other, and notice how the fractional units get consecutively smaller.</a:t>
            </a:r>
            <a:endParaRPr>
              <a:solidFill>
                <a:schemeClr val="dk1"/>
              </a:solidFill>
            </a:endParaRPr>
          </a:p>
          <a:p>
            <a:pPr indent="0" lvl="0" marL="0" rtl="0" algn="l">
              <a:spcBef>
                <a:spcPts val="0"/>
              </a:spcBef>
              <a:spcAft>
                <a:spcPts val="1000"/>
              </a:spcAft>
              <a:buClr>
                <a:schemeClr val="dk1"/>
              </a:buClr>
              <a:buSzPts val="1100"/>
              <a:buFont typeface="Arial"/>
              <a:buNone/>
            </a:pPr>
            <a:r>
              <a:rPr b="1" lang="en">
                <a:solidFill>
                  <a:schemeClr val="dk1"/>
                </a:solidFill>
              </a:rPr>
              <a:t>Ask</a:t>
            </a:r>
            <a:r>
              <a:rPr lang="en">
                <a:solidFill>
                  <a:schemeClr val="dk1"/>
                </a:solidFill>
              </a:rPr>
              <a:t> “What are the patterns here? How does the size of the unit fraction change as we add more parts to the whole? If we partition another rectangle, how many parts would it have to have to make an even </a:t>
            </a:r>
            <a:r>
              <a:rPr i="1" lang="en">
                <a:solidFill>
                  <a:schemeClr val="dk1"/>
                </a:solidFill>
              </a:rPr>
              <a:t>smaller </a:t>
            </a:r>
            <a:r>
              <a:rPr lang="en">
                <a:solidFill>
                  <a:schemeClr val="dk1"/>
                </a:solidFill>
              </a:rPr>
              <a:t>unit? What is the smallest unit fraction you make with this software? What is the smallest you think could make without software?”</a:t>
            </a:r>
            <a:endParaRPr>
              <a:solidFill>
                <a:schemeClr val="dk1"/>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6" name="Shape 626"/>
        <p:cNvGrpSpPr/>
        <p:nvPr/>
      </p:nvGrpSpPr>
      <p:grpSpPr>
        <a:xfrm>
          <a:off x="0" y="0"/>
          <a:ext cx="0" cy="0"/>
          <a:chOff x="0" y="0"/>
          <a:chExt cx="0" cy="0"/>
        </a:xfrm>
      </p:grpSpPr>
      <p:sp>
        <p:nvSpPr>
          <p:cNvPr id="627" name="Google Shape;627;g15bedd58cb4_2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8" name="Google Shape;628;g15bedd58cb4_2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Show</a:t>
            </a:r>
            <a:r>
              <a:rPr lang="en">
                <a:solidFill>
                  <a:schemeClr val="dk1"/>
                </a:solidFill>
              </a:rPr>
              <a:t> this infographic with students.</a:t>
            </a:r>
            <a:endParaRPr>
              <a:solidFill>
                <a:schemeClr val="dk1"/>
              </a:solidFill>
            </a:endParaRPr>
          </a:p>
          <a:p>
            <a:pPr indent="0" lvl="0" marL="0" rtl="0" algn="l">
              <a:spcBef>
                <a:spcPts val="500"/>
              </a:spcBef>
              <a:spcAft>
                <a:spcPts val="0"/>
              </a:spcAft>
              <a:buClr>
                <a:schemeClr val="dk1"/>
              </a:buClr>
              <a:buSzPts val="1100"/>
              <a:buFont typeface="Arial"/>
              <a:buNone/>
            </a:pPr>
            <a:r>
              <a:rPr b="1" lang="en">
                <a:solidFill>
                  <a:schemeClr val="dk1"/>
                </a:solidFill>
              </a:rPr>
              <a:t>Ask </a:t>
            </a:r>
            <a:r>
              <a:rPr lang="en">
                <a:solidFill>
                  <a:schemeClr val="dk1"/>
                </a:solidFill>
              </a:rPr>
              <a:t>students the questions listed to promote discussion.</a:t>
            </a:r>
            <a:endParaRPr>
              <a:solidFill>
                <a:schemeClr val="dk1"/>
              </a:solidFill>
            </a:endParaRPr>
          </a:p>
          <a:p>
            <a:pPr indent="0" lvl="0" marL="0" rtl="0" algn="l">
              <a:spcBef>
                <a:spcPts val="500"/>
              </a:spcBef>
              <a:spcAft>
                <a:spcPts val="500"/>
              </a:spcAft>
              <a:buClr>
                <a:schemeClr val="dk1"/>
              </a:buClr>
              <a:buSzPts val="1100"/>
              <a:buFont typeface="Arial"/>
              <a:buNone/>
            </a:pPr>
            <a:r>
              <a:rPr b="1" lang="en">
                <a:solidFill>
                  <a:schemeClr val="dk1"/>
                </a:solidFill>
              </a:rPr>
              <a:t>Explain</a:t>
            </a:r>
            <a:r>
              <a:rPr lang="en">
                <a:solidFill>
                  <a:schemeClr val="dk1"/>
                </a:solidFill>
              </a:rPr>
              <a:t> to students that finding a fraction of a group of people is much the same as finding a fractional unit of a whole, as this is just another example of how 1 can be more than 1 part.</a:t>
            </a:r>
            <a:endParaRPr>
              <a:solidFill>
                <a:schemeClr val="dk1"/>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5" name="Shape 635"/>
        <p:cNvGrpSpPr/>
        <p:nvPr/>
      </p:nvGrpSpPr>
      <p:grpSpPr>
        <a:xfrm>
          <a:off x="0" y="0"/>
          <a:ext cx="0" cy="0"/>
          <a:chOff x="0" y="0"/>
          <a:chExt cx="0" cy="0"/>
        </a:xfrm>
      </p:grpSpPr>
      <p:sp>
        <p:nvSpPr>
          <p:cNvPr id="636" name="Google Shape;636;g142244bcf88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7" name="Google Shape;637;g142244bcf88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Highlight</a:t>
            </a:r>
            <a:r>
              <a:rPr lang="en">
                <a:solidFill>
                  <a:schemeClr val="dk1"/>
                </a:solidFill>
              </a:rPr>
              <a:t> the connection between the partitioned shape here and the rectangles created in the modeling software: students should understand how the fraction relates to the steps.</a:t>
            </a:r>
            <a:endParaRPr>
              <a:solidFill>
                <a:schemeClr val="dk1"/>
              </a:solidFill>
            </a:endParaRPr>
          </a:p>
          <a:p>
            <a:pPr indent="0" lvl="0" marL="0" rtl="0" algn="l">
              <a:spcBef>
                <a:spcPts val="0"/>
              </a:spcBef>
              <a:spcAft>
                <a:spcPts val="1000"/>
              </a:spcAft>
              <a:buClr>
                <a:schemeClr val="dk1"/>
              </a:buClr>
              <a:buSzPts val="1100"/>
              <a:buFont typeface="Arial"/>
              <a:buNone/>
            </a:pPr>
            <a:r>
              <a:rPr lang="en">
                <a:solidFill>
                  <a:schemeClr val="dk1"/>
                </a:solidFill>
              </a:rPr>
              <a:t>Students can practice this method using the rectangles in their note-taking guide and a pencil to distribute the numbers across the parts evenly.</a:t>
            </a:r>
            <a:endParaRPr>
              <a:solidFill>
                <a:schemeClr val="dk1"/>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5" name="Shape 645"/>
        <p:cNvGrpSpPr/>
        <p:nvPr/>
      </p:nvGrpSpPr>
      <p:grpSpPr>
        <a:xfrm>
          <a:off x="0" y="0"/>
          <a:ext cx="0" cy="0"/>
          <a:chOff x="0" y="0"/>
          <a:chExt cx="0" cy="0"/>
        </a:xfrm>
      </p:grpSpPr>
      <p:sp>
        <p:nvSpPr>
          <p:cNvPr id="646" name="Google Shape;646;g142244bcf88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7" name="Google Shape;647;g142244bcf88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1000"/>
              </a:spcAft>
              <a:buClr>
                <a:schemeClr val="dk1"/>
              </a:buClr>
              <a:buSzPts val="1100"/>
              <a:buFont typeface="Arial"/>
              <a:buNone/>
            </a:pPr>
            <a:r>
              <a:rPr lang="en">
                <a:solidFill>
                  <a:schemeClr val="dk1"/>
                </a:solidFill>
              </a:rPr>
              <a:t>Similar to last strategy but in reverse. Recreating this one means creating a number of columns (denominator) with icons distributed evenly </a:t>
            </a:r>
            <a:r>
              <a:rPr lang="en">
                <a:solidFill>
                  <a:schemeClr val="dk1"/>
                </a:solidFill>
              </a:rPr>
              <a:t>across columns until the </a:t>
            </a:r>
            <a:r>
              <a:rPr lang="en">
                <a:solidFill>
                  <a:schemeClr val="dk1"/>
                </a:solidFill>
              </a:rPr>
              <a:t>array contains exactly the whole number. Counting the quantity in ## (numerator) of those groups will be the product. Students can practice this using counters on transparency sheets or markers/whiteboards.</a:t>
            </a:r>
            <a:endParaRPr>
              <a:solidFill>
                <a:schemeClr val="dk1"/>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5" name="Shape 655"/>
        <p:cNvGrpSpPr/>
        <p:nvPr/>
      </p:nvGrpSpPr>
      <p:grpSpPr>
        <a:xfrm>
          <a:off x="0" y="0"/>
          <a:ext cx="0" cy="0"/>
          <a:chOff x="0" y="0"/>
          <a:chExt cx="0" cy="0"/>
        </a:xfrm>
      </p:grpSpPr>
      <p:sp>
        <p:nvSpPr>
          <p:cNvPr id="656" name="Google Shape;656;g14555e22086_0_2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7" name="Google Shape;657;g14555e22086_0_2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Project</a:t>
            </a:r>
            <a:r>
              <a:rPr lang="en">
                <a:solidFill>
                  <a:schemeClr val="dk1"/>
                </a:solidFill>
              </a:rPr>
              <a:t> the infographic and </a:t>
            </a:r>
            <a:r>
              <a:rPr b="1" lang="en">
                <a:solidFill>
                  <a:schemeClr val="dk1"/>
                </a:solidFill>
              </a:rPr>
              <a:t>use/answer</a:t>
            </a:r>
            <a:r>
              <a:rPr lang="en">
                <a:solidFill>
                  <a:schemeClr val="dk1"/>
                </a:solidFill>
              </a:rPr>
              <a:t> the questions from earlier to promote discussion. </a:t>
            </a:r>
            <a:r>
              <a:rPr b="1" lang="en">
                <a:solidFill>
                  <a:schemeClr val="dk1"/>
                </a:solidFill>
              </a:rPr>
              <a:t>Explain</a:t>
            </a:r>
            <a:r>
              <a:rPr lang="en">
                <a:solidFill>
                  <a:schemeClr val="dk1"/>
                </a:solidFill>
              </a:rPr>
              <a:t> that 1 in 5 is the same as 1/5. So, “1 in 5 white people will be achieve millionaire status means that one-fifth of whatever the total white American population is will have achieved that status at some point. </a:t>
            </a:r>
            <a:r>
              <a:rPr b="1" lang="en">
                <a:solidFill>
                  <a:schemeClr val="dk1"/>
                </a:solidFill>
              </a:rPr>
              <a:t>Point out</a:t>
            </a:r>
            <a:r>
              <a:rPr lang="en">
                <a:solidFill>
                  <a:schemeClr val="dk1"/>
                </a:solidFill>
              </a:rPr>
              <a:t> that the fractions are given, but the whole number–the total population–is not.</a:t>
            </a:r>
            <a:endParaRPr i="1">
              <a:solidFill>
                <a:schemeClr val="dk1"/>
              </a:solidFill>
            </a:endParaRPr>
          </a:p>
          <a:p>
            <a:pPr indent="0" lvl="0" marL="0" rtl="0" algn="l">
              <a:spcBef>
                <a:spcPts val="700"/>
              </a:spcBef>
              <a:spcAft>
                <a:spcPts val="1000"/>
              </a:spcAft>
              <a:buClr>
                <a:schemeClr val="dk1"/>
              </a:buClr>
              <a:buSzPts val="1100"/>
              <a:buFont typeface="Arial"/>
              <a:buNone/>
            </a:pPr>
            <a:r>
              <a:rPr i="1" lang="en">
                <a:solidFill>
                  <a:schemeClr val="dk1"/>
                </a:solidFill>
              </a:rPr>
              <a:t>Notes:</a:t>
            </a:r>
            <a:br>
              <a:rPr i="1" lang="en">
                <a:solidFill>
                  <a:schemeClr val="dk1"/>
                </a:solidFill>
              </a:rPr>
            </a:br>
            <a:r>
              <a:rPr i="1" lang="en">
                <a:solidFill>
                  <a:schemeClr val="dk1"/>
                </a:solidFill>
              </a:rPr>
              <a:t>Next slide is an optional modeling slide for this exercise to show 1/3, 1/5, and 1/6. Slide 37 shows model of 1/15 of 30.</a:t>
            </a:r>
            <a:br>
              <a:rPr lang="en">
                <a:solidFill>
                  <a:schemeClr val="dk1"/>
                </a:solidFill>
              </a:rPr>
            </a:br>
            <a:r>
              <a:rPr lang="en">
                <a:solidFill>
                  <a:schemeClr val="dk1"/>
                </a:solidFill>
              </a:rPr>
              <a:t>Whiteboards or paper in sheet protectors are accessible modeling tools: students can create columns and dot them or manipulate counters to create arrays of 30</a:t>
            </a:r>
            <a:endParaRPr i="1">
              <a:solidFill>
                <a:schemeClr val="dk1"/>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3" name="Shape 663"/>
        <p:cNvGrpSpPr/>
        <p:nvPr/>
      </p:nvGrpSpPr>
      <p:grpSpPr>
        <a:xfrm>
          <a:off x="0" y="0"/>
          <a:ext cx="0" cy="0"/>
          <a:chOff x="0" y="0"/>
          <a:chExt cx="0" cy="0"/>
        </a:xfrm>
      </p:grpSpPr>
      <p:sp>
        <p:nvSpPr>
          <p:cNvPr id="664" name="Google Shape;664;g14555e22086_0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5" name="Google Shape;665;g14555e22086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Note: This optional slide is for modeling 1/3, 1/5, and 1/6 of 30.</a:t>
            </a:r>
            <a:endParaRPr>
              <a:solidFill>
                <a:schemeClr val="dk1"/>
              </a:solidFill>
            </a:endParaRPr>
          </a:p>
          <a:p>
            <a:pPr indent="0" lvl="0" marL="0" rtl="0" algn="l">
              <a:spcBef>
                <a:spcPts val="500"/>
              </a:spcBef>
              <a:spcAft>
                <a:spcPts val="0"/>
              </a:spcAft>
              <a:buClr>
                <a:schemeClr val="dk1"/>
              </a:buClr>
              <a:buSzPts val="1100"/>
              <a:buFont typeface="Arial"/>
              <a:buNone/>
            </a:pPr>
            <a:r>
              <a:rPr lang="en">
                <a:solidFill>
                  <a:schemeClr val="dk1"/>
                </a:solidFill>
              </a:rPr>
              <a:t>Whiteboards or paper in sheet protectors are accessible modeling tools: students can follow along by creating columns and dotting them or manipulate counters to create arrays of 30.</a:t>
            </a:r>
            <a:endParaRPr b="1">
              <a:solidFill>
                <a:schemeClr val="dk1"/>
              </a:solidFill>
            </a:endParaRPr>
          </a:p>
          <a:p>
            <a:pPr indent="0" lvl="0" marL="0" rtl="0" algn="l">
              <a:spcBef>
                <a:spcPts val="500"/>
              </a:spcBef>
              <a:spcAft>
                <a:spcPts val="0"/>
              </a:spcAft>
              <a:buClr>
                <a:schemeClr val="dk1"/>
              </a:buClr>
              <a:buSzPts val="1100"/>
              <a:buFont typeface="Arial"/>
              <a:buNone/>
            </a:pPr>
            <a:r>
              <a:rPr b="1" lang="en">
                <a:solidFill>
                  <a:schemeClr val="dk1"/>
                </a:solidFill>
              </a:rPr>
              <a:t>Model</a:t>
            </a:r>
            <a:r>
              <a:rPr lang="en">
                <a:solidFill>
                  <a:schemeClr val="dk1"/>
                </a:solidFill>
              </a:rPr>
              <a:t> with students how 1 in 3, 5, 6, and 15 looks using the partitioned columns method: </a:t>
            </a:r>
            <a:r>
              <a:rPr lang="en">
                <a:solidFill>
                  <a:schemeClr val="dk1"/>
                </a:solidFill>
              </a:rPr>
              <a:t>Outside of presentation mode, </a:t>
            </a:r>
            <a:r>
              <a:rPr b="1" lang="en">
                <a:solidFill>
                  <a:schemeClr val="dk1"/>
                </a:solidFill>
              </a:rPr>
              <a:t>arrange</a:t>
            </a:r>
            <a:r>
              <a:rPr lang="en">
                <a:solidFill>
                  <a:schemeClr val="dk1"/>
                </a:solidFill>
              </a:rPr>
              <a:t> the 30 coins into 6, 5, and 3 groups. </a:t>
            </a:r>
            <a:r>
              <a:rPr i="1" lang="en">
                <a:solidFill>
                  <a:schemeClr val="dk1"/>
                </a:solidFill>
              </a:rPr>
              <a:t>(Opaque black shield provided to screen unused columns)</a:t>
            </a:r>
            <a:endParaRPr i="1">
              <a:solidFill>
                <a:schemeClr val="dk1"/>
              </a:solidFill>
            </a:endParaRPr>
          </a:p>
          <a:p>
            <a:pPr indent="0" lvl="0" marL="0" rtl="0" algn="l">
              <a:spcBef>
                <a:spcPts val="500"/>
              </a:spcBef>
              <a:spcAft>
                <a:spcPts val="0"/>
              </a:spcAft>
              <a:buClr>
                <a:schemeClr val="dk1"/>
              </a:buClr>
              <a:buSzPts val="1100"/>
              <a:buFont typeface="Arial"/>
              <a:buNone/>
            </a:pPr>
            <a:r>
              <a:t/>
            </a:r>
            <a:endParaRPr>
              <a:solidFill>
                <a:schemeClr val="dk1"/>
              </a:solidFill>
            </a:endParaRPr>
          </a:p>
          <a:p>
            <a:pPr indent="0" lvl="0" marL="0" rtl="0" algn="l">
              <a:spcBef>
                <a:spcPts val="500"/>
              </a:spcBef>
              <a:spcAft>
                <a:spcPts val="500"/>
              </a:spcAft>
              <a:buClr>
                <a:schemeClr val="dk1"/>
              </a:buClr>
              <a:buSzPts val="1100"/>
              <a:buFont typeface="Arial"/>
              <a:buNone/>
            </a:pPr>
            <a:r>
              <a:rPr lang="en">
                <a:solidFill>
                  <a:schemeClr val="dk1"/>
                </a:solidFill>
              </a:rPr>
              <a:t>To re-stack coins:</a:t>
            </a:r>
            <a:br>
              <a:rPr lang="en">
                <a:solidFill>
                  <a:schemeClr val="dk1"/>
                </a:solidFill>
              </a:rPr>
            </a:br>
            <a:r>
              <a:rPr lang="en">
                <a:solidFill>
                  <a:schemeClr val="dk1"/>
                </a:solidFill>
              </a:rPr>
              <a:t>Hold Shift key while clicking multiple coins or draw box around coins (c</a:t>
            </a:r>
            <a:r>
              <a:rPr lang="en">
                <a:solidFill>
                  <a:schemeClr val="dk1"/>
                </a:solidFill>
              </a:rPr>
              <a:t>lick outside of coins and drag cursor to create a box to cover the images)</a:t>
            </a:r>
            <a:r>
              <a:rPr lang="en">
                <a:solidFill>
                  <a:schemeClr val="dk1"/>
                </a:solidFill>
              </a:rPr>
              <a:t>, right click on one of the images, and select “Align Horizontally &gt; Center.” Right click on a coin again and select “Align Vertically &gt; Middle.”</a:t>
            </a:r>
            <a:endParaRPr>
              <a:solidFill>
                <a:schemeClr val="dk1"/>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9" name="Shape 709"/>
        <p:cNvGrpSpPr/>
        <p:nvPr/>
      </p:nvGrpSpPr>
      <p:grpSpPr>
        <a:xfrm>
          <a:off x="0" y="0"/>
          <a:ext cx="0" cy="0"/>
          <a:chOff x="0" y="0"/>
          <a:chExt cx="0" cy="0"/>
        </a:xfrm>
      </p:grpSpPr>
      <p:sp>
        <p:nvSpPr>
          <p:cNvPr id="710" name="Google Shape;710;g14b6c6d56af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1" name="Google Shape;711;g14b6c6d56af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700"/>
              </a:spcAft>
              <a:buClr>
                <a:schemeClr val="dk1"/>
              </a:buClr>
              <a:buSzPts val="1100"/>
              <a:buFont typeface="Arial"/>
              <a:buNone/>
            </a:pPr>
            <a:r>
              <a:rPr b="1" lang="en">
                <a:solidFill>
                  <a:schemeClr val="dk1"/>
                </a:solidFill>
              </a:rPr>
              <a:t>Project</a:t>
            </a:r>
            <a:r>
              <a:rPr lang="en">
                <a:solidFill>
                  <a:schemeClr val="dk1"/>
                </a:solidFill>
              </a:rPr>
              <a:t> the infographic and </a:t>
            </a:r>
            <a:r>
              <a:rPr b="1" lang="en">
                <a:solidFill>
                  <a:schemeClr val="dk1"/>
                </a:solidFill>
              </a:rPr>
              <a:t>use/answer</a:t>
            </a:r>
            <a:r>
              <a:rPr lang="en">
                <a:solidFill>
                  <a:schemeClr val="dk1"/>
                </a:solidFill>
              </a:rPr>
              <a:t> the questions from earlier to promote discussion. </a:t>
            </a:r>
            <a:r>
              <a:rPr b="1" lang="en">
                <a:solidFill>
                  <a:schemeClr val="dk1"/>
                </a:solidFill>
              </a:rPr>
              <a:t>Explain</a:t>
            </a:r>
            <a:r>
              <a:rPr lang="en">
                <a:solidFill>
                  <a:schemeClr val="dk1"/>
                </a:solidFill>
              </a:rPr>
              <a:t> that 1 in 5 is the same as 1/5. So, “1 in 5 white people will achieve millionaire status means that one-fifth of whatever the total white American population will have achieved that status at some point. Notice that the fractions are given but that doesn’t tell us exactly how many people that fraction is.”</a:t>
            </a:r>
            <a:endParaRPr i="1">
              <a:solidFill>
                <a:schemeClr val="dk1"/>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7" name="Shape 717"/>
        <p:cNvGrpSpPr/>
        <p:nvPr/>
      </p:nvGrpSpPr>
      <p:grpSpPr>
        <a:xfrm>
          <a:off x="0" y="0"/>
          <a:ext cx="0" cy="0"/>
          <a:chOff x="0" y="0"/>
          <a:chExt cx="0" cy="0"/>
        </a:xfrm>
      </p:grpSpPr>
      <p:sp>
        <p:nvSpPr>
          <p:cNvPr id="718" name="Google Shape;718;g14555e22086_0_1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9" name="Google Shape;719;g14555e22086_0_1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1000"/>
              </a:spcAft>
              <a:buClr>
                <a:schemeClr val="dk1"/>
              </a:buClr>
              <a:buSzPts val="1100"/>
              <a:buFont typeface="Arial"/>
              <a:buNone/>
            </a:pPr>
            <a:r>
              <a:rPr lang="en">
                <a:solidFill>
                  <a:schemeClr val="dk1"/>
                </a:solidFill>
              </a:rPr>
              <a:t>30 coins arranged into 15 groups. </a:t>
            </a:r>
            <a:endParaRPr>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15bedd58cb4_2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15bedd58cb4_2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5" name="Shape 755"/>
        <p:cNvGrpSpPr/>
        <p:nvPr/>
      </p:nvGrpSpPr>
      <p:grpSpPr>
        <a:xfrm>
          <a:off x="0" y="0"/>
          <a:ext cx="0" cy="0"/>
          <a:chOff x="0" y="0"/>
          <a:chExt cx="0" cy="0"/>
        </a:xfrm>
      </p:grpSpPr>
      <p:sp>
        <p:nvSpPr>
          <p:cNvPr id="756" name="Google Shape;756;g13658700675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7" name="Google Shape;757;g13658700675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Check in </a:t>
            </a:r>
            <a:r>
              <a:rPr lang="en"/>
              <a:t>with students, reminding</a:t>
            </a:r>
            <a:r>
              <a:rPr b="1" lang="en"/>
              <a:t> </a:t>
            </a:r>
            <a:r>
              <a:rPr lang="en"/>
              <a:t>them that the second main objective today is to create unit fractions. Ask students to self-assess how confident they’re feeling in this specific objective. They can give thumbs up/sideways/down.</a:t>
            </a:r>
            <a:endParaRPr/>
          </a:p>
          <a:p>
            <a:pPr indent="0" lvl="0" marL="0" rtl="0" algn="l">
              <a:spcBef>
                <a:spcPts val="0"/>
              </a:spcBef>
              <a:spcAft>
                <a:spcPts val="0"/>
              </a:spcAft>
              <a:buNone/>
            </a:pPr>
            <a:r>
              <a:rPr b="1" lang="en"/>
              <a:t>Ask</a:t>
            </a:r>
            <a:r>
              <a:rPr lang="en"/>
              <a:t> what needs to be clarified before moving on.</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4" name="Shape 764"/>
        <p:cNvGrpSpPr/>
        <p:nvPr/>
      </p:nvGrpSpPr>
      <p:grpSpPr>
        <a:xfrm>
          <a:off x="0" y="0"/>
          <a:ext cx="0" cy="0"/>
          <a:chOff x="0" y="0"/>
          <a:chExt cx="0" cy="0"/>
        </a:xfrm>
      </p:grpSpPr>
      <p:sp>
        <p:nvSpPr>
          <p:cNvPr id="765" name="Google Shape;765;g1353c9d721e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6" name="Google Shape;766;g1353c9d721e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Remind </a:t>
            </a:r>
            <a:r>
              <a:rPr lang="en"/>
              <a:t>students that the third main objective today is to compare fractional units. This could look like ordering multiple unit fractions by size or by choosing a unit fraction that fits a certain description (such as “smaller than ½”), using either modeling or reasoning to get to answer. Students should be developing proficiency with this objective with unit fractions at this point, so this section jumps straight into modeling and discussion as a group.</a:t>
            </a:r>
            <a:endParaRPr/>
          </a:p>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1" name="Shape 771"/>
        <p:cNvGrpSpPr/>
        <p:nvPr/>
      </p:nvGrpSpPr>
      <p:grpSpPr>
        <a:xfrm>
          <a:off x="0" y="0"/>
          <a:ext cx="0" cy="0"/>
          <a:chOff x="0" y="0"/>
          <a:chExt cx="0" cy="0"/>
        </a:xfrm>
      </p:grpSpPr>
      <p:sp>
        <p:nvSpPr>
          <p:cNvPr id="772" name="Google Shape;772;g139fc9cce48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3" name="Google Shape;773;g139fc9cce48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rPr>
              <a:t>Use</a:t>
            </a:r>
            <a:r>
              <a:rPr lang="en">
                <a:solidFill>
                  <a:schemeClr val="dk1"/>
                </a:solidFill>
              </a:rPr>
              <a:t> this scenario to gauge whether students</a:t>
            </a:r>
            <a:r>
              <a:rPr lang="en"/>
              <a:t> are comfortable comparing the sizes of two unit fractions. Skip ahead to slide 47, if necessary.</a:t>
            </a:r>
            <a:endParaRPr/>
          </a:p>
          <a:p>
            <a:pPr indent="0" lvl="0" marL="0" rtl="0" algn="l">
              <a:spcBef>
                <a:spcPts val="1000"/>
              </a:spcBef>
              <a:spcAft>
                <a:spcPts val="0"/>
              </a:spcAft>
              <a:buNone/>
            </a:pPr>
            <a:r>
              <a:rPr b="1" lang="en"/>
              <a:t>Say</a:t>
            </a:r>
            <a:r>
              <a:rPr lang="en"/>
              <a:t> </a:t>
            </a:r>
            <a:r>
              <a:rPr lang="en"/>
              <a:t>“I am going to describe two burgers and then ask which one is the “better value” based on the information you have. These burgers have the same basic toppings and ingredients, and are priced the exact same. The only significant difference between the two is that the beef patty on Burger A is a third of a pound, while Burger B’s patty is one-fourth of a pound. Burger A tastes slightly better than Burger B. Knowing all of this, which burger would you choose and why?”</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7" name="Shape 777"/>
        <p:cNvGrpSpPr/>
        <p:nvPr/>
      </p:nvGrpSpPr>
      <p:grpSpPr>
        <a:xfrm>
          <a:off x="0" y="0"/>
          <a:ext cx="0" cy="0"/>
          <a:chOff x="0" y="0"/>
          <a:chExt cx="0" cy="0"/>
        </a:xfrm>
      </p:grpSpPr>
      <p:sp>
        <p:nvSpPr>
          <p:cNvPr id="778" name="Google Shape;778;g142244bcf88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9" name="Google Shape;779;g142244bcf88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VIsual modeling</a:t>
            </a:r>
            <a:r>
              <a:rPr b="1" lang="en">
                <a:solidFill>
                  <a:schemeClr val="dk1"/>
                </a:solidFill>
              </a:rPr>
              <a:t>:</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Show </a:t>
            </a:r>
            <a:r>
              <a:rPr lang="en">
                <a:solidFill>
                  <a:schemeClr val="dk1"/>
                </a:solidFill>
              </a:rPr>
              <a:t>shape-modeling again, noting that it’s important to keep the whole units the same size when comparing them. </a:t>
            </a:r>
            <a:r>
              <a:rPr b="1" lang="en">
                <a:solidFill>
                  <a:schemeClr val="dk1"/>
                </a:solidFill>
              </a:rPr>
              <a:t>D</a:t>
            </a:r>
            <a:r>
              <a:rPr b="1" lang="en">
                <a:solidFill>
                  <a:schemeClr val="dk1"/>
                </a:solidFill>
              </a:rPr>
              <a:t>emonstrate</a:t>
            </a:r>
            <a:r>
              <a:rPr lang="en">
                <a:solidFill>
                  <a:schemeClr val="dk1"/>
                </a:solidFill>
              </a:rPr>
              <a:t> Geogrebra’s fraction bars. Compare unit fractions on both within eighths.</a:t>
            </a:r>
            <a:endParaRPr>
              <a:solidFill>
                <a:schemeClr val="dk1"/>
              </a:solidFill>
            </a:endParaRPr>
          </a:p>
          <a:p>
            <a:pPr indent="0" lvl="0" marL="0" rtl="0" algn="l">
              <a:spcBef>
                <a:spcPts val="1000"/>
              </a:spcBef>
              <a:spcAft>
                <a:spcPts val="0"/>
              </a:spcAft>
              <a:buClr>
                <a:schemeClr val="dk1"/>
              </a:buClr>
              <a:buSzPts val="1100"/>
              <a:buFont typeface="Arial"/>
              <a:buNone/>
            </a:pPr>
            <a:r>
              <a:rPr b="1" lang="en">
                <a:solidFill>
                  <a:schemeClr val="dk1"/>
                </a:solidFill>
              </a:rPr>
              <a:t>Reasoning:</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Explain</a:t>
            </a:r>
            <a:r>
              <a:rPr lang="en">
                <a:solidFill>
                  <a:schemeClr val="dk1"/>
                </a:solidFill>
              </a:rPr>
              <a:t> “We can also set aside our modeling tools sometimes and use just our understanding of fractions to compare fraction sizes.  As we know, we can think of our parts as shares, so let’s consider fractions in terms of </a:t>
            </a:r>
            <a:r>
              <a:rPr i="1" lang="en">
                <a:solidFill>
                  <a:schemeClr val="dk1"/>
                </a:solidFill>
              </a:rPr>
              <a:t>sharing</a:t>
            </a:r>
            <a:r>
              <a:rPr lang="en">
                <a:solidFill>
                  <a:schemeClr val="dk1"/>
                </a:solidFill>
              </a:rPr>
              <a:t>.”</a:t>
            </a:r>
            <a:endParaRPr>
              <a:solidFill>
                <a:schemeClr val="dk1"/>
              </a:solidFill>
            </a:endParaRPr>
          </a:p>
          <a:p>
            <a:pPr indent="0" lvl="0" marL="0" rtl="0" algn="l">
              <a:spcBef>
                <a:spcPts val="0"/>
              </a:spcBef>
              <a:spcAft>
                <a:spcPts val="500"/>
              </a:spcAft>
              <a:buClr>
                <a:schemeClr val="dk1"/>
              </a:buClr>
              <a:buSzPts val="1100"/>
              <a:buFont typeface="Arial"/>
              <a:buNone/>
            </a:pPr>
            <a:r>
              <a:rPr b="1" lang="en">
                <a:solidFill>
                  <a:schemeClr val="dk1"/>
                </a:solidFill>
              </a:rPr>
              <a:t>Ask</a:t>
            </a:r>
            <a:r>
              <a:rPr lang="en">
                <a:solidFill>
                  <a:schemeClr val="dk1"/>
                </a:solidFill>
              </a:rPr>
              <a:t> “If you have a pizza, would you rather share that pizza with one person and yourself, or with four people? Note that the pizza remains the same size regardless of how many people are </a:t>
            </a:r>
            <a:r>
              <a:rPr lang="en">
                <a:solidFill>
                  <a:schemeClr val="dk1"/>
                </a:solidFill>
              </a:rPr>
              <a:t>eating</a:t>
            </a:r>
            <a:r>
              <a:rPr lang="en">
                <a:solidFill>
                  <a:schemeClr val="dk1"/>
                </a:solidFill>
              </a:rPr>
              <a:t> it.” (</a:t>
            </a:r>
            <a:r>
              <a:rPr i="1" lang="en">
                <a:solidFill>
                  <a:schemeClr val="dk1"/>
                </a:solidFill>
              </a:rPr>
              <a:t>One person</a:t>
            </a:r>
            <a:r>
              <a:rPr lang="en">
                <a:solidFill>
                  <a:schemeClr val="dk1"/>
                </a:solidFill>
              </a:rPr>
              <a:t>). </a:t>
            </a:r>
            <a:r>
              <a:rPr b="1" lang="en">
                <a:solidFill>
                  <a:schemeClr val="dk1"/>
                </a:solidFill>
              </a:rPr>
              <a:t>Click </a:t>
            </a:r>
            <a:r>
              <a:rPr lang="en">
                <a:solidFill>
                  <a:schemeClr val="dk1"/>
                </a:solidFill>
              </a:rPr>
              <a:t>for text.</a:t>
            </a:r>
            <a:br>
              <a:rPr lang="en">
                <a:solidFill>
                  <a:schemeClr val="dk1"/>
                </a:solidFill>
              </a:rPr>
            </a:br>
            <a:r>
              <a:rPr b="1" lang="en">
                <a:solidFill>
                  <a:schemeClr val="dk1"/>
                </a:solidFill>
              </a:rPr>
              <a:t>Ask</a:t>
            </a:r>
            <a:r>
              <a:rPr lang="en">
                <a:solidFill>
                  <a:schemeClr val="dk1"/>
                </a:solidFill>
              </a:rPr>
              <a:t> “If you split a pool of money with others, are you hoping that you’re sharing with more people or fewer?” (</a:t>
            </a:r>
            <a:r>
              <a:rPr i="1" lang="en">
                <a:solidFill>
                  <a:schemeClr val="dk1"/>
                </a:solidFill>
              </a:rPr>
              <a:t>Fewer</a:t>
            </a:r>
            <a:r>
              <a:rPr lang="en">
                <a:solidFill>
                  <a:schemeClr val="dk1"/>
                </a:solidFill>
              </a:rPr>
              <a:t>). </a:t>
            </a:r>
            <a:r>
              <a:rPr b="1" lang="en">
                <a:solidFill>
                  <a:schemeClr val="dk1"/>
                </a:solidFill>
              </a:rPr>
              <a:t>Click </a:t>
            </a:r>
            <a:r>
              <a:rPr lang="en">
                <a:solidFill>
                  <a:schemeClr val="dk1"/>
                </a:solidFill>
              </a:rPr>
              <a:t>for text.</a:t>
            </a:r>
            <a:br>
              <a:rPr lang="en">
                <a:solidFill>
                  <a:schemeClr val="dk1"/>
                </a:solidFill>
              </a:rPr>
            </a:br>
            <a:r>
              <a:rPr b="1" lang="en">
                <a:solidFill>
                  <a:schemeClr val="dk1"/>
                </a:solidFill>
              </a:rPr>
              <a:t>Ask</a:t>
            </a:r>
            <a:r>
              <a:rPr lang="en">
                <a:solidFill>
                  <a:schemeClr val="dk1"/>
                </a:solidFill>
              </a:rPr>
              <a:t> “Have you ever worked somewhere when a lot of your coworkers quit without much notice? If so, what did that do to your own workload?” </a:t>
            </a:r>
            <a:r>
              <a:rPr i="1" lang="en">
                <a:solidFill>
                  <a:schemeClr val="dk1"/>
                </a:solidFill>
              </a:rPr>
              <a:t>(Increased hours or responsibilities)</a:t>
            </a:r>
            <a:r>
              <a:rPr lang="en">
                <a:solidFill>
                  <a:schemeClr val="dk1"/>
                </a:solidFill>
              </a:rPr>
              <a:t> “Would more or less help make the work easier to manage?” </a:t>
            </a:r>
            <a:r>
              <a:rPr i="1" lang="en">
                <a:solidFill>
                  <a:schemeClr val="dk1"/>
                </a:solidFill>
              </a:rPr>
              <a:t>(More)</a:t>
            </a:r>
            <a:r>
              <a:rPr lang="en">
                <a:solidFill>
                  <a:schemeClr val="dk1"/>
                </a:solidFill>
              </a:rPr>
              <a:t> </a:t>
            </a:r>
            <a:r>
              <a:rPr b="1" lang="en">
                <a:solidFill>
                  <a:schemeClr val="dk1"/>
                </a:solidFill>
              </a:rPr>
              <a:t>Click </a:t>
            </a:r>
            <a:r>
              <a:rPr lang="en">
                <a:solidFill>
                  <a:schemeClr val="dk1"/>
                </a:solidFill>
              </a:rPr>
              <a:t>for text.</a:t>
            </a:r>
            <a:endParaRPr>
              <a:solidFill>
                <a:schemeClr val="dk1"/>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3" name="Shape 793"/>
        <p:cNvGrpSpPr/>
        <p:nvPr/>
      </p:nvGrpSpPr>
      <p:grpSpPr>
        <a:xfrm>
          <a:off x="0" y="0"/>
          <a:ext cx="0" cy="0"/>
          <a:chOff x="0" y="0"/>
          <a:chExt cx="0" cy="0"/>
        </a:xfrm>
      </p:grpSpPr>
      <p:sp>
        <p:nvSpPr>
          <p:cNvPr id="794" name="Google Shape;794;gc4bd05681d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5" name="Google Shape;795;gc4bd05681d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i="1" lang="en"/>
              <a:t>Note: This slide is optional. Present only if students need to present comparisons as inequalities.</a:t>
            </a:r>
            <a:endParaRPr i="1"/>
          </a:p>
          <a:p>
            <a:pPr indent="0" lvl="0" marL="0" rtl="0" algn="l">
              <a:spcBef>
                <a:spcPts val="1000"/>
              </a:spcBef>
              <a:spcAft>
                <a:spcPts val="0"/>
              </a:spcAft>
              <a:buNone/>
            </a:pPr>
            <a:r>
              <a:rPr b="1" lang="en"/>
              <a:t>Review</a:t>
            </a:r>
            <a:r>
              <a:rPr lang="en"/>
              <a:t> comparing numbers as a statement.</a:t>
            </a:r>
            <a:r>
              <a:rPr b="1" lang="en"/>
              <a:t> Remind</a:t>
            </a:r>
            <a:r>
              <a:rPr lang="en"/>
              <a:t> students what the “greater than” and “less than” symbols are.</a:t>
            </a:r>
            <a:endParaRPr b="1"/>
          </a:p>
          <a:p>
            <a:pPr indent="0" lvl="0" marL="0" rtl="0" algn="l">
              <a:spcBef>
                <a:spcPts val="500"/>
              </a:spcBef>
              <a:spcAft>
                <a:spcPts val="0"/>
              </a:spcAft>
              <a:buNone/>
            </a:pPr>
            <a:r>
              <a:rPr b="1" lang="en"/>
              <a:t>Think aloud</a:t>
            </a:r>
            <a:r>
              <a:rPr lang="en"/>
              <a:t> as you </a:t>
            </a:r>
            <a:r>
              <a:rPr lang="en"/>
              <a:t>interpret</a:t>
            </a:r>
            <a:r>
              <a:rPr lang="en"/>
              <a:t> the top visual model. </a:t>
            </a:r>
            <a:r>
              <a:rPr b="1" lang="en"/>
              <a:t>C</a:t>
            </a:r>
            <a:r>
              <a:rPr b="1" lang="en"/>
              <a:t>lick</a:t>
            </a:r>
            <a:r>
              <a:rPr lang="en"/>
              <a:t> once to reveal 3 and 1, respectively. </a:t>
            </a:r>
            <a:endParaRPr/>
          </a:p>
          <a:p>
            <a:pPr indent="0" lvl="0" marL="0" rtl="0" algn="l">
              <a:spcBef>
                <a:spcPts val="500"/>
              </a:spcBef>
              <a:spcAft>
                <a:spcPts val="0"/>
              </a:spcAft>
              <a:buNone/>
            </a:pPr>
            <a:r>
              <a:rPr b="1" lang="en">
                <a:solidFill>
                  <a:schemeClr val="dk1"/>
                </a:solidFill>
              </a:rPr>
              <a:t>Repeat</a:t>
            </a:r>
            <a:r>
              <a:rPr lang="en">
                <a:solidFill>
                  <a:schemeClr val="dk1"/>
                </a:solidFill>
              </a:rPr>
              <a:t> for bottom fraction:</a:t>
            </a:r>
            <a:r>
              <a:rPr lang="en">
                <a:solidFill>
                  <a:schemeClr val="dk1"/>
                </a:solidFill>
              </a:rPr>
              <a:t> </a:t>
            </a:r>
            <a:r>
              <a:rPr b="1" lang="en">
                <a:solidFill>
                  <a:schemeClr val="dk1"/>
                </a:solidFill>
              </a:rPr>
              <a:t>click </a:t>
            </a:r>
            <a:r>
              <a:rPr lang="en">
                <a:solidFill>
                  <a:schemeClr val="dk1"/>
                </a:solidFill>
              </a:rPr>
              <a:t>again to reveal 8 and 1, respectively.</a:t>
            </a:r>
            <a:endParaRPr>
              <a:solidFill>
                <a:schemeClr val="dk1"/>
              </a:solidFill>
            </a:endParaRPr>
          </a:p>
          <a:p>
            <a:pPr indent="0" lvl="0" marL="0" rtl="0" algn="l">
              <a:spcBef>
                <a:spcPts val="500"/>
              </a:spcBef>
              <a:spcAft>
                <a:spcPts val="500"/>
              </a:spcAft>
              <a:buClr>
                <a:schemeClr val="dk1"/>
              </a:buClr>
              <a:buSzPts val="1100"/>
              <a:buFont typeface="Arial"/>
              <a:buNone/>
            </a:pPr>
            <a:r>
              <a:rPr b="1" lang="en">
                <a:solidFill>
                  <a:schemeClr val="dk1"/>
                </a:solidFill>
              </a:rPr>
              <a:t>Explain </a:t>
            </a:r>
            <a:r>
              <a:rPr lang="en">
                <a:solidFill>
                  <a:schemeClr val="dk1"/>
                </a:solidFill>
              </a:rPr>
              <a:t>“If I want to compare these two fractions using the &gt; (greater than) sign, I am going to place the larger fraction to the left. I can see that one-third is larger, so it is going on the left.” </a:t>
            </a:r>
            <a:r>
              <a:rPr b="1" lang="en"/>
              <a:t>Click</a:t>
            </a:r>
            <a:r>
              <a:rPr lang="en"/>
              <a:t> to reveal</a:t>
            </a:r>
            <a:r>
              <a:rPr lang="en" sz="1500"/>
              <a:t> ⅓ </a:t>
            </a:r>
            <a:r>
              <a:rPr lang="en"/>
              <a:t>and </a:t>
            </a:r>
            <a:r>
              <a:rPr lang="en" sz="1500"/>
              <a:t>⅛.</a:t>
            </a:r>
            <a:endParaRPr sz="1500"/>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9" name="Shape 819"/>
        <p:cNvGrpSpPr/>
        <p:nvPr/>
      </p:nvGrpSpPr>
      <p:grpSpPr>
        <a:xfrm>
          <a:off x="0" y="0"/>
          <a:ext cx="0" cy="0"/>
          <a:chOff x="0" y="0"/>
          <a:chExt cx="0" cy="0"/>
        </a:xfrm>
      </p:grpSpPr>
      <p:sp>
        <p:nvSpPr>
          <p:cNvPr id="820" name="Google Shape;820;g12a77153226_0_1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1" name="Google Shape;821;g12a77153226_0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i="1" lang="en">
                <a:solidFill>
                  <a:schemeClr val="dk1"/>
                </a:solidFill>
              </a:rPr>
              <a:t>Note: This slide is optional. Present only if students need practice ordering unit fractions.</a:t>
            </a:r>
            <a:endParaRPr i="1">
              <a:solidFill>
                <a:schemeClr val="dk1"/>
              </a:solidFill>
            </a:endParaRPr>
          </a:p>
          <a:p>
            <a:pPr indent="0" lvl="0" marL="0" rtl="0" algn="l">
              <a:spcBef>
                <a:spcPts val="500"/>
              </a:spcBef>
              <a:spcAft>
                <a:spcPts val="0"/>
              </a:spcAft>
              <a:buClr>
                <a:schemeClr val="dk1"/>
              </a:buClr>
              <a:buSzPts val="1100"/>
              <a:buFont typeface="Arial"/>
              <a:buNone/>
            </a:pPr>
            <a:r>
              <a:rPr b="1" lang="en"/>
              <a:t>Have </a:t>
            </a:r>
            <a:r>
              <a:rPr lang="en"/>
              <a:t>students</a:t>
            </a:r>
            <a:r>
              <a:rPr lang="en"/>
              <a:t> order the shaded units for practice, starting with the smallest and ending with the largest. </a:t>
            </a:r>
            <a:r>
              <a:rPr b="1" lang="en"/>
              <a:t>Specify</a:t>
            </a:r>
            <a:r>
              <a:rPr lang="en"/>
              <a:t> whether you want to students to write as an inequality.</a:t>
            </a:r>
            <a:endParaRPr/>
          </a:p>
          <a:p>
            <a:pPr indent="0" lvl="0" marL="0" rtl="0" algn="l">
              <a:spcBef>
                <a:spcPts val="0"/>
              </a:spcBef>
              <a:spcAft>
                <a:spcPts val="0"/>
              </a:spcAft>
              <a:buNone/>
            </a:pPr>
            <a:r>
              <a:rPr lang="en"/>
              <a:t>As an inequality: </a:t>
            </a:r>
            <a:r>
              <a:rPr lang="en" sz="1500">
                <a:solidFill>
                  <a:schemeClr val="dk1"/>
                </a:solidFill>
              </a:rPr>
              <a:t>⅛ &lt; ⅕ &lt; ¼ </a:t>
            </a:r>
            <a:r>
              <a:rPr lang="en" sz="1500"/>
              <a:t> </a:t>
            </a:r>
            <a:endParaRPr sz="1500"/>
          </a:p>
          <a:p>
            <a:pPr indent="0" lvl="0" marL="0" rtl="0" algn="l">
              <a:spcBef>
                <a:spcPts val="0"/>
              </a:spcBef>
              <a:spcAft>
                <a:spcPts val="0"/>
              </a:spcAft>
              <a:buNone/>
            </a:pPr>
            <a:r>
              <a:rPr lang="en"/>
              <a:t>As a list: </a:t>
            </a:r>
            <a:r>
              <a:rPr lang="en" sz="1500">
                <a:solidFill>
                  <a:schemeClr val="dk1"/>
                </a:solidFill>
              </a:rPr>
              <a:t>⅛, ⅕, ¼ </a:t>
            </a:r>
            <a:endParaRPr i="1">
              <a:solidFill>
                <a:schemeClr val="dk1"/>
              </a:solidFill>
            </a:endParaRPr>
          </a:p>
          <a:p>
            <a:pPr indent="0" lvl="0" marL="0" rtl="0" algn="l">
              <a:spcBef>
                <a:spcPts val="0"/>
              </a:spcBef>
              <a:spcAft>
                <a:spcPts val="0"/>
              </a:spcAft>
              <a:buNone/>
            </a:pPr>
            <a:r>
              <a:t/>
            </a:r>
            <a:endParaRPr i="1">
              <a:solidFill>
                <a:schemeClr val="dk1"/>
              </a:solidFill>
            </a:endParaRPr>
          </a:p>
          <a:p>
            <a:pPr indent="0" lvl="0" marL="0" rtl="0" algn="l">
              <a:spcBef>
                <a:spcPts val="0"/>
              </a:spcBef>
              <a:spcAft>
                <a:spcPts val="0"/>
              </a:spcAft>
              <a:buNone/>
            </a:pPr>
            <a:r>
              <a:t/>
            </a:r>
            <a:endParaRPr sz="1500"/>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9" name="Shape 869"/>
        <p:cNvGrpSpPr/>
        <p:nvPr/>
      </p:nvGrpSpPr>
      <p:grpSpPr>
        <a:xfrm>
          <a:off x="0" y="0"/>
          <a:ext cx="0" cy="0"/>
          <a:chOff x="0" y="0"/>
          <a:chExt cx="0" cy="0"/>
        </a:xfrm>
      </p:grpSpPr>
      <p:sp>
        <p:nvSpPr>
          <p:cNvPr id="870" name="Google Shape;870;g1377b71bc2d_1_1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1" name="Google Shape;871;g1377b71bc2d_1_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Check in </a:t>
            </a:r>
            <a:r>
              <a:rPr lang="en">
                <a:solidFill>
                  <a:schemeClr val="dk1"/>
                </a:solidFill>
              </a:rPr>
              <a:t>with students, reminding</a:t>
            </a:r>
            <a:r>
              <a:rPr b="1" lang="en">
                <a:solidFill>
                  <a:schemeClr val="dk1"/>
                </a:solidFill>
              </a:rPr>
              <a:t> </a:t>
            </a:r>
            <a:r>
              <a:rPr lang="en">
                <a:solidFill>
                  <a:schemeClr val="dk1"/>
                </a:solidFill>
              </a:rPr>
              <a:t>them that the third main objective today is to compare unit fractions using modeling </a:t>
            </a:r>
            <a:r>
              <a:rPr i="1" lang="en">
                <a:solidFill>
                  <a:schemeClr val="dk1"/>
                </a:solidFill>
              </a:rPr>
              <a:t>and </a:t>
            </a:r>
            <a:r>
              <a:rPr lang="en">
                <a:solidFill>
                  <a:schemeClr val="dk1"/>
                </a:solidFill>
              </a:rPr>
              <a:t>reasoning about their sizes. </a:t>
            </a:r>
            <a:endParaRPr>
              <a:solidFill>
                <a:schemeClr val="dk1"/>
              </a:solidFill>
            </a:endParaRPr>
          </a:p>
          <a:p>
            <a:pPr indent="0" lvl="0" marL="0" rtl="0" algn="l">
              <a:spcBef>
                <a:spcPts val="0"/>
              </a:spcBef>
              <a:spcAft>
                <a:spcPts val="0"/>
              </a:spcAft>
              <a:buNone/>
            </a:pPr>
            <a:r>
              <a:rPr b="1" lang="en">
                <a:solidFill>
                  <a:schemeClr val="dk1"/>
                </a:solidFill>
              </a:rPr>
              <a:t>Ask</a:t>
            </a:r>
            <a:r>
              <a:rPr lang="en">
                <a:solidFill>
                  <a:schemeClr val="dk1"/>
                </a:solidFill>
              </a:rPr>
              <a:t> students to participate in “Put a finger down”</a:t>
            </a:r>
            <a:endParaRPr>
              <a:solidFill>
                <a:schemeClr val="dk1"/>
              </a:solidFill>
            </a:endParaRPr>
          </a:p>
          <a:p>
            <a:pPr indent="0" lvl="0" marL="0" rtl="0" algn="l">
              <a:spcBef>
                <a:spcPts val="0"/>
              </a:spcBef>
              <a:spcAft>
                <a:spcPts val="0"/>
              </a:spcAft>
              <a:buNone/>
            </a:pPr>
            <a:r>
              <a:rPr b="1" lang="en">
                <a:solidFill>
                  <a:schemeClr val="dk1"/>
                </a:solidFill>
              </a:rPr>
              <a:t>Read </a:t>
            </a:r>
            <a:r>
              <a:rPr lang="en">
                <a:solidFill>
                  <a:schemeClr val="dk1"/>
                </a:solidFill>
              </a:rPr>
              <a:t>off statements.</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b="1" lang="en">
                <a:solidFill>
                  <a:schemeClr val="dk1"/>
                </a:solidFill>
              </a:rPr>
              <a:t>Ask</a:t>
            </a:r>
            <a:r>
              <a:rPr lang="en">
                <a:solidFill>
                  <a:schemeClr val="dk1"/>
                </a:solidFill>
              </a:rPr>
              <a:t> students what needs to be reviewed or clarified now that the instructional parts of the lesson are over.</a:t>
            </a:r>
            <a:endParaRPr>
              <a:solidFill>
                <a:schemeClr val="dk1"/>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7" name="Shape 877"/>
        <p:cNvGrpSpPr/>
        <p:nvPr/>
      </p:nvGrpSpPr>
      <p:grpSpPr>
        <a:xfrm>
          <a:off x="0" y="0"/>
          <a:ext cx="0" cy="0"/>
          <a:chOff x="0" y="0"/>
          <a:chExt cx="0" cy="0"/>
        </a:xfrm>
      </p:grpSpPr>
      <p:sp>
        <p:nvSpPr>
          <p:cNvPr id="878" name="Google Shape;878;g14555e22086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9" name="Google Shape;879;g14555e22086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5" name="Shape 885"/>
        <p:cNvGrpSpPr/>
        <p:nvPr/>
      </p:nvGrpSpPr>
      <p:grpSpPr>
        <a:xfrm>
          <a:off x="0" y="0"/>
          <a:ext cx="0" cy="0"/>
          <a:chOff x="0" y="0"/>
          <a:chExt cx="0" cy="0"/>
        </a:xfrm>
      </p:grpSpPr>
      <p:sp>
        <p:nvSpPr>
          <p:cNvPr id="886" name="Google Shape;886;g14555e22086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7" name="Google Shape;887;g14555e22086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3" name="Shape 893"/>
        <p:cNvGrpSpPr/>
        <p:nvPr/>
      </p:nvGrpSpPr>
      <p:grpSpPr>
        <a:xfrm>
          <a:off x="0" y="0"/>
          <a:ext cx="0" cy="0"/>
          <a:chOff x="0" y="0"/>
          <a:chExt cx="0" cy="0"/>
        </a:xfrm>
      </p:grpSpPr>
      <p:sp>
        <p:nvSpPr>
          <p:cNvPr id="894" name="Google Shape;894;g13f833e5174_0_27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5" name="Google Shape;895;g13f833e5174_0_27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11ee227ab4b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11ee227ab4b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These independent mini-lessons can be assigned to any </a:t>
            </a:r>
            <a:r>
              <a:rPr lang="en"/>
              <a:t>students</a:t>
            </a:r>
            <a:r>
              <a:rPr lang="en"/>
              <a:t> who seem to be struggling with certain concepts that students are assumed to have learned.</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3" name="Shape 903"/>
        <p:cNvGrpSpPr/>
        <p:nvPr/>
      </p:nvGrpSpPr>
      <p:grpSpPr>
        <a:xfrm>
          <a:off x="0" y="0"/>
          <a:ext cx="0" cy="0"/>
          <a:chOff x="0" y="0"/>
          <a:chExt cx="0" cy="0"/>
        </a:xfrm>
      </p:grpSpPr>
      <p:sp>
        <p:nvSpPr>
          <p:cNvPr id="904" name="Google Shape;904;g13f833e5174_0_27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5" name="Google Shape;905;g13f833e5174_0_27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Partition a shape into 1-8 equal parts (2.G.3)</a:t>
            </a:r>
            <a:endParaRPr>
              <a:solidFill>
                <a:schemeClr val="dk1"/>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0" name="Shape 920"/>
        <p:cNvGrpSpPr/>
        <p:nvPr/>
      </p:nvGrpSpPr>
      <p:grpSpPr>
        <a:xfrm>
          <a:off x="0" y="0"/>
          <a:ext cx="0" cy="0"/>
          <a:chOff x="0" y="0"/>
          <a:chExt cx="0" cy="0"/>
        </a:xfrm>
      </p:grpSpPr>
      <p:sp>
        <p:nvSpPr>
          <p:cNvPr id="921" name="Google Shape;921;g15feab0511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2" name="Google Shape;922;g15feab0511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Model:</a:t>
            </a:r>
            <a:endParaRPr/>
          </a:p>
          <a:p>
            <a:pPr indent="-298450" lvl="0" marL="457200" rtl="0" algn="l">
              <a:spcBef>
                <a:spcPts val="0"/>
              </a:spcBef>
              <a:spcAft>
                <a:spcPts val="0"/>
              </a:spcAft>
              <a:buSzPts val="1100"/>
              <a:buChar char="●"/>
            </a:pPr>
            <a:r>
              <a:rPr lang="en"/>
              <a:t>Order two to four fractional units of the same whole according to size (2.NF.3d)</a:t>
            </a:r>
            <a:endParaRPr/>
          </a:p>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7" name="Shape 947"/>
        <p:cNvGrpSpPr/>
        <p:nvPr/>
      </p:nvGrpSpPr>
      <p:grpSpPr>
        <a:xfrm>
          <a:off x="0" y="0"/>
          <a:ext cx="0" cy="0"/>
          <a:chOff x="0" y="0"/>
          <a:chExt cx="0" cy="0"/>
        </a:xfrm>
      </p:grpSpPr>
      <p:sp>
        <p:nvSpPr>
          <p:cNvPr id="948" name="Google Shape;948;g13bba3a7d2e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9" name="Google Shape;949;g13bba3a7d2e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dk1"/>
                </a:solidFill>
              </a:rPr>
              <a:t>Explanation of GOLD slides:</a:t>
            </a:r>
            <a:endParaRPr u="sng">
              <a:solidFill>
                <a:schemeClr val="dk1"/>
              </a:solidFill>
            </a:endParaRPr>
          </a:p>
          <a:p>
            <a:pPr indent="0" lvl="0" marL="0" rtl="0" algn="l">
              <a:spcBef>
                <a:spcPts val="400"/>
              </a:spcBef>
              <a:spcAft>
                <a:spcPts val="0"/>
              </a:spcAft>
              <a:buNone/>
            </a:pPr>
            <a:r>
              <a:rPr lang="en">
                <a:solidFill>
                  <a:schemeClr val="dk1"/>
                </a:solidFill>
              </a:rPr>
              <a:t>Irish myth says that if you get to the end of a rainbow, you will find a pot of gold. Leprechaun folklore has withstood the test of time, and it’s easy to see why: it’s a fun and light-hearted trope that doesn’t rely on harmful stereotyping and can be understood by most people groups. Plus, who doesn’t love a rainbow!</a:t>
            </a:r>
            <a:endParaRPr>
              <a:solidFill>
                <a:schemeClr val="dk1"/>
              </a:solidFill>
            </a:endParaRPr>
          </a:p>
          <a:p>
            <a:pPr indent="0" lvl="0" marL="0" rtl="0" algn="l">
              <a:spcBef>
                <a:spcPts val="1000"/>
              </a:spcBef>
              <a:spcAft>
                <a:spcPts val="0"/>
              </a:spcAft>
              <a:buNone/>
            </a:pPr>
            <a:r>
              <a:rPr lang="en">
                <a:solidFill>
                  <a:schemeClr val="dk1"/>
                </a:solidFill>
              </a:rPr>
              <a:t>Chasing a rainbow in search of gold has become a universal symbol of what it means to pursue something. Humans tend to be chasers by nature. Sometimes, the pursuit is not out of a genuine desire for that object of desire, but simply for </a:t>
            </a:r>
            <a:r>
              <a:rPr i="1" lang="en">
                <a:solidFill>
                  <a:schemeClr val="dk1"/>
                </a:solidFill>
              </a:rPr>
              <a:t>the pursuit itself, </a:t>
            </a:r>
            <a:r>
              <a:rPr lang="en">
                <a:solidFill>
                  <a:schemeClr val="dk1"/>
                </a:solidFill>
              </a:rPr>
              <a:t>to have something to work toward and to experience the wonder of figuring something out. In life, we never actually know whether our current pursuit will result in what we define as success. However, t</a:t>
            </a:r>
            <a:r>
              <a:rPr lang="en">
                <a:solidFill>
                  <a:schemeClr val="dk1"/>
                </a:solidFill>
              </a:rPr>
              <a:t>ime spent on learning is never wasted.</a:t>
            </a:r>
            <a:r>
              <a:rPr lang="en">
                <a:solidFill>
                  <a:schemeClr val="dk1"/>
                </a:solidFill>
              </a:rPr>
              <a:t> Many of our pursuits in classes end in a nice, neat answer. Then, sometimes, we get an answer that sends us on yet another chase. Furthermore, s</a:t>
            </a:r>
            <a:endParaRPr>
              <a:solidFill>
                <a:schemeClr val="dk1"/>
              </a:solidFill>
            </a:endParaRPr>
          </a:p>
          <a:p>
            <a:pPr indent="0" lvl="0" marL="0" rtl="0" algn="l">
              <a:spcBef>
                <a:spcPts val="1000"/>
              </a:spcBef>
              <a:spcAft>
                <a:spcPts val="1000"/>
              </a:spcAft>
              <a:buNone/>
            </a:pPr>
            <a:r>
              <a:rPr lang="en">
                <a:solidFill>
                  <a:schemeClr val="dk1"/>
                </a:solidFill>
              </a:rPr>
              <a:t>ome journeys have no end at all, which causes the experience to become the treasure itself. To guarantee finding the gold, it is best to be </a:t>
            </a:r>
            <a:r>
              <a:rPr lang="en">
                <a:solidFill>
                  <a:schemeClr val="dk1"/>
                </a:solidFill>
              </a:rPr>
              <a:t>open-minded, flexible, and willing to learn, unlearn, and relearn.</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3" name="Shape 953"/>
        <p:cNvGrpSpPr/>
        <p:nvPr/>
      </p:nvGrpSpPr>
      <p:grpSpPr>
        <a:xfrm>
          <a:off x="0" y="0"/>
          <a:ext cx="0" cy="0"/>
          <a:chOff x="0" y="0"/>
          <a:chExt cx="0" cy="0"/>
        </a:xfrm>
      </p:grpSpPr>
      <p:sp>
        <p:nvSpPr>
          <p:cNvPr id="954" name="Google Shape;954;g13c5fae56b0_1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5" name="Google Shape;955;g13c5fae56b0_1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Read </a:t>
            </a:r>
            <a:r>
              <a:rPr lang="en"/>
              <a:t>intro.</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Text in slide:</a:t>
            </a:r>
            <a:endParaRPr/>
          </a:p>
          <a:p>
            <a:pPr indent="0" lvl="0" marL="0" rtl="0" algn="l">
              <a:lnSpc>
                <a:spcPct val="115000"/>
              </a:lnSpc>
              <a:spcBef>
                <a:spcPts val="1000"/>
              </a:spcBef>
              <a:spcAft>
                <a:spcPts val="0"/>
              </a:spcAft>
              <a:buNone/>
            </a:pPr>
            <a:r>
              <a:rPr lang="en">
                <a:latin typeface="Montserrat"/>
                <a:ea typeface="Montserrat"/>
                <a:cs typeface="Montserrat"/>
                <a:sym typeface="Montserrat"/>
              </a:rPr>
              <a:t>This is a true story, starring A&amp;W and McDonalds restaurant chains.</a:t>
            </a:r>
            <a:endParaRPr>
              <a:latin typeface="Montserrat"/>
              <a:ea typeface="Montserrat"/>
              <a:cs typeface="Montserrat"/>
              <a:sym typeface="Montserrat"/>
            </a:endParaRPr>
          </a:p>
          <a:p>
            <a:pPr indent="0" lvl="0" marL="0" rtl="0" algn="l">
              <a:lnSpc>
                <a:spcPct val="115000"/>
              </a:lnSpc>
              <a:spcBef>
                <a:spcPts val="600"/>
              </a:spcBef>
              <a:spcAft>
                <a:spcPts val="600"/>
              </a:spcAft>
              <a:buNone/>
            </a:pPr>
            <a:r>
              <a:rPr lang="en">
                <a:latin typeface="Montserrat"/>
                <a:ea typeface="Montserrat"/>
                <a:cs typeface="Montserrat"/>
                <a:sym typeface="Montserrat"/>
              </a:rPr>
              <a:t>In the 1980s, McDonalds had been enjoying success with their larger-than-life burger called the Quarter Pounder. To nobody’s surprise, it had been very successful in the American markets since its debut in the early 70s. So much so that another chain decided to try to compete.</a:t>
            </a:r>
            <a:endParaRPr>
              <a:latin typeface="Montserrat"/>
              <a:ea typeface="Montserrat"/>
              <a:cs typeface="Montserrat"/>
              <a:sym typeface="Montserrat"/>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1" name="Shape 971"/>
        <p:cNvGrpSpPr/>
        <p:nvPr/>
      </p:nvGrpSpPr>
      <p:grpSpPr>
        <a:xfrm>
          <a:off x="0" y="0"/>
          <a:ext cx="0" cy="0"/>
          <a:chOff x="0" y="0"/>
          <a:chExt cx="0" cy="0"/>
        </a:xfrm>
      </p:grpSpPr>
      <p:sp>
        <p:nvSpPr>
          <p:cNvPr id="972" name="Google Shape;972;g12d72eac19b_2_1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3" name="Google Shape;973;g12d72eac19b_2_1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Options for storytelling:</a:t>
            </a:r>
            <a:endParaRPr>
              <a:solidFill>
                <a:schemeClr val="dk1"/>
              </a:solidFill>
            </a:endParaRPr>
          </a:p>
          <a:p>
            <a:pPr indent="-298450" lvl="0" marL="457200" rtl="0" algn="l">
              <a:lnSpc>
                <a:spcPct val="115000"/>
              </a:lnSpc>
              <a:spcBef>
                <a:spcPts val="500"/>
              </a:spcBef>
              <a:spcAft>
                <a:spcPts val="0"/>
              </a:spcAft>
              <a:buSzPts val="1100"/>
              <a:buAutoNum type="arabicPeriod"/>
            </a:pPr>
            <a:r>
              <a:rPr b="1" lang="en"/>
              <a:t>Play</a:t>
            </a:r>
            <a:r>
              <a:rPr lang="en"/>
              <a:t> this shortened clip and then go to Slide 53 for questions.</a:t>
            </a:r>
            <a:endParaRPr/>
          </a:p>
          <a:p>
            <a:pPr indent="-298450" lvl="0" marL="457200" rtl="0" algn="l">
              <a:lnSpc>
                <a:spcPct val="115000"/>
              </a:lnSpc>
              <a:spcBef>
                <a:spcPts val="0"/>
              </a:spcBef>
              <a:spcAft>
                <a:spcPts val="0"/>
              </a:spcAft>
              <a:buSzPts val="1100"/>
              <a:buAutoNum type="arabicPeriod"/>
            </a:pPr>
            <a:r>
              <a:rPr b="1" lang="en">
                <a:solidFill>
                  <a:schemeClr val="dk1"/>
                </a:solidFill>
              </a:rPr>
              <a:t>See</a:t>
            </a:r>
            <a:r>
              <a:rPr lang="en">
                <a:solidFill>
                  <a:schemeClr val="dk1"/>
                </a:solidFill>
              </a:rPr>
              <a:t> next seven slides for the story retold, as illustrated by </a:t>
            </a:r>
            <a:r>
              <a:rPr i="1" lang="en">
                <a:solidFill>
                  <a:schemeClr val="dk1"/>
                </a:solidFill>
              </a:rPr>
              <a:t>The Office</a:t>
            </a:r>
            <a:r>
              <a:rPr lang="en">
                <a:solidFill>
                  <a:schemeClr val="dk1"/>
                </a:solidFill>
              </a:rPr>
              <a:t>.</a:t>
            </a:r>
            <a:endParaRPr/>
          </a:p>
          <a:p>
            <a:pPr indent="-298450" lvl="0" marL="457200" rtl="0" algn="l">
              <a:lnSpc>
                <a:spcPct val="115000"/>
              </a:lnSpc>
              <a:spcBef>
                <a:spcPts val="0"/>
              </a:spcBef>
              <a:spcAft>
                <a:spcPts val="0"/>
              </a:spcAft>
              <a:buSzPts val="1100"/>
              <a:buAutoNum type="arabicPeriod"/>
            </a:pPr>
            <a:r>
              <a:rPr b="1" lang="en"/>
              <a:t>Read</a:t>
            </a:r>
            <a:r>
              <a:rPr lang="en"/>
              <a:t> A&amp;W’s blog together:</a:t>
            </a:r>
            <a:r>
              <a:rPr lang="en" u="sng">
                <a:solidFill>
                  <a:schemeClr val="hlink"/>
                </a:solidFill>
                <a:hlinkClick r:id="rId2"/>
              </a:rPr>
              <a:t> </a:t>
            </a:r>
            <a:r>
              <a:rPr lang="en" u="sng">
                <a:solidFill>
                  <a:schemeClr val="hlink"/>
                </a:solidFill>
                <a:hlinkClick r:id="rId3"/>
              </a:rPr>
              <a:t>https://awrestaurants.com/blog/aw-third-pound-burger-fractions</a:t>
            </a:r>
            <a:r>
              <a:rPr i="1" lang="en"/>
              <a:t>, </a:t>
            </a:r>
            <a:r>
              <a:rPr lang="en"/>
              <a:t>use slides 53-55 for deeper thinking questions.</a:t>
            </a:r>
            <a:endParaRPr sz="1000">
              <a:solidFill>
                <a:schemeClr val="dk1"/>
              </a:solidFill>
            </a:endParaRPr>
          </a:p>
          <a:p>
            <a:pPr indent="0" lvl="0" marL="0" rtl="0" algn="l">
              <a:lnSpc>
                <a:spcPct val="115000"/>
              </a:lnSpc>
              <a:spcBef>
                <a:spcPts val="500"/>
              </a:spcBef>
              <a:spcAft>
                <a:spcPts val="0"/>
              </a:spcAft>
              <a:buNone/>
            </a:pPr>
            <a:r>
              <a:rPr lang="en">
                <a:solidFill>
                  <a:schemeClr val="dk1"/>
                </a:solidFill>
              </a:rPr>
              <a:t>To </a:t>
            </a:r>
            <a:r>
              <a:rPr b="1" lang="en">
                <a:solidFill>
                  <a:schemeClr val="dk1"/>
                </a:solidFill>
              </a:rPr>
              <a:t>engage</a:t>
            </a:r>
            <a:r>
              <a:rPr lang="en">
                <a:solidFill>
                  <a:schemeClr val="dk1"/>
                </a:solidFill>
              </a:rPr>
              <a:t> students with comprehension questions, punctuate the story’s in-class narration as necessary. </a:t>
            </a:r>
            <a:endParaRPr>
              <a:solidFill>
                <a:schemeClr val="dk1"/>
              </a:solidFill>
            </a:endParaRPr>
          </a:p>
          <a:p>
            <a:pPr indent="0" lvl="0" marL="0" rtl="0" algn="l">
              <a:lnSpc>
                <a:spcPct val="115000"/>
              </a:lnSpc>
              <a:spcBef>
                <a:spcPts val="0"/>
              </a:spcBef>
              <a:spcAft>
                <a:spcPts val="0"/>
              </a:spcAft>
              <a:buNone/>
            </a:pPr>
            <a:r>
              <a:rPr b="1" lang="en">
                <a:solidFill>
                  <a:schemeClr val="dk1"/>
                </a:solidFill>
              </a:rPr>
              <a:t>Ask</a:t>
            </a:r>
            <a:r>
              <a:rPr lang="en">
                <a:solidFill>
                  <a:schemeClr val="dk1"/>
                </a:solidFill>
              </a:rPr>
              <a:t> questions at the end of the video to ensure understanding.</a:t>
            </a:r>
            <a:endParaRPr i="1" sz="1000">
              <a:solidFill>
                <a:schemeClr val="dk1"/>
              </a:solidFill>
            </a:endParaRPr>
          </a:p>
          <a:p>
            <a:pPr indent="0" lvl="0" marL="0" rtl="0" algn="l">
              <a:lnSpc>
                <a:spcPct val="115000"/>
              </a:lnSpc>
              <a:spcBef>
                <a:spcPts val="0"/>
              </a:spcBef>
              <a:spcAft>
                <a:spcPts val="0"/>
              </a:spcAft>
              <a:buNone/>
            </a:pPr>
            <a:r>
              <a:t/>
            </a:r>
            <a:endParaRPr i="1" sz="1000">
              <a:solidFill>
                <a:schemeClr val="dk1"/>
              </a:solidFill>
            </a:endParaRPr>
          </a:p>
          <a:p>
            <a:pPr indent="0" lvl="0" marL="0" rtl="0" algn="l">
              <a:lnSpc>
                <a:spcPct val="115000"/>
              </a:lnSpc>
              <a:spcBef>
                <a:spcPts val="0"/>
              </a:spcBef>
              <a:spcAft>
                <a:spcPts val="0"/>
              </a:spcAft>
              <a:buNone/>
            </a:pPr>
            <a:r>
              <a:rPr i="1" lang="en" sz="1000">
                <a:solidFill>
                  <a:schemeClr val="dk1"/>
                </a:solidFill>
              </a:rPr>
              <a:t>For instructors to build their own background knowledge, this thorough article discusses the larger implications of the lessons learned:</a:t>
            </a:r>
            <a:r>
              <a:rPr lang="en" sz="1000">
                <a:solidFill>
                  <a:schemeClr val="dk1"/>
                </a:solidFill>
              </a:rPr>
              <a:t> </a:t>
            </a:r>
            <a:r>
              <a:rPr lang="en" sz="1000" u="sng">
                <a:solidFill>
                  <a:schemeClr val="hlink"/>
                </a:solidFill>
                <a:hlinkClick r:id="rId4"/>
              </a:rPr>
              <a:t>https://bettermarketing.pub/the-a-w-third-pounder-failed-because-people-didnt-understand-fractions-a86b966a973a</a:t>
            </a:r>
            <a:endParaRPr i="1" sz="1000">
              <a:solidFill>
                <a:schemeClr val="dk1"/>
              </a:solidFil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8" name="Shape 988"/>
        <p:cNvGrpSpPr/>
        <p:nvPr/>
      </p:nvGrpSpPr>
      <p:grpSpPr>
        <a:xfrm>
          <a:off x="0" y="0"/>
          <a:ext cx="0" cy="0"/>
          <a:chOff x="0" y="0"/>
          <a:chExt cx="0" cy="0"/>
        </a:xfrm>
      </p:grpSpPr>
      <p:sp>
        <p:nvSpPr>
          <p:cNvPr id="989" name="Google Shape;989;g1377b71bc2d_1_1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0" name="Google Shape;990;g1377b71bc2d_1_1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Click</a:t>
            </a:r>
            <a:r>
              <a:rPr lang="en">
                <a:solidFill>
                  <a:schemeClr val="dk1"/>
                </a:solidFill>
              </a:rPr>
              <a:t> for GIF.</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Text in slide:</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latin typeface="Montserrat"/>
                <a:ea typeface="Montserrat"/>
                <a:cs typeface="Montserrat"/>
                <a:sym typeface="Montserrat"/>
              </a:rPr>
              <a:t>In the 1980s, A. Alfred Taubman had just bought A&amp;W, a direct competitor of McDonalds. Seeing the success that McDonalds was having with their QP burger, Taubman decided to compete. A&amp;W released their Third-of-a-Pound Burger.</a:t>
            </a:r>
            <a:endParaRPr>
              <a:solidFill>
                <a:schemeClr val="dk1"/>
              </a:solidFill>
              <a:latin typeface="Montserrat"/>
              <a:ea typeface="Montserrat"/>
              <a:cs typeface="Montserrat"/>
              <a:sym typeface="Montserrat"/>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7" name="Shape 1007"/>
        <p:cNvGrpSpPr/>
        <p:nvPr/>
      </p:nvGrpSpPr>
      <p:grpSpPr>
        <a:xfrm>
          <a:off x="0" y="0"/>
          <a:ext cx="0" cy="0"/>
          <a:chOff x="0" y="0"/>
          <a:chExt cx="0" cy="0"/>
        </a:xfrm>
      </p:grpSpPr>
      <p:sp>
        <p:nvSpPr>
          <p:cNvPr id="1008" name="Google Shape;1008;g1377b71bc2d_1_2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9" name="Google Shape;1009;g1377b71bc2d_1_2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Click</a:t>
            </a:r>
            <a:r>
              <a:rPr lang="en">
                <a:solidFill>
                  <a:schemeClr val="dk1"/>
                </a:solidFill>
              </a:rPr>
              <a:t> for image (x2).</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Text in slide:</a:t>
            </a:r>
            <a:endParaRPr>
              <a:solidFill>
                <a:schemeClr val="dk1"/>
              </a:solidFill>
            </a:endParaRPr>
          </a:p>
          <a:p>
            <a:pPr indent="0" lvl="0" marL="0" rtl="0" algn="l">
              <a:spcBef>
                <a:spcPts val="1000"/>
              </a:spcBef>
              <a:spcAft>
                <a:spcPts val="0"/>
              </a:spcAft>
              <a:buClr>
                <a:schemeClr val="dk1"/>
              </a:buClr>
              <a:buSzPts val="1100"/>
              <a:buFont typeface="Arial"/>
              <a:buNone/>
            </a:pPr>
            <a:r>
              <a:rPr lang="en">
                <a:solidFill>
                  <a:schemeClr val="dk1"/>
                </a:solidFill>
                <a:latin typeface="Montserrat"/>
                <a:ea typeface="Montserrat"/>
                <a:cs typeface="Montserrat"/>
                <a:sym typeface="Montserrat"/>
              </a:rPr>
              <a:t>Taubman put full effort into setting the TPB up for success. At ⅓ of a pound, the TPB was bigger and even outperformed the QP in blind taste tests. </a:t>
            </a:r>
            <a:endParaRPr>
              <a:solidFill>
                <a:schemeClr val="dk1"/>
              </a:solidFill>
              <a:latin typeface="Montserrat"/>
              <a:ea typeface="Montserrat"/>
              <a:cs typeface="Montserrat"/>
              <a:sym typeface="Montserrat"/>
            </a:endParaRPr>
          </a:p>
          <a:p>
            <a:pPr indent="0" lvl="0" marL="0" rtl="0" algn="l">
              <a:spcBef>
                <a:spcPts val="1000"/>
              </a:spcBef>
              <a:spcAft>
                <a:spcPts val="0"/>
              </a:spcAft>
              <a:buClr>
                <a:schemeClr val="dk1"/>
              </a:buClr>
              <a:buSzPts val="1100"/>
              <a:buFont typeface="Arial"/>
              <a:buNone/>
            </a:pPr>
            <a:r>
              <a:rPr lang="en">
                <a:solidFill>
                  <a:schemeClr val="dk1"/>
                </a:solidFill>
                <a:latin typeface="Montserrat"/>
                <a:ea typeface="Montserrat"/>
                <a:cs typeface="Montserrat"/>
                <a:sym typeface="Montserrat"/>
              </a:rPr>
              <a:t>A&amp;W matched the price of their competitor’s sandwich and promoted their new product heavily with a campaign entitled “Third Is the Word.” </a:t>
            </a:r>
            <a:endParaRPr>
              <a:solidFill>
                <a:schemeClr val="dk1"/>
              </a:solidFill>
              <a:latin typeface="Montserrat"/>
              <a:ea typeface="Montserrat"/>
              <a:cs typeface="Montserrat"/>
              <a:sym typeface="Montserrat"/>
            </a:endParaRPr>
          </a:p>
          <a:p>
            <a:pPr indent="0" lvl="0" marL="0" rtl="0" algn="l">
              <a:spcBef>
                <a:spcPts val="1000"/>
              </a:spcBef>
              <a:spcAft>
                <a:spcPts val="0"/>
              </a:spcAft>
              <a:buClr>
                <a:schemeClr val="dk1"/>
              </a:buClr>
              <a:buSzPts val="1100"/>
              <a:buFont typeface="Arial"/>
              <a:buNone/>
            </a:pPr>
            <a:r>
              <a:rPr lang="en">
                <a:solidFill>
                  <a:schemeClr val="dk1"/>
                </a:solidFill>
                <a:latin typeface="Montserrat"/>
                <a:ea typeface="Montserrat"/>
                <a:cs typeface="Montserrat"/>
                <a:sym typeface="Montserrat"/>
              </a:rPr>
              <a:t>A&amp;W’s TPB had all the ingredients for success.</a:t>
            </a:r>
            <a:endParaRPr>
              <a:solidFill>
                <a:schemeClr val="dk1"/>
              </a:solidFill>
              <a:latin typeface="Montserrat"/>
              <a:ea typeface="Montserrat"/>
              <a:cs typeface="Montserrat"/>
              <a:sym typeface="Montserrat"/>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7" name="Shape 1027"/>
        <p:cNvGrpSpPr/>
        <p:nvPr/>
      </p:nvGrpSpPr>
      <p:grpSpPr>
        <a:xfrm>
          <a:off x="0" y="0"/>
          <a:ext cx="0" cy="0"/>
          <a:chOff x="0" y="0"/>
          <a:chExt cx="0" cy="0"/>
        </a:xfrm>
      </p:grpSpPr>
      <p:sp>
        <p:nvSpPr>
          <p:cNvPr id="1028" name="Google Shape;1028;gfdbf2d5d21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9" name="Google Shape;1029;gfdbf2d5d21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Click</a:t>
            </a:r>
            <a:r>
              <a:rPr lang="en"/>
              <a:t> for last line and GIF.</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Text in slide:</a:t>
            </a:r>
            <a:endParaRPr/>
          </a:p>
          <a:p>
            <a:pPr indent="0" lvl="0" marL="0" rtl="0" algn="l">
              <a:spcBef>
                <a:spcPts val="0"/>
              </a:spcBef>
              <a:spcAft>
                <a:spcPts val="0"/>
              </a:spcAft>
              <a:buNone/>
            </a:pPr>
            <a:r>
              <a:rPr lang="en">
                <a:latin typeface="Montserrat"/>
                <a:ea typeface="Montserrat"/>
                <a:cs typeface="Montserrat"/>
                <a:sym typeface="Montserrat"/>
              </a:rPr>
              <a:t>And it was an epic failure. </a:t>
            </a:r>
            <a:endParaRPr>
              <a:latin typeface="Montserrat"/>
              <a:ea typeface="Montserrat"/>
              <a:cs typeface="Montserrat"/>
              <a:sym typeface="Montserrat"/>
            </a:endParaRPr>
          </a:p>
          <a:p>
            <a:pPr indent="0" lvl="0" marL="0" rtl="0" algn="l">
              <a:spcBef>
                <a:spcPts val="600"/>
              </a:spcBef>
              <a:spcAft>
                <a:spcPts val="0"/>
              </a:spcAft>
              <a:buNone/>
            </a:pPr>
            <a:r>
              <a:rPr lang="en">
                <a:latin typeface="Montserrat"/>
                <a:ea typeface="Montserrat"/>
                <a:cs typeface="Montserrat"/>
                <a:sym typeface="Montserrat"/>
              </a:rPr>
              <a:t>A&amp;W’s sandwich was anything BUT successful. The reception was cold and the exact opposite reaction that Taubman had planned for.</a:t>
            </a:r>
            <a:endParaRPr>
              <a:latin typeface="Montserrat"/>
              <a:ea typeface="Montserrat"/>
              <a:cs typeface="Montserrat"/>
              <a:sym typeface="Montserrat"/>
            </a:endParaRPr>
          </a:p>
          <a:p>
            <a:pPr indent="0" lvl="0" marL="0" rtl="0" algn="l">
              <a:spcBef>
                <a:spcPts val="600"/>
              </a:spcBef>
              <a:spcAft>
                <a:spcPts val="1000"/>
              </a:spcAft>
              <a:buNone/>
            </a:pPr>
            <a:r>
              <a:rPr lang="en">
                <a:latin typeface="Montserrat"/>
                <a:ea typeface="Montserrat"/>
                <a:cs typeface="Montserrat"/>
                <a:sym typeface="Montserrat"/>
              </a:rPr>
              <a:t>The businessman was puzzled.</a:t>
            </a:r>
            <a:endParaRPr>
              <a:latin typeface="Montserrat"/>
              <a:ea typeface="Montserrat"/>
              <a:cs typeface="Montserrat"/>
              <a:sym typeface="Montserrat"/>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6" name="Shape 1046"/>
        <p:cNvGrpSpPr/>
        <p:nvPr/>
      </p:nvGrpSpPr>
      <p:grpSpPr>
        <a:xfrm>
          <a:off x="0" y="0"/>
          <a:ext cx="0" cy="0"/>
          <a:chOff x="0" y="0"/>
          <a:chExt cx="0" cy="0"/>
        </a:xfrm>
      </p:grpSpPr>
      <p:sp>
        <p:nvSpPr>
          <p:cNvPr id="1047" name="Google Shape;1047;g1377b71bc2d_1_1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8" name="Google Shape;1048;g1377b71bc2d_1_1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Click</a:t>
            </a:r>
            <a:r>
              <a:rPr lang="en"/>
              <a:t> for GIF and 2nd line of text.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Text in slide:</a:t>
            </a:r>
            <a:endParaRPr/>
          </a:p>
          <a:p>
            <a:pPr indent="0" lvl="0" marL="0" rtl="0" algn="l">
              <a:spcBef>
                <a:spcPts val="0"/>
              </a:spcBef>
              <a:spcAft>
                <a:spcPts val="0"/>
              </a:spcAft>
              <a:buNone/>
            </a:pPr>
            <a:r>
              <a:rPr lang="en">
                <a:latin typeface="Montserrat"/>
                <a:ea typeface="Montserrat"/>
                <a:cs typeface="Montserrat"/>
                <a:sym typeface="Montserrat"/>
              </a:rPr>
              <a:t>He wanted to know WHY customers were not crazy about his sandwich!</a:t>
            </a:r>
            <a:endParaRPr>
              <a:latin typeface="Montserrat"/>
              <a:ea typeface="Montserrat"/>
              <a:cs typeface="Montserrat"/>
              <a:sym typeface="Montserrat"/>
            </a:endParaRPr>
          </a:p>
          <a:p>
            <a:pPr indent="0" lvl="0" marL="0" rtl="0" algn="l">
              <a:spcBef>
                <a:spcPts val="0"/>
              </a:spcBef>
              <a:spcAft>
                <a:spcPts val="0"/>
              </a:spcAft>
              <a:buNone/>
            </a:pPr>
            <a:r>
              <a:rPr lang="en">
                <a:latin typeface="Montserrat"/>
                <a:ea typeface="Montserrat"/>
                <a:cs typeface="Montserrat"/>
                <a:sym typeface="Montserrat"/>
              </a:rPr>
              <a:t>So, he hired a research firm to investigate…</a:t>
            </a:r>
            <a:endParaRPr>
              <a:latin typeface="Montserrat"/>
              <a:ea typeface="Montserrat"/>
              <a:cs typeface="Montserrat"/>
              <a:sym typeface="Montserrat"/>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4" name="Shape 1064"/>
        <p:cNvGrpSpPr/>
        <p:nvPr/>
      </p:nvGrpSpPr>
      <p:grpSpPr>
        <a:xfrm>
          <a:off x="0" y="0"/>
          <a:ext cx="0" cy="0"/>
          <a:chOff x="0" y="0"/>
          <a:chExt cx="0" cy="0"/>
        </a:xfrm>
      </p:grpSpPr>
      <p:sp>
        <p:nvSpPr>
          <p:cNvPr id="1065" name="Google Shape;1065;gfdbf2d5d21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6" name="Google Shape;1066;gfdbf2d5d21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a:t>Read. </a:t>
            </a:r>
            <a:r>
              <a:rPr b="1" lang="en"/>
              <a:t>Click</a:t>
            </a:r>
            <a:r>
              <a:rPr lang="en"/>
              <a:t> to reveal last line of texts and gif.</a:t>
            </a:r>
            <a:endParaRPr/>
          </a:p>
          <a:p>
            <a:pPr indent="0" lvl="0" marL="0" rtl="0" algn="l">
              <a:lnSpc>
                <a:spcPct val="100000"/>
              </a:lnSpc>
              <a:spcBef>
                <a:spcPts val="200"/>
              </a:spcBef>
              <a:spcAft>
                <a:spcPts val="0"/>
              </a:spcAft>
              <a:buNone/>
            </a:pPr>
            <a:r>
              <a:rPr b="1" lang="en">
                <a:solidFill>
                  <a:schemeClr val="dk1"/>
                </a:solidFill>
              </a:rPr>
              <a:t>Ask</a:t>
            </a:r>
            <a:r>
              <a:rPr lang="en">
                <a:solidFill>
                  <a:schemeClr val="dk1"/>
                </a:solidFill>
              </a:rPr>
              <a:t> for recap, “In your own words, how would you explain why customers were choosing McDonalds’ burger over A&amp;W’s larger burger? What was their reasoning? What information did they have?”</a:t>
            </a:r>
            <a:endParaRPr>
              <a:solidFill>
                <a:schemeClr val="dk1"/>
              </a:solidFill>
            </a:endParaRPr>
          </a:p>
          <a:p>
            <a:pPr indent="0" lvl="0" marL="0" rtl="0" algn="l">
              <a:lnSpc>
                <a:spcPct val="100000"/>
              </a:lnSpc>
              <a:spcBef>
                <a:spcPts val="200"/>
              </a:spcBef>
              <a:spcAft>
                <a:spcPts val="0"/>
              </a:spcAft>
              <a:buNone/>
            </a:pPr>
            <a:r>
              <a:rPr b="1" lang="en">
                <a:solidFill>
                  <a:schemeClr val="dk1"/>
                </a:solidFill>
              </a:rPr>
              <a:t>Ask</a:t>
            </a:r>
            <a:r>
              <a:rPr lang="en">
                <a:solidFill>
                  <a:schemeClr val="dk1"/>
                </a:solidFill>
              </a:rPr>
              <a:t> “The customers’ fractional understanding was incorrect, but do you think they were correct in reasoning that paying the same amount for the bigger sandwich would have been the better deal? Why? </a:t>
            </a:r>
            <a:r>
              <a:rPr i="1" lang="en">
                <a:solidFill>
                  <a:schemeClr val="dk1"/>
                </a:solidFill>
              </a:rPr>
              <a:t>(Yes, more for their money)</a:t>
            </a:r>
            <a:endParaRPr i="1">
              <a:solidFill>
                <a:schemeClr val="dk1"/>
              </a:solidFill>
            </a:endParaRPr>
          </a:p>
          <a:p>
            <a:pPr indent="0" lvl="0" marL="0" rtl="0" algn="l">
              <a:lnSpc>
                <a:spcPct val="100000"/>
              </a:lnSpc>
              <a:spcBef>
                <a:spcPts val="200"/>
              </a:spcBef>
              <a:spcAft>
                <a:spcPts val="0"/>
              </a:spcAft>
              <a:buNone/>
            </a:pPr>
            <a:r>
              <a:t/>
            </a:r>
            <a:endParaRPr>
              <a:solidFill>
                <a:schemeClr val="dk1"/>
              </a:solidFill>
            </a:endParaRPr>
          </a:p>
          <a:p>
            <a:pPr indent="0" lvl="0" marL="0" rtl="0" algn="l">
              <a:lnSpc>
                <a:spcPct val="100000"/>
              </a:lnSpc>
              <a:spcBef>
                <a:spcPts val="200"/>
              </a:spcBef>
              <a:spcAft>
                <a:spcPts val="0"/>
              </a:spcAft>
              <a:buNone/>
            </a:pPr>
            <a:r>
              <a:rPr lang="en">
                <a:solidFill>
                  <a:schemeClr val="dk1"/>
                </a:solidFill>
              </a:rPr>
              <a:t>Text in slide:</a:t>
            </a:r>
            <a:endParaRPr>
              <a:solidFill>
                <a:schemeClr val="dk1"/>
              </a:solidFill>
            </a:endParaRPr>
          </a:p>
          <a:p>
            <a:pPr indent="0" lvl="0" marL="0" rtl="0" algn="l">
              <a:lnSpc>
                <a:spcPct val="100000"/>
              </a:lnSpc>
              <a:spcBef>
                <a:spcPts val="200"/>
              </a:spcBef>
              <a:spcAft>
                <a:spcPts val="0"/>
              </a:spcAft>
              <a:buNone/>
            </a:pPr>
            <a:r>
              <a:rPr lang="en">
                <a:solidFill>
                  <a:schemeClr val="dk1"/>
                </a:solidFill>
                <a:latin typeface="Montserrat"/>
                <a:ea typeface="Montserrat"/>
                <a:cs typeface="Montserrat"/>
                <a:sym typeface="Montserrat"/>
              </a:rPr>
              <a:t>The research company got to work. One of the efforts used to collect data was focus groups, wherein lay the answers A&amp;W was looking for.</a:t>
            </a:r>
            <a:endParaRPr>
              <a:solidFill>
                <a:schemeClr val="dk1"/>
              </a:solidFill>
              <a:latin typeface="Montserrat"/>
              <a:ea typeface="Montserrat"/>
              <a:cs typeface="Montserrat"/>
              <a:sym typeface="Montserrat"/>
            </a:endParaRPr>
          </a:p>
          <a:p>
            <a:pPr indent="0" lvl="0" marL="0" rtl="0" algn="l">
              <a:lnSpc>
                <a:spcPct val="100000"/>
              </a:lnSpc>
              <a:spcBef>
                <a:spcPts val="600"/>
              </a:spcBef>
              <a:spcAft>
                <a:spcPts val="0"/>
              </a:spcAft>
              <a:buNone/>
            </a:pPr>
            <a:r>
              <a:rPr lang="en">
                <a:solidFill>
                  <a:schemeClr val="dk1"/>
                </a:solidFill>
                <a:latin typeface="Montserrat"/>
                <a:ea typeface="Montserrat"/>
                <a:cs typeface="Montserrat"/>
                <a:sym typeface="Montserrat"/>
              </a:rPr>
              <a:t>Many customers in these focus groups, even those who preferred the taste of A&amp;W’s product, expressed the same general concern about the product: "Why should I pay the same amount for only a third-pound of meat when I could get a quarter-pound at the other place?"</a:t>
            </a:r>
            <a:endParaRPr>
              <a:solidFill>
                <a:schemeClr val="dk1"/>
              </a:solidFill>
              <a:latin typeface="Montserrat"/>
              <a:ea typeface="Montserrat"/>
              <a:cs typeface="Montserrat"/>
              <a:sym typeface="Montserrat"/>
            </a:endParaRPr>
          </a:p>
          <a:p>
            <a:pPr indent="0" lvl="0" marL="0" rtl="0" algn="l">
              <a:lnSpc>
                <a:spcPct val="100000"/>
              </a:lnSpc>
              <a:spcBef>
                <a:spcPts val="600"/>
              </a:spcBef>
              <a:spcAft>
                <a:spcPts val="600"/>
              </a:spcAft>
              <a:buNone/>
            </a:pPr>
            <a:r>
              <a:rPr lang="en">
                <a:solidFill>
                  <a:schemeClr val="dk1"/>
                </a:solidFill>
                <a:latin typeface="Montserrat"/>
                <a:ea typeface="Montserrat"/>
                <a:cs typeface="Montserrat"/>
                <a:sym typeface="Montserrat"/>
              </a:rPr>
              <a:t>In other words, customers thought that 1/4 of a pound of meat was larger than 1/3.</a:t>
            </a:r>
            <a:endParaRPr>
              <a:solidFill>
                <a:schemeClr val="dk1"/>
              </a:solidFill>
              <a:latin typeface="Montserrat"/>
              <a:ea typeface="Montserrat"/>
              <a:cs typeface="Montserrat"/>
              <a:sym typeface="Montserrat"/>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c61417bd13_0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c61417bd13_0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rPr>
              <a:t>Ask </a:t>
            </a:r>
            <a:r>
              <a:rPr lang="en">
                <a:solidFill>
                  <a:schemeClr val="dk1"/>
                </a:solidFill>
              </a:rPr>
              <a:t>students how often they’re able to slice a pie (or any round food) for other people. Is it difficult to know how large or small to cut the slices? How does one decide the size of the pie slices? </a:t>
            </a:r>
            <a:r>
              <a:rPr i="1" lang="en">
                <a:solidFill>
                  <a:schemeClr val="dk1"/>
                </a:solidFill>
              </a:rPr>
              <a:t>Allow students to given input before continuing. </a:t>
            </a:r>
            <a:endParaRPr b="1" i="1">
              <a:solidFill>
                <a:schemeClr val="dk1"/>
              </a:solidFill>
            </a:endParaRPr>
          </a:p>
          <a:p>
            <a:pPr indent="0" lvl="0" marL="0" rtl="0" algn="l">
              <a:spcBef>
                <a:spcPts val="500"/>
              </a:spcBef>
              <a:spcAft>
                <a:spcPts val="0"/>
              </a:spcAft>
              <a:buClr>
                <a:schemeClr val="dk1"/>
              </a:buClr>
              <a:buSzPts val="1100"/>
              <a:buFont typeface="Arial"/>
              <a:buNone/>
            </a:pPr>
            <a:r>
              <a:rPr b="1" lang="en">
                <a:solidFill>
                  <a:schemeClr val="dk1"/>
                </a:solidFill>
              </a:rPr>
              <a:t>Group</a:t>
            </a:r>
            <a:r>
              <a:rPr lang="en">
                <a:solidFill>
                  <a:schemeClr val="dk1"/>
                </a:solidFill>
              </a:rPr>
              <a:t> students into about groups of 3-6 (Try to have a variety, if possible) and have them complete the Intro challenge provided in their student guides. </a:t>
            </a:r>
            <a:r>
              <a:rPr b="1" lang="en">
                <a:solidFill>
                  <a:schemeClr val="dk1"/>
                </a:solidFill>
              </a:rPr>
              <a:t>Tell </a:t>
            </a:r>
            <a:r>
              <a:rPr lang="en">
                <a:solidFill>
                  <a:schemeClr val="dk1"/>
                </a:solidFill>
              </a:rPr>
              <a:t>students they’re going to work together to divide up two pies among the members of the group.</a:t>
            </a:r>
            <a:endParaRPr>
              <a:solidFill>
                <a:schemeClr val="dk1"/>
              </a:solidFill>
            </a:endParaRPr>
          </a:p>
          <a:p>
            <a:pPr indent="0" lvl="0" marL="0" rtl="0" algn="l">
              <a:spcBef>
                <a:spcPts val="500"/>
              </a:spcBef>
              <a:spcAft>
                <a:spcPts val="0"/>
              </a:spcAft>
              <a:buNone/>
            </a:pPr>
            <a:r>
              <a:rPr lang="en">
                <a:solidFill>
                  <a:schemeClr val="dk1"/>
                </a:solidFill>
              </a:rPr>
              <a:t>After some time, </a:t>
            </a:r>
            <a:r>
              <a:rPr b="1" lang="en">
                <a:solidFill>
                  <a:schemeClr val="dk1"/>
                </a:solidFill>
              </a:rPr>
              <a:t>display </a:t>
            </a:r>
            <a:r>
              <a:rPr lang="en">
                <a:solidFill>
                  <a:schemeClr val="dk1"/>
                </a:solidFill>
              </a:rPr>
              <a:t>images of circles cut into equal parts with a Google image search.</a:t>
            </a:r>
            <a:endParaRPr>
              <a:solidFill>
                <a:schemeClr val="dk1"/>
              </a:solidFill>
            </a:endParaRPr>
          </a:p>
          <a:p>
            <a:pPr indent="0" lvl="0" marL="0" rtl="0" algn="l">
              <a:lnSpc>
                <a:spcPct val="115000"/>
              </a:lnSpc>
              <a:spcBef>
                <a:spcPts val="500"/>
              </a:spcBef>
              <a:spcAft>
                <a:spcPts val="0"/>
              </a:spcAft>
              <a:buNone/>
            </a:pPr>
            <a:r>
              <a:rPr lang="en">
                <a:solidFill>
                  <a:schemeClr val="dk1"/>
                </a:solidFill>
              </a:rPr>
              <a:t>When ready, </a:t>
            </a:r>
            <a:r>
              <a:rPr b="1" lang="en">
                <a:solidFill>
                  <a:schemeClr val="dk1"/>
                </a:solidFill>
              </a:rPr>
              <a:t>click</a:t>
            </a:r>
            <a:r>
              <a:rPr lang="en">
                <a:solidFill>
                  <a:schemeClr val="dk1"/>
                </a:solidFill>
              </a:rPr>
              <a:t> to reveal example cuts of fifths and model an explanation for students to follow when presenting their pies.</a:t>
            </a:r>
            <a:r>
              <a:rPr b="1" lang="en">
                <a:solidFill>
                  <a:schemeClr val="dk1"/>
                </a:solidFill>
              </a:rPr>
              <a:t> Let </a:t>
            </a:r>
            <a:r>
              <a:rPr lang="en">
                <a:solidFill>
                  <a:schemeClr val="dk1"/>
                </a:solidFill>
              </a:rPr>
              <a:t>students present their creations and explain their reasoning.</a:t>
            </a:r>
            <a:endParaRPr>
              <a:solidFill>
                <a:schemeClr val="dk1"/>
              </a:solidFill>
            </a:endParaRPr>
          </a:p>
          <a:p>
            <a:pPr indent="0" lvl="0" marL="0" rtl="0" algn="l">
              <a:lnSpc>
                <a:spcPct val="115000"/>
              </a:lnSpc>
              <a:spcBef>
                <a:spcPts val="500"/>
              </a:spcBef>
              <a:spcAft>
                <a:spcPts val="0"/>
              </a:spcAft>
              <a:buClr>
                <a:schemeClr val="dk1"/>
              </a:buClr>
              <a:buSzPts val="1100"/>
              <a:buFont typeface="Arial"/>
              <a:buNone/>
            </a:pPr>
            <a:r>
              <a:rPr lang="en">
                <a:solidFill>
                  <a:schemeClr val="dk1"/>
                </a:solidFill>
              </a:rPr>
              <a:t>After presenting, </a:t>
            </a:r>
            <a:r>
              <a:rPr b="1" lang="en">
                <a:solidFill>
                  <a:schemeClr val="dk1"/>
                </a:solidFill>
              </a:rPr>
              <a:t>prompt</a:t>
            </a:r>
            <a:r>
              <a:rPr lang="en">
                <a:solidFill>
                  <a:schemeClr val="dk1"/>
                </a:solidFill>
              </a:rPr>
              <a:t> a discussion reflecting on the approaches they took to sizing their pie pieces: “How did you get started, adjust your approach, know you were heading in the right direction? Which pie was more difficult to divide up, and why? How many people ended up with pie that was smaller than an evenly sliced piece? Larger?</a:t>
            </a:r>
            <a:endParaRPr>
              <a:solidFill>
                <a:schemeClr val="dk1"/>
              </a:solidFil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3" name="Shape 1083"/>
        <p:cNvGrpSpPr/>
        <p:nvPr/>
      </p:nvGrpSpPr>
      <p:grpSpPr>
        <a:xfrm>
          <a:off x="0" y="0"/>
          <a:ext cx="0" cy="0"/>
          <a:chOff x="0" y="0"/>
          <a:chExt cx="0" cy="0"/>
        </a:xfrm>
      </p:grpSpPr>
      <p:sp>
        <p:nvSpPr>
          <p:cNvPr id="1084" name="Google Shape;1084;g142244bcf88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5" name="Google Shape;1085;g142244bcf88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
                <a:solidFill>
                  <a:schemeClr val="dk1"/>
                </a:solidFill>
              </a:rPr>
              <a:t>Generate</a:t>
            </a:r>
            <a:r>
              <a:rPr lang="en">
                <a:solidFill>
                  <a:schemeClr val="dk1"/>
                </a:solidFill>
              </a:rPr>
              <a:t> discussion about making informed decisions as consumers:</a:t>
            </a:r>
            <a:endParaRPr>
              <a:solidFill>
                <a:schemeClr val="dk1"/>
              </a:solidFill>
            </a:endParaRPr>
          </a:p>
          <a:p>
            <a:pPr indent="0" lvl="0" marL="0" rtl="0" algn="l">
              <a:lnSpc>
                <a:spcPct val="100000"/>
              </a:lnSpc>
              <a:spcBef>
                <a:spcPts val="500"/>
              </a:spcBef>
              <a:spcAft>
                <a:spcPts val="0"/>
              </a:spcAft>
              <a:buClr>
                <a:schemeClr val="dk1"/>
              </a:buClr>
              <a:buSzPts val="1100"/>
              <a:buFont typeface="Arial"/>
              <a:buNone/>
            </a:pPr>
            <a:r>
              <a:rPr lang="en">
                <a:solidFill>
                  <a:schemeClr val="dk1"/>
                </a:solidFill>
              </a:rPr>
              <a:t>“Getting a good deal is important to most customers, and this example shows how understanding math helps us as customers to make beneficial decisions. Many missed out on getting a bigger, and potentially better tasting, sandwich. Instead, they were fooled by their own assumptions of what the numbers meant.”</a:t>
            </a:r>
            <a:endParaRPr>
              <a:solidFill>
                <a:schemeClr val="dk1"/>
              </a:solidFill>
            </a:endParaRPr>
          </a:p>
          <a:p>
            <a:pPr indent="0" lvl="0" marL="0" rtl="0" algn="l">
              <a:lnSpc>
                <a:spcPct val="100000"/>
              </a:lnSpc>
              <a:spcBef>
                <a:spcPts val="500"/>
              </a:spcBef>
              <a:spcAft>
                <a:spcPts val="500"/>
              </a:spcAft>
              <a:buNone/>
            </a:pPr>
            <a:r>
              <a:rPr lang="en">
                <a:solidFill>
                  <a:schemeClr val="dk1"/>
                </a:solidFill>
              </a:rPr>
              <a:t>“I wonder how customers could have known or learned the math needed to make an informed decision. What sort of math do you use when deciding on a product to buy or choosing between two products? How do you find the better deal or the best product for you?”</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8" name="Shape 1098"/>
        <p:cNvGrpSpPr/>
        <p:nvPr/>
      </p:nvGrpSpPr>
      <p:grpSpPr>
        <a:xfrm>
          <a:off x="0" y="0"/>
          <a:ext cx="0" cy="0"/>
          <a:chOff x="0" y="0"/>
          <a:chExt cx="0" cy="0"/>
        </a:xfrm>
      </p:grpSpPr>
      <p:sp>
        <p:nvSpPr>
          <p:cNvPr id="1099" name="Google Shape;1099;g1400d80bef3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0" name="Google Shape;1100;g1400d80bef3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a:t>Read. </a:t>
            </a:r>
            <a:r>
              <a:rPr b="1" lang="en"/>
              <a:t>Click</a:t>
            </a:r>
            <a:r>
              <a:rPr lang="en"/>
              <a:t> for GIF.</a:t>
            </a:r>
            <a:endParaRPr/>
          </a:p>
          <a:p>
            <a:pPr indent="0" lvl="0" marL="0" rtl="0" algn="l">
              <a:spcBef>
                <a:spcPts val="500"/>
              </a:spcBef>
              <a:spcAft>
                <a:spcPts val="0"/>
              </a:spcAft>
              <a:buClr>
                <a:schemeClr val="dk1"/>
              </a:buClr>
              <a:buSzPts val="1100"/>
              <a:buFont typeface="Arial"/>
              <a:buNone/>
            </a:pPr>
            <a:r>
              <a:rPr b="1" lang="en">
                <a:solidFill>
                  <a:schemeClr val="dk1"/>
                </a:solidFill>
              </a:rPr>
              <a:t>Generate</a:t>
            </a:r>
            <a:r>
              <a:rPr lang="en">
                <a:solidFill>
                  <a:schemeClr val="dk1"/>
                </a:solidFill>
              </a:rPr>
              <a:t> discussion on the lessons to be learned from the business/professional side.</a:t>
            </a:r>
            <a:endParaRPr>
              <a:solidFill>
                <a:schemeClr val="dk1"/>
              </a:solidFill>
            </a:endParaRPr>
          </a:p>
          <a:p>
            <a:pPr indent="-298450" lvl="0" marL="457200" rtl="0" algn="l">
              <a:spcBef>
                <a:spcPts val="500"/>
              </a:spcBef>
              <a:spcAft>
                <a:spcPts val="0"/>
              </a:spcAft>
              <a:buClr>
                <a:schemeClr val="dk1"/>
              </a:buClr>
              <a:buSzPts val="1100"/>
              <a:buChar char="●"/>
            </a:pPr>
            <a:r>
              <a:rPr lang="en">
                <a:solidFill>
                  <a:schemeClr val="dk1"/>
                </a:solidFill>
              </a:rPr>
              <a:t>“Do you think this flop was preventable?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What could have A&amp;W done differently from the start?</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What about while the campaign was going on?</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Why do you think this one little misunderstanding wasn’t caught and corrected earlier?</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Could that level of misunderstanding happen now? Why or why not?</a:t>
            </a:r>
            <a:endParaRPr>
              <a:solidFill>
                <a:schemeClr val="dk1"/>
              </a:solidFill>
            </a:endParaRPr>
          </a:p>
          <a:p>
            <a:pPr indent="0" lvl="0" marL="0" rtl="0" algn="l">
              <a:spcBef>
                <a:spcPts val="500"/>
              </a:spcBef>
              <a:spcAft>
                <a:spcPts val="500"/>
              </a:spcAft>
              <a:buClr>
                <a:schemeClr val="dk1"/>
              </a:buClr>
              <a:buSzPts val="1100"/>
              <a:buFont typeface="Arial"/>
              <a:buNone/>
            </a:pPr>
            <a:r>
              <a:rPr b="1" lang="en">
                <a:solidFill>
                  <a:schemeClr val="dk1"/>
                </a:solidFill>
              </a:rPr>
              <a:t>Ask</a:t>
            </a:r>
            <a:r>
              <a:rPr lang="en">
                <a:solidFill>
                  <a:schemeClr val="dk1"/>
                </a:solidFill>
              </a:rPr>
              <a:t> “Clearly, there was a gap between the company’s message about their product and the audience’s understanding of it. Why do you think Taubman and his company never considered the possibility that the public would have a totally different understanding of the math involved? What are some ways you suppose they could be better connected to the customer and their experience?”</a:t>
            </a:r>
            <a:endParaRPr i="1">
              <a:solidFill>
                <a:schemeClr val="dk1"/>
              </a:solidFil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6" name="Shape 1116"/>
        <p:cNvGrpSpPr/>
        <p:nvPr/>
      </p:nvGrpSpPr>
      <p:grpSpPr>
        <a:xfrm>
          <a:off x="0" y="0"/>
          <a:ext cx="0" cy="0"/>
          <a:chOff x="0" y="0"/>
          <a:chExt cx="0" cy="0"/>
        </a:xfrm>
      </p:grpSpPr>
      <p:sp>
        <p:nvSpPr>
          <p:cNvPr id="1117" name="Google Shape;1117;g1377b71bc2d_1_2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8" name="Google Shape;1118;g1377b71bc2d_1_2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
                <a:solidFill>
                  <a:schemeClr val="dk1"/>
                </a:solidFill>
              </a:rPr>
              <a:t>Read </a:t>
            </a:r>
            <a:r>
              <a:rPr lang="en">
                <a:solidFill>
                  <a:schemeClr val="dk1"/>
                </a:solidFill>
              </a:rPr>
              <a:t>text. </a:t>
            </a:r>
            <a:r>
              <a:rPr b="1" lang="en">
                <a:solidFill>
                  <a:schemeClr val="dk1"/>
                </a:solidFill>
              </a:rPr>
              <a:t>Click</a:t>
            </a:r>
            <a:r>
              <a:rPr lang="en">
                <a:solidFill>
                  <a:schemeClr val="dk1"/>
                </a:solidFill>
              </a:rPr>
              <a:t> for GIF.</a:t>
            </a:r>
            <a:endParaRPr>
              <a:solidFill>
                <a:schemeClr val="dk1"/>
              </a:solidFill>
            </a:endParaRPr>
          </a:p>
          <a:p>
            <a:pPr indent="0" lvl="0" marL="0" rtl="0" algn="l">
              <a:spcBef>
                <a:spcPts val="500"/>
              </a:spcBef>
              <a:spcAft>
                <a:spcPts val="0"/>
              </a:spcAft>
              <a:buClr>
                <a:schemeClr val="dk1"/>
              </a:buClr>
              <a:buSzPts val="1100"/>
              <a:buFont typeface="Arial"/>
              <a:buNone/>
            </a:pPr>
            <a:r>
              <a:rPr b="1" lang="en">
                <a:solidFill>
                  <a:schemeClr val="dk1"/>
                </a:solidFill>
              </a:rPr>
              <a:t>Prompt discussion:</a:t>
            </a:r>
            <a:r>
              <a:rPr lang="en">
                <a:solidFill>
                  <a:schemeClr val="dk1"/>
                </a:solidFill>
              </a:rPr>
              <a:t> “There are many examples of communication, or miscommunication, in this story: How did A&amp;W communicate </a:t>
            </a:r>
            <a:r>
              <a:rPr b="1" lang="en">
                <a:solidFill>
                  <a:schemeClr val="dk1"/>
                </a:solidFill>
              </a:rPr>
              <a:t>to</a:t>
            </a:r>
            <a:r>
              <a:rPr lang="en">
                <a:solidFill>
                  <a:schemeClr val="dk1"/>
                </a:solidFill>
              </a:rPr>
              <a:t> the public? And, what were their direct or indirect messages?” </a:t>
            </a:r>
            <a:r>
              <a:rPr i="1" lang="en">
                <a:solidFill>
                  <a:schemeClr val="dk1"/>
                </a:solidFill>
              </a:rPr>
              <a:t>Some examples</a:t>
            </a:r>
            <a:r>
              <a:rPr lang="en">
                <a:solidFill>
                  <a:schemeClr val="dk1"/>
                </a:solidFill>
              </a:rPr>
              <a:t>:</a:t>
            </a:r>
            <a:endParaRPr>
              <a:solidFill>
                <a:schemeClr val="dk1"/>
              </a:solidFill>
            </a:endParaRPr>
          </a:p>
          <a:p>
            <a:pPr indent="-298450" lvl="0" marL="457200" rtl="0" algn="l">
              <a:spcBef>
                <a:spcPts val="500"/>
              </a:spcBef>
              <a:spcAft>
                <a:spcPts val="0"/>
              </a:spcAft>
              <a:buClr>
                <a:schemeClr val="dk1"/>
              </a:buClr>
              <a:buSzPts val="1100"/>
              <a:buChar char="●"/>
            </a:pPr>
            <a:r>
              <a:rPr lang="en">
                <a:solidFill>
                  <a:schemeClr val="dk1"/>
                </a:solidFill>
              </a:rPr>
              <a:t>Advertising platforms (They used TV and radio commercials) to alert customers about their new product</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How they named and priced their product</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Marketing campaign message and the name “Third is the Word”</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Taubman and A&amp;W assuming that everyone would understand that ⅓ is bigger than ¼. </a:t>
            </a:r>
            <a:endParaRPr>
              <a:solidFill>
                <a:schemeClr val="dk1"/>
              </a:solidFill>
            </a:endParaRPr>
          </a:p>
          <a:p>
            <a:pPr indent="0" lvl="0" marL="0" rtl="0" algn="l">
              <a:spcBef>
                <a:spcPts val="500"/>
              </a:spcBef>
              <a:spcAft>
                <a:spcPts val="0"/>
              </a:spcAft>
              <a:buClr>
                <a:schemeClr val="dk1"/>
              </a:buClr>
              <a:buSzPts val="1100"/>
              <a:buFont typeface="Arial"/>
              <a:buNone/>
            </a:pPr>
            <a:r>
              <a:rPr lang="en">
                <a:solidFill>
                  <a:schemeClr val="dk1"/>
                </a:solidFill>
              </a:rPr>
              <a:t>“How did A&amp;W receive feedback from their audience?”</a:t>
            </a:r>
            <a:endParaRPr>
              <a:solidFill>
                <a:schemeClr val="dk1"/>
              </a:solidFill>
            </a:endParaRPr>
          </a:p>
          <a:p>
            <a:pPr indent="-298450" lvl="0" marL="457200" rtl="0" algn="l">
              <a:spcBef>
                <a:spcPts val="500"/>
              </a:spcBef>
              <a:spcAft>
                <a:spcPts val="0"/>
              </a:spcAft>
              <a:buClr>
                <a:schemeClr val="dk1"/>
              </a:buClr>
              <a:buSzPts val="1100"/>
              <a:buChar char="●"/>
            </a:pPr>
            <a:r>
              <a:rPr lang="en">
                <a:solidFill>
                  <a:schemeClr val="dk1"/>
                </a:solidFill>
              </a:rPr>
              <a:t>Taste tests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Customers’ reception (or lack thereof)</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Research team’s efforts, focus groups</a:t>
            </a:r>
            <a:endParaRPr>
              <a:solidFill>
                <a:schemeClr val="dk1"/>
              </a:solidFill>
            </a:endParaRPr>
          </a:p>
          <a:p>
            <a:pPr indent="0" lvl="0" marL="0" rtl="0" algn="l">
              <a:spcBef>
                <a:spcPts val="500"/>
              </a:spcBef>
              <a:spcAft>
                <a:spcPts val="0"/>
              </a:spcAft>
              <a:buClr>
                <a:schemeClr val="dk1"/>
              </a:buClr>
              <a:buSzPts val="1100"/>
              <a:buFont typeface="Arial"/>
              <a:buNone/>
            </a:pPr>
            <a:r>
              <a:rPr lang="en">
                <a:solidFill>
                  <a:schemeClr val="dk1"/>
                </a:solidFill>
              </a:rPr>
              <a:t>A</a:t>
            </a:r>
            <a:r>
              <a:rPr lang="en">
                <a:solidFill>
                  <a:schemeClr val="dk1"/>
                </a:solidFill>
              </a:rPr>
              <a:t>s global citizens/current and future professionals in our respective fields, what lessons about communication can we take away from this experience?”</a:t>
            </a:r>
            <a:endParaRPr>
              <a:solidFill>
                <a:schemeClr val="dk1"/>
              </a:solidFill>
            </a:endParaRPr>
          </a:p>
          <a:p>
            <a:pPr indent="0" lvl="0" marL="0" rtl="0" algn="l">
              <a:spcBef>
                <a:spcPts val="500"/>
              </a:spcBef>
              <a:spcAft>
                <a:spcPts val="0"/>
              </a:spcAft>
              <a:buClr>
                <a:schemeClr val="dk1"/>
              </a:buClr>
              <a:buSzPts val="1100"/>
              <a:buFont typeface="Arial"/>
              <a:buNone/>
            </a:pPr>
            <a:r>
              <a:rPr i="1" lang="en">
                <a:solidFill>
                  <a:schemeClr val="dk1"/>
                </a:solidFill>
              </a:rPr>
              <a:t>Possible stems (can also replace “communication” with “critical thinking” or “working with/leading a team” terminology):</a:t>
            </a:r>
            <a:endParaRPr i="1">
              <a:solidFill>
                <a:schemeClr val="dk1"/>
              </a:solidFill>
            </a:endParaRPr>
          </a:p>
          <a:p>
            <a:pPr indent="0" lvl="0" marL="457200" rtl="0" algn="l">
              <a:spcBef>
                <a:spcPts val="500"/>
              </a:spcBef>
              <a:spcAft>
                <a:spcPts val="0"/>
              </a:spcAft>
              <a:buClr>
                <a:schemeClr val="dk1"/>
              </a:buClr>
              <a:buSzPts val="1100"/>
              <a:buFont typeface="Arial"/>
              <a:buNone/>
            </a:pPr>
            <a:r>
              <a:rPr i="1" lang="en">
                <a:solidFill>
                  <a:schemeClr val="dk1"/>
                </a:solidFill>
              </a:rPr>
              <a:t>To be a better communicator, it is important to _______________________.</a:t>
            </a:r>
            <a:endParaRPr i="1">
              <a:solidFill>
                <a:schemeClr val="dk1"/>
              </a:solidFill>
            </a:endParaRPr>
          </a:p>
          <a:p>
            <a:pPr indent="0" lvl="0" marL="457200" rtl="0" algn="l">
              <a:spcBef>
                <a:spcPts val="0"/>
              </a:spcBef>
              <a:spcAft>
                <a:spcPts val="0"/>
              </a:spcAft>
              <a:buClr>
                <a:schemeClr val="dk1"/>
              </a:buClr>
              <a:buSzPts val="1100"/>
              <a:buFont typeface="Arial"/>
              <a:buNone/>
            </a:pPr>
            <a:r>
              <a:rPr i="1" lang="en">
                <a:solidFill>
                  <a:schemeClr val="dk1"/>
                </a:solidFill>
              </a:rPr>
              <a:t>When communicating, it helps to _______________________.</a:t>
            </a:r>
            <a:endParaRPr i="1">
              <a:solidFill>
                <a:schemeClr val="dk1"/>
              </a:solidFill>
            </a:endParaRPr>
          </a:p>
          <a:p>
            <a:pPr indent="0" lvl="0" marL="457200" rtl="0" algn="l">
              <a:spcBef>
                <a:spcPts val="0"/>
              </a:spcBef>
              <a:spcAft>
                <a:spcPts val="0"/>
              </a:spcAft>
              <a:buClr>
                <a:schemeClr val="dk1"/>
              </a:buClr>
              <a:buSzPts val="1100"/>
              <a:buFont typeface="Arial"/>
              <a:buNone/>
            </a:pPr>
            <a:r>
              <a:rPr i="1" lang="en">
                <a:solidFill>
                  <a:schemeClr val="dk1"/>
                </a:solidFill>
              </a:rPr>
              <a:t>Communication is crucial to success because ______________________.</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3" name="Shape 1133"/>
        <p:cNvGrpSpPr/>
        <p:nvPr/>
      </p:nvGrpSpPr>
      <p:grpSpPr>
        <a:xfrm>
          <a:off x="0" y="0"/>
          <a:ext cx="0" cy="0"/>
          <a:chOff x="0" y="0"/>
          <a:chExt cx="0" cy="0"/>
        </a:xfrm>
      </p:grpSpPr>
      <p:sp>
        <p:nvSpPr>
          <p:cNvPr id="1134" name="Google Shape;1134;g1400d80bef3_0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5" name="Google Shape;1135;g1400d80bef3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Read</a:t>
            </a:r>
            <a:r>
              <a:rPr lang="en">
                <a:solidFill>
                  <a:schemeClr val="dk1"/>
                </a:solidFill>
              </a:rPr>
              <a:t> text.</a:t>
            </a:r>
            <a:endParaRPr>
              <a:solidFill>
                <a:schemeClr val="dk1"/>
              </a:solidFill>
            </a:endParaRPr>
          </a:p>
          <a:p>
            <a:pPr indent="0" lvl="0" marL="0" rtl="0" algn="l">
              <a:spcBef>
                <a:spcPts val="500"/>
              </a:spcBef>
              <a:spcAft>
                <a:spcPts val="0"/>
              </a:spcAft>
              <a:buClr>
                <a:schemeClr val="dk1"/>
              </a:buClr>
              <a:buSzPts val="1100"/>
              <a:buFont typeface="Arial"/>
              <a:buNone/>
            </a:pPr>
            <a:r>
              <a:rPr b="1" lang="en">
                <a:solidFill>
                  <a:schemeClr val="dk1"/>
                </a:solidFill>
              </a:rPr>
              <a:t>Ask</a:t>
            </a:r>
            <a:r>
              <a:rPr lang="en">
                <a:solidFill>
                  <a:schemeClr val="dk1"/>
                </a:solidFill>
              </a:rPr>
              <a:t> </a:t>
            </a:r>
            <a:r>
              <a:rPr lang="en">
                <a:solidFill>
                  <a:schemeClr val="dk1"/>
                </a:solidFill>
              </a:rPr>
              <a:t>“What do you think the company should have done in response to the findings? Try educating customers? Create a different product whose success doesn’t rely on understanding fractions? Try a different marketing message or medium?” </a:t>
            </a:r>
            <a:endParaRPr>
              <a:solidFill>
                <a:schemeClr val="dk1"/>
              </a:solidFill>
            </a:endParaRPr>
          </a:p>
          <a:p>
            <a:pPr indent="0" lvl="0" marL="0" rtl="0" algn="l">
              <a:spcBef>
                <a:spcPts val="500"/>
              </a:spcBef>
              <a:spcAft>
                <a:spcPts val="0"/>
              </a:spcAft>
              <a:buClr>
                <a:schemeClr val="dk1"/>
              </a:buClr>
              <a:buSzPts val="1100"/>
              <a:buFont typeface="Arial"/>
              <a:buNone/>
            </a:pPr>
            <a:r>
              <a:rPr b="1" lang="en">
                <a:solidFill>
                  <a:schemeClr val="dk1"/>
                </a:solidFill>
              </a:rPr>
              <a:t>Ask</a:t>
            </a:r>
            <a:r>
              <a:rPr lang="en">
                <a:solidFill>
                  <a:schemeClr val="dk1"/>
                </a:solidFill>
              </a:rPr>
              <a:t> “What if this happened today? Thinking about our unprecedented access to computers, smart phones, and social media, as well as the way the world views and talks about food, customer service, competition, consumerism, etc…  Could this sort of huge misunderstanding happen today? Why or why not?</a:t>
            </a:r>
            <a:endParaRPr>
              <a:solidFill>
                <a:schemeClr val="dk1"/>
              </a:solidFill>
            </a:endParaRPr>
          </a:p>
          <a:p>
            <a:pPr indent="0" lvl="0" marL="0" rtl="0" algn="l">
              <a:spcBef>
                <a:spcPts val="500"/>
              </a:spcBef>
              <a:spcAft>
                <a:spcPts val="0"/>
              </a:spcAft>
              <a:buClr>
                <a:schemeClr val="dk1"/>
              </a:buClr>
              <a:buSzPts val="1100"/>
              <a:buFont typeface="Arial"/>
              <a:buNone/>
            </a:pPr>
            <a:r>
              <a:rPr lang="en">
                <a:solidFill>
                  <a:schemeClr val="dk1"/>
                </a:solidFill>
              </a:rPr>
              <a:t>If this flop had happened today, what do you think A&amp;W could have done differently moving forward? What might that look like?”</a:t>
            </a:r>
            <a:endParaRPr>
              <a:solidFill>
                <a:schemeClr val="dk1"/>
              </a:solidFill>
            </a:endParaRPr>
          </a:p>
          <a:p>
            <a:pPr indent="0" lvl="0" marL="0" rtl="0" algn="l">
              <a:spcBef>
                <a:spcPts val="500"/>
              </a:spcBef>
              <a:spcAft>
                <a:spcPts val="50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fdbf2d5d2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fdbf2d5d2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Introduce</a:t>
            </a:r>
            <a:r>
              <a:rPr lang="en">
                <a:solidFill>
                  <a:schemeClr val="dk1"/>
                </a:solidFill>
              </a:rPr>
              <a:t> </a:t>
            </a:r>
            <a:r>
              <a:rPr lang="en">
                <a:solidFill>
                  <a:schemeClr val="dk1"/>
                </a:solidFill>
              </a:rPr>
              <a:t>objectives</a:t>
            </a:r>
            <a:r>
              <a:rPr lang="en">
                <a:solidFill>
                  <a:schemeClr val="dk1"/>
                </a:solidFill>
              </a:rPr>
              <a:t>, goals, and tasks.</a:t>
            </a:r>
            <a:endParaRPr>
              <a:solidFill>
                <a:schemeClr val="dk1"/>
              </a:solidFill>
            </a:endParaRPr>
          </a:p>
          <a:p>
            <a:pPr indent="0" lvl="0" marL="0" rtl="0" algn="l">
              <a:spcBef>
                <a:spcPts val="0"/>
              </a:spcBef>
              <a:spcAft>
                <a:spcPts val="1000"/>
              </a:spcAft>
              <a:buClr>
                <a:schemeClr val="dk1"/>
              </a:buClr>
              <a:buSzPts val="1100"/>
              <a:buFont typeface="Arial"/>
              <a:buNone/>
            </a:pPr>
            <a:r>
              <a:rPr b="1" lang="en">
                <a:solidFill>
                  <a:schemeClr val="dk1"/>
                </a:solidFill>
              </a:rPr>
              <a:t>Tell </a:t>
            </a:r>
            <a:r>
              <a:rPr lang="en">
                <a:solidFill>
                  <a:schemeClr val="dk1"/>
                </a:solidFill>
              </a:rPr>
              <a:t>students that, for this lesson, they will be partitioning (or, dividing up) many shapes and images into equally sized parts. Briefly </a:t>
            </a:r>
            <a:r>
              <a:rPr b="1" lang="en">
                <a:solidFill>
                  <a:schemeClr val="dk1"/>
                </a:solidFill>
              </a:rPr>
              <a:t>explain </a:t>
            </a:r>
            <a:r>
              <a:rPr lang="en">
                <a:solidFill>
                  <a:schemeClr val="dk1"/>
                </a:solidFill>
              </a:rPr>
              <a:t>the items on this list with the class, relating to the opening activity. First objective: “I should be able to look at an image (like the pies you have made, with the equally sized pieces) and know the fractional unit–if it is divided up into fourths, fifths, halves, and so forth. I should also know that when a whole is NOT divided up into equal parts that it is not showing me a fraction.”</a:t>
            </a:r>
            <a:endParaRPr>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fdbf2d5d21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fdbf2d5d21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i="1" lang="en">
                <a:solidFill>
                  <a:schemeClr val="dk1"/>
                </a:solidFill>
              </a:rPr>
              <a:t>(Continued)</a:t>
            </a:r>
            <a:r>
              <a:rPr b="1" lang="en">
                <a:solidFill>
                  <a:schemeClr val="dk1"/>
                </a:solidFill>
              </a:rPr>
              <a:t> </a:t>
            </a:r>
            <a:r>
              <a:rPr b="1" lang="en">
                <a:solidFill>
                  <a:schemeClr val="dk1"/>
                </a:solidFill>
              </a:rPr>
              <a:t>Introduce</a:t>
            </a:r>
            <a:r>
              <a:rPr lang="en">
                <a:solidFill>
                  <a:schemeClr val="dk1"/>
                </a:solidFill>
              </a:rPr>
              <a:t> objectives, goals, and tasks.</a:t>
            </a:r>
            <a:endParaRPr>
              <a:solidFill>
                <a:schemeClr val="dk1"/>
              </a:solidFill>
            </a:endParaRPr>
          </a:p>
          <a:p>
            <a:pPr indent="0" lvl="0" marL="0" rtl="0" algn="l">
              <a:spcBef>
                <a:spcPts val="0"/>
              </a:spcBef>
              <a:spcAft>
                <a:spcPts val="1000"/>
              </a:spcAft>
              <a:buClr>
                <a:schemeClr val="dk1"/>
              </a:buClr>
              <a:buSzPts val="1100"/>
              <a:buFont typeface="Arial"/>
              <a:buNone/>
            </a:pPr>
            <a:r>
              <a:rPr b="1" lang="en">
                <a:solidFill>
                  <a:schemeClr val="dk1"/>
                </a:solidFill>
              </a:rPr>
              <a:t>Tell </a:t>
            </a:r>
            <a:r>
              <a:rPr lang="en">
                <a:solidFill>
                  <a:schemeClr val="dk1"/>
                </a:solidFill>
              </a:rPr>
              <a:t>students that they are going to be communicating a lot for this lesson–learning and using a lot of fraction language to communicate their own thoughts as well as considering what others are saying. As well as speaking, they will be modeling fractions to communicate as well.</a:t>
            </a:r>
            <a:endParaRPr>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14028f79d93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8" name="Google Shape;248;g14028f79d93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rPr>
              <a:t>Introduce</a:t>
            </a:r>
            <a:r>
              <a:rPr lang="en">
                <a:solidFill>
                  <a:schemeClr val="dk1"/>
                </a:solidFill>
              </a:rPr>
              <a:t> video: “This clip shows a talk show segment host trying to engage strangers in a math-based discussion. I liked how this clip showed a couple things: first, that fractions are found anywhere in life (here, we will see it them in statistics/economics/politics); and, second, that modeling math concepts helps people to better understand or see data that they would not be able to comprehend otherwise. As you’re watching, pay attention to your own understanding of what the host is showing you and to the audience’s reaction.”</a:t>
            </a:r>
            <a:endParaRPr>
              <a:solidFill>
                <a:schemeClr val="dk1"/>
              </a:solidFill>
            </a:endParaRPr>
          </a:p>
          <a:p>
            <a:pPr indent="0" lvl="0" marL="0" rtl="0" algn="l">
              <a:spcBef>
                <a:spcPts val="500"/>
              </a:spcBef>
              <a:spcAft>
                <a:spcPts val="0"/>
              </a:spcAft>
              <a:buNone/>
            </a:pPr>
            <a:r>
              <a:rPr lang="en">
                <a:solidFill>
                  <a:schemeClr val="dk1"/>
                </a:solidFill>
              </a:rPr>
              <a:t>After video, </a:t>
            </a:r>
            <a:r>
              <a:rPr b="1" lang="en">
                <a:solidFill>
                  <a:schemeClr val="dk1"/>
                </a:solidFill>
              </a:rPr>
              <a:t>generate </a:t>
            </a:r>
            <a:r>
              <a:rPr lang="en">
                <a:solidFill>
                  <a:schemeClr val="dk1"/>
                </a:solidFill>
              </a:rPr>
              <a:t>discussion with class about the way that This Morning show host is communicating with strangers and how they respond, then about how students can use modeling both to understand and to communicate.</a:t>
            </a:r>
            <a:endParaRPr>
              <a:solidFill>
                <a:schemeClr val="dk1"/>
              </a:solidFill>
            </a:endParaRPr>
          </a:p>
          <a:p>
            <a:pPr indent="0" lvl="0" marL="0" rtl="0" algn="l">
              <a:lnSpc>
                <a:spcPct val="115000"/>
              </a:lnSpc>
              <a:spcBef>
                <a:spcPts val="500"/>
              </a:spcBef>
              <a:spcAft>
                <a:spcPts val="0"/>
              </a:spcAft>
              <a:buNone/>
            </a:pPr>
            <a:r>
              <a:rPr b="1" lang="en">
                <a:solidFill>
                  <a:schemeClr val="dk1"/>
                </a:solidFill>
              </a:rPr>
              <a:t>List of potential discuss q</a:t>
            </a:r>
            <a:r>
              <a:rPr b="1" lang="en">
                <a:solidFill>
                  <a:schemeClr val="dk1"/>
                </a:solidFill>
              </a:rPr>
              <a:t>uestions</a:t>
            </a:r>
            <a:r>
              <a:rPr lang="en">
                <a:solidFill>
                  <a:schemeClr val="dk1"/>
                </a:solidFill>
              </a:rPr>
              <a:t>:</a:t>
            </a:r>
            <a:endParaRPr>
              <a:solidFill>
                <a:schemeClr val="dk1"/>
              </a:solidFill>
            </a:endParaRPr>
          </a:p>
          <a:p>
            <a:pPr indent="-207009" lvl="0" marL="274320" rtl="0" algn="l">
              <a:lnSpc>
                <a:spcPct val="115000"/>
              </a:lnSpc>
              <a:spcBef>
                <a:spcPts val="0"/>
              </a:spcBef>
              <a:spcAft>
                <a:spcPts val="0"/>
              </a:spcAft>
              <a:buClr>
                <a:schemeClr val="dk1"/>
              </a:buClr>
              <a:buSzPts val="1100"/>
              <a:buChar char="●"/>
            </a:pPr>
            <a:r>
              <a:rPr lang="en">
                <a:solidFill>
                  <a:schemeClr val="dk1"/>
                </a:solidFill>
              </a:rPr>
              <a:t>What happened in this clip? What did this show host want to discuss?</a:t>
            </a:r>
            <a:endParaRPr>
              <a:solidFill>
                <a:schemeClr val="dk1"/>
              </a:solidFill>
            </a:endParaRPr>
          </a:p>
          <a:p>
            <a:pPr indent="-207009" lvl="0" marL="274320" rtl="0" algn="l">
              <a:lnSpc>
                <a:spcPct val="115000"/>
              </a:lnSpc>
              <a:spcBef>
                <a:spcPts val="0"/>
              </a:spcBef>
              <a:spcAft>
                <a:spcPts val="0"/>
              </a:spcAft>
              <a:buClr>
                <a:schemeClr val="dk1"/>
              </a:buClr>
              <a:buSzPts val="1100"/>
              <a:buChar char="●"/>
            </a:pPr>
            <a:r>
              <a:rPr lang="en">
                <a:solidFill>
                  <a:schemeClr val="dk1"/>
                </a:solidFill>
              </a:rPr>
              <a:t>How did the strangers respond to him before and after he used pie to draw them in?</a:t>
            </a:r>
            <a:endParaRPr>
              <a:solidFill>
                <a:schemeClr val="dk1"/>
              </a:solidFill>
            </a:endParaRPr>
          </a:p>
          <a:p>
            <a:pPr indent="-207009" lvl="0" marL="274320" rtl="0" algn="l">
              <a:lnSpc>
                <a:spcPct val="115000"/>
              </a:lnSpc>
              <a:spcBef>
                <a:spcPts val="0"/>
              </a:spcBef>
              <a:spcAft>
                <a:spcPts val="0"/>
              </a:spcAft>
              <a:buClr>
                <a:schemeClr val="dk1"/>
              </a:buClr>
              <a:buSzPts val="1100"/>
              <a:buChar char="●"/>
            </a:pPr>
            <a:r>
              <a:rPr lang="en">
                <a:solidFill>
                  <a:schemeClr val="dk1"/>
                </a:solidFill>
              </a:rPr>
              <a:t>How much do you think the pie helped with the participants’ understanding?</a:t>
            </a:r>
            <a:endParaRPr>
              <a:solidFill>
                <a:schemeClr val="dk1"/>
              </a:solidFill>
            </a:endParaRPr>
          </a:p>
          <a:p>
            <a:pPr indent="-207009" lvl="0" marL="274320" rtl="0" algn="l">
              <a:lnSpc>
                <a:spcPct val="115000"/>
              </a:lnSpc>
              <a:spcBef>
                <a:spcPts val="0"/>
              </a:spcBef>
              <a:spcAft>
                <a:spcPts val="0"/>
              </a:spcAft>
              <a:buClr>
                <a:schemeClr val="dk1"/>
              </a:buClr>
              <a:buSzPts val="1100"/>
              <a:buChar char="●"/>
            </a:pPr>
            <a:r>
              <a:rPr lang="en">
                <a:solidFill>
                  <a:schemeClr val="dk1"/>
                </a:solidFill>
              </a:rPr>
              <a:t>What were you learning or unlearning along with the participants?</a:t>
            </a:r>
            <a:endParaRPr>
              <a:solidFill>
                <a:schemeClr val="dk1"/>
              </a:solidFill>
            </a:endParaRPr>
          </a:p>
          <a:p>
            <a:pPr indent="-207009" lvl="0" marL="274320" rtl="0" algn="l">
              <a:lnSpc>
                <a:spcPct val="115000"/>
              </a:lnSpc>
              <a:spcBef>
                <a:spcPts val="0"/>
              </a:spcBef>
              <a:spcAft>
                <a:spcPts val="0"/>
              </a:spcAft>
              <a:buClr>
                <a:schemeClr val="dk1"/>
              </a:buClr>
              <a:buSzPts val="1100"/>
              <a:buChar char="●"/>
            </a:pPr>
            <a:r>
              <a:rPr lang="en">
                <a:solidFill>
                  <a:schemeClr val="dk1"/>
                </a:solidFill>
              </a:rPr>
              <a:t>Do you think the message will stick better because of the 3D model, versus just seeing a drawing? Why or why not?</a:t>
            </a:r>
            <a:endParaRPr>
              <a:solidFill>
                <a:schemeClr val="dk1"/>
              </a:solidFill>
            </a:endParaRPr>
          </a:p>
          <a:p>
            <a:pPr indent="-207009" lvl="0" marL="274320" rtl="0" algn="l">
              <a:lnSpc>
                <a:spcPct val="115000"/>
              </a:lnSpc>
              <a:spcBef>
                <a:spcPts val="0"/>
              </a:spcBef>
              <a:spcAft>
                <a:spcPts val="0"/>
              </a:spcAft>
              <a:buClr>
                <a:schemeClr val="dk1"/>
              </a:buClr>
              <a:buSzPts val="1100"/>
              <a:buChar char="●"/>
            </a:pPr>
            <a:r>
              <a:rPr lang="en">
                <a:solidFill>
                  <a:schemeClr val="dk1"/>
                </a:solidFill>
              </a:rPr>
              <a:t>Where else have you seen this sort of math modeling before?</a:t>
            </a:r>
            <a:endParaRPr>
              <a:solidFill>
                <a:schemeClr val="dk1"/>
              </a:solidFill>
            </a:endParaRPr>
          </a:p>
          <a:p>
            <a:pPr indent="-207009" lvl="0" marL="274320" rtl="0" algn="l">
              <a:lnSpc>
                <a:spcPct val="115000"/>
              </a:lnSpc>
              <a:spcBef>
                <a:spcPts val="0"/>
              </a:spcBef>
              <a:spcAft>
                <a:spcPts val="0"/>
              </a:spcAft>
              <a:buClr>
                <a:schemeClr val="dk1"/>
              </a:buClr>
              <a:buSzPts val="1100"/>
              <a:buChar char="●"/>
            </a:pPr>
            <a:r>
              <a:rPr lang="en">
                <a:solidFill>
                  <a:schemeClr val="dk1"/>
                </a:solidFill>
              </a:rPr>
              <a:t>How could </a:t>
            </a:r>
            <a:r>
              <a:rPr i="1" lang="en">
                <a:solidFill>
                  <a:schemeClr val="dk1"/>
                </a:solidFill>
              </a:rPr>
              <a:t>you</a:t>
            </a:r>
            <a:r>
              <a:rPr lang="en">
                <a:solidFill>
                  <a:schemeClr val="dk1"/>
                </a:solidFill>
              </a:rPr>
              <a:t> use modeling to communicate an amount?</a:t>
            </a:r>
            <a:endParaRPr>
              <a:solidFill>
                <a:schemeClr val="dk1"/>
              </a:solidFill>
            </a:endParaRPr>
          </a:p>
          <a:p>
            <a:pPr indent="-207009" lvl="0" marL="274320" rtl="0" algn="l">
              <a:lnSpc>
                <a:spcPct val="115000"/>
              </a:lnSpc>
              <a:spcBef>
                <a:spcPts val="0"/>
              </a:spcBef>
              <a:spcAft>
                <a:spcPts val="0"/>
              </a:spcAft>
              <a:buClr>
                <a:schemeClr val="dk1"/>
              </a:buClr>
              <a:buSzPts val="1100"/>
              <a:buChar char="●"/>
            </a:pPr>
            <a:r>
              <a:rPr lang="en">
                <a:solidFill>
                  <a:schemeClr val="dk1"/>
                </a:solidFill>
              </a:rPr>
              <a:t>What are some other ways this sort of modeling could be used to communicate to others? By whom and for whom? What might the context be?</a:t>
            </a:r>
            <a:endParaRPr>
              <a:solidFill>
                <a:schemeClr val="dk1"/>
              </a:solidFill>
            </a:endParaRPr>
          </a:p>
          <a:p>
            <a:pPr indent="-207009" lvl="0" marL="274320" rtl="0" algn="l">
              <a:lnSpc>
                <a:spcPct val="115000"/>
              </a:lnSpc>
              <a:spcBef>
                <a:spcPts val="0"/>
              </a:spcBef>
              <a:spcAft>
                <a:spcPts val="0"/>
              </a:spcAft>
              <a:buClr>
                <a:schemeClr val="dk1"/>
              </a:buClr>
              <a:buSzPts val="1100"/>
              <a:buChar char="●"/>
            </a:pPr>
            <a:r>
              <a:rPr lang="en">
                <a:solidFill>
                  <a:schemeClr val="dk1"/>
                </a:solidFill>
              </a:rPr>
              <a:t>Can you think of some other numbers that people generally have a difficult time understanding that could be better explained using a pie or a other visual aid? How?</a:t>
            </a:r>
            <a:endParaRPr>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jp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jp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jp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jp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jp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jp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jp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jp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jp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gradFill>
          <a:gsLst>
            <a:gs pos="0">
              <a:srgbClr val="DB0000"/>
            </a:gs>
            <a:gs pos="100000">
              <a:srgbClr val="540303"/>
            </a:gs>
          </a:gsLst>
          <a:path path="circle">
            <a:fillToRect b="50%" l="50%" r="50%" t="50%"/>
          </a:path>
          <a:tileRect/>
        </a:gradFill>
      </p:bgPr>
    </p:bg>
    <p:spTree>
      <p:nvGrpSpPr>
        <p:cNvPr id="9" name="Shape 9"/>
        <p:cNvGrpSpPr/>
        <p:nvPr/>
      </p:nvGrpSpPr>
      <p:grpSpPr>
        <a:xfrm>
          <a:off x="0" y="0"/>
          <a:ext cx="0" cy="0"/>
          <a:chOff x="0" y="0"/>
          <a:chExt cx="0" cy="0"/>
        </a:xfrm>
      </p:grpSpPr>
      <p:sp>
        <p:nvSpPr>
          <p:cNvPr id="10" name="Google Shape;10;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1 1 1 2">
  <p:cSld name="SECTION_HEADER_1_1_1_1_2">
    <p:bg>
      <p:bgPr>
        <a:gradFill>
          <a:gsLst>
            <a:gs pos="0">
              <a:srgbClr val="4E29AA"/>
            </a:gs>
            <a:gs pos="100000">
              <a:srgbClr val="1E123D"/>
            </a:gs>
          </a:gsLst>
          <a:path path="circle">
            <a:fillToRect b="50%" l="50%" r="50%" t="50%"/>
          </a:path>
          <a:tileRect/>
        </a:gradFill>
      </p:bgPr>
    </p:bg>
    <p:spTree>
      <p:nvGrpSpPr>
        <p:cNvPr id="28" name="Shape 28"/>
        <p:cNvGrpSpPr/>
        <p:nvPr/>
      </p:nvGrpSpPr>
      <p:grpSpPr>
        <a:xfrm>
          <a:off x="0" y="0"/>
          <a:ext cx="0" cy="0"/>
          <a:chOff x="0" y="0"/>
          <a:chExt cx="0" cy="0"/>
        </a:xfrm>
      </p:grpSpPr>
      <p:sp>
        <p:nvSpPr>
          <p:cNvPr id="29" name="Google Shape;29;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_AND_BODY_1">
    <p:bg>
      <p:bgPr>
        <a:blipFill>
          <a:blip r:embed="rId2">
            <a:alphaModFix/>
          </a:blip>
          <a:stretch>
            <a:fillRect/>
          </a:stretch>
        </a:blipFill>
      </p:bgPr>
    </p:bg>
    <p:spTree>
      <p:nvGrpSpPr>
        <p:cNvPr id="30" name="Shape 30"/>
        <p:cNvGrpSpPr/>
        <p:nvPr/>
      </p:nvGrpSpPr>
      <p:grpSpPr>
        <a:xfrm>
          <a:off x="0" y="0"/>
          <a:ext cx="0" cy="0"/>
          <a:chOff x="0" y="0"/>
          <a:chExt cx="0" cy="0"/>
        </a:xfrm>
      </p:grpSpPr>
      <p:sp>
        <p:nvSpPr>
          <p:cNvPr id="31" name="Google Shape;31;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4">
  <p:cSld name="TITLE_AND_BODY_4">
    <p:bg>
      <p:bgPr>
        <a:blipFill>
          <a:blip r:embed="rId2">
            <a:alphaModFix/>
          </a:blip>
          <a:stretch>
            <a:fillRect/>
          </a:stretch>
        </a:blipFill>
      </p:bgPr>
    </p:bg>
    <p:spTree>
      <p:nvGrpSpPr>
        <p:cNvPr id="32" name="Shape 32"/>
        <p:cNvGrpSpPr/>
        <p:nvPr/>
      </p:nvGrpSpPr>
      <p:grpSpPr>
        <a:xfrm>
          <a:off x="0" y="0"/>
          <a:ext cx="0" cy="0"/>
          <a:chOff x="0" y="0"/>
          <a:chExt cx="0" cy="0"/>
        </a:xfrm>
      </p:grpSpPr>
      <p:sp>
        <p:nvSpPr>
          <p:cNvPr id="33" name="Google Shape;33;p1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2">
  <p:cSld name="TITLE_AND_BODY_5">
    <p:spTree>
      <p:nvGrpSpPr>
        <p:cNvPr id="34" name="Shape 34"/>
        <p:cNvGrpSpPr/>
        <p:nvPr/>
      </p:nvGrpSpPr>
      <p:grpSpPr>
        <a:xfrm>
          <a:off x="0" y="0"/>
          <a:ext cx="0" cy="0"/>
          <a:chOff x="0" y="0"/>
          <a:chExt cx="0" cy="0"/>
        </a:xfrm>
      </p:grpSpPr>
      <p:sp>
        <p:nvSpPr>
          <p:cNvPr id="35" name="Google Shape;35;p1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6" name="Google Shape;36;p1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37" name="Google Shape;37;p1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3">
  <p:cSld name="TITLE_AND_BODY_6">
    <p:spTree>
      <p:nvGrpSpPr>
        <p:cNvPr id="38" name="Shape 38"/>
        <p:cNvGrpSpPr/>
        <p:nvPr/>
      </p:nvGrpSpPr>
      <p:grpSpPr>
        <a:xfrm>
          <a:off x="0" y="0"/>
          <a:ext cx="0" cy="0"/>
          <a:chOff x="0" y="0"/>
          <a:chExt cx="0" cy="0"/>
        </a:xfrm>
      </p:grpSpPr>
      <p:sp>
        <p:nvSpPr>
          <p:cNvPr id="39" name="Google Shape;39;p1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0" name="Google Shape;40;p1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41" name="Google Shape;41;p1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5">
  <p:cSld name="TITLE_AND_BODY_7">
    <p:spTree>
      <p:nvGrpSpPr>
        <p:cNvPr id="42" name="Shape 42"/>
        <p:cNvGrpSpPr/>
        <p:nvPr/>
      </p:nvGrpSpPr>
      <p:grpSpPr>
        <a:xfrm>
          <a:off x="0" y="0"/>
          <a:ext cx="0" cy="0"/>
          <a:chOff x="0" y="0"/>
          <a:chExt cx="0" cy="0"/>
        </a:xfrm>
      </p:grpSpPr>
      <p:sp>
        <p:nvSpPr>
          <p:cNvPr id="43" name="Google Shape;43;p1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4" name="Google Shape;44;p1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45" name="Google Shape;45;p1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0" name="Shape 50"/>
        <p:cNvGrpSpPr/>
        <p:nvPr/>
      </p:nvGrpSpPr>
      <p:grpSpPr>
        <a:xfrm>
          <a:off x="0" y="0"/>
          <a:ext cx="0" cy="0"/>
          <a:chOff x="0" y="0"/>
          <a:chExt cx="0" cy="0"/>
        </a:xfrm>
      </p:grpSpPr>
      <p:sp>
        <p:nvSpPr>
          <p:cNvPr id="51" name="Google Shape;51;p18"/>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52" name="Google Shape;52;p18"/>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3" name="Google Shape;53;p1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4" name="Shape 54"/>
        <p:cNvGrpSpPr/>
        <p:nvPr/>
      </p:nvGrpSpPr>
      <p:grpSpPr>
        <a:xfrm>
          <a:off x="0" y="0"/>
          <a:ext cx="0" cy="0"/>
          <a:chOff x="0" y="0"/>
          <a:chExt cx="0" cy="0"/>
        </a:xfrm>
      </p:grpSpPr>
      <p:sp>
        <p:nvSpPr>
          <p:cNvPr id="55" name="Google Shape;55;p19"/>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56" name="Google Shape;56;p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57" name="Shape 57"/>
        <p:cNvGrpSpPr/>
        <p:nvPr/>
      </p:nvGrpSpPr>
      <p:grpSpPr>
        <a:xfrm>
          <a:off x="0" y="0"/>
          <a:ext cx="0" cy="0"/>
          <a:chOff x="0" y="0"/>
          <a:chExt cx="0" cy="0"/>
        </a:xfrm>
      </p:grpSpPr>
      <p:sp>
        <p:nvSpPr>
          <p:cNvPr id="58" name="Google Shape;58;p20"/>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9" name="Google Shape;59;p2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60" name="Google Shape;60;p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1" name="Shape 61"/>
        <p:cNvGrpSpPr/>
        <p:nvPr/>
      </p:nvGrpSpPr>
      <p:grpSpPr>
        <a:xfrm>
          <a:off x="0" y="0"/>
          <a:ext cx="0" cy="0"/>
          <a:chOff x="0" y="0"/>
          <a:chExt cx="0" cy="0"/>
        </a:xfrm>
      </p:grpSpPr>
      <p:sp>
        <p:nvSpPr>
          <p:cNvPr id="62" name="Google Shape;62;p21"/>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3" name="Google Shape;63;p21"/>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64" name="Google Shape;64;p21"/>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65" name="Google Shape;65;p2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gradFill>
          <a:gsLst>
            <a:gs pos="0">
              <a:srgbClr val="F48208"/>
            </a:gs>
            <a:gs pos="100000">
              <a:srgbClr val="703E08"/>
            </a:gs>
          </a:gsLst>
          <a:path path="circle">
            <a:fillToRect b="50%" l="50%" r="50%" t="50%"/>
          </a:path>
          <a:tileRect/>
        </a:gradFill>
      </p:bgPr>
    </p:bg>
    <p:spTree>
      <p:nvGrpSpPr>
        <p:cNvPr id="11" name="Shape 11"/>
        <p:cNvGrpSpPr/>
        <p:nvPr/>
      </p:nvGrpSpPr>
      <p:grpSpPr>
        <a:xfrm>
          <a:off x="0" y="0"/>
          <a:ext cx="0" cy="0"/>
          <a:chOff x="0" y="0"/>
          <a:chExt cx="0" cy="0"/>
        </a:xfrm>
      </p:grpSpPr>
      <p:sp>
        <p:nvSpPr>
          <p:cNvPr id="12" name="Google Shape;12;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6" name="Shape 66"/>
        <p:cNvGrpSpPr/>
        <p:nvPr/>
      </p:nvGrpSpPr>
      <p:grpSpPr>
        <a:xfrm>
          <a:off x="0" y="0"/>
          <a:ext cx="0" cy="0"/>
          <a:chOff x="0" y="0"/>
          <a:chExt cx="0" cy="0"/>
        </a:xfrm>
      </p:grpSpPr>
      <p:sp>
        <p:nvSpPr>
          <p:cNvPr id="67" name="Google Shape;67;p22"/>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8" name="Google Shape;68;p2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69" name="Shape 69"/>
        <p:cNvGrpSpPr/>
        <p:nvPr/>
      </p:nvGrpSpPr>
      <p:grpSpPr>
        <a:xfrm>
          <a:off x="0" y="0"/>
          <a:ext cx="0" cy="0"/>
          <a:chOff x="0" y="0"/>
          <a:chExt cx="0" cy="0"/>
        </a:xfrm>
      </p:grpSpPr>
      <p:sp>
        <p:nvSpPr>
          <p:cNvPr id="70" name="Google Shape;70;p23"/>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71" name="Google Shape;71;p23"/>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72" name="Google Shape;72;p2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73" name="Shape 73"/>
        <p:cNvGrpSpPr/>
        <p:nvPr/>
      </p:nvGrpSpPr>
      <p:grpSpPr>
        <a:xfrm>
          <a:off x="0" y="0"/>
          <a:ext cx="0" cy="0"/>
          <a:chOff x="0" y="0"/>
          <a:chExt cx="0" cy="0"/>
        </a:xfrm>
      </p:grpSpPr>
      <p:sp>
        <p:nvSpPr>
          <p:cNvPr id="74" name="Google Shape;74;p24"/>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75" name="Google Shape;75;p2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76" name="Shape 76"/>
        <p:cNvGrpSpPr/>
        <p:nvPr/>
      </p:nvGrpSpPr>
      <p:grpSpPr>
        <a:xfrm>
          <a:off x="0" y="0"/>
          <a:ext cx="0" cy="0"/>
          <a:chOff x="0" y="0"/>
          <a:chExt cx="0" cy="0"/>
        </a:xfrm>
      </p:grpSpPr>
      <p:sp>
        <p:nvSpPr>
          <p:cNvPr id="77" name="Google Shape;77;p25"/>
          <p:cNvSpPr/>
          <p:nvPr/>
        </p:nvSpPr>
        <p:spPr>
          <a:xfrm>
            <a:off x="4572000" y="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25"/>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79" name="Google Shape;79;p25"/>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80" name="Google Shape;80;p25"/>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Clr>
                <a:schemeClr val="dk1"/>
              </a:buClr>
              <a:buSzPts val="1800"/>
              <a:buChar char="●"/>
              <a:defRPr>
                <a:solidFill>
                  <a:schemeClr val="dk1"/>
                </a:solidFill>
              </a:defRPr>
            </a:lvl1pPr>
            <a:lvl2pPr indent="-317500" lvl="1" marL="914400" rtl="0">
              <a:spcBef>
                <a:spcPts val="0"/>
              </a:spcBef>
              <a:spcAft>
                <a:spcPts val="0"/>
              </a:spcAft>
              <a:buClr>
                <a:schemeClr val="dk1"/>
              </a:buClr>
              <a:buSzPts val="1400"/>
              <a:buChar char="○"/>
              <a:defRPr>
                <a:solidFill>
                  <a:schemeClr val="dk1"/>
                </a:solidFill>
              </a:defRPr>
            </a:lvl2pPr>
            <a:lvl3pPr indent="-317500" lvl="2" marL="1371600" rtl="0">
              <a:spcBef>
                <a:spcPts val="0"/>
              </a:spcBef>
              <a:spcAft>
                <a:spcPts val="0"/>
              </a:spcAft>
              <a:buClr>
                <a:schemeClr val="dk1"/>
              </a:buClr>
              <a:buSzPts val="1400"/>
              <a:buChar char="■"/>
              <a:defRPr>
                <a:solidFill>
                  <a:schemeClr val="dk1"/>
                </a:solidFill>
              </a:defRPr>
            </a:lvl3pPr>
            <a:lvl4pPr indent="-317500" lvl="3" marL="1828800" rtl="0">
              <a:spcBef>
                <a:spcPts val="0"/>
              </a:spcBef>
              <a:spcAft>
                <a:spcPts val="0"/>
              </a:spcAft>
              <a:buClr>
                <a:schemeClr val="dk1"/>
              </a:buClr>
              <a:buSzPts val="1400"/>
              <a:buChar char="●"/>
              <a:defRPr>
                <a:solidFill>
                  <a:schemeClr val="dk1"/>
                </a:solidFill>
              </a:defRPr>
            </a:lvl4pPr>
            <a:lvl5pPr indent="-317500" lvl="4" marL="2286000" rtl="0">
              <a:spcBef>
                <a:spcPts val="0"/>
              </a:spcBef>
              <a:spcAft>
                <a:spcPts val="0"/>
              </a:spcAft>
              <a:buClr>
                <a:schemeClr val="dk1"/>
              </a:buClr>
              <a:buSzPts val="1400"/>
              <a:buChar char="○"/>
              <a:defRPr>
                <a:solidFill>
                  <a:schemeClr val="dk1"/>
                </a:solidFill>
              </a:defRPr>
            </a:lvl5pPr>
            <a:lvl6pPr indent="-317500" lvl="5" marL="2743200" rtl="0">
              <a:spcBef>
                <a:spcPts val="0"/>
              </a:spcBef>
              <a:spcAft>
                <a:spcPts val="0"/>
              </a:spcAft>
              <a:buClr>
                <a:schemeClr val="dk1"/>
              </a:buClr>
              <a:buSzPts val="1400"/>
              <a:buChar char="■"/>
              <a:defRPr>
                <a:solidFill>
                  <a:schemeClr val="dk1"/>
                </a:solidFill>
              </a:defRPr>
            </a:lvl6pPr>
            <a:lvl7pPr indent="-317500" lvl="6" marL="3200400" rtl="0">
              <a:spcBef>
                <a:spcPts val="0"/>
              </a:spcBef>
              <a:spcAft>
                <a:spcPts val="0"/>
              </a:spcAft>
              <a:buClr>
                <a:schemeClr val="dk1"/>
              </a:buClr>
              <a:buSzPts val="1400"/>
              <a:buChar char="●"/>
              <a:defRPr>
                <a:solidFill>
                  <a:schemeClr val="dk1"/>
                </a:solidFill>
              </a:defRPr>
            </a:lvl7pPr>
            <a:lvl8pPr indent="-317500" lvl="7" marL="3657600" rtl="0">
              <a:spcBef>
                <a:spcPts val="0"/>
              </a:spcBef>
              <a:spcAft>
                <a:spcPts val="0"/>
              </a:spcAft>
              <a:buClr>
                <a:schemeClr val="dk1"/>
              </a:buClr>
              <a:buSzPts val="1400"/>
              <a:buChar char="○"/>
              <a:defRPr>
                <a:solidFill>
                  <a:schemeClr val="dk1"/>
                </a:solidFill>
              </a:defRPr>
            </a:lvl8pPr>
            <a:lvl9pPr indent="-317500" lvl="8" marL="4114800" rtl="0">
              <a:spcBef>
                <a:spcPts val="0"/>
              </a:spcBef>
              <a:spcAft>
                <a:spcPts val="0"/>
              </a:spcAft>
              <a:buClr>
                <a:schemeClr val="dk1"/>
              </a:buClr>
              <a:buSzPts val="1400"/>
              <a:buChar char="■"/>
              <a:defRPr>
                <a:solidFill>
                  <a:schemeClr val="dk1"/>
                </a:solidFill>
              </a:defRPr>
            </a:lvl9pPr>
          </a:lstStyle>
          <a:p/>
        </p:txBody>
      </p:sp>
      <p:sp>
        <p:nvSpPr>
          <p:cNvPr id="81" name="Google Shape;81;p2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2" name="Shape 82"/>
        <p:cNvGrpSpPr/>
        <p:nvPr/>
      </p:nvGrpSpPr>
      <p:grpSpPr>
        <a:xfrm>
          <a:off x="0" y="0"/>
          <a:ext cx="0" cy="0"/>
          <a:chOff x="0" y="0"/>
          <a:chExt cx="0" cy="0"/>
        </a:xfrm>
      </p:grpSpPr>
      <p:sp>
        <p:nvSpPr>
          <p:cNvPr id="83" name="Google Shape;83;p26"/>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lvl1pPr>
          </a:lstStyle>
          <a:p/>
        </p:txBody>
      </p:sp>
      <p:sp>
        <p:nvSpPr>
          <p:cNvPr id="84" name="Google Shape;84;p2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85" name="Shape 85"/>
        <p:cNvGrpSpPr/>
        <p:nvPr/>
      </p:nvGrpSpPr>
      <p:grpSpPr>
        <a:xfrm>
          <a:off x="0" y="0"/>
          <a:ext cx="0" cy="0"/>
          <a:chOff x="0" y="0"/>
          <a:chExt cx="0" cy="0"/>
        </a:xfrm>
      </p:grpSpPr>
      <p:sp>
        <p:nvSpPr>
          <p:cNvPr id="86" name="Google Shape;86;p27"/>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87" name="Google Shape;87;p27"/>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88" name="Google Shape;88;p2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9" name="Shape 89"/>
        <p:cNvGrpSpPr/>
        <p:nvPr/>
      </p:nvGrpSpPr>
      <p:grpSpPr>
        <a:xfrm>
          <a:off x="0" y="0"/>
          <a:ext cx="0" cy="0"/>
          <a:chOff x="0" y="0"/>
          <a:chExt cx="0" cy="0"/>
        </a:xfrm>
      </p:grpSpPr>
      <p:sp>
        <p:nvSpPr>
          <p:cNvPr id="90" name="Google Shape;90;p2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_AND_BODY_1">
    <p:bg>
      <p:bgPr>
        <a:blipFill>
          <a:blip r:embed="rId2">
            <a:alphaModFix/>
          </a:blip>
          <a:stretch>
            <a:fillRect/>
          </a:stretch>
        </a:blipFill>
      </p:bgPr>
    </p:bg>
    <p:spTree>
      <p:nvGrpSpPr>
        <p:cNvPr id="91" name="Shape 91"/>
        <p:cNvGrpSpPr/>
        <p:nvPr/>
      </p:nvGrpSpPr>
      <p:grpSpPr>
        <a:xfrm>
          <a:off x="0" y="0"/>
          <a:ext cx="0" cy="0"/>
          <a:chOff x="0" y="0"/>
          <a:chExt cx="0" cy="0"/>
        </a:xfrm>
      </p:grpSpPr>
      <p:sp>
        <p:nvSpPr>
          <p:cNvPr id="92" name="Google Shape;92;p2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2">
  <p:cSld name="TITLE_AND_BODY_2">
    <p:bg>
      <p:bgPr>
        <a:blipFill>
          <a:blip r:embed="rId2">
            <a:alphaModFix/>
          </a:blip>
          <a:stretch>
            <a:fillRect/>
          </a:stretch>
        </a:blipFill>
      </p:bgPr>
    </p:bg>
    <p:spTree>
      <p:nvGrpSpPr>
        <p:cNvPr id="93" name="Shape 93"/>
        <p:cNvGrpSpPr/>
        <p:nvPr/>
      </p:nvGrpSpPr>
      <p:grpSpPr>
        <a:xfrm>
          <a:off x="0" y="0"/>
          <a:ext cx="0" cy="0"/>
          <a:chOff x="0" y="0"/>
          <a:chExt cx="0" cy="0"/>
        </a:xfrm>
      </p:grpSpPr>
      <p:sp>
        <p:nvSpPr>
          <p:cNvPr id="94" name="Google Shape;94;p3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3">
  <p:cSld name="TITLE_AND_BODY_3">
    <p:bg>
      <p:bgPr>
        <a:blipFill>
          <a:blip r:embed="rId2">
            <a:alphaModFix/>
          </a:blip>
          <a:stretch>
            <a:fillRect/>
          </a:stretch>
        </a:blipFill>
      </p:bgPr>
    </p:bg>
    <p:spTree>
      <p:nvGrpSpPr>
        <p:cNvPr id="95" name="Shape 95"/>
        <p:cNvGrpSpPr/>
        <p:nvPr/>
      </p:nvGrpSpPr>
      <p:grpSpPr>
        <a:xfrm>
          <a:off x="0" y="0"/>
          <a:ext cx="0" cy="0"/>
          <a:chOff x="0" y="0"/>
          <a:chExt cx="0" cy="0"/>
        </a:xfrm>
      </p:grpSpPr>
      <p:sp>
        <p:nvSpPr>
          <p:cNvPr id="96" name="Google Shape;96;p3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_HEADER_1">
    <p:bg>
      <p:bgPr>
        <a:gradFill>
          <a:gsLst>
            <a:gs pos="0">
              <a:srgbClr val="FFC002"/>
            </a:gs>
            <a:gs pos="100000">
              <a:srgbClr val="795B04"/>
            </a:gs>
          </a:gsLst>
          <a:path path="circle">
            <a:fillToRect b="50%" l="50%" r="50%" t="50%"/>
          </a:path>
          <a:tileRect/>
        </a:gradFill>
      </p:bgPr>
    </p:bg>
    <p:spTree>
      <p:nvGrpSpPr>
        <p:cNvPr id="13" name="Shape 13"/>
        <p:cNvGrpSpPr/>
        <p:nvPr/>
      </p:nvGrpSpPr>
      <p:grpSpPr>
        <a:xfrm>
          <a:off x="0" y="0"/>
          <a:ext cx="0" cy="0"/>
          <a:chOff x="0" y="0"/>
          <a:chExt cx="0" cy="0"/>
        </a:xfrm>
      </p:grpSpPr>
      <p:sp>
        <p:nvSpPr>
          <p:cNvPr id="14" name="Google Shape;14;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4">
  <p:cSld name="TITLE_AND_BODY_4">
    <p:bg>
      <p:bgPr>
        <a:blipFill>
          <a:blip r:embed="rId2">
            <a:alphaModFix/>
          </a:blip>
          <a:stretch>
            <a:fillRect/>
          </a:stretch>
        </a:blipFill>
      </p:bgPr>
    </p:bg>
    <p:spTree>
      <p:nvGrpSpPr>
        <p:cNvPr id="97" name="Shape 97"/>
        <p:cNvGrpSpPr/>
        <p:nvPr/>
      </p:nvGrpSpPr>
      <p:grpSpPr>
        <a:xfrm>
          <a:off x="0" y="0"/>
          <a:ext cx="0" cy="0"/>
          <a:chOff x="0" y="0"/>
          <a:chExt cx="0" cy="0"/>
        </a:xfrm>
      </p:grpSpPr>
      <p:sp>
        <p:nvSpPr>
          <p:cNvPr id="98" name="Google Shape;98;p3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5">
  <p:cSld name="TITLE_AND_BODY_5">
    <p:bg>
      <p:bgPr>
        <a:blipFill>
          <a:blip r:embed="rId2">
            <a:alphaModFix/>
          </a:blip>
          <a:stretch>
            <a:fillRect/>
          </a:stretch>
        </a:blipFill>
      </p:bgPr>
    </p:bg>
    <p:spTree>
      <p:nvGrpSpPr>
        <p:cNvPr id="99" name="Shape 99"/>
        <p:cNvGrpSpPr/>
        <p:nvPr/>
      </p:nvGrpSpPr>
      <p:grpSpPr>
        <a:xfrm>
          <a:off x="0" y="0"/>
          <a:ext cx="0" cy="0"/>
          <a:chOff x="0" y="0"/>
          <a:chExt cx="0" cy="0"/>
        </a:xfrm>
      </p:grpSpPr>
      <p:sp>
        <p:nvSpPr>
          <p:cNvPr id="100" name="Google Shape;100;p3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1 1 1 1">
  <p:cSld name="SECTION_HEADER_1_1_1_1_1">
    <p:bg>
      <p:bgPr>
        <a:gradFill>
          <a:gsLst>
            <a:gs pos="0">
              <a:srgbClr val="E900FF">
                <a:alpha val="91764"/>
              </a:srgbClr>
            </a:gs>
            <a:gs pos="100000">
              <a:srgbClr val="80008C"/>
            </a:gs>
          </a:gsLst>
          <a:path path="circle">
            <a:fillToRect b="50%" l="50%" r="50%" t="50%"/>
          </a:path>
          <a:tileRect/>
        </a:gradFill>
      </p:bgPr>
    </p:bg>
    <p:spTree>
      <p:nvGrpSpPr>
        <p:cNvPr id="101" name="Shape 101"/>
        <p:cNvGrpSpPr/>
        <p:nvPr/>
      </p:nvGrpSpPr>
      <p:grpSpPr>
        <a:xfrm>
          <a:off x="0" y="0"/>
          <a:ext cx="0" cy="0"/>
          <a:chOff x="0" y="0"/>
          <a:chExt cx="0" cy="0"/>
        </a:xfrm>
      </p:grpSpPr>
      <p:sp>
        <p:nvSpPr>
          <p:cNvPr id="102" name="Google Shape;102;p3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1">
    <p:bg>
      <p:bgPr>
        <a:gradFill>
          <a:gsLst>
            <a:gs pos="0">
              <a:srgbClr val="DB0000"/>
            </a:gs>
            <a:gs pos="100000">
              <a:srgbClr val="540303"/>
            </a:gs>
          </a:gsLst>
          <a:path path="circle">
            <a:fillToRect b="50%" l="50%" r="50%" t="50%"/>
          </a:path>
          <a:tileRect/>
        </a:gradFill>
      </p:bgPr>
    </p:bg>
    <p:spTree>
      <p:nvGrpSpPr>
        <p:cNvPr id="103" name="Shape 103"/>
        <p:cNvGrpSpPr/>
        <p:nvPr/>
      </p:nvGrpSpPr>
      <p:grpSpPr>
        <a:xfrm>
          <a:off x="0" y="0"/>
          <a:ext cx="0" cy="0"/>
          <a:chOff x="0" y="0"/>
          <a:chExt cx="0" cy="0"/>
        </a:xfrm>
      </p:grpSpPr>
      <p:sp>
        <p:nvSpPr>
          <p:cNvPr id="104" name="Google Shape;104;p3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1 1 1">
  <p:cSld name="SECTION_HEADER_1_1_1_1_2">
    <p:bg>
      <p:bgPr>
        <a:gradFill>
          <a:gsLst>
            <a:gs pos="0">
              <a:srgbClr val="4E29AA"/>
            </a:gs>
            <a:gs pos="100000">
              <a:srgbClr val="1E123D"/>
            </a:gs>
          </a:gsLst>
          <a:path path="circle">
            <a:fillToRect b="50%" l="50%" r="50%" t="50%"/>
          </a:path>
          <a:tileRect/>
        </a:gradFill>
      </p:bgPr>
    </p:bg>
    <p:spTree>
      <p:nvGrpSpPr>
        <p:cNvPr id="105" name="Shape 105"/>
        <p:cNvGrpSpPr/>
        <p:nvPr/>
      </p:nvGrpSpPr>
      <p:grpSpPr>
        <a:xfrm>
          <a:off x="0" y="0"/>
          <a:ext cx="0" cy="0"/>
          <a:chOff x="0" y="0"/>
          <a:chExt cx="0" cy="0"/>
        </a:xfrm>
      </p:grpSpPr>
      <p:sp>
        <p:nvSpPr>
          <p:cNvPr id="106" name="Google Shape;106;p3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6">
  <p:cSld name="TITLE_AND_BODY_6">
    <p:bg>
      <p:bgPr>
        <a:blipFill>
          <a:blip r:embed="rId2">
            <a:alphaModFix/>
          </a:blip>
          <a:stretch>
            <a:fillRect/>
          </a:stretch>
        </a:blipFill>
      </p:bgPr>
    </p:bg>
    <p:spTree>
      <p:nvGrpSpPr>
        <p:cNvPr id="107" name="Shape 107"/>
        <p:cNvGrpSpPr/>
        <p:nvPr/>
      </p:nvGrpSpPr>
      <p:grpSpPr>
        <a:xfrm>
          <a:off x="0" y="0"/>
          <a:ext cx="0" cy="0"/>
          <a:chOff x="0" y="0"/>
          <a:chExt cx="0" cy="0"/>
        </a:xfrm>
      </p:grpSpPr>
      <p:sp>
        <p:nvSpPr>
          <p:cNvPr id="108" name="Google Shape;108;p3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_HEADER_1">
    <p:bg>
      <p:bgPr>
        <a:gradFill>
          <a:gsLst>
            <a:gs pos="0">
              <a:srgbClr val="FFC002"/>
            </a:gs>
            <a:gs pos="100000">
              <a:srgbClr val="795B04"/>
            </a:gs>
          </a:gsLst>
          <a:path path="circle">
            <a:fillToRect b="50%" l="50%" r="50%" t="50%"/>
          </a:path>
          <a:tileRect/>
        </a:gradFill>
      </p:bgPr>
    </p:bg>
    <p:spTree>
      <p:nvGrpSpPr>
        <p:cNvPr id="109" name="Shape 109"/>
        <p:cNvGrpSpPr/>
        <p:nvPr/>
      </p:nvGrpSpPr>
      <p:grpSpPr>
        <a:xfrm>
          <a:off x="0" y="0"/>
          <a:ext cx="0" cy="0"/>
          <a:chOff x="0" y="0"/>
          <a:chExt cx="0" cy="0"/>
        </a:xfrm>
      </p:grpSpPr>
      <p:sp>
        <p:nvSpPr>
          <p:cNvPr id="110" name="Google Shape;110;p3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1 1 1 2">
  <p:cSld name="SECTION_HEADER_1_1_1_1_3">
    <p:bg>
      <p:bgPr>
        <a:gradFill>
          <a:gsLst>
            <a:gs pos="0">
              <a:srgbClr val="4E29AA"/>
            </a:gs>
            <a:gs pos="100000">
              <a:srgbClr val="1E123D"/>
            </a:gs>
          </a:gsLst>
          <a:path path="circle">
            <a:fillToRect b="50%" l="50%" r="50%" t="50%"/>
          </a:path>
          <a:tileRect/>
        </a:gradFill>
      </p:bgPr>
    </p:bg>
    <p:spTree>
      <p:nvGrpSpPr>
        <p:cNvPr id="111" name="Shape 111"/>
        <p:cNvGrpSpPr/>
        <p:nvPr/>
      </p:nvGrpSpPr>
      <p:grpSpPr>
        <a:xfrm>
          <a:off x="0" y="0"/>
          <a:ext cx="0" cy="0"/>
          <a:chOff x="0" y="0"/>
          <a:chExt cx="0" cy="0"/>
        </a:xfrm>
      </p:grpSpPr>
      <p:sp>
        <p:nvSpPr>
          <p:cNvPr id="112" name="Google Shape;112;p3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7">
  <p:cSld name="TITLE_AND_BODY_7">
    <p:bg>
      <p:bgPr>
        <a:blipFill>
          <a:blip r:embed="rId2">
            <a:alphaModFix/>
          </a:blip>
          <a:stretch>
            <a:fillRect/>
          </a:stretch>
        </a:blipFill>
      </p:bgPr>
    </p:bg>
    <p:spTree>
      <p:nvGrpSpPr>
        <p:cNvPr id="113" name="Shape 113"/>
        <p:cNvGrpSpPr/>
        <p:nvPr/>
      </p:nvGrpSpPr>
      <p:grpSpPr>
        <a:xfrm>
          <a:off x="0" y="0"/>
          <a:ext cx="0" cy="0"/>
          <a:chOff x="0" y="0"/>
          <a:chExt cx="0" cy="0"/>
        </a:xfrm>
      </p:grpSpPr>
      <p:sp>
        <p:nvSpPr>
          <p:cNvPr id="114" name="Google Shape;114;p4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8">
  <p:cSld name="TITLE_AND_BODY_8">
    <p:bg>
      <p:bgPr>
        <a:blipFill>
          <a:blip r:embed="rId2">
            <a:alphaModFix/>
          </a:blip>
          <a:stretch>
            <a:fillRect/>
          </a:stretch>
        </a:blipFill>
      </p:bgPr>
    </p:bg>
    <p:spTree>
      <p:nvGrpSpPr>
        <p:cNvPr id="115" name="Shape 115"/>
        <p:cNvGrpSpPr/>
        <p:nvPr/>
      </p:nvGrpSpPr>
      <p:grpSpPr>
        <a:xfrm>
          <a:off x="0" y="0"/>
          <a:ext cx="0" cy="0"/>
          <a:chOff x="0" y="0"/>
          <a:chExt cx="0" cy="0"/>
        </a:xfrm>
      </p:grpSpPr>
      <p:sp>
        <p:nvSpPr>
          <p:cNvPr id="116" name="Google Shape;116;p4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1">
  <p:cSld name="SECTION_HEADER_1_1">
    <p:bg>
      <p:bgPr>
        <a:gradFill>
          <a:gsLst>
            <a:gs pos="0">
              <a:srgbClr val="51AB2A"/>
            </a:gs>
            <a:gs pos="100000">
              <a:srgbClr val="203E13"/>
            </a:gs>
          </a:gsLst>
          <a:path path="circle">
            <a:fillToRect b="50%" l="50%" r="50%" t="50%"/>
          </a:path>
          <a:tileRect/>
        </a:gradFill>
      </p:bgPr>
    </p:bg>
    <p:spTree>
      <p:nvGrpSpPr>
        <p:cNvPr id="15" name="Shape 15"/>
        <p:cNvGrpSpPr/>
        <p:nvPr/>
      </p:nvGrpSpPr>
      <p:grpSpPr>
        <a:xfrm>
          <a:off x="0" y="0"/>
          <a:ext cx="0" cy="0"/>
          <a:chOff x="0" y="0"/>
          <a:chExt cx="0" cy="0"/>
        </a:xfrm>
      </p:grpSpPr>
      <p:sp>
        <p:nvSpPr>
          <p:cNvPr id="16" name="Google Shape;16;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9">
  <p:cSld name="TITLE_AND_BODY_9">
    <p:bg>
      <p:bgPr>
        <a:blipFill>
          <a:blip r:embed="rId2">
            <a:alphaModFix/>
          </a:blip>
          <a:stretch>
            <a:fillRect/>
          </a:stretch>
        </a:blipFill>
      </p:bgPr>
    </p:bg>
    <p:spTree>
      <p:nvGrpSpPr>
        <p:cNvPr id="117" name="Shape 117"/>
        <p:cNvGrpSpPr/>
        <p:nvPr/>
      </p:nvGrpSpPr>
      <p:grpSpPr>
        <a:xfrm>
          <a:off x="0" y="0"/>
          <a:ext cx="0" cy="0"/>
          <a:chOff x="0" y="0"/>
          <a:chExt cx="0" cy="0"/>
        </a:xfrm>
      </p:grpSpPr>
      <p:sp>
        <p:nvSpPr>
          <p:cNvPr id="118" name="Google Shape;118;p4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1 1 1 3">
  <p:cSld name="SECTION_HEADER_1_1_1_1_4">
    <p:bg>
      <p:bgPr>
        <a:gradFill>
          <a:gsLst>
            <a:gs pos="0">
              <a:srgbClr val="4E29AA"/>
            </a:gs>
            <a:gs pos="100000">
              <a:srgbClr val="1E123D"/>
            </a:gs>
          </a:gsLst>
          <a:path path="circle">
            <a:fillToRect b="50%" l="50%" r="50%" t="50%"/>
          </a:path>
          <a:tileRect/>
        </a:gradFill>
      </p:bgPr>
    </p:bg>
    <p:spTree>
      <p:nvGrpSpPr>
        <p:cNvPr id="119" name="Shape 119"/>
        <p:cNvGrpSpPr/>
        <p:nvPr/>
      </p:nvGrpSpPr>
      <p:grpSpPr>
        <a:xfrm>
          <a:off x="0" y="0"/>
          <a:ext cx="0" cy="0"/>
          <a:chOff x="0" y="0"/>
          <a:chExt cx="0" cy="0"/>
        </a:xfrm>
      </p:grpSpPr>
      <p:sp>
        <p:nvSpPr>
          <p:cNvPr id="120" name="Google Shape;120;p4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6 1">
  <p:cSld name="TITLE_AND_BODY_6_1">
    <p:bg>
      <p:bgPr>
        <a:blipFill>
          <a:blip r:embed="rId2">
            <a:alphaModFix/>
          </a:blip>
          <a:stretch>
            <a:fillRect/>
          </a:stretch>
        </a:blipFill>
      </p:bgPr>
    </p:bg>
    <p:spTree>
      <p:nvGrpSpPr>
        <p:cNvPr id="121" name="Shape 121"/>
        <p:cNvGrpSpPr/>
        <p:nvPr/>
      </p:nvGrpSpPr>
      <p:grpSpPr>
        <a:xfrm>
          <a:off x="0" y="0"/>
          <a:ext cx="0" cy="0"/>
          <a:chOff x="0" y="0"/>
          <a:chExt cx="0" cy="0"/>
        </a:xfrm>
      </p:grpSpPr>
      <p:sp>
        <p:nvSpPr>
          <p:cNvPr id="122" name="Google Shape;122;p4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1">
  <p:cSld name="SECTION_HEADER_1_1">
    <p:bg>
      <p:bgPr>
        <a:gradFill>
          <a:gsLst>
            <a:gs pos="0">
              <a:srgbClr val="51AB2A"/>
            </a:gs>
            <a:gs pos="100000">
              <a:srgbClr val="203E13"/>
            </a:gs>
          </a:gsLst>
          <a:path path="circle">
            <a:fillToRect b="50%" l="50%" r="50%" t="50%"/>
          </a:path>
          <a:tileRect/>
        </a:gradFill>
      </p:bgPr>
    </p:bg>
    <p:spTree>
      <p:nvGrpSpPr>
        <p:cNvPr id="123" name="Shape 123"/>
        <p:cNvGrpSpPr/>
        <p:nvPr/>
      </p:nvGrpSpPr>
      <p:grpSpPr>
        <a:xfrm>
          <a:off x="0" y="0"/>
          <a:ext cx="0" cy="0"/>
          <a:chOff x="0" y="0"/>
          <a:chExt cx="0" cy="0"/>
        </a:xfrm>
      </p:grpSpPr>
      <p:sp>
        <p:nvSpPr>
          <p:cNvPr id="124" name="Google Shape;124;p4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gradFill>
          <a:gsLst>
            <a:gs pos="0">
              <a:srgbClr val="DB0000"/>
            </a:gs>
            <a:gs pos="100000">
              <a:srgbClr val="540303"/>
            </a:gs>
          </a:gsLst>
          <a:path path="circle">
            <a:fillToRect b="50%" l="50%" r="50%" t="50%"/>
          </a:path>
          <a:tileRect/>
        </a:gradFill>
      </p:bgPr>
    </p:bg>
    <p:spTree>
      <p:nvGrpSpPr>
        <p:cNvPr id="129" name="Shape 129"/>
        <p:cNvGrpSpPr/>
        <p:nvPr/>
      </p:nvGrpSpPr>
      <p:grpSpPr>
        <a:xfrm>
          <a:off x="0" y="0"/>
          <a:ext cx="0" cy="0"/>
          <a:chOff x="0" y="0"/>
          <a:chExt cx="0" cy="0"/>
        </a:xfrm>
      </p:grpSpPr>
      <p:sp>
        <p:nvSpPr>
          <p:cNvPr id="130" name="Google Shape;130;p4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gradFill>
          <a:gsLst>
            <a:gs pos="0">
              <a:srgbClr val="F48208"/>
            </a:gs>
            <a:gs pos="100000">
              <a:srgbClr val="703E08"/>
            </a:gs>
          </a:gsLst>
          <a:path path="circle">
            <a:fillToRect b="50%" l="50%" r="50%" t="50%"/>
          </a:path>
          <a:tileRect/>
        </a:gradFill>
      </p:bgPr>
    </p:bg>
    <p:spTree>
      <p:nvGrpSpPr>
        <p:cNvPr id="131" name="Shape 131"/>
        <p:cNvGrpSpPr/>
        <p:nvPr/>
      </p:nvGrpSpPr>
      <p:grpSpPr>
        <a:xfrm>
          <a:off x="0" y="0"/>
          <a:ext cx="0" cy="0"/>
          <a:chOff x="0" y="0"/>
          <a:chExt cx="0" cy="0"/>
        </a:xfrm>
      </p:grpSpPr>
      <p:sp>
        <p:nvSpPr>
          <p:cNvPr id="132" name="Google Shape;132;p4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_HEADER_1">
    <p:bg>
      <p:bgPr>
        <a:gradFill>
          <a:gsLst>
            <a:gs pos="0">
              <a:srgbClr val="FFC002"/>
            </a:gs>
            <a:gs pos="100000">
              <a:srgbClr val="795B04"/>
            </a:gs>
          </a:gsLst>
          <a:path path="circle">
            <a:fillToRect b="50%" l="50%" r="50%" t="50%"/>
          </a:path>
          <a:tileRect/>
        </a:gradFill>
      </p:bgPr>
    </p:bg>
    <p:spTree>
      <p:nvGrpSpPr>
        <p:cNvPr id="133" name="Shape 133"/>
        <p:cNvGrpSpPr/>
        <p:nvPr/>
      </p:nvGrpSpPr>
      <p:grpSpPr>
        <a:xfrm>
          <a:off x="0" y="0"/>
          <a:ext cx="0" cy="0"/>
          <a:chOff x="0" y="0"/>
          <a:chExt cx="0" cy="0"/>
        </a:xfrm>
      </p:grpSpPr>
      <p:sp>
        <p:nvSpPr>
          <p:cNvPr id="134" name="Google Shape;134;p4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1">
  <p:cSld name="SECTION_HEADER_1_1">
    <p:bg>
      <p:bgPr>
        <a:gradFill>
          <a:gsLst>
            <a:gs pos="0">
              <a:srgbClr val="51AB2A"/>
            </a:gs>
            <a:gs pos="100000">
              <a:srgbClr val="203E13"/>
            </a:gs>
          </a:gsLst>
          <a:path path="circle">
            <a:fillToRect b="50%" l="50%" r="50%" t="50%"/>
          </a:path>
          <a:tileRect/>
        </a:gradFill>
      </p:bgPr>
    </p:bg>
    <p:spTree>
      <p:nvGrpSpPr>
        <p:cNvPr id="135" name="Shape 135"/>
        <p:cNvGrpSpPr/>
        <p:nvPr/>
      </p:nvGrpSpPr>
      <p:grpSpPr>
        <a:xfrm>
          <a:off x="0" y="0"/>
          <a:ext cx="0" cy="0"/>
          <a:chOff x="0" y="0"/>
          <a:chExt cx="0" cy="0"/>
        </a:xfrm>
      </p:grpSpPr>
      <p:sp>
        <p:nvSpPr>
          <p:cNvPr id="136" name="Google Shape;136;p5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1 1">
  <p:cSld name="SECTION_HEADER_1_1_1">
    <p:bg>
      <p:bgPr>
        <a:gradFill>
          <a:gsLst>
            <a:gs pos="0">
              <a:srgbClr val="1077D2"/>
            </a:gs>
            <a:gs pos="100000">
              <a:srgbClr val="093153"/>
            </a:gs>
          </a:gsLst>
          <a:path path="circle">
            <a:fillToRect b="50%" l="50%" r="50%" t="50%"/>
          </a:path>
          <a:tileRect/>
        </a:gradFill>
      </p:bgPr>
    </p:bg>
    <p:spTree>
      <p:nvGrpSpPr>
        <p:cNvPr id="137" name="Shape 137"/>
        <p:cNvGrpSpPr/>
        <p:nvPr/>
      </p:nvGrpSpPr>
      <p:grpSpPr>
        <a:xfrm>
          <a:off x="0" y="0"/>
          <a:ext cx="0" cy="0"/>
          <a:chOff x="0" y="0"/>
          <a:chExt cx="0" cy="0"/>
        </a:xfrm>
      </p:grpSpPr>
      <p:sp>
        <p:nvSpPr>
          <p:cNvPr id="138" name="Google Shape;138;p5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1 1 1">
  <p:cSld name="SECTION_HEADER_1_1_1_1">
    <p:bg>
      <p:bgPr>
        <a:gradFill>
          <a:gsLst>
            <a:gs pos="0">
              <a:srgbClr val="4E29AA"/>
            </a:gs>
            <a:gs pos="100000">
              <a:srgbClr val="1E123D"/>
            </a:gs>
          </a:gsLst>
          <a:path path="circle">
            <a:fillToRect b="50%" l="50%" r="50%" t="50%"/>
          </a:path>
          <a:tileRect/>
        </a:gradFill>
      </p:bgPr>
    </p:bg>
    <p:spTree>
      <p:nvGrpSpPr>
        <p:cNvPr id="139" name="Shape 139"/>
        <p:cNvGrpSpPr/>
        <p:nvPr/>
      </p:nvGrpSpPr>
      <p:grpSpPr>
        <a:xfrm>
          <a:off x="0" y="0"/>
          <a:ext cx="0" cy="0"/>
          <a:chOff x="0" y="0"/>
          <a:chExt cx="0" cy="0"/>
        </a:xfrm>
      </p:grpSpPr>
      <p:sp>
        <p:nvSpPr>
          <p:cNvPr id="140" name="Google Shape;140;p5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1 1">
  <p:cSld name="SECTION_HEADER_1_1_1">
    <p:bg>
      <p:bgPr>
        <a:gradFill>
          <a:gsLst>
            <a:gs pos="0">
              <a:srgbClr val="1077D2"/>
            </a:gs>
            <a:gs pos="100000">
              <a:srgbClr val="093153"/>
            </a:gs>
          </a:gsLst>
          <a:path path="circle">
            <a:fillToRect b="50%" l="50%" r="50%" t="50%"/>
          </a:path>
          <a:tileRect/>
        </a:gradFill>
      </p:bgPr>
    </p:bg>
    <p:spTree>
      <p:nvGrpSpPr>
        <p:cNvPr id="17" name="Shape 17"/>
        <p:cNvGrpSpPr/>
        <p:nvPr/>
      </p:nvGrpSpPr>
      <p:grpSpPr>
        <a:xfrm>
          <a:off x="0" y="0"/>
          <a:ext cx="0" cy="0"/>
          <a:chOff x="0" y="0"/>
          <a:chExt cx="0" cy="0"/>
        </a:xfrm>
      </p:grpSpPr>
      <p:sp>
        <p:nvSpPr>
          <p:cNvPr id="18" name="Google Shape;18;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1 1 1 1">
  <p:cSld name="SECTION_HEADER_1_1_1_1_1">
    <p:bg>
      <p:bgPr>
        <a:gradFill>
          <a:gsLst>
            <a:gs pos="0">
              <a:srgbClr val="E900FF">
                <a:alpha val="91764"/>
              </a:srgbClr>
            </a:gs>
            <a:gs pos="100000">
              <a:srgbClr val="80008C"/>
            </a:gs>
          </a:gsLst>
          <a:path path="circle">
            <a:fillToRect b="50%" l="50%" r="50%" t="50%"/>
          </a:path>
          <a:tileRect/>
        </a:gradFill>
      </p:bgPr>
    </p:bg>
    <p:spTree>
      <p:nvGrpSpPr>
        <p:cNvPr id="141" name="Shape 141"/>
        <p:cNvGrpSpPr/>
        <p:nvPr/>
      </p:nvGrpSpPr>
      <p:grpSpPr>
        <a:xfrm>
          <a:off x="0" y="0"/>
          <a:ext cx="0" cy="0"/>
          <a:chOff x="0" y="0"/>
          <a:chExt cx="0" cy="0"/>
        </a:xfrm>
      </p:grpSpPr>
      <p:sp>
        <p:nvSpPr>
          <p:cNvPr id="142" name="Google Shape;142;p5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bg>
      <p:bgPr>
        <a:blipFill>
          <a:blip r:embed="rId2">
            <a:alphaModFix/>
          </a:blip>
          <a:stretch>
            <a:fillRect/>
          </a:stretch>
        </a:blipFill>
      </p:bgPr>
    </p:bg>
    <p:spTree>
      <p:nvGrpSpPr>
        <p:cNvPr id="143" name="Shape 143"/>
        <p:cNvGrpSpPr/>
        <p:nvPr/>
      </p:nvGrpSpPr>
      <p:grpSpPr>
        <a:xfrm>
          <a:off x="0" y="0"/>
          <a:ext cx="0" cy="0"/>
          <a:chOff x="0" y="0"/>
          <a:chExt cx="0" cy="0"/>
        </a:xfrm>
      </p:grpSpPr>
      <p:sp>
        <p:nvSpPr>
          <p:cNvPr id="144" name="Google Shape;144;p5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ainbow" type="blank">
  <p:cSld name="BLANK">
    <p:spTree>
      <p:nvGrpSpPr>
        <p:cNvPr id="145" name="Shape 145"/>
        <p:cNvGrpSpPr/>
        <p:nvPr/>
      </p:nvGrpSpPr>
      <p:grpSpPr>
        <a:xfrm>
          <a:off x="0" y="0"/>
          <a:ext cx="0" cy="0"/>
          <a:chOff x="0" y="0"/>
          <a:chExt cx="0" cy="0"/>
        </a:xfrm>
      </p:grpSpPr>
      <p:sp>
        <p:nvSpPr>
          <p:cNvPr id="146" name="Google Shape;146;p5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1 1 1 2">
  <p:cSld name="SECTION_HEADER_1_1_1_1_2">
    <p:bg>
      <p:bgPr>
        <a:gradFill>
          <a:gsLst>
            <a:gs pos="0">
              <a:srgbClr val="4E29AA"/>
            </a:gs>
            <a:gs pos="100000">
              <a:srgbClr val="1E123D"/>
            </a:gs>
          </a:gsLst>
          <a:path path="circle">
            <a:fillToRect b="50%" l="50%" r="50%" t="50%"/>
          </a:path>
          <a:tileRect/>
        </a:gradFill>
      </p:bgPr>
    </p:bg>
    <p:spTree>
      <p:nvGrpSpPr>
        <p:cNvPr id="147" name="Shape 147"/>
        <p:cNvGrpSpPr/>
        <p:nvPr/>
      </p:nvGrpSpPr>
      <p:grpSpPr>
        <a:xfrm>
          <a:off x="0" y="0"/>
          <a:ext cx="0" cy="0"/>
          <a:chOff x="0" y="0"/>
          <a:chExt cx="0" cy="0"/>
        </a:xfrm>
      </p:grpSpPr>
      <p:sp>
        <p:nvSpPr>
          <p:cNvPr id="148" name="Google Shape;148;p5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1 1 1">
  <p:cSld name="SECTION_HEADER_1_1_1_1">
    <p:bg>
      <p:bgPr>
        <a:gradFill>
          <a:gsLst>
            <a:gs pos="0">
              <a:srgbClr val="4E29AA"/>
            </a:gs>
            <a:gs pos="100000">
              <a:srgbClr val="1E123D"/>
            </a:gs>
          </a:gsLst>
          <a:path path="circle">
            <a:fillToRect b="50%" l="50%" r="50%" t="50%"/>
          </a:path>
          <a:tileRect/>
        </a:gradFill>
      </p:bgPr>
    </p:bg>
    <p:spTree>
      <p:nvGrpSpPr>
        <p:cNvPr id="19" name="Shape 19"/>
        <p:cNvGrpSpPr/>
        <p:nvPr/>
      </p:nvGrpSpPr>
      <p:grpSpPr>
        <a:xfrm>
          <a:off x="0" y="0"/>
          <a:ext cx="0" cy="0"/>
          <a:chOff x="0" y="0"/>
          <a:chExt cx="0" cy="0"/>
        </a:xfrm>
      </p:grpSpPr>
      <p:sp>
        <p:nvSpPr>
          <p:cNvPr id="20" name="Google Shape;20;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1 1 1 1">
  <p:cSld name="SECTION_HEADER_1_1_1_1_1">
    <p:bg>
      <p:bgPr>
        <a:gradFill>
          <a:gsLst>
            <a:gs pos="0">
              <a:srgbClr val="E900FF">
                <a:alpha val="91764"/>
              </a:srgbClr>
            </a:gs>
            <a:gs pos="100000">
              <a:srgbClr val="80008C"/>
            </a:gs>
          </a:gsLst>
          <a:path path="circle">
            <a:fillToRect b="50%" l="50%" r="50%" t="50%"/>
          </a:path>
          <a:tileRect/>
        </a:gradFill>
      </p:bgPr>
    </p:bg>
    <p:spTree>
      <p:nvGrpSpPr>
        <p:cNvPr id="21" name="Shape 21"/>
        <p:cNvGrpSpPr/>
        <p:nvPr/>
      </p:nvGrpSpPr>
      <p:grpSpPr>
        <a:xfrm>
          <a:off x="0" y="0"/>
          <a:ext cx="0" cy="0"/>
          <a:chOff x="0" y="0"/>
          <a:chExt cx="0" cy="0"/>
        </a:xfrm>
      </p:grpSpPr>
      <p:sp>
        <p:nvSpPr>
          <p:cNvPr id="22" name="Google Shape;22;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bg>
      <p:bgPr>
        <a:blipFill>
          <a:blip r:embed="rId2">
            <a:alphaModFix/>
          </a:blip>
          <a:stretch>
            <a:fillRect/>
          </a:stretch>
        </a:blipFill>
      </p:bgPr>
    </p:bg>
    <p:spTree>
      <p:nvGrpSpPr>
        <p:cNvPr id="23" name="Shape 23"/>
        <p:cNvGrpSpPr/>
        <p:nvPr/>
      </p:nvGrpSpPr>
      <p:grpSpPr>
        <a:xfrm>
          <a:off x="0" y="0"/>
          <a:ext cx="0" cy="0"/>
          <a:chOff x="0" y="0"/>
          <a:chExt cx="0" cy="0"/>
        </a:xfrm>
      </p:grpSpPr>
      <p:sp>
        <p:nvSpPr>
          <p:cNvPr id="24" name="Google Shape;24;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ainbow" type="blank">
  <p:cSld name="BLANK">
    <p:spTree>
      <p:nvGrpSpPr>
        <p:cNvPr id="25" name="Shape 25"/>
        <p:cNvGrpSpPr/>
        <p:nvPr/>
      </p:nvGrpSpPr>
      <p:grpSpPr>
        <a:xfrm>
          <a:off x="0" y="0"/>
          <a:ext cx="0" cy="0"/>
          <a:chOff x="0" y="0"/>
          <a:chExt cx="0" cy="0"/>
        </a:xfrm>
      </p:grpSpPr>
      <p:sp>
        <p:nvSpPr>
          <p:cNvPr id="26" name="Google Shape;26;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27" name="Google Shape;27;p10"/>
          <p:cNvPicPr preferRelativeResize="0"/>
          <p:nvPr/>
        </p:nvPicPr>
        <p:blipFill rotWithShape="1">
          <a:blip r:embed="rId2">
            <a:alphaModFix/>
          </a:blip>
          <a:srcRect b="0" l="0" r="645" t="0"/>
          <a:stretch/>
        </p:blipFill>
        <p:spPr>
          <a:xfrm>
            <a:off x="0" y="0"/>
            <a:ext cx="9144000" cy="51435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6" Type="http://schemas.openxmlformats.org/officeDocument/2006/relationships/theme" Target="../theme/theme3.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5.xml"/><Relationship Id="rId22" Type="http://schemas.openxmlformats.org/officeDocument/2006/relationships/slideLayout" Target="../slideLayouts/slideLayout37.xml"/><Relationship Id="rId21" Type="http://schemas.openxmlformats.org/officeDocument/2006/relationships/slideLayout" Target="../slideLayouts/slideLayout36.xml"/><Relationship Id="rId24" Type="http://schemas.openxmlformats.org/officeDocument/2006/relationships/slideLayout" Target="../slideLayouts/slideLayout39.xml"/><Relationship Id="rId23" Type="http://schemas.openxmlformats.org/officeDocument/2006/relationships/slideLayout" Target="../slideLayouts/slideLayout38.xml"/><Relationship Id="rId1" Type="http://schemas.openxmlformats.org/officeDocument/2006/relationships/slideLayout" Target="../slideLayouts/slideLayout16.xml"/><Relationship Id="rId2" Type="http://schemas.openxmlformats.org/officeDocument/2006/relationships/slideLayout" Target="../slideLayouts/slideLayout17.xml"/><Relationship Id="rId3" Type="http://schemas.openxmlformats.org/officeDocument/2006/relationships/slideLayout" Target="../slideLayouts/slideLayout18.xml"/><Relationship Id="rId4" Type="http://schemas.openxmlformats.org/officeDocument/2006/relationships/slideLayout" Target="../slideLayouts/slideLayout19.xml"/><Relationship Id="rId9" Type="http://schemas.openxmlformats.org/officeDocument/2006/relationships/slideLayout" Target="../slideLayouts/slideLayout24.xml"/><Relationship Id="rId26" Type="http://schemas.openxmlformats.org/officeDocument/2006/relationships/slideLayout" Target="../slideLayouts/slideLayout41.xml"/><Relationship Id="rId25" Type="http://schemas.openxmlformats.org/officeDocument/2006/relationships/slideLayout" Target="../slideLayouts/slideLayout40.xml"/><Relationship Id="rId28" Type="http://schemas.openxmlformats.org/officeDocument/2006/relationships/slideLayout" Target="../slideLayouts/slideLayout43.xml"/><Relationship Id="rId27" Type="http://schemas.openxmlformats.org/officeDocument/2006/relationships/slideLayout" Target="../slideLayouts/slideLayout42.xml"/><Relationship Id="rId5" Type="http://schemas.openxmlformats.org/officeDocument/2006/relationships/slideLayout" Target="../slideLayouts/slideLayout20.xml"/><Relationship Id="rId6" Type="http://schemas.openxmlformats.org/officeDocument/2006/relationships/slideLayout" Target="../slideLayouts/slideLayout21.xml"/><Relationship Id="rId29" Type="http://schemas.openxmlformats.org/officeDocument/2006/relationships/theme" Target="../theme/theme2.xml"/><Relationship Id="rId7" Type="http://schemas.openxmlformats.org/officeDocument/2006/relationships/slideLayout" Target="../slideLayouts/slideLayout22.xml"/><Relationship Id="rId8" Type="http://schemas.openxmlformats.org/officeDocument/2006/relationships/slideLayout" Target="../slideLayouts/slideLayout23.xml"/><Relationship Id="rId11" Type="http://schemas.openxmlformats.org/officeDocument/2006/relationships/slideLayout" Target="../slideLayouts/slideLayout26.xml"/><Relationship Id="rId10" Type="http://schemas.openxmlformats.org/officeDocument/2006/relationships/slideLayout" Target="../slideLayouts/slideLayout25.xml"/><Relationship Id="rId13" Type="http://schemas.openxmlformats.org/officeDocument/2006/relationships/slideLayout" Target="../slideLayouts/slideLayout28.xml"/><Relationship Id="rId12" Type="http://schemas.openxmlformats.org/officeDocument/2006/relationships/slideLayout" Target="../slideLayouts/slideLayout27.xml"/><Relationship Id="rId15" Type="http://schemas.openxmlformats.org/officeDocument/2006/relationships/slideLayout" Target="../slideLayouts/slideLayout30.xml"/><Relationship Id="rId14" Type="http://schemas.openxmlformats.org/officeDocument/2006/relationships/slideLayout" Target="../slideLayouts/slideLayout29.xml"/><Relationship Id="rId17" Type="http://schemas.openxmlformats.org/officeDocument/2006/relationships/slideLayout" Target="../slideLayouts/slideLayout32.xml"/><Relationship Id="rId16" Type="http://schemas.openxmlformats.org/officeDocument/2006/relationships/slideLayout" Target="../slideLayouts/slideLayout31.xml"/><Relationship Id="rId19" Type="http://schemas.openxmlformats.org/officeDocument/2006/relationships/slideLayout" Target="../slideLayouts/slideLayout34.xml"/><Relationship Id="rId18"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slideLayout" Target="../slideLayouts/slideLayout45.xml"/><Relationship Id="rId3" Type="http://schemas.openxmlformats.org/officeDocument/2006/relationships/slideLayout" Target="../slideLayouts/slideLayout46.xml"/><Relationship Id="rId4" Type="http://schemas.openxmlformats.org/officeDocument/2006/relationships/slideLayout" Target="../slideLayouts/slideLayout47.xml"/><Relationship Id="rId9" Type="http://schemas.openxmlformats.org/officeDocument/2006/relationships/slideLayout" Target="../slideLayouts/slideLayout52.xml"/><Relationship Id="rId5" Type="http://schemas.openxmlformats.org/officeDocument/2006/relationships/slideLayout" Target="../slideLayouts/slideLayout48.xml"/><Relationship Id="rId6" Type="http://schemas.openxmlformats.org/officeDocument/2006/relationships/slideLayout" Target="../slideLayouts/slideLayout49.xml"/><Relationship Id="rId7" Type="http://schemas.openxmlformats.org/officeDocument/2006/relationships/slideLayout" Target="../slideLayouts/slideLayout50.xml"/><Relationship Id="rId8" Type="http://schemas.openxmlformats.org/officeDocument/2006/relationships/slideLayout" Target="../slideLayouts/slideLayout51.xml"/><Relationship Id="rId11" Type="http://schemas.openxmlformats.org/officeDocument/2006/relationships/theme" Target="../theme/theme4.xml"/><Relationship Id="rId10"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lt2"/>
              </a:buClr>
              <a:buSzPts val="1800"/>
              <a:buChar char="●"/>
              <a:defRPr sz="1800">
                <a:solidFill>
                  <a:schemeClr val="lt2"/>
                </a:solidFill>
              </a:defRPr>
            </a:lvl1pPr>
            <a:lvl2pPr indent="-317500" lvl="1" marL="914400">
              <a:lnSpc>
                <a:spcPct val="115000"/>
              </a:lnSpc>
              <a:spcBef>
                <a:spcPts val="0"/>
              </a:spcBef>
              <a:spcAft>
                <a:spcPts val="0"/>
              </a:spcAft>
              <a:buClr>
                <a:schemeClr val="lt2"/>
              </a:buClr>
              <a:buSzPts val="1400"/>
              <a:buChar char="○"/>
              <a:defRPr>
                <a:solidFill>
                  <a:schemeClr val="lt2"/>
                </a:solidFill>
              </a:defRPr>
            </a:lvl2pPr>
            <a:lvl3pPr indent="-317500" lvl="2" marL="1371600">
              <a:lnSpc>
                <a:spcPct val="115000"/>
              </a:lnSpc>
              <a:spcBef>
                <a:spcPts val="0"/>
              </a:spcBef>
              <a:spcAft>
                <a:spcPts val="0"/>
              </a:spcAft>
              <a:buClr>
                <a:schemeClr val="lt2"/>
              </a:buClr>
              <a:buSzPts val="1400"/>
              <a:buChar char="■"/>
              <a:defRPr>
                <a:solidFill>
                  <a:schemeClr val="lt2"/>
                </a:solidFill>
              </a:defRPr>
            </a:lvl3pPr>
            <a:lvl4pPr indent="-317500" lvl="3" marL="1828800">
              <a:lnSpc>
                <a:spcPct val="115000"/>
              </a:lnSpc>
              <a:spcBef>
                <a:spcPts val="0"/>
              </a:spcBef>
              <a:spcAft>
                <a:spcPts val="0"/>
              </a:spcAft>
              <a:buClr>
                <a:schemeClr val="lt2"/>
              </a:buClr>
              <a:buSzPts val="1400"/>
              <a:buChar char="●"/>
              <a:defRPr>
                <a:solidFill>
                  <a:schemeClr val="lt2"/>
                </a:solidFill>
              </a:defRPr>
            </a:lvl4pPr>
            <a:lvl5pPr indent="-317500" lvl="4" marL="2286000">
              <a:lnSpc>
                <a:spcPct val="115000"/>
              </a:lnSpc>
              <a:spcBef>
                <a:spcPts val="0"/>
              </a:spcBef>
              <a:spcAft>
                <a:spcPts val="0"/>
              </a:spcAft>
              <a:buClr>
                <a:schemeClr val="lt2"/>
              </a:buClr>
              <a:buSzPts val="1400"/>
              <a:buChar char="○"/>
              <a:defRPr>
                <a:solidFill>
                  <a:schemeClr val="lt2"/>
                </a:solidFill>
              </a:defRPr>
            </a:lvl5pPr>
            <a:lvl6pPr indent="-317500" lvl="5" marL="2743200">
              <a:lnSpc>
                <a:spcPct val="115000"/>
              </a:lnSpc>
              <a:spcBef>
                <a:spcPts val="0"/>
              </a:spcBef>
              <a:spcAft>
                <a:spcPts val="0"/>
              </a:spcAft>
              <a:buClr>
                <a:schemeClr val="lt2"/>
              </a:buClr>
              <a:buSzPts val="1400"/>
              <a:buChar char="■"/>
              <a:defRPr>
                <a:solidFill>
                  <a:schemeClr val="lt2"/>
                </a:solidFill>
              </a:defRPr>
            </a:lvl6pPr>
            <a:lvl7pPr indent="-317500" lvl="6" marL="3200400">
              <a:lnSpc>
                <a:spcPct val="115000"/>
              </a:lnSpc>
              <a:spcBef>
                <a:spcPts val="0"/>
              </a:spcBef>
              <a:spcAft>
                <a:spcPts val="0"/>
              </a:spcAft>
              <a:buClr>
                <a:schemeClr val="lt2"/>
              </a:buClr>
              <a:buSzPts val="1400"/>
              <a:buChar char="●"/>
              <a:defRPr>
                <a:solidFill>
                  <a:schemeClr val="lt2"/>
                </a:solidFill>
              </a:defRPr>
            </a:lvl7pPr>
            <a:lvl8pPr indent="-317500" lvl="7" marL="3657600">
              <a:lnSpc>
                <a:spcPct val="115000"/>
              </a:lnSpc>
              <a:spcBef>
                <a:spcPts val="0"/>
              </a:spcBef>
              <a:spcAft>
                <a:spcPts val="0"/>
              </a:spcAft>
              <a:buClr>
                <a:schemeClr val="lt2"/>
              </a:buClr>
              <a:buSzPts val="1400"/>
              <a:buChar char="○"/>
              <a:defRPr>
                <a:solidFill>
                  <a:schemeClr val="lt2"/>
                </a:solidFill>
              </a:defRPr>
            </a:lvl8pPr>
            <a:lvl9pPr indent="-317500" lvl="8" marL="4114800">
              <a:lnSpc>
                <a:spcPct val="115000"/>
              </a:lnSpc>
              <a:spcBef>
                <a:spcPts val="0"/>
              </a:spcBef>
              <a:spcAft>
                <a:spcPts val="0"/>
              </a:spcAft>
              <a:buClr>
                <a:schemeClr val="lt2"/>
              </a:buClr>
              <a:buSzPts val="1400"/>
              <a:buChar char="■"/>
              <a:defRPr>
                <a:solidFill>
                  <a:schemeClr val="lt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chemeClr val="lt1"/>
        </a:solidFill>
      </p:bgPr>
    </p:bg>
    <p:spTree>
      <p:nvGrpSpPr>
        <p:cNvPr id="46" name="Shape 46"/>
        <p:cNvGrpSpPr/>
        <p:nvPr/>
      </p:nvGrpSpPr>
      <p:grpSpPr>
        <a:xfrm>
          <a:off x="0" y="0"/>
          <a:ext cx="0" cy="0"/>
          <a:chOff x="0" y="0"/>
          <a:chExt cx="0" cy="0"/>
        </a:xfrm>
      </p:grpSpPr>
      <p:sp>
        <p:nvSpPr>
          <p:cNvPr id="47" name="Google Shape;47;p1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48" name="Google Shape;48;p1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lt2"/>
              </a:buClr>
              <a:buSzPts val="1800"/>
              <a:buChar char="●"/>
              <a:defRPr sz="1800">
                <a:solidFill>
                  <a:schemeClr val="lt2"/>
                </a:solidFill>
              </a:defRPr>
            </a:lvl1pPr>
            <a:lvl2pPr indent="-317500" lvl="1" marL="914400" rtl="0">
              <a:lnSpc>
                <a:spcPct val="115000"/>
              </a:lnSpc>
              <a:spcBef>
                <a:spcPts val="0"/>
              </a:spcBef>
              <a:spcAft>
                <a:spcPts val="0"/>
              </a:spcAft>
              <a:buClr>
                <a:schemeClr val="lt2"/>
              </a:buClr>
              <a:buSzPts val="1400"/>
              <a:buChar char="○"/>
              <a:defRPr>
                <a:solidFill>
                  <a:schemeClr val="lt2"/>
                </a:solidFill>
              </a:defRPr>
            </a:lvl2pPr>
            <a:lvl3pPr indent="-317500" lvl="2" marL="1371600" rtl="0">
              <a:lnSpc>
                <a:spcPct val="115000"/>
              </a:lnSpc>
              <a:spcBef>
                <a:spcPts val="0"/>
              </a:spcBef>
              <a:spcAft>
                <a:spcPts val="0"/>
              </a:spcAft>
              <a:buClr>
                <a:schemeClr val="lt2"/>
              </a:buClr>
              <a:buSzPts val="1400"/>
              <a:buChar char="■"/>
              <a:defRPr>
                <a:solidFill>
                  <a:schemeClr val="lt2"/>
                </a:solidFill>
              </a:defRPr>
            </a:lvl3pPr>
            <a:lvl4pPr indent="-317500" lvl="3" marL="1828800" rtl="0">
              <a:lnSpc>
                <a:spcPct val="115000"/>
              </a:lnSpc>
              <a:spcBef>
                <a:spcPts val="0"/>
              </a:spcBef>
              <a:spcAft>
                <a:spcPts val="0"/>
              </a:spcAft>
              <a:buClr>
                <a:schemeClr val="lt2"/>
              </a:buClr>
              <a:buSzPts val="1400"/>
              <a:buChar char="●"/>
              <a:defRPr>
                <a:solidFill>
                  <a:schemeClr val="lt2"/>
                </a:solidFill>
              </a:defRPr>
            </a:lvl4pPr>
            <a:lvl5pPr indent="-317500" lvl="4" marL="2286000" rtl="0">
              <a:lnSpc>
                <a:spcPct val="115000"/>
              </a:lnSpc>
              <a:spcBef>
                <a:spcPts val="0"/>
              </a:spcBef>
              <a:spcAft>
                <a:spcPts val="0"/>
              </a:spcAft>
              <a:buClr>
                <a:schemeClr val="lt2"/>
              </a:buClr>
              <a:buSzPts val="1400"/>
              <a:buChar char="○"/>
              <a:defRPr>
                <a:solidFill>
                  <a:schemeClr val="lt2"/>
                </a:solidFill>
              </a:defRPr>
            </a:lvl5pPr>
            <a:lvl6pPr indent="-317500" lvl="5" marL="2743200" rtl="0">
              <a:lnSpc>
                <a:spcPct val="115000"/>
              </a:lnSpc>
              <a:spcBef>
                <a:spcPts val="0"/>
              </a:spcBef>
              <a:spcAft>
                <a:spcPts val="0"/>
              </a:spcAft>
              <a:buClr>
                <a:schemeClr val="lt2"/>
              </a:buClr>
              <a:buSzPts val="1400"/>
              <a:buChar char="■"/>
              <a:defRPr>
                <a:solidFill>
                  <a:schemeClr val="lt2"/>
                </a:solidFill>
              </a:defRPr>
            </a:lvl6pPr>
            <a:lvl7pPr indent="-317500" lvl="6" marL="3200400" rtl="0">
              <a:lnSpc>
                <a:spcPct val="115000"/>
              </a:lnSpc>
              <a:spcBef>
                <a:spcPts val="0"/>
              </a:spcBef>
              <a:spcAft>
                <a:spcPts val="0"/>
              </a:spcAft>
              <a:buClr>
                <a:schemeClr val="lt2"/>
              </a:buClr>
              <a:buSzPts val="1400"/>
              <a:buChar char="●"/>
              <a:defRPr>
                <a:solidFill>
                  <a:schemeClr val="lt2"/>
                </a:solidFill>
              </a:defRPr>
            </a:lvl7pPr>
            <a:lvl8pPr indent="-317500" lvl="7" marL="3657600" rtl="0">
              <a:lnSpc>
                <a:spcPct val="115000"/>
              </a:lnSpc>
              <a:spcBef>
                <a:spcPts val="0"/>
              </a:spcBef>
              <a:spcAft>
                <a:spcPts val="0"/>
              </a:spcAft>
              <a:buClr>
                <a:schemeClr val="lt2"/>
              </a:buClr>
              <a:buSzPts val="1400"/>
              <a:buChar char="○"/>
              <a:defRPr>
                <a:solidFill>
                  <a:schemeClr val="lt2"/>
                </a:solidFill>
              </a:defRPr>
            </a:lvl8pPr>
            <a:lvl9pPr indent="-317500" lvl="8" marL="4114800" rtl="0">
              <a:lnSpc>
                <a:spcPct val="115000"/>
              </a:lnSpc>
              <a:spcBef>
                <a:spcPts val="0"/>
              </a:spcBef>
              <a:spcAft>
                <a:spcPts val="0"/>
              </a:spcAft>
              <a:buClr>
                <a:schemeClr val="lt2"/>
              </a:buClr>
              <a:buSzPts val="1400"/>
              <a:buChar char="■"/>
              <a:defRPr>
                <a:solidFill>
                  <a:schemeClr val="lt2"/>
                </a:solidFill>
              </a:defRPr>
            </a:lvl9pPr>
          </a:lstStyle>
          <a:p/>
        </p:txBody>
      </p:sp>
      <p:sp>
        <p:nvSpPr>
          <p:cNvPr id="49" name="Google Shape;49;p1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lt2"/>
                </a:solidFill>
              </a:defRPr>
            </a:lvl1pPr>
            <a:lvl2pPr lvl="1" rtl="0" algn="r">
              <a:buNone/>
              <a:defRPr sz="1000">
                <a:solidFill>
                  <a:schemeClr val="lt2"/>
                </a:solidFill>
              </a:defRPr>
            </a:lvl2pPr>
            <a:lvl3pPr lvl="2" rtl="0" algn="r">
              <a:buNone/>
              <a:defRPr sz="1000">
                <a:solidFill>
                  <a:schemeClr val="lt2"/>
                </a:solidFill>
              </a:defRPr>
            </a:lvl3pPr>
            <a:lvl4pPr lvl="3" rtl="0" algn="r">
              <a:buNone/>
              <a:defRPr sz="1000">
                <a:solidFill>
                  <a:schemeClr val="lt2"/>
                </a:solidFill>
              </a:defRPr>
            </a:lvl4pPr>
            <a:lvl5pPr lvl="4" rtl="0" algn="r">
              <a:buNone/>
              <a:defRPr sz="1000">
                <a:solidFill>
                  <a:schemeClr val="lt2"/>
                </a:solidFill>
              </a:defRPr>
            </a:lvl5pPr>
            <a:lvl6pPr lvl="5" rtl="0" algn="r">
              <a:buNone/>
              <a:defRPr sz="1000">
                <a:solidFill>
                  <a:schemeClr val="lt2"/>
                </a:solidFill>
              </a:defRPr>
            </a:lvl6pPr>
            <a:lvl7pPr lvl="6" rtl="0" algn="r">
              <a:buNone/>
              <a:defRPr sz="1000">
                <a:solidFill>
                  <a:schemeClr val="lt2"/>
                </a:solidFill>
              </a:defRPr>
            </a:lvl7pPr>
            <a:lvl8pPr lvl="7" rtl="0" algn="r">
              <a:buNone/>
              <a:defRPr sz="1000">
                <a:solidFill>
                  <a:schemeClr val="lt2"/>
                </a:solidFill>
              </a:defRPr>
            </a:lvl8pPr>
            <a:lvl9pPr lvl="8" rtl="0" algn="r">
              <a:buNone/>
              <a:defRPr sz="1000">
                <a:solidFill>
                  <a:schemeClr val="lt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3" r:id="rId21"/>
    <p:sldLayoutId id="2147483684" r:id="rId22"/>
    <p:sldLayoutId id="2147483685" r:id="rId23"/>
    <p:sldLayoutId id="2147483686" r:id="rId24"/>
    <p:sldLayoutId id="2147483687" r:id="rId25"/>
    <p:sldLayoutId id="2147483688" r:id="rId26"/>
    <p:sldLayoutId id="2147483689" r:id="rId27"/>
    <p:sldLayoutId id="2147483690" r:id="rId2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chemeClr val="lt1"/>
        </a:solidFill>
      </p:bgPr>
    </p:bg>
    <p:spTree>
      <p:nvGrpSpPr>
        <p:cNvPr id="125" name="Shape 125"/>
        <p:cNvGrpSpPr/>
        <p:nvPr/>
      </p:nvGrpSpPr>
      <p:grpSpPr>
        <a:xfrm>
          <a:off x="0" y="0"/>
          <a:ext cx="0" cy="0"/>
          <a:chOff x="0" y="0"/>
          <a:chExt cx="0" cy="0"/>
        </a:xfrm>
      </p:grpSpPr>
      <p:sp>
        <p:nvSpPr>
          <p:cNvPr id="126" name="Google Shape;126;p4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127" name="Google Shape;127;p4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lt2"/>
              </a:buClr>
              <a:buSzPts val="1800"/>
              <a:buChar char="●"/>
              <a:defRPr sz="1800">
                <a:solidFill>
                  <a:schemeClr val="lt2"/>
                </a:solidFill>
              </a:defRPr>
            </a:lvl1pPr>
            <a:lvl2pPr indent="-317500" lvl="1" marL="914400" rtl="0">
              <a:lnSpc>
                <a:spcPct val="115000"/>
              </a:lnSpc>
              <a:spcBef>
                <a:spcPts val="0"/>
              </a:spcBef>
              <a:spcAft>
                <a:spcPts val="0"/>
              </a:spcAft>
              <a:buClr>
                <a:schemeClr val="lt2"/>
              </a:buClr>
              <a:buSzPts val="1400"/>
              <a:buChar char="○"/>
              <a:defRPr>
                <a:solidFill>
                  <a:schemeClr val="lt2"/>
                </a:solidFill>
              </a:defRPr>
            </a:lvl2pPr>
            <a:lvl3pPr indent="-317500" lvl="2" marL="1371600" rtl="0">
              <a:lnSpc>
                <a:spcPct val="115000"/>
              </a:lnSpc>
              <a:spcBef>
                <a:spcPts val="0"/>
              </a:spcBef>
              <a:spcAft>
                <a:spcPts val="0"/>
              </a:spcAft>
              <a:buClr>
                <a:schemeClr val="lt2"/>
              </a:buClr>
              <a:buSzPts val="1400"/>
              <a:buChar char="■"/>
              <a:defRPr>
                <a:solidFill>
                  <a:schemeClr val="lt2"/>
                </a:solidFill>
              </a:defRPr>
            </a:lvl3pPr>
            <a:lvl4pPr indent="-317500" lvl="3" marL="1828800" rtl="0">
              <a:lnSpc>
                <a:spcPct val="115000"/>
              </a:lnSpc>
              <a:spcBef>
                <a:spcPts val="0"/>
              </a:spcBef>
              <a:spcAft>
                <a:spcPts val="0"/>
              </a:spcAft>
              <a:buClr>
                <a:schemeClr val="lt2"/>
              </a:buClr>
              <a:buSzPts val="1400"/>
              <a:buChar char="●"/>
              <a:defRPr>
                <a:solidFill>
                  <a:schemeClr val="lt2"/>
                </a:solidFill>
              </a:defRPr>
            </a:lvl4pPr>
            <a:lvl5pPr indent="-317500" lvl="4" marL="2286000" rtl="0">
              <a:lnSpc>
                <a:spcPct val="115000"/>
              </a:lnSpc>
              <a:spcBef>
                <a:spcPts val="0"/>
              </a:spcBef>
              <a:spcAft>
                <a:spcPts val="0"/>
              </a:spcAft>
              <a:buClr>
                <a:schemeClr val="lt2"/>
              </a:buClr>
              <a:buSzPts val="1400"/>
              <a:buChar char="○"/>
              <a:defRPr>
                <a:solidFill>
                  <a:schemeClr val="lt2"/>
                </a:solidFill>
              </a:defRPr>
            </a:lvl5pPr>
            <a:lvl6pPr indent="-317500" lvl="5" marL="2743200" rtl="0">
              <a:lnSpc>
                <a:spcPct val="115000"/>
              </a:lnSpc>
              <a:spcBef>
                <a:spcPts val="0"/>
              </a:spcBef>
              <a:spcAft>
                <a:spcPts val="0"/>
              </a:spcAft>
              <a:buClr>
                <a:schemeClr val="lt2"/>
              </a:buClr>
              <a:buSzPts val="1400"/>
              <a:buChar char="■"/>
              <a:defRPr>
                <a:solidFill>
                  <a:schemeClr val="lt2"/>
                </a:solidFill>
              </a:defRPr>
            </a:lvl6pPr>
            <a:lvl7pPr indent="-317500" lvl="6" marL="3200400" rtl="0">
              <a:lnSpc>
                <a:spcPct val="115000"/>
              </a:lnSpc>
              <a:spcBef>
                <a:spcPts val="0"/>
              </a:spcBef>
              <a:spcAft>
                <a:spcPts val="0"/>
              </a:spcAft>
              <a:buClr>
                <a:schemeClr val="lt2"/>
              </a:buClr>
              <a:buSzPts val="1400"/>
              <a:buChar char="●"/>
              <a:defRPr>
                <a:solidFill>
                  <a:schemeClr val="lt2"/>
                </a:solidFill>
              </a:defRPr>
            </a:lvl7pPr>
            <a:lvl8pPr indent="-317500" lvl="7" marL="3657600" rtl="0">
              <a:lnSpc>
                <a:spcPct val="115000"/>
              </a:lnSpc>
              <a:spcBef>
                <a:spcPts val="0"/>
              </a:spcBef>
              <a:spcAft>
                <a:spcPts val="0"/>
              </a:spcAft>
              <a:buClr>
                <a:schemeClr val="lt2"/>
              </a:buClr>
              <a:buSzPts val="1400"/>
              <a:buChar char="○"/>
              <a:defRPr>
                <a:solidFill>
                  <a:schemeClr val="lt2"/>
                </a:solidFill>
              </a:defRPr>
            </a:lvl8pPr>
            <a:lvl9pPr indent="-317500" lvl="8" marL="4114800" rtl="0">
              <a:lnSpc>
                <a:spcPct val="115000"/>
              </a:lnSpc>
              <a:spcBef>
                <a:spcPts val="0"/>
              </a:spcBef>
              <a:spcAft>
                <a:spcPts val="0"/>
              </a:spcAft>
              <a:buClr>
                <a:schemeClr val="lt2"/>
              </a:buClr>
              <a:buSzPts val="1400"/>
              <a:buChar char="■"/>
              <a:defRPr>
                <a:solidFill>
                  <a:schemeClr val="lt2"/>
                </a:solidFill>
              </a:defRPr>
            </a:lvl9pPr>
          </a:lstStyle>
          <a:p/>
        </p:txBody>
      </p:sp>
      <p:sp>
        <p:nvSpPr>
          <p:cNvPr id="128" name="Google Shape;128;p4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lt2"/>
                </a:solidFill>
              </a:defRPr>
            </a:lvl1pPr>
            <a:lvl2pPr lvl="1" rtl="0" algn="r">
              <a:buNone/>
              <a:defRPr sz="1000">
                <a:solidFill>
                  <a:schemeClr val="lt2"/>
                </a:solidFill>
              </a:defRPr>
            </a:lvl2pPr>
            <a:lvl3pPr lvl="2" rtl="0" algn="r">
              <a:buNone/>
              <a:defRPr sz="1000">
                <a:solidFill>
                  <a:schemeClr val="lt2"/>
                </a:solidFill>
              </a:defRPr>
            </a:lvl3pPr>
            <a:lvl4pPr lvl="3" rtl="0" algn="r">
              <a:buNone/>
              <a:defRPr sz="1000">
                <a:solidFill>
                  <a:schemeClr val="lt2"/>
                </a:solidFill>
              </a:defRPr>
            </a:lvl4pPr>
            <a:lvl5pPr lvl="4" rtl="0" algn="r">
              <a:buNone/>
              <a:defRPr sz="1000">
                <a:solidFill>
                  <a:schemeClr val="lt2"/>
                </a:solidFill>
              </a:defRPr>
            </a:lvl5pPr>
            <a:lvl6pPr lvl="5" rtl="0" algn="r">
              <a:buNone/>
              <a:defRPr sz="1000">
                <a:solidFill>
                  <a:schemeClr val="lt2"/>
                </a:solidFill>
              </a:defRPr>
            </a:lvl6pPr>
            <a:lvl7pPr lvl="6" rtl="0" algn="r">
              <a:buNone/>
              <a:defRPr sz="1000">
                <a:solidFill>
                  <a:schemeClr val="lt2"/>
                </a:solidFill>
              </a:defRPr>
            </a:lvl7pPr>
            <a:lvl8pPr lvl="7" rtl="0" algn="r">
              <a:buNone/>
              <a:defRPr sz="1000">
                <a:solidFill>
                  <a:schemeClr val="lt2"/>
                </a:solidFill>
              </a:defRPr>
            </a:lvl8pPr>
            <a:lvl9pPr lvl="8" rtl="0" algn="r">
              <a:buNone/>
              <a:defRPr sz="1000">
                <a:solidFill>
                  <a:schemeClr val="lt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4.jpg"/><Relationship Id="rId4" Type="http://schemas.openxmlformats.org/officeDocument/2006/relationships/image" Target="../media/image4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0.xml"/><Relationship Id="rId3" Type="http://schemas.openxmlformats.org/officeDocument/2006/relationships/image" Target="../media/image3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1.xml"/><Relationship Id="rId3" Type="http://schemas.openxmlformats.org/officeDocument/2006/relationships/hyperlink" Target="http://www.youtube.com/watch?v=EtclcWGG7WQ" TargetMode="External"/><Relationship Id="rId4" Type="http://schemas.openxmlformats.org/officeDocument/2006/relationships/image" Target="../media/image20.jpg"/><Relationship Id="rId5"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3.jpg"/><Relationship Id="rId4" Type="http://schemas.openxmlformats.org/officeDocument/2006/relationships/image" Target="../media/image19.png"/><Relationship Id="rId5"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hyperlink" Target="http://dontchangethislink.peardeckmagic.zone?eyJ0eXBlIjoiZ29vZ2xlLXNsaWRlcy1hZGRvbi1yZXNwb25zZS1mb290ZXIiLCJsYXN0RWRpdGVkQnkiOiIxMDAzNzk1MzI0ODM1MjczMDM1NzkiLCJwcmVzZW50YXRpb25JZCI6IjE3cUgtREh2Y3JfSDRfZWRPM2NJT0twcHYtZlBWd1owZ1R2VlYzb3c4RnZVIiwiY29udGVudElkIjoiY3VzdG9tLXJlc3BvbnNlLWZyZWVSZXNwb25zZS10ZXh0Iiwic2xpZGVJZCI6ImdiOTZlMmY3ZTgzXzBfODYiLCJjb250ZW50SW5zdGFuY2VJZCI6IjE3cUgtREh2Y3JfSDRfZWRPM2NJT0twcHYtZlBWd1owZ1R2VlYzb3c4RnZVL2E4ZWIxZjU2LWZiZDctNDFiNC1iYTE3LWFhNDBmMmE4NDkwMiJ9pearId=magic-pear-metadata-identifier" TargetMode="External"/><Relationship Id="rId4" Type="http://schemas.openxmlformats.org/officeDocument/2006/relationships/image" Target="../media/image18.png"/><Relationship Id="rId9" Type="http://schemas.openxmlformats.org/officeDocument/2006/relationships/image" Target="../media/image17.png"/><Relationship Id="rId5" Type="http://schemas.openxmlformats.org/officeDocument/2006/relationships/image" Target="../media/image49.png"/><Relationship Id="rId6" Type="http://schemas.openxmlformats.org/officeDocument/2006/relationships/image" Target="../media/image25.jpg"/><Relationship Id="rId7" Type="http://schemas.openxmlformats.org/officeDocument/2006/relationships/image" Target="../media/image21.png"/><Relationship Id="rId8" Type="http://schemas.openxmlformats.org/officeDocument/2006/relationships/image" Target="../media/image2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xml"/><Relationship Id="rId3" Type="http://schemas.openxmlformats.org/officeDocument/2006/relationships/image" Target="../media/image36.jpg"/><Relationship Id="rId4" Type="http://schemas.openxmlformats.org/officeDocument/2006/relationships/hyperlink" Target="http://dontchangethislink.peardeckmagic.zone?eyJ0eXBlIjoiZ29vZ2xlLXNsaWRlcy1hZGRvbi1yZXNwb25zZS1mb290ZXIiLCJsYXN0RWRpdGVkQnkiOiIxMDAzNzk1MzI0ODM1MjczMDM1NzkiLCJwcmVzZW50YXRpb25JZCI6IjE3cUgtREh2Y3JfSDRfZWRPM2NJT0twcHYtZlBWd1owZ1R2VlYzb3c4RnZVIiwiY29udGVudElkIjoiY3VzdG9tLXJlc3BvbnNlLWZyZWVSZXNwb25zZS10ZXh0Iiwic2xpZGVJZCI6ImdiOTZlMmY3ZTgzXzBfODYiLCJjb250ZW50SW5zdGFuY2VJZCI6IjE3cUgtREh2Y3JfSDRfZWRPM2NJT0twcHYtZlBWd1owZ1R2VlYzb3c4RnZVL2E4ZWIxZjU2LWZiZDctNDFiNC1iYTE3LWFhNDBmMmE4NDkwMiJ9pearId=magic-pear-metadata-identifier" TargetMode="External"/><Relationship Id="rId5" Type="http://schemas.openxmlformats.org/officeDocument/2006/relationships/image" Target="../media/image51.png"/><Relationship Id="rId6" Type="http://schemas.openxmlformats.org/officeDocument/2006/relationships/image" Target="../media/image23.jpg"/><Relationship Id="rId7"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4.png"/><Relationship Id="rId4" Type="http://schemas.openxmlformats.org/officeDocument/2006/relationships/image" Target="../media/image28.png"/><Relationship Id="rId5" Type="http://schemas.openxmlformats.org/officeDocument/2006/relationships/image" Target="../media/image22.png"/><Relationship Id="rId6" Type="http://schemas.openxmlformats.org/officeDocument/2006/relationships/image" Target="../media/image38.png"/><Relationship Id="rId7" Type="http://schemas.openxmlformats.org/officeDocument/2006/relationships/image" Target="../media/image40.png"/><Relationship Id="rId8"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1.xml"/><Relationship Id="rId3" Type="http://schemas.openxmlformats.org/officeDocument/2006/relationships/image" Target="../media/image22.png"/><Relationship Id="rId4" Type="http://schemas.openxmlformats.org/officeDocument/2006/relationships/image" Target="../media/image38.png"/><Relationship Id="rId9" Type="http://schemas.openxmlformats.org/officeDocument/2006/relationships/image" Target="../media/image17.png"/><Relationship Id="rId5" Type="http://schemas.openxmlformats.org/officeDocument/2006/relationships/image" Target="../media/image40.png"/><Relationship Id="rId6" Type="http://schemas.openxmlformats.org/officeDocument/2006/relationships/image" Target="../media/image24.png"/><Relationship Id="rId7" Type="http://schemas.openxmlformats.org/officeDocument/2006/relationships/image" Target="../media/image28.png"/><Relationship Id="rId8" Type="http://schemas.openxmlformats.org/officeDocument/2006/relationships/hyperlink" Target="http://dontchangethislink.peardeckmagic.zone?eyJ0eXBlIjoiZ29vZ2xlLXNsaWRlcy1hZGRvbi1yZXNwb25zZS1mb290ZXIiLCJsYXN0RWRpdGVkQnkiOiIxMDAzNzk1MzI0ODM1MjczMDM1NzkiLCJwcmVzZW50YXRpb25JZCI6IjE3cUgtREh2Y3JfSDRfZWRPM2NJT0twcHYtZlBWd1owZ1R2VlYzb3c4RnZVIiwiY29udGVudElkIjoiY3VzdG9tLXJlc3BvbnNlLWZyZWVSZXNwb25zZS10ZXh0Iiwic2xpZGVJZCI6ImdiOTZlMmY3ZTgzXzBfODYiLCJjb250ZW50SW5zdGFuY2VJZCI6IjE3cUgtREh2Y3JfSDRfZWRPM2NJT0twcHYtZlBWd1owZ1R2VlYzb3c4RnZVL2E4ZWIxZjU2LWZiZDctNDFiNC1iYTE3LWFhNDBmMmE4NDkwMiJ9pearId=magic-pear-metadata-identifier"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17.png"/><Relationship Id="rId4" Type="http://schemas.openxmlformats.org/officeDocument/2006/relationships/image" Target="../media/image26.png"/><Relationship Id="rId5" Type="http://schemas.openxmlformats.org/officeDocument/2006/relationships/image" Target="../media/image3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24.xml"/><Relationship Id="rId3" Type="http://schemas.openxmlformats.org/officeDocument/2006/relationships/image" Target="../media/image35.png"/><Relationship Id="rId4" Type="http://schemas.openxmlformats.org/officeDocument/2006/relationships/image" Target="../media/image34.png"/><Relationship Id="rId5" Type="http://schemas.openxmlformats.org/officeDocument/2006/relationships/image" Target="../media/image37.png"/><Relationship Id="rId6" Type="http://schemas.openxmlformats.org/officeDocument/2006/relationships/image" Target="../media/image1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50.png"/><Relationship Id="rId4" Type="http://schemas.openxmlformats.org/officeDocument/2006/relationships/image" Target="../media/image87.png"/><Relationship Id="rId5" Type="http://schemas.openxmlformats.org/officeDocument/2006/relationships/image" Target="../media/image32.png"/><Relationship Id="rId6" Type="http://schemas.openxmlformats.org/officeDocument/2006/relationships/image" Target="../media/image4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32.png"/><Relationship Id="rId4" Type="http://schemas.openxmlformats.org/officeDocument/2006/relationships/image" Target="../media/image44.jpg"/><Relationship Id="rId5" Type="http://schemas.openxmlformats.org/officeDocument/2006/relationships/image" Target="../media/image39.jpg"/><Relationship Id="rId6" Type="http://schemas.openxmlformats.org/officeDocument/2006/relationships/image" Target="../media/image42.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50.png"/><Relationship Id="rId4" Type="http://schemas.openxmlformats.org/officeDocument/2006/relationships/image" Target="../media/image87.png"/><Relationship Id="rId5" Type="http://schemas.openxmlformats.org/officeDocument/2006/relationships/image" Target="../media/image43.png"/><Relationship Id="rId6" Type="http://schemas.openxmlformats.org/officeDocument/2006/relationships/image" Target="../media/image44.jpg"/><Relationship Id="rId7" Type="http://schemas.openxmlformats.org/officeDocument/2006/relationships/image" Target="../media/image39.jpg"/><Relationship Id="rId8" Type="http://schemas.openxmlformats.org/officeDocument/2006/relationships/image" Target="../media/image42.jpg"/></Relationships>
</file>

<file path=ppt/slides/_rels/slide28.xml.rels><?xml version="1.0" encoding="UTF-8" standalone="yes"?><Relationships xmlns="http://schemas.openxmlformats.org/package/2006/relationships"><Relationship Id="rId20" Type="http://schemas.openxmlformats.org/officeDocument/2006/relationships/hyperlink" Target="https://www.unco.edu/gender-sexuality-resource-center/resources/pride-flags.aspx" TargetMode="External"/><Relationship Id="rId22" Type="http://schemas.openxmlformats.org/officeDocument/2006/relationships/hyperlink" Target="https://www.unco.edu/gender-sexuality-resource-center/resources/pride-flags.aspx" TargetMode="External"/><Relationship Id="rId21" Type="http://schemas.openxmlformats.org/officeDocument/2006/relationships/hyperlink" Target="https://www.unco.edu/gender-sexuality-resource-center/resources/pride-flags.aspx" TargetMode="External"/><Relationship Id="rId24" Type="http://schemas.openxmlformats.org/officeDocument/2006/relationships/hyperlink" Target="https://www.unco.edu/gender-sexuality-resource-center/resources/pride-flags.aspx" TargetMode="External"/><Relationship Id="rId23" Type="http://schemas.openxmlformats.org/officeDocument/2006/relationships/hyperlink" Target="https://www.unco.edu/gender-sexuality-resource-center/resources/pride-flags.aspx" TargetMode="External"/><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hyperlink" Target="https://flagsworld.org/" TargetMode="External"/><Relationship Id="rId4" Type="http://schemas.openxmlformats.org/officeDocument/2006/relationships/hyperlink" Target="https://flagsworld.org/" TargetMode="External"/><Relationship Id="rId9" Type="http://schemas.openxmlformats.org/officeDocument/2006/relationships/hyperlink" Target="https://flagsworld.org/" TargetMode="External"/><Relationship Id="rId5" Type="http://schemas.openxmlformats.org/officeDocument/2006/relationships/hyperlink" Target="https://flagsworld.org/" TargetMode="External"/><Relationship Id="rId6" Type="http://schemas.openxmlformats.org/officeDocument/2006/relationships/hyperlink" Target="https://flagsworld.org/" TargetMode="External"/><Relationship Id="rId7" Type="http://schemas.openxmlformats.org/officeDocument/2006/relationships/hyperlink" Target="https://flagsworld.org/" TargetMode="External"/><Relationship Id="rId8" Type="http://schemas.openxmlformats.org/officeDocument/2006/relationships/hyperlink" Target="https://flagsworld.org/" TargetMode="External"/><Relationship Id="rId11" Type="http://schemas.openxmlformats.org/officeDocument/2006/relationships/hyperlink" Target="https://flagsworld.org/" TargetMode="External"/><Relationship Id="rId10" Type="http://schemas.openxmlformats.org/officeDocument/2006/relationships/hyperlink" Target="https://flagsworld.org/" TargetMode="External"/><Relationship Id="rId13" Type="http://schemas.openxmlformats.org/officeDocument/2006/relationships/image" Target="../media/image41.png"/><Relationship Id="rId12" Type="http://schemas.openxmlformats.org/officeDocument/2006/relationships/hyperlink" Target="https://flagsworld.org/" TargetMode="External"/><Relationship Id="rId15" Type="http://schemas.openxmlformats.org/officeDocument/2006/relationships/hyperlink" Target="https://www.unco.edu/gender-sexuality-resource-center/resources/pride-flags.aspx" TargetMode="External"/><Relationship Id="rId14" Type="http://schemas.openxmlformats.org/officeDocument/2006/relationships/hyperlink" Target="https://www.unco.edu/gender-sexuality-resource-center/resources/pride-flags.aspx" TargetMode="External"/><Relationship Id="rId17" Type="http://schemas.openxmlformats.org/officeDocument/2006/relationships/hyperlink" Target="https://www.unco.edu/gender-sexuality-resource-center/resources/pride-flags.aspx" TargetMode="External"/><Relationship Id="rId16" Type="http://schemas.openxmlformats.org/officeDocument/2006/relationships/hyperlink" Target="https://www.unco.edu/gender-sexuality-resource-center/resources/pride-flags.aspx" TargetMode="External"/><Relationship Id="rId19" Type="http://schemas.openxmlformats.org/officeDocument/2006/relationships/hyperlink" Target="https://www.unco.edu/gender-sexuality-resource-center/resources/pride-flags.aspx" TargetMode="External"/><Relationship Id="rId18" Type="http://schemas.openxmlformats.org/officeDocument/2006/relationships/hyperlink" Target="https://www.unco.edu/gender-sexuality-resource-center/resources/pride-flags.aspx"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9.xml"/><Relationship Id="rId3" Type="http://schemas.openxmlformats.org/officeDocument/2006/relationships/hyperlink" Target="http://dontchangethislink.peardeckmagic.zone?eyJ0eXBlIjoiZ29vZ2xlLXNsaWRlcy1hZGRvbi1yZXNwb25zZS1mb290ZXIiLCJsYXN0RWRpdGVkQnkiOiIxMDAzNzk1MzI0ODM1MjczMDM1NzkiLCJwcmVzZW50YXRpb25JZCI6IjE3cUgtREh2Y3JfSDRfZWRPM2NJT0twcHYtZlBWd1owZ1R2VlYzb3c4RnZVIiwiY29udGVudElkIjoiY3VzdG9tLXJlc3BvbnNlLWZyZWVSZXNwb25zZS10ZXh0Iiwic2xpZGVJZCI6ImdiOTZlMmY3ZTgzXzBfODYiLCJjb250ZW50SW5zdGFuY2VJZCI6IjE3cUgtREh2Y3JfSDRfZWRPM2NJT0twcHYtZlBWd1owZ1R2VlYzb3c4RnZVL2E4ZWIxZjU2LWZiZDctNDFiNC1iYTE3LWFhNDBmMmE4NDkwMiJ9pearId=magic-pear-metadata-identifier" TargetMode="External"/><Relationship Id="rId4" Type="http://schemas.openxmlformats.org/officeDocument/2006/relationships/hyperlink" Target="https://www.dailyinfographic.com/likelihood-of-becoming-a-millionaire" TargetMode="External"/><Relationship Id="rId5" Type="http://schemas.openxmlformats.org/officeDocument/2006/relationships/image" Target="../media/image4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image" Target="../media/image14.jpg"/><Relationship Id="rId4" Type="http://schemas.openxmlformats.org/officeDocument/2006/relationships/image" Target="../media/image12.png"/><Relationship Id="rId5"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9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2.xml"/><Relationship Id="rId3" Type="http://schemas.openxmlformats.org/officeDocument/2006/relationships/hyperlink" Target="http://dontchangethislink.peardeckmagic.zone?eyJ0eXBlIjoiZ29vZ2xlLXNsaWRlcy1hZGRvbi1yZXNwb25zZS1mb290ZXIiLCJsYXN0RWRpdGVkQnkiOiIxMDAzNzk1MzI0ODM1MjczMDM1NzkiLCJwcmVzZW50YXRpb25JZCI6IjE3cUgtREh2Y3JfSDRfZWRPM2NJT0twcHYtZlBWd1owZ1R2VlYzb3c4RnZVIiwiY29udGVudElkIjoiY3VzdG9tLXJlc3BvbnNlLWZyZWVSZXNwb25zZS10ZXh0Iiwic2xpZGVJZCI6ImdiOTZlMmY3ZTgzXzBfODYiLCJjb250ZW50SW5zdGFuY2VJZCI6IjE3cUgtREh2Y3JfSDRfZWRPM2NJT0twcHYtZlBWd1owZ1R2VlYzb3c4RnZVL2E4ZWIxZjU2LWZiZDctNDFiNC1iYTE3LWFhNDBmMmE4NDkwMiJ9pearId=magic-pear-metadata-identifier" TargetMode="External"/><Relationship Id="rId4" Type="http://schemas.openxmlformats.org/officeDocument/2006/relationships/hyperlink" Target="https://phet.colorado.edu/en/simulations/fractions-intro" TargetMode="External"/><Relationship Id="rId5" Type="http://schemas.openxmlformats.org/officeDocument/2006/relationships/hyperlink" Target="https://apps.mathlearningcenter.org/fractions/" TargetMode="External"/><Relationship Id="rId6" Type="http://schemas.openxmlformats.org/officeDocument/2006/relationships/hyperlink" Target="https://phet.colorado.edu/en/simulations/fractions-intro" TargetMode="External"/><Relationship Id="rId7" Type="http://schemas.openxmlformats.org/officeDocument/2006/relationships/hyperlink" Target="https://apps.mathlearningcenter.org/fractions/"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3.xml"/><Relationship Id="rId3" Type="http://schemas.openxmlformats.org/officeDocument/2006/relationships/hyperlink" Target="http://dontchangethislink.peardeckmagic.zone?eyJ0eXBlIjoiZ29vZ2xlLXNsaWRlcy1hZGRvbi1yZXNwb25zZS1mb290ZXIiLCJsYXN0RWRpdGVkQnkiOiIxMDAzNzk1MzI0ODM1MjczMDM1NzkiLCJwcmVzZW50YXRpb25JZCI6IjE3cUgtREh2Y3JfSDRfZWRPM2NJT0twcHYtZlBWd1owZ1R2VlYzb3c4RnZVIiwiY29udGVudElkIjoiY3VzdG9tLXJlc3BvbnNlLWZyZWVSZXNwb25zZS10ZXh0Iiwic2xpZGVJZCI6ImdiOTZlMmY3ZTgzXzBfODYiLCJjb250ZW50SW5zdGFuY2VJZCI6IjE3cUgtREh2Y3JfSDRfZWRPM2NJT0twcHYtZlBWd1owZ1R2VlYzb3c4RnZVL2E4ZWIxZjU2LWZiZDctNDFiNC1iYTE3LWFhNDBmMmE4NDkwMiJ9pearId=magic-pear-metadata-identifier" TargetMode="External"/><Relationship Id="rId4" Type="http://schemas.openxmlformats.org/officeDocument/2006/relationships/hyperlink" Target="https://www.dailyinfographic.com/likelihood-of-becoming-a-millionaire" TargetMode="External"/><Relationship Id="rId5" Type="http://schemas.openxmlformats.org/officeDocument/2006/relationships/image" Target="../media/image4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4.xml"/><Relationship Id="rId3" Type="http://schemas.openxmlformats.org/officeDocument/2006/relationships/hyperlink" Target="http://dontchangethislink.peardeckmagic.zone?eyJ0eXBlIjoiZ29vZ2xlLXNsaWRlcy1hZGRvbi1yZXNwb25zZS1mb290ZXIiLCJsYXN0RWRpdGVkQnkiOiIxMDAzNzk1MzI0ODM1MjczMDM1NzkiLCJwcmVzZW50YXRpb25JZCI6IjE3cUgtREh2Y3JfSDRfZWRPM2NJT0twcHYtZlBWd1owZ1R2VlYzb3c4RnZVIiwiY29udGVudElkIjoiY3VzdG9tLXJlc3BvbnNlLWZyZWVSZXNwb25zZS10ZXh0Iiwic2xpZGVJZCI6ImdiOTZlMmY3ZTgzXzBfODYiLCJjb250ZW50SW5zdGFuY2VJZCI6IjE3cUgtREh2Y3JfSDRfZWRPM2NJT0twcHYtZlBWd1owZ1R2VlYzb3c4RnZVL2E4ZWIxZjU2LWZiZDctNDFiNC1iYTE3LWFhNDBmMmE4NDkwMiJ9pearId=magic-pear-metadata-identifier" TargetMode="External"/><Relationship Id="rId4" Type="http://schemas.openxmlformats.org/officeDocument/2006/relationships/hyperlink" Target="http://www.youtube.com/watch?v=szJaTi_ChBA" TargetMode="External"/><Relationship Id="rId5" Type="http://schemas.openxmlformats.org/officeDocument/2006/relationships/image" Target="../media/image45.jpg"/><Relationship Id="rId6" Type="http://schemas.openxmlformats.org/officeDocument/2006/relationships/image" Target="../media/image1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5.xml"/><Relationship Id="rId3" Type="http://schemas.openxmlformats.org/officeDocument/2006/relationships/hyperlink" Target="http://dontchangethislink.peardeckmagic.zone?eyJ0eXBlIjoiZ29vZ2xlLXNsaWRlcy1hZGRvbi1yZXNwb25zZS1mb290ZXIiLCJsYXN0RWRpdGVkQnkiOiIxMDAzNzk1MzI0ODM1MjczMDM1NzkiLCJwcmVzZW50YXRpb25JZCI6IjE3cUgtREh2Y3JfSDRfZWRPM2NJT0twcHYtZlBWd1owZ1R2VlYzb3c4RnZVIiwiY29udGVudElkIjoiY3VzdG9tLXJlc3BvbnNlLWZyZWVSZXNwb25zZS10ZXh0Iiwic2xpZGVJZCI6ImdiOTZlMmY3ZTgzXzBfODYiLCJjb250ZW50SW5zdGFuY2VJZCI6IjE3cUgtREh2Y3JfSDRfZWRPM2NJT0twcHYtZlBWd1owZ1R2VlYzb3c4RnZVL2E4ZWIxZjU2LWZiZDctNDFiNC1iYTE3LWFhNDBmMmE4NDkwMiJ9pearId=magic-pear-metadata-identifier" TargetMode="External"/><Relationship Id="rId4" Type="http://schemas.openxmlformats.org/officeDocument/2006/relationships/hyperlink" Target="http://www.youtube.com/watch?v=yhBvbVcSXzc" TargetMode="External"/><Relationship Id="rId5" Type="http://schemas.openxmlformats.org/officeDocument/2006/relationships/image" Target="../media/image52.jpg"/><Relationship Id="rId6" Type="http://schemas.openxmlformats.org/officeDocument/2006/relationships/image" Target="../media/image1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6.xml"/><Relationship Id="rId3" Type="http://schemas.openxmlformats.org/officeDocument/2006/relationships/hyperlink" Target="http://dontchangethislink.peardeckmagic.zone?eyJ0eXBlIjoiZ29vZ2xlLXNsaWRlcy1hZGRvbi1yZXNwb25zZS1mb290ZXIiLCJsYXN0RWRpdGVkQnkiOiIxMDAzNzk1MzI0ODM1MjczMDM1NzkiLCJwcmVzZW50YXRpb25JZCI6IjE3cUgtREh2Y3JfSDRfZWRPM2NJT0twcHYtZlBWd1owZ1R2VlYzb3c4RnZVIiwiY29udGVudElkIjoiY3VzdG9tLXJlc3BvbnNlLWZyZWVSZXNwb25zZS10ZXh0Iiwic2xpZGVJZCI6ImdiOTZlMmY3ZTgzXzBfODYiLCJjb250ZW50SW5zdGFuY2VJZCI6IjE3cUgtREh2Y3JfSDRfZWRPM2NJT0twcHYtZlBWd1owZ1R2VlYzb3c4RnZVL2E4ZWIxZjU2LWZiZDctNDFiNC1iYTE3LWFhNDBmMmE4NDkwMiJ9pearId=magic-pear-metadata-identifier" TargetMode="External"/><Relationship Id="rId4" Type="http://schemas.openxmlformats.org/officeDocument/2006/relationships/hyperlink" Target="https://www.dailyinfographic.com/likelihood-of-becoming-a-millionaire"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7.xml"/><Relationship Id="rId3" Type="http://schemas.openxmlformats.org/officeDocument/2006/relationships/hyperlink" Target="http://dontchangethislink.peardeckmagic.zone?eyJ0eXBlIjoiZ29vZ2xlLXNsaWRlcy1hZGRvbi1yZXNwb25zZS1mb290ZXIiLCJsYXN0RWRpdGVkQnkiOiIxMDAzNzk1MzI0ODM1MjczMDM1NzkiLCJwcmVzZW50YXRpb25JZCI6IjE3cUgtREh2Y3JfSDRfZWRPM2NJT0twcHYtZlBWd1owZ1R2VlYzb3c4RnZVIiwiY29udGVudElkIjoiY3VzdG9tLXJlc3BvbnNlLWZyZWVSZXNwb25zZS10ZXh0Iiwic2xpZGVJZCI6ImdiOTZlMmY3ZTgzXzBfODYiLCJjb250ZW50SW5zdGFuY2VJZCI6IjE3cUgtREh2Y3JfSDRfZWRPM2NJT0twcHYtZlBWd1owZ1R2VlYzb3c4RnZVL2E4ZWIxZjU2LWZiZDctNDFiNC1iYTE3LWFhNDBmMmE4NDkwMiJ9pearId=magic-pear-metadata-identifier" TargetMode="External"/><Relationship Id="rId4" Type="http://schemas.openxmlformats.org/officeDocument/2006/relationships/image" Target="../media/image5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8.xml"/><Relationship Id="rId3" Type="http://schemas.openxmlformats.org/officeDocument/2006/relationships/hyperlink" Target="http://dontchangethislink.peardeckmagic.zone?eyJ0eXBlIjoiZ29vZ2xlLXNsaWRlcy1hZGRvbi1yZXNwb25zZS1mb290ZXIiLCJsYXN0RWRpdGVkQnkiOiIxMDAzNzk1MzI0ODM1MjczMDM1NzkiLCJwcmVzZW50YXRpb25JZCI6IjE3cUgtREh2Y3JfSDRfZWRPM2NJT0twcHYtZlBWd1owZ1R2VlYzb3c4RnZVIiwiY29udGVudElkIjoiY3VzdG9tLXJlc3BvbnNlLWZyZWVSZXNwb25zZS10ZXh0Iiwic2xpZGVJZCI6ImdiOTZlMmY3ZTgzXzBfODYiLCJjb250ZW50SW5zdGFuY2VJZCI6IjE3cUgtREh2Y3JfSDRfZWRPM2NJT0twcHYtZlBWd1owZ1R2VlYzb3c4RnZVL2E4ZWIxZjU2LWZiZDctNDFiNC1iYTE3LWFhNDBmMmE4NDkwMiJ9pearId=magic-pear-metadata-identifier" TargetMode="External"/><Relationship Id="rId4" Type="http://schemas.openxmlformats.org/officeDocument/2006/relationships/hyperlink" Target="https://www.dailyinfographic.com/likelihood-of-becoming-a-millionaire"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9.xml"/><Relationship Id="rId3" Type="http://schemas.openxmlformats.org/officeDocument/2006/relationships/hyperlink" Target="http://dontchangethislink.peardeckmagic.zone?eyJ0eXBlIjoiZ29vZ2xlLXNsaWRlcy1hZGRvbi1yZXNwb25zZS1mb290ZXIiLCJsYXN0RWRpdGVkQnkiOiIxMDAzNzk1MzI0ODM1MjczMDM1NzkiLCJwcmVzZW50YXRpb25JZCI6IjE3cUgtREh2Y3JfSDRfZWRPM2NJT0twcHYtZlBWd1owZ1R2VlYzb3c4RnZVIiwiY29udGVudElkIjoiY3VzdG9tLXJlc3BvbnNlLWZyZWVSZXNwb25zZS10ZXh0Iiwic2xpZGVJZCI6ImdiOTZlMmY3ZTgzXzBfODYiLCJjb250ZW50SW5zdGFuY2VJZCI6IjE3cUgtREh2Y3JfSDRfZWRPM2NJT0twcHYtZlBWd1owZ1R2VlYzb3c4RnZVL2E4ZWIxZjU2LWZiZDctNDFiNC1iYTE3LWFhNDBmMmE4NDkwMiJ9pearId=magic-pear-metadata-identifier" TargetMode="External"/><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4.jpg"/><Relationship Id="rId4" Type="http://schemas.openxmlformats.org/officeDocument/2006/relationships/image" Target="../media/image4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9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2.xml"/><Relationship Id="rId3" Type="http://schemas.openxmlformats.org/officeDocument/2006/relationships/image" Target="../media/image7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3.xml"/><Relationship Id="rId3" Type="http://schemas.openxmlformats.org/officeDocument/2006/relationships/hyperlink" Target="http://dontchangethislink.peardeckmagic.zone?eyJ0eXBlIjoiZ29vZ2xlLXNsaWRlcy1hZGRvbi1yZXNwb25zZS1mb290ZXIiLCJsYXN0RWRpdGVkQnkiOiIxMDAzNzk1MzI0ODM1MjczMDM1NzkiLCJwcmVzZW50YXRpb25JZCI6IjE3cUgtREh2Y3JfSDRfZWRPM2NJT0twcHYtZlBWd1owZ1R2VlYzb3c4RnZVIiwiY29udGVudElkIjoiY3VzdG9tLXJlc3BvbnNlLWZyZWVSZXNwb25zZS10ZXh0Iiwic2xpZGVJZCI6ImdiOTZlMmY3ZTgzXzBfODYiLCJjb250ZW50SW5zdGFuY2VJZCI6IjE3cUgtREh2Y3JfSDRfZWRPM2NJT0twcHYtZlBWd1owZ1R2VlYzb3c4RnZVL2E4ZWIxZjU2LWZiZDctNDFiNC1iYTE3LWFhNDBmMmE4NDkwMiJ9pearId=magic-pear-metadata-identifier" TargetMode="External"/><Relationship Id="rId4" Type="http://schemas.openxmlformats.org/officeDocument/2006/relationships/hyperlink" Target="https://phet.colorado.edu/en/simulations/fractions-intro" TargetMode="External"/><Relationship Id="rId5" Type="http://schemas.openxmlformats.org/officeDocument/2006/relationships/hyperlink" Target="https://apps.mathlearningcenter.org/fractions/" TargetMode="External"/><Relationship Id="rId6" Type="http://schemas.openxmlformats.org/officeDocument/2006/relationships/hyperlink" Target="https://apps.mathlearningcenter.org/fractions/" TargetMode="External"/><Relationship Id="rId7" Type="http://schemas.openxmlformats.org/officeDocument/2006/relationships/hyperlink" Target="https://www.geogebra.org/m/cw3s8z7c"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4.xml"/><Relationship Id="rId3" Type="http://schemas.openxmlformats.org/officeDocument/2006/relationships/image" Target="../media/image62.png"/><Relationship Id="rId4" Type="http://schemas.openxmlformats.org/officeDocument/2006/relationships/hyperlink" Target="http://dontchangethislink.peardeckmagic.zone?eyJ0eXBlIjoiZ29vZ2xlLXNsaWRlcy1hZGRvbi1yZXNwb25zZS1mb290ZXIiLCJsYXN0RWRpdGVkQnkiOiIxMDAzNzk1MzI0ODM1MjczMDM1NzkiLCJwcmVzZW50YXRpb25JZCI6IjE3cUgtREh2Y3JfSDRfZWRPM2NJT0twcHYtZlBWd1owZ1R2VlYzb3c4RnZVIiwiY29udGVudElkIjoiY3VzdG9tLXJlc3BvbnNlLWZyZWVSZXNwb25zZS10ZXh0Iiwic2xpZGVJZCI6ImdiOTZlMmY3ZTgzXzBfODYiLCJjb250ZW50SW5zdGFuY2VJZCI6IjE3cUgtREh2Y3JfSDRfZWRPM2NJT0twcHYtZlBWd1owZ1R2VlYzb3c4RnZVL2E4ZWIxZjU2LWZiZDctNDFiNC1iYTE3LWFhNDBmMmE4NDkwMiJ9pearId=magic-pear-metadata-identifier" TargetMode="External"/><Relationship Id="rId5" Type="http://schemas.openxmlformats.org/officeDocument/2006/relationships/image" Target="../media/image63.png"/><Relationship Id="rId6" Type="http://schemas.openxmlformats.org/officeDocument/2006/relationships/image" Target="../media/image1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30.png"/><Relationship Id="rId4" Type="http://schemas.openxmlformats.org/officeDocument/2006/relationships/image" Target="../media/image67.png"/><Relationship Id="rId5" Type="http://schemas.openxmlformats.org/officeDocument/2006/relationships/image" Target="../media/image6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9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47.xml"/><Relationship Id="rId3" Type="http://schemas.openxmlformats.org/officeDocument/2006/relationships/hyperlink" Target="https://www.sheppardsoftware.com/math/fractions/fractions-splat-game/" TargetMode="External"/><Relationship Id="rId4" Type="http://schemas.openxmlformats.org/officeDocument/2006/relationships/hyperlink" Target="https://www.mathgames.com/skill/2.5-equal-parts" TargetMode="External"/><Relationship Id="rId5" Type="http://schemas.openxmlformats.org/officeDocument/2006/relationships/hyperlink" Target="https://www.mathgames.com/skill/2.6-identify-fractions-of-shapes" TargetMode="External"/><Relationship Id="rId6" Type="http://schemas.openxmlformats.org/officeDocument/2006/relationships/hyperlink" Target="https://www.mathgames.com/skill/2.7-identify-fractions-up-to-fourths"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48.xml"/><Relationship Id="rId3" Type="http://schemas.openxmlformats.org/officeDocument/2006/relationships/hyperlink" Target="https://www.dailyinfographic.com/likelihood-of-becoming-a-millionaire"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9.xml"/><Relationship Id="rId3" Type="http://schemas.openxmlformats.org/officeDocument/2006/relationships/image" Target="../media/image5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hyperlink" Target="https://mathantics.com/lesson/basic-inequalities" TargetMode="External"/><Relationship Id="rId4" Type="http://schemas.openxmlformats.org/officeDocument/2006/relationships/hyperlink" Target="https://www.khanacademy.org/math/cc-2nd-grade-math/cc-2nd-place-value/cc-2nd-three-digit-compare/e/comparing_whole_numbers" TargetMode="External"/><Relationship Id="rId9" Type="http://schemas.openxmlformats.org/officeDocument/2006/relationships/hyperlink" Target="https://www.khanacademy.org/math/cc-1st-grade-math/cc-1st-place-value/cc-1st-ones-tens/e/groups-of-tens" TargetMode="External"/><Relationship Id="rId5" Type="http://schemas.openxmlformats.org/officeDocument/2006/relationships/hyperlink" Target="https://www.youtube.com/watch?v=PiamxVB_aZ8" TargetMode="External"/><Relationship Id="rId6" Type="http://schemas.openxmlformats.org/officeDocument/2006/relationships/hyperlink" Target="https://flexbooks.ck12.org/cbook/ck-12-first-grade-math-resource-flexlet/section/7.1/primary/lesson/identify-basic-shapes/" TargetMode="External"/><Relationship Id="rId7" Type="http://schemas.openxmlformats.org/officeDocument/2006/relationships/hyperlink" Target="https://www.khanacademy.org/math/cc-kindergarten-math/cc-kindergarten-geometry/kindergarten-shapes/e/naming-shapes" TargetMode="External"/><Relationship Id="rId8" Type="http://schemas.openxmlformats.org/officeDocument/2006/relationships/hyperlink" Target="https://www.youtube.com/watch?v=ZQ3X93tjMYM"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0.xml"/><Relationship Id="rId3" Type="http://schemas.openxmlformats.org/officeDocument/2006/relationships/image" Target="../media/image57.png"/><Relationship Id="rId4" Type="http://schemas.openxmlformats.org/officeDocument/2006/relationships/image" Target="../media/image6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1.xml"/><Relationship Id="rId3" Type="http://schemas.openxmlformats.org/officeDocument/2006/relationships/image" Target="../media/image56.png"/><Relationship Id="rId4" Type="http://schemas.openxmlformats.org/officeDocument/2006/relationships/image" Target="../media/image60.png"/><Relationship Id="rId5" Type="http://schemas.openxmlformats.org/officeDocument/2006/relationships/image" Target="../media/image65.png"/><Relationship Id="rId6" Type="http://schemas.openxmlformats.org/officeDocument/2006/relationships/image" Target="../media/image5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2.xml"/><Relationship Id="rId3" Type="http://schemas.openxmlformats.org/officeDocument/2006/relationships/image" Target="../media/image10.jpg"/><Relationship Id="rId4" Type="http://schemas.openxmlformats.org/officeDocument/2006/relationships/hyperlink" Target="http://dontchangethislink.peardeckmagic.zone?eyJ0eXBlIjoiZ29vZ2xlLXNsaWRlcy1hZGRvbi1yZXNwb25zZS1mb290ZXIiLCJsYXN0RWRpdGVkQnkiOiIxMDAzNzk1MzI0ODM1MjczMDM1NzkiLCJwcmVzZW50YXRpb25JZCI6IjE4QlN6dW9fXzJBVzNxaUE4Y2RsenB3U2FXUl9pZ0VJcTZuV3h5Q3hJLW5rIiwiY29udGVudElkIjoiY3VzdG9tLXJlc3BvbnNlLW11bHRpcGxlQ2hvaWNlIiwic2xpZGVJZCI6ImdiYjAyMjAwZGJlXzBfNDciLCJjb250ZW50SW5zdGFuY2VJZCI6IjE4QlN6dW9fXzJBVzNxaUE4Y2RsenB3U2FXUl9pZ0VJcTZuV3h5Q3hJLW5rL2E2MjhmYjk2LTAwMDgtNGI3OC1iNmYyLTAzNmIzYzdiZTFhNCJ9pearId=magic-pear-metadata-identifier"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3.xml"/><Relationship Id="rId3" Type="http://schemas.openxmlformats.org/officeDocument/2006/relationships/image" Target="../media/image58.jpg"/><Relationship Id="rId4" Type="http://schemas.openxmlformats.org/officeDocument/2006/relationships/image" Target="../media/image80.png"/><Relationship Id="rId9" Type="http://schemas.openxmlformats.org/officeDocument/2006/relationships/image" Target="../media/image70.png"/><Relationship Id="rId5" Type="http://schemas.openxmlformats.org/officeDocument/2006/relationships/image" Target="../media/image59.png"/><Relationship Id="rId6" Type="http://schemas.openxmlformats.org/officeDocument/2006/relationships/image" Target="../media/image78.png"/><Relationship Id="rId7" Type="http://schemas.openxmlformats.org/officeDocument/2006/relationships/hyperlink" Target="http://dontchangethislink.peardeckmagic.zone?eyJ0eXBlIjoiZ29vZ2xlLXNsaWRlcy1hZGRvbi1yZXNwb25zZS1mb290ZXIiLCJsYXN0RWRpdGVkQnkiOiIxMDAzNzk1MzI0ODM1MjczMDM1NzkiLCJwcmVzZW50YXRpb25JZCI6IjE3cUgtREh2Y3JfSDRfZWRPM2NJT0twcHYtZlBWd1owZ1R2VlYzb3c4RnZVIiwiY29udGVudElkIjoiY3VzdG9tLXJlc3BvbnNlLWZyZWVSZXNwb25zZS10ZXh0Iiwic2xpZGVJZCI6ImdiOTZlMmY3ZTgzXzBfODYiLCJjb250ZW50SW5zdGFuY2VJZCI6IjE3cUgtREh2Y3JfSDRfZWRPM2NJT0twcHYtZlBWd1owZ1R2VlYzb3c4RnZVL2E4ZWIxZjU2LWZiZDctNDFiNC1iYTE3LWFhNDBmMmE4NDkwMiJ9pearId=magic-pear-metadata-identifier" TargetMode="External"/><Relationship Id="rId8" Type="http://schemas.openxmlformats.org/officeDocument/2006/relationships/image" Target="../media/image85.png"/><Relationship Id="rId11" Type="http://schemas.openxmlformats.org/officeDocument/2006/relationships/image" Target="../media/image72.png"/><Relationship Id="rId10" Type="http://schemas.openxmlformats.org/officeDocument/2006/relationships/image" Target="../media/image69.png"/><Relationship Id="rId12" Type="http://schemas.openxmlformats.org/officeDocument/2006/relationships/image" Target="../media/image68.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4.xml"/><Relationship Id="rId3" Type="http://schemas.openxmlformats.org/officeDocument/2006/relationships/image" Target="../media/image58.jpg"/><Relationship Id="rId4" Type="http://schemas.openxmlformats.org/officeDocument/2006/relationships/image" Target="../media/image88.png"/><Relationship Id="rId9" Type="http://schemas.openxmlformats.org/officeDocument/2006/relationships/image" Target="../media/image79.png"/><Relationship Id="rId5" Type="http://schemas.openxmlformats.org/officeDocument/2006/relationships/image" Target="../media/image95.png"/><Relationship Id="rId6" Type="http://schemas.openxmlformats.org/officeDocument/2006/relationships/image" Target="../media/image74.png"/><Relationship Id="rId7" Type="http://schemas.openxmlformats.org/officeDocument/2006/relationships/image" Target="../media/image84.png"/><Relationship Id="rId8" Type="http://schemas.openxmlformats.org/officeDocument/2006/relationships/image" Target="../media/image81.png"/><Relationship Id="rId11" Type="http://schemas.openxmlformats.org/officeDocument/2006/relationships/hyperlink" Target="http://www.youtube.com/watch?v=EMNqJQaf08E" TargetMode="External"/><Relationship Id="rId10" Type="http://schemas.openxmlformats.org/officeDocument/2006/relationships/hyperlink" Target="http://dontchangethislink.peardeckmagic.zone?eyJ0eXBlIjoiZ29vZ2xlLXNsaWRlcy1hZGRvbi1yZXNwb25zZS1mb290ZXIiLCJsYXN0RWRpdGVkQnkiOiIxMDAzNzk1MzI0ODM1MjczMDM1NzkiLCJwcmVzZW50YXRpb25JZCI6IjE3cUgtREh2Y3JfSDRfZWRPM2NJT0twcHYtZlBWd1owZ1R2VlYzb3c4RnZVIiwiY29udGVudElkIjoiY3VzdG9tLXJlc3BvbnNlLWZyZWVSZXNwb25zZS10ZXh0Iiwic2xpZGVJZCI6ImdiOTZlMmY3ZTgzXzBfODYiLCJjb250ZW50SW5zdGFuY2VJZCI6IjE3cUgtREh2Y3JfSDRfZWRPM2NJT0twcHYtZlBWd1owZ1R2VlYzb3c4RnZVL2E4ZWIxZjU2LWZiZDctNDFiNC1iYTE3LWFhNDBmMmE4NDkwMiJ9pearId=magic-pear-metadata-identifier" TargetMode="External"/><Relationship Id="rId13" Type="http://schemas.openxmlformats.org/officeDocument/2006/relationships/image" Target="../media/image17.png"/><Relationship Id="rId12" Type="http://schemas.openxmlformats.org/officeDocument/2006/relationships/image" Target="../media/image71.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5.xml"/><Relationship Id="rId3" Type="http://schemas.openxmlformats.org/officeDocument/2006/relationships/image" Target="../media/image58.jpg"/><Relationship Id="rId4" Type="http://schemas.openxmlformats.org/officeDocument/2006/relationships/image" Target="../media/image17.png"/><Relationship Id="rId9" Type="http://schemas.openxmlformats.org/officeDocument/2006/relationships/image" Target="../media/image81.png"/><Relationship Id="rId5" Type="http://schemas.openxmlformats.org/officeDocument/2006/relationships/image" Target="../media/image88.png"/><Relationship Id="rId6" Type="http://schemas.openxmlformats.org/officeDocument/2006/relationships/image" Target="../media/image95.png"/><Relationship Id="rId7" Type="http://schemas.openxmlformats.org/officeDocument/2006/relationships/image" Target="../media/image74.png"/><Relationship Id="rId8" Type="http://schemas.openxmlformats.org/officeDocument/2006/relationships/image" Target="../media/image84.png"/><Relationship Id="rId11" Type="http://schemas.openxmlformats.org/officeDocument/2006/relationships/hyperlink" Target="http://dontchangethislink.peardeckmagic.zone?eyJ0eXBlIjoiZ29vZ2xlLXNsaWRlcy1hZGRvbi1yZXNwb25zZS1mb290ZXIiLCJsYXN0RWRpdGVkQnkiOiIxMDAzNzk1MzI0ODM1MjczMDM1NzkiLCJwcmVzZW50YXRpb25JZCI6IjE3cUgtREh2Y3JfSDRfZWRPM2NJT0twcHYtZlBWd1owZ1R2VlYzb3c4RnZVIiwiY29udGVudElkIjoiY3VzdG9tLXJlc3BvbnNlLWZyZWVSZXNwb25zZS10ZXh0Iiwic2xpZGVJZCI6ImdiOTZlMmY3ZTgzXzBfODYiLCJjb250ZW50SW5zdGFuY2VJZCI6IjE3cUgtREh2Y3JfSDRfZWRPM2NJT0twcHYtZlBWd1owZ1R2VlYzb3c4RnZVL2E4ZWIxZjU2LWZiZDctNDFiNC1iYTE3LWFhNDBmMmE4NDkwMiJ9pearId=magic-pear-metadata-identifier" TargetMode="External"/><Relationship Id="rId10" Type="http://schemas.openxmlformats.org/officeDocument/2006/relationships/image" Target="../media/image79.png"/><Relationship Id="rId13" Type="http://schemas.openxmlformats.org/officeDocument/2006/relationships/image" Target="../media/image77.gif"/><Relationship Id="rId12" Type="http://schemas.openxmlformats.org/officeDocument/2006/relationships/image" Target="../media/image76.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6.xml"/><Relationship Id="rId3" Type="http://schemas.openxmlformats.org/officeDocument/2006/relationships/image" Target="../media/image58.jpg"/><Relationship Id="rId4" Type="http://schemas.openxmlformats.org/officeDocument/2006/relationships/image" Target="../media/image88.png"/><Relationship Id="rId9" Type="http://schemas.openxmlformats.org/officeDocument/2006/relationships/image" Target="../media/image79.png"/><Relationship Id="rId5" Type="http://schemas.openxmlformats.org/officeDocument/2006/relationships/image" Target="../media/image95.png"/><Relationship Id="rId6" Type="http://schemas.openxmlformats.org/officeDocument/2006/relationships/image" Target="../media/image74.png"/><Relationship Id="rId7" Type="http://schemas.openxmlformats.org/officeDocument/2006/relationships/image" Target="../media/image84.png"/><Relationship Id="rId8" Type="http://schemas.openxmlformats.org/officeDocument/2006/relationships/image" Target="../media/image81.png"/><Relationship Id="rId11" Type="http://schemas.openxmlformats.org/officeDocument/2006/relationships/image" Target="../media/image82.png"/><Relationship Id="rId10" Type="http://schemas.openxmlformats.org/officeDocument/2006/relationships/hyperlink" Target="http://dontchangethislink.peardeckmagic.zone?eyJ0eXBlIjoiZ29vZ2xlLXNsaWRlcy1hZGRvbi1yZXNwb25zZS1mb290ZXIiLCJsYXN0RWRpdGVkQnkiOiIxMDAzNzk1MzI0ODM1MjczMDM1NzkiLCJwcmVzZW50YXRpb25JZCI6IjE3cUgtREh2Y3JfSDRfZWRPM2NJT0twcHYtZlBWd1owZ1R2VlYzb3c4RnZVIiwiY29udGVudElkIjoiY3VzdG9tLXJlc3BvbnNlLWZyZWVSZXNwb25zZS10ZXh0Iiwic2xpZGVJZCI6ImdiOTZlMmY3ZTgzXzBfODYiLCJjb250ZW50SW5zdGFuY2VJZCI6IjE3cUgtREh2Y3JfSDRfZWRPM2NJT0twcHYtZlBWd1owZ1R2VlYzb3c4RnZVL2E4ZWIxZjU2LWZiZDctNDFiNC1iYTE3LWFhNDBmMmE4NDkwMiJ9pearId=magic-pear-metadata-identifier" TargetMode="External"/><Relationship Id="rId13" Type="http://schemas.openxmlformats.org/officeDocument/2006/relationships/image" Target="../media/image17.png"/><Relationship Id="rId12" Type="http://schemas.openxmlformats.org/officeDocument/2006/relationships/image" Target="../media/image83.gif"/></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7.xml"/><Relationship Id="rId3" Type="http://schemas.openxmlformats.org/officeDocument/2006/relationships/image" Target="../media/image58.jpg"/><Relationship Id="rId4" Type="http://schemas.openxmlformats.org/officeDocument/2006/relationships/image" Target="../media/image88.png"/><Relationship Id="rId9" Type="http://schemas.openxmlformats.org/officeDocument/2006/relationships/image" Target="../media/image79.png"/><Relationship Id="rId5" Type="http://schemas.openxmlformats.org/officeDocument/2006/relationships/image" Target="../media/image95.png"/><Relationship Id="rId6" Type="http://schemas.openxmlformats.org/officeDocument/2006/relationships/image" Target="../media/image74.png"/><Relationship Id="rId7" Type="http://schemas.openxmlformats.org/officeDocument/2006/relationships/image" Target="../media/image84.png"/><Relationship Id="rId8" Type="http://schemas.openxmlformats.org/officeDocument/2006/relationships/image" Target="../media/image81.png"/><Relationship Id="rId11" Type="http://schemas.openxmlformats.org/officeDocument/2006/relationships/image" Target="../media/image86.png"/><Relationship Id="rId10" Type="http://schemas.openxmlformats.org/officeDocument/2006/relationships/hyperlink" Target="http://dontchangethislink.peardeckmagic.zone?eyJ0eXBlIjoiZ29vZ2xlLXNsaWRlcy1hZGRvbi1yZXNwb25zZS1mb290ZXIiLCJsYXN0RWRpdGVkQnkiOiIxMDAzNzk1MzI0ODM1MjczMDM1NzkiLCJwcmVzZW50YXRpb25JZCI6IjE3cUgtREh2Y3JfSDRfZWRPM2NJT0twcHYtZlBWd1owZ1R2VlYzb3c4RnZVIiwiY29udGVudElkIjoiY3VzdG9tLXJlc3BvbnNlLWZyZWVSZXNwb25zZS10ZXh0Iiwic2xpZGVJZCI6ImdiOTZlMmY3ZTgzXzBfODYiLCJjb250ZW50SW5zdGFuY2VJZCI6IjE3cUgtREh2Y3JfSDRfZWRPM2NJT0twcHYtZlBWd1owZ1R2VlYzb3c4RnZVL2E4ZWIxZjU2LWZiZDctNDFiNC1iYTE3LWFhNDBmMmE4NDkwMiJ9pearId=magic-pear-metadata-identifier" TargetMode="External"/><Relationship Id="rId12" Type="http://schemas.openxmlformats.org/officeDocument/2006/relationships/image" Target="../media/image17.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8.xml"/><Relationship Id="rId3" Type="http://schemas.openxmlformats.org/officeDocument/2006/relationships/image" Target="../media/image58.jpg"/><Relationship Id="rId4" Type="http://schemas.openxmlformats.org/officeDocument/2006/relationships/image" Target="../media/image88.png"/><Relationship Id="rId9" Type="http://schemas.openxmlformats.org/officeDocument/2006/relationships/image" Target="../media/image79.png"/><Relationship Id="rId5" Type="http://schemas.openxmlformats.org/officeDocument/2006/relationships/image" Target="../media/image95.png"/><Relationship Id="rId6" Type="http://schemas.openxmlformats.org/officeDocument/2006/relationships/image" Target="../media/image74.png"/><Relationship Id="rId7" Type="http://schemas.openxmlformats.org/officeDocument/2006/relationships/image" Target="../media/image84.png"/><Relationship Id="rId8" Type="http://schemas.openxmlformats.org/officeDocument/2006/relationships/image" Target="../media/image81.png"/><Relationship Id="rId11" Type="http://schemas.openxmlformats.org/officeDocument/2006/relationships/image" Target="../media/image17.png"/><Relationship Id="rId10" Type="http://schemas.openxmlformats.org/officeDocument/2006/relationships/image" Target="../media/image89.gif"/></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9.xml"/><Relationship Id="rId3" Type="http://schemas.openxmlformats.org/officeDocument/2006/relationships/image" Target="../media/image58.jpg"/><Relationship Id="rId4" Type="http://schemas.openxmlformats.org/officeDocument/2006/relationships/image" Target="../media/image88.png"/><Relationship Id="rId9" Type="http://schemas.openxmlformats.org/officeDocument/2006/relationships/image" Target="../media/image79.png"/><Relationship Id="rId5" Type="http://schemas.openxmlformats.org/officeDocument/2006/relationships/image" Target="../media/image95.png"/><Relationship Id="rId6" Type="http://schemas.openxmlformats.org/officeDocument/2006/relationships/image" Target="../media/image74.png"/><Relationship Id="rId7" Type="http://schemas.openxmlformats.org/officeDocument/2006/relationships/image" Target="../media/image84.png"/><Relationship Id="rId8" Type="http://schemas.openxmlformats.org/officeDocument/2006/relationships/image" Target="../media/image81.png"/><Relationship Id="rId11" Type="http://schemas.openxmlformats.org/officeDocument/2006/relationships/image" Target="../media/image17.png"/><Relationship Id="rId10" Type="http://schemas.openxmlformats.org/officeDocument/2006/relationships/image" Target="../media/image9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48.jpg"/><Relationship Id="rId4" Type="http://schemas.openxmlformats.org/officeDocument/2006/relationships/hyperlink" Target="http://dontchangethislink.peardeckmagic.zone?eyJ0eXBlIjoiZ29vZ2xlLXNsaWRlcy1hZGRvbi1yZXNwb25zZS1mb290ZXIiLCJsYXN0RWRpdGVkQnkiOiIxMDAzNzk1MzI0ODM1MjczMDM1NzkiLCJwcmVzZW50YXRpb25JZCI6IjE4QlN6dW9fXzJBVzNxaUE4Y2RsenB3U2FXUl9pZ0VJcTZuV3h5Q3hJLW5rIiwiY29udGVudElkIjoiY3VzdG9tLXJlc3BvbnNlLW11bHRpcGxlQ2hvaWNlIiwic2xpZGVJZCI6ImdiYjAyMjAwZGJlXzBfNDciLCJjb250ZW50SW5zdGFuY2VJZCI6IjE4QlN6dW9fXzJBVzNxaUE4Y2RsenB3U2FXUl9pZ0VJcTZuV3h5Q3hJLW5rL2E2MjhmYjk2LTAwMDgtNGI3OC1iNmYyLTAzNmIzYzdiZTFhNCJ9pearId=magic-pear-metadata-identifier" TargetMode="External"/><Relationship Id="rId5" Type="http://schemas.openxmlformats.org/officeDocument/2006/relationships/image" Target="../media/image13.jpg"/><Relationship Id="rId6" Type="http://schemas.openxmlformats.org/officeDocument/2006/relationships/image" Target="../media/image29.png"/><Relationship Id="rId7" Type="http://schemas.openxmlformats.org/officeDocument/2006/relationships/image" Target="../media/image17.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0.xml"/><Relationship Id="rId3" Type="http://schemas.openxmlformats.org/officeDocument/2006/relationships/image" Target="../media/image58.jpg"/><Relationship Id="rId4" Type="http://schemas.openxmlformats.org/officeDocument/2006/relationships/image" Target="../media/image88.png"/><Relationship Id="rId9" Type="http://schemas.openxmlformats.org/officeDocument/2006/relationships/image" Target="../media/image79.png"/><Relationship Id="rId5" Type="http://schemas.openxmlformats.org/officeDocument/2006/relationships/image" Target="../media/image95.png"/><Relationship Id="rId6" Type="http://schemas.openxmlformats.org/officeDocument/2006/relationships/image" Target="../media/image74.png"/><Relationship Id="rId7" Type="http://schemas.openxmlformats.org/officeDocument/2006/relationships/image" Target="../media/image84.png"/><Relationship Id="rId8" Type="http://schemas.openxmlformats.org/officeDocument/2006/relationships/image" Target="../media/image81.png"/><Relationship Id="rId10" Type="http://schemas.openxmlformats.org/officeDocument/2006/relationships/image" Target="../media/image91.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1.xml"/><Relationship Id="rId3" Type="http://schemas.openxmlformats.org/officeDocument/2006/relationships/image" Target="../media/image58.jpg"/><Relationship Id="rId4" Type="http://schemas.openxmlformats.org/officeDocument/2006/relationships/image" Target="../media/image88.png"/><Relationship Id="rId9" Type="http://schemas.openxmlformats.org/officeDocument/2006/relationships/image" Target="../media/image79.png"/><Relationship Id="rId5" Type="http://schemas.openxmlformats.org/officeDocument/2006/relationships/image" Target="../media/image95.png"/><Relationship Id="rId6" Type="http://schemas.openxmlformats.org/officeDocument/2006/relationships/image" Target="../media/image74.png"/><Relationship Id="rId7" Type="http://schemas.openxmlformats.org/officeDocument/2006/relationships/image" Target="../media/image84.png"/><Relationship Id="rId8" Type="http://schemas.openxmlformats.org/officeDocument/2006/relationships/image" Target="../media/image81.png"/><Relationship Id="rId11" Type="http://schemas.openxmlformats.org/officeDocument/2006/relationships/image" Target="../media/image93.gif"/><Relationship Id="rId10" Type="http://schemas.openxmlformats.org/officeDocument/2006/relationships/hyperlink" Target="http://dontchangethislink.peardeckmagic.zone?eyJ0eXBlIjoiZ29vZ2xlLXNsaWRlcy1hZGRvbi1yZXNwb25zZS1mb290ZXIiLCJsYXN0RWRpdGVkQnkiOiIxMDAzNzk1MzI0ODM1MjczMDM1NzkiLCJwcmVzZW50YXRpb25JZCI6IjE3cUgtREh2Y3JfSDRfZWRPM2NJT0twcHYtZlBWd1owZ1R2VlYzb3c4RnZVIiwiY29udGVudElkIjoiY3VzdG9tLXJlc3BvbnNlLWZyZWVSZXNwb25zZS10ZXh0Iiwic2xpZGVJZCI6ImdiOTZlMmY3ZTgzXzBfODYiLCJjb250ZW50SW5zdGFuY2VJZCI6IjE3cUgtREh2Y3JfSDRfZWRPM2NJT0twcHYtZlBWd1owZ1R2VlYzb3c4RnZVL2E4ZWIxZjU2LWZiZDctNDFiNC1iYTE3LWFhNDBmMmE4NDkwMiJ9pearId=magic-pear-metadata-identifier" TargetMode="External"/><Relationship Id="rId12" Type="http://schemas.openxmlformats.org/officeDocument/2006/relationships/image" Target="../media/image17.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2.xml"/><Relationship Id="rId3" Type="http://schemas.openxmlformats.org/officeDocument/2006/relationships/image" Target="../media/image58.jpg"/><Relationship Id="rId4" Type="http://schemas.openxmlformats.org/officeDocument/2006/relationships/image" Target="../media/image88.png"/><Relationship Id="rId9" Type="http://schemas.openxmlformats.org/officeDocument/2006/relationships/image" Target="../media/image79.png"/><Relationship Id="rId5" Type="http://schemas.openxmlformats.org/officeDocument/2006/relationships/image" Target="../media/image95.png"/><Relationship Id="rId6" Type="http://schemas.openxmlformats.org/officeDocument/2006/relationships/image" Target="../media/image74.png"/><Relationship Id="rId7" Type="http://schemas.openxmlformats.org/officeDocument/2006/relationships/image" Target="../media/image84.png"/><Relationship Id="rId8" Type="http://schemas.openxmlformats.org/officeDocument/2006/relationships/image" Target="../media/image81.png"/><Relationship Id="rId11" Type="http://schemas.openxmlformats.org/officeDocument/2006/relationships/image" Target="../media/image17.png"/><Relationship Id="rId10" Type="http://schemas.openxmlformats.org/officeDocument/2006/relationships/image" Target="../media/image92.gif"/></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3.xml"/><Relationship Id="rId3" Type="http://schemas.openxmlformats.org/officeDocument/2006/relationships/image" Target="../media/image58.jpg"/><Relationship Id="rId4" Type="http://schemas.openxmlformats.org/officeDocument/2006/relationships/image" Target="../media/image88.png"/><Relationship Id="rId9" Type="http://schemas.openxmlformats.org/officeDocument/2006/relationships/image" Target="../media/image79.png"/><Relationship Id="rId5" Type="http://schemas.openxmlformats.org/officeDocument/2006/relationships/image" Target="../media/image95.png"/><Relationship Id="rId6" Type="http://schemas.openxmlformats.org/officeDocument/2006/relationships/image" Target="../media/image74.png"/><Relationship Id="rId7" Type="http://schemas.openxmlformats.org/officeDocument/2006/relationships/image" Target="../media/image84.png"/><Relationship Id="rId8" Type="http://schemas.openxmlformats.org/officeDocument/2006/relationships/image" Target="../media/image8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xml"/><Relationship Id="rId3" Type="http://schemas.openxmlformats.org/officeDocument/2006/relationships/hyperlink" Target="http://dontchangethislink.peardeckmagic.zone?eyJ0eXBlIjoiZ29vZ2xlLXNsaWRlcy1hZGRvbi1yZXNwb25zZS1mb290ZXIiLCJsYXN0RWRpdGVkQnkiOiIxMDAzNzk1MzI0ODM1MjczMDM1NzkiLCJwcmVzZW50YXRpb25JZCI6IjE4QlN6dW9fXzJBVzNxaUE4Y2RsenB3U2FXUl9pZ0VJcTZuV3h5Q3hJLW5rIiwiY29udGVudElkIjoiY3VzdG9tLXJlc3BvbnNlLW11bHRpcGxlQ2hvaWNlIiwic2xpZGVJZCI6ImdiYjAyMjAwZGJlXzBfNDciLCJjb250ZW50SW5zdGFuY2VJZCI6IjE4QlN6dW9fXzJBVzNxaUE4Y2RsenB3U2FXUl9pZ0VJcTZuV3h5Q3hJLW5rL2E2MjhmYjk2LTAwMDgtNGI3OC1iNmYyLTAzNmIzYzdiZTFhNCJ9pearId=magic-pear-metadata-identifier" TargetMode="External"/><Relationship Id="rId4" Type="http://schemas.openxmlformats.org/officeDocument/2006/relationships/hyperlink" Target="http://www.youtube.com/watch?v=DANUXO-GQwU" TargetMode="External"/><Relationship Id="rId5" Type="http://schemas.openxmlformats.org/officeDocument/2006/relationships/image" Target="../media/image11.jpg"/><Relationship Id="rId6"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2" name="Shape 152"/>
        <p:cNvGrpSpPr/>
        <p:nvPr/>
      </p:nvGrpSpPr>
      <p:grpSpPr>
        <a:xfrm>
          <a:off x="0" y="0"/>
          <a:ext cx="0" cy="0"/>
          <a:chOff x="0" y="0"/>
          <a:chExt cx="0" cy="0"/>
        </a:xfrm>
      </p:grpSpPr>
      <p:pic>
        <p:nvPicPr>
          <p:cNvPr id="153" name="Google Shape;153;p57"/>
          <p:cNvPicPr preferRelativeResize="0"/>
          <p:nvPr/>
        </p:nvPicPr>
        <p:blipFill>
          <a:blip r:embed="rId4">
            <a:alphaModFix amt="82000"/>
          </a:blip>
          <a:stretch>
            <a:fillRect/>
          </a:stretch>
        </p:blipFill>
        <p:spPr>
          <a:xfrm rot="-310185">
            <a:off x="1015791" y="-48"/>
            <a:ext cx="7043569" cy="5290723"/>
          </a:xfrm>
          <a:prstGeom prst="rect">
            <a:avLst/>
          </a:prstGeom>
          <a:noFill/>
          <a:ln>
            <a:noFill/>
          </a:ln>
        </p:spPr>
      </p:pic>
      <p:sp>
        <p:nvSpPr>
          <p:cNvPr id="154" name="Google Shape;154;p57"/>
          <p:cNvSpPr txBox="1"/>
          <p:nvPr/>
        </p:nvSpPr>
        <p:spPr>
          <a:xfrm>
            <a:off x="1503900" y="335550"/>
            <a:ext cx="6136200" cy="2491200"/>
          </a:xfrm>
          <a:prstGeom prst="rect">
            <a:avLst/>
          </a:prstGeom>
          <a:solidFill>
            <a:srgbClr val="FFFFFF">
              <a:alpha val="77460"/>
            </a:srgbClr>
          </a:solidFill>
          <a:ln>
            <a:noFill/>
          </a:ln>
          <a:effectLst>
            <a:outerShdw blurRad="57150" rotWithShape="0" algn="bl" dir="5400000" dist="19050">
              <a:srgbClr val="000000">
                <a:alpha val="94000"/>
              </a:srgbClr>
            </a:outerShdw>
          </a:effectLst>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3300">
                <a:solidFill>
                  <a:srgbClr val="FE4353"/>
                </a:solidFill>
                <a:latin typeface="Montserrat"/>
                <a:ea typeface="Montserrat"/>
                <a:cs typeface="Montserrat"/>
                <a:sym typeface="Montserrat"/>
              </a:rPr>
              <a:t>I</a:t>
            </a:r>
            <a:r>
              <a:rPr b="1" lang="en" sz="3300">
                <a:solidFill>
                  <a:srgbClr val="FE5243"/>
                </a:solidFill>
                <a:latin typeface="Montserrat"/>
                <a:ea typeface="Montserrat"/>
                <a:cs typeface="Montserrat"/>
                <a:sym typeface="Montserrat"/>
              </a:rPr>
              <a:t>N</a:t>
            </a:r>
            <a:r>
              <a:rPr b="1" lang="en" sz="3300">
                <a:solidFill>
                  <a:srgbClr val="FC6235"/>
                </a:solidFill>
                <a:latin typeface="Montserrat"/>
                <a:ea typeface="Montserrat"/>
                <a:cs typeface="Montserrat"/>
                <a:sym typeface="Montserrat"/>
              </a:rPr>
              <a:t>T</a:t>
            </a:r>
            <a:r>
              <a:rPr b="1" lang="en" sz="3300">
                <a:solidFill>
                  <a:srgbClr val="F87328"/>
                </a:solidFill>
                <a:latin typeface="Montserrat"/>
                <a:ea typeface="Montserrat"/>
                <a:cs typeface="Montserrat"/>
                <a:sym typeface="Montserrat"/>
              </a:rPr>
              <a:t>R</a:t>
            </a:r>
            <a:r>
              <a:rPr b="1" lang="en" sz="3300">
                <a:solidFill>
                  <a:srgbClr val="F1841D"/>
                </a:solidFill>
                <a:latin typeface="Montserrat"/>
                <a:ea typeface="Montserrat"/>
                <a:cs typeface="Montserrat"/>
                <a:sym typeface="Montserrat"/>
              </a:rPr>
              <a:t>O</a:t>
            </a:r>
            <a:r>
              <a:rPr b="1" lang="en" sz="3300">
                <a:solidFill>
                  <a:srgbClr val="E89513"/>
                </a:solidFill>
                <a:latin typeface="Montserrat"/>
                <a:ea typeface="Montserrat"/>
                <a:cs typeface="Montserrat"/>
                <a:sym typeface="Montserrat"/>
              </a:rPr>
              <a:t> </a:t>
            </a:r>
            <a:r>
              <a:rPr b="1" lang="en" sz="3300">
                <a:solidFill>
                  <a:srgbClr val="DEA50B"/>
                </a:solidFill>
                <a:latin typeface="Montserrat"/>
                <a:ea typeface="Montserrat"/>
                <a:cs typeface="Montserrat"/>
                <a:sym typeface="Montserrat"/>
              </a:rPr>
              <a:t>T</a:t>
            </a:r>
            <a:r>
              <a:rPr b="1" lang="en" sz="3300">
                <a:solidFill>
                  <a:srgbClr val="D2B505"/>
                </a:solidFill>
                <a:latin typeface="Montserrat"/>
                <a:ea typeface="Montserrat"/>
                <a:cs typeface="Montserrat"/>
                <a:sym typeface="Montserrat"/>
              </a:rPr>
              <a:t>O</a:t>
            </a:r>
            <a:r>
              <a:rPr b="1" lang="en" sz="3300">
                <a:solidFill>
                  <a:srgbClr val="C4C402"/>
                </a:solidFill>
                <a:latin typeface="Montserrat"/>
                <a:ea typeface="Montserrat"/>
                <a:cs typeface="Montserrat"/>
                <a:sym typeface="Montserrat"/>
              </a:rPr>
              <a:t> </a:t>
            </a:r>
            <a:r>
              <a:rPr b="1" lang="en" sz="3300">
                <a:solidFill>
                  <a:srgbClr val="B5D201"/>
                </a:solidFill>
                <a:latin typeface="Montserrat"/>
                <a:ea typeface="Montserrat"/>
                <a:cs typeface="Montserrat"/>
                <a:sym typeface="Montserrat"/>
              </a:rPr>
              <a:t>F</a:t>
            </a:r>
            <a:r>
              <a:rPr b="1" lang="en" sz="3300">
                <a:solidFill>
                  <a:srgbClr val="A6DE01"/>
                </a:solidFill>
                <a:latin typeface="Montserrat"/>
                <a:ea typeface="Montserrat"/>
                <a:cs typeface="Montserrat"/>
                <a:sym typeface="Montserrat"/>
              </a:rPr>
              <a:t>R</a:t>
            </a:r>
            <a:r>
              <a:rPr b="1" lang="en" sz="3300">
                <a:solidFill>
                  <a:srgbClr val="95E805"/>
                </a:solidFill>
                <a:latin typeface="Montserrat"/>
                <a:ea typeface="Montserrat"/>
                <a:cs typeface="Montserrat"/>
                <a:sym typeface="Montserrat"/>
              </a:rPr>
              <a:t>A</a:t>
            </a:r>
            <a:r>
              <a:rPr b="1" lang="en" sz="3300">
                <a:solidFill>
                  <a:srgbClr val="84F10A"/>
                </a:solidFill>
                <a:latin typeface="Montserrat"/>
                <a:ea typeface="Montserrat"/>
                <a:cs typeface="Montserrat"/>
                <a:sym typeface="Montserrat"/>
              </a:rPr>
              <a:t>C</a:t>
            </a:r>
            <a:r>
              <a:rPr b="1" lang="en" sz="3300">
                <a:solidFill>
                  <a:srgbClr val="73F812"/>
                </a:solidFill>
                <a:latin typeface="Montserrat"/>
                <a:ea typeface="Montserrat"/>
                <a:cs typeface="Montserrat"/>
                <a:sym typeface="Montserrat"/>
              </a:rPr>
              <a:t>T</a:t>
            </a:r>
            <a:r>
              <a:rPr b="1" lang="en" sz="3300">
                <a:solidFill>
                  <a:srgbClr val="63FC1B"/>
                </a:solidFill>
                <a:latin typeface="Montserrat"/>
                <a:ea typeface="Montserrat"/>
                <a:cs typeface="Montserrat"/>
                <a:sym typeface="Montserrat"/>
              </a:rPr>
              <a:t>I</a:t>
            </a:r>
            <a:r>
              <a:rPr b="1" lang="en" sz="3300">
                <a:solidFill>
                  <a:srgbClr val="52FE26"/>
                </a:solidFill>
                <a:latin typeface="Montserrat"/>
                <a:ea typeface="Montserrat"/>
                <a:cs typeface="Montserrat"/>
                <a:sym typeface="Montserrat"/>
              </a:rPr>
              <a:t>O</a:t>
            </a:r>
            <a:r>
              <a:rPr b="1" lang="en" sz="3300">
                <a:solidFill>
                  <a:srgbClr val="43FE33"/>
                </a:solidFill>
                <a:latin typeface="Montserrat"/>
                <a:ea typeface="Montserrat"/>
                <a:cs typeface="Montserrat"/>
                <a:sym typeface="Montserrat"/>
              </a:rPr>
              <a:t>N</a:t>
            </a:r>
            <a:r>
              <a:rPr b="1" lang="en" sz="3300">
                <a:solidFill>
                  <a:srgbClr val="35FC41"/>
                </a:solidFill>
                <a:latin typeface="Montserrat"/>
                <a:ea typeface="Montserrat"/>
                <a:cs typeface="Montserrat"/>
                <a:sym typeface="Montserrat"/>
              </a:rPr>
              <a:t>S</a:t>
            </a:r>
            <a:endParaRPr b="1" sz="3300">
              <a:solidFill>
                <a:srgbClr val="28F751"/>
              </a:solidFill>
              <a:latin typeface="Montserrat"/>
              <a:ea typeface="Montserrat"/>
              <a:cs typeface="Montserrat"/>
              <a:sym typeface="Montserrat"/>
            </a:endParaRPr>
          </a:p>
          <a:p>
            <a:pPr indent="0" lvl="0" marL="0" rtl="0" algn="ctr">
              <a:lnSpc>
                <a:spcPct val="115000"/>
              </a:lnSpc>
              <a:spcBef>
                <a:spcPts val="0"/>
              </a:spcBef>
              <a:spcAft>
                <a:spcPts val="0"/>
              </a:spcAft>
              <a:buNone/>
            </a:pPr>
            <a:r>
              <a:rPr b="1" lang="en" sz="3700">
                <a:solidFill>
                  <a:srgbClr val="1CF161"/>
                </a:solidFill>
                <a:latin typeface="Montserrat"/>
                <a:ea typeface="Montserrat"/>
                <a:cs typeface="Montserrat"/>
                <a:sym typeface="Montserrat"/>
              </a:rPr>
              <a:t>L</a:t>
            </a:r>
            <a:r>
              <a:rPr b="1" lang="en" sz="3700">
                <a:solidFill>
                  <a:srgbClr val="12E872"/>
                </a:solidFill>
                <a:latin typeface="Montserrat"/>
                <a:ea typeface="Montserrat"/>
                <a:cs typeface="Montserrat"/>
                <a:sym typeface="Montserrat"/>
              </a:rPr>
              <a:t>e</a:t>
            </a:r>
            <a:r>
              <a:rPr b="1" lang="en" sz="3700">
                <a:solidFill>
                  <a:srgbClr val="0BDE83"/>
                </a:solidFill>
                <a:latin typeface="Montserrat"/>
                <a:ea typeface="Montserrat"/>
                <a:cs typeface="Montserrat"/>
                <a:sym typeface="Montserrat"/>
              </a:rPr>
              <a:t>s</a:t>
            </a:r>
            <a:r>
              <a:rPr b="1" lang="en" sz="3700">
                <a:solidFill>
                  <a:srgbClr val="05D193"/>
                </a:solidFill>
                <a:latin typeface="Montserrat"/>
                <a:ea typeface="Montserrat"/>
                <a:cs typeface="Montserrat"/>
                <a:sym typeface="Montserrat"/>
              </a:rPr>
              <a:t>s</a:t>
            </a:r>
            <a:r>
              <a:rPr b="1" lang="en" sz="3700">
                <a:solidFill>
                  <a:srgbClr val="02C4A4"/>
                </a:solidFill>
                <a:latin typeface="Montserrat"/>
                <a:ea typeface="Montserrat"/>
                <a:cs typeface="Montserrat"/>
                <a:sym typeface="Montserrat"/>
              </a:rPr>
              <a:t>o</a:t>
            </a:r>
            <a:r>
              <a:rPr b="1" lang="en" sz="3700">
                <a:solidFill>
                  <a:srgbClr val="01B5B4"/>
                </a:solidFill>
                <a:latin typeface="Montserrat"/>
                <a:ea typeface="Montserrat"/>
                <a:cs typeface="Montserrat"/>
                <a:sym typeface="Montserrat"/>
              </a:rPr>
              <a:t>n</a:t>
            </a:r>
            <a:r>
              <a:rPr b="1" lang="en" sz="3700">
                <a:solidFill>
                  <a:srgbClr val="02A5C3"/>
                </a:solidFill>
                <a:latin typeface="Montserrat"/>
                <a:ea typeface="Montserrat"/>
                <a:cs typeface="Montserrat"/>
                <a:sym typeface="Montserrat"/>
              </a:rPr>
              <a:t> </a:t>
            </a:r>
            <a:r>
              <a:rPr b="1" lang="en" sz="3700">
                <a:solidFill>
                  <a:srgbClr val="0594D1"/>
                </a:solidFill>
                <a:latin typeface="Montserrat"/>
                <a:ea typeface="Montserrat"/>
                <a:cs typeface="Montserrat"/>
                <a:sym typeface="Montserrat"/>
              </a:rPr>
              <a:t>1</a:t>
            </a:r>
            <a:r>
              <a:rPr b="1" lang="en" sz="3700">
                <a:solidFill>
                  <a:srgbClr val="0A84DD"/>
                </a:solidFill>
                <a:latin typeface="Montserrat"/>
                <a:ea typeface="Montserrat"/>
                <a:cs typeface="Montserrat"/>
                <a:sym typeface="Montserrat"/>
              </a:rPr>
              <a:t>:</a:t>
            </a:r>
            <a:r>
              <a:rPr b="1" lang="en" sz="3700">
                <a:solidFill>
                  <a:srgbClr val="1273E8"/>
                </a:solidFill>
                <a:latin typeface="Montserrat"/>
                <a:ea typeface="Montserrat"/>
                <a:cs typeface="Montserrat"/>
                <a:sym typeface="Montserrat"/>
              </a:rPr>
              <a:t> </a:t>
            </a:r>
            <a:endParaRPr b="1" sz="3700">
              <a:solidFill>
                <a:srgbClr val="1C62F0"/>
              </a:solidFill>
              <a:latin typeface="Montserrat"/>
              <a:ea typeface="Montserrat"/>
              <a:cs typeface="Montserrat"/>
              <a:sym typeface="Montserrat"/>
            </a:endParaRPr>
          </a:p>
          <a:p>
            <a:pPr indent="0" lvl="0" marL="0" rtl="0" algn="ctr">
              <a:lnSpc>
                <a:spcPct val="115000"/>
              </a:lnSpc>
              <a:spcBef>
                <a:spcPts val="0"/>
              </a:spcBef>
              <a:spcAft>
                <a:spcPts val="0"/>
              </a:spcAft>
              <a:buNone/>
            </a:pPr>
            <a:r>
              <a:rPr b="1" i="1" lang="en" sz="3900">
                <a:solidFill>
                  <a:srgbClr val="2752F7"/>
                </a:solidFill>
                <a:latin typeface="Montserrat"/>
                <a:ea typeface="Montserrat"/>
                <a:cs typeface="Montserrat"/>
                <a:sym typeface="Montserrat"/>
              </a:rPr>
              <a:t>T</a:t>
            </a:r>
            <a:r>
              <a:rPr b="1" i="1" lang="en" sz="3900">
                <a:solidFill>
                  <a:srgbClr val="3442FC"/>
                </a:solidFill>
                <a:latin typeface="Montserrat"/>
                <a:ea typeface="Montserrat"/>
                <a:cs typeface="Montserrat"/>
                <a:sym typeface="Montserrat"/>
              </a:rPr>
              <a:t>h</a:t>
            </a:r>
            <a:r>
              <a:rPr b="1" i="1" lang="en" sz="3900">
                <a:solidFill>
                  <a:srgbClr val="4234FE"/>
                </a:solidFill>
                <a:latin typeface="Montserrat"/>
                <a:ea typeface="Montserrat"/>
                <a:cs typeface="Montserrat"/>
                <a:sym typeface="Montserrat"/>
              </a:rPr>
              <a:t>e</a:t>
            </a:r>
            <a:r>
              <a:rPr b="1" i="1" lang="en" sz="3900">
                <a:solidFill>
                  <a:srgbClr val="5127FE"/>
                </a:solidFill>
                <a:latin typeface="Montserrat"/>
                <a:ea typeface="Montserrat"/>
                <a:cs typeface="Montserrat"/>
                <a:sym typeface="Montserrat"/>
              </a:rPr>
              <a:t> </a:t>
            </a:r>
            <a:r>
              <a:rPr b="1" i="1" lang="en" sz="3900">
                <a:solidFill>
                  <a:srgbClr val="621CFC"/>
                </a:solidFill>
                <a:latin typeface="Montserrat"/>
                <a:ea typeface="Montserrat"/>
                <a:cs typeface="Montserrat"/>
                <a:sym typeface="Montserrat"/>
              </a:rPr>
              <a:t>U</a:t>
            </a:r>
            <a:r>
              <a:rPr b="1" i="1" lang="en" sz="3900">
                <a:solidFill>
                  <a:srgbClr val="7212F8"/>
                </a:solidFill>
                <a:latin typeface="Montserrat"/>
                <a:ea typeface="Montserrat"/>
                <a:cs typeface="Montserrat"/>
                <a:sym typeface="Montserrat"/>
              </a:rPr>
              <a:t>n</a:t>
            </a:r>
            <a:r>
              <a:rPr b="1" i="1" lang="en" sz="3900">
                <a:solidFill>
                  <a:srgbClr val="830BF1"/>
                </a:solidFill>
                <a:latin typeface="Montserrat"/>
                <a:ea typeface="Montserrat"/>
                <a:cs typeface="Montserrat"/>
                <a:sym typeface="Montserrat"/>
              </a:rPr>
              <a:t>i</a:t>
            </a:r>
            <a:r>
              <a:rPr b="1" i="1" lang="en" sz="3900">
                <a:solidFill>
                  <a:srgbClr val="9405E9"/>
                </a:solidFill>
                <a:latin typeface="Montserrat"/>
                <a:ea typeface="Montserrat"/>
                <a:cs typeface="Montserrat"/>
                <a:sym typeface="Montserrat"/>
              </a:rPr>
              <a:t>t</a:t>
            </a:r>
            <a:r>
              <a:rPr b="1" i="1" lang="en" sz="3900">
                <a:solidFill>
                  <a:srgbClr val="A502DE"/>
                </a:solidFill>
                <a:latin typeface="Montserrat"/>
                <a:ea typeface="Montserrat"/>
                <a:cs typeface="Montserrat"/>
                <a:sym typeface="Montserrat"/>
              </a:rPr>
              <a:t> </a:t>
            </a:r>
            <a:r>
              <a:rPr b="1" i="1" lang="en" sz="3900">
                <a:solidFill>
                  <a:srgbClr val="B501D2"/>
                </a:solidFill>
                <a:latin typeface="Montserrat"/>
                <a:ea typeface="Montserrat"/>
                <a:cs typeface="Montserrat"/>
                <a:sym typeface="Montserrat"/>
              </a:rPr>
              <a:t>F</a:t>
            </a:r>
            <a:r>
              <a:rPr b="1" i="1" lang="en" sz="3900">
                <a:solidFill>
                  <a:srgbClr val="C302C5"/>
                </a:solidFill>
                <a:latin typeface="Montserrat"/>
                <a:ea typeface="Montserrat"/>
                <a:cs typeface="Montserrat"/>
                <a:sym typeface="Montserrat"/>
              </a:rPr>
              <a:t>r</a:t>
            </a:r>
            <a:r>
              <a:rPr b="1" i="1" lang="en" sz="3900">
                <a:solidFill>
                  <a:srgbClr val="D105B6"/>
                </a:solidFill>
                <a:latin typeface="Montserrat"/>
                <a:ea typeface="Montserrat"/>
                <a:cs typeface="Montserrat"/>
                <a:sym typeface="Montserrat"/>
              </a:rPr>
              <a:t>a</a:t>
            </a:r>
            <a:r>
              <a:rPr b="1" i="1" lang="en" sz="3900">
                <a:solidFill>
                  <a:srgbClr val="DD0BA6"/>
                </a:solidFill>
                <a:latin typeface="Montserrat"/>
                <a:ea typeface="Montserrat"/>
                <a:cs typeface="Montserrat"/>
                <a:sym typeface="Montserrat"/>
              </a:rPr>
              <a:t>c</a:t>
            </a:r>
            <a:r>
              <a:rPr b="1" i="1" lang="en" sz="3900">
                <a:solidFill>
                  <a:srgbClr val="E81296"/>
                </a:solidFill>
                <a:latin typeface="Montserrat"/>
                <a:ea typeface="Montserrat"/>
                <a:cs typeface="Montserrat"/>
                <a:sym typeface="Montserrat"/>
              </a:rPr>
              <a:t>t</a:t>
            </a:r>
            <a:r>
              <a:rPr b="1" i="1" lang="en" sz="3900">
                <a:solidFill>
                  <a:srgbClr val="F11C85"/>
                </a:solidFill>
                <a:latin typeface="Montserrat"/>
                <a:ea typeface="Montserrat"/>
                <a:cs typeface="Montserrat"/>
                <a:sym typeface="Montserrat"/>
              </a:rPr>
              <a:t>i</a:t>
            </a:r>
            <a:r>
              <a:rPr b="1" i="1" lang="en" sz="3900">
                <a:solidFill>
                  <a:srgbClr val="F72774"/>
                </a:solidFill>
                <a:latin typeface="Montserrat"/>
                <a:ea typeface="Montserrat"/>
                <a:cs typeface="Montserrat"/>
                <a:sym typeface="Montserrat"/>
              </a:rPr>
              <a:t>o</a:t>
            </a:r>
            <a:r>
              <a:rPr b="1" i="1" lang="en" sz="3900">
                <a:solidFill>
                  <a:srgbClr val="FC3463"/>
                </a:solidFill>
                <a:latin typeface="Montserrat"/>
                <a:ea typeface="Montserrat"/>
                <a:cs typeface="Montserrat"/>
                <a:sym typeface="Montserrat"/>
              </a:rPr>
              <a:t>n</a:t>
            </a:r>
            <a:endParaRPr b="1" i="1" sz="3900">
              <a:solidFill>
                <a:srgbClr val="FC3463"/>
              </a:solidFill>
              <a:latin typeface="Montserrat"/>
              <a:ea typeface="Montserrat"/>
              <a:cs typeface="Montserrat"/>
              <a:sym typeface="Montserrat"/>
            </a:endParaRPr>
          </a:p>
        </p:txBody>
      </p:sp>
      <p:sp>
        <p:nvSpPr>
          <p:cNvPr id="155" name="Google Shape;155;p57"/>
          <p:cNvSpPr txBox="1"/>
          <p:nvPr/>
        </p:nvSpPr>
        <p:spPr>
          <a:xfrm>
            <a:off x="2740050" y="3132975"/>
            <a:ext cx="3663900" cy="1416300"/>
          </a:xfrm>
          <a:prstGeom prst="rect">
            <a:avLst/>
          </a:prstGeom>
          <a:solidFill>
            <a:srgbClr val="FFFFFF">
              <a:alpha val="77460"/>
            </a:srgbClr>
          </a:solidFill>
          <a:ln>
            <a:noFill/>
          </a:ln>
          <a:effectLst>
            <a:outerShdw blurRad="57150" rotWithShape="0" algn="bl" dir="5400000" dist="19050">
              <a:srgbClr val="000000">
                <a:alpha val="94000"/>
              </a:srgbClr>
            </a:outerShdw>
          </a:effectLst>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2600" u="sng">
                <a:solidFill>
                  <a:srgbClr val="666666"/>
                </a:solidFill>
                <a:latin typeface="Montserrat"/>
                <a:ea typeface="Montserrat"/>
                <a:cs typeface="Montserrat"/>
                <a:sym typeface="Montserrat"/>
              </a:rPr>
              <a:t>course name</a:t>
            </a:r>
            <a:endParaRPr sz="2600" u="sng">
              <a:solidFill>
                <a:srgbClr val="666666"/>
              </a:solidFill>
              <a:latin typeface="Montserrat"/>
              <a:ea typeface="Montserrat"/>
              <a:cs typeface="Montserrat"/>
              <a:sym typeface="Montserrat"/>
            </a:endParaRPr>
          </a:p>
          <a:p>
            <a:pPr indent="0" lvl="0" marL="0" rtl="0" algn="ctr">
              <a:lnSpc>
                <a:spcPct val="115000"/>
              </a:lnSpc>
              <a:spcBef>
                <a:spcPts val="0"/>
              </a:spcBef>
              <a:spcAft>
                <a:spcPts val="0"/>
              </a:spcAft>
              <a:buNone/>
            </a:pPr>
            <a:r>
              <a:rPr lang="en" sz="2600" u="sng">
                <a:solidFill>
                  <a:srgbClr val="666666"/>
                </a:solidFill>
                <a:latin typeface="Montserrat"/>
                <a:ea typeface="Montserrat"/>
                <a:cs typeface="Montserrat"/>
                <a:sym typeface="Montserrat"/>
              </a:rPr>
              <a:t>class name</a:t>
            </a:r>
            <a:endParaRPr sz="2600" u="sng">
              <a:solidFill>
                <a:srgbClr val="666666"/>
              </a:solidFill>
              <a:latin typeface="Montserrat"/>
              <a:ea typeface="Montserrat"/>
              <a:cs typeface="Montserrat"/>
              <a:sym typeface="Montserrat"/>
            </a:endParaRPr>
          </a:p>
          <a:p>
            <a:pPr indent="0" lvl="0" marL="0" rtl="0" algn="ctr">
              <a:lnSpc>
                <a:spcPct val="115000"/>
              </a:lnSpc>
              <a:spcBef>
                <a:spcPts val="0"/>
              </a:spcBef>
              <a:spcAft>
                <a:spcPts val="0"/>
              </a:spcAft>
              <a:buNone/>
            </a:pPr>
            <a:r>
              <a:rPr lang="en" sz="2600" u="sng">
                <a:solidFill>
                  <a:srgbClr val="666666"/>
                </a:solidFill>
                <a:latin typeface="Montserrat"/>
                <a:ea typeface="Montserrat"/>
                <a:cs typeface="Montserrat"/>
                <a:sym typeface="Montserrat"/>
              </a:rPr>
              <a:t>date</a:t>
            </a:r>
            <a:endParaRPr sz="2600" u="sng">
              <a:solidFill>
                <a:srgbClr val="666666"/>
              </a:solidFill>
              <a:latin typeface="Montserrat"/>
              <a:ea typeface="Montserrat"/>
              <a:cs typeface="Montserrat"/>
              <a:sym typeface="Montserrat"/>
            </a:endParaRPr>
          </a:p>
        </p:txBody>
      </p:sp>
      <p:sp>
        <p:nvSpPr>
          <p:cNvPr id="156" name="Google Shape;156;p57"/>
          <p:cNvSpPr txBox="1"/>
          <p:nvPr/>
        </p:nvSpPr>
        <p:spPr>
          <a:xfrm>
            <a:off x="35850" y="2036700"/>
            <a:ext cx="9072300" cy="1070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i="1" lang="en" sz="4800">
                <a:solidFill>
                  <a:srgbClr val="FE4353"/>
                </a:solidFill>
                <a:highlight>
                  <a:srgbClr val="434343"/>
                </a:highlight>
                <a:latin typeface="Montserrat"/>
                <a:ea typeface="Montserrat"/>
                <a:cs typeface="Montserrat"/>
                <a:sym typeface="Montserrat"/>
              </a:rPr>
              <a:t>INSTRUCTOR’S SLIDES</a:t>
            </a:r>
            <a:endParaRPr b="1" i="1" sz="4800">
              <a:solidFill>
                <a:srgbClr val="F11D84"/>
              </a:solidFill>
              <a:highlight>
                <a:srgbClr val="434343"/>
              </a:highlight>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153"/>
                                        </p:tgtEl>
                                        <p:attrNameLst>
                                          <p:attrName>style.visibility</p:attrName>
                                        </p:attrNameLst>
                                      </p:cBhvr>
                                      <p:to>
                                        <p:strVal val="visible"/>
                                      </p:to>
                                    </p:set>
                                    <p:animEffect filter="fade" transition="in">
                                      <p:cBhvr>
                                        <p:cTn dur="1000"/>
                                        <p:tgtEl>
                                          <p:spTgt spid="153"/>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54"/>
                                        </p:tgtEl>
                                        <p:attrNameLst>
                                          <p:attrName>style.visibility</p:attrName>
                                        </p:attrNameLst>
                                      </p:cBhvr>
                                      <p:to>
                                        <p:strVal val="visible"/>
                                      </p:to>
                                    </p:set>
                                    <p:animEffect filter="fade" transition="in">
                                      <p:cBhvr>
                                        <p:cTn dur="1000"/>
                                        <p:tgtEl>
                                          <p:spTgt spid="15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B0000"/>
            </a:gs>
            <a:gs pos="100000">
              <a:srgbClr val="540303"/>
            </a:gs>
          </a:gsLst>
          <a:path path="circle">
            <a:fillToRect b="50%" l="50%" r="50%" t="50%"/>
          </a:path>
          <a:tileRect/>
        </a:gradFill>
      </p:bgPr>
    </p:bg>
    <p:spTree>
      <p:nvGrpSpPr>
        <p:cNvPr id="259" name="Shape 259"/>
        <p:cNvGrpSpPr/>
        <p:nvPr/>
      </p:nvGrpSpPr>
      <p:grpSpPr>
        <a:xfrm>
          <a:off x="0" y="0"/>
          <a:ext cx="0" cy="0"/>
          <a:chOff x="0" y="0"/>
          <a:chExt cx="0" cy="0"/>
        </a:xfrm>
      </p:grpSpPr>
      <p:sp>
        <p:nvSpPr>
          <p:cNvPr id="260" name="Google Shape;260;p66"/>
          <p:cNvSpPr txBox="1"/>
          <p:nvPr>
            <p:ph idx="4294967295" type="title"/>
          </p:nvPr>
        </p:nvSpPr>
        <p:spPr>
          <a:xfrm>
            <a:off x="176550" y="-1950"/>
            <a:ext cx="87909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latin typeface="Luckiest Guy"/>
                <a:ea typeface="Luckiest Guy"/>
                <a:cs typeface="Luckiest Guy"/>
                <a:sym typeface="Luckiest Guy"/>
              </a:rPr>
              <a:t>Recall</a:t>
            </a:r>
            <a:r>
              <a:rPr lang="en"/>
              <a:t>: </a:t>
            </a:r>
            <a:r>
              <a:rPr lang="en">
                <a:latin typeface="Montserrat"/>
                <a:ea typeface="Montserrat"/>
                <a:cs typeface="Montserrat"/>
                <a:sym typeface="Montserrat"/>
              </a:rPr>
              <a:t>What is a </a:t>
            </a:r>
            <a:r>
              <a:rPr b="1" lang="en">
                <a:latin typeface="Montserrat"/>
                <a:ea typeface="Montserrat"/>
                <a:cs typeface="Montserrat"/>
                <a:sym typeface="Montserrat"/>
              </a:rPr>
              <a:t>unit</a:t>
            </a:r>
            <a:r>
              <a:rPr lang="en">
                <a:latin typeface="Montserrat"/>
                <a:ea typeface="Montserrat"/>
                <a:cs typeface="Montserrat"/>
                <a:sym typeface="Montserrat"/>
              </a:rPr>
              <a:t>?</a:t>
            </a:r>
            <a:endParaRPr>
              <a:latin typeface="Montserrat"/>
              <a:ea typeface="Montserrat"/>
              <a:cs typeface="Montserrat"/>
              <a:sym typeface="Montserrat"/>
            </a:endParaRPr>
          </a:p>
        </p:txBody>
      </p:sp>
      <p:sp>
        <p:nvSpPr>
          <p:cNvPr id="261" name="Google Shape;261;p66"/>
          <p:cNvSpPr txBox="1"/>
          <p:nvPr/>
        </p:nvSpPr>
        <p:spPr>
          <a:xfrm>
            <a:off x="5671300" y="4720750"/>
            <a:ext cx="3462600" cy="424500"/>
          </a:xfrm>
          <a:prstGeom prst="rect">
            <a:avLst/>
          </a:prstGeom>
          <a:gradFill>
            <a:gsLst>
              <a:gs pos="0">
                <a:srgbClr val="515151"/>
              </a:gs>
              <a:gs pos="100000">
                <a:srgbClr val="101010"/>
              </a:gs>
            </a:gsLst>
            <a:lin ang="5400012" scaled="0"/>
          </a:gra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rgbClr val="FF0000"/>
                </a:solidFill>
                <a:latin typeface="Varela Round"/>
                <a:ea typeface="Varela Round"/>
                <a:cs typeface="Varela Round"/>
                <a:sym typeface="Varela Round"/>
              </a:rPr>
              <a:t>Remember working with units</a:t>
            </a:r>
            <a:endParaRPr b="1" sz="1800">
              <a:solidFill>
                <a:srgbClr val="FF0000"/>
              </a:solidFill>
              <a:latin typeface="Varela Round"/>
              <a:ea typeface="Varela Round"/>
              <a:cs typeface="Varela Round"/>
              <a:sym typeface="Varela Round"/>
            </a:endParaRPr>
          </a:p>
        </p:txBody>
      </p:sp>
      <p:sp>
        <p:nvSpPr>
          <p:cNvPr id="262" name="Google Shape;262;p66"/>
          <p:cNvSpPr txBox="1"/>
          <p:nvPr/>
        </p:nvSpPr>
        <p:spPr>
          <a:xfrm>
            <a:off x="974700" y="2728725"/>
            <a:ext cx="7194600" cy="12930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lang="en" sz="1800">
                <a:solidFill>
                  <a:schemeClr val="dk1"/>
                </a:solidFill>
                <a:latin typeface="Montserrat"/>
                <a:ea typeface="Montserrat"/>
                <a:cs typeface="Montserrat"/>
                <a:sym typeface="Montserrat"/>
              </a:rPr>
              <a:t>- Units are the “ones” (blocks, place value)</a:t>
            </a:r>
            <a:endParaRPr sz="1800">
              <a:solidFill>
                <a:schemeClr val="dk1"/>
              </a:solidFill>
              <a:latin typeface="Montserrat"/>
              <a:ea typeface="Montserrat"/>
              <a:cs typeface="Montserrat"/>
              <a:sym typeface="Montserrat"/>
            </a:endParaRPr>
          </a:p>
          <a:p>
            <a:pPr indent="0" lvl="0" marL="0" rtl="0" algn="ctr">
              <a:lnSpc>
                <a:spcPct val="150000"/>
              </a:lnSpc>
              <a:spcBef>
                <a:spcPts val="0"/>
              </a:spcBef>
              <a:spcAft>
                <a:spcPts val="0"/>
              </a:spcAft>
              <a:buNone/>
            </a:pPr>
            <a:r>
              <a:rPr lang="en" sz="1800">
                <a:solidFill>
                  <a:schemeClr val="dk1"/>
                </a:solidFill>
                <a:latin typeface="Montserrat"/>
                <a:ea typeface="Montserrat"/>
                <a:cs typeface="Montserrat"/>
                <a:sym typeface="Montserrat"/>
              </a:rPr>
              <a:t>- Units are a standard for measuring or quantifying</a:t>
            </a:r>
            <a:endParaRPr sz="1800">
              <a:solidFill>
                <a:schemeClr val="dk1"/>
              </a:solidFill>
              <a:latin typeface="Montserrat"/>
              <a:ea typeface="Montserrat"/>
              <a:cs typeface="Montserrat"/>
              <a:sym typeface="Montserrat"/>
            </a:endParaRPr>
          </a:p>
          <a:p>
            <a:pPr indent="0" lvl="0" marL="0" rtl="0" algn="ctr">
              <a:lnSpc>
                <a:spcPct val="150000"/>
              </a:lnSpc>
              <a:spcBef>
                <a:spcPts val="0"/>
              </a:spcBef>
              <a:spcAft>
                <a:spcPts val="0"/>
              </a:spcAft>
              <a:buNone/>
            </a:pPr>
            <a:r>
              <a:rPr lang="en" sz="1800">
                <a:solidFill>
                  <a:schemeClr val="dk1"/>
                </a:solidFill>
                <a:latin typeface="Montserrat"/>
                <a:ea typeface="Montserrat"/>
                <a:cs typeface="Montserrat"/>
                <a:sym typeface="Montserrat"/>
              </a:rPr>
              <a:t>- They can be added together to make up bigger amounts</a:t>
            </a:r>
            <a:endParaRPr sz="1800">
              <a:solidFill>
                <a:schemeClr val="dk1"/>
              </a:solidFill>
              <a:latin typeface="Montserrat"/>
              <a:ea typeface="Montserrat"/>
              <a:cs typeface="Montserrat"/>
              <a:sym typeface="Montserrat"/>
            </a:endParaRPr>
          </a:p>
        </p:txBody>
      </p:sp>
      <p:sp>
        <p:nvSpPr>
          <p:cNvPr id="263" name="Google Shape;263;p66"/>
          <p:cNvSpPr txBox="1"/>
          <p:nvPr/>
        </p:nvSpPr>
        <p:spPr>
          <a:xfrm>
            <a:off x="454350" y="1059825"/>
            <a:ext cx="8235300" cy="13776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b="1" lang="en" sz="2000" u="sng">
                <a:solidFill>
                  <a:schemeClr val="dk1"/>
                </a:solidFill>
                <a:latin typeface="Montserrat"/>
                <a:ea typeface="Montserrat"/>
                <a:cs typeface="Montserrat"/>
                <a:sym typeface="Montserrat"/>
              </a:rPr>
              <a:t>unit</a:t>
            </a:r>
            <a:r>
              <a:rPr lang="en" sz="2000">
                <a:solidFill>
                  <a:schemeClr val="dk1"/>
                </a:solidFill>
                <a:latin typeface="Montserrat"/>
                <a:ea typeface="Montserrat"/>
                <a:cs typeface="Montserrat"/>
                <a:sym typeface="Montserrat"/>
              </a:rPr>
              <a:t> - </a:t>
            </a:r>
            <a:r>
              <a:rPr lang="en" sz="1900">
                <a:solidFill>
                  <a:schemeClr val="dk1"/>
                </a:solidFill>
                <a:latin typeface="Montserrat"/>
                <a:ea typeface="Montserrat"/>
                <a:cs typeface="Montserrat"/>
                <a:sym typeface="Montserrat"/>
              </a:rPr>
              <a:t>a standard amount in which quantities or values can be counted; also another name for one (For example, in a place value chart, the units place may instead be called the ones place.)</a:t>
            </a:r>
            <a:endParaRPr sz="1900">
              <a:solidFill>
                <a:schemeClr val="dk1"/>
              </a:solidFill>
              <a:latin typeface="Montserrat"/>
              <a:ea typeface="Montserrat"/>
              <a:cs typeface="Montserrat"/>
              <a:sym typeface="Montserrat"/>
            </a:endParaRPr>
          </a:p>
        </p:txBody>
      </p:sp>
      <p:pic>
        <p:nvPicPr>
          <p:cNvPr id="264" name="Google Shape;264;p66"/>
          <p:cNvPicPr preferRelativeResize="0"/>
          <p:nvPr/>
        </p:nvPicPr>
        <p:blipFill>
          <a:blip r:embed="rId3">
            <a:alphaModFix/>
          </a:blip>
          <a:stretch>
            <a:fillRect/>
          </a:stretch>
        </p:blipFill>
        <p:spPr>
          <a:xfrm>
            <a:off x="9553075" y="810125"/>
            <a:ext cx="1227975" cy="12279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3"/>
                                        </p:tgtEl>
                                        <p:attrNameLst>
                                          <p:attrName>style.visibility</p:attrName>
                                        </p:attrNameLst>
                                      </p:cBhvr>
                                      <p:to>
                                        <p:strVal val="visible"/>
                                      </p:to>
                                    </p:set>
                                    <p:animEffect filter="fade" transition="in">
                                      <p:cBhvr>
                                        <p:cTn dur="1000"/>
                                        <p:tgtEl>
                                          <p:spTgt spid="26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2"/>
                                        </p:tgtEl>
                                        <p:attrNameLst>
                                          <p:attrName>style.visibility</p:attrName>
                                        </p:attrNameLst>
                                      </p:cBhvr>
                                      <p:to>
                                        <p:strVal val="visible"/>
                                      </p:to>
                                    </p:set>
                                    <p:animEffect filter="fade" transition="in">
                                      <p:cBhvr>
                                        <p:cTn dur="1000"/>
                                        <p:tgtEl>
                                          <p:spTgt spid="2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B0000"/>
            </a:gs>
            <a:gs pos="100000">
              <a:srgbClr val="540303"/>
            </a:gs>
          </a:gsLst>
          <a:path path="circle">
            <a:fillToRect b="50%" l="50%" r="50%" t="50%"/>
          </a:path>
          <a:tileRect/>
        </a:gradFill>
      </p:bgPr>
    </p:bg>
    <p:spTree>
      <p:nvGrpSpPr>
        <p:cNvPr id="268" name="Shape 268"/>
        <p:cNvGrpSpPr/>
        <p:nvPr/>
      </p:nvGrpSpPr>
      <p:grpSpPr>
        <a:xfrm>
          <a:off x="0" y="0"/>
          <a:ext cx="0" cy="0"/>
          <a:chOff x="0" y="0"/>
          <a:chExt cx="0" cy="0"/>
        </a:xfrm>
      </p:grpSpPr>
      <p:sp>
        <p:nvSpPr>
          <p:cNvPr id="269" name="Google Shape;269;p67"/>
          <p:cNvSpPr txBox="1"/>
          <p:nvPr>
            <p:ph idx="4294967295" type="title"/>
          </p:nvPr>
        </p:nvSpPr>
        <p:spPr>
          <a:xfrm>
            <a:off x="66150" y="1878425"/>
            <a:ext cx="2600700" cy="1798200"/>
          </a:xfrm>
          <a:prstGeom prst="rect">
            <a:avLst/>
          </a:prstGeom>
          <a:solidFill>
            <a:srgbClr val="000000"/>
          </a:solidFill>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2220">
                <a:latin typeface="Montserrat"/>
                <a:ea typeface="Montserrat"/>
                <a:cs typeface="Montserrat"/>
                <a:sym typeface="Montserrat"/>
              </a:rPr>
              <a:t>p</a:t>
            </a:r>
            <a:r>
              <a:rPr b="1" lang="en" sz="2220">
                <a:latin typeface="Montserrat"/>
                <a:ea typeface="Montserrat"/>
                <a:cs typeface="Montserrat"/>
                <a:sym typeface="Montserrat"/>
              </a:rPr>
              <a:t>artition</a:t>
            </a:r>
            <a:r>
              <a:rPr lang="en" sz="2320">
                <a:latin typeface="Montserrat"/>
                <a:ea typeface="Montserrat"/>
                <a:cs typeface="Montserrat"/>
                <a:sym typeface="Montserrat"/>
              </a:rPr>
              <a:t> - </a:t>
            </a:r>
            <a:r>
              <a:rPr lang="en" sz="2120">
                <a:latin typeface="Montserrat"/>
                <a:ea typeface="Montserrat"/>
                <a:cs typeface="Montserrat"/>
                <a:sym typeface="Montserrat"/>
              </a:rPr>
              <a:t>the process of dividing something into parts</a:t>
            </a:r>
            <a:endParaRPr sz="2120">
              <a:latin typeface="Montserrat"/>
              <a:ea typeface="Montserrat"/>
              <a:cs typeface="Montserrat"/>
              <a:sym typeface="Montserrat"/>
            </a:endParaRPr>
          </a:p>
        </p:txBody>
      </p:sp>
      <p:sp>
        <p:nvSpPr>
          <p:cNvPr id="270" name="Google Shape;270;p67"/>
          <p:cNvSpPr txBox="1"/>
          <p:nvPr/>
        </p:nvSpPr>
        <p:spPr>
          <a:xfrm>
            <a:off x="5671300" y="4720750"/>
            <a:ext cx="3462600" cy="424500"/>
          </a:xfrm>
          <a:prstGeom prst="rect">
            <a:avLst/>
          </a:prstGeom>
          <a:gradFill>
            <a:gsLst>
              <a:gs pos="0">
                <a:srgbClr val="515151"/>
              </a:gs>
              <a:gs pos="100000">
                <a:srgbClr val="101010"/>
              </a:gs>
            </a:gsLst>
            <a:lin ang="5400012" scaled="0"/>
          </a:gra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rgbClr val="FF0000"/>
                </a:solidFill>
                <a:latin typeface="Varela Round"/>
                <a:ea typeface="Varela Round"/>
                <a:cs typeface="Varela Round"/>
                <a:sym typeface="Varela Round"/>
              </a:rPr>
              <a:t>Remember working with units</a:t>
            </a:r>
            <a:endParaRPr b="1" sz="1800">
              <a:solidFill>
                <a:srgbClr val="FF0000"/>
              </a:solidFill>
              <a:latin typeface="Varela Round"/>
              <a:ea typeface="Varela Round"/>
              <a:cs typeface="Varela Round"/>
              <a:sym typeface="Varela Round"/>
            </a:endParaRPr>
          </a:p>
        </p:txBody>
      </p:sp>
      <p:pic>
        <p:nvPicPr>
          <p:cNvPr descr="One bag of apples, one apple, one slice of apple -- which of these is one unit?  Explore the basic unit of math (explained by a trip to the grocery store!) and discover the many meanings of one.&#10;&#10;Lesson by Christopher Danielson, animation by TED-Ed.&#10;&#10;View the full lesson: http://ed.ted.com/lessons/one-is-one-or-is-it" id="271" name="Google Shape;271;p67" title="One is one ... or is it?">
            <a:hlinkClick r:id="rId3"/>
          </p:cNvPr>
          <p:cNvPicPr preferRelativeResize="0"/>
          <p:nvPr/>
        </p:nvPicPr>
        <p:blipFill>
          <a:blip r:embed="rId4">
            <a:alphaModFix/>
          </a:blip>
          <a:stretch>
            <a:fillRect/>
          </a:stretch>
        </p:blipFill>
        <p:spPr>
          <a:xfrm>
            <a:off x="2819275" y="607300"/>
            <a:ext cx="5257925" cy="3943450"/>
          </a:xfrm>
          <a:prstGeom prst="rect">
            <a:avLst/>
          </a:prstGeom>
          <a:noFill/>
          <a:ln>
            <a:noFill/>
          </a:ln>
        </p:spPr>
      </p:pic>
      <p:sp>
        <p:nvSpPr>
          <p:cNvPr id="272" name="Google Shape;272;p67"/>
          <p:cNvSpPr txBox="1"/>
          <p:nvPr>
            <p:ph idx="4294967295" type="title"/>
          </p:nvPr>
        </p:nvSpPr>
        <p:spPr>
          <a:xfrm>
            <a:off x="66150" y="1453850"/>
            <a:ext cx="2296200" cy="42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120">
                <a:latin typeface="Luckiest Guy"/>
                <a:ea typeface="Luckiest Guy"/>
                <a:cs typeface="Luckiest Guy"/>
                <a:sym typeface="Luckiest Guy"/>
              </a:rPr>
              <a:t>Vocab term</a:t>
            </a:r>
            <a:endParaRPr sz="2120">
              <a:latin typeface="Montserrat"/>
              <a:ea typeface="Montserrat"/>
              <a:cs typeface="Montserrat"/>
              <a:sym typeface="Montserrat"/>
            </a:endParaRPr>
          </a:p>
        </p:txBody>
      </p:sp>
      <p:sp>
        <p:nvSpPr>
          <p:cNvPr id="273" name="Google Shape;273;p67"/>
          <p:cNvSpPr txBox="1"/>
          <p:nvPr>
            <p:ph idx="4294967295" type="title"/>
          </p:nvPr>
        </p:nvSpPr>
        <p:spPr>
          <a:xfrm>
            <a:off x="176550" y="-1950"/>
            <a:ext cx="87909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latin typeface="Luckiest Guy"/>
                <a:ea typeface="Luckiest Guy"/>
                <a:cs typeface="Luckiest Guy"/>
                <a:sym typeface="Luckiest Guy"/>
              </a:rPr>
              <a:t>Recall</a:t>
            </a:r>
            <a:r>
              <a:rPr lang="en"/>
              <a:t>: </a:t>
            </a:r>
            <a:r>
              <a:rPr lang="en">
                <a:latin typeface="Montserrat"/>
                <a:ea typeface="Montserrat"/>
                <a:cs typeface="Montserrat"/>
                <a:sym typeface="Montserrat"/>
              </a:rPr>
              <a:t>What is a </a:t>
            </a:r>
            <a:r>
              <a:rPr b="1" lang="en">
                <a:latin typeface="Montserrat"/>
                <a:ea typeface="Montserrat"/>
                <a:cs typeface="Montserrat"/>
                <a:sym typeface="Montserrat"/>
              </a:rPr>
              <a:t>unit</a:t>
            </a:r>
            <a:r>
              <a:rPr lang="en">
                <a:latin typeface="Montserrat"/>
                <a:ea typeface="Montserrat"/>
                <a:cs typeface="Montserrat"/>
                <a:sym typeface="Montserrat"/>
              </a:rPr>
              <a:t>?</a:t>
            </a:r>
            <a:endParaRPr>
              <a:latin typeface="Montserrat"/>
              <a:ea typeface="Montserrat"/>
              <a:cs typeface="Montserrat"/>
              <a:sym typeface="Montserrat"/>
            </a:endParaRPr>
          </a:p>
        </p:txBody>
      </p:sp>
      <p:pic>
        <p:nvPicPr>
          <p:cNvPr id="274" name="Google Shape;274;p67"/>
          <p:cNvPicPr preferRelativeResize="0"/>
          <p:nvPr/>
        </p:nvPicPr>
        <p:blipFill>
          <a:blip r:embed="rId5">
            <a:alphaModFix/>
          </a:blip>
          <a:stretch>
            <a:fillRect/>
          </a:stretch>
        </p:blipFill>
        <p:spPr>
          <a:xfrm>
            <a:off x="141216" y="4537775"/>
            <a:ext cx="478035" cy="4245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B0000"/>
            </a:gs>
            <a:gs pos="100000">
              <a:srgbClr val="540303"/>
            </a:gs>
          </a:gsLst>
          <a:path path="circle">
            <a:fillToRect b="50%" l="50%" r="50%" t="50%"/>
          </a:path>
          <a:tileRect/>
        </a:gradFill>
      </p:bgPr>
    </p:bg>
    <p:spTree>
      <p:nvGrpSpPr>
        <p:cNvPr id="278" name="Shape 278"/>
        <p:cNvGrpSpPr/>
        <p:nvPr/>
      </p:nvGrpSpPr>
      <p:grpSpPr>
        <a:xfrm>
          <a:off x="0" y="0"/>
          <a:ext cx="0" cy="0"/>
          <a:chOff x="0" y="0"/>
          <a:chExt cx="0" cy="0"/>
        </a:xfrm>
      </p:grpSpPr>
      <p:sp>
        <p:nvSpPr>
          <p:cNvPr id="279" name="Google Shape;279;p68"/>
          <p:cNvSpPr txBox="1"/>
          <p:nvPr>
            <p:ph idx="4294967295" type="title"/>
          </p:nvPr>
        </p:nvSpPr>
        <p:spPr>
          <a:xfrm>
            <a:off x="2910300" y="631025"/>
            <a:ext cx="3323400" cy="12756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SzPts val="990"/>
              <a:buNone/>
            </a:pPr>
            <a:r>
              <a:rPr lang="en" sz="3020">
                <a:latin typeface="Montserrat"/>
                <a:ea typeface="Montserrat"/>
                <a:cs typeface="Montserrat"/>
                <a:sym typeface="Montserrat"/>
              </a:rPr>
              <a:t>1 =  ?</a:t>
            </a:r>
            <a:endParaRPr sz="3020">
              <a:latin typeface="Montserrat"/>
              <a:ea typeface="Montserrat"/>
              <a:cs typeface="Montserrat"/>
              <a:sym typeface="Montserrat"/>
            </a:endParaRPr>
          </a:p>
        </p:txBody>
      </p:sp>
      <p:sp>
        <p:nvSpPr>
          <p:cNvPr id="280" name="Google Shape;280;p68"/>
          <p:cNvSpPr txBox="1"/>
          <p:nvPr/>
        </p:nvSpPr>
        <p:spPr>
          <a:xfrm>
            <a:off x="5671300" y="4720750"/>
            <a:ext cx="3462600" cy="424500"/>
          </a:xfrm>
          <a:prstGeom prst="rect">
            <a:avLst/>
          </a:prstGeom>
          <a:gradFill>
            <a:gsLst>
              <a:gs pos="0">
                <a:srgbClr val="515151"/>
              </a:gs>
              <a:gs pos="100000">
                <a:srgbClr val="101010"/>
              </a:gs>
            </a:gsLst>
            <a:lin ang="5400012" scaled="0"/>
          </a:gra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rgbClr val="FF0000"/>
                </a:solidFill>
                <a:latin typeface="Varela Round"/>
                <a:ea typeface="Varela Round"/>
                <a:cs typeface="Varela Round"/>
                <a:sym typeface="Varela Round"/>
              </a:rPr>
              <a:t>Remember adding with units</a:t>
            </a:r>
            <a:endParaRPr b="1" sz="1800">
              <a:solidFill>
                <a:srgbClr val="FF0000"/>
              </a:solidFill>
              <a:latin typeface="Varela Round"/>
              <a:ea typeface="Varela Round"/>
              <a:cs typeface="Varela Round"/>
              <a:sym typeface="Varela Round"/>
            </a:endParaRPr>
          </a:p>
        </p:txBody>
      </p:sp>
      <p:sp>
        <p:nvSpPr>
          <p:cNvPr id="281" name="Google Shape;281;p68"/>
          <p:cNvSpPr txBox="1"/>
          <p:nvPr>
            <p:ph idx="4294967295" type="title"/>
          </p:nvPr>
        </p:nvSpPr>
        <p:spPr>
          <a:xfrm>
            <a:off x="1936350" y="2113948"/>
            <a:ext cx="5271300" cy="2397600"/>
          </a:xfrm>
          <a:prstGeom prst="rect">
            <a:avLst/>
          </a:prstGeom>
        </p:spPr>
        <p:txBody>
          <a:bodyPr anchorCtr="0" anchor="ctr" bIns="91425" lIns="91425" spcFirstLastPara="1" rIns="91425" wrap="square" tIns="91425">
            <a:normAutofit/>
          </a:bodyPr>
          <a:lstStyle/>
          <a:p>
            <a:pPr indent="0" lvl="0" marL="0" rtl="0" algn="l">
              <a:lnSpc>
                <a:spcPct val="150000"/>
              </a:lnSpc>
              <a:spcBef>
                <a:spcPts val="0"/>
              </a:spcBef>
              <a:spcAft>
                <a:spcPts val="0"/>
              </a:spcAft>
              <a:buSzPts val="990"/>
              <a:buNone/>
            </a:pPr>
            <a:r>
              <a:rPr b="1" lang="en" sz="2820">
                <a:latin typeface="Montserrat"/>
                <a:ea typeface="Montserrat"/>
                <a:cs typeface="Montserrat"/>
                <a:sym typeface="Montserrat"/>
              </a:rPr>
              <a:t>1</a:t>
            </a:r>
            <a:r>
              <a:rPr lang="en" sz="2820">
                <a:latin typeface="Montserrat"/>
                <a:ea typeface="Montserrat"/>
                <a:cs typeface="Montserrat"/>
                <a:sym typeface="Montserrat"/>
              </a:rPr>
              <a:t> foot   =   </a:t>
            </a:r>
            <a:r>
              <a:rPr b="1" lang="en" sz="2820">
                <a:latin typeface="Montserrat"/>
                <a:ea typeface="Montserrat"/>
                <a:cs typeface="Montserrat"/>
                <a:sym typeface="Montserrat"/>
              </a:rPr>
              <a:t>12</a:t>
            </a:r>
            <a:r>
              <a:rPr lang="en" sz="2820">
                <a:latin typeface="Montserrat"/>
                <a:ea typeface="Montserrat"/>
                <a:cs typeface="Montserrat"/>
                <a:sym typeface="Montserrat"/>
              </a:rPr>
              <a:t> inches</a:t>
            </a:r>
            <a:endParaRPr b="1" sz="2820">
              <a:latin typeface="Montserrat"/>
              <a:ea typeface="Montserrat"/>
              <a:cs typeface="Montserrat"/>
              <a:sym typeface="Montserrat"/>
            </a:endParaRPr>
          </a:p>
          <a:p>
            <a:pPr indent="0" lvl="0" marL="0" rtl="0" algn="l">
              <a:lnSpc>
                <a:spcPct val="150000"/>
              </a:lnSpc>
              <a:spcBef>
                <a:spcPts val="0"/>
              </a:spcBef>
              <a:spcAft>
                <a:spcPts val="0"/>
              </a:spcAft>
              <a:buSzPts val="990"/>
              <a:buNone/>
            </a:pPr>
            <a:r>
              <a:rPr b="1" lang="en" sz="2820">
                <a:latin typeface="Montserrat"/>
                <a:ea typeface="Montserrat"/>
                <a:cs typeface="Montserrat"/>
                <a:sym typeface="Montserrat"/>
              </a:rPr>
              <a:t>1</a:t>
            </a:r>
            <a:r>
              <a:rPr lang="en" sz="2820">
                <a:latin typeface="Montserrat"/>
                <a:ea typeface="Montserrat"/>
                <a:cs typeface="Montserrat"/>
                <a:sym typeface="Montserrat"/>
              </a:rPr>
              <a:t> dozen  =   </a:t>
            </a:r>
            <a:r>
              <a:rPr b="1" lang="en" sz="2820">
                <a:latin typeface="Montserrat"/>
                <a:ea typeface="Montserrat"/>
                <a:cs typeface="Montserrat"/>
                <a:sym typeface="Montserrat"/>
              </a:rPr>
              <a:t>12</a:t>
            </a:r>
            <a:r>
              <a:rPr lang="en" sz="2820">
                <a:latin typeface="Montserrat"/>
                <a:ea typeface="Montserrat"/>
                <a:cs typeface="Montserrat"/>
                <a:sym typeface="Montserrat"/>
              </a:rPr>
              <a:t> donuts</a:t>
            </a:r>
            <a:endParaRPr sz="2820">
              <a:latin typeface="Montserrat"/>
              <a:ea typeface="Montserrat"/>
              <a:cs typeface="Montserrat"/>
              <a:sym typeface="Montserrat"/>
            </a:endParaRPr>
          </a:p>
          <a:p>
            <a:pPr indent="0" lvl="0" marL="0" rtl="0" algn="l">
              <a:lnSpc>
                <a:spcPct val="150000"/>
              </a:lnSpc>
              <a:spcBef>
                <a:spcPts val="0"/>
              </a:spcBef>
              <a:spcAft>
                <a:spcPts val="0"/>
              </a:spcAft>
              <a:buSzPts val="990"/>
              <a:buNone/>
            </a:pPr>
            <a:r>
              <a:rPr b="1" lang="en" sz="2820">
                <a:latin typeface="Montserrat"/>
                <a:ea typeface="Montserrat"/>
                <a:cs typeface="Montserrat"/>
                <a:sym typeface="Montserrat"/>
              </a:rPr>
              <a:t>1</a:t>
            </a:r>
            <a:r>
              <a:rPr lang="en" sz="2820">
                <a:latin typeface="Montserrat"/>
                <a:ea typeface="Montserrat"/>
                <a:cs typeface="Montserrat"/>
                <a:sym typeface="Montserrat"/>
              </a:rPr>
              <a:t> quarter  =  </a:t>
            </a:r>
            <a:r>
              <a:rPr b="1" lang="en" sz="2820">
                <a:latin typeface="Montserrat"/>
                <a:ea typeface="Montserrat"/>
                <a:cs typeface="Montserrat"/>
                <a:sym typeface="Montserrat"/>
              </a:rPr>
              <a:t>25</a:t>
            </a:r>
            <a:r>
              <a:rPr lang="en" sz="2820">
                <a:latin typeface="Montserrat"/>
                <a:ea typeface="Montserrat"/>
                <a:cs typeface="Montserrat"/>
                <a:sym typeface="Montserrat"/>
              </a:rPr>
              <a:t> cents</a:t>
            </a:r>
            <a:endParaRPr sz="2820">
              <a:latin typeface="Montserrat"/>
              <a:ea typeface="Montserrat"/>
              <a:cs typeface="Montserrat"/>
              <a:sym typeface="Montserrat"/>
            </a:endParaRPr>
          </a:p>
        </p:txBody>
      </p:sp>
      <p:sp>
        <p:nvSpPr>
          <p:cNvPr id="282" name="Google Shape;282;p68"/>
          <p:cNvSpPr txBox="1"/>
          <p:nvPr>
            <p:ph idx="4294967295" type="title"/>
          </p:nvPr>
        </p:nvSpPr>
        <p:spPr>
          <a:xfrm>
            <a:off x="1936350" y="1445125"/>
            <a:ext cx="5271300" cy="10503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SzPts val="990"/>
              <a:buNone/>
            </a:pPr>
            <a:r>
              <a:rPr b="1" lang="en" sz="2820">
                <a:latin typeface="Montserrat"/>
                <a:ea typeface="Montserrat"/>
                <a:cs typeface="Montserrat"/>
                <a:sym typeface="Montserrat"/>
              </a:rPr>
              <a:t>1</a:t>
            </a:r>
            <a:r>
              <a:rPr lang="en" sz="2820">
                <a:latin typeface="Montserrat"/>
                <a:ea typeface="Montserrat"/>
                <a:cs typeface="Montserrat"/>
                <a:sym typeface="Montserrat"/>
              </a:rPr>
              <a:t> ten   =   </a:t>
            </a:r>
            <a:r>
              <a:rPr b="1" lang="en" sz="2820">
                <a:latin typeface="Montserrat"/>
                <a:ea typeface="Montserrat"/>
                <a:cs typeface="Montserrat"/>
                <a:sym typeface="Montserrat"/>
              </a:rPr>
              <a:t>10</a:t>
            </a:r>
            <a:endParaRPr sz="2820">
              <a:latin typeface="Montserrat"/>
              <a:ea typeface="Montserrat"/>
              <a:cs typeface="Montserrat"/>
              <a:sym typeface="Montserrat"/>
            </a:endParaRPr>
          </a:p>
        </p:txBody>
      </p:sp>
      <p:sp>
        <p:nvSpPr>
          <p:cNvPr id="283" name="Google Shape;283;p68"/>
          <p:cNvSpPr txBox="1"/>
          <p:nvPr>
            <p:ph idx="4294967295" type="title"/>
          </p:nvPr>
        </p:nvSpPr>
        <p:spPr>
          <a:xfrm>
            <a:off x="176550" y="-1950"/>
            <a:ext cx="87909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latin typeface="Luckiest Guy"/>
                <a:ea typeface="Luckiest Guy"/>
                <a:cs typeface="Luckiest Guy"/>
                <a:sym typeface="Luckiest Guy"/>
              </a:rPr>
              <a:t>Recall</a:t>
            </a:r>
            <a:r>
              <a:rPr lang="en"/>
              <a:t>: </a:t>
            </a:r>
            <a:r>
              <a:rPr lang="en">
                <a:latin typeface="Montserrat"/>
                <a:ea typeface="Montserrat"/>
                <a:cs typeface="Montserrat"/>
                <a:sym typeface="Montserrat"/>
              </a:rPr>
              <a:t>What is a </a:t>
            </a:r>
            <a:r>
              <a:rPr b="1" lang="en">
                <a:latin typeface="Montserrat"/>
                <a:ea typeface="Montserrat"/>
                <a:cs typeface="Montserrat"/>
                <a:sym typeface="Montserrat"/>
              </a:rPr>
              <a:t>unit</a:t>
            </a:r>
            <a:r>
              <a:rPr lang="en">
                <a:latin typeface="Montserrat"/>
                <a:ea typeface="Montserrat"/>
                <a:cs typeface="Montserrat"/>
                <a:sym typeface="Montserrat"/>
              </a:rPr>
              <a:t>?</a:t>
            </a:r>
            <a:endParaRPr>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2"/>
                                        </p:tgtEl>
                                        <p:attrNameLst>
                                          <p:attrName>style.visibility</p:attrName>
                                        </p:attrNameLst>
                                      </p:cBhvr>
                                      <p:to>
                                        <p:strVal val="visible"/>
                                      </p:to>
                                    </p:set>
                                    <p:animEffect filter="fade" transition="in">
                                      <p:cBhvr>
                                        <p:cTn dur="1000"/>
                                        <p:tgtEl>
                                          <p:spTgt spid="28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1"/>
                                        </p:tgtEl>
                                        <p:attrNameLst>
                                          <p:attrName>style.visibility</p:attrName>
                                        </p:attrNameLst>
                                      </p:cBhvr>
                                      <p:to>
                                        <p:strVal val="visible"/>
                                      </p:to>
                                    </p:set>
                                    <p:animEffect filter="fade" transition="in">
                                      <p:cBhvr>
                                        <p:cTn dur="1000"/>
                                        <p:tgtEl>
                                          <p:spTgt spid="28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p69"/>
          <p:cNvSpPr txBox="1"/>
          <p:nvPr/>
        </p:nvSpPr>
        <p:spPr>
          <a:xfrm>
            <a:off x="6021900" y="4719000"/>
            <a:ext cx="3122100" cy="424500"/>
          </a:xfrm>
          <a:prstGeom prst="rect">
            <a:avLst/>
          </a:prstGeom>
          <a:gradFill>
            <a:gsLst>
              <a:gs pos="0">
                <a:srgbClr val="515151"/>
              </a:gs>
              <a:gs pos="100000">
                <a:srgbClr val="101010"/>
              </a:gs>
            </a:gsLst>
            <a:lin ang="5400012" scaled="0"/>
          </a:gra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rgbClr val="FF0000"/>
                </a:solidFill>
                <a:latin typeface="Varela Round"/>
                <a:ea typeface="Varela Round"/>
                <a:cs typeface="Varela Round"/>
                <a:sym typeface="Varela Round"/>
              </a:rPr>
              <a:t>Think, write, share aloud</a:t>
            </a:r>
            <a:endParaRPr b="1" sz="1800">
              <a:solidFill>
                <a:srgbClr val="FF0000"/>
              </a:solidFill>
              <a:latin typeface="Varela Round"/>
              <a:ea typeface="Varela Round"/>
              <a:cs typeface="Varela Round"/>
              <a:sym typeface="Varela Round"/>
            </a:endParaRPr>
          </a:p>
        </p:txBody>
      </p:sp>
      <p:pic>
        <p:nvPicPr>
          <p:cNvPr id="289" name="Google Shape;289;p69"/>
          <p:cNvPicPr preferRelativeResize="0"/>
          <p:nvPr/>
        </p:nvPicPr>
        <p:blipFill>
          <a:blip r:embed="rId3">
            <a:alphaModFix/>
          </a:blip>
          <a:stretch>
            <a:fillRect/>
          </a:stretch>
        </p:blipFill>
        <p:spPr>
          <a:xfrm rot="25">
            <a:off x="1706249" y="1580202"/>
            <a:ext cx="1772400" cy="772642"/>
          </a:xfrm>
          <a:prstGeom prst="rect">
            <a:avLst/>
          </a:prstGeom>
          <a:noFill/>
          <a:ln>
            <a:noFill/>
          </a:ln>
        </p:spPr>
      </p:pic>
      <p:grpSp>
        <p:nvGrpSpPr>
          <p:cNvPr id="290" name="Google Shape;290;p69"/>
          <p:cNvGrpSpPr/>
          <p:nvPr/>
        </p:nvGrpSpPr>
        <p:grpSpPr>
          <a:xfrm>
            <a:off x="4097093" y="1421211"/>
            <a:ext cx="3535706" cy="1090628"/>
            <a:chOff x="4097093" y="1421211"/>
            <a:chExt cx="3535706" cy="1090628"/>
          </a:xfrm>
        </p:grpSpPr>
        <p:pic>
          <p:nvPicPr>
            <p:cNvPr id="291" name="Google Shape;291;p69"/>
            <p:cNvPicPr preferRelativeResize="0"/>
            <p:nvPr/>
          </p:nvPicPr>
          <p:blipFill>
            <a:blip r:embed="rId4">
              <a:alphaModFix/>
            </a:blip>
            <a:stretch>
              <a:fillRect/>
            </a:stretch>
          </p:blipFill>
          <p:spPr>
            <a:xfrm>
              <a:off x="4097093" y="1421211"/>
              <a:ext cx="536346" cy="529293"/>
            </a:xfrm>
            <a:prstGeom prst="rect">
              <a:avLst/>
            </a:prstGeom>
            <a:noFill/>
            <a:ln>
              <a:noFill/>
            </a:ln>
          </p:spPr>
        </p:pic>
        <p:pic>
          <p:nvPicPr>
            <p:cNvPr id="292" name="Google Shape;292;p69"/>
            <p:cNvPicPr preferRelativeResize="0"/>
            <p:nvPr/>
          </p:nvPicPr>
          <p:blipFill>
            <a:blip r:embed="rId4">
              <a:alphaModFix/>
            </a:blip>
            <a:stretch>
              <a:fillRect/>
            </a:stretch>
          </p:blipFill>
          <p:spPr>
            <a:xfrm>
              <a:off x="4763618" y="1421211"/>
              <a:ext cx="536346" cy="529293"/>
            </a:xfrm>
            <a:prstGeom prst="rect">
              <a:avLst/>
            </a:prstGeom>
            <a:noFill/>
            <a:ln>
              <a:noFill/>
            </a:ln>
          </p:spPr>
        </p:pic>
        <p:pic>
          <p:nvPicPr>
            <p:cNvPr id="293" name="Google Shape;293;p69"/>
            <p:cNvPicPr preferRelativeResize="0"/>
            <p:nvPr/>
          </p:nvPicPr>
          <p:blipFill>
            <a:blip r:embed="rId4">
              <a:alphaModFix/>
            </a:blip>
            <a:stretch>
              <a:fillRect/>
            </a:stretch>
          </p:blipFill>
          <p:spPr>
            <a:xfrm>
              <a:off x="5430142" y="1421211"/>
              <a:ext cx="536346" cy="529293"/>
            </a:xfrm>
            <a:prstGeom prst="rect">
              <a:avLst/>
            </a:prstGeom>
            <a:noFill/>
            <a:ln>
              <a:noFill/>
            </a:ln>
          </p:spPr>
        </p:pic>
        <p:pic>
          <p:nvPicPr>
            <p:cNvPr id="294" name="Google Shape;294;p69"/>
            <p:cNvPicPr preferRelativeResize="0"/>
            <p:nvPr/>
          </p:nvPicPr>
          <p:blipFill>
            <a:blip r:embed="rId4">
              <a:alphaModFix/>
            </a:blip>
            <a:stretch>
              <a:fillRect/>
            </a:stretch>
          </p:blipFill>
          <p:spPr>
            <a:xfrm>
              <a:off x="6096667" y="1421211"/>
              <a:ext cx="536346" cy="529293"/>
            </a:xfrm>
            <a:prstGeom prst="rect">
              <a:avLst/>
            </a:prstGeom>
            <a:noFill/>
            <a:ln>
              <a:noFill/>
            </a:ln>
          </p:spPr>
        </p:pic>
        <p:pic>
          <p:nvPicPr>
            <p:cNvPr id="295" name="Google Shape;295;p69"/>
            <p:cNvPicPr preferRelativeResize="0"/>
            <p:nvPr/>
          </p:nvPicPr>
          <p:blipFill>
            <a:blip r:embed="rId4">
              <a:alphaModFix/>
            </a:blip>
            <a:stretch>
              <a:fillRect/>
            </a:stretch>
          </p:blipFill>
          <p:spPr>
            <a:xfrm>
              <a:off x="6763191" y="1421211"/>
              <a:ext cx="536346" cy="529293"/>
            </a:xfrm>
            <a:prstGeom prst="rect">
              <a:avLst/>
            </a:prstGeom>
            <a:noFill/>
            <a:ln>
              <a:noFill/>
            </a:ln>
          </p:spPr>
        </p:pic>
        <p:pic>
          <p:nvPicPr>
            <p:cNvPr id="296" name="Google Shape;296;p69"/>
            <p:cNvPicPr preferRelativeResize="0"/>
            <p:nvPr/>
          </p:nvPicPr>
          <p:blipFill>
            <a:blip r:embed="rId4">
              <a:alphaModFix/>
            </a:blip>
            <a:stretch>
              <a:fillRect/>
            </a:stretch>
          </p:blipFill>
          <p:spPr>
            <a:xfrm>
              <a:off x="4430355" y="1982546"/>
              <a:ext cx="536346" cy="529293"/>
            </a:xfrm>
            <a:prstGeom prst="rect">
              <a:avLst/>
            </a:prstGeom>
            <a:noFill/>
            <a:ln>
              <a:noFill/>
            </a:ln>
          </p:spPr>
        </p:pic>
        <p:pic>
          <p:nvPicPr>
            <p:cNvPr id="297" name="Google Shape;297;p69"/>
            <p:cNvPicPr preferRelativeResize="0"/>
            <p:nvPr/>
          </p:nvPicPr>
          <p:blipFill>
            <a:blip r:embed="rId4">
              <a:alphaModFix/>
            </a:blip>
            <a:stretch>
              <a:fillRect/>
            </a:stretch>
          </p:blipFill>
          <p:spPr>
            <a:xfrm>
              <a:off x="5096880" y="1982546"/>
              <a:ext cx="536346" cy="529293"/>
            </a:xfrm>
            <a:prstGeom prst="rect">
              <a:avLst/>
            </a:prstGeom>
            <a:noFill/>
            <a:ln>
              <a:noFill/>
            </a:ln>
          </p:spPr>
        </p:pic>
        <p:pic>
          <p:nvPicPr>
            <p:cNvPr id="298" name="Google Shape;298;p69"/>
            <p:cNvPicPr preferRelativeResize="0"/>
            <p:nvPr/>
          </p:nvPicPr>
          <p:blipFill>
            <a:blip r:embed="rId4">
              <a:alphaModFix/>
            </a:blip>
            <a:stretch>
              <a:fillRect/>
            </a:stretch>
          </p:blipFill>
          <p:spPr>
            <a:xfrm>
              <a:off x="5763404" y="1982546"/>
              <a:ext cx="536346" cy="529293"/>
            </a:xfrm>
            <a:prstGeom prst="rect">
              <a:avLst/>
            </a:prstGeom>
            <a:noFill/>
            <a:ln>
              <a:noFill/>
            </a:ln>
          </p:spPr>
        </p:pic>
        <p:pic>
          <p:nvPicPr>
            <p:cNvPr id="299" name="Google Shape;299;p69"/>
            <p:cNvPicPr preferRelativeResize="0"/>
            <p:nvPr/>
          </p:nvPicPr>
          <p:blipFill>
            <a:blip r:embed="rId4">
              <a:alphaModFix/>
            </a:blip>
            <a:stretch>
              <a:fillRect/>
            </a:stretch>
          </p:blipFill>
          <p:spPr>
            <a:xfrm>
              <a:off x="6429929" y="1982546"/>
              <a:ext cx="536346" cy="529293"/>
            </a:xfrm>
            <a:prstGeom prst="rect">
              <a:avLst/>
            </a:prstGeom>
            <a:noFill/>
            <a:ln>
              <a:noFill/>
            </a:ln>
          </p:spPr>
        </p:pic>
        <p:pic>
          <p:nvPicPr>
            <p:cNvPr id="300" name="Google Shape;300;p69"/>
            <p:cNvPicPr preferRelativeResize="0"/>
            <p:nvPr/>
          </p:nvPicPr>
          <p:blipFill>
            <a:blip r:embed="rId4">
              <a:alphaModFix/>
            </a:blip>
            <a:stretch>
              <a:fillRect/>
            </a:stretch>
          </p:blipFill>
          <p:spPr>
            <a:xfrm>
              <a:off x="7096454" y="1982546"/>
              <a:ext cx="536346" cy="529293"/>
            </a:xfrm>
            <a:prstGeom prst="rect">
              <a:avLst/>
            </a:prstGeom>
            <a:noFill/>
            <a:ln>
              <a:noFill/>
            </a:ln>
          </p:spPr>
        </p:pic>
      </p:grpSp>
      <p:sp>
        <p:nvSpPr>
          <p:cNvPr id="301" name="Google Shape;301;p69"/>
          <p:cNvSpPr txBox="1"/>
          <p:nvPr/>
        </p:nvSpPr>
        <p:spPr>
          <a:xfrm>
            <a:off x="3539660" y="1650128"/>
            <a:ext cx="608100" cy="569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500">
                <a:latin typeface="Montserrat"/>
                <a:ea typeface="Montserrat"/>
                <a:cs typeface="Montserrat"/>
                <a:sym typeface="Montserrat"/>
              </a:rPr>
              <a:t>=</a:t>
            </a:r>
            <a:endParaRPr b="1" sz="2500">
              <a:latin typeface="Montserrat"/>
              <a:ea typeface="Montserrat"/>
              <a:cs typeface="Montserrat"/>
              <a:sym typeface="Montserrat"/>
            </a:endParaRPr>
          </a:p>
        </p:txBody>
      </p:sp>
      <p:sp>
        <p:nvSpPr>
          <p:cNvPr id="302" name="Google Shape;302;p69"/>
          <p:cNvSpPr txBox="1"/>
          <p:nvPr/>
        </p:nvSpPr>
        <p:spPr>
          <a:xfrm>
            <a:off x="1853550" y="2967100"/>
            <a:ext cx="5642400" cy="1046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Montserrat"/>
                <a:ea typeface="Montserrat"/>
                <a:cs typeface="Montserrat"/>
                <a:sym typeface="Montserrat"/>
              </a:rPr>
              <a:t>_____</a:t>
            </a:r>
            <a:r>
              <a:rPr lang="en">
                <a:solidFill>
                  <a:schemeClr val="dk1"/>
                </a:solidFill>
                <a:latin typeface="Montserrat"/>
                <a:ea typeface="Montserrat"/>
                <a:cs typeface="Montserrat"/>
                <a:sym typeface="Montserrat"/>
              </a:rPr>
              <a:t> dollar can be exchanged for _____ dimes.</a:t>
            </a:r>
            <a:endParaRPr i="1">
              <a:solidFill>
                <a:schemeClr val="dk1"/>
              </a:solidFill>
              <a:latin typeface="Montserrat"/>
              <a:ea typeface="Montserrat"/>
              <a:cs typeface="Montserrat"/>
              <a:sym typeface="Montserrat"/>
            </a:endParaRPr>
          </a:p>
          <a:p>
            <a:pPr indent="0" lvl="0" marL="0" rtl="0" algn="ctr">
              <a:spcBef>
                <a:spcPts val="0"/>
              </a:spcBef>
              <a:spcAft>
                <a:spcPts val="0"/>
              </a:spcAft>
              <a:buNone/>
            </a:pPr>
            <a:r>
              <a:t/>
            </a:r>
            <a:endParaRPr>
              <a:solidFill>
                <a:schemeClr val="dk1"/>
              </a:solidFill>
              <a:latin typeface="Montserrat"/>
              <a:ea typeface="Montserrat"/>
              <a:cs typeface="Montserrat"/>
              <a:sym typeface="Montserrat"/>
            </a:endParaRPr>
          </a:p>
          <a:p>
            <a:pPr indent="0" lvl="0" marL="0" rtl="0" algn="ctr">
              <a:spcBef>
                <a:spcPts val="0"/>
              </a:spcBef>
              <a:spcAft>
                <a:spcPts val="0"/>
              </a:spcAft>
              <a:buNone/>
            </a:pPr>
            <a:r>
              <a:rPr lang="en">
                <a:solidFill>
                  <a:schemeClr val="dk1"/>
                </a:solidFill>
                <a:latin typeface="Montserrat"/>
                <a:ea typeface="Montserrat"/>
                <a:cs typeface="Montserrat"/>
                <a:sym typeface="Montserrat"/>
              </a:rPr>
              <a:t>This</a:t>
            </a:r>
            <a:r>
              <a:rPr lang="en">
                <a:solidFill>
                  <a:schemeClr val="dk1"/>
                </a:solidFill>
                <a:latin typeface="Montserrat"/>
                <a:ea typeface="Montserrat"/>
                <a:cs typeface="Montserrat"/>
                <a:sym typeface="Montserrat"/>
              </a:rPr>
              <a:t> </a:t>
            </a:r>
            <a:r>
              <a:rPr lang="en">
                <a:solidFill>
                  <a:schemeClr val="dk1"/>
                </a:solidFill>
                <a:latin typeface="Montserrat"/>
                <a:ea typeface="Montserrat"/>
                <a:cs typeface="Montserrat"/>
                <a:sym typeface="Montserrat"/>
              </a:rPr>
              <a:t>means that </a:t>
            </a:r>
            <a:r>
              <a:rPr lang="en">
                <a:solidFill>
                  <a:schemeClr val="dk1"/>
                </a:solidFill>
                <a:latin typeface="Montserrat"/>
                <a:ea typeface="Montserrat"/>
                <a:cs typeface="Montserrat"/>
                <a:sym typeface="Montserrat"/>
              </a:rPr>
              <a:t>___ dollar can be </a:t>
            </a:r>
            <a:r>
              <a:rPr i="1" lang="en">
                <a:solidFill>
                  <a:schemeClr val="dk1"/>
                </a:solidFill>
                <a:latin typeface="Montserrat"/>
                <a:ea typeface="Montserrat"/>
                <a:cs typeface="Montserrat"/>
                <a:sym typeface="Montserrat"/>
              </a:rPr>
              <a:t>partitioned</a:t>
            </a:r>
            <a:r>
              <a:rPr lang="en">
                <a:solidFill>
                  <a:schemeClr val="dk1"/>
                </a:solidFill>
                <a:latin typeface="Montserrat"/>
                <a:ea typeface="Montserrat"/>
                <a:cs typeface="Montserrat"/>
                <a:sym typeface="Montserrat"/>
              </a:rPr>
              <a:t> into ____ equal </a:t>
            </a:r>
            <a:r>
              <a:rPr lang="en" u="sng">
                <a:solidFill>
                  <a:schemeClr val="dk1"/>
                </a:solidFill>
                <a:latin typeface="Montserrat"/>
                <a:ea typeface="Montserrat"/>
                <a:cs typeface="Montserrat"/>
                <a:sym typeface="Montserrat"/>
              </a:rPr>
              <a:t>parts</a:t>
            </a:r>
            <a:r>
              <a:rPr lang="en">
                <a:solidFill>
                  <a:schemeClr val="dk1"/>
                </a:solidFill>
                <a:latin typeface="Montserrat"/>
                <a:ea typeface="Montserrat"/>
                <a:cs typeface="Montserrat"/>
                <a:sym typeface="Montserrat"/>
              </a:rPr>
              <a:t>, or units</a:t>
            </a:r>
            <a:r>
              <a:rPr lang="en">
                <a:solidFill>
                  <a:schemeClr val="dk1"/>
                </a:solidFill>
                <a:latin typeface="Montserrat"/>
                <a:ea typeface="Montserrat"/>
                <a:cs typeface="Montserrat"/>
                <a:sym typeface="Montserrat"/>
              </a:rPr>
              <a:t>. Those parts are called tenths.</a:t>
            </a:r>
            <a:endParaRPr>
              <a:solidFill>
                <a:schemeClr val="dk1"/>
              </a:solidFill>
              <a:latin typeface="Montserrat"/>
              <a:ea typeface="Montserrat"/>
              <a:cs typeface="Montserrat"/>
              <a:sym typeface="Montserrat"/>
            </a:endParaRPr>
          </a:p>
        </p:txBody>
      </p:sp>
      <p:sp>
        <p:nvSpPr>
          <p:cNvPr id="303" name="Google Shape;303;p69"/>
          <p:cNvSpPr txBox="1"/>
          <p:nvPr/>
        </p:nvSpPr>
        <p:spPr>
          <a:xfrm>
            <a:off x="2574300" y="2930613"/>
            <a:ext cx="5595000" cy="1077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450">
                <a:latin typeface="Montserrat"/>
                <a:ea typeface="Montserrat"/>
                <a:cs typeface="Montserrat"/>
                <a:sym typeface="Montserrat"/>
              </a:rPr>
              <a:t>One</a:t>
            </a:r>
            <a:r>
              <a:rPr b="1" lang="en" sz="1450">
                <a:latin typeface="Montserrat"/>
                <a:ea typeface="Montserrat"/>
                <a:cs typeface="Montserrat"/>
                <a:sym typeface="Montserrat"/>
              </a:rPr>
              <a:t>                                                   ten</a:t>
            </a:r>
            <a:endParaRPr b="1" sz="1450">
              <a:latin typeface="Montserrat"/>
              <a:ea typeface="Montserrat"/>
              <a:cs typeface="Montserrat"/>
              <a:sym typeface="Montserrat"/>
            </a:endParaRPr>
          </a:p>
          <a:p>
            <a:pPr indent="0" lvl="0" marL="0" rtl="0" algn="l">
              <a:spcBef>
                <a:spcPts val="0"/>
              </a:spcBef>
              <a:spcAft>
                <a:spcPts val="0"/>
              </a:spcAft>
              <a:buNone/>
            </a:pPr>
            <a:r>
              <a:t/>
            </a:r>
            <a:endParaRPr b="1" sz="1450">
              <a:latin typeface="Montserrat"/>
              <a:ea typeface="Montserrat"/>
              <a:cs typeface="Montserrat"/>
              <a:sym typeface="Montserrat"/>
            </a:endParaRPr>
          </a:p>
          <a:p>
            <a:pPr indent="0" lvl="0" marL="0" rtl="0" algn="l">
              <a:spcBef>
                <a:spcPts val="0"/>
              </a:spcBef>
              <a:spcAft>
                <a:spcPts val="0"/>
              </a:spcAft>
              <a:buNone/>
            </a:pPr>
            <a:r>
              <a:rPr b="1" lang="en" sz="1450">
                <a:latin typeface="Montserrat"/>
                <a:ea typeface="Montserrat"/>
                <a:cs typeface="Montserrat"/>
                <a:sym typeface="Montserrat"/>
              </a:rPr>
              <a:t>     </a:t>
            </a:r>
            <a:r>
              <a:rPr b="1" lang="en" sz="1450">
                <a:latin typeface="Montserrat"/>
                <a:ea typeface="Montserrat"/>
                <a:cs typeface="Montserrat"/>
                <a:sym typeface="Montserrat"/>
              </a:rPr>
              <a:t>             1  						</a:t>
            </a:r>
            <a:r>
              <a:rPr b="1" lang="en" sz="1450">
                <a:latin typeface="Montserrat"/>
                <a:ea typeface="Montserrat"/>
                <a:cs typeface="Montserrat"/>
                <a:sym typeface="Montserrat"/>
              </a:rPr>
              <a:t>     10</a:t>
            </a:r>
            <a:endParaRPr b="1" sz="1450">
              <a:latin typeface="Montserrat"/>
              <a:ea typeface="Montserrat"/>
              <a:cs typeface="Montserrat"/>
              <a:sym typeface="Montserrat"/>
            </a:endParaRPr>
          </a:p>
          <a:p>
            <a:pPr indent="457200" lvl="0" marL="2286000" rtl="0" algn="l">
              <a:spcBef>
                <a:spcPts val="0"/>
              </a:spcBef>
              <a:spcAft>
                <a:spcPts val="0"/>
              </a:spcAft>
              <a:buNone/>
            </a:pPr>
            <a:r>
              <a:t/>
            </a:r>
            <a:endParaRPr b="1" sz="1450">
              <a:latin typeface="Montserrat"/>
              <a:ea typeface="Montserrat"/>
              <a:cs typeface="Montserrat"/>
              <a:sym typeface="Montserrat"/>
            </a:endParaRPr>
          </a:p>
        </p:txBody>
      </p:sp>
      <p:sp>
        <p:nvSpPr>
          <p:cNvPr id="304" name="Google Shape;304;p69"/>
          <p:cNvSpPr txBox="1"/>
          <p:nvPr/>
        </p:nvSpPr>
        <p:spPr>
          <a:xfrm>
            <a:off x="974700" y="899925"/>
            <a:ext cx="7194600" cy="4617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lang="en" sz="1800">
                <a:solidFill>
                  <a:schemeClr val="dk1"/>
                </a:solidFill>
                <a:latin typeface="Montserrat"/>
                <a:ea typeface="Montserrat"/>
                <a:cs typeface="Montserrat"/>
                <a:sym typeface="Montserrat"/>
              </a:rPr>
              <a:t>How do we partition money?</a:t>
            </a:r>
            <a:endParaRPr sz="1800">
              <a:solidFill>
                <a:schemeClr val="dk1"/>
              </a:solidFill>
              <a:latin typeface="Montserrat"/>
              <a:ea typeface="Montserrat"/>
              <a:cs typeface="Montserrat"/>
              <a:sym typeface="Montserrat"/>
            </a:endParaRPr>
          </a:p>
        </p:txBody>
      </p:sp>
      <p:sp>
        <p:nvSpPr>
          <p:cNvPr id="305" name="Google Shape;305;p69"/>
          <p:cNvSpPr txBox="1"/>
          <p:nvPr>
            <p:ph idx="4294967295" type="title"/>
          </p:nvPr>
        </p:nvSpPr>
        <p:spPr>
          <a:xfrm>
            <a:off x="904350" y="4236575"/>
            <a:ext cx="4736400" cy="825000"/>
          </a:xfrm>
          <a:prstGeom prst="rect">
            <a:avLst/>
          </a:prstGeom>
          <a:solidFill>
            <a:srgbClr val="000000"/>
          </a:solidFill>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2120">
                <a:latin typeface="Montserrat"/>
                <a:ea typeface="Montserrat"/>
                <a:cs typeface="Montserrat"/>
                <a:sym typeface="Montserrat"/>
              </a:rPr>
              <a:t>part</a:t>
            </a:r>
            <a:r>
              <a:rPr lang="en" sz="2220">
                <a:latin typeface="Montserrat"/>
                <a:ea typeface="Montserrat"/>
                <a:cs typeface="Montserrat"/>
                <a:sym typeface="Montserrat"/>
              </a:rPr>
              <a:t> - </a:t>
            </a:r>
            <a:r>
              <a:rPr lang="en" sz="2020">
                <a:latin typeface="Montserrat"/>
                <a:ea typeface="Montserrat"/>
                <a:cs typeface="Montserrat"/>
                <a:sym typeface="Montserrat"/>
              </a:rPr>
              <a:t>a smaller section, share, or segment of a whole</a:t>
            </a:r>
            <a:endParaRPr sz="2020">
              <a:latin typeface="Montserrat"/>
              <a:ea typeface="Montserrat"/>
              <a:cs typeface="Montserrat"/>
              <a:sym typeface="Montserrat"/>
            </a:endParaRPr>
          </a:p>
        </p:txBody>
      </p:sp>
      <p:sp>
        <p:nvSpPr>
          <p:cNvPr id="306" name="Google Shape;306;p69"/>
          <p:cNvSpPr txBox="1"/>
          <p:nvPr>
            <p:ph idx="4294967295" type="title"/>
          </p:nvPr>
        </p:nvSpPr>
        <p:spPr>
          <a:xfrm>
            <a:off x="904350" y="3892250"/>
            <a:ext cx="2057400" cy="461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2120">
                <a:latin typeface="Luckiest Guy"/>
                <a:ea typeface="Luckiest Guy"/>
                <a:cs typeface="Luckiest Guy"/>
                <a:sym typeface="Luckiest Guy"/>
              </a:rPr>
              <a:t>Vocab term</a:t>
            </a:r>
            <a:endParaRPr sz="2120">
              <a:latin typeface="Montserrat"/>
              <a:ea typeface="Montserrat"/>
              <a:cs typeface="Montserrat"/>
              <a:sym typeface="Montserrat"/>
            </a:endParaRPr>
          </a:p>
        </p:txBody>
      </p:sp>
      <p:sp>
        <p:nvSpPr>
          <p:cNvPr id="307" name="Google Shape;307;p69"/>
          <p:cNvSpPr txBox="1"/>
          <p:nvPr>
            <p:ph idx="4294967295" type="title"/>
          </p:nvPr>
        </p:nvSpPr>
        <p:spPr>
          <a:xfrm>
            <a:off x="176550" y="-1950"/>
            <a:ext cx="87909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latin typeface="Luckiest Guy"/>
                <a:ea typeface="Luckiest Guy"/>
                <a:cs typeface="Luckiest Guy"/>
                <a:sym typeface="Luckiest Guy"/>
              </a:rPr>
              <a:t>Recall</a:t>
            </a:r>
            <a:r>
              <a:rPr lang="en"/>
              <a:t>: </a:t>
            </a:r>
            <a:r>
              <a:rPr lang="en">
                <a:latin typeface="Montserrat"/>
                <a:ea typeface="Montserrat"/>
                <a:cs typeface="Montserrat"/>
                <a:sym typeface="Montserrat"/>
              </a:rPr>
              <a:t>What is a </a:t>
            </a:r>
            <a:r>
              <a:rPr b="1" lang="en">
                <a:latin typeface="Montserrat"/>
                <a:ea typeface="Montserrat"/>
                <a:cs typeface="Montserrat"/>
                <a:sym typeface="Montserrat"/>
              </a:rPr>
              <a:t>unit</a:t>
            </a:r>
            <a:r>
              <a:rPr lang="en">
                <a:latin typeface="Montserrat"/>
                <a:ea typeface="Montserrat"/>
                <a:cs typeface="Montserrat"/>
                <a:sym typeface="Montserrat"/>
              </a:rPr>
              <a:t>?</a:t>
            </a:r>
            <a:endParaRPr>
              <a:latin typeface="Montserrat"/>
              <a:ea typeface="Montserrat"/>
              <a:cs typeface="Montserrat"/>
              <a:sym typeface="Montserrat"/>
            </a:endParaRPr>
          </a:p>
        </p:txBody>
      </p:sp>
      <p:pic>
        <p:nvPicPr>
          <p:cNvPr id="308" name="Google Shape;308;p69"/>
          <p:cNvPicPr preferRelativeResize="0"/>
          <p:nvPr/>
        </p:nvPicPr>
        <p:blipFill>
          <a:blip r:embed="rId5">
            <a:alphaModFix/>
          </a:blip>
          <a:stretch>
            <a:fillRect/>
          </a:stretch>
        </p:blipFill>
        <p:spPr>
          <a:xfrm>
            <a:off x="141216" y="4537775"/>
            <a:ext cx="478035" cy="424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290"/>
                                        </p:tgtEl>
                                        <p:attrNameLst>
                                          <p:attrName>style.visibility</p:attrName>
                                        </p:attrNameLst>
                                      </p:cBhvr>
                                      <p:to>
                                        <p:strVal val="visible"/>
                                      </p:to>
                                    </p:set>
                                    <p:animEffect filter="fade" transition="in">
                                      <p:cBhvr>
                                        <p:cTn dur="2600"/>
                                        <p:tgtEl>
                                          <p:spTgt spid="290"/>
                                        </p:tgtEl>
                                      </p:cBhvr>
                                    </p:animEffect>
                                  </p:childTnLst>
                                </p:cTn>
                              </p:par>
                            </p:childTnLst>
                          </p:cTn>
                        </p:par>
                        <p:par>
                          <p:cTn fill="hold">
                            <p:stCondLst>
                              <p:cond delay="2600"/>
                            </p:stCondLst>
                            <p:childTnLst>
                              <p:par>
                                <p:cTn fill="hold" nodeType="afterEffect" presetClass="entr" presetID="10" presetSubtype="0">
                                  <p:stCondLst>
                                    <p:cond delay="0"/>
                                  </p:stCondLst>
                                  <p:childTnLst>
                                    <p:set>
                                      <p:cBhvr>
                                        <p:cTn dur="1" fill="hold">
                                          <p:stCondLst>
                                            <p:cond delay="0"/>
                                          </p:stCondLst>
                                        </p:cTn>
                                        <p:tgtEl>
                                          <p:spTgt spid="302"/>
                                        </p:tgtEl>
                                        <p:attrNameLst>
                                          <p:attrName>style.visibility</p:attrName>
                                        </p:attrNameLst>
                                      </p:cBhvr>
                                      <p:to>
                                        <p:strVal val="visible"/>
                                      </p:to>
                                    </p:set>
                                    <p:animEffect filter="fade" transition="in">
                                      <p:cBhvr>
                                        <p:cTn dur="1000"/>
                                        <p:tgtEl>
                                          <p:spTgt spid="30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3"/>
                                        </p:tgtEl>
                                        <p:attrNameLst>
                                          <p:attrName>style.visibility</p:attrName>
                                        </p:attrNameLst>
                                      </p:cBhvr>
                                      <p:to>
                                        <p:strVal val="visible"/>
                                      </p:to>
                                    </p:set>
                                    <p:animEffect filter="fade" transition="in">
                                      <p:cBhvr>
                                        <p:cTn dur="1000"/>
                                        <p:tgtEl>
                                          <p:spTgt spid="30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48208"/>
            </a:gs>
            <a:gs pos="100000">
              <a:srgbClr val="703E08"/>
            </a:gs>
          </a:gsLst>
          <a:path path="circle">
            <a:fillToRect b="50%" l="50%" r="50%" t="50%"/>
          </a:path>
          <a:tileRect/>
        </a:gradFill>
      </p:bgPr>
    </p:bg>
    <p:spTree>
      <p:nvGrpSpPr>
        <p:cNvPr id="312" name="Shape 312"/>
        <p:cNvGrpSpPr/>
        <p:nvPr/>
      </p:nvGrpSpPr>
      <p:grpSpPr>
        <a:xfrm>
          <a:off x="0" y="0"/>
          <a:ext cx="0" cy="0"/>
          <a:chOff x="0" y="0"/>
          <a:chExt cx="0" cy="0"/>
        </a:xfrm>
      </p:grpSpPr>
      <p:sp>
        <p:nvSpPr>
          <p:cNvPr id="313" name="Google Shape;313;p70"/>
          <p:cNvSpPr txBox="1"/>
          <p:nvPr/>
        </p:nvSpPr>
        <p:spPr>
          <a:xfrm>
            <a:off x="549750" y="2075400"/>
            <a:ext cx="8044500" cy="9927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lang="en" sz="2100">
                <a:solidFill>
                  <a:schemeClr val="dk1"/>
                </a:solidFill>
                <a:latin typeface="Montserrat"/>
                <a:ea typeface="Montserrat"/>
                <a:cs typeface="Montserrat"/>
                <a:sym typeface="Montserrat"/>
              </a:rPr>
              <a:t>I can count and name the fractional </a:t>
            </a:r>
            <a:r>
              <a:rPr lang="en" sz="2100" u="sng">
                <a:solidFill>
                  <a:schemeClr val="dk1"/>
                </a:solidFill>
                <a:latin typeface="Montserrat"/>
                <a:ea typeface="Montserrat"/>
                <a:cs typeface="Montserrat"/>
                <a:sym typeface="Montserrat"/>
              </a:rPr>
              <a:t>unit</a:t>
            </a:r>
            <a:r>
              <a:rPr lang="en" sz="2100">
                <a:solidFill>
                  <a:schemeClr val="dk1"/>
                </a:solidFill>
                <a:latin typeface="Montserrat"/>
                <a:ea typeface="Montserrat"/>
                <a:cs typeface="Montserrat"/>
                <a:sym typeface="Montserrat"/>
              </a:rPr>
              <a:t> of a </a:t>
            </a:r>
            <a:r>
              <a:rPr lang="en" sz="2100" u="sng">
                <a:solidFill>
                  <a:schemeClr val="dk1"/>
                </a:solidFill>
                <a:latin typeface="Montserrat"/>
                <a:ea typeface="Montserrat"/>
                <a:cs typeface="Montserrat"/>
                <a:sym typeface="Montserrat"/>
              </a:rPr>
              <a:t>partitioned</a:t>
            </a:r>
            <a:r>
              <a:rPr lang="en" sz="2100">
                <a:solidFill>
                  <a:schemeClr val="dk1"/>
                </a:solidFill>
                <a:latin typeface="Montserrat"/>
                <a:ea typeface="Montserrat"/>
                <a:cs typeface="Montserrat"/>
                <a:sym typeface="Montserrat"/>
              </a:rPr>
              <a:t> shape.</a:t>
            </a:r>
            <a:endParaRPr sz="2100" u="sng">
              <a:solidFill>
                <a:schemeClr val="dk1"/>
              </a:solidFill>
              <a:latin typeface="Montserrat"/>
              <a:ea typeface="Montserrat"/>
              <a:cs typeface="Montserrat"/>
              <a:sym typeface="Montserrat"/>
            </a:endParaRPr>
          </a:p>
        </p:txBody>
      </p:sp>
      <p:sp>
        <p:nvSpPr>
          <p:cNvPr id="314" name="Google Shape;314;p70"/>
          <p:cNvSpPr txBox="1"/>
          <p:nvPr>
            <p:ph idx="4294967295" type="title"/>
          </p:nvPr>
        </p:nvSpPr>
        <p:spPr>
          <a:xfrm>
            <a:off x="311700" y="226650"/>
            <a:ext cx="8520600" cy="10344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latin typeface="Luckiest Guy"/>
                <a:ea typeface="Luckiest Guy"/>
                <a:cs typeface="Luckiest Guy"/>
                <a:sym typeface="Luckiest Guy"/>
              </a:rPr>
              <a:t>OBJECTIVE STATEMENT # 1</a:t>
            </a:r>
            <a:r>
              <a:rPr lang="en"/>
              <a:t>: </a:t>
            </a:r>
            <a:endParaRPr/>
          </a:p>
          <a:p>
            <a:pPr indent="0" lvl="0" marL="0" rtl="0" algn="ctr">
              <a:spcBef>
                <a:spcPts val="0"/>
              </a:spcBef>
              <a:spcAft>
                <a:spcPts val="0"/>
              </a:spcAft>
              <a:buNone/>
            </a:pPr>
            <a:r>
              <a:rPr lang="en"/>
              <a:t>I can count and name fractional units</a:t>
            </a:r>
            <a:endParaRPr/>
          </a:p>
        </p:txBody>
      </p:sp>
      <p:sp>
        <p:nvSpPr>
          <p:cNvPr id="315" name="Google Shape;315;p70"/>
          <p:cNvSpPr txBox="1"/>
          <p:nvPr/>
        </p:nvSpPr>
        <p:spPr>
          <a:xfrm>
            <a:off x="5095350" y="4720750"/>
            <a:ext cx="4048800" cy="424500"/>
          </a:xfrm>
          <a:prstGeom prst="rect">
            <a:avLst/>
          </a:prstGeom>
          <a:gradFill>
            <a:gsLst>
              <a:gs pos="0">
                <a:srgbClr val="515151"/>
              </a:gs>
              <a:gs pos="100000">
                <a:srgbClr val="101010"/>
              </a:gs>
            </a:gsLst>
            <a:lin ang="5400012" scaled="0"/>
          </a:gra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rgbClr val="FF9900"/>
                </a:solidFill>
                <a:latin typeface="Varela Round"/>
                <a:ea typeface="Varela Round"/>
                <a:cs typeface="Varela Round"/>
                <a:sym typeface="Varela Round"/>
              </a:rPr>
              <a:t>Focus on</a:t>
            </a:r>
            <a:r>
              <a:rPr b="1" lang="en" sz="1800">
                <a:solidFill>
                  <a:srgbClr val="FF9900"/>
                </a:solidFill>
                <a:latin typeface="Varela Round"/>
                <a:ea typeface="Varela Round"/>
                <a:cs typeface="Varela Round"/>
                <a:sym typeface="Varela Round"/>
              </a:rPr>
              <a:t> objectives, ask questions</a:t>
            </a:r>
            <a:endParaRPr b="1" sz="1800">
              <a:solidFill>
                <a:srgbClr val="FF9900"/>
              </a:solidFill>
              <a:latin typeface="Varela Round"/>
              <a:ea typeface="Varela Round"/>
              <a:cs typeface="Varela Round"/>
              <a:sym typeface="Varela Roun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FC002"/>
            </a:gs>
            <a:gs pos="100000">
              <a:srgbClr val="795B04"/>
            </a:gs>
          </a:gsLst>
          <a:path path="circle">
            <a:fillToRect b="50%" l="50%" r="50%" t="50%"/>
          </a:path>
          <a:tileRect/>
        </a:gradFill>
      </p:bgPr>
    </p:bg>
    <p:spTree>
      <p:nvGrpSpPr>
        <p:cNvPr id="319" name="Shape 319"/>
        <p:cNvGrpSpPr/>
        <p:nvPr/>
      </p:nvGrpSpPr>
      <p:grpSpPr>
        <a:xfrm>
          <a:off x="0" y="0"/>
          <a:ext cx="0" cy="0"/>
          <a:chOff x="0" y="0"/>
          <a:chExt cx="0" cy="0"/>
        </a:xfrm>
      </p:grpSpPr>
      <p:sp>
        <p:nvSpPr>
          <p:cNvPr id="320" name="Google Shape;320;p71">
            <a:hlinkClick r:id="rId3"/>
          </p:cNvPr>
          <p:cNvSpPr/>
          <p:nvPr/>
        </p:nvSpPr>
        <p:spPr>
          <a:xfrm>
            <a:off x="0" y="5207000"/>
            <a:ext cx="12600" cy="1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71"/>
          <p:cNvSpPr txBox="1"/>
          <p:nvPr/>
        </p:nvSpPr>
        <p:spPr>
          <a:xfrm>
            <a:off x="5784175" y="4720750"/>
            <a:ext cx="3360000" cy="424500"/>
          </a:xfrm>
          <a:prstGeom prst="rect">
            <a:avLst/>
          </a:prstGeom>
          <a:gradFill>
            <a:gsLst>
              <a:gs pos="0">
                <a:srgbClr val="515151"/>
              </a:gs>
              <a:gs pos="100000">
                <a:srgbClr val="101010"/>
              </a:gs>
            </a:gsLst>
            <a:lin ang="5400012" scaled="0"/>
          </a:gra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rgbClr val="FFFF00"/>
                </a:solidFill>
                <a:latin typeface="Varela Round"/>
                <a:ea typeface="Varela Round"/>
                <a:cs typeface="Varela Round"/>
                <a:sym typeface="Varela Round"/>
              </a:rPr>
              <a:t>T</a:t>
            </a:r>
            <a:r>
              <a:rPr b="1" lang="en" sz="1800">
                <a:solidFill>
                  <a:srgbClr val="FFFF00"/>
                </a:solidFill>
                <a:latin typeface="Varela Round"/>
                <a:ea typeface="Varela Round"/>
                <a:cs typeface="Varela Round"/>
                <a:sym typeface="Varela Round"/>
              </a:rPr>
              <a:t>ake notes, ask questions</a:t>
            </a:r>
            <a:endParaRPr b="1" sz="1800">
              <a:solidFill>
                <a:srgbClr val="FFFF00"/>
              </a:solidFill>
              <a:latin typeface="Varela Round"/>
              <a:ea typeface="Varela Round"/>
              <a:cs typeface="Varela Round"/>
              <a:sym typeface="Varela Round"/>
            </a:endParaRPr>
          </a:p>
        </p:txBody>
      </p:sp>
      <p:sp>
        <p:nvSpPr>
          <p:cNvPr id="322" name="Google Shape;322;p71"/>
          <p:cNvSpPr txBox="1"/>
          <p:nvPr>
            <p:ph idx="4294967295" type="title"/>
          </p:nvPr>
        </p:nvSpPr>
        <p:spPr>
          <a:xfrm>
            <a:off x="665250" y="61000"/>
            <a:ext cx="7813500" cy="871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2520">
                <a:latin typeface="Luckiest Guy"/>
                <a:ea typeface="Luckiest Guy"/>
                <a:cs typeface="Luckiest Guy"/>
                <a:sym typeface="Luckiest Guy"/>
              </a:rPr>
              <a:t>learn</a:t>
            </a:r>
            <a:r>
              <a:rPr lang="en" sz="2300"/>
              <a:t>:</a:t>
            </a:r>
            <a:r>
              <a:rPr lang="en" sz="2300"/>
              <a:t> That w</a:t>
            </a:r>
            <a:r>
              <a:rPr lang="en" sz="2300"/>
              <a:t>e express fractions in many ways everyday.</a:t>
            </a:r>
            <a:endParaRPr sz="2300"/>
          </a:p>
        </p:txBody>
      </p:sp>
      <p:sp>
        <p:nvSpPr>
          <p:cNvPr id="323" name="Google Shape;323;p71"/>
          <p:cNvSpPr txBox="1"/>
          <p:nvPr/>
        </p:nvSpPr>
        <p:spPr>
          <a:xfrm>
            <a:off x="3210900" y="2988600"/>
            <a:ext cx="27222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solidFill>
                  <a:srgbClr val="FFFF00"/>
                </a:solidFill>
                <a:highlight>
                  <a:srgbClr val="434343"/>
                </a:highlight>
                <a:latin typeface="Montserrat"/>
                <a:ea typeface="Montserrat"/>
                <a:cs typeface="Montserrat"/>
                <a:sym typeface="Montserrat"/>
              </a:rPr>
              <a:t>In writing</a:t>
            </a:r>
            <a:endParaRPr b="1" sz="1600">
              <a:solidFill>
                <a:srgbClr val="FFFF00"/>
              </a:solidFill>
              <a:highlight>
                <a:srgbClr val="434343"/>
              </a:highlight>
              <a:latin typeface="Montserrat"/>
              <a:ea typeface="Montserrat"/>
              <a:cs typeface="Montserrat"/>
              <a:sym typeface="Montserrat"/>
            </a:endParaRPr>
          </a:p>
          <a:p>
            <a:pPr indent="0" lvl="0" marL="0" rtl="0" algn="ctr">
              <a:spcBef>
                <a:spcPts val="0"/>
              </a:spcBef>
              <a:spcAft>
                <a:spcPts val="0"/>
              </a:spcAft>
              <a:buNone/>
            </a:pPr>
            <a:r>
              <a:rPr b="1" lang="en">
                <a:solidFill>
                  <a:srgbClr val="FFFF00"/>
                </a:solidFill>
                <a:highlight>
                  <a:srgbClr val="434343"/>
                </a:highlight>
                <a:latin typeface="Montserrat"/>
                <a:ea typeface="Montserrat"/>
                <a:cs typeface="Montserrat"/>
                <a:sym typeface="Montserrat"/>
              </a:rPr>
              <a:t>(aka: words and numbers)</a:t>
            </a:r>
            <a:endParaRPr b="1">
              <a:solidFill>
                <a:srgbClr val="FFFF00"/>
              </a:solidFill>
              <a:highlight>
                <a:srgbClr val="434343"/>
              </a:highlight>
              <a:latin typeface="Montserrat"/>
              <a:ea typeface="Montserrat"/>
              <a:cs typeface="Montserrat"/>
              <a:sym typeface="Montserrat"/>
            </a:endParaRPr>
          </a:p>
        </p:txBody>
      </p:sp>
      <p:sp>
        <p:nvSpPr>
          <p:cNvPr id="324" name="Google Shape;324;p71"/>
          <p:cNvSpPr txBox="1"/>
          <p:nvPr/>
        </p:nvSpPr>
        <p:spPr>
          <a:xfrm>
            <a:off x="4304725" y="3941660"/>
            <a:ext cx="1381500" cy="6849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b="1" lang="en" sz="1300">
                <a:solidFill>
                  <a:srgbClr val="272525"/>
                </a:solidFill>
                <a:latin typeface="Montserrat"/>
                <a:ea typeface="Montserrat"/>
                <a:cs typeface="Montserrat"/>
                <a:sym typeface="Montserrat"/>
              </a:rPr>
              <a:t>Three out of four</a:t>
            </a:r>
            <a:endParaRPr b="1" sz="1300" u="sng">
              <a:solidFill>
                <a:srgbClr val="272525"/>
              </a:solidFill>
              <a:latin typeface="Montserrat"/>
              <a:ea typeface="Montserrat"/>
              <a:cs typeface="Montserrat"/>
              <a:sym typeface="Montserrat"/>
            </a:endParaRPr>
          </a:p>
        </p:txBody>
      </p:sp>
      <p:pic>
        <p:nvPicPr>
          <p:cNvPr id="325" name="Google Shape;325;p71"/>
          <p:cNvPicPr preferRelativeResize="0"/>
          <p:nvPr/>
        </p:nvPicPr>
        <p:blipFill>
          <a:blip r:embed="rId4">
            <a:alphaModFix/>
          </a:blip>
          <a:stretch>
            <a:fillRect/>
          </a:stretch>
        </p:blipFill>
        <p:spPr>
          <a:xfrm>
            <a:off x="3515700" y="3648124"/>
            <a:ext cx="552225" cy="1150550"/>
          </a:xfrm>
          <a:prstGeom prst="rect">
            <a:avLst/>
          </a:prstGeom>
          <a:noFill/>
          <a:ln>
            <a:noFill/>
          </a:ln>
        </p:spPr>
      </p:pic>
      <p:pic>
        <p:nvPicPr>
          <p:cNvPr id="326" name="Google Shape;326;p71"/>
          <p:cNvPicPr preferRelativeResize="0"/>
          <p:nvPr/>
        </p:nvPicPr>
        <p:blipFill>
          <a:blip r:embed="rId5">
            <a:alphaModFix/>
          </a:blip>
          <a:stretch>
            <a:fillRect/>
          </a:stretch>
        </p:blipFill>
        <p:spPr>
          <a:xfrm>
            <a:off x="7031564" y="1683872"/>
            <a:ext cx="1242661" cy="1242649"/>
          </a:xfrm>
          <a:prstGeom prst="rect">
            <a:avLst/>
          </a:prstGeom>
          <a:noFill/>
          <a:ln>
            <a:noFill/>
          </a:ln>
        </p:spPr>
      </p:pic>
      <p:sp>
        <p:nvSpPr>
          <p:cNvPr id="327" name="Google Shape;327;p71"/>
          <p:cNvSpPr txBox="1"/>
          <p:nvPr/>
        </p:nvSpPr>
        <p:spPr>
          <a:xfrm>
            <a:off x="5267875" y="821975"/>
            <a:ext cx="3647700" cy="861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solidFill>
                  <a:srgbClr val="FFFF00"/>
                </a:solidFill>
                <a:highlight>
                  <a:srgbClr val="434343"/>
                </a:highlight>
                <a:latin typeface="Montserrat"/>
                <a:ea typeface="Montserrat"/>
                <a:cs typeface="Montserrat"/>
                <a:sym typeface="Montserrat"/>
              </a:rPr>
              <a:t>Conceptually</a:t>
            </a:r>
            <a:endParaRPr b="1" sz="1600">
              <a:solidFill>
                <a:srgbClr val="FFFF00"/>
              </a:solidFill>
              <a:highlight>
                <a:srgbClr val="434343"/>
              </a:highlight>
              <a:latin typeface="Montserrat"/>
              <a:ea typeface="Montserrat"/>
              <a:cs typeface="Montserrat"/>
              <a:sym typeface="Montserrat"/>
            </a:endParaRPr>
          </a:p>
          <a:p>
            <a:pPr indent="0" lvl="0" marL="0" rtl="0" algn="ctr">
              <a:spcBef>
                <a:spcPts val="0"/>
              </a:spcBef>
              <a:spcAft>
                <a:spcPts val="0"/>
              </a:spcAft>
              <a:buNone/>
            </a:pPr>
            <a:r>
              <a:rPr b="1" lang="en">
                <a:solidFill>
                  <a:srgbClr val="FFFF00"/>
                </a:solidFill>
                <a:highlight>
                  <a:srgbClr val="434343"/>
                </a:highlight>
                <a:latin typeface="Montserrat"/>
                <a:ea typeface="Montserrat"/>
                <a:cs typeface="Montserrat"/>
                <a:sym typeface="Montserrat"/>
              </a:rPr>
              <a:t>(aka: representations, like models and drawings)</a:t>
            </a:r>
            <a:endParaRPr b="1">
              <a:solidFill>
                <a:srgbClr val="FFFF00"/>
              </a:solidFill>
              <a:highlight>
                <a:srgbClr val="434343"/>
              </a:highlight>
              <a:latin typeface="Montserrat"/>
              <a:ea typeface="Montserrat"/>
              <a:cs typeface="Montserrat"/>
              <a:sym typeface="Montserrat"/>
            </a:endParaRPr>
          </a:p>
        </p:txBody>
      </p:sp>
      <p:sp>
        <p:nvSpPr>
          <p:cNvPr id="328" name="Google Shape;328;p71"/>
          <p:cNvSpPr txBox="1"/>
          <p:nvPr/>
        </p:nvSpPr>
        <p:spPr>
          <a:xfrm>
            <a:off x="707925" y="821975"/>
            <a:ext cx="3360000" cy="1077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solidFill>
                  <a:srgbClr val="FFFF00"/>
                </a:solidFill>
                <a:highlight>
                  <a:srgbClr val="434343"/>
                </a:highlight>
                <a:latin typeface="Montserrat"/>
                <a:ea typeface="Montserrat"/>
                <a:cs typeface="Montserrat"/>
                <a:sym typeface="Montserrat"/>
              </a:rPr>
              <a:t>Authentically</a:t>
            </a:r>
            <a:endParaRPr b="1" sz="1600">
              <a:solidFill>
                <a:srgbClr val="FFFF00"/>
              </a:solidFill>
              <a:highlight>
                <a:srgbClr val="434343"/>
              </a:highlight>
              <a:latin typeface="Montserrat"/>
              <a:ea typeface="Montserrat"/>
              <a:cs typeface="Montserrat"/>
              <a:sym typeface="Montserrat"/>
            </a:endParaRPr>
          </a:p>
          <a:p>
            <a:pPr indent="0" lvl="0" marL="0" rtl="0" algn="ctr">
              <a:spcBef>
                <a:spcPts val="0"/>
              </a:spcBef>
              <a:spcAft>
                <a:spcPts val="0"/>
              </a:spcAft>
              <a:buNone/>
            </a:pPr>
            <a:r>
              <a:rPr b="1" lang="en">
                <a:solidFill>
                  <a:srgbClr val="FFFF00"/>
                </a:solidFill>
                <a:highlight>
                  <a:srgbClr val="434343"/>
                </a:highlight>
                <a:latin typeface="Montserrat"/>
                <a:ea typeface="Montserrat"/>
                <a:cs typeface="Montserrat"/>
                <a:sym typeface="Montserrat"/>
              </a:rPr>
              <a:t>(aka: practical application and “when I’m going to use this in real life”)</a:t>
            </a:r>
            <a:endParaRPr b="1">
              <a:solidFill>
                <a:srgbClr val="FFFF00"/>
              </a:solidFill>
              <a:highlight>
                <a:srgbClr val="434343"/>
              </a:highlight>
              <a:latin typeface="Montserrat"/>
              <a:ea typeface="Montserrat"/>
              <a:cs typeface="Montserrat"/>
              <a:sym typeface="Montserrat"/>
            </a:endParaRPr>
          </a:p>
        </p:txBody>
      </p:sp>
      <p:pic>
        <p:nvPicPr>
          <p:cNvPr id="329" name="Google Shape;329;p71"/>
          <p:cNvPicPr preferRelativeResize="0"/>
          <p:nvPr/>
        </p:nvPicPr>
        <p:blipFill rotWithShape="1">
          <a:blip r:embed="rId6">
            <a:alphaModFix amt="85000"/>
          </a:blip>
          <a:srcRect b="27227" l="16747" r="2464" t="6861"/>
          <a:stretch/>
        </p:blipFill>
        <p:spPr>
          <a:xfrm>
            <a:off x="365375" y="1927938"/>
            <a:ext cx="2363549" cy="1287625"/>
          </a:xfrm>
          <a:prstGeom prst="rect">
            <a:avLst/>
          </a:prstGeom>
          <a:noFill/>
          <a:ln>
            <a:noFill/>
          </a:ln>
        </p:spPr>
      </p:pic>
      <p:pic>
        <p:nvPicPr>
          <p:cNvPr id="330" name="Google Shape;330;p71"/>
          <p:cNvPicPr preferRelativeResize="0"/>
          <p:nvPr/>
        </p:nvPicPr>
        <p:blipFill>
          <a:blip r:embed="rId7">
            <a:alphaModFix/>
          </a:blip>
          <a:stretch>
            <a:fillRect/>
          </a:stretch>
        </p:blipFill>
        <p:spPr>
          <a:xfrm>
            <a:off x="2901002" y="1783288"/>
            <a:ext cx="1166926" cy="1242650"/>
          </a:xfrm>
          <a:prstGeom prst="rect">
            <a:avLst/>
          </a:prstGeom>
          <a:noFill/>
          <a:ln>
            <a:noFill/>
          </a:ln>
        </p:spPr>
      </p:pic>
      <p:pic>
        <p:nvPicPr>
          <p:cNvPr id="331" name="Google Shape;331;p71"/>
          <p:cNvPicPr preferRelativeResize="0"/>
          <p:nvPr/>
        </p:nvPicPr>
        <p:blipFill>
          <a:blip r:embed="rId8">
            <a:alphaModFix/>
          </a:blip>
          <a:stretch>
            <a:fillRect/>
          </a:stretch>
        </p:blipFill>
        <p:spPr>
          <a:xfrm>
            <a:off x="5446550" y="1783302"/>
            <a:ext cx="1242650" cy="1035542"/>
          </a:xfrm>
          <a:prstGeom prst="rect">
            <a:avLst/>
          </a:prstGeom>
          <a:noFill/>
          <a:ln>
            <a:noFill/>
          </a:ln>
        </p:spPr>
      </p:pic>
      <p:pic>
        <p:nvPicPr>
          <p:cNvPr id="332" name="Google Shape;332;p71"/>
          <p:cNvPicPr preferRelativeResize="0"/>
          <p:nvPr/>
        </p:nvPicPr>
        <p:blipFill>
          <a:blip r:embed="rId9">
            <a:alphaModFix/>
          </a:blip>
          <a:stretch>
            <a:fillRect/>
          </a:stretch>
        </p:blipFill>
        <p:spPr>
          <a:xfrm>
            <a:off x="141216" y="4537775"/>
            <a:ext cx="478035" cy="424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5"/>
                                        </p:tgtEl>
                                        <p:attrNameLst>
                                          <p:attrName>style.visibility</p:attrName>
                                        </p:attrNameLst>
                                      </p:cBhvr>
                                      <p:to>
                                        <p:strVal val="visible"/>
                                      </p:to>
                                    </p:set>
                                    <p:animEffect filter="fade" transition="in">
                                      <p:cBhvr>
                                        <p:cTn dur="1000"/>
                                        <p:tgtEl>
                                          <p:spTgt spid="325"/>
                                        </p:tgtEl>
                                      </p:cBhvr>
                                    </p:animEffect>
                                  </p:childTnLst>
                                </p:cTn>
                              </p:par>
                              <p:par>
                                <p:cTn fill="hold" nodeType="withEffect" presetClass="entr" presetID="10" presetSubtype="0">
                                  <p:stCondLst>
                                    <p:cond delay="0"/>
                                  </p:stCondLst>
                                  <p:childTnLst>
                                    <p:set>
                                      <p:cBhvr>
                                        <p:cTn dur="1" fill="hold">
                                          <p:stCondLst>
                                            <p:cond delay="0"/>
                                          </p:stCondLst>
                                        </p:cTn>
                                        <p:tgtEl>
                                          <p:spTgt spid="324"/>
                                        </p:tgtEl>
                                        <p:attrNameLst>
                                          <p:attrName>style.visibility</p:attrName>
                                        </p:attrNameLst>
                                      </p:cBhvr>
                                      <p:to>
                                        <p:strVal val="visible"/>
                                      </p:to>
                                    </p:set>
                                    <p:animEffect filter="fade" transition="in">
                                      <p:cBhvr>
                                        <p:cTn dur="1000"/>
                                        <p:tgtEl>
                                          <p:spTgt spid="324"/>
                                        </p:tgtEl>
                                      </p:cBhvr>
                                    </p:animEffect>
                                  </p:childTnLst>
                                </p:cTn>
                              </p:par>
                              <p:par>
                                <p:cTn fill="hold" nodeType="withEffect" presetClass="entr" presetID="10" presetSubtype="0">
                                  <p:stCondLst>
                                    <p:cond delay="0"/>
                                  </p:stCondLst>
                                  <p:childTnLst>
                                    <p:set>
                                      <p:cBhvr>
                                        <p:cTn dur="1" fill="hold">
                                          <p:stCondLst>
                                            <p:cond delay="0"/>
                                          </p:stCondLst>
                                        </p:cTn>
                                        <p:tgtEl>
                                          <p:spTgt spid="326"/>
                                        </p:tgtEl>
                                        <p:attrNameLst>
                                          <p:attrName>style.visibility</p:attrName>
                                        </p:attrNameLst>
                                      </p:cBhvr>
                                      <p:to>
                                        <p:strVal val="visible"/>
                                      </p:to>
                                    </p:set>
                                    <p:animEffect filter="fade" transition="in">
                                      <p:cBhvr>
                                        <p:cTn dur="1000"/>
                                        <p:tgtEl>
                                          <p:spTgt spid="326"/>
                                        </p:tgtEl>
                                      </p:cBhvr>
                                    </p:animEffect>
                                  </p:childTnLst>
                                </p:cTn>
                              </p:par>
                              <p:par>
                                <p:cTn fill="hold" nodeType="withEffect" presetClass="entr" presetID="10" presetSubtype="0">
                                  <p:stCondLst>
                                    <p:cond delay="0"/>
                                  </p:stCondLst>
                                  <p:childTnLst>
                                    <p:set>
                                      <p:cBhvr>
                                        <p:cTn dur="1" fill="hold">
                                          <p:stCondLst>
                                            <p:cond delay="0"/>
                                          </p:stCondLst>
                                        </p:cTn>
                                        <p:tgtEl>
                                          <p:spTgt spid="329"/>
                                        </p:tgtEl>
                                        <p:attrNameLst>
                                          <p:attrName>style.visibility</p:attrName>
                                        </p:attrNameLst>
                                      </p:cBhvr>
                                      <p:to>
                                        <p:strVal val="visible"/>
                                      </p:to>
                                    </p:set>
                                    <p:animEffect filter="fade" transition="in">
                                      <p:cBhvr>
                                        <p:cTn dur="1000"/>
                                        <p:tgtEl>
                                          <p:spTgt spid="329"/>
                                        </p:tgtEl>
                                      </p:cBhvr>
                                    </p:animEffect>
                                  </p:childTnLst>
                                </p:cTn>
                              </p:par>
                              <p:par>
                                <p:cTn fill="hold" nodeType="withEffect" presetClass="entr" presetID="10" presetSubtype="0">
                                  <p:stCondLst>
                                    <p:cond delay="0"/>
                                  </p:stCondLst>
                                  <p:childTnLst>
                                    <p:set>
                                      <p:cBhvr>
                                        <p:cTn dur="1" fill="hold">
                                          <p:stCondLst>
                                            <p:cond delay="0"/>
                                          </p:stCondLst>
                                        </p:cTn>
                                        <p:tgtEl>
                                          <p:spTgt spid="330"/>
                                        </p:tgtEl>
                                        <p:attrNameLst>
                                          <p:attrName>style.visibility</p:attrName>
                                        </p:attrNameLst>
                                      </p:cBhvr>
                                      <p:to>
                                        <p:strVal val="visible"/>
                                      </p:to>
                                    </p:set>
                                    <p:animEffect filter="fade" transition="in">
                                      <p:cBhvr>
                                        <p:cTn dur="1000"/>
                                        <p:tgtEl>
                                          <p:spTgt spid="33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FC002"/>
            </a:gs>
            <a:gs pos="100000">
              <a:srgbClr val="795B04"/>
            </a:gs>
          </a:gsLst>
          <a:path path="circle">
            <a:fillToRect b="50%" l="50%" r="50%" t="50%"/>
          </a:path>
          <a:tileRect/>
        </a:gradFill>
      </p:bgPr>
    </p:bg>
    <p:spTree>
      <p:nvGrpSpPr>
        <p:cNvPr id="336" name="Shape 336"/>
        <p:cNvGrpSpPr/>
        <p:nvPr/>
      </p:nvGrpSpPr>
      <p:grpSpPr>
        <a:xfrm>
          <a:off x="0" y="0"/>
          <a:ext cx="0" cy="0"/>
          <a:chOff x="0" y="0"/>
          <a:chExt cx="0" cy="0"/>
        </a:xfrm>
      </p:grpSpPr>
      <p:sp>
        <p:nvSpPr>
          <p:cNvPr id="337" name="Google Shape;337;p72"/>
          <p:cNvSpPr txBox="1"/>
          <p:nvPr/>
        </p:nvSpPr>
        <p:spPr>
          <a:xfrm>
            <a:off x="1388175" y="1265088"/>
            <a:ext cx="3299400" cy="708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700">
                <a:solidFill>
                  <a:srgbClr val="980000"/>
                </a:solidFill>
                <a:latin typeface="Montserrat"/>
                <a:ea typeface="Montserrat"/>
                <a:cs typeface="Montserrat"/>
                <a:sym typeface="Montserrat"/>
              </a:rPr>
              <a:t>If you believe in equality, say ‘no’ to party cut pizza!</a:t>
            </a:r>
            <a:endParaRPr b="1" sz="1700">
              <a:solidFill>
                <a:srgbClr val="980000"/>
              </a:solidFill>
              <a:latin typeface="Montserrat"/>
              <a:ea typeface="Montserrat"/>
              <a:cs typeface="Montserrat"/>
              <a:sym typeface="Montserrat"/>
            </a:endParaRPr>
          </a:p>
        </p:txBody>
      </p:sp>
      <p:pic>
        <p:nvPicPr>
          <p:cNvPr id="338" name="Google Shape;338;p72"/>
          <p:cNvPicPr preferRelativeResize="0"/>
          <p:nvPr/>
        </p:nvPicPr>
        <p:blipFill>
          <a:blip r:embed="rId3">
            <a:alphaModFix/>
          </a:blip>
          <a:stretch>
            <a:fillRect/>
          </a:stretch>
        </p:blipFill>
        <p:spPr>
          <a:xfrm>
            <a:off x="4845525" y="963624"/>
            <a:ext cx="2621800" cy="1310900"/>
          </a:xfrm>
          <a:prstGeom prst="rect">
            <a:avLst/>
          </a:prstGeom>
          <a:noFill/>
          <a:ln>
            <a:noFill/>
          </a:ln>
        </p:spPr>
      </p:pic>
      <p:sp>
        <p:nvSpPr>
          <p:cNvPr id="339" name="Google Shape;339;p72">
            <a:hlinkClick r:id="rId4"/>
          </p:cNvPr>
          <p:cNvSpPr/>
          <p:nvPr/>
        </p:nvSpPr>
        <p:spPr>
          <a:xfrm>
            <a:off x="0" y="5207000"/>
            <a:ext cx="12600" cy="1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72"/>
          <p:cNvSpPr txBox="1"/>
          <p:nvPr/>
        </p:nvSpPr>
        <p:spPr>
          <a:xfrm>
            <a:off x="4350450" y="4720750"/>
            <a:ext cx="4793700" cy="424500"/>
          </a:xfrm>
          <a:prstGeom prst="rect">
            <a:avLst/>
          </a:prstGeom>
          <a:gradFill>
            <a:gsLst>
              <a:gs pos="0">
                <a:srgbClr val="515151"/>
              </a:gs>
              <a:gs pos="100000">
                <a:srgbClr val="101010"/>
              </a:gs>
            </a:gsLst>
            <a:lin ang="5400012" scaled="0"/>
          </a:gra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rgbClr val="FFFF00"/>
                </a:solidFill>
                <a:latin typeface="Varela Round"/>
                <a:ea typeface="Varela Round"/>
                <a:cs typeface="Varela Round"/>
                <a:sym typeface="Varela Round"/>
              </a:rPr>
              <a:t>Take notes, ask questions</a:t>
            </a:r>
            <a:r>
              <a:rPr b="1" lang="en" sz="1800">
                <a:solidFill>
                  <a:srgbClr val="FFFF00"/>
                </a:solidFill>
                <a:latin typeface="Varela Round"/>
                <a:ea typeface="Varela Round"/>
                <a:cs typeface="Varela Round"/>
                <a:sym typeface="Varela Round"/>
              </a:rPr>
              <a:t>, offer examples</a:t>
            </a:r>
            <a:endParaRPr b="1" sz="1800">
              <a:solidFill>
                <a:srgbClr val="FFFF00"/>
              </a:solidFill>
              <a:latin typeface="Varela Round"/>
              <a:ea typeface="Varela Round"/>
              <a:cs typeface="Varela Round"/>
              <a:sym typeface="Varela Round"/>
            </a:endParaRPr>
          </a:p>
        </p:txBody>
      </p:sp>
      <p:sp>
        <p:nvSpPr>
          <p:cNvPr id="341" name="Google Shape;341;p72"/>
          <p:cNvSpPr txBox="1"/>
          <p:nvPr/>
        </p:nvSpPr>
        <p:spPr>
          <a:xfrm>
            <a:off x="1045800" y="2447700"/>
            <a:ext cx="7052400" cy="8772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b="1" lang="en" sz="1800">
                <a:solidFill>
                  <a:schemeClr val="dk1"/>
                </a:solidFill>
                <a:latin typeface="Montserrat"/>
                <a:ea typeface="Montserrat"/>
                <a:cs typeface="Montserrat"/>
                <a:sym typeface="Montserrat"/>
              </a:rPr>
              <a:t>Equally-sized pieces of pizza are examples of </a:t>
            </a:r>
            <a:r>
              <a:rPr b="1" lang="en" sz="1800" u="sng">
                <a:solidFill>
                  <a:schemeClr val="dk1"/>
                </a:solidFill>
                <a:latin typeface="Montserrat"/>
                <a:ea typeface="Montserrat"/>
                <a:cs typeface="Montserrat"/>
                <a:sym typeface="Montserrat"/>
              </a:rPr>
              <a:t>fractional units</a:t>
            </a:r>
            <a:r>
              <a:rPr b="1" lang="en" sz="1800">
                <a:solidFill>
                  <a:schemeClr val="dk1"/>
                </a:solidFill>
                <a:latin typeface="Montserrat"/>
                <a:ea typeface="Montserrat"/>
                <a:cs typeface="Montserrat"/>
                <a:sym typeface="Montserrat"/>
              </a:rPr>
              <a:t>. Each slice represents a </a:t>
            </a:r>
            <a:r>
              <a:rPr b="1" lang="en" sz="1800" u="sng">
                <a:solidFill>
                  <a:schemeClr val="dk1"/>
                </a:solidFill>
                <a:latin typeface="Montserrat"/>
                <a:ea typeface="Montserrat"/>
                <a:cs typeface="Montserrat"/>
                <a:sym typeface="Montserrat"/>
              </a:rPr>
              <a:t>unit fraction</a:t>
            </a:r>
            <a:r>
              <a:rPr b="1" lang="en" sz="1800">
                <a:solidFill>
                  <a:schemeClr val="dk1"/>
                </a:solidFill>
                <a:latin typeface="Montserrat"/>
                <a:ea typeface="Montserrat"/>
                <a:cs typeface="Montserrat"/>
                <a:sym typeface="Montserrat"/>
              </a:rPr>
              <a:t>.</a:t>
            </a:r>
            <a:endParaRPr b="1" sz="1800" u="sng">
              <a:solidFill>
                <a:schemeClr val="dk1"/>
              </a:solidFill>
              <a:latin typeface="Montserrat"/>
              <a:ea typeface="Montserrat"/>
              <a:cs typeface="Montserrat"/>
              <a:sym typeface="Montserrat"/>
            </a:endParaRPr>
          </a:p>
        </p:txBody>
      </p:sp>
      <p:pic>
        <p:nvPicPr>
          <p:cNvPr id="342" name="Google Shape;342;p72"/>
          <p:cNvPicPr preferRelativeResize="0"/>
          <p:nvPr/>
        </p:nvPicPr>
        <p:blipFill>
          <a:blip r:embed="rId5">
            <a:alphaModFix/>
          </a:blip>
          <a:stretch>
            <a:fillRect/>
          </a:stretch>
        </p:blipFill>
        <p:spPr>
          <a:xfrm>
            <a:off x="877150" y="963635"/>
            <a:ext cx="2267501" cy="1310899"/>
          </a:xfrm>
          <a:prstGeom prst="rect">
            <a:avLst/>
          </a:prstGeom>
          <a:noFill/>
          <a:ln>
            <a:noFill/>
          </a:ln>
        </p:spPr>
      </p:pic>
      <p:pic>
        <p:nvPicPr>
          <p:cNvPr id="343" name="Google Shape;343;p72"/>
          <p:cNvPicPr preferRelativeResize="0"/>
          <p:nvPr/>
        </p:nvPicPr>
        <p:blipFill>
          <a:blip r:embed="rId6">
            <a:alphaModFix/>
          </a:blip>
          <a:stretch>
            <a:fillRect/>
          </a:stretch>
        </p:blipFill>
        <p:spPr>
          <a:xfrm>
            <a:off x="5987025" y="869825"/>
            <a:ext cx="1954575" cy="1498518"/>
          </a:xfrm>
          <a:prstGeom prst="rect">
            <a:avLst/>
          </a:prstGeom>
          <a:noFill/>
          <a:ln>
            <a:noFill/>
          </a:ln>
        </p:spPr>
      </p:pic>
      <p:sp>
        <p:nvSpPr>
          <p:cNvPr id="344" name="Google Shape;344;p72"/>
          <p:cNvSpPr txBox="1"/>
          <p:nvPr/>
        </p:nvSpPr>
        <p:spPr>
          <a:xfrm>
            <a:off x="723825" y="3338325"/>
            <a:ext cx="3848100" cy="10851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b="1" lang="en" sz="1500" u="sng">
                <a:solidFill>
                  <a:schemeClr val="dk1"/>
                </a:solidFill>
                <a:highlight>
                  <a:srgbClr val="000000"/>
                </a:highlight>
                <a:latin typeface="Montserrat"/>
                <a:ea typeface="Montserrat"/>
                <a:cs typeface="Montserrat"/>
                <a:sym typeface="Montserrat"/>
              </a:rPr>
              <a:t>unit</a:t>
            </a:r>
            <a:r>
              <a:rPr lang="en" sz="1500" u="sng">
                <a:solidFill>
                  <a:schemeClr val="dk1"/>
                </a:solidFill>
                <a:highlight>
                  <a:srgbClr val="000000"/>
                </a:highlight>
                <a:latin typeface="Montserrat"/>
                <a:ea typeface="Montserrat"/>
                <a:cs typeface="Montserrat"/>
                <a:sym typeface="Montserrat"/>
              </a:rPr>
              <a:t> </a:t>
            </a:r>
            <a:r>
              <a:rPr b="1" lang="en" sz="1500" u="sng">
                <a:solidFill>
                  <a:schemeClr val="dk1"/>
                </a:solidFill>
                <a:highlight>
                  <a:srgbClr val="000000"/>
                </a:highlight>
                <a:latin typeface="Montserrat"/>
                <a:ea typeface="Montserrat"/>
                <a:cs typeface="Montserrat"/>
                <a:sym typeface="Montserrat"/>
              </a:rPr>
              <a:t>fraction</a:t>
            </a:r>
            <a:r>
              <a:rPr lang="en" sz="1500">
                <a:solidFill>
                  <a:schemeClr val="dk1"/>
                </a:solidFill>
                <a:highlight>
                  <a:srgbClr val="000000"/>
                </a:highlight>
                <a:latin typeface="Montserrat"/>
                <a:ea typeface="Montserrat"/>
                <a:cs typeface="Montserrat"/>
                <a:sym typeface="Montserrat"/>
              </a:rPr>
              <a:t> - </a:t>
            </a:r>
            <a:r>
              <a:rPr lang="en">
                <a:solidFill>
                  <a:schemeClr val="dk1"/>
                </a:solidFill>
                <a:highlight>
                  <a:srgbClr val="000000"/>
                </a:highlight>
                <a:latin typeface="Montserrat"/>
                <a:ea typeface="Montserrat"/>
                <a:cs typeface="Montserrat"/>
                <a:sym typeface="Montserrat"/>
              </a:rPr>
              <a:t>one part of an equally partitioned whole; a fraction with a numerator of 1  (examples: one-half, </a:t>
            </a:r>
            <a:r>
              <a:rPr lang="en" sz="1500">
                <a:solidFill>
                  <a:schemeClr val="dk1"/>
                </a:solidFill>
                <a:highlight>
                  <a:srgbClr val="000000"/>
                </a:highlight>
                <a:latin typeface="Montserrat"/>
                <a:ea typeface="Montserrat"/>
                <a:cs typeface="Montserrat"/>
                <a:sym typeface="Montserrat"/>
              </a:rPr>
              <a:t>⅓</a:t>
            </a:r>
            <a:r>
              <a:rPr lang="en">
                <a:solidFill>
                  <a:schemeClr val="dk1"/>
                </a:solidFill>
                <a:highlight>
                  <a:srgbClr val="000000"/>
                </a:highlight>
                <a:latin typeface="Montserrat"/>
                <a:ea typeface="Montserrat"/>
                <a:cs typeface="Montserrat"/>
                <a:sym typeface="Montserrat"/>
              </a:rPr>
              <a:t>)</a:t>
            </a:r>
            <a:endParaRPr>
              <a:solidFill>
                <a:schemeClr val="dk1"/>
              </a:solidFill>
              <a:highlight>
                <a:srgbClr val="000000"/>
              </a:highlight>
              <a:latin typeface="Montserrat"/>
              <a:ea typeface="Montserrat"/>
              <a:cs typeface="Montserrat"/>
              <a:sym typeface="Montserrat"/>
            </a:endParaRPr>
          </a:p>
        </p:txBody>
      </p:sp>
      <p:sp>
        <p:nvSpPr>
          <p:cNvPr id="345" name="Google Shape;345;p72"/>
          <p:cNvSpPr txBox="1"/>
          <p:nvPr/>
        </p:nvSpPr>
        <p:spPr>
          <a:xfrm>
            <a:off x="4785375" y="3338325"/>
            <a:ext cx="3634800" cy="10698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b="1" lang="en" sz="1500" u="sng">
                <a:solidFill>
                  <a:schemeClr val="dk1"/>
                </a:solidFill>
                <a:highlight>
                  <a:srgbClr val="000000"/>
                </a:highlight>
                <a:latin typeface="Montserrat"/>
                <a:ea typeface="Montserrat"/>
                <a:cs typeface="Montserrat"/>
                <a:sym typeface="Montserrat"/>
              </a:rPr>
              <a:t>fractional unit</a:t>
            </a:r>
            <a:r>
              <a:rPr lang="en" sz="1500">
                <a:solidFill>
                  <a:schemeClr val="dk1"/>
                </a:solidFill>
                <a:highlight>
                  <a:srgbClr val="000000"/>
                </a:highlight>
                <a:latin typeface="Montserrat"/>
                <a:ea typeface="Montserrat"/>
                <a:cs typeface="Montserrat"/>
                <a:sym typeface="Montserrat"/>
              </a:rPr>
              <a:t> - the name for </a:t>
            </a:r>
            <a:r>
              <a:rPr lang="en">
                <a:solidFill>
                  <a:schemeClr val="dk1"/>
                </a:solidFill>
                <a:highlight>
                  <a:srgbClr val="000000"/>
                </a:highlight>
                <a:latin typeface="Montserrat"/>
                <a:ea typeface="Montserrat"/>
                <a:cs typeface="Montserrat"/>
                <a:sym typeface="Montserrat"/>
              </a:rPr>
              <a:t>the part of an equally partitioned whole  (examples: halves, eighths)</a:t>
            </a:r>
            <a:endParaRPr>
              <a:solidFill>
                <a:schemeClr val="dk1"/>
              </a:solidFill>
              <a:highlight>
                <a:srgbClr val="000000"/>
              </a:highlight>
              <a:latin typeface="Montserrat"/>
              <a:ea typeface="Montserrat"/>
              <a:cs typeface="Montserrat"/>
              <a:sym typeface="Montserrat"/>
            </a:endParaRPr>
          </a:p>
        </p:txBody>
      </p:sp>
      <p:sp>
        <p:nvSpPr>
          <p:cNvPr id="346" name="Google Shape;346;p72"/>
          <p:cNvSpPr txBox="1"/>
          <p:nvPr>
            <p:ph idx="4294967295" type="title"/>
          </p:nvPr>
        </p:nvSpPr>
        <p:spPr>
          <a:xfrm>
            <a:off x="455400" y="61000"/>
            <a:ext cx="8233200" cy="871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2520">
                <a:latin typeface="Luckiest Guy"/>
                <a:ea typeface="Luckiest Guy"/>
                <a:cs typeface="Luckiest Guy"/>
                <a:sym typeface="Luckiest Guy"/>
              </a:rPr>
              <a:t>learn</a:t>
            </a:r>
            <a:r>
              <a:rPr lang="en" sz="2300"/>
              <a:t>: That we express fractions in many ways everyday.</a:t>
            </a:r>
            <a:endParaRPr sz="2300"/>
          </a:p>
        </p:txBody>
      </p:sp>
      <p:pic>
        <p:nvPicPr>
          <p:cNvPr id="347" name="Google Shape;347;p72"/>
          <p:cNvPicPr preferRelativeResize="0"/>
          <p:nvPr/>
        </p:nvPicPr>
        <p:blipFill>
          <a:blip r:embed="rId7">
            <a:alphaModFix/>
          </a:blip>
          <a:stretch>
            <a:fillRect/>
          </a:stretch>
        </p:blipFill>
        <p:spPr>
          <a:xfrm>
            <a:off x="141216" y="4537775"/>
            <a:ext cx="478035" cy="424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2" presetSubtype="8">
                                  <p:stCondLst>
                                    <p:cond delay="0"/>
                                  </p:stCondLst>
                                  <p:childTnLst>
                                    <p:anim calcmode="lin" valueType="num">
                                      <p:cBhvr additive="base">
                                        <p:cTn dur="1000"/>
                                        <p:tgtEl>
                                          <p:spTgt spid="342"/>
                                        </p:tgtEl>
                                        <p:attrNameLst>
                                          <p:attrName>ppt_x</p:attrName>
                                        </p:attrNameLst>
                                      </p:cBhvr>
                                      <p:tavLst>
                                        <p:tav fmla="" tm="0">
                                          <p:val>
                                            <p:strVal val="#ppt_x"/>
                                          </p:val>
                                        </p:tav>
                                        <p:tav fmla="" tm="100000">
                                          <p:val>
                                            <p:strVal val="#ppt_x-1"/>
                                          </p:val>
                                        </p:tav>
                                      </p:tavLst>
                                    </p:anim>
                                    <p:set>
                                      <p:cBhvr>
                                        <p:cTn dur="1" fill="hold">
                                          <p:stCondLst>
                                            <p:cond delay="1000"/>
                                          </p:stCondLst>
                                        </p:cTn>
                                        <p:tgtEl>
                                          <p:spTgt spid="342"/>
                                        </p:tgtEl>
                                        <p:attrNameLst>
                                          <p:attrName>style.visibility</p:attrName>
                                        </p:attrNameLst>
                                      </p:cBhvr>
                                      <p:to>
                                        <p:strVal val="hidden"/>
                                      </p:to>
                                    </p:set>
                                  </p:childTnLst>
                                </p:cTn>
                              </p:par>
                              <p:par>
                                <p:cTn fill="hold" nodeType="withEffect" presetClass="exit" presetID="2" presetSubtype="8">
                                  <p:stCondLst>
                                    <p:cond delay="0"/>
                                  </p:stCondLst>
                                  <p:childTnLst>
                                    <p:anim calcmode="lin" valueType="num">
                                      <p:cBhvr additive="base">
                                        <p:cTn dur="1000"/>
                                        <p:tgtEl>
                                          <p:spTgt spid="343"/>
                                        </p:tgtEl>
                                        <p:attrNameLst>
                                          <p:attrName>ppt_x</p:attrName>
                                        </p:attrNameLst>
                                      </p:cBhvr>
                                      <p:tavLst>
                                        <p:tav fmla="" tm="0">
                                          <p:val>
                                            <p:strVal val="#ppt_x"/>
                                          </p:val>
                                        </p:tav>
                                        <p:tav fmla="" tm="100000">
                                          <p:val>
                                            <p:strVal val="#ppt_x-1"/>
                                          </p:val>
                                        </p:tav>
                                      </p:tavLst>
                                    </p:anim>
                                    <p:set>
                                      <p:cBhvr>
                                        <p:cTn dur="1" fill="hold">
                                          <p:stCondLst>
                                            <p:cond delay="1000"/>
                                          </p:stCondLst>
                                        </p:cTn>
                                        <p:tgtEl>
                                          <p:spTgt spid="343"/>
                                        </p:tgtEl>
                                        <p:attrNameLst>
                                          <p:attrName>style.visibility</p:attrName>
                                        </p:attrNameLst>
                                      </p:cBhvr>
                                      <p:to>
                                        <p:strVal val="hidden"/>
                                      </p:to>
                                    </p:set>
                                  </p:childTnLst>
                                </p:cTn>
                              </p:par>
                              <p:par>
                                <p:cTn fill="hold" nodeType="withEffect" presetClass="entr" presetID="2" presetSubtype="2">
                                  <p:stCondLst>
                                    <p:cond delay="0"/>
                                  </p:stCondLst>
                                  <p:childTnLst>
                                    <p:set>
                                      <p:cBhvr>
                                        <p:cTn dur="1" fill="hold">
                                          <p:stCondLst>
                                            <p:cond delay="0"/>
                                          </p:stCondLst>
                                        </p:cTn>
                                        <p:tgtEl>
                                          <p:spTgt spid="338"/>
                                        </p:tgtEl>
                                        <p:attrNameLst>
                                          <p:attrName>style.visibility</p:attrName>
                                        </p:attrNameLst>
                                      </p:cBhvr>
                                      <p:to>
                                        <p:strVal val="visible"/>
                                      </p:to>
                                    </p:set>
                                    <p:anim calcmode="lin" valueType="num">
                                      <p:cBhvr additive="base">
                                        <p:cTn dur="1500"/>
                                        <p:tgtEl>
                                          <p:spTgt spid="338"/>
                                        </p:tgtEl>
                                        <p:attrNameLst>
                                          <p:attrName>ppt_x</p:attrName>
                                        </p:attrNameLst>
                                      </p:cBhvr>
                                      <p:tavLst>
                                        <p:tav fmla="" tm="0">
                                          <p:val>
                                            <p:strVal val="#ppt_x+1"/>
                                          </p:val>
                                        </p:tav>
                                        <p:tav fmla="" tm="100000">
                                          <p:val>
                                            <p:strVal val="#ppt_x"/>
                                          </p:val>
                                        </p:tav>
                                      </p:tavLst>
                                    </p:anim>
                                  </p:childTnLst>
                                </p:cTn>
                              </p:par>
                            </p:childTnLst>
                          </p:cTn>
                        </p:par>
                        <p:par>
                          <p:cTn fill="hold">
                            <p:stCondLst>
                              <p:cond delay="1500"/>
                            </p:stCondLst>
                            <p:childTnLst>
                              <p:par>
                                <p:cTn fill="hold" nodeType="afterEffect" presetClass="entr" presetID="23" presetSubtype="16">
                                  <p:stCondLst>
                                    <p:cond delay="0"/>
                                  </p:stCondLst>
                                  <p:childTnLst>
                                    <p:set>
                                      <p:cBhvr>
                                        <p:cTn dur="1" fill="hold">
                                          <p:stCondLst>
                                            <p:cond delay="0"/>
                                          </p:stCondLst>
                                        </p:cTn>
                                        <p:tgtEl>
                                          <p:spTgt spid="337"/>
                                        </p:tgtEl>
                                        <p:attrNameLst>
                                          <p:attrName>style.visibility</p:attrName>
                                        </p:attrNameLst>
                                      </p:cBhvr>
                                      <p:to>
                                        <p:strVal val="visible"/>
                                      </p:to>
                                    </p:set>
                                    <p:anim calcmode="lin" valueType="num">
                                      <p:cBhvr additive="base">
                                        <p:cTn dur="1000"/>
                                        <p:tgtEl>
                                          <p:spTgt spid="337"/>
                                        </p:tgtEl>
                                        <p:attrNameLst>
                                          <p:attrName>ppt_w</p:attrName>
                                        </p:attrNameLst>
                                      </p:cBhvr>
                                      <p:tavLst>
                                        <p:tav fmla="" tm="0">
                                          <p:val>
                                            <p:strVal val="0"/>
                                          </p:val>
                                        </p:tav>
                                        <p:tav fmla="" tm="100000">
                                          <p:val>
                                            <p:strVal val="#ppt_w"/>
                                          </p:val>
                                        </p:tav>
                                      </p:tavLst>
                                    </p:anim>
                                    <p:anim calcmode="lin" valueType="num">
                                      <p:cBhvr additive="base">
                                        <p:cTn dur="1000"/>
                                        <p:tgtEl>
                                          <p:spTgt spid="337"/>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sp>
        <p:nvSpPr>
          <p:cNvPr id="352" name="Google Shape;352;p73"/>
          <p:cNvSpPr txBox="1"/>
          <p:nvPr/>
        </p:nvSpPr>
        <p:spPr>
          <a:xfrm>
            <a:off x="333025" y="755000"/>
            <a:ext cx="8239800" cy="769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900">
                <a:latin typeface="Montserrat"/>
                <a:ea typeface="Montserrat"/>
                <a:cs typeface="Montserrat"/>
                <a:sym typeface="Montserrat"/>
              </a:rPr>
              <a:t>The name and size of the fractional unit change according to how many share result from the partitioning.</a:t>
            </a:r>
            <a:endParaRPr sz="1900">
              <a:latin typeface="Montserrat"/>
              <a:ea typeface="Montserrat"/>
              <a:cs typeface="Montserrat"/>
              <a:sym typeface="Montserrat"/>
            </a:endParaRPr>
          </a:p>
        </p:txBody>
      </p:sp>
      <p:sp>
        <p:nvSpPr>
          <p:cNvPr id="353" name="Google Shape;353;p73"/>
          <p:cNvSpPr txBox="1"/>
          <p:nvPr/>
        </p:nvSpPr>
        <p:spPr>
          <a:xfrm>
            <a:off x="5784175" y="4720750"/>
            <a:ext cx="3360000" cy="424500"/>
          </a:xfrm>
          <a:prstGeom prst="rect">
            <a:avLst/>
          </a:prstGeom>
          <a:gradFill>
            <a:gsLst>
              <a:gs pos="0">
                <a:srgbClr val="515151"/>
              </a:gs>
              <a:gs pos="100000">
                <a:srgbClr val="101010"/>
              </a:gs>
            </a:gsLst>
            <a:lin ang="5400012" scaled="0"/>
          </a:gra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rgbClr val="FFFF00"/>
                </a:solidFill>
                <a:latin typeface="Varela Round"/>
                <a:ea typeface="Varela Round"/>
                <a:cs typeface="Varela Round"/>
                <a:sym typeface="Varela Round"/>
              </a:rPr>
              <a:t>Take notes, ask questions</a:t>
            </a:r>
            <a:endParaRPr b="1" sz="1800">
              <a:solidFill>
                <a:srgbClr val="FFFF00"/>
              </a:solidFill>
              <a:latin typeface="Varela Round"/>
              <a:ea typeface="Varela Round"/>
              <a:cs typeface="Varela Round"/>
              <a:sym typeface="Varela Round"/>
            </a:endParaRPr>
          </a:p>
        </p:txBody>
      </p:sp>
      <p:pic>
        <p:nvPicPr>
          <p:cNvPr id="354" name="Google Shape;354;p73"/>
          <p:cNvPicPr preferRelativeResize="0"/>
          <p:nvPr/>
        </p:nvPicPr>
        <p:blipFill rotWithShape="1">
          <a:blip r:embed="rId3">
            <a:alphaModFix/>
          </a:blip>
          <a:srcRect b="62415" l="20209" r="48364" t="9673"/>
          <a:stretch/>
        </p:blipFill>
        <p:spPr>
          <a:xfrm>
            <a:off x="3527422" y="1605627"/>
            <a:ext cx="2089164" cy="1391694"/>
          </a:xfrm>
          <a:prstGeom prst="rect">
            <a:avLst/>
          </a:prstGeom>
          <a:noFill/>
          <a:ln>
            <a:noFill/>
          </a:ln>
        </p:spPr>
      </p:pic>
      <p:pic>
        <p:nvPicPr>
          <p:cNvPr id="355" name="Google Shape;355;p73"/>
          <p:cNvPicPr preferRelativeResize="0"/>
          <p:nvPr/>
        </p:nvPicPr>
        <p:blipFill rotWithShape="1">
          <a:blip r:embed="rId4">
            <a:alphaModFix/>
          </a:blip>
          <a:srcRect b="32066" l="15150" r="54890" t="37206"/>
          <a:stretch/>
        </p:blipFill>
        <p:spPr>
          <a:xfrm rot="5400000">
            <a:off x="2651427" y="2113790"/>
            <a:ext cx="1915078" cy="1473132"/>
          </a:xfrm>
          <a:prstGeom prst="rect">
            <a:avLst/>
          </a:prstGeom>
          <a:noFill/>
          <a:ln>
            <a:noFill/>
          </a:ln>
        </p:spPr>
      </p:pic>
      <p:pic>
        <p:nvPicPr>
          <p:cNvPr id="356" name="Google Shape;356;p73"/>
          <p:cNvPicPr preferRelativeResize="0"/>
          <p:nvPr/>
        </p:nvPicPr>
        <p:blipFill rotWithShape="1">
          <a:blip r:embed="rId4">
            <a:alphaModFix/>
          </a:blip>
          <a:srcRect b="63517" l="20450" r="49695" t="6593"/>
          <a:stretch/>
        </p:blipFill>
        <p:spPr>
          <a:xfrm rot="5400000">
            <a:off x="4279921" y="2426306"/>
            <a:ext cx="1908372" cy="1432936"/>
          </a:xfrm>
          <a:prstGeom prst="rect">
            <a:avLst/>
          </a:prstGeom>
          <a:noFill/>
          <a:ln>
            <a:noFill/>
          </a:ln>
        </p:spPr>
      </p:pic>
      <p:pic>
        <p:nvPicPr>
          <p:cNvPr id="357" name="Google Shape;357;p73"/>
          <p:cNvPicPr preferRelativeResize="0"/>
          <p:nvPr/>
        </p:nvPicPr>
        <p:blipFill rotWithShape="1">
          <a:blip r:embed="rId3">
            <a:alphaModFix/>
          </a:blip>
          <a:srcRect b="32412" l="14017" r="53300" t="36023"/>
          <a:stretch/>
        </p:blipFill>
        <p:spPr>
          <a:xfrm>
            <a:off x="3206107" y="2997329"/>
            <a:ext cx="2089162" cy="1513296"/>
          </a:xfrm>
          <a:prstGeom prst="rect">
            <a:avLst/>
          </a:prstGeom>
          <a:noFill/>
          <a:ln>
            <a:noFill/>
          </a:ln>
        </p:spPr>
      </p:pic>
      <p:pic>
        <p:nvPicPr>
          <p:cNvPr id="358" name="Google Shape;358;p73"/>
          <p:cNvPicPr preferRelativeResize="0"/>
          <p:nvPr/>
        </p:nvPicPr>
        <p:blipFill rotWithShape="1">
          <a:blip r:embed="rId5">
            <a:alphaModFix/>
          </a:blip>
          <a:srcRect b="31915" l="9566" r="52859" t="10619"/>
          <a:stretch/>
        </p:blipFill>
        <p:spPr>
          <a:xfrm>
            <a:off x="2792600" y="1677428"/>
            <a:ext cx="2606940" cy="2990133"/>
          </a:xfrm>
          <a:prstGeom prst="rect">
            <a:avLst/>
          </a:prstGeom>
          <a:noFill/>
          <a:ln>
            <a:noFill/>
          </a:ln>
        </p:spPr>
      </p:pic>
      <p:pic>
        <p:nvPicPr>
          <p:cNvPr id="359" name="Google Shape;359;p73"/>
          <p:cNvPicPr preferRelativeResize="0"/>
          <p:nvPr/>
        </p:nvPicPr>
        <p:blipFill rotWithShape="1">
          <a:blip r:embed="rId6">
            <a:alphaModFix/>
          </a:blip>
          <a:srcRect b="29200" l="10550" r="51729" t="9298"/>
          <a:stretch/>
        </p:blipFill>
        <p:spPr>
          <a:xfrm rot="10800000">
            <a:off x="3506760" y="1262812"/>
            <a:ext cx="2606940" cy="3187845"/>
          </a:xfrm>
          <a:prstGeom prst="rect">
            <a:avLst/>
          </a:prstGeom>
          <a:noFill/>
          <a:ln>
            <a:noFill/>
          </a:ln>
        </p:spPr>
      </p:pic>
      <p:pic>
        <p:nvPicPr>
          <p:cNvPr id="360" name="Google Shape;360;p73"/>
          <p:cNvPicPr preferRelativeResize="0"/>
          <p:nvPr/>
        </p:nvPicPr>
        <p:blipFill>
          <a:blip r:embed="rId7">
            <a:alphaModFix/>
          </a:blip>
          <a:stretch>
            <a:fillRect/>
          </a:stretch>
        </p:blipFill>
        <p:spPr>
          <a:xfrm rot="-370408">
            <a:off x="2741586" y="1421623"/>
            <a:ext cx="3442328" cy="3442328"/>
          </a:xfrm>
          <a:prstGeom prst="rect">
            <a:avLst/>
          </a:prstGeom>
          <a:noFill/>
          <a:ln>
            <a:noFill/>
          </a:ln>
        </p:spPr>
      </p:pic>
      <p:cxnSp>
        <p:nvCxnSpPr>
          <p:cNvPr id="361" name="Google Shape;361;p73"/>
          <p:cNvCxnSpPr/>
          <p:nvPr/>
        </p:nvCxnSpPr>
        <p:spPr>
          <a:xfrm rot="10800000">
            <a:off x="3589625" y="1892800"/>
            <a:ext cx="1913100" cy="2312700"/>
          </a:xfrm>
          <a:prstGeom prst="straightConnector1">
            <a:avLst/>
          </a:prstGeom>
          <a:noFill/>
          <a:ln cap="flat" cmpd="sng" w="28575">
            <a:solidFill>
              <a:srgbClr val="000000"/>
            </a:solidFill>
            <a:prstDash val="lgDash"/>
            <a:round/>
            <a:headEnd len="med" w="med" type="none"/>
            <a:tailEnd len="med" w="med" type="none"/>
          </a:ln>
        </p:spPr>
      </p:cxnSp>
      <p:cxnSp>
        <p:nvCxnSpPr>
          <p:cNvPr id="362" name="Google Shape;362;p73"/>
          <p:cNvCxnSpPr/>
          <p:nvPr/>
        </p:nvCxnSpPr>
        <p:spPr>
          <a:xfrm flipH="1" rot="10800000">
            <a:off x="3230025" y="2136125"/>
            <a:ext cx="2428200" cy="1686600"/>
          </a:xfrm>
          <a:prstGeom prst="straightConnector1">
            <a:avLst/>
          </a:prstGeom>
          <a:noFill/>
          <a:ln cap="flat" cmpd="sng" w="28575">
            <a:solidFill>
              <a:schemeClr val="dk2"/>
            </a:solidFill>
            <a:prstDash val="lgDash"/>
            <a:round/>
            <a:headEnd len="med" w="med" type="none"/>
            <a:tailEnd len="med" w="med" type="none"/>
          </a:ln>
        </p:spPr>
      </p:cxnSp>
      <p:sp>
        <p:nvSpPr>
          <p:cNvPr id="363" name="Google Shape;363;p73"/>
          <p:cNvSpPr txBox="1"/>
          <p:nvPr>
            <p:ph idx="4294967295" type="title"/>
          </p:nvPr>
        </p:nvSpPr>
        <p:spPr>
          <a:xfrm>
            <a:off x="311700" y="74250"/>
            <a:ext cx="8520600" cy="615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2420">
                <a:latin typeface="Luckiest Guy"/>
                <a:ea typeface="Luckiest Guy"/>
                <a:cs typeface="Luckiest Guy"/>
                <a:sym typeface="Luckiest Guy"/>
              </a:rPr>
              <a:t>learn</a:t>
            </a:r>
            <a:r>
              <a:rPr lang="en" sz="2420"/>
              <a:t>:</a:t>
            </a:r>
            <a:r>
              <a:rPr lang="en" sz="2420">
                <a:latin typeface="Montserrat"/>
                <a:ea typeface="Montserrat"/>
                <a:cs typeface="Montserrat"/>
                <a:sym typeface="Montserrat"/>
              </a:rPr>
              <a:t> </a:t>
            </a:r>
            <a:r>
              <a:rPr lang="en" sz="2120"/>
              <a:t>To count and name the fractional units of a partitioned shape</a:t>
            </a:r>
            <a:endParaRPr sz="2120"/>
          </a:p>
        </p:txBody>
      </p:sp>
      <p:pic>
        <p:nvPicPr>
          <p:cNvPr id="364" name="Google Shape;364;p73"/>
          <p:cNvPicPr preferRelativeResize="0"/>
          <p:nvPr/>
        </p:nvPicPr>
        <p:blipFill>
          <a:blip r:embed="rId8">
            <a:alphaModFix/>
          </a:blip>
          <a:stretch>
            <a:fillRect/>
          </a:stretch>
        </p:blipFill>
        <p:spPr>
          <a:xfrm>
            <a:off x="141216" y="4537775"/>
            <a:ext cx="478035" cy="424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60"/>
                                        </p:tgtEl>
                                        <p:attrNameLst>
                                          <p:attrName>style.visibility</p:attrName>
                                        </p:attrNameLst>
                                      </p:cBhvr>
                                      <p:to>
                                        <p:strVal val="visible"/>
                                      </p:to>
                                    </p:set>
                                    <p:animEffect filter="fade" transition="in">
                                      <p:cBhvr>
                                        <p:cTn dur="1000"/>
                                        <p:tgtEl>
                                          <p:spTgt spid="36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1"/>
                                        </p:tgtEl>
                                        <p:attrNameLst>
                                          <p:attrName>style.visibility</p:attrName>
                                        </p:attrNameLst>
                                      </p:cBhvr>
                                      <p:to>
                                        <p:strVal val="visible"/>
                                      </p:to>
                                    </p:set>
                                  </p:childTnLst>
                                </p:cTn>
                              </p:par>
                            </p:childTnLst>
                          </p:cTn>
                        </p:par>
                        <p:par>
                          <p:cTn fill="hold">
                            <p:stCondLst>
                              <p:cond delay="1000"/>
                            </p:stCondLst>
                            <p:childTnLst>
                              <p:par>
                                <p:cTn fill="hold" nodeType="afterEffect" presetClass="exit" presetID="1" presetSubtype="0">
                                  <p:stCondLst>
                                    <p:cond delay="0"/>
                                  </p:stCondLst>
                                  <p:childTnLst>
                                    <p:set>
                                      <p:cBhvr>
                                        <p:cTn dur="1" fill="hold">
                                          <p:stCondLst>
                                            <p:cond delay="1000"/>
                                          </p:stCondLst>
                                        </p:cTn>
                                        <p:tgtEl>
                                          <p:spTgt spid="361"/>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1000"/>
                                          </p:stCondLst>
                                        </p:cTn>
                                        <p:tgtEl>
                                          <p:spTgt spid="360"/>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35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5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2"/>
                                        </p:tgtEl>
                                        <p:attrNameLst>
                                          <p:attrName>style.visibility</p:attrName>
                                        </p:attrNameLst>
                                      </p:cBhvr>
                                      <p:to>
                                        <p:strVal val="visible"/>
                                      </p:to>
                                    </p:set>
                                    <p:animEffect filter="fade" transition="in">
                                      <p:cBhvr>
                                        <p:cTn dur="1000"/>
                                        <p:tgtEl>
                                          <p:spTgt spid="362"/>
                                        </p:tgtEl>
                                      </p:cBhvr>
                                    </p:animEffect>
                                  </p:childTnLst>
                                </p:cTn>
                              </p:par>
                            </p:childTnLst>
                          </p:cTn>
                        </p:par>
                        <p:par>
                          <p:cTn fill="hold">
                            <p:stCondLst>
                              <p:cond delay="1000"/>
                            </p:stCondLst>
                            <p:childTnLst>
                              <p:par>
                                <p:cTn fill="hold" nodeType="afterEffect" presetClass="exit" presetID="1" presetSubtype="0">
                                  <p:stCondLst>
                                    <p:cond delay="0"/>
                                  </p:stCondLst>
                                  <p:childTnLst>
                                    <p:set>
                                      <p:cBhvr>
                                        <p:cTn dur="1" fill="hold">
                                          <p:stCondLst>
                                            <p:cond delay="1000"/>
                                          </p:stCondLst>
                                        </p:cTn>
                                        <p:tgtEl>
                                          <p:spTgt spid="359"/>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1000"/>
                                          </p:stCondLst>
                                        </p:cTn>
                                        <p:tgtEl>
                                          <p:spTgt spid="358"/>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1000"/>
                                          </p:stCondLst>
                                        </p:cTn>
                                        <p:tgtEl>
                                          <p:spTgt spid="362"/>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35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5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5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5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sp>
        <p:nvSpPr>
          <p:cNvPr id="369" name="Google Shape;369;p74"/>
          <p:cNvSpPr txBox="1"/>
          <p:nvPr/>
        </p:nvSpPr>
        <p:spPr>
          <a:xfrm>
            <a:off x="5254750" y="4720750"/>
            <a:ext cx="3889200" cy="424500"/>
          </a:xfrm>
          <a:prstGeom prst="rect">
            <a:avLst/>
          </a:prstGeom>
          <a:gradFill>
            <a:gsLst>
              <a:gs pos="0">
                <a:srgbClr val="515151"/>
              </a:gs>
              <a:gs pos="100000">
                <a:srgbClr val="101010"/>
              </a:gs>
            </a:gsLst>
            <a:lin ang="5400012" scaled="0"/>
          </a:gra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rgbClr val="FFFF00"/>
                </a:solidFill>
                <a:latin typeface="Varela Round"/>
                <a:ea typeface="Varela Round"/>
                <a:cs typeface="Varela Round"/>
                <a:sym typeface="Varela Round"/>
              </a:rPr>
              <a:t>Watch, take notes, ask questions</a:t>
            </a:r>
            <a:endParaRPr b="1" sz="1800">
              <a:solidFill>
                <a:srgbClr val="FFFF00"/>
              </a:solidFill>
              <a:latin typeface="Varela Round"/>
              <a:ea typeface="Varela Round"/>
              <a:cs typeface="Varela Round"/>
              <a:sym typeface="Varela Round"/>
            </a:endParaRPr>
          </a:p>
        </p:txBody>
      </p:sp>
      <p:sp>
        <p:nvSpPr>
          <p:cNvPr id="370" name="Google Shape;370;p74"/>
          <p:cNvSpPr/>
          <p:nvPr/>
        </p:nvSpPr>
        <p:spPr>
          <a:xfrm>
            <a:off x="2151583" y="1002425"/>
            <a:ext cx="1461900" cy="1322400"/>
          </a:xfrm>
          <a:prstGeom prst="rect">
            <a:avLst/>
          </a:prstGeom>
          <a:solidFill>
            <a:schemeClr val="dk1"/>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71" name="Google Shape;371;p74"/>
          <p:cNvGrpSpPr/>
          <p:nvPr/>
        </p:nvGrpSpPr>
        <p:grpSpPr>
          <a:xfrm>
            <a:off x="1932468" y="3124071"/>
            <a:ext cx="4059864" cy="492600"/>
            <a:chOff x="1932468" y="3124071"/>
            <a:chExt cx="4059864" cy="492600"/>
          </a:xfrm>
        </p:grpSpPr>
        <p:sp>
          <p:nvSpPr>
            <p:cNvPr id="372" name="Google Shape;372;p74"/>
            <p:cNvSpPr txBox="1"/>
            <p:nvPr/>
          </p:nvSpPr>
          <p:spPr>
            <a:xfrm>
              <a:off x="4092132" y="3124071"/>
              <a:ext cx="1900200" cy="4926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lang="en" sz="2000" u="sng">
                  <a:latin typeface="Roboto"/>
                  <a:ea typeface="Roboto"/>
                  <a:cs typeface="Roboto"/>
                  <a:sym typeface="Roboto"/>
                </a:rPr>
                <a:t>halves</a:t>
              </a:r>
              <a:endParaRPr sz="1200"/>
            </a:p>
          </p:txBody>
        </p:sp>
        <p:sp>
          <p:nvSpPr>
            <p:cNvPr id="373" name="Google Shape;373;p74"/>
            <p:cNvSpPr txBox="1"/>
            <p:nvPr/>
          </p:nvSpPr>
          <p:spPr>
            <a:xfrm>
              <a:off x="1932468" y="3124071"/>
              <a:ext cx="1900200" cy="4926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lang="en" sz="2000" u="sng">
                  <a:latin typeface="Roboto"/>
                  <a:ea typeface="Roboto"/>
                  <a:cs typeface="Roboto"/>
                  <a:sym typeface="Roboto"/>
                </a:rPr>
                <a:t>wholes</a:t>
              </a:r>
              <a:endParaRPr sz="1200"/>
            </a:p>
          </p:txBody>
        </p:sp>
      </p:grpSp>
      <p:sp>
        <p:nvSpPr>
          <p:cNvPr id="374" name="Google Shape;374;p74"/>
          <p:cNvSpPr/>
          <p:nvPr/>
        </p:nvSpPr>
        <p:spPr>
          <a:xfrm>
            <a:off x="4369200" y="993250"/>
            <a:ext cx="1461900" cy="679500"/>
          </a:xfrm>
          <a:prstGeom prst="rect">
            <a:avLst/>
          </a:prstGeom>
          <a:solidFill>
            <a:schemeClr val="dk1"/>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74"/>
          <p:cNvSpPr/>
          <p:nvPr/>
        </p:nvSpPr>
        <p:spPr>
          <a:xfrm>
            <a:off x="4369200" y="1654500"/>
            <a:ext cx="1461900" cy="679500"/>
          </a:xfrm>
          <a:prstGeom prst="rect">
            <a:avLst/>
          </a:prstGeom>
          <a:solidFill>
            <a:schemeClr val="dk1"/>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74"/>
          <p:cNvSpPr txBox="1"/>
          <p:nvPr/>
        </p:nvSpPr>
        <p:spPr>
          <a:xfrm>
            <a:off x="247975" y="2392363"/>
            <a:ext cx="19893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Montserrat SemiBold"/>
                <a:ea typeface="Montserrat SemiBold"/>
                <a:cs typeface="Montserrat SemiBold"/>
                <a:sym typeface="Montserrat SemiBold"/>
              </a:rPr>
              <a:t>The shape is partitioned into …</a:t>
            </a:r>
            <a:endParaRPr>
              <a:latin typeface="Montserrat SemiBold"/>
              <a:ea typeface="Montserrat SemiBold"/>
              <a:cs typeface="Montserrat SemiBold"/>
              <a:sym typeface="Montserrat SemiBold"/>
            </a:endParaRPr>
          </a:p>
        </p:txBody>
      </p:sp>
      <p:grpSp>
        <p:nvGrpSpPr>
          <p:cNvPr id="377" name="Google Shape;377;p74"/>
          <p:cNvGrpSpPr/>
          <p:nvPr/>
        </p:nvGrpSpPr>
        <p:grpSpPr>
          <a:xfrm>
            <a:off x="1932468" y="2392363"/>
            <a:ext cx="4059864" cy="492600"/>
            <a:chOff x="1932468" y="2392363"/>
            <a:chExt cx="4059864" cy="492600"/>
          </a:xfrm>
        </p:grpSpPr>
        <p:sp>
          <p:nvSpPr>
            <p:cNvPr id="378" name="Google Shape;378;p74"/>
            <p:cNvSpPr txBox="1"/>
            <p:nvPr/>
          </p:nvSpPr>
          <p:spPr>
            <a:xfrm>
              <a:off x="4092132" y="2392363"/>
              <a:ext cx="1900200" cy="4926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lang="en" sz="2000" u="sng">
                  <a:latin typeface="Roboto"/>
                  <a:ea typeface="Roboto"/>
                  <a:cs typeface="Roboto"/>
                  <a:sym typeface="Roboto"/>
                </a:rPr>
                <a:t>t</a:t>
              </a:r>
              <a:r>
                <a:rPr lang="en" sz="2000" u="sng">
                  <a:latin typeface="Roboto"/>
                  <a:ea typeface="Roboto"/>
                  <a:cs typeface="Roboto"/>
                  <a:sym typeface="Roboto"/>
                </a:rPr>
                <a:t>wo parts</a:t>
              </a:r>
              <a:endParaRPr sz="1200"/>
            </a:p>
          </p:txBody>
        </p:sp>
        <p:sp>
          <p:nvSpPr>
            <p:cNvPr id="379" name="Google Shape;379;p74"/>
            <p:cNvSpPr txBox="1"/>
            <p:nvPr/>
          </p:nvSpPr>
          <p:spPr>
            <a:xfrm>
              <a:off x="1932468" y="2392363"/>
              <a:ext cx="1900200" cy="4926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lang="en" sz="2000" u="sng">
                  <a:latin typeface="Roboto"/>
                  <a:ea typeface="Roboto"/>
                  <a:cs typeface="Roboto"/>
                  <a:sym typeface="Roboto"/>
                </a:rPr>
                <a:t>o</a:t>
              </a:r>
              <a:r>
                <a:rPr lang="en" sz="2000" u="sng">
                  <a:latin typeface="Roboto"/>
                  <a:ea typeface="Roboto"/>
                  <a:cs typeface="Roboto"/>
                  <a:sym typeface="Roboto"/>
                </a:rPr>
                <a:t>ne part</a:t>
              </a:r>
              <a:endParaRPr sz="1200"/>
            </a:p>
          </p:txBody>
        </p:sp>
      </p:grpSp>
      <p:sp>
        <p:nvSpPr>
          <p:cNvPr id="380" name="Google Shape;380;p74"/>
          <p:cNvSpPr txBox="1"/>
          <p:nvPr/>
        </p:nvSpPr>
        <p:spPr>
          <a:xfrm>
            <a:off x="247975" y="3062571"/>
            <a:ext cx="14619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Montserrat SemiBold"/>
                <a:ea typeface="Montserrat SemiBold"/>
                <a:cs typeface="Montserrat SemiBold"/>
                <a:sym typeface="Montserrat SemiBold"/>
              </a:rPr>
              <a:t>The </a:t>
            </a:r>
            <a:r>
              <a:rPr b="1" lang="en">
                <a:latin typeface="Montserrat"/>
                <a:ea typeface="Montserrat"/>
                <a:cs typeface="Montserrat"/>
                <a:sym typeface="Montserrat"/>
              </a:rPr>
              <a:t>fractional unit</a:t>
            </a:r>
            <a:r>
              <a:rPr lang="en">
                <a:latin typeface="Montserrat SemiBold"/>
                <a:ea typeface="Montserrat SemiBold"/>
                <a:cs typeface="Montserrat SemiBold"/>
                <a:sym typeface="Montserrat SemiBold"/>
              </a:rPr>
              <a:t> is…</a:t>
            </a:r>
            <a:endParaRPr>
              <a:latin typeface="Montserrat SemiBold"/>
              <a:ea typeface="Montserrat SemiBold"/>
              <a:cs typeface="Montserrat SemiBold"/>
              <a:sym typeface="Montserrat SemiBold"/>
            </a:endParaRPr>
          </a:p>
        </p:txBody>
      </p:sp>
      <p:grpSp>
        <p:nvGrpSpPr>
          <p:cNvPr id="381" name="Google Shape;381;p74"/>
          <p:cNvGrpSpPr/>
          <p:nvPr/>
        </p:nvGrpSpPr>
        <p:grpSpPr>
          <a:xfrm>
            <a:off x="6608547" y="993300"/>
            <a:ext cx="1481875" cy="1340649"/>
            <a:chOff x="6498050" y="3286832"/>
            <a:chExt cx="1195929" cy="1081954"/>
          </a:xfrm>
        </p:grpSpPr>
        <p:sp>
          <p:nvSpPr>
            <p:cNvPr id="382" name="Google Shape;382;p74"/>
            <p:cNvSpPr/>
            <p:nvPr/>
          </p:nvSpPr>
          <p:spPr>
            <a:xfrm>
              <a:off x="6498050" y="3286832"/>
              <a:ext cx="597900" cy="540900"/>
            </a:xfrm>
            <a:prstGeom prst="rect">
              <a:avLst/>
            </a:prstGeom>
            <a:solidFill>
              <a:schemeClr val="dk1"/>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74"/>
            <p:cNvSpPr/>
            <p:nvPr/>
          </p:nvSpPr>
          <p:spPr>
            <a:xfrm>
              <a:off x="7096079" y="3286832"/>
              <a:ext cx="597900" cy="540900"/>
            </a:xfrm>
            <a:prstGeom prst="rect">
              <a:avLst/>
            </a:prstGeom>
            <a:solidFill>
              <a:schemeClr val="dk1"/>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74"/>
            <p:cNvSpPr/>
            <p:nvPr/>
          </p:nvSpPr>
          <p:spPr>
            <a:xfrm>
              <a:off x="7096079" y="3827886"/>
              <a:ext cx="597900" cy="540900"/>
            </a:xfrm>
            <a:prstGeom prst="rect">
              <a:avLst/>
            </a:prstGeom>
            <a:solidFill>
              <a:schemeClr val="dk1"/>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74"/>
            <p:cNvSpPr/>
            <p:nvPr/>
          </p:nvSpPr>
          <p:spPr>
            <a:xfrm>
              <a:off x="6498050" y="3827886"/>
              <a:ext cx="597900" cy="540900"/>
            </a:xfrm>
            <a:prstGeom prst="rect">
              <a:avLst/>
            </a:prstGeom>
            <a:solidFill>
              <a:schemeClr val="dk1"/>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86" name="Google Shape;386;p74"/>
          <p:cNvSpPr txBox="1"/>
          <p:nvPr>
            <p:ph idx="4294967295" type="title"/>
          </p:nvPr>
        </p:nvSpPr>
        <p:spPr>
          <a:xfrm>
            <a:off x="311700" y="74250"/>
            <a:ext cx="8520600" cy="615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2420">
                <a:latin typeface="Luckiest Guy"/>
                <a:ea typeface="Luckiest Guy"/>
                <a:cs typeface="Luckiest Guy"/>
                <a:sym typeface="Luckiest Guy"/>
              </a:rPr>
              <a:t>learn</a:t>
            </a:r>
            <a:r>
              <a:rPr lang="en" sz="2420"/>
              <a:t>:</a:t>
            </a:r>
            <a:r>
              <a:rPr lang="en" sz="2420">
                <a:latin typeface="Montserrat"/>
                <a:ea typeface="Montserrat"/>
                <a:cs typeface="Montserrat"/>
                <a:sym typeface="Montserrat"/>
              </a:rPr>
              <a:t> </a:t>
            </a:r>
            <a:r>
              <a:rPr lang="en" sz="2120"/>
              <a:t>To count and name the fractional units of a partitioned shape</a:t>
            </a:r>
            <a:endParaRPr sz="2120"/>
          </a:p>
        </p:txBody>
      </p:sp>
      <p:grpSp>
        <p:nvGrpSpPr>
          <p:cNvPr id="387" name="Google Shape;387;p74"/>
          <p:cNvGrpSpPr/>
          <p:nvPr/>
        </p:nvGrpSpPr>
        <p:grpSpPr>
          <a:xfrm>
            <a:off x="2084868" y="4038475"/>
            <a:ext cx="3646464" cy="492600"/>
            <a:chOff x="2084868" y="4038475"/>
            <a:chExt cx="3646464" cy="492600"/>
          </a:xfrm>
        </p:grpSpPr>
        <p:sp>
          <p:nvSpPr>
            <p:cNvPr id="388" name="Google Shape;388;p74"/>
            <p:cNvSpPr txBox="1"/>
            <p:nvPr/>
          </p:nvSpPr>
          <p:spPr>
            <a:xfrm>
              <a:off x="4353132" y="4038475"/>
              <a:ext cx="1378200" cy="4926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lang="en" sz="2000" u="sng">
                  <a:latin typeface="Roboto"/>
                  <a:ea typeface="Roboto"/>
                  <a:cs typeface="Roboto"/>
                  <a:sym typeface="Roboto"/>
                </a:rPr>
                <a:t>one-half</a:t>
              </a:r>
              <a:endParaRPr sz="1200"/>
            </a:p>
          </p:txBody>
        </p:sp>
        <p:sp>
          <p:nvSpPr>
            <p:cNvPr id="389" name="Google Shape;389;p74"/>
            <p:cNvSpPr txBox="1"/>
            <p:nvPr/>
          </p:nvSpPr>
          <p:spPr>
            <a:xfrm>
              <a:off x="2084868" y="4038475"/>
              <a:ext cx="1595400" cy="4926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lang="en" sz="2000" u="sng">
                  <a:latin typeface="Roboto"/>
                  <a:ea typeface="Roboto"/>
                  <a:cs typeface="Roboto"/>
                  <a:sym typeface="Roboto"/>
                </a:rPr>
                <a:t>one [whole]</a:t>
              </a:r>
              <a:endParaRPr sz="1200"/>
            </a:p>
          </p:txBody>
        </p:sp>
      </p:grpSp>
      <p:sp>
        <p:nvSpPr>
          <p:cNvPr id="390" name="Google Shape;390;p74"/>
          <p:cNvSpPr txBox="1"/>
          <p:nvPr/>
        </p:nvSpPr>
        <p:spPr>
          <a:xfrm>
            <a:off x="247975" y="3976971"/>
            <a:ext cx="19002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Montserrat SemiBold"/>
                <a:ea typeface="Montserrat SemiBold"/>
                <a:cs typeface="Montserrat SemiBold"/>
                <a:sym typeface="Montserrat SemiBold"/>
              </a:rPr>
              <a:t>The </a:t>
            </a:r>
            <a:r>
              <a:rPr b="1" lang="en">
                <a:latin typeface="Montserrat"/>
                <a:ea typeface="Montserrat"/>
                <a:cs typeface="Montserrat"/>
                <a:sym typeface="Montserrat"/>
              </a:rPr>
              <a:t>unit fraction</a:t>
            </a:r>
            <a:r>
              <a:rPr lang="en">
                <a:latin typeface="Montserrat SemiBold"/>
                <a:ea typeface="Montserrat SemiBold"/>
                <a:cs typeface="Montserrat SemiBold"/>
                <a:sym typeface="Montserrat SemiBold"/>
              </a:rPr>
              <a:t> in words…</a:t>
            </a:r>
            <a:endParaRPr>
              <a:latin typeface="Montserrat SemiBold"/>
              <a:ea typeface="Montserrat SemiBold"/>
              <a:cs typeface="Montserrat SemiBold"/>
              <a:sym typeface="Montserrat SemiBold"/>
            </a:endParaRPr>
          </a:p>
        </p:txBody>
      </p:sp>
      <p:grpSp>
        <p:nvGrpSpPr>
          <p:cNvPr id="391" name="Google Shape;391;p74"/>
          <p:cNvGrpSpPr/>
          <p:nvPr/>
        </p:nvGrpSpPr>
        <p:grpSpPr>
          <a:xfrm>
            <a:off x="6342220" y="2392363"/>
            <a:ext cx="1900200" cy="2331009"/>
            <a:chOff x="6342220" y="2392363"/>
            <a:chExt cx="1900200" cy="2331009"/>
          </a:xfrm>
        </p:grpSpPr>
        <p:sp>
          <p:nvSpPr>
            <p:cNvPr id="392" name="Google Shape;392;p74"/>
            <p:cNvSpPr txBox="1"/>
            <p:nvPr/>
          </p:nvSpPr>
          <p:spPr>
            <a:xfrm>
              <a:off x="6342220" y="2931771"/>
              <a:ext cx="1900200" cy="8772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lang="en" sz="1800" u="sng">
                  <a:latin typeface="Roboto"/>
                  <a:ea typeface="Roboto"/>
                  <a:cs typeface="Roboto"/>
                  <a:sym typeface="Roboto"/>
                </a:rPr>
                <a:t>quarters </a:t>
              </a:r>
              <a:r>
                <a:rPr i="1" lang="en" sz="1800" u="sng">
                  <a:latin typeface="Roboto"/>
                  <a:ea typeface="Roboto"/>
                  <a:cs typeface="Roboto"/>
                  <a:sym typeface="Roboto"/>
                </a:rPr>
                <a:t>or</a:t>
              </a:r>
              <a:r>
                <a:rPr lang="en" sz="1800" u="sng">
                  <a:latin typeface="Roboto"/>
                  <a:ea typeface="Roboto"/>
                  <a:cs typeface="Roboto"/>
                  <a:sym typeface="Roboto"/>
                </a:rPr>
                <a:t> fourth</a:t>
              </a:r>
              <a:r>
                <a:rPr lang="en" sz="1800" u="sng">
                  <a:latin typeface="Roboto"/>
                  <a:ea typeface="Roboto"/>
                  <a:cs typeface="Roboto"/>
                  <a:sym typeface="Roboto"/>
                </a:rPr>
                <a:t>s</a:t>
              </a:r>
              <a:endParaRPr sz="1000"/>
            </a:p>
          </p:txBody>
        </p:sp>
        <p:sp>
          <p:nvSpPr>
            <p:cNvPr id="393" name="Google Shape;393;p74"/>
            <p:cNvSpPr txBox="1"/>
            <p:nvPr/>
          </p:nvSpPr>
          <p:spPr>
            <a:xfrm>
              <a:off x="6342220" y="2392363"/>
              <a:ext cx="1900200" cy="4926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lang="en" sz="2000" u="sng">
                  <a:latin typeface="Roboto"/>
                  <a:ea typeface="Roboto"/>
                  <a:cs typeface="Roboto"/>
                  <a:sym typeface="Roboto"/>
                </a:rPr>
                <a:t>four</a:t>
              </a:r>
              <a:r>
                <a:rPr lang="en" sz="2000" u="sng">
                  <a:latin typeface="Roboto"/>
                  <a:ea typeface="Roboto"/>
                  <a:cs typeface="Roboto"/>
                  <a:sym typeface="Roboto"/>
                </a:rPr>
                <a:t> parts</a:t>
              </a:r>
              <a:endParaRPr sz="1200"/>
            </a:p>
          </p:txBody>
        </p:sp>
        <p:sp>
          <p:nvSpPr>
            <p:cNvPr id="394" name="Google Shape;394;p74"/>
            <p:cNvSpPr txBox="1"/>
            <p:nvPr/>
          </p:nvSpPr>
          <p:spPr>
            <a:xfrm>
              <a:off x="6342220" y="3846171"/>
              <a:ext cx="1900200" cy="8772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lang="en" sz="1800" u="sng">
                  <a:latin typeface="Roboto"/>
                  <a:ea typeface="Roboto"/>
                  <a:cs typeface="Roboto"/>
                  <a:sym typeface="Roboto"/>
                </a:rPr>
                <a:t>o</a:t>
              </a:r>
              <a:r>
                <a:rPr lang="en" sz="1800" u="sng">
                  <a:latin typeface="Roboto"/>
                  <a:ea typeface="Roboto"/>
                  <a:cs typeface="Roboto"/>
                  <a:sym typeface="Roboto"/>
                </a:rPr>
                <a:t>ne-quarter</a:t>
              </a:r>
              <a:endParaRPr sz="1800" u="sng">
                <a:latin typeface="Roboto"/>
                <a:ea typeface="Roboto"/>
                <a:cs typeface="Roboto"/>
                <a:sym typeface="Roboto"/>
              </a:endParaRPr>
            </a:p>
            <a:p>
              <a:pPr indent="0" lvl="0" marL="0" rtl="0" algn="ctr">
                <a:lnSpc>
                  <a:spcPct val="150000"/>
                </a:lnSpc>
                <a:spcBef>
                  <a:spcPts val="0"/>
                </a:spcBef>
                <a:spcAft>
                  <a:spcPts val="0"/>
                </a:spcAft>
                <a:buNone/>
              </a:pPr>
              <a:r>
                <a:rPr lang="en" sz="1800" u="sng">
                  <a:latin typeface="Roboto"/>
                  <a:ea typeface="Roboto"/>
                  <a:cs typeface="Roboto"/>
                  <a:sym typeface="Roboto"/>
                </a:rPr>
                <a:t>one-fourth</a:t>
              </a:r>
              <a:endParaRPr sz="1800" u="sng">
                <a:latin typeface="Roboto"/>
                <a:ea typeface="Roboto"/>
                <a:cs typeface="Roboto"/>
                <a:sym typeface="Roboto"/>
              </a:endParaRPr>
            </a:p>
          </p:txBody>
        </p:sp>
      </p:grpSp>
      <p:pic>
        <p:nvPicPr>
          <p:cNvPr id="395" name="Google Shape;395;p74"/>
          <p:cNvPicPr preferRelativeResize="0"/>
          <p:nvPr/>
        </p:nvPicPr>
        <p:blipFill>
          <a:blip r:embed="rId3">
            <a:alphaModFix/>
          </a:blip>
          <a:stretch>
            <a:fillRect/>
          </a:stretch>
        </p:blipFill>
        <p:spPr>
          <a:xfrm>
            <a:off x="141216" y="4537775"/>
            <a:ext cx="478035" cy="424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6"/>
                                        </p:tgtEl>
                                        <p:attrNameLst>
                                          <p:attrName>style.visibility</p:attrName>
                                        </p:attrNameLst>
                                      </p:cBhvr>
                                      <p:to>
                                        <p:strVal val="visible"/>
                                      </p:to>
                                    </p:set>
                                    <p:animEffect filter="fade" transition="in">
                                      <p:cBhvr>
                                        <p:cTn dur="1000"/>
                                        <p:tgtEl>
                                          <p:spTgt spid="376"/>
                                        </p:tgtEl>
                                      </p:cBhvr>
                                    </p:animEffect>
                                  </p:childTnLst>
                                </p:cTn>
                              </p:par>
                              <p:par>
                                <p:cTn fill="hold" nodeType="withEffect" presetClass="entr" presetID="10" presetSubtype="0">
                                  <p:stCondLst>
                                    <p:cond delay="0"/>
                                  </p:stCondLst>
                                  <p:childTnLst>
                                    <p:set>
                                      <p:cBhvr>
                                        <p:cTn dur="1" fill="hold">
                                          <p:stCondLst>
                                            <p:cond delay="0"/>
                                          </p:stCondLst>
                                        </p:cTn>
                                        <p:tgtEl>
                                          <p:spTgt spid="377"/>
                                        </p:tgtEl>
                                        <p:attrNameLst>
                                          <p:attrName>style.visibility</p:attrName>
                                        </p:attrNameLst>
                                      </p:cBhvr>
                                      <p:to>
                                        <p:strVal val="visible"/>
                                      </p:to>
                                    </p:set>
                                    <p:animEffect filter="fade" transition="in">
                                      <p:cBhvr>
                                        <p:cTn dur="1000"/>
                                        <p:tgtEl>
                                          <p:spTgt spid="37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0"/>
                                        </p:tgtEl>
                                        <p:attrNameLst>
                                          <p:attrName>style.visibility</p:attrName>
                                        </p:attrNameLst>
                                      </p:cBhvr>
                                      <p:to>
                                        <p:strVal val="visible"/>
                                      </p:to>
                                    </p:set>
                                    <p:animEffect filter="fade" transition="in">
                                      <p:cBhvr>
                                        <p:cTn dur="2700"/>
                                        <p:tgtEl>
                                          <p:spTgt spid="380"/>
                                        </p:tgtEl>
                                      </p:cBhvr>
                                    </p:animEffect>
                                  </p:childTnLst>
                                </p:cTn>
                              </p:par>
                              <p:par>
                                <p:cTn fill="hold" nodeType="withEffect" presetClass="entr" presetID="10" presetSubtype="0">
                                  <p:stCondLst>
                                    <p:cond delay="0"/>
                                  </p:stCondLst>
                                  <p:childTnLst>
                                    <p:set>
                                      <p:cBhvr>
                                        <p:cTn dur="1" fill="hold">
                                          <p:stCondLst>
                                            <p:cond delay="0"/>
                                          </p:stCondLst>
                                        </p:cTn>
                                        <p:tgtEl>
                                          <p:spTgt spid="371"/>
                                        </p:tgtEl>
                                        <p:attrNameLst>
                                          <p:attrName>style.visibility</p:attrName>
                                        </p:attrNameLst>
                                      </p:cBhvr>
                                      <p:to>
                                        <p:strVal val="visible"/>
                                      </p:to>
                                    </p:set>
                                    <p:animEffect filter="fade" transition="in">
                                      <p:cBhvr>
                                        <p:cTn dur="1000"/>
                                        <p:tgtEl>
                                          <p:spTgt spid="37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0"/>
                                        </p:tgtEl>
                                        <p:attrNameLst>
                                          <p:attrName>style.visibility</p:attrName>
                                        </p:attrNameLst>
                                      </p:cBhvr>
                                      <p:to>
                                        <p:strVal val="visible"/>
                                      </p:to>
                                    </p:set>
                                    <p:animEffect filter="fade" transition="in">
                                      <p:cBhvr>
                                        <p:cTn dur="1000"/>
                                        <p:tgtEl>
                                          <p:spTgt spid="390"/>
                                        </p:tgtEl>
                                      </p:cBhvr>
                                    </p:animEffect>
                                  </p:childTnLst>
                                </p:cTn>
                              </p:par>
                              <p:par>
                                <p:cTn fill="hold" nodeType="withEffect" presetClass="entr" presetID="10" presetSubtype="0">
                                  <p:stCondLst>
                                    <p:cond delay="0"/>
                                  </p:stCondLst>
                                  <p:childTnLst>
                                    <p:set>
                                      <p:cBhvr>
                                        <p:cTn dur="1" fill="hold">
                                          <p:stCondLst>
                                            <p:cond delay="0"/>
                                          </p:stCondLst>
                                        </p:cTn>
                                        <p:tgtEl>
                                          <p:spTgt spid="387"/>
                                        </p:tgtEl>
                                        <p:attrNameLst>
                                          <p:attrName>style.visibility</p:attrName>
                                        </p:attrNameLst>
                                      </p:cBhvr>
                                      <p:to>
                                        <p:strVal val="visible"/>
                                      </p:to>
                                    </p:set>
                                    <p:animEffect filter="fade" transition="in">
                                      <p:cBhvr>
                                        <p:cTn dur="1000"/>
                                        <p:tgtEl>
                                          <p:spTgt spid="38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1"/>
                                        </p:tgtEl>
                                        <p:attrNameLst>
                                          <p:attrName>style.visibility</p:attrName>
                                        </p:attrNameLst>
                                      </p:cBhvr>
                                      <p:to>
                                        <p:strVal val="visible"/>
                                      </p:to>
                                    </p:set>
                                    <p:animEffect filter="fade" transition="in">
                                      <p:cBhvr>
                                        <p:cTn dur="1000"/>
                                        <p:tgtEl>
                                          <p:spTgt spid="39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sp>
        <p:nvSpPr>
          <p:cNvPr id="400" name="Google Shape;400;p75"/>
          <p:cNvSpPr txBox="1"/>
          <p:nvPr/>
        </p:nvSpPr>
        <p:spPr>
          <a:xfrm>
            <a:off x="5582025" y="4720750"/>
            <a:ext cx="3561900" cy="424500"/>
          </a:xfrm>
          <a:prstGeom prst="rect">
            <a:avLst/>
          </a:prstGeom>
          <a:gradFill>
            <a:gsLst>
              <a:gs pos="0">
                <a:srgbClr val="515151"/>
              </a:gs>
              <a:gs pos="100000">
                <a:srgbClr val="101010"/>
              </a:gs>
            </a:gsLst>
            <a:lin ang="5400012" scaled="0"/>
          </a:gra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rgbClr val="FFFF00"/>
                </a:solidFill>
                <a:latin typeface="Varela Round"/>
                <a:ea typeface="Varela Round"/>
                <a:cs typeface="Varela Round"/>
                <a:sym typeface="Varela Round"/>
              </a:rPr>
              <a:t>Watch, notice, ask questions</a:t>
            </a:r>
            <a:endParaRPr b="1" sz="1800">
              <a:solidFill>
                <a:srgbClr val="FFFF00"/>
              </a:solidFill>
              <a:latin typeface="Varela Round"/>
              <a:ea typeface="Varela Round"/>
              <a:cs typeface="Varela Round"/>
              <a:sym typeface="Varela Round"/>
            </a:endParaRPr>
          </a:p>
        </p:txBody>
      </p:sp>
      <p:sp>
        <p:nvSpPr>
          <p:cNvPr id="401" name="Google Shape;401;p75"/>
          <p:cNvSpPr/>
          <p:nvPr/>
        </p:nvSpPr>
        <p:spPr>
          <a:xfrm>
            <a:off x="496225" y="996357"/>
            <a:ext cx="2256900" cy="2256900"/>
          </a:xfrm>
          <a:prstGeom prst="rect">
            <a:avLst/>
          </a:prstGeom>
          <a:solidFill>
            <a:schemeClr val="dk1"/>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02" name="Google Shape;402;p75"/>
          <p:cNvCxnSpPr>
            <a:stCxn id="401" idx="2"/>
            <a:endCxn id="401" idx="0"/>
          </p:cNvCxnSpPr>
          <p:nvPr/>
        </p:nvCxnSpPr>
        <p:spPr>
          <a:xfrm rot="10800000">
            <a:off x="1624675" y="996357"/>
            <a:ext cx="0" cy="2256900"/>
          </a:xfrm>
          <a:prstGeom prst="straightConnector1">
            <a:avLst/>
          </a:prstGeom>
          <a:noFill/>
          <a:ln cap="flat" cmpd="sng" w="28575">
            <a:solidFill>
              <a:schemeClr val="dk2"/>
            </a:solidFill>
            <a:prstDash val="dash"/>
            <a:round/>
            <a:headEnd len="med" w="med" type="none"/>
            <a:tailEnd len="med" w="med" type="none"/>
          </a:ln>
        </p:spPr>
      </p:cxnSp>
      <p:cxnSp>
        <p:nvCxnSpPr>
          <p:cNvPr id="403" name="Google Shape;403;p75"/>
          <p:cNvCxnSpPr/>
          <p:nvPr/>
        </p:nvCxnSpPr>
        <p:spPr>
          <a:xfrm rot="10800000">
            <a:off x="1624675" y="996376"/>
            <a:ext cx="0" cy="2256900"/>
          </a:xfrm>
          <a:prstGeom prst="straightConnector1">
            <a:avLst/>
          </a:prstGeom>
          <a:noFill/>
          <a:ln cap="flat" cmpd="sng" w="28575">
            <a:solidFill>
              <a:schemeClr val="dk2"/>
            </a:solidFill>
            <a:prstDash val="dash"/>
            <a:round/>
            <a:headEnd len="med" w="med" type="none"/>
            <a:tailEnd len="med" w="med" type="none"/>
          </a:ln>
        </p:spPr>
      </p:cxnSp>
      <p:grpSp>
        <p:nvGrpSpPr>
          <p:cNvPr id="404" name="Google Shape;404;p75"/>
          <p:cNvGrpSpPr/>
          <p:nvPr/>
        </p:nvGrpSpPr>
        <p:grpSpPr>
          <a:xfrm>
            <a:off x="5490063" y="1453321"/>
            <a:ext cx="1600802" cy="1612394"/>
            <a:chOff x="3365783" y="853275"/>
            <a:chExt cx="1235092" cy="1244035"/>
          </a:xfrm>
        </p:grpSpPr>
        <p:grpSp>
          <p:nvGrpSpPr>
            <p:cNvPr id="405" name="Google Shape;405;p75"/>
            <p:cNvGrpSpPr/>
            <p:nvPr/>
          </p:nvGrpSpPr>
          <p:grpSpPr>
            <a:xfrm>
              <a:off x="3365783" y="853275"/>
              <a:ext cx="1235092" cy="1244035"/>
              <a:chOff x="3365783" y="853275"/>
              <a:chExt cx="1235092" cy="1244035"/>
            </a:xfrm>
          </p:grpSpPr>
          <p:sp>
            <p:nvSpPr>
              <p:cNvPr id="406" name="Google Shape;406;p75"/>
              <p:cNvSpPr/>
              <p:nvPr/>
            </p:nvSpPr>
            <p:spPr>
              <a:xfrm>
                <a:off x="3365783" y="869710"/>
                <a:ext cx="1227600" cy="1227600"/>
              </a:xfrm>
              <a:prstGeom prst="rect">
                <a:avLst/>
              </a:prstGeom>
              <a:solidFill>
                <a:schemeClr val="dk1"/>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07" name="Google Shape;407;p75"/>
              <p:cNvCxnSpPr/>
              <p:nvPr/>
            </p:nvCxnSpPr>
            <p:spPr>
              <a:xfrm flipH="1">
                <a:off x="3381750" y="853275"/>
                <a:ext cx="1200000" cy="1238400"/>
              </a:xfrm>
              <a:prstGeom prst="straightConnector1">
                <a:avLst/>
              </a:prstGeom>
              <a:noFill/>
              <a:ln cap="flat" cmpd="sng" w="28575">
                <a:solidFill>
                  <a:schemeClr val="dk2"/>
                </a:solidFill>
                <a:prstDash val="dash"/>
                <a:round/>
                <a:headEnd len="med" w="med" type="none"/>
                <a:tailEnd len="med" w="med" type="none"/>
              </a:ln>
            </p:spPr>
          </p:cxnSp>
          <p:cxnSp>
            <p:nvCxnSpPr>
              <p:cNvPr id="408" name="Google Shape;408;p75"/>
              <p:cNvCxnSpPr/>
              <p:nvPr/>
            </p:nvCxnSpPr>
            <p:spPr>
              <a:xfrm>
                <a:off x="3372075" y="862800"/>
                <a:ext cx="1228800" cy="1219200"/>
              </a:xfrm>
              <a:prstGeom prst="straightConnector1">
                <a:avLst/>
              </a:prstGeom>
              <a:noFill/>
              <a:ln cap="flat" cmpd="sng" w="28575">
                <a:solidFill>
                  <a:schemeClr val="dk2"/>
                </a:solidFill>
                <a:prstDash val="dash"/>
                <a:round/>
                <a:headEnd len="med" w="med" type="none"/>
                <a:tailEnd len="med" w="med" type="none"/>
              </a:ln>
            </p:spPr>
          </p:cxnSp>
          <p:cxnSp>
            <p:nvCxnSpPr>
              <p:cNvPr id="409" name="Google Shape;409;p75"/>
              <p:cNvCxnSpPr/>
              <p:nvPr/>
            </p:nvCxnSpPr>
            <p:spPr>
              <a:xfrm>
                <a:off x="4593527" y="869710"/>
                <a:ext cx="0" cy="1227600"/>
              </a:xfrm>
              <a:prstGeom prst="straightConnector1">
                <a:avLst/>
              </a:prstGeom>
              <a:noFill/>
              <a:ln cap="flat" cmpd="sng" w="28575">
                <a:solidFill>
                  <a:schemeClr val="dk2"/>
                </a:solidFill>
                <a:prstDash val="solid"/>
                <a:round/>
                <a:headEnd len="med" w="med" type="none"/>
                <a:tailEnd len="med" w="med" type="none"/>
              </a:ln>
            </p:spPr>
          </p:cxnSp>
        </p:grpSp>
        <p:cxnSp>
          <p:nvCxnSpPr>
            <p:cNvPr id="410" name="Google Shape;410;p75"/>
            <p:cNvCxnSpPr/>
            <p:nvPr/>
          </p:nvCxnSpPr>
          <p:spPr>
            <a:xfrm>
              <a:off x="3365783" y="869710"/>
              <a:ext cx="0" cy="1227600"/>
            </a:xfrm>
            <a:prstGeom prst="straightConnector1">
              <a:avLst/>
            </a:prstGeom>
            <a:noFill/>
            <a:ln cap="flat" cmpd="sng" w="28575">
              <a:solidFill>
                <a:schemeClr val="dk2"/>
              </a:solidFill>
              <a:prstDash val="solid"/>
              <a:round/>
              <a:headEnd len="med" w="med" type="none"/>
              <a:tailEnd len="med" w="med" type="none"/>
            </a:ln>
          </p:spPr>
        </p:cxnSp>
      </p:grpSp>
      <p:sp>
        <p:nvSpPr>
          <p:cNvPr id="411" name="Google Shape;411;p75"/>
          <p:cNvSpPr txBox="1"/>
          <p:nvPr/>
        </p:nvSpPr>
        <p:spPr>
          <a:xfrm>
            <a:off x="1548300" y="3672200"/>
            <a:ext cx="6047400" cy="708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700">
                <a:latin typeface="Montserrat"/>
                <a:ea typeface="Montserrat"/>
                <a:cs typeface="Montserrat"/>
                <a:sym typeface="Montserrat"/>
              </a:rPr>
              <a:t>These rectangles are partitioned into</a:t>
            </a:r>
            <a:r>
              <a:rPr b="1" lang="en" sz="1700">
                <a:solidFill>
                  <a:schemeClr val="dk1"/>
                </a:solidFill>
                <a:latin typeface="Montserrat"/>
                <a:ea typeface="Montserrat"/>
                <a:cs typeface="Montserrat"/>
                <a:sym typeface="Montserrat"/>
              </a:rPr>
              <a:t> </a:t>
            </a:r>
            <a:r>
              <a:rPr b="1" lang="en" sz="1700" u="sng">
                <a:solidFill>
                  <a:srgbClr val="FFFF00"/>
                </a:solidFill>
                <a:latin typeface="Montserrat"/>
                <a:ea typeface="Montserrat"/>
                <a:cs typeface="Montserrat"/>
                <a:sym typeface="Montserrat"/>
              </a:rPr>
              <a:t>four</a:t>
            </a:r>
            <a:r>
              <a:rPr lang="en" sz="1700">
                <a:solidFill>
                  <a:srgbClr val="CC0000"/>
                </a:solidFill>
                <a:latin typeface="Montserrat"/>
                <a:ea typeface="Montserrat"/>
                <a:cs typeface="Montserrat"/>
                <a:sym typeface="Montserrat"/>
              </a:rPr>
              <a:t> </a:t>
            </a:r>
            <a:r>
              <a:rPr lang="en" sz="1700">
                <a:latin typeface="Montserrat"/>
                <a:ea typeface="Montserrat"/>
                <a:cs typeface="Montserrat"/>
                <a:sym typeface="Montserrat"/>
              </a:rPr>
              <a:t>equal parts. The fractional units are</a:t>
            </a:r>
            <a:r>
              <a:rPr lang="en" sz="1700">
                <a:solidFill>
                  <a:schemeClr val="dk1"/>
                </a:solidFill>
                <a:latin typeface="Montserrat"/>
                <a:ea typeface="Montserrat"/>
                <a:cs typeface="Montserrat"/>
                <a:sym typeface="Montserrat"/>
              </a:rPr>
              <a:t> </a:t>
            </a:r>
            <a:r>
              <a:rPr b="1" lang="en" sz="1700" u="sng">
                <a:solidFill>
                  <a:srgbClr val="FFFF00"/>
                </a:solidFill>
                <a:latin typeface="Montserrat"/>
                <a:ea typeface="Montserrat"/>
                <a:cs typeface="Montserrat"/>
                <a:sym typeface="Montserrat"/>
              </a:rPr>
              <a:t>fourths</a:t>
            </a:r>
            <a:r>
              <a:rPr lang="en" sz="1700">
                <a:latin typeface="Montserrat"/>
                <a:ea typeface="Montserrat"/>
                <a:cs typeface="Montserrat"/>
                <a:sym typeface="Montserrat"/>
              </a:rPr>
              <a:t> or</a:t>
            </a:r>
            <a:r>
              <a:rPr lang="en" sz="1700">
                <a:solidFill>
                  <a:schemeClr val="dk1"/>
                </a:solidFill>
                <a:latin typeface="Montserrat"/>
                <a:ea typeface="Montserrat"/>
                <a:cs typeface="Montserrat"/>
                <a:sym typeface="Montserrat"/>
              </a:rPr>
              <a:t> </a:t>
            </a:r>
            <a:r>
              <a:rPr b="1" lang="en" sz="1700" u="sng">
                <a:solidFill>
                  <a:srgbClr val="FFFF00"/>
                </a:solidFill>
                <a:latin typeface="Montserrat"/>
                <a:ea typeface="Montserrat"/>
                <a:cs typeface="Montserrat"/>
                <a:sym typeface="Montserrat"/>
              </a:rPr>
              <a:t>quarters</a:t>
            </a:r>
            <a:r>
              <a:rPr lang="en" sz="1700">
                <a:solidFill>
                  <a:schemeClr val="dk1"/>
                </a:solidFill>
                <a:latin typeface="Montserrat"/>
                <a:ea typeface="Montserrat"/>
                <a:cs typeface="Montserrat"/>
                <a:sym typeface="Montserrat"/>
              </a:rPr>
              <a:t>.</a:t>
            </a:r>
            <a:r>
              <a:rPr lang="en" sz="1700">
                <a:solidFill>
                  <a:schemeClr val="dk1"/>
                </a:solidFill>
                <a:latin typeface="Montserrat"/>
                <a:ea typeface="Montserrat"/>
                <a:cs typeface="Montserrat"/>
                <a:sym typeface="Montserrat"/>
              </a:rPr>
              <a:t> </a:t>
            </a:r>
            <a:endParaRPr sz="1700">
              <a:solidFill>
                <a:schemeClr val="dk1"/>
              </a:solidFill>
              <a:latin typeface="Montserrat"/>
              <a:ea typeface="Montserrat"/>
              <a:cs typeface="Montserrat"/>
              <a:sym typeface="Montserrat"/>
            </a:endParaRPr>
          </a:p>
        </p:txBody>
      </p:sp>
      <p:grpSp>
        <p:nvGrpSpPr>
          <p:cNvPr id="412" name="Google Shape;412;p75"/>
          <p:cNvGrpSpPr/>
          <p:nvPr/>
        </p:nvGrpSpPr>
        <p:grpSpPr>
          <a:xfrm rot="10800000">
            <a:off x="2963382" y="995642"/>
            <a:ext cx="2256850" cy="2258500"/>
            <a:chOff x="6128700" y="1422450"/>
            <a:chExt cx="2677800" cy="1628100"/>
          </a:xfrm>
        </p:grpSpPr>
        <p:sp>
          <p:nvSpPr>
            <p:cNvPr id="413" name="Google Shape;413;p75"/>
            <p:cNvSpPr/>
            <p:nvPr/>
          </p:nvSpPr>
          <p:spPr>
            <a:xfrm>
              <a:off x="6128700" y="1422450"/>
              <a:ext cx="2677800" cy="1628100"/>
            </a:xfrm>
            <a:prstGeom prst="rect">
              <a:avLst/>
            </a:prstGeom>
            <a:solidFill>
              <a:schemeClr val="dk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14" name="Google Shape;414;p75"/>
            <p:cNvCxnSpPr/>
            <p:nvPr/>
          </p:nvCxnSpPr>
          <p:spPr>
            <a:xfrm>
              <a:off x="7467600" y="1422450"/>
              <a:ext cx="0" cy="1628100"/>
            </a:xfrm>
            <a:prstGeom prst="straightConnector1">
              <a:avLst/>
            </a:prstGeom>
            <a:noFill/>
            <a:ln cap="flat" cmpd="sng" w="19050">
              <a:solidFill>
                <a:schemeClr val="dk2"/>
              </a:solidFill>
              <a:prstDash val="dash"/>
              <a:round/>
              <a:headEnd len="med" w="med" type="none"/>
              <a:tailEnd len="med" w="med" type="none"/>
            </a:ln>
          </p:spPr>
        </p:cxnSp>
        <p:cxnSp>
          <p:nvCxnSpPr>
            <p:cNvPr id="415" name="Google Shape;415;p75"/>
            <p:cNvCxnSpPr/>
            <p:nvPr/>
          </p:nvCxnSpPr>
          <p:spPr>
            <a:xfrm>
              <a:off x="8137050" y="1422450"/>
              <a:ext cx="0" cy="1628100"/>
            </a:xfrm>
            <a:prstGeom prst="straightConnector1">
              <a:avLst/>
            </a:prstGeom>
            <a:noFill/>
            <a:ln cap="flat" cmpd="sng" w="19050">
              <a:solidFill>
                <a:schemeClr val="dk2"/>
              </a:solidFill>
              <a:prstDash val="dash"/>
              <a:round/>
              <a:headEnd len="med" w="med" type="none"/>
              <a:tailEnd len="med" w="med" type="none"/>
            </a:ln>
          </p:spPr>
        </p:cxnSp>
        <p:cxnSp>
          <p:nvCxnSpPr>
            <p:cNvPr id="416" name="Google Shape;416;p75"/>
            <p:cNvCxnSpPr/>
            <p:nvPr/>
          </p:nvCxnSpPr>
          <p:spPr>
            <a:xfrm>
              <a:off x="6798150" y="1422450"/>
              <a:ext cx="0" cy="1628100"/>
            </a:xfrm>
            <a:prstGeom prst="straightConnector1">
              <a:avLst/>
            </a:prstGeom>
            <a:noFill/>
            <a:ln cap="flat" cmpd="sng" w="19050">
              <a:solidFill>
                <a:schemeClr val="dk2"/>
              </a:solidFill>
              <a:prstDash val="dash"/>
              <a:round/>
              <a:headEnd len="med" w="med" type="none"/>
              <a:tailEnd len="med" w="med" type="none"/>
            </a:ln>
          </p:spPr>
        </p:cxnSp>
      </p:grpSp>
      <p:grpSp>
        <p:nvGrpSpPr>
          <p:cNvPr id="417" name="Google Shape;417;p75"/>
          <p:cNvGrpSpPr/>
          <p:nvPr/>
        </p:nvGrpSpPr>
        <p:grpSpPr>
          <a:xfrm>
            <a:off x="7237430" y="1453320"/>
            <a:ext cx="1636054" cy="1612406"/>
            <a:chOff x="3233100" y="1415250"/>
            <a:chExt cx="2708250" cy="1635300"/>
          </a:xfrm>
        </p:grpSpPr>
        <p:sp>
          <p:nvSpPr>
            <p:cNvPr id="418" name="Google Shape;418;p75"/>
            <p:cNvSpPr/>
            <p:nvPr/>
          </p:nvSpPr>
          <p:spPr>
            <a:xfrm>
              <a:off x="3233100" y="1422450"/>
              <a:ext cx="2677800" cy="1628100"/>
            </a:xfrm>
            <a:prstGeom prst="rect">
              <a:avLst/>
            </a:prstGeom>
            <a:solidFill>
              <a:schemeClr val="dk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19" name="Google Shape;419;p75"/>
            <p:cNvCxnSpPr/>
            <p:nvPr/>
          </p:nvCxnSpPr>
          <p:spPr>
            <a:xfrm>
              <a:off x="3268800" y="2232900"/>
              <a:ext cx="2642100" cy="0"/>
            </a:xfrm>
            <a:prstGeom prst="straightConnector1">
              <a:avLst/>
            </a:prstGeom>
            <a:noFill/>
            <a:ln cap="flat" cmpd="sng" w="19050">
              <a:solidFill>
                <a:schemeClr val="dk2"/>
              </a:solidFill>
              <a:prstDash val="dash"/>
              <a:round/>
              <a:headEnd len="med" w="med" type="none"/>
              <a:tailEnd len="med" w="med" type="none"/>
            </a:ln>
          </p:spPr>
        </p:cxnSp>
        <p:cxnSp>
          <p:nvCxnSpPr>
            <p:cNvPr id="420" name="Google Shape;420;p75"/>
            <p:cNvCxnSpPr/>
            <p:nvPr/>
          </p:nvCxnSpPr>
          <p:spPr>
            <a:xfrm>
              <a:off x="3274350" y="1824075"/>
              <a:ext cx="2667000" cy="0"/>
            </a:xfrm>
            <a:prstGeom prst="straightConnector1">
              <a:avLst/>
            </a:prstGeom>
            <a:noFill/>
            <a:ln cap="flat" cmpd="sng" w="19050">
              <a:solidFill>
                <a:schemeClr val="dk2"/>
              </a:solidFill>
              <a:prstDash val="dash"/>
              <a:round/>
              <a:headEnd len="med" w="med" type="none"/>
              <a:tailEnd len="med" w="med" type="none"/>
            </a:ln>
          </p:spPr>
        </p:cxnSp>
        <p:cxnSp>
          <p:nvCxnSpPr>
            <p:cNvPr id="421" name="Google Shape;421;p75"/>
            <p:cNvCxnSpPr/>
            <p:nvPr/>
          </p:nvCxnSpPr>
          <p:spPr>
            <a:xfrm>
              <a:off x="3268800" y="2641725"/>
              <a:ext cx="2642100" cy="0"/>
            </a:xfrm>
            <a:prstGeom prst="straightConnector1">
              <a:avLst/>
            </a:prstGeom>
            <a:noFill/>
            <a:ln cap="flat" cmpd="sng" w="19050">
              <a:solidFill>
                <a:schemeClr val="dk2"/>
              </a:solidFill>
              <a:prstDash val="dash"/>
              <a:round/>
              <a:headEnd len="med" w="med" type="none"/>
              <a:tailEnd len="med" w="med" type="none"/>
            </a:ln>
          </p:spPr>
        </p:cxnSp>
        <p:cxnSp>
          <p:nvCxnSpPr>
            <p:cNvPr id="422" name="Google Shape;422;p75"/>
            <p:cNvCxnSpPr/>
            <p:nvPr/>
          </p:nvCxnSpPr>
          <p:spPr>
            <a:xfrm>
              <a:off x="3248250" y="1415250"/>
              <a:ext cx="2648100" cy="0"/>
            </a:xfrm>
            <a:prstGeom prst="straightConnector1">
              <a:avLst/>
            </a:prstGeom>
            <a:noFill/>
            <a:ln cap="flat" cmpd="sng" w="9525">
              <a:solidFill>
                <a:schemeClr val="dk2"/>
              </a:solidFill>
              <a:prstDash val="solid"/>
              <a:round/>
              <a:headEnd len="med" w="med" type="none"/>
              <a:tailEnd len="med" w="med" type="none"/>
            </a:ln>
          </p:spPr>
        </p:cxnSp>
        <p:cxnSp>
          <p:nvCxnSpPr>
            <p:cNvPr id="423" name="Google Shape;423;p75"/>
            <p:cNvCxnSpPr/>
            <p:nvPr/>
          </p:nvCxnSpPr>
          <p:spPr>
            <a:xfrm>
              <a:off x="3248250" y="3050550"/>
              <a:ext cx="2648100" cy="0"/>
            </a:xfrm>
            <a:prstGeom prst="straightConnector1">
              <a:avLst/>
            </a:prstGeom>
            <a:noFill/>
            <a:ln cap="flat" cmpd="sng" w="9525">
              <a:solidFill>
                <a:schemeClr val="dk2"/>
              </a:solidFill>
              <a:prstDash val="solid"/>
              <a:round/>
              <a:headEnd len="med" w="med" type="none"/>
              <a:tailEnd len="med" w="med" type="none"/>
            </a:ln>
          </p:spPr>
        </p:cxnSp>
      </p:grpSp>
      <p:sp>
        <p:nvSpPr>
          <p:cNvPr id="424" name="Google Shape;424;p75"/>
          <p:cNvSpPr txBox="1"/>
          <p:nvPr>
            <p:ph idx="4294967295" type="title"/>
          </p:nvPr>
        </p:nvSpPr>
        <p:spPr>
          <a:xfrm>
            <a:off x="311700" y="74250"/>
            <a:ext cx="8520600" cy="615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2420">
                <a:latin typeface="Luckiest Guy"/>
                <a:ea typeface="Luckiest Guy"/>
                <a:cs typeface="Luckiest Guy"/>
                <a:sym typeface="Luckiest Guy"/>
              </a:rPr>
              <a:t>learn</a:t>
            </a:r>
            <a:r>
              <a:rPr lang="en" sz="2420"/>
              <a:t>:</a:t>
            </a:r>
            <a:r>
              <a:rPr lang="en" sz="2420">
                <a:latin typeface="Montserrat"/>
                <a:ea typeface="Montserrat"/>
                <a:cs typeface="Montserrat"/>
                <a:sym typeface="Montserrat"/>
              </a:rPr>
              <a:t> </a:t>
            </a:r>
            <a:r>
              <a:rPr lang="en" sz="2120"/>
              <a:t>To count and name the fractional units of a partitioned shape</a:t>
            </a:r>
            <a:endParaRPr sz="212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60" name="Shape 160"/>
        <p:cNvGrpSpPr/>
        <p:nvPr/>
      </p:nvGrpSpPr>
      <p:grpSpPr>
        <a:xfrm>
          <a:off x="0" y="0"/>
          <a:ext cx="0" cy="0"/>
          <a:chOff x="0" y="0"/>
          <a:chExt cx="0" cy="0"/>
        </a:xfrm>
      </p:grpSpPr>
      <p:pic>
        <p:nvPicPr>
          <p:cNvPr id="161" name="Google Shape;161;p58"/>
          <p:cNvPicPr preferRelativeResize="0"/>
          <p:nvPr/>
        </p:nvPicPr>
        <p:blipFill>
          <a:blip r:embed="rId3">
            <a:alphaModFix/>
          </a:blip>
          <a:stretch>
            <a:fillRect/>
          </a:stretch>
        </p:blipFill>
        <p:spPr>
          <a:xfrm>
            <a:off x="9650550" y="323950"/>
            <a:ext cx="431974" cy="347100"/>
          </a:xfrm>
          <a:prstGeom prst="rect">
            <a:avLst/>
          </a:prstGeom>
          <a:noFill/>
          <a:ln>
            <a:noFill/>
          </a:ln>
        </p:spPr>
      </p:pic>
      <p:sp>
        <p:nvSpPr>
          <p:cNvPr id="162" name="Google Shape;162;p58"/>
          <p:cNvSpPr txBox="1"/>
          <p:nvPr/>
        </p:nvSpPr>
        <p:spPr>
          <a:xfrm>
            <a:off x="1018200" y="396425"/>
            <a:ext cx="7107600" cy="519300"/>
          </a:xfrm>
          <a:prstGeom prst="rect">
            <a:avLst/>
          </a:prstGeom>
          <a:noFill/>
          <a:ln>
            <a:noFill/>
          </a:ln>
        </p:spPr>
        <p:txBody>
          <a:bodyPr anchorCtr="0" anchor="t" bIns="91425" lIns="91425" spcFirstLastPara="1" rIns="91425" wrap="square" tIns="91425">
            <a:noAutofit/>
          </a:bodyPr>
          <a:lstStyle/>
          <a:p>
            <a:pPr indent="0" lvl="0" marL="0" rtl="0" algn="ctr">
              <a:lnSpc>
                <a:spcPct val="110000"/>
              </a:lnSpc>
              <a:spcBef>
                <a:spcPts val="0"/>
              </a:spcBef>
              <a:spcAft>
                <a:spcPts val="0"/>
              </a:spcAft>
              <a:buNone/>
            </a:pPr>
            <a:r>
              <a:rPr b="1" lang="en" sz="2600">
                <a:solidFill>
                  <a:srgbClr val="434343"/>
                </a:solidFill>
                <a:highlight>
                  <a:srgbClr val="4BFF56"/>
                </a:highlight>
                <a:latin typeface="Montserrat"/>
                <a:ea typeface="Montserrat"/>
                <a:cs typeface="Montserrat"/>
                <a:sym typeface="Montserrat"/>
              </a:rPr>
              <a:t>L</a:t>
            </a:r>
            <a:r>
              <a:rPr b="1" lang="en" sz="2600">
                <a:solidFill>
                  <a:srgbClr val="434343"/>
                </a:solidFill>
                <a:highlight>
                  <a:srgbClr val="4BFF6A"/>
                </a:highlight>
                <a:latin typeface="Montserrat"/>
                <a:ea typeface="Montserrat"/>
                <a:cs typeface="Montserrat"/>
                <a:sym typeface="Montserrat"/>
              </a:rPr>
              <a:t>e</a:t>
            </a:r>
            <a:r>
              <a:rPr b="1" lang="en" sz="2600">
                <a:solidFill>
                  <a:srgbClr val="434343"/>
                </a:solidFill>
                <a:highlight>
                  <a:srgbClr val="4BFF7D"/>
                </a:highlight>
                <a:latin typeface="Montserrat"/>
                <a:ea typeface="Montserrat"/>
                <a:cs typeface="Montserrat"/>
                <a:sym typeface="Montserrat"/>
              </a:rPr>
              <a:t>s</a:t>
            </a:r>
            <a:r>
              <a:rPr b="1" lang="en" sz="2600">
                <a:solidFill>
                  <a:srgbClr val="434343"/>
                </a:solidFill>
                <a:highlight>
                  <a:srgbClr val="4BFF91"/>
                </a:highlight>
                <a:latin typeface="Montserrat"/>
                <a:ea typeface="Montserrat"/>
                <a:cs typeface="Montserrat"/>
                <a:sym typeface="Montserrat"/>
              </a:rPr>
              <a:t>s</a:t>
            </a:r>
            <a:r>
              <a:rPr b="1" lang="en" sz="2600">
                <a:solidFill>
                  <a:srgbClr val="434343"/>
                </a:solidFill>
                <a:highlight>
                  <a:srgbClr val="4BFFA5"/>
                </a:highlight>
                <a:latin typeface="Montserrat"/>
                <a:ea typeface="Montserrat"/>
                <a:cs typeface="Montserrat"/>
                <a:sym typeface="Montserrat"/>
              </a:rPr>
              <a:t>o</a:t>
            </a:r>
            <a:r>
              <a:rPr b="1" lang="en" sz="2600">
                <a:solidFill>
                  <a:srgbClr val="434343"/>
                </a:solidFill>
                <a:highlight>
                  <a:srgbClr val="4BFFB8"/>
                </a:highlight>
                <a:latin typeface="Montserrat"/>
                <a:ea typeface="Montserrat"/>
                <a:cs typeface="Montserrat"/>
                <a:sym typeface="Montserrat"/>
              </a:rPr>
              <a:t>n</a:t>
            </a:r>
            <a:r>
              <a:rPr b="1" lang="en" sz="2600">
                <a:solidFill>
                  <a:srgbClr val="434343"/>
                </a:solidFill>
                <a:highlight>
                  <a:srgbClr val="4BFFCC"/>
                </a:highlight>
                <a:latin typeface="Montserrat"/>
                <a:ea typeface="Montserrat"/>
                <a:cs typeface="Montserrat"/>
                <a:sym typeface="Montserrat"/>
              </a:rPr>
              <a:t> </a:t>
            </a:r>
            <a:r>
              <a:rPr b="1" lang="en" sz="2600">
                <a:solidFill>
                  <a:srgbClr val="434343"/>
                </a:solidFill>
                <a:highlight>
                  <a:srgbClr val="4BFFDF"/>
                </a:highlight>
                <a:latin typeface="Montserrat"/>
                <a:ea typeface="Montserrat"/>
                <a:cs typeface="Montserrat"/>
                <a:sym typeface="Montserrat"/>
              </a:rPr>
              <a:t>1</a:t>
            </a:r>
            <a:r>
              <a:rPr b="1" lang="en" sz="2600">
                <a:solidFill>
                  <a:srgbClr val="434343"/>
                </a:solidFill>
                <a:highlight>
                  <a:srgbClr val="4BFFF3"/>
                </a:highlight>
                <a:latin typeface="Montserrat"/>
                <a:ea typeface="Montserrat"/>
                <a:cs typeface="Montserrat"/>
                <a:sym typeface="Montserrat"/>
              </a:rPr>
              <a:t>:</a:t>
            </a:r>
            <a:r>
              <a:rPr b="1" lang="en" sz="2600">
                <a:solidFill>
                  <a:srgbClr val="434343"/>
                </a:solidFill>
                <a:highlight>
                  <a:srgbClr val="4BF7FF"/>
                </a:highlight>
                <a:latin typeface="Montserrat"/>
                <a:ea typeface="Montserrat"/>
                <a:cs typeface="Montserrat"/>
                <a:sym typeface="Montserrat"/>
              </a:rPr>
              <a:t> </a:t>
            </a:r>
            <a:r>
              <a:rPr b="1" lang="en" sz="2600">
                <a:solidFill>
                  <a:srgbClr val="434343"/>
                </a:solidFill>
                <a:highlight>
                  <a:srgbClr val="4BE3FF"/>
                </a:highlight>
                <a:latin typeface="Montserrat"/>
                <a:ea typeface="Montserrat"/>
                <a:cs typeface="Montserrat"/>
                <a:sym typeface="Montserrat"/>
              </a:rPr>
              <a:t>T</a:t>
            </a:r>
            <a:r>
              <a:rPr b="1" lang="en" sz="2600">
                <a:solidFill>
                  <a:srgbClr val="434343"/>
                </a:solidFill>
                <a:highlight>
                  <a:srgbClr val="4BD0FF"/>
                </a:highlight>
                <a:latin typeface="Montserrat"/>
                <a:ea typeface="Montserrat"/>
                <a:cs typeface="Montserrat"/>
                <a:sym typeface="Montserrat"/>
              </a:rPr>
              <a:t>h</a:t>
            </a:r>
            <a:r>
              <a:rPr b="1" lang="en" sz="2600">
                <a:solidFill>
                  <a:srgbClr val="434343"/>
                </a:solidFill>
                <a:highlight>
                  <a:srgbClr val="4BBCFF"/>
                </a:highlight>
                <a:latin typeface="Montserrat"/>
                <a:ea typeface="Montserrat"/>
                <a:cs typeface="Montserrat"/>
                <a:sym typeface="Montserrat"/>
              </a:rPr>
              <a:t>e</a:t>
            </a:r>
            <a:r>
              <a:rPr b="1" lang="en" sz="2600">
                <a:solidFill>
                  <a:srgbClr val="434343"/>
                </a:solidFill>
                <a:highlight>
                  <a:srgbClr val="4BA8FF"/>
                </a:highlight>
                <a:latin typeface="Montserrat"/>
                <a:ea typeface="Montserrat"/>
                <a:cs typeface="Montserrat"/>
                <a:sym typeface="Montserrat"/>
              </a:rPr>
              <a:t> </a:t>
            </a:r>
            <a:r>
              <a:rPr b="1" lang="en" sz="2600">
                <a:solidFill>
                  <a:srgbClr val="434343"/>
                </a:solidFill>
                <a:highlight>
                  <a:srgbClr val="4B95FF"/>
                </a:highlight>
                <a:latin typeface="Montserrat"/>
                <a:ea typeface="Montserrat"/>
                <a:cs typeface="Montserrat"/>
                <a:sym typeface="Montserrat"/>
              </a:rPr>
              <a:t>U</a:t>
            </a:r>
            <a:r>
              <a:rPr b="1" lang="en" sz="2600">
                <a:solidFill>
                  <a:srgbClr val="434343"/>
                </a:solidFill>
                <a:highlight>
                  <a:srgbClr val="4B81FF"/>
                </a:highlight>
                <a:latin typeface="Montserrat"/>
                <a:ea typeface="Montserrat"/>
                <a:cs typeface="Montserrat"/>
                <a:sym typeface="Montserrat"/>
              </a:rPr>
              <a:t>n</a:t>
            </a:r>
            <a:r>
              <a:rPr b="1" lang="en" sz="2600">
                <a:solidFill>
                  <a:srgbClr val="434343"/>
                </a:solidFill>
                <a:highlight>
                  <a:srgbClr val="4B6EFF"/>
                </a:highlight>
                <a:latin typeface="Montserrat"/>
                <a:ea typeface="Montserrat"/>
                <a:cs typeface="Montserrat"/>
                <a:sym typeface="Montserrat"/>
              </a:rPr>
              <a:t>i</a:t>
            </a:r>
            <a:r>
              <a:rPr b="1" lang="en" sz="2600">
                <a:solidFill>
                  <a:srgbClr val="434343"/>
                </a:solidFill>
                <a:highlight>
                  <a:srgbClr val="4B5AFF"/>
                </a:highlight>
                <a:latin typeface="Montserrat"/>
                <a:ea typeface="Montserrat"/>
                <a:cs typeface="Montserrat"/>
                <a:sym typeface="Montserrat"/>
              </a:rPr>
              <a:t>t</a:t>
            </a:r>
            <a:r>
              <a:rPr b="1" lang="en" sz="2600">
                <a:solidFill>
                  <a:srgbClr val="434343"/>
                </a:solidFill>
                <a:highlight>
                  <a:srgbClr val="4E4BFF"/>
                </a:highlight>
                <a:latin typeface="Montserrat"/>
                <a:ea typeface="Montserrat"/>
                <a:cs typeface="Montserrat"/>
                <a:sym typeface="Montserrat"/>
              </a:rPr>
              <a:t> </a:t>
            </a:r>
            <a:r>
              <a:rPr b="1" lang="en" sz="2600">
                <a:solidFill>
                  <a:srgbClr val="434343"/>
                </a:solidFill>
                <a:highlight>
                  <a:srgbClr val="624BFF"/>
                </a:highlight>
                <a:latin typeface="Montserrat"/>
                <a:ea typeface="Montserrat"/>
                <a:cs typeface="Montserrat"/>
                <a:sym typeface="Montserrat"/>
              </a:rPr>
              <a:t>F</a:t>
            </a:r>
            <a:r>
              <a:rPr b="1" lang="en" sz="2600">
                <a:solidFill>
                  <a:srgbClr val="434343"/>
                </a:solidFill>
                <a:highlight>
                  <a:srgbClr val="764BFF"/>
                </a:highlight>
                <a:latin typeface="Montserrat"/>
                <a:ea typeface="Montserrat"/>
                <a:cs typeface="Montserrat"/>
                <a:sym typeface="Montserrat"/>
              </a:rPr>
              <a:t>r</a:t>
            </a:r>
            <a:r>
              <a:rPr b="1" lang="en" sz="2600">
                <a:solidFill>
                  <a:srgbClr val="434343"/>
                </a:solidFill>
                <a:highlight>
                  <a:srgbClr val="894BFF"/>
                </a:highlight>
                <a:latin typeface="Montserrat"/>
                <a:ea typeface="Montserrat"/>
                <a:cs typeface="Montserrat"/>
                <a:sym typeface="Montserrat"/>
              </a:rPr>
              <a:t>a</a:t>
            </a:r>
            <a:r>
              <a:rPr b="1" lang="en" sz="2600">
                <a:solidFill>
                  <a:srgbClr val="434343"/>
                </a:solidFill>
                <a:highlight>
                  <a:srgbClr val="9D4BFF"/>
                </a:highlight>
                <a:latin typeface="Montserrat"/>
                <a:ea typeface="Montserrat"/>
                <a:cs typeface="Montserrat"/>
                <a:sym typeface="Montserrat"/>
              </a:rPr>
              <a:t>c</a:t>
            </a:r>
            <a:r>
              <a:rPr b="1" lang="en" sz="2600">
                <a:solidFill>
                  <a:srgbClr val="434343"/>
                </a:solidFill>
                <a:highlight>
                  <a:srgbClr val="B04BFF"/>
                </a:highlight>
                <a:latin typeface="Montserrat"/>
                <a:ea typeface="Montserrat"/>
                <a:cs typeface="Montserrat"/>
                <a:sym typeface="Montserrat"/>
              </a:rPr>
              <a:t>t</a:t>
            </a:r>
            <a:r>
              <a:rPr b="1" lang="en" sz="2600">
                <a:solidFill>
                  <a:srgbClr val="434343"/>
                </a:solidFill>
                <a:highlight>
                  <a:srgbClr val="C44BFF"/>
                </a:highlight>
                <a:latin typeface="Montserrat"/>
                <a:ea typeface="Montserrat"/>
                <a:cs typeface="Montserrat"/>
                <a:sym typeface="Montserrat"/>
              </a:rPr>
              <a:t>i</a:t>
            </a:r>
            <a:r>
              <a:rPr b="1" lang="en" sz="2600">
                <a:solidFill>
                  <a:srgbClr val="434343"/>
                </a:solidFill>
                <a:highlight>
                  <a:srgbClr val="D74BFF"/>
                </a:highlight>
                <a:latin typeface="Montserrat"/>
                <a:ea typeface="Montserrat"/>
                <a:cs typeface="Montserrat"/>
                <a:sym typeface="Montserrat"/>
              </a:rPr>
              <a:t>o</a:t>
            </a:r>
            <a:r>
              <a:rPr b="1" lang="en" sz="2600">
                <a:solidFill>
                  <a:srgbClr val="434343"/>
                </a:solidFill>
                <a:highlight>
                  <a:srgbClr val="EB4BFF"/>
                </a:highlight>
                <a:latin typeface="Montserrat"/>
                <a:ea typeface="Montserrat"/>
                <a:cs typeface="Montserrat"/>
                <a:sym typeface="Montserrat"/>
              </a:rPr>
              <a:t>n</a:t>
            </a:r>
            <a:endParaRPr b="1" sz="2600">
              <a:solidFill>
                <a:srgbClr val="434343"/>
              </a:solidFill>
              <a:highlight>
                <a:srgbClr val="EB4BFF"/>
              </a:highlight>
              <a:latin typeface="Montserrat"/>
              <a:ea typeface="Montserrat"/>
              <a:cs typeface="Montserrat"/>
              <a:sym typeface="Montserrat"/>
            </a:endParaRPr>
          </a:p>
        </p:txBody>
      </p:sp>
      <p:sp>
        <p:nvSpPr>
          <p:cNvPr id="163" name="Google Shape;163;p58"/>
          <p:cNvSpPr txBox="1"/>
          <p:nvPr>
            <p:ph idx="4294967295" type="body"/>
          </p:nvPr>
        </p:nvSpPr>
        <p:spPr>
          <a:xfrm>
            <a:off x="542900" y="1434225"/>
            <a:ext cx="8062500" cy="30372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sz="1100">
                <a:solidFill>
                  <a:srgbClr val="000000"/>
                </a:solidFill>
                <a:latin typeface="Montserrat"/>
                <a:ea typeface="Montserrat"/>
                <a:cs typeface="Montserrat"/>
                <a:sym typeface="Montserrat"/>
              </a:rPr>
              <a:t>2.G.3</a:t>
            </a:r>
            <a:r>
              <a:rPr lang="en" sz="1100">
                <a:solidFill>
                  <a:srgbClr val="000000"/>
                </a:solidFill>
                <a:latin typeface="Montserrat"/>
                <a:ea typeface="Montserrat"/>
                <a:cs typeface="Montserrat"/>
                <a:sym typeface="Montserrat"/>
              </a:rPr>
              <a:t> Partition circles and rectangles into two, three, or four equal shares, describe the shares using the words halves, thirds, half of, a third of, etc., and describe the whole as two halves, three thirds, four fourths. Recognize that equal shares of identical wholes need not have the same shape.</a:t>
            </a:r>
            <a:endParaRPr sz="1100">
              <a:solidFill>
                <a:srgbClr val="000000"/>
              </a:solidFill>
              <a:latin typeface="Montserrat"/>
              <a:ea typeface="Montserrat"/>
              <a:cs typeface="Montserrat"/>
              <a:sym typeface="Montserrat"/>
            </a:endParaRPr>
          </a:p>
          <a:p>
            <a:pPr indent="0" lvl="0" marL="0" rtl="0" algn="l">
              <a:lnSpc>
                <a:spcPct val="150000"/>
              </a:lnSpc>
              <a:spcBef>
                <a:spcPts val="0"/>
              </a:spcBef>
              <a:spcAft>
                <a:spcPts val="0"/>
              </a:spcAft>
              <a:buNone/>
            </a:pPr>
            <a:r>
              <a:rPr b="1" lang="en" sz="1100">
                <a:solidFill>
                  <a:srgbClr val="000000"/>
                </a:solidFill>
                <a:latin typeface="Montserrat"/>
                <a:ea typeface="Montserrat"/>
                <a:cs typeface="Montserrat"/>
                <a:sym typeface="Montserrat"/>
              </a:rPr>
              <a:t>2.G.5</a:t>
            </a:r>
            <a:r>
              <a:rPr lang="en" sz="1100">
                <a:solidFill>
                  <a:srgbClr val="000000"/>
                </a:solidFill>
                <a:latin typeface="Montserrat"/>
                <a:ea typeface="Montserrat"/>
                <a:cs typeface="Montserrat"/>
                <a:sym typeface="Montserrat"/>
              </a:rPr>
              <a:t> - Partition shapes into parts with equal areas. Express the area of each part as a unit fraction of the whole. For example, partition a shape into 4 parts with equal area, and describe the area of each part as 1/4 of the area of the shape.</a:t>
            </a:r>
            <a:endParaRPr sz="1100">
              <a:solidFill>
                <a:srgbClr val="000000"/>
              </a:solidFill>
              <a:latin typeface="Montserrat"/>
              <a:ea typeface="Montserrat"/>
              <a:cs typeface="Montserrat"/>
              <a:sym typeface="Montserrat"/>
            </a:endParaRPr>
          </a:p>
          <a:p>
            <a:pPr indent="0" lvl="0" marL="0" rtl="0" algn="l">
              <a:lnSpc>
                <a:spcPct val="150000"/>
              </a:lnSpc>
              <a:spcBef>
                <a:spcPts val="0"/>
              </a:spcBef>
              <a:spcAft>
                <a:spcPts val="0"/>
              </a:spcAft>
              <a:buNone/>
            </a:pPr>
            <a:r>
              <a:rPr b="1" lang="en" sz="1100">
                <a:solidFill>
                  <a:srgbClr val="000000"/>
                </a:solidFill>
                <a:latin typeface="Montserrat"/>
                <a:ea typeface="Montserrat"/>
                <a:cs typeface="Montserrat"/>
                <a:sym typeface="Montserrat"/>
              </a:rPr>
              <a:t>2.NF.1</a:t>
            </a:r>
            <a:r>
              <a:rPr lang="en" sz="1100">
                <a:solidFill>
                  <a:srgbClr val="000000"/>
                </a:solidFill>
                <a:latin typeface="Montserrat"/>
                <a:ea typeface="Montserrat"/>
                <a:cs typeface="Montserrat"/>
                <a:sym typeface="Montserrat"/>
              </a:rPr>
              <a:t> Understand a fraction 1/𝑏 as the quantity formed by 1 part when a whole is partitioned into b equal parts; understand a fraction 𝑎/𝑏 as the quantity formed by </a:t>
            </a:r>
            <a:r>
              <a:rPr i="1" lang="en" sz="1100">
                <a:solidFill>
                  <a:srgbClr val="000000"/>
                </a:solidFill>
                <a:latin typeface="Montserrat"/>
                <a:ea typeface="Montserrat"/>
                <a:cs typeface="Montserrat"/>
                <a:sym typeface="Montserrat"/>
              </a:rPr>
              <a:t>a</a:t>
            </a:r>
            <a:r>
              <a:rPr lang="en" sz="1100">
                <a:solidFill>
                  <a:srgbClr val="000000"/>
                </a:solidFill>
                <a:latin typeface="Montserrat"/>
                <a:ea typeface="Montserrat"/>
                <a:cs typeface="Montserrat"/>
                <a:sym typeface="Montserrat"/>
              </a:rPr>
              <a:t> parts of size 1/𝑏.</a:t>
            </a:r>
            <a:endParaRPr sz="1100">
              <a:solidFill>
                <a:srgbClr val="000000"/>
              </a:solidFill>
              <a:latin typeface="Montserrat"/>
              <a:ea typeface="Montserrat"/>
              <a:cs typeface="Montserrat"/>
              <a:sym typeface="Montserrat"/>
            </a:endParaRPr>
          </a:p>
          <a:p>
            <a:pPr indent="0" lvl="0" marL="0" rtl="0" algn="l">
              <a:lnSpc>
                <a:spcPct val="150000"/>
              </a:lnSpc>
              <a:spcBef>
                <a:spcPts val="600"/>
              </a:spcBef>
              <a:spcAft>
                <a:spcPts val="0"/>
              </a:spcAft>
              <a:buNone/>
            </a:pPr>
            <a:r>
              <a:rPr lang="en" sz="1100">
                <a:solidFill>
                  <a:srgbClr val="000000"/>
                </a:solidFill>
                <a:latin typeface="Montserrat"/>
                <a:ea typeface="Montserrat"/>
                <a:cs typeface="Montserrat"/>
                <a:sym typeface="Montserrat"/>
              </a:rPr>
              <a:t>2.NF.3 </a:t>
            </a:r>
            <a:r>
              <a:rPr lang="en" sz="1100">
                <a:solidFill>
                  <a:srgbClr val="000000"/>
                </a:solidFill>
                <a:latin typeface="Montserrat"/>
                <a:ea typeface="Montserrat"/>
                <a:cs typeface="Montserrat"/>
                <a:sym typeface="Montserrat"/>
              </a:rPr>
              <a:t>Explain equivalence of fractions in special cases, and c</a:t>
            </a:r>
            <a:r>
              <a:rPr lang="en" sz="1100">
                <a:solidFill>
                  <a:srgbClr val="000000"/>
                </a:solidFill>
                <a:latin typeface="Montserrat"/>
                <a:ea typeface="Montserrat"/>
                <a:cs typeface="Montserrat"/>
                <a:sym typeface="Montserrat"/>
              </a:rPr>
              <a:t>ompare fractions by reasoning about their size.</a:t>
            </a:r>
            <a:br>
              <a:rPr lang="en" sz="1100">
                <a:solidFill>
                  <a:srgbClr val="000000"/>
                </a:solidFill>
                <a:latin typeface="Montserrat"/>
                <a:ea typeface="Montserrat"/>
                <a:cs typeface="Montserrat"/>
                <a:sym typeface="Montserrat"/>
              </a:rPr>
            </a:br>
            <a:r>
              <a:rPr lang="en" sz="1100">
                <a:solidFill>
                  <a:srgbClr val="000000"/>
                </a:solidFill>
                <a:latin typeface="Montserrat"/>
                <a:ea typeface="Montserrat"/>
                <a:cs typeface="Montserrat"/>
                <a:sym typeface="Montserrat"/>
              </a:rPr>
              <a:t>d. Compare two fractions with the same numerator … by reasoning about their sizes</a:t>
            </a:r>
            <a:endParaRPr sz="1100">
              <a:solidFill>
                <a:srgbClr val="000000"/>
              </a:solidFill>
              <a:latin typeface="Montserrat"/>
              <a:ea typeface="Montserrat"/>
              <a:cs typeface="Montserrat"/>
              <a:sym typeface="Montserrat"/>
            </a:endParaRPr>
          </a:p>
          <a:p>
            <a:pPr indent="0" lvl="0" marL="0" rtl="0" algn="l">
              <a:lnSpc>
                <a:spcPct val="150000"/>
              </a:lnSpc>
              <a:spcBef>
                <a:spcPts val="600"/>
              </a:spcBef>
              <a:spcAft>
                <a:spcPts val="600"/>
              </a:spcAft>
              <a:buNone/>
            </a:pPr>
            <a:r>
              <a:rPr b="1" lang="en" sz="1100">
                <a:solidFill>
                  <a:srgbClr val="000000"/>
                </a:solidFill>
                <a:latin typeface="Montserrat"/>
                <a:ea typeface="Montserrat"/>
                <a:cs typeface="Montserrat"/>
                <a:sym typeface="Montserrat"/>
              </a:rPr>
              <a:t>Targeted SMPs: </a:t>
            </a:r>
            <a:r>
              <a:rPr lang="en" sz="1100">
                <a:solidFill>
                  <a:srgbClr val="000000"/>
                </a:solidFill>
                <a:latin typeface="Montserrat"/>
                <a:ea typeface="Montserrat"/>
                <a:cs typeface="Montserrat"/>
                <a:sym typeface="Montserrat"/>
              </a:rPr>
              <a:t>2</a:t>
            </a:r>
            <a:r>
              <a:rPr lang="en" sz="1100">
                <a:solidFill>
                  <a:srgbClr val="000000"/>
                </a:solidFill>
                <a:latin typeface="Montserrat"/>
                <a:ea typeface="Montserrat"/>
                <a:cs typeface="Montserrat"/>
                <a:sym typeface="Montserrat"/>
              </a:rPr>
              <a:t>,</a:t>
            </a:r>
            <a:r>
              <a:rPr b="1" lang="en" sz="1100">
                <a:solidFill>
                  <a:srgbClr val="000000"/>
                </a:solidFill>
                <a:latin typeface="Montserrat"/>
                <a:ea typeface="Montserrat"/>
                <a:cs typeface="Montserrat"/>
                <a:sym typeface="Montserrat"/>
              </a:rPr>
              <a:t> </a:t>
            </a:r>
            <a:r>
              <a:rPr lang="en" sz="1100">
                <a:solidFill>
                  <a:srgbClr val="000000"/>
                </a:solidFill>
                <a:latin typeface="Montserrat"/>
                <a:ea typeface="Montserrat"/>
                <a:cs typeface="Montserrat"/>
                <a:sym typeface="Montserrat"/>
              </a:rPr>
              <a:t>3, 4</a:t>
            </a:r>
            <a:endParaRPr sz="1100">
              <a:solidFill>
                <a:srgbClr val="000000"/>
              </a:solidFill>
              <a:latin typeface="Montserrat"/>
              <a:ea typeface="Montserrat"/>
              <a:cs typeface="Montserrat"/>
              <a:sym typeface="Montserrat"/>
            </a:endParaRPr>
          </a:p>
        </p:txBody>
      </p:sp>
      <p:sp>
        <p:nvSpPr>
          <p:cNvPr id="164" name="Google Shape;164;p58"/>
          <p:cNvSpPr txBox="1"/>
          <p:nvPr/>
        </p:nvSpPr>
        <p:spPr>
          <a:xfrm>
            <a:off x="542900" y="962950"/>
            <a:ext cx="6600000" cy="435900"/>
          </a:xfrm>
          <a:prstGeom prst="rect">
            <a:avLst/>
          </a:prstGeom>
          <a:noFill/>
          <a:ln>
            <a:noFill/>
          </a:ln>
        </p:spPr>
        <p:txBody>
          <a:bodyPr anchorCtr="0" anchor="b" bIns="91425" lIns="91425" spcFirstLastPara="1" rIns="91425" wrap="square" tIns="91425">
            <a:normAutofit/>
          </a:bodyPr>
          <a:lstStyle/>
          <a:p>
            <a:pPr indent="0" lvl="0" marL="0" rtl="0" algn="l">
              <a:lnSpc>
                <a:spcPct val="90000"/>
              </a:lnSpc>
              <a:spcBef>
                <a:spcPts val="0"/>
              </a:spcBef>
              <a:spcAft>
                <a:spcPts val="0"/>
              </a:spcAft>
              <a:buNone/>
            </a:pPr>
            <a:r>
              <a:rPr b="1" lang="en" sz="1800" u="sng">
                <a:latin typeface="Montserrat"/>
                <a:ea typeface="Montserrat"/>
                <a:cs typeface="Montserrat"/>
                <a:sym typeface="Montserrat"/>
              </a:rPr>
              <a:t>IL ABE/ASE Math Standards - The Unit Fraction</a:t>
            </a:r>
            <a:endParaRPr b="1" i="1" sz="1800" u="sng">
              <a:latin typeface="Montserrat"/>
              <a:ea typeface="Montserrat"/>
              <a:cs typeface="Montserrat"/>
              <a:sym typeface="Montserrat"/>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 name="Shape 428"/>
        <p:cNvGrpSpPr/>
        <p:nvPr/>
      </p:nvGrpSpPr>
      <p:grpSpPr>
        <a:xfrm>
          <a:off x="0" y="0"/>
          <a:ext cx="0" cy="0"/>
          <a:chOff x="0" y="0"/>
          <a:chExt cx="0" cy="0"/>
        </a:xfrm>
      </p:grpSpPr>
      <p:sp>
        <p:nvSpPr>
          <p:cNvPr id="429" name="Google Shape;429;p76"/>
          <p:cNvSpPr txBox="1"/>
          <p:nvPr/>
        </p:nvSpPr>
        <p:spPr>
          <a:xfrm>
            <a:off x="6006175" y="4720750"/>
            <a:ext cx="3137700" cy="424500"/>
          </a:xfrm>
          <a:prstGeom prst="rect">
            <a:avLst/>
          </a:prstGeom>
          <a:gradFill>
            <a:gsLst>
              <a:gs pos="0">
                <a:srgbClr val="515151"/>
              </a:gs>
              <a:gs pos="100000">
                <a:srgbClr val="101010"/>
              </a:gs>
            </a:gsLst>
            <a:lin ang="5400012" scaled="0"/>
          </a:gra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rgbClr val="FFFF00"/>
                </a:solidFill>
                <a:latin typeface="Varela Round"/>
                <a:ea typeface="Varela Round"/>
                <a:cs typeface="Varela Round"/>
                <a:sym typeface="Varela Round"/>
              </a:rPr>
              <a:t>Take notes</a:t>
            </a:r>
            <a:r>
              <a:rPr b="1" lang="en" sz="1800">
                <a:solidFill>
                  <a:srgbClr val="FFFF00"/>
                </a:solidFill>
                <a:latin typeface="Varela Round"/>
                <a:ea typeface="Varela Round"/>
                <a:cs typeface="Varela Round"/>
                <a:sym typeface="Varela Round"/>
              </a:rPr>
              <a:t>, ask questions</a:t>
            </a:r>
            <a:endParaRPr b="1" sz="1800">
              <a:solidFill>
                <a:srgbClr val="FFFF00"/>
              </a:solidFill>
              <a:latin typeface="Varela Round"/>
              <a:ea typeface="Varela Round"/>
              <a:cs typeface="Varela Round"/>
              <a:sym typeface="Varela Round"/>
            </a:endParaRPr>
          </a:p>
        </p:txBody>
      </p:sp>
      <p:sp>
        <p:nvSpPr>
          <p:cNvPr id="430" name="Google Shape;430;p76"/>
          <p:cNvSpPr/>
          <p:nvPr/>
        </p:nvSpPr>
        <p:spPr>
          <a:xfrm>
            <a:off x="496225" y="996357"/>
            <a:ext cx="2256900" cy="2256900"/>
          </a:xfrm>
          <a:prstGeom prst="rect">
            <a:avLst/>
          </a:prstGeom>
          <a:solidFill>
            <a:schemeClr val="dk1"/>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31" name="Google Shape;431;p76"/>
          <p:cNvCxnSpPr/>
          <p:nvPr/>
        </p:nvCxnSpPr>
        <p:spPr>
          <a:xfrm rot="10800000">
            <a:off x="2158075" y="996357"/>
            <a:ext cx="0" cy="2256900"/>
          </a:xfrm>
          <a:prstGeom prst="straightConnector1">
            <a:avLst/>
          </a:prstGeom>
          <a:noFill/>
          <a:ln cap="flat" cmpd="sng" w="28575">
            <a:solidFill>
              <a:schemeClr val="dk2"/>
            </a:solidFill>
            <a:prstDash val="dash"/>
            <a:round/>
            <a:headEnd len="med" w="med" type="none"/>
            <a:tailEnd len="med" w="med" type="none"/>
          </a:ln>
        </p:spPr>
      </p:cxnSp>
      <p:cxnSp>
        <p:nvCxnSpPr>
          <p:cNvPr id="432" name="Google Shape;432;p76"/>
          <p:cNvCxnSpPr/>
          <p:nvPr/>
        </p:nvCxnSpPr>
        <p:spPr>
          <a:xfrm rot="10800000">
            <a:off x="1624675" y="996376"/>
            <a:ext cx="0" cy="2256900"/>
          </a:xfrm>
          <a:prstGeom prst="straightConnector1">
            <a:avLst/>
          </a:prstGeom>
          <a:noFill/>
          <a:ln cap="flat" cmpd="sng" w="28575">
            <a:solidFill>
              <a:schemeClr val="dk2"/>
            </a:solidFill>
            <a:prstDash val="dash"/>
            <a:round/>
            <a:headEnd len="med" w="med" type="none"/>
            <a:tailEnd len="med" w="med" type="none"/>
          </a:ln>
        </p:spPr>
      </p:cxnSp>
      <p:grpSp>
        <p:nvGrpSpPr>
          <p:cNvPr id="433" name="Google Shape;433;p76"/>
          <p:cNvGrpSpPr/>
          <p:nvPr/>
        </p:nvGrpSpPr>
        <p:grpSpPr>
          <a:xfrm>
            <a:off x="5490063" y="1453321"/>
            <a:ext cx="1591279" cy="1612394"/>
            <a:chOff x="3365783" y="853275"/>
            <a:chExt cx="1227744" cy="1244035"/>
          </a:xfrm>
        </p:grpSpPr>
        <p:sp>
          <p:nvSpPr>
            <p:cNvPr id="434" name="Google Shape;434;p76"/>
            <p:cNvSpPr/>
            <p:nvPr/>
          </p:nvSpPr>
          <p:spPr>
            <a:xfrm>
              <a:off x="3365783" y="869710"/>
              <a:ext cx="1227600" cy="1227600"/>
            </a:xfrm>
            <a:prstGeom prst="rect">
              <a:avLst/>
            </a:prstGeom>
            <a:solidFill>
              <a:schemeClr val="dk1"/>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35" name="Google Shape;435;p76"/>
            <p:cNvCxnSpPr/>
            <p:nvPr/>
          </p:nvCxnSpPr>
          <p:spPr>
            <a:xfrm flipH="1">
              <a:off x="3381750" y="853275"/>
              <a:ext cx="1200000" cy="1238400"/>
            </a:xfrm>
            <a:prstGeom prst="straightConnector1">
              <a:avLst/>
            </a:prstGeom>
            <a:noFill/>
            <a:ln cap="flat" cmpd="sng" w="28575">
              <a:solidFill>
                <a:schemeClr val="dk2"/>
              </a:solidFill>
              <a:prstDash val="dash"/>
              <a:round/>
              <a:headEnd len="med" w="med" type="none"/>
              <a:tailEnd len="med" w="med" type="none"/>
            </a:ln>
          </p:spPr>
        </p:cxnSp>
        <p:cxnSp>
          <p:nvCxnSpPr>
            <p:cNvPr id="436" name="Google Shape;436;p76"/>
            <p:cNvCxnSpPr/>
            <p:nvPr/>
          </p:nvCxnSpPr>
          <p:spPr>
            <a:xfrm>
              <a:off x="3372075" y="862800"/>
              <a:ext cx="593400" cy="593400"/>
            </a:xfrm>
            <a:prstGeom prst="straightConnector1">
              <a:avLst/>
            </a:prstGeom>
            <a:noFill/>
            <a:ln cap="flat" cmpd="sng" w="28575">
              <a:solidFill>
                <a:schemeClr val="dk2"/>
              </a:solidFill>
              <a:prstDash val="dash"/>
              <a:round/>
              <a:headEnd len="med" w="med" type="none"/>
              <a:tailEnd len="med" w="med" type="none"/>
            </a:ln>
          </p:spPr>
        </p:cxnSp>
        <p:cxnSp>
          <p:nvCxnSpPr>
            <p:cNvPr id="437" name="Google Shape;437;p76"/>
            <p:cNvCxnSpPr/>
            <p:nvPr/>
          </p:nvCxnSpPr>
          <p:spPr>
            <a:xfrm>
              <a:off x="4593527" y="869710"/>
              <a:ext cx="0" cy="1227600"/>
            </a:xfrm>
            <a:prstGeom prst="straightConnector1">
              <a:avLst/>
            </a:prstGeom>
            <a:noFill/>
            <a:ln cap="flat" cmpd="sng" w="28575">
              <a:solidFill>
                <a:schemeClr val="dk2"/>
              </a:solidFill>
              <a:prstDash val="solid"/>
              <a:round/>
              <a:headEnd len="med" w="med" type="none"/>
              <a:tailEnd len="med" w="med" type="none"/>
            </a:ln>
          </p:spPr>
        </p:cxnSp>
      </p:grpSp>
      <p:cxnSp>
        <p:nvCxnSpPr>
          <p:cNvPr id="438" name="Google Shape;438;p76"/>
          <p:cNvCxnSpPr/>
          <p:nvPr/>
        </p:nvCxnSpPr>
        <p:spPr>
          <a:xfrm>
            <a:off x="5490063" y="1474623"/>
            <a:ext cx="0" cy="1591092"/>
          </a:xfrm>
          <a:prstGeom prst="straightConnector1">
            <a:avLst/>
          </a:prstGeom>
          <a:noFill/>
          <a:ln cap="flat" cmpd="sng" w="28575">
            <a:solidFill>
              <a:schemeClr val="dk2"/>
            </a:solidFill>
            <a:prstDash val="solid"/>
            <a:round/>
            <a:headEnd len="med" w="med" type="none"/>
            <a:tailEnd len="med" w="med" type="none"/>
          </a:ln>
        </p:spPr>
      </p:cxnSp>
      <p:sp>
        <p:nvSpPr>
          <p:cNvPr id="439" name="Google Shape;439;p76"/>
          <p:cNvSpPr txBox="1"/>
          <p:nvPr/>
        </p:nvSpPr>
        <p:spPr>
          <a:xfrm>
            <a:off x="1853850" y="3672200"/>
            <a:ext cx="5436300" cy="708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700">
                <a:latin typeface="Montserrat"/>
                <a:ea typeface="Montserrat"/>
                <a:cs typeface="Montserrat"/>
                <a:sym typeface="Montserrat"/>
              </a:rPr>
              <a:t>These rectangles are not partitioned into </a:t>
            </a:r>
            <a:r>
              <a:rPr b="1" lang="en" sz="1700">
                <a:latin typeface="Montserrat"/>
                <a:ea typeface="Montserrat"/>
                <a:cs typeface="Montserrat"/>
                <a:sym typeface="Montserrat"/>
              </a:rPr>
              <a:t>equal parts</a:t>
            </a:r>
            <a:r>
              <a:rPr lang="en" sz="1700">
                <a:latin typeface="Montserrat"/>
                <a:ea typeface="Montserrat"/>
                <a:cs typeface="Montserrat"/>
                <a:sym typeface="Montserrat"/>
              </a:rPr>
              <a:t>. These are </a:t>
            </a:r>
            <a:r>
              <a:rPr lang="en" sz="1700" u="sng">
                <a:latin typeface="Montserrat"/>
                <a:ea typeface="Montserrat"/>
                <a:cs typeface="Montserrat"/>
                <a:sym typeface="Montserrat"/>
              </a:rPr>
              <a:t>not</a:t>
            </a:r>
            <a:r>
              <a:rPr lang="en" sz="1700">
                <a:latin typeface="Montserrat"/>
                <a:ea typeface="Montserrat"/>
                <a:cs typeface="Montserrat"/>
                <a:sym typeface="Montserrat"/>
              </a:rPr>
              <a:t> fractional units. </a:t>
            </a:r>
            <a:endParaRPr sz="1700">
              <a:latin typeface="Montserrat"/>
              <a:ea typeface="Montserrat"/>
              <a:cs typeface="Montserrat"/>
              <a:sym typeface="Montserrat"/>
            </a:endParaRPr>
          </a:p>
        </p:txBody>
      </p:sp>
      <p:sp>
        <p:nvSpPr>
          <p:cNvPr id="440" name="Google Shape;440;p76"/>
          <p:cNvSpPr/>
          <p:nvPr/>
        </p:nvSpPr>
        <p:spPr>
          <a:xfrm rot="10800000">
            <a:off x="2963382" y="995642"/>
            <a:ext cx="2256850" cy="2258500"/>
          </a:xfrm>
          <a:prstGeom prst="rect">
            <a:avLst/>
          </a:prstGeom>
          <a:solidFill>
            <a:schemeClr val="dk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41" name="Google Shape;441;p76"/>
          <p:cNvCxnSpPr/>
          <p:nvPr/>
        </p:nvCxnSpPr>
        <p:spPr>
          <a:xfrm rot="10800000">
            <a:off x="4244207" y="995742"/>
            <a:ext cx="0" cy="2258400"/>
          </a:xfrm>
          <a:prstGeom prst="straightConnector1">
            <a:avLst/>
          </a:prstGeom>
          <a:noFill/>
          <a:ln cap="flat" cmpd="sng" w="19050">
            <a:solidFill>
              <a:schemeClr val="dk2"/>
            </a:solidFill>
            <a:prstDash val="dash"/>
            <a:round/>
            <a:headEnd len="med" w="med" type="none"/>
            <a:tailEnd len="med" w="med" type="none"/>
          </a:ln>
        </p:spPr>
      </p:cxnSp>
      <p:cxnSp>
        <p:nvCxnSpPr>
          <p:cNvPr id="442" name="Google Shape;442;p76"/>
          <p:cNvCxnSpPr/>
          <p:nvPr/>
        </p:nvCxnSpPr>
        <p:spPr>
          <a:xfrm rot="10800000">
            <a:off x="3298995" y="995742"/>
            <a:ext cx="0" cy="2258400"/>
          </a:xfrm>
          <a:prstGeom prst="straightConnector1">
            <a:avLst/>
          </a:prstGeom>
          <a:noFill/>
          <a:ln cap="flat" cmpd="sng" w="19050">
            <a:solidFill>
              <a:schemeClr val="dk2"/>
            </a:solidFill>
            <a:prstDash val="dash"/>
            <a:round/>
            <a:headEnd len="med" w="med" type="none"/>
            <a:tailEnd len="med" w="med" type="none"/>
          </a:ln>
        </p:spPr>
      </p:cxnSp>
      <p:cxnSp>
        <p:nvCxnSpPr>
          <p:cNvPr id="443" name="Google Shape;443;p76"/>
          <p:cNvCxnSpPr/>
          <p:nvPr/>
        </p:nvCxnSpPr>
        <p:spPr>
          <a:xfrm rot="10800000">
            <a:off x="4884620" y="995742"/>
            <a:ext cx="0" cy="2258400"/>
          </a:xfrm>
          <a:prstGeom prst="straightConnector1">
            <a:avLst/>
          </a:prstGeom>
          <a:noFill/>
          <a:ln cap="flat" cmpd="sng" w="19050">
            <a:solidFill>
              <a:schemeClr val="dk2"/>
            </a:solidFill>
            <a:prstDash val="dash"/>
            <a:round/>
            <a:headEnd len="med" w="med" type="none"/>
            <a:tailEnd len="med" w="med" type="none"/>
          </a:ln>
        </p:spPr>
      </p:cxnSp>
      <p:sp>
        <p:nvSpPr>
          <p:cNvPr id="444" name="Google Shape;444;p76"/>
          <p:cNvSpPr/>
          <p:nvPr/>
        </p:nvSpPr>
        <p:spPr>
          <a:xfrm>
            <a:off x="7237430" y="1460420"/>
            <a:ext cx="1617659" cy="1605307"/>
          </a:xfrm>
          <a:prstGeom prst="rect">
            <a:avLst/>
          </a:prstGeom>
          <a:solidFill>
            <a:schemeClr val="dk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45" name="Google Shape;445;p76"/>
          <p:cNvCxnSpPr/>
          <p:nvPr/>
        </p:nvCxnSpPr>
        <p:spPr>
          <a:xfrm rot="5400000">
            <a:off x="7262416" y="2237354"/>
            <a:ext cx="1611000" cy="0"/>
          </a:xfrm>
          <a:prstGeom prst="straightConnector1">
            <a:avLst/>
          </a:prstGeom>
          <a:noFill/>
          <a:ln cap="flat" cmpd="sng" w="19050">
            <a:solidFill>
              <a:schemeClr val="dk2"/>
            </a:solidFill>
            <a:prstDash val="dash"/>
            <a:round/>
            <a:headEnd len="med" w="med" type="none"/>
            <a:tailEnd len="med" w="med" type="none"/>
          </a:ln>
        </p:spPr>
      </p:cxnSp>
      <p:cxnSp>
        <p:nvCxnSpPr>
          <p:cNvPr id="446" name="Google Shape;446;p76"/>
          <p:cNvCxnSpPr>
            <a:stCxn id="444" idx="1"/>
          </p:cNvCxnSpPr>
          <p:nvPr/>
        </p:nvCxnSpPr>
        <p:spPr>
          <a:xfrm>
            <a:off x="7237430" y="2263073"/>
            <a:ext cx="1618200" cy="774000"/>
          </a:xfrm>
          <a:prstGeom prst="straightConnector1">
            <a:avLst/>
          </a:prstGeom>
          <a:noFill/>
          <a:ln cap="flat" cmpd="sng" w="19050">
            <a:solidFill>
              <a:schemeClr val="dk2"/>
            </a:solidFill>
            <a:prstDash val="dash"/>
            <a:round/>
            <a:headEnd len="med" w="med" type="none"/>
            <a:tailEnd len="med" w="med" type="none"/>
          </a:ln>
        </p:spPr>
      </p:cxnSp>
      <p:cxnSp>
        <p:nvCxnSpPr>
          <p:cNvPr id="447" name="Google Shape;447;p76"/>
          <p:cNvCxnSpPr/>
          <p:nvPr/>
        </p:nvCxnSpPr>
        <p:spPr>
          <a:xfrm>
            <a:off x="7246582" y="1453320"/>
            <a:ext cx="1599717" cy="0"/>
          </a:xfrm>
          <a:prstGeom prst="straightConnector1">
            <a:avLst/>
          </a:prstGeom>
          <a:noFill/>
          <a:ln cap="flat" cmpd="sng" w="9525">
            <a:solidFill>
              <a:schemeClr val="dk2"/>
            </a:solidFill>
            <a:prstDash val="solid"/>
            <a:round/>
            <a:headEnd len="med" w="med" type="none"/>
            <a:tailEnd len="med" w="med" type="none"/>
          </a:ln>
        </p:spPr>
      </p:cxnSp>
      <p:cxnSp>
        <p:nvCxnSpPr>
          <p:cNvPr id="448" name="Google Shape;448;p76"/>
          <p:cNvCxnSpPr/>
          <p:nvPr/>
        </p:nvCxnSpPr>
        <p:spPr>
          <a:xfrm>
            <a:off x="7246582" y="3065726"/>
            <a:ext cx="1599717" cy="0"/>
          </a:xfrm>
          <a:prstGeom prst="straightConnector1">
            <a:avLst/>
          </a:prstGeom>
          <a:noFill/>
          <a:ln cap="flat" cmpd="sng" w="9525">
            <a:solidFill>
              <a:schemeClr val="dk2"/>
            </a:solidFill>
            <a:prstDash val="solid"/>
            <a:round/>
            <a:headEnd len="med" w="med" type="none"/>
            <a:tailEnd len="med" w="med" type="none"/>
          </a:ln>
        </p:spPr>
      </p:cxnSp>
      <p:sp>
        <p:nvSpPr>
          <p:cNvPr id="449" name="Google Shape;449;p76"/>
          <p:cNvSpPr txBox="1"/>
          <p:nvPr>
            <p:ph idx="4294967295" type="title"/>
          </p:nvPr>
        </p:nvSpPr>
        <p:spPr>
          <a:xfrm>
            <a:off x="311700" y="74250"/>
            <a:ext cx="8520600" cy="615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2420">
                <a:latin typeface="Luckiest Guy"/>
                <a:ea typeface="Luckiest Guy"/>
                <a:cs typeface="Luckiest Guy"/>
                <a:sym typeface="Luckiest Guy"/>
              </a:rPr>
              <a:t>learn</a:t>
            </a:r>
            <a:r>
              <a:rPr lang="en" sz="2420"/>
              <a:t>:</a:t>
            </a:r>
            <a:r>
              <a:rPr lang="en" sz="2420">
                <a:latin typeface="Montserrat"/>
                <a:ea typeface="Montserrat"/>
                <a:cs typeface="Montserrat"/>
                <a:sym typeface="Montserrat"/>
              </a:rPr>
              <a:t> </a:t>
            </a:r>
            <a:r>
              <a:rPr lang="en" sz="2120"/>
              <a:t>To count and name the fractional units of a partitioned shape</a:t>
            </a:r>
            <a:endParaRPr sz="212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51AB2A"/>
            </a:gs>
            <a:gs pos="100000">
              <a:srgbClr val="203E13"/>
            </a:gs>
          </a:gsLst>
          <a:path path="circle">
            <a:fillToRect b="50%" l="50%" r="50%" t="50%"/>
          </a:path>
          <a:tileRect/>
        </a:gradFill>
      </p:bgPr>
    </p:bg>
    <p:spTree>
      <p:nvGrpSpPr>
        <p:cNvPr id="453" name="Shape 453"/>
        <p:cNvGrpSpPr/>
        <p:nvPr/>
      </p:nvGrpSpPr>
      <p:grpSpPr>
        <a:xfrm>
          <a:off x="0" y="0"/>
          <a:ext cx="0" cy="0"/>
          <a:chOff x="0" y="0"/>
          <a:chExt cx="0" cy="0"/>
        </a:xfrm>
      </p:grpSpPr>
      <p:pic>
        <p:nvPicPr>
          <p:cNvPr id="454" name="Google Shape;454;p77"/>
          <p:cNvPicPr preferRelativeResize="0"/>
          <p:nvPr/>
        </p:nvPicPr>
        <p:blipFill rotWithShape="1">
          <a:blip r:embed="rId3">
            <a:alphaModFix/>
          </a:blip>
          <a:srcRect b="31915" l="9566" r="52859" t="10619"/>
          <a:stretch/>
        </p:blipFill>
        <p:spPr>
          <a:xfrm>
            <a:off x="2761575" y="1124690"/>
            <a:ext cx="2606940" cy="2990133"/>
          </a:xfrm>
          <a:prstGeom prst="rect">
            <a:avLst/>
          </a:prstGeom>
          <a:noFill/>
          <a:ln>
            <a:noFill/>
          </a:ln>
        </p:spPr>
      </p:pic>
      <p:pic>
        <p:nvPicPr>
          <p:cNvPr id="455" name="Google Shape;455;p77"/>
          <p:cNvPicPr preferRelativeResize="0"/>
          <p:nvPr/>
        </p:nvPicPr>
        <p:blipFill rotWithShape="1">
          <a:blip r:embed="rId4">
            <a:alphaModFix/>
          </a:blip>
          <a:srcRect b="29200" l="10550" r="51729" t="9298"/>
          <a:stretch/>
        </p:blipFill>
        <p:spPr>
          <a:xfrm rot="10800000">
            <a:off x="3475735" y="710074"/>
            <a:ext cx="2606940" cy="3187845"/>
          </a:xfrm>
          <a:prstGeom prst="rect">
            <a:avLst/>
          </a:prstGeom>
          <a:noFill/>
          <a:ln>
            <a:noFill/>
          </a:ln>
        </p:spPr>
      </p:pic>
      <p:pic>
        <p:nvPicPr>
          <p:cNvPr id="456" name="Google Shape;456;p77"/>
          <p:cNvPicPr preferRelativeResize="0"/>
          <p:nvPr/>
        </p:nvPicPr>
        <p:blipFill>
          <a:blip r:embed="rId5">
            <a:alphaModFix/>
          </a:blip>
          <a:stretch>
            <a:fillRect/>
          </a:stretch>
        </p:blipFill>
        <p:spPr>
          <a:xfrm>
            <a:off x="2685374" y="884663"/>
            <a:ext cx="3470200" cy="3470200"/>
          </a:xfrm>
          <a:prstGeom prst="rect">
            <a:avLst/>
          </a:prstGeom>
          <a:noFill/>
          <a:ln>
            <a:noFill/>
          </a:ln>
        </p:spPr>
      </p:pic>
      <p:pic>
        <p:nvPicPr>
          <p:cNvPr id="457" name="Google Shape;457;p77"/>
          <p:cNvPicPr preferRelativeResize="0"/>
          <p:nvPr/>
        </p:nvPicPr>
        <p:blipFill rotWithShape="1">
          <a:blip r:embed="rId6">
            <a:alphaModFix/>
          </a:blip>
          <a:srcRect b="62415" l="20209" r="48364" t="9673"/>
          <a:stretch/>
        </p:blipFill>
        <p:spPr>
          <a:xfrm>
            <a:off x="3530554" y="910250"/>
            <a:ext cx="2318640" cy="1544568"/>
          </a:xfrm>
          <a:prstGeom prst="rect">
            <a:avLst/>
          </a:prstGeom>
          <a:noFill/>
          <a:ln>
            <a:noFill/>
          </a:ln>
        </p:spPr>
      </p:pic>
      <p:pic>
        <p:nvPicPr>
          <p:cNvPr id="458" name="Google Shape;458;p77"/>
          <p:cNvPicPr preferRelativeResize="0"/>
          <p:nvPr/>
        </p:nvPicPr>
        <p:blipFill rotWithShape="1">
          <a:blip r:embed="rId7">
            <a:alphaModFix/>
          </a:blip>
          <a:srcRect b="32066" l="15150" r="54890" t="37206"/>
          <a:stretch/>
        </p:blipFill>
        <p:spPr>
          <a:xfrm rot="5400000">
            <a:off x="2516323" y="1466387"/>
            <a:ext cx="2125446" cy="1634943"/>
          </a:xfrm>
          <a:prstGeom prst="rect">
            <a:avLst/>
          </a:prstGeom>
          <a:noFill/>
          <a:ln>
            <a:noFill/>
          </a:ln>
        </p:spPr>
      </p:pic>
      <p:pic>
        <p:nvPicPr>
          <p:cNvPr id="459" name="Google Shape;459;p77"/>
          <p:cNvPicPr preferRelativeResize="0"/>
          <p:nvPr/>
        </p:nvPicPr>
        <p:blipFill rotWithShape="1">
          <a:blip r:embed="rId7">
            <a:alphaModFix/>
          </a:blip>
          <a:srcRect b="63517" l="20450" r="49695" t="6593"/>
          <a:stretch/>
        </p:blipFill>
        <p:spPr>
          <a:xfrm rot="5400000">
            <a:off x="4336984" y="1909357"/>
            <a:ext cx="2118000" cy="1590332"/>
          </a:xfrm>
          <a:prstGeom prst="rect">
            <a:avLst/>
          </a:prstGeom>
          <a:noFill/>
          <a:ln>
            <a:noFill/>
          </a:ln>
        </p:spPr>
      </p:pic>
      <p:pic>
        <p:nvPicPr>
          <p:cNvPr id="460" name="Google Shape;460;p77"/>
          <p:cNvPicPr preferRelativeResize="0"/>
          <p:nvPr/>
        </p:nvPicPr>
        <p:blipFill rotWithShape="1">
          <a:blip r:embed="rId6">
            <a:alphaModFix/>
          </a:blip>
          <a:srcRect b="32412" l="14017" r="53300" t="36023"/>
          <a:stretch/>
        </p:blipFill>
        <p:spPr>
          <a:xfrm>
            <a:off x="3083521" y="2517922"/>
            <a:ext cx="2318638" cy="1679526"/>
          </a:xfrm>
          <a:prstGeom prst="rect">
            <a:avLst/>
          </a:prstGeom>
          <a:noFill/>
          <a:ln>
            <a:noFill/>
          </a:ln>
        </p:spPr>
      </p:pic>
      <p:sp>
        <p:nvSpPr>
          <p:cNvPr id="461" name="Google Shape;461;p77">
            <a:hlinkClick r:id="rId8"/>
          </p:cNvPr>
          <p:cNvSpPr/>
          <p:nvPr/>
        </p:nvSpPr>
        <p:spPr>
          <a:xfrm>
            <a:off x="0" y="5207000"/>
            <a:ext cx="12600" cy="1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77"/>
          <p:cNvSpPr txBox="1"/>
          <p:nvPr/>
        </p:nvSpPr>
        <p:spPr>
          <a:xfrm>
            <a:off x="5368525" y="4720750"/>
            <a:ext cx="3775500" cy="424500"/>
          </a:xfrm>
          <a:prstGeom prst="rect">
            <a:avLst/>
          </a:prstGeom>
          <a:gradFill>
            <a:gsLst>
              <a:gs pos="0">
                <a:srgbClr val="515151"/>
              </a:gs>
              <a:gs pos="100000">
                <a:srgbClr val="101010"/>
              </a:gs>
            </a:gsLst>
            <a:lin ang="5400012" scaled="0"/>
          </a:gra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rgbClr val="00FF00"/>
                </a:solidFill>
                <a:latin typeface="Varela Round"/>
                <a:ea typeface="Varela Round"/>
                <a:cs typeface="Varela Round"/>
                <a:sym typeface="Varela Round"/>
              </a:rPr>
              <a:t>Answer aloud + write to yourself</a:t>
            </a:r>
            <a:endParaRPr b="1" sz="1800">
              <a:solidFill>
                <a:srgbClr val="00FF00"/>
              </a:solidFill>
              <a:latin typeface="Varela Round"/>
              <a:ea typeface="Varela Round"/>
              <a:cs typeface="Varela Round"/>
              <a:sym typeface="Varela Round"/>
            </a:endParaRPr>
          </a:p>
        </p:txBody>
      </p:sp>
      <p:sp>
        <p:nvSpPr>
          <p:cNvPr id="463" name="Google Shape;463;p77"/>
          <p:cNvSpPr txBox="1"/>
          <p:nvPr/>
        </p:nvSpPr>
        <p:spPr>
          <a:xfrm>
            <a:off x="190900" y="1328400"/>
            <a:ext cx="28257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rgbClr val="FFFF00"/>
                </a:solidFill>
                <a:latin typeface="Montserrat"/>
                <a:ea typeface="Montserrat"/>
                <a:cs typeface="Montserrat"/>
                <a:sym typeface="Montserrat"/>
              </a:rPr>
              <a:t>Yes, you could have a </a:t>
            </a:r>
            <a:r>
              <a:rPr b="1" lang="en" sz="1600" u="sng">
                <a:solidFill>
                  <a:srgbClr val="FFFF00"/>
                </a:solidFill>
                <a:latin typeface="Montserrat"/>
                <a:ea typeface="Montserrat"/>
                <a:cs typeface="Montserrat"/>
                <a:sym typeface="Montserrat"/>
              </a:rPr>
              <a:t>whole</a:t>
            </a:r>
            <a:r>
              <a:rPr b="1" lang="en" sz="1600">
                <a:solidFill>
                  <a:srgbClr val="FFFF00"/>
                </a:solidFill>
                <a:latin typeface="Montserrat"/>
                <a:ea typeface="Montserrat"/>
                <a:cs typeface="Montserrat"/>
                <a:sym typeface="Montserrat"/>
              </a:rPr>
              <a:t> pizza for yourself…</a:t>
            </a:r>
            <a:endParaRPr b="1" sz="1600">
              <a:solidFill>
                <a:srgbClr val="FFFF00"/>
              </a:solidFill>
              <a:latin typeface="Montserrat"/>
              <a:ea typeface="Montserrat"/>
              <a:cs typeface="Montserrat"/>
              <a:sym typeface="Montserrat"/>
            </a:endParaRPr>
          </a:p>
        </p:txBody>
      </p:sp>
      <p:sp>
        <p:nvSpPr>
          <p:cNvPr id="464" name="Google Shape;464;p77"/>
          <p:cNvSpPr txBox="1"/>
          <p:nvPr/>
        </p:nvSpPr>
        <p:spPr>
          <a:xfrm>
            <a:off x="140450" y="2442150"/>
            <a:ext cx="28257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rgbClr val="FFFF00"/>
                </a:solidFill>
                <a:latin typeface="Montserrat"/>
                <a:ea typeface="Montserrat"/>
                <a:cs typeface="Montserrat"/>
                <a:sym typeface="Montserrat"/>
              </a:rPr>
              <a:t>Or... you could </a:t>
            </a:r>
            <a:r>
              <a:rPr b="1" lang="en" sz="1600" u="sng">
                <a:solidFill>
                  <a:srgbClr val="FFFF00"/>
                </a:solidFill>
                <a:latin typeface="Montserrat"/>
                <a:ea typeface="Montserrat"/>
                <a:cs typeface="Montserrat"/>
                <a:sym typeface="Montserrat"/>
              </a:rPr>
              <a:t>half</a:t>
            </a:r>
            <a:r>
              <a:rPr b="1" lang="en" sz="1600">
                <a:solidFill>
                  <a:srgbClr val="FFFF00"/>
                </a:solidFill>
                <a:latin typeface="Montserrat"/>
                <a:ea typeface="Montserrat"/>
                <a:cs typeface="Montserrat"/>
                <a:sym typeface="Montserrat"/>
              </a:rPr>
              <a:t> it with a friend!</a:t>
            </a:r>
            <a:endParaRPr b="1" sz="1600">
              <a:solidFill>
                <a:srgbClr val="FFFF00"/>
              </a:solidFill>
              <a:latin typeface="Montserrat"/>
              <a:ea typeface="Montserrat"/>
              <a:cs typeface="Montserrat"/>
              <a:sym typeface="Montserrat"/>
            </a:endParaRPr>
          </a:p>
        </p:txBody>
      </p:sp>
      <p:sp>
        <p:nvSpPr>
          <p:cNvPr id="465" name="Google Shape;465;p77"/>
          <p:cNvSpPr txBox="1"/>
          <p:nvPr/>
        </p:nvSpPr>
        <p:spPr>
          <a:xfrm>
            <a:off x="343300" y="3309600"/>
            <a:ext cx="28257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rgbClr val="FFFF00"/>
                </a:solidFill>
                <a:latin typeface="Montserrat"/>
                <a:ea typeface="Montserrat"/>
                <a:cs typeface="Montserrat"/>
                <a:sym typeface="Montserrat"/>
              </a:rPr>
              <a:t>Three friends and you? Better go with </a:t>
            </a:r>
            <a:r>
              <a:rPr b="1" lang="en" sz="1600" u="sng">
                <a:solidFill>
                  <a:srgbClr val="FFFF00"/>
                </a:solidFill>
                <a:latin typeface="Montserrat"/>
                <a:ea typeface="Montserrat"/>
                <a:cs typeface="Montserrat"/>
                <a:sym typeface="Montserrat"/>
              </a:rPr>
              <a:t>fourths</a:t>
            </a:r>
            <a:r>
              <a:rPr b="1" lang="en" sz="1600">
                <a:solidFill>
                  <a:srgbClr val="FFFF00"/>
                </a:solidFill>
                <a:latin typeface="Montserrat"/>
                <a:ea typeface="Montserrat"/>
                <a:cs typeface="Montserrat"/>
                <a:sym typeface="Montserrat"/>
              </a:rPr>
              <a:t>.</a:t>
            </a:r>
            <a:endParaRPr b="1" sz="1600">
              <a:solidFill>
                <a:srgbClr val="FFFF00"/>
              </a:solidFill>
              <a:latin typeface="Montserrat"/>
              <a:ea typeface="Montserrat"/>
              <a:cs typeface="Montserrat"/>
              <a:sym typeface="Montserrat"/>
            </a:endParaRPr>
          </a:p>
        </p:txBody>
      </p:sp>
      <p:sp>
        <p:nvSpPr>
          <p:cNvPr id="466" name="Google Shape;466;p77"/>
          <p:cNvSpPr txBox="1"/>
          <p:nvPr/>
        </p:nvSpPr>
        <p:spPr>
          <a:xfrm>
            <a:off x="5781650" y="921875"/>
            <a:ext cx="3406800" cy="36429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1000"/>
              </a:spcBef>
              <a:spcAft>
                <a:spcPts val="0"/>
              </a:spcAft>
              <a:buNone/>
            </a:pPr>
            <a:r>
              <a:rPr b="1" lang="en" sz="1600">
                <a:solidFill>
                  <a:schemeClr val="dk1"/>
                </a:solidFill>
                <a:latin typeface="Montserrat"/>
                <a:ea typeface="Montserrat"/>
                <a:cs typeface="Montserrat"/>
                <a:sym typeface="Montserrat"/>
              </a:rPr>
              <a:t>If</a:t>
            </a:r>
            <a:r>
              <a:rPr b="1" lang="en" sz="1600">
                <a:solidFill>
                  <a:schemeClr val="dk1"/>
                </a:solidFill>
                <a:latin typeface="Montserrat"/>
                <a:ea typeface="Montserrat"/>
                <a:cs typeface="Montserrat"/>
                <a:sym typeface="Montserrat"/>
              </a:rPr>
              <a:t> </a:t>
            </a:r>
            <a:r>
              <a:rPr b="1" lang="en" sz="1600">
                <a:solidFill>
                  <a:srgbClr val="00FF00"/>
                </a:solidFill>
                <a:latin typeface="Montserrat"/>
                <a:ea typeface="Montserrat"/>
                <a:cs typeface="Montserrat"/>
                <a:sym typeface="Montserrat"/>
              </a:rPr>
              <a:t>one</a:t>
            </a:r>
            <a:r>
              <a:rPr b="1" lang="en" sz="1600">
                <a:solidFill>
                  <a:srgbClr val="FDFF00"/>
                </a:solidFill>
                <a:latin typeface="Montserrat"/>
                <a:ea typeface="Montserrat"/>
                <a:cs typeface="Montserrat"/>
                <a:sym typeface="Montserrat"/>
              </a:rPr>
              <a:t> </a:t>
            </a:r>
            <a:r>
              <a:rPr b="1" lang="en" sz="1600">
                <a:solidFill>
                  <a:schemeClr val="dk1"/>
                </a:solidFill>
                <a:latin typeface="Montserrat"/>
                <a:ea typeface="Montserrat"/>
                <a:cs typeface="Montserrat"/>
                <a:sym typeface="Montserrat"/>
              </a:rPr>
              <a:t>person is eating a pizza, they get the </a:t>
            </a:r>
            <a:r>
              <a:rPr b="1" lang="en" sz="1600">
                <a:solidFill>
                  <a:srgbClr val="00FF00"/>
                </a:solidFill>
                <a:latin typeface="Montserrat"/>
                <a:ea typeface="Montserrat"/>
                <a:cs typeface="Montserrat"/>
                <a:sym typeface="Montserrat"/>
              </a:rPr>
              <a:t>whole </a:t>
            </a:r>
            <a:r>
              <a:rPr b="1" lang="en" sz="1600">
                <a:solidFill>
                  <a:schemeClr val="dk1"/>
                </a:solidFill>
                <a:latin typeface="Montserrat"/>
                <a:ea typeface="Montserrat"/>
                <a:cs typeface="Montserrat"/>
                <a:sym typeface="Montserrat"/>
              </a:rPr>
              <a:t>pizza.</a:t>
            </a:r>
            <a:endParaRPr b="1" sz="1600">
              <a:solidFill>
                <a:schemeClr val="dk1"/>
              </a:solidFill>
              <a:latin typeface="Montserrat"/>
              <a:ea typeface="Montserrat"/>
              <a:cs typeface="Montserrat"/>
              <a:sym typeface="Montserrat"/>
            </a:endParaRPr>
          </a:p>
          <a:p>
            <a:pPr indent="0" lvl="0" marL="0" rtl="0" algn="ctr">
              <a:lnSpc>
                <a:spcPct val="150000"/>
              </a:lnSpc>
              <a:spcBef>
                <a:spcPts val="1000"/>
              </a:spcBef>
              <a:spcAft>
                <a:spcPts val="0"/>
              </a:spcAft>
              <a:buNone/>
            </a:pPr>
            <a:r>
              <a:rPr b="1" lang="en" sz="1600">
                <a:solidFill>
                  <a:schemeClr val="dk1"/>
                </a:solidFill>
                <a:latin typeface="Montserrat"/>
                <a:ea typeface="Montserrat"/>
                <a:cs typeface="Montserrat"/>
                <a:sym typeface="Montserrat"/>
              </a:rPr>
              <a:t> Splitting between </a:t>
            </a:r>
            <a:r>
              <a:rPr b="1" lang="en" sz="1600">
                <a:solidFill>
                  <a:srgbClr val="00FFFF"/>
                </a:solidFill>
                <a:latin typeface="Montserrat"/>
                <a:ea typeface="Montserrat"/>
                <a:cs typeface="Montserrat"/>
                <a:sym typeface="Montserrat"/>
              </a:rPr>
              <a:t>t</a:t>
            </a:r>
            <a:r>
              <a:rPr b="1" lang="en" sz="1600">
                <a:solidFill>
                  <a:srgbClr val="00FFFF"/>
                </a:solidFill>
                <a:latin typeface="Montserrat"/>
                <a:ea typeface="Montserrat"/>
                <a:cs typeface="Montserrat"/>
                <a:sym typeface="Montserrat"/>
              </a:rPr>
              <a:t>wo </a:t>
            </a:r>
            <a:r>
              <a:rPr b="1" lang="en" sz="1600">
                <a:solidFill>
                  <a:schemeClr val="dk1"/>
                </a:solidFill>
                <a:latin typeface="Montserrat"/>
                <a:ea typeface="Montserrat"/>
                <a:cs typeface="Montserrat"/>
                <a:sym typeface="Montserrat"/>
              </a:rPr>
              <a:t>people? Each share is</a:t>
            </a:r>
            <a:r>
              <a:rPr b="1" lang="en" sz="1600">
                <a:solidFill>
                  <a:srgbClr val="00FFFF"/>
                </a:solidFill>
                <a:latin typeface="Montserrat"/>
                <a:ea typeface="Montserrat"/>
                <a:cs typeface="Montserrat"/>
                <a:sym typeface="Montserrat"/>
              </a:rPr>
              <a:t> one-half </a:t>
            </a:r>
            <a:r>
              <a:rPr b="1" lang="en" sz="1600">
                <a:solidFill>
                  <a:schemeClr val="dk1"/>
                </a:solidFill>
                <a:latin typeface="Montserrat"/>
                <a:ea typeface="Montserrat"/>
                <a:cs typeface="Montserrat"/>
                <a:sym typeface="Montserrat"/>
              </a:rPr>
              <a:t>of a pizza.</a:t>
            </a:r>
            <a:endParaRPr b="1" sz="1600">
              <a:solidFill>
                <a:schemeClr val="dk1"/>
              </a:solidFill>
              <a:latin typeface="Montserrat"/>
              <a:ea typeface="Montserrat"/>
              <a:cs typeface="Montserrat"/>
              <a:sym typeface="Montserrat"/>
            </a:endParaRPr>
          </a:p>
          <a:p>
            <a:pPr indent="0" lvl="0" marL="0" rtl="0" algn="ctr">
              <a:lnSpc>
                <a:spcPct val="150000"/>
              </a:lnSpc>
              <a:spcBef>
                <a:spcPts val="1000"/>
              </a:spcBef>
              <a:spcAft>
                <a:spcPts val="0"/>
              </a:spcAft>
              <a:buNone/>
            </a:pPr>
            <a:r>
              <a:rPr b="1" lang="en" sz="1600">
                <a:solidFill>
                  <a:schemeClr val="dk1"/>
                </a:solidFill>
                <a:latin typeface="Montserrat"/>
                <a:ea typeface="Montserrat"/>
                <a:cs typeface="Montserrat"/>
                <a:sym typeface="Montserrat"/>
              </a:rPr>
              <a:t>Dividing the pizza amongst </a:t>
            </a:r>
            <a:r>
              <a:rPr b="1" lang="en" sz="1600">
                <a:solidFill>
                  <a:srgbClr val="FF00E7"/>
                </a:solidFill>
                <a:latin typeface="Montserrat"/>
                <a:ea typeface="Montserrat"/>
                <a:cs typeface="Montserrat"/>
                <a:sym typeface="Montserrat"/>
              </a:rPr>
              <a:t>four</a:t>
            </a:r>
            <a:r>
              <a:rPr b="1" lang="en" sz="1600">
                <a:solidFill>
                  <a:schemeClr val="dk1"/>
                </a:solidFill>
                <a:latin typeface="Montserrat"/>
                <a:ea typeface="Montserrat"/>
                <a:cs typeface="Montserrat"/>
                <a:sym typeface="Montserrat"/>
              </a:rPr>
              <a:t> friends would make each serving </a:t>
            </a:r>
            <a:r>
              <a:rPr b="1" lang="en" sz="1600">
                <a:solidFill>
                  <a:srgbClr val="FF00E7"/>
                </a:solidFill>
                <a:latin typeface="Montserrat"/>
                <a:ea typeface="Montserrat"/>
                <a:cs typeface="Montserrat"/>
                <a:sym typeface="Montserrat"/>
              </a:rPr>
              <a:t>one-quarter</a:t>
            </a:r>
            <a:r>
              <a:rPr b="1" lang="en" sz="1600">
                <a:solidFill>
                  <a:schemeClr val="dk1"/>
                </a:solidFill>
                <a:latin typeface="Montserrat"/>
                <a:ea typeface="Montserrat"/>
                <a:cs typeface="Montserrat"/>
                <a:sym typeface="Montserrat"/>
              </a:rPr>
              <a:t> of the whole pizza.</a:t>
            </a:r>
            <a:endParaRPr b="1" sz="1600">
              <a:solidFill>
                <a:schemeClr val="dk1"/>
              </a:solidFill>
              <a:latin typeface="Montserrat"/>
              <a:ea typeface="Montserrat"/>
              <a:cs typeface="Montserrat"/>
              <a:sym typeface="Montserrat"/>
            </a:endParaRPr>
          </a:p>
        </p:txBody>
      </p:sp>
      <p:sp>
        <p:nvSpPr>
          <p:cNvPr id="467" name="Google Shape;467;p77"/>
          <p:cNvSpPr txBox="1"/>
          <p:nvPr>
            <p:ph idx="4294967295" type="title"/>
          </p:nvPr>
        </p:nvSpPr>
        <p:spPr>
          <a:xfrm>
            <a:off x="311700" y="74250"/>
            <a:ext cx="8520600" cy="549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2520">
                <a:latin typeface="Luckiest Guy"/>
                <a:ea typeface="Luckiest Guy"/>
                <a:cs typeface="Luckiest Guy"/>
                <a:sym typeface="Luckiest Guy"/>
              </a:rPr>
              <a:t>Try</a:t>
            </a:r>
            <a:r>
              <a:rPr lang="en" sz="2520"/>
              <a:t>:</a:t>
            </a:r>
            <a:r>
              <a:rPr lang="en" sz="2520">
                <a:latin typeface="Montserrat"/>
                <a:ea typeface="Montserrat"/>
                <a:cs typeface="Montserrat"/>
                <a:sym typeface="Montserrat"/>
              </a:rPr>
              <a:t> </a:t>
            </a:r>
            <a:r>
              <a:rPr lang="en" sz="2220"/>
              <a:t>To count and name the fractional units of a partitioned shape</a:t>
            </a:r>
            <a:endParaRPr sz="2220"/>
          </a:p>
          <a:p>
            <a:pPr indent="0" lvl="0" marL="0" rtl="0" algn="ctr">
              <a:spcBef>
                <a:spcPts val="0"/>
              </a:spcBef>
              <a:spcAft>
                <a:spcPts val="0"/>
              </a:spcAft>
              <a:buSzPts val="990"/>
              <a:buNone/>
            </a:pPr>
            <a:r>
              <a:t/>
            </a:r>
            <a:endParaRPr sz="2220"/>
          </a:p>
        </p:txBody>
      </p:sp>
      <p:sp>
        <p:nvSpPr>
          <p:cNvPr id="468" name="Google Shape;468;p77"/>
          <p:cNvSpPr txBox="1"/>
          <p:nvPr>
            <p:ph idx="4294967295" type="title"/>
          </p:nvPr>
        </p:nvSpPr>
        <p:spPr>
          <a:xfrm>
            <a:off x="1240500" y="975350"/>
            <a:ext cx="6663000" cy="3086100"/>
          </a:xfrm>
          <a:prstGeom prst="rect">
            <a:avLst/>
          </a:prstGeom>
          <a:solidFill>
            <a:srgbClr val="FFFFFF"/>
          </a:solidFill>
          <a:ln cap="flat" cmpd="sng" w="38100">
            <a:solidFill>
              <a:srgbClr val="BC4B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SzPts val="990"/>
              <a:buNone/>
            </a:pPr>
            <a:r>
              <a:rPr lang="en" sz="9600">
                <a:solidFill>
                  <a:srgbClr val="FF4B4B"/>
                </a:solidFill>
                <a:latin typeface="Luckiest Guy"/>
                <a:ea typeface="Luckiest Guy"/>
                <a:cs typeface="Luckiest Guy"/>
                <a:sym typeface="Luckiest Guy"/>
              </a:rPr>
              <a:t>L</a:t>
            </a:r>
            <a:r>
              <a:rPr lang="en" sz="9600">
                <a:solidFill>
                  <a:srgbClr val="FF8F4B"/>
                </a:solidFill>
                <a:latin typeface="Luckiest Guy"/>
                <a:ea typeface="Luckiest Guy"/>
                <a:cs typeface="Luckiest Guy"/>
                <a:sym typeface="Luckiest Guy"/>
              </a:rPr>
              <a:t>e</a:t>
            </a:r>
            <a:r>
              <a:rPr lang="en" sz="9600">
                <a:solidFill>
                  <a:srgbClr val="FFD34B"/>
                </a:solidFill>
                <a:latin typeface="Luckiest Guy"/>
                <a:ea typeface="Luckiest Guy"/>
                <a:cs typeface="Luckiest Guy"/>
                <a:sym typeface="Luckiest Guy"/>
              </a:rPr>
              <a:t>a</a:t>
            </a:r>
            <a:r>
              <a:rPr lang="en" sz="9600">
                <a:solidFill>
                  <a:srgbClr val="E5FF4B"/>
                </a:solidFill>
                <a:latin typeface="Luckiest Guy"/>
                <a:ea typeface="Luckiest Guy"/>
                <a:cs typeface="Luckiest Guy"/>
                <a:sym typeface="Luckiest Guy"/>
              </a:rPr>
              <a:t>r</a:t>
            </a:r>
            <a:r>
              <a:rPr lang="en" sz="9600">
                <a:solidFill>
                  <a:srgbClr val="A1FF4B"/>
                </a:solidFill>
                <a:latin typeface="Luckiest Guy"/>
                <a:ea typeface="Luckiest Guy"/>
                <a:cs typeface="Luckiest Guy"/>
                <a:sym typeface="Luckiest Guy"/>
              </a:rPr>
              <a:t>n</a:t>
            </a:r>
            <a:r>
              <a:rPr lang="en" sz="9600">
                <a:solidFill>
                  <a:srgbClr val="5DFF4B"/>
                </a:solidFill>
                <a:latin typeface="Luckiest Guy"/>
                <a:ea typeface="Luckiest Guy"/>
                <a:cs typeface="Luckiest Guy"/>
                <a:sym typeface="Luckiest Guy"/>
              </a:rPr>
              <a:t>i</a:t>
            </a:r>
            <a:r>
              <a:rPr lang="en" sz="9600">
                <a:solidFill>
                  <a:srgbClr val="4BFF7D"/>
                </a:solidFill>
                <a:latin typeface="Luckiest Guy"/>
                <a:ea typeface="Luckiest Guy"/>
                <a:cs typeface="Luckiest Guy"/>
                <a:sym typeface="Luckiest Guy"/>
              </a:rPr>
              <a:t>n</a:t>
            </a:r>
            <a:r>
              <a:rPr lang="en" sz="9600">
                <a:solidFill>
                  <a:srgbClr val="4BFFC1"/>
                </a:solidFill>
                <a:latin typeface="Luckiest Guy"/>
                <a:ea typeface="Luckiest Guy"/>
                <a:cs typeface="Luckiest Guy"/>
                <a:sym typeface="Luckiest Guy"/>
              </a:rPr>
              <a:t>g</a:t>
            </a:r>
            <a:r>
              <a:rPr lang="en" sz="9600">
                <a:solidFill>
                  <a:srgbClr val="4BF7FF"/>
                </a:solidFill>
                <a:latin typeface="Luckiest Guy"/>
                <a:ea typeface="Luckiest Guy"/>
                <a:cs typeface="Luckiest Guy"/>
                <a:sym typeface="Luckiest Guy"/>
              </a:rPr>
              <a:t> </a:t>
            </a:r>
            <a:r>
              <a:rPr lang="en" sz="9600">
                <a:solidFill>
                  <a:srgbClr val="4BB3FF"/>
                </a:solidFill>
                <a:latin typeface="Luckiest Guy"/>
                <a:ea typeface="Luckiest Guy"/>
                <a:cs typeface="Luckiest Guy"/>
                <a:sym typeface="Luckiest Guy"/>
              </a:rPr>
              <a:t>C</a:t>
            </a:r>
            <a:r>
              <a:rPr lang="en" sz="9600">
                <a:solidFill>
                  <a:srgbClr val="4B6FFF"/>
                </a:solidFill>
                <a:latin typeface="Luckiest Guy"/>
                <a:ea typeface="Luckiest Guy"/>
                <a:cs typeface="Luckiest Guy"/>
                <a:sym typeface="Luckiest Guy"/>
              </a:rPr>
              <a:t>h</a:t>
            </a:r>
            <a:r>
              <a:rPr lang="en" sz="9600">
                <a:solidFill>
                  <a:srgbClr val="6B4BFF"/>
                </a:solidFill>
                <a:latin typeface="Luckiest Guy"/>
                <a:ea typeface="Luckiest Guy"/>
                <a:cs typeface="Luckiest Guy"/>
                <a:sym typeface="Luckiest Guy"/>
              </a:rPr>
              <a:t>e</a:t>
            </a:r>
            <a:r>
              <a:rPr lang="en" sz="9600">
                <a:solidFill>
                  <a:srgbClr val="AF4BFF"/>
                </a:solidFill>
                <a:latin typeface="Luckiest Guy"/>
                <a:ea typeface="Luckiest Guy"/>
                <a:cs typeface="Luckiest Guy"/>
                <a:sym typeface="Luckiest Guy"/>
              </a:rPr>
              <a:t>c</a:t>
            </a:r>
            <a:r>
              <a:rPr lang="en" sz="9600">
                <a:solidFill>
                  <a:srgbClr val="F44BFF"/>
                </a:solidFill>
                <a:latin typeface="Luckiest Guy"/>
                <a:ea typeface="Luckiest Guy"/>
                <a:cs typeface="Luckiest Guy"/>
                <a:sym typeface="Luckiest Guy"/>
              </a:rPr>
              <a:t>k</a:t>
            </a:r>
            <a:r>
              <a:rPr lang="en" sz="9600">
                <a:solidFill>
                  <a:srgbClr val="FF4BC5"/>
                </a:solidFill>
                <a:latin typeface="Luckiest Guy"/>
                <a:ea typeface="Luckiest Guy"/>
                <a:cs typeface="Luckiest Guy"/>
                <a:sym typeface="Luckiest Guy"/>
              </a:rPr>
              <a:t>!</a:t>
            </a:r>
            <a:endParaRPr sz="9600">
              <a:solidFill>
                <a:srgbClr val="FF4BC5"/>
              </a:solidFill>
            </a:endParaRPr>
          </a:p>
        </p:txBody>
      </p:sp>
      <p:pic>
        <p:nvPicPr>
          <p:cNvPr id="469" name="Google Shape;469;p77"/>
          <p:cNvPicPr preferRelativeResize="0"/>
          <p:nvPr/>
        </p:nvPicPr>
        <p:blipFill>
          <a:blip r:embed="rId9">
            <a:alphaModFix/>
          </a:blip>
          <a:stretch>
            <a:fillRect/>
          </a:stretch>
        </p:blipFill>
        <p:spPr>
          <a:xfrm>
            <a:off x="141216" y="4537775"/>
            <a:ext cx="478035" cy="424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400"/>
                                        <p:tgtEl>
                                          <p:spTgt spid="468"/>
                                        </p:tgtEl>
                                      </p:cBhvr>
                                    </p:animEffect>
                                    <p:set>
                                      <p:cBhvr>
                                        <p:cTn dur="1" fill="hold">
                                          <p:stCondLst>
                                            <p:cond delay="1400"/>
                                          </p:stCondLst>
                                        </p:cTn>
                                        <p:tgtEl>
                                          <p:spTgt spid="468"/>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463"/>
                                        </p:tgtEl>
                                        <p:attrNameLst>
                                          <p:attrName>style.visibility</p:attrName>
                                        </p:attrNameLst>
                                      </p:cBhvr>
                                      <p:to>
                                        <p:strVal val="visible"/>
                                      </p:to>
                                    </p:set>
                                    <p:anim calcmode="lin" valueType="num">
                                      <p:cBhvr additive="base">
                                        <p:cTn dur="1000"/>
                                        <p:tgtEl>
                                          <p:spTgt spid="463"/>
                                        </p:tgtEl>
                                        <p:attrNameLst>
                                          <p:attrName>ppt_x</p:attrName>
                                        </p:attrNameLst>
                                      </p:cBhvr>
                                      <p:tavLst>
                                        <p:tav fmla="" tm="0">
                                          <p:val>
                                            <p:strVal val="#ppt_x+1"/>
                                          </p:val>
                                        </p:tav>
                                        <p:tav fmla="" tm="100000">
                                          <p:val>
                                            <p:strVal val="#ppt_x"/>
                                          </p:val>
                                        </p:tav>
                                      </p:tavLst>
                                    </p:anim>
                                  </p:childTnLst>
                                </p:cTn>
                              </p:par>
                            </p:childTnLst>
                          </p:cTn>
                        </p:par>
                        <p:par>
                          <p:cTn fill="hold">
                            <p:stCondLst>
                              <p:cond delay="1000"/>
                            </p:stCondLst>
                            <p:childTnLst>
                              <p:par>
                                <p:cTn fill="hold" nodeType="afterEffect" presetClass="exit" presetID="1" presetSubtype="0">
                                  <p:stCondLst>
                                    <p:cond delay="0"/>
                                  </p:stCondLst>
                                  <p:childTnLst>
                                    <p:set>
                                      <p:cBhvr>
                                        <p:cTn dur="1" fill="hold">
                                          <p:stCondLst>
                                            <p:cond delay="2500"/>
                                          </p:stCondLst>
                                        </p:cTn>
                                        <p:tgtEl>
                                          <p:spTgt spid="456"/>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45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5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464"/>
                                        </p:tgtEl>
                                        <p:attrNameLst>
                                          <p:attrName>style.visibility</p:attrName>
                                        </p:attrNameLst>
                                      </p:cBhvr>
                                      <p:to>
                                        <p:strVal val="visible"/>
                                      </p:to>
                                    </p:set>
                                    <p:anim calcmode="lin" valueType="num">
                                      <p:cBhvr additive="base">
                                        <p:cTn dur="1000"/>
                                        <p:tgtEl>
                                          <p:spTgt spid="464"/>
                                        </p:tgtEl>
                                        <p:attrNameLst>
                                          <p:attrName>ppt_x</p:attrName>
                                        </p:attrNameLst>
                                      </p:cBhvr>
                                      <p:tavLst>
                                        <p:tav fmla="" tm="0">
                                          <p:val>
                                            <p:strVal val="#ppt_x+1"/>
                                          </p:val>
                                        </p:tav>
                                        <p:tav fmla="" tm="100000">
                                          <p:val>
                                            <p:strVal val="#ppt_x"/>
                                          </p:val>
                                        </p:tav>
                                      </p:tavLst>
                                    </p:anim>
                                  </p:childTnLst>
                                </p:cTn>
                              </p:par>
                            </p:childTnLst>
                          </p:cTn>
                        </p:par>
                        <p:par>
                          <p:cTn fill="hold">
                            <p:stCondLst>
                              <p:cond delay="1000"/>
                            </p:stCondLst>
                            <p:childTnLst>
                              <p:par>
                                <p:cTn fill="hold" nodeType="afterEffect" presetClass="exit" presetID="1" presetSubtype="0">
                                  <p:stCondLst>
                                    <p:cond delay="0"/>
                                  </p:stCondLst>
                                  <p:childTnLst>
                                    <p:set>
                                      <p:cBhvr>
                                        <p:cTn dur="1" fill="hold">
                                          <p:stCondLst>
                                            <p:cond delay="2600"/>
                                          </p:stCondLst>
                                        </p:cTn>
                                        <p:tgtEl>
                                          <p:spTgt spid="455"/>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1000"/>
                                          </p:stCondLst>
                                        </p:cTn>
                                        <p:tgtEl>
                                          <p:spTgt spid="454"/>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45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5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5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6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5"/>
                                        </p:tgtEl>
                                        <p:attrNameLst>
                                          <p:attrName>style.visibility</p:attrName>
                                        </p:attrNameLst>
                                      </p:cBhvr>
                                      <p:to>
                                        <p:strVal val="visible"/>
                                      </p:to>
                                    </p:set>
                                    <p:animEffect filter="fade" transition="in">
                                      <p:cBhvr>
                                        <p:cTn dur="1000"/>
                                        <p:tgtEl>
                                          <p:spTgt spid="465"/>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466"/>
                                        </p:tgtEl>
                                        <p:attrNameLst>
                                          <p:attrName>style.visibility</p:attrName>
                                        </p:attrNameLst>
                                      </p:cBhvr>
                                      <p:to>
                                        <p:strVal val="visible"/>
                                      </p:to>
                                    </p:set>
                                    <p:animEffect filter="fade" transition="in">
                                      <p:cBhvr>
                                        <p:cTn dur="1000"/>
                                        <p:tgtEl>
                                          <p:spTgt spid="4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 name="Shape 473"/>
        <p:cNvGrpSpPr/>
        <p:nvPr/>
      </p:nvGrpSpPr>
      <p:grpSpPr>
        <a:xfrm>
          <a:off x="0" y="0"/>
          <a:ext cx="0" cy="0"/>
          <a:chOff x="0" y="0"/>
          <a:chExt cx="0" cy="0"/>
        </a:xfrm>
      </p:grpSpPr>
      <p:sp>
        <p:nvSpPr>
          <p:cNvPr id="474" name="Google Shape;474;p78"/>
          <p:cNvSpPr txBox="1"/>
          <p:nvPr/>
        </p:nvSpPr>
        <p:spPr>
          <a:xfrm>
            <a:off x="5254750" y="4720750"/>
            <a:ext cx="3889200" cy="424500"/>
          </a:xfrm>
          <a:prstGeom prst="rect">
            <a:avLst/>
          </a:prstGeom>
          <a:gradFill>
            <a:gsLst>
              <a:gs pos="0">
                <a:srgbClr val="515151"/>
              </a:gs>
              <a:gs pos="100000">
                <a:srgbClr val="101010"/>
              </a:gs>
            </a:gsLst>
            <a:lin ang="5400012" scaled="0"/>
          </a:gra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rgbClr val="FFFF00"/>
                </a:solidFill>
                <a:latin typeface="Varela Round"/>
                <a:ea typeface="Varela Round"/>
                <a:cs typeface="Varela Round"/>
                <a:sym typeface="Varela Round"/>
              </a:rPr>
              <a:t>Read</a:t>
            </a:r>
            <a:r>
              <a:rPr b="1" lang="en" sz="1800">
                <a:solidFill>
                  <a:srgbClr val="FFFF00"/>
                </a:solidFill>
                <a:latin typeface="Varela Round"/>
                <a:ea typeface="Varela Round"/>
                <a:cs typeface="Varela Round"/>
                <a:sym typeface="Varela Round"/>
              </a:rPr>
              <a:t>, take notes, ask questions</a:t>
            </a:r>
            <a:endParaRPr b="1" sz="1800">
              <a:solidFill>
                <a:srgbClr val="FFFF00"/>
              </a:solidFill>
              <a:latin typeface="Varela Round"/>
              <a:ea typeface="Varela Round"/>
              <a:cs typeface="Varela Round"/>
              <a:sym typeface="Varela Round"/>
            </a:endParaRPr>
          </a:p>
        </p:txBody>
      </p:sp>
      <p:sp>
        <p:nvSpPr>
          <p:cNvPr id="475" name="Google Shape;475;p78"/>
          <p:cNvSpPr txBox="1"/>
          <p:nvPr/>
        </p:nvSpPr>
        <p:spPr>
          <a:xfrm>
            <a:off x="1227900" y="624200"/>
            <a:ext cx="6688200" cy="708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700">
                <a:solidFill>
                  <a:schemeClr val="dk1"/>
                </a:solidFill>
                <a:latin typeface="Montserrat"/>
                <a:ea typeface="Montserrat"/>
                <a:cs typeface="Montserrat"/>
                <a:sym typeface="Montserrat"/>
              </a:rPr>
              <a:t>To express</a:t>
            </a:r>
            <a:r>
              <a:rPr b="1" lang="en" sz="1700">
                <a:solidFill>
                  <a:schemeClr val="dk1"/>
                </a:solidFill>
                <a:latin typeface="Montserrat"/>
                <a:ea typeface="Montserrat"/>
                <a:cs typeface="Montserrat"/>
                <a:sym typeface="Montserrat"/>
              </a:rPr>
              <a:t> fractional units in </a:t>
            </a:r>
            <a:r>
              <a:rPr b="1" lang="en" sz="1700">
                <a:solidFill>
                  <a:schemeClr val="dk1"/>
                </a:solidFill>
                <a:latin typeface="Montserrat"/>
                <a:ea typeface="Montserrat"/>
                <a:cs typeface="Montserrat"/>
                <a:sym typeface="Montserrat"/>
              </a:rPr>
              <a:t>writing</a:t>
            </a:r>
            <a:r>
              <a:rPr b="1" lang="en" sz="1700">
                <a:solidFill>
                  <a:schemeClr val="dk1"/>
                </a:solidFill>
                <a:latin typeface="Montserrat"/>
                <a:ea typeface="Montserrat"/>
                <a:cs typeface="Montserrat"/>
                <a:sym typeface="Montserrat"/>
              </a:rPr>
              <a:t>, we generally use </a:t>
            </a:r>
            <a:r>
              <a:rPr b="1" i="1" lang="en" sz="1700" u="sng">
                <a:solidFill>
                  <a:schemeClr val="dk1"/>
                </a:solidFill>
                <a:latin typeface="Montserrat"/>
                <a:ea typeface="Montserrat"/>
                <a:cs typeface="Montserrat"/>
                <a:sym typeface="Montserrat"/>
              </a:rPr>
              <a:t>ordinal numbers</a:t>
            </a:r>
            <a:r>
              <a:rPr b="1" lang="en" sz="1700">
                <a:solidFill>
                  <a:schemeClr val="dk1"/>
                </a:solidFill>
                <a:latin typeface="Montserrat"/>
                <a:ea typeface="Montserrat"/>
                <a:cs typeface="Montserrat"/>
                <a:sym typeface="Montserrat"/>
              </a:rPr>
              <a:t>, with </a:t>
            </a:r>
            <a:r>
              <a:rPr b="1" lang="en" sz="1700" u="sng">
                <a:solidFill>
                  <a:srgbClr val="CC0000"/>
                </a:solidFill>
                <a:highlight>
                  <a:srgbClr val="FFFFFF"/>
                </a:highlight>
                <a:latin typeface="Montserrat"/>
                <a:ea typeface="Montserrat"/>
                <a:cs typeface="Montserrat"/>
                <a:sym typeface="Montserrat"/>
              </a:rPr>
              <a:t>two (sometimes three) exceptions</a:t>
            </a:r>
            <a:r>
              <a:rPr b="1" lang="en" sz="1700" u="sng">
                <a:solidFill>
                  <a:srgbClr val="CC0000"/>
                </a:solidFill>
                <a:highlight>
                  <a:srgbClr val="FFFFFF"/>
                </a:highlight>
                <a:latin typeface="Montserrat"/>
                <a:ea typeface="Montserrat"/>
                <a:cs typeface="Montserrat"/>
                <a:sym typeface="Montserrat"/>
              </a:rPr>
              <a:t>:</a:t>
            </a:r>
            <a:endParaRPr b="1" sz="1700" u="sng">
              <a:solidFill>
                <a:srgbClr val="CC0000"/>
              </a:solidFill>
              <a:highlight>
                <a:srgbClr val="FFFFFF"/>
              </a:highlight>
              <a:latin typeface="Montserrat"/>
              <a:ea typeface="Montserrat"/>
              <a:cs typeface="Montserrat"/>
              <a:sym typeface="Montserrat"/>
            </a:endParaRPr>
          </a:p>
        </p:txBody>
      </p:sp>
      <p:sp>
        <p:nvSpPr>
          <p:cNvPr id="476" name="Google Shape;476;p78"/>
          <p:cNvSpPr txBox="1"/>
          <p:nvPr/>
        </p:nvSpPr>
        <p:spPr>
          <a:xfrm>
            <a:off x="5029292" y="1881975"/>
            <a:ext cx="14055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u="sng">
                <a:solidFill>
                  <a:srgbClr val="CC0000"/>
                </a:solidFill>
                <a:latin typeface="Montserrat"/>
                <a:ea typeface="Montserrat"/>
                <a:cs typeface="Montserrat"/>
                <a:sym typeface="Montserrat"/>
              </a:rPr>
              <a:t>whole[s]</a:t>
            </a:r>
            <a:endParaRPr b="1" sz="1600" u="sng">
              <a:solidFill>
                <a:srgbClr val="CC0000"/>
              </a:solidFill>
              <a:latin typeface="Montserrat"/>
              <a:ea typeface="Montserrat"/>
              <a:cs typeface="Montserrat"/>
              <a:sym typeface="Montserrat"/>
            </a:endParaRPr>
          </a:p>
          <a:p>
            <a:pPr indent="0" lvl="0" marL="0" rtl="0" algn="l">
              <a:spcBef>
                <a:spcPts val="0"/>
              </a:spcBef>
              <a:spcAft>
                <a:spcPts val="0"/>
              </a:spcAft>
              <a:buNone/>
            </a:pPr>
            <a:r>
              <a:rPr b="1" lang="en" sz="1600" u="sng">
                <a:solidFill>
                  <a:srgbClr val="CC0000"/>
                </a:solidFill>
                <a:latin typeface="Montserrat"/>
                <a:ea typeface="Montserrat"/>
                <a:cs typeface="Montserrat"/>
                <a:sym typeface="Montserrat"/>
              </a:rPr>
              <a:t>half[ves]</a:t>
            </a:r>
            <a:endParaRPr b="1" sz="1600" u="sng">
              <a:solidFill>
                <a:srgbClr val="CC0000"/>
              </a:solidFill>
              <a:latin typeface="Montserrat"/>
              <a:ea typeface="Montserrat"/>
              <a:cs typeface="Montserrat"/>
              <a:sym typeface="Montserrat"/>
            </a:endParaRPr>
          </a:p>
        </p:txBody>
      </p:sp>
      <p:sp>
        <p:nvSpPr>
          <p:cNvPr id="477" name="Google Shape;477;p78"/>
          <p:cNvSpPr txBox="1"/>
          <p:nvPr/>
        </p:nvSpPr>
        <p:spPr>
          <a:xfrm>
            <a:off x="5029302" y="2428425"/>
            <a:ext cx="2610000" cy="215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rgbClr val="FFFF00"/>
                </a:solidFill>
                <a:latin typeface="Montserrat"/>
                <a:ea typeface="Montserrat"/>
                <a:cs typeface="Montserrat"/>
                <a:sym typeface="Montserrat"/>
              </a:rPr>
              <a:t>= thirds</a:t>
            </a:r>
            <a:endParaRPr b="1" sz="1600">
              <a:solidFill>
                <a:srgbClr val="FFFF00"/>
              </a:solidFill>
              <a:latin typeface="Montserrat"/>
              <a:ea typeface="Montserrat"/>
              <a:cs typeface="Montserrat"/>
              <a:sym typeface="Montserrat"/>
            </a:endParaRPr>
          </a:p>
          <a:p>
            <a:pPr indent="0" lvl="0" marL="0" rtl="0" algn="l">
              <a:spcBef>
                <a:spcPts val="0"/>
              </a:spcBef>
              <a:spcAft>
                <a:spcPts val="0"/>
              </a:spcAft>
              <a:buNone/>
            </a:pPr>
            <a:r>
              <a:rPr b="1" lang="en" sz="1600">
                <a:solidFill>
                  <a:srgbClr val="FFFF00"/>
                </a:solidFill>
                <a:latin typeface="Montserrat"/>
                <a:ea typeface="Montserrat"/>
                <a:cs typeface="Montserrat"/>
                <a:sym typeface="Montserrat"/>
              </a:rPr>
              <a:t>= fourths </a:t>
            </a:r>
            <a:r>
              <a:rPr b="1" lang="en" sz="1600">
                <a:solidFill>
                  <a:srgbClr val="CC0000"/>
                </a:solidFill>
                <a:latin typeface="Montserrat"/>
                <a:ea typeface="Montserrat"/>
                <a:cs typeface="Montserrat"/>
                <a:sym typeface="Montserrat"/>
              </a:rPr>
              <a:t>/ quarter[s]</a:t>
            </a:r>
            <a:endParaRPr b="1" sz="1600">
              <a:solidFill>
                <a:srgbClr val="CC0000"/>
              </a:solidFill>
              <a:latin typeface="Montserrat"/>
              <a:ea typeface="Montserrat"/>
              <a:cs typeface="Montserrat"/>
              <a:sym typeface="Montserrat"/>
            </a:endParaRPr>
          </a:p>
          <a:p>
            <a:pPr indent="0" lvl="0" marL="0" rtl="0" algn="l">
              <a:spcBef>
                <a:spcPts val="0"/>
              </a:spcBef>
              <a:spcAft>
                <a:spcPts val="0"/>
              </a:spcAft>
              <a:buNone/>
            </a:pPr>
            <a:r>
              <a:rPr b="1" lang="en" sz="1600">
                <a:solidFill>
                  <a:srgbClr val="FFFF00"/>
                </a:solidFill>
                <a:latin typeface="Montserrat"/>
                <a:ea typeface="Montserrat"/>
                <a:cs typeface="Montserrat"/>
                <a:sym typeface="Montserrat"/>
              </a:rPr>
              <a:t>= fifths</a:t>
            </a:r>
            <a:endParaRPr b="1" sz="1600">
              <a:solidFill>
                <a:srgbClr val="FFFF00"/>
              </a:solidFill>
              <a:latin typeface="Montserrat"/>
              <a:ea typeface="Montserrat"/>
              <a:cs typeface="Montserrat"/>
              <a:sym typeface="Montserrat"/>
            </a:endParaRPr>
          </a:p>
          <a:p>
            <a:pPr indent="0" lvl="0" marL="0" rtl="0" algn="l">
              <a:spcBef>
                <a:spcPts val="0"/>
              </a:spcBef>
              <a:spcAft>
                <a:spcPts val="0"/>
              </a:spcAft>
              <a:buNone/>
            </a:pPr>
            <a:r>
              <a:rPr b="1" lang="en" sz="1600">
                <a:solidFill>
                  <a:srgbClr val="FFFF00"/>
                </a:solidFill>
                <a:latin typeface="Montserrat"/>
                <a:ea typeface="Montserrat"/>
                <a:cs typeface="Montserrat"/>
                <a:sym typeface="Montserrat"/>
              </a:rPr>
              <a:t>= sixths</a:t>
            </a:r>
            <a:endParaRPr b="1" sz="1600">
              <a:solidFill>
                <a:srgbClr val="FFFF00"/>
              </a:solidFill>
              <a:latin typeface="Montserrat"/>
              <a:ea typeface="Montserrat"/>
              <a:cs typeface="Montserrat"/>
              <a:sym typeface="Montserrat"/>
            </a:endParaRPr>
          </a:p>
          <a:p>
            <a:pPr indent="0" lvl="0" marL="0" rtl="0" algn="l">
              <a:spcBef>
                <a:spcPts val="0"/>
              </a:spcBef>
              <a:spcAft>
                <a:spcPts val="0"/>
              </a:spcAft>
              <a:buNone/>
            </a:pPr>
            <a:r>
              <a:rPr b="1" lang="en" sz="1600">
                <a:solidFill>
                  <a:srgbClr val="FFFF00"/>
                </a:solidFill>
                <a:latin typeface="Montserrat"/>
                <a:ea typeface="Montserrat"/>
                <a:cs typeface="Montserrat"/>
                <a:sym typeface="Montserrat"/>
              </a:rPr>
              <a:t>= sevenths</a:t>
            </a:r>
            <a:endParaRPr b="1" sz="1600">
              <a:solidFill>
                <a:srgbClr val="FFFF00"/>
              </a:solidFill>
              <a:latin typeface="Montserrat"/>
              <a:ea typeface="Montserrat"/>
              <a:cs typeface="Montserrat"/>
              <a:sym typeface="Montserrat"/>
            </a:endParaRPr>
          </a:p>
          <a:p>
            <a:pPr indent="0" lvl="0" marL="0" rtl="0" algn="l">
              <a:spcBef>
                <a:spcPts val="0"/>
              </a:spcBef>
              <a:spcAft>
                <a:spcPts val="0"/>
              </a:spcAft>
              <a:buNone/>
            </a:pPr>
            <a:r>
              <a:rPr b="1" lang="en" sz="1600">
                <a:solidFill>
                  <a:srgbClr val="FFFF00"/>
                </a:solidFill>
                <a:latin typeface="Montserrat"/>
                <a:ea typeface="Montserrat"/>
                <a:cs typeface="Montserrat"/>
                <a:sym typeface="Montserrat"/>
              </a:rPr>
              <a:t>= eighths</a:t>
            </a:r>
            <a:endParaRPr b="1" sz="1600">
              <a:solidFill>
                <a:srgbClr val="FFFF00"/>
              </a:solidFill>
              <a:latin typeface="Montserrat"/>
              <a:ea typeface="Montserrat"/>
              <a:cs typeface="Montserrat"/>
              <a:sym typeface="Montserrat"/>
            </a:endParaRPr>
          </a:p>
          <a:p>
            <a:pPr indent="0" lvl="0" marL="0" rtl="0" algn="l">
              <a:spcBef>
                <a:spcPts val="0"/>
              </a:spcBef>
              <a:spcAft>
                <a:spcPts val="0"/>
              </a:spcAft>
              <a:buNone/>
            </a:pPr>
            <a:r>
              <a:rPr b="1" lang="en" sz="1600">
                <a:solidFill>
                  <a:srgbClr val="FFFF00"/>
                </a:solidFill>
                <a:latin typeface="Montserrat"/>
                <a:ea typeface="Montserrat"/>
                <a:cs typeface="Montserrat"/>
                <a:sym typeface="Montserrat"/>
              </a:rPr>
              <a:t>= twenty-seconds</a:t>
            </a:r>
            <a:endParaRPr b="1" sz="1600">
              <a:solidFill>
                <a:srgbClr val="FFFF00"/>
              </a:solidFill>
              <a:latin typeface="Montserrat"/>
              <a:ea typeface="Montserrat"/>
              <a:cs typeface="Montserrat"/>
              <a:sym typeface="Montserrat"/>
            </a:endParaRPr>
          </a:p>
          <a:p>
            <a:pPr indent="0" lvl="0" marL="0" rtl="0" algn="l">
              <a:spcBef>
                <a:spcPts val="0"/>
              </a:spcBef>
              <a:spcAft>
                <a:spcPts val="0"/>
              </a:spcAft>
              <a:buNone/>
            </a:pPr>
            <a:r>
              <a:rPr b="1" lang="en" sz="1600">
                <a:solidFill>
                  <a:srgbClr val="FFFF00"/>
                </a:solidFill>
                <a:latin typeface="Montserrat"/>
                <a:ea typeface="Montserrat"/>
                <a:cs typeface="Montserrat"/>
                <a:sym typeface="Montserrat"/>
              </a:rPr>
              <a:t>= one-hundredths</a:t>
            </a:r>
            <a:endParaRPr b="1" sz="1600">
              <a:solidFill>
                <a:srgbClr val="FFFF00"/>
              </a:solidFill>
              <a:latin typeface="Montserrat"/>
              <a:ea typeface="Montserrat"/>
              <a:cs typeface="Montserrat"/>
              <a:sym typeface="Montserrat"/>
            </a:endParaRPr>
          </a:p>
        </p:txBody>
      </p:sp>
      <p:sp>
        <p:nvSpPr>
          <p:cNvPr id="478" name="Google Shape;478;p78"/>
          <p:cNvSpPr txBox="1"/>
          <p:nvPr/>
        </p:nvSpPr>
        <p:spPr>
          <a:xfrm>
            <a:off x="2476108" y="1881975"/>
            <a:ext cx="1886700" cy="6771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1600" u="sng">
                <a:solidFill>
                  <a:srgbClr val="CC0000"/>
                </a:solidFill>
                <a:latin typeface="Montserrat"/>
                <a:ea typeface="Montserrat"/>
                <a:cs typeface="Montserrat"/>
                <a:sym typeface="Montserrat"/>
              </a:rPr>
              <a:t>one part</a:t>
            </a:r>
            <a:endParaRPr b="1" sz="1600" u="sng">
              <a:solidFill>
                <a:srgbClr val="CC0000"/>
              </a:solidFill>
              <a:latin typeface="Montserrat"/>
              <a:ea typeface="Montserrat"/>
              <a:cs typeface="Montserrat"/>
              <a:sym typeface="Montserrat"/>
            </a:endParaRPr>
          </a:p>
          <a:p>
            <a:pPr indent="0" lvl="0" marL="0" rtl="0" algn="r">
              <a:spcBef>
                <a:spcPts val="0"/>
              </a:spcBef>
              <a:spcAft>
                <a:spcPts val="0"/>
              </a:spcAft>
              <a:buNone/>
            </a:pPr>
            <a:r>
              <a:rPr b="1" lang="en" sz="1600" u="sng">
                <a:solidFill>
                  <a:srgbClr val="CC0000"/>
                </a:solidFill>
                <a:latin typeface="Montserrat"/>
                <a:ea typeface="Montserrat"/>
                <a:cs typeface="Montserrat"/>
                <a:sym typeface="Montserrat"/>
              </a:rPr>
              <a:t>two parts</a:t>
            </a:r>
            <a:endParaRPr b="1" sz="1600" u="sng">
              <a:solidFill>
                <a:srgbClr val="CC0000"/>
              </a:solidFill>
              <a:latin typeface="Montserrat"/>
              <a:ea typeface="Montserrat"/>
              <a:cs typeface="Montserrat"/>
              <a:sym typeface="Montserrat"/>
            </a:endParaRPr>
          </a:p>
        </p:txBody>
      </p:sp>
      <p:sp>
        <p:nvSpPr>
          <p:cNvPr id="479" name="Google Shape;479;p78"/>
          <p:cNvSpPr txBox="1"/>
          <p:nvPr/>
        </p:nvSpPr>
        <p:spPr>
          <a:xfrm>
            <a:off x="1247723" y="2428425"/>
            <a:ext cx="3115200" cy="2154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1600">
                <a:solidFill>
                  <a:srgbClr val="FFFF00"/>
                </a:solidFill>
                <a:latin typeface="Montserrat"/>
                <a:ea typeface="Montserrat"/>
                <a:cs typeface="Montserrat"/>
                <a:sym typeface="Montserrat"/>
              </a:rPr>
              <a:t>three parts</a:t>
            </a:r>
            <a:endParaRPr b="1" sz="1600">
              <a:solidFill>
                <a:srgbClr val="FFFF00"/>
              </a:solidFill>
              <a:latin typeface="Montserrat"/>
              <a:ea typeface="Montserrat"/>
              <a:cs typeface="Montserrat"/>
              <a:sym typeface="Montserrat"/>
            </a:endParaRPr>
          </a:p>
          <a:p>
            <a:pPr indent="0" lvl="0" marL="0" rtl="0" algn="r">
              <a:spcBef>
                <a:spcPts val="0"/>
              </a:spcBef>
              <a:spcAft>
                <a:spcPts val="0"/>
              </a:spcAft>
              <a:buNone/>
            </a:pPr>
            <a:r>
              <a:rPr b="1" lang="en" sz="1600">
                <a:solidFill>
                  <a:srgbClr val="FFFF00"/>
                </a:solidFill>
                <a:latin typeface="Montserrat"/>
                <a:ea typeface="Montserrat"/>
                <a:cs typeface="Montserrat"/>
                <a:sym typeface="Montserrat"/>
              </a:rPr>
              <a:t>four parts</a:t>
            </a:r>
            <a:endParaRPr b="1" sz="1600">
              <a:solidFill>
                <a:srgbClr val="FFFF00"/>
              </a:solidFill>
              <a:latin typeface="Montserrat"/>
              <a:ea typeface="Montserrat"/>
              <a:cs typeface="Montserrat"/>
              <a:sym typeface="Montserrat"/>
            </a:endParaRPr>
          </a:p>
          <a:p>
            <a:pPr indent="0" lvl="0" marL="0" rtl="0" algn="r">
              <a:spcBef>
                <a:spcPts val="0"/>
              </a:spcBef>
              <a:spcAft>
                <a:spcPts val="0"/>
              </a:spcAft>
              <a:buNone/>
            </a:pPr>
            <a:r>
              <a:rPr b="1" lang="en" sz="1600">
                <a:solidFill>
                  <a:srgbClr val="FFFF00"/>
                </a:solidFill>
                <a:latin typeface="Montserrat"/>
                <a:ea typeface="Montserrat"/>
                <a:cs typeface="Montserrat"/>
                <a:sym typeface="Montserrat"/>
              </a:rPr>
              <a:t>five parts</a:t>
            </a:r>
            <a:endParaRPr b="1" sz="1600">
              <a:solidFill>
                <a:srgbClr val="FFFF00"/>
              </a:solidFill>
              <a:latin typeface="Montserrat"/>
              <a:ea typeface="Montserrat"/>
              <a:cs typeface="Montserrat"/>
              <a:sym typeface="Montserrat"/>
            </a:endParaRPr>
          </a:p>
          <a:p>
            <a:pPr indent="0" lvl="0" marL="0" rtl="0" algn="r">
              <a:spcBef>
                <a:spcPts val="0"/>
              </a:spcBef>
              <a:spcAft>
                <a:spcPts val="0"/>
              </a:spcAft>
              <a:buNone/>
            </a:pPr>
            <a:r>
              <a:rPr b="1" lang="en" sz="1600">
                <a:solidFill>
                  <a:srgbClr val="FFFF00"/>
                </a:solidFill>
                <a:latin typeface="Montserrat"/>
                <a:ea typeface="Montserrat"/>
                <a:cs typeface="Montserrat"/>
                <a:sym typeface="Montserrat"/>
              </a:rPr>
              <a:t>six</a:t>
            </a:r>
            <a:r>
              <a:rPr b="1" lang="en" sz="1600">
                <a:solidFill>
                  <a:srgbClr val="FFFF00"/>
                </a:solidFill>
                <a:latin typeface="Montserrat"/>
                <a:ea typeface="Montserrat"/>
                <a:cs typeface="Montserrat"/>
                <a:sym typeface="Montserrat"/>
              </a:rPr>
              <a:t> parts</a:t>
            </a:r>
            <a:endParaRPr b="1" sz="1600">
              <a:solidFill>
                <a:srgbClr val="FFFF00"/>
              </a:solidFill>
              <a:latin typeface="Montserrat"/>
              <a:ea typeface="Montserrat"/>
              <a:cs typeface="Montserrat"/>
              <a:sym typeface="Montserrat"/>
            </a:endParaRPr>
          </a:p>
          <a:p>
            <a:pPr indent="0" lvl="0" marL="0" rtl="0" algn="r">
              <a:spcBef>
                <a:spcPts val="0"/>
              </a:spcBef>
              <a:spcAft>
                <a:spcPts val="0"/>
              </a:spcAft>
              <a:buNone/>
            </a:pPr>
            <a:r>
              <a:rPr b="1" lang="en" sz="1600">
                <a:solidFill>
                  <a:srgbClr val="FFFF00"/>
                </a:solidFill>
                <a:latin typeface="Montserrat"/>
                <a:ea typeface="Montserrat"/>
                <a:cs typeface="Montserrat"/>
                <a:sym typeface="Montserrat"/>
              </a:rPr>
              <a:t>seven parts</a:t>
            </a:r>
            <a:endParaRPr b="1" sz="1600">
              <a:solidFill>
                <a:srgbClr val="FFFF00"/>
              </a:solidFill>
              <a:latin typeface="Montserrat"/>
              <a:ea typeface="Montserrat"/>
              <a:cs typeface="Montserrat"/>
              <a:sym typeface="Montserrat"/>
            </a:endParaRPr>
          </a:p>
          <a:p>
            <a:pPr indent="0" lvl="0" marL="0" rtl="0" algn="r">
              <a:spcBef>
                <a:spcPts val="0"/>
              </a:spcBef>
              <a:spcAft>
                <a:spcPts val="0"/>
              </a:spcAft>
              <a:buNone/>
            </a:pPr>
            <a:r>
              <a:rPr b="1" lang="en" sz="1600">
                <a:solidFill>
                  <a:srgbClr val="FFFF00"/>
                </a:solidFill>
                <a:latin typeface="Montserrat"/>
                <a:ea typeface="Montserrat"/>
                <a:cs typeface="Montserrat"/>
                <a:sym typeface="Montserrat"/>
              </a:rPr>
              <a:t>eight parts</a:t>
            </a:r>
            <a:endParaRPr b="1" sz="1600">
              <a:solidFill>
                <a:srgbClr val="FFFF00"/>
              </a:solidFill>
              <a:latin typeface="Montserrat"/>
              <a:ea typeface="Montserrat"/>
              <a:cs typeface="Montserrat"/>
              <a:sym typeface="Montserrat"/>
            </a:endParaRPr>
          </a:p>
          <a:p>
            <a:pPr indent="0" lvl="0" marL="0" rtl="0" algn="r">
              <a:spcBef>
                <a:spcPts val="0"/>
              </a:spcBef>
              <a:spcAft>
                <a:spcPts val="0"/>
              </a:spcAft>
              <a:buNone/>
            </a:pPr>
            <a:r>
              <a:rPr b="1" lang="en" sz="1600">
                <a:solidFill>
                  <a:srgbClr val="FFFF00"/>
                </a:solidFill>
                <a:latin typeface="Montserrat"/>
                <a:ea typeface="Montserrat"/>
                <a:cs typeface="Montserrat"/>
                <a:sym typeface="Montserrat"/>
              </a:rPr>
              <a:t>twenty-two (22) parts</a:t>
            </a:r>
            <a:endParaRPr b="1" sz="1600">
              <a:solidFill>
                <a:srgbClr val="FFFF00"/>
              </a:solidFill>
              <a:latin typeface="Montserrat"/>
              <a:ea typeface="Montserrat"/>
              <a:cs typeface="Montserrat"/>
              <a:sym typeface="Montserrat"/>
            </a:endParaRPr>
          </a:p>
          <a:p>
            <a:pPr indent="0" lvl="0" marL="0" rtl="0" algn="r">
              <a:spcBef>
                <a:spcPts val="0"/>
              </a:spcBef>
              <a:spcAft>
                <a:spcPts val="0"/>
              </a:spcAft>
              <a:buNone/>
            </a:pPr>
            <a:r>
              <a:rPr b="1" lang="en" sz="1600">
                <a:solidFill>
                  <a:srgbClr val="FFFF00"/>
                </a:solidFill>
                <a:latin typeface="Montserrat"/>
                <a:ea typeface="Montserrat"/>
                <a:cs typeface="Montserrat"/>
                <a:sym typeface="Montserrat"/>
              </a:rPr>
              <a:t>o</a:t>
            </a:r>
            <a:r>
              <a:rPr b="1" lang="en" sz="1600">
                <a:solidFill>
                  <a:srgbClr val="FFFF00"/>
                </a:solidFill>
                <a:latin typeface="Montserrat"/>
                <a:ea typeface="Montserrat"/>
                <a:cs typeface="Montserrat"/>
                <a:sym typeface="Montserrat"/>
              </a:rPr>
              <a:t>ne hundred (100) parts</a:t>
            </a:r>
            <a:endParaRPr b="1" sz="1600">
              <a:solidFill>
                <a:srgbClr val="FFFF00"/>
              </a:solidFill>
              <a:latin typeface="Montserrat"/>
              <a:ea typeface="Montserrat"/>
              <a:cs typeface="Montserrat"/>
              <a:sym typeface="Montserrat"/>
            </a:endParaRPr>
          </a:p>
        </p:txBody>
      </p:sp>
      <p:sp>
        <p:nvSpPr>
          <p:cNvPr id="480" name="Google Shape;480;p78"/>
          <p:cNvSpPr txBox="1"/>
          <p:nvPr/>
        </p:nvSpPr>
        <p:spPr>
          <a:xfrm>
            <a:off x="419325" y="1576700"/>
            <a:ext cx="74295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500">
                <a:latin typeface="Montserrat"/>
                <a:ea typeface="Montserrat"/>
                <a:cs typeface="Montserrat"/>
                <a:sym typeface="Montserrat"/>
              </a:rPr>
              <a:t>If the whole is equally partitioned into…              the </a:t>
            </a:r>
            <a:r>
              <a:rPr b="1" lang="en" sz="1500">
                <a:latin typeface="Montserrat"/>
                <a:ea typeface="Montserrat"/>
                <a:cs typeface="Montserrat"/>
                <a:sym typeface="Montserrat"/>
              </a:rPr>
              <a:t>fractional units </a:t>
            </a:r>
            <a:r>
              <a:rPr lang="en" sz="1500">
                <a:latin typeface="Montserrat"/>
                <a:ea typeface="Montserrat"/>
                <a:cs typeface="Montserrat"/>
                <a:sym typeface="Montserrat"/>
              </a:rPr>
              <a:t>are….</a:t>
            </a:r>
            <a:endParaRPr sz="1500" u="sng">
              <a:latin typeface="Montserrat"/>
              <a:ea typeface="Montserrat"/>
              <a:cs typeface="Montserrat"/>
              <a:sym typeface="Montserrat"/>
            </a:endParaRPr>
          </a:p>
        </p:txBody>
      </p:sp>
      <p:sp>
        <p:nvSpPr>
          <p:cNvPr id="481" name="Google Shape;481;p78"/>
          <p:cNvSpPr txBox="1"/>
          <p:nvPr>
            <p:ph idx="4294967295" type="title"/>
          </p:nvPr>
        </p:nvSpPr>
        <p:spPr>
          <a:xfrm>
            <a:off x="311700" y="74250"/>
            <a:ext cx="8520600" cy="549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2520">
                <a:latin typeface="Luckiest Guy"/>
                <a:ea typeface="Luckiest Guy"/>
                <a:cs typeface="Luckiest Guy"/>
                <a:sym typeface="Luckiest Guy"/>
              </a:rPr>
              <a:t>learn</a:t>
            </a:r>
            <a:r>
              <a:rPr lang="en" sz="2520"/>
              <a:t>:</a:t>
            </a:r>
            <a:r>
              <a:rPr lang="en" sz="2520">
                <a:latin typeface="Montserrat"/>
                <a:ea typeface="Montserrat"/>
                <a:cs typeface="Montserrat"/>
                <a:sym typeface="Montserrat"/>
              </a:rPr>
              <a:t> </a:t>
            </a:r>
            <a:r>
              <a:rPr lang="en" sz="2220"/>
              <a:t>To name fractional units</a:t>
            </a:r>
            <a:endParaRPr sz="222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 name="Shape 485"/>
        <p:cNvGrpSpPr/>
        <p:nvPr/>
      </p:nvGrpSpPr>
      <p:grpSpPr>
        <a:xfrm>
          <a:off x="0" y="0"/>
          <a:ext cx="0" cy="0"/>
          <a:chOff x="0" y="0"/>
          <a:chExt cx="0" cy="0"/>
        </a:xfrm>
      </p:grpSpPr>
      <p:pic>
        <p:nvPicPr>
          <p:cNvPr id="486" name="Google Shape;486;p79"/>
          <p:cNvPicPr preferRelativeResize="0"/>
          <p:nvPr/>
        </p:nvPicPr>
        <p:blipFill>
          <a:blip r:embed="rId3">
            <a:alphaModFix/>
          </a:blip>
          <a:stretch>
            <a:fillRect/>
          </a:stretch>
        </p:blipFill>
        <p:spPr>
          <a:xfrm>
            <a:off x="141216" y="4537775"/>
            <a:ext cx="478035" cy="424500"/>
          </a:xfrm>
          <a:prstGeom prst="rect">
            <a:avLst/>
          </a:prstGeom>
          <a:noFill/>
          <a:ln>
            <a:noFill/>
          </a:ln>
        </p:spPr>
      </p:pic>
      <p:sp>
        <p:nvSpPr>
          <p:cNvPr id="487" name="Google Shape;487;p79"/>
          <p:cNvSpPr txBox="1"/>
          <p:nvPr/>
        </p:nvSpPr>
        <p:spPr>
          <a:xfrm>
            <a:off x="5240200" y="4720750"/>
            <a:ext cx="3903900" cy="424500"/>
          </a:xfrm>
          <a:prstGeom prst="rect">
            <a:avLst/>
          </a:prstGeom>
          <a:gradFill>
            <a:gsLst>
              <a:gs pos="0">
                <a:srgbClr val="515151"/>
              </a:gs>
              <a:gs pos="100000">
                <a:srgbClr val="101010"/>
              </a:gs>
            </a:gsLst>
            <a:lin ang="5400012" scaled="0"/>
          </a:gra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rgbClr val="FFFF00"/>
                </a:solidFill>
                <a:latin typeface="Varela Round"/>
                <a:ea typeface="Varela Round"/>
                <a:cs typeface="Varela Round"/>
                <a:sym typeface="Varela Round"/>
              </a:rPr>
              <a:t>Notice</a:t>
            </a:r>
            <a:r>
              <a:rPr b="1" lang="en" sz="1800">
                <a:solidFill>
                  <a:srgbClr val="FFFF00"/>
                </a:solidFill>
                <a:latin typeface="Varela Round"/>
                <a:ea typeface="Varela Round"/>
                <a:cs typeface="Varela Round"/>
                <a:sym typeface="Varela Round"/>
              </a:rPr>
              <a:t>, take notes, ask questions</a:t>
            </a:r>
            <a:endParaRPr b="1" sz="1800">
              <a:solidFill>
                <a:srgbClr val="FFFF00"/>
              </a:solidFill>
              <a:latin typeface="Varela Round"/>
              <a:ea typeface="Varela Round"/>
              <a:cs typeface="Varela Round"/>
              <a:sym typeface="Varela Round"/>
            </a:endParaRPr>
          </a:p>
        </p:txBody>
      </p:sp>
      <p:sp>
        <p:nvSpPr>
          <p:cNvPr id="488" name="Google Shape;488;p79"/>
          <p:cNvSpPr txBox="1"/>
          <p:nvPr/>
        </p:nvSpPr>
        <p:spPr>
          <a:xfrm>
            <a:off x="1825950" y="3900800"/>
            <a:ext cx="5492100" cy="877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500">
                <a:solidFill>
                  <a:srgbClr val="161616"/>
                </a:solidFill>
                <a:latin typeface="Montserrat"/>
                <a:ea typeface="Montserrat"/>
                <a:cs typeface="Montserrat"/>
                <a:sym typeface="Montserrat"/>
              </a:rPr>
              <a:t>Here are th</a:t>
            </a:r>
            <a:r>
              <a:rPr lang="en" sz="1500">
                <a:solidFill>
                  <a:srgbClr val="161616"/>
                </a:solidFill>
                <a:latin typeface="Montserrat"/>
                <a:ea typeface="Montserrat"/>
                <a:cs typeface="Montserrat"/>
                <a:sym typeface="Montserrat"/>
              </a:rPr>
              <a:t>ree ways to partition the same shape into </a:t>
            </a:r>
            <a:r>
              <a:rPr i="1" lang="en" sz="1500">
                <a:solidFill>
                  <a:srgbClr val="161616"/>
                </a:solidFill>
                <a:latin typeface="Montserrat"/>
                <a:ea typeface="Montserrat"/>
                <a:cs typeface="Montserrat"/>
                <a:sym typeface="Montserrat"/>
              </a:rPr>
              <a:t>different</a:t>
            </a:r>
            <a:r>
              <a:rPr lang="en" sz="1500">
                <a:solidFill>
                  <a:srgbClr val="161616"/>
                </a:solidFill>
                <a:latin typeface="Montserrat"/>
                <a:ea typeface="Montserrat"/>
                <a:cs typeface="Montserrat"/>
                <a:sym typeface="Montserrat"/>
              </a:rPr>
              <a:t> amounts of equal parts. What do you notice here?</a:t>
            </a:r>
            <a:endParaRPr sz="1500">
              <a:solidFill>
                <a:srgbClr val="161616"/>
              </a:solidFill>
              <a:latin typeface="Montserrat"/>
              <a:ea typeface="Montserrat"/>
              <a:cs typeface="Montserrat"/>
              <a:sym typeface="Montserrat"/>
            </a:endParaRPr>
          </a:p>
        </p:txBody>
      </p:sp>
      <p:grpSp>
        <p:nvGrpSpPr>
          <p:cNvPr id="489" name="Google Shape;489;p79"/>
          <p:cNvGrpSpPr/>
          <p:nvPr/>
        </p:nvGrpSpPr>
        <p:grpSpPr>
          <a:xfrm>
            <a:off x="4234950" y="2940200"/>
            <a:ext cx="674100" cy="808200"/>
            <a:chOff x="478900" y="3050300"/>
            <a:chExt cx="674100" cy="808200"/>
          </a:xfrm>
        </p:grpSpPr>
        <p:sp>
          <p:nvSpPr>
            <p:cNvPr id="490" name="Google Shape;490;p79"/>
            <p:cNvSpPr/>
            <p:nvPr/>
          </p:nvSpPr>
          <p:spPr>
            <a:xfrm>
              <a:off x="478900" y="3050300"/>
              <a:ext cx="674100" cy="808200"/>
            </a:xfrm>
            <a:prstGeom prst="rect">
              <a:avLst/>
            </a:prstGeom>
            <a:solidFill>
              <a:srgbClr val="FFFFFF"/>
            </a:solidFill>
            <a:ln cap="flat" cmpd="sng" w="9525">
              <a:solidFill>
                <a:srgbClr val="FFFFFF"/>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t/>
              </a:r>
              <a:endParaRPr/>
            </a:p>
          </p:txBody>
        </p:sp>
        <p:sp>
          <p:nvSpPr>
            <p:cNvPr id="491" name="Google Shape;491;p79"/>
            <p:cNvSpPr/>
            <p:nvPr/>
          </p:nvSpPr>
          <p:spPr>
            <a:xfrm>
              <a:off x="719200" y="3129050"/>
              <a:ext cx="193500" cy="1935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92" name="Google Shape;492;p79"/>
          <p:cNvSpPr/>
          <p:nvPr/>
        </p:nvSpPr>
        <p:spPr>
          <a:xfrm>
            <a:off x="3233100" y="736650"/>
            <a:ext cx="2677800" cy="1628100"/>
          </a:xfrm>
          <a:prstGeom prst="rect">
            <a:avLst/>
          </a:prstGeom>
          <a:solidFill>
            <a:schemeClr val="dk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93" name="Google Shape;493;p79"/>
          <p:cNvCxnSpPr>
            <a:stCxn id="492" idx="0"/>
            <a:endCxn id="492" idx="2"/>
          </p:cNvCxnSpPr>
          <p:nvPr/>
        </p:nvCxnSpPr>
        <p:spPr>
          <a:xfrm>
            <a:off x="4572000" y="736650"/>
            <a:ext cx="0" cy="1628100"/>
          </a:xfrm>
          <a:prstGeom prst="straightConnector1">
            <a:avLst/>
          </a:prstGeom>
          <a:noFill/>
          <a:ln cap="flat" cmpd="sng" w="19050">
            <a:solidFill>
              <a:schemeClr val="dk2"/>
            </a:solidFill>
            <a:prstDash val="solid"/>
            <a:round/>
            <a:headEnd len="med" w="med" type="none"/>
            <a:tailEnd len="med" w="med" type="none"/>
          </a:ln>
        </p:spPr>
      </p:cxnSp>
      <p:sp>
        <p:nvSpPr>
          <p:cNvPr id="494" name="Google Shape;494;p79"/>
          <p:cNvSpPr txBox="1"/>
          <p:nvPr/>
        </p:nvSpPr>
        <p:spPr>
          <a:xfrm>
            <a:off x="3467100" y="2272500"/>
            <a:ext cx="22098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solidFill>
                  <a:srgbClr val="CC0000"/>
                </a:solidFill>
                <a:latin typeface="Montserrat"/>
                <a:ea typeface="Montserrat"/>
                <a:cs typeface="Montserrat"/>
                <a:sym typeface="Montserrat"/>
              </a:rPr>
              <a:t>two parts =</a:t>
            </a:r>
            <a:endParaRPr b="1" sz="1600">
              <a:solidFill>
                <a:srgbClr val="CC0000"/>
              </a:solidFill>
              <a:latin typeface="Montserrat"/>
              <a:ea typeface="Montserrat"/>
              <a:cs typeface="Montserrat"/>
              <a:sym typeface="Montserrat"/>
            </a:endParaRPr>
          </a:p>
          <a:p>
            <a:pPr indent="0" lvl="0" marL="0" rtl="0" algn="ctr">
              <a:spcBef>
                <a:spcPts val="0"/>
              </a:spcBef>
              <a:spcAft>
                <a:spcPts val="0"/>
              </a:spcAft>
              <a:buNone/>
            </a:pPr>
            <a:r>
              <a:rPr b="1" lang="en" sz="1600">
                <a:solidFill>
                  <a:srgbClr val="CC0000"/>
                </a:solidFill>
                <a:latin typeface="Montserrat"/>
                <a:ea typeface="Montserrat"/>
                <a:cs typeface="Montserrat"/>
                <a:sym typeface="Montserrat"/>
              </a:rPr>
              <a:t>halves</a:t>
            </a:r>
            <a:endParaRPr b="1" sz="1600">
              <a:solidFill>
                <a:srgbClr val="CC0000"/>
              </a:solidFill>
              <a:latin typeface="Montserrat"/>
              <a:ea typeface="Montserrat"/>
              <a:cs typeface="Montserrat"/>
              <a:sym typeface="Montserrat"/>
            </a:endParaRPr>
          </a:p>
        </p:txBody>
      </p:sp>
      <p:pic>
        <p:nvPicPr>
          <p:cNvPr id="495" name="Google Shape;495;p79"/>
          <p:cNvPicPr preferRelativeResize="0"/>
          <p:nvPr/>
        </p:nvPicPr>
        <p:blipFill rotWithShape="1">
          <a:blip r:embed="rId4">
            <a:alphaModFix/>
          </a:blip>
          <a:srcRect b="12051" l="12959" r="24524" t="10097"/>
          <a:stretch/>
        </p:blipFill>
        <p:spPr>
          <a:xfrm>
            <a:off x="4438975" y="3257775"/>
            <a:ext cx="266041" cy="424500"/>
          </a:xfrm>
          <a:prstGeom prst="rect">
            <a:avLst/>
          </a:prstGeom>
          <a:noFill/>
          <a:ln>
            <a:noFill/>
          </a:ln>
        </p:spPr>
      </p:pic>
      <p:sp>
        <p:nvSpPr>
          <p:cNvPr id="496" name="Google Shape;496;p79"/>
          <p:cNvSpPr txBox="1"/>
          <p:nvPr/>
        </p:nvSpPr>
        <p:spPr>
          <a:xfrm>
            <a:off x="187500" y="4313263"/>
            <a:ext cx="14889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sz="1500">
                <a:solidFill>
                  <a:schemeClr val="dk1"/>
                </a:solidFill>
                <a:latin typeface="Montserrat"/>
                <a:ea typeface="Montserrat"/>
                <a:cs typeface="Montserrat"/>
                <a:sym typeface="Montserrat"/>
              </a:rPr>
              <a:t>denominator</a:t>
            </a:r>
            <a:endParaRPr i="1" sz="1500">
              <a:solidFill>
                <a:schemeClr val="dk1"/>
              </a:solidFill>
              <a:latin typeface="Montserrat"/>
              <a:ea typeface="Montserrat"/>
              <a:cs typeface="Montserrat"/>
              <a:sym typeface="Montserrat"/>
            </a:endParaRPr>
          </a:p>
        </p:txBody>
      </p:sp>
      <p:grpSp>
        <p:nvGrpSpPr>
          <p:cNvPr id="497" name="Google Shape;497;p79"/>
          <p:cNvGrpSpPr/>
          <p:nvPr/>
        </p:nvGrpSpPr>
        <p:grpSpPr>
          <a:xfrm>
            <a:off x="6204900" y="736650"/>
            <a:ext cx="2677800" cy="3011750"/>
            <a:chOff x="3233100" y="736650"/>
            <a:chExt cx="2677800" cy="3011750"/>
          </a:xfrm>
        </p:grpSpPr>
        <p:grpSp>
          <p:nvGrpSpPr>
            <p:cNvPr id="498" name="Google Shape;498;p79"/>
            <p:cNvGrpSpPr/>
            <p:nvPr/>
          </p:nvGrpSpPr>
          <p:grpSpPr>
            <a:xfrm>
              <a:off x="4187325" y="2940200"/>
              <a:ext cx="674100" cy="808200"/>
              <a:chOff x="478900" y="3050300"/>
              <a:chExt cx="674100" cy="808200"/>
            </a:xfrm>
          </p:grpSpPr>
          <p:sp>
            <p:nvSpPr>
              <p:cNvPr id="499" name="Google Shape;499;p79"/>
              <p:cNvSpPr/>
              <p:nvPr/>
            </p:nvSpPr>
            <p:spPr>
              <a:xfrm>
                <a:off x="478900" y="3050300"/>
                <a:ext cx="674100" cy="808200"/>
              </a:xfrm>
              <a:prstGeom prst="rect">
                <a:avLst/>
              </a:prstGeom>
              <a:solidFill>
                <a:srgbClr val="FFFFFF"/>
              </a:solidFill>
              <a:ln cap="flat" cmpd="sng" w="9525">
                <a:solidFill>
                  <a:srgbClr val="FFFFFF"/>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t/>
                </a:r>
                <a:endParaRPr/>
              </a:p>
            </p:txBody>
          </p:sp>
          <p:sp>
            <p:nvSpPr>
              <p:cNvPr id="500" name="Google Shape;500;p79"/>
              <p:cNvSpPr/>
              <p:nvPr/>
            </p:nvSpPr>
            <p:spPr>
              <a:xfrm>
                <a:off x="719200" y="3129050"/>
                <a:ext cx="193500" cy="1935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01" name="Google Shape;501;p79"/>
            <p:cNvSpPr/>
            <p:nvPr/>
          </p:nvSpPr>
          <p:spPr>
            <a:xfrm>
              <a:off x="3233100" y="736650"/>
              <a:ext cx="2677800" cy="1628100"/>
            </a:xfrm>
            <a:prstGeom prst="rect">
              <a:avLst/>
            </a:prstGeom>
            <a:solidFill>
              <a:schemeClr val="dk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02" name="Google Shape;502;p79"/>
            <p:cNvCxnSpPr/>
            <p:nvPr/>
          </p:nvCxnSpPr>
          <p:spPr>
            <a:xfrm>
              <a:off x="3897100" y="736650"/>
              <a:ext cx="0" cy="1628100"/>
            </a:xfrm>
            <a:prstGeom prst="straightConnector1">
              <a:avLst/>
            </a:prstGeom>
            <a:noFill/>
            <a:ln cap="flat" cmpd="sng" w="19050">
              <a:solidFill>
                <a:schemeClr val="dk2"/>
              </a:solidFill>
              <a:prstDash val="solid"/>
              <a:round/>
              <a:headEnd len="med" w="med" type="none"/>
              <a:tailEnd len="med" w="med" type="none"/>
            </a:ln>
          </p:spPr>
        </p:cxnSp>
        <p:cxnSp>
          <p:nvCxnSpPr>
            <p:cNvPr id="503" name="Google Shape;503;p79"/>
            <p:cNvCxnSpPr/>
            <p:nvPr/>
          </p:nvCxnSpPr>
          <p:spPr>
            <a:xfrm>
              <a:off x="5246900" y="736650"/>
              <a:ext cx="0" cy="1628100"/>
            </a:xfrm>
            <a:prstGeom prst="straightConnector1">
              <a:avLst/>
            </a:prstGeom>
            <a:noFill/>
            <a:ln cap="flat" cmpd="sng" w="19050">
              <a:solidFill>
                <a:schemeClr val="dk2"/>
              </a:solidFill>
              <a:prstDash val="solid"/>
              <a:round/>
              <a:headEnd len="med" w="med" type="none"/>
              <a:tailEnd len="med" w="med" type="none"/>
            </a:ln>
          </p:spPr>
        </p:cxnSp>
        <p:sp>
          <p:nvSpPr>
            <p:cNvPr id="504" name="Google Shape;504;p79"/>
            <p:cNvSpPr txBox="1"/>
            <p:nvPr/>
          </p:nvSpPr>
          <p:spPr>
            <a:xfrm>
              <a:off x="3467100" y="2272500"/>
              <a:ext cx="22098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solidFill>
                    <a:srgbClr val="FFFF00"/>
                  </a:solidFill>
                  <a:latin typeface="Montserrat"/>
                  <a:ea typeface="Montserrat"/>
                  <a:cs typeface="Montserrat"/>
                  <a:sym typeface="Montserrat"/>
                </a:rPr>
                <a:t>four</a:t>
              </a:r>
              <a:r>
                <a:rPr b="1" lang="en" sz="1600">
                  <a:solidFill>
                    <a:srgbClr val="FFFF00"/>
                  </a:solidFill>
                  <a:latin typeface="Montserrat"/>
                  <a:ea typeface="Montserrat"/>
                  <a:cs typeface="Montserrat"/>
                  <a:sym typeface="Montserrat"/>
                </a:rPr>
                <a:t> parts =</a:t>
              </a:r>
              <a:endParaRPr b="1" sz="1600">
                <a:solidFill>
                  <a:srgbClr val="FFFF00"/>
                </a:solidFill>
                <a:latin typeface="Montserrat"/>
                <a:ea typeface="Montserrat"/>
                <a:cs typeface="Montserrat"/>
                <a:sym typeface="Montserrat"/>
              </a:endParaRPr>
            </a:p>
            <a:p>
              <a:pPr indent="0" lvl="0" marL="0" rtl="0" algn="ctr">
                <a:spcBef>
                  <a:spcPts val="0"/>
                </a:spcBef>
                <a:spcAft>
                  <a:spcPts val="0"/>
                </a:spcAft>
                <a:buNone/>
              </a:pPr>
              <a:r>
                <a:rPr b="1" lang="en" sz="1600">
                  <a:solidFill>
                    <a:srgbClr val="FFFF00"/>
                  </a:solidFill>
                  <a:latin typeface="Montserrat"/>
                  <a:ea typeface="Montserrat"/>
                  <a:cs typeface="Montserrat"/>
                  <a:sym typeface="Montserrat"/>
                </a:rPr>
                <a:t>fourths</a:t>
              </a:r>
              <a:endParaRPr b="1" sz="1600">
                <a:solidFill>
                  <a:srgbClr val="FFFF00"/>
                </a:solidFill>
                <a:latin typeface="Montserrat"/>
                <a:ea typeface="Montserrat"/>
                <a:cs typeface="Montserrat"/>
                <a:sym typeface="Montserrat"/>
              </a:endParaRPr>
            </a:p>
          </p:txBody>
        </p:sp>
        <p:cxnSp>
          <p:nvCxnSpPr>
            <p:cNvPr id="505" name="Google Shape;505;p79"/>
            <p:cNvCxnSpPr/>
            <p:nvPr/>
          </p:nvCxnSpPr>
          <p:spPr>
            <a:xfrm>
              <a:off x="4572000" y="736650"/>
              <a:ext cx="0" cy="1628100"/>
            </a:xfrm>
            <a:prstGeom prst="straightConnector1">
              <a:avLst/>
            </a:prstGeom>
            <a:noFill/>
            <a:ln cap="flat" cmpd="sng" w="19050">
              <a:solidFill>
                <a:schemeClr val="dk2"/>
              </a:solidFill>
              <a:prstDash val="solid"/>
              <a:round/>
              <a:headEnd len="med" w="med" type="none"/>
              <a:tailEnd len="med" w="med" type="none"/>
            </a:ln>
          </p:spPr>
        </p:cxnSp>
        <p:pic>
          <p:nvPicPr>
            <p:cNvPr id="506" name="Google Shape;506;p79"/>
            <p:cNvPicPr preferRelativeResize="0"/>
            <p:nvPr/>
          </p:nvPicPr>
          <p:blipFill>
            <a:blip r:embed="rId5">
              <a:alphaModFix/>
            </a:blip>
            <a:stretch>
              <a:fillRect/>
            </a:stretch>
          </p:blipFill>
          <p:spPr>
            <a:xfrm>
              <a:off x="4343474" y="3248937"/>
              <a:ext cx="401100" cy="472773"/>
            </a:xfrm>
            <a:prstGeom prst="rect">
              <a:avLst/>
            </a:prstGeom>
            <a:noFill/>
            <a:ln>
              <a:noFill/>
            </a:ln>
          </p:spPr>
        </p:pic>
      </p:grpSp>
      <p:grpSp>
        <p:nvGrpSpPr>
          <p:cNvPr id="507" name="Google Shape;507;p79"/>
          <p:cNvGrpSpPr/>
          <p:nvPr/>
        </p:nvGrpSpPr>
        <p:grpSpPr>
          <a:xfrm>
            <a:off x="1339350" y="2940200"/>
            <a:ext cx="674100" cy="808200"/>
            <a:chOff x="478900" y="3050300"/>
            <a:chExt cx="674100" cy="808200"/>
          </a:xfrm>
        </p:grpSpPr>
        <p:sp>
          <p:nvSpPr>
            <p:cNvPr id="508" name="Google Shape;508;p79"/>
            <p:cNvSpPr/>
            <p:nvPr/>
          </p:nvSpPr>
          <p:spPr>
            <a:xfrm>
              <a:off x="478900" y="3050300"/>
              <a:ext cx="674100" cy="808200"/>
            </a:xfrm>
            <a:prstGeom prst="rect">
              <a:avLst/>
            </a:prstGeom>
            <a:solidFill>
              <a:srgbClr val="FFFFFF"/>
            </a:solidFill>
            <a:ln cap="flat" cmpd="sng" w="9525">
              <a:solidFill>
                <a:srgbClr val="FFFFFF"/>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t/>
              </a:r>
              <a:endParaRPr/>
            </a:p>
          </p:txBody>
        </p:sp>
        <p:sp>
          <p:nvSpPr>
            <p:cNvPr id="509" name="Google Shape;509;p79"/>
            <p:cNvSpPr/>
            <p:nvPr/>
          </p:nvSpPr>
          <p:spPr>
            <a:xfrm>
              <a:off x="719200" y="3129050"/>
              <a:ext cx="193500" cy="1935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10" name="Google Shape;510;p79"/>
          <p:cNvSpPr/>
          <p:nvPr/>
        </p:nvSpPr>
        <p:spPr>
          <a:xfrm>
            <a:off x="337500" y="736650"/>
            <a:ext cx="2677800" cy="1628100"/>
          </a:xfrm>
          <a:prstGeom prst="rect">
            <a:avLst/>
          </a:prstGeom>
          <a:solidFill>
            <a:schemeClr val="dk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11" name="Google Shape;511;p79"/>
          <p:cNvCxnSpPr/>
          <p:nvPr/>
        </p:nvCxnSpPr>
        <p:spPr>
          <a:xfrm>
            <a:off x="3015300" y="736650"/>
            <a:ext cx="0" cy="1628100"/>
          </a:xfrm>
          <a:prstGeom prst="straightConnector1">
            <a:avLst/>
          </a:prstGeom>
          <a:noFill/>
          <a:ln cap="flat" cmpd="sng" w="19050">
            <a:solidFill>
              <a:schemeClr val="dk2"/>
            </a:solidFill>
            <a:prstDash val="solid"/>
            <a:round/>
            <a:headEnd len="med" w="med" type="none"/>
            <a:tailEnd len="med" w="med" type="none"/>
          </a:ln>
        </p:spPr>
      </p:cxnSp>
      <p:sp>
        <p:nvSpPr>
          <p:cNvPr id="512" name="Google Shape;512;p79"/>
          <p:cNvSpPr txBox="1"/>
          <p:nvPr/>
        </p:nvSpPr>
        <p:spPr>
          <a:xfrm>
            <a:off x="571500" y="2272500"/>
            <a:ext cx="22098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solidFill>
                  <a:srgbClr val="00FF00"/>
                </a:solidFill>
                <a:latin typeface="Montserrat"/>
                <a:ea typeface="Montserrat"/>
                <a:cs typeface="Montserrat"/>
                <a:sym typeface="Montserrat"/>
              </a:rPr>
              <a:t>one part</a:t>
            </a:r>
            <a:r>
              <a:rPr b="1" lang="en" sz="1600">
                <a:solidFill>
                  <a:srgbClr val="00FF00"/>
                </a:solidFill>
                <a:latin typeface="Montserrat"/>
                <a:ea typeface="Montserrat"/>
                <a:cs typeface="Montserrat"/>
                <a:sym typeface="Montserrat"/>
              </a:rPr>
              <a:t> =</a:t>
            </a:r>
            <a:endParaRPr b="1" sz="1600">
              <a:solidFill>
                <a:srgbClr val="00FF00"/>
              </a:solidFill>
              <a:latin typeface="Montserrat"/>
              <a:ea typeface="Montserrat"/>
              <a:cs typeface="Montserrat"/>
              <a:sym typeface="Montserrat"/>
            </a:endParaRPr>
          </a:p>
          <a:p>
            <a:pPr indent="0" lvl="0" marL="0" rtl="0" algn="ctr">
              <a:spcBef>
                <a:spcPts val="0"/>
              </a:spcBef>
              <a:spcAft>
                <a:spcPts val="0"/>
              </a:spcAft>
              <a:buNone/>
            </a:pPr>
            <a:r>
              <a:rPr b="1" lang="en" sz="1600">
                <a:solidFill>
                  <a:srgbClr val="00FF00"/>
                </a:solidFill>
                <a:latin typeface="Montserrat"/>
                <a:ea typeface="Montserrat"/>
                <a:cs typeface="Montserrat"/>
                <a:sym typeface="Montserrat"/>
              </a:rPr>
              <a:t>whole</a:t>
            </a:r>
            <a:endParaRPr b="1" sz="1600">
              <a:solidFill>
                <a:srgbClr val="00FF00"/>
              </a:solidFill>
              <a:latin typeface="Montserrat"/>
              <a:ea typeface="Montserrat"/>
              <a:cs typeface="Montserrat"/>
              <a:sym typeface="Montserrat"/>
            </a:endParaRPr>
          </a:p>
        </p:txBody>
      </p:sp>
      <p:sp>
        <p:nvSpPr>
          <p:cNvPr id="513" name="Google Shape;513;p79"/>
          <p:cNvSpPr txBox="1"/>
          <p:nvPr/>
        </p:nvSpPr>
        <p:spPr>
          <a:xfrm>
            <a:off x="1526850" y="3258850"/>
            <a:ext cx="3618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rgbClr val="434343"/>
                </a:solidFill>
                <a:latin typeface="Lora SemiBold"/>
                <a:ea typeface="Lora SemiBold"/>
                <a:cs typeface="Lora SemiBold"/>
                <a:sym typeface="Lora SemiBold"/>
              </a:rPr>
              <a:t>1</a:t>
            </a:r>
            <a:endParaRPr sz="2100">
              <a:solidFill>
                <a:srgbClr val="434343"/>
              </a:solidFill>
              <a:latin typeface="Lora SemiBold"/>
              <a:ea typeface="Lora SemiBold"/>
              <a:cs typeface="Lora SemiBold"/>
              <a:sym typeface="Lora SemiBold"/>
            </a:endParaRPr>
          </a:p>
        </p:txBody>
      </p:sp>
      <p:cxnSp>
        <p:nvCxnSpPr>
          <p:cNvPr id="514" name="Google Shape;514;p79"/>
          <p:cNvCxnSpPr/>
          <p:nvPr/>
        </p:nvCxnSpPr>
        <p:spPr>
          <a:xfrm>
            <a:off x="1557300" y="3344300"/>
            <a:ext cx="238200" cy="0"/>
          </a:xfrm>
          <a:prstGeom prst="straightConnector1">
            <a:avLst/>
          </a:prstGeom>
          <a:noFill/>
          <a:ln cap="flat" cmpd="sng" w="28575">
            <a:solidFill>
              <a:schemeClr val="dk2"/>
            </a:solidFill>
            <a:prstDash val="solid"/>
            <a:round/>
            <a:headEnd len="med" w="med" type="none"/>
            <a:tailEnd len="med" w="med" type="none"/>
          </a:ln>
        </p:spPr>
      </p:cxnSp>
      <p:cxnSp>
        <p:nvCxnSpPr>
          <p:cNvPr id="515" name="Google Shape;515;p79"/>
          <p:cNvCxnSpPr/>
          <p:nvPr/>
        </p:nvCxnSpPr>
        <p:spPr>
          <a:xfrm flipH="1" rot="10800000">
            <a:off x="1181000" y="3719338"/>
            <a:ext cx="401100" cy="647400"/>
          </a:xfrm>
          <a:prstGeom prst="straightConnector1">
            <a:avLst/>
          </a:prstGeom>
          <a:noFill/>
          <a:ln cap="flat" cmpd="sng" w="28575">
            <a:solidFill>
              <a:schemeClr val="dk2"/>
            </a:solidFill>
            <a:prstDash val="solid"/>
            <a:round/>
            <a:headEnd len="med" w="med" type="none"/>
            <a:tailEnd len="med" w="med" type="triangle"/>
          </a:ln>
        </p:spPr>
      </p:cxnSp>
      <p:sp>
        <p:nvSpPr>
          <p:cNvPr id="516" name="Google Shape;516;p79"/>
          <p:cNvSpPr txBox="1"/>
          <p:nvPr/>
        </p:nvSpPr>
        <p:spPr>
          <a:xfrm>
            <a:off x="2321100" y="3398863"/>
            <a:ext cx="14889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sz="1500">
                <a:solidFill>
                  <a:schemeClr val="dk1"/>
                </a:solidFill>
                <a:latin typeface="Montserrat"/>
                <a:ea typeface="Montserrat"/>
                <a:cs typeface="Montserrat"/>
                <a:sym typeface="Montserrat"/>
              </a:rPr>
              <a:t>numer</a:t>
            </a:r>
            <a:r>
              <a:rPr i="1" lang="en" sz="1500">
                <a:solidFill>
                  <a:schemeClr val="dk1"/>
                </a:solidFill>
                <a:latin typeface="Montserrat"/>
                <a:ea typeface="Montserrat"/>
                <a:cs typeface="Montserrat"/>
                <a:sym typeface="Montserrat"/>
              </a:rPr>
              <a:t>ator</a:t>
            </a:r>
            <a:endParaRPr i="1" sz="1500">
              <a:solidFill>
                <a:schemeClr val="dk1"/>
              </a:solidFill>
              <a:latin typeface="Montserrat"/>
              <a:ea typeface="Montserrat"/>
              <a:cs typeface="Montserrat"/>
              <a:sym typeface="Montserrat"/>
            </a:endParaRPr>
          </a:p>
        </p:txBody>
      </p:sp>
      <p:sp>
        <p:nvSpPr>
          <p:cNvPr id="517" name="Google Shape;517;p79"/>
          <p:cNvSpPr txBox="1"/>
          <p:nvPr/>
        </p:nvSpPr>
        <p:spPr>
          <a:xfrm>
            <a:off x="1400550" y="2894050"/>
            <a:ext cx="612900" cy="4926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2000">
                <a:solidFill>
                  <a:srgbClr val="434343"/>
                </a:solidFill>
                <a:highlight>
                  <a:schemeClr val="dk1"/>
                </a:highlight>
                <a:latin typeface="Lora SemiBold"/>
                <a:ea typeface="Lora SemiBold"/>
                <a:cs typeface="Lora SemiBold"/>
                <a:sym typeface="Lora SemiBold"/>
              </a:rPr>
              <a:t> </a:t>
            </a:r>
            <a:r>
              <a:rPr lang="en" sz="2000">
                <a:solidFill>
                  <a:srgbClr val="434343"/>
                </a:solidFill>
                <a:highlight>
                  <a:schemeClr val="dk1"/>
                </a:highlight>
                <a:latin typeface="Lora SemiBold"/>
                <a:ea typeface="Lora SemiBold"/>
                <a:cs typeface="Lora SemiBold"/>
                <a:sym typeface="Lora SemiBold"/>
              </a:rPr>
              <a:t>1  </a:t>
            </a:r>
            <a:r>
              <a:rPr lang="en" sz="2000">
                <a:solidFill>
                  <a:schemeClr val="dk1"/>
                </a:solidFill>
                <a:highlight>
                  <a:schemeClr val="dk1"/>
                </a:highlight>
                <a:latin typeface="Lora SemiBold"/>
                <a:ea typeface="Lora SemiBold"/>
                <a:cs typeface="Lora SemiBold"/>
                <a:sym typeface="Lora SemiBold"/>
              </a:rPr>
              <a:t>.</a:t>
            </a:r>
            <a:endParaRPr sz="2000">
              <a:solidFill>
                <a:schemeClr val="dk1"/>
              </a:solidFill>
              <a:highlight>
                <a:schemeClr val="dk1"/>
              </a:highlight>
              <a:latin typeface="Lora SemiBold"/>
              <a:ea typeface="Lora SemiBold"/>
              <a:cs typeface="Lora SemiBold"/>
              <a:sym typeface="Lora SemiBold"/>
            </a:endParaRPr>
          </a:p>
        </p:txBody>
      </p:sp>
      <p:sp>
        <p:nvSpPr>
          <p:cNvPr id="518" name="Google Shape;518;p79"/>
          <p:cNvSpPr txBox="1"/>
          <p:nvPr/>
        </p:nvSpPr>
        <p:spPr>
          <a:xfrm>
            <a:off x="7182925" y="2859350"/>
            <a:ext cx="674100" cy="507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2000">
                <a:solidFill>
                  <a:schemeClr val="dk1"/>
                </a:solidFill>
                <a:highlight>
                  <a:schemeClr val="dk1"/>
                </a:highlight>
                <a:latin typeface="Lora SemiBold"/>
                <a:ea typeface="Lora SemiBold"/>
                <a:cs typeface="Lora SemiBold"/>
                <a:sym typeface="Lora SemiBold"/>
              </a:rPr>
              <a:t>.</a:t>
            </a:r>
            <a:r>
              <a:rPr lang="en" sz="2000">
                <a:solidFill>
                  <a:srgbClr val="434343"/>
                </a:solidFill>
                <a:highlight>
                  <a:schemeClr val="dk1"/>
                </a:highlight>
                <a:latin typeface="Lora SemiBold"/>
                <a:ea typeface="Lora SemiBold"/>
                <a:cs typeface="Lora SemiBold"/>
                <a:sym typeface="Lora SemiBold"/>
              </a:rPr>
              <a:t> </a:t>
            </a:r>
            <a:r>
              <a:rPr lang="en" sz="2100">
                <a:solidFill>
                  <a:srgbClr val="434343"/>
                </a:solidFill>
                <a:highlight>
                  <a:schemeClr val="dk1"/>
                </a:highlight>
                <a:latin typeface="Lora SemiBold"/>
                <a:ea typeface="Lora SemiBold"/>
                <a:cs typeface="Lora SemiBold"/>
                <a:sym typeface="Lora SemiBold"/>
              </a:rPr>
              <a:t>1 </a:t>
            </a:r>
            <a:r>
              <a:rPr lang="en" sz="2000">
                <a:solidFill>
                  <a:srgbClr val="434343"/>
                </a:solidFill>
                <a:highlight>
                  <a:schemeClr val="dk1"/>
                </a:highlight>
                <a:latin typeface="Lora SemiBold"/>
                <a:ea typeface="Lora SemiBold"/>
                <a:cs typeface="Lora SemiBold"/>
                <a:sym typeface="Lora SemiBold"/>
              </a:rPr>
              <a:t> </a:t>
            </a:r>
            <a:r>
              <a:rPr lang="en" sz="2000">
                <a:solidFill>
                  <a:schemeClr val="dk1"/>
                </a:solidFill>
                <a:highlight>
                  <a:schemeClr val="dk1"/>
                </a:highlight>
                <a:latin typeface="Lora SemiBold"/>
                <a:ea typeface="Lora SemiBold"/>
                <a:cs typeface="Lora SemiBold"/>
                <a:sym typeface="Lora SemiBold"/>
              </a:rPr>
              <a:t>.</a:t>
            </a:r>
            <a:endParaRPr sz="2000">
              <a:solidFill>
                <a:schemeClr val="dk1"/>
              </a:solidFill>
              <a:highlight>
                <a:schemeClr val="dk1"/>
              </a:highlight>
              <a:latin typeface="Lora SemiBold"/>
              <a:ea typeface="Lora SemiBold"/>
              <a:cs typeface="Lora SemiBold"/>
              <a:sym typeface="Lora SemiBold"/>
            </a:endParaRPr>
          </a:p>
        </p:txBody>
      </p:sp>
      <p:sp>
        <p:nvSpPr>
          <p:cNvPr id="519" name="Google Shape;519;p79"/>
          <p:cNvSpPr txBox="1"/>
          <p:nvPr/>
        </p:nvSpPr>
        <p:spPr>
          <a:xfrm>
            <a:off x="4234950" y="2851700"/>
            <a:ext cx="674100" cy="523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2000">
                <a:solidFill>
                  <a:schemeClr val="dk1"/>
                </a:solidFill>
                <a:highlight>
                  <a:schemeClr val="dk1"/>
                </a:highlight>
                <a:latin typeface="Lora SemiBold"/>
                <a:ea typeface="Lora SemiBold"/>
                <a:cs typeface="Lora SemiBold"/>
                <a:sym typeface="Lora SemiBold"/>
              </a:rPr>
              <a:t>.</a:t>
            </a:r>
            <a:r>
              <a:rPr lang="en" sz="2000">
                <a:solidFill>
                  <a:srgbClr val="434343"/>
                </a:solidFill>
                <a:highlight>
                  <a:schemeClr val="dk1"/>
                </a:highlight>
                <a:latin typeface="Lora SemiBold"/>
                <a:ea typeface="Lora SemiBold"/>
                <a:cs typeface="Lora SemiBold"/>
                <a:sym typeface="Lora SemiBold"/>
              </a:rPr>
              <a:t> </a:t>
            </a:r>
            <a:r>
              <a:rPr lang="en" sz="2200">
                <a:solidFill>
                  <a:srgbClr val="434343"/>
                </a:solidFill>
                <a:highlight>
                  <a:schemeClr val="dk1"/>
                </a:highlight>
                <a:latin typeface="Lora SemiBold"/>
                <a:ea typeface="Lora SemiBold"/>
                <a:cs typeface="Lora SemiBold"/>
                <a:sym typeface="Lora SemiBold"/>
              </a:rPr>
              <a:t>1</a:t>
            </a:r>
            <a:r>
              <a:rPr lang="en" sz="2000">
                <a:solidFill>
                  <a:srgbClr val="434343"/>
                </a:solidFill>
                <a:highlight>
                  <a:schemeClr val="dk1"/>
                </a:highlight>
                <a:latin typeface="Lora SemiBold"/>
                <a:ea typeface="Lora SemiBold"/>
                <a:cs typeface="Lora SemiBold"/>
                <a:sym typeface="Lora SemiBold"/>
              </a:rPr>
              <a:t>  </a:t>
            </a:r>
            <a:r>
              <a:rPr lang="en" sz="2000">
                <a:solidFill>
                  <a:schemeClr val="dk1"/>
                </a:solidFill>
                <a:highlight>
                  <a:schemeClr val="dk1"/>
                </a:highlight>
                <a:latin typeface="Lora SemiBold"/>
                <a:ea typeface="Lora SemiBold"/>
                <a:cs typeface="Lora SemiBold"/>
                <a:sym typeface="Lora SemiBold"/>
              </a:rPr>
              <a:t>.</a:t>
            </a:r>
            <a:endParaRPr sz="2000">
              <a:solidFill>
                <a:schemeClr val="dk1"/>
              </a:solidFill>
              <a:highlight>
                <a:schemeClr val="dk1"/>
              </a:highlight>
              <a:latin typeface="Lora SemiBold"/>
              <a:ea typeface="Lora SemiBold"/>
              <a:cs typeface="Lora SemiBold"/>
              <a:sym typeface="Lora SemiBold"/>
            </a:endParaRPr>
          </a:p>
        </p:txBody>
      </p:sp>
      <p:sp>
        <p:nvSpPr>
          <p:cNvPr id="520" name="Google Shape;520;p79"/>
          <p:cNvSpPr/>
          <p:nvPr/>
        </p:nvSpPr>
        <p:spPr>
          <a:xfrm>
            <a:off x="4553325" y="738925"/>
            <a:ext cx="1357500" cy="1628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79"/>
          <p:cNvSpPr/>
          <p:nvPr/>
        </p:nvSpPr>
        <p:spPr>
          <a:xfrm>
            <a:off x="8210925" y="738925"/>
            <a:ext cx="674100" cy="1628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79"/>
          <p:cNvSpPr/>
          <p:nvPr/>
        </p:nvSpPr>
        <p:spPr>
          <a:xfrm>
            <a:off x="337425" y="738925"/>
            <a:ext cx="2677800" cy="1628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23" name="Google Shape;523;p79"/>
          <p:cNvCxnSpPr/>
          <p:nvPr/>
        </p:nvCxnSpPr>
        <p:spPr>
          <a:xfrm rot="10800000">
            <a:off x="1778400" y="3176000"/>
            <a:ext cx="1160700" cy="336600"/>
          </a:xfrm>
          <a:prstGeom prst="straightConnector1">
            <a:avLst/>
          </a:prstGeom>
          <a:noFill/>
          <a:ln cap="flat" cmpd="sng" w="28575">
            <a:solidFill>
              <a:schemeClr val="dk2"/>
            </a:solidFill>
            <a:prstDash val="solid"/>
            <a:round/>
            <a:headEnd len="med" w="med" type="none"/>
            <a:tailEnd len="med" w="med" type="triangle"/>
          </a:ln>
        </p:spPr>
      </p:cxnSp>
      <p:sp>
        <p:nvSpPr>
          <p:cNvPr id="524" name="Google Shape;524;p79"/>
          <p:cNvSpPr txBox="1"/>
          <p:nvPr>
            <p:ph idx="4294967295" type="title"/>
          </p:nvPr>
        </p:nvSpPr>
        <p:spPr>
          <a:xfrm>
            <a:off x="311700" y="74250"/>
            <a:ext cx="8520600" cy="549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2520">
                <a:latin typeface="Luckiest Guy"/>
                <a:ea typeface="Luckiest Guy"/>
                <a:cs typeface="Luckiest Guy"/>
                <a:sym typeface="Luckiest Guy"/>
              </a:rPr>
              <a:t>learn</a:t>
            </a:r>
            <a:r>
              <a:rPr lang="en" sz="2520"/>
              <a:t>:</a:t>
            </a:r>
            <a:r>
              <a:rPr lang="en" sz="2520">
                <a:latin typeface="Montserrat"/>
                <a:ea typeface="Montserrat"/>
                <a:cs typeface="Montserrat"/>
                <a:sym typeface="Montserrat"/>
              </a:rPr>
              <a:t> </a:t>
            </a:r>
            <a:r>
              <a:rPr lang="en" sz="2220"/>
              <a:t>To name a unit fraction</a:t>
            </a:r>
            <a:endParaRPr sz="222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6"/>
                                        </p:tgtEl>
                                        <p:attrNameLst>
                                          <p:attrName>style.visibility</p:attrName>
                                        </p:attrNameLst>
                                      </p:cBhvr>
                                      <p:to>
                                        <p:strVal val="visible"/>
                                      </p:to>
                                    </p:set>
                                    <p:animEffect filter="fade" transition="in">
                                      <p:cBhvr>
                                        <p:cTn dur="1000"/>
                                        <p:tgtEl>
                                          <p:spTgt spid="496"/>
                                        </p:tgtEl>
                                      </p:cBhvr>
                                    </p:animEffect>
                                  </p:childTnLst>
                                </p:cTn>
                              </p:par>
                              <p:par>
                                <p:cTn fill="hold" nodeType="withEffect" presetClass="entr" presetID="10" presetSubtype="0">
                                  <p:stCondLst>
                                    <p:cond delay="0"/>
                                  </p:stCondLst>
                                  <p:childTnLst>
                                    <p:set>
                                      <p:cBhvr>
                                        <p:cTn dur="1" fill="hold">
                                          <p:stCondLst>
                                            <p:cond delay="0"/>
                                          </p:stCondLst>
                                        </p:cTn>
                                        <p:tgtEl>
                                          <p:spTgt spid="515"/>
                                        </p:tgtEl>
                                        <p:attrNameLst>
                                          <p:attrName>style.visibility</p:attrName>
                                        </p:attrNameLst>
                                      </p:cBhvr>
                                      <p:to>
                                        <p:strVal val="visible"/>
                                      </p:to>
                                    </p:set>
                                    <p:animEffect filter="fade" transition="in">
                                      <p:cBhvr>
                                        <p:cTn dur="1000"/>
                                        <p:tgtEl>
                                          <p:spTgt spid="51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6"/>
                                        </p:tgtEl>
                                        <p:attrNameLst>
                                          <p:attrName>style.visibility</p:attrName>
                                        </p:attrNameLst>
                                      </p:cBhvr>
                                      <p:to>
                                        <p:strVal val="visible"/>
                                      </p:to>
                                    </p:set>
                                    <p:animEffect filter="fade" transition="in">
                                      <p:cBhvr>
                                        <p:cTn dur="1000"/>
                                        <p:tgtEl>
                                          <p:spTgt spid="516"/>
                                        </p:tgtEl>
                                      </p:cBhvr>
                                    </p:animEffect>
                                  </p:childTnLst>
                                </p:cTn>
                              </p:par>
                              <p:par>
                                <p:cTn fill="hold" nodeType="withEffect" presetClass="entr" presetID="10" presetSubtype="0">
                                  <p:stCondLst>
                                    <p:cond delay="0"/>
                                  </p:stCondLst>
                                  <p:childTnLst>
                                    <p:set>
                                      <p:cBhvr>
                                        <p:cTn dur="1" fill="hold">
                                          <p:stCondLst>
                                            <p:cond delay="0"/>
                                          </p:stCondLst>
                                        </p:cTn>
                                        <p:tgtEl>
                                          <p:spTgt spid="523"/>
                                        </p:tgtEl>
                                        <p:attrNameLst>
                                          <p:attrName>style.visibility</p:attrName>
                                        </p:attrNameLst>
                                      </p:cBhvr>
                                      <p:to>
                                        <p:strVal val="visible"/>
                                      </p:to>
                                    </p:set>
                                    <p:animEffect filter="fade" transition="in">
                                      <p:cBhvr>
                                        <p:cTn dur="1000"/>
                                        <p:tgtEl>
                                          <p:spTgt spid="52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3177EE"/>
            </a:gs>
            <a:gs pos="100000">
              <a:srgbClr val="113D8A"/>
            </a:gs>
          </a:gsLst>
          <a:path path="circle">
            <a:fillToRect b="50%" l="50%" r="50%" t="50%"/>
          </a:path>
          <a:tileRect/>
        </a:gradFill>
      </p:bgPr>
    </p:bg>
    <p:spTree>
      <p:nvGrpSpPr>
        <p:cNvPr id="528" name="Shape 528"/>
        <p:cNvGrpSpPr/>
        <p:nvPr/>
      </p:nvGrpSpPr>
      <p:grpSpPr>
        <a:xfrm>
          <a:off x="0" y="0"/>
          <a:ext cx="0" cy="0"/>
          <a:chOff x="0" y="0"/>
          <a:chExt cx="0" cy="0"/>
        </a:xfrm>
      </p:grpSpPr>
      <p:sp>
        <p:nvSpPr>
          <p:cNvPr id="529" name="Google Shape;529;p80"/>
          <p:cNvSpPr txBox="1"/>
          <p:nvPr/>
        </p:nvSpPr>
        <p:spPr>
          <a:xfrm>
            <a:off x="5166325" y="4768000"/>
            <a:ext cx="3976500" cy="377100"/>
          </a:xfrm>
          <a:prstGeom prst="rect">
            <a:avLst/>
          </a:prstGeom>
          <a:gradFill>
            <a:gsLst>
              <a:gs pos="0">
                <a:srgbClr val="515151"/>
              </a:gs>
              <a:gs pos="100000">
                <a:srgbClr val="101010"/>
              </a:gs>
            </a:gsLst>
            <a:lin ang="5400012" scaled="0"/>
          </a:gra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rgbClr val="1155CC"/>
                </a:solidFill>
                <a:latin typeface="Varela Round"/>
                <a:ea typeface="Varela Round"/>
                <a:cs typeface="Varela Round"/>
                <a:sym typeface="Varela Round"/>
              </a:rPr>
              <a:t>Write the unit and the fractions</a:t>
            </a:r>
            <a:endParaRPr b="1" sz="1800">
              <a:solidFill>
                <a:srgbClr val="1155CC"/>
              </a:solidFill>
              <a:latin typeface="Varela Round"/>
              <a:ea typeface="Varela Round"/>
              <a:cs typeface="Varela Round"/>
              <a:sym typeface="Varela Round"/>
            </a:endParaRPr>
          </a:p>
        </p:txBody>
      </p:sp>
      <p:grpSp>
        <p:nvGrpSpPr>
          <p:cNvPr id="530" name="Google Shape;530;p80"/>
          <p:cNvGrpSpPr/>
          <p:nvPr/>
        </p:nvGrpSpPr>
        <p:grpSpPr>
          <a:xfrm>
            <a:off x="810335" y="1596302"/>
            <a:ext cx="2155695" cy="1884339"/>
            <a:chOff x="708713" y="1596302"/>
            <a:chExt cx="2155695" cy="1884339"/>
          </a:xfrm>
        </p:grpSpPr>
        <p:pic>
          <p:nvPicPr>
            <p:cNvPr id="531" name="Google Shape;531;p80"/>
            <p:cNvPicPr preferRelativeResize="0"/>
            <p:nvPr/>
          </p:nvPicPr>
          <p:blipFill>
            <a:blip r:embed="rId3">
              <a:alphaModFix/>
            </a:blip>
            <a:stretch>
              <a:fillRect/>
            </a:stretch>
          </p:blipFill>
          <p:spPr>
            <a:xfrm>
              <a:off x="708713" y="1596302"/>
              <a:ext cx="2155695" cy="1432524"/>
            </a:xfrm>
            <a:prstGeom prst="rect">
              <a:avLst/>
            </a:prstGeom>
            <a:noFill/>
            <a:ln cap="flat" cmpd="sng" w="28575">
              <a:solidFill>
                <a:schemeClr val="dk2"/>
              </a:solidFill>
              <a:prstDash val="solid"/>
              <a:round/>
              <a:headEnd len="sm" w="sm" type="none"/>
              <a:tailEnd len="sm" w="sm" type="none"/>
            </a:ln>
          </p:spPr>
        </p:pic>
        <p:sp>
          <p:nvSpPr>
            <p:cNvPr id="532" name="Google Shape;532;p80"/>
            <p:cNvSpPr txBox="1"/>
            <p:nvPr/>
          </p:nvSpPr>
          <p:spPr>
            <a:xfrm>
              <a:off x="1137063" y="3034240"/>
              <a:ext cx="1299000" cy="446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700">
                  <a:solidFill>
                    <a:srgbClr val="FFFFFF"/>
                  </a:solidFill>
                  <a:latin typeface="Montserrat"/>
                  <a:ea typeface="Montserrat"/>
                  <a:cs typeface="Montserrat"/>
                  <a:sym typeface="Montserrat"/>
                </a:rPr>
                <a:t>Ukraine</a:t>
              </a:r>
              <a:endParaRPr sz="1700">
                <a:solidFill>
                  <a:srgbClr val="FFFFFF"/>
                </a:solidFill>
                <a:latin typeface="Montserrat"/>
                <a:ea typeface="Montserrat"/>
                <a:cs typeface="Montserrat"/>
                <a:sym typeface="Montserrat"/>
              </a:endParaRPr>
            </a:p>
          </p:txBody>
        </p:sp>
      </p:grpSp>
      <p:grpSp>
        <p:nvGrpSpPr>
          <p:cNvPr id="533" name="Google Shape;533;p80"/>
          <p:cNvGrpSpPr/>
          <p:nvPr/>
        </p:nvGrpSpPr>
        <p:grpSpPr>
          <a:xfrm>
            <a:off x="3494160" y="1594000"/>
            <a:ext cx="2155688" cy="1885490"/>
            <a:chOff x="3448948" y="1594000"/>
            <a:chExt cx="2155688" cy="1885490"/>
          </a:xfrm>
        </p:grpSpPr>
        <p:pic>
          <p:nvPicPr>
            <p:cNvPr id="534" name="Google Shape;534;p80"/>
            <p:cNvPicPr preferRelativeResize="0"/>
            <p:nvPr/>
          </p:nvPicPr>
          <p:blipFill>
            <a:blip r:embed="rId4">
              <a:alphaModFix/>
            </a:blip>
            <a:stretch>
              <a:fillRect/>
            </a:stretch>
          </p:blipFill>
          <p:spPr>
            <a:xfrm>
              <a:off x="3448948" y="1594000"/>
              <a:ext cx="2155688" cy="1437127"/>
            </a:xfrm>
            <a:prstGeom prst="rect">
              <a:avLst/>
            </a:prstGeom>
            <a:noFill/>
            <a:ln cap="flat" cmpd="sng" w="28575">
              <a:solidFill>
                <a:schemeClr val="dk2"/>
              </a:solidFill>
              <a:prstDash val="solid"/>
              <a:round/>
              <a:headEnd len="sm" w="sm" type="none"/>
              <a:tailEnd len="sm" w="sm" type="none"/>
            </a:ln>
          </p:spPr>
        </p:pic>
        <p:sp>
          <p:nvSpPr>
            <p:cNvPr id="535" name="Google Shape;535;p80"/>
            <p:cNvSpPr txBox="1"/>
            <p:nvPr/>
          </p:nvSpPr>
          <p:spPr>
            <a:xfrm>
              <a:off x="3877298" y="3033090"/>
              <a:ext cx="1299000" cy="446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700">
                  <a:solidFill>
                    <a:srgbClr val="FFFFFF"/>
                  </a:solidFill>
                  <a:latin typeface="Montserrat"/>
                  <a:ea typeface="Montserrat"/>
                  <a:cs typeface="Montserrat"/>
                  <a:sym typeface="Montserrat"/>
                </a:rPr>
                <a:t>Armenia</a:t>
              </a:r>
              <a:endParaRPr sz="1700">
                <a:solidFill>
                  <a:srgbClr val="FFFFFF"/>
                </a:solidFill>
                <a:latin typeface="Montserrat"/>
                <a:ea typeface="Montserrat"/>
                <a:cs typeface="Montserrat"/>
                <a:sym typeface="Montserrat"/>
              </a:endParaRPr>
            </a:p>
          </p:txBody>
        </p:sp>
      </p:grpSp>
      <p:grpSp>
        <p:nvGrpSpPr>
          <p:cNvPr id="536" name="Google Shape;536;p80"/>
          <p:cNvGrpSpPr/>
          <p:nvPr/>
        </p:nvGrpSpPr>
        <p:grpSpPr>
          <a:xfrm>
            <a:off x="6177978" y="1559688"/>
            <a:ext cx="2155688" cy="1878925"/>
            <a:chOff x="6076356" y="1559688"/>
            <a:chExt cx="2155688" cy="1878925"/>
          </a:xfrm>
        </p:grpSpPr>
        <p:pic>
          <p:nvPicPr>
            <p:cNvPr id="537" name="Google Shape;537;p80"/>
            <p:cNvPicPr preferRelativeResize="0"/>
            <p:nvPr/>
          </p:nvPicPr>
          <p:blipFill>
            <a:blip r:embed="rId5">
              <a:alphaModFix/>
            </a:blip>
            <a:stretch>
              <a:fillRect/>
            </a:stretch>
          </p:blipFill>
          <p:spPr>
            <a:xfrm>
              <a:off x="6076356" y="1559688"/>
              <a:ext cx="2155688" cy="1432524"/>
            </a:xfrm>
            <a:prstGeom prst="rect">
              <a:avLst/>
            </a:prstGeom>
            <a:noFill/>
            <a:ln cap="flat" cmpd="sng" w="28575">
              <a:solidFill>
                <a:schemeClr val="dk2"/>
              </a:solidFill>
              <a:prstDash val="solid"/>
              <a:round/>
              <a:headEnd len="sm" w="sm" type="none"/>
              <a:tailEnd len="sm" w="sm" type="none"/>
            </a:ln>
          </p:spPr>
        </p:pic>
        <p:sp>
          <p:nvSpPr>
            <p:cNvPr id="538" name="Google Shape;538;p80"/>
            <p:cNvSpPr txBox="1"/>
            <p:nvPr/>
          </p:nvSpPr>
          <p:spPr>
            <a:xfrm>
              <a:off x="6504700" y="2992213"/>
              <a:ext cx="1299000" cy="446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700">
                  <a:solidFill>
                    <a:srgbClr val="FFFFFF"/>
                  </a:solidFill>
                  <a:latin typeface="Montserrat"/>
                  <a:ea typeface="Montserrat"/>
                  <a:cs typeface="Montserrat"/>
                  <a:sym typeface="Montserrat"/>
                </a:rPr>
                <a:t>Mauritius</a:t>
              </a:r>
              <a:endParaRPr sz="1700">
                <a:solidFill>
                  <a:srgbClr val="FFFFFF"/>
                </a:solidFill>
                <a:latin typeface="Montserrat"/>
                <a:ea typeface="Montserrat"/>
                <a:cs typeface="Montserrat"/>
                <a:sym typeface="Montserrat"/>
              </a:endParaRPr>
            </a:p>
          </p:txBody>
        </p:sp>
      </p:grpSp>
      <p:sp>
        <p:nvSpPr>
          <p:cNvPr id="539" name="Google Shape;539;p80"/>
          <p:cNvSpPr txBox="1"/>
          <p:nvPr/>
        </p:nvSpPr>
        <p:spPr>
          <a:xfrm>
            <a:off x="1238675" y="3404448"/>
            <a:ext cx="1299000" cy="708000"/>
          </a:xfrm>
          <a:prstGeom prst="rect">
            <a:avLst/>
          </a:prstGeom>
          <a:solidFill>
            <a:srgbClr val="FFFFFF"/>
          </a:solidFill>
          <a:ln cap="flat" cmpd="sng" w="9525">
            <a:solidFill>
              <a:srgbClr val="000000"/>
            </a:solidFill>
            <a:prstDash val="dash"/>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700">
                <a:solidFill>
                  <a:srgbClr val="434343"/>
                </a:solidFill>
                <a:latin typeface="Montserrat SemiBold"/>
                <a:ea typeface="Montserrat SemiBold"/>
                <a:cs typeface="Montserrat SemiBold"/>
                <a:sym typeface="Montserrat SemiBold"/>
              </a:rPr>
              <a:t>halves</a:t>
            </a:r>
            <a:br>
              <a:rPr lang="en" sz="1700">
                <a:solidFill>
                  <a:srgbClr val="4A86E8"/>
                </a:solidFill>
                <a:latin typeface="Montserrat SemiBold"/>
                <a:ea typeface="Montserrat SemiBold"/>
                <a:cs typeface="Montserrat SemiBold"/>
                <a:sym typeface="Montserrat SemiBold"/>
              </a:rPr>
            </a:br>
            <a:r>
              <a:rPr lang="en" sz="1700">
                <a:solidFill>
                  <a:srgbClr val="4A86E8"/>
                </a:solidFill>
                <a:latin typeface="Montserrat SemiBold"/>
                <a:ea typeface="Montserrat SemiBold"/>
                <a:cs typeface="Montserrat SemiBold"/>
                <a:sym typeface="Montserrat SemiBold"/>
              </a:rPr>
              <a:t>1/2</a:t>
            </a:r>
            <a:r>
              <a:rPr lang="en" sz="1700">
                <a:solidFill>
                  <a:srgbClr val="FF00FF"/>
                </a:solidFill>
                <a:latin typeface="Montserrat SemiBold"/>
                <a:ea typeface="Montserrat SemiBold"/>
                <a:cs typeface="Montserrat SemiBold"/>
                <a:sym typeface="Montserrat SemiBold"/>
              </a:rPr>
              <a:t> </a:t>
            </a:r>
            <a:r>
              <a:rPr lang="en" sz="1700">
                <a:solidFill>
                  <a:srgbClr val="434343"/>
                </a:solidFill>
                <a:latin typeface="Montserrat SemiBold"/>
                <a:ea typeface="Montserrat SemiBold"/>
                <a:cs typeface="Montserrat SemiBold"/>
                <a:sym typeface="Montserrat SemiBold"/>
              </a:rPr>
              <a:t>,</a:t>
            </a:r>
            <a:r>
              <a:rPr lang="en" sz="1700">
                <a:solidFill>
                  <a:srgbClr val="434343"/>
                </a:solidFill>
                <a:latin typeface="Montserrat SemiBold"/>
                <a:ea typeface="Montserrat SemiBold"/>
                <a:cs typeface="Montserrat SemiBold"/>
                <a:sym typeface="Montserrat SemiBold"/>
              </a:rPr>
              <a:t> </a:t>
            </a:r>
            <a:r>
              <a:rPr lang="en" sz="1700">
                <a:solidFill>
                  <a:srgbClr val="FFD800"/>
                </a:solidFill>
                <a:latin typeface="Montserrat SemiBold"/>
                <a:ea typeface="Montserrat SemiBold"/>
                <a:cs typeface="Montserrat SemiBold"/>
                <a:sym typeface="Montserrat SemiBold"/>
              </a:rPr>
              <a:t>1/2</a:t>
            </a:r>
            <a:endParaRPr sz="1700">
              <a:solidFill>
                <a:srgbClr val="FFD800"/>
              </a:solidFill>
              <a:latin typeface="Montserrat SemiBold"/>
              <a:ea typeface="Montserrat SemiBold"/>
              <a:cs typeface="Montserrat SemiBold"/>
              <a:sym typeface="Montserrat SemiBold"/>
            </a:endParaRPr>
          </a:p>
        </p:txBody>
      </p:sp>
      <p:sp>
        <p:nvSpPr>
          <p:cNvPr id="540" name="Google Shape;540;p80"/>
          <p:cNvSpPr txBox="1"/>
          <p:nvPr/>
        </p:nvSpPr>
        <p:spPr>
          <a:xfrm>
            <a:off x="3835461" y="3404450"/>
            <a:ext cx="1642200" cy="708000"/>
          </a:xfrm>
          <a:prstGeom prst="rect">
            <a:avLst/>
          </a:prstGeom>
          <a:solidFill>
            <a:srgbClr val="FFFFFF"/>
          </a:solidFill>
          <a:ln cap="flat" cmpd="sng" w="9525">
            <a:solidFill>
              <a:srgbClr val="000000"/>
            </a:solidFill>
            <a:prstDash val="dash"/>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700">
                <a:solidFill>
                  <a:srgbClr val="434343"/>
                </a:solidFill>
                <a:latin typeface="Montserrat SemiBold"/>
                <a:ea typeface="Montserrat SemiBold"/>
                <a:cs typeface="Montserrat SemiBold"/>
                <a:sym typeface="Montserrat SemiBold"/>
              </a:rPr>
              <a:t>third</a:t>
            </a:r>
            <a:r>
              <a:rPr lang="en" sz="1700">
                <a:solidFill>
                  <a:srgbClr val="434343"/>
                </a:solidFill>
                <a:latin typeface="Montserrat SemiBold"/>
                <a:ea typeface="Montserrat SemiBold"/>
                <a:cs typeface="Montserrat SemiBold"/>
                <a:sym typeface="Montserrat SemiBold"/>
              </a:rPr>
              <a:t>s</a:t>
            </a:r>
            <a:br>
              <a:rPr lang="en" sz="1700">
                <a:solidFill>
                  <a:srgbClr val="CC0000"/>
                </a:solidFill>
                <a:latin typeface="Montserrat SemiBold"/>
                <a:ea typeface="Montserrat SemiBold"/>
                <a:cs typeface="Montserrat SemiBold"/>
                <a:sym typeface="Montserrat SemiBold"/>
              </a:rPr>
            </a:br>
            <a:r>
              <a:rPr lang="en" sz="1700">
                <a:solidFill>
                  <a:srgbClr val="CC0000"/>
                </a:solidFill>
                <a:latin typeface="Montserrat SemiBold"/>
                <a:ea typeface="Montserrat SemiBold"/>
                <a:cs typeface="Montserrat SemiBold"/>
                <a:sym typeface="Montserrat SemiBold"/>
              </a:rPr>
              <a:t>1/3</a:t>
            </a:r>
            <a:r>
              <a:rPr lang="en" sz="1700">
                <a:solidFill>
                  <a:srgbClr val="FF00FF"/>
                </a:solidFill>
                <a:latin typeface="Montserrat SemiBold"/>
                <a:ea typeface="Montserrat SemiBold"/>
                <a:cs typeface="Montserrat SemiBold"/>
                <a:sym typeface="Montserrat SemiBold"/>
              </a:rPr>
              <a:t> </a:t>
            </a:r>
            <a:r>
              <a:rPr lang="en" sz="1700">
                <a:solidFill>
                  <a:srgbClr val="434343"/>
                </a:solidFill>
                <a:latin typeface="Montserrat SemiBold"/>
                <a:ea typeface="Montserrat SemiBold"/>
                <a:cs typeface="Montserrat SemiBold"/>
                <a:sym typeface="Montserrat SemiBold"/>
              </a:rPr>
              <a:t>,</a:t>
            </a:r>
            <a:r>
              <a:rPr lang="en" sz="1700">
                <a:solidFill>
                  <a:srgbClr val="434343"/>
                </a:solidFill>
                <a:latin typeface="Montserrat SemiBold"/>
                <a:ea typeface="Montserrat SemiBold"/>
                <a:cs typeface="Montserrat SemiBold"/>
                <a:sym typeface="Montserrat SemiBold"/>
              </a:rPr>
              <a:t> </a:t>
            </a:r>
            <a:r>
              <a:rPr lang="en" sz="1700">
                <a:solidFill>
                  <a:srgbClr val="4708C1"/>
                </a:solidFill>
                <a:latin typeface="Montserrat SemiBold"/>
                <a:ea typeface="Montserrat SemiBold"/>
                <a:cs typeface="Montserrat SemiBold"/>
                <a:sym typeface="Montserrat SemiBold"/>
              </a:rPr>
              <a:t>1/3</a:t>
            </a:r>
            <a:r>
              <a:rPr lang="en" sz="1700">
                <a:solidFill>
                  <a:srgbClr val="FFD800"/>
                </a:solidFill>
                <a:latin typeface="Montserrat SemiBold"/>
                <a:ea typeface="Montserrat SemiBold"/>
                <a:cs typeface="Montserrat SemiBold"/>
                <a:sym typeface="Montserrat SemiBold"/>
              </a:rPr>
              <a:t> </a:t>
            </a:r>
            <a:r>
              <a:rPr lang="en" sz="1700">
                <a:solidFill>
                  <a:srgbClr val="434343"/>
                </a:solidFill>
                <a:latin typeface="Montserrat SemiBold"/>
                <a:ea typeface="Montserrat SemiBold"/>
                <a:cs typeface="Montserrat SemiBold"/>
                <a:sym typeface="Montserrat SemiBold"/>
              </a:rPr>
              <a:t>,</a:t>
            </a:r>
            <a:r>
              <a:rPr lang="en" sz="1700">
                <a:solidFill>
                  <a:srgbClr val="434343"/>
                </a:solidFill>
                <a:latin typeface="Montserrat SemiBold"/>
                <a:ea typeface="Montserrat SemiBold"/>
                <a:cs typeface="Montserrat SemiBold"/>
                <a:sym typeface="Montserrat SemiBold"/>
              </a:rPr>
              <a:t> </a:t>
            </a:r>
            <a:r>
              <a:rPr lang="en" sz="1700">
                <a:solidFill>
                  <a:srgbClr val="FF9900"/>
                </a:solidFill>
                <a:latin typeface="Montserrat SemiBold"/>
                <a:ea typeface="Montserrat SemiBold"/>
                <a:cs typeface="Montserrat SemiBold"/>
                <a:sym typeface="Montserrat SemiBold"/>
              </a:rPr>
              <a:t>1/3</a:t>
            </a:r>
            <a:endParaRPr sz="1700">
              <a:solidFill>
                <a:srgbClr val="FF9900"/>
              </a:solidFill>
              <a:latin typeface="Montserrat SemiBold"/>
              <a:ea typeface="Montserrat SemiBold"/>
              <a:cs typeface="Montserrat SemiBold"/>
              <a:sym typeface="Montserrat SemiBold"/>
            </a:endParaRPr>
          </a:p>
        </p:txBody>
      </p:sp>
      <p:sp>
        <p:nvSpPr>
          <p:cNvPr id="541" name="Google Shape;541;p80"/>
          <p:cNvSpPr txBox="1"/>
          <p:nvPr/>
        </p:nvSpPr>
        <p:spPr>
          <a:xfrm>
            <a:off x="6221875" y="3412100"/>
            <a:ext cx="2067900" cy="692700"/>
          </a:xfrm>
          <a:prstGeom prst="rect">
            <a:avLst/>
          </a:prstGeom>
          <a:solidFill>
            <a:srgbClr val="FFFFFF"/>
          </a:solidFill>
          <a:ln cap="flat" cmpd="sng" w="9525">
            <a:solidFill>
              <a:srgbClr val="000000"/>
            </a:solidFill>
            <a:prstDash val="dash"/>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700">
                <a:solidFill>
                  <a:srgbClr val="434343"/>
                </a:solidFill>
                <a:latin typeface="Montserrat SemiBold"/>
                <a:ea typeface="Montserrat SemiBold"/>
                <a:cs typeface="Montserrat SemiBold"/>
                <a:sym typeface="Montserrat SemiBold"/>
              </a:rPr>
              <a:t>fourth</a:t>
            </a:r>
            <a:r>
              <a:rPr lang="en" sz="1700">
                <a:solidFill>
                  <a:srgbClr val="434343"/>
                </a:solidFill>
                <a:latin typeface="Montserrat SemiBold"/>
                <a:ea typeface="Montserrat SemiBold"/>
                <a:cs typeface="Montserrat SemiBold"/>
                <a:sym typeface="Montserrat SemiBold"/>
              </a:rPr>
              <a:t>s/quarters</a:t>
            </a:r>
            <a:br>
              <a:rPr lang="en" sz="1600">
                <a:solidFill>
                  <a:srgbClr val="CC4125"/>
                </a:solidFill>
                <a:latin typeface="Montserrat SemiBold"/>
                <a:ea typeface="Montserrat SemiBold"/>
                <a:cs typeface="Montserrat SemiBold"/>
                <a:sym typeface="Montserrat SemiBold"/>
              </a:rPr>
            </a:br>
            <a:r>
              <a:rPr lang="en" sz="1600">
                <a:solidFill>
                  <a:srgbClr val="CC4125"/>
                </a:solidFill>
                <a:latin typeface="Montserrat SemiBold"/>
                <a:ea typeface="Montserrat SemiBold"/>
                <a:cs typeface="Montserrat SemiBold"/>
                <a:sym typeface="Montserrat SemiBold"/>
              </a:rPr>
              <a:t>1/4</a:t>
            </a:r>
            <a:r>
              <a:rPr lang="en" sz="1600">
                <a:solidFill>
                  <a:srgbClr val="FF00FF"/>
                </a:solidFill>
                <a:latin typeface="Montserrat SemiBold"/>
                <a:ea typeface="Montserrat SemiBold"/>
                <a:cs typeface="Montserrat SemiBold"/>
                <a:sym typeface="Montserrat SemiBold"/>
              </a:rPr>
              <a:t> </a:t>
            </a:r>
            <a:r>
              <a:rPr lang="en" sz="1600">
                <a:solidFill>
                  <a:srgbClr val="434343"/>
                </a:solidFill>
                <a:latin typeface="Montserrat SemiBold"/>
                <a:ea typeface="Montserrat SemiBold"/>
                <a:cs typeface="Montserrat SemiBold"/>
                <a:sym typeface="Montserrat SemiBold"/>
              </a:rPr>
              <a:t>,</a:t>
            </a:r>
            <a:r>
              <a:rPr lang="en" sz="1600">
                <a:solidFill>
                  <a:srgbClr val="434343"/>
                </a:solidFill>
                <a:latin typeface="Montserrat SemiBold"/>
                <a:ea typeface="Montserrat SemiBold"/>
                <a:cs typeface="Montserrat SemiBold"/>
                <a:sym typeface="Montserrat SemiBold"/>
              </a:rPr>
              <a:t> </a:t>
            </a:r>
            <a:r>
              <a:rPr lang="en" sz="1600">
                <a:solidFill>
                  <a:srgbClr val="4708C1"/>
                </a:solidFill>
                <a:latin typeface="Montserrat SemiBold"/>
                <a:ea typeface="Montserrat SemiBold"/>
                <a:cs typeface="Montserrat SemiBold"/>
                <a:sym typeface="Montserrat SemiBold"/>
              </a:rPr>
              <a:t>1/4</a:t>
            </a:r>
            <a:r>
              <a:rPr lang="en" sz="1600">
                <a:solidFill>
                  <a:srgbClr val="FFD800"/>
                </a:solidFill>
                <a:latin typeface="Montserrat SemiBold"/>
                <a:ea typeface="Montserrat SemiBold"/>
                <a:cs typeface="Montserrat SemiBold"/>
                <a:sym typeface="Montserrat SemiBold"/>
              </a:rPr>
              <a:t> </a:t>
            </a:r>
            <a:r>
              <a:rPr lang="en" sz="1600">
                <a:solidFill>
                  <a:srgbClr val="434343"/>
                </a:solidFill>
                <a:latin typeface="Montserrat SemiBold"/>
                <a:ea typeface="Montserrat SemiBold"/>
                <a:cs typeface="Montserrat SemiBold"/>
                <a:sym typeface="Montserrat SemiBold"/>
              </a:rPr>
              <a:t>,</a:t>
            </a:r>
            <a:r>
              <a:rPr lang="en" sz="1600">
                <a:solidFill>
                  <a:srgbClr val="434343"/>
                </a:solidFill>
                <a:latin typeface="Montserrat SemiBold"/>
                <a:ea typeface="Montserrat SemiBold"/>
                <a:cs typeface="Montserrat SemiBold"/>
                <a:sym typeface="Montserrat SemiBold"/>
              </a:rPr>
              <a:t> </a:t>
            </a:r>
            <a:r>
              <a:rPr lang="en" sz="1600">
                <a:solidFill>
                  <a:srgbClr val="FFD800"/>
                </a:solidFill>
                <a:latin typeface="Montserrat SemiBold"/>
                <a:ea typeface="Montserrat SemiBold"/>
                <a:cs typeface="Montserrat SemiBold"/>
                <a:sym typeface="Montserrat SemiBold"/>
              </a:rPr>
              <a:t>1/4</a:t>
            </a:r>
            <a:r>
              <a:rPr lang="en" sz="1600">
                <a:solidFill>
                  <a:srgbClr val="FFD800"/>
                </a:solidFill>
                <a:latin typeface="Montserrat SemiBold"/>
                <a:ea typeface="Montserrat SemiBold"/>
                <a:cs typeface="Montserrat SemiBold"/>
                <a:sym typeface="Montserrat SemiBold"/>
              </a:rPr>
              <a:t> </a:t>
            </a:r>
            <a:r>
              <a:rPr lang="en" sz="1600">
                <a:solidFill>
                  <a:srgbClr val="434343"/>
                </a:solidFill>
                <a:latin typeface="Montserrat SemiBold"/>
                <a:ea typeface="Montserrat SemiBold"/>
                <a:cs typeface="Montserrat SemiBold"/>
                <a:sym typeface="Montserrat SemiBold"/>
              </a:rPr>
              <a:t>,</a:t>
            </a:r>
            <a:r>
              <a:rPr lang="en" sz="1600">
                <a:solidFill>
                  <a:srgbClr val="434343"/>
                </a:solidFill>
                <a:latin typeface="Montserrat SemiBold"/>
                <a:ea typeface="Montserrat SemiBold"/>
                <a:cs typeface="Montserrat SemiBold"/>
                <a:sym typeface="Montserrat SemiBold"/>
              </a:rPr>
              <a:t> </a:t>
            </a:r>
            <a:r>
              <a:rPr lang="en" sz="1600">
                <a:solidFill>
                  <a:srgbClr val="6AA84F"/>
                </a:solidFill>
                <a:latin typeface="Montserrat SemiBold"/>
                <a:ea typeface="Montserrat SemiBold"/>
                <a:cs typeface="Montserrat SemiBold"/>
                <a:sym typeface="Montserrat SemiBold"/>
              </a:rPr>
              <a:t>1/4</a:t>
            </a:r>
            <a:endParaRPr sz="1600">
              <a:solidFill>
                <a:srgbClr val="6AA84F"/>
              </a:solidFill>
              <a:latin typeface="Montserrat SemiBold"/>
              <a:ea typeface="Montserrat SemiBold"/>
              <a:cs typeface="Montserrat SemiBold"/>
              <a:sym typeface="Montserrat SemiBold"/>
            </a:endParaRPr>
          </a:p>
        </p:txBody>
      </p:sp>
      <p:sp>
        <p:nvSpPr>
          <p:cNvPr id="542" name="Google Shape;542;p80"/>
          <p:cNvSpPr txBox="1"/>
          <p:nvPr>
            <p:ph idx="4294967295" type="title"/>
          </p:nvPr>
        </p:nvSpPr>
        <p:spPr>
          <a:xfrm>
            <a:off x="300150" y="78750"/>
            <a:ext cx="8543700" cy="1016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2420">
                <a:latin typeface="Luckiest Guy"/>
                <a:ea typeface="Luckiest Guy"/>
                <a:cs typeface="Luckiest Guy"/>
                <a:sym typeface="Luckiest Guy"/>
              </a:rPr>
              <a:t>Practice</a:t>
            </a:r>
            <a:r>
              <a:rPr lang="en" sz="2420"/>
              <a:t>:</a:t>
            </a:r>
            <a:r>
              <a:rPr lang="en" sz="2420">
                <a:latin typeface="Montserrat"/>
                <a:ea typeface="Montserrat"/>
                <a:cs typeface="Montserrat"/>
                <a:sym typeface="Montserrat"/>
              </a:rPr>
              <a:t> </a:t>
            </a:r>
            <a:r>
              <a:rPr lang="en" sz="2120"/>
              <a:t>Naming</a:t>
            </a:r>
            <a:r>
              <a:rPr lang="en" sz="2120"/>
              <a:t> fractional unit and expressing each part as a unit fraction of the whole.</a:t>
            </a:r>
            <a:endParaRPr sz="2120"/>
          </a:p>
        </p:txBody>
      </p:sp>
      <p:sp>
        <p:nvSpPr>
          <p:cNvPr id="543" name="Google Shape;543;p80"/>
          <p:cNvSpPr txBox="1"/>
          <p:nvPr>
            <p:ph idx="4294967295" type="title"/>
          </p:nvPr>
        </p:nvSpPr>
        <p:spPr>
          <a:xfrm>
            <a:off x="810300" y="1094850"/>
            <a:ext cx="7523400" cy="3015300"/>
          </a:xfrm>
          <a:prstGeom prst="rect">
            <a:avLst/>
          </a:prstGeom>
          <a:solidFill>
            <a:srgbClr val="FFFFFF"/>
          </a:solidFill>
          <a:ln cap="flat" cmpd="sng" w="38100">
            <a:solidFill>
              <a:srgbClr val="BC4B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SzPts val="990"/>
              <a:buNone/>
            </a:pPr>
            <a:r>
              <a:rPr lang="en" sz="9600">
                <a:solidFill>
                  <a:srgbClr val="FF4B4B"/>
                </a:solidFill>
                <a:latin typeface="Luckiest Guy"/>
                <a:ea typeface="Luckiest Guy"/>
                <a:cs typeface="Luckiest Guy"/>
                <a:sym typeface="Luckiest Guy"/>
              </a:rPr>
              <a:t>L</a:t>
            </a:r>
            <a:r>
              <a:rPr lang="en" sz="9600">
                <a:solidFill>
                  <a:srgbClr val="FF8F4B"/>
                </a:solidFill>
                <a:latin typeface="Luckiest Guy"/>
                <a:ea typeface="Luckiest Guy"/>
                <a:cs typeface="Luckiest Guy"/>
                <a:sym typeface="Luckiest Guy"/>
              </a:rPr>
              <a:t>e</a:t>
            </a:r>
            <a:r>
              <a:rPr lang="en" sz="9600">
                <a:solidFill>
                  <a:srgbClr val="FFD34B"/>
                </a:solidFill>
                <a:latin typeface="Luckiest Guy"/>
                <a:ea typeface="Luckiest Guy"/>
                <a:cs typeface="Luckiest Guy"/>
                <a:sym typeface="Luckiest Guy"/>
              </a:rPr>
              <a:t>a</a:t>
            </a:r>
            <a:r>
              <a:rPr lang="en" sz="9600">
                <a:solidFill>
                  <a:srgbClr val="E5FF4B"/>
                </a:solidFill>
                <a:latin typeface="Luckiest Guy"/>
                <a:ea typeface="Luckiest Guy"/>
                <a:cs typeface="Luckiest Guy"/>
                <a:sym typeface="Luckiest Guy"/>
              </a:rPr>
              <a:t>r</a:t>
            </a:r>
            <a:r>
              <a:rPr lang="en" sz="9600">
                <a:solidFill>
                  <a:srgbClr val="A1FF4B"/>
                </a:solidFill>
                <a:latin typeface="Luckiest Guy"/>
                <a:ea typeface="Luckiest Guy"/>
                <a:cs typeface="Luckiest Guy"/>
                <a:sym typeface="Luckiest Guy"/>
              </a:rPr>
              <a:t>n</a:t>
            </a:r>
            <a:r>
              <a:rPr lang="en" sz="9600">
                <a:solidFill>
                  <a:srgbClr val="5DFF4B"/>
                </a:solidFill>
                <a:latin typeface="Luckiest Guy"/>
                <a:ea typeface="Luckiest Guy"/>
                <a:cs typeface="Luckiest Guy"/>
                <a:sym typeface="Luckiest Guy"/>
              </a:rPr>
              <a:t>i</a:t>
            </a:r>
            <a:r>
              <a:rPr lang="en" sz="9600">
                <a:solidFill>
                  <a:srgbClr val="4BFF7D"/>
                </a:solidFill>
                <a:latin typeface="Luckiest Guy"/>
                <a:ea typeface="Luckiest Guy"/>
                <a:cs typeface="Luckiest Guy"/>
                <a:sym typeface="Luckiest Guy"/>
              </a:rPr>
              <a:t>n</a:t>
            </a:r>
            <a:r>
              <a:rPr lang="en" sz="9600">
                <a:solidFill>
                  <a:srgbClr val="4BFFC1"/>
                </a:solidFill>
                <a:latin typeface="Luckiest Guy"/>
                <a:ea typeface="Luckiest Guy"/>
                <a:cs typeface="Luckiest Guy"/>
                <a:sym typeface="Luckiest Guy"/>
              </a:rPr>
              <a:t>g</a:t>
            </a:r>
            <a:r>
              <a:rPr lang="en" sz="9600">
                <a:solidFill>
                  <a:srgbClr val="4BF7FF"/>
                </a:solidFill>
                <a:latin typeface="Luckiest Guy"/>
                <a:ea typeface="Luckiest Guy"/>
                <a:cs typeface="Luckiest Guy"/>
                <a:sym typeface="Luckiest Guy"/>
              </a:rPr>
              <a:t> </a:t>
            </a:r>
            <a:r>
              <a:rPr lang="en" sz="9600">
                <a:solidFill>
                  <a:srgbClr val="4BB3FF"/>
                </a:solidFill>
                <a:latin typeface="Luckiest Guy"/>
                <a:ea typeface="Luckiest Guy"/>
                <a:cs typeface="Luckiest Guy"/>
                <a:sym typeface="Luckiest Guy"/>
              </a:rPr>
              <a:t>C</a:t>
            </a:r>
            <a:r>
              <a:rPr lang="en" sz="9600">
                <a:solidFill>
                  <a:srgbClr val="4B6FFF"/>
                </a:solidFill>
                <a:latin typeface="Luckiest Guy"/>
                <a:ea typeface="Luckiest Guy"/>
                <a:cs typeface="Luckiest Guy"/>
                <a:sym typeface="Luckiest Guy"/>
              </a:rPr>
              <a:t>h</a:t>
            </a:r>
            <a:r>
              <a:rPr lang="en" sz="9600">
                <a:solidFill>
                  <a:srgbClr val="6B4BFF"/>
                </a:solidFill>
                <a:latin typeface="Luckiest Guy"/>
                <a:ea typeface="Luckiest Guy"/>
                <a:cs typeface="Luckiest Guy"/>
                <a:sym typeface="Luckiest Guy"/>
              </a:rPr>
              <a:t>e</a:t>
            </a:r>
            <a:r>
              <a:rPr lang="en" sz="9600">
                <a:solidFill>
                  <a:srgbClr val="AF4BFF"/>
                </a:solidFill>
                <a:latin typeface="Luckiest Guy"/>
                <a:ea typeface="Luckiest Guy"/>
                <a:cs typeface="Luckiest Guy"/>
                <a:sym typeface="Luckiest Guy"/>
              </a:rPr>
              <a:t>c</a:t>
            </a:r>
            <a:r>
              <a:rPr lang="en" sz="9600">
                <a:solidFill>
                  <a:srgbClr val="F44BFF"/>
                </a:solidFill>
                <a:latin typeface="Luckiest Guy"/>
                <a:ea typeface="Luckiest Guy"/>
                <a:cs typeface="Luckiest Guy"/>
                <a:sym typeface="Luckiest Guy"/>
              </a:rPr>
              <a:t>k</a:t>
            </a:r>
            <a:r>
              <a:rPr lang="en" sz="9600">
                <a:solidFill>
                  <a:srgbClr val="FF4BC5"/>
                </a:solidFill>
                <a:latin typeface="Luckiest Guy"/>
                <a:ea typeface="Luckiest Guy"/>
                <a:cs typeface="Luckiest Guy"/>
                <a:sym typeface="Luckiest Guy"/>
              </a:rPr>
              <a:t>!</a:t>
            </a:r>
            <a:endParaRPr sz="9600">
              <a:solidFill>
                <a:srgbClr val="FF4BC5"/>
              </a:solidFill>
            </a:endParaRPr>
          </a:p>
        </p:txBody>
      </p:sp>
      <p:pic>
        <p:nvPicPr>
          <p:cNvPr id="544" name="Google Shape;544;p80"/>
          <p:cNvPicPr preferRelativeResize="0"/>
          <p:nvPr/>
        </p:nvPicPr>
        <p:blipFill>
          <a:blip r:embed="rId6">
            <a:alphaModFix/>
          </a:blip>
          <a:stretch>
            <a:fillRect/>
          </a:stretch>
        </p:blipFill>
        <p:spPr>
          <a:xfrm>
            <a:off x="141216" y="4537775"/>
            <a:ext cx="478035" cy="424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mph" presetID="8" presetSubtype="0">
                                  <p:stCondLst>
                                    <p:cond delay="0"/>
                                  </p:stCondLst>
                                  <p:childTnLst>
                                    <p:animRot by="-21600000">
                                      <p:cBhvr>
                                        <p:cTn dur="1100" fill="hold"/>
                                        <p:tgtEl>
                                          <p:spTgt spid="543"/>
                                        </p:tgtEl>
                                        <p:attrNameLst>
                                          <p:attrName>r</p:attrName>
                                        </p:attrNameLst>
                                      </p:cBhvr>
                                    </p:animRot>
                                  </p:childTnLst>
                                </p:cTn>
                              </p:par>
                            </p:childTnLst>
                          </p:cTn>
                        </p:par>
                        <p:par>
                          <p:cTn fill="hold">
                            <p:stCondLst>
                              <p:cond delay="1100"/>
                            </p:stCondLst>
                            <p:childTnLst>
                              <p:par>
                                <p:cTn fill="hold" nodeType="afterEffect" presetClass="exit" presetID="2" presetSubtype="8">
                                  <p:stCondLst>
                                    <p:cond delay="0"/>
                                  </p:stCondLst>
                                  <p:childTnLst>
                                    <p:anim calcmode="lin" valueType="num">
                                      <p:cBhvr additive="base">
                                        <p:cTn dur="700"/>
                                        <p:tgtEl>
                                          <p:spTgt spid="543"/>
                                        </p:tgtEl>
                                        <p:attrNameLst>
                                          <p:attrName>ppt_x</p:attrName>
                                        </p:attrNameLst>
                                      </p:cBhvr>
                                      <p:tavLst>
                                        <p:tav fmla="" tm="0">
                                          <p:val>
                                            <p:strVal val="#ppt_x"/>
                                          </p:val>
                                        </p:tav>
                                        <p:tav fmla="" tm="100000">
                                          <p:val>
                                            <p:strVal val="#ppt_x-1"/>
                                          </p:val>
                                        </p:tav>
                                      </p:tavLst>
                                    </p:anim>
                                    <p:set>
                                      <p:cBhvr>
                                        <p:cTn dur="1" fill="hold">
                                          <p:stCondLst>
                                            <p:cond delay="700"/>
                                          </p:stCondLst>
                                        </p:cTn>
                                        <p:tgtEl>
                                          <p:spTgt spid="543"/>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9"/>
                                        </p:tgtEl>
                                        <p:attrNameLst>
                                          <p:attrName>style.visibility</p:attrName>
                                        </p:attrNameLst>
                                      </p:cBhvr>
                                      <p:to>
                                        <p:strVal val="visible"/>
                                      </p:to>
                                    </p:set>
                                    <p:animEffect filter="fade" transition="in">
                                      <p:cBhvr>
                                        <p:cTn dur="1000"/>
                                        <p:tgtEl>
                                          <p:spTgt spid="539"/>
                                        </p:tgtEl>
                                      </p:cBhvr>
                                    </p:animEffect>
                                  </p:childTnLst>
                                </p:cTn>
                              </p:par>
                              <p:par>
                                <p:cTn fill="hold" nodeType="withEffect" presetClass="entr" presetID="10" presetSubtype="0">
                                  <p:stCondLst>
                                    <p:cond delay="0"/>
                                  </p:stCondLst>
                                  <p:childTnLst>
                                    <p:set>
                                      <p:cBhvr>
                                        <p:cTn dur="1" fill="hold">
                                          <p:stCondLst>
                                            <p:cond delay="0"/>
                                          </p:stCondLst>
                                        </p:cTn>
                                        <p:tgtEl>
                                          <p:spTgt spid="540"/>
                                        </p:tgtEl>
                                        <p:attrNameLst>
                                          <p:attrName>style.visibility</p:attrName>
                                        </p:attrNameLst>
                                      </p:cBhvr>
                                      <p:to>
                                        <p:strVal val="visible"/>
                                      </p:to>
                                    </p:set>
                                    <p:animEffect filter="fade" transition="in">
                                      <p:cBhvr>
                                        <p:cTn dur="1000"/>
                                        <p:tgtEl>
                                          <p:spTgt spid="540"/>
                                        </p:tgtEl>
                                      </p:cBhvr>
                                    </p:animEffect>
                                  </p:childTnLst>
                                </p:cTn>
                              </p:par>
                              <p:par>
                                <p:cTn fill="hold" nodeType="withEffect" presetClass="entr" presetID="10" presetSubtype="0">
                                  <p:stCondLst>
                                    <p:cond delay="0"/>
                                  </p:stCondLst>
                                  <p:childTnLst>
                                    <p:set>
                                      <p:cBhvr>
                                        <p:cTn dur="1" fill="hold">
                                          <p:stCondLst>
                                            <p:cond delay="0"/>
                                          </p:stCondLst>
                                        </p:cTn>
                                        <p:tgtEl>
                                          <p:spTgt spid="541"/>
                                        </p:tgtEl>
                                        <p:attrNameLst>
                                          <p:attrName>style.visibility</p:attrName>
                                        </p:attrNameLst>
                                      </p:cBhvr>
                                      <p:to>
                                        <p:strVal val="visible"/>
                                      </p:to>
                                    </p:set>
                                    <p:animEffect filter="fade" transition="in">
                                      <p:cBhvr>
                                        <p:cTn dur="1000"/>
                                        <p:tgtEl>
                                          <p:spTgt spid="54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FE9FB"/>
            </a:gs>
            <a:gs pos="100000">
              <a:srgbClr val="6E9BE7"/>
            </a:gs>
          </a:gsLst>
          <a:path path="circle">
            <a:fillToRect b="50%" l="50%" r="50%" t="50%"/>
          </a:path>
          <a:tileRect/>
        </a:gradFill>
      </p:bgPr>
    </p:bg>
    <p:spTree>
      <p:nvGrpSpPr>
        <p:cNvPr id="548" name="Shape 548"/>
        <p:cNvGrpSpPr/>
        <p:nvPr/>
      </p:nvGrpSpPr>
      <p:grpSpPr>
        <a:xfrm>
          <a:off x="0" y="0"/>
          <a:ext cx="0" cy="0"/>
          <a:chOff x="0" y="0"/>
          <a:chExt cx="0" cy="0"/>
        </a:xfrm>
      </p:grpSpPr>
      <p:sp>
        <p:nvSpPr>
          <p:cNvPr id="549" name="Google Shape;549;p81"/>
          <p:cNvSpPr txBox="1"/>
          <p:nvPr>
            <p:ph idx="4294967295" type="title"/>
          </p:nvPr>
        </p:nvSpPr>
        <p:spPr>
          <a:xfrm>
            <a:off x="311700" y="74250"/>
            <a:ext cx="8520600" cy="549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2520">
                <a:solidFill>
                  <a:srgbClr val="38761D"/>
                </a:solidFill>
                <a:latin typeface="Luckiest Guy"/>
                <a:ea typeface="Luckiest Guy"/>
                <a:cs typeface="Luckiest Guy"/>
                <a:sym typeface="Luckiest Guy"/>
              </a:rPr>
              <a:t>share</a:t>
            </a:r>
            <a:r>
              <a:rPr lang="en" sz="2520">
                <a:solidFill>
                  <a:srgbClr val="38761D"/>
                </a:solidFill>
              </a:rPr>
              <a:t>:</a:t>
            </a:r>
            <a:r>
              <a:rPr lang="en" sz="2520">
                <a:solidFill>
                  <a:srgbClr val="38761D"/>
                </a:solidFill>
                <a:latin typeface="Montserrat"/>
                <a:ea typeface="Montserrat"/>
                <a:cs typeface="Montserrat"/>
                <a:sym typeface="Montserrat"/>
              </a:rPr>
              <a:t> </a:t>
            </a:r>
            <a:r>
              <a:rPr lang="en" sz="2220">
                <a:solidFill>
                  <a:srgbClr val="38761D"/>
                </a:solidFill>
              </a:rPr>
              <a:t>What do you notice?  What do you wonder?</a:t>
            </a:r>
            <a:endParaRPr sz="2220">
              <a:solidFill>
                <a:srgbClr val="38761D"/>
              </a:solidFill>
            </a:endParaRPr>
          </a:p>
        </p:txBody>
      </p:sp>
      <p:sp>
        <p:nvSpPr>
          <p:cNvPr id="550" name="Google Shape;550;p81"/>
          <p:cNvSpPr txBox="1"/>
          <p:nvPr/>
        </p:nvSpPr>
        <p:spPr>
          <a:xfrm>
            <a:off x="4019475" y="4720750"/>
            <a:ext cx="5124900" cy="424500"/>
          </a:xfrm>
          <a:prstGeom prst="rect">
            <a:avLst/>
          </a:prstGeom>
          <a:gradFill>
            <a:gsLst>
              <a:gs pos="0">
                <a:srgbClr val="515151"/>
              </a:gs>
              <a:gs pos="100000">
                <a:srgbClr val="101010"/>
              </a:gs>
            </a:gsLst>
            <a:lin ang="5400012" scaled="0"/>
          </a:gra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rgbClr val="1155CC"/>
                </a:solidFill>
                <a:latin typeface="Varela Round"/>
                <a:ea typeface="Varela Round"/>
                <a:cs typeface="Varela Round"/>
                <a:sym typeface="Varela Round"/>
              </a:rPr>
              <a:t>Observe, think, share (pairs), discuss (group)</a:t>
            </a:r>
            <a:endParaRPr b="1" sz="1800">
              <a:solidFill>
                <a:srgbClr val="1155CC"/>
              </a:solidFill>
              <a:latin typeface="Varela Round"/>
              <a:ea typeface="Varela Round"/>
              <a:cs typeface="Varela Round"/>
              <a:sym typeface="Varela Round"/>
            </a:endParaRPr>
          </a:p>
        </p:txBody>
      </p:sp>
      <p:pic>
        <p:nvPicPr>
          <p:cNvPr id="551" name="Google Shape;551;p81"/>
          <p:cNvPicPr preferRelativeResize="0"/>
          <p:nvPr/>
        </p:nvPicPr>
        <p:blipFill>
          <a:blip r:embed="rId3">
            <a:alphaModFix/>
          </a:blip>
          <a:stretch>
            <a:fillRect/>
          </a:stretch>
        </p:blipFill>
        <p:spPr>
          <a:xfrm>
            <a:off x="126100" y="1767731"/>
            <a:ext cx="2822624" cy="1759274"/>
          </a:xfrm>
          <a:prstGeom prst="rect">
            <a:avLst/>
          </a:prstGeom>
          <a:noFill/>
          <a:ln cap="flat" cmpd="sng" w="19050">
            <a:solidFill>
              <a:schemeClr val="dk2"/>
            </a:solidFill>
            <a:prstDash val="solid"/>
            <a:round/>
            <a:headEnd len="sm" w="sm" type="none"/>
            <a:tailEnd len="sm" w="sm" type="none"/>
          </a:ln>
        </p:spPr>
      </p:pic>
      <p:pic>
        <p:nvPicPr>
          <p:cNvPr id="552" name="Google Shape;552;p81"/>
          <p:cNvPicPr preferRelativeResize="0"/>
          <p:nvPr/>
        </p:nvPicPr>
        <p:blipFill>
          <a:blip r:embed="rId4">
            <a:alphaModFix/>
          </a:blip>
          <a:stretch>
            <a:fillRect/>
          </a:stretch>
        </p:blipFill>
        <p:spPr>
          <a:xfrm>
            <a:off x="3147670" y="2757750"/>
            <a:ext cx="2848659" cy="1759274"/>
          </a:xfrm>
          <a:prstGeom prst="rect">
            <a:avLst/>
          </a:prstGeom>
          <a:noFill/>
          <a:ln cap="flat" cmpd="sng" w="19050">
            <a:solidFill>
              <a:schemeClr val="dk2"/>
            </a:solidFill>
            <a:prstDash val="solid"/>
            <a:round/>
            <a:headEnd len="sm" w="sm" type="none"/>
            <a:tailEnd len="sm" w="sm" type="none"/>
          </a:ln>
        </p:spPr>
      </p:pic>
      <p:grpSp>
        <p:nvGrpSpPr>
          <p:cNvPr id="553" name="Google Shape;553;p81"/>
          <p:cNvGrpSpPr/>
          <p:nvPr/>
        </p:nvGrpSpPr>
        <p:grpSpPr>
          <a:xfrm>
            <a:off x="3160683" y="776550"/>
            <a:ext cx="2822633" cy="1759274"/>
            <a:chOff x="3147670" y="928950"/>
            <a:chExt cx="2639949" cy="1759274"/>
          </a:xfrm>
        </p:grpSpPr>
        <p:pic>
          <p:nvPicPr>
            <p:cNvPr id="554" name="Google Shape;554;p81"/>
            <p:cNvPicPr preferRelativeResize="0"/>
            <p:nvPr/>
          </p:nvPicPr>
          <p:blipFill>
            <a:blip r:embed="rId5">
              <a:alphaModFix/>
            </a:blip>
            <a:stretch>
              <a:fillRect/>
            </a:stretch>
          </p:blipFill>
          <p:spPr>
            <a:xfrm flipH="1" rot="10800000">
              <a:off x="3147670" y="928950"/>
              <a:ext cx="2639949" cy="1759274"/>
            </a:xfrm>
            <a:prstGeom prst="rect">
              <a:avLst/>
            </a:prstGeom>
            <a:noFill/>
            <a:ln cap="flat" cmpd="sng" w="19050">
              <a:solidFill>
                <a:schemeClr val="dk2"/>
              </a:solidFill>
              <a:prstDash val="solid"/>
              <a:round/>
              <a:headEnd len="sm" w="sm" type="none"/>
              <a:tailEnd len="sm" w="sm" type="none"/>
            </a:ln>
          </p:spPr>
        </p:pic>
        <p:sp>
          <p:nvSpPr>
            <p:cNvPr id="555" name="Google Shape;555;p81"/>
            <p:cNvSpPr/>
            <p:nvPr/>
          </p:nvSpPr>
          <p:spPr>
            <a:xfrm>
              <a:off x="3154250" y="1939900"/>
              <a:ext cx="2626800" cy="238200"/>
            </a:xfrm>
            <a:prstGeom prst="rect">
              <a:avLst/>
            </a:prstGeom>
            <a:solidFill>
              <a:srgbClr val="00C1C1"/>
            </a:solidFill>
            <a:ln cap="flat" cmpd="sng" w="19050">
              <a:solidFill>
                <a:srgbClr val="00C1C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556" name="Google Shape;556;p81"/>
          <p:cNvPicPr preferRelativeResize="0"/>
          <p:nvPr/>
        </p:nvPicPr>
        <p:blipFill>
          <a:blip r:embed="rId6">
            <a:alphaModFix/>
          </a:blip>
          <a:stretch>
            <a:fillRect/>
          </a:stretch>
        </p:blipFill>
        <p:spPr>
          <a:xfrm>
            <a:off x="6195275" y="1767731"/>
            <a:ext cx="2822625" cy="1759275"/>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51AB2A"/>
            </a:gs>
            <a:gs pos="100000">
              <a:srgbClr val="203E13"/>
            </a:gs>
          </a:gsLst>
          <a:path path="circle">
            <a:fillToRect b="50%" l="50%" r="50%" t="50%"/>
          </a:path>
          <a:tileRect/>
        </a:gradFill>
      </p:bgPr>
    </p:bg>
    <p:spTree>
      <p:nvGrpSpPr>
        <p:cNvPr id="560" name="Shape 560"/>
        <p:cNvGrpSpPr/>
        <p:nvPr/>
      </p:nvGrpSpPr>
      <p:grpSpPr>
        <a:xfrm>
          <a:off x="0" y="0"/>
          <a:ext cx="0" cy="0"/>
          <a:chOff x="0" y="0"/>
          <a:chExt cx="0" cy="0"/>
        </a:xfrm>
      </p:grpSpPr>
      <p:sp>
        <p:nvSpPr>
          <p:cNvPr id="561" name="Google Shape;561;p82"/>
          <p:cNvSpPr txBox="1"/>
          <p:nvPr>
            <p:ph idx="4294967295" type="title"/>
          </p:nvPr>
        </p:nvSpPr>
        <p:spPr>
          <a:xfrm>
            <a:off x="311700" y="74250"/>
            <a:ext cx="8520600" cy="549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2520">
                <a:latin typeface="Luckiest Guy"/>
                <a:ea typeface="Luckiest Guy"/>
                <a:cs typeface="Luckiest Guy"/>
                <a:sym typeface="Luckiest Guy"/>
              </a:rPr>
              <a:t>Share</a:t>
            </a:r>
            <a:r>
              <a:rPr lang="en" sz="2520"/>
              <a:t>:</a:t>
            </a:r>
            <a:r>
              <a:rPr lang="en" sz="2520">
                <a:latin typeface="Montserrat"/>
                <a:ea typeface="Montserrat"/>
                <a:cs typeface="Montserrat"/>
                <a:sym typeface="Montserrat"/>
              </a:rPr>
              <a:t> </a:t>
            </a:r>
            <a:r>
              <a:rPr lang="en" sz="2220"/>
              <a:t>What do you notice?  What do you wonder?</a:t>
            </a:r>
            <a:endParaRPr sz="2220"/>
          </a:p>
        </p:txBody>
      </p:sp>
      <p:sp>
        <p:nvSpPr>
          <p:cNvPr id="562" name="Google Shape;562;p82"/>
          <p:cNvSpPr txBox="1"/>
          <p:nvPr/>
        </p:nvSpPr>
        <p:spPr>
          <a:xfrm>
            <a:off x="4019475" y="4720750"/>
            <a:ext cx="5124900" cy="424500"/>
          </a:xfrm>
          <a:prstGeom prst="rect">
            <a:avLst/>
          </a:prstGeom>
          <a:gradFill>
            <a:gsLst>
              <a:gs pos="0">
                <a:srgbClr val="515151"/>
              </a:gs>
              <a:gs pos="100000">
                <a:srgbClr val="101010"/>
              </a:gs>
            </a:gsLst>
            <a:lin ang="5400012" scaled="0"/>
          </a:gra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rgbClr val="00FF00"/>
                </a:solidFill>
                <a:latin typeface="Varela Round"/>
                <a:ea typeface="Varela Round"/>
                <a:cs typeface="Varela Round"/>
                <a:sym typeface="Varela Round"/>
              </a:rPr>
              <a:t>Observe, think, share (pairs), discuss (group)</a:t>
            </a:r>
            <a:endParaRPr b="1" sz="1800">
              <a:solidFill>
                <a:srgbClr val="00FF00"/>
              </a:solidFill>
              <a:latin typeface="Varela Round"/>
              <a:ea typeface="Varela Round"/>
              <a:cs typeface="Varela Round"/>
              <a:sym typeface="Varela Round"/>
            </a:endParaRPr>
          </a:p>
        </p:txBody>
      </p:sp>
      <p:grpSp>
        <p:nvGrpSpPr>
          <p:cNvPr id="563" name="Google Shape;563;p82"/>
          <p:cNvGrpSpPr/>
          <p:nvPr/>
        </p:nvGrpSpPr>
        <p:grpSpPr>
          <a:xfrm>
            <a:off x="3160683" y="776550"/>
            <a:ext cx="2822633" cy="1759274"/>
            <a:chOff x="3147670" y="928950"/>
            <a:chExt cx="2639949" cy="1759274"/>
          </a:xfrm>
        </p:grpSpPr>
        <p:pic>
          <p:nvPicPr>
            <p:cNvPr id="564" name="Google Shape;564;p82"/>
            <p:cNvPicPr preferRelativeResize="0"/>
            <p:nvPr/>
          </p:nvPicPr>
          <p:blipFill>
            <a:blip r:embed="rId3">
              <a:alphaModFix/>
            </a:blip>
            <a:stretch>
              <a:fillRect/>
            </a:stretch>
          </p:blipFill>
          <p:spPr>
            <a:xfrm flipH="1" rot="10800000">
              <a:off x="3147670" y="928950"/>
              <a:ext cx="2639949" cy="1759274"/>
            </a:xfrm>
            <a:prstGeom prst="rect">
              <a:avLst/>
            </a:prstGeom>
            <a:noFill/>
            <a:ln cap="flat" cmpd="sng" w="19050">
              <a:solidFill>
                <a:schemeClr val="dk2"/>
              </a:solidFill>
              <a:prstDash val="solid"/>
              <a:round/>
              <a:headEnd len="sm" w="sm" type="none"/>
              <a:tailEnd len="sm" w="sm" type="none"/>
            </a:ln>
          </p:spPr>
        </p:pic>
        <p:sp>
          <p:nvSpPr>
            <p:cNvPr id="565" name="Google Shape;565;p82"/>
            <p:cNvSpPr/>
            <p:nvPr/>
          </p:nvSpPr>
          <p:spPr>
            <a:xfrm>
              <a:off x="3154250" y="1939900"/>
              <a:ext cx="2626800" cy="238200"/>
            </a:xfrm>
            <a:prstGeom prst="rect">
              <a:avLst/>
            </a:prstGeom>
            <a:solidFill>
              <a:srgbClr val="00C1C1"/>
            </a:solidFill>
            <a:ln cap="flat" cmpd="sng" w="19050">
              <a:solidFill>
                <a:srgbClr val="00C1C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566" name="Google Shape;566;p82"/>
          <p:cNvPicPr preferRelativeResize="0"/>
          <p:nvPr/>
        </p:nvPicPr>
        <p:blipFill>
          <a:blip r:embed="rId4">
            <a:alphaModFix/>
          </a:blip>
          <a:stretch>
            <a:fillRect/>
          </a:stretch>
        </p:blipFill>
        <p:spPr>
          <a:xfrm>
            <a:off x="3193762" y="2697850"/>
            <a:ext cx="2789565" cy="1994525"/>
          </a:xfrm>
          <a:prstGeom prst="rect">
            <a:avLst/>
          </a:prstGeom>
          <a:noFill/>
          <a:ln>
            <a:noFill/>
          </a:ln>
        </p:spPr>
      </p:pic>
      <p:pic>
        <p:nvPicPr>
          <p:cNvPr id="567" name="Google Shape;567;p82"/>
          <p:cNvPicPr preferRelativeResize="0"/>
          <p:nvPr/>
        </p:nvPicPr>
        <p:blipFill rotWithShape="1">
          <a:blip r:embed="rId5">
            <a:alphaModFix/>
          </a:blip>
          <a:srcRect b="14119" l="12078" r="12807" t="12534"/>
          <a:stretch/>
        </p:blipFill>
        <p:spPr>
          <a:xfrm>
            <a:off x="6056375" y="1862825"/>
            <a:ext cx="3048450" cy="1673300"/>
          </a:xfrm>
          <a:prstGeom prst="rect">
            <a:avLst/>
          </a:prstGeom>
          <a:noFill/>
          <a:ln>
            <a:noFill/>
          </a:ln>
        </p:spPr>
      </p:pic>
      <p:pic>
        <p:nvPicPr>
          <p:cNvPr id="568" name="Google Shape;568;p82"/>
          <p:cNvPicPr preferRelativeResize="0"/>
          <p:nvPr/>
        </p:nvPicPr>
        <p:blipFill>
          <a:blip r:embed="rId6">
            <a:alphaModFix/>
          </a:blip>
          <a:stretch>
            <a:fillRect/>
          </a:stretch>
        </p:blipFill>
        <p:spPr>
          <a:xfrm>
            <a:off x="176875" y="1903475"/>
            <a:ext cx="2842871" cy="1592007"/>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FFFFF"/>
            </a:gs>
            <a:gs pos="100000">
              <a:srgbClr val="B3B3B3"/>
            </a:gs>
          </a:gsLst>
          <a:path path="circle">
            <a:fillToRect b="50%" l="50%" r="50%" t="50%"/>
          </a:path>
          <a:tileRect/>
        </a:gradFill>
      </p:bgPr>
    </p:bg>
    <p:spTree>
      <p:nvGrpSpPr>
        <p:cNvPr id="572" name="Shape 572"/>
        <p:cNvGrpSpPr/>
        <p:nvPr/>
      </p:nvGrpSpPr>
      <p:grpSpPr>
        <a:xfrm>
          <a:off x="0" y="0"/>
          <a:ext cx="0" cy="0"/>
          <a:chOff x="0" y="0"/>
          <a:chExt cx="0" cy="0"/>
        </a:xfrm>
      </p:grpSpPr>
      <p:pic>
        <p:nvPicPr>
          <p:cNvPr id="573" name="Google Shape;573;p83"/>
          <p:cNvPicPr preferRelativeResize="0"/>
          <p:nvPr/>
        </p:nvPicPr>
        <p:blipFill>
          <a:blip r:embed="rId3">
            <a:alphaModFix/>
          </a:blip>
          <a:stretch>
            <a:fillRect/>
          </a:stretch>
        </p:blipFill>
        <p:spPr>
          <a:xfrm>
            <a:off x="126100" y="929531"/>
            <a:ext cx="2822624" cy="1759274"/>
          </a:xfrm>
          <a:prstGeom prst="rect">
            <a:avLst/>
          </a:prstGeom>
          <a:noFill/>
          <a:ln cap="flat" cmpd="sng" w="19050">
            <a:solidFill>
              <a:schemeClr val="dk2"/>
            </a:solidFill>
            <a:prstDash val="solid"/>
            <a:round/>
            <a:headEnd len="sm" w="sm" type="none"/>
            <a:tailEnd len="sm" w="sm" type="none"/>
          </a:ln>
        </p:spPr>
      </p:pic>
      <p:pic>
        <p:nvPicPr>
          <p:cNvPr id="574" name="Google Shape;574;p83"/>
          <p:cNvPicPr preferRelativeResize="0"/>
          <p:nvPr/>
        </p:nvPicPr>
        <p:blipFill>
          <a:blip r:embed="rId4">
            <a:alphaModFix/>
          </a:blip>
          <a:stretch>
            <a:fillRect/>
          </a:stretch>
        </p:blipFill>
        <p:spPr>
          <a:xfrm>
            <a:off x="3147670" y="929525"/>
            <a:ext cx="2848659" cy="1759274"/>
          </a:xfrm>
          <a:prstGeom prst="rect">
            <a:avLst/>
          </a:prstGeom>
          <a:noFill/>
          <a:ln cap="flat" cmpd="sng" w="19050">
            <a:solidFill>
              <a:schemeClr val="dk2"/>
            </a:solidFill>
            <a:prstDash val="solid"/>
            <a:round/>
            <a:headEnd len="sm" w="sm" type="none"/>
            <a:tailEnd len="sm" w="sm" type="none"/>
          </a:ln>
        </p:spPr>
      </p:pic>
      <p:pic>
        <p:nvPicPr>
          <p:cNvPr id="575" name="Google Shape;575;p83"/>
          <p:cNvPicPr preferRelativeResize="0"/>
          <p:nvPr/>
        </p:nvPicPr>
        <p:blipFill>
          <a:blip r:embed="rId5">
            <a:alphaModFix/>
          </a:blip>
          <a:stretch>
            <a:fillRect/>
          </a:stretch>
        </p:blipFill>
        <p:spPr>
          <a:xfrm>
            <a:off x="6195275" y="929531"/>
            <a:ext cx="2822625" cy="1759275"/>
          </a:xfrm>
          <a:prstGeom prst="rect">
            <a:avLst/>
          </a:prstGeom>
          <a:noFill/>
          <a:ln cap="flat" cmpd="sng" w="19050">
            <a:solidFill>
              <a:schemeClr val="dk2"/>
            </a:solidFill>
            <a:prstDash val="solid"/>
            <a:round/>
            <a:headEnd len="sm" w="sm" type="none"/>
            <a:tailEnd len="sm" w="sm" type="none"/>
          </a:ln>
        </p:spPr>
      </p:pic>
      <p:pic>
        <p:nvPicPr>
          <p:cNvPr id="576" name="Google Shape;576;p83"/>
          <p:cNvPicPr preferRelativeResize="0"/>
          <p:nvPr/>
        </p:nvPicPr>
        <p:blipFill>
          <a:blip r:embed="rId6">
            <a:alphaModFix/>
          </a:blip>
          <a:stretch>
            <a:fillRect/>
          </a:stretch>
        </p:blipFill>
        <p:spPr>
          <a:xfrm>
            <a:off x="3177218" y="2802912"/>
            <a:ext cx="2789565" cy="1994525"/>
          </a:xfrm>
          <a:prstGeom prst="rect">
            <a:avLst/>
          </a:prstGeom>
          <a:noFill/>
          <a:ln>
            <a:noFill/>
          </a:ln>
        </p:spPr>
      </p:pic>
      <p:pic>
        <p:nvPicPr>
          <p:cNvPr id="577" name="Google Shape;577;p83"/>
          <p:cNvPicPr preferRelativeResize="0"/>
          <p:nvPr/>
        </p:nvPicPr>
        <p:blipFill rotWithShape="1">
          <a:blip r:embed="rId7">
            <a:alphaModFix/>
          </a:blip>
          <a:srcRect b="14119" l="17000" r="12809" t="12534"/>
          <a:stretch/>
        </p:blipFill>
        <p:spPr>
          <a:xfrm>
            <a:off x="6195287" y="2762238"/>
            <a:ext cx="2848650" cy="1673300"/>
          </a:xfrm>
          <a:prstGeom prst="rect">
            <a:avLst/>
          </a:prstGeom>
          <a:noFill/>
          <a:ln>
            <a:noFill/>
          </a:ln>
        </p:spPr>
      </p:pic>
      <p:pic>
        <p:nvPicPr>
          <p:cNvPr id="578" name="Google Shape;578;p83"/>
          <p:cNvPicPr preferRelativeResize="0"/>
          <p:nvPr/>
        </p:nvPicPr>
        <p:blipFill>
          <a:blip r:embed="rId8">
            <a:alphaModFix/>
          </a:blip>
          <a:stretch>
            <a:fillRect/>
          </a:stretch>
        </p:blipFill>
        <p:spPr>
          <a:xfrm>
            <a:off x="105850" y="2802888"/>
            <a:ext cx="2842871" cy="1592007"/>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51AB2A"/>
            </a:gs>
            <a:gs pos="100000">
              <a:srgbClr val="203E13"/>
            </a:gs>
          </a:gsLst>
          <a:path path="circle">
            <a:fillToRect b="50%" l="50%" r="50%" t="50%"/>
          </a:path>
          <a:tileRect/>
        </a:gradFill>
      </p:bgPr>
    </p:bg>
    <p:spTree>
      <p:nvGrpSpPr>
        <p:cNvPr id="582" name="Shape 582"/>
        <p:cNvGrpSpPr/>
        <p:nvPr/>
      </p:nvGrpSpPr>
      <p:grpSpPr>
        <a:xfrm>
          <a:off x="0" y="0"/>
          <a:ext cx="0" cy="0"/>
          <a:chOff x="0" y="0"/>
          <a:chExt cx="0" cy="0"/>
        </a:xfrm>
      </p:grpSpPr>
      <p:sp>
        <p:nvSpPr>
          <p:cNvPr id="583" name="Google Shape;583;p84"/>
          <p:cNvSpPr txBox="1"/>
          <p:nvPr>
            <p:ph idx="4294967295" type="title"/>
          </p:nvPr>
        </p:nvSpPr>
        <p:spPr>
          <a:xfrm>
            <a:off x="311700" y="74250"/>
            <a:ext cx="8520600" cy="549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2520">
                <a:latin typeface="Luckiest Guy"/>
                <a:ea typeface="Luckiest Guy"/>
                <a:cs typeface="Luckiest Guy"/>
                <a:sym typeface="Luckiest Guy"/>
              </a:rPr>
              <a:t>Try it out</a:t>
            </a:r>
            <a:r>
              <a:rPr lang="en" sz="2520"/>
              <a:t>:</a:t>
            </a:r>
            <a:r>
              <a:rPr lang="en" sz="2520">
                <a:latin typeface="Montserrat"/>
                <a:ea typeface="Montserrat"/>
                <a:cs typeface="Montserrat"/>
                <a:sym typeface="Montserrat"/>
              </a:rPr>
              <a:t> </a:t>
            </a:r>
            <a:r>
              <a:rPr lang="en" sz="2220"/>
              <a:t>Find the fractional units in different flags!</a:t>
            </a:r>
            <a:endParaRPr sz="2220"/>
          </a:p>
        </p:txBody>
      </p:sp>
      <p:sp>
        <p:nvSpPr>
          <p:cNvPr id="584" name="Google Shape;584;p84"/>
          <p:cNvSpPr txBox="1"/>
          <p:nvPr/>
        </p:nvSpPr>
        <p:spPr>
          <a:xfrm>
            <a:off x="4677375" y="4720750"/>
            <a:ext cx="4467000" cy="424500"/>
          </a:xfrm>
          <a:prstGeom prst="rect">
            <a:avLst/>
          </a:prstGeom>
          <a:gradFill>
            <a:gsLst>
              <a:gs pos="0">
                <a:srgbClr val="515151"/>
              </a:gs>
              <a:gs pos="100000">
                <a:srgbClr val="101010"/>
              </a:gs>
            </a:gsLst>
            <a:lin ang="5400012" scaled="0"/>
          </a:gra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rgbClr val="00FF00"/>
                </a:solidFill>
                <a:latin typeface="Varela Round"/>
                <a:ea typeface="Varela Round"/>
                <a:cs typeface="Varela Round"/>
                <a:sym typeface="Varela Round"/>
              </a:rPr>
              <a:t>Point out which flags fit the description</a:t>
            </a:r>
            <a:endParaRPr b="1" sz="1800">
              <a:solidFill>
                <a:srgbClr val="00FF00"/>
              </a:solidFill>
              <a:latin typeface="Varela Round"/>
              <a:ea typeface="Varela Round"/>
              <a:cs typeface="Varela Round"/>
              <a:sym typeface="Varela Round"/>
            </a:endParaRPr>
          </a:p>
        </p:txBody>
      </p:sp>
      <p:sp>
        <p:nvSpPr>
          <p:cNvPr id="585" name="Google Shape;585;p84"/>
          <p:cNvSpPr txBox="1"/>
          <p:nvPr/>
        </p:nvSpPr>
        <p:spPr>
          <a:xfrm>
            <a:off x="267900" y="2348550"/>
            <a:ext cx="2188200" cy="446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i="1" lang="en" sz="2300" u="sng">
                <a:solidFill>
                  <a:srgbClr val="FF0000"/>
                </a:solidFill>
                <a:highlight>
                  <a:srgbClr val="000000"/>
                </a:highlight>
                <a:latin typeface="Comic Sans MS"/>
                <a:ea typeface="Comic Sans MS"/>
                <a:cs typeface="Comic Sans MS"/>
                <a:sym typeface="Comic Sans MS"/>
                <a:hlinkClick r:id="rId3">
                  <a:extLst>
                    <a:ext uri="{A12FA001-AC4F-418D-AE19-62706E023703}">
                      <ahyp:hlinkClr val="tx"/>
                    </a:ext>
                  </a:extLst>
                </a:hlinkClick>
              </a:rPr>
              <a:t>W</a:t>
            </a:r>
            <a:r>
              <a:rPr b="1" i="1" lang="en" sz="2300" u="sng">
                <a:solidFill>
                  <a:srgbClr val="F74D4D"/>
                </a:solidFill>
                <a:highlight>
                  <a:srgbClr val="000000"/>
                </a:highlight>
                <a:latin typeface="Comic Sans MS"/>
                <a:ea typeface="Comic Sans MS"/>
                <a:cs typeface="Comic Sans MS"/>
                <a:sym typeface="Comic Sans MS"/>
                <a:hlinkClick r:id="rId4">
                  <a:extLst>
                    <a:ext uri="{A12FA001-AC4F-418D-AE19-62706E023703}">
                      <ahyp:hlinkClr val="tx"/>
                    </a:ext>
                  </a:extLst>
                </a:hlinkClick>
              </a:rPr>
              <a:t>o</a:t>
            </a:r>
            <a:r>
              <a:rPr b="1" i="1" lang="en" sz="2300" u="sng">
                <a:solidFill>
                  <a:srgbClr val="FF7474"/>
                </a:solidFill>
                <a:highlight>
                  <a:srgbClr val="000000"/>
                </a:highlight>
                <a:latin typeface="Comic Sans MS"/>
                <a:ea typeface="Comic Sans MS"/>
                <a:cs typeface="Comic Sans MS"/>
                <a:sym typeface="Comic Sans MS"/>
                <a:hlinkClick r:id="rId5">
                  <a:extLst>
                    <a:ext uri="{A12FA001-AC4F-418D-AE19-62706E023703}">
                      <ahyp:hlinkClr val="tx"/>
                    </a:ext>
                  </a:extLst>
                </a:hlinkClick>
              </a:rPr>
              <a:t>r</a:t>
            </a:r>
            <a:r>
              <a:rPr b="1" i="1" lang="en" sz="2300" u="sng">
                <a:solidFill>
                  <a:srgbClr val="FDB4B4"/>
                </a:solidFill>
                <a:highlight>
                  <a:srgbClr val="000000"/>
                </a:highlight>
                <a:latin typeface="Comic Sans MS"/>
                <a:ea typeface="Comic Sans MS"/>
                <a:cs typeface="Comic Sans MS"/>
                <a:sym typeface="Comic Sans MS"/>
                <a:hlinkClick r:id="rId6">
                  <a:extLst>
                    <a:ext uri="{A12FA001-AC4F-418D-AE19-62706E023703}">
                      <ahyp:hlinkClr val="tx"/>
                    </a:ext>
                  </a:extLst>
                </a:hlinkClick>
              </a:rPr>
              <a:t>l</a:t>
            </a:r>
            <a:r>
              <a:rPr b="1" i="1" lang="en" sz="2300" u="sng">
                <a:solidFill>
                  <a:srgbClr val="FFFFFF"/>
                </a:solidFill>
                <a:highlight>
                  <a:srgbClr val="000000"/>
                </a:highlight>
                <a:latin typeface="Comic Sans MS"/>
                <a:ea typeface="Comic Sans MS"/>
                <a:cs typeface="Comic Sans MS"/>
                <a:sym typeface="Comic Sans MS"/>
                <a:hlinkClick r:id="rId7">
                  <a:extLst>
                    <a:ext uri="{A12FA001-AC4F-418D-AE19-62706E023703}">
                      <ahyp:hlinkClr val="tx"/>
                    </a:ext>
                  </a:extLst>
                </a:hlinkClick>
              </a:rPr>
              <a:t>d </a:t>
            </a:r>
            <a:r>
              <a:rPr b="1" i="1" lang="en" sz="2300" u="sng">
                <a:solidFill>
                  <a:srgbClr val="ECEAFA"/>
                </a:solidFill>
                <a:highlight>
                  <a:srgbClr val="000000"/>
                </a:highlight>
                <a:latin typeface="Comic Sans MS"/>
                <a:ea typeface="Comic Sans MS"/>
                <a:cs typeface="Comic Sans MS"/>
                <a:sym typeface="Comic Sans MS"/>
                <a:hlinkClick r:id="rId8">
                  <a:extLst>
                    <a:ext uri="{A12FA001-AC4F-418D-AE19-62706E023703}">
                      <ahyp:hlinkClr val="tx"/>
                    </a:ext>
                  </a:extLst>
                </a:hlinkClick>
              </a:rPr>
              <a:t>F</a:t>
            </a:r>
            <a:r>
              <a:rPr b="1" i="1" lang="en" sz="2300" u="sng">
                <a:solidFill>
                  <a:srgbClr val="D2CEF5"/>
                </a:solidFill>
                <a:highlight>
                  <a:srgbClr val="000000"/>
                </a:highlight>
                <a:latin typeface="Comic Sans MS"/>
                <a:ea typeface="Comic Sans MS"/>
                <a:cs typeface="Comic Sans MS"/>
                <a:sym typeface="Comic Sans MS"/>
                <a:hlinkClick r:id="rId9">
                  <a:extLst>
                    <a:ext uri="{A12FA001-AC4F-418D-AE19-62706E023703}">
                      <ahyp:hlinkClr val="tx"/>
                    </a:ext>
                  </a:extLst>
                </a:hlinkClick>
              </a:rPr>
              <a:t>l</a:t>
            </a:r>
            <a:r>
              <a:rPr b="1" i="1" lang="en" sz="2300" u="sng">
                <a:solidFill>
                  <a:srgbClr val="A99FFF"/>
                </a:solidFill>
                <a:highlight>
                  <a:srgbClr val="000000"/>
                </a:highlight>
                <a:latin typeface="Comic Sans MS"/>
                <a:ea typeface="Comic Sans MS"/>
                <a:cs typeface="Comic Sans MS"/>
                <a:sym typeface="Comic Sans MS"/>
                <a:hlinkClick r:id="rId10">
                  <a:extLst>
                    <a:ext uri="{A12FA001-AC4F-418D-AE19-62706E023703}">
                      <ahyp:hlinkClr val="tx"/>
                    </a:ext>
                  </a:extLst>
                </a:hlinkClick>
              </a:rPr>
              <a:t>a</a:t>
            </a:r>
            <a:r>
              <a:rPr b="1" i="1" lang="en" sz="2300" u="sng">
                <a:solidFill>
                  <a:srgbClr val="6855FF"/>
                </a:solidFill>
                <a:highlight>
                  <a:srgbClr val="000000"/>
                </a:highlight>
                <a:latin typeface="Comic Sans MS"/>
                <a:ea typeface="Comic Sans MS"/>
                <a:cs typeface="Comic Sans MS"/>
                <a:sym typeface="Comic Sans MS"/>
                <a:hlinkClick r:id="rId11">
                  <a:extLst>
                    <a:ext uri="{A12FA001-AC4F-418D-AE19-62706E023703}">
                      <ahyp:hlinkClr val="tx"/>
                    </a:ext>
                  </a:extLst>
                </a:hlinkClick>
              </a:rPr>
              <a:t>g</a:t>
            </a:r>
            <a:r>
              <a:rPr b="1" i="1" lang="en" sz="2300" u="sng">
                <a:solidFill>
                  <a:srgbClr val="0041FF"/>
                </a:solidFill>
                <a:highlight>
                  <a:srgbClr val="000000"/>
                </a:highlight>
                <a:latin typeface="Comic Sans MS"/>
                <a:ea typeface="Comic Sans MS"/>
                <a:cs typeface="Comic Sans MS"/>
                <a:sym typeface="Comic Sans MS"/>
                <a:hlinkClick r:id="rId12">
                  <a:extLst>
                    <a:ext uri="{A12FA001-AC4F-418D-AE19-62706E023703}">
                      <ahyp:hlinkClr val="tx"/>
                    </a:ext>
                  </a:extLst>
                </a:hlinkClick>
              </a:rPr>
              <a:t>s</a:t>
            </a:r>
            <a:endParaRPr b="1" i="1" sz="2300">
              <a:solidFill>
                <a:srgbClr val="0041FF"/>
              </a:solidFill>
              <a:highlight>
                <a:srgbClr val="000000"/>
              </a:highlight>
              <a:latin typeface="Comic Sans MS"/>
              <a:ea typeface="Comic Sans MS"/>
              <a:cs typeface="Comic Sans MS"/>
              <a:sym typeface="Comic Sans MS"/>
            </a:endParaRPr>
          </a:p>
        </p:txBody>
      </p:sp>
      <p:pic>
        <p:nvPicPr>
          <p:cNvPr id="586" name="Google Shape;586;p84"/>
          <p:cNvPicPr preferRelativeResize="0"/>
          <p:nvPr/>
        </p:nvPicPr>
        <p:blipFill rotWithShape="1">
          <a:blip r:embed="rId13">
            <a:alphaModFix/>
          </a:blip>
          <a:srcRect b="2410" l="3979" r="3905" t="0"/>
          <a:stretch/>
        </p:blipFill>
        <p:spPr>
          <a:xfrm>
            <a:off x="2702025" y="624150"/>
            <a:ext cx="3739950" cy="3962300"/>
          </a:xfrm>
          <a:prstGeom prst="rect">
            <a:avLst/>
          </a:prstGeom>
          <a:noFill/>
          <a:ln>
            <a:noFill/>
          </a:ln>
        </p:spPr>
      </p:pic>
      <p:sp>
        <p:nvSpPr>
          <p:cNvPr id="587" name="Google Shape;587;p84"/>
          <p:cNvSpPr txBox="1"/>
          <p:nvPr/>
        </p:nvSpPr>
        <p:spPr>
          <a:xfrm>
            <a:off x="6981300" y="2348550"/>
            <a:ext cx="1894800" cy="446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i="1" lang="en" sz="2300" u="sng">
                <a:solidFill>
                  <a:srgbClr val="FF0000"/>
                </a:solidFill>
                <a:highlight>
                  <a:srgbClr val="000000"/>
                </a:highlight>
                <a:latin typeface="Comic Sans MS"/>
                <a:ea typeface="Comic Sans MS"/>
                <a:cs typeface="Comic Sans MS"/>
                <a:sym typeface="Comic Sans MS"/>
                <a:hlinkClick r:id="rId14">
                  <a:extLst>
                    <a:ext uri="{A12FA001-AC4F-418D-AE19-62706E023703}">
                      <ahyp:hlinkClr val="tx"/>
                    </a:ext>
                  </a:extLst>
                </a:hlinkClick>
              </a:rPr>
              <a:t>P</a:t>
            </a:r>
            <a:r>
              <a:rPr b="1" i="1" lang="en" sz="2300" u="sng">
                <a:solidFill>
                  <a:srgbClr val="FF8400"/>
                </a:solidFill>
                <a:highlight>
                  <a:srgbClr val="000000"/>
                </a:highlight>
                <a:latin typeface="Comic Sans MS"/>
                <a:ea typeface="Comic Sans MS"/>
                <a:cs typeface="Comic Sans MS"/>
                <a:sym typeface="Comic Sans MS"/>
                <a:hlinkClick r:id="rId15">
                  <a:extLst>
                    <a:ext uri="{A12FA001-AC4F-418D-AE19-62706E023703}">
                      <ahyp:hlinkClr val="tx"/>
                    </a:ext>
                  </a:extLst>
                </a:hlinkClick>
              </a:rPr>
              <a:t>r</a:t>
            </a:r>
            <a:r>
              <a:rPr b="1" i="1" lang="en" sz="2300" u="sng">
                <a:solidFill>
                  <a:srgbClr val="F5FF00"/>
                </a:solidFill>
                <a:highlight>
                  <a:srgbClr val="000000"/>
                </a:highlight>
                <a:latin typeface="Comic Sans MS"/>
                <a:ea typeface="Comic Sans MS"/>
                <a:cs typeface="Comic Sans MS"/>
                <a:sym typeface="Comic Sans MS"/>
                <a:hlinkClick r:id="rId16">
                  <a:extLst>
                    <a:ext uri="{A12FA001-AC4F-418D-AE19-62706E023703}">
                      <ahyp:hlinkClr val="tx"/>
                    </a:ext>
                  </a:extLst>
                </a:hlinkClick>
              </a:rPr>
              <a:t>i</a:t>
            </a:r>
            <a:r>
              <a:rPr b="1" i="1" lang="en" sz="2300" u="sng">
                <a:solidFill>
                  <a:srgbClr val="71FF00"/>
                </a:solidFill>
                <a:highlight>
                  <a:srgbClr val="000000"/>
                </a:highlight>
                <a:latin typeface="Comic Sans MS"/>
                <a:ea typeface="Comic Sans MS"/>
                <a:cs typeface="Comic Sans MS"/>
                <a:sym typeface="Comic Sans MS"/>
                <a:hlinkClick r:id="rId17">
                  <a:extLst>
                    <a:ext uri="{A12FA001-AC4F-418D-AE19-62706E023703}">
                      <ahyp:hlinkClr val="tx"/>
                    </a:ext>
                  </a:extLst>
                </a:hlinkClick>
              </a:rPr>
              <a:t>d</a:t>
            </a:r>
            <a:r>
              <a:rPr b="1" i="1" lang="en" sz="2300" u="sng">
                <a:solidFill>
                  <a:srgbClr val="00FF12"/>
                </a:solidFill>
                <a:highlight>
                  <a:srgbClr val="000000"/>
                </a:highlight>
                <a:latin typeface="Comic Sans MS"/>
                <a:ea typeface="Comic Sans MS"/>
                <a:cs typeface="Comic Sans MS"/>
                <a:sym typeface="Comic Sans MS"/>
                <a:hlinkClick r:id="rId18">
                  <a:extLst>
                    <a:ext uri="{A12FA001-AC4F-418D-AE19-62706E023703}">
                      <ahyp:hlinkClr val="tx"/>
                    </a:ext>
                  </a:extLst>
                </a:hlinkClick>
              </a:rPr>
              <a:t>e</a:t>
            </a:r>
            <a:r>
              <a:rPr b="1" i="1" lang="en" sz="2300" u="sng">
                <a:solidFill>
                  <a:srgbClr val="00FF96"/>
                </a:solidFill>
                <a:highlight>
                  <a:srgbClr val="000000"/>
                </a:highlight>
                <a:latin typeface="Comic Sans MS"/>
                <a:ea typeface="Comic Sans MS"/>
                <a:cs typeface="Comic Sans MS"/>
                <a:sym typeface="Comic Sans MS"/>
                <a:hlinkClick r:id="rId19">
                  <a:extLst>
                    <a:ext uri="{A12FA001-AC4F-418D-AE19-62706E023703}">
                      <ahyp:hlinkClr val="tx"/>
                    </a:ext>
                  </a:extLst>
                </a:hlinkClick>
              </a:rPr>
              <a:t> </a:t>
            </a:r>
            <a:r>
              <a:rPr b="1" i="1" lang="en" sz="2300" u="sng">
                <a:solidFill>
                  <a:srgbClr val="00E3FF"/>
                </a:solidFill>
                <a:highlight>
                  <a:srgbClr val="000000"/>
                </a:highlight>
                <a:latin typeface="Comic Sans MS"/>
                <a:ea typeface="Comic Sans MS"/>
                <a:cs typeface="Comic Sans MS"/>
                <a:sym typeface="Comic Sans MS"/>
                <a:hlinkClick r:id="rId20">
                  <a:extLst>
                    <a:ext uri="{A12FA001-AC4F-418D-AE19-62706E023703}">
                      <ahyp:hlinkClr val="tx"/>
                    </a:ext>
                  </a:extLst>
                </a:hlinkClick>
              </a:rPr>
              <a:t>F</a:t>
            </a:r>
            <a:r>
              <a:rPr b="1" i="1" lang="en" sz="2300" u="sng">
                <a:solidFill>
                  <a:srgbClr val="005FFF"/>
                </a:solidFill>
                <a:highlight>
                  <a:srgbClr val="000000"/>
                </a:highlight>
                <a:latin typeface="Comic Sans MS"/>
                <a:ea typeface="Comic Sans MS"/>
                <a:cs typeface="Comic Sans MS"/>
                <a:sym typeface="Comic Sans MS"/>
                <a:hlinkClick r:id="rId21">
                  <a:extLst>
                    <a:ext uri="{A12FA001-AC4F-418D-AE19-62706E023703}">
                      <ahyp:hlinkClr val="tx"/>
                    </a:ext>
                  </a:extLst>
                </a:hlinkClick>
              </a:rPr>
              <a:t>l</a:t>
            </a:r>
            <a:r>
              <a:rPr b="1" i="1" lang="en" sz="2300" u="sng">
                <a:solidFill>
                  <a:srgbClr val="2500FF"/>
                </a:solidFill>
                <a:highlight>
                  <a:srgbClr val="000000"/>
                </a:highlight>
                <a:latin typeface="Comic Sans MS"/>
                <a:ea typeface="Comic Sans MS"/>
                <a:cs typeface="Comic Sans MS"/>
                <a:sym typeface="Comic Sans MS"/>
                <a:hlinkClick r:id="rId22">
                  <a:extLst>
                    <a:ext uri="{A12FA001-AC4F-418D-AE19-62706E023703}">
                      <ahyp:hlinkClr val="tx"/>
                    </a:ext>
                  </a:extLst>
                </a:hlinkClick>
              </a:rPr>
              <a:t>a</a:t>
            </a:r>
            <a:r>
              <a:rPr b="1" i="1" lang="en" sz="2300" u="sng">
                <a:solidFill>
                  <a:srgbClr val="A900FF"/>
                </a:solidFill>
                <a:highlight>
                  <a:srgbClr val="000000"/>
                </a:highlight>
                <a:latin typeface="Comic Sans MS"/>
                <a:ea typeface="Comic Sans MS"/>
                <a:cs typeface="Comic Sans MS"/>
                <a:sym typeface="Comic Sans MS"/>
                <a:hlinkClick r:id="rId23">
                  <a:extLst>
                    <a:ext uri="{A12FA001-AC4F-418D-AE19-62706E023703}">
                      <ahyp:hlinkClr val="tx"/>
                    </a:ext>
                  </a:extLst>
                </a:hlinkClick>
              </a:rPr>
              <a:t>g</a:t>
            </a:r>
            <a:r>
              <a:rPr b="1" i="1" lang="en" sz="2300" u="sng">
                <a:solidFill>
                  <a:srgbClr val="FF00D0"/>
                </a:solidFill>
                <a:highlight>
                  <a:srgbClr val="000000"/>
                </a:highlight>
                <a:latin typeface="Comic Sans MS"/>
                <a:ea typeface="Comic Sans MS"/>
                <a:cs typeface="Comic Sans MS"/>
                <a:sym typeface="Comic Sans MS"/>
                <a:hlinkClick r:id="rId24">
                  <a:extLst>
                    <a:ext uri="{A12FA001-AC4F-418D-AE19-62706E023703}">
                      <ahyp:hlinkClr val="tx"/>
                    </a:ext>
                  </a:extLst>
                </a:hlinkClick>
              </a:rPr>
              <a:t>s</a:t>
            </a:r>
            <a:endParaRPr b="1" i="1" sz="2300">
              <a:solidFill>
                <a:srgbClr val="FF004C"/>
              </a:solidFill>
              <a:highlight>
                <a:srgbClr val="000000"/>
              </a:highlight>
              <a:latin typeface="Comic Sans MS"/>
              <a:ea typeface="Comic Sans MS"/>
              <a:cs typeface="Comic Sans MS"/>
              <a:sym typeface="Comic Sans MS"/>
            </a:endParaRPr>
          </a:p>
        </p:txBody>
      </p:sp>
      <p:sp>
        <p:nvSpPr>
          <p:cNvPr id="588" name="Google Shape;588;p84"/>
          <p:cNvSpPr txBox="1"/>
          <p:nvPr/>
        </p:nvSpPr>
        <p:spPr>
          <a:xfrm>
            <a:off x="539450" y="2755100"/>
            <a:ext cx="16341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FFFFFF"/>
                </a:solidFill>
                <a:latin typeface="Montserrat"/>
                <a:ea typeface="Montserrat"/>
                <a:cs typeface="Montserrat"/>
                <a:sym typeface="Montserrat"/>
              </a:rPr>
              <a:t>[w</a:t>
            </a:r>
            <a:r>
              <a:rPr lang="en">
                <a:solidFill>
                  <a:srgbClr val="FFFFFF"/>
                </a:solidFill>
                <a:latin typeface="Montserrat"/>
                <a:ea typeface="Montserrat"/>
                <a:cs typeface="Montserrat"/>
                <a:sym typeface="Montserrat"/>
              </a:rPr>
              <a:t>orld flags]</a:t>
            </a:r>
            <a:endParaRPr>
              <a:solidFill>
                <a:srgbClr val="FFFFFF"/>
              </a:solidFill>
              <a:latin typeface="Montserrat"/>
              <a:ea typeface="Montserrat"/>
              <a:cs typeface="Montserrat"/>
              <a:sym typeface="Montserrat"/>
            </a:endParaRPr>
          </a:p>
        </p:txBody>
      </p:sp>
      <p:sp>
        <p:nvSpPr>
          <p:cNvPr id="589" name="Google Shape;589;p84"/>
          <p:cNvSpPr txBox="1"/>
          <p:nvPr/>
        </p:nvSpPr>
        <p:spPr>
          <a:xfrm>
            <a:off x="7092650" y="2755100"/>
            <a:ext cx="16341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FFFFFF"/>
                </a:solidFill>
                <a:latin typeface="Montserrat"/>
                <a:ea typeface="Montserrat"/>
                <a:cs typeface="Montserrat"/>
                <a:sym typeface="Montserrat"/>
              </a:rPr>
              <a:t>[pride flags]</a:t>
            </a:r>
            <a:endParaRPr>
              <a:solidFill>
                <a:srgbClr val="FFFFFF"/>
              </a:solidFill>
              <a:latin typeface="Montserrat"/>
              <a:ea typeface="Montserrat"/>
              <a:cs typeface="Montserrat"/>
              <a:sym typeface="Montserrat"/>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3177EE"/>
            </a:gs>
            <a:gs pos="100000">
              <a:srgbClr val="113D8A"/>
            </a:gs>
          </a:gsLst>
          <a:path path="circle">
            <a:fillToRect b="50%" l="50%" r="50%" t="50%"/>
          </a:path>
          <a:tileRect/>
        </a:gradFill>
      </p:bgPr>
    </p:bg>
    <p:spTree>
      <p:nvGrpSpPr>
        <p:cNvPr id="593" name="Shape 593"/>
        <p:cNvGrpSpPr/>
        <p:nvPr/>
      </p:nvGrpSpPr>
      <p:grpSpPr>
        <a:xfrm>
          <a:off x="0" y="0"/>
          <a:ext cx="0" cy="0"/>
          <a:chOff x="0" y="0"/>
          <a:chExt cx="0" cy="0"/>
        </a:xfrm>
      </p:grpSpPr>
      <p:sp>
        <p:nvSpPr>
          <p:cNvPr id="594" name="Google Shape;594;p85">
            <a:hlinkClick r:id="rId3"/>
          </p:cNvPr>
          <p:cNvSpPr/>
          <p:nvPr/>
        </p:nvSpPr>
        <p:spPr>
          <a:xfrm>
            <a:off x="0" y="5207000"/>
            <a:ext cx="12600" cy="1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85"/>
          <p:cNvSpPr txBox="1"/>
          <p:nvPr/>
        </p:nvSpPr>
        <p:spPr>
          <a:xfrm>
            <a:off x="5197725" y="4720750"/>
            <a:ext cx="3946500" cy="424500"/>
          </a:xfrm>
          <a:prstGeom prst="rect">
            <a:avLst/>
          </a:prstGeom>
          <a:gradFill>
            <a:gsLst>
              <a:gs pos="0">
                <a:srgbClr val="515151"/>
              </a:gs>
              <a:gs pos="100000">
                <a:srgbClr val="101010"/>
              </a:gs>
            </a:gsLst>
            <a:lin ang="5400012" scaled="0"/>
          </a:gra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rgbClr val="1155CC"/>
                </a:solidFill>
                <a:latin typeface="Varela Round"/>
                <a:ea typeface="Varela Round"/>
                <a:cs typeface="Varela Round"/>
                <a:sym typeface="Varela Round"/>
              </a:rPr>
              <a:t>Take notes, discuss, ask questions</a:t>
            </a:r>
            <a:endParaRPr b="1" sz="1800">
              <a:solidFill>
                <a:srgbClr val="1155CC"/>
              </a:solidFill>
              <a:latin typeface="Varela Round"/>
              <a:ea typeface="Varela Round"/>
              <a:cs typeface="Varela Round"/>
              <a:sym typeface="Varela Round"/>
            </a:endParaRPr>
          </a:p>
        </p:txBody>
      </p:sp>
      <p:sp>
        <p:nvSpPr>
          <p:cNvPr id="596" name="Google Shape;596;p85"/>
          <p:cNvSpPr txBox="1"/>
          <p:nvPr>
            <p:ph idx="4294967295" type="title"/>
          </p:nvPr>
        </p:nvSpPr>
        <p:spPr>
          <a:xfrm>
            <a:off x="311700" y="74250"/>
            <a:ext cx="8520600" cy="930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2520">
                <a:latin typeface="Luckiest Guy"/>
                <a:ea typeface="Luckiest Guy"/>
                <a:cs typeface="Luckiest Guy"/>
                <a:sym typeface="Luckiest Guy"/>
              </a:rPr>
              <a:t>Practice</a:t>
            </a:r>
            <a:r>
              <a:rPr lang="en" sz="2520"/>
              <a:t>: Naming unit fractions</a:t>
            </a:r>
            <a:endParaRPr sz="2220"/>
          </a:p>
        </p:txBody>
      </p:sp>
      <p:sp>
        <p:nvSpPr>
          <p:cNvPr id="597" name="Google Shape;597;p85"/>
          <p:cNvSpPr txBox="1"/>
          <p:nvPr>
            <p:ph idx="4294967295" type="title"/>
          </p:nvPr>
        </p:nvSpPr>
        <p:spPr>
          <a:xfrm>
            <a:off x="377250" y="717100"/>
            <a:ext cx="8389500" cy="4054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2200" u="sng">
                <a:solidFill>
                  <a:srgbClr val="00FF00"/>
                </a:solidFill>
                <a:latin typeface="Montserrat"/>
                <a:ea typeface="Montserrat"/>
                <a:cs typeface="Montserrat"/>
                <a:sym typeface="Montserrat"/>
                <a:hlinkClick r:id="rId4">
                  <a:extLst>
                    <a:ext uri="{A12FA001-AC4F-418D-AE19-62706E023703}">
                      <ahyp:hlinkClr val="tx"/>
                    </a:ext>
                  </a:extLst>
                </a:hlinkClick>
              </a:rPr>
              <a:t>What are your odds of becoming a millionaire?</a:t>
            </a:r>
            <a:endParaRPr b="1" sz="2200">
              <a:solidFill>
                <a:srgbClr val="00FF00"/>
              </a:solidFill>
              <a:latin typeface="Montserrat"/>
              <a:ea typeface="Montserrat"/>
              <a:cs typeface="Montserrat"/>
              <a:sym typeface="Montserrat"/>
            </a:endParaRPr>
          </a:p>
          <a:p>
            <a:pPr indent="0" lvl="0" marL="0" rtl="0" algn="ctr">
              <a:spcBef>
                <a:spcPts val="0"/>
              </a:spcBef>
              <a:spcAft>
                <a:spcPts val="0"/>
              </a:spcAft>
              <a:buNone/>
            </a:pPr>
            <a:r>
              <a:t/>
            </a:r>
            <a:endParaRPr b="1" sz="2200">
              <a:solidFill>
                <a:srgbClr val="38761D"/>
              </a:solidFill>
              <a:latin typeface="Montserrat"/>
              <a:ea typeface="Montserrat"/>
              <a:cs typeface="Montserrat"/>
              <a:sym typeface="Montserrat"/>
            </a:endParaRPr>
          </a:p>
          <a:p>
            <a:pPr indent="0" lvl="0" marL="0" rtl="0" algn="l">
              <a:spcBef>
                <a:spcPts val="0"/>
              </a:spcBef>
              <a:spcAft>
                <a:spcPts val="0"/>
              </a:spcAft>
              <a:buNone/>
            </a:pPr>
            <a:r>
              <a:t/>
            </a:r>
            <a:endParaRPr sz="2200">
              <a:solidFill>
                <a:srgbClr val="FFFFFF"/>
              </a:solidFill>
              <a:latin typeface="Montserrat"/>
              <a:ea typeface="Montserrat"/>
              <a:cs typeface="Montserrat"/>
              <a:sym typeface="Montserrat"/>
            </a:endParaRPr>
          </a:p>
          <a:p>
            <a:pPr indent="0" lvl="0" marL="0" rtl="0" algn="l">
              <a:spcBef>
                <a:spcPts val="0"/>
              </a:spcBef>
              <a:spcAft>
                <a:spcPts val="0"/>
              </a:spcAft>
              <a:buNone/>
            </a:pPr>
            <a:r>
              <a:t/>
            </a:r>
            <a:endParaRPr sz="2200">
              <a:solidFill>
                <a:srgbClr val="FFFFFF"/>
              </a:solidFill>
              <a:latin typeface="Montserrat"/>
              <a:ea typeface="Montserrat"/>
              <a:cs typeface="Montserrat"/>
              <a:sym typeface="Montserrat"/>
            </a:endParaRPr>
          </a:p>
          <a:p>
            <a:pPr indent="0" lvl="0" marL="0" rtl="0" algn="l">
              <a:spcBef>
                <a:spcPts val="0"/>
              </a:spcBef>
              <a:spcAft>
                <a:spcPts val="0"/>
              </a:spcAft>
              <a:buNone/>
            </a:pPr>
            <a:r>
              <a:t/>
            </a:r>
            <a:endParaRPr sz="2200">
              <a:solidFill>
                <a:srgbClr val="FFFFFF"/>
              </a:solidFill>
              <a:latin typeface="Montserrat"/>
              <a:ea typeface="Montserrat"/>
              <a:cs typeface="Montserrat"/>
              <a:sym typeface="Montserrat"/>
            </a:endParaRPr>
          </a:p>
          <a:p>
            <a:pPr indent="0" lvl="0" marL="0" rtl="0" algn="l">
              <a:spcBef>
                <a:spcPts val="0"/>
              </a:spcBef>
              <a:spcAft>
                <a:spcPts val="0"/>
              </a:spcAft>
              <a:buNone/>
            </a:pPr>
            <a:r>
              <a:t/>
            </a:r>
            <a:endParaRPr sz="2200">
              <a:solidFill>
                <a:srgbClr val="FFFFFF"/>
              </a:solidFill>
              <a:latin typeface="Montserrat"/>
              <a:ea typeface="Montserrat"/>
              <a:cs typeface="Montserrat"/>
              <a:sym typeface="Montserrat"/>
            </a:endParaRPr>
          </a:p>
          <a:p>
            <a:pPr indent="0" lvl="0" marL="0" rtl="0" algn="l">
              <a:spcBef>
                <a:spcPts val="0"/>
              </a:spcBef>
              <a:spcAft>
                <a:spcPts val="0"/>
              </a:spcAft>
              <a:buNone/>
            </a:pPr>
            <a:r>
              <a:t/>
            </a:r>
            <a:endParaRPr sz="2200">
              <a:solidFill>
                <a:srgbClr val="FFFFFF"/>
              </a:solidFill>
              <a:latin typeface="Montserrat"/>
              <a:ea typeface="Montserrat"/>
              <a:cs typeface="Montserrat"/>
              <a:sym typeface="Montserrat"/>
            </a:endParaRPr>
          </a:p>
          <a:p>
            <a:pPr indent="0" lvl="0" marL="0" rtl="0" algn="l">
              <a:spcBef>
                <a:spcPts val="0"/>
              </a:spcBef>
              <a:spcAft>
                <a:spcPts val="0"/>
              </a:spcAft>
              <a:buNone/>
            </a:pPr>
            <a:r>
              <a:rPr lang="en" sz="2200">
                <a:solidFill>
                  <a:srgbClr val="FFFFFF"/>
                </a:solidFill>
                <a:latin typeface="Montserrat"/>
                <a:ea typeface="Montserrat"/>
                <a:cs typeface="Montserrat"/>
                <a:sym typeface="Montserrat"/>
              </a:rPr>
              <a:t>Discuss some things you notice about this infographic:</a:t>
            </a:r>
            <a:endParaRPr sz="2200">
              <a:solidFill>
                <a:srgbClr val="FFFFFF"/>
              </a:solidFill>
              <a:latin typeface="Montserrat"/>
              <a:ea typeface="Montserrat"/>
              <a:cs typeface="Montserrat"/>
              <a:sym typeface="Montserrat"/>
            </a:endParaRPr>
          </a:p>
          <a:p>
            <a:pPr indent="0" lvl="0" marL="171450" rtl="0" algn="l">
              <a:spcBef>
                <a:spcPts val="0"/>
              </a:spcBef>
              <a:spcAft>
                <a:spcPts val="0"/>
              </a:spcAft>
              <a:buNone/>
            </a:pPr>
            <a:r>
              <a:rPr lang="en" sz="2200">
                <a:solidFill>
                  <a:srgbClr val="FFFFFF"/>
                </a:solidFill>
                <a:latin typeface="Montserrat"/>
                <a:ea typeface="Montserrat"/>
                <a:cs typeface="Montserrat"/>
                <a:sym typeface="Montserrat"/>
              </a:rPr>
              <a:t>Where do you see fractions?</a:t>
            </a:r>
            <a:endParaRPr sz="2200">
              <a:solidFill>
                <a:srgbClr val="FFFFFF"/>
              </a:solidFill>
              <a:latin typeface="Montserrat"/>
              <a:ea typeface="Montserrat"/>
              <a:cs typeface="Montserrat"/>
              <a:sym typeface="Montserrat"/>
            </a:endParaRPr>
          </a:p>
          <a:p>
            <a:pPr indent="0" lvl="0" marL="171450" rtl="0" algn="l">
              <a:spcBef>
                <a:spcPts val="0"/>
              </a:spcBef>
              <a:spcAft>
                <a:spcPts val="0"/>
              </a:spcAft>
              <a:buNone/>
            </a:pPr>
            <a:r>
              <a:rPr lang="en" sz="2200">
                <a:solidFill>
                  <a:srgbClr val="FFFFFF"/>
                </a:solidFill>
                <a:latin typeface="Montserrat"/>
                <a:ea typeface="Montserrat"/>
                <a:cs typeface="Montserrat"/>
                <a:sym typeface="Montserrat"/>
              </a:rPr>
              <a:t>What does this make you think about?</a:t>
            </a:r>
            <a:endParaRPr sz="2200">
              <a:solidFill>
                <a:srgbClr val="FFFFFF"/>
              </a:solidFill>
              <a:latin typeface="Montserrat"/>
              <a:ea typeface="Montserrat"/>
              <a:cs typeface="Montserrat"/>
              <a:sym typeface="Montserrat"/>
            </a:endParaRPr>
          </a:p>
          <a:p>
            <a:pPr indent="0" lvl="0" marL="171450" rtl="0" algn="l">
              <a:spcBef>
                <a:spcPts val="0"/>
              </a:spcBef>
              <a:spcAft>
                <a:spcPts val="0"/>
              </a:spcAft>
              <a:buNone/>
            </a:pPr>
            <a:r>
              <a:rPr lang="en" sz="2200">
                <a:solidFill>
                  <a:srgbClr val="FFFFFF"/>
                </a:solidFill>
                <a:latin typeface="Montserrat"/>
                <a:ea typeface="Montserrat"/>
                <a:cs typeface="Montserrat"/>
                <a:sym typeface="Montserrat"/>
              </a:rPr>
              <a:t>What do you wonder about?</a:t>
            </a:r>
            <a:endParaRPr sz="2200">
              <a:solidFill>
                <a:srgbClr val="FFFFFF"/>
              </a:solidFill>
              <a:latin typeface="Montserrat"/>
              <a:ea typeface="Montserrat"/>
              <a:cs typeface="Montserrat"/>
              <a:sym typeface="Montserrat"/>
            </a:endParaRPr>
          </a:p>
        </p:txBody>
      </p:sp>
      <p:pic>
        <p:nvPicPr>
          <p:cNvPr id="598" name="Google Shape;598;p85"/>
          <p:cNvPicPr preferRelativeResize="0"/>
          <p:nvPr/>
        </p:nvPicPr>
        <p:blipFill>
          <a:blip r:embed="rId5">
            <a:alphaModFix/>
          </a:blip>
          <a:stretch>
            <a:fillRect/>
          </a:stretch>
        </p:blipFill>
        <p:spPr>
          <a:xfrm>
            <a:off x="3715787" y="1288925"/>
            <a:ext cx="1712426" cy="171242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68" name="Shape 168"/>
        <p:cNvGrpSpPr/>
        <p:nvPr/>
      </p:nvGrpSpPr>
      <p:grpSpPr>
        <a:xfrm>
          <a:off x="0" y="0"/>
          <a:ext cx="0" cy="0"/>
          <a:chOff x="0" y="0"/>
          <a:chExt cx="0" cy="0"/>
        </a:xfrm>
      </p:grpSpPr>
      <p:sp>
        <p:nvSpPr>
          <p:cNvPr id="169" name="Google Shape;169;p59"/>
          <p:cNvSpPr txBox="1"/>
          <p:nvPr/>
        </p:nvSpPr>
        <p:spPr>
          <a:xfrm>
            <a:off x="2863500" y="501400"/>
            <a:ext cx="3417000" cy="4905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1000"/>
              </a:spcAft>
              <a:buNone/>
            </a:pPr>
            <a:r>
              <a:rPr b="1" lang="en" sz="2300">
                <a:solidFill>
                  <a:srgbClr val="FF4B4B"/>
                </a:solidFill>
                <a:highlight>
                  <a:srgbClr val="434343"/>
                </a:highlight>
                <a:latin typeface="Lato"/>
                <a:ea typeface="Lato"/>
                <a:cs typeface="Lato"/>
                <a:sym typeface="Lato"/>
              </a:rPr>
              <a:t>S</a:t>
            </a:r>
            <a:r>
              <a:rPr b="1" lang="en" sz="2300">
                <a:solidFill>
                  <a:srgbClr val="FF8F4B"/>
                </a:solidFill>
                <a:highlight>
                  <a:srgbClr val="434343"/>
                </a:highlight>
                <a:latin typeface="Lato"/>
                <a:ea typeface="Lato"/>
                <a:cs typeface="Lato"/>
                <a:sym typeface="Lato"/>
              </a:rPr>
              <a:t>l</a:t>
            </a:r>
            <a:r>
              <a:rPr b="1" lang="en" sz="2300">
                <a:solidFill>
                  <a:srgbClr val="FFD34B"/>
                </a:solidFill>
                <a:highlight>
                  <a:srgbClr val="434343"/>
                </a:highlight>
                <a:latin typeface="Lato"/>
                <a:ea typeface="Lato"/>
                <a:cs typeface="Lato"/>
                <a:sym typeface="Lato"/>
              </a:rPr>
              <a:t>i</a:t>
            </a:r>
            <a:r>
              <a:rPr b="1" lang="en" sz="2300">
                <a:solidFill>
                  <a:srgbClr val="E5FF4B"/>
                </a:solidFill>
                <a:highlight>
                  <a:srgbClr val="434343"/>
                </a:highlight>
                <a:latin typeface="Lato"/>
                <a:ea typeface="Lato"/>
                <a:cs typeface="Lato"/>
                <a:sym typeface="Lato"/>
              </a:rPr>
              <a:t>d</a:t>
            </a:r>
            <a:r>
              <a:rPr b="1" lang="en" sz="2300">
                <a:solidFill>
                  <a:srgbClr val="A1FF4B"/>
                </a:solidFill>
                <a:highlight>
                  <a:srgbClr val="434343"/>
                </a:highlight>
                <a:latin typeface="Lato"/>
                <a:ea typeface="Lato"/>
                <a:cs typeface="Lato"/>
                <a:sym typeface="Lato"/>
              </a:rPr>
              <a:t>e</a:t>
            </a:r>
            <a:r>
              <a:rPr b="1" lang="en" sz="2300">
                <a:solidFill>
                  <a:srgbClr val="5DFF4B"/>
                </a:solidFill>
                <a:highlight>
                  <a:srgbClr val="434343"/>
                </a:highlight>
                <a:latin typeface="Lato"/>
                <a:ea typeface="Lato"/>
                <a:cs typeface="Lato"/>
                <a:sym typeface="Lato"/>
              </a:rPr>
              <a:t>s</a:t>
            </a:r>
            <a:r>
              <a:rPr b="1" lang="en" sz="2300">
                <a:solidFill>
                  <a:srgbClr val="4BFF7D"/>
                </a:solidFill>
                <a:highlight>
                  <a:srgbClr val="434343"/>
                </a:highlight>
                <a:latin typeface="Lato"/>
                <a:ea typeface="Lato"/>
                <a:cs typeface="Lato"/>
                <a:sym typeface="Lato"/>
              </a:rPr>
              <a:t> </a:t>
            </a:r>
            <a:r>
              <a:rPr b="1" lang="en" sz="2300">
                <a:solidFill>
                  <a:srgbClr val="4BFFC1"/>
                </a:solidFill>
                <a:highlight>
                  <a:srgbClr val="434343"/>
                </a:highlight>
                <a:latin typeface="Lato"/>
                <a:ea typeface="Lato"/>
                <a:cs typeface="Lato"/>
                <a:sym typeface="Lato"/>
              </a:rPr>
              <a:t>O</a:t>
            </a:r>
            <a:r>
              <a:rPr b="1" lang="en" sz="2300">
                <a:solidFill>
                  <a:srgbClr val="4BF7FF"/>
                </a:solidFill>
                <a:highlight>
                  <a:srgbClr val="434343"/>
                </a:highlight>
                <a:latin typeface="Lato"/>
                <a:ea typeface="Lato"/>
                <a:cs typeface="Lato"/>
                <a:sym typeface="Lato"/>
              </a:rPr>
              <a:t>v</a:t>
            </a:r>
            <a:r>
              <a:rPr b="1" lang="en" sz="2300">
                <a:solidFill>
                  <a:srgbClr val="4BB3FF"/>
                </a:solidFill>
                <a:highlight>
                  <a:srgbClr val="434343"/>
                </a:highlight>
                <a:latin typeface="Lato"/>
                <a:ea typeface="Lato"/>
                <a:cs typeface="Lato"/>
                <a:sym typeface="Lato"/>
              </a:rPr>
              <a:t>e</a:t>
            </a:r>
            <a:r>
              <a:rPr b="1" lang="en" sz="2300">
                <a:solidFill>
                  <a:srgbClr val="4B6FFF"/>
                </a:solidFill>
                <a:highlight>
                  <a:srgbClr val="434343"/>
                </a:highlight>
                <a:latin typeface="Lato"/>
                <a:ea typeface="Lato"/>
                <a:cs typeface="Lato"/>
                <a:sym typeface="Lato"/>
              </a:rPr>
              <a:t>r</a:t>
            </a:r>
            <a:r>
              <a:rPr b="1" lang="en" sz="2300">
                <a:solidFill>
                  <a:srgbClr val="6B4BFF"/>
                </a:solidFill>
                <a:highlight>
                  <a:srgbClr val="434343"/>
                </a:highlight>
                <a:latin typeface="Lato"/>
                <a:ea typeface="Lato"/>
                <a:cs typeface="Lato"/>
                <a:sym typeface="Lato"/>
              </a:rPr>
              <a:t>v</a:t>
            </a:r>
            <a:r>
              <a:rPr b="1" lang="en" sz="2300">
                <a:solidFill>
                  <a:srgbClr val="AF4BFF"/>
                </a:solidFill>
                <a:highlight>
                  <a:srgbClr val="434343"/>
                </a:highlight>
                <a:latin typeface="Lato"/>
                <a:ea typeface="Lato"/>
                <a:cs typeface="Lato"/>
                <a:sym typeface="Lato"/>
              </a:rPr>
              <a:t>i</a:t>
            </a:r>
            <a:r>
              <a:rPr b="1" lang="en" sz="2300">
                <a:solidFill>
                  <a:srgbClr val="F44BFF"/>
                </a:solidFill>
                <a:highlight>
                  <a:srgbClr val="434343"/>
                </a:highlight>
                <a:latin typeface="Lato"/>
                <a:ea typeface="Lato"/>
                <a:cs typeface="Lato"/>
                <a:sym typeface="Lato"/>
              </a:rPr>
              <a:t>e</a:t>
            </a:r>
            <a:r>
              <a:rPr b="1" lang="en" sz="2300">
                <a:solidFill>
                  <a:srgbClr val="FF4BC5"/>
                </a:solidFill>
                <a:highlight>
                  <a:srgbClr val="434343"/>
                </a:highlight>
                <a:latin typeface="Lato"/>
                <a:ea typeface="Lato"/>
                <a:cs typeface="Lato"/>
                <a:sym typeface="Lato"/>
              </a:rPr>
              <a:t>w</a:t>
            </a:r>
            <a:endParaRPr b="1" sz="2300">
              <a:solidFill>
                <a:srgbClr val="FF4BC5"/>
              </a:solidFill>
              <a:highlight>
                <a:srgbClr val="434343"/>
              </a:highlight>
              <a:latin typeface="Montserrat"/>
              <a:ea typeface="Montserrat"/>
              <a:cs typeface="Montserrat"/>
              <a:sym typeface="Montserrat"/>
            </a:endParaRPr>
          </a:p>
        </p:txBody>
      </p:sp>
      <p:sp>
        <p:nvSpPr>
          <p:cNvPr id="170" name="Google Shape;170;p59"/>
          <p:cNvSpPr/>
          <p:nvPr/>
        </p:nvSpPr>
        <p:spPr>
          <a:xfrm>
            <a:off x="706215" y="1069927"/>
            <a:ext cx="1374900" cy="312600"/>
          </a:xfrm>
          <a:prstGeom prst="rect">
            <a:avLst/>
          </a:prstGeom>
          <a:gradFill>
            <a:gsLst>
              <a:gs pos="0">
                <a:srgbClr val="DB0000"/>
              </a:gs>
              <a:gs pos="100000">
                <a:srgbClr val="540303"/>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59"/>
          <p:cNvSpPr/>
          <p:nvPr/>
        </p:nvSpPr>
        <p:spPr>
          <a:xfrm>
            <a:off x="706215" y="1439211"/>
            <a:ext cx="1374900" cy="312600"/>
          </a:xfrm>
          <a:prstGeom prst="rect">
            <a:avLst/>
          </a:prstGeom>
          <a:gradFill>
            <a:gsLst>
              <a:gs pos="0">
                <a:srgbClr val="F48208"/>
              </a:gs>
              <a:gs pos="100000">
                <a:srgbClr val="703E08"/>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59"/>
          <p:cNvSpPr/>
          <p:nvPr/>
        </p:nvSpPr>
        <p:spPr>
          <a:xfrm>
            <a:off x="706215" y="1808495"/>
            <a:ext cx="1374900" cy="312600"/>
          </a:xfrm>
          <a:prstGeom prst="rect">
            <a:avLst/>
          </a:prstGeom>
          <a:gradFill>
            <a:gsLst>
              <a:gs pos="0">
                <a:srgbClr val="FFC002"/>
              </a:gs>
              <a:gs pos="100000">
                <a:srgbClr val="795B04"/>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59"/>
          <p:cNvSpPr/>
          <p:nvPr/>
        </p:nvSpPr>
        <p:spPr>
          <a:xfrm>
            <a:off x="706215" y="2177779"/>
            <a:ext cx="1374900" cy="312600"/>
          </a:xfrm>
          <a:prstGeom prst="rect">
            <a:avLst/>
          </a:prstGeom>
          <a:gradFill>
            <a:gsLst>
              <a:gs pos="0">
                <a:srgbClr val="51AB2A"/>
              </a:gs>
              <a:gs pos="100000">
                <a:srgbClr val="203E13"/>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59"/>
          <p:cNvSpPr/>
          <p:nvPr/>
        </p:nvSpPr>
        <p:spPr>
          <a:xfrm>
            <a:off x="706215" y="2547063"/>
            <a:ext cx="1374900" cy="312600"/>
          </a:xfrm>
          <a:prstGeom prst="rect">
            <a:avLst/>
          </a:prstGeom>
          <a:gradFill>
            <a:gsLst>
              <a:gs pos="0">
                <a:srgbClr val="3177EE"/>
              </a:gs>
              <a:gs pos="100000">
                <a:srgbClr val="113D8A"/>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59"/>
          <p:cNvSpPr/>
          <p:nvPr/>
        </p:nvSpPr>
        <p:spPr>
          <a:xfrm>
            <a:off x="706215" y="2916347"/>
            <a:ext cx="1374900" cy="312600"/>
          </a:xfrm>
          <a:prstGeom prst="rect">
            <a:avLst/>
          </a:prstGeom>
          <a:gradFill>
            <a:gsLst>
              <a:gs pos="0">
                <a:srgbClr val="4E29AA"/>
              </a:gs>
              <a:gs pos="100000">
                <a:srgbClr val="1E123D"/>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59"/>
          <p:cNvSpPr/>
          <p:nvPr/>
        </p:nvSpPr>
        <p:spPr>
          <a:xfrm>
            <a:off x="706215" y="3285630"/>
            <a:ext cx="1374900" cy="312600"/>
          </a:xfrm>
          <a:prstGeom prst="rect">
            <a:avLst/>
          </a:prstGeom>
          <a:gradFill>
            <a:gsLst>
              <a:gs pos="0">
                <a:srgbClr val="E900FF">
                  <a:alpha val="91764"/>
                </a:srgbClr>
              </a:gs>
              <a:gs pos="100000">
                <a:srgbClr val="80008C"/>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77" name="Google Shape;177;p59"/>
          <p:cNvPicPr preferRelativeResize="0"/>
          <p:nvPr/>
        </p:nvPicPr>
        <p:blipFill rotWithShape="1">
          <a:blip r:embed="rId4">
            <a:alphaModFix/>
          </a:blip>
          <a:srcRect b="0" l="0" r="0" t="32813"/>
          <a:stretch/>
        </p:blipFill>
        <p:spPr>
          <a:xfrm>
            <a:off x="706164" y="4024198"/>
            <a:ext cx="1375030" cy="364398"/>
          </a:xfrm>
          <a:prstGeom prst="rect">
            <a:avLst/>
          </a:prstGeom>
          <a:noFill/>
          <a:ln>
            <a:noFill/>
          </a:ln>
        </p:spPr>
      </p:pic>
      <p:sp>
        <p:nvSpPr>
          <p:cNvPr id="178" name="Google Shape;178;p59"/>
          <p:cNvSpPr/>
          <p:nvPr/>
        </p:nvSpPr>
        <p:spPr>
          <a:xfrm>
            <a:off x="706152" y="3654914"/>
            <a:ext cx="1374900" cy="312600"/>
          </a:xfrm>
          <a:prstGeom prst="rect">
            <a:avLst/>
          </a:prstGeom>
          <a:gradFill>
            <a:gsLst>
              <a:gs pos="0">
                <a:srgbClr val="F39ACE"/>
              </a:gs>
              <a:gs pos="100000">
                <a:srgbClr val="C80477"/>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59"/>
          <p:cNvSpPr txBox="1"/>
          <p:nvPr/>
        </p:nvSpPr>
        <p:spPr>
          <a:xfrm>
            <a:off x="819638" y="982175"/>
            <a:ext cx="1148100" cy="3287700"/>
          </a:xfrm>
          <a:prstGeom prst="rect">
            <a:avLst/>
          </a:prstGeom>
          <a:noFill/>
          <a:ln>
            <a:noFill/>
          </a:ln>
        </p:spPr>
        <p:txBody>
          <a:bodyPr anchorCtr="0" anchor="t" bIns="91425" lIns="91425" spcFirstLastPara="1" rIns="91425" wrap="square" tIns="91425">
            <a:noAutofit/>
          </a:bodyPr>
          <a:lstStyle/>
          <a:p>
            <a:pPr indent="0" lvl="0" marL="0" rtl="0" algn="ctr">
              <a:lnSpc>
                <a:spcPct val="150000"/>
              </a:lnSpc>
              <a:spcBef>
                <a:spcPts val="0"/>
              </a:spcBef>
              <a:spcAft>
                <a:spcPts val="0"/>
              </a:spcAft>
              <a:buNone/>
            </a:pPr>
            <a:r>
              <a:rPr b="1" lang="en" sz="1650">
                <a:solidFill>
                  <a:schemeClr val="dk1"/>
                </a:solidFill>
                <a:latin typeface="Roboto Mono"/>
                <a:ea typeface="Roboto Mono"/>
                <a:cs typeface="Roboto Mono"/>
                <a:sym typeface="Roboto Mono"/>
              </a:rPr>
              <a:t>RED</a:t>
            </a:r>
            <a:endParaRPr b="1" sz="1650">
              <a:solidFill>
                <a:schemeClr val="dk1"/>
              </a:solidFill>
              <a:latin typeface="Roboto Mono"/>
              <a:ea typeface="Roboto Mono"/>
              <a:cs typeface="Roboto Mono"/>
              <a:sym typeface="Roboto Mono"/>
            </a:endParaRPr>
          </a:p>
          <a:p>
            <a:pPr indent="0" lvl="0" marL="0" rtl="0" algn="ctr">
              <a:lnSpc>
                <a:spcPct val="150000"/>
              </a:lnSpc>
              <a:spcBef>
                <a:spcPts val="0"/>
              </a:spcBef>
              <a:spcAft>
                <a:spcPts val="0"/>
              </a:spcAft>
              <a:buNone/>
            </a:pPr>
            <a:r>
              <a:rPr b="1" lang="en" sz="1650">
                <a:solidFill>
                  <a:schemeClr val="dk1"/>
                </a:solidFill>
                <a:latin typeface="Roboto Mono"/>
                <a:ea typeface="Roboto Mono"/>
                <a:cs typeface="Roboto Mono"/>
                <a:sym typeface="Roboto Mono"/>
              </a:rPr>
              <a:t>ORANGE</a:t>
            </a:r>
            <a:endParaRPr b="1" sz="1650">
              <a:solidFill>
                <a:schemeClr val="dk1"/>
              </a:solidFill>
              <a:latin typeface="Roboto Mono"/>
              <a:ea typeface="Roboto Mono"/>
              <a:cs typeface="Roboto Mono"/>
              <a:sym typeface="Roboto Mono"/>
            </a:endParaRPr>
          </a:p>
          <a:p>
            <a:pPr indent="0" lvl="0" marL="0" rtl="0" algn="ctr">
              <a:lnSpc>
                <a:spcPct val="150000"/>
              </a:lnSpc>
              <a:spcBef>
                <a:spcPts val="0"/>
              </a:spcBef>
              <a:spcAft>
                <a:spcPts val="0"/>
              </a:spcAft>
              <a:buNone/>
            </a:pPr>
            <a:r>
              <a:rPr b="1" lang="en" sz="1650">
                <a:solidFill>
                  <a:schemeClr val="dk1"/>
                </a:solidFill>
                <a:latin typeface="Roboto Mono"/>
                <a:ea typeface="Roboto Mono"/>
                <a:cs typeface="Roboto Mono"/>
                <a:sym typeface="Roboto Mono"/>
              </a:rPr>
              <a:t>YELLOW</a:t>
            </a:r>
            <a:endParaRPr b="1" sz="1650">
              <a:solidFill>
                <a:schemeClr val="dk1"/>
              </a:solidFill>
              <a:latin typeface="Roboto Mono"/>
              <a:ea typeface="Roboto Mono"/>
              <a:cs typeface="Roboto Mono"/>
              <a:sym typeface="Roboto Mono"/>
            </a:endParaRPr>
          </a:p>
          <a:p>
            <a:pPr indent="0" lvl="0" marL="0" rtl="0" algn="ctr">
              <a:lnSpc>
                <a:spcPct val="150000"/>
              </a:lnSpc>
              <a:spcBef>
                <a:spcPts val="0"/>
              </a:spcBef>
              <a:spcAft>
                <a:spcPts val="0"/>
              </a:spcAft>
              <a:buNone/>
            </a:pPr>
            <a:r>
              <a:rPr b="1" lang="en" sz="1650">
                <a:solidFill>
                  <a:schemeClr val="dk1"/>
                </a:solidFill>
                <a:latin typeface="Roboto Mono"/>
                <a:ea typeface="Roboto Mono"/>
                <a:cs typeface="Roboto Mono"/>
                <a:sym typeface="Roboto Mono"/>
              </a:rPr>
              <a:t>GREEN</a:t>
            </a:r>
            <a:endParaRPr b="1" sz="1650">
              <a:solidFill>
                <a:schemeClr val="dk1"/>
              </a:solidFill>
              <a:latin typeface="Roboto Mono"/>
              <a:ea typeface="Roboto Mono"/>
              <a:cs typeface="Roboto Mono"/>
              <a:sym typeface="Roboto Mono"/>
            </a:endParaRPr>
          </a:p>
          <a:p>
            <a:pPr indent="0" lvl="0" marL="0" rtl="0" algn="ctr">
              <a:lnSpc>
                <a:spcPct val="150000"/>
              </a:lnSpc>
              <a:spcBef>
                <a:spcPts val="0"/>
              </a:spcBef>
              <a:spcAft>
                <a:spcPts val="0"/>
              </a:spcAft>
              <a:buNone/>
            </a:pPr>
            <a:r>
              <a:rPr b="1" lang="en" sz="1650">
                <a:solidFill>
                  <a:schemeClr val="dk1"/>
                </a:solidFill>
                <a:latin typeface="Roboto Mono"/>
                <a:ea typeface="Roboto Mono"/>
                <a:cs typeface="Roboto Mono"/>
                <a:sym typeface="Roboto Mono"/>
              </a:rPr>
              <a:t>BLUE</a:t>
            </a:r>
            <a:endParaRPr b="1" sz="1650">
              <a:solidFill>
                <a:schemeClr val="dk1"/>
              </a:solidFill>
              <a:latin typeface="Roboto Mono"/>
              <a:ea typeface="Roboto Mono"/>
              <a:cs typeface="Roboto Mono"/>
              <a:sym typeface="Roboto Mono"/>
            </a:endParaRPr>
          </a:p>
          <a:p>
            <a:pPr indent="0" lvl="0" marL="0" rtl="0" algn="ctr">
              <a:lnSpc>
                <a:spcPct val="150000"/>
              </a:lnSpc>
              <a:spcBef>
                <a:spcPts val="0"/>
              </a:spcBef>
              <a:spcAft>
                <a:spcPts val="0"/>
              </a:spcAft>
              <a:buNone/>
            </a:pPr>
            <a:r>
              <a:rPr b="1" lang="en" sz="1650">
                <a:solidFill>
                  <a:schemeClr val="dk1"/>
                </a:solidFill>
                <a:latin typeface="Roboto Mono"/>
                <a:ea typeface="Roboto Mono"/>
                <a:cs typeface="Roboto Mono"/>
                <a:sym typeface="Roboto Mono"/>
              </a:rPr>
              <a:t>INDIGO</a:t>
            </a:r>
            <a:endParaRPr b="1" sz="1650">
              <a:solidFill>
                <a:schemeClr val="dk1"/>
              </a:solidFill>
              <a:latin typeface="Roboto Mono"/>
              <a:ea typeface="Roboto Mono"/>
              <a:cs typeface="Roboto Mono"/>
              <a:sym typeface="Roboto Mono"/>
            </a:endParaRPr>
          </a:p>
          <a:p>
            <a:pPr indent="0" lvl="0" marL="0" rtl="0" algn="ctr">
              <a:lnSpc>
                <a:spcPct val="150000"/>
              </a:lnSpc>
              <a:spcBef>
                <a:spcPts val="0"/>
              </a:spcBef>
              <a:spcAft>
                <a:spcPts val="0"/>
              </a:spcAft>
              <a:buNone/>
            </a:pPr>
            <a:r>
              <a:rPr b="1" lang="en" sz="1650">
                <a:solidFill>
                  <a:schemeClr val="dk1"/>
                </a:solidFill>
                <a:latin typeface="Roboto Mono"/>
                <a:ea typeface="Roboto Mono"/>
                <a:cs typeface="Roboto Mono"/>
                <a:sym typeface="Roboto Mono"/>
              </a:rPr>
              <a:t>PURPLE</a:t>
            </a:r>
            <a:endParaRPr b="1" sz="1650">
              <a:solidFill>
                <a:schemeClr val="dk1"/>
              </a:solidFill>
              <a:latin typeface="Roboto Mono"/>
              <a:ea typeface="Roboto Mono"/>
              <a:cs typeface="Roboto Mono"/>
              <a:sym typeface="Roboto Mono"/>
            </a:endParaRPr>
          </a:p>
          <a:p>
            <a:pPr indent="0" lvl="0" marL="0" rtl="0" algn="ctr">
              <a:lnSpc>
                <a:spcPct val="150000"/>
              </a:lnSpc>
              <a:spcBef>
                <a:spcPts val="0"/>
              </a:spcBef>
              <a:spcAft>
                <a:spcPts val="0"/>
              </a:spcAft>
              <a:buNone/>
            </a:pPr>
            <a:r>
              <a:rPr b="1" lang="en" sz="1650">
                <a:solidFill>
                  <a:schemeClr val="dk1"/>
                </a:solidFill>
                <a:latin typeface="Roboto Mono"/>
                <a:ea typeface="Roboto Mono"/>
                <a:cs typeface="Roboto Mono"/>
                <a:sym typeface="Roboto Mono"/>
              </a:rPr>
              <a:t>PINK</a:t>
            </a:r>
            <a:endParaRPr b="1" sz="1650">
              <a:solidFill>
                <a:schemeClr val="dk1"/>
              </a:solidFill>
              <a:latin typeface="Roboto Mono"/>
              <a:ea typeface="Roboto Mono"/>
              <a:cs typeface="Roboto Mono"/>
              <a:sym typeface="Roboto Mono"/>
            </a:endParaRPr>
          </a:p>
          <a:p>
            <a:pPr indent="0" lvl="0" marL="0" rtl="0" algn="ctr">
              <a:lnSpc>
                <a:spcPct val="150000"/>
              </a:lnSpc>
              <a:spcBef>
                <a:spcPts val="0"/>
              </a:spcBef>
              <a:spcAft>
                <a:spcPts val="0"/>
              </a:spcAft>
              <a:buNone/>
            </a:pPr>
            <a:r>
              <a:rPr b="1" lang="en" sz="1650">
                <a:solidFill>
                  <a:schemeClr val="dk1"/>
                </a:solidFill>
                <a:latin typeface="Roboto Mono"/>
                <a:ea typeface="Roboto Mono"/>
                <a:cs typeface="Roboto Mono"/>
                <a:sym typeface="Roboto Mono"/>
              </a:rPr>
              <a:t>GOLD</a:t>
            </a:r>
            <a:endParaRPr b="1" sz="1650">
              <a:solidFill>
                <a:schemeClr val="dk1"/>
              </a:solidFill>
              <a:latin typeface="Roboto Mono"/>
              <a:ea typeface="Roboto Mono"/>
              <a:cs typeface="Roboto Mono"/>
              <a:sym typeface="Roboto Mono"/>
            </a:endParaRPr>
          </a:p>
        </p:txBody>
      </p:sp>
      <p:sp>
        <p:nvSpPr>
          <p:cNvPr id="180" name="Google Shape;180;p59"/>
          <p:cNvSpPr txBox="1"/>
          <p:nvPr/>
        </p:nvSpPr>
        <p:spPr>
          <a:xfrm>
            <a:off x="2072200" y="1025800"/>
            <a:ext cx="3982800" cy="34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1000"/>
              </a:spcAft>
              <a:buNone/>
            </a:pPr>
            <a:r>
              <a:rPr b="1" lang="en" sz="1800">
                <a:solidFill>
                  <a:srgbClr val="CC0000"/>
                </a:solidFill>
                <a:latin typeface="Roboto"/>
                <a:ea typeface="Roboto"/>
                <a:cs typeface="Roboto"/>
                <a:sym typeface="Roboto"/>
              </a:rPr>
              <a:t>Recall: What is a Unit?</a:t>
            </a:r>
            <a:endParaRPr b="1" sz="1800">
              <a:solidFill>
                <a:srgbClr val="CC0000"/>
              </a:solidFill>
              <a:highlight>
                <a:srgbClr val="000000"/>
              </a:highlight>
              <a:latin typeface="Roboto"/>
              <a:ea typeface="Roboto"/>
              <a:cs typeface="Roboto"/>
              <a:sym typeface="Roboto"/>
            </a:endParaRPr>
          </a:p>
        </p:txBody>
      </p:sp>
      <p:sp>
        <p:nvSpPr>
          <p:cNvPr id="181" name="Google Shape;181;p59"/>
          <p:cNvSpPr txBox="1"/>
          <p:nvPr/>
        </p:nvSpPr>
        <p:spPr>
          <a:xfrm>
            <a:off x="2072200" y="3692800"/>
            <a:ext cx="5838300" cy="34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1000"/>
              </a:spcAft>
              <a:buNone/>
            </a:pPr>
            <a:r>
              <a:rPr b="1" lang="en" sz="1800">
                <a:solidFill>
                  <a:srgbClr val="F40E94"/>
                </a:solidFill>
                <a:latin typeface="Roboto"/>
                <a:ea typeface="Roboto"/>
                <a:cs typeface="Roboto"/>
                <a:sym typeface="Roboto"/>
              </a:rPr>
              <a:t>Videos &amp; Practice: Comparing Numbers, Shapes</a:t>
            </a:r>
            <a:endParaRPr b="1" sz="1800">
              <a:solidFill>
                <a:srgbClr val="F40E94"/>
              </a:solidFill>
              <a:highlight>
                <a:srgbClr val="000000"/>
              </a:highlight>
              <a:latin typeface="Roboto"/>
              <a:ea typeface="Roboto"/>
              <a:cs typeface="Roboto"/>
              <a:sym typeface="Roboto"/>
            </a:endParaRPr>
          </a:p>
        </p:txBody>
      </p:sp>
      <p:sp>
        <p:nvSpPr>
          <p:cNvPr id="182" name="Google Shape;182;p59"/>
          <p:cNvSpPr txBox="1"/>
          <p:nvPr/>
        </p:nvSpPr>
        <p:spPr>
          <a:xfrm>
            <a:off x="2072200" y="1406800"/>
            <a:ext cx="5838300" cy="34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1000"/>
              </a:spcAft>
              <a:buNone/>
            </a:pPr>
            <a:r>
              <a:rPr b="1" lang="en" sz="1800">
                <a:solidFill>
                  <a:srgbClr val="FF9900"/>
                </a:solidFill>
                <a:latin typeface="Roboto"/>
                <a:ea typeface="Roboto"/>
                <a:cs typeface="Roboto"/>
                <a:sym typeface="Roboto"/>
              </a:rPr>
              <a:t>Overview | Goals &amp; Objectives</a:t>
            </a:r>
            <a:endParaRPr b="1" sz="1800">
              <a:solidFill>
                <a:srgbClr val="FF9900"/>
              </a:solidFill>
              <a:highlight>
                <a:srgbClr val="000000"/>
              </a:highlight>
              <a:latin typeface="Roboto"/>
              <a:ea typeface="Roboto"/>
              <a:cs typeface="Roboto"/>
              <a:sym typeface="Roboto"/>
            </a:endParaRPr>
          </a:p>
        </p:txBody>
      </p:sp>
      <p:sp>
        <p:nvSpPr>
          <p:cNvPr id="183" name="Google Shape;183;p59"/>
          <p:cNvSpPr txBox="1"/>
          <p:nvPr/>
        </p:nvSpPr>
        <p:spPr>
          <a:xfrm>
            <a:off x="2072200" y="1787800"/>
            <a:ext cx="5838300" cy="34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1000"/>
              </a:spcAft>
              <a:buNone/>
            </a:pPr>
            <a:r>
              <a:rPr b="1" lang="en" sz="1800">
                <a:solidFill>
                  <a:srgbClr val="F2D901"/>
                </a:solidFill>
                <a:latin typeface="Roboto"/>
                <a:ea typeface="Roboto"/>
                <a:cs typeface="Roboto"/>
                <a:sym typeface="Roboto"/>
              </a:rPr>
              <a:t>Lesson: Counting and Naming Fractional Units</a:t>
            </a:r>
            <a:endParaRPr b="1" sz="1800">
              <a:solidFill>
                <a:srgbClr val="F2D901"/>
              </a:solidFill>
              <a:highlight>
                <a:srgbClr val="000000"/>
              </a:highlight>
              <a:latin typeface="Roboto"/>
              <a:ea typeface="Roboto"/>
              <a:cs typeface="Roboto"/>
              <a:sym typeface="Roboto"/>
            </a:endParaRPr>
          </a:p>
        </p:txBody>
      </p:sp>
      <p:sp>
        <p:nvSpPr>
          <p:cNvPr id="184" name="Google Shape;184;p59"/>
          <p:cNvSpPr txBox="1"/>
          <p:nvPr/>
        </p:nvSpPr>
        <p:spPr>
          <a:xfrm>
            <a:off x="2072200" y="2168800"/>
            <a:ext cx="5713800" cy="34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1000"/>
              </a:spcAft>
              <a:buNone/>
            </a:pPr>
            <a:r>
              <a:rPr b="1" lang="en" sz="1750">
                <a:solidFill>
                  <a:srgbClr val="6AA84F"/>
                </a:solidFill>
                <a:latin typeface="Roboto"/>
                <a:ea typeface="Roboto"/>
                <a:cs typeface="Roboto"/>
                <a:sym typeface="Roboto"/>
              </a:rPr>
              <a:t>Discussions </a:t>
            </a:r>
            <a:r>
              <a:rPr b="1" lang="en" sz="1750">
                <a:solidFill>
                  <a:srgbClr val="6AA84F"/>
                </a:solidFill>
                <a:latin typeface="Roboto"/>
                <a:ea typeface="Roboto"/>
                <a:cs typeface="Roboto"/>
                <a:sym typeface="Roboto"/>
              </a:rPr>
              <a:t>| Notice &amp; Wonder | Learning Checks </a:t>
            </a:r>
            <a:endParaRPr b="1" sz="1750">
              <a:solidFill>
                <a:srgbClr val="6AA84F"/>
              </a:solidFill>
              <a:highlight>
                <a:srgbClr val="000000"/>
              </a:highlight>
              <a:latin typeface="Roboto"/>
              <a:ea typeface="Roboto"/>
              <a:cs typeface="Roboto"/>
              <a:sym typeface="Roboto"/>
            </a:endParaRPr>
          </a:p>
        </p:txBody>
      </p:sp>
      <p:sp>
        <p:nvSpPr>
          <p:cNvPr id="185" name="Google Shape;185;p59"/>
          <p:cNvSpPr txBox="1"/>
          <p:nvPr/>
        </p:nvSpPr>
        <p:spPr>
          <a:xfrm>
            <a:off x="2072200" y="2549800"/>
            <a:ext cx="6546300" cy="34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1000"/>
              </a:spcAft>
              <a:buNone/>
            </a:pPr>
            <a:r>
              <a:rPr b="1" lang="en" sz="1800">
                <a:solidFill>
                  <a:srgbClr val="1155CC"/>
                </a:solidFill>
                <a:latin typeface="Roboto"/>
                <a:ea typeface="Roboto"/>
                <a:cs typeface="Roboto"/>
                <a:sym typeface="Roboto"/>
              </a:rPr>
              <a:t>Discussion: </a:t>
            </a:r>
            <a:r>
              <a:rPr b="1" lang="en" sz="1800">
                <a:solidFill>
                  <a:srgbClr val="1155CC"/>
                </a:solidFill>
                <a:latin typeface="Roboto"/>
                <a:ea typeface="Roboto"/>
                <a:cs typeface="Roboto"/>
                <a:sym typeface="Roboto"/>
              </a:rPr>
              <a:t>Millionaire Stats | Flag Fractions</a:t>
            </a:r>
            <a:endParaRPr b="1" sz="1800">
              <a:solidFill>
                <a:srgbClr val="1155CC"/>
              </a:solidFill>
              <a:latin typeface="Roboto"/>
              <a:ea typeface="Roboto"/>
              <a:cs typeface="Roboto"/>
              <a:sym typeface="Roboto"/>
            </a:endParaRPr>
          </a:p>
        </p:txBody>
      </p:sp>
      <p:sp>
        <p:nvSpPr>
          <p:cNvPr id="186" name="Google Shape;186;p59"/>
          <p:cNvSpPr txBox="1"/>
          <p:nvPr/>
        </p:nvSpPr>
        <p:spPr>
          <a:xfrm>
            <a:off x="2072200" y="2930800"/>
            <a:ext cx="6424200" cy="34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1000"/>
              </a:spcAft>
              <a:buNone/>
            </a:pPr>
            <a:r>
              <a:rPr b="1" lang="en" sz="1800">
                <a:solidFill>
                  <a:srgbClr val="351C75"/>
                </a:solidFill>
                <a:latin typeface="Roboto"/>
                <a:ea typeface="Roboto"/>
                <a:cs typeface="Roboto"/>
                <a:sym typeface="Roboto"/>
              </a:rPr>
              <a:t>Independent Review Activities</a:t>
            </a:r>
            <a:endParaRPr b="1" sz="1800">
              <a:solidFill>
                <a:srgbClr val="351C75"/>
              </a:solidFill>
              <a:latin typeface="Roboto"/>
              <a:ea typeface="Roboto"/>
              <a:cs typeface="Roboto"/>
              <a:sym typeface="Roboto"/>
            </a:endParaRPr>
          </a:p>
        </p:txBody>
      </p:sp>
      <p:sp>
        <p:nvSpPr>
          <p:cNvPr id="187" name="Google Shape;187;p59"/>
          <p:cNvSpPr txBox="1"/>
          <p:nvPr/>
        </p:nvSpPr>
        <p:spPr>
          <a:xfrm>
            <a:off x="2072200" y="3311800"/>
            <a:ext cx="6424200" cy="34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1000"/>
              </a:spcAft>
              <a:buNone/>
            </a:pPr>
            <a:r>
              <a:rPr b="1" lang="en" sz="1800">
                <a:solidFill>
                  <a:srgbClr val="D74BFF"/>
                </a:solidFill>
                <a:latin typeface="Roboto"/>
                <a:ea typeface="Roboto"/>
                <a:cs typeface="Roboto"/>
                <a:sym typeface="Roboto"/>
              </a:rPr>
              <a:t>Post-Test</a:t>
            </a:r>
            <a:endParaRPr b="1" sz="1800">
              <a:solidFill>
                <a:srgbClr val="D74BFF"/>
              </a:solidFill>
              <a:latin typeface="Roboto"/>
              <a:ea typeface="Roboto"/>
              <a:cs typeface="Roboto"/>
              <a:sym typeface="Roboto"/>
            </a:endParaRPr>
          </a:p>
        </p:txBody>
      </p:sp>
      <p:sp>
        <p:nvSpPr>
          <p:cNvPr id="188" name="Google Shape;188;p59"/>
          <p:cNvSpPr txBox="1"/>
          <p:nvPr/>
        </p:nvSpPr>
        <p:spPr>
          <a:xfrm>
            <a:off x="2149550" y="4073800"/>
            <a:ext cx="3223200" cy="347100"/>
          </a:xfrm>
          <a:prstGeom prst="rect">
            <a:avLst/>
          </a:prstGeom>
          <a:gradFill>
            <a:gsLst>
              <a:gs pos="0">
                <a:srgbClr val="FFC002"/>
              </a:gs>
              <a:gs pos="100000">
                <a:srgbClr val="AF8408"/>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1000"/>
              </a:spcAft>
              <a:buNone/>
            </a:pPr>
            <a:r>
              <a:rPr b="1" lang="en" sz="1800">
                <a:solidFill>
                  <a:srgbClr val="FFFFFF"/>
                </a:solidFill>
                <a:latin typeface="Roboto"/>
                <a:ea typeface="Roboto"/>
                <a:cs typeface="Roboto"/>
                <a:sym typeface="Roboto"/>
              </a:rPr>
              <a:t>Brainstorm</a:t>
            </a:r>
            <a:r>
              <a:rPr b="1" lang="en" sz="1800">
                <a:solidFill>
                  <a:srgbClr val="FFFFFF"/>
                </a:solidFill>
                <a:latin typeface="Roboto"/>
                <a:ea typeface="Roboto"/>
                <a:cs typeface="Roboto"/>
                <a:sym typeface="Roboto"/>
              </a:rPr>
              <a:t>: Burger Wars</a:t>
            </a:r>
            <a:endParaRPr b="1" sz="1800">
              <a:solidFill>
                <a:srgbClr val="FFFFFF"/>
              </a:solidFill>
              <a:latin typeface="Roboto"/>
              <a:ea typeface="Roboto"/>
              <a:cs typeface="Roboto"/>
              <a:sym typeface="Roboto"/>
            </a:endParaRPr>
          </a:p>
        </p:txBody>
      </p:sp>
      <p:pic>
        <p:nvPicPr>
          <p:cNvPr id="189" name="Google Shape;189;p59"/>
          <p:cNvPicPr preferRelativeResize="0"/>
          <p:nvPr/>
        </p:nvPicPr>
        <p:blipFill>
          <a:blip r:embed="rId5">
            <a:alphaModFix/>
          </a:blip>
          <a:stretch>
            <a:fillRect/>
          </a:stretch>
        </p:blipFill>
        <p:spPr>
          <a:xfrm>
            <a:off x="283225" y="3646300"/>
            <a:ext cx="431974" cy="347100"/>
          </a:xfrm>
          <a:prstGeom prst="rect">
            <a:avLst/>
          </a:prstGeom>
          <a:noFill/>
          <a:ln>
            <a:noFill/>
          </a:ln>
        </p:spPr>
      </p:pic>
      <p:pic>
        <p:nvPicPr>
          <p:cNvPr id="190" name="Google Shape;190;p59"/>
          <p:cNvPicPr preferRelativeResize="0"/>
          <p:nvPr/>
        </p:nvPicPr>
        <p:blipFill>
          <a:blip r:embed="rId5">
            <a:alphaModFix/>
          </a:blip>
          <a:stretch>
            <a:fillRect/>
          </a:stretch>
        </p:blipFill>
        <p:spPr>
          <a:xfrm>
            <a:off x="283225" y="3268387"/>
            <a:ext cx="431974" cy="3471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51AB2A"/>
            </a:gs>
            <a:gs pos="100000">
              <a:srgbClr val="203E13"/>
            </a:gs>
          </a:gsLst>
          <a:path path="circle">
            <a:fillToRect b="50%" l="50%" r="50%" t="50%"/>
          </a:path>
          <a:tileRect/>
        </a:gradFill>
      </p:bgPr>
    </p:bg>
    <p:spTree>
      <p:nvGrpSpPr>
        <p:cNvPr id="602" name="Shape 602"/>
        <p:cNvGrpSpPr/>
        <p:nvPr/>
      </p:nvGrpSpPr>
      <p:grpSpPr>
        <a:xfrm>
          <a:off x="0" y="0"/>
          <a:ext cx="0" cy="0"/>
          <a:chOff x="0" y="0"/>
          <a:chExt cx="0" cy="0"/>
        </a:xfrm>
      </p:grpSpPr>
      <p:pic>
        <p:nvPicPr>
          <p:cNvPr id="603" name="Google Shape;603;p86"/>
          <p:cNvPicPr preferRelativeResize="0"/>
          <p:nvPr/>
        </p:nvPicPr>
        <p:blipFill>
          <a:blip r:embed="rId3">
            <a:alphaModFix/>
          </a:blip>
          <a:stretch>
            <a:fillRect/>
          </a:stretch>
        </p:blipFill>
        <p:spPr>
          <a:xfrm>
            <a:off x="3337454" y="3462025"/>
            <a:ext cx="2469093" cy="1906371"/>
          </a:xfrm>
          <a:prstGeom prst="rect">
            <a:avLst/>
          </a:prstGeom>
          <a:noFill/>
          <a:ln>
            <a:noFill/>
          </a:ln>
        </p:spPr>
      </p:pic>
      <p:sp>
        <p:nvSpPr>
          <p:cNvPr id="604" name="Google Shape;604;p86"/>
          <p:cNvSpPr txBox="1"/>
          <p:nvPr/>
        </p:nvSpPr>
        <p:spPr>
          <a:xfrm>
            <a:off x="73650" y="1076100"/>
            <a:ext cx="9070500" cy="34401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 sz="2100">
                <a:solidFill>
                  <a:schemeClr val="dk1"/>
                </a:solidFill>
                <a:latin typeface="Montserrat"/>
                <a:ea typeface="Montserrat"/>
                <a:cs typeface="Montserrat"/>
                <a:sym typeface="Montserrat"/>
              </a:rPr>
              <a:t>Put a finger down if…</a:t>
            </a:r>
            <a:endParaRPr sz="2100">
              <a:solidFill>
                <a:schemeClr val="dk1"/>
              </a:solidFill>
              <a:latin typeface="Montserrat"/>
              <a:ea typeface="Montserrat"/>
              <a:cs typeface="Montserrat"/>
              <a:sym typeface="Montserrat"/>
            </a:endParaRPr>
          </a:p>
          <a:p>
            <a:pPr indent="-342900" lvl="0" marL="457200" rtl="0" algn="l">
              <a:lnSpc>
                <a:spcPct val="150000"/>
              </a:lnSpc>
              <a:spcBef>
                <a:spcPts val="0"/>
              </a:spcBef>
              <a:spcAft>
                <a:spcPts val="0"/>
              </a:spcAft>
              <a:buClr>
                <a:schemeClr val="dk1"/>
              </a:buClr>
              <a:buSzPts val="1800"/>
              <a:buFont typeface="Montserrat"/>
              <a:buChar char="●"/>
            </a:pPr>
            <a:r>
              <a:rPr lang="en" sz="1800">
                <a:solidFill>
                  <a:schemeClr val="dk1"/>
                </a:solidFill>
                <a:latin typeface="Montserrat"/>
                <a:ea typeface="Montserrat"/>
                <a:cs typeface="Montserrat"/>
                <a:sym typeface="Montserrat"/>
              </a:rPr>
              <a:t>Y</a:t>
            </a:r>
            <a:r>
              <a:rPr lang="en" sz="1800">
                <a:solidFill>
                  <a:schemeClr val="dk1"/>
                </a:solidFill>
                <a:latin typeface="Montserrat"/>
                <a:ea typeface="Montserrat"/>
                <a:cs typeface="Montserrat"/>
                <a:sym typeface="Montserrat"/>
              </a:rPr>
              <a:t>ou said, “</a:t>
            </a:r>
            <a:r>
              <a:rPr lang="en" sz="1800">
                <a:solidFill>
                  <a:schemeClr val="dk1"/>
                </a:solidFill>
                <a:latin typeface="Montserrat"/>
                <a:ea typeface="Montserrat"/>
                <a:cs typeface="Montserrat"/>
                <a:sym typeface="Montserrat"/>
              </a:rPr>
              <a:t>This pizza is </a:t>
            </a:r>
            <a:r>
              <a:rPr lang="en" sz="1800" u="sng">
                <a:solidFill>
                  <a:schemeClr val="dk1"/>
                </a:solidFill>
                <a:latin typeface="Montserrat"/>
                <a:ea typeface="Montserrat"/>
                <a:cs typeface="Montserrat"/>
                <a:sym typeface="Montserrat"/>
              </a:rPr>
              <a:t>whole,</a:t>
            </a:r>
            <a:r>
              <a:rPr lang="en" sz="1800">
                <a:solidFill>
                  <a:schemeClr val="dk1"/>
                </a:solidFill>
                <a:latin typeface="Montserrat"/>
                <a:ea typeface="Montserrat"/>
                <a:cs typeface="Montserrat"/>
                <a:sym typeface="Montserrat"/>
              </a:rPr>
              <a:t> and cut into </a:t>
            </a:r>
            <a:r>
              <a:rPr lang="en" sz="1800" u="sng">
                <a:solidFill>
                  <a:schemeClr val="dk1"/>
                </a:solidFill>
                <a:latin typeface="Montserrat"/>
                <a:ea typeface="Montserrat"/>
                <a:cs typeface="Montserrat"/>
                <a:sym typeface="Montserrat"/>
              </a:rPr>
              <a:t>halves/fourths.</a:t>
            </a:r>
            <a:r>
              <a:rPr lang="en" sz="1800">
                <a:solidFill>
                  <a:schemeClr val="dk1"/>
                </a:solidFill>
                <a:latin typeface="Montserrat"/>
                <a:ea typeface="Montserrat"/>
                <a:cs typeface="Montserrat"/>
                <a:sym typeface="Montserrat"/>
              </a:rPr>
              <a:t>”</a:t>
            </a:r>
            <a:endParaRPr sz="1800" u="sng">
              <a:solidFill>
                <a:schemeClr val="dk1"/>
              </a:solidFill>
              <a:latin typeface="Montserrat"/>
              <a:ea typeface="Montserrat"/>
              <a:cs typeface="Montserrat"/>
              <a:sym typeface="Montserrat"/>
            </a:endParaRPr>
          </a:p>
          <a:p>
            <a:pPr indent="-342900" lvl="0" marL="457200" rtl="0" algn="l">
              <a:lnSpc>
                <a:spcPct val="150000"/>
              </a:lnSpc>
              <a:spcBef>
                <a:spcPts val="0"/>
              </a:spcBef>
              <a:spcAft>
                <a:spcPts val="0"/>
              </a:spcAft>
              <a:buClr>
                <a:schemeClr val="dk1"/>
              </a:buClr>
              <a:buSzPts val="1800"/>
              <a:buFont typeface="Montserrat"/>
              <a:buChar char="●"/>
            </a:pPr>
            <a:r>
              <a:rPr lang="en" sz="1800">
                <a:solidFill>
                  <a:schemeClr val="dk1"/>
                </a:solidFill>
                <a:latin typeface="Montserrat"/>
                <a:ea typeface="Montserrat"/>
                <a:cs typeface="Montserrat"/>
                <a:sym typeface="Montserrat"/>
              </a:rPr>
              <a:t>You identified fractional units of national flags as </a:t>
            </a:r>
            <a:r>
              <a:rPr lang="en" sz="1800" u="sng">
                <a:solidFill>
                  <a:schemeClr val="dk1"/>
                </a:solidFill>
                <a:latin typeface="Montserrat"/>
                <a:ea typeface="Montserrat"/>
                <a:cs typeface="Montserrat"/>
                <a:sym typeface="Montserrat"/>
              </a:rPr>
              <a:t>halves/thirds/fourths</a:t>
            </a:r>
            <a:r>
              <a:rPr lang="en" sz="1800">
                <a:solidFill>
                  <a:schemeClr val="dk1"/>
                </a:solidFill>
                <a:latin typeface="Montserrat"/>
                <a:ea typeface="Montserrat"/>
                <a:cs typeface="Montserrat"/>
                <a:sym typeface="Montserrat"/>
              </a:rPr>
              <a:t>, and wrote </a:t>
            </a:r>
            <a:r>
              <a:rPr lang="en" sz="1800" u="sng">
                <a:solidFill>
                  <a:schemeClr val="dk1"/>
                </a:solidFill>
                <a:latin typeface="Montserrat"/>
                <a:ea typeface="Montserrat"/>
                <a:cs typeface="Montserrat"/>
                <a:sym typeface="Montserrat"/>
              </a:rPr>
              <a:t>½, ⅓, and ¼</a:t>
            </a:r>
            <a:r>
              <a:rPr lang="en" sz="1800">
                <a:solidFill>
                  <a:schemeClr val="dk1"/>
                </a:solidFill>
                <a:latin typeface="Montserrat"/>
                <a:ea typeface="Montserrat"/>
                <a:cs typeface="Montserrat"/>
                <a:sym typeface="Montserrat"/>
              </a:rPr>
              <a:t> in numerical form for each of the flags’ parts.</a:t>
            </a:r>
            <a:endParaRPr sz="1800">
              <a:solidFill>
                <a:schemeClr val="dk1"/>
              </a:solidFill>
              <a:latin typeface="Montserrat"/>
              <a:ea typeface="Montserrat"/>
              <a:cs typeface="Montserrat"/>
              <a:sym typeface="Montserrat"/>
            </a:endParaRPr>
          </a:p>
          <a:p>
            <a:pPr indent="-342900" lvl="0" marL="457200" rtl="0" algn="l">
              <a:lnSpc>
                <a:spcPct val="150000"/>
              </a:lnSpc>
              <a:spcBef>
                <a:spcPts val="0"/>
              </a:spcBef>
              <a:spcAft>
                <a:spcPts val="0"/>
              </a:spcAft>
              <a:buClr>
                <a:schemeClr val="dk1"/>
              </a:buClr>
              <a:buSzPts val="1800"/>
              <a:buFont typeface="Montserrat"/>
              <a:buChar char="●"/>
            </a:pPr>
            <a:r>
              <a:rPr lang="en" sz="1800">
                <a:solidFill>
                  <a:schemeClr val="dk1"/>
                </a:solidFill>
                <a:latin typeface="Montserrat"/>
                <a:ea typeface="Montserrat"/>
                <a:cs typeface="Montserrat"/>
                <a:sym typeface="Montserrat"/>
              </a:rPr>
              <a:t>Y</a:t>
            </a:r>
            <a:r>
              <a:rPr lang="en" sz="1800">
                <a:solidFill>
                  <a:schemeClr val="dk1"/>
                </a:solidFill>
                <a:latin typeface="Montserrat"/>
                <a:ea typeface="Montserrat"/>
                <a:cs typeface="Montserrat"/>
                <a:sym typeface="Montserrat"/>
              </a:rPr>
              <a:t>ou were able to see which Pride flags display colors in </a:t>
            </a:r>
            <a:r>
              <a:rPr lang="en" sz="1800" u="sng">
                <a:solidFill>
                  <a:schemeClr val="dk1"/>
                </a:solidFill>
                <a:latin typeface="Montserrat"/>
                <a:ea typeface="Montserrat"/>
                <a:cs typeface="Montserrat"/>
                <a:sym typeface="Montserrat"/>
              </a:rPr>
              <a:t>sixths, sevenths, and eighths</a:t>
            </a:r>
            <a:r>
              <a:rPr lang="en" sz="1800">
                <a:solidFill>
                  <a:schemeClr val="dk1"/>
                </a:solidFill>
                <a:latin typeface="Montserrat"/>
                <a:ea typeface="Montserrat"/>
                <a:cs typeface="Montserrat"/>
                <a:sym typeface="Montserrat"/>
              </a:rPr>
              <a:t>.</a:t>
            </a:r>
            <a:endParaRPr sz="1800">
              <a:solidFill>
                <a:schemeClr val="dk1"/>
              </a:solidFill>
              <a:latin typeface="Montserrat"/>
              <a:ea typeface="Montserrat"/>
              <a:cs typeface="Montserrat"/>
              <a:sym typeface="Montserrat"/>
            </a:endParaRPr>
          </a:p>
          <a:p>
            <a:pPr indent="-342900" lvl="0" marL="457200" rtl="0" algn="l">
              <a:lnSpc>
                <a:spcPct val="150000"/>
              </a:lnSpc>
              <a:spcBef>
                <a:spcPts val="0"/>
              </a:spcBef>
              <a:spcAft>
                <a:spcPts val="0"/>
              </a:spcAft>
              <a:buClr>
                <a:schemeClr val="dk1"/>
              </a:buClr>
              <a:buSzPts val="1800"/>
              <a:buFont typeface="Montserrat"/>
              <a:buChar char="●"/>
            </a:pPr>
            <a:r>
              <a:rPr lang="en" sz="1800">
                <a:solidFill>
                  <a:schemeClr val="dk1"/>
                </a:solidFill>
                <a:latin typeface="Montserrat"/>
                <a:ea typeface="Montserrat"/>
                <a:cs typeface="Montserrat"/>
                <a:sym typeface="Montserrat"/>
              </a:rPr>
              <a:t>I can name a unit fraction by remembering the </a:t>
            </a:r>
            <a:r>
              <a:rPr lang="en" sz="1800">
                <a:solidFill>
                  <a:schemeClr val="dk1"/>
                </a:solidFill>
                <a:latin typeface="Montserrat"/>
                <a:ea typeface="Montserrat"/>
                <a:cs typeface="Montserrat"/>
                <a:sym typeface="Montserrat"/>
              </a:rPr>
              <a:t>denominator’s</a:t>
            </a:r>
            <a:r>
              <a:rPr lang="en" sz="1800">
                <a:solidFill>
                  <a:schemeClr val="dk1"/>
                </a:solidFill>
                <a:latin typeface="Montserrat"/>
                <a:ea typeface="Montserrat"/>
                <a:cs typeface="Montserrat"/>
                <a:sym typeface="Montserrat"/>
              </a:rPr>
              <a:t> </a:t>
            </a:r>
            <a:r>
              <a:rPr i="1" lang="en" sz="1800">
                <a:solidFill>
                  <a:schemeClr val="dk1"/>
                </a:solidFill>
                <a:latin typeface="Montserrat"/>
                <a:ea typeface="Montserrat"/>
                <a:cs typeface="Montserrat"/>
                <a:sym typeface="Montserrat"/>
              </a:rPr>
              <a:t>ordinal</a:t>
            </a:r>
            <a:r>
              <a:rPr lang="en" sz="1800">
                <a:solidFill>
                  <a:schemeClr val="dk1"/>
                </a:solidFill>
                <a:latin typeface="Montserrat"/>
                <a:ea typeface="Montserrat"/>
                <a:cs typeface="Montserrat"/>
                <a:sym typeface="Montserrat"/>
              </a:rPr>
              <a:t> number.</a:t>
            </a:r>
            <a:endParaRPr sz="1800">
              <a:solidFill>
                <a:schemeClr val="dk1"/>
              </a:solidFill>
              <a:latin typeface="Montserrat"/>
              <a:ea typeface="Montserrat"/>
              <a:cs typeface="Montserrat"/>
              <a:sym typeface="Montserrat"/>
            </a:endParaRPr>
          </a:p>
        </p:txBody>
      </p:sp>
      <p:sp>
        <p:nvSpPr>
          <p:cNvPr id="605" name="Google Shape;605;p86"/>
          <p:cNvSpPr txBox="1"/>
          <p:nvPr/>
        </p:nvSpPr>
        <p:spPr>
          <a:xfrm>
            <a:off x="5589325" y="4720750"/>
            <a:ext cx="3555000" cy="424500"/>
          </a:xfrm>
          <a:prstGeom prst="rect">
            <a:avLst/>
          </a:prstGeom>
          <a:gradFill>
            <a:gsLst>
              <a:gs pos="0">
                <a:srgbClr val="515151"/>
              </a:gs>
              <a:gs pos="100000">
                <a:srgbClr val="101010"/>
              </a:gs>
            </a:gsLst>
            <a:lin ang="5400012" scaled="0"/>
          </a:gra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rgbClr val="00FF00"/>
                </a:solidFill>
                <a:latin typeface="Varela Round"/>
                <a:ea typeface="Varela Round"/>
                <a:cs typeface="Varela Round"/>
                <a:sym typeface="Varela Round"/>
              </a:rPr>
              <a:t>Put a finger down for every yes</a:t>
            </a:r>
            <a:endParaRPr b="1" sz="1800">
              <a:solidFill>
                <a:srgbClr val="00FF00"/>
              </a:solidFill>
              <a:latin typeface="Varela Round"/>
              <a:ea typeface="Varela Round"/>
              <a:cs typeface="Varela Round"/>
              <a:sym typeface="Varela Round"/>
            </a:endParaRPr>
          </a:p>
        </p:txBody>
      </p:sp>
      <p:sp>
        <p:nvSpPr>
          <p:cNvPr id="606" name="Google Shape;606;p86"/>
          <p:cNvSpPr txBox="1"/>
          <p:nvPr>
            <p:ph idx="4294967295" type="title"/>
          </p:nvPr>
        </p:nvSpPr>
        <p:spPr>
          <a:xfrm>
            <a:off x="311700" y="74250"/>
            <a:ext cx="8520600" cy="8838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latin typeface="Luckiest Guy"/>
                <a:ea typeface="Luckiest Guy"/>
                <a:cs typeface="Luckiest Guy"/>
                <a:sym typeface="Luckiest Guy"/>
              </a:rPr>
              <a:t>Quick Check in</a:t>
            </a:r>
            <a:r>
              <a:rPr lang="en"/>
              <a:t> “Put a finger down”</a:t>
            </a:r>
            <a:endParaRPr/>
          </a:p>
          <a:p>
            <a:pPr indent="0" lvl="0" marL="0" rtl="0" algn="ctr">
              <a:spcBef>
                <a:spcPts val="0"/>
              </a:spcBef>
              <a:spcAft>
                <a:spcPts val="0"/>
              </a:spcAft>
              <a:buNone/>
            </a:pPr>
            <a:r>
              <a:rPr lang="en" sz="2688"/>
              <a:t>Objective #1 I can recognize fractional units of a whole</a:t>
            </a:r>
            <a:endParaRPr sz="2688"/>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48208"/>
            </a:gs>
            <a:gs pos="100000">
              <a:srgbClr val="703E08"/>
            </a:gs>
          </a:gsLst>
          <a:path path="circle">
            <a:fillToRect b="50%" l="50%" r="50%" t="50%"/>
          </a:path>
          <a:tileRect/>
        </a:gradFill>
      </p:bgPr>
    </p:bg>
    <p:spTree>
      <p:nvGrpSpPr>
        <p:cNvPr id="610" name="Shape 610"/>
        <p:cNvGrpSpPr/>
        <p:nvPr/>
      </p:nvGrpSpPr>
      <p:grpSpPr>
        <a:xfrm>
          <a:off x="0" y="0"/>
          <a:ext cx="0" cy="0"/>
          <a:chOff x="0" y="0"/>
          <a:chExt cx="0" cy="0"/>
        </a:xfrm>
      </p:grpSpPr>
      <p:sp>
        <p:nvSpPr>
          <p:cNvPr id="611" name="Google Shape;611;p87"/>
          <p:cNvSpPr txBox="1"/>
          <p:nvPr/>
        </p:nvSpPr>
        <p:spPr>
          <a:xfrm>
            <a:off x="549750" y="1809300"/>
            <a:ext cx="8044500" cy="11082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lang="en" sz="2400">
                <a:latin typeface="Montserrat"/>
                <a:ea typeface="Montserrat"/>
                <a:cs typeface="Montserrat"/>
                <a:sym typeface="Montserrat"/>
              </a:rPr>
              <a:t>I can</a:t>
            </a:r>
            <a:r>
              <a:rPr b="1" lang="en" sz="2400">
                <a:latin typeface="Montserrat"/>
                <a:ea typeface="Montserrat"/>
                <a:cs typeface="Montserrat"/>
                <a:sym typeface="Montserrat"/>
              </a:rPr>
              <a:t> </a:t>
            </a:r>
            <a:r>
              <a:rPr lang="en" sz="2400" u="sng">
                <a:latin typeface="Montserrat"/>
                <a:ea typeface="Montserrat"/>
                <a:cs typeface="Montserrat"/>
                <a:sym typeface="Montserrat"/>
              </a:rPr>
              <a:t>partition</a:t>
            </a:r>
            <a:r>
              <a:rPr b="1" lang="en" sz="2400">
                <a:latin typeface="Montserrat"/>
                <a:ea typeface="Montserrat"/>
                <a:cs typeface="Montserrat"/>
                <a:sym typeface="Montserrat"/>
              </a:rPr>
              <a:t> </a:t>
            </a:r>
            <a:r>
              <a:rPr lang="en" sz="2400">
                <a:latin typeface="Montserrat"/>
                <a:ea typeface="Montserrat"/>
                <a:cs typeface="Montserrat"/>
                <a:sym typeface="Montserrat"/>
              </a:rPr>
              <a:t>a shape or number into 1-8 equal parts to create fractional units</a:t>
            </a:r>
            <a:endParaRPr sz="2400">
              <a:latin typeface="Montserrat"/>
              <a:ea typeface="Montserrat"/>
              <a:cs typeface="Montserrat"/>
              <a:sym typeface="Montserrat"/>
            </a:endParaRPr>
          </a:p>
        </p:txBody>
      </p:sp>
      <p:sp>
        <p:nvSpPr>
          <p:cNvPr id="612" name="Google Shape;612;p87"/>
          <p:cNvSpPr txBox="1"/>
          <p:nvPr>
            <p:ph idx="4294967295" type="title"/>
          </p:nvPr>
        </p:nvSpPr>
        <p:spPr>
          <a:xfrm>
            <a:off x="311700" y="302850"/>
            <a:ext cx="8520600" cy="9258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latin typeface="Luckiest Guy"/>
                <a:ea typeface="Luckiest Guy"/>
                <a:cs typeface="Luckiest Guy"/>
                <a:sym typeface="Luckiest Guy"/>
              </a:rPr>
              <a:t>OBJECTIVE STATEMENT #2</a:t>
            </a:r>
            <a:r>
              <a:rPr lang="en"/>
              <a:t>: </a:t>
            </a:r>
            <a:endParaRPr/>
          </a:p>
          <a:p>
            <a:pPr indent="0" lvl="0" marL="0" rtl="0" algn="ctr">
              <a:spcBef>
                <a:spcPts val="0"/>
              </a:spcBef>
              <a:spcAft>
                <a:spcPts val="0"/>
              </a:spcAft>
              <a:buNone/>
            </a:pPr>
            <a:r>
              <a:rPr lang="en">
                <a:solidFill>
                  <a:srgbClr val="000000"/>
                </a:solidFill>
              </a:rPr>
              <a:t>I can model </a:t>
            </a:r>
            <a:r>
              <a:rPr lang="en">
                <a:solidFill>
                  <a:srgbClr val="000000"/>
                </a:solidFill>
              </a:rPr>
              <a:t>fractions</a:t>
            </a:r>
            <a:endParaRPr>
              <a:solidFill>
                <a:srgbClr val="000000"/>
              </a:solidFill>
            </a:endParaRPr>
          </a:p>
        </p:txBody>
      </p:sp>
      <p:sp>
        <p:nvSpPr>
          <p:cNvPr id="613" name="Google Shape;613;p87"/>
          <p:cNvSpPr txBox="1"/>
          <p:nvPr/>
        </p:nvSpPr>
        <p:spPr>
          <a:xfrm>
            <a:off x="5187000" y="4720750"/>
            <a:ext cx="3957000" cy="424500"/>
          </a:xfrm>
          <a:prstGeom prst="rect">
            <a:avLst/>
          </a:prstGeom>
          <a:gradFill>
            <a:gsLst>
              <a:gs pos="0">
                <a:srgbClr val="515151"/>
              </a:gs>
              <a:gs pos="100000">
                <a:srgbClr val="101010"/>
              </a:gs>
            </a:gsLst>
            <a:lin ang="5400012" scaled="0"/>
          </a:gra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rgbClr val="FF9900"/>
                </a:solidFill>
                <a:latin typeface="Varela Round"/>
                <a:ea typeface="Varela Round"/>
                <a:cs typeface="Varela Round"/>
                <a:sym typeface="Varela Round"/>
              </a:rPr>
              <a:t>Clarify objectives, ask questions</a:t>
            </a:r>
            <a:endParaRPr b="1" sz="1800">
              <a:solidFill>
                <a:srgbClr val="FF9900"/>
              </a:solidFill>
              <a:latin typeface="Varela Round"/>
              <a:ea typeface="Varela Round"/>
              <a:cs typeface="Varela Round"/>
              <a:sym typeface="Varela Round"/>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51AB2A"/>
            </a:gs>
            <a:gs pos="100000">
              <a:srgbClr val="203E13"/>
            </a:gs>
          </a:gsLst>
          <a:path path="circle">
            <a:fillToRect b="50%" l="50%" r="50%" t="50%"/>
          </a:path>
          <a:tileRect/>
        </a:gradFill>
      </p:bgPr>
    </p:bg>
    <p:spTree>
      <p:nvGrpSpPr>
        <p:cNvPr id="617" name="Shape 617"/>
        <p:cNvGrpSpPr/>
        <p:nvPr/>
      </p:nvGrpSpPr>
      <p:grpSpPr>
        <a:xfrm>
          <a:off x="0" y="0"/>
          <a:ext cx="0" cy="0"/>
          <a:chOff x="0" y="0"/>
          <a:chExt cx="0" cy="0"/>
        </a:xfrm>
      </p:grpSpPr>
      <p:sp>
        <p:nvSpPr>
          <p:cNvPr id="618" name="Google Shape;618;p88">
            <a:hlinkClick r:id="rId3"/>
          </p:cNvPr>
          <p:cNvSpPr/>
          <p:nvPr/>
        </p:nvSpPr>
        <p:spPr>
          <a:xfrm>
            <a:off x="0" y="5207000"/>
            <a:ext cx="12600" cy="1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88"/>
          <p:cNvSpPr txBox="1"/>
          <p:nvPr/>
        </p:nvSpPr>
        <p:spPr>
          <a:xfrm>
            <a:off x="4650600" y="4720750"/>
            <a:ext cx="4493400" cy="424500"/>
          </a:xfrm>
          <a:prstGeom prst="rect">
            <a:avLst/>
          </a:prstGeom>
          <a:gradFill>
            <a:gsLst>
              <a:gs pos="0">
                <a:srgbClr val="515151"/>
              </a:gs>
              <a:gs pos="100000">
                <a:srgbClr val="101010"/>
              </a:gs>
            </a:gsLst>
            <a:lin ang="5400012" scaled="0"/>
          </a:gra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rgbClr val="00FF00"/>
                </a:solidFill>
                <a:latin typeface="Varela Round"/>
                <a:ea typeface="Varela Round"/>
                <a:cs typeface="Varela Round"/>
                <a:sym typeface="Varela Round"/>
              </a:rPr>
              <a:t>Follow along</a:t>
            </a:r>
            <a:r>
              <a:rPr b="1" lang="en" sz="1800">
                <a:solidFill>
                  <a:srgbClr val="00FF00"/>
                </a:solidFill>
                <a:latin typeface="Varela Round"/>
                <a:ea typeface="Varela Round"/>
                <a:cs typeface="Varela Round"/>
                <a:sym typeface="Varela Round"/>
              </a:rPr>
              <a:t>, take notes, ask questions</a:t>
            </a:r>
            <a:endParaRPr b="1" sz="1800">
              <a:solidFill>
                <a:srgbClr val="00FF00"/>
              </a:solidFill>
              <a:latin typeface="Varela Round"/>
              <a:ea typeface="Varela Round"/>
              <a:cs typeface="Varela Round"/>
              <a:sym typeface="Varela Round"/>
            </a:endParaRPr>
          </a:p>
        </p:txBody>
      </p:sp>
      <p:sp>
        <p:nvSpPr>
          <p:cNvPr id="620" name="Google Shape;620;p88"/>
          <p:cNvSpPr txBox="1"/>
          <p:nvPr>
            <p:ph idx="4294967295" type="title"/>
          </p:nvPr>
        </p:nvSpPr>
        <p:spPr>
          <a:xfrm>
            <a:off x="311700" y="74250"/>
            <a:ext cx="8520600" cy="661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2520">
                <a:latin typeface="Luckiest Guy"/>
                <a:ea typeface="Luckiest Guy"/>
                <a:cs typeface="Luckiest Guy"/>
                <a:sym typeface="Luckiest Guy"/>
              </a:rPr>
              <a:t>L</a:t>
            </a:r>
            <a:r>
              <a:rPr lang="en" sz="2520">
                <a:latin typeface="Luckiest Guy"/>
                <a:ea typeface="Luckiest Guy"/>
                <a:cs typeface="Luckiest Guy"/>
                <a:sym typeface="Luckiest Guy"/>
              </a:rPr>
              <a:t>earn &amp; Try</a:t>
            </a:r>
            <a:r>
              <a:rPr lang="en" sz="2520"/>
              <a:t>:</a:t>
            </a:r>
            <a:r>
              <a:rPr lang="en" sz="2520">
                <a:latin typeface="Montserrat"/>
                <a:ea typeface="Montserrat"/>
                <a:cs typeface="Montserrat"/>
                <a:sym typeface="Montserrat"/>
              </a:rPr>
              <a:t> </a:t>
            </a:r>
            <a:r>
              <a:rPr lang="en" sz="2220"/>
              <a:t>To partition a shape into equal parts</a:t>
            </a:r>
            <a:endParaRPr sz="2220"/>
          </a:p>
        </p:txBody>
      </p:sp>
      <p:sp>
        <p:nvSpPr>
          <p:cNvPr id="621" name="Google Shape;621;p88"/>
          <p:cNvSpPr txBox="1"/>
          <p:nvPr>
            <p:ph idx="4294967295" type="title"/>
          </p:nvPr>
        </p:nvSpPr>
        <p:spPr>
          <a:xfrm>
            <a:off x="986125" y="1098100"/>
            <a:ext cx="7216200" cy="1041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500">
                <a:latin typeface="Montserrat"/>
                <a:ea typeface="Montserrat"/>
                <a:cs typeface="Montserrat"/>
                <a:sym typeface="Montserrat"/>
              </a:rPr>
              <a:t>Visual models can help us understand fractional units.</a:t>
            </a:r>
            <a:endParaRPr sz="2500">
              <a:latin typeface="Montserrat"/>
              <a:ea typeface="Montserrat"/>
              <a:cs typeface="Montserrat"/>
              <a:sym typeface="Montserrat"/>
            </a:endParaRPr>
          </a:p>
        </p:txBody>
      </p:sp>
      <p:sp>
        <p:nvSpPr>
          <p:cNvPr id="622" name="Google Shape;622;p88">
            <a:hlinkClick r:id="rId4"/>
          </p:cNvPr>
          <p:cNvSpPr/>
          <p:nvPr/>
        </p:nvSpPr>
        <p:spPr>
          <a:xfrm>
            <a:off x="1567800" y="2502400"/>
            <a:ext cx="2198400" cy="930000"/>
          </a:xfrm>
          <a:prstGeom prst="bevel">
            <a:avLst>
              <a:gd fmla="val 12500" name="adj"/>
            </a:avLst>
          </a:prstGeom>
          <a:gradFill>
            <a:gsLst>
              <a:gs pos="0">
                <a:srgbClr val="8C8C8C"/>
              </a:gs>
              <a:gs pos="100000">
                <a:srgbClr val="404040"/>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88">
            <a:hlinkClick r:id="rId5"/>
          </p:cNvPr>
          <p:cNvSpPr/>
          <p:nvPr/>
        </p:nvSpPr>
        <p:spPr>
          <a:xfrm>
            <a:off x="5377800" y="2502400"/>
            <a:ext cx="2198400" cy="930000"/>
          </a:xfrm>
          <a:prstGeom prst="bevel">
            <a:avLst>
              <a:gd fmla="val 12500" name="adj"/>
            </a:avLst>
          </a:prstGeom>
          <a:gradFill>
            <a:gsLst>
              <a:gs pos="0">
                <a:srgbClr val="8C8C8C"/>
              </a:gs>
              <a:gs pos="100000">
                <a:srgbClr val="404040"/>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p88"/>
          <p:cNvSpPr txBox="1"/>
          <p:nvPr/>
        </p:nvSpPr>
        <p:spPr>
          <a:xfrm>
            <a:off x="1786200" y="2690350"/>
            <a:ext cx="1761600" cy="554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300">
                <a:uFill>
                  <a:noFill/>
                </a:uFill>
                <a:latin typeface="Press Start 2P"/>
                <a:ea typeface="Press Start 2P"/>
                <a:cs typeface="Press Start 2P"/>
                <a:sym typeface="Press Start 2P"/>
                <a:hlinkClick r:id="rId6"/>
              </a:rPr>
              <a:t>Phet</a:t>
            </a:r>
            <a:endParaRPr sz="2300">
              <a:latin typeface="Press Start 2P"/>
              <a:ea typeface="Press Start 2P"/>
              <a:cs typeface="Press Start 2P"/>
              <a:sym typeface="Press Start 2P"/>
            </a:endParaRPr>
          </a:p>
        </p:txBody>
      </p:sp>
      <p:sp>
        <p:nvSpPr>
          <p:cNvPr id="625" name="Google Shape;625;p88"/>
          <p:cNvSpPr txBox="1"/>
          <p:nvPr/>
        </p:nvSpPr>
        <p:spPr>
          <a:xfrm>
            <a:off x="5596200" y="2690350"/>
            <a:ext cx="1761600" cy="554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300">
                <a:uFill>
                  <a:noFill/>
                </a:uFill>
                <a:latin typeface="Press Start 2P"/>
                <a:ea typeface="Press Start 2P"/>
                <a:cs typeface="Press Start 2P"/>
                <a:sym typeface="Press Start 2P"/>
                <a:hlinkClick r:id="rId7"/>
              </a:rPr>
              <a:t>MLC</a:t>
            </a:r>
            <a:endParaRPr sz="2300">
              <a:latin typeface="Press Start 2P"/>
              <a:ea typeface="Press Start 2P"/>
              <a:cs typeface="Press Start 2P"/>
              <a:sym typeface="Press Start 2P"/>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gradFill>
          <a:gsLst>
            <a:gs pos="0">
              <a:srgbClr val="51AB2A"/>
            </a:gs>
            <a:gs pos="100000">
              <a:srgbClr val="203E13"/>
            </a:gs>
          </a:gsLst>
          <a:path path="circle">
            <a:fillToRect b="50%" l="50%" r="50%" t="50%"/>
          </a:path>
          <a:tileRect/>
        </a:gradFill>
      </p:bgPr>
    </p:bg>
    <p:spTree>
      <p:nvGrpSpPr>
        <p:cNvPr id="629" name="Shape 629"/>
        <p:cNvGrpSpPr/>
        <p:nvPr/>
      </p:nvGrpSpPr>
      <p:grpSpPr>
        <a:xfrm>
          <a:off x="0" y="0"/>
          <a:ext cx="0" cy="0"/>
          <a:chOff x="0" y="0"/>
          <a:chExt cx="0" cy="0"/>
        </a:xfrm>
      </p:grpSpPr>
      <p:sp>
        <p:nvSpPr>
          <p:cNvPr id="630" name="Google Shape;630;p89">
            <a:hlinkClick r:id="rId3"/>
          </p:cNvPr>
          <p:cNvSpPr/>
          <p:nvPr/>
        </p:nvSpPr>
        <p:spPr>
          <a:xfrm>
            <a:off x="0" y="5207000"/>
            <a:ext cx="12600" cy="1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89"/>
          <p:cNvSpPr txBox="1"/>
          <p:nvPr/>
        </p:nvSpPr>
        <p:spPr>
          <a:xfrm>
            <a:off x="5197725" y="4720750"/>
            <a:ext cx="3946500" cy="424500"/>
          </a:xfrm>
          <a:prstGeom prst="rect">
            <a:avLst/>
          </a:prstGeom>
          <a:gradFill>
            <a:gsLst>
              <a:gs pos="0">
                <a:srgbClr val="515151"/>
              </a:gs>
              <a:gs pos="100000">
                <a:srgbClr val="101010"/>
              </a:gs>
            </a:gsLst>
            <a:lin ang="5400012" scaled="0"/>
          </a:gra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rgbClr val="00FF00"/>
                </a:solidFill>
                <a:latin typeface="Varela Round"/>
                <a:ea typeface="Varela Round"/>
                <a:cs typeface="Varela Round"/>
                <a:sym typeface="Varela Round"/>
              </a:rPr>
              <a:t>Take notes, discuss, ask questions</a:t>
            </a:r>
            <a:endParaRPr b="1" sz="1800">
              <a:solidFill>
                <a:srgbClr val="00FF00"/>
              </a:solidFill>
              <a:latin typeface="Varela Round"/>
              <a:ea typeface="Varela Round"/>
              <a:cs typeface="Varela Round"/>
              <a:sym typeface="Varela Round"/>
            </a:endParaRPr>
          </a:p>
        </p:txBody>
      </p:sp>
      <p:sp>
        <p:nvSpPr>
          <p:cNvPr id="632" name="Google Shape;632;p89"/>
          <p:cNvSpPr txBox="1"/>
          <p:nvPr>
            <p:ph idx="4294967295" type="title"/>
          </p:nvPr>
        </p:nvSpPr>
        <p:spPr>
          <a:xfrm>
            <a:off x="311700" y="74250"/>
            <a:ext cx="8520600" cy="930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2520">
                <a:latin typeface="Luckiest Guy"/>
                <a:ea typeface="Luckiest Guy"/>
                <a:cs typeface="Luckiest Guy"/>
                <a:sym typeface="Luckiest Guy"/>
              </a:rPr>
              <a:t>Notice + Wonder</a:t>
            </a:r>
            <a:r>
              <a:rPr lang="en" sz="2520"/>
              <a:t>: What are the odds?</a:t>
            </a:r>
            <a:endParaRPr sz="2220"/>
          </a:p>
        </p:txBody>
      </p:sp>
      <p:sp>
        <p:nvSpPr>
          <p:cNvPr id="633" name="Google Shape;633;p89"/>
          <p:cNvSpPr txBox="1"/>
          <p:nvPr>
            <p:ph idx="4294967295" type="title"/>
          </p:nvPr>
        </p:nvSpPr>
        <p:spPr>
          <a:xfrm>
            <a:off x="377250" y="717100"/>
            <a:ext cx="8389500" cy="4054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200">
                <a:latin typeface="Montserrat"/>
                <a:ea typeface="Montserrat"/>
                <a:cs typeface="Montserrat"/>
                <a:sym typeface="Montserrat"/>
              </a:rPr>
              <a:t>View: </a:t>
            </a:r>
            <a:r>
              <a:rPr b="1" lang="en" sz="2200" u="sng">
                <a:solidFill>
                  <a:srgbClr val="00FF00"/>
                </a:solidFill>
                <a:latin typeface="Montserrat"/>
                <a:ea typeface="Montserrat"/>
                <a:cs typeface="Montserrat"/>
                <a:sym typeface="Montserrat"/>
                <a:hlinkClick r:id="rId4">
                  <a:extLst>
                    <a:ext uri="{A12FA001-AC4F-418D-AE19-62706E023703}">
                      <ahyp:hlinkClr val="tx"/>
                    </a:ext>
                  </a:extLst>
                </a:hlinkClick>
              </a:rPr>
              <a:t>What are your odds of becoming a millionaire?</a:t>
            </a:r>
            <a:endParaRPr b="1" sz="2200">
              <a:solidFill>
                <a:srgbClr val="00FF00"/>
              </a:solidFill>
              <a:latin typeface="Montserrat"/>
              <a:ea typeface="Montserrat"/>
              <a:cs typeface="Montserrat"/>
              <a:sym typeface="Montserrat"/>
            </a:endParaRPr>
          </a:p>
          <a:p>
            <a:pPr indent="0" lvl="0" marL="0" rtl="0" algn="ctr">
              <a:spcBef>
                <a:spcPts val="0"/>
              </a:spcBef>
              <a:spcAft>
                <a:spcPts val="0"/>
              </a:spcAft>
              <a:buNone/>
            </a:pPr>
            <a:r>
              <a:t/>
            </a:r>
            <a:endParaRPr b="1" sz="2200">
              <a:solidFill>
                <a:srgbClr val="38761D"/>
              </a:solidFill>
              <a:latin typeface="Montserrat"/>
              <a:ea typeface="Montserrat"/>
              <a:cs typeface="Montserrat"/>
              <a:sym typeface="Montserrat"/>
            </a:endParaRPr>
          </a:p>
          <a:p>
            <a:pPr indent="0" lvl="0" marL="0" rtl="0" algn="l">
              <a:spcBef>
                <a:spcPts val="0"/>
              </a:spcBef>
              <a:spcAft>
                <a:spcPts val="0"/>
              </a:spcAft>
              <a:buNone/>
            </a:pPr>
            <a:r>
              <a:t/>
            </a:r>
            <a:endParaRPr sz="2200">
              <a:solidFill>
                <a:srgbClr val="FFFFFF"/>
              </a:solidFill>
              <a:latin typeface="Montserrat"/>
              <a:ea typeface="Montserrat"/>
              <a:cs typeface="Montserrat"/>
              <a:sym typeface="Montserrat"/>
            </a:endParaRPr>
          </a:p>
          <a:p>
            <a:pPr indent="0" lvl="0" marL="0" rtl="0" algn="l">
              <a:spcBef>
                <a:spcPts val="0"/>
              </a:spcBef>
              <a:spcAft>
                <a:spcPts val="0"/>
              </a:spcAft>
              <a:buNone/>
            </a:pPr>
            <a:r>
              <a:t/>
            </a:r>
            <a:endParaRPr sz="2200">
              <a:solidFill>
                <a:srgbClr val="FFFFFF"/>
              </a:solidFill>
              <a:latin typeface="Montserrat"/>
              <a:ea typeface="Montserrat"/>
              <a:cs typeface="Montserrat"/>
              <a:sym typeface="Montserrat"/>
            </a:endParaRPr>
          </a:p>
          <a:p>
            <a:pPr indent="0" lvl="0" marL="0" rtl="0" algn="l">
              <a:spcBef>
                <a:spcPts val="0"/>
              </a:spcBef>
              <a:spcAft>
                <a:spcPts val="0"/>
              </a:spcAft>
              <a:buNone/>
            </a:pPr>
            <a:r>
              <a:t/>
            </a:r>
            <a:endParaRPr sz="2200">
              <a:solidFill>
                <a:srgbClr val="FFFFFF"/>
              </a:solidFill>
              <a:latin typeface="Montserrat"/>
              <a:ea typeface="Montserrat"/>
              <a:cs typeface="Montserrat"/>
              <a:sym typeface="Montserrat"/>
            </a:endParaRPr>
          </a:p>
          <a:p>
            <a:pPr indent="0" lvl="0" marL="0" rtl="0" algn="l">
              <a:spcBef>
                <a:spcPts val="0"/>
              </a:spcBef>
              <a:spcAft>
                <a:spcPts val="0"/>
              </a:spcAft>
              <a:buNone/>
            </a:pPr>
            <a:r>
              <a:t/>
            </a:r>
            <a:endParaRPr sz="2200">
              <a:solidFill>
                <a:srgbClr val="FFFFFF"/>
              </a:solidFill>
              <a:latin typeface="Montserrat"/>
              <a:ea typeface="Montserrat"/>
              <a:cs typeface="Montserrat"/>
              <a:sym typeface="Montserrat"/>
            </a:endParaRPr>
          </a:p>
          <a:p>
            <a:pPr indent="0" lvl="0" marL="0" rtl="0" algn="l">
              <a:spcBef>
                <a:spcPts val="0"/>
              </a:spcBef>
              <a:spcAft>
                <a:spcPts val="0"/>
              </a:spcAft>
              <a:buNone/>
            </a:pPr>
            <a:r>
              <a:t/>
            </a:r>
            <a:endParaRPr sz="2200">
              <a:solidFill>
                <a:srgbClr val="FFFFFF"/>
              </a:solidFill>
              <a:latin typeface="Montserrat"/>
              <a:ea typeface="Montserrat"/>
              <a:cs typeface="Montserrat"/>
              <a:sym typeface="Montserrat"/>
            </a:endParaRPr>
          </a:p>
          <a:p>
            <a:pPr indent="0" lvl="0" marL="0" rtl="0" algn="l">
              <a:spcBef>
                <a:spcPts val="0"/>
              </a:spcBef>
              <a:spcAft>
                <a:spcPts val="0"/>
              </a:spcAft>
              <a:buNone/>
            </a:pPr>
            <a:r>
              <a:rPr lang="en" sz="2200">
                <a:solidFill>
                  <a:srgbClr val="FFFFFF"/>
                </a:solidFill>
                <a:latin typeface="Montserrat"/>
                <a:ea typeface="Montserrat"/>
                <a:cs typeface="Montserrat"/>
                <a:sym typeface="Montserrat"/>
              </a:rPr>
              <a:t>Discuss some things you notice about this infographic:</a:t>
            </a:r>
            <a:endParaRPr sz="2200">
              <a:solidFill>
                <a:srgbClr val="FFFFFF"/>
              </a:solidFill>
              <a:latin typeface="Montserrat"/>
              <a:ea typeface="Montserrat"/>
              <a:cs typeface="Montserrat"/>
              <a:sym typeface="Montserrat"/>
            </a:endParaRPr>
          </a:p>
          <a:p>
            <a:pPr indent="0" lvl="0" marL="171450" rtl="0" algn="l">
              <a:spcBef>
                <a:spcPts val="0"/>
              </a:spcBef>
              <a:spcAft>
                <a:spcPts val="0"/>
              </a:spcAft>
              <a:buNone/>
            </a:pPr>
            <a:r>
              <a:rPr lang="en" sz="2200">
                <a:solidFill>
                  <a:srgbClr val="FFFFFF"/>
                </a:solidFill>
                <a:latin typeface="Montserrat"/>
                <a:ea typeface="Montserrat"/>
                <a:cs typeface="Montserrat"/>
                <a:sym typeface="Montserrat"/>
              </a:rPr>
              <a:t>Where do you see fractions?</a:t>
            </a:r>
            <a:endParaRPr sz="2200">
              <a:solidFill>
                <a:srgbClr val="FFFFFF"/>
              </a:solidFill>
              <a:latin typeface="Montserrat"/>
              <a:ea typeface="Montserrat"/>
              <a:cs typeface="Montserrat"/>
              <a:sym typeface="Montserrat"/>
            </a:endParaRPr>
          </a:p>
          <a:p>
            <a:pPr indent="0" lvl="0" marL="171450" rtl="0" algn="l">
              <a:spcBef>
                <a:spcPts val="0"/>
              </a:spcBef>
              <a:spcAft>
                <a:spcPts val="0"/>
              </a:spcAft>
              <a:buNone/>
            </a:pPr>
            <a:r>
              <a:rPr lang="en" sz="2200">
                <a:solidFill>
                  <a:srgbClr val="FFFFFF"/>
                </a:solidFill>
                <a:latin typeface="Montserrat"/>
                <a:ea typeface="Montserrat"/>
                <a:cs typeface="Montserrat"/>
                <a:sym typeface="Montserrat"/>
              </a:rPr>
              <a:t>What does this make you think about?</a:t>
            </a:r>
            <a:endParaRPr sz="2200">
              <a:solidFill>
                <a:srgbClr val="FFFFFF"/>
              </a:solidFill>
              <a:latin typeface="Montserrat"/>
              <a:ea typeface="Montserrat"/>
              <a:cs typeface="Montserrat"/>
              <a:sym typeface="Montserrat"/>
            </a:endParaRPr>
          </a:p>
          <a:p>
            <a:pPr indent="0" lvl="0" marL="171450" rtl="0" algn="l">
              <a:spcBef>
                <a:spcPts val="0"/>
              </a:spcBef>
              <a:spcAft>
                <a:spcPts val="0"/>
              </a:spcAft>
              <a:buNone/>
            </a:pPr>
            <a:r>
              <a:rPr lang="en" sz="2200">
                <a:solidFill>
                  <a:srgbClr val="FFFFFF"/>
                </a:solidFill>
                <a:latin typeface="Montserrat"/>
                <a:ea typeface="Montserrat"/>
                <a:cs typeface="Montserrat"/>
                <a:sym typeface="Montserrat"/>
              </a:rPr>
              <a:t>What do you wonder about?</a:t>
            </a:r>
            <a:endParaRPr sz="2200">
              <a:solidFill>
                <a:srgbClr val="FFFFFF"/>
              </a:solidFill>
              <a:latin typeface="Montserrat"/>
              <a:ea typeface="Montserrat"/>
              <a:cs typeface="Montserrat"/>
              <a:sym typeface="Montserrat"/>
            </a:endParaRPr>
          </a:p>
        </p:txBody>
      </p:sp>
      <p:pic>
        <p:nvPicPr>
          <p:cNvPr id="634" name="Google Shape;634;p89"/>
          <p:cNvPicPr preferRelativeResize="0"/>
          <p:nvPr/>
        </p:nvPicPr>
        <p:blipFill>
          <a:blip r:embed="rId5">
            <a:alphaModFix/>
          </a:blip>
          <a:stretch>
            <a:fillRect/>
          </a:stretch>
        </p:blipFill>
        <p:spPr>
          <a:xfrm>
            <a:off x="3715787" y="1288925"/>
            <a:ext cx="1712426" cy="1712426"/>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gradFill>
          <a:gsLst>
            <a:gs pos="0">
              <a:srgbClr val="FFC002"/>
            </a:gs>
            <a:gs pos="100000">
              <a:srgbClr val="795B04"/>
            </a:gs>
          </a:gsLst>
          <a:path path="circle">
            <a:fillToRect b="50%" l="50%" r="50%" t="50%"/>
          </a:path>
          <a:tileRect/>
        </a:gradFill>
      </p:bgPr>
    </p:bg>
    <p:spTree>
      <p:nvGrpSpPr>
        <p:cNvPr id="638" name="Shape 638"/>
        <p:cNvGrpSpPr/>
        <p:nvPr/>
      </p:nvGrpSpPr>
      <p:grpSpPr>
        <a:xfrm>
          <a:off x="0" y="0"/>
          <a:ext cx="0" cy="0"/>
          <a:chOff x="0" y="0"/>
          <a:chExt cx="0" cy="0"/>
        </a:xfrm>
      </p:grpSpPr>
      <p:sp>
        <p:nvSpPr>
          <p:cNvPr id="639" name="Google Shape;639;p90">
            <a:hlinkClick r:id="rId3"/>
          </p:cNvPr>
          <p:cNvSpPr/>
          <p:nvPr/>
        </p:nvSpPr>
        <p:spPr>
          <a:xfrm>
            <a:off x="0" y="5207000"/>
            <a:ext cx="12600" cy="1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90"/>
          <p:cNvSpPr txBox="1"/>
          <p:nvPr/>
        </p:nvSpPr>
        <p:spPr>
          <a:xfrm>
            <a:off x="4650600" y="4720750"/>
            <a:ext cx="4493400" cy="424500"/>
          </a:xfrm>
          <a:prstGeom prst="rect">
            <a:avLst/>
          </a:prstGeom>
          <a:gradFill>
            <a:gsLst>
              <a:gs pos="0">
                <a:srgbClr val="515151"/>
              </a:gs>
              <a:gs pos="100000">
                <a:srgbClr val="101010"/>
              </a:gs>
            </a:gsLst>
            <a:lin ang="5400012" scaled="0"/>
          </a:gra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rgbClr val="FFFF00"/>
                </a:solidFill>
                <a:latin typeface="Varela Round"/>
                <a:ea typeface="Varela Round"/>
                <a:cs typeface="Varela Round"/>
                <a:sym typeface="Varela Round"/>
              </a:rPr>
              <a:t>Follow along, take notes, ask questions</a:t>
            </a:r>
            <a:endParaRPr b="1" sz="1800">
              <a:solidFill>
                <a:srgbClr val="FFFF00"/>
              </a:solidFill>
              <a:latin typeface="Varela Round"/>
              <a:ea typeface="Varela Round"/>
              <a:cs typeface="Varela Round"/>
              <a:sym typeface="Varela Round"/>
            </a:endParaRPr>
          </a:p>
        </p:txBody>
      </p:sp>
      <p:pic>
        <p:nvPicPr>
          <p:cNvPr descr="In this video I demonstrate how to calculate a fraction of a number in 3 different stages of learning. First I begin with demonstrating a concrete method that can be used in class before progressing to finding the fraction of a number using just pictures. After this skill has been consolidated, students should be ready to try finding the fraction of a number using just a pen and paper.&#10;&#10;All of what you see in this video is based on the Key Stage 2 curriculum for Maths.&#10;&#10;For more free Maths videos aimed at the KS2 curriculum of England then subscribe to the number one channel on YouTube by clicking the subscribe button using this link: https://www.youtube.com/themathsmanuk" id="641" name="Google Shape;641;p90" title="Find the fraction of a number in 3 easy steps!">
            <a:hlinkClick r:id="rId4"/>
          </p:cNvPr>
          <p:cNvPicPr preferRelativeResize="0"/>
          <p:nvPr/>
        </p:nvPicPr>
        <p:blipFill>
          <a:blip r:embed="rId5">
            <a:alphaModFix/>
          </a:blip>
          <a:stretch>
            <a:fillRect/>
          </a:stretch>
        </p:blipFill>
        <p:spPr>
          <a:xfrm>
            <a:off x="2297533" y="1232850"/>
            <a:ext cx="4548934" cy="3411700"/>
          </a:xfrm>
          <a:prstGeom prst="rect">
            <a:avLst/>
          </a:prstGeom>
          <a:noFill/>
          <a:ln>
            <a:noFill/>
          </a:ln>
        </p:spPr>
      </p:pic>
      <p:sp>
        <p:nvSpPr>
          <p:cNvPr id="642" name="Google Shape;642;p90"/>
          <p:cNvSpPr txBox="1"/>
          <p:nvPr>
            <p:ph idx="4294967295" type="title"/>
          </p:nvPr>
        </p:nvSpPr>
        <p:spPr>
          <a:xfrm>
            <a:off x="591300" y="717100"/>
            <a:ext cx="7961400" cy="668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200">
                <a:latin typeface="Montserrat"/>
                <a:ea typeface="Montserrat"/>
                <a:cs typeface="Montserrat"/>
                <a:sym typeface="Montserrat"/>
              </a:rPr>
              <a:t>Steps: Draw a partitioned shape and place counters</a:t>
            </a:r>
            <a:endParaRPr sz="2200">
              <a:latin typeface="Montserrat"/>
              <a:ea typeface="Montserrat"/>
              <a:cs typeface="Montserrat"/>
              <a:sym typeface="Montserrat"/>
            </a:endParaRPr>
          </a:p>
        </p:txBody>
      </p:sp>
      <p:sp>
        <p:nvSpPr>
          <p:cNvPr id="643" name="Google Shape;643;p90"/>
          <p:cNvSpPr txBox="1"/>
          <p:nvPr>
            <p:ph idx="4294967295" type="title"/>
          </p:nvPr>
        </p:nvSpPr>
        <p:spPr>
          <a:xfrm>
            <a:off x="311700" y="74250"/>
            <a:ext cx="8520600" cy="661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2520">
                <a:latin typeface="Luckiest Guy"/>
                <a:ea typeface="Luckiest Guy"/>
                <a:cs typeface="Luckiest Guy"/>
                <a:sym typeface="Luckiest Guy"/>
              </a:rPr>
              <a:t>Learn</a:t>
            </a:r>
            <a:r>
              <a:rPr lang="en" sz="2520"/>
              <a:t>:</a:t>
            </a:r>
            <a:r>
              <a:rPr lang="en" sz="2520">
                <a:latin typeface="Montserrat"/>
                <a:ea typeface="Montserrat"/>
                <a:cs typeface="Montserrat"/>
                <a:sym typeface="Montserrat"/>
              </a:rPr>
              <a:t> </a:t>
            </a:r>
            <a:r>
              <a:rPr lang="en" sz="2220"/>
              <a:t>To partition a whole number into equal parts</a:t>
            </a:r>
            <a:endParaRPr sz="2220"/>
          </a:p>
        </p:txBody>
      </p:sp>
      <p:pic>
        <p:nvPicPr>
          <p:cNvPr id="644" name="Google Shape;644;p90"/>
          <p:cNvPicPr preferRelativeResize="0"/>
          <p:nvPr/>
        </p:nvPicPr>
        <p:blipFill>
          <a:blip r:embed="rId6">
            <a:alphaModFix/>
          </a:blip>
          <a:stretch>
            <a:fillRect/>
          </a:stretch>
        </p:blipFill>
        <p:spPr>
          <a:xfrm>
            <a:off x="141216" y="4537775"/>
            <a:ext cx="478035" cy="424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1"/>
                                        </p:tgtEl>
                                        <p:attrNameLst>
                                          <p:attrName>style.visibility</p:attrName>
                                        </p:attrNameLst>
                                      </p:cBhvr>
                                      <p:to>
                                        <p:strVal val="visible"/>
                                      </p:to>
                                    </p:set>
                                    <p:animEffect filter="fade" transition="in">
                                      <p:cBhvr>
                                        <p:cTn dur="1000"/>
                                        <p:tgtEl>
                                          <p:spTgt spid="64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gradFill>
          <a:gsLst>
            <a:gs pos="0">
              <a:srgbClr val="FFC002"/>
            </a:gs>
            <a:gs pos="100000">
              <a:srgbClr val="795B04"/>
            </a:gs>
          </a:gsLst>
          <a:path path="circle">
            <a:fillToRect b="50%" l="50%" r="50%" t="50%"/>
          </a:path>
          <a:tileRect/>
        </a:gradFill>
      </p:bgPr>
    </p:bg>
    <p:spTree>
      <p:nvGrpSpPr>
        <p:cNvPr id="648" name="Shape 648"/>
        <p:cNvGrpSpPr/>
        <p:nvPr/>
      </p:nvGrpSpPr>
      <p:grpSpPr>
        <a:xfrm>
          <a:off x="0" y="0"/>
          <a:ext cx="0" cy="0"/>
          <a:chOff x="0" y="0"/>
          <a:chExt cx="0" cy="0"/>
        </a:xfrm>
      </p:grpSpPr>
      <p:sp>
        <p:nvSpPr>
          <p:cNvPr id="649" name="Google Shape;649;p91">
            <a:hlinkClick r:id="rId3"/>
          </p:cNvPr>
          <p:cNvSpPr/>
          <p:nvPr/>
        </p:nvSpPr>
        <p:spPr>
          <a:xfrm>
            <a:off x="0" y="5207000"/>
            <a:ext cx="12600" cy="1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91"/>
          <p:cNvSpPr txBox="1"/>
          <p:nvPr/>
        </p:nvSpPr>
        <p:spPr>
          <a:xfrm>
            <a:off x="4650600" y="4720750"/>
            <a:ext cx="4493400" cy="424500"/>
          </a:xfrm>
          <a:prstGeom prst="rect">
            <a:avLst/>
          </a:prstGeom>
          <a:gradFill>
            <a:gsLst>
              <a:gs pos="0">
                <a:srgbClr val="515151"/>
              </a:gs>
              <a:gs pos="100000">
                <a:srgbClr val="101010"/>
              </a:gs>
            </a:gsLst>
            <a:lin ang="5400012" scaled="0"/>
          </a:gra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rgbClr val="FFFF00"/>
                </a:solidFill>
                <a:latin typeface="Varela Round"/>
                <a:ea typeface="Varela Round"/>
                <a:cs typeface="Varela Round"/>
                <a:sym typeface="Varela Round"/>
              </a:rPr>
              <a:t>Follow along, take notes, ask questions</a:t>
            </a:r>
            <a:endParaRPr b="1" sz="1800">
              <a:solidFill>
                <a:srgbClr val="FFFF00"/>
              </a:solidFill>
              <a:latin typeface="Varela Round"/>
              <a:ea typeface="Varela Round"/>
              <a:cs typeface="Varela Round"/>
              <a:sym typeface="Varela Round"/>
            </a:endParaRPr>
          </a:p>
        </p:txBody>
      </p:sp>
      <p:sp>
        <p:nvSpPr>
          <p:cNvPr id="651" name="Google Shape;651;p91"/>
          <p:cNvSpPr txBox="1"/>
          <p:nvPr>
            <p:ph idx="4294967295" type="title"/>
          </p:nvPr>
        </p:nvSpPr>
        <p:spPr>
          <a:xfrm>
            <a:off x="311700" y="74250"/>
            <a:ext cx="8520600" cy="930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2520">
                <a:latin typeface="Luckiest Guy"/>
                <a:ea typeface="Luckiest Guy"/>
                <a:cs typeface="Luckiest Guy"/>
                <a:sym typeface="Luckiest Guy"/>
              </a:rPr>
              <a:t>learn</a:t>
            </a:r>
            <a:r>
              <a:rPr lang="en" sz="2520"/>
              <a:t>:</a:t>
            </a:r>
            <a:r>
              <a:rPr lang="en" sz="2520">
                <a:latin typeface="Montserrat"/>
                <a:ea typeface="Montserrat"/>
                <a:cs typeface="Montserrat"/>
                <a:sym typeface="Montserrat"/>
              </a:rPr>
              <a:t> </a:t>
            </a:r>
            <a:r>
              <a:rPr lang="en" sz="2220"/>
              <a:t>To partition a whole number into equal parts</a:t>
            </a:r>
            <a:endParaRPr sz="2220"/>
          </a:p>
        </p:txBody>
      </p:sp>
      <p:sp>
        <p:nvSpPr>
          <p:cNvPr id="652" name="Google Shape;652;p91"/>
          <p:cNvSpPr txBox="1"/>
          <p:nvPr>
            <p:ph idx="4294967295" type="title"/>
          </p:nvPr>
        </p:nvSpPr>
        <p:spPr>
          <a:xfrm>
            <a:off x="986125" y="717100"/>
            <a:ext cx="7764900" cy="668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200">
                <a:latin typeface="Montserrat"/>
                <a:ea typeface="Montserrat"/>
                <a:cs typeface="Montserrat"/>
                <a:sym typeface="Montserrat"/>
              </a:rPr>
              <a:t>Steps</a:t>
            </a:r>
            <a:r>
              <a:rPr lang="en" sz="2200">
                <a:latin typeface="Montserrat"/>
                <a:ea typeface="Montserrat"/>
                <a:cs typeface="Montserrat"/>
                <a:sym typeface="Montserrat"/>
              </a:rPr>
              <a:t>: Create an array, circle sets, and count quantities</a:t>
            </a:r>
            <a:endParaRPr sz="2200">
              <a:latin typeface="Montserrat"/>
              <a:ea typeface="Montserrat"/>
              <a:cs typeface="Montserrat"/>
              <a:sym typeface="Montserrat"/>
            </a:endParaRPr>
          </a:p>
        </p:txBody>
      </p:sp>
      <p:pic>
        <p:nvPicPr>
          <p:cNvPr descr="Learn how to find part of a group using unit fractions. Grade 3. Lesson 8.8.&#10;#unitfraction #grade3maths #fractionforkids" id="653" name="Google Shape;653;p91" title="Find Part of a Group Using Unit Fractions. Grade 3">
            <a:hlinkClick r:id="rId4"/>
          </p:cNvPr>
          <p:cNvPicPr preferRelativeResize="0"/>
          <p:nvPr/>
        </p:nvPicPr>
        <p:blipFill>
          <a:blip r:embed="rId5">
            <a:alphaModFix/>
          </a:blip>
          <a:stretch>
            <a:fillRect/>
          </a:stretch>
        </p:blipFill>
        <p:spPr>
          <a:xfrm>
            <a:off x="2325300" y="1232800"/>
            <a:ext cx="4493400" cy="3370050"/>
          </a:xfrm>
          <a:prstGeom prst="rect">
            <a:avLst/>
          </a:prstGeom>
          <a:noFill/>
          <a:ln>
            <a:noFill/>
          </a:ln>
        </p:spPr>
      </p:pic>
      <p:pic>
        <p:nvPicPr>
          <p:cNvPr id="654" name="Google Shape;654;p91"/>
          <p:cNvPicPr preferRelativeResize="0"/>
          <p:nvPr/>
        </p:nvPicPr>
        <p:blipFill>
          <a:blip r:embed="rId6">
            <a:alphaModFix/>
          </a:blip>
          <a:stretch>
            <a:fillRect/>
          </a:stretch>
        </p:blipFill>
        <p:spPr>
          <a:xfrm>
            <a:off x="141216" y="4537775"/>
            <a:ext cx="478035" cy="424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53"/>
                                        </p:tgtEl>
                                        <p:attrNameLst>
                                          <p:attrName>style.visibility</p:attrName>
                                        </p:attrNameLst>
                                      </p:cBhvr>
                                      <p:to>
                                        <p:strVal val="visible"/>
                                      </p:to>
                                    </p:set>
                                    <p:animEffect filter="fade" transition="in">
                                      <p:cBhvr>
                                        <p:cTn dur="1000"/>
                                        <p:tgtEl>
                                          <p:spTgt spid="65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gradFill>
          <a:gsLst>
            <a:gs pos="0">
              <a:srgbClr val="FFC002"/>
            </a:gs>
            <a:gs pos="100000">
              <a:srgbClr val="795B04"/>
            </a:gs>
          </a:gsLst>
          <a:path path="circle">
            <a:fillToRect b="50%" l="50%" r="50%" t="50%"/>
          </a:path>
          <a:tileRect/>
        </a:gradFill>
      </p:bgPr>
    </p:bg>
    <p:spTree>
      <p:nvGrpSpPr>
        <p:cNvPr id="658" name="Shape 658"/>
        <p:cNvGrpSpPr/>
        <p:nvPr/>
      </p:nvGrpSpPr>
      <p:grpSpPr>
        <a:xfrm>
          <a:off x="0" y="0"/>
          <a:ext cx="0" cy="0"/>
          <a:chOff x="0" y="0"/>
          <a:chExt cx="0" cy="0"/>
        </a:xfrm>
      </p:grpSpPr>
      <p:sp>
        <p:nvSpPr>
          <p:cNvPr id="659" name="Google Shape;659;p92">
            <a:hlinkClick r:id="rId3"/>
          </p:cNvPr>
          <p:cNvSpPr/>
          <p:nvPr/>
        </p:nvSpPr>
        <p:spPr>
          <a:xfrm>
            <a:off x="0" y="5207000"/>
            <a:ext cx="12600" cy="1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p92"/>
          <p:cNvSpPr txBox="1"/>
          <p:nvPr/>
        </p:nvSpPr>
        <p:spPr>
          <a:xfrm>
            <a:off x="6101600" y="4720750"/>
            <a:ext cx="3042600" cy="424500"/>
          </a:xfrm>
          <a:prstGeom prst="rect">
            <a:avLst/>
          </a:prstGeom>
          <a:gradFill>
            <a:gsLst>
              <a:gs pos="0">
                <a:srgbClr val="515151"/>
              </a:gs>
              <a:gs pos="100000">
                <a:srgbClr val="101010"/>
              </a:gs>
            </a:gsLst>
            <a:lin ang="5400012" scaled="0"/>
          </a:gra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rgbClr val="FFFF00"/>
                </a:solidFill>
                <a:latin typeface="Varela Round"/>
                <a:ea typeface="Varela Round"/>
                <a:cs typeface="Varela Round"/>
                <a:sym typeface="Varela Round"/>
              </a:rPr>
              <a:t>Partition whole numbers</a:t>
            </a:r>
            <a:endParaRPr b="1" sz="1800">
              <a:solidFill>
                <a:srgbClr val="FFFF00"/>
              </a:solidFill>
              <a:latin typeface="Varela Round"/>
              <a:ea typeface="Varela Round"/>
              <a:cs typeface="Varela Round"/>
              <a:sym typeface="Varela Round"/>
            </a:endParaRPr>
          </a:p>
        </p:txBody>
      </p:sp>
      <p:sp>
        <p:nvSpPr>
          <p:cNvPr id="661" name="Google Shape;661;p92"/>
          <p:cNvSpPr txBox="1"/>
          <p:nvPr>
            <p:ph idx="4294967295" type="title"/>
          </p:nvPr>
        </p:nvSpPr>
        <p:spPr>
          <a:xfrm>
            <a:off x="311700" y="74250"/>
            <a:ext cx="8520600" cy="930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2520">
                <a:latin typeface="Luckiest Guy"/>
                <a:ea typeface="Luckiest Guy"/>
                <a:cs typeface="Luckiest Guy"/>
                <a:sym typeface="Luckiest Guy"/>
              </a:rPr>
              <a:t>learn</a:t>
            </a:r>
            <a:r>
              <a:rPr lang="en" sz="2520"/>
              <a:t>:</a:t>
            </a:r>
            <a:r>
              <a:rPr lang="en" sz="2520">
                <a:latin typeface="Montserrat"/>
                <a:ea typeface="Montserrat"/>
                <a:cs typeface="Montserrat"/>
                <a:sym typeface="Montserrat"/>
              </a:rPr>
              <a:t> </a:t>
            </a:r>
            <a:r>
              <a:rPr lang="en" sz="2220"/>
              <a:t>To partition a whole number into equal parts</a:t>
            </a:r>
            <a:endParaRPr sz="2220"/>
          </a:p>
        </p:txBody>
      </p:sp>
      <p:sp>
        <p:nvSpPr>
          <p:cNvPr id="662" name="Google Shape;662;p92"/>
          <p:cNvSpPr txBox="1"/>
          <p:nvPr>
            <p:ph idx="4294967295" type="title"/>
          </p:nvPr>
        </p:nvSpPr>
        <p:spPr>
          <a:xfrm>
            <a:off x="377250" y="717100"/>
            <a:ext cx="8389500" cy="3910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200">
                <a:latin typeface="Montserrat"/>
                <a:ea typeface="Montserrat"/>
                <a:cs typeface="Montserrat"/>
                <a:sym typeface="Montserrat"/>
              </a:rPr>
              <a:t>View: </a:t>
            </a:r>
            <a:r>
              <a:rPr b="1" lang="en" sz="2200" u="sng">
                <a:solidFill>
                  <a:srgbClr val="FFFFFF"/>
                </a:solidFill>
                <a:latin typeface="Montserrat"/>
                <a:ea typeface="Montserrat"/>
                <a:cs typeface="Montserrat"/>
                <a:sym typeface="Montserrat"/>
                <a:hlinkClick r:id="rId4">
                  <a:extLst>
                    <a:ext uri="{A12FA001-AC4F-418D-AE19-62706E023703}">
                      <ahyp:hlinkClr val="tx"/>
                    </a:ext>
                  </a:extLst>
                </a:hlinkClick>
              </a:rPr>
              <a:t>What are your odds of becoming a millionaire?</a:t>
            </a:r>
            <a:endParaRPr b="1" sz="2200">
              <a:solidFill>
                <a:srgbClr val="FFFFFF"/>
              </a:solidFill>
              <a:latin typeface="Montserrat"/>
              <a:ea typeface="Montserrat"/>
              <a:cs typeface="Montserrat"/>
              <a:sym typeface="Montserrat"/>
            </a:endParaRPr>
          </a:p>
          <a:p>
            <a:pPr indent="0" lvl="0" marL="0" rtl="0" algn="ctr">
              <a:spcBef>
                <a:spcPts val="0"/>
              </a:spcBef>
              <a:spcAft>
                <a:spcPts val="0"/>
              </a:spcAft>
              <a:buNone/>
            </a:pPr>
            <a:r>
              <a:t/>
            </a:r>
            <a:endParaRPr b="1" sz="2200">
              <a:solidFill>
                <a:srgbClr val="38761D"/>
              </a:solidFill>
              <a:latin typeface="Montserrat"/>
              <a:ea typeface="Montserrat"/>
              <a:cs typeface="Montserrat"/>
              <a:sym typeface="Montserrat"/>
            </a:endParaRPr>
          </a:p>
          <a:p>
            <a:pPr indent="0" lvl="0" marL="0" rtl="0" algn="ctr">
              <a:spcBef>
                <a:spcPts val="0"/>
              </a:spcBef>
              <a:spcAft>
                <a:spcPts val="0"/>
              </a:spcAft>
              <a:buNone/>
            </a:pPr>
            <a:r>
              <a:t/>
            </a:r>
            <a:endParaRPr sz="2200">
              <a:solidFill>
                <a:srgbClr val="FFFFFF"/>
              </a:solidFill>
              <a:latin typeface="Montserrat"/>
              <a:ea typeface="Montserrat"/>
              <a:cs typeface="Montserrat"/>
              <a:sym typeface="Montserrat"/>
            </a:endParaRPr>
          </a:p>
          <a:p>
            <a:pPr indent="0" lvl="0" marL="0" rtl="0" algn="l">
              <a:spcBef>
                <a:spcPts val="0"/>
              </a:spcBef>
              <a:spcAft>
                <a:spcPts val="0"/>
              </a:spcAft>
              <a:buNone/>
            </a:pPr>
            <a:r>
              <a:t/>
            </a:r>
            <a:endParaRPr b="1" sz="2200">
              <a:solidFill>
                <a:srgbClr val="FFFFFF"/>
              </a:solidFill>
              <a:latin typeface="Montserrat"/>
              <a:ea typeface="Montserrat"/>
              <a:cs typeface="Montserrat"/>
              <a:sym typeface="Montserrat"/>
            </a:endParaRPr>
          </a:p>
          <a:p>
            <a:pPr indent="0" lvl="0" marL="0" rtl="0" algn="l">
              <a:spcBef>
                <a:spcPts val="0"/>
              </a:spcBef>
              <a:spcAft>
                <a:spcPts val="0"/>
              </a:spcAft>
              <a:buNone/>
            </a:pPr>
            <a:r>
              <a:rPr b="1" lang="en" sz="2200">
                <a:solidFill>
                  <a:srgbClr val="FFFFFF"/>
                </a:solidFill>
                <a:latin typeface="Montserrat"/>
                <a:ea typeface="Montserrat"/>
                <a:cs typeface="Montserrat"/>
                <a:sym typeface="Montserrat"/>
              </a:rPr>
              <a:t>Hispanic </a:t>
            </a:r>
            <a:r>
              <a:rPr lang="en" sz="2200">
                <a:solidFill>
                  <a:srgbClr val="FFFFFF"/>
                </a:solidFill>
                <a:latin typeface="Montserrat"/>
                <a:ea typeface="Montserrat"/>
                <a:cs typeface="Montserrat"/>
                <a:sym typeface="Montserrat"/>
              </a:rPr>
              <a:t>(1 in 15)</a:t>
            </a:r>
            <a:endParaRPr sz="2200">
              <a:solidFill>
                <a:srgbClr val="FFFFFF"/>
              </a:solidFill>
              <a:latin typeface="Montserrat"/>
              <a:ea typeface="Montserrat"/>
              <a:cs typeface="Montserrat"/>
              <a:sym typeface="Montserrat"/>
            </a:endParaRPr>
          </a:p>
          <a:p>
            <a:pPr indent="0" lvl="0" marL="0" rtl="0" algn="l">
              <a:spcBef>
                <a:spcPts val="0"/>
              </a:spcBef>
              <a:spcAft>
                <a:spcPts val="0"/>
              </a:spcAft>
              <a:buNone/>
            </a:pPr>
            <a:r>
              <a:rPr b="1" lang="en" sz="2200">
                <a:solidFill>
                  <a:srgbClr val="FFFFFF"/>
                </a:solidFill>
                <a:latin typeface="Montserrat"/>
                <a:ea typeface="Montserrat"/>
                <a:cs typeface="Montserrat"/>
                <a:sym typeface="Montserrat"/>
              </a:rPr>
              <a:t>Asian; White</a:t>
            </a:r>
            <a:r>
              <a:rPr lang="en" sz="2200">
                <a:solidFill>
                  <a:srgbClr val="FFFFFF"/>
                </a:solidFill>
                <a:latin typeface="Montserrat"/>
                <a:ea typeface="Montserrat"/>
                <a:cs typeface="Montserrat"/>
                <a:sym typeface="Montserrat"/>
              </a:rPr>
              <a:t> (1 in 5 for each)</a:t>
            </a:r>
            <a:endParaRPr sz="2200">
              <a:solidFill>
                <a:srgbClr val="FFFFFF"/>
              </a:solidFill>
              <a:latin typeface="Montserrat"/>
              <a:ea typeface="Montserrat"/>
              <a:cs typeface="Montserrat"/>
              <a:sym typeface="Montserrat"/>
            </a:endParaRPr>
          </a:p>
          <a:p>
            <a:pPr indent="0" lvl="0" marL="0" rtl="0" algn="l">
              <a:spcBef>
                <a:spcPts val="0"/>
              </a:spcBef>
              <a:spcAft>
                <a:spcPts val="0"/>
              </a:spcAft>
              <a:buNone/>
            </a:pPr>
            <a:r>
              <a:t/>
            </a:r>
            <a:endParaRPr sz="2200">
              <a:solidFill>
                <a:srgbClr val="FFFFFF"/>
              </a:solidFill>
              <a:latin typeface="Montserrat"/>
              <a:ea typeface="Montserrat"/>
              <a:cs typeface="Montserrat"/>
              <a:sym typeface="Montserrat"/>
            </a:endParaRPr>
          </a:p>
          <a:p>
            <a:pPr indent="0" lvl="0" marL="0" rtl="0" algn="l">
              <a:spcBef>
                <a:spcPts val="0"/>
              </a:spcBef>
              <a:spcAft>
                <a:spcPts val="0"/>
              </a:spcAft>
              <a:buNone/>
            </a:pPr>
            <a:r>
              <a:rPr b="1" lang="en" sz="2200">
                <a:solidFill>
                  <a:srgbClr val="FFFFFF"/>
                </a:solidFill>
                <a:latin typeface="Montserrat"/>
                <a:ea typeface="Montserrat"/>
                <a:cs typeface="Montserrat"/>
                <a:sym typeface="Montserrat"/>
              </a:rPr>
              <a:t>Holds a college degree</a:t>
            </a:r>
            <a:r>
              <a:rPr lang="en" sz="2200">
                <a:solidFill>
                  <a:srgbClr val="FFFFFF"/>
                </a:solidFill>
                <a:latin typeface="Montserrat"/>
                <a:ea typeface="Montserrat"/>
                <a:cs typeface="Montserrat"/>
                <a:sym typeface="Montserrat"/>
              </a:rPr>
              <a:t> (1 in 6)</a:t>
            </a:r>
            <a:endParaRPr sz="2200">
              <a:solidFill>
                <a:srgbClr val="FFFFFF"/>
              </a:solidFill>
              <a:latin typeface="Montserrat"/>
              <a:ea typeface="Montserrat"/>
              <a:cs typeface="Montserrat"/>
              <a:sym typeface="Montserrat"/>
            </a:endParaRPr>
          </a:p>
          <a:p>
            <a:pPr indent="0" lvl="0" marL="0" rtl="0" algn="l">
              <a:spcBef>
                <a:spcPts val="0"/>
              </a:spcBef>
              <a:spcAft>
                <a:spcPts val="0"/>
              </a:spcAft>
              <a:buNone/>
            </a:pPr>
            <a:r>
              <a:rPr b="1" lang="en" sz="2200">
                <a:solidFill>
                  <a:srgbClr val="FFFFFF"/>
                </a:solidFill>
                <a:latin typeface="Montserrat"/>
                <a:ea typeface="Montserrat"/>
                <a:cs typeface="Montserrat"/>
                <a:sym typeface="Montserrat"/>
              </a:rPr>
              <a:t>Holds a postgraduate degree</a:t>
            </a:r>
            <a:r>
              <a:rPr lang="en" sz="2200">
                <a:solidFill>
                  <a:srgbClr val="FFFFFF"/>
                </a:solidFill>
                <a:latin typeface="Montserrat"/>
                <a:ea typeface="Montserrat"/>
                <a:cs typeface="Montserrat"/>
                <a:sym typeface="Montserrat"/>
              </a:rPr>
              <a:t> (1 in 3)</a:t>
            </a:r>
            <a:endParaRPr sz="2200">
              <a:solidFill>
                <a:srgbClr val="FFFFFF"/>
              </a:solidFill>
              <a:latin typeface="Montserrat"/>
              <a:ea typeface="Montserrat"/>
              <a:cs typeface="Montserrat"/>
              <a:sym typeface="Montserrat"/>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gradFill>
          <a:gsLst>
            <a:gs pos="0">
              <a:srgbClr val="FFC002"/>
            </a:gs>
            <a:gs pos="100000">
              <a:srgbClr val="795B04"/>
            </a:gs>
          </a:gsLst>
          <a:path path="circle">
            <a:fillToRect b="50%" l="50%" r="50%" t="50%"/>
          </a:path>
          <a:tileRect/>
        </a:gradFill>
      </p:bgPr>
    </p:bg>
    <p:spTree>
      <p:nvGrpSpPr>
        <p:cNvPr id="666" name="Shape 666"/>
        <p:cNvGrpSpPr/>
        <p:nvPr/>
      </p:nvGrpSpPr>
      <p:grpSpPr>
        <a:xfrm>
          <a:off x="0" y="0"/>
          <a:ext cx="0" cy="0"/>
          <a:chOff x="0" y="0"/>
          <a:chExt cx="0" cy="0"/>
        </a:xfrm>
      </p:grpSpPr>
      <p:sp>
        <p:nvSpPr>
          <p:cNvPr id="667" name="Google Shape;667;p93">
            <a:hlinkClick r:id="rId3"/>
          </p:cNvPr>
          <p:cNvSpPr/>
          <p:nvPr/>
        </p:nvSpPr>
        <p:spPr>
          <a:xfrm>
            <a:off x="0" y="5207000"/>
            <a:ext cx="12600" cy="1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p93"/>
          <p:cNvSpPr txBox="1"/>
          <p:nvPr/>
        </p:nvSpPr>
        <p:spPr>
          <a:xfrm>
            <a:off x="8295013" y="1809200"/>
            <a:ext cx="7821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sz="1200">
              <a:latin typeface="Montserrat"/>
              <a:ea typeface="Montserrat"/>
              <a:cs typeface="Montserrat"/>
              <a:sym typeface="Montserrat"/>
            </a:endParaRPr>
          </a:p>
          <a:p>
            <a:pPr indent="0" lvl="0" marL="0" rtl="0" algn="l">
              <a:spcBef>
                <a:spcPts val="0"/>
              </a:spcBef>
              <a:spcAft>
                <a:spcPts val="0"/>
              </a:spcAft>
              <a:buNone/>
            </a:pPr>
            <a:r>
              <a:rPr b="1" lang="en" sz="1200">
                <a:latin typeface="Montserrat"/>
                <a:ea typeface="Montserrat"/>
                <a:cs typeface="Montserrat"/>
                <a:sym typeface="Montserrat"/>
              </a:rPr>
              <a:t>(1 in 6)</a:t>
            </a:r>
            <a:endParaRPr b="1" sz="1200">
              <a:latin typeface="Montserrat"/>
              <a:ea typeface="Montserrat"/>
              <a:cs typeface="Montserrat"/>
              <a:sym typeface="Montserrat"/>
            </a:endParaRPr>
          </a:p>
          <a:p>
            <a:pPr indent="0" lvl="0" marL="0" rtl="0" algn="l">
              <a:spcBef>
                <a:spcPts val="0"/>
              </a:spcBef>
              <a:spcAft>
                <a:spcPts val="0"/>
              </a:spcAft>
              <a:buNone/>
            </a:pPr>
            <a:r>
              <a:rPr b="1" lang="en" sz="1200">
                <a:latin typeface="Montserrat"/>
                <a:ea typeface="Montserrat"/>
                <a:cs typeface="Montserrat"/>
                <a:sym typeface="Montserrat"/>
              </a:rPr>
              <a:t>(1 in 5)</a:t>
            </a:r>
            <a:endParaRPr b="1" sz="1200">
              <a:latin typeface="Montserrat"/>
              <a:ea typeface="Montserrat"/>
              <a:cs typeface="Montserrat"/>
              <a:sym typeface="Montserrat"/>
            </a:endParaRPr>
          </a:p>
          <a:p>
            <a:pPr indent="0" lvl="0" marL="0" rtl="0" algn="l">
              <a:spcBef>
                <a:spcPts val="0"/>
              </a:spcBef>
              <a:spcAft>
                <a:spcPts val="0"/>
              </a:spcAft>
              <a:buNone/>
            </a:pPr>
            <a:r>
              <a:rPr b="1" lang="en" sz="1200">
                <a:latin typeface="Montserrat"/>
                <a:ea typeface="Montserrat"/>
                <a:cs typeface="Montserrat"/>
                <a:sym typeface="Montserrat"/>
              </a:rPr>
              <a:t>(1 in 3)</a:t>
            </a:r>
            <a:endParaRPr b="1" sz="1200"/>
          </a:p>
        </p:txBody>
      </p:sp>
      <p:cxnSp>
        <p:nvCxnSpPr>
          <p:cNvPr id="669" name="Google Shape;669;p93"/>
          <p:cNvCxnSpPr/>
          <p:nvPr/>
        </p:nvCxnSpPr>
        <p:spPr>
          <a:xfrm>
            <a:off x="2191657" y="530325"/>
            <a:ext cx="0" cy="4415100"/>
          </a:xfrm>
          <a:prstGeom prst="straightConnector1">
            <a:avLst/>
          </a:prstGeom>
          <a:noFill/>
          <a:ln cap="flat" cmpd="sng" w="38100">
            <a:solidFill>
              <a:srgbClr val="FFFFFF"/>
            </a:solidFill>
            <a:prstDash val="solid"/>
            <a:round/>
            <a:headEnd len="med" w="med" type="none"/>
            <a:tailEnd len="med" w="med" type="none"/>
          </a:ln>
        </p:spPr>
      </p:cxnSp>
      <p:cxnSp>
        <p:nvCxnSpPr>
          <p:cNvPr id="670" name="Google Shape;670;p93"/>
          <p:cNvCxnSpPr/>
          <p:nvPr/>
        </p:nvCxnSpPr>
        <p:spPr>
          <a:xfrm>
            <a:off x="3381829" y="530325"/>
            <a:ext cx="0" cy="4404300"/>
          </a:xfrm>
          <a:prstGeom prst="straightConnector1">
            <a:avLst/>
          </a:prstGeom>
          <a:noFill/>
          <a:ln cap="flat" cmpd="sng" w="38100">
            <a:solidFill>
              <a:srgbClr val="FFFFFF"/>
            </a:solidFill>
            <a:prstDash val="solid"/>
            <a:round/>
            <a:headEnd len="med" w="med" type="none"/>
            <a:tailEnd len="med" w="med" type="none"/>
          </a:ln>
        </p:spPr>
      </p:cxnSp>
      <p:cxnSp>
        <p:nvCxnSpPr>
          <p:cNvPr id="671" name="Google Shape;671;p93"/>
          <p:cNvCxnSpPr/>
          <p:nvPr/>
        </p:nvCxnSpPr>
        <p:spPr>
          <a:xfrm>
            <a:off x="6952343" y="555425"/>
            <a:ext cx="0" cy="4389900"/>
          </a:xfrm>
          <a:prstGeom prst="straightConnector1">
            <a:avLst/>
          </a:prstGeom>
          <a:noFill/>
          <a:ln cap="flat" cmpd="sng" w="38100">
            <a:solidFill>
              <a:srgbClr val="FFFFFF"/>
            </a:solidFill>
            <a:prstDash val="solid"/>
            <a:round/>
            <a:headEnd len="med" w="med" type="none"/>
            <a:tailEnd len="med" w="med" type="none"/>
          </a:ln>
        </p:spPr>
      </p:cxnSp>
      <p:cxnSp>
        <p:nvCxnSpPr>
          <p:cNvPr id="672" name="Google Shape;672;p93"/>
          <p:cNvCxnSpPr/>
          <p:nvPr/>
        </p:nvCxnSpPr>
        <p:spPr>
          <a:xfrm>
            <a:off x="8142514" y="530325"/>
            <a:ext cx="0" cy="4350300"/>
          </a:xfrm>
          <a:prstGeom prst="straightConnector1">
            <a:avLst/>
          </a:prstGeom>
          <a:noFill/>
          <a:ln cap="flat" cmpd="sng" w="38100">
            <a:solidFill>
              <a:srgbClr val="FFFFFF"/>
            </a:solidFill>
            <a:prstDash val="solid"/>
            <a:round/>
            <a:headEnd len="med" w="med" type="none"/>
            <a:tailEnd len="med" w="med" type="none"/>
          </a:ln>
        </p:spPr>
      </p:cxnSp>
      <p:cxnSp>
        <p:nvCxnSpPr>
          <p:cNvPr id="673" name="Google Shape;673;p93"/>
          <p:cNvCxnSpPr/>
          <p:nvPr/>
        </p:nvCxnSpPr>
        <p:spPr>
          <a:xfrm>
            <a:off x="4572000" y="530325"/>
            <a:ext cx="0" cy="4382700"/>
          </a:xfrm>
          <a:prstGeom prst="straightConnector1">
            <a:avLst/>
          </a:prstGeom>
          <a:noFill/>
          <a:ln cap="flat" cmpd="sng" w="38100">
            <a:solidFill>
              <a:srgbClr val="FFFFFF"/>
            </a:solidFill>
            <a:prstDash val="solid"/>
            <a:round/>
            <a:headEnd len="med" w="med" type="none"/>
            <a:tailEnd len="med" w="med" type="none"/>
          </a:ln>
        </p:spPr>
      </p:cxnSp>
      <p:cxnSp>
        <p:nvCxnSpPr>
          <p:cNvPr id="674" name="Google Shape;674;p93"/>
          <p:cNvCxnSpPr/>
          <p:nvPr/>
        </p:nvCxnSpPr>
        <p:spPr>
          <a:xfrm>
            <a:off x="5762171" y="530325"/>
            <a:ext cx="0" cy="4361100"/>
          </a:xfrm>
          <a:prstGeom prst="straightConnector1">
            <a:avLst/>
          </a:prstGeom>
          <a:noFill/>
          <a:ln cap="flat" cmpd="sng" w="38100">
            <a:solidFill>
              <a:srgbClr val="FFFFFF"/>
            </a:solidFill>
            <a:prstDash val="solid"/>
            <a:round/>
            <a:headEnd len="med" w="med" type="none"/>
            <a:tailEnd len="med" w="med" type="none"/>
          </a:ln>
        </p:spPr>
      </p:cxnSp>
      <p:cxnSp>
        <p:nvCxnSpPr>
          <p:cNvPr id="675" name="Google Shape;675;p93"/>
          <p:cNvCxnSpPr/>
          <p:nvPr/>
        </p:nvCxnSpPr>
        <p:spPr>
          <a:xfrm>
            <a:off x="1001486" y="530325"/>
            <a:ext cx="0" cy="4501200"/>
          </a:xfrm>
          <a:prstGeom prst="straightConnector1">
            <a:avLst/>
          </a:prstGeom>
          <a:noFill/>
          <a:ln cap="flat" cmpd="sng" w="38100">
            <a:solidFill>
              <a:srgbClr val="FFFFFF"/>
            </a:solidFill>
            <a:prstDash val="solid"/>
            <a:round/>
            <a:headEnd len="med" w="med" type="none"/>
            <a:tailEnd len="med" w="med" type="none"/>
          </a:ln>
        </p:spPr>
      </p:cxnSp>
      <p:cxnSp>
        <p:nvCxnSpPr>
          <p:cNvPr id="676" name="Google Shape;676;p93"/>
          <p:cNvCxnSpPr/>
          <p:nvPr/>
        </p:nvCxnSpPr>
        <p:spPr>
          <a:xfrm rot="10800000">
            <a:off x="971850" y="530325"/>
            <a:ext cx="7161000" cy="0"/>
          </a:xfrm>
          <a:prstGeom prst="straightConnector1">
            <a:avLst/>
          </a:prstGeom>
          <a:noFill/>
          <a:ln cap="flat" cmpd="sng" w="38100">
            <a:solidFill>
              <a:srgbClr val="FFFFFF"/>
            </a:solidFill>
            <a:prstDash val="solid"/>
            <a:round/>
            <a:headEnd len="med" w="med" type="none"/>
            <a:tailEnd len="med" w="med" type="none"/>
          </a:ln>
        </p:spPr>
      </p:cxnSp>
      <p:sp>
        <p:nvSpPr>
          <p:cNvPr id="677" name="Google Shape;677;p93"/>
          <p:cNvSpPr txBox="1"/>
          <p:nvPr/>
        </p:nvSpPr>
        <p:spPr>
          <a:xfrm>
            <a:off x="934450" y="-146625"/>
            <a:ext cx="71610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000">
                <a:solidFill>
                  <a:srgbClr val="FFFFFF"/>
                </a:solidFill>
                <a:latin typeface="Montserrat SemiBold"/>
                <a:ea typeface="Montserrat SemiBold"/>
                <a:cs typeface="Montserrat SemiBold"/>
                <a:sym typeface="Montserrat SemiBold"/>
              </a:rPr>
              <a:t>    1           2         3         4         5          6</a:t>
            </a:r>
            <a:endParaRPr sz="3000">
              <a:solidFill>
                <a:srgbClr val="FFFFFF"/>
              </a:solidFill>
              <a:latin typeface="Montserrat SemiBold"/>
              <a:ea typeface="Montserrat SemiBold"/>
              <a:cs typeface="Montserrat SemiBold"/>
              <a:sym typeface="Montserrat SemiBold"/>
            </a:endParaRPr>
          </a:p>
        </p:txBody>
      </p:sp>
      <p:pic>
        <p:nvPicPr>
          <p:cNvPr id="678" name="Google Shape;678;p93"/>
          <p:cNvPicPr preferRelativeResize="0"/>
          <p:nvPr/>
        </p:nvPicPr>
        <p:blipFill>
          <a:blip r:embed="rId4">
            <a:alphaModFix/>
          </a:blip>
          <a:stretch>
            <a:fillRect/>
          </a:stretch>
        </p:blipFill>
        <p:spPr>
          <a:xfrm>
            <a:off x="157812" y="1500094"/>
            <a:ext cx="602577" cy="606524"/>
          </a:xfrm>
          <a:prstGeom prst="rect">
            <a:avLst/>
          </a:prstGeom>
          <a:noFill/>
          <a:ln>
            <a:noFill/>
          </a:ln>
        </p:spPr>
      </p:pic>
      <p:pic>
        <p:nvPicPr>
          <p:cNvPr id="679" name="Google Shape;679;p93"/>
          <p:cNvPicPr preferRelativeResize="0"/>
          <p:nvPr/>
        </p:nvPicPr>
        <p:blipFill>
          <a:blip r:embed="rId4">
            <a:alphaModFix/>
          </a:blip>
          <a:stretch>
            <a:fillRect/>
          </a:stretch>
        </p:blipFill>
        <p:spPr>
          <a:xfrm>
            <a:off x="157812" y="1500094"/>
            <a:ext cx="602577" cy="606524"/>
          </a:xfrm>
          <a:prstGeom prst="rect">
            <a:avLst/>
          </a:prstGeom>
          <a:noFill/>
          <a:ln>
            <a:noFill/>
          </a:ln>
        </p:spPr>
      </p:pic>
      <p:pic>
        <p:nvPicPr>
          <p:cNvPr id="680" name="Google Shape;680;p93"/>
          <p:cNvPicPr preferRelativeResize="0"/>
          <p:nvPr/>
        </p:nvPicPr>
        <p:blipFill>
          <a:blip r:embed="rId4">
            <a:alphaModFix/>
          </a:blip>
          <a:stretch>
            <a:fillRect/>
          </a:stretch>
        </p:blipFill>
        <p:spPr>
          <a:xfrm>
            <a:off x="157812" y="1500094"/>
            <a:ext cx="602577" cy="606524"/>
          </a:xfrm>
          <a:prstGeom prst="rect">
            <a:avLst/>
          </a:prstGeom>
          <a:noFill/>
          <a:ln>
            <a:noFill/>
          </a:ln>
        </p:spPr>
      </p:pic>
      <p:pic>
        <p:nvPicPr>
          <p:cNvPr id="681" name="Google Shape;681;p93"/>
          <p:cNvPicPr preferRelativeResize="0"/>
          <p:nvPr/>
        </p:nvPicPr>
        <p:blipFill>
          <a:blip r:embed="rId4">
            <a:alphaModFix/>
          </a:blip>
          <a:stretch>
            <a:fillRect/>
          </a:stretch>
        </p:blipFill>
        <p:spPr>
          <a:xfrm>
            <a:off x="157812" y="1500094"/>
            <a:ext cx="602577" cy="606524"/>
          </a:xfrm>
          <a:prstGeom prst="rect">
            <a:avLst/>
          </a:prstGeom>
          <a:noFill/>
          <a:ln>
            <a:noFill/>
          </a:ln>
        </p:spPr>
      </p:pic>
      <p:pic>
        <p:nvPicPr>
          <p:cNvPr id="682" name="Google Shape;682;p93"/>
          <p:cNvPicPr preferRelativeResize="0"/>
          <p:nvPr/>
        </p:nvPicPr>
        <p:blipFill>
          <a:blip r:embed="rId4">
            <a:alphaModFix/>
          </a:blip>
          <a:stretch>
            <a:fillRect/>
          </a:stretch>
        </p:blipFill>
        <p:spPr>
          <a:xfrm>
            <a:off x="157812" y="1500094"/>
            <a:ext cx="602577" cy="606524"/>
          </a:xfrm>
          <a:prstGeom prst="rect">
            <a:avLst/>
          </a:prstGeom>
          <a:noFill/>
          <a:ln>
            <a:noFill/>
          </a:ln>
        </p:spPr>
      </p:pic>
      <p:pic>
        <p:nvPicPr>
          <p:cNvPr id="683" name="Google Shape;683;p93"/>
          <p:cNvPicPr preferRelativeResize="0"/>
          <p:nvPr/>
        </p:nvPicPr>
        <p:blipFill>
          <a:blip r:embed="rId4">
            <a:alphaModFix/>
          </a:blip>
          <a:stretch>
            <a:fillRect/>
          </a:stretch>
        </p:blipFill>
        <p:spPr>
          <a:xfrm>
            <a:off x="157812" y="1500094"/>
            <a:ext cx="602577" cy="606524"/>
          </a:xfrm>
          <a:prstGeom prst="rect">
            <a:avLst/>
          </a:prstGeom>
          <a:noFill/>
          <a:ln>
            <a:noFill/>
          </a:ln>
        </p:spPr>
      </p:pic>
      <p:pic>
        <p:nvPicPr>
          <p:cNvPr id="684" name="Google Shape;684;p93"/>
          <p:cNvPicPr preferRelativeResize="0"/>
          <p:nvPr/>
        </p:nvPicPr>
        <p:blipFill>
          <a:blip r:embed="rId4">
            <a:alphaModFix/>
          </a:blip>
          <a:stretch>
            <a:fillRect/>
          </a:stretch>
        </p:blipFill>
        <p:spPr>
          <a:xfrm>
            <a:off x="157812" y="1500094"/>
            <a:ext cx="602577" cy="606524"/>
          </a:xfrm>
          <a:prstGeom prst="rect">
            <a:avLst/>
          </a:prstGeom>
          <a:noFill/>
          <a:ln>
            <a:noFill/>
          </a:ln>
        </p:spPr>
      </p:pic>
      <p:pic>
        <p:nvPicPr>
          <p:cNvPr id="685" name="Google Shape;685;p93"/>
          <p:cNvPicPr preferRelativeResize="0"/>
          <p:nvPr/>
        </p:nvPicPr>
        <p:blipFill>
          <a:blip r:embed="rId4">
            <a:alphaModFix/>
          </a:blip>
          <a:stretch>
            <a:fillRect/>
          </a:stretch>
        </p:blipFill>
        <p:spPr>
          <a:xfrm>
            <a:off x="157812" y="1500094"/>
            <a:ext cx="602577" cy="606524"/>
          </a:xfrm>
          <a:prstGeom prst="rect">
            <a:avLst/>
          </a:prstGeom>
          <a:noFill/>
          <a:ln>
            <a:noFill/>
          </a:ln>
        </p:spPr>
      </p:pic>
      <p:pic>
        <p:nvPicPr>
          <p:cNvPr id="686" name="Google Shape;686;p93"/>
          <p:cNvPicPr preferRelativeResize="0"/>
          <p:nvPr/>
        </p:nvPicPr>
        <p:blipFill>
          <a:blip r:embed="rId4">
            <a:alphaModFix/>
          </a:blip>
          <a:stretch>
            <a:fillRect/>
          </a:stretch>
        </p:blipFill>
        <p:spPr>
          <a:xfrm>
            <a:off x="157812" y="1500094"/>
            <a:ext cx="602577" cy="606524"/>
          </a:xfrm>
          <a:prstGeom prst="rect">
            <a:avLst/>
          </a:prstGeom>
          <a:noFill/>
          <a:ln>
            <a:noFill/>
          </a:ln>
        </p:spPr>
      </p:pic>
      <p:pic>
        <p:nvPicPr>
          <p:cNvPr id="687" name="Google Shape;687;p93"/>
          <p:cNvPicPr preferRelativeResize="0"/>
          <p:nvPr/>
        </p:nvPicPr>
        <p:blipFill>
          <a:blip r:embed="rId4">
            <a:alphaModFix/>
          </a:blip>
          <a:stretch>
            <a:fillRect/>
          </a:stretch>
        </p:blipFill>
        <p:spPr>
          <a:xfrm>
            <a:off x="157812" y="1500094"/>
            <a:ext cx="602577" cy="606524"/>
          </a:xfrm>
          <a:prstGeom prst="rect">
            <a:avLst/>
          </a:prstGeom>
          <a:noFill/>
          <a:ln>
            <a:noFill/>
          </a:ln>
        </p:spPr>
      </p:pic>
      <p:pic>
        <p:nvPicPr>
          <p:cNvPr id="688" name="Google Shape;688;p93"/>
          <p:cNvPicPr preferRelativeResize="0"/>
          <p:nvPr/>
        </p:nvPicPr>
        <p:blipFill>
          <a:blip r:embed="rId4">
            <a:alphaModFix/>
          </a:blip>
          <a:stretch>
            <a:fillRect/>
          </a:stretch>
        </p:blipFill>
        <p:spPr>
          <a:xfrm>
            <a:off x="157812" y="1500094"/>
            <a:ext cx="602577" cy="606524"/>
          </a:xfrm>
          <a:prstGeom prst="rect">
            <a:avLst/>
          </a:prstGeom>
          <a:noFill/>
          <a:ln>
            <a:noFill/>
          </a:ln>
        </p:spPr>
      </p:pic>
      <p:pic>
        <p:nvPicPr>
          <p:cNvPr id="689" name="Google Shape;689;p93"/>
          <p:cNvPicPr preferRelativeResize="0"/>
          <p:nvPr/>
        </p:nvPicPr>
        <p:blipFill>
          <a:blip r:embed="rId4">
            <a:alphaModFix/>
          </a:blip>
          <a:stretch>
            <a:fillRect/>
          </a:stretch>
        </p:blipFill>
        <p:spPr>
          <a:xfrm>
            <a:off x="157812" y="1500094"/>
            <a:ext cx="602577" cy="606524"/>
          </a:xfrm>
          <a:prstGeom prst="rect">
            <a:avLst/>
          </a:prstGeom>
          <a:noFill/>
          <a:ln>
            <a:noFill/>
          </a:ln>
        </p:spPr>
      </p:pic>
      <p:pic>
        <p:nvPicPr>
          <p:cNvPr id="690" name="Google Shape;690;p93"/>
          <p:cNvPicPr preferRelativeResize="0"/>
          <p:nvPr/>
        </p:nvPicPr>
        <p:blipFill>
          <a:blip r:embed="rId4">
            <a:alphaModFix/>
          </a:blip>
          <a:stretch>
            <a:fillRect/>
          </a:stretch>
        </p:blipFill>
        <p:spPr>
          <a:xfrm>
            <a:off x="157812" y="1500094"/>
            <a:ext cx="602577" cy="606524"/>
          </a:xfrm>
          <a:prstGeom prst="rect">
            <a:avLst/>
          </a:prstGeom>
          <a:noFill/>
          <a:ln>
            <a:noFill/>
          </a:ln>
        </p:spPr>
      </p:pic>
      <p:pic>
        <p:nvPicPr>
          <p:cNvPr id="691" name="Google Shape;691;p93"/>
          <p:cNvPicPr preferRelativeResize="0"/>
          <p:nvPr/>
        </p:nvPicPr>
        <p:blipFill>
          <a:blip r:embed="rId4">
            <a:alphaModFix/>
          </a:blip>
          <a:stretch>
            <a:fillRect/>
          </a:stretch>
        </p:blipFill>
        <p:spPr>
          <a:xfrm>
            <a:off x="157812" y="1500094"/>
            <a:ext cx="602577" cy="606524"/>
          </a:xfrm>
          <a:prstGeom prst="rect">
            <a:avLst/>
          </a:prstGeom>
          <a:noFill/>
          <a:ln>
            <a:noFill/>
          </a:ln>
        </p:spPr>
      </p:pic>
      <p:pic>
        <p:nvPicPr>
          <p:cNvPr id="692" name="Google Shape;692;p93"/>
          <p:cNvPicPr preferRelativeResize="0"/>
          <p:nvPr/>
        </p:nvPicPr>
        <p:blipFill>
          <a:blip r:embed="rId4">
            <a:alphaModFix/>
          </a:blip>
          <a:stretch>
            <a:fillRect/>
          </a:stretch>
        </p:blipFill>
        <p:spPr>
          <a:xfrm>
            <a:off x="157812" y="1500094"/>
            <a:ext cx="602577" cy="606524"/>
          </a:xfrm>
          <a:prstGeom prst="rect">
            <a:avLst/>
          </a:prstGeom>
          <a:noFill/>
          <a:ln>
            <a:noFill/>
          </a:ln>
        </p:spPr>
      </p:pic>
      <p:pic>
        <p:nvPicPr>
          <p:cNvPr id="693" name="Google Shape;693;p93"/>
          <p:cNvPicPr preferRelativeResize="0"/>
          <p:nvPr/>
        </p:nvPicPr>
        <p:blipFill>
          <a:blip r:embed="rId4">
            <a:alphaModFix/>
          </a:blip>
          <a:stretch>
            <a:fillRect/>
          </a:stretch>
        </p:blipFill>
        <p:spPr>
          <a:xfrm>
            <a:off x="157812" y="1500094"/>
            <a:ext cx="602577" cy="606524"/>
          </a:xfrm>
          <a:prstGeom prst="rect">
            <a:avLst/>
          </a:prstGeom>
          <a:noFill/>
          <a:ln>
            <a:noFill/>
          </a:ln>
        </p:spPr>
      </p:pic>
      <p:pic>
        <p:nvPicPr>
          <p:cNvPr id="694" name="Google Shape;694;p93"/>
          <p:cNvPicPr preferRelativeResize="0"/>
          <p:nvPr/>
        </p:nvPicPr>
        <p:blipFill>
          <a:blip r:embed="rId4">
            <a:alphaModFix/>
          </a:blip>
          <a:stretch>
            <a:fillRect/>
          </a:stretch>
        </p:blipFill>
        <p:spPr>
          <a:xfrm>
            <a:off x="100838" y="1500100"/>
            <a:ext cx="602577" cy="606524"/>
          </a:xfrm>
          <a:prstGeom prst="rect">
            <a:avLst/>
          </a:prstGeom>
          <a:noFill/>
          <a:ln>
            <a:noFill/>
          </a:ln>
        </p:spPr>
      </p:pic>
      <p:pic>
        <p:nvPicPr>
          <p:cNvPr id="695" name="Google Shape;695;p93"/>
          <p:cNvPicPr preferRelativeResize="0"/>
          <p:nvPr/>
        </p:nvPicPr>
        <p:blipFill>
          <a:blip r:embed="rId4">
            <a:alphaModFix/>
          </a:blip>
          <a:stretch>
            <a:fillRect/>
          </a:stretch>
        </p:blipFill>
        <p:spPr>
          <a:xfrm>
            <a:off x="100838" y="1500100"/>
            <a:ext cx="602577" cy="606524"/>
          </a:xfrm>
          <a:prstGeom prst="rect">
            <a:avLst/>
          </a:prstGeom>
          <a:noFill/>
          <a:ln>
            <a:noFill/>
          </a:ln>
        </p:spPr>
      </p:pic>
      <p:pic>
        <p:nvPicPr>
          <p:cNvPr id="696" name="Google Shape;696;p93"/>
          <p:cNvPicPr preferRelativeResize="0"/>
          <p:nvPr/>
        </p:nvPicPr>
        <p:blipFill>
          <a:blip r:embed="rId4">
            <a:alphaModFix/>
          </a:blip>
          <a:stretch>
            <a:fillRect/>
          </a:stretch>
        </p:blipFill>
        <p:spPr>
          <a:xfrm>
            <a:off x="100838" y="1500100"/>
            <a:ext cx="602577" cy="606524"/>
          </a:xfrm>
          <a:prstGeom prst="rect">
            <a:avLst/>
          </a:prstGeom>
          <a:noFill/>
          <a:ln>
            <a:noFill/>
          </a:ln>
        </p:spPr>
      </p:pic>
      <p:pic>
        <p:nvPicPr>
          <p:cNvPr id="697" name="Google Shape;697;p93"/>
          <p:cNvPicPr preferRelativeResize="0"/>
          <p:nvPr/>
        </p:nvPicPr>
        <p:blipFill>
          <a:blip r:embed="rId4">
            <a:alphaModFix/>
          </a:blip>
          <a:stretch>
            <a:fillRect/>
          </a:stretch>
        </p:blipFill>
        <p:spPr>
          <a:xfrm>
            <a:off x="100838" y="1500100"/>
            <a:ext cx="602577" cy="606524"/>
          </a:xfrm>
          <a:prstGeom prst="rect">
            <a:avLst/>
          </a:prstGeom>
          <a:noFill/>
          <a:ln>
            <a:noFill/>
          </a:ln>
        </p:spPr>
      </p:pic>
      <p:pic>
        <p:nvPicPr>
          <p:cNvPr id="698" name="Google Shape;698;p93"/>
          <p:cNvPicPr preferRelativeResize="0"/>
          <p:nvPr/>
        </p:nvPicPr>
        <p:blipFill>
          <a:blip r:embed="rId4">
            <a:alphaModFix/>
          </a:blip>
          <a:stretch>
            <a:fillRect/>
          </a:stretch>
        </p:blipFill>
        <p:spPr>
          <a:xfrm>
            <a:off x="157812" y="1500094"/>
            <a:ext cx="602577" cy="606524"/>
          </a:xfrm>
          <a:prstGeom prst="rect">
            <a:avLst/>
          </a:prstGeom>
          <a:noFill/>
          <a:ln>
            <a:noFill/>
          </a:ln>
        </p:spPr>
      </p:pic>
      <p:pic>
        <p:nvPicPr>
          <p:cNvPr id="699" name="Google Shape;699;p93"/>
          <p:cNvPicPr preferRelativeResize="0"/>
          <p:nvPr/>
        </p:nvPicPr>
        <p:blipFill>
          <a:blip r:embed="rId4">
            <a:alphaModFix/>
          </a:blip>
          <a:stretch>
            <a:fillRect/>
          </a:stretch>
        </p:blipFill>
        <p:spPr>
          <a:xfrm>
            <a:off x="157812" y="1500094"/>
            <a:ext cx="602577" cy="606524"/>
          </a:xfrm>
          <a:prstGeom prst="rect">
            <a:avLst/>
          </a:prstGeom>
          <a:noFill/>
          <a:ln>
            <a:noFill/>
          </a:ln>
        </p:spPr>
      </p:pic>
      <p:pic>
        <p:nvPicPr>
          <p:cNvPr id="700" name="Google Shape;700;p93"/>
          <p:cNvPicPr preferRelativeResize="0"/>
          <p:nvPr/>
        </p:nvPicPr>
        <p:blipFill>
          <a:blip r:embed="rId4">
            <a:alphaModFix/>
          </a:blip>
          <a:stretch>
            <a:fillRect/>
          </a:stretch>
        </p:blipFill>
        <p:spPr>
          <a:xfrm>
            <a:off x="157812" y="1500094"/>
            <a:ext cx="602577" cy="606524"/>
          </a:xfrm>
          <a:prstGeom prst="rect">
            <a:avLst/>
          </a:prstGeom>
          <a:noFill/>
          <a:ln>
            <a:noFill/>
          </a:ln>
        </p:spPr>
      </p:pic>
      <p:pic>
        <p:nvPicPr>
          <p:cNvPr id="701" name="Google Shape;701;p93"/>
          <p:cNvPicPr preferRelativeResize="0"/>
          <p:nvPr/>
        </p:nvPicPr>
        <p:blipFill>
          <a:blip r:embed="rId4">
            <a:alphaModFix/>
          </a:blip>
          <a:stretch>
            <a:fillRect/>
          </a:stretch>
        </p:blipFill>
        <p:spPr>
          <a:xfrm>
            <a:off x="157812" y="1500094"/>
            <a:ext cx="602577" cy="606524"/>
          </a:xfrm>
          <a:prstGeom prst="rect">
            <a:avLst/>
          </a:prstGeom>
          <a:noFill/>
          <a:ln>
            <a:noFill/>
          </a:ln>
        </p:spPr>
      </p:pic>
      <p:pic>
        <p:nvPicPr>
          <p:cNvPr id="702" name="Google Shape;702;p93"/>
          <p:cNvPicPr preferRelativeResize="0"/>
          <p:nvPr/>
        </p:nvPicPr>
        <p:blipFill>
          <a:blip r:embed="rId4">
            <a:alphaModFix/>
          </a:blip>
          <a:stretch>
            <a:fillRect/>
          </a:stretch>
        </p:blipFill>
        <p:spPr>
          <a:xfrm>
            <a:off x="100838" y="1500100"/>
            <a:ext cx="602577" cy="606524"/>
          </a:xfrm>
          <a:prstGeom prst="rect">
            <a:avLst/>
          </a:prstGeom>
          <a:noFill/>
          <a:ln>
            <a:noFill/>
          </a:ln>
        </p:spPr>
      </p:pic>
      <p:pic>
        <p:nvPicPr>
          <p:cNvPr id="703" name="Google Shape;703;p93"/>
          <p:cNvPicPr preferRelativeResize="0"/>
          <p:nvPr/>
        </p:nvPicPr>
        <p:blipFill>
          <a:blip r:embed="rId4">
            <a:alphaModFix/>
          </a:blip>
          <a:stretch>
            <a:fillRect/>
          </a:stretch>
        </p:blipFill>
        <p:spPr>
          <a:xfrm>
            <a:off x="157812" y="1500094"/>
            <a:ext cx="602577" cy="606524"/>
          </a:xfrm>
          <a:prstGeom prst="rect">
            <a:avLst/>
          </a:prstGeom>
          <a:noFill/>
          <a:ln>
            <a:noFill/>
          </a:ln>
        </p:spPr>
      </p:pic>
      <p:pic>
        <p:nvPicPr>
          <p:cNvPr id="704" name="Google Shape;704;p93"/>
          <p:cNvPicPr preferRelativeResize="0"/>
          <p:nvPr/>
        </p:nvPicPr>
        <p:blipFill>
          <a:blip r:embed="rId4">
            <a:alphaModFix/>
          </a:blip>
          <a:stretch>
            <a:fillRect/>
          </a:stretch>
        </p:blipFill>
        <p:spPr>
          <a:xfrm>
            <a:off x="157812" y="1500094"/>
            <a:ext cx="602577" cy="606524"/>
          </a:xfrm>
          <a:prstGeom prst="rect">
            <a:avLst/>
          </a:prstGeom>
          <a:noFill/>
          <a:ln>
            <a:noFill/>
          </a:ln>
        </p:spPr>
      </p:pic>
      <p:pic>
        <p:nvPicPr>
          <p:cNvPr id="705" name="Google Shape;705;p93"/>
          <p:cNvPicPr preferRelativeResize="0"/>
          <p:nvPr/>
        </p:nvPicPr>
        <p:blipFill>
          <a:blip r:embed="rId4">
            <a:alphaModFix/>
          </a:blip>
          <a:stretch>
            <a:fillRect/>
          </a:stretch>
        </p:blipFill>
        <p:spPr>
          <a:xfrm>
            <a:off x="157812" y="1500094"/>
            <a:ext cx="602577" cy="606524"/>
          </a:xfrm>
          <a:prstGeom prst="rect">
            <a:avLst/>
          </a:prstGeom>
          <a:noFill/>
          <a:ln>
            <a:noFill/>
          </a:ln>
        </p:spPr>
      </p:pic>
      <p:pic>
        <p:nvPicPr>
          <p:cNvPr id="706" name="Google Shape;706;p93"/>
          <p:cNvPicPr preferRelativeResize="0"/>
          <p:nvPr/>
        </p:nvPicPr>
        <p:blipFill>
          <a:blip r:embed="rId4">
            <a:alphaModFix/>
          </a:blip>
          <a:stretch>
            <a:fillRect/>
          </a:stretch>
        </p:blipFill>
        <p:spPr>
          <a:xfrm>
            <a:off x="157812" y="1500094"/>
            <a:ext cx="602577" cy="606524"/>
          </a:xfrm>
          <a:prstGeom prst="rect">
            <a:avLst/>
          </a:prstGeom>
          <a:noFill/>
          <a:ln>
            <a:noFill/>
          </a:ln>
        </p:spPr>
      </p:pic>
      <p:pic>
        <p:nvPicPr>
          <p:cNvPr id="707" name="Google Shape;707;p93"/>
          <p:cNvPicPr preferRelativeResize="0"/>
          <p:nvPr/>
        </p:nvPicPr>
        <p:blipFill>
          <a:blip r:embed="rId4">
            <a:alphaModFix/>
          </a:blip>
          <a:stretch>
            <a:fillRect/>
          </a:stretch>
        </p:blipFill>
        <p:spPr>
          <a:xfrm>
            <a:off x="100838" y="1500100"/>
            <a:ext cx="602577" cy="606524"/>
          </a:xfrm>
          <a:prstGeom prst="rect">
            <a:avLst/>
          </a:prstGeom>
          <a:noFill/>
          <a:ln>
            <a:noFill/>
          </a:ln>
        </p:spPr>
      </p:pic>
      <p:sp>
        <p:nvSpPr>
          <p:cNvPr id="708" name="Google Shape;708;p93"/>
          <p:cNvSpPr/>
          <p:nvPr/>
        </p:nvSpPr>
        <p:spPr>
          <a:xfrm>
            <a:off x="9077200" y="0"/>
            <a:ext cx="4458000" cy="5143500"/>
          </a:xfrm>
          <a:prstGeom prst="rect">
            <a:avLst/>
          </a:prstGeom>
          <a:solidFill>
            <a:srgbClr val="66666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gradFill>
          <a:gsLst>
            <a:gs pos="0">
              <a:srgbClr val="51AB2A"/>
            </a:gs>
            <a:gs pos="100000">
              <a:srgbClr val="203E13"/>
            </a:gs>
          </a:gsLst>
          <a:path path="circle">
            <a:fillToRect b="50%" l="50%" r="50%" t="50%"/>
          </a:path>
          <a:tileRect/>
        </a:gradFill>
      </p:bgPr>
    </p:bg>
    <p:spTree>
      <p:nvGrpSpPr>
        <p:cNvPr id="712" name="Shape 712"/>
        <p:cNvGrpSpPr/>
        <p:nvPr/>
      </p:nvGrpSpPr>
      <p:grpSpPr>
        <a:xfrm>
          <a:off x="0" y="0"/>
          <a:ext cx="0" cy="0"/>
          <a:chOff x="0" y="0"/>
          <a:chExt cx="0" cy="0"/>
        </a:xfrm>
      </p:grpSpPr>
      <p:sp>
        <p:nvSpPr>
          <p:cNvPr id="713" name="Google Shape;713;p94">
            <a:hlinkClick r:id="rId3"/>
          </p:cNvPr>
          <p:cNvSpPr/>
          <p:nvPr/>
        </p:nvSpPr>
        <p:spPr>
          <a:xfrm>
            <a:off x="0" y="5207000"/>
            <a:ext cx="12600" cy="1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 name="Google Shape;714;p94"/>
          <p:cNvSpPr txBox="1"/>
          <p:nvPr/>
        </p:nvSpPr>
        <p:spPr>
          <a:xfrm>
            <a:off x="6101600" y="4720750"/>
            <a:ext cx="3042600" cy="424500"/>
          </a:xfrm>
          <a:prstGeom prst="rect">
            <a:avLst/>
          </a:prstGeom>
          <a:gradFill>
            <a:gsLst>
              <a:gs pos="0">
                <a:srgbClr val="515151"/>
              </a:gs>
              <a:gs pos="100000">
                <a:srgbClr val="101010"/>
              </a:gs>
            </a:gsLst>
            <a:lin ang="5400012" scaled="0"/>
          </a:gra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rgbClr val="00FF00"/>
                </a:solidFill>
                <a:latin typeface="Varela Round"/>
                <a:ea typeface="Varela Round"/>
                <a:cs typeface="Varela Round"/>
                <a:sym typeface="Varela Round"/>
              </a:rPr>
              <a:t>Partition whole numbers</a:t>
            </a:r>
            <a:endParaRPr b="1" sz="1800">
              <a:solidFill>
                <a:srgbClr val="00FF00"/>
              </a:solidFill>
              <a:latin typeface="Varela Round"/>
              <a:ea typeface="Varela Round"/>
              <a:cs typeface="Varela Round"/>
              <a:sym typeface="Varela Round"/>
            </a:endParaRPr>
          </a:p>
        </p:txBody>
      </p:sp>
      <p:sp>
        <p:nvSpPr>
          <p:cNvPr id="715" name="Google Shape;715;p94"/>
          <p:cNvSpPr txBox="1"/>
          <p:nvPr>
            <p:ph idx="4294967295" type="title"/>
          </p:nvPr>
        </p:nvSpPr>
        <p:spPr>
          <a:xfrm>
            <a:off x="311700" y="74250"/>
            <a:ext cx="8520600" cy="930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2520">
                <a:latin typeface="Luckiest Guy"/>
                <a:ea typeface="Luckiest Guy"/>
                <a:cs typeface="Luckiest Guy"/>
                <a:sym typeface="Luckiest Guy"/>
              </a:rPr>
              <a:t>learn</a:t>
            </a:r>
            <a:r>
              <a:rPr lang="en" sz="2520"/>
              <a:t>:</a:t>
            </a:r>
            <a:r>
              <a:rPr lang="en" sz="2520">
                <a:latin typeface="Montserrat"/>
                <a:ea typeface="Montserrat"/>
                <a:cs typeface="Montserrat"/>
                <a:sym typeface="Montserrat"/>
              </a:rPr>
              <a:t> </a:t>
            </a:r>
            <a:r>
              <a:rPr lang="en" sz="2220"/>
              <a:t>To partition a whole number into equal parts</a:t>
            </a:r>
            <a:endParaRPr sz="2220"/>
          </a:p>
        </p:txBody>
      </p:sp>
      <p:sp>
        <p:nvSpPr>
          <p:cNvPr id="716" name="Google Shape;716;p94"/>
          <p:cNvSpPr txBox="1"/>
          <p:nvPr>
            <p:ph idx="4294967295" type="title"/>
          </p:nvPr>
        </p:nvSpPr>
        <p:spPr>
          <a:xfrm>
            <a:off x="377250" y="717100"/>
            <a:ext cx="8389500" cy="3910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200">
                <a:latin typeface="Montserrat"/>
                <a:ea typeface="Montserrat"/>
                <a:cs typeface="Montserrat"/>
                <a:sym typeface="Montserrat"/>
              </a:rPr>
              <a:t>View: </a:t>
            </a:r>
            <a:r>
              <a:rPr b="1" lang="en" sz="2200" u="sng">
                <a:solidFill>
                  <a:srgbClr val="FFFFFF"/>
                </a:solidFill>
                <a:latin typeface="Montserrat"/>
                <a:ea typeface="Montserrat"/>
                <a:cs typeface="Montserrat"/>
                <a:sym typeface="Montserrat"/>
                <a:hlinkClick r:id="rId4">
                  <a:extLst>
                    <a:ext uri="{A12FA001-AC4F-418D-AE19-62706E023703}">
                      <ahyp:hlinkClr val="tx"/>
                    </a:ext>
                  </a:extLst>
                </a:hlinkClick>
              </a:rPr>
              <a:t>What are your odds of becoming a millionaire?</a:t>
            </a:r>
            <a:endParaRPr b="1" sz="2200">
              <a:solidFill>
                <a:srgbClr val="FFFFFF"/>
              </a:solidFill>
              <a:latin typeface="Montserrat"/>
              <a:ea typeface="Montserrat"/>
              <a:cs typeface="Montserrat"/>
              <a:sym typeface="Montserrat"/>
            </a:endParaRPr>
          </a:p>
          <a:p>
            <a:pPr indent="0" lvl="0" marL="0" rtl="0" algn="ctr">
              <a:spcBef>
                <a:spcPts val="0"/>
              </a:spcBef>
              <a:spcAft>
                <a:spcPts val="0"/>
              </a:spcAft>
              <a:buNone/>
            </a:pPr>
            <a:r>
              <a:t/>
            </a:r>
            <a:endParaRPr b="1" sz="2200">
              <a:solidFill>
                <a:srgbClr val="38761D"/>
              </a:solidFill>
              <a:latin typeface="Montserrat"/>
              <a:ea typeface="Montserrat"/>
              <a:cs typeface="Montserrat"/>
              <a:sym typeface="Montserrat"/>
            </a:endParaRPr>
          </a:p>
          <a:p>
            <a:pPr indent="0" lvl="0" marL="0" rtl="0" algn="ctr">
              <a:spcBef>
                <a:spcPts val="0"/>
              </a:spcBef>
              <a:spcAft>
                <a:spcPts val="0"/>
              </a:spcAft>
              <a:buNone/>
            </a:pPr>
            <a:r>
              <a:rPr lang="en" sz="2200">
                <a:solidFill>
                  <a:srgbClr val="FFFFFF"/>
                </a:solidFill>
                <a:latin typeface="Montserrat"/>
                <a:ea typeface="Montserrat"/>
                <a:cs typeface="Montserrat"/>
                <a:sym typeface="Montserrat"/>
              </a:rPr>
              <a:t>Model the likelihood of achieving millionaire status for 30 Americans of each of the following categories:</a:t>
            </a:r>
            <a:endParaRPr sz="2200">
              <a:solidFill>
                <a:srgbClr val="FFFFFF"/>
              </a:solidFill>
              <a:latin typeface="Montserrat"/>
              <a:ea typeface="Montserrat"/>
              <a:cs typeface="Montserrat"/>
              <a:sym typeface="Montserrat"/>
            </a:endParaRPr>
          </a:p>
          <a:p>
            <a:pPr indent="0" lvl="0" marL="0" rtl="0" algn="l">
              <a:spcBef>
                <a:spcPts val="0"/>
              </a:spcBef>
              <a:spcAft>
                <a:spcPts val="0"/>
              </a:spcAft>
              <a:buNone/>
            </a:pPr>
            <a:r>
              <a:t/>
            </a:r>
            <a:endParaRPr b="1" sz="2200">
              <a:solidFill>
                <a:srgbClr val="FFFFFF"/>
              </a:solidFill>
              <a:latin typeface="Montserrat"/>
              <a:ea typeface="Montserrat"/>
              <a:cs typeface="Montserrat"/>
              <a:sym typeface="Montserrat"/>
            </a:endParaRPr>
          </a:p>
          <a:p>
            <a:pPr indent="0" lvl="0" marL="0" rtl="0" algn="l">
              <a:spcBef>
                <a:spcPts val="0"/>
              </a:spcBef>
              <a:spcAft>
                <a:spcPts val="0"/>
              </a:spcAft>
              <a:buNone/>
            </a:pPr>
            <a:r>
              <a:rPr b="1" lang="en" sz="2200">
                <a:solidFill>
                  <a:srgbClr val="FFFFFF"/>
                </a:solidFill>
                <a:latin typeface="Montserrat"/>
                <a:ea typeface="Montserrat"/>
                <a:cs typeface="Montserrat"/>
                <a:sym typeface="Montserrat"/>
              </a:rPr>
              <a:t>Hispanic </a:t>
            </a:r>
            <a:r>
              <a:rPr lang="en" sz="2200">
                <a:solidFill>
                  <a:srgbClr val="FFFFFF"/>
                </a:solidFill>
                <a:latin typeface="Montserrat"/>
                <a:ea typeface="Montserrat"/>
                <a:cs typeface="Montserrat"/>
                <a:sym typeface="Montserrat"/>
              </a:rPr>
              <a:t>(1 in 15)</a:t>
            </a:r>
            <a:endParaRPr sz="2200">
              <a:solidFill>
                <a:srgbClr val="FFFFFF"/>
              </a:solidFill>
              <a:latin typeface="Montserrat"/>
              <a:ea typeface="Montserrat"/>
              <a:cs typeface="Montserrat"/>
              <a:sym typeface="Montserrat"/>
            </a:endParaRPr>
          </a:p>
          <a:p>
            <a:pPr indent="0" lvl="0" marL="0" rtl="0" algn="l">
              <a:spcBef>
                <a:spcPts val="0"/>
              </a:spcBef>
              <a:spcAft>
                <a:spcPts val="0"/>
              </a:spcAft>
              <a:buNone/>
            </a:pPr>
            <a:r>
              <a:rPr b="1" lang="en" sz="2200">
                <a:solidFill>
                  <a:srgbClr val="FFFFFF"/>
                </a:solidFill>
                <a:latin typeface="Montserrat"/>
                <a:ea typeface="Montserrat"/>
                <a:cs typeface="Montserrat"/>
                <a:sym typeface="Montserrat"/>
              </a:rPr>
              <a:t>Asian; White</a:t>
            </a:r>
            <a:r>
              <a:rPr lang="en" sz="2200">
                <a:solidFill>
                  <a:srgbClr val="FFFFFF"/>
                </a:solidFill>
                <a:latin typeface="Montserrat"/>
                <a:ea typeface="Montserrat"/>
                <a:cs typeface="Montserrat"/>
                <a:sym typeface="Montserrat"/>
              </a:rPr>
              <a:t> (1 in 5 for each)</a:t>
            </a:r>
            <a:endParaRPr sz="2200">
              <a:solidFill>
                <a:srgbClr val="FFFFFF"/>
              </a:solidFill>
              <a:latin typeface="Montserrat"/>
              <a:ea typeface="Montserrat"/>
              <a:cs typeface="Montserrat"/>
              <a:sym typeface="Montserrat"/>
            </a:endParaRPr>
          </a:p>
          <a:p>
            <a:pPr indent="0" lvl="0" marL="0" rtl="0" algn="l">
              <a:spcBef>
                <a:spcPts val="0"/>
              </a:spcBef>
              <a:spcAft>
                <a:spcPts val="0"/>
              </a:spcAft>
              <a:buNone/>
            </a:pPr>
            <a:r>
              <a:t/>
            </a:r>
            <a:endParaRPr sz="2200">
              <a:solidFill>
                <a:srgbClr val="FFFFFF"/>
              </a:solidFill>
              <a:latin typeface="Montserrat"/>
              <a:ea typeface="Montserrat"/>
              <a:cs typeface="Montserrat"/>
              <a:sym typeface="Montserrat"/>
            </a:endParaRPr>
          </a:p>
          <a:p>
            <a:pPr indent="0" lvl="0" marL="0" rtl="0" algn="l">
              <a:spcBef>
                <a:spcPts val="0"/>
              </a:spcBef>
              <a:spcAft>
                <a:spcPts val="0"/>
              </a:spcAft>
              <a:buNone/>
            </a:pPr>
            <a:r>
              <a:rPr b="1" lang="en" sz="2200">
                <a:solidFill>
                  <a:srgbClr val="FFFFFF"/>
                </a:solidFill>
                <a:latin typeface="Montserrat"/>
                <a:ea typeface="Montserrat"/>
                <a:cs typeface="Montserrat"/>
                <a:sym typeface="Montserrat"/>
              </a:rPr>
              <a:t>Holds a college degree</a:t>
            </a:r>
            <a:r>
              <a:rPr lang="en" sz="2200">
                <a:solidFill>
                  <a:srgbClr val="FFFFFF"/>
                </a:solidFill>
                <a:latin typeface="Montserrat"/>
                <a:ea typeface="Montserrat"/>
                <a:cs typeface="Montserrat"/>
                <a:sym typeface="Montserrat"/>
              </a:rPr>
              <a:t> (1 in 6)</a:t>
            </a:r>
            <a:endParaRPr sz="2200">
              <a:solidFill>
                <a:srgbClr val="FFFFFF"/>
              </a:solidFill>
              <a:latin typeface="Montserrat"/>
              <a:ea typeface="Montserrat"/>
              <a:cs typeface="Montserrat"/>
              <a:sym typeface="Montserrat"/>
            </a:endParaRPr>
          </a:p>
          <a:p>
            <a:pPr indent="0" lvl="0" marL="0" rtl="0" algn="l">
              <a:spcBef>
                <a:spcPts val="0"/>
              </a:spcBef>
              <a:spcAft>
                <a:spcPts val="0"/>
              </a:spcAft>
              <a:buNone/>
            </a:pPr>
            <a:r>
              <a:rPr b="1" lang="en" sz="2200">
                <a:solidFill>
                  <a:srgbClr val="FFFFFF"/>
                </a:solidFill>
                <a:latin typeface="Montserrat"/>
                <a:ea typeface="Montserrat"/>
                <a:cs typeface="Montserrat"/>
                <a:sym typeface="Montserrat"/>
              </a:rPr>
              <a:t>Holds a postgraduate degree</a:t>
            </a:r>
            <a:r>
              <a:rPr lang="en" sz="2200">
                <a:solidFill>
                  <a:srgbClr val="FFFFFF"/>
                </a:solidFill>
                <a:latin typeface="Montserrat"/>
                <a:ea typeface="Montserrat"/>
                <a:cs typeface="Montserrat"/>
                <a:sym typeface="Montserrat"/>
              </a:rPr>
              <a:t> (1 in 3)</a:t>
            </a:r>
            <a:endParaRPr sz="2200">
              <a:solidFill>
                <a:srgbClr val="FFFFFF"/>
              </a:solidFill>
              <a:latin typeface="Montserrat"/>
              <a:ea typeface="Montserrat"/>
              <a:cs typeface="Montserrat"/>
              <a:sym typeface="Montserrat"/>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gradFill>
          <a:gsLst>
            <a:gs pos="0">
              <a:srgbClr val="FFC002"/>
            </a:gs>
            <a:gs pos="100000">
              <a:srgbClr val="795B04"/>
            </a:gs>
          </a:gsLst>
          <a:path path="circle">
            <a:fillToRect b="50%" l="50%" r="50%" t="50%"/>
          </a:path>
          <a:tileRect/>
        </a:gradFill>
      </p:bgPr>
    </p:bg>
    <p:spTree>
      <p:nvGrpSpPr>
        <p:cNvPr id="720" name="Shape 720"/>
        <p:cNvGrpSpPr/>
        <p:nvPr/>
      </p:nvGrpSpPr>
      <p:grpSpPr>
        <a:xfrm>
          <a:off x="0" y="0"/>
          <a:ext cx="0" cy="0"/>
          <a:chOff x="0" y="0"/>
          <a:chExt cx="0" cy="0"/>
        </a:xfrm>
      </p:grpSpPr>
      <p:sp>
        <p:nvSpPr>
          <p:cNvPr id="721" name="Google Shape;721;p95"/>
          <p:cNvSpPr/>
          <p:nvPr/>
        </p:nvSpPr>
        <p:spPr>
          <a:xfrm>
            <a:off x="75900" y="1027625"/>
            <a:ext cx="546900" cy="2142300"/>
          </a:xfrm>
          <a:prstGeom prst="ellipse">
            <a:avLst/>
          </a:prstGeom>
          <a:no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 name="Google Shape;722;p95">
            <a:hlinkClick r:id="rId3"/>
          </p:cNvPr>
          <p:cNvSpPr/>
          <p:nvPr/>
        </p:nvSpPr>
        <p:spPr>
          <a:xfrm>
            <a:off x="0" y="5207000"/>
            <a:ext cx="12600" cy="1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 name="Google Shape;723;p95"/>
          <p:cNvSpPr txBox="1"/>
          <p:nvPr/>
        </p:nvSpPr>
        <p:spPr>
          <a:xfrm>
            <a:off x="-1363500" y="929600"/>
            <a:ext cx="9219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sz="1200">
              <a:latin typeface="Montserrat"/>
              <a:ea typeface="Montserrat"/>
              <a:cs typeface="Montserrat"/>
              <a:sym typeface="Montserrat"/>
            </a:endParaRPr>
          </a:p>
          <a:p>
            <a:pPr indent="0" lvl="0" marL="0" rtl="0" algn="l">
              <a:spcBef>
                <a:spcPts val="0"/>
              </a:spcBef>
              <a:spcAft>
                <a:spcPts val="0"/>
              </a:spcAft>
              <a:buNone/>
            </a:pPr>
            <a:r>
              <a:rPr b="1" lang="en" sz="1200">
                <a:latin typeface="Montserrat"/>
                <a:ea typeface="Montserrat"/>
                <a:cs typeface="Montserrat"/>
                <a:sym typeface="Montserrat"/>
              </a:rPr>
              <a:t>(1 in 6)</a:t>
            </a:r>
            <a:endParaRPr b="1" sz="1200">
              <a:latin typeface="Montserrat"/>
              <a:ea typeface="Montserrat"/>
              <a:cs typeface="Montserrat"/>
              <a:sym typeface="Montserrat"/>
            </a:endParaRPr>
          </a:p>
          <a:p>
            <a:pPr indent="0" lvl="0" marL="0" rtl="0" algn="l">
              <a:spcBef>
                <a:spcPts val="0"/>
              </a:spcBef>
              <a:spcAft>
                <a:spcPts val="0"/>
              </a:spcAft>
              <a:buNone/>
            </a:pPr>
            <a:r>
              <a:rPr b="1" lang="en" sz="1200">
                <a:latin typeface="Montserrat"/>
                <a:ea typeface="Montserrat"/>
                <a:cs typeface="Montserrat"/>
                <a:sym typeface="Montserrat"/>
              </a:rPr>
              <a:t>(1 in 5)</a:t>
            </a:r>
            <a:endParaRPr b="1" sz="1200">
              <a:latin typeface="Montserrat"/>
              <a:ea typeface="Montserrat"/>
              <a:cs typeface="Montserrat"/>
              <a:sym typeface="Montserrat"/>
            </a:endParaRPr>
          </a:p>
          <a:p>
            <a:pPr indent="0" lvl="0" marL="0" rtl="0" algn="l">
              <a:spcBef>
                <a:spcPts val="0"/>
              </a:spcBef>
              <a:spcAft>
                <a:spcPts val="0"/>
              </a:spcAft>
              <a:buNone/>
            </a:pPr>
            <a:r>
              <a:rPr b="1" lang="en" sz="1200">
                <a:latin typeface="Montserrat"/>
                <a:ea typeface="Montserrat"/>
                <a:cs typeface="Montserrat"/>
                <a:sym typeface="Montserrat"/>
              </a:rPr>
              <a:t>(1 in 3)</a:t>
            </a:r>
            <a:endParaRPr b="1" sz="1200"/>
          </a:p>
        </p:txBody>
      </p:sp>
      <p:pic>
        <p:nvPicPr>
          <p:cNvPr id="724" name="Google Shape;724;p95"/>
          <p:cNvPicPr preferRelativeResize="0"/>
          <p:nvPr/>
        </p:nvPicPr>
        <p:blipFill>
          <a:blip r:embed="rId4">
            <a:alphaModFix/>
          </a:blip>
          <a:stretch>
            <a:fillRect/>
          </a:stretch>
        </p:blipFill>
        <p:spPr>
          <a:xfrm>
            <a:off x="5566890" y="1620850"/>
            <a:ext cx="546821" cy="550406"/>
          </a:xfrm>
          <a:prstGeom prst="rect">
            <a:avLst/>
          </a:prstGeom>
          <a:noFill/>
          <a:ln>
            <a:noFill/>
          </a:ln>
        </p:spPr>
      </p:pic>
      <p:pic>
        <p:nvPicPr>
          <p:cNvPr id="725" name="Google Shape;725;p95"/>
          <p:cNvPicPr preferRelativeResize="0"/>
          <p:nvPr/>
        </p:nvPicPr>
        <p:blipFill>
          <a:blip r:embed="rId4">
            <a:alphaModFix/>
          </a:blip>
          <a:stretch>
            <a:fillRect/>
          </a:stretch>
        </p:blipFill>
        <p:spPr>
          <a:xfrm>
            <a:off x="4955377" y="1620850"/>
            <a:ext cx="546821" cy="550406"/>
          </a:xfrm>
          <a:prstGeom prst="rect">
            <a:avLst/>
          </a:prstGeom>
          <a:noFill/>
          <a:ln>
            <a:noFill/>
          </a:ln>
        </p:spPr>
      </p:pic>
      <p:pic>
        <p:nvPicPr>
          <p:cNvPr id="726" name="Google Shape;726;p95"/>
          <p:cNvPicPr preferRelativeResize="0"/>
          <p:nvPr/>
        </p:nvPicPr>
        <p:blipFill>
          <a:blip r:embed="rId4">
            <a:alphaModFix/>
          </a:blip>
          <a:stretch>
            <a:fillRect/>
          </a:stretch>
        </p:blipFill>
        <p:spPr>
          <a:xfrm>
            <a:off x="63275" y="1620850"/>
            <a:ext cx="546821" cy="550406"/>
          </a:xfrm>
          <a:prstGeom prst="rect">
            <a:avLst/>
          </a:prstGeom>
          <a:noFill/>
          <a:ln>
            <a:noFill/>
          </a:ln>
        </p:spPr>
      </p:pic>
      <p:pic>
        <p:nvPicPr>
          <p:cNvPr id="727" name="Google Shape;727;p95"/>
          <p:cNvPicPr preferRelativeResize="0"/>
          <p:nvPr/>
        </p:nvPicPr>
        <p:blipFill>
          <a:blip r:embed="rId4">
            <a:alphaModFix/>
          </a:blip>
          <a:stretch>
            <a:fillRect/>
          </a:stretch>
        </p:blipFill>
        <p:spPr>
          <a:xfrm>
            <a:off x="674788" y="1620850"/>
            <a:ext cx="546821" cy="550406"/>
          </a:xfrm>
          <a:prstGeom prst="rect">
            <a:avLst/>
          </a:prstGeom>
          <a:noFill/>
          <a:ln>
            <a:noFill/>
          </a:ln>
        </p:spPr>
      </p:pic>
      <p:pic>
        <p:nvPicPr>
          <p:cNvPr id="728" name="Google Shape;728;p95"/>
          <p:cNvPicPr preferRelativeResize="0"/>
          <p:nvPr/>
        </p:nvPicPr>
        <p:blipFill>
          <a:blip r:embed="rId4">
            <a:alphaModFix/>
          </a:blip>
          <a:stretch>
            <a:fillRect/>
          </a:stretch>
        </p:blipFill>
        <p:spPr>
          <a:xfrm>
            <a:off x="4343864" y="1620850"/>
            <a:ext cx="546821" cy="550406"/>
          </a:xfrm>
          <a:prstGeom prst="rect">
            <a:avLst/>
          </a:prstGeom>
          <a:noFill/>
          <a:ln>
            <a:noFill/>
          </a:ln>
        </p:spPr>
      </p:pic>
      <p:pic>
        <p:nvPicPr>
          <p:cNvPr id="729" name="Google Shape;729;p95"/>
          <p:cNvPicPr preferRelativeResize="0"/>
          <p:nvPr/>
        </p:nvPicPr>
        <p:blipFill>
          <a:blip r:embed="rId4">
            <a:alphaModFix/>
          </a:blip>
          <a:stretch>
            <a:fillRect/>
          </a:stretch>
        </p:blipFill>
        <p:spPr>
          <a:xfrm>
            <a:off x="3732352" y="1620850"/>
            <a:ext cx="546821" cy="550406"/>
          </a:xfrm>
          <a:prstGeom prst="rect">
            <a:avLst/>
          </a:prstGeom>
          <a:noFill/>
          <a:ln>
            <a:noFill/>
          </a:ln>
        </p:spPr>
      </p:pic>
      <p:pic>
        <p:nvPicPr>
          <p:cNvPr id="730" name="Google Shape;730;p95"/>
          <p:cNvPicPr preferRelativeResize="0"/>
          <p:nvPr/>
        </p:nvPicPr>
        <p:blipFill>
          <a:blip r:embed="rId4">
            <a:alphaModFix/>
          </a:blip>
          <a:stretch>
            <a:fillRect/>
          </a:stretch>
        </p:blipFill>
        <p:spPr>
          <a:xfrm>
            <a:off x="3120839" y="1620850"/>
            <a:ext cx="546821" cy="550406"/>
          </a:xfrm>
          <a:prstGeom prst="rect">
            <a:avLst/>
          </a:prstGeom>
          <a:noFill/>
          <a:ln>
            <a:noFill/>
          </a:ln>
        </p:spPr>
      </p:pic>
      <p:pic>
        <p:nvPicPr>
          <p:cNvPr id="731" name="Google Shape;731;p95"/>
          <p:cNvPicPr preferRelativeResize="0"/>
          <p:nvPr/>
        </p:nvPicPr>
        <p:blipFill>
          <a:blip r:embed="rId4">
            <a:alphaModFix/>
          </a:blip>
          <a:stretch>
            <a:fillRect/>
          </a:stretch>
        </p:blipFill>
        <p:spPr>
          <a:xfrm>
            <a:off x="2509326" y="1620850"/>
            <a:ext cx="546821" cy="550406"/>
          </a:xfrm>
          <a:prstGeom prst="rect">
            <a:avLst/>
          </a:prstGeom>
          <a:noFill/>
          <a:ln>
            <a:noFill/>
          </a:ln>
        </p:spPr>
      </p:pic>
      <p:pic>
        <p:nvPicPr>
          <p:cNvPr id="732" name="Google Shape;732;p95"/>
          <p:cNvPicPr preferRelativeResize="0"/>
          <p:nvPr/>
        </p:nvPicPr>
        <p:blipFill>
          <a:blip r:embed="rId4">
            <a:alphaModFix/>
          </a:blip>
          <a:stretch>
            <a:fillRect/>
          </a:stretch>
        </p:blipFill>
        <p:spPr>
          <a:xfrm>
            <a:off x="1897813" y="1620850"/>
            <a:ext cx="546821" cy="550406"/>
          </a:xfrm>
          <a:prstGeom prst="rect">
            <a:avLst/>
          </a:prstGeom>
          <a:noFill/>
          <a:ln>
            <a:noFill/>
          </a:ln>
        </p:spPr>
      </p:pic>
      <p:pic>
        <p:nvPicPr>
          <p:cNvPr id="733" name="Google Shape;733;p95"/>
          <p:cNvPicPr preferRelativeResize="0"/>
          <p:nvPr/>
        </p:nvPicPr>
        <p:blipFill>
          <a:blip r:embed="rId4">
            <a:alphaModFix/>
          </a:blip>
          <a:stretch>
            <a:fillRect/>
          </a:stretch>
        </p:blipFill>
        <p:spPr>
          <a:xfrm>
            <a:off x="1286301" y="1620850"/>
            <a:ext cx="546821" cy="550406"/>
          </a:xfrm>
          <a:prstGeom prst="rect">
            <a:avLst/>
          </a:prstGeom>
          <a:noFill/>
          <a:ln>
            <a:noFill/>
          </a:ln>
        </p:spPr>
      </p:pic>
      <p:pic>
        <p:nvPicPr>
          <p:cNvPr id="734" name="Google Shape;734;p95"/>
          <p:cNvPicPr preferRelativeResize="0"/>
          <p:nvPr/>
        </p:nvPicPr>
        <p:blipFill>
          <a:blip r:embed="rId4">
            <a:alphaModFix/>
          </a:blip>
          <a:stretch>
            <a:fillRect/>
          </a:stretch>
        </p:blipFill>
        <p:spPr>
          <a:xfrm>
            <a:off x="5566890" y="2319398"/>
            <a:ext cx="546821" cy="550406"/>
          </a:xfrm>
          <a:prstGeom prst="rect">
            <a:avLst/>
          </a:prstGeom>
          <a:noFill/>
          <a:ln>
            <a:noFill/>
          </a:ln>
        </p:spPr>
      </p:pic>
      <p:pic>
        <p:nvPicPr>
          <p:cNvPr id="735" name="Google Shape;735;p95"/>
          <p:cNvPicPr preferRelativeResize="0"/>
          <p:nvPr/>
        </p:nvPicPr>
        <p:blipFill>
          <a:blip r:embed="rId4">
            <a:alphaModFix/>
          </a:blip>
          <a:stretch>
            <a:fillRect/>
          </a:stretch>
        </p:blipFill>
        <p:spPr>
          <a:xfrm>
            <a:off x="4955377" y="2319398"/>
            <a:ext cx="546821" cy="550406"/>
          </a:xfrm>
          <a:prstGeom prst="rect">
            <a:avLst/>
          </a:prstGeom>
          <a:noFill/>
          <a:ln>
            <a:noFill/>
          </a:ln>
        </p:spPr>
      </p:pic>
      <p:pic>
        <p:nvPicPr>
          <p:cNvPr id="736" name="Google Shape;736;p95"/>
          <p:cNvPicPr preferRelativeResize="0"/>
          <p:nvPr/>
        </p:nvPicPr>
        <p:blipFill>
          <a:blip r:embed="rId4">
            <a:alphaModFix/>
          </a:blip>
          <a:stretch>
            <a:fillRect/>
          </a:stretch>
        </p:blipFill>
        <p:spPr>
          <a:xfrm>
            <a:off x="63275" y="2319398"/>
            <a:ext cx="546821" cy="550406"/>
          </a:xfrm>
          <a:prstGeom prst="rect">
            <a:avLst/>
          </a:prstGeom>
          <a:noFill/>
          <a:ln>
            <a:noFill/>
          </a:ln>
        </p:spPr>
      </p:pic>
      <p:pic>
        <p:nvPicPr>
          <p:cNvPr id="737" name="Google Shape;737;p95"/>
          <p:cNvPicPr preferRelativeResize="0"/>
          <p:nvPr/>
        </p:nvPicPr>
        <p:blipFill>
          <a:blip r:embed="rId4">
            <a:alphaModFix/>
          </a:blip>
          <a:stretch>
            <a:fillRect/>
          </a:stretch>
        </p:blipFill>
        <p:spPr>
          <a:xfrm>
            <a:off x="674788" y="2319398"/>
            <a:ext cx="546821" cy="550406"/>
          </a:xfrm>
          <a:prstGeom prst="rect">
            <a:avLst/>
          </a:prstGeom>
          <a:noFill/>
          <a:ln>
            <a:noFill/>
          </a:ln>
        </p:spPr>
      </p:pic>
      <p:pic>
        <p:nvPicPr>
          <p:cNvPr id="738" name="Google Shape;738;p95"/>
          <p:cNvPicPr preferRelativeResize="0"/>
          <p:nvPr/>
        </p:nvPicPr>
        <p:blipFill>
          <a:blip r:embed="rId4">
            <a:alphaModFix/>
          </a:blip>
          <a:stretch>
            <a:fillRect/>
          </a:stretch>
        </p:blipFill>
        <p:spPr>
          <a:xfrm>
            <a:off x="4343864" y="2319398"/>
            <a:ext cx="546821" cy="550406"/>
          </a:xfrm>
          <a:prstGeom prst="rect">
            <a:avLst/>
          </a:prstGeom>
          <a:noFill/>
          <a:ln>
            <a:noFill/>
          </a:ln>
        </p:spPr>
      </p:pic>
      <p:pic>
        <p:nvPicPr>
          <p:cNvPr id="739" name="Google Shape;739;p95"/>
          <p:cNvPicPr preferRelativeResize="0"/>
          <p:nvPr/>
        </p:nvPicPr>
        <p:blipFill>
          <a:blip r:embed="rId4">
            <a:alphaModFix/>
          </a:blip>
          <a:stretch>
            <a:fillRect/>
          </a:stretch>
        </p:blipFill>
        <p:spPr>
          <a:xfrm>
            <a:off x="3732352" y="2319398"/>
            <a:ext cx="546821" cy="550406"/>
          </a:xfrm>
          <a:prstGeom prst="rect">
            <a:avLst/>
          </a:prstGeom>
          <a:noFill/>
          <a:ln>
            <a:noFill/>
          </a:ln>
        </p:spPr>
      </p:pic>
      <p:pic>
        <p:nvPicPr>
          <p:cNvPr id="740" name="Google Shape;740;p95"/>
          <p:cNvPicPr preferRelativeResize="0"/>
          <p:nvPr/>
        </p:nvPicPr>
        <p:blipFill>
          <a:blip r:embed="rId4">
            <a:alphaModFix/>
          </a:blip>
          <a:stretch>
            <a:fillRect/>
          </a:stretch>
        </p:blipFill>
        <p:spPr>
          <a:xfrm>
            <a:off x="3120839" y="2319398"/>
            <a:ext cx="546821" cy="550406"/>
          </a:xfrm>
          <a:prstGeom prst="rect">
            <a:avLst/>
          </a:prstGeom>
          <a:noFill/>
          <a:ln>
            <a:noFill/>
          </a:ln>
        </p:spPr>
      </p:pic>
      <p:pic>
        <p:nvPicPr>
          <p:cNvPr id="741" name="Google Shape;741;p95"/>
          <p:cNvPicPr preferRelativeResize="0"/>
          <p:nvPr/>
        </p:nvPicPr>
        <p:blipFill>
          <a:blip r:embed="rId4">
            <a:alphaModFix/>
          </a:blip>
          <a:stretch>
            <a:fillRect/>
          </a:stretch>
        </p:blipFill>
        <p:spPr>
          <a:xfrm>
            <a:off x="2509326" y="2319398"/>
            <a:ext cx="546821" cy="550406"/>
          </a:xfrm>
          <a:prstGeom prst="rect">
            <a:avLst/>
          </a:prstGeom>
          <a:noFill/>
          <a:ln>
            <a:noFill/>
          </a:ln>
        </p:spPr>
      </p:pic>
      <p:pic>
        <p:nvPicPr>
          <p:cNvPr id="742" name="Google Shape;742;p95"/>
          <p:cNvPicPr preferRelativeResize="0"/>
          <p:nvPr/>
        </p:nvPicPr>
        <p:blipFill>
          <a:blip r:embed="rId4">
            <a:alphaModFix/>
          </a:blip>
          <a:stretch>
            <a:fillRect/>
          </a:stretch>
        </p:blipFill>
        <p:spPr>
          <a:xfrm>
            <a:off x="1897813" y="2319398"/>
            <a:ext cx="546821" cy="550406"/>
          </a:xfrm>
          <a:prstGeom prst="rect">
            <a:avLst/>
          </a:prstGeom>
          <a:noFill/>
          <a:ln>
            <a:noFill/>
          </a:ln>
        </p:spPr>
      </p:pic>
      <p:pic>
        <p:nvPicPr>
          <p:cNvPr id="743" name="Google Shape;743;p95"/>
          <p:cNvPicPr preferRelativeResize="0"/>
          <p:nvPr/>
        </p:nvPicPr>
        <p:blipFill>
          <a:blip r:embed="rId4">
            <a:alphaModFix/>
          </a:blip>
          <a:stretch>
            <a:fillRect/>
          </a:stretch>
        </p:blipFill>
        <p:spPr>
          <a:xfrm>
            <a:off x="1286301" y="2319398"/>
            <a:ext cx="546821" cy="550406"/>
          </a:xfrm>
          <a:prstGeom prst="rect">
            <a:avLst/>
          </a:prstGeom>
          <a:noFill/>
          <a:ln>
            <a:noFill/>
          </a:ln>
        </p:spPr>
      </p:pic>
      <p:pic>
        <p:nvPicPr>
          <p:cNvPr id="744" name="Google Shape;744;p95"/>
          <p:cNvPicPr preferRelativeResize="0"/>
          <p:nvPr/>
        </p:nvPicPr>
        <p:blipFill>
          <a:blip r:embed="rId4">
            <a:alphaModFix/>
          </a:blip>
          <a:stretch>
            <a:fillRect/>
          </a:stretch>
        </p:blipFill>
        <p:spPr>
          <a:xfrm>
            <a:off x="7401451" y="1620850"/>
            <a:ext cx="546821" cy="550406"/>
          </a:xfrm>
          <a:prstGeom prst="rect">
            <a:avLst/>
          </a:prstGeom>
          <a:noFill/>
          <a:ln>
            <a:noFill/>
          </a:ln>
        </p:spPr>
      </p:pic>
      <p:pic>
        <p:nvPicPr>
          <p:cNvPr id="745" name="Google Shape;745;p95"/>
          <p:cNvPicPr preferRelativeResize="0"/>
          <p:nvPr/>
        </p:nvPicPr>
        <p:blipFill>
          <a:blip r:embed="rId4">
            <a:alphaModFix/>
          </a:blip>
          <a:stretch>
            <a:fillRect/>
          </a:stretch>
        </p:blipFill>
        <p:spPr>
          <a:xfrm>
            <a:off x="6789938" y="1620850"/>
            <a:ext cx="546821" cy="550406"/>
          </a:xfrm>
          <a:prstGeom prst="rect">
            <a:avLst/>
          </a:prstGeom>
          <a:noFill/>
          <a:ln>
            <a:noFill/>
          </a:ln>
        </p:spPr>
      </p:pic>
      <p:pic>
        <p:nvPicPr>
          <p:cNvPr id="746" name="Google Shape;746;p95"/>
          <p:cNvPicPr preferRelativeResize="0"/>
          <p:nvPr/>
        </p:nvPicPr>
        <p:blipFill>
          <a:blip r:embed="rId4">
            <a:alphaModFix/>
          </a:blip>
          <a:stretch>
            <a:fillRect/>
          </a:stretch>
        </p:blipFill>
        <p:spPr>
          <a:xfrm>
            <a:off x="6178425" y="1620850"/>
            <a:ext cx="546821" cy="550406"/>
          </a:xfrm>
          <a:prstGeom prst="rect">
            <a:avLst/>
          </a:prstGeom>
          <a:noFill/>
          <a:ln>
            <a:noFill/>
          </a:ln>
        </p:spPr>
      </p:pic>
      <p:pic>
        <p:nvPicPr>
          <p:cNvPr id="747" name="Google Shape;747;p95"/>
          <p:cNvPicPr preferRelativeResize="0"/>
          <p:nvPr/>
        </p:nvPicPr>
        <p:blipFill>
          <a:blip r:embed="rId4">
            <a:alphaModFix/>
          </a:blip>
          <a:stretch>
            <a:fillRect/>
          </a:stretch>
        </p:blipFill>
        <p:spPr>
          <a:xfrm>
            <a:off x="7401451" y="2319398"/>
            <a:ext cx="546821" cy="550406"/>
          </a:xfrm>
          <a:prstGeom prst="rect">
            <a:avLst/>
          </a:prstGeom>
          <a:noFill/>
          <a:ln>
            <a:noFill/>
          </a:ln>
        </p:spPr>
      </p:pic>
      <p:pic>
        <p:nvPicPr>
          <p:cNvPr id="748" name="Google Shape;748;p95"/>
          <p:cNvPicPr preferRelativeResize="0"/>
          <p:nvPr/>
        </p:nvPicPr>
        <p:blipFill>
          <a:blip r:embed="rId4">
            <a:alphaModFix/>
          </a:blip>
          <a:stretch>
            <a:fillRect/>
          </a:stretch>
        </p:blipFill>
        <p:spPr>
          <a:xfrm>
            <a:off x="6789938" y="2319398"/>
            <a:ext cx="546821" cy="550406"/>
          </a:xfrm>
          <a:prstGeom prst="rect">
            <a:avLst/>
          </a:prstGeom>
          <a:noFill/>
          <a:ln>
            <a:noFill/>
          </a:ln>
        </p:spPr>
      </p:pic>
      <p:pic>
        <p:nvPicPr>
          <p:cNvPr id="749" name="Google Shape;749;p95"/>
          <p:cNvPicPr preferRelativeResize="0"/>
          <p:nvPr/>
        </p:nvPicPr>
        <p:blipFill>
          <a:blip r:embed="rId4">
            <a:alphaModFix/>
          </a:blip>
          <a:stretch>
            <a:fillRect/>
          </a:stretch>
        </p:blipFill>
        <p:spPr>
          <a:xfrm>
            <a:off x="6178425" y="2319398"/>
            <a:ext cx="546821" cy="550406"/>
          </a:xfrm>
          <a:prstGeom prst="rect">
            <a:avLst/>
          </a:prstGeom>
          <a:noFill/>
          <a:ln>
            <a:noFill/>
          </a:ln>
        </p:spPr>
      </p:pic>
      <p:pic>
        <p:nvPicPr>
          <p:cNvPr id="750" name="Google Shape;750;p95"/>
          <p:cNvPicPr preferRelativeResize="0"/>
          <p:nvPr/>
        </p:nvPicPr>
        <p:blipFill>
          <a:blip r:embed="rId4">
            <a:alphaModFix/>
          </a:blip>
          <a:stretch>
            <a:fillRect/>
          </a:stretch>
        </p:blipFill>
        <p:spPr>
          <a:xfrm>
            <a:off x="8597179" y="1620850"/>
            <a:ext cx="546821" cy="550406"/>
          </a:xfrm>
          <a:prstGeom prst="rect">
            <a:avLst/>
          </a:prstGeom>
          <a:noFill/>
          <a:ln>
            <a:noFill/>
          </a:ln>
        </p:spPr>
      </p:pic>
      <p:pic>
        <p:nvPicPr>
          <p:cNvPr id="751" name="Google Shape;751;p95"/>
          <p:cNvPicPr preferRelativeResize="0"/>
          <p:nvPr/>
        </p:nvPicPr>
        <p:blipFill>
          <a:blip r:embed="rId4">
            <a:alphaModFix/>
          </a:blip>
          <a:stretch>
            <a:fillRect/>
          </a:stretch>
        </p:blipFill>
        <p:spPr>
          <a:xfrm>
            <a:off x="7985666" y="1620850"/>
            <a:ext cx="546821" cy="550406"/>
          </a:xfrm>
          <a:prstGeom prst="rect">
            <a:avLst/>
          </a:prstGeom>
          <a:noFill/>
          <a:ln>
            <a:noFill/>
          </a:ln>
        </p:spPr>
      </p:pic>
      <p:pic>
        <p:nvPicPr>
          <p:cNvPr id="752" name="Google Shape;752;p95"/>
          <p:cNvPicPr preferRelativeResize="0"/>
          <p:nvPr/>
        </p:nvPicPr>
        <p:blipFill>
          <a:blip r:embed="rId4">
            <a:alphaModFix/>
          </a:blip>
          <a:stretch>
            <a:fillRect/>
          </a:stretch>
        </p:blipFill>
        <p:spPr>
          <a:xfrm>
            <a:off x="8597179" y="2319398"/>
            <a:ext cx="546821" cy="550406"/>
          </a:xfrm>
          <a:prstGeom prst="rect">
            <a:avLst/>
          </a:prstGeom>
          <a:noFill/>
          <a:ln>
            <a:noFill/>
          </a:ln>
        </p:spPr>
      </p:pic>
      <p:pic>
        <p:nvPicPr>
          <p:cNvPr id="753" name="Google Shape;753;p95"/>
          <p:cNvPicPr preferRelativeResize="0"/>
          <p:nvPr/>
        </p:nvPicPr>
        <p:blipFill>
          <a:blip r:embed="rId4">
            <a:alphaModFix/>
          </a:blip>
          <a:stretch>
            <a:fillRect/>
          </a:stretch>
        </p:blipFill>
        <p:spPr>
          <a:xfrm>
            <a:off x="7985666" y="2319398"/>
            <a:ext cx="546821" cy="550406"/>
          </a:xfrm>
          <a:prstGeom prst="rect">
            <a:avLst/>
          </a:prstGeom>
          <a:noFill/>
          <a:ln>
            <a:noFill/>
          </a:ln>
        </p:spPr>
      </p:pic>
      <p:sp>
        <p:nvSpPr>
          <p:cNvPr id="754" name="Google Shape;754;p95"/>
          <p:cNvSpPr txBox="1"/>
          <p:nvPr/>
        </p:nvSpPr>
        <p:spPr>
          <a:xfrm>
            <a:off x="63275" y="974350"/>
            <a:ext cx="91440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000">
                <a:solidFill>
                  <a:srgbClr val="FFFFFF"/>
                </a:solidFill>
                <a:latin typeface="Montserrat SemiBold"/>
                <a:ea typeface="Montserrat SemiBold"/>
                <a:cs typeface="Montserrat SemiBold"/>
                <a:sym typeface="Montserrat SemiBold"/>
              </a:rPr>
              <a:t> 1    2    3   4    5   6    7    8   9   10  11   12  13  14  15</a:t>
            </a:r>
            <a:endParaRPr sz="3000">
              <a:solidFill>
                <a:srgbClr val="FFFFFF"/>
              </a:solidFill>
              <a:latin typeface="Montserrat SemiBold"/>
              <a:ea typeface="Montserrat SemiBold"/>
              <a:cs typeface="Montserrat SemiBold"/>
              <a:sym typeface="Montserrat SemiBo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94" name="Shape 194"/>
        <p:cNvGrpSpPr/>
        <p:nvPr/>
      </p:nvGrpSpPr>
      <p:grpSpPr>
        <a:xfrm>
          <a:off x="0" y="0"/>
          <a:ext cx="0" cy="0"/>
          <a:chOff x="0" y="0"/>
          <a:chExt cx="0" cy="0"/>
        </a:xfrm>
      </p:grpSpPr>
      <p:pic>
        <p:nvPicPr>
          <p:cNvPr id="195" name="Google Shape;195;p60"/>
          <p:cNvPicPr preferRelativeResize="0"/>
          <p:nvPr/>
        </p:nvPicPr>
        <p:blipFill>
          <a:blip r:embed="rId4">
            <a:alphaModFix amt="82000"/>
          </a:blip>
          <a:stretch>
            <a:fillRect/>
          </a:stretch>
        </p:blipFill>
        <p:spPr>
          <a:xfrm rot="-310185">
            <a:off x="1015791" y="-48"/>
            <a:ext cx="7043569" cy="5290723"/>
          </a:xfrm>
          <a:prstGeom prst="rect">
            <a:avLst/>
          </a:prstGeom>
          <a:noFill/>
          <a:ln>
            <a:noFill/>
          </a:ln>
        </p:spPr>
      </p:pic>
      <p:sp>
        <p:nvSpPr>
          <p:cNvPr id="196" name="Google Shape;196;p60"/>
          <p:cNvSpPr txBox="1"/>
          <p:nvPr/>
        </p:nvSpPr>
        <p:spPr>
          <a:xfrm>
            <a:off x="1503900" y="335550"/>
            <a:ext cx="6136200" cy="2491200"/>
          </a:xfrm>
          <a:prstGeom prst="rect">
            <a:avLst/>
          </a:prstGeom>
          <a:solidFill>
            <a:srgbClr val="FFFFFF">
              <a:alpha val="77460"/>
            </a:srgbClr>
          </a:solidFill>
          <a:ln>
            <a:noFill/>
          </a:ln>
          <a:effectLst>
            <a:outerShdw blurRad="57150" rotWithShape="0" algn="bl" dir="5400000" dist="19050">
              <a:srgbClr val="000000">
                <a:alpha val="94000"/>
              </a:srgbClr>
            </a:outerShdw>
          </a:effectLst>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3300">
                <a:solidFill>
                  <a:srgbClr val="FE4353"/>
                </a:solidFill>
                <a:latin typeface="Montserrat"/>
                <a:ea typeface="Montserrat"/>
                <a:cs typeface="Montserrat"/>
                <a:sym typeface="Montserrat"/>
              </a:rPr>
              <a:t>I</a:t>
            </a:r>
            <a:r>
              <a:rPr b="1" lang="en" sz="3300">
                <a:solidFill>
                  <a:srgbClr val="FE5243"/>
                </a:solidFill>
                <a:latin typeface="Montserrat"/>
                <a:ea typeface="Montserrat"/>
                <a:cs typeface="Montserrat"/>
                <a:sym typeface="Montserrat"/>
              </a:rPr>
              <a:t>N</a:t>
            </a:r>
            <a:r>
              <a:rPr b="1" lang="en" sz="3300">
                <a:solidFill>
                  <a:srgbClr val="FC6235"/>
                </a:solidFill>
                <a:latin typeface="Montserrat"/>
                <a:ea typeface="Montserrat"/>
                <a:cs typeface="Montserrat"/>
                <a:sym typeface="Montserrat"/>
              </a:rPr>
              <a:t>T</a:t>
            </a:r>
            <a:r>
              <a:rPr b="1" lang="en" sz="3300">
                <a:solidFill>
                  <a:srgbClr val="F87328"/>
                </a:solidFill>
                <a:latin typeface="Montserrat"/>
                <a:ea typeface="Montserrat"/>
                <a:cs typeface="Montserrat"/>
                <a:sym typeface="Montserrat"/>
              </a:rPr>
              <a:t>R</a:t>
            </a:r>
            <a:r>
              <a:rPr b="1" lang="en" sz="3300">
                <a:solidFill>
                  <a:srgbClr val="F1841D"/>
                </a:solidFill>
                <a:latin typeface="Montserrat"/>
                <a:ea typeface="Montserrat"/>
                <a:cs typeface="Montserrat"/>
                <a:sym typeface="Montserrat"/>
              </a:rPr>
              <a:t>O</a:t>
            </a:r>
            <a:r>
              <a:rPr b="1" lang="en" sz="3300">
                <a:solidFill>
                  <a:srgbClr val="E89513"/>
                </a:solidFill>
                <a:latin typeface="Montserrat"/>
                <a:ea typeface="Montserrat"/>
                <a:cs typeface="Montserrat"/>
                <a:sym typeface="Montserrat"/>
              </a:rPr>
              <a:t> </a:t>
            </a:r>
            <a:r>
              <a:rPr b="1" lang="en" sz="3300">
                <a:solidFill>
                  <a:srgbClr val="DEA50B"/>
                </a:solidFill>
                <a:latin typeface="Montserrat"/>
                <a:ea typeface="Montserrat"/>
                <a:cs typeface="Montserrat"/>
                <a:sym typeface="Montserrat"/>
              </a:rPr>
              <a:t>T</a:t>
            </a:r>
            <a:r>
              <a:rPr b="1" lang="en" sz="3300">
                <a:solidFill>
                  <a:srgbClr val="D2B505"/>
                </a:solidFill>
                <a:latin typeface="Montserrat"/>
                <a:ea typeface="Montserrat"/>
                <a:cs typeface="Montserrat"/>
                <a:sym typeface="Montserrat"/>
              </a:rPr>
              <a:t>O</a:t>
            </a:r>
            <a:r>
              <a:rPr b="1" lang="en" sz="3300">
                <a:solidFill>
                  <a:srgbClr val="C4C402"/>
                </a:solidFill>
                <a:latin typeface="Montserrat"/>
                <a:ea typeface="Montserrat"/>
                <a:cs typeface="Montserrat"/>
                <a:sym typeface="Montserrat"/>
              </a:rPr>
              <a:t> </a:t>
            </a:r>
            <a:r>
              <a:rPr b="1" lang="en" sz="3300">
                <a:solidFill>
                  <a:srgbClr val="B5D201"/>
                </a:solidFill>
                <a:latin typeface="Montserrat"/>
                <a:ea typeface="Montserrat"/>
                <a:cs typeface="Montserrat"/>
                <a:sym typeface="Montserrat"/>
              </a:rPr>
              <a:t>F</a:t>
            </a:r>
            <a:r>
              <a:rPr b="1" lang="en" sz="3300">
                <a:solidFill>
                  <a:srgbClr val="A6DE01"/>
                </a:solidFill>
                <a:latin typeface="Montserrat"/>
                <a:ea typeface="Montserrat"/>
                <a:cs typeface="Montserrat"/>
                <a:sym typeface="Montserrat"/>
              </a:rPr>
              <a:t>R</a:t>
            </a:r>
            <a:r>
              <a:rPr b="1" lang="en" sz="3300">
                <a:solidFill>
                  <a:srgbClr val="95E805"/>
                </a:solidFill>
                <a:latin typeface="Montserrat"/>
                <a:ea typeface="Montserrat"/>
                <a:cs typeface="Montserrat"/>
                <a:sym typeface="Montserrat"/>
              </a:rPr>
              <a:t>A</a:t>
            </a:r>
            <a:r>
              <a:rPr b="1" lang="en" sz="3300">
                <a:solidFill>
                  <a:srgbClr val="84F10A"/>
                </a:solidFill>
                <a:latin typeface="Montserrat"/>
                <a:ea typeface="Montserrat"/>
                <a:cs typeface="Montserrat"/>
                <a:sym typeface="Montserrat"/>
              </a:rPr>
              <a:t>C</a:t>
            </a:r>
            <a:r>
              <a:rPr b="1" lang="en" sz="3300">
                <a:solidFill>
                  <a:srgbClr val="73F812"/>
                </a:solidFill>
                <a:latin typeface="Montserrat"/>
                <a:ea typeface="Montserrat"/>
                <a:cs typeface="Montserrat"/>
                <a:sym typeface="Montserrat"/>
              </a:rPr>
              <a:t>T</a:t>
            </a:r>
            <a:r>
              <a:rPr b="1" lang="en" sz="3300">
                <a:solidFill>
                  <a:srgbClr val="63FC1B"/>
                </a:solidFill>
                <a:latin typeface="Montserrat"/>
                <a:ea typeface="Montserrat"/>
                <a:cs typeface="Montserrat"/>
                <a:sym typeface="Montserrat"/>
              </a:rPr>
              <a:t>I</a:t>
            </a:r>
            <a:r>
              <a:rPr b="1" lang="en" sz="3300">
                <a:solidFill>
                  <a:srgbClr val="52FE26"/>
                </a:solidFill>
                <a:latin typeface="Montserrat"/>
                <a:ea typeface="Montserrat"/>
                <a:cs typeface="Montserrat"/>
                <a:sym typeface="Montserrat"/>
              </a:rPr>
              <a:t>O</a:t>
            </a:r>
            <a:r>
              <a:rPr b="1" lang="en" sz="3300">
                <a:solidFill>
                  <a:srgbClr val="43FE33"/>
                </a:solidFill>
                <a:latin typeface="Montserrat"/>
                <a:ea typeface="Montserrat"/>
                <a:cs typeface="Montserrat"/>
                <a:sym typeface="Montserrat"/>
              </a:rPr>
              <a:t>N</a:t>
            </a:r>
            <a:r>
              <a:rPr b="1" lang="en" sz="3300">
                <a:solidFill>
                  <a:srgbClr val="35FC41"/>
                </a:solidFill>
                <a:latin typeface="Montserrat"/>
                <a:ea typeface="Montserrat"/>
                <a:cs typeface="Montserrat"/>
                <a:sym typeface="Montserrat"/>
              </a:rPr>
              <a:t>S</a:t>
            </a:r>
            <a:endParaRPr b="1" sz="3300">
              <a:solidFill>
                <a:srgbClr val="28F751"/>
              </a:solidFill>
              <a:latin typeface="Montserrat"/>
              <a:ea typeface="Montserrat"/>
              <a:cs typeface="Montserrat"/>
              <a:sym typeface="Montserrat"/>
            </a:endParaRPr>
          </a:p>
          <a:p>
            <a:pPr indent="0" lvl="0" marL="0" rtl="0" algn="ctr">
              <a:lnSpc>
                <a:spcPct val="115000"/>
              </a:lnSpc>
              <a:spcBef>
                <a:spcPts val="0"/>
              </a:spcBef>
              <a:spcAft>
                <a:spcPts val="0"/>
              </a:spcAft>
              <a:buNone/>
            </a:pPr>
            <a:r>
              <a:rPr b="1" lang="en" sz="3700">
                <a:solidFill>
                  <a:srgbClr val="1CF161"/>
                </a:solidFill>
                <a:latin typeface="Montserrat"/>
                <a:ea typeface="Montserrat"/>
                <a:cs typeface="Montserrat"/>
                <a:sym typeface="Montserrat"/>
              </a:rPr>
              <a:t>L</a:t>
            </a:r>
            <a:r>
              <a:rPr b="1" lang="en" sz="3700">
                <a:solidFill>
                  <a:srgbClr val="12E872"/>
                </a:solidFill>
                <a:latin typeface="Montserrat"/>
                <a:ea typeface="Montserrat"/>
                <a:cs typeface="Montserrat"/>
                <a:sym typeface="Montserrat"/>
              </a:rPr>
              <a:t>e</a:t>
            </a:r>
            <a:r>
              <a:rPr b="1" lang="en" sz="3700">
                <a:solidFill>
                  <a:srgbClr val="0BDE83"/>
                </a:solidFill>
                <a:latin typeface="Montserrat"/>
                <a:ea typeface="Montserrat"/>
                <a:cs typeface="Montserrat"/>
                <a:sym typeface="Montserrat"/>
              </a:rPr>
              <a:t>s</a:t>
            </a:r>
            <a:r>
              <a:rPr b="1" lang="en" sz="3700">
                <a:solidFill>
                  <a:srgbClr val="05D193"/>
                </a:solidFill>
                <a:latin typeface="Montserrat"/>
                <a:ea typeface="Montserrat"/>
                <a:cs typeface="Montserrat"/>
                <a:sym typeface="Montserrat"/>
              </a:rPr>
              <a:t>s</a:t>
            </a:r>
            <a:r>
              <a:rPr b="1" lang="en" sz="3700">
                <a:solidFill>
                  <a:srgbClr val="02C4A4"/>
                </a:solidFill>
                <a:latin typeface="Montserrat"/>
                <a:ea typeface="Montserrat"/>
                <a:cs typeface="Montserrat"/>
                <a:sym typeface="Montserrat"/>
              </a:rPr>
              <a:t>o</a:t>
            </a:r>
            <a:r>
              <a:rPr b="1" lang="en" sz="3700">
                <a:solidFill>
                  <a:srgbClr val="01B5B4"/>
                </a:solidFill>
                <a:latin typeface="Montserrat"/>
                <a:ea typeface="Montserrat"/>
                <a:cs typeface="Montserrat"/>
                <a:sym typeface="Montserrat"/>
              </a:rPr>
              <a:t>n</a:t>
            </a:r>
            <a:r>
              <a:rPr b="1" lang="en" sz="3700">
                <a:solidFill>
                  <a:srgbClr val="02A5C3"/>
                </a:solidFill>
                <a:latin typeface="Montserrat"/>
                <a:ea typeface="Montserrat"/>
                <a:cs typeface="Montserrat"/>
                <a:sym typeface="Montserrat"/>
              </a:rPr>
              <a:t> </a:t>
            </a:r>
            <a:r>
              <a:rPr b="1" lang="en" sz="3700">
                <a:solidFill>
                  <a:srgbClr val="0594D1"/>
                </a:solidFill>
                <a:latin typeface="Montserrat"/>
                <a:ea typeface="Montserrat"/>
                <a:cs typeface="Montserrat"/>
                <a:sym typeface="Montserrat"/>
              </a:rPr>
              <a:t>1</a:t>
            </a:r>
            <a:r>
              <a:rPr b="1" lang="en" sz="3700">
                <a:solidFill>
                  <a:srgbClr val="0A84DD"/>
                </a:solidFill>
                <a:latin typeface="Montserrat"/>
                <a:ea typeface="Montserrat"/>
                <a:cs typeface="Montserrat"/>
                <a:sym typeface="Montserrat"/>
              </a:rPr>
              <a:t>:</a:t>
            </a:r>
            <a:r>
              <a:rPr b="1" lang="en" sz="3700">
                <a:solidFill>
                  <a:srgbClr val="1273E8"/>
                </a:solidFill>
                <a:latin typeface="Montserrat"/>
                <a:ea typeface="Montserrat"/>
                <a:cs typeface="Montserrat"/>
                <a:sym typeface="Montserrat"/>
              </a:rPr>
              <a:t> </a:t>
            </a:r>
            <a:endParaRPr b="1" sz="3700">
              <a:solidFill>
                <a:srgbClr val="1C62F0"/>
              </a:solidFill>
              <a:latin typeface="Montserrat"/>
              <a:ea typeface="Montserrat"/>
              <a:cs typeface="Montserrat"/>
              <a:sym typeface="Montserrat"/>
            </a:endParaRPr>
          </a:p>
          <a:p>
            <a:pPr indent="0" lvl="0" marL="0" rtl="0" algn="ctr">
              <a:lnSpc>
                <a:spcPct val="115000"/>
              </a:lnSpc>
              <a:spcBef>
                <a:spcPts val="0"/>
              </a:spcBef>
              <a:spcAft>
                <a:spcPts val="0"/>
              </a:spcAft>
              <a:buNone/>
            </a:pPr>
            <a:r>
              <a:rPr b="1" i="1" lang="en" sz="3900">
                <a:solidFill>
                  <a:srgbClr val="2752F7"/>
                </a:solidFill>
                <a:latin typeface="Montserrat"/>
                <a:ea typeface="Montserrat"/>
                <a:cs typeface="Montserrat"/>
                <a:sym typeface="Montserrat"/>
              </a:rPr>
              <a:t>T</a:t>
            </a:r>
            <a:r>
              <a:rPr b="1" i="1" lang="en" sz="3900">
                <a:solidFill>
                  <a:srgbClr val="3442FC"/>
                </a:solidFill>
                <a:latin typeface="Montserrat"/>
                <a:ea typeface="Montserrat"/>
                <a:cs typeface="Montserrat"/>
                <a:sym typeface="Montserrat"/>
              </a:rPr>
              <a:t>h</a:t>
            </a:r>
            <a:r>
              <a:rPr b="1" i="1" lang="en" sz="3900">
                <a:solidFill>
                  <a:srgbClr val="4234FE"/>
                </a:solidFill>
                <a:latin typeface="Montserrat"/>
                <a:ea typeface="Montserrat"/>
                <a:cs typeface="Montserrat"/>
                <a:sym typeface="Montserrat"/>
              </a:rPr>
              <a:t>e</a:t>
            </a:r>
            <a:r>
              <a:rPr b="1" i="1" lang="en" sz="3900">
                <a:solidFill>
                  <a:srgbClr val="5127FE"/>
                </a:solidFill>
                <a:latin typeface="Montserrat"/>
                <a:ea typeface="Montserrat"/>
                <a:cs typeface="Montserrat"/>
                <a:sym typeface="Montserrat"/>
              </a:rPr>
              <a:t> </a:t>
            </a:r>
            <a:r>
              <a:rPr b="1" i="1" lang="en" sz="3900">
                <a:solidFill>
                  <a:srgbClr val="621CFC"/>
                </a:solidFill>
                <a:latin typeface="Montserrat"/>
                <a:ea typeface="Montserrat"/>
                <a:cs typeface="Montserrat"/>
                <a:sym typeface="Montserrat"/>
              </a:rPr>
              <a:t>U</a:t>
            </a:r>
            <a:r>
              <a:rPr b="1" i="1" lang="en" sz="3900">
                <a:solidFill>
                  <a:srgbClr val="7212F8"/>
                </a:solidFill>
                <a:latin typeface="Montserrat"/>
                <a:ea typeface="Montserrat"/>
                <a:cs typeface="Montserrat"/>
                <a:sym typeface="Montserrat"/>
              </a:rPr>
              <a:t>n</a:t>
            </a:r>
            <a:r>
              <a:rPr b="1" i="1" lang="en" sz="3900">
                <a:solidFill>
                  <a:srgbClr val="830BF1"/>
                </a:solidFill>
                <a:latin typeface="Montserrat"/>
                <a:ea typeface="Montserrat"/>
                <a:cs typeface="Montserrat"/>
                <a:sym typeface="Montserrat"/>
              </a:rPr>
              <a:t>i</a:t>
            </a:r>
            <a:r>
              <a:rPr b="1" i="1" lang="en" sz="3900">
                <a:solidFill>
                  <a:srgbClr val="9405E9"/>
                </a:solidFill>
                <a:latin typeface="Montserrat"/>
                <a:ea typeface="Montserrat"/>
                <a:cs typeface="Montserrat"/>
                <a:sym typeface="Montserrat"/>
              </a:rPr>
              <a:t>t</a:t>
            </a:r>
            <a:r>
              <a:rPr b="1" i="1" lang="en" sz="3900">
                <a:solidFill>
                  <a:srgbClr val="A502DE"/>
                </a:solidFill>
                <a:latin typeface="Montserrat"/>
                <a:ea typeface="Montserrat"/>
                <a:cs typeface="Montserrat"/>
                <a:sym typeface="Montserrat"/>
              </a:rPr>
              <a:t> </a:t>
            </a:r>
            <a:r>
              <a:rPr b="1" i="1" lang="en" sz="3900">
                <a:solidFill>
                  <a:srgbClr val="B501D2"/>
                </a:solidFill>
                <a:latin typeface="Montserrat"/>
                <a:ea typeface="Montserrat"/>
                <a:cs typeface="Montserrat"/>
                <a:sym typeface="Montserrat"/>
              </a:rPr>
              <a:t>F</a:t>
            </a:r>
            <a:r>
              <a:rPr b="1" i="1" lang="en" sz="3900">
                <a:solidFill>
                  <a:srgbClr val="C302C5"/>
                </a:solidFill>
                <a:latin typeface="Montserrat"/>
                <a:ea typeface="Montserrat"/>
                <a:cs typeface="Montserrat"/>
                <a:sym typeface="Montserrat"/>
              </a:rPr>
              <a:t>r</a:t>
            </a:r>
            <a:r>
              <a:rPr b="1" i="1" lang="en" sz="3900">
                <a:solidFill>
                  <a:srgbClr val="D105B6"/>
                </a:solidFill>
                <a:latin typeface="Montserrat"/>
                <a:ea typeface="Montserrat"/>
                <a:cs typeface="Montserrat"/>
                <a:sym typeface="Montserrat"/>
              </a:rPr>
              <a:t>a</a:t>
            </a:r>
            <a:r>
              <a:rPr b="1" i="1" lang="en" sz="3900">
                <a:solidFill>
                  <a:srgbClr val="DD0BA6"/>
                </a:solidFill>
                <a:latin typeface="Montserrat"/>
                <a:ea typeface="Montserrat"/>
                <a:cs typeface="Montserrat"/>
                <a:sym typeface="Montserrat"/>
              </a:rPr>
              <a:t>c</a:t>
            </a:r>
            <a:r>
              <a:rPr b="1" i="1" lang="en" sz="3900">
                <a:solidFill>
                  <a:srgbClr val="E81296"/>
                </a:solidFill>
                <a:latin typeface="Montserrat"/>
                <a:ea typeface="Montserrat"/>
                <a:cs typeface="Montserrat"/>
                <a:sym typeface="Montserrat"/>
              </a:rPr>
              <a:t>t</a:t>
            </a:r>
            <a:r>
              <a:rPr b="1" i="1" lang="en" sz="3900">
                <a:solidFill>
                  <a:srgbClr val="F11C85"/>
                </a:solidFill>
                <a:latin typeface="Montserrat"/>
                <a:ea typeface="Montserrat"/>
                <a:cs typeface="Montserrat"/>
                <a:sym typeface="Montserrat"/>
              </a:rPr>
              <a:t>i</a:t>
            </a:r>
            <a:r>
              <a:rPr b="1" i="1" lang="en" sz="3900">
                <a:solidFill>
                  <a:srgbClr val="F72774"/>
                </a:solidFill>
                <a:latin typeface="Montserrat"/>
                <a:ea typeface="Montserrat"/>
                <a:cs typeface="Montserrat"/>
                <a:sym typeface="Montserrat"/>
              </a:rPr>
              <a:t>o</a:t>
            </a:r>
            <a:r>
              <a:rPr b="1" i="1" lang="en" sz="3900">
                <a:solidFill>
                  <a:srgbClr val="FC3463"/>
                </a:solidFill>
                <a:latin typeface="Montserrat"/>
                <a:ea typeface="Montserrat"/>
                <a:cs typeface="Montserrat"/>
                <a:sym typeface="Montserrat"/>
              </a:rPr>
              <a:t>n</a:t>
            </a:r>
            <a:endParaRPr b="1" i="1" sz="3900">
              <a:solidFill>
                <a:srgbClr val="FC3463"/>
              </a:solidFill>
              <a:latin typeface="Montserrat"/>
              <a:ea typeface="Montserrat"/>
              <a:cs typeface="Montserrat"/>
              <a:sym typeface="Montserrat"/>
            </a:endParaRPr>
          </a:p>
        </p:txBody>
      </p:sp>
      <p:sp>
        <p:nvSpPr>
          <p:cNvPr id="197" name="Google Shape;197;p60"/>
          <p:cNvSpPr txBox="1"/>
          <p:nvPr/>
        </p:nvSpPr>
        <p:spPr>
          <a:xfrm>
            <a:off x="2740050" y="3132975"/>
            <a:ext cx="3663900" cy="1416300"/>
          </a:xfrm>
          <a:prstGeom prst="rect">
            <a:avLst/>
          </a:prstGeom>
          <a:solidFill>
            <a:srgbClr val="FFFFFF">
              <a:alpha val="77460"/>
            </a:srgbClr>
          </a:solidFill>
          <a:ln>
            <a:noFill/>
          </a:ln>
          <a:effectLst>
            <a:outerShdw blurRad="57150" rotWithShape="0" algn="bl" dir="5400000" dist="19050">
              <a:srgbClr val="000000">
                <a:alpha val="94000"/>
              </a:srgbClr>
            </a:outerShdw>
          </a:effectLst>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2600" u="sng">
                <a:solidFill>
                  <a:srgbClr val="666666"/>
                </a:solidFill>
                <a:latin typeface="Montserrat"/>
                <a:ea typeface="Montserrat"/>
                <a:cs typeface="Montserrat"/>
                <a:sym typeface="Montserrat"/>
              </a:rPr>
              <a:t>course name</a:t>
            </a:r>
            <a:endParaRPr sz="2600" u="sng">
              <a:solidFill>
                <a:srgbClr val="666666"/>
              </a:solidFill>
              <a:latin typeface="Montserrat"/>
              <a:ea typeface="Montserrat"/>
              <a:cs typeface="Montserrat"/>
              <a:sym typeface="Montserrat"/>
            </a:endParaRPr>
          </a:p>
          <a:p>
            <a:pPr indent="0" lvl="0" marL="0" rtl="0" algn="ctr">
              <a:lnSpc>
                <a:spcPct val="115000"/>
              </a:lnSpc>
              <a:spcBef>
                <a:spcPts val="0"/>
              </a:spcBef>
              <a:spcAft>
                <a:spcPts val="0"/>
              </a:spcAft>
              <a:buNone/>
            </a:pPr>
            <a:r>
              <a:rPr lang="en" sz="2600" u="sng">
                <a:solidFill>
                  <a:srgbClr val="666666"/>
                </a:solidFill>
                <a:latin typeface="Montserrat"/>
                <a:ea typeface="Montserrat"/>
                <a:cs typeface="Montserrat"/>
                <a:sym typeface="Montserrat"/>
              </a:rPr>
              <a:t>class name</a:t>
            </a:r>
            <a:endParaRPr sz="2600" u="sng">
              <a:solidFill>
                <a:srgbClr val="666666"/>
              </a:solidFill>
              <a:latin typeface="Montserrat"/>
              <a:ea typeface="Montserrat"/>
              <a:cs typeface="Montserrat"/>
              <a:sym typeface="Montserrat"/>
            </a:endParaRPr>
          </a:p>
          <a:p>
            <a:pPr indent="0" lvl="0" marL="0" rtl="0" algn="ctr">
              <a:lnSpc>
                <a:spcPct val="115000"/>
              </a:lnSpc>
              <a:spcBef>
                <a:spcPts val="0"/>
              </a:spcBef>
              <a:spcAft>
                <a:spcPts val="0"/>
              </a:spcAft>
              <a:buNone/>
            </a:pPr>
            <a:r>
              <a:rPr lang="en" sz="2600" u="sng">
                <a:solidFill>
                  <a:srgbClr val="666666"/>
                </a:solidFill>
                <a:latin typeface="Montserrat"/>
                <a:ea typeface="Montserrat"/>
                <a:cs typeface="Montserrat"/>
                <a:sym typeface="Montserrat"/>
              </a:rPr>
              <a:t>date</a:t>
            </a:r>
            <a:endParaRPr sz="2600" u="sng">
              <a:solidFill>
                <a:srgbClr val="666666"/>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195"/>
                                        </p:tgtEl>
                                        <p:attrNameLst>
                                          <p:attrName>style.visibility</p:attrName>
                                        </p:attrNameLst>
                                      </p:cBhvr>
                                      <p:to>
                                        <p:strVal val="visible"/>
                                      </p:to>
                                    </p:set>
                                    <p:animEffect filter="fade" transition="in">
                                      <p:cBhvr>
                                        <p:cTn dur="1000"/>
                                        <p:tgtEl>
                                          <p:spTgt spid="195"/>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96"/>
                                        </p:tgtEl>
                                        <p:attrNameLst>
                                          <p:attrName>style.visibility</p:attrName>
                                        </p:attrNameLst>
                                      </p:cBhvr>
                                      <p:to>
                                        <p:strVal val="visible"/>
                                      </p:to>
                                    </p:set>
                                    <p:animEffect filter="fade" transition="in">
                                      <p:cBhvr>
                                        <p:cTn dur="1000"/>
                                        <p:tgtEl>
                                          <p:spTgt spid="19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gradFill>
          <a:gsLst>
            <a:gs pos="0">
              <a:srgbClr val="51AB2A"/>
            </a:gs>
            <a:gs pos="100000">
              <a:srgbClr val="203E13"/>
            </a:gs>
          </a:gsLst>
          <a:path path="circle">
            <a:fillToRect b="50%" l="50%" r="50%" t="50%"/>
          </a:path>
          <a:tileRect/>
        </a:gradFill>
      </p:bgPr>
    </p:bg>
    <p:spTree>
      <p:nvGrpSpPr>
        <p:cNvPr id="758" name="Shape 758"/>
        <p:cNvGrpSpPr/>
        <p:nvPr/>
      </p:nvGrpSpPr>
      <p:grpSpPr>
        <a:xfrm>
          <a:off x="0" y="0"/>
          <a:ext cx="0" cy="0"/>
          <a:chOff x="0" y="0"/>
          <a:chExt cx="0" cy="0"/>
        </a:xfrm>
      </p:grpSpPr>
      <p:sp>
        <p:nvSpPr>
          <p:cNvPr id="759" name="Google Shape;759;p96"/>
          <p:cNvSpPr txBox="1"/>
          <p:nvPr/>
        </p:nvSpPr>
        <p:spPr>
          <a:xfrm>
            <a:off x="73650" y="1152300"/>
            <a:ext cx="9070500" cy="21087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 sz="2100">
                <a:solidFill>
                  <a:schemeClr val="dk1"/>
                </a:solidFill>
                <a:latin typeface="Montserrat"/>
                <a:ea typeface="Montserrat"/>
                <a:cs typeface="Montserrat"/>
                <a:sym typeface="Montserrat"/>
              </a:rPr>
              <a:t>Do you feel like you can do at least one of the following?</a:t>
            </a:r>
            <a:endParaRPr sz="2100">
              <a:solidFill>
                <a:schemeClr val="dk1"/>
              </a:solidFill>
              <a:latin typeface="Montserrat"/>
              <a:ea typeface="Montserrat"/>
              <a:cs typeface="Montserrat"/>
              <a:sym typeface="Montserrat"/>
            </a:endParaRPr>
          </a:p>
          <a:p>
            <a:pPr indent="-336550" lvl="0" marL="457200" rtl="0" algn="l">
              <a:lnSpc>
                <a:spcPct val="150000"/>
              </a:lnSpc>
              <a:spcBef>
                <a:spcPts val="0"/>
              </a:spcBef>
              <a:spcAft>
                <a:spcPts val="0"/>
              </a:spcAft>
              <a:buClr>
                <a:schemeClr val="dk1"/>
              </a:buClr>
              <a:buSzPts val="1700"/>
              <a:buFont typeface="Montserrat"/>
              <a:buChar char="●"/>
            </a:pPr>
            <a:r>
              <a:rPr lang="en" sz="1700">
                <a:solidFill>
                  <a:schemeClr val="dk1"/>
                </a:solidFill>
                <a:latin typeface="Montserrat"/>
                <a:ea typeface="Montserrat"/>
                <a:cs typeface="Montserrat"/>
                <a:sym typeface="Montserrat"/>
              </a:rPr>
              <a:t>Draw lines on paper shapes to make equally-sized parts?</a:t>
            </a:r>
            <a:endParaRPr sz="1700">
              <a:solidFill>
                <a:schemeClr val="dk1"/>
              </a:solidFill>
              <a:latin typeface="Montserrat"/>
              <a:ea typeface="Montserrat"/>
              <a:cs typeface="Montserrat"/>
              <a:sym typeface="Montserrat"/>
            </a:endParaRPr>
          </a:p>
          <a:p>
            <a:pPr indent="-336550" lvl="0" marL="457200" rtl="0" algn="l">
              <a:lnSpc>
                <a:spcPct val="150000"/>
              </a:lnSpc>
              <a:spcBef>
                <a:spcPts val="0"/>
              </a:spcBef>
              <a:spcAft>
                <a:spcPts val="0"/>
              </a:spcAft>
              <a:buClr>
                <a:schemeClr val="dk1"/>
              </a:buClr>
              <a:buSzPts val="1700"/>
              <a:buFont typeface="Montserrat"/>
              <a:buChar char="●"/>
            </a:pPr>
            <a:r>
              <a:rPr lang="en" sz="1700">
                <a:solidFill>
                  <a:schemeClr val="dk1"/>
                </a:solidFill>
                <a:latin typeface="Montserrat"/>
                <a:ea typeface="Montserrat"/>
                <a:cs typeface="Montserrat"/>
                <a:sym typeface="Montserrat"/>
              </a:rPr>
              <a:t>Use fraction-modeling software partition a shape into equal shares?</a:t>
            </a:r>
            <a:endParaRPr sz="1700">
              <a:solidFill>
                <a:schemeClr val="dk1"/>
              </a:solidFill>
              <a:latin typeface="Montserrat"/>
              <a:ea typeface="Montserrat"/>
              <a:cs typeface="Montserrat"/>
              <a:sym typeface="Montserrat"/>
            </a:endParaRPr>
          </a:p>
          <a:p>
            <a:pPr indent="-336550" lvl="0" marL="457200" rtl="0" algn="l">
              <a:lnSpc>
                <a:spcPct val="150000"/>
              </a:lnSpc>
              <a:spcBef>
                <a:spcPts val="0"/>
              </a:spcBef>
              <a:spcAft>
                <a:spcPts val="0"/>
              </a:spcAft>
              <a:buClr>
                <a:schemeClr val="dk1"/>
              </a:buClr>
              <a:buSzPts val="1700"/>
              <a:buFont typeface="Montserrat"/>
              <a:buChar char="●"/>
            </a:pPr>
            <a:r>
              <a:rPr lang="en" sz="1700">
                <a:solidFill>
                  <a:schemeClr val="dk1"/>
                </a:solidFill>
                <a:latin typeface="Montserrat"/>
                <a:ea typeface="Montserrat"/>
                <a:cs typeface="Montserrat"/>
                <a:sym typeface="Montserrat"/>
              </a:rPr>
              <a:t>Partition a rectangular or circular object into a specific number of equal parts (up to 8)?</a:t>
            </a:r>
            <a:endParaRPr sz="1700">
              <a:solidFill>
                <a:schemeClr val="dk1"/>
              </a:solidFill>
              <a:latin typeface="Montserrat"/>
              <a:ea typeface="Montserrat"/>
              <a:cs typeface="Montserrat"/>
              <a:sym typeface="Montserrat"/>
            </a:endParaRPr>
          </a:p>
        </p:txBody>
      </p:sp>
      <p:sp>
        <p:nvSpPr>
          <p:cNvPr id="760" name="Google Shape;760;p96"/>
          <p:cNvSpPr txBox="1"/>
          <p:nvPr/>
        </p:nvSpPr>
        <p:spPr>
          <a:xfrm>
            <a:off x="5819450" y="4720750"/>
            <a:ext cx="3324900" cy="424500"/>
          </a:xfrm>
          <a:prstGeom prst="rect">
            <a:avLst/>
          </a:prstGeom>
          <a:gradFill>
            <a:gsLst>
              <a:gs pos="0">
                <a:srgbClr val="515151"/>
              </a:gs>
              <a:gs pos="100000">
                <a:srgbClr val="101010"/>
              </a:gs>
            </a:gsLst>
            <a:lin ang="5400012" scaled="0"/>
          </a:gra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rgbClr val="00FF00"/>
                </a:solidFill>
                <a:latin typeface="Varela Round"/>
                <a:ea typeface="Varela Round"/>
                <a:cs typeface="Varela Round"/>
                <a:sym typeface="Varela Round"/>
              </a:rPr>
              <a:t>Thumbs up/down/sideways</a:t>
            </a:r>
            <a:endParaRPr b="1" sz="1800">
              <a:solidFill>
                <a:srgbClr val="00FF00"/>
              </a:solidFill>
              <a:latin typeface="Varela Round"/>
              <a:ea typeface="Varela Round"/>
              <a:cs typeface="Varela Round"/>
              <a:sym typeface="Varela Round"/>
            </a:endParaRPr>
          </a:p>
        </p:txBody>
      </p:sp>
      <p:pic>
        <p:nvPicPr>
          <p:cNvPr id="761" name="Google Shape;761;p96"/>
          <p:cNvPicPr preferRelativeResize="0"/>
          <p:nvPr/>
        </p:nvPicPr>
        <p:blipFill>
          <a:blip r:embed="rId3">
            <a:alphaModFix/>
          </a:blip>
          <a:stretch>
            <a:fillRect/>
          </a:stretch>
        </p:blipFill>
        <p:spPr>
          <a:xfrm>
            <a:off x="3337454" y="3462025"/>
            <a:ext cx="2469093" cy="1906371"/>
          </a:xfrm>
          <a:prstGeom prst="rect">
            <a:avLst/>
          </a:prstGeom>
          <a:noFill/>
          <a:ln>
            <a:noFill/>
          </a:ln>
        </p:spPr>
      </p:pic>
      <p:sp>
        <p:nvSpPr>
          <p:cNvPr id="762" name="Google Shape;762;p96"/>
          <p:cNvSpPr txBox="1"/>
          <p:nvPr>
            <p:ph idx="4294967295" type="title"/>
          </p:nvPr>
        </p:nvSpPr>
        <p:spPr>
          <a:xfrm>
            <a:off x="311700" y="74250"/>
            <a:ext cx="8520600" cy="8496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latin typeface="Luckiest Guy"/>
                <a:ea typeface="Luckiest Guy"/>
                <a:cs typeface="Luckiest Guy"/>
                <a:sym typeface="Luckiest Guy"/>
              </a:rPr>
              <a:t>Quick Check-in</a:t>
            </a:r>
            <a:endParaRPr/>
          </a:p>
          <a:p>
            <a:pPr indent="0" lvl="0" marL="0" rtl="0" algn="ctr">
              <a:spcBef>
                <a:spcPts val="0"/>
              </a:spcBef>
              <a:spcAft>
                <a:spcPts val="0"/>
              </a:spcAft>
              <a:buNone/>
            </a:pPr>
            <a:r>
              <a:rPr lang="en" sz="2466"/>
              <a:t>Objective #2: I can partition shapes and numbers into equal parts</a:t>
            </a:r>
            <a:endParaRPr sz="2466"/>
          </a:p>
        </p:txBody>
      </p:sp>
      <p:sp>
        <p:nvSpPr>
          <p:cNvPr id="763" name="Google Shape;763;p96"/>
          <p:cNvSpPr txBox="1"/>
          <p:nvPr/>
        </p:nvSpPr>
        <p:spPr>
          <a:xfrm>
            <a:off x="180675" y="3224700"/>
            <a:ext cx="8553900" cy="12315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 sz="1700">
                <a:solidFill>
                  <a:srgbClr val="FFFFFF"/>
                </a:solidFill>
                <a:latin typeface="Montserrat"/>
                <a:ea typeface="Montserrat"/>
                <a:cs typeface="Montserrat"/>
                <a:sym typeface="Montserrat"/>
              </a:rPr>
              <a:t>Do you feel like you can do the following?</a:t>
            </a:r>
            <a:endParaRPr sz="1700">
              <a:solidFill>
                <a:srgbClr val="FFFFFF"/>
              </a:solidFill>
              <a:latin typeface="Montserrat"/>
              <a:ea typeface="Montserrat"/>
              <a:cs typeface="Montserrat"/>
              <a:sym typeface="Montserrat"/>
            </a:endParaRPr>
          </a:p>
          <a:p>
            <a:pPr indent="-336550" lvl="0" marL="457200" rtl="0" algn="l">
              <a:lnSpc>
                <a:spcPct val="150000"/>
              </a:lnSpc>
              <a:spcBef>
                <a:spcPts val="0"/>
              </a:spcBef>
              <a:spcAft>
                <a:spcPts val="0"/>
              </a:spcAft>
              <a:buClr>
                <a:srgbClr val="FFFFFF"/>
              </a:buClr>
              <a:buSzPts val="1700"/>
              <a:buFont typeface="Montserrat"/>
              <a:buChar char="●"/>
            </a:pPr>
            <a:r>
              <a:rPr lang="en" sz="1700">
                <a:solidFill>
                  <a:srgbClr val="FFFFFF"/>
                </a:solidFill>
                <a:latin typeface="Montserrat"/>
                <a:ea typeface="Montserrat"/>
                <a:cs typeface="Montserrat"/>
                <a:sym typeface="Montserrat"/>
              </a:rPr>
              <a:t>Find the fraction of a whole number by grouping counters into parts and counting them?</a:t>
            </a:r>
            <a:endParaRPr sz="1700">
              <a:solidFill>
                <a:srgbClr val="FFFFFF"/>
              </a:solidFill>
              <a:latin typeface="Montserrat"/>
              <a:ea typeface="Montserrat"/>
              <a:cs typeface="Montserrat"/>
              <a:sym typeface="Montserrat"/>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48208"/>
            </a:gs>
            <a:gs pos="100000">
              <a:srgbClr val="703E08"/>
            </a:gs>
          </a:gsLst>
          <a:path path="circle">
            <a:fillToRect b="50%" l="50%" r="50%" t="50%"/>
          </a:path>
          <a:tileRect/>
        </a:gradFill>
      </p:bgPr>
    </p:bg>
    <p:spTree>
      <p:nvGrpSpPr>
        <p:cNvPr id="767" name="Shape 767"/>
        <p:cNvGrpSpPr/>
        <p:nvPr/>
      </p:nvGrpSpPr>
      <p:grpSpPr>
        <a:xfrm>
          <a:off x="0" y="0"/>
          <a:ext cx="0" cy="0"/>
          <a:chOff x="0" y="0"/>
          <a:chExt cx="0" cy="0"/>
        </a:xfrm>
      </p:grpSpPr>
      <p:sp>
        <p:nvSpPr>
          <p:cNvPr id="768" name="Google Shape;768;p97"/>
          <p:cNvSpPr txBox="1"/>
          <p:nvPr/>
        </p:nvSpPr>
        <p:spPr>
          <a:xfrm>
            <a:off x="5187000" y="4720750"/>
            <a:ext cx="3957000" cy="424500"/>
          </a:xfrm>
          <a:prstGeom prst="rect">
            <a:avLst/>
          </a:prstGeom>
          <a:gradFill>
            <a:gsLst>
              <a:gs pos="0">
                <a:srgbClr val="515151"/>
              </a:gs>
              <a:gs pos="100000">
                <a:srgbClr val="101010"/>
              </a:gs>
            </a:gsLst>
            <a:lin ang="5400012" scaled="0"/>
          </a:gra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rgbClr val="FF9900"/>
                </a:solidFill>
                <a:latin typeface="Varela Round"/>
                <a:ea typeface="Varela Round"/>
                <a:cs typeface="Varela Round"/>
                <a:sym typeface="Varela Round"/>
              </a:rPr>
              <a:t>Clarify objectives, ask questions</a:t>
            </a:r>
            <a:endParaRPr b="1" sz="1800">
              <a:solidFill>
                <a:srgbClr val="FF9900"/>
              </a:solidFill>
              <a:latin typeface="Varela Round"/>
              <a:ea typeface="Varela Round"/>
              <a:cs typeface="Varela Round"/>
              <a:sym typeface="Varela Round"/>
            </a:endParaRPr>
          </a:p>
        </p:txBody>
      </p:sp>
      <p:sp>
        <p:nvSpPr>
          <p:cNvPr id="769" name="Google Shape;769;p97"/>
          <p:cNvSpPr txBox="1"/>
          <p:nvPr>
            <p:ph idx="4294967295" type="title"/>
          </p:nvPr>
        </p:nvSpPr>
        <p:spPr>
          <a:xfrm>
            <a:off x="311700" y="302850"/>
            <a:ext cx="8520600" cy="9975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latin typeface="Luckiest Guy"/>
                <a:ea typeface="Luckiest Guy"/>
                <a:cs typeface="Luckiest Guy"/>
                <a:sym typeface="Luckiest Guy"/>
              </a:rPr>
              <a:t>OBJECTIVE STATEMENT # 3</a:t>
            </a:r>
            <a:r>
              <a:rPr lang="en"/>
              <a:t>: </a:t>
            </a:r>
            <a:endParaRPr/>
          </a:p>
          <a:p>
            <a:pPr indent="0" lvl="0" marL="0" rtl="0" algn="ctr">
              <a:spcBef>
                <a:spcPts val="0"/>
              </a:spcBef>
              <a:spcAft>
                <a:spcPts val="0"/>
              </a:spcAft>
              <a:buNone/>
            </a:pPr>
            <a:r>
              <a:rPr lang="en"/>
              <a:t>I can compare unit fractions</a:t>
            </a:r>
            <a:endParaRPr/>
          </a:p>
        </p:txBody>
      </p:sp>
      <p:sp>
        <p:nvSpPr>
          <p:cNvPr id="770" name="Google Shape;770;p97"/>
          <p:cNvSpPr txBox="1"/>
          <p:nvPr/>
        </p:nvSpPr>
        <p:spPr>
          <a:xfrm>
            <a:off x="681150" y="1733100"/>
            <a:ext cx="7781700" cy="14775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b="1" lang="en" sz="2100">
                <a:solidFill>
                  <a:schemeClr val="dk1"/>
                </a:solidFill>
                <a:latin typeface="Montserrat"/>
                <a:ea typeface="Montserrat"/>
                <a:cs typeface="Montserrat"/>
                <a:sym typeface="Montserrat"/>
              </a:rPr>
              <a:t>3</a:t>
            </a:r>
            <a:r>
              <a:rPr b="1" lang="en" sz="2100">
                <a:solidFill>
                  <a:schemeClr val="dk1"/>
                </a:solidFill>
                <a:latin typeface="Montserrat"/>
                <a:ea typeface="Montserrat"/>
                <a:cs typeface="Montserrat"/>
                <a:sym typeface="Montserrat"/>
              </a:rPr>
              <a:t>:</a:t>
            </a:r>
            <a:r>
              <a:rPr lang="en" sz="2100">
                <a:solidFill>
                  <a:schemeClr val="dk1"/>
                </a:solidFill>
                <a:latin typeface="Montserrat"/>
                <a:ea typeface="Montserrat"/>
                <a:cs typeface="Montserrat"/>
                <a:sym typeface="Montserrat"/>
              </a:rPr>
              <a:t> I can </a:t>
            </a:r>
            <a:r>
              <a:rPr lang="en" sz="2100" u="sng">
                <a:solidFill>
                  <a:schemeClr val="dk1"/>
                </a:solidFill>
                <a:latin typeface="Montserrat"/>
                <a:ea typeface="Montserrat"/>
                <a:cs typeface="Montserrat"/>
                <a:sym typeface="Montserrat"/>
              </a:rPr>
              <a:t>c</a:t>
            </a:r>
            <a:r>
              <a:rPr lang="en" sz="2100" u="sng">
                <a:solidFill>
                  <a:schemeClr val="dk1"/>
                </a:solidFill>
                <a:latin typeface="Montserrat"/>
                <a:ea typeface="Montserrat"/>
                <a:cs typeface="Montserrat"/>
                <a:sym typeface="Montserrat"/>
              </a:rPr>
              <a:t>hoose</a:t>
            </a:r>
            <a:r>
              <a:rPr lang="en" sz="2100">
                <a:solidFill>
                  <a:schemeClr val="dk1"/>
                </a:solidFill>
                <a:latin typeface="Montserrat"/>
                <a:ea typeface="Montserrat"/>
                <a:cs typeface="Montserrat"/>
                <a:sym typeface="Montserrat"/>
              </a:rPr>
              <a:t> a fractional unit that is less than or greater than another, </a:t>
            </a:r>
            <a:r>
              <a:rPr i="1" lang="en" sz="2100" u="sng">
                <a:solidFill>
                  <a:schemeClr val="dk1"/>
                </a:solidFill>
                <a:latin typeface="Montserrat"/>
                <a:ea typeface="Montserrat"/>
                <a:cs typeface="Montserrat"/>
                <a:sym typeface="Montserrat"/>
              </a:rPr>
              <a:t>reasoning</a:t>
            </a:r>
            <a:r>
              <a:rPr i="1" lang="en" sz="2100">
                <a:solidFill>
                  <a:schemeClr val="dk1"/>
                </a:solidFill>
                <a:latin typeface="Montserrat"/>
                <a:ea typeface="Montserrat"/>
                <a:cs typeface="Montserrat"/>
                <a:sym typeface="Montserrat"/>
              </a:rPr>
              <a:t> about </a:t>
            </a:r>
            <a:r>
              <a:rPr lang="en" sz="2100">
                <a:solidFill>
                  <a:schemeClr val="dk1"/>
                </a:solidFill>
                <a:latin typeface="Montserrat"/>
                <a:ea typeface="Montserrat"/>
                <a:cs typeface="Montserrat"/>
                <a:sym typeface="Montserrat"/>
              </a:rPr>
              <a:t>the size of the fractional unit</a:t>
            </a:r>
            <a:endParaRPr sz="2100">
              <a:solidFill>
                <a:schemeClr val="dk1"/>
              </a:solidFill>
              <a:latin typeface="Montserrat"/>
              <a:ea typeface="Montserrat"/>
              <a:cs typeface="Montserrat"/>
              <a:sym typeface="Montserrat"/>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51AB2A"/>
            </a:gs>
            <a:gs pos="100000">
              <a:srgbClr val="203E13"/>
            </a:gs>
          </a:gsLst>
          <a:path path="circle">
            <a:fillToRect b="50%" l="50%" r="50%" t="50%"/>
          </a:path>
          <a:tileRect/>
        </a:gradFill>
      </p:bgPr>
    </p:bg>
    <p:spTree>
      <p:nvGrpSpPr>
        <p:cNvPr id="774" name="Shape 774"/>
        <p:cNvGrpSpPr/>
        <p:nvPr/>
      </p:nvGrpSpPr>
      <p:grpSpPr>
        <a:xfrm>
          <a:off x="0" y="0"/>
          <a:ext cx="0" cy="0"/>
          <a:chOff x="0" y="0"/>
          <a:chExt cx="0" cy="0"/>
        </a:xfrm>
      </p:grpSpPr>
      <p:sp>
        <p:nvSpPr>
          <p:cNvPr id="775" name="Google Shape;775;p98"/>
          <p:cNvSpPr txBox="1"/>
          <p:nvPr>
            <p:ph idx="4294967295" type="title"/>
          </p:nvPr>
        </p:nvSpPr>
        <p:spPr>
          <a:xfrm>
            <a:off x="800550" y="91225"/>
            <a:ext cx="7542900" cy="10104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u="sng">
                <a:latin typeface="Luckiest Guy"/>
                <a:ea typeface="Luckiest Guy"/>
                <a:cs typeface="Luckiest Guy"/>
                <a:sym typeface="Luckiest Guy"/>
              </a:rPr>
              <a:t>This or that?</a:t>
            </a:r>
            <a:endParaRPr/>
          </a:p>
        </p:txBody>
      </p:sp>
      <p:pic>
        <p:nvPicPr>
          <p:cNvPr id="776" name="Google Shape;776;p98"/>
          <p:cNvPicPr preferRelativeResize="0"/>
          <p:nvPr/>
        </p:nvPicPr>
        <p:blipFill>
          <a:blip r:embed="rId3">
            <a:alphaModFix/>
          </a:blip>
          <a:stretch>
            <a:fillRect/>
          </a:stretch>
        </p:blipFill>
        <p:spPr>
          <a:xfrm>
            <a:off x="1250155" y="949225"/>
            <a:ext cx="6643689" cy="373707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51AB2A"/>
            </a:gs>
            <a:gs pos="100000">
              <a:srgbClr val="203E13"/>
            </a:gs>
          </a:gsLst>
          <a:path path="circle">
            <a:fillToRect b="50%" l="50%" r="50%" t="50%"/>
          </a:path>
          <a:tileRect/>
        </a:gradFill>
      </p:bgPr>
    </p:bg>
    <p:spTree>
      <p:nvGrpSpPr>
        <p:cNvPr id="780" name="Shape 780"/>
        <p:cNvGrpSpPr/>
        <p:nvPr/>
      </p:nvGrpSpPr>
      <p:grpSpPr>
        <a:xfrm>
          <a:off x="0" y="0"/>
          <a:ext cx="0" cy="0"/>
          <a:chOff x="0" y="0"/>
          <a:chExt cx="0" cy="0"/>
        </a:xfrm>
      </p:grpSpPr>
      <p:sp>
        <p:nvSpPr>
          <p:cNvPr id="781" name="Google Shape;781;p99">
            <a:hlinkClick r:id="rId3"/>
          </p:cNvPr>
          <p:cNvSpPr/>
          <p:nvPr/>
        </p:nvSpPr>
        <p:spPr>
          <a:xfrm>
            <a:off x="0" y="5207000"/>
            <a:ext cx="12600" cy="1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 name="Google Shape;782;p99"/>
          <p:cNvSpPr txBox="1"/>
          <p:nvPr/>
        </p:nvSpPr>
        <p:spPr>
          <a:xfrm>
            <a:off x="4650600" y="4720750"/>
            <a:ext cx="4493400" cy="424500"/>
          </a:xfrm>
          <a:prstGeom prst="rect">
            <a:avLst/>
          </a:prstGeom>
          <a:gradFill>
            <a:gsLst>
              <a:gs pos="0">
                <a:srgbClr val="515151"/>
              </a:gs>
              <a:gs pos="100000">
                <a:srgbClr val="101010"/>
              </a:gs>
            </a:gsLst>
            <a:lin ang="5400012" scaled="0"/>
          </a:gra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rgbClr val="00FF00"/>
                </a:solidFill>
                <a:latin typeface="Varela Round"/>
                <a:ea typeface="Varela Round"/>
                <a:cs typeface="Varela Round"/>
                <a:sym typeface="Varela Round"/>
              </a:rPr>
              <a:t>Follow along, take notes, ask questions</a:t>
            </a:r>
            <a:endParaRPr b="1" sz="1800">
              <a:solidFill>
                <a:srgbClr val="00FF00"/>
              </a:solidFill>
              <a:latin typeface="Varela Round"/>
              <a:ea typeface="Varela Round"/>
              <a:cs typeface="Varela Round"/>
              <a:sym typeface="Varela Round"/>
            </a:endParaRPr>
          </a:p>
        </p:txBody>
      </p:sp>
      <p:sp>
        <p:nvSpPr>
          <p:cNvPr id="783" name="Google Shape;783;p99"/>
          <p:cNvSpPr txBox="1"/>
          <p:nvPr>
            <p:ph idx="4294967295" type="title"/>
          </p:nvPr>
        </p:nvSpPr>
        <p:spPr>
          <a:xfrm>
            <a:off x="311700" y="74250"/>
            <a:ext cx="8520600" cy="661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2520">
                <a:latin typeface="Luckiest Guy"/>
                <a:ea typeface="Luckiest Guy"/>
                <a:cs typeface="Luckiest Guy"/>
                <a:sym typeface="Luckiest Guy"/>
              </a:rPr>
              <a:t>Learn</a:t>
            </a:r>
            <a:r>
              <a:rPr lang="en" sz="2520"/>
              <a:t>:</a:t>
            </a:r>
            <a:r>
              <a:rPr lang="en" sz="2520">
                <a:latin typeface="Montserrat"/>
                <a:ea typeface="Montserrat"/>
                <a:cs typeface="Montserrat"/>
                <a:sym typeface="Montserrat"/>
              </a:rPr>
              <a:t> </a:t>
            </a:r>
            <a:r>
              <a:rPr lang="en" sz="2220"/>
              <a:t>To compare multiple fractions side-by-side</a:t>
            </a:r>
            <a:endParaRPr sz="2220"/>
          </a:p>
        </p:txBody>
      </p:sp>
      <p:sp>
        <p:nvSpPr>
          <p:cNvPr id="784" name="Google Shape;784;p99"/>
          <p:cNvSpPr txBox="1"/>
          <p:nvPr>
            <p:ph idx="4294967295" type="title"/>
          </p:nvPr>
        </p:nvSpPr>
        <p:spPr>
          <a:xfrm>
            <a:off x="129000" y="640900"/>
            <a:ext cx="8886000" cy="1041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i="1" lang="en" sz="2300">
                <a:latin typeface="Montserrat"/>
                <a:ea typeface="Montserrat"/>
                <a:cs typeface="Montserrat"/>
                <a:sym typeface="Montserrat"/>
              </a:rPr>
              <a:t>Visual modeling </a:t>
            </a:r>
            <a:r>
              <a:rPr lang="en" sz="2300">
                <a:latin typeface="Montserrat"/>
                <a:ea typeface="Montserrat"/>
                <a:cs typeface="Montserrat"/>
                <a:sym typeface="Montserrat"/>
              </a:rPr>
              <a:t>can help us compare fractional units.</a:t>
            </a:r>
            <a:endParaRPr sz="2300">
              <a:latin typeface="Montserrat"/>
              <a:ea typeface="Montserrat"/>
              <a:cs typeface="Montserrat"/>
              <a:sym typeface="Montserrat"/>
            </a:endParaRPr>
          </a:p>
        </p:txBody>
      </p:sp>
      <p:sp>
        <p:nvSpPr>
          <p:cNvPr id="785" name="Google Shape;785;p99">
            <a:hlinkClick r:id="rId4"/>
          </p:cNvPr>
          <p:cNvSpPr/>
          <p:nvPr/>
        </p:nvSpPr>
        <p:spPr>
          <a:xfrm>
            <a:off x="2063100" y="1359400"/>
            <a:ext cx="2198400" cy="930000"/>
          </a:xfrm>
          <a:prstGeom prst="bevel">
            <a:avLst>
              <a:gd fmla="val 12500" name="adj"/>
            </a:avLst>
          </a:prstGeom>
          <a:gradFill>
            <a:gsLst>
              <a:gs pos="0">
                <a:srgbClr val="8C8C8C"/>
              </a:gs>
              <a:gs pos="100000">
                <a:srgbClr val="404040"/>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 name="Google Shape;786;p99"/>
          <p:cNvSpPr txBox="1"/>
          <p:nvPr/>
        </p:nvSpPr>
        <p:spPr>
          <a:xfrm>
            <a:off x="2281500" y="1547350"/>
            <a:ext cx="1761600" cy="554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000" u="sng">
                <a:solidFill>
                  <a:srgbClr val="00FF00"/>
                </a:solidFill>
                <a:latin typeface="Press Start 2P"/>
                <a:ea typeface="Press Start 2P"/>
                <a:cs typeface="Press Start 2P"/>
                <a:sym typeface="Press Start 2P"/>
                <a:hlinkClick r:id="rId5">
                  <a:extLst>
                    <a:ext uri="{A12FA001-AC4F-418D-AE19-62706E023703}">
                      <ahyp:hlinkClr val="tx"/>
                    </a:ext>
                  </a:extLst>
                </a:hlinkClick>
              </a:rPr>
              <a:t>Shapes</a:t>
            </a:r>
            <a:endParaRPr sz="2000">
              <a:solidFill>
                <a:srgbClr val="00FF00"/>
              </a:solidFill>
              <a:latin typeface="Press Start 2P"/>
              <a:ea typeface="Press Start 2P"/>
              <a:cs typeface="Press Start 2P"/>
              <a:sym typeface="Press Start 2P"/>
            </a:endParaRPr>
          </a:p>
        </p:txBody>
      </p:sp>
      <p:sp>
        <p:nvSpPr>
          <p:cNvPr id="787" name="Google Shape;787;p99">
            <a:hlinkClick r:id="rId6"/>
          </p:cNvPr>
          <p:cNvSpPr/>
          <p:nvPr/>
        </p:nvSpPr>
        <p:spPr>
          <a:xfrm>
            <a:off x="4882500" y="1359400"/>
            <a:ext cx="2198400" cy="930000"/>
          </a:xfrm>
          <a:prstGeom prst="bevel">
            <a:avLst>
              <a:gd fmla="val 12500" name="adj"/>
            </a:avLst>
          </a:prstGeom>
          <a:gradFill>
            <a:gsLst>
              <a:gs pos="0">
                <a:srgbClr val="8C8C8C"/>
              </a:gs>
              <a:gs pos="100000">
                <a:srgbClr val="404040"/>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 name="Google Shape;788;p99"/>
          <p:cNvSpPr txBox="1"/>
          <p:nvPr/>
        </p:nvSpPr>
        <p:spPr>
          <a:xfrm>
            <a:off x="5072250" y="1516600"/>
            <a:ext cx="1864800" cy="66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600" u="sng">
                <a:solidFill>
                  <a:srgbClr val="00FF00"/>
                </a:solidFill>
                <a:latin typeface="Press Start 2P"/>
                <a:ea typeface="Press Start 2P"/>
                <a:cs typeface="Press Start 2P"/>
                <a:sym typeface="Press Start 2P"/>
                <a:hlinkClick r:id="rId7">
                  <a:extLst>
                    <a:ext uri="{A12FA001-AC4F-418D-AE19-62706E023703}">
                      <ahyp:hlinkClr val="tx"/>
                    </a:ext>
                  </a:extLst>
                </a:hlinkClick>
              </a:rPr>
              <a:t>Fraction bars</a:t>
            </a:r>
            <a:endParaRPr sz="1600">
              <a:solidFill>
                <a:srgbClr val="00FF00"/>
              </a:solidFill>
              <a:latin typeface="Press Start 2P"/>
              <a:ea typeface="Press Start 2P"/>
              <a:cs typeface="Press Start 2P"/>
              <a:sym typeface="Press Start 2P"/>
            </a:endParaRPr>
          </a:p>
        </p:txBody>
      </p:sp>
      <p:sp>
        <p:nvSpPr>
          <p:cNvPr id="789" name="Google Shape;789;p99"/>
          <p:cNvSpPr txBox="1"/>
          <p:nvPr>
            <p:ph idx="4294967295" type="title"/>
          </p:nvPr>
        </p:nvSpPr>
        <p:spPr>
          <a:xfrm>
            <a:off x="158850" y="2393500"/>
            <a:ext cx="8826300" cy="930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i="1" lang="en" sz="2300">
                <a:latin typeface="Montserrat"/>
                <a:ea typeface="Montserrat"/>
                <a:cs typeface="Montserrat"/>
                <a:sym typeface="Montserrat"/>
              </a:rPr>
              <a:t>Reasoning</a:t>
            </a:r>
            <a:r>
              <a:rPr lang="en" sz="2300">
                <a:latin typeface="Montserrat"/>
                <a:ea typeface="Montserrat"/>
                <a:cs typeface="Montserrat"/>
                <a:sym typeface="Montserrat"/>
              </a:rPr>
              <a:t> about fractions can also help us compare unit fractions.</a:t>
            </a:r>
            <a:endParaRPr sz="2300">
              <a:latin typeface="Montserrat"/>
              <a:ea typeface="Montserrat"/>
              <a:cs typeface="Montserrat"/>
              <a:sym typeface="Montserrat"/>
            </a:endParaRPr>
          </a:p>
        </p:txBody>
      </p:sp>
      <p:sp>
        <p:nvSpPr>
          <p:cNvPr id="790" name="Google Shape;790;p99"/>
          <p:cNvSpPr txBox="1"/>
          <p:nvPr>
            <p:ph idx="4294967295" type="title"/>
          </p:nvPr>
        </p:nvSpPr>
        <p:spPr>
          <a:xfrm>
            <a:off x="158850" y="3231700"/>
            <a:ext cx="8826300" cy="424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i="1" lang="en" sz="1500">
                <a:latin typeface="Montserrat"/>
                <a:ea typeface="Montserrat"/>
                <a:cs typeface="Montserrat"/>
                <a:sym typeface="Montserrat"/>
              </a:rPr>
              <a:t>The more people we share our pizza with, the smaller a serving size becomes.</a:t>
            </a:r>
            <a:endParaRPr i="1" sz="1500">
              <a:latin typeface="Montserrat"/>
              <a:ea typeface="Montserrat"/>
              <a:cs typeface="Montserrat"/>
              <a:sym typeface="Montserrat"/>
            </a:endParaRPr>
          </a:p>
        </p:txBody>
      </p:sp>
      <p:sp>
        <p:nvSpPr>
          <p:cNvPr id="791" name="Google Shape;791;p99"/>
          <p:cNvSpPr txBox="1"/>
          <p:nvPr>
            <p:ph idx="4294967295" type="title"/>
          </p:nvPr>
        </p:nvSpPr>
        <p:spPr>
          <a:xfrm>
            <a:off x="158850" y="3612700"/>
            <a:ext cx="8826300" cy="600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i="1" lang="en" sz="1500">
                <a:latin typeface="Montserrat"/>
                <a:ea typeface="Montserrat"/>
                <a:cs typeface="Montserrat"/>
                <a:sym typeface="Montserrat"/>
              </a:rPr>
              <a:t>The fewer people we have to split our winning Powerball ticket among, the richer we each are when we win.</a:t>
            </a:r>
            <a:endParaRPr i="1" sz="1500">
              <a:latin typeface="Montserrat"/>
              <a:ea typeface="Montserrat"/>
              <a:cs typeface="Montserrat"/>
              <a:sym typeface="Montserrat"/>
            </a:endParaRPr>
          </a:p>
        </p:txBody>
      </p:sp>
      <p:sp>
        <p:nvSpPr>
          <p:cNvPr id="792" name="Google Shape;792;p99"/>
          <p:cNvSpPr txBox="1"/>
          <p:nvPr>
            <p:ph idx="4294967295" type="title"/>
          </p:nvPr>
        </p:nvSpPr>
        <p:spPr>
          <a:xfrm>
            <a:off x="158850" y="4146100"/>
            <a:ext cx="8826300" cy="369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i="1" lang="en" sz="1500">
                <a:latin typeface="Montserrat"/>
                <a:ea typeface="Montserrat"/>
                <a:cs typeface="Montserrat"/>
                <a:sym typeface="Montserrat"/>
              </a:rPr>
              <a:t>More hands make light work.</a:t>
            </a:r>
            <a:endParaRPr i="1" sz="1500">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90"/>
                                        </p:tgtEl>
                                        <p:attrNameLst>
                                          <p:attrName>style.visibility</p:attrName>
                                        </p:attrNameLst>
                                      </p:cBhvr>
                                      <p:to>
                                        <p:strVal val="visible"/>
                                      </p:to>
                                    </p:set>
                                    <p:animEffect filter="fade" transition="in">
                                      <p:cBhvr>
                                        <p:cTn dur="1000"/>
                                        <p:tgtEl>
                                          <p:spTgt spid="79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91"/>
                                        </p:tgtEl>
                                        <p:attrNameLst>
                                          <p:attrName>style.visibility</p:attrName>
                                        </p:attrNameLst>
                                      </p:cBhvr>
                                      <p:to>
                                        <p:strVal val="visible"/>
                                      </p:to>
                                    </p:set>
                                    <p:animEffect filter="fade" transition="in">
                                      <p:cBhvr>
                                        <p:cTn dur="1000"/>
                                        <p:tgtEl>
                                          <p:spTgt spid="79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92"/>
                                        </p:tgtEl>
                                        <p:attrNameLst>
                                          <p:attrName>style.visibility</p:attrName>
                                        </p:attrNameLst>
                                      </p:cBhvr>
                                      <p:to>
                                        <p:strVal val="visible"/>
                                      </p:to>
                                    </p:set>
                                    <p:animEffect filter="fade" transition="in">
                                      <p:cBhvr>
                                        <p:cTn dur="1000"/>
                                        <p:tgtEl>
                                          <p:spTgt spid="79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gradFill>
          <a:gsLst>
            <a:gs pos="0">
              <a:srgbClr val="FFC002"/>
            </a:gs>
            <a:gs pos="100000">
              <a:srgbClr val="795B04"/>
            </a:gs>
          </a:gsLst>
          <a:path path="circle">
            <a:fillToRect b="50%" l="50%" r="50%" t="50%"/>
          </a:path>
          <a:tileRect/>
        </a:gradFill>
      </p:bgPr>
    </p:bg>
    <p:spTree>
      <p:nvGrpSpPr>
        <p:cNvPr id="796" name="Shape 796"/>
        <p:cNvGrpSpPr/>
        <p:nvPr/>
      </p:nvGrpSpPr>
      <p:grpSpPr>
        <a:xfrm>
          <a:off x="0" y="0"/>
          <a:ext cx="0" cy="0"/>
          <a:chOff x="0" y="0"/>
          <a:chExt cx="0" cy="0"/>
        </a:xfrm>
      </p:grpSpPr>
      <p:pic>
        <p:nvPicPr>
          <p:cNvPr id="797" name="Google Shape;797;p100"/>
          <p:cNvPicPr preferRelativeResize="0"/>
          <p:nvPr/>
        </p:nvPicPr>
        <p:blipFill rotWithShape="1">
          <a:blip r:embed="rId3">
            <a:alphaModFix/>
          </a:blip>
          <a:srcRect b="3865" l="3976" r="17115" t="-19259"/>
          <a:stretch/>
        </p:blipFill>
        <p:spPr>
          <a:xfrm rot="5400000">
            <a:off x="6794913" y="2317687"/>
            <a:ext cx="1328750" cy="3213975"/>
          </a:xfrm>
          <a:prstGeom prst="rect">
            <a:avLst/>
          </a:prstGeom>
          <a:noFill/>
          <a:ln cap="flat" cmpd="sng" w="28575">
            <a:solidFill>
              <a:schemeClr val="dk2"/>
            </a:solidFill>
            <a:prstDash val="solid"/>
            <a:round/>
            <a:headEnd len="sm" w="sm" type="none"/>
            <a:tailEnd len="sm" w="sm" type="none"/>
          </a:ln>
        </p:spPr>
      </p:pic>
      <p:graphicFrame>
        <p:nvGraphicFramePr>
          <p:cNvPr id="798" name="Google Shape;798;p100"/>
          <p:cNvGraphicFramePr/>
          <p:nvPr/>
        </p:nvGraphicFramePr>
        <p:xfrm>
          <a:off x="8443800" y="3261300"/>
          <a:ext cx="3000000" cy="3000000"/>
        </p:xfrm>
        <a:graphic>
          <a:graphicData uri="http://schemas.openxmlformats.org/drawingml/2006/table">
            <a:tbl>
              <a:tblPr>
                <a:noFill/>
                <a:tableStyleId>{3160FF18-65F1-41DD-B4FC-5231BF94CCF8}</a:tableStyleId>
              </a:tblPr>
              <a:tblGrid>
                <a:gridCol w="624000"/>
              </a:tblGrid>
              <a:tr h="664375">
                <a:tc>
                  <a:txBody>
                    <a:bodyPr/>
                    <a:lstStyle/>
                    <a:p>
                      <a:pPr indent="0" lvl="0" marL="0" rtl="0" algn="ctr">
                        <a:spcBef>
                          <a:spcPts val="0"/>
                        </a:spcBef>
                        <a:spcAft>
                          <a:spcPts val="0"/>
                        </a:spcAft>
                        <a:buNone/>
                      </a:pPr>
                      <a:r>
                        <a:rPr lang="en" sz="3000"/>
                        <a:t>a</a:t>
                      </a:r>
                      <a:endParaRPr sz="3000"/>
                    </a:p>
                  </a:txBody>
                  <a:tcPr marT="91425" marB="91425" marR="91425" marL="91425">
                    <a:lnL cap="flat" cmpd="sng" w="9525">
                      <a:solidFill>
                        <a:srgbClr val="434343">
                          <a:alpha val="0"/>
                        </a:srgbClr>
                      </a:solidFill>
                      <a:prstDash val="solid"/>
                      <a:round/>
                      <a:headEnd len="sm" w="sm" type="none"/>
                      <a:tailEnd len="sm" w="sm" type="none"/>
                    </a:lnL>
                    <a:lnR cap="flat" cmpd="sng" w="9525">
                      <a:solidFill>
                        <a:srgbClr val="434343">
                          <a:alpha val="0"/>
                        </a:srgbClr>
                      </a:solidFill>
                      <a:prstDash val="solid"/>
                      <a:round/>
                      <a:headEnd len="sm" w="sm" type="none"/>
                      <a:tailEnd len="sm" w="sm" type="none"/>
                    </a:lnR>
                    <a:lnT cap="flat" cmpd="sng" w="9525">
                      <a:solidFill>
                        <a:srgbClr val="434343">
                          <a:alpha val="0"/>
                        </a:srgbClr>
                      </a:solidFill>
                      <a:prstDash val="solid"/>
                      <a:round/>
                      <a:headEnd len="sm" w="sm" type="none"/>
                      <a:tailEnd len="sm" w="sm" type="none"/>
                    </a:lnT>
                    <a:lnB cap="flat" cmpd="sng" w="9525">
                      <a:solidFill>
                        <a:srgbClr val="434343">
                          <a:alpha val="0"/>
                        </a:srgbClr>
                      </a:solidFill>
                      <a:prstDash val="solid"/>
                      <a:round/>
                      <a:headEnd len="sm" w="sm" type="none"/>
                      <a:tailEnd len="sm" w="sm" type="none"/>
                    </a:lnB>
                    <a:solidFill>
                      <a:srgbClr val="F3F3F3"/>
                    </a:solidFill>
                  </a:tcPr>
                </a:tc>
              </a:tr>
              <a:tr h="664375">
                <a:tc>
                  <a:txBody>
                    <a:bodyPr/>
                    <a:lstStyle/>
                    <a:p>
                      <a:pPr indent="0" lvl="0" marL="0" rtl="0" algn="ctr">
                        <a:spcBef>
                          <a:spcPts val="0"/>
                        </a:spcBef>
                        <a:spcAft>
                          <a:spcPts val="0"/>
                        </a:spcAft>
                        <a:buNone/>
                      </a:pPr>
                      <a:r>
                        <a:rPr lang="en" sz="3000"/>
                        <a:t>b</a:t>
                      </a:r>
                      <a:endParaRPr sz="3000"/>
                    </a:p>
                  </a:txBody>
                  <a:tcPr marT="91425" marB="91425" marR="91425" marL="91425">
                    <a:lnL cap="flat" cmpd="sng" w="9525">
                      <a:solidFill>
                        <a:srgbClr val="434343">
                          <a:alpha val="0"/>
                        </a:srgbClr>
                      </a:solidFill>
                      <a:prstDash val="solid"/>
                      <a:round/>
                      <a:headEnd len="sm" w="sm" type="none"/>
                      <a:tailEnd len="sm" w="sm" type="none"/>
                    </a:lnL>
                    <a:lnR cap="flat" cmpd="sng" w="9525">
                      <a:solidFill>
                        <a:srgbClr val="434343">
                          <a:alpha val="0"/>
                        </a:srgbClr>
                      </a:solidFill>
                      <a:prstDash val="solid"/>
                      <a:round/>
                      <a:headEnd len="sm" w="sm" type="none"/>
                      <a:tailEnd len="sm" w="sm" type="none"/>
                    </a:lnR>
                    <a:lnT cap="flat" cmpd="sng" w="9525">
                      <a:solidFill>
                        <a:srgbClr val="434343">
                          <a:alpha val="0"/>
                        </a:srgbClr>
                      </a:solidFill>
                      <a:prstDash val="solid"/>
                      <a:round/>
                      <a:headEnd len="sm" w="sm" type="none"/>
                      <a:tailEnd len="sm" w="sm" type="none"/>
                    </a:lnT>
                    <a:lnB cap="flat" cmpd="sng" w="9525">
                      <a:solidFill>
                        <a:srgbClr val="434343">
                          <a:alpha val="0"/>
                        </a:srgbClr>
                      </a:solidFill>
                      <a:prstDash val="solid"/>
                      <a:round/>
                      <a:headEnd len="sm" w="sm" type="none"/>
                      <a:tailEnd len="sm" w="sm" type="none"/>
                    </a:lnB>
                    <a:solidFill>
                      <a:srgbClr val="F3F3F3"/>
                    </a:solidFill>
                  </a:tcPr>
                </a:tc>
              </a:tr>
            </a:tbl>
          </a:graphicData>
        </a:graphic>
      </p:graphicFrame>
      <p:sp>
        <p:nvSpPr>
          <p:cNvPr id="799" name="Google Shape;799;p100">
            <a:hlinkClick r:id="rId4"/>
          </p:cNvPr>
          <p:cNvSpPr/>
          <p:nvPr/>
        </p:nvSpPr>
        <p:spPr>
          <a:xfrm>
            <a:off x="0" y="5207000"/>
            <a:ext cx="12600" cy="1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 name="Google Shape;800;p100"/>
          <p:cNvSpPr txBox="1"/>
          <p:nvPr>
            <p:ph idx="4294967295" type="title"/>
          </p:nvPr>
        </p:nvSpPr>
        <p:spPr>
          <a:xfrm>
            <a:off x="12600" y="1723825"/>
            <a:ext cx="5439300" cy="9678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SzPts val="990"/>
              <a:buNone/>
            </a:pPr>
            <a:r>
              <a:rPr lang="en" sz="2120">
                <a:solidFill>
                  <a:srgbClr val="FFFFFF"/>
                </a:solidFill>
                <a:latin typeface="Montserrat"/>
                <a:ea typeface="Montserrat"/>
                <a:cs typeface="Montserrat"/>
                <a:sym typeface="Montserrat"/>
              </a:rPr>
              <a:t>Write the written expressions for each shaded fraction model.</a:t>
            </a:r>
            <a:endParaRPr sz="2120">
              <a:solidFill>
                <a:srgbClr val="FFFFFF"/>
              </a:solidFill>
              <a:latin typeface="Montserrat"/>
              <a:ea typeface="Montserrat"/>
              <a:cs typeface="Montserrat"/>
              <a:sym typeface="Montserrat"/>
            </a:endParaRPr>
          </a:p>
        </p:txBody>
      </p:sp>
      <p:graphicFrame>
        <p:nvGraphicFramePr>
          <p:cNvPr id="801" name="Google Shape;801;p100"/>
          <p:cNvGraphicFramePr/>
          <p:nvPr/>
        </p:nvGraphicFramePr>
        <p:xfrm>
          <a:off x="8283000" y="1625050"/>
          <a:ext cx="3000000" cy="3000000"/>
        </p:xfrm>
        <a:graphic>
          <a:graphicData uri="http://schemas.openxmlformats.org/drawingml/2006/table">
            <a:tbl>
              <a:tblPr>
                <a:noFill/>
                <a:tableStyleId>{3160FF18-65F1-41DD-B4FC-5231BF94CCF8}</a:tableStyleId>
              </a:tblPr>
              <a:tblGrid>
                <a:gridCol w="784800"/>
              </a:tblGrid>
              <a:tr h="700050">
                <a:tc>
                  <a:txBody>
                    <a:bodyPr/>
                    <a:lstStyle/>
                    <a:p>
                      <a:pPr indent="0" lvl="0" marL="0" rtl="0" algn="ctr">
                        <a:spcBef>
                          <a:spcPts val="0"/>
                        </a:spcBef>
                        <a:spcAft>
                          <a:spcPts val="0"/>
                        </a:spcAft>
                        <a:buNone/>
                      </a:pPr>
                      <a:r>
                        <a:rPr lang="en" sz="3000"/>
                        <a:t>a</a:t>
                      </a:r>
                      <a:endParaRPr sz="3000"/>
                    </a:p>
                  </a:txBody>
                  <a:tcPr marT="91425" marB="91425" marR="91425" marL="91425">
                    <a:lnL cap="flat" cmpd="sng" w="9525">
                      <a:solidFill>
                        <a:srgbClr val="434343">
                          <a:alpha val="0"/>
                        </a:srgbClr>
                      </a:solidFill>
                      <a:prstDash val="solid"/>
                      <a:round/>
                      <a:headEnd len="sm" w="sm" type="none"/>
                      <a:tailEnd len="sm" w="sm" type="none"/>
                    </a:lnL>
                    <a:lnR cap="flat" cmpd="sng" w="9525">
                      <a:solidFill>
                        <a:srgbClr val="434343">
                          <a:alpha val="0"/>
                        </a:srgbClr>
                      </a:solidFill>
                      <a:prstDash val="solid"/>
                      <a:round/>
                      <a:headEnd len="sm" w="sm" type="none"/>
                      <a:tailEnd len="sm" w="sm" type="none"/>
                    </a:lnR>
                    <a:lnT cap="flat" cmpd="sng" w="9525">
                      <a:solidFill>
                        <a:srgbClr val="434343">
                          <a:alpha val="0"/>
                        </a:srgbClr>
                      </a:solidFill>
                      <a:prstDash val="solid"/>
                      <a:round/>
                      <a:headEnd len="sm" w="sm" type="none"/>
                      <a:tailEnd len="sm" w="sm" type="none"/>
                    </a:lnT>
                    <a:lnB cap="flat" cmpd="sng" w="9525">
                      <a:solidFill>
                        <a:srgbClr val="434343">
                          <a:alpha val="0"/>
                        </a:srgbClr>
                      </a:solidFill>
                      <a:prstDash val="solid"/>
                      <a:round/>
                      <a:headEnd len="sm" w="sm" type="none"/>
                      <a:tailEnd len="sm" w="sm" type="none"/>
                    </a:lnB>
                    <a:solidFill>
                      <a:srgbClr val="F3F3F3"/>
                    </a:solidFill>
                  </a:tcPr>
                </a:tc>
              </a:tr>
              <a:tr h="700050">
                <a:tc>
                  <a:txBody>
                    <a:bodyPr/>
                    <a:lstStyle/>
                    <a:p>
                      <a:pPr indent="0" lvl="0" marL="0" rtl="0" algn="ctr">
                        <a:spcBef>
                          <a:spcPts val="0"/>
                        </a:spcBef>
                        <a:spcAft>
                          <a:spcPts val="0"/>
                        </a:spcAft>
                        <a:buNone/>
                      </a:pPr>
                      <a:r>
                        <a:rPr lang="en" sz="3000"/>
                        <a:t>b</a:t>
                      </a:r>
                      <a:endParaRPr sz="3000"/>
                    </a:p>
                  </a:txBody>
                  <a:tcPr marT="91425" marB="91425" marR="91425" marL="91425">
                    <a:lnL cap="flat" cmpd="sng" w="9525">
                      <a:solidFill>
                        <a:srgbClr val="434343">
                          <a:alpha val="0"/>
                        </a:srgbClr>
                      </a:solidFill>
                      <a:prstDash val="solid"/>
                      <a:round/>
                      <a:headEnd len="sm" w="sm" type="none"/>
                      <a:tailEnd len="sm" w="sm" type="none"/>
                    </a:lnL>
                    <a:lnR cap="flat" cmpd="sng" w="9525">
                      <a:solidFill>
                        <a:srgbClr val="434343">
                          <a:alpha val="0"/>
                        </a:srgbClr>
                      </a:solidFill>
                      <a:prstDash val="solid"/>
                      <a:round/>
                      <a:headEnd len="sm" w="sm" type="none"/>
                      <a:tailEnd len="sm" w="sm" type="none"/>
                    </a:lnR>
                    <a:lnT cap="flat" cmpd="sng" w="9525">
                      <a:solidFill>
                        <a:srgbClr val="434343">
                          <a:alpha val="0"/>
                        </a:srgbClr>
                      </a:solidFill>
                      <a:prstDash val="solid"/>
                      <a:round/>
                      <a:headEnd len="sm" w="sm" type="none"/>
                      <a:tailEnd len="sm" w="sm" type="none"/>
                    </a:lnT>
                    <a:lnB cap="flat" cmpd="sng" w="9525">
                      <a:solidFill>
                        <a:srgbClr val="434343">
                          <a:alpha val="0"/>
                        </a:srgbClr>
                      </a:solidFill>
                      <a:prstDash val="solid"/>
                      <a:round/>
                      <a:headEnd len="sm" w="sm" type="none"/>
                      <a:tailEnd len="sm" w="sm" type="none"/>
                    </a:lnB>
                    <a:solidFill>
                      <a:srgbClr val="F3F3F3"/>
                    </a:solidFill>
                  </a:tcPr>
                </a:tc>
              </a:tr>
            </a:tbl>
          </a:graphicData>
        </a:graphic>
      </p:graphicFrame>
      <p:grpSp>
        <p:nvGrpSpPr>
          <p:cNvPr id="802" name="Google Shape;802;p100"/>
          <p:cNvGrpSpPr/>
          <p:nvPr/>
        </p:nvGrpSpPr>
        <p:grpSpPr>
          <a:xfrm>
            <a:off x="5866850" y="1625013"/>
            <a:ext cx="3124750" cy="1400175"/>
            <a:chOff x="223838" y="2082213"/>
            <a:chExt cx="3124750" cy="1400175"/>
          </a:xfrm>
        </p:grpSpPr>
        <p:pic>
          <p:nvPicPr>
            <p:cNvPr id="803" name="Google Shape;803;p100"/>
            <p:cNvPicPr preferRelativeResize="0"/>
            <p:nvPr/>
          </p:nvPicPr>
          <p:blipFill>
            <a:blip r:embed="rId5">
              <a:alphaModFix/>
            </a:blip>
            <a:stretch>
              <a:fillRect/>
            </a:stretch>
          </p:blipFill>
          <p:spPr>
            <a:xfrm>
              <a:off x="223838" y="2082213"/>
              <a:ext cx="2466975" cy="1400175"/>
            </a:xfrm>
            <a:prstGeom prst="rect">
              <a:avLst/>
            </a:prstGeom>
            <a:noFill/>
            <a:ln>
              <a:noFill/>
            </a:ln>
          </p:spPr>
        </p:pic>
        <p:cxnSp>
          <p:nvCxnSpPr>
            <p:cNvPr id="804" name="Google Shape;804;p100"/>
            <p:cNvCxnSpPr/>
            <p:nvPr/>
          </p:nvCxnSpPr>
          <p:spPr>
            <a:xfrm>
              <a:off x="2724588" y="2782300"/>
              <a:ext cx="624000" cy="0"/>
            </a:xfrm>
            <a:prstGeom prst="straightConnector1">
              <a:avLst/>
            </a:prstGeom>
            <a:noFill/>
            <a:ln cap="flat" cmpd="sng" w="28575">
              <a:solidFill>
                <a:srgbClr val="434343"/>
              </a:solidFill>
              <a:prstDash val="solid"/>
              <a:round/>
              <a:headEnd len="med" w="med" type="none"/>
              <a:tailEnd len="med" w="med" type="none"/>
            </a:ln>
          </p:spPr>
        </p:cxnSp>
      </p:grpSp>
      <p:sp>
        <p:nvSpPr>
          <p:cNvPr id="805" name="Google Shape;805;p100"/>
          <p:cNvSpPr txBox="1"/>
          <p:nvPr>
            <p:ph idx="4294967295" type="title"/>
          </p:nvPr>
        </p:nvSpPr>
        <p:spPr>
          <a:xfrm>
            <a:off x="81150" y="74250"/>
            <a:ext cx="8981700" cy="681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2520">
                <a:latin typeface="Luckiest Guy"/>
                <a:ea typeface="Luckiest Guy"/>
                <a:cs typeface="Luckiest Guy"/>
                <a:sym typeface="Luckiest Guy"/>
              </a:rPr>
              <a:t>Learn:</a:t>
            </a:r>
            <a:r>
              <a:rPr lang="en" sz="2520">
                <a:latin typeface="Montserrat"/>
                <a:ea typeface="Montserrat"/>
                <a:cs typeface="Montserrat"/>
                <a:sym typeface="Montserrat"/>
              </a:rPr>
              <a:t> </a:t>
            </a:r>
            <a:r>
              <a:rPr lang="en" sz="2220"/>
              <a:t>To </a:t>
            </a:r>
            <a:r>
              <a:rPr lang="en" sz="2220"/>
              <a:t>write an inequality comparing two fractions</a:t>
            </a:r>
            <a:endParaRPr sz="2220"/>
          </a:p>
        </p:txBody>
      </p:sp>
      <p:sp>
        <p:nvSpPr>
          <p:cNvPr id="806" name="Google Shape;806;p100"/>
          <p:cNvSpPr txBox="1"/>
          <p:nvPr/>
        </p:nvSpPr>
        <p:spPr>
          <a:xfrm>
            <a:off x="12600" y="2946300"/>
            <a:ext cx="5439300" cy="1291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120">
                <a:solidFill>
                  <a:schemeClr val="dk1"/>
                </a:solidFill>
                <a:latin typeface="Montserrat"/>
                <a:ea typeface="Montserrat"/>
                <a:cs typeface="Montserrat"/>
                <a:sym typeface="Montserrat"/>
              </a:rPr>
              <a:t>Then, write an inequality statement comparing these two expressions:</a:t>
            </a:r>
            <a:endParaRPr sz="2120">
              <a:solidFill>
                <a:schemeClr val="dk1"/>
              </a:solidFill>
              <a:latin typeface="Montserrat"/>
              <a:ea typeface="Montserrat"/>
              <a:cs typeface="Montserrat"/>
              <a:sym typeface="Montserrat"/>
            </a:endParaRPr>
          </a:p>
          <a:p>
            <a:pPr indent="0" lvl="0" marL="0" rtl="0" algn="ctr">
              <a:spcBef>
                <a:spcPts val="1000"/>
              </a:spcBef>
              <a:spcAft>
                <a:spcPts val="0"/>
              </a:spcAft>
              <a:buNone/>
            </a:pPr>
            <a:r>
              <a:rPr lang="en" sz="2120">
                <a:solidFill>
                  <a:schemeClr val="dk1"/>
                </a:solidFill>
                <a:latin typeface="Montserrat"/>
                <a:ea typeface="Montserrat"/>
                <a:cs typeface="Montserrat"/>
                <a:sym typeface="Montserrat"/>
              </a:rPr>
              <a:t>____ &gt;____</a:t>
            </a:r>
            <a:endParaRPr sz="2120">
              <a:solidFill>
                <a:schemeClr val="dk1"/>
              </a:solidFill>
              <a:latin typeface="Montserrat"/>
              <a:ea typeface="Montserrat"/>
              <a:cs typeface="Montserrat"/>
              <a:sym typeface="Montserrat"/>
            </a:endParaRPr>
          </a:p>
        </p:txBody>
      </p:sp>
      <p:sp>
        <p:nvSpPr>
          <p:cNvPr id="807" name="Google Shape;807;p100"/>
          <p:cNvSpPr/>
          <p:nvPr/>
        </p:nvSpPr>
        <p:spPr>
          <a:xfrm>
            <a:off x="5850575" y="1597750"/>
            <a:ext cx="3217200" cy="1433100"/>
          </a:xfrm>
          <a:prstGeom prst="rect">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 name="Google Shape;808;p100"/>
          <p:cNvSpPr txBox="1"/>
          <p:nvPr/>
        </p:nvSpPr>
        <p:spPr>
          <a:xfrm>
            <a:off x="2056400" y="3585900"/>
            <a:ext cx="624000" cy="661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100">
                <a:solidFill>
                  <a:srgbClr val="FFFF00"/>
                </a:solidFill>
                <a:latin typeface="Roboto"/>
                <a:ea typeface="Roboto"/>
                <a:cs typeface="Roboto"/>
                <a:sym typeface="Roboto"/>
              </a:rPr>
              <a:t>⅓ </a:t>
            </a:r>
            <a:r>
              <a:rPr b="1" lang="en" sz="3100">
                <a:solidFill>
                  <a:srgbClr val="F1C232"/>
                </a:solidFill>
                <a:latin typeface="Roboto"/>
                <a:ea typeface="Roboto"/>
                <a:cs typeface="Roboto"/>
                <a:sym typeface="Roboto"/>
              </a:rPr>
              <a:t> </a:t>
            </a:r>
            <a:endParaRPr b="1" sz="3100">
              <a:solidFill>
                <a:srgbClr val="F1C232"/>
              </a:solidFill>
              <a:latin typeface="Roboto"/>
              <a:ea typeface="Roboto"/>
              <a:cs typeface="Roboto"/>
              <a:sym typeface="Roboto"/>
            </a:endParaRPr>
          </a:p>
        </p:txBody>
      </p:sp>
      <p:sp>
        <p:nvSpPr>
          <p:cNvPr id="809" name="Google Shape;809;p100"/>
          <p:cNvSpPr txBox="1"/>
          <p:nvPr/>
        </p:nvSpPr>
        <p:spPr>
          <a:xfrm>
            <a:off x="2882450" y="3585900"/>
            <a:ext cx="624000" cy="661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100">
                <a:solidFill>
                  <a:srgbClr val="3C78D8"/>
                </a:solidFill>
                <a:latin typeface="Roboto"/>
                <a:ea typeface="Roboto"/>
                <a:cs typeface="Roboto"/>
                <a:sym typeface="Roboto"/>
              </a:rPr>
              <a:t>⅛</a:t>
            </a:r>
            <a:r>
              <a:rPr b="1" lang="en" sz="3100">
                <a:solidFill>
                  <a:srgbClr val="4A86E8"/>
                </a:solidFill>
                <a:latin typeface="Roboto"/>
                <a:ea typeface="Roboto"/>
                <a:cs typeface="Roboto"/>
                <a:sym typeface="Roboto"/>
              </a:rPr>
              <a:t> </a:t>
            </a:r>
            <a:r>
              <a:rPr b="1" lang="en" sz="3100">
                <a:solidFill>
                  <a:srgbClr val="F1C232"/>
                </a:solidFill>
                <a:latin typeface="Roboto"/>
                <a:ea typeface="Roboto"/>
                <a:cs typeface="Roboto"/>
                <a:sym typeface="Roboto"/>
              </a:rPr>
              <a:t>  </a:t>
            </a:r>
            <a:endParaRPr b="1" sz="3100">
              <a:solidFill>
                <a:srgbClr val="F1C232"/>
              </a:solidFill>
              <a:latin typeface="Roboto"/>
              <a:ea typeface="Roboto"/>
              <a:cs typeface="Roboto"/>
              <a:sym typeface="Roboto"/>
            </a:endParaRPr>
          </a:p>
        </p:txBody>
      </p:sp>
      <p:sp>
        <p:nvSpPr>
          <p:cNvPr id="810" name="Google Shape;810;p100"/>
          <p:cNvSpPr txBox="1"/>
          <p:nvPr/>
        </p:nvSpPr>
        <p:spPr>
          <a:xfrm>
            <a:off x="4650600" y="4720750"/>
            <a:ext cx="4493400" cy="424500"/>
          </a:xfrm>
          <a:prstGeom prst="rect">
            <a:avLst/>
          </a:prstGeom>
          <a:gradFill>
            <a:gsLst>
              <a:gs pos="0">
                <a:srgbClr val="515151"/>
              </a:gs>
              <a:gs pos="100000">
                <a:srgbClr val="101010"/>
              </a:gs>
            </a:gsLst>
            <a:lin ang="5400012" scaled="0"/>
          </a:gra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rgbClr val="FFFF00"/>
                </a:solidFill>
                <a:latin typeface="Varela Round"/>
                <a:ea typeface="Varela Round"/>
                <a:cs typeface="Varela Round"/>
                <a:sym typeface="Varela Round"/>
              </a:rPr>
              <a:t>Follow along, take notes, ask questions</a:t>
            </a:r>
            <a:endParaRPr b="1" sz="1800">
              <a:solidFill>
                <a:srgbClr val="FFFF00"/>
              </a:solidFill>
              <a:latin typeface="Varela Round"/>
              <a:ea typeface="Varela Round"/>
              <a:cs typeface="Varela Round"/>
              <a:sym typeface="Varela Round"/>
            </a:endParaRPr>
          </a:p>
        </p:txBody>
      </p:sp>
      <p:sp>
        <p:nvSpPr>
          <p:cNvPr id="811" name="Google Shape;811;p100"/>
          <p:cNvSpPr txBox="1"/>
          <p:nvPr/>
        </p:nvSpPr>
        <p:spPr>
          <a:xfrm>
            <a:off x="8381000" y="1647625"/>
            <a:ext cx="624000" cy="661800"/>
          </a:xfrm>
          <a:prstGeom prst="rect">
            <a:avLst/>
          </a:prstGeom>
          <a:solidFill>
            <a:srgbClr val="F3F3F3"/>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400">
                <a:latin typeface="Roboto"/>
                <a:ea typeface="Roboto"/>
                <a:cs typeface="Roboto"/>
                <a:sym typeface="Roboto"/>
              </a:rPr>
              <a:t>1</a:t>
            </a:r>
            <a:r>
              <a:rPr b="1" lang="en" sz="3100">
                <a:solidFill>
                  <a:srgbClr val="F1C232"/>
                </a:solidFill>
                <a:latin typeface="Roboto"/>
                <a:ea typeface="Roboto"/>
                <a:cs typeface="Roboto"/>
                <a:sym typeface="Roboto"/>
              </a:rPr>
              <a:t> </a:t>
            </a:r>
            <a:endParaRPr b="1" sz="3100">
              <a:solidFill>
                <a:srgbClr val="F1C232"/>
              </a:solidFill>
              <a:latin typeface="Roboto"/>
              <a:ea typeface="Roboto"/>
              <a:cs typeface="Roboto"/>
              <a:sym typeface="Roboto"/>
            </a:endParaRPr>
          </a:p>
        </p:txBody>
      </p:sp>
      <p:sp>
        <p:nvSpPr>
          <p:cNvPr id="812" name="Google Shape;812;p100"/>
          <p:cNvSpPr txBox="1"/>
          <p:nvPr/>
        </p:nvSpPr>
        <p:spPr>
          <a:xfrm>
            <a:off x="8432275" y="3261300"/>
            <a:ext cx="624000" cy="661800"/>
          </a:xfrm>
          <a:prstGeom prst="rect">
            <a:avLst/>
          </a:prstGeom>
          <a:solidFill>
            <a:srgbClr val="F3F3F3"/>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400">
                <a:latin typeface="Roboto"/>
                <a:ea typeface="Roboto"/>
                <a:cs typeface="Roboto"/>
                <a:sym typeface="Roboto"/>
              </a:rPr>
              <a:t>1</a:t>
            </a:r>
            <a:r>
              <a:rPr b="1" lang="en" sz="3100">
                <a:solidFill>
                  <a:srgbClr val="F1C232"/>
                </a:solidFill>
                <a:latin typeface="Roboto"/>
                <a:ea typeface="Roboto"/>
                <a:cs typeface="Roboto"/>
                <a:sym typeface="Roboto"/>
              </a:rPr>
              <a:t> </a:t>
            </a:r>
            <a:endParaRPr b="1" sz="3100">
              <a:solidFill>
                <a:srgbClr val="F1C232"/>
              </a:solidFill>
              <a:latin typeface="Roboto"/>
              <a:ea typeface="Roboto"/>
              <a:cs typeface="Roboto"/>
              <a:sym typeface="Roboto"/>
            </a:endParaRPr>
          </a:p>
        </p:txBody>
      </p:sp>
      <p:sp>
        <p:nvSpPr>
          <p:cNvPr id="813" name="Google Shape;813;p100"/>
          <p:cNvSpPr txBox="1"/>
          <p:nvPr/>
        </p:nvSpPr>
        <p:spPr>
          <a:xfrm>
            <a:off x="8334500" y="2325100"/>
            <a:ext cx="699000" cy="661800"/>
          </a:xfrm>
          <a:prstGeom prst="rect">
            <a:avLst/>
          </a:prstGeom>
          <a:solidFill>
            <a:srgbClr val="F3F3F3"/>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400">
                <a:latin typeface="Roboto"/>
                <a:ea typeface="Roboto"/>
                <a:cs typeface="Roboto"/>
                <a:sym typeface="Roboto"/>
              </a:rPr>
              <a:t>3</a:t>
            </a:r>
            <a:r>
              <a:rPr b="1" lang="en" sz="3100">
                <a:solidFill>
                  <a:srgbClr val="F1C232"/>
                </a:solidFill>
                <a:latin typeface="Roboto"/>
                <a:ea typeface="Roboto"/>
                <a:cs typeface="Roboto"/>
                <a:sym typeface="Roboto"/>
              </a:rPr>
              <a:t> </a:t>
            </a:r>
            <a:endParaRPr b="1" sz="3100">
              <a:solidFill>
                <a:srgbClr val="F1C232"/>
              </a:solidFill>
              <a:latin typeface="Roboto"/>
              <a:ea typeface="Roboto"/>
              <a:cs typeface="Roboto"/>
              <a:sym typeface="Roboto"/>
            </a:endParaRPr>
          </a:p>
        </p:txBody>
      </p:sp>
      <p:sp>
        <p:nvSpPr>
          <p:cNvPr id="814" name="Google Shape;814;p100"/>
          <p:cNvSpPr txBox="1"/>
          <p:nvPr/>
        </p:nvSpPr>
        <p:spPr>
          <a:xfrm>
            <a:off x="8415400" y="3921100"/>
            <a:ext cx="624000" cy="551400"/>
          </a:xfrm>
          <a:prstGeom prst="rect">
            <a:avLst/>
          </a:prstGeom>
          <a:solidFill>
            <a:srgbClr val="F3F3F3"/>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latin typeface="Roboto"/>
                <a:ea typeface="Roboto"/>
                <a:cs typeface="Roboto"/>
                <a:sym typeface="Roboto"/>
              </a:rPr>
              <a:t>8</a:t>
            </a:r>
            <a:endParaRPr b="1" sz="3100">
              <a:solidFill>
                <a:srgbClr val="F1C232"/>
              </a:solidFill>
              <a:latin typeface="Roboto"/>
              <a:ea typeface="Roboto"/>
              <a:cs typeface="Roboto"/>
              <a:sym typeface="Roboto"/>
            </a:endParaRPr>
          </a:p>
        </p:txBody>
      </p:sp>
      <p:cxnSp>
        <p:nvCxnSpPr>
          <p:cNvPr id="815" name="Google Shape;815;p100"/>
          <p:cNvCxnSpPr/>
          <p:nvPr/>
        </p:nvCxnSpPr>
        <p:spPr>
          <a:xfrm>
            <a:off x="8475450" y="3894525"/>
            <a:ext cx="542400" cy="0"/>
          </a:xfrm>
          <a:prstGeom prst="straightConnector1">
            <a:avLst/>
          </a:prstGeom>
          <a:noFill/>
          <a:ln cap="flat" cmpd="sng" w="28575">
            <a:solidFill>
              <a:srgbClr val="434343"/>
            </a:solidFill>
            <a:prstDash val="solid"/>
            <a:round/>
            <a:headEnd len="med" w="med" type="none"/>
            <a:tailEnd len="med" w="med" type="none"/>
          </a:ln>
        </p:spPr>
      </p:cxnSp>
      <p:sp>
        <p:nvSpPr>
          <p:cNvPr id="816" name="Google Shape;816;p100"/>
          <p:cNvSpPr/>
          <p:nvPr/>
        </p:nvSpPr>
        <p:spPr>
          <a:xfrm>
            <a:off x="5839075" y="3243175"/>
            <a:ext cx="3217200" cy="1345800"/>
          </a:xfrm>
          <a:prstGeom prst="rect">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17" name="Google Shape;817;p100"/>
          <p:cNvCxnSpPr/>
          <p:nvPr/>
        </p:nvCxnSpPr>
        <p:spPr>
          <a:xfrm>
            <a:off x="8363400" y="2313100"/>
            <a:ext cx="624000" cy="0"/>
          </a:xfrm>
          <a:prstGeom prst="straightConnector1">
            <a:avLst/>
          </a:prstGeom>
          <a:noFill/>
          <a:ln cap="flat" cmpd="sng" w="28575">
            <a:solidFill>
              <a:srgbClr val="434343"/>
            </a:solidFill>
            <a:prstDash val="solid"/>
            <a:round/>
            <a:headEnd len="med" w="med" type="none"/>
            <a:tailEnd len="med" w="med" type="none"/>
          </a:ln>
        </p:spPr>
      </p:cxnSp>
      <p:pic>
        <p:nvPicPr>
          <p:cNvPr id="818" name="Google Shape;818;p100"/>
          <p:cNvPicPr preferRelativeResize="0"/>
          <p:nvPr/>
        </p:nvPicPr>
        <p:blipFill>
          <a:blip r:embed="rId6">
            <a:alphaModFix/>
          </a:blip>
          <a:stretch>
            <a:fillRect/>
          </a:stretch>
        </p:blipFill>
        <p:spPr>
          <a:xfrm>
            <a:off x="141216" y="4537775"/>
            <a:ext cx="478035" cy="424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13"/>
                                        </p:tgtEl>
                                        <p:attrNameLst>
                                          <p:attrName>style.visibility</p:attrName>
                                        </p:attrNameLst>
                                      </p:cBhvr>
                                      <p:to>
                                        <p:strVal val="visible"/>
                                      </p:to>
                                    </p:set>
                                    <p:animEffect filter="fade" transition="in">
                                      <p:cBhvr>
                                        <p:cTn dur="1000"/>
                                        <p:tgtEl>
                                          <p:spTgt spid="813"/>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811"/>
                                        </p:tgtEl>
                                        <p:attrNameLst>
                                          <p:attrName>style.visibility</p:attrName>
                                        </p:attrNameLst>
                                      </p:cBhvr>
                                      <p:to>
                                        <p:strVal val="visible"/>
                                      </p:to>
                                    </p:set>
                                    <p:animEffect filter="fade" transition="in">
                                      <p:cBhvr>
                                        <p:cTn dur="1000"/>
                                        <p:tgtEl>
                                          <p:spTgt spid="81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14"/>
                                        </p:tgtEl>
                                        <p:attrNameLst>
                                          <p:attrName>style.visibility</p:attrName>
                                        </p:attrNameLst>
                                      </p:cBhvr>
                                      <p:to>
                                        <p:strVal val="visible"/>
                                      </p:to>
                                    </p:set>
                                    <p:animEffect filter="fade" transition="in">
                                      <p:cBhvr>
                                        <p:cTn dur="1000"/>
                                        <p:tgtEl>
                                          <p:spTgt spid="814"/>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812"/>
                                        </p:tgtEl>
                                        <p:attrNameLst>
                                          <p:attrName>style.visibility</p:attrName>
                                        </p:attrNameLst>
                                      </p:cBhvr>
                                      <p:to>
                                        <p:strVal val="visible"/>
                                      </p:to>
                                    </p:set>
                                    <p:animEffect filter="fade" transition="in">
                                      <p:cBhvr>
                                        <p:cTn dur="1000"/>
                                        <p:tgtEl>
                                          <p:spTgt spid="81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8"/>
                                        </p:tgtEl>
                                        <p:attrNameLst>
                                          <p:attrName>style.visibility</p:attrName>
                                        </p:attrNameLst>
                                      </p:cBhvr>
                                      <p:to>
                                        <p:strVal val="visible"/>
                                      </p:to>
                                    </p:set>
                                    <p:animEffect filter="fade" transition="in">
                                      <p:cBhvr>
                                        <p:cTn dur="1000"/>
                                        <p:tgtEl>
                                          <p:spTgt spid="808"/>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809"/>
                                        </p:tgtEl>
                                        <p:attrNameLst>
                                          <p:attrName>style.visibility</p:attrName>
                                        </p:attrNameLst>
                                      </p:cBhvr>
                                      <p:to>
                                        <p:strVal val="visible"/>
                                      </p:to>
                                    </p:set>
                                    <p:animEffect filter="fade" transition="in">
                                      <p:cBhvr>
                                        <p:cTn dur="1000"/>
                                        <p:tgtEl>
                                          <p:spTgt spid="8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gradFill>
          <a:gsLst>
            <a:gs pos="0">
              <a:srgbClr val="51AB2A"/>
            </a:gs>
            <a:gs pos="100000">
              <a:srgbClr val="203E13"/>
            </a:gs>
          </a:gsLst>
          <a:path path="circle">
            <a:fillToRect b="50%" l="50%" r="50%" t="50%"/>
          </a:path>
          <a:tileRect/>
        </a:gradFill>
      </p:bgPr>
    </p:bg>
    <p:spTree>
      <p:nvGrpSpPr>
        <p:cNvPr id="822" name="Shape 822"/>
        <p:cNvGrpSpPr/>
        <p:nvPr/>
      </p:nvGrpSpPr>
      <p:grpSpPr>
        <a:xfrm>
          <a:off x="0" y="0"/>
          <a:ext cx="0" cy="0"/>
          <a:chOff x="0" y="0"/>
          <a:chExt cx="0" cy="0"/>
        </a:xfrm>
      </p:grpSpPr>
      <p:sp>
        <p:nvSpPr>
          <p:cNvPr id="823" name="Google Shape;823;p101"/>
          <p:cNvSpPr txBox="1"/>
          <p:nvPr/>
        </p:nvSpPr>
        <p:spPr>
          <a:xfrm>
            <a:off x="1177350" y="4053200"/>
            <a:ext cx="6789300" cy="446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700">
                <a:solidFill>
                  <a:schemeClr val="dk1"/>
                </a:solidFill>
                <a:latin typeface="Montserrat"/>
                <a:ea typeface="Montserrat"/>
                <a:cs typeface="Montserrat"/>
                <a:sym typeface="Montserrat"/>
              </a:rPr>
              <a:t>These are three</a:t>
            </a:r>
            <a:r>
              <a:rPr lang="en" sz="1700">
                <a:solidFill>
                  <a:schemeClr val="dk1"/>
                </a:solidFill>
                <a:latin typeface="Montserrat"/>
                <a:ea typeface="Montserrat"/>
                <a:cs typeface="Montserrat"/>
                <a:sym typeface="Montserrat"/>
              </a:rPr>
              <a:t> fractional units from the same whole.</a:t>
            </a:r>
            <a:endParaRPr sz="1700">
              <a:solidFill>
                <a:schemeClr val="dk1"/>
              </a:solidFill>
              <a:latin typeface="Montserrat"/>
              <a:ea typeface="Montserrat"/>
              <a:cs typeface="Montserrat"/>
              <a:sym typeface="Montserrat"/>
            </a:endParaRPr>
          </a:p>
        </p:txBody>
      </p:sp>
      <p:grpSp>
        <p:nvGrpSpPr>
          <p:cNvPr id="824" name="Google Shape;824;p101"/>
          <p:cNvGrpSpPr/>
          <p:nvPr/>
        </p:nvGrpSpPr>
        <p:grpSpPr>
          <a:xfrm>
            <a:off x="249600" y="736650"/>
            <a:ext cx="2765700" cy="3240350"/>
            <a:chOff x="249600" y="736650"/>
            <a:chExt cx="2765700" cy="3240350"/>
          </a:xfrm>
        </p:grpSpPr>
        <p:grpSp>
          <p:nvGrpSpPr>
            <p:cNvPr id="825" name="Google Shape;825;p101"/>
            <p:cNvGrpSpPr/>
            <p:nvPr/>
          </p:nvGrpSpPr>
          <p:grpSpPr>
            <a:xfrm>
              <a:off x="1291725" y="3168800"/>
              <a:ext cx="674100" cy="808200"/>
              <a:chOff x="478900" y="3050300"/>
              <a:chExt cx="674100" cy="808200"/>
            </a:xfrm>
          </p:grpSpPr>
          <p:sp>
            <p:nvSpPr>
              <p:cNvPr id="826" name="Google Shape;826;p101"/>
              <p:cNvSpPr/>
              <p:nvPr/>
            </p:nvSpPr>
            <p:spPr>
              <a:xfrm>
                <a:off x="478900" y="3050300"/>
                <a:ext cx="674100" cy="808200"/>
              </a:xfrm>
              <a:prstGeom prst="rect">
                <a:avLst/>
              </a:prstGeom>
              <a:solidFill>
                <a:srgbClr val="FFFFFF"/>
              </a:solidFill>
              <a:ln cap="flat" cmpd="sng" w="9525">
                <a:solidFill>
                  <a:srgbClr val="FFFFFF"/>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t/>
                </a:r>
                <a:endParaRPr/>
              </a:p>
            </p:txBody>
          </p:sp>
          <p:sp>
            <p:nvSpPr>
              <p:cNvPr id="827" name="Google Shape;827;p101"/>
              <p:cNvSpPr/>
              <p:nvPr/>
            </p:nvSpPr>
            <p:spPr>
              <a:xfrm>
                <a:off x="719200" y="3129050"/>
                <a:ext cx="193500" cy="1935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28" name="Google Shape;828;p101"/>
            <p:cNvSpPr/>
            <p:nvPr/>
          </p:nvSpPr>
          <p:spPr>
            <a:xfrm>
              <a:off x="337500" y="736650"/>
              <a:ext cx="2677800" cy="1628100"/>
            </a:xfrm>
            <a:prstGeom prst="rect">
              <a:avLst/>
            </a:prstGeom>
            <a:solidFill>
              <a:schemeClr val="dk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29" name="Google Shape;829;p101"/>
            <p:cNvCxnSpPr/>
            <p:nvPr/>
          </p:nvCxnSpPr>
          <p:spPr>
            <a:xfrm>
              <a:off x="1001500" y="736650"/>
              <a:ext cx="0" cy="1628100"/>
            </a:xfrm>
            <a:prstGeom prst="straightConnector1">
              <a:avLst/>
            </a:prstGeom>
            <a:noFill/>
            <a:ln cap="flat" cmpd="sng" w="19050">
              <a:solidFill>
                <a:schemeClr val="dk2"/>
              </a:solidFill>
              <a:prstDash val="solid"/>
              <a:round/>
              <a:headEnd len="med" w="med" type="none"/>
              <a:tailEnd len="med" w="med" type="none"/>
            </a:ln>
          </p:spPr>
        </p:cxnSp>
        <p:cxnSp>
          <p:nvCxnSpPr>
            <p:cNvPr id="830" name="Google Shape;830;p101"/>
            <p:cNvCxnSpPr/>
            <p:nvPr/>
          </p:nvCxnSpPr>
          <p:spPr>
            <a:xfrm>
              <a:off x="2351300" y="736650"/>
              <a:ext cx="0" cy="1628100"/>
            </a:xfrm>
            <a:prstGeom prst="straightConnector1">
              <a:avLst/>
            </a:prstGeom>
            <a:noFill/>
            <a:ln cap="flat" cmpd="sng" w="19050">
              <a:solidFill>
                <a:schemeClr val="dk2"/>
              </a:solidFill>
              <a:prstDash val="solid"/>
              <a:round/>
              <a:headEnd len="med" w="med" type="none"/>
              <a:tailEnd len="med" w="med" type="none"/>
            </a:ln>
          </p:spPr>
        </p:cxnSp>
        <p:sp>
          <p:nvSpPr>
            <p:cNvPr id="831" name="Google Shape;831;p101"/>
            <p:cNvSpPr txBox="1"/>
            <p:nvPr/>
          </p:nvSpPr>
          <p:spPr>
            <a:xfrm>
              <a:off x="249600" y="2501100"/>
              <a:ext cx="27657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solidFill>
                    <a:srgbClr val="FFFF00"/>
                  </a:solidFill>
                  <a:latin typeface="Montserrat"/>
                  <a:ea typeface="Montserrat"/>
                  <a:cs typeface="Montserrat"/>
                  <a:sym typeface="Montserrat"/>
                </a:rPr>
                <a:t>four parts = fourths</a:t>
              </a:r>
              <a:endParaRPr b="1" sz="1600">
                <a:solidFill>
                  <a:srgbClr val="FFFF00"/>
                </a:solidFill>
                <a:latin typeface="Montserrat"/>
                <a:ea typeface="Montserrat"/>
                <a:cs typeface="Montserrat"/>
                <a:sym typeface="Montserrat"/>
              </a:endParaRPr>
            </a:p>
            <a:p>
              <a:pPr indent="0" lvl="0" marL="0" rtl="0" algn="ctr">
                <a:spcBef>
                  <a:spcPts val="0"/>
                </a:spcBef>
                <a:spcAft>
                  <a:spcPts val="0"/>
                </a:spcAft>
                <a:buNone/>
              </a:pPr>
              <a:r>
                <a:rPr b="1" lang="en" sz="1600">
                  <a:solidFill>
                    <a:srgbClr val="FFFF00"/>
                  </a:solidFill>
                  <a:latin typeface="Montserrat"/>
                  <a:ea typeface="Montserrat"/>
                  <a:cs typeface="Montserrat"/>
                  <a:sym typeface="Montserrat"/>
                </a:rPr>
                <a:t>o</a:t>
              </a:r>
              <a:r>
                <a:rPr b="1" lang="en" sz="1600">
                  <a:solidFill>
                    <a:srgbClr val="FFFF00"/>
                  </a:solidFill>
                  <a:latin typeface="Montserrat"/>
                  <a:ea typeface="Montserrat"/>
                  <a:cs typeface="Montserrat"/>
                  <a:sym typeface="Montserrat"/>
                </a:rPr>
                <a:t>ne part shaded</a:t>
              </a:r>
              <a:endParaRPr b="1" sz="1600">
                <a:solidFill>
                  <a:srgbClr val="FFFF00"/>
                </a:solidFill>
                <a:latin typeface="Montserrat"/>
                <a:ea typeface="Montserrat"/>
                <a:cs typeface="Montserrat"/>
                <a:sym typeface="Montserrat"/>
              </a:endParaRPr>
            </a:p>
          </p:txBody>
        </p:sp>
        <p:cxnSp>
          <p:nvCxnSpPr>
            <p:cNvPr id="832" name="Google Shape;832;p101"/>
            <p:cNvCxnSpPr/>
            <p:nvPr/>
          </p:nvCxnSpPr>
          <p:spPr>
            <a:xfrm>
              <a:off x="1676400" y="736650"/>
              <a:ext cx="0" cy="1628100"/>
            </a:xfrm>
            <a:prstGeom prst="straightConnector1">
              <a:avLst/>
            </a:prstGeom>
            <a:noFill/>
            <a:ln cap="flat" cmpd="sng" w="19050">
              <a:solidFill>
                <a:schemeClr val="dk2"/>
              </a:solidFill>
              <a:prstDash val="solid"/>
              <a:round/>
              <a:headEnd len="med" w="med" type="none"/>
              <a:tailEnd len="med" w="med" type="none"/>
            </a:ln>
          </p:spPr>
        </p:cxnSp>
        <p:pic>
          <p:nvPicPr>
            <p:cNvPr id="833" name="Google Shape;833;p101"/>
            <p:cNvPicPr preferRelativeResize="0"/>
            <p:nvPr/>
          </p:nvPicPr>
          <p:blipFill>
            <a:blip r:embed="rId3">
              <a:alphaModFix/>
            </a:blip>
            <a:stretch>
              <a:fillRect/>
            </a:stretch>
          </p:blipFill>
          <p:spPr>
            <a:xfrm>
              <a:off x="1397324" y="3462237"/>
              <a:ext cx="401100" cy="472773"/>
            </a:xfrm>
            <a:prstGeom prst="rect">
              <a:avLst/>
            </a:prstGeom>
            <a:noFill/>
            <a:ln>
              <a:noFill/>
            </a:ln>
          </p:spPr>
        </p:pic>
        <p:sp>
          <p:nvSpPr>
            <p:cNvPr id="834" name="Google Shape;834;p101"/>
            <p:cNvSpPr txBox="1"/>
            <p:nvPr/>
          </p:nvSpPr>
          <p:spPr>
            <a:xfrm>
              <a:off x="1244100" y="3107425"/>
              <a:ext cx="674100" cy="507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2000">
                  <a:solidFill>
                    <a:schemeClr val="dk1"/>
                  </a:solidFill>
                  <a:highlight>
                    <a:schemeClr val="dk1"/>
                  </a:highlight>
                  <a:latin typeface="Lora SemiBold"/>
                  <a:ea typeface="Lora SemiBold"/>
                  <a:cs typeface="Lora SemiBold"/>
                  <a:sym typeface="Lora SemiBold"/>
                </a:rPr>
                <a:t>.</a:t>
              </a:r>
              <a:r>
                <a:rPr lang="en" sz="2000">
                  <a:solidFill>
                    <a:srgbClr val="434343"/>
                  </a:solidFill>
                  <a:highlight>
                    <a:schemeClr val="dk1"/>
                  </a:highlight>
                  <a:latin typeface="Lora SemiBold"/>
                  <a:ea typeface="Lora SemiBold"/>
                  <a:cs typeface="Lora SemiBold"/>
                  <a:sym typeface="Lora SemiBold"/>
                </a:rPr>
                <a:t> </a:t>
              </a:r>
              <a:r>
                <a:rPr lang="en" sz="2100">
                  <a:solidFill>
                    <a:srgbClr val="434343"/>
                  </a:solidFill>
                  <a:highlight>
                    <a:schemeClr val="dk1"/>
                  </a:highlight>
                  <a:latin typeface="Lora SemiBold"/>
                  <a:ea typeface="Lora SemiBold"/>
                  <a:cs typeface="Lora SemiBold"/>
                  <a:sym typeface="Lora SemiBold"/>
                </a:rPr>
                <a:t>1 </a:t>
              </a:r>
              <a:r>
                <a:rPr lang="en" sz="2000">
                  <a:solidFill>
                    <a:srgbClr val="434343"/>
                  </a:solidFill>
                  <a:highlight>
                    <a:schemeClr val="dk1"/>
                  </a:highlight>
                  <a:latin typeface="Lora SemiBold"/>
                  <a:ea typeface="Lora SemiBold"/>
                  <a:cs typeface="Lora SemiBold"/>
                  <a:sym typeface="Lora SemiBold"/>
                </a:rPr>
                <a:t> </a:t>
              </a:r>
              <a:r>
                <a:rPr lang="en" sz="2000">
                  <a:solidFill>
                    <a:schemeClr val="dk1"/>
                  </a:solidFill>
                  <a:highlight>
                    <a:schemeClr val="dk1"/>
                  </a:highlight>
                  <a:latin typeface="Lora SemiBold"/>
                  <a:ea typeface="Lora SemiBold"/>
                  <a:cs typeface="Lora SemiBold"/>
                  <a:sym typeface="Lora SemiBold"/>
                </a:rPr>
                <a:t>.</a:t>
              </a:r>
              <a:endParaRPr sz="2000">
                <a:solidFill>
                  <a:schemeClr val="dk1"/>
                </a:solidFill>
                <a:highlight>
                  <a:schemeClr val="dk1"/>
                </a:highlight>
                <a:latin typeface="Lora SemiBold"/>
                <a:ea typeface="Lora SemiBold"/>
                <a:cs typeface="Lora SemiBold"/>
                <a:sym typeface="Lora SemiBold"/>
              </a:endParaRPr>
            </a:p>
          </p:txBody>
        </p:sp>
        <p:sp>
          <p:nvSpPr>
            <p:cNvPr id="835" name="Google Shape;835;p101"/>
            <p:cNvSpPr/>
            <p:nvPr/>
          </p:nvSpPr>
          <p:spPr>
            <a:xfrm>
              <a:off x="2341200" y="738925"/>
              <a:ext cx="674100" cy="1628100"/>
            </a:xfrm>
            <a:prstGeom prst="rect">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36" name="Google Shape;836;p101"/>
          <p:cNvGrpSpPr/>
          <p:nvPr/>
        </p:nvGrpSpPr>
        <p:grpSpPr>
          <a:xfrm>
            <a:off x="3354000" y="712950"/>
            <a:ext cx="2765700" cy="3240350"/>
            <a:chOff x="6128700" y="736650"/>
            <a:chExt cx="2765700" cy="3240350"/>
          </a:xfrm>
        </p:grpSpPr>
        <p:grpSp>
          <p:nvGrpSpPr>
            <p:cNvPr id="837" name="Google Shape;837;p101"/>
            <p:cNvGrpSpPr/>
            <p:nvPr/>
          </p:nvGrpSpPr>
          <p:grpSpPr>
            <a:xfrm>
              <a:off x="7250325" y="3168800"/>
              <a:ext cx="674100" cy="808200"/>
              <a:chOff x="478900" y="3050300"/>
              <a:chExt cx="674100" cy="808200"/>
            </a:xfrm>
          </p:grpSpPr>
          <p:sp>
            <p:nvSpPr>
              <p:cNvPr id="838" name="Google Shape;838;p101"/>
              <p:cNvSpPr/>
              <p:nvPr/>
            </p:nvSpPr>
            <p:spPr>
              <a:xfrm>
                <a:off x="478900" y="3050300"/>
                <a:ext cx="674100" cy="808200"/>
              </a:xfrm>
              <a:prstGeom prst="rect">
                <a:avLst/>
              </a:prstGeom>
              <a:solidFill>
                <a:srgbClr val="FFFFFF"/>
              </a:solidFill>
              <a:ln cap="flat" cmpd="sng" w="9525">
                <a:solidFill>
                  <a:srgbClr val="FFFFFF"/>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t/>
                </a:r>
                <a:endParaRPr/>
              </a:p>
            </p:txBody>
          </p:sp>
          <p:sp>
            <p:nvSpPr>
              <p:cNvPr id="839" name="Google Shape;839;p101"/>
              <p:cNvSpPr/>
              <p:nvPr/>
            </p:nvSpPr>
            <p:spPr>
              <a:xfrm>
                <a:off x="719200" y="3129050"/>
                <a:ext cx="193500" cy="1935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40" name="Google Shape;840;p101"/>
            <p:cNvSpPr/>
            <p:nvPr/>
          </p:nvSpPr>
          <p:spPr>
            <a:xfrm>
              <a:off x="6128700" y="736650"/>
              <a:ext cx="2677800" cy="1628100"/>
            </a:xfrm>
            <a:prstGeom prst="rect">
              <a:avLst/>
            </a:prstGeom>
            <a:solidFill>
              <a:schemeClr val="dk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41" name="Google Shape;841;p101"/>
            <p:cNvCxnSpPr/>
            <p:nvPr/>
          </p:nvCxnSpPr>
          <p:spPr>
            <a:xfrm>
              <a:off x="7467600" y="736650"/>
              <a:ext cx="0" cy="1628100"/>
            </a:xfrm>
            <a:prstGeom prst="straightConnector1">
              <a:avLst/>
            </a:prstGeom>
            <a:noFill/>
            <a:ln cap="flat" cmpd="sng" w="19050">
              <a:solidFill>
                <a:schemeClr val="dk2"/>
              </a:solidFill>
              <a:prstDash val="solid"/>
              <a:round/>
              <a:headEnd len="med" w="med" type="none"/>
              <a:tailEnd len="med" w="med" type="none"/>
            </a:ln>
          </p:spPr>
        </p:cxnSp>
        <p:cxnSp>
          <p:nvCxnSpPr>
            <p:cNvPr id="842" name="Google Shape;842;p101"/>
            <p:cNvCxnSpPr/>
            <p:nvPr/>
          </p:nvCxnSpPr>
          <p:spPr>
            <a:xfrm>
              <a:off x="8137050" y="736650"/>
              <a:ext cx="0" cy="1628100"/>
            </a:xfrm>
            <a:prstGeom prst="straightConnector1">
              <a:avLst/>
            </a:prstGeom>
            <a:noFill/>
            <a:ln cap="flat" cmpd="sng" w="19050">
              <a:solidFill>
                <a:schemeClr val="dk2"/>
              </a:solidFill>
              <a:prstDash val="solid"/>
              <a:round/>
              <a:headEnd len="med" w="med" type="none"/>
              <a:tailEnd len="med" w="med" type="none"/>
            </a:ln>
          </p:spPr>
        </p:cxnSp>
        <p:cxnSp>
          <p:nvCxnSpPr>
            <p:cNvPr id="843" name="Google Shape;843;p101"/>
            <p:cNvCxnSpPr/>
            <p:nvPr/>
          </p:nvCxnSpPr>
          <p:spPr>
            <a:xfrm>
              <a:off x="8806500" y="736650"/>
              <a:ext cx="0" cy="1628100"/>
            </a:xfrm>
            <a:prstGeom prst="straightConnector1">
              <a:avLst/>
            </a:prstGeom>
            <a:noFill/>
            <a:ln cap="flat" cmpd="sng" w="19050">
              <a:solidFill>
                <a:schemeClr val="dk2"/>
              </a:solidFill>
              <a:prstDash val="solid"/>
              <a:round/>
              <a:headEnd len="med" w="med" type="none"/>
              <a:tailEnd len="med" w="med" type="none"/>
            </a:ln>
          </p:spPr>
        </p:cxnSp>
        <p:cxnSp>
          <p:nvCxnSpPr>
            <p:cNvPr id="844" name="Google Shape;844;p101"/>
            <p:cNvCxnSpPr/>
            <p:nvPr/>
          </p:nvCxnSpPr>
          <p:spPr>
            <a:xfrm>
              <a:off x="6128700" y="736650"/>
              <a:ext cx="0" cy="1628100"/>
            </a:xfrm>
            <a:prstGeom prst="straightConnector1">
              <a:avLst/>
            </a:prstGeom>
            <a:noFill/>
            <a:ln cap="flat" cmpd="sng" w="19050">
              <a:solidFill>
                <a:schemeClr val="dk2"/>
              </a:solidFill>
              <a:prstDash val="solid"/>
              <a:round/>
              <a:headEnd len="med" w="med" type="none"/>
              <a:tailEnd len="med" w="med" type="none"/>
            </a:ln>
          </p:spPr>
        </p:cxnSp>
        <p:sp>
          <p:nvSpPr>
            <p:cNvPr id="845" name="Google Shape;845;p101"/>
            <p:cNvSpPr txBox="1"/>
            <p:nvPr/>
          </p:nvSpPr>
          <p:spPr>
            <a:xfrm>
              <a:off x="6128700" y="2424900"/>
              <a:ext cx="27657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solidFill>
                    <a:srgbClr val="00FF00"/>
                  </a:solidFill>
                  <a:latin typeface="Montserrat"/>
                  <a:ea typeface="Montserrat"/>
                  <a:cs typeface="Montserrat"/>
                  <a:sym typeface="Montserrat"/>
                </a:rPr>
                <a:t>eight parts = eighths</a:t>
              </a:r>
              <a:endParaRPr b="1" sz="1600">
                <a:solidFill>
                  <a:srgbClr val="00FF00"/>
                </a:solidFill>
                <a:latin typeface="Montserrat"/>
                <a:ea typeface="Montserrat"/>
                <a:cs typeface="Montserrat"/>
                <a:sym typeface="Montserrat"/>
              </a:endParaRPr>
            </a:p>
            <a:p>
              <a:pPr indent="0" lvl="0" marL="0" rtl="0" algn="ctr">
                <a:spcBef>
                  <a:spcPts val="0"/>
                </a:spcBef>
                <a:spcAft>
                  <a:spcPts val="0"/>
                </a:spcAft>
                <a:buNone/>
              </a:pPr>
              <a:r>
                <a:rPr b="1" lang="en" sz="1600">
                  <a:solidFill>
                    <a:srgbClr val="00FF00"/>
                  </a:solidFill>
                  <a:latin typeface="Montserrat"/>
                  <a:ea typeface="Montserrat"/>
                  <a:cs typeface="Montserrat"/>
                  <a:sym typeface="Montserrat"/>
                </a:rPr>
                <a:t>o</a:t>
              </a:r>
              <a:r>
                <a:rPr b="1" lang="en" sz="1600">
                  <a:solidFill>
                    <a:srgbClr val="00FF00"/>
                  </a:solidFill>
                  <a:latin typeface="Montserrat"/>
                  <a:ea typeface="Montserrat"/>
                  <a:cs typeface="Montserrat"/>
                  <a:sym typeface="Montserrat"/>
                </a:rPr>
                <a:t>ne part shaded</a:t>
              </a:r>
              <a:endParaRPr b="1" sz="1600">
                <a:solidFill>
                  <a:srgbClr val="00FF00"/>
                </a:solidFill>
                <a:latin typeface="Montserrat"/>
                <a:ea typeface="Montserrat"/>
                <a:cs typeface="Montserrat"/>
                <a:sym typeface="Montserrat"/>
              </a:endParaRPr>
            </a:p>
          </p:txBody>
        </p:sp>
        <p:pic>
          <p:nvPicPr>
            <p:cNvPr id="846" name="Google Shape;846;p101"/>
            <p:cNvPicPr preferRelativeResize="0"/>
            <p:nvPr/>
          </p:nvPicPr>
          <p:blipFill rotWithShape="1">
            <a:blip r:embed="rId4">
              <a:alphaModFix/>
            </a:blip>
            <a:srcRect b="11407" l="12500" r="17505" t="13590"/>
            <a:stretch/>
          </p:blipFill>
          <p:spPr>
            <a:xfrm>
              <a:off x="7441727" y="3510500"/>
              <a:ext cx="291287" cy="424500"/>
            </a:xfrm>
            <a:prstGeom prst="rect">
              <a:avLst/>
            </a:prstGeom>
            <a:noFill/>
            <a:ln>
              <a:noFill/>
            </a:ln>
          </p:spPr>
        </p:pic>
        <p:sp>
          <p:nvSpPr>
            <p:cNvPr id="847" name="Google Shape;847;p101"/>
            <p:cNvSpPr/>
            <p:nvPr/>
          </p:nvSpPr>
          <p:spPr>
            <a:xfrm>
              <a:off x="6140025" y="738925"/>
              <a:ext cx="646800" cy="808200"/>
            </a:xfrm>
            <a:prstGeom prst="rect">
              <a:avLst/>
            </a:prstGeom>
            <a:solidFill>
              <a:srgbClr val="00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48" name="Google Shape;848;p101"/>
            <p:cNvCxnSpPr/>
            <p:nvPr/>
          </p:nvCxnSpPr>
          <p:spPr>
            <a:xfrm>
              <a:off x="6798150" y="736650"/>
              <a:ext cx="0" cy="1628100"/>
            </a:xfrm>
            <a:prstGeom prst="straightConnector1">
              <a:avLst/>
            </a:prstGeom>
            <a:noFill/>
            <a:ln cap="flat" cmpd="sng" w="19050">
              <a:solidFill>
                <a:schemeClr val="dk2"/>
              </a:solidFill>
              <a:prstDash val="solid"/>
              <a:round/>
              <a:headEnd len="med" w="med" type="none"/>
              <a:tailEnd len="med" w="med" type="none"/>
            </a:ln>
          </p:spPr>
        </p:cxnSp>
        <p:cxnSp>
          <p:nvCxnSpPr>
            <p:cNvPr id="849" name="Google Shape;849;p101"/>
            <p:cNvCxnSpPr>
              <a:stCxn id="840" idx="3"/>
              <a:endCxn id="840" idx="1"/>
            </p:cNvCxnSpPr>
            <p:nvPr/>
          </p:nvCxnSpPr>
          <p:spPr>
            <a:xfrm rot="10800000">
              <a:off x="6128700" y="1550700"/>
              <a:ext cx="2677800" cy="0"/>
            </a:xfrm>
            <a:prstGeom prst="straightConnector1">
              <a:avLst/>
            </a:prstGeom>
            <a:noFill/>
            <a:ln cap="flat" cmpd="sng" w="19050">
              <a:solidFill>
                <a:schemeClr val="dk2"/>
              </a:solidFill>
              <a:prstDash val="solid"/>
              <a:round/>
              <a:headEnd len="med" w="med" type="none"/>
              <a:tailEnd len="med" w="med" type="none"/>
            </a:ln>
          </p:spPr>
        </p:cxnSp>
        <p:sp>
          <p:nvSpPr>
            <p:cNvPr id="850" name="Google Shape;850;p101"/>
            <p:cNvSpPr txBox="1"/>
            <p:nvPr/>
          </p:nvSpPr>
          <p:spPr>
            <a:xfrm>
              <a:off x="7250325" y="3091975"/>
              <a:ext cx="674100" cy="538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a:solidFill>
                    <a:schemeClr val="dk1"/>
                  </a:solidFill>
                  <a:highlight>
                    <a:schemeClr val="dk1"/>
                  </a:highlight>
                  <a:latin typeface="Lora SemiBold"/>
                  <a:ea typeface="Lora SemiBold"/>
                  <a:cs typeface="Lora SemiBold"/>
                  <a:sym typeface="Lora SemiBold"/>
                </a:rPr>
                <a:t>.</a:t>
              </a:r>
              <a:r>
                <a:rPr lang="en" sz="2200">
                  <a:solidFill>
                    <a:srgbClr val="434343"/>
                  </a:solidFill>
                  <a:highlight>
                    <a:schemeClr val="dk1"/>
                  </a:highlight>
                  <a:latin typeface="Lora SemiBold"/>
                  <a:ea typeface="Lora SemiBold"/>
                  <a:cs typeface="Lora SemiBold"/>
                  <a:sym typeface="Lora SemiBold"/>
                </a:rPr>
                <a:t> </a:t>
              </a:r>
              <a:r>
                <a:rPr lang="en" sz="2300">
                  <a:solidFill>
                    <a:srgbClr val="434343"/>
                  </a:solidFill>
                  <a:highlight>
                    <a:schemeClr val="dk1"/>
                  </a:highlight>
                  <a:latin typeface="Lora SemiBold"/>
                  <a:ea typeface="Lora SemiBold"/>
                  <a:cs typeface="Lora SemiBold"/>
                  <a:sym typeface="Lora SemiBold"/>
                </a:rPr>
                <a:t>1</a:t>
              </a:r>
              <a:r>
                <a:rPr lang="en" sz="2100">
                  <a:solidFill>
                    <a:srgbClr val="434343"/>
                  </a:solidFill>
                  <a:highlight>
                    <a:schemeClr val="dk1"/>
                  </a:highlight>
                  <a:latin typeface="Lora SemiBold"/>
                  <a:ea typeface="Lora SemiBold"/>
                  <a:cs typeface="Lora SemiBold"/>
                  <a:sym typeface="Lora SemiBold"/>
                </a:rPr>
                <a:t> </a:t>
              </a:r>
              <a:r>
                <a:rPr lang="en" sz="2000">
                  <a:solidFill>
                    <a:schemeClr val="dk1"/>
                  </a:solidFill>
                  <a:highlight>
                    <a:schemeClr val="dk1"/>
                  </a:highlight>
                  <a:latin typeface="Lora SemiBold"/>
                  <a:ea typeface="Lora SemiBold"/>
                  <a:cs typeface="Lora SemiBold"/>
                  <a:sym typeface="Lora SemiBold"/>
                </a:rPr>
                <a:t>.</a:t>
              </a:r>
              <a:endParaRPr sz="2000">
                <a:solidFill>
                  <a:schemeClr val="dk1"/>
                </a:solidFill>
                <a:highlight>
                  <a:schemeClr val="dk1"/>
                </a:highlight>
                <a:latin typeface="Lora SemiBold"/>
                <a:ea typeface="Lora SemiBold"/>
                <a:cs typeface="Lora SemiBold"/>
                <a:sym typeface="Lora SemiBold"/>
              </a:endParaRPr>
            </a:p>
          </p:txBody>
        </p:sp>
      </p:grpSp>
      <p:grpSp>
        <p:nvGrpSpPr>
          <p:cNvPr id="851" name="Google Shape;851;p101"/>
          <p:cNvGrpSpPr/>
          <p:nvPr/>
        </p:nvGrpSpPr>
        <p:grpSpPr>
          <a:xfrm>
            <a:off x="6306000" y="712950"/>
            <a:ext cx="2746750" cy="3240350"/>
            <a:chOff x="3224775" y="736650"/>
            <a:chExt cx="2746750" cy="3240350"/>
          </a:xfrm>
        </p:grpSpPr>
        <p:grpSp>
          <p:nvGrpSpPr>
            <p:cNvPr id="852" name="Google Shape;852;p101"/>
            <p:cNvGrpSpPr/>
            <p:nvPr/>
          </p:nvGrpSpPr>
          <p:grpSpPr>
            <a:xfrm>
              <a:off x="4187325" y="3168800"/>
              <a:ext cx="674100" cy="808200"/>
              <a:chOff x="478900" y="3050300"/>
              <a:chExt cx="674100" cy="808200"/>
            </a:xfrm>
          </p:grpSpPr>
          <p:sp>
            <p:nvSpPr>
              <p:cNvPr id="853" name="Google Shape;853;p101"/>
              <p:cNvSpPr/>
              <p:nvPr/>
            </p:nvSpPr>
            <p:spPr>
              <a:xfrm>
                <a:off x="478900" y="3050300"/>
                <a:ext cx="674100" cy="808200"/>
              </a:xfrm>
              <a:prstGeom prst="rect">
                <a:avLst/>
              </a:prstGeom>
              <a:solidFill>
                <a:srgbClr val="FFFFFF"/>
              </a:solidFill>
              <a:ln cap="flat" cmpd="sng" w="9525">
                <a:solidFill>
                  <a:srgbClr val="FFFFFF"/>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t/>
                </a:r>
                <a:endParaRPr/>
              </a:p>
            </p:txBody>
          </p:sp>
          <p:sp>
            <p:nvSpPr>
              <p:cNvPr id="854" name="Google Shape;854;p101"/>
              <p:cNvSpPr/>
              <p:nvPr/>
            </p:nvSpPr>
            <p:spPr>
              <a:xfrm>
                <a:off x="719200" y="3129050"/>
                <a:ext cx="193500" cy="1935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55" name="Google Shape;855;p101"/>
            <p:cNvSpPr/>
            <p:nvPr/>
          </p:nvSpPr>
          <p:spPr>
            <a:xfrm>
              <a:off x="3233100" y="736650"/>
              <a:ext cx="2677800" cy="1628100"/>
            </a:xfrm>
            <a:prstGeom prst="rect">
              <a:avLst/>
            </a:prstGeom>
            <a:solidFill>
              <a:schemeClr val="dk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6" name="Google Shape;856;p101"/>
            <p:cNvSpPr txBox="1"/>
            <p:nvPr/>
          </p:nvSpPr>
          <p:spPr>
            <a:xfrm>
              <a:off x="3293725" y="2424900"/>
              <a:ext cx="26778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solidFill>
                    <a:srgbClr val="0000FF"/>
                  </a:solidFill>
                  <a:latin typeface="Montserrat"/>
                  <a:ea typeface="Montserrat"/>
                  <a:cs typeface="Montserrat"/>
                  <a:sym typeface="Montserrat"/>
                </a:rPr>
                <a:t>five parts = fifths</a:t>
              </a:r>
              <a:endParaRPr b="1" sz="1600">
                <a:solidFill>
                  <a:srgbClr val="0000FF"/>
                </a:solidFill>
                <a:latin typeface="Montserrat"/>
                <a:ea typeface="Montserrat"/>
                <a:cs typeface="Montserrat"/>
                <a:sym typeface="Montserrat"/>
              </a:endParaRPr>
            </a:p>
            <a:p>
              <a:pPr indent="0" lvl="0" marL="0" rtl="0" algn="ctr">
                <a:spcBef>
                  <a:spcPts val="0"/>
                </a:spcBef>
                <a:spcAft>
                  <a:spcPts val="0"/>
                </a:spcAft>
                <a:buNone/>
              </a:pPr>
              <a:r>
                <a:rPr b="1" lang="en" sz="1600">
                  <a:solidFill>
                    <a:srgbClr val="0000FF"/>
                  </a:solidFill>
                  <a:latin typeface="Montserrat"/>
                  <a:ea typeface="Montserrat"/>
                  <a:cs typeface="Montserrat"/>
                  <a:sym typeface="Montserrat"/>
                </a:rPr>
                <a:t>o</a:t>
              </a:r>
              <a:r>
                <a:rPr b="1" lang="en" sz="1600">
                  <a:solidFill>
                    <a:srgbClr val="0000FF"/>
                  </a:solidFill>
                  <a:latin typeface="Montserrat"/>
                  <a:ea typeface="Montserrat"/>
                  <a:cs typeface="Montserrat"/>
                  <a:sym typeface="Montserrat"/>
                </a:rPr>
                <a:t>ne part shaded</a:t>
              </a:r>
              <a:endParaRPr b="1" sz="1600">
                <a:solidFill>
                  <a:srgbClr val="0000FF"/>
                </a:solidFill>
                <a:latin typeface="Montserrat"/>
                <a:ea typeface="Montserrat"/>
                <a:cs typeface="Montserrat"/>
                <a:sym typeface="Montserrat"/>
              </a:endParaRPr>
            </a:p>
          </p:txBody>
        </p:sp>
        <p:pic>
          <p:nvPicPr>
            <p:cNvPr id="857" name="Google Shape;857;p101"/>
            <p:cNvPicPr preferRelativeResize="0"/>
            <p:nvPr/>
          </p:nvPicPr>
          <p:blipFill rotWithShape="1">
            <a:blip r:embed="rId5">
              <a:alphaModFix/>
            </a:blip>
            <a:srcRect b="9560" l="18696" r="17904" t="9560"/>
            <a:stretch/>
          </p:blipFill>
          <p:spPr>
            <a:xfrm>
              <a:off x="4370850" y="3462225"/>
              <a:ext cx="307038" cy="472775"/>
            </a:xfrm>
            <a:prstGeom prst="rect">
              <a:avLst/>
            </a:prstGeom>
            <a:noFill/>
            <a:ln>
              <a:noFill/>
            </a:ln>
          </p:spPr>
        </p:pic>
        <p:cxnSp>
          <p:nvCxnSpPr>
            <p:cNvPr id="858" name="Google Shape;858;p101"/>
            <p:cNvCxnSpPr/>
            <p:nvPr/>
          </p:nvCxnSpPr>
          <p:spPr>
            <a:xfrm rot="10800000">
              <a:off x="3233100" y="2364750"/>
              <a:ext cx="2677800" cy="0"/>
            </a:xfrm>
            <a:prstGeom prst="straightConnector1">
              <a:avLst/>
            </a:prstGeom>
            <a:noFill/>
            <a:ln cap="flat" cmpd="sng" w="19050">
              <a:solidFill>
                <a:schemeClr val="dk2"/>
              </a:solidFill>
              <a:prstDash val="solid"/>
              <a:round/>
              <a:headEnd len="med" w="med" type="none"/>
              <a:tailEnd len="med" w="med" type="none"/>
            </a:ln>
          </p:spPr>
        </p:cxnSp>
        <p:cxnSp>
          <p:nvCxnSpPr>
            <p:cNvPr id="859" name="Google Shape;859;p101"/>
            <p:cNvCxnSpPr/>
            <p:nvPr/>
          </p:nvCxnSpPr>
          <p:spPr>
            <a:xfrm rot="10800000">
              <a:off x="3233100" y="736650"/>
              <a:ext cx="2677800" cy="0"/>
            </a:xfrm>
            <a:prstGeom prst="straightConnector1">
              <a:avLst/>
            </a:prstGeom>
            <a:noFill/>
            <a:ln cap="flat" cmpd="sng" w="19050">
              <a:solidFill>
                <a:schemeClr val="dk2"/>
              </a:solidFill>
              <a:prstDash val="solid"/>
              <a:round/>
              <a:headEnd len="med" w="med" type="none"/>
              <a:tailEnd len="med" w="med" type="none"/>
            </a:ln>
          </p:spPr>
        </p:cxnSp>
        <p:sp>
          <p:nvSpPr>
            <p:cNvPr id="860" name="Google Shape;860;p101"/>
            <p:cNvSpPr/>
            <p:nvPr/>
          </p:nvSpPr>
          <p:spPr>
            <a:xfrm rot="5400000">
              <a:off x="2690325" y="1273375"/>
              <a:ext cx="1616400" cy="547500"/>
            </a:xfrm>
            <a:prstGeom prst="rect">
              <a:avLst/>
            </a:prstGeom>
            <a:solidFill>
              <a:srgbClr val="0000FF"/>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1" name="Google Shape;861;p101"/>
            <p:cNvSpPr txBox="1"/>
            <p:nvPr/>
          </p:nvSpPr>
          <p:spPr>
            <a:xfrm>
              <a:off x="4187325" y="3091975"/>
              <a:ext cx="674100" cy="538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a:solidFill>
                    <a:schemeClr val="dk1"/>
                  </a:solidFill>
                  <a:highlight>
                    <a:schemeClr val="dk1"/>
                  </a:highlight>
                  <a:latin typeface="Lora SemiBold"/>
                  <a:ea typeface="Lora SemiBold"/>
                  <a:cs typeface="Lora SemiBold"/>
                  <a:sym typeface="Lora SemiBold"/>
                </a:rPr>
                <a:t>.</a:t>
              </a:r>
              <a:r>
                <a:rPr lang="en" sz="2200">
                  <a:solidFill>
                    <a:srgbClr val="434343"/>
                  </a:solidFill>
                  <a:highlight>
                    <a:schemeClr val="dk1"/>
                  </a:highlight>
                  <a:latin typeface="Lora SemiBold"/>
                  <a:ea typeface="Lora SemiBold"/>
                  <a:cs typeface="Lora SemiBold"/>
                  <a:sym typeface="Lora SemiBold"/>
                </a:rPr>
                <a:t> </a:t>
              </a:r>
              <a:r>
                <a:rPr lang="en" sz="2300">
                  <a:solidFill>
                    <a:srgbClr val="434343"/>
                  </a:solidFill>
                  <a:highlight>
                    <a:schemeClr val="dk1"/>
                  </a:highlight>
                  <a:latin typeface="Lora SemiBold"/>
                  <a:ea typeface="Lora SemiBold"/>
                  <a:cs typeface="Lora SemiBold"/>
                  <a:sym typeface="Lora SemiBold"/>
                </a:rPr>
                <a:t>1</a:t>
              </a:r>
              <a:r>
                <a:rPr lang="en" sz="2100">
                  <a:solidFill>
                    <a:srgbClr val="434343"/>
                  </a:solidFill>
                  <a:highlight>
                    <a:schemeClr val="dk1"/>
                  </a:highlight>
                  <a:latin typeface="Lora SemiBold"/>
                  <a:ea typeface="Lora SemiBold"/>
                  <a:cs typeface="Lora SemiBold"/>
                  <a:sym typeface="Lora SemiBold"/>
                </a:rPr>
                <a:t> </a:t>
              </a:r>
              <a:r>
                <a:rPr lang="en" sz="2000">
                  <a:solidFill>
                    <a:schemeClr val="dk1"/>
                  </a:solidFill>
                  <a:highlight>
                    <a:schemeClr val="dk1"/>
                  </a:highlight>
                  <a:latin typeface="Lora SemiBold"/>
                  <a:ea typeface="Lora SemiBold"/>
                  <a:cs typeface="Lora SemiBold"/>
                  <a:sym typeface="Lora SemiBold"/>
                </a:rPr>
                <a:t>.</a:t>
              </a:r>
              <a:endParaRPr sz="2000">
                <a:solidFill>
                  <a:schemeClr val="dk1"/>
                </a:solidFill>
                <a:highlight>
                  <a:schemeClr val="dk1"/>
                </a:highlight>
                <a:latin typeface="Lora SemiBold"/>
                <a:ea typeface="Lora SemiBold"/>
                <a:cs typeface="Lora SemiBold"/>
                <a:sym typeface="Lora SemiBold"/>
              </a:endParaRPr>
            </a:p>
          </p:txBody>
        </p:sp>
        <p:cxnSp>
          <p:nvCxnSpPr>
            <p:cNvPr id="862" name="Google Shape;862;p101"/>
            <p:cNvCxnSpPr/>
            <p:nvPr/>
          </p:nvCxnSpPr>
          <p:spPr>
            <a:xfrm>
              <a:off x="3771085" y="736650"/>
              <a:ext cx="0" cy="1628100"/>
            </a:xfrm>
            <a:prstGeom prst="straightConnector1">
              <a:avLst/>
            </a:prstGeom>
            <a:noFill/>
            <a:ln cap="flat" cmpd="sng" w="19050">
              <a:solidFill>
                <a:schemeClr val="dk2"/>
              </a:solidFill>
              <a:prstDash val="solid"/>
              <a:round/>
              <a:headEnd len="med" w="med" type="none"/>
              <a:tailEnd len="med" w="med" type="none"/>
            </a:ln>
          </p:spPr>
        </p:cxnSp>
        <p:cxnSp>
          <p:nvCxnSpPr>
            <p:cNvPr id="863" name="Google Shape;863;p101"/>
            <p:cNvCxnSpPr/>
            <p:nvPr/>
          </p:nvCxnSpPr>
          <p:spPr>
            <a:xfrm>
              <a:off x="4307070" y="736650"/>
              <a:ext cx="0" cy="1628100"/>
            </a:xfrm>
            <a:prstGeom prst="straightConnector1">
              <a:avLst/>
            </a:prstGeom>
            <a:noFill/>
            <a:ln cap="flat" cmpd="sng" w="19050">
              <a:solidFill>
                <a:schemeClr val="dk2"/>
              </a:solidFill>
              <a:prstDash val="solid"/>
              <a:round/>
              <a:headEnd len="med" w="med" type="none"/>
              <a:tailEnd len="med" w="med" type="none"/>
            </a:ln>
          </p:spPr>
        </p:cxnSp>
        <p:cxnSp>
          <p:nvCxnSpPr>
            <p:cNvPr id="864" name="Google Shape;864;p101"/>
            <p:cNvCxnSpPr/>
            <p:nvPr/>
          </p:nvCxnSpPr>
          <p:spPr>
            <a:xfrm>
              <a:off x="5379040" y="736650"/>
              <a:ext cx="0" cy="1628100"/>
            </a:xfrm>
            <a:prstGeom prst="straightConnector1">
              <a:avLst/>
            </a:prstGeom>
            <a:noFill/>
            <a:ln cap="flat" cmpd="sng" w="19050">
              <a:solidFill>
                <a:schemeClr val="dk2"/>
              </a:solidFill>
              <a:prstDash val="solid"/>
              <a:round/>
              <a:headEnd len="med" w="med" type="none"/>
              <a:tailEnd len="med" w="med" type="none"/>
            </a:ln>
          </p:spPr>
        </p:cxnSp>
        <p:cxnSp>
          <p:nvCxnSpPr>
            <p:cNvPr id="865" name="Google Shape;865;p101"/>
            <p:cNvCxnSpPr/>
            <p:nvPr/>
          </p:nvCxnSpPr>
          <p:spPr>
            <a:xfrm>
              <a:off x="5915025" y="736650"/>
              <a:ext cx="0" cy="1628100"/>
            </a:xfrm>
            <a:prstGeom prst="straightConnector1">
              <a:avLst/>
            </a:prstGeom>
            <a:noFill/>
            <a:ln cap="flat" cmpd="sng" w="19050">
              <a:solidFill>
                <a:schemeClr val="dk2"/>
              </a:solidFill>
              <a:prstDash val="solid"/>
              <a:round/>
              <a:headEnd len="med" w="med" type="none"/>
              <a:tailEnd len="med" w="med" type="none"/>
            </a:ln>
          </p:spPr>
        </p:cxnSp>
        <p:cxnSp>
          <p:nvCxnSpPr>
            <p:cNvPr id="866" name="Google Shape;866;p101"/>
            <p:cNvCxnSpPr/>
            <p:nvPr/>
          </p:nvCxnSpPr>
          <p:spPr>
            <a:xfrm>
              <a:off x="4843055" y="736650"/>
              <a:ext cx="0" cy="1628100"/>
            </a:xfrm>
            <a:prstGeom prst="straightConnector1">
              <a:avLst/>
            </a:prstGeom>
            <a:noFill/>
            <a:ln cap="flat" cmpd="sng" w="19050">
              <a:solidFill>
                <a:schemeClr val="dk2"/>
              </a:solidFill>
              <a:prstDash val="solid"/>
              <a:round/>
              <a:headEnd len="med" w="med" type="none"/>
              <a:tailEnd len="med" w="med" type="none"/>
            </a:ln>
          </p:spPr>
        </p:cxnSp>
      </p:grpSp>
      <p:sp>
        <p:nvSpPr>
          <p:cNvPr id="867" name="Google Shape;867;p101"/>
          <p:cNvSpPr txBox="1"/>
          <p:nvPr/>
        </p:nvSpPr>
        <p:spPr>
          <a:xfrm>
            <a:off x="5240200" y="4720750"/>
            <a:ext cx="3903900" cy="424500"/>
          </a:xfrm>
          <a:prstGeom prst="rect">
            <a:avLst/>
          </a:prstGeom>
          <a:gradFill>
            <a:gsLst>
              <a:gs pos="0">
                <a:srgbClr val="515151"/>
              </a:gs>
              <a:gs pos="100000">
                <a:srgbClr val="101010"/>
              </a:gs>
            </a:gsLst>
            <a:lin ang="5400012" scaled="0"/>
          </a:gra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rgbClr val="00FF00"/>
                </a:solidFill>
                <a:latin typeface="Varela Round"/>
                <a:ea typeface="Varela Round"/>
                <a:cs typeface="Varela Round"/>
                <a:sym typeface="Varela Round"/>
              </a:rPr>
              <a:t>Order from smallest to largest</a:t>
            </a:r>
            <a:endParaRPr b="1" sz="1800">
              <a:solidFill>
                <a:srgbClr val="00FF00"/>
              </a:solidFill>
              <a:latin typeface="Varela Round"/>
              <a:ea typeface="Varela Round"/>
              <a:cs typeface="Varela Round"/>
              <a:sym typeface="Varela Round"/>
            </a:endParaRPr>
          </a:p>
        </p:txBody>
      </p:sp>
      <p:sp>
        <p:nvSpPr>
          <p:cNvPr id="868" name="Google Shape;868;p101"/>
          <p:cNvSpPr txBox="1"/>
          <p:nvPr>
            <p:ph idx="4294967295" type="title"/>
          </p:nvPr>
        </p:nvSpPr>
        <p:spPr>
          <a:xfrm>
            <a:off x="311700" y="74250"/>
            <a:ext cx="8520600" cy="538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2520">
                <a:latin typeface="Luckiest Guy"/>
                <a:ea typeface="Luckiest Guy"/>
                <a:cs typeface="Luckiest Guy"/>
                <a:sym typeface="Luckiest Guy"/>
              </a:rPr>
              <a:t>Try</a:t>
            </a:r>
            <a:r>
              <a:rPr lang="en" sz="2520"/>
              <a:t>:</a:t>
            </a:r>
            <a:r>
              <a:rPr lang="en" sz="2520">
                <a:latin typeface="Montserrat"/>
                <a:ea typeface="Montserrat"/>
                <a:cs typeface="Montserrat"/>
                <a:sym typeface="Montserrat"/>
              </a:rPr>
              <a:t> </a:t>
            </a:r>
            <a:r>
              <a:rPr lang="en" sz="2220"/>
              <a:t>To order fractions</a:t>
            </a:r>
            <a:endParaRPr sz="2220"/>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51AB2A"/>
            </a:gs>
            <a:gs pos="100000">
              <a:srgbClr val="203E13"/>
            </a:gs>
          </a:gsLst>
          <a:path path="circle">
            <a:fillToRect b="50%" l="50%" r="50%" t="50%"/>
          </a:path>
          <a:tileRect/>
        </a:gradFill>
      </p:bgPr>
    </p:bg>
    <p:spTree>
      <p:nvGrpSpPr>
        <p:cNvPr id="872" name="Shape 872"/>
        <p:cNvGrpSpPr/>
        <p:nvPr/>
      </p:nvGrpSpPr>
      <p:grpSpPr>
        <a:xfrm>
          <a:off x="0" y="0"/>
          <a:ext cx="0" cy="0"/>
          <a:chOff x="0" y="0"/>
          <a:chExt cx="0" cy="0"/>
        </a:xfrm>
      </p:grpSpPr>
      <p:sp>
        <p:nvSpPr>
          <p:cNvPr id="873" name="Google Shape;873;p102"/>
          <p:cNvSpPr txBox="1"/>
          <p:nvPr>
            <p:ph idx="4294967295" type="title"/>
          </p:nvPr>
        </p:nvSpPr>
        <p:spPr>
          <a:xfrm>
            <a:off x="311700" y="74250"/>
            <a:ext cx="8520600" cy="8838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latin typeface="Luckiest Guy"/>
                <a:ea typeface="Luckiest Guy"/>
                <a:cs typeface="Luckiest Guy"/>
                <a:sym typeface="Luckiest Guy"/>
              </a:rPr>
              <a:t>Quick Check in</a:t>
            </a:r>
            <a:r>
              <a:rPr lang="en"/>
              <a:t> “Put a finger down” </a:t>
            </a:r>
            <a:endParaRPr/>
          </a:p>
          <a:p>
            <a:pPr indent="0" lvl="0" marL="0" rtl="0" algn="ctr">
              <a:spcBef>
                <a:spcPts val="0"/>
              </a:spcBef>
              <a:spcAft>
                <a:spcPts val="0"/>
              </a:spcAft>
              <a:buNone/>
            </a:pPr>
            <a:r>
              <a:rPr lang="en" sz="2688"/>
              <a:t>Objective #3 I can compare unit fractions</a:t>
            </a:r>
            <a:endParaRPr sz="2688"/>
          </a:p>
        </p:txBody>
      </p:sp>
      <p:pic>
        <p:nvPicPr>
          <p:cNvPr id="874" name="Google Shape;874;p102"/>
          <p:cNvPicPr preferRelativeResize="0"/>
          <p:nvPr/>
        </p:nvPicPr>
        <p:blipFill>
          <a:blip r:embed="rId3">
            <a:alphaModFix/>
          </a:blip>
          <a:stretch>
            <a:fillRect/>
          </a:stretch>
        </p:blipFill>
        <p:spPr>
          <a:xfrm>
            <a:off x="3337454" y="3462025"/>
            <a:ext cx="2469093" cy="1906371"/>
          </a:xfrm>
          <a:prstGeom prst="rect">
            <a:avLst/>
          </a:prstGeom>
          <a:noFill/>
          <a:ln>
            <a:noFill/>
          </a:ln>
        </p:spPr>
      </p:pic>
      <p:sp>
        <p:nvSpPr>
          <p:cNvPr id="875" name="Google Shape;875;p102"/>
          <p:cNvSpPr txBox="1"/>
          <p:nvPr/>
        </p:nvSpPr>
        <p:spPr>
          <a:xfrm>
            <a:off x="73650" y="999900"/>
            <a:ext cx="9070500" cy="32862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 sz="2100">
                <a:solidFill>
                  <a:schemeClr val="dk1"/>
                </a:solidFill>
                <a:latin typeface="Montserrat"/>
                <a:ea typeface="Montserrat"/>
                <a:cs typeface="Montserrat"/>
                <a:sym typeface="Montserrat"/>
              </a:rPr>
              <a:t>I can…</a:t>
            </a:r>
            <a:endParaRPr sz="2100">
              <a:solidFill>
                <a:schemeClr val="dk1"/>
              </a:solidFill>
              <a:latin typeface="Montserrat"/>
              <a:ea typeface="Montserrat"/>
              <a:cs typeface="Montserrat"/>
              <a:sym typeface="Montserrat"/>
            </a:endParaRPr>
          </a:p>
          <a:p>
            <a:pPr indent="-336550" lvl="0" marL="457200" rtl="0" algn="l">
              <a:lnSpc>
                <a:spcPct val="150000"/>
              </a:lnSpc>
              <a:spcBef>
                <a:spcPts val="0"/>
              </a:spcBef>
              <a:spcAft>
                <a:spcPts val="0"/>
              </a:spcAft>
              <a:buClr>
                <a:schemeClr val="dk1"/>
              </a:buClr>
              <a:buSzPts val="1700"/>
              <a:buFont typeface="Montserrat"/>
              <a:buChar char="●"/>
            </a:pPr>
            <a:r>
              <a:rPr lang="en" sz="1700">
                <a:solidFill>
                  <a:schemeClr val="dk1"/>
                </a:solidFill>
                <a:latin typeface="Montserrat"/>
                <a:ea typeface="Montserrat"/>
                <a:cs typeface="Montserrat"/>
                <a:sym typeface="Montserrat"/>
              </a:rPr>
              <a:t>Recognize when a unit fraction is larger or smaller than another, using modeling to help to see the difference.</a:t>
            </a:r>
            <a:endParaRPr sz="1700">
              <a:solidFill>
                <a:schemeClr val="dk1"/>
              </a:solidFill>
              <a:latin typeface="Montserrat"/>
              <a:ea typeface="Montserrat"/>
              <a:cs typeface="Montserrat"/>
              <a:sym typeface="Montserrat"/>
            </a:endParaRPr>
          </a:p>
          <a:p>
            <a:pPr indent="-336550" lvl="0" marL="457200" rtl="0" algn="l">
              <a:lnSpc>
                <a:spcPct val="150000"/>
              </a:lnSpc>
              <a:spcBef>
                <a:spcPts val="0"/>
              </a:spcBef>
              <a:spcAft>
                <a:spcPts val="0"/>
              </a:spcAft>
              <a:buClr>
                <a:schemeClr val="dk1"/>
              </a:buClr>
              <a:buSzPts val="1700"/>
              <a:buFont typeface="Montserrat"/>
              <a:buChar char="●"/>
            </a:pPr>
            <a:r>
              <a:rPr lang="en" sz="1700">
                <a:solidFill>
                  <a:schemeClr val="dk1"/>
                </a:solidFill>
                <a:latin typeface="Montserrat"/>
                <a:ea typeface="Montserrat"/>
                <a:cs typeface="Montserrat"/>
                <a:sym typeface="Montserrat"/>
              </a:rPr>
              <a:t>R</a:t>
            </a:r>
            <a:r>
              <a:rPr lang="en" sz="1700">
                <a:solidFill>
                  <a:schemeClr val="dk1"/>
                </a:solidFill>
                <a:latin typeface="Montserrat"/>
                <a:ea typeface="Montserrat"/>
                <a:cs typeface="Montserrat"/>
                <a:sym typeface="Montserrat"/>
              </a:rPr>
              <a:t>ecognize when one unit fraction is larger or smaller than another when they are only written in numeral form, based on what I have learned about unit fractions.</a:t>
            </a:r>
            <a:endParaRPr sz="1700">
              <a:solidFill>
                <a:schemeClr val="dk1"/>
              </a:solidFill>
              <a:latin typeface="Montserrat"/>
              <a:ea typeface="Montserrat"/>
              <a:cs typeface="Montserrat"/>
              <a:sym typeface="Montserrat"/>
            </a:endParaRPr>
          </a:p>
          <a:p>
            <a:pPr indent="-336550" lvl="0" marL="457200" rtl="0" algn="l">
              <a:lnSpc>
                <a:spcPct val="150000"/>
              </a:lnSpc>
              <a:spcBef>
                <a:spcPts val="0"/>
              </a:spcBef>
              <a:spcAft>
                <a:spcPts val="0"/>
              </a:spcAft>
              <a:buClr>
                <a:schemeClr val="dk1"/>
              </a:buClr>
              <a:buSzPts val="1700"/>
              <a:buFont typeface="Montserrat"/>
              <a:buChar char="●"/>
            </a:pPr>
            <a:r>
              <a:rPr lang="en" sz="1700">
                <a:solidFill>
                  <a:schemeClr val="dk1"/>
                </a:solidFill>
                <a:latin typeface="Montserrat"/>
                <a:ea typeface="Montserrat"/>
                <a:cs typeface="Montserrat"/>
                <a:sym typeface="Montserrat"/>
              </a:rPr>
              <a:t>Choose a unit fraction that is smaller than another, based on what I know about unit fractions.</a:t>
            </a:r>
            <a:endParaRPr sz="1700">
              <a:solidFill>
                <a:schemeClr val="dk1"/>
              </a:solidFill>
              <a:latin typeface="Montserrat"/>
              <a:ea typeface="Montserrat"/>
              <a:cs typeface="Montserrat"/>
              <a:sym typeface="Montserrat"/>
            </a:endParaRPr>
          </a:p>
        </p:txBody>
      </p:sp>
      <p:sp>
        <p:nvSpPr>
          <p:cNvPr id="876" name="Google Shape;876;p102"/>
          <p:cNvSpPr txBox="1"/>
          <p:nvPr/>
        </p:nvSpPr>
        <p:spPr>
          <a:xfrm>
            <a:off x="5589325" y="4720750"/>
            <a:ext cx="3555000" cy="424500"/>
          </a:xfrm>
          <a:prstGeom prst="rect">
            <a:avLst/>
          </a:prstGeom>
          <a:gradFill>
            <a:gsLst>
              <a:gs pos="0">
                <a:srgbClr val="515151"/>
              </a:gs>
              <a:gs pos="100000">
                <a:srgbClr val="101010"/>
              </a:gs>
            </a:gsLst>
            <a:lin ang="5400012" scaled="0"/>
          </a:gra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rgbClr val="00FF00"/>
                </a:solidFill>
                <a:latin typeface="Varela Round"/>
                <a:ea typeface="Varela Round"/>
                <a:cs typeface="Varela Round"/>
                <a:sym typeface="Varela Round"/>
              </a:rPr>
              <a:t>Put a finger down for every yes</a:t>
            </a:r>
            <a:endParaRPr b="1" sz="1800">
              <a:solidFill>
                <a:srgbClr val="00FF00"/>
              </a:solidFill>
              <a:latin typeface="Varela Round"/>
              <a:ea typeface="Varela Round"/>
              <a:cs typeface="Varela Round"/>
              <a:sym typeface="Varela Round"/>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4E29AA"/>
            </a:gs>
            <a:gs pos="100000">
              <a:srgbClr val="31196C"/>
            </a:gs>
          </a:gsLst>
          <a:path path="circle">
            <a:fillToRect b="50%" l="50%" r="50%" t="50%"/>
          </a:path>
          <a:tileRect/>
        </a:gradFill>
      </p:bgPr>
    </p:bg>
    <p:spTree>
      <p:nvGrpSpPr>
        <p:cNvPr id="880" name="Shape 880"/>
        <p:cNvGrpSpPr/>
        <p:nvPr/>
      </p:nvGrpSpPr>
      <p:grpSpPr>
        <a:xfrm>
          <a:off x="0" y="0"/>
          <a:ext cx="0" cy="0"/>
          <a:chOff x="0" y="0"/>
          <a:chExt cx="0" cy="0"/>
        </a:xfrm>
      </p:grpSpPr>
      <p:graphicFrame>
        <p:nvGraphicFramePr>
          <p:cNvPr id="881" name="Google Shape;881;p103"/>
          <p:cNvGraphicFramePr/>
          <p:nvPr/>
        </p:nvGraphicFramePr>
        <p:xfrm>
          <a:off x="237475" y="1503850"/>
          <a:ext cx="3000000" cy="3000000"/>
        </p:xfrm>
        <a:graphic>
          <a:graphicData uri="http://schemas.openxmlformats.org/drawingml/2006/table">
            <a:tbl>
              <a:tblPr>
                <a:noFill/>
                <a:tableStyleId>{3160FF18-65F1-41DD-B4FC-5231BF94CCF8}</a:tableStyleId>
              </a:tblPr>
              <a:tblGrid>
                <a:gridCol w="2592625"/>
                <a:gridCol w="3450225"/>
                <a:gridCol w="2477750"/>
              </a:tblGrid>
              <a:tr h="396200">
                <a:tc>
                  <a:txBody>
                    <a:bodyPr/>
                    <a:lstStyle/>
                    <a:p>
                      <a:pPr indent="0" lvl="0" marL="0" rtl="0" algn="ctr">
                        <a:spcBef>
                          <a:spcPts val="0"/>
                        </a:spcBef>
                        <a:spcAft>
                          <a:spcPts val="0"/>
                        </a:spcAft>
                        <a:buNone/>
                      </a:pPr>
                      <a:r>
                        <a:rPr b="1" lang="en">
                          <a:solidFill>
                            <a:srgbClr val="434343"/>
                          </a:solidFill>
                        </a:rPr>
                        <a:t>HYPER-LINK </a:t>
                      </a:r>
                      <a:endParaRPr b="1">
                        <a:solidFill>
                          <a:srgbClr val="434343"/>
                        </a:solidFill>
                        <a:latin typeface="Roboto"/>
                        <a:ea typeface="Roboto"/>
                        <a:cs typeface="Roboto"/>
                        <a:sym typeface="Roboto"/>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D9D9D9"/>
                    </a:solidFill>
                  </a:tcPr>
                </a:tc>
                <a:tc>
                  <a:txBody>
                    <a:bodyPr/>
                    <a:lstStyle/>
                    <a:p>
                      <a:pPr indent="0" lvl="0" marL="0" rtl="0" algn="ctr">
                        <a:spcBef>
                          <a:spcPts val="0"/>
                        </a:spcBef>
                        <a:spcAft>
                          <a:spcPts val="0"/>
                        </a:spcAft>
                        <a:buNone/>
                      </a:pPr>
                      <a:r>
                        <a:rPr b="1" lang="en">
                          <a:solidFill>
                            <a:srgbClr val="434343"/>
                          </a:solidFill>
                        </a:rPr>
                        <a:t>DIRECTIONS</a:t>
                      </a:r>
                      <a:endParaRPr b="1">
                        <a:solidFill>
                          <a:srgbClr val="434343"/>
                        </a:solidFill>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D9D9D9"/>
                    </a:solidFill>
                  </a:tcPr>
                </a:tc>
                <a:tc>
                  <a:txBody>
                    <a:bodyPr/>
                    <a:lstStyle/>
                    <a:p>
                      <a:pPr indent="0" lvl="0" marL="0" rtl="0" algn="ctr">
                        <a:spcBef>
                          <a:spcPts val="0"/>
                        </a:spcBef>
                        <a:spcAft>
                          <a:spcPts val="0"/>
                        </a:spcAft>
                        <a:buNone/>
                      </a:pPr>
                      <a:r>
                        <a:rPr b="1" lang="en">
                          <a:solidFill>
                            <a:srgbClr val="434343"/>
                          </a:solidFill>
                        </a:rPr>
                        <a:t>FOCUSES</a:t>
                      </a:r>
                      <a:endParaRPr b="1">
                        <a:solidFill>
                          <a:srgbClr val="434343"/>
                        </a:solidFill>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D9D9D9"/>
                    </a:solidFill>
                  </a:tcPr>
                </a:tc>
              </a:tr>
              <a:tr h="544225">
                <a:tc>
                  <a:txBody>
                    <a:bodyPr/>
                    <a:lstStyle/>
                    <a:p>
                      <a:pPr indent="0" lvl="0" marL="0" rtl="0" algn="l">
                        <a:lnSpc>
                          <a:spcPct val="150000"/>
                        </a:lnSpc>
                        <a:spcBef>
                          <a:spcPts val="0"/>
                        </a:spcBef>
                        <a:spcAft>
                          <a:spcPts val="0"/>
                        </a:spcAft>
                        <a:buNone/>
                      </a:pPr>
                      <a:r>
                        <a:rPr lang="en" sz="1600" u="sng">
                          <a:solidFill>
                            <a:srgbClr val="C191E8"/>
                          </a:solidFill>
                          <a:latin typeface="Montserrat SemiBold"/>
                          <a:ea typeface="Montserrat SemiBold"/>
                          <a:cs typeface="Montserrat SemiBold"/>
                          <a:sym typeface="Montserrat SemiBold"/>
                          <a:hlinkClick r:id="rId3">
                            <a:extLst>
                              <a:ext uri="{A12FA001-AC4F-418D-AE19-62706E023703}">
                                <ahyp:hlinkClr val="tx"/>
                              </a:ext>
                            </a:extLst>
                          </a:hlinkClick>
                        </a:rPr>
                        <a:t>Fraction Splat</a:t>
                      </a:r>
                      <a:endParaRPr sz="1600">
                        <a:solidFill>
                          <a:srgbClr val="C191E8"/>
                        </a:solidFill>
                        <a:latin typeface="Montserrat SemiBold"/>
                        <a:ea typeface="Montserrat SemiBold"/>
                        <a:cs typeface="Montserrat SemiBold"/>
                        <a:sym typeface="Montserrat SemiBold"/>
                      </a:endParaRPr>
                    </a:p>
                  </a:txBody>
                  <a:tcPr marT="0" marB="0"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l">
                        <a:lnSpc>
                          <a:spcPct val="150000"/>
                        </a:lnSpc>
                        <a:spcBef>
                          <a:spcPts val="0"/>
                        </a:spcBef>
                        <a:spcAft>
                          <a:spcPts val="0"/>
                        </a:spcAft>
                        <a:buNone/>
                      </a:pPr>
                      <a:r>
                        <a:rPr lang="en" sz="1600">
                          <a:solidFill>
                            <a:srgbClr val="FFFFFF"/>
                          </a:solidFill>
                          <a:latin typeface="Montserrat Medium"/>
                          <a:ea typeface="Montserrat Medium"/>
                          <a:cs typeface="Montserrat Medium"/>
                          <a:sym typeface="Montserrat Medium"/>
                        </a:rPr>
                        <a:t>Play first two levels.</a:t>
                      </a:r>
                      <a:endParaRPr sz="1600">
                        <a:solidFill>
                          <a:srgbClr val="FFFFFF"/>
                        </a:solidFill>
                        <a:latin typeface="Montserrat Medium"/>
                        <a:ea typeface="Montserrat Medium"/>
                        <a:cs typeface="Montserrat Medium"/>
                        <a:sym typeface="Montserrat Medium"/>
                      </a:endParaRPr>
                    </a:p>
                  </a:txBody>
                  <a:tcPr marT="0" marB="0"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a:solidFill>
                            <a:srgbClr val="FFFFFF"/>
                          </a:solidFill>
                          <a:latin typeface="Montserrat SemiBold"/>
                          <a:ea typeface="Montserrat SemiBold"/>
                          <a:cs typeface="Montserrat SemiBold"/>
                          <a:sym typeface="Montserrat SemiBold"/>
                        </a:rPr>
                        <a:t>Determining equality and number of parts</a:t>
                      </a:r>
                      <a:endParaRPr>
                        <a:solidFill>
                          <a:srgbClr val="FFFFFF"/>
                        </a:solidFill>
                        <a:latin typeface="Montserrat SemiBold"/>
                        <a:ea typeface="Montserrat SemiBold"/>
                        <a:cs typeface="Montserrat SemiBold"/>
                        <a:sym typeface="Montserrat SemiBold"/>
                      </a:endParaRPr>
                    </a:p>
                  </a:txBody>
                  <a:tcPr marT="0" marB="0"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r>
              <a:tr h="761950">
                <a:tc>
                  <a:txBody>
                    <a:bodyPr/>
                    <a:lstStyle/>
                    <a:p>
                      <a:pPr indent="0" lvl="0" marL="0" rtl="0" algn="l">
                        <a:spcBef>
                          <a:spcPts val="0"/>
                        </a:spcBef>
                        <a:spcAft>
                          <a:spcPts val="0"/>
                        </a:spcAft>
                        <a:buNone/>
                      </a:pPr>
                      <a:r>
                        <a:rPr lang="en" sz="1600" u="sng">
                          <a:solidFill>
                            <a:srgbClr val="C191E8"/>
                          </a:solidFill>
                          <a:latin typeface="Montserrat SemiBold"/>
                          <a:ea typeface="Montserrat SemiBold"/>
                          <a:cs typeface="Montserrat SemiBold"/>
                          <a:sym typeface="Montserrat SemiBold"/>
                          <a:hlinkClick r:id="rId4">
                            <a:extLst>
                              <a:ext uri="{A12FA001-AC4F-418D-AE19-62706E023703}">
                                <ahyp:hlinkClr val="tx"/>
                              </a:ext>
                            </a:extLst>
                          </a:hlinkClick>
                        </a:rPr>
                        <a:t>Equal parts</a:t>
                      </a:r>
                      <a:endParaRPr sz="1600">
                        <a:solidFill>
                          <a:srgbClr val="C191E8"/>
                        </a:solidFill>
                        <a:latin typeface="Montserrat SemiBold"/>
                        <a:ea typeface="Montserrat SemiBold"/>
                        <a:cs typeface="Montserrat SemiBold"/>
                        <a:sym typeface="Montserrat SemiBold"/>
                      </a:endParaRPr>
                    </a:p>
                  </a:txBody>
                  <a:tcPr marT="0" marB="0"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600">
                          <a:solidFill>
                            <a:srgbClr val="FFFFFF"/>
                          </a:solidFill>
                          <a:latin typeface="Montserrat Medium"/>
                          <a:ea typeface="Montserrat Medium"/>
                          <a:cs typeface="Montserrat Medium"/>
                          <a:sym typeface="Montserrat Medium"/>
                        </a:rPr>
                        <a:t>Select the shapes partitioned into equal parts.</a:t>
                      </a:r>
                      <a:endParaRPr sz="1600">
                        <a:solidFill>
                          <a:srgbClr val="FFFFFF"/>
                        </a:solidFill>
                        <a:latin typeface="Montserrat Medium"/>
                        <a:ea typeface="Montserrat Medium"/>
                        <a:cs typeface="Montserrat Medium"/>
                        <a:sym typeface="Montserrat Medium"/>
                      </a:endParaRPr>
                    </a:p>
                  </a:txBody>
                  <a:tcPr marT="0" marB="0"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a:solidFill>
                            <a:srgbClr val="FFFFFF"/>
                          </a:solidFill>
                          <a:latin typeface="Montserrat SemiBold"/>
                          <a:ea typeface="Montserrat SemiBold"/>
                          <a:cs typeface="Montserrat SemiBold"/>
                          <a:sym typeface="Montserrat SemiBold"/>
                        </a:rPr>
                        <a:t>Determining equality parts</a:t>
                      </a:r>
                      <a:endParaRPr>
                        <a:solidFill>
                          <a:srgbClr val="FFFFFF"/>
                        </a:solidFill>
                        <a:latin typeface="Montserrat SemiBold"/>
                        <a:ea typeface="Montserrat SemiBold"/>
                        <a:cs typeface="Montserrat SemiBold"/>
                        <a:sym typeface="Montserrat SemiBold"/>
                      </a:endParaRPr>
                    </a:p>
                  </a:txBody>
                  <a:tcPr marT="0" marB="0"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r>
              <a:tr h="761950">
                <a:tc>
                  <a:txBody>
                    <a:bodyPr/>
                    <a:lstStyle/>
                    <a:p>
                      <a:pPr indent="0" lvl="0" marL="0" rtl="0" algn="l">
                        <a:lnSpc>
                          <a:spcPct val="150000"/>
                        </a:lnSpc>
                        <a:spcBef>
                          <a:spcPts val="0"/>
                        </a:spcBef>
                        <a:spcAft>
                          <a:spcPts val="0"/>
                        </a:spcAft>
                        <a:buNone/>
                      </a:pPr>
                      <a:r>
                        <a:rPr lang="en" sz="1600" u="sng">
                          <a:solidFill>
                            <a:srgbClr val="C191E8"/>
                          </a:solidFill>
                          <a:latin typeface="Montserrat SemiBold"/>
                          <a:ea typeface="Montserrat SemiBold"/>
                          <a:cs typeface="Montserrat SemiBold"/>
                          <a:sym typeface="Montserrat SemiBold"/>
                          <a:hlinkClick r:id="rId5">
                            <a:extLst>
                              <a:ext uri="{A12FA001-AC4F-418D-AE19-62706E023703}">
                                <ahyp:hlinkClr val="tx"/>
                              </a:ext>
                            </a:extLst>
                          </a:hlinkClick>
                        </a:rPr>
                        <a:t>Fractions of the Shapes</a:t>
                      </a:r>
                      <a:endParaRPr sz="1600">
                        <a:solidFill>
                          <a:srgbClr val="C191E8"/>
                        </a:solidFill>
                        <a:latin typeface="Montserrat SemiBold"/>
                        <a:ea typeface="Montserrat SemiBold"/>
                        <a:cs typeface="Montserrat SemiBold"/>
                        <a:sym typeface="Montserrat SemiBold"/>
                      </a:endParaRPr>
                    </a:p>
                  </a:txBody>
                  <a:tcPr marT="0" marB="0"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600">
                          <a:solidFill>
                            <a:srgbClr val="FFFFFF"/>
                          </a:solidFill>
                          <a:latin typeface="Montserrat Medium"/>
                          <a:ea typeface="Montserrat Medium"/>
                          <a:cs typeface="Montserrat Medium"/>
                          <a:sym typeface="Montserrat Medium"/>
                        </a:rPr>
                        <a:t>Choose the partitioned shape that answers the question.</a:t>
                      </a:r>
                      <a:endParaRPr sz="1600">
                        <a:solidFill>
                          <a:srgbClr val="FFFFFF"/>
                        </a:solidFill>
                        <a:latin typeface="Montserrat Medium"/>
                        <a:ea typeface="Montserrat Medium"/>
                        <a:cs typeface="Montserrat Medium"/>
                        <a:sym typeface="Montserrat Medium"/>
                      </a:endParaRPr>
                    </a:p>
                  </a:txBody>
                  <a:tcPr marT="0" marB="0"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a:solidFill>
                            <a:srgbClr val="FFFFFF"/>
                          </a:solidFill>
                          <a:latin typeface="Montserrat SemiBold"/>
                          <a:ea typeface="Montserrat SemiBold"/>
                          <a:cs typeface="Montserrat SemiBold"/>
                          <a:sym typeface="Montserrat SemiBold"/>
                        </a:rPr>
                        <a:t>Naming the fractional unit by counting parts</a:t>
                      </a:r>
                      <a:endParaRPr>
                        <a:solidFill>
                          <a:srgbClr val="FFFFFF"/>
                        </a:solidFill>
                        <a:latin typeface="Montserrat SemiBold"/>
                        <a:ea typeface="Montserrat SemiBold"/>
                        <a:cs typeface="Montserrat SemiBold"/>
                        <a:sym typeface="Montserrat SemiBold"/>
                      </a:endParaRPr>
                    </a:p>
                  </a:txBody>
                  <a:tcPr marT="0" marB="0"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r>
              <a:tr h="761950">
                <a:tc>
                  <a:txBody>
                    <a:bodyPr/>
                    <a:lstStyle/>
                    <a:p>
                      <a:pPr indent="0" lvl="0" marL="0" rtl="0" algn="l">
                        <a:spcBef>
                          <a:spcPts val="0"/>
                        </a:spcBef>
                        <a:spcAft>
                          <a:spcPts val="0"/>
                        </a:spcAft>
                        <a:buNone/>
                      </a:pPr>
                      <a:r>
                        <a:rPr lang="en" sz="1600" u="sng">
                          <a:solidFill>
                            <a:srgbClr val="C191E8"/>
                          </a:solidFill>
                          <a:latin typeface="Montserrat SemiBold"/>
                          <a:ea typeface="Montserrat SemiBold"/>
                          <a:cs typeface="Montserrat SemiBold"/>
                          <a:sym typeface="Montserrat SemiBold"/>
                          <a:hlinkClick r:id="rId6">
                            <a:extLst>
                              <a:ext uri="{A12FA001-AC4F-418D-AE19-62706E023703}">
                                <ahyp:hlinkClr val="tx"/>
                              </a:ext>
                            </a:extLst>
                          </a:hlinkClick>
                        </a:rPr>
                        <a:t>Fractions up to one-fourth</a:t>
                      </a:r>
                      <a:endParaRPr sz="1600">
                        <a:solidFill>
                          <a:srgbClr val="C191E8"/>
                        </a:solidFill>
                        <a:latin typeface="Montserrat SemiBold"/>
                        <a:ea typeface="Montserrat SemiBold"/>
                        <a:cs typeface="Montserrat SemiBold"/>
                        <a:sym typeface="Montserrat SemiBold"/>
                      </a:endParaRPr>
                    </a:p>
                  </a:txBody>
                  <a:tcPr marT="0" marB="0"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sz="1600">
                          <a:solidFill>
                            <a:srgbClr val="FFFFFF"/>
                          </a:solidFill>
                          <a:latin typeface="Montserrat Medium"/>
                          <a:ea typeface="Montserrat Medium"/>
                          <a:cs typeface="Montserrat Medium"/>
                          <a:sym typeface="Montserrat Medium"/>
                        </a:rPr>
                        <a:t>Select the fraction that answers the question.</a:t>
                      </a:r>
                      <a:endParaRPr sz="1600">
                        <a:solidFill>
                          <a:srgbClr val="FFFFFF"/>
                        </a:solidFill>
                        <a:latin typeface="Montserrat Medium"/>
                        <a:ea typeface="Montserrat Medium"/>
                        <a:cs typeface="Montserrat Medium"/>
                        <a:sym typeface="Montserrat Medium"/>
                      </a:endParaRPr>
                    </a:p>
                  </a:txBody>
                  <a:tcPr marT="0" marB="0"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a:solidFill>
                            <a:srgbClr val="FFFFFF"/>
                          </a:solidFill>
                          <a:latin typeface="Montserrat SemiBold"/>
                          <a:ea typeface="Montserrat SemiBold"/>
                          <a:cs typeface="Montserrat SemiBold"/>
                          <a:sym typeface="Montserrat SemiBold"/>
                        </a:rPr>
                        <a:t>Expressing fractions in fractional notation</a:t>
                      </a:r>
                      <a:endParaRPr>
                        <a:solidFill>
                          <a:srgbClr val="FFFFFF"/>
                        </a:solidFill>
                        <a:latin typeface="Montserrat SemiBold"/>
                        <a:ea typeface="Montserrat SemiBold"/>
                        <a:cs typeface="Montserrat SemiBold"/>
                        <a:sym typeface="Montserrat SemiBold"/>
                      </a:endParaRPr>
                    </a:p>
                  </a:txBody>
                  <a:tcPr marT="0" marB="0"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r>
            </a:tbl>
          </a:graphicData>
        </a:graphic>
      </p:graphicFrame>
      <p:sp>
        <p:nvSpPr>
          <p:cNvPr id="882" name="Google Shape;882;p103"/>
          <p:cNvSpPr txBox="1"/>
          <p:nvPr>
            <p:ph idx="4294967295" type="title"/>
          </p:nvPr>
        </p:nvSpPr>
        <p:spPr>
          <a:xfrm>
            <a:off x="311700" y="-1950"/>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FFFFFF"/>
                </a:solidFill>
                <a:latin typeface="Luckiest Guy"/>
                <a:ea typeface="Luckiest Guy"/>
                <a:cs typeface="Luckiest Guy"/>
                <a:sym typeface="Luckiest Guy"/>
              </a:rPr>
              <a:t>InDIVIDUAL OR PARTNER PRACTICE</a:t>
            </a:r>
            <a:r>
              <a:rPr lang="en">
                <a:solidFill>
                  <a:srgbClr val="FFFFFF"/>
                </a:solidFill>
              </a:rPr>
              <a:t>: Fractional units</a:t>
            </a:r>
            <a:endParaRPr>
              <a:solidFill>
                <a:srgbClr val="FFFFFF"/>
              </a:solidFill>
            </a:endParaRPr>
          </a:p>
        </p:txBody>
      </p:sp>
      <p:sp>
        <p:nvSpPr>
          <p:cNvPr id="883" name="Google Shape;883;p103"/>
          <p:cNvSpPr txBox="1"/>
          <p:nvPr/>
        </p:nvSpPr>
        <p:spPr>
          <a:xfrm>
            <a:off x="311700" y="442725"/>
            <a:ext cx="8520600" cy="4002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b="1" lang="en" u="sng">
                <a:solidFill>
                  <a:srgbClr val="FFFFFF"/>
                </a:solidFill>
                <a:latin typeface="Montserrat"/>
                <a:ea typeface="Montserrat"/>
                <a:cs typeface="Montserrat"/>
                <a:sym typeface="Montserrat"/>
              </a:rPr>
              <a:t>Objective statement #1: I can count and name fractional units of a partitioned shape</a:t>
            </a:r>
            <a:endParaRPr b="1" u="sng">
              <a:solidFill>
                <a:srgbClr val="FFFFFF"/>
              </a:solidFill>
              <a:latin typeface="Montserrat"/>
              <a:ea typeface="Montserrat"/>
              <a:cs typeface="Montserrat"/>
              <a:sym typeface="Montserrat"/>
            </a:endParaRPr>
          </a:p>
        </p:txBody>
      </p:sp>
      <p:sp>
        <p:nvSpPr>
          <p:cNvPr id="884" name="Google Shape;884;p103"/>
          <p:cNvSpPr txBox="1"/>
          <p:nvPr/>
        </p:nvSpPr>
        <p:spPr>
          <a:xfrm>
            <a:off x="337350" y="764950"/>
            <a:ext cx="84693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100">
                <a:solidFill>
                  <a:srgbClr val="FFFFFF"/>
                </a:solidFill>
                <a:latin typeface="Montserrat"/>
                <a:ea typeface="Montserrat"/>
                <a:cs typeface="Montserrat"/>
                <a:sym typeface="Montserrat"/>
              </a:rPr>
              <a:t>How to do it</a:t>
            </a:r>
            <a:r>
              <a:rPr lang="en" sz="1100">
                <a:solidFill>
                  <a:srgbClr val="FFFFFF"/>
                </a:solidFill>
                <a:latin typeface="Montserrat Medium"/>
                <a:ea typeface="Montserrat Medium"/>
                <a:cs typeface="Montserrat Medium"/>
                <a:sym typeface="Montserrat Medium"/>
              </a:rPr>
              <a:t>:</a:t>
            </a:r>
            <a:r>
              <a:rPr b="1" lang="en" sz="1200">
                <a:solidFill>
                  <a:srgbClr val="FFFFFF"/>
                </a:solidFill>
                <a:latin typeface="Montserrat"/>
                <a:ea typeface="Montserrat"/>
                <a:cs typeface="Montserrat"/>
                <a:sym typeface="Montserrat"/>
              </a:rPr>
              <a:t> </a:t>
            </a:r>
            <a:r>
              <a:rPr lang="en" sz="1200">
                <a:solidFill>
                  <a:srgbClr val="FFFFFF"/>
                </a:solidFill>
                <a:latin typeface="Montserrat"/>
                <a:ea typeface="Montserrat"/>
                <a:cs typeface="Montserrat"/>
                <a:sym typeface="Montserrat"/>
              </a:rPr>
              <a:t>Each link will take you to a different game or set of review questions. Answer questions until you feel that you have mastered the concept. If you struggle at first, keep trying until you get 3 in a row correct. Complete on your own or with one classmate.</a:t>
            </a:r>
            <a:endParaRPr sz="1200">
              <a:solidFill>
                <a:srgbClr val="FFFFFF"/>
              </a:solidFill>
              <a:latin typeface="Montserrat"/>
              <a:ea typeface="Montserrat"/>
              <a:cs typeface="Montserrat"/>
              <a:sym typeface="Montserrat"/>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4E29AA"/>
            </a:gs>
            <a:gs pos="100000">
              <a:srgbClr val="31196C"/>
            </a:gs>
          </a:gsLst>
          <a:path path="circle">
            <a:fillToRect b="50%" l="50%" r="50%" t="50%"/>
          </a:path>
          <a:tileRect/>
        </a:gradFill>
      </p:bgPr>
    </p:bg>
    <p:spTree>
      <p:nvGrpSpPr>
        <p:cNvPr id="888" name="Shape 888"/>
        <p:cNvGrpSpPr/>
        <p:nvPr/>
      </p:nvGrpSpPr>
      <p:grpSpPr>
        <a:xfrm>
          <a:off x="0" y="0"/>
          <a:ext cx="0" cy="0"/>
          <a:chOff x="0" y="0"/>
          <a:chExt cx="0" cy="0"/>
        </a:xfrm>
      </p:grpSpPr>
      <p:graphicFrame>
        <p:nvGraphicFramePr>
          <p:cNvPr id="889" name="Google Shape;889;p104"/>
          <p:cNvGraphicFramePr/>
          <p:nvPr/>
        </p:nvGraphicFramePr>
        <p:xfrm>
          <a:off x="1087363" y="1755660"/>
          <a:ext cx="3000000" cy="3000000"/>
        </p:xfrm>
        <a:graphic>
          <a:graphicData uri="http://schemas.openxmlformats.org/drawingml/2006/table">
            <a:tbl>
              <a:tblPr>
                <a:noFill/>
                <a:tableStyleId>{3160FF18-65F1-41DD-B4FC-5231BF94CCF8}</a:tableStyleId>
              </a:tblPr>
              <a:tblGrid>
                <a:gridCol w="1290975"/>
                <a:gridCol w="5678300"/>
              </a:tblGrid>
              <a:tr h="245400">
                <a:tc>
                  <a:txBody>
                    <a:bodyPr/>
                    <a:lstStyle/>
                    <a:p>
                      <a:pPr indent="0" lvl="0" marL="0" rtl="0" algn="ctr">
                        <a:spcBef>
                          <a:spcPts val="0"/>
                        </a:spcBef>
                        <a:spcAft>
                          <a:spcPts val="0"/>
                        </a:spcAft>
                        <a:buNone/>
                      </a:pPr>
                      <a:r>
                        <a:rPr b="1" lang="en" sz="1200">
                          <a:solidFill>
                            <a:srgbClr val="434343"/>
                          </a:solidFill>
                          <a:latin typeface="Montserrat"/>
                          <a:ea typeface="Montserrat"/>
                          <a:cs typeface="Montserrat"/>
                          <a:sym typeface="Montserrat"/>
                        </a:rPr>
                        <a:t>ACTIVITY TYPE</a:t>
                      </a:r>
                      <a:endParaRPr b="1" sz="1200">
                        <a:solidFill>
                          <a:srgbClr val="434343"/>
                        </a:solidFill>
                        <a:latin typeface="Montserrat"/>
                        <a:ea typeface="Montserrat"/>
                        <a:cs typeface="Montserrat"/>
                        <a:sym typeface="Montserrat"/>
                      </a:endParaRPr>
                    </a:p>
                  </a:txBody>
                  <a:tcPr marT="0" marB="0" marR="0" marL="0"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D9D9D9"/>
                    </a:solidFill>
                  </a:tcPr>
                </a:tc>
                <a:tc>
                  <a:txBody>
                    <a:bodyPr/>
                    <a:lstStyle/>
                    <a:p>
                      <a:pPr indent="0" lvl="0" marL="0" rtl="0" algn="ctr">
                        <a:spcBef>
                          <a:spcPts val="0"/>
                        </a:spcBef>
                        <a:spcAft>
                          <a:spcPts val="0"/>
                        </a:spcAft>
                        <a:buNone/>
                      </a:pPr>
                      <a:r>
                        <a:rPr b="1" lang="en" sz="1600">
                          <a:solidFill>
                            <a:srgbClr val="434343"/>
                          </a:solidFill>
                          <a:latin typeface="Montserrat"/>
                          <a:ea typeface="Montserrat"/>
                          <a:cs typeface="Montserrat"/>
                          <a:sym typeface="Montserrat"/>
                        </a:rPr>
                        <a:t>DIRECTIONS</a:t>
                      </a:r>
                      <a:endParaRPr b="1" sz="1600">
                        <a:solidFill>
                          <a:srgbClr val="434343"/>
                        </a:solidFill>
                        <a:latin typeface="Montserrat"/>
                        <a:ea typeface="Montserrat"/>
                        <a:cs typeface="Montserrat"/>
                        <a:sym typeface="Montserrat"/>
                      </a:endParaRPr>
                    </a:p>
                  </a:txBody>
                  <a:tcPr marT="0" marB="0" marR="0" marL="0"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D9D9D9"/>
                    </a:solidFill>
                  </a:tcPr>
                </a:tc>
              </a:tr>
              <a:tr h="975325">
                <a:tc>
                  <a:txBody>
                    <a:bodyPr/>
                    <a:lstStyle/>
                    <a:p>
                      <a:pPr indent="0" lvl="0" marL="0" rtl="0" algn="l">
                        <a:lnSpc>
                          <a:spcPct val="150000"/>
                        </a:lnSpc>
                        <a:spcBef>
                          <a:spcPts val="0"/>
                        </a:spcBef>
                        <a:spcAft>
                          <a:spcPts val="0"/>
                        </a:spcAft>
                        <a:buNone/>
                      </a:pPr>
                      <a:r>
                        <a:rPr b="1" lang="en">
                          <a:solidFill>
                            <a:srgbClr val="FFFFFF"/>
                          </a:solidFill>
                        </a:rPr>
                        <a:t>DISCUSSION</a:t>
                      </a:r>
                      <a:endParaRPr sz="1500">
                        <a:solidFill>
                          <a:srgbClr val="FFFFFF"/>
                        </a:solidFill>
                        <a:latin typeface="Montserrat SemiBold"/>
                        <a:ea typeface="Montserrat SemiBold"/>
                        <a:cs typeface="Montserrat SemiBold"/>
                        <a:sym typeface="Montserrat SemiBold"/>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l">
                        <a:lnSpc>
                          <a:spcPct val="150000"/>
                        </a:lnSpc>
                        <a:spcBef>
                          <a:spcPts val="0"/>
                        </a:spcBef>
                        <a:spcAft>
                          <a:spcPts val="0"/>
                        </a:spcAft>
                        <a:buNone/>
                      </a:pPr>
                      <a:r>
                        <a:rPr lang="en" sz="1300">
                          <a:solidFill>
                            <a:srgbClr val="FFFFFF"/>
                          </a:solidFill>
                          <a:latin typeface="Montserrat Medium"/>
                          <a:ea typeface="Montserrat Medium"/>
                          <a:cs typeface="Montserrat Medium"/>
                          <a:sym typeface="Montserrat Medium"/>
                        </a:rPr>
                        <a:t>Review the infographic </a:t>
                      </a:r>
                      <a:r>
                        <a:rPr lang="en" sz="1300" u="sng">
                          <a:solidFill>
                            <a:schemeClr val="hlink"/>
                          </a:solidFill>
                          <a:latin typeface="Montserrat Medium"/>
                          <a:ea typeface="Montserrat Medium"/>
                          <a:cs typeface="Montserrat Medium"/>
                          <a:sym typeface="Montserrat Medium"/>
                          <a:hlinkClick r:id="rId3"/>
                        </a:rPr>
                        <a:t>What Are Your Odds of Becoming a Millionaire?</a:t>
                      </a:r>
                      <a:r>
                        <a:rPr lang="en" sz="1300">
                          <a:solidFill>
                            <a:srgbClr val="FFFFFF"/>
                          </a:solidFill>
                          <a:latin typeface="Montserrat Medium"/>
                          <a:ea typeface="Montserrat Medium"/>
                          <a:cs typeface="Montserrat Medium"/>
                          <a:sym typeface="Montserrat Medium"/>
                        </a:rPr>
                        <a:t>. Have a discussion focused on one or more of the provided question sets.</a:t>
                      </a:r>
                      <a:endParaRPr sz="1300">
                        <a:solidFill>
                          <a:srgbClr val="FFFFFF"/>
                        </a:solidFill>
                        <a:latin typeface="Montserrat Medium"/>
                        <a:ea typeface="Montserrat Medium"/>
                        <a:cs typeface="Montserrat Medium"/>
                        <a:sym typeface="Montserrat Medium"/>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r>
              <a:tr h="716250">
                <a:tc>
                  <a:txBody>
                    <a:bodyPr/>
                    <a:lstStyle/>
                    <a:p>
                      <a:pPr indent="0" lvl="0" marL="0" rtl="0" algn="l">
                        <a:lnSpc>
                          <a:spcPct val="150000"/>
                        </a:lnSpc>
                        <a:spcBef>
                          <a:spcPts val="0"/>
                        </a:spcBef>
                        <a:spcAft>
                          <a:spcPts val="0"/>
                        </a:spcAft>
                        <a:buNone/>
                      </a:pPr>
                      <a:r>
                        <a:rPr b="1" lang="en">
                          <a:solidFill>
                            <a:srgbClr val="FFFFFF"/>
                          </a:solidFill>
                        </a:rPr>
                        <a:t>GAME</a:t>
                      </a:r>
                      <a:endParaRPr sz="1500">
                        <a:solidFill>
                          <a:srgbClr val="C191E8"/>
                        </a:solidFill>
                        <a:latin typeface="Montserrat SemiBold"/>
                        <a:ea typeface="Montserrat SemiBold"/>
                        <a:cs typeface="Montserrat SemiBold"/>
                        <a:sym typeface="Montserrat SemiBold"/>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l">
                        <a:lnSpc>
                          <a:spcPct val="150000"/>
                        </a:lnSpc>
                        <a:spcBef>
                          <a:spcPts val="0"/>
                        </a:spcBef>
                        <a:spcAft>
                          <a:spcPts val="0"/>
                        </a:spcAft>
                        <a:buNone/>
                      </a:pPr>
                      <a:r>
                        <a:rPr lang="en" sz="1300">
                          <a:solidFill>
                            <a:srgbClr val="FFFFFF"/>
                          </a:solidFill>
                          <a:latin typeface="Montserrat Medium"/>
                          <a:ea typeface="Montserrat Medium"/>
                          <a:cs typeface="Montserrat Medium"/>
                          <a:sym typeface="Montserrat Medium"/>
                        </a:rPr>
                        <a:t>An opportunity to play with your new fraction knowledge in the styles of some familiar commercially-sold games.</a:t>
                      </a:r>
                      <a:endParaRPr sz="1300">
                        <a:solidFill>
                          <a:srgbClr val="FFFFFF"/>
                        </a:solidFill>
                        <a:latin typeface="Montserrat Medium"/>
                        <a:ea typeface="Montserrat Medium"/>
                        <a:cs typeface="Montserrat Medium"/>
                        <a:sym typeface="Montserrat Medium"/>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r>
            </a:tbl>
          </a:graphicData>
        </a:graphic>
      </p:graphicFrame>
      <p:sp>
        <p:nvSpPr>
          <p:cNvPr id="890" name="Google Shape;890;p104"/>
          <p:cNvSpPr txBox="1"/>
          <p:nvPr>
            <p:ph idx="4294967295" type="title"/>
          </p:nvPr>
        </p:nvSpPr>
        <p:spPr>
          <a:xfrm>
            <a:off x="311700" y="-1950"/>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FFFFFF"/>
                </a:solidFill>
                <a:latin typeface="Luckiest Guy"/>
                <a:ea typeface="Luckiest Guy"/>
                <a:cs typeface="Luckiest Guy"/>
                <a:sym typeface="Luckiest Guy"/>
              </a:rPr>
              <a:t>Small group</a:t>
            </a:r>
            <a:r>
              <a:rPr lang="en">
                <a:solidFill>
                  <a:srgbClr val="FFFFFF"/>
                </a:solidFill>
                <a:latin typeface="Luckiest Guy"/>
                <a:ea typeface="Luckiest Guy"/>
                <a:cs typeface="Luckiest Guy"/>
                <a:sym typeface="Luckiest Guy"/>
              </a:rPr>
              <a:t> activities</a:t>
            </a:r>
            <a:r>
              <a:rPr lang="en">
                <a:solidFill>
                  <a:srgbClr val="FFFFFF"/>
                </a:solidFill>
              </a:rPr>
              <a:t>: Fractional units</a:t>
            </a:r>
            <a:endParaRPr>
              <a:solidFill>
                <a:srgbClr val="FFFFFF"/>
              </a:solidFill>
            </a:endParaRPr>
          </a:p>
        </p:txBody>
      </p:sp>
      <p:sp>
        <p:nvSpPr>
          <p:cNvPr id="891" name="Google Shape;891;p104"/>
          <p:cNvSpPr txBox="1"/>
          <p:nvPr/>
        </p:nvSpPr>
        <p:spPr>
          <a:xfrm>
            <a:off x="311700" y="442725"/>
            <a:ext cx="8520600" cy="4002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b="1" lang="en" u="sng">
                <a:solidFill>
                  <a:srgbClr val="FFFFFF"/>
                </a:solidFill>
                <a:latin typeface="Montserrat"/>
                <a:ea typeface="Montserrat"/>
                <a:cs typeface="Montserrat"/>
                <a:sym typeface="Montserrat"/>
              </a:rPr>
              <a:t>Objective statement #3: I can compare unit fractions</a:t>
            </a:r>
            <a:endParaRPr b="1" u="sng">
              <a:solidFill>
                <a:srgbClr val="FFFFFF"/>
              </a:solidFill>
              <a:latin typeface="Montserrat"/>
              <a:ea typeface="Montserrat"/>
              <a:cs typeface="Montserrat"/>
              <a:sym typeface="Montserrat"/>
            </a:endParaRPr>
          </a:p>
        </p:txBody>
      </p:sp>
      <p:sp>
        <p:nvSpPr>
          <p:cNvPr id="892" name="Google Shape;892;p104"/>
          <p:cNvSpPr txBox="1"/>
          <p:nvPr/>
        </p:nvSpPr>
        <p:spPr>
          <a:xfrm>
            <a:off x="382013" y="798350"/>
            <a:ext cx="84693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100">
                <a:solidFill>
                  <a:srgbClr val="FFFFFF"/>
                </a:solidFill>
                <a:latin typeface="Montserrat"/>
                <a:ea typeface="Montserrat"/>
                <a:cs typeface="Montserrat"/>
                <a:sym typeface="Montserrat"/>
              </a:rPr>
              <a:t>How to do it</a:t>
            </a:r>
            <a:r>
              <a:rPr lang="en" sz="1100">
                <a:solidFill>
                  <a:srgbClr val="FFFFFF"/>
                </a:solidFill>
                <a:latin typeface="Montserrat Medium"/>
                <a:ea typeface="Montserrat Medium"/>
                <a:cs typeface="Montserrat Medium"/>
                <a:sym typeface="Montserrat Medium"/>
              </a:rPr>
              <a:t>:</a:t>
            </a:r>
            <a:r>
              <a:rPr b="1" lang="en" sz="1200">
                <a:solidFill>
                  <a:srgbClr val="FFFFFF"/>
                </a:solidFill>
                <a:latin typeface="Montserrat"/>
                <a:ea typeface="Montserrat"/>
                <a:cs typeface="Montserrat"/>
                <a:sym typeface="Montserrat"/>
              </a:rPr>
              <a:t> </a:t>
            </a:r>
            <a:r>
              <a:rPr lang="en" sz="1200">
                <a:solidFill>
                  <a:srgbClr val="FFFFFF"/>
                </a:solidFill>
                <a:latin typeface="Montserrat"/>
                <a:ea typeface="Montserrat"/>
                <a:cs typeface="Montserrat"/>
                <a:sym typeface="Montserrat"/>
              </a:rPr>
              <a:t>Choose an activity to complete with a classmate or small group of classmates</a:t>
            </a:r>
            <a:r>
              <a:rPr lang="en" sz="1200">
                <a:solidFill>
                  <a:srgbClr val="FFFFFF"/>
                </a:solidFill>
                <a:latin typeface="Montserrat"/>
                <a:ea typeface="Montserrat"/>
                <a:cs typeface="Montserrat"/>
                <a:sym typeface="Montserrat"/>
              </a:rPr>
              <a:t>. List of activities and directions are found </a:t>
            </a:r>
            <a:r>
              <a:rPr lang="en" sz="1200">
                <a:solidFill>
                  <a:srgbClr val="FFFFFF"/>
                </a:solidFill>
                <a:latin typeface="Montserrat"/>
                <a:ea typeface="Montserrat"/>
                <a:cs typeface="Montserrat"/>
                <a:sym typeface="Montserrat"/>
              </a:rPr>
              <a:t>here</a:t>
            </a:r>
            <a:r>
              <a:rPr lang="en" sz="1200">
                <a:solidFill>
                  <a:srgbClr val="FFFFFF"/>
                </a:solidFill>
                <a:latin typeface="Montserrat"/>
                <a:ea typeface="Montserrat"/>
                <a:cs typeface="Montserrat"/>
                <a:sym typeface="Montserrat"/>
              </a:rPr>
              <a:t>.</a:t>
            </a:r>
            <a:endParaRPr sz="1200">
              <a:solidFill>
                <a:srgbClr val="FFFFFF"/>
              </a:solidFill>
              <a:latin typeface="Montserrat"/>
              <a:ea typeface="Montserrat"/>
              <a:cs typeface="Montserrat"/>
              <a:sym typeface="Montserrat"/>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gradFill>
          <a:gsLst>
            <a:gs pos="0">
              <a:srgbClr val="E900FF">
                <a:alpha val="91764"/>
              </a:srgbClr>
            </a:gs>
            <a:gs pos="100000">
              <a:srgbClr val="80008C"/>
            </a:gs>
          </a:gsLst>
          <a:path path="circle">
            <a:fillToRect b="50%" l="50%" r="50%" t="50%"/>
          </a:path>
          <a:tileRect/>
        </a:gradFill>
      </p:bgPr>
    </p:bg>
    <p:spTree>
      <p:nvGrpSpPr>
        <p:cNvPr id="896" name="Shape 896"/>
        <p:cNvGrpSpPr/>
        <p:nvPr/>
      </p:nvGrpSpPr>
      <p:grpSpPr>
        <a:xfrm>
          <a:off x="0" y="0"/>
          <a:ext cx="0" cy="0"/>
          <a:chOff x="0" y="0"/>
          <a:chExt cx="0" cy="0"/>
        </a:xfrm>
      </p:grpSpPr>
      <p:graphicFrame>
        <p:nvGraphicFramePr>
          <p:cNvPr id="897" name="Google Shape;897;p105"/>
          <p:cNvGraphicFramePr/>
          <p:nvPr/>
        </p:nvGraphicFramePr>
        <p:xfrm>
          <a:off x="169038" y="1775375"/>
          <a:ext cx="3000000" cy="3000000"/>
        </p:xfrm>
        <a:graphic>
          <a:graphicData uri="http://schemas.openxmlformats.org/drawingml/2006/table">
            <a:tbl>
              <a:tblPr>
                <a:noFill/>
                <a:tableStyleId>{3160FF18-65F1-41DD-B4FC-5231BF94CCF8}</a:tableStyleId>
              </a:tblPr>
              <a:tblGrid>
                <a:gridCol w="1654800"/>
                <a:gridCol w="2343725"/>
                <a:gridCol w="3060550"/>
                <a:gridCol w="1746850"/>
              </a:tblGrid>
              <a:tr h="449350">
                <a:tc>
                  <a:txBody>
                    <a:bodyPr/>
                    <a:lstStyle/>
                    <a:p>
                      <a:pPr indent="0" lvl="0" marL="0" rtl="0" algn="ctr">
                        <a:spcBef>
                          <a:spcPts val="0"/>
                        </a:spcBef>
                        <a:spcAft>
                          <a:spcPts val="0"/>
                        </a:spcAft>
                        <a:buNone/>
                      </a:pPr>
                      <a:r>
                        <a:rPr b="1" lang="en" sz="1500">
                          <a:solidFill>
                            <a:srgbClr val="FF00FF"/>
                          </a:solidFill>
                          <a:latin typeface="Montserrat"/>
                          <a:ea typeface="Montserrat"/>
                          <a:cs typeface="Montserrat"/>
                          <a:sym typeface="Montserrat"/>
                        </a:rPr>
                        <a:t>Fractional unit</a:t>
                      </a:r>
                      <a:endParaRPr b="1" sz="1500">
                        <a:solidFill>
                          <a:srgbClr val="FF00FF"/>
                        </a:solidFill>
                        <a:latin typeface="Montserrat"/>
                        <a:ea typeface="Montserrat"/>
                        <a:cs typeface="Montserrat"/>
                        <a:sym typeface="Montserrat"/>
                      </a:endParaRPr>
                    </a:p>
                  </a:txBody>
                  <a:tcPr marT="91425" marB="91425" marR="91425" marL="91425" anchor="b">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tcPr>
                </a:tc>
                <a:tc gridSpan="2">
                  <a:txBody>
                    <a:bodyPr/>
                    <a:lstStyle/>
                    <a:p>
                      <a:pPr indent="0" lvl="0" marL="0" rtl="0" algn="ctr">
                        <a:spcBef>
                          <a:spcPts val="0"/>
                        </a:spcBef>
                        <a:spcAft>
                          <a:spcPts val="0"/>
                        </a:spcAft>
                        <a:buNone/>
                      </a:pPr>
                      <a:r>
                        <a:rPr b="1" lang="en" sz="1700">
                          <a:solidFill>
                            <a:srgbClr val="00FFFF"/>
                          </a:solidFill>
                          <a:latin typeface="Montserrat"/>
                          <a:ea typeface="Montserrat"/>
                          <a:cs typeface="Montserrat"/>
                          <a:sym typeface="Montserrat"/>
                        </a:rPr>
                        <a:t>FILL IN THE BLANK STATEMENTS</a:t>
                      </a:r>
                      <a:endParaRPr b="1" sz="1800">
                        <a:solidFill>
                          <a:srgbClr val="00FFFF"/>
                        </a:solidFill>
                        <a:latin typeface="Montserrat"/>
                        <a:ea typeface="Montserrat"/>
                        <a:cs typeface="Montserrat"/>
                        <a:sym typeface="Montserrat"/>
                      </a:endParaRPr>
                    </a:p>
                  </a:txBody>
                  <a:tcPr marT="91425" marB="91425" marR="91425" marL="91425" anchor="b">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tcPr>
                </a:tc>
                <a:tc hMerge="1"/>
                <a:tc>
                  <a:txBody>
                    <a:bodyPr/>
                    <a:lstStyle/>
                    <a:p>
                      <a:pPr indent="0" lvl="0" marL="0" rtl="0" algn="ctr">
                        <a:spcBef>
                          <a:spcPts val="0"/>
                        </a:spcBef>
                        <a:spcAft>
                          <a:spcPts val="0"/>
                        </a:spcAft>
                        <a:buNone/>
                      </a:pPr>
                      <a:r>
                        <a:rPr b="1" lang="en" sz="1700">
                          <a:solidFill>
                            <a:srgbClr val="0EE27B"/>
                          </a:solidFill>
                          <a:latin typeface="Montserrat"/>
                          <a:ea typeface="Montserrat"/>
                          <a:cs typeface="Montserrat"/>
                          <a:sym typeface="Montserrat"/>
                        </a:rPr>
                        <a:t>Answer</a:t>
                      </a:r>
                      <a:endParaRPr b="1" sz="1700">
                        <a:solidFill>
                          <a:srgbClr val="0EE27B"/>
                        </a:solidFill>
                        <a:latin typeface="Montserrat"/>
                        <a:ea typeface="Montserrat"/>
                        <a:cs typeface="Montserrat"/>
                        <a:sym typeface="Montserrat"/>
                      </a:endParaRPr>
                    </a:p>
                  </a:txBody>
                  <a:tcPr marT="91425" marB="91425" marR="91425" marL="91425" anchor="b">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tcPr>
                </a:tc>
              </a:tr>
              <a:tr h="408625">
                <a:tc rowSpan="3">
                  <a:txBody>
                    <a:bodyPr/>
                    <a:lstStyle/>
                    <a:p>
                      <a:pPr indent="0" lvl="0" marL="0" rtl="0" algn="l">
                        <a:spcBef>
                          <a:spcPts val="0"/>
                        </a:spcBef>
                        <a:spcAft>
                          <a:spcPts val="0"/>
                        </a:spcAft>
                        <a:buNone/>
                      </a:pPr>
                      <a:r>
                        <a:t/>
                      </a:r>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tcPr>
                </a:tc>
                <a:tc gridSpan="2" rowSpan="2">
                  <a:txBody>
                    <a:bodyPr/>
                    <a:lstStyle/>
                    <a:p>
                      <a:pPr indent="0" lvl="0" marL="0" rtl="0" algn="l">
                        <a:lnSpc>
                          <a:spcPct val="115000"/>
                        </a:lnSpc>
                        <a:spcBef>
                          <a:spcPts val="0"/>
                        </a:spcBef>
                        <a:spcAft>
                          <a:spcPts val="0"/>
                        </a:spcAft>
                        <a:buNone/>
                      </a:pPr>
                      <a:r>
                        <a:rPr b="1" lang="en" sz="1700">
                          <a:solidFill>
                            <a:schemeClr val="dk1"/>
                          </a:solidFill>
                          <a:latin typeface="Roboto"/>
                          <a:ea typeface="Roboto"/>
                          <a:cs typeface="Roboto"/>
                          <a:sym typeface="Roboto"/>
                        </a:rPr>
                        <a:t>This fraction’s whole unit has been partitioned into ____ (how many?) parts.</a:t>
                      </a:r>
                      <a:endParaRPr sz="1700">
                        <a:solidFill>
                          <a:schemeClr val="dk1"/>
                        </a:solidFill>
                        <a:latin typeface="Roboto"/>
                        <a:ea typeface="Roboto"/>
                        <a:cs typeface="Roboto"/>
                        <a:sym typeface="Roboto"/>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tcPr>
                </a:tc>
                <a:tc rowSpan="2" hMerge="1"/>
                <a:tc rowSpan="2">
                  <a:txBody>
                    <a:bodyPr/>
                    <a:lstStyle/>
                    <a:p>
                      <a:pPr indent="0" lvl="0" marL="0" rtl="0" algn="l">
                        <a:spcBef>
                          <a:spcPts val="0"/>
                        </a:spcBef>
                        <a:spcAft>
                          <a:spcPts val="0"/>
                        </a:spcAft>
                        <a:buNone/>
                      </a:pPr>
                      <a:r>
                        <a:t/>
                      </a:r>
                      <a:endParaRPr sz="1800">
                        <a:latin typeface="Roboto"/>
                        <a:ea typeface="Roboto"/>
                        <a:cs typeface="Roboto"/>
                        <a:sym typeface="Roboto"/>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tcPr>
                </a:tc>
              </a:tr>
              <a:tr h="524250">
                <a:tc vMerge="1"/>
                <a:tc gridSpan="2" vMerge="1"/>
                <a:tc hMerge="1" vMerge="1"/>
                <a:tc vMerge="1"/>
              </a:tr>
              <a:tr h="818900">
                <a:tc vMerge="1"/>
                <a:tc gridSpan="2">
                  <a:txBody>
                    <a:bodyPr/>
                    <a:lstStyle/>
                    <a:p>
                      <a:pPr indent="0" lvl="0" marL="0" rtl="0" algn="l">
                        <a:lnSpc>
                          <a:spcPct val="150000"/>
                        </a:lnSpc>
                        <a:spcBef>
                          <a:spcPts val="0"/>
                        </a:spcBef>
                        <a:spcAft>
                          <a:spcPts val="0"/>
                        </a:spcAft>
                        <a:buNone/>
                      </a:pPr>
                      <a:r>
                        <a:rPr b="1" lang="en" sz="1700">
                          <a:solidFill>
                            <a:schemeClr val="dk1"/>
                          </a:solidFill>
                          <a:latin typeface="Roboto"/>
                          <a:ea typeface="Roboto"/>
                          <a:cs typeface="Roboto"/>
                          <a:sym typeface="Roboto"/>
                        </a:rPr>
                        <a:t>This fractional unit is called one-_________.</a:t>
                      </a:r>
                      <a:endParaRPr sz="1700">
                        <a:solidFill>
                          <a:schemeClr val="dk1"/>
                        </a:solidFill>
                        <a:latin typeface="Roboto"/>
                        <a:ea typeface="Roboto"/>
                        <a:cs typeface="Roboto"/>
                        <a:sym typeface="Roboto"/>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tcPr>
                </a:tc>
                <a:tc hMerge="1"/>
                <a:tc>
                  <a:txBody>
                    <a:bodyPr/>
                    <a:lstStyle/>
                    <a:p>
                      <a:pPr indent="0" lvl="0" marL="0" rtl="0" algn="l">
                        <a:spcBef>
                          <a:spcPts val="0"/>
                        </a:spcBef>
                        <a:spcAft>
                          <a:spcPts val="0"/>
                        </a:spcAft>
                        <a:buNone/>
                      </a:pPr>
                      <a:r>
                        <a:t/>
                      </a:r>
                      <a:endParaRPr sz="1800">
                        <a:latin typeface="Roboto"/>
                        <a:ea typeface="Roboto"/>
                        <a:cs typeface="Roboto"/>
                        <a:sym typeface="Roboto"/>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tcPr>
                </a:tc>
              </a:tr>
            </a:tbl>
          </a:graphicData>
        </a:graphic>
      </p:graphicFrame>
      <p:sp>
        <p:nvSpPr>
          <p:cNvPr id="898" name="Google Shape;898;p105"/>
          <p:cNvSpPr txBox="1"/>
          <p:nvPr/>
        </p:nvSpPr>
        <p:spPr>
          <a:xfrm>
            <a:off x="820350" y="629725"/>
            <a:ext cx="7503300" cy="424500"/>
          </a:xfrm>
          <a:prstGeom prst="rect">
            <a:avLst/>
          </a:prstGeom>
          <a:noFill/>
          <a:ln>
            <a:noFill/>
          </a:ln>
        </p:spPr>
        <p:txBody>
          <a:bodyPr anchorCtr="0" anchor="t" bIns="91425" lIns="91425" spcFirstLastPara="1" rIns="91425" wrap="square" tIns="91425">
            <a:noAutofit/>
          </a:bodyPr>
          <a:lstStyle/>
          <a:p>
            <a:pPr indent="0" lvl="0" marL="0" rtl="0" algn="ctr">
              <a:lnSpc>
                <a:spcPct val="150000"/>
              </a:lnSpc>
              <a:spcBef>
                <a:spcPts val="0"/>
              </a:spcBef>
              <a:spcAft>
                <a:spcPts val="0"/>
              </a:spcAft>
              <a:buNone/>
            </a:pPr>
            <a:r>
              <a:rPr b="1" lang="en" sz="1700" u="sng">
                <a:solidFill>
                  <a:schemeClr val="dk1"/>
                </a:solidFill>
                <a:latin typeface="Montserrat"/>
                <a:ea typeface="Montserrat"/>
                <a:cs typeface="Montserrat"/>
                <a:sym typeface="Montserrat"/>
              </a:rPr>
              <a:t>Objective statement #1: I can count and name fractional units</a:t>
            </a:r>
            <a:endParaRPr sz="1150" u="sng">
              <a:solidFill>
                <a:srgbClr val="1C1C1C"/>
              </a:solidFill>
              <a:latin typeface="Montserrat"/>
              <a:ea typeface="Montserrat"/>
              <a:cs typeface="Montserrat"/>
              <a:sym typeface="Montserrat"/>
            </a:endParaRPr>
          </a:p>
        </p:txBody>
      </p:sp>
      <p:sp>
        <p:nvSpPr>
          <p:cNvPr id="899" name="Google Shape;899;p105"/>
          <p:cNvSpPr txBox="1"/>
          <p:nvPr/>
        </p:nvSpPr>
        <p:spPr>
          <a:xfrm>
            <a:off x="5823825" y="4720750"/>
            <a:ext cx="3320100" cy="424500"/>
          </a:xfrm>
          <a:prstGeom prst="rect">
            <a:avLst/>
          </a:prstGeom>
          <a:gradFill>
            <a:gsLst>
              <a:gs pos="0">
                <a:srgbClr val="515151"/>
              </a:gs>
              <a:gs pos="100000">
                <a:srgbClr val="101010"/>
              </a:gs>
            </a:gsLst>
            <a:lin ang="5400012" scaled="0"/>
          </a:gra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solidFill>
                  <a:srgbClr val="BC61D8"/>
                </a:solidFill>
                <a:latin typeface="Varela Round"/>
                <a:ea typeface="Varela Round"/>
                <a:cs typeface="Varela Round"/>
                <a:sym typeface="Varela Round"/>
              </a:rPr>
              <a:t>Answer questions on your own</a:t>
            </a:r>
            <a:endParaRPr b="1" sz="1600">
              <a:solidFill>
                <a:srgbClr val="BC61D8"/>
              </a:solidFill>
              <a:latin typeface="Varela Round"/>
              <a:ea typeface="Varela Round"/>
              <a:cs typeface="Varela Round"/>
              <a:sym typeface="Varela Round"/>
            </a:endParaRPr>
          </a:p>
        </p:txBody>
      </p:sp>
      <p:sp>
        <p:nvSpPr>
          <p:cNvPr id="900" name="Google Shape;900;p105"/>
          <p:cNvSpPr txBox="1"/>
          <p:nvPr/>
        </p:nvSpPr>
        <p:spPr>
          <a:xfrm>
            <a:off x="889200" y="934525"/>
            <a:ext cx="7365600" cy="6468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000"/>
              </a:spcAft>
              <a:buNone/>
            </a:pPr>
            <a:r>
              <a:rPr b="1" lang="en" sz="1200">
                <a:solidFill>
                  <a:srgbClr val="FFFFFF"/>
                </a:solidFill>
                <a:latin typeface="Montserrat"/>
                <a:ea typeface="Montserrat"/>
                <a:cs typeface="Montserrat"/>
                <a:sym typeface="Montserrat"/>
              </a:rPr>
              <a:t>How to do it: </a:t>
            </a:r>
            <a:r>
              <a:rPr lang="en" sz="1200">
                <a:solidFill>
                  <a:srgbClr val="FFFFFF"/>
                </a:solidFill>
                <a:latin typeface="Montserrat Medium"/>
                <a:ea typeface="Montserrat Medium"/>
                <a:cs typeface="Montserrat Medium"/>
                <a:sym typeface="Montserrat Medium"/>
              </a:rPr>
              <a:t>Fill in the blanks of the following statements. The statements are about the fraction 1/2</a:t>
            </a:r>
            <a:r>
              <a:rPr lang="en" sz="1500">
                <a:solidFill>
                  <a:srgbClr val="FFFFFF"/>
                </a:solidFill>
                <a:latin typeface="Montserrat Medium"/>
                <a:ea typeface="Montserrat Medium"/>
                <a:cs typeface="Montserrat Medium"/>
                <a:sym typeface="Montserrat Medium"/>
              </a:rPr>
              <a:t>.</a:t>
            </a:r>
            <a:endParaRPr sz="1250" u="sng">
              <a:solidFill>
                <a:srgbClr val="FFFFFF"/>
              </a:solidFill>
              <a:latin typeface="Montserrat"/>
              <a:ea typeface="Montserrat"/>
              <a:cs typeface="Montserrat"/>
              <a:sym typeface="Montserrat"/>
            </a:endParaRPr>
          </a:p>
        </p:txBody>
      </p:sp>
      <p:sp>
        <p:nvSpPr>
          <p:cNvPr id="901" name="Google Shape;901;p105"/>
          <p:cNvSpPr txBox="1"/>
          <p:nvPr>
            <p:ph idx="4294967295" type="title"/>
          </p:nvPr>
        </p:nvSpPr>
        <p:spPr>
          <a:xfrm>
            <a:off x="311700" y="7425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Luckiest Guy"/>
                <a:ea typeface="Luckiest Guy"/>
                <a:cs typeface="Luckiest Guy"/>
                <a:sym typeface="Luckiest Guy"/>
              </a:rPr>
              <a:t>Post-test</a:t>
            </a:r>
            <a:endParaRPr>
              <a:solidFill>
                <a:srgbClr val="FFFFFF"/>
              </a:solidFill>
            </a:endParaRPr>
          </a:p>
        </p:txBody>
      </p:sp>
      <p:pic>
        <p:nvPicPr>
          <p:cNvPr id="902" name="Google Shape;902;p105"/>
          <p:cNvPicPr preferRelativeResize="0"/>
          <p:nvPr/>
        </p:nvPicPr>
        <p:blipFill>
          <a:blip r:embed="rId3">
            <a:alphaModFix/>
          </a:blip>
          <a:stretch>
            <a:fillRect/>
          </a:stretch>
        </p:blipFill>
        <p:spPr>
          <a:xfrm>
            <a:off x="533400" y="2305350"/>
            <a:ext cx="956991" cy="1595000"/>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gradFill>
          <a:gsLst>
            <a:gs pos="0">
              <a:srgbClr val="F882C7">
                <a:alpha val="57647"/>
              </a:srgbClr>
            </a:gs>
            <a:gs pos="100000">
              <a:srgbClr val="C80477"/>
            </a:gs>
          </a:gsLst>
          <a:path path="circle">
            <a:fillToRect b="50%" l="50%" r="50%" t="50%"/>
          </a:path>
          <a:tileRect/>
        </a:gradFill>
      </p:bgPr>
    </p:bg>
    <p:spTree>
      <p:nvGrpSpPr>
        <p:cNvPr id="201" name="Shape 201"/>
        <p:cNvGrpSpPr/>
        <p:nvPr/>
      </p:nvGrpSpPr>
      <p:grpSpPr>
        <a:xfrm>
          <a:off x="0" y="0"/>
          <a:ext cx="0" cy="0"/>
          <a:chOff x="0" y="0"/>
          <a:chExt cx="0" cy="0"/>
        </a:xfrm>
      </p:grpSpPr>
      <p:sp>
        <p:nvSpPr>
          <p:cNvPr id="202" name="Google Shape;202;p61"/>
          <p:cNvSpPr txBox="1"/>
          <p:nvPr/>
        </p:nvSpPr>
        <p:spPr>
          <a:xfrm>
            <a:off x="5502400" y="4720750"/>
            <a:ext cx="3641400" cy="424500"/>
          </a:xfrm>
          <a:prstGeom prst="rect">
            <a:avLst/>
          </a:prstGeom>
          <a:gradFill>
            <a:gsLst>
              <a:gs pos="0">
                <a:srgbClr val="515151"/>
              </a:gs>
              <a:gs pos="100000">
                <a:srgbClr val="101010"/>
              </a:gs>
            </a:gsLst>
            <a:lin ang="5400012" scaled="0"/>
          </a:gra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solidFill>
                  <a:srgbClr val="F40E94"/>
                </a:solidFill>
                <a:latin typeface="Varela Round"/>
                <a:ea typeface="Varela Round"/>
                <a:cs typeface="Varela Round"/>
                <a:sym typeface="Varela Round"/>
              </a:rPr>
              <a:t>Review these concepts if necessary</a:t>
            </a:r>
            <a:endParaRPr b="1" sz="1600">
              <a:solidFill>
                <a:srgbClr val="F40E94"/>
              </a:solidFill>
              <a:latin typeface="Varela Round"/>
              <a:ea typeface="Varela Round"/>
              <a:cs typeface="Varela Round"/>
              <a:sym typeface="Varela Round"/>
            </a:endParaRPr>
          </a:p>
        </p:txBody>
      </p:sp>
      <p:graphicFrame>
        <p:nvGraphicFramePr>
          <p:cNvPr id="203" name="Google Shape;203;p61"/>
          <p:cNvGraphicFramePr/>
          <p:nvPr/>
        </p:nvGraphicFramePr>
        <p:xfrm>
          <a:off x="568575" y="768875"/>
          <a:ext cx="3000000" cy="3000000"/>
        </p:xfrm>
        <a:graphic>
          <a:graphicData uri="http://schemas.openxmlformats.org/drawingml/2006/table">
            <a:tbl>
              <a:tblPr>
                <a:noFill/>
                <a:tableStyleId>{3160FF18-65F1-41DD-B4FC-5231BF94CCF8}</a:tableStyleId>
              </a:tblPr>
              <a:tblGrid>
                <a:gridCol w="2610200"/>
                <a:gridCol w="2681725"/>
                <a:gridCol w="2714925"/>
              </a:tblGrid>
              <a:tr h="407125">
                <a:tc>
                  <a:txBody>
                    <a:bodyPr/>
                    <a:lstStyle/>
                    <a:p>
                      <a:pPr indent="0" lvl="0" marL="0" rtl="0" algn="ctr">
                        <a:spcBef>
                          <a:spcPts val="0"/>
                        </a:spcBef>
                        <a:spcAft>
                          <a:spcPts val="0"/>
                        </a:spcAft>
                        <a:buNone/>
                      </a:pPr>
                      <a:r>
                        <a:rPr b="1" lang="en" sz="1500">
                          <a:solidFill>
                            <a:srgbClr val="FF00DD"/>
                          </a:solidFill>
                        </a:rPr>
                        <a:t>SKILL / KNOWLEDGE</a:t>
                      </a:r>
                      <a:endParaRPr b="1" sz="1500">
                        <a:solidFill>
                          <a:srgbClr val="FF00DD"/>
                        </a:solidFill>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gradFill>
                      <a:gsLst>
                        <a:gs pos="0">
                          <a:srgbClr val="515151"/>
                        </a:gs>
                        <a:gs pos="100000">
                          <a:srgbClr val="101010"/>
                        </a:gs>
                      </a:gsLst>
                      <a:path path="circle">
                        <a:fillToRect b="50%" l="50%" r="50%" t="50%"/>
                      </a:path>
                      <a:tileRect/>
                    </a:gradFill>
                  </a:tcPr>
                </a:tc>
                <a:tc>
                  <a:txBody>
                    <a:bodyPr/>
                    <a:lstStyle/>
                    <a:p>
                      <a:pPr indent="0" lvl="0" marL="0" rtl="0" algn="ctr">
                        <a:spcBef>
                          <a:spcPts val="0"/>
                        </a:spcBef>
                        <a:spcAft>
                          <a:spcPts val="0"/>
                        </a:spcAft>
                        <a:buNone/>
                      </a:pPr>
                      <a:r>
                        <a:rPr b="1" lang="en" sz="1500">
                          <a:solidFill>
                            <a:srgbClr val="FF00DD"/>
                          </a:solidFill>
                        </a:rPr>
                        <a:t>LESSON</a:t>
                      </a:r>
                      <a:endParaRPr b="1" sz="1500">
                        <a:solidFill>
                          <a:srgbClr val="FF00DD"/>
                        </a:solidFill>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gradFill>
                      <a:gsLst>
                        <a:gs pos="0">
                          <a:srgbClr val="515151"/>
                        </a:gs>
                        <a:gs pos="100000">
                          <a:srgbClr val="101010"/>
                        </a:gs>
                      </a:gsLst>
                      <a:path path="circle">
                        <a:fillToRect b="50%" l="50%" r="50%" t="50%"/>
                      </a:path>
                      <a:tileRect/>
                    </a:gradFill>
                  </a:tcPr>
                </a:tc>
                <a:tc>
                  <a:txBody>
                    <a:bodyPr/>
                    <a:lstStyle/>
                    <a:p>
                      <a:pPr indent="0" lvl="0" marL="0" rtl="0" algn="ctr">
                        <a:spcBef>
                          <a:spcPts val="0"/>
                        </a:spcBef>
                        <a:spcAft>
                          <a:spcPts val="0"/>
                        </a:spcAft>
                        <a:buNone/>
                      </a:pPr>
                      <a:r>
                        <a:rPr b="1" lang="en" sz="1500">
                          <a:solidFill>
                            <a:srgbClr val="FF00DD"/>
                          </a:solidFill>
                        </a:rPr>
                        <a:t>PRACTICE</a:t>
                      </a:r>
                      <a:endParaRPr b="1" sz="1500">
                        <a:solidFill>
                          <a:srgbClr val="FF00DD"/>
                        </a:solidFill>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gradFill>
                      <a:gsLst>
                        <a:gs pos="0">
                          <a:srgbClr val="515151"/>
                        </a:gs>
                        <a:gs pos="100000">
                          <a:srgbClr val="101010"/>
                        </a:gs>
                      </a:gsLst>
                      <a:path path="circle">
                        <a:fillToRect b="50%" l="50%" r="50%" t="50%"/>
                      </a:path>
                      <a:tileRect/>
                    </a:gradFill>
                  </a:tcPr>
                </a:tc>
              </a:tr>
              <a:tr h="603175">
                <a:tc>
                  <a:txBody>
                    <a:bodyPr/>
                    <a:lstStyle/>
                    <a:p>
                      <a:pPr indent="0" lvl="0" marL="0" rtl="0" algn="l">
                        <a:spcBef>
                          <a:spcPts val="0"/>
                        </a:spcBef>
                        <a:spcAft>
                          <a:spcPts val="0"/>
                        </a:spcAft>
                        <a:buNone/>
                      </a:pPr>
                      <a:r>
                        <a:rPr lang="en"/>
                        <a:t>Use less than and greater than symbols: &lt;, &gt;</a:t>
                      </a:r>
                      <a:endParaRPr>
                        <a:solidFill>
                          <a:srgbClr val="408C19"/>
                        </a:solidFill>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gradFill>
                      <a:gsLst>
                        <a:gs pos="0">
                          <a:srgbClr val="FFFFFF"/>
                        </a:gs>
                        <a:gs pos="100000">
                          <a:srgbClr val="BEBEBE"/>
                        </a:gs>
                      </a:gsLst>
                      <a:lin ang="5400012" scaled="0"/>
                    </a:gradFill>
                  </a:tcPr>
                </a:tc>
                <a:tc>
                  <a:txBody>
                    <a:bodyPr/>
                    <a:lstStyle/>
                    <a:p>
                      <a:pPr indent="0" lvl="0" marL="0" rtl="0" algn="l">
                        <a:spcBef>
                          <a:spcPts val="0"/>
                        </a:spcBef>
                        <a:spcAft>
                          <a:spcPts val="0"/>
                        </a:spcAft>
                        <a:buNone/>
                      </a:pPr>
                      <a:r>
                        <a:rPr lang="en"/>
                        <a:t>Video: </a:t>
                      </a:r>
                      <a:r>
                        <a:rPr lang="en" u="sng">
                          <a:solidFill>
                            <a:srgbClr val="408C19"/>
                          </a:solidFill>
                          <a:hlinkClick r:id="rId3">
                            <a:extLst>
                              <a:ext uri="{A12FA001-AC4F-418D-AE19-62706E023703}">
                                <ahyp:hlinkClr val="tx"/>
                              </a:ext>
                            </a:extLst>
                          </a:hlinkClick>
                        </a:rPr>
                        <a:t>Inequality symbols</a:t>
                      </a:r>
                      <a:r>
                        <a:rPr lang="en">
                          <a:solidFill>
                            <a:srgbClr val="408C19"/>
                          </a:solidFill>
                        </a:rPr>
                        <a:t> </a:t>
                      </a:r>
                      <a:r>
                        <a:rPr lang="en">
                          <a:solidFill>
                            <a:srgbClr val="38761D"/>
                          </a:solidFill>
                        </a:rPr>
                        <a:t>(</a:t>
                      </a:r>
                      <a:r>
                        <a:rPr lang="en"/>
                        <a:t>watch until 3m:30s)</a:t>
                      </a:r>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gradFill>
                      <a:gsLst>
                        <a:gs pos="0">
                          <a:srgbClr val="FFFFFF"/>
                        </a:gs>
                        <a:gs pos="100000">
                          <a:srgbClr val="BEBEBE"/>
                        </a:gs>
                      </a:gsLst>
                      <a:lin ang="5400012" scaled="0"/>
                    </a:gradFill>
                  </a:tcPr>
                </a:tc>
                <a:tc>
                  <a:txBody>
                    <a:bodyPr/>
                    <a:lstStyle/>
                    <a:p>
                      <a:pPr indent="0" lvl="0" marL="0" rtl="0" algn="l">
                        <a:spcBef>
                          <a:spcPts val="0"/>
                        </a:spcBef>
                        <a:spcAft>
                          <a:spcPts val="0"/>
                        </a:spcAft>
                        <a:buNone/>
                      </a:pPr>
                      <a:r>
                        <a:rPr lang="en" u="sng">
                          <a:solidFill>
                            <a:srgbClr val="408C19"/>
                          </a:solidFill>
                          <a:hlinkClick r:id="rId4">
                            <a:extLst>
                              <a:ext uri="{A12FA001-AC4F-418D-AE19-62706E023703}">
                                <ahyp:hlinkClr val="tx"/>
                              </a:ext>
                            </a:extLst>
                          </a:hlinkClick>
                        </a:rPr>
                        <a:t>Khan Academy: Compare two-digit numbers</a:t>
                      </a:r>
                      <a:endParaRPr>
                        <a:solidFill>
                          <a:srgbClr val="408C19"/>
                        </a:solidFill>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gradFill>
                      <a:gsLst>
                        <a:gs pos="0">
                          <a:srgbClr val="FFFFFF"/>
                        </a:gs>
                        <a:gs pos="100000">
                          <a:srgbClr val="BEBEBE"/>
                        </a:gs>
                      </a:gsLst>
                      <a:lin ang="5400012" scaled="0"/>
                    </a:gradFill>
                  </a:tcPr>
                </a:tc>
              </a:tr>
              <a:tr h="603175">
                <a:tc>
                  <a:txBody>
                    <a:bodyPr/>
                    <a:lstStyle/>
                    <a:p>
                      <a:pPr indent="0" lvl="0" marL="0" rtl="0" algn="l">
                        <a:spcBef>
                          <a:spcPts val="0"/>
                        </a:spcBef>
                        <a:spcAft>
                          <a:spcPts val="0"/>
                        </a:spcAft>
                        <a:buNone/>
                      </a:pPr>
                      <a:r>
                        <a:rPr lang="en"/>
                        <a:t>Identify and create squares, rectangles, and circles</a:t>
                      </a:r>
                      <a:r>
                        <a:rPr lang="en">
                          <a:solidFill>
                            <a:srgbClr val="408C19"/>
                          </a:solidFill>
                        </a:rPr>
                        <a:t> </a:t>
                      </a:r>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gradFill>
                      <a:gsLst>
                        <a:gs pos="0">
                          <a:srgbClr val="FFFFFF"/>
                        </a:gs>
                        <a:gs pos="100000">
                          <a:srgbClr val="BEBEBE"/>
                        </a:gs>
                      </a:gsLst>
                      <a:lin ang="5400012" scaled="0"/>
                    </a:gradFill>
                  </a:tcPr>
                </a:tc>
                <a:tc>
                  <a:txBody>
                    <a:bodyPr/>
                    <a:lstStyle/>
                    <a:p>
                      <a:pPr indent="0" lvl="0" marL="0" rtl="0" algn="l">
                        <a:spcBef>
                          <a:spcPts val="0"/>
                        </a:spcBef>
                        <a:spcAft>
                          <a:spcPts val="0"/>
                        </a:spcAft>
                        <a:buNone/>
                      </a:pPr>
                      <a:r>
                        <a:rPr lang="en"/>
                        <a:t>Video: </a:t>
                      </a:r>
                      <a:r>
                        <a:rPr lang="en" u="sng">
                          <a:solidFill>
                            <a:srgbClr val="408C19"/>
                          </a:solidFill>
                          <a:hlinkClick r:id="rId5">
                            <a:extLst>
                              <a:ext uri="{A12FA001-AC4F-418D-AE19-62706E023703}">
                                <ahyp:hlinkClr val="tx"/>
                              </a:ext>
                            </a:extLst>
                          </a:hlinkClick>
                        </a:rPr>
                        <a:t>Identify basic shapes</a:t>
                      </a:r>
                      <a:r>
                        <a:rPr lang="en">
                          <a:solidFill>
                            <a:srgbClr val="408C19"/>
                          </a:solidFill>
                        </a:rPr>
                        <a:t> (with examples)</a:t>
                      </a:r>
                      <a:endParaRPr>
                        <a:solidFill>
                          <a:srgbClr val="408C19"/>
                        </a:solidFill>
                      </a:endParaRPr>
                    </a:p>
                    <a:p>
                      <a:pPr indent="0" lvl="0" marL="0" rtl="0" algn="l">
                        <a:spcBef>
                          <a:spcPts val="0"/>
                        </a:spcBef>
                        <a:spcAft>
                          <a:spcPts val="0"/>
                        </a:spcAft>
                        <a:buNone/>
                      </a:pPr>
                      <a:r>
                        <a:rPr lang="en"/>
                        <a:t>Read:</a:t>
                      </a:r>
                      <a:r>
                        <a:rPr lang="en">
                          <a:solidFill>
                            <a:srgbClr val="408C19"/>
                          </a:solidFill>
                        </a:rPr>
                        <a:t> </a:t>
                      </a:r>
                      <a:r>
                        <a:rPr lang="en" u="sng">
                          <a:solidFill>
                            <a:srgbClr val="408C19"/>
                          </a:solidFill>
                          <a:hlinkClick r:id="rId6">
                            <a:extLst>
                              <a:ext uri="{A12FA001-AC4F-418D-AE19-62706E023703}">
                                <ahyp:hlinkClr val="tx"/>
                              </a:ext>
                            </a:extLst>
                          </a:hlinkClick>
                        </a:rPr>
                        <a:t>Identify Basic Shapes</a:t>
                      </a:r>
                      <a:r>
                        <a:rPr lang="en">
                          <a:solidFill>
                            <a:srgbClr val="408C19"/>
                          </a:solidFill>
                        </a:rPr>
                        <a:t> </a:t>
                      </a:r>
                      <a:endParaRPr>
                        <a:solidFill>
                          <a:srgbClr val="408C19"/>
                        </a:solidFill>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gradFill>
                      <a:gsLst>
                        <a:gs pos="0">
                          <a:srgbClr val="FFFFFF"/>
                        </a:gs>
                        <a:gs pos="100000">
                          <a:srgbClr val="BEBEBE"/>
                        </a:gs>
                      </a:gsLst>
                      <a:lin ang="5400012" scaled="0"/>
                    </a:gradFill>
                  </a:tcPr>
                </a:tc>
                <a:tc>
                  <a:txBody>
                    <a:bodyPr/>
                    <a:lstStyle/>
                    <a:p>
                      <a:pPr indent="0" lvl="0" marL="0" rtl="0" algn="l">
                        <a:spcBef>
                          <a:spcPts val="0"/>
                        </a:spcBef>
                        <a:spcAft>
                          <a:spcPts val="0"/>
                        </a:spcAft>
                        <a:buNone/>
                      </a:pPr>
                      <a:r>
                        <a:rPr lang="en" u="sng">
                          <a:solidFill>
                            <a:srgbClr val="408C19"/>
                          </a:solidFill>
                          <a:hlinkClick r:id="rId7">
                            <a:extLst>
                              <a:ext uri="{A12FA001-AC4F-418D-AE19-62706E023703}">
                                <ahyp:hlinkClr val="tx"/>
                              </a:ext>
                            </a:extLst>
                          </a:hlinkClick>
                        </a:rPr>
                        <a:t>Khan Academy: Practice Identifying Shapes 1</a:t>
                      </a:r>
                      <a:endParaRPr>
                        <a:solidFill>
                          <a:srgbClr val="408C19"/>
                        </a:solidFill>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gradFill>
                      <a:gsLst>
                        <a:gs pos="0">
                          <a:srgbClr val="FFFFFF"/>
                        </a:gs>
                        <a:gs pos="100000">
                          <a:srgbClr val="BEBEBE"/>
                        </a:gs>
                      </a:gsLst>
                      <a:lin ang="5400012" scaled="0"/>
                    </a:gradFill>
                  </a:tcPr>
                </a:tc>
              </a:tr>
              <a:tr h="603175">
                <a:tc>
                  <a:txBody>
                    <a:bodyPr/>
                    <a:lstStyle/>
                    <a:p>
                      <a:pPr indent="0" lvl="0" marL="0" rtl="0" algn="l">
                        <a:spcBef>
                          <a:spcPts val="0"/>
                        </a:spcBef>
                        <a:spcAft>
                          <a:spcPts val="0"/>
                        </a:spcAft>
                        <a:buNone/>
                      </a:pPr>
                      <a:r>
                        <a:rPr lang="en"/>
                        <a:t>Know place values of ones and tens</a:t>
                      </a:r>
                      <a:endParaRPr>
                        <a:solidFill>
                          <a:srgbClr val="408C19"/>
                        </a:solidFill>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gradFill>
                      <a:gsLst>
                        <a:gs pos="0">
                          <a:srgbClr val="FFFFFF"/>
                        </a:gs>
                        <a:gs pos="100000">
                          <a:srgbClr val="BEBEBE"/>
                        </a:gs>
                      </a:gsLst>
                      <a:lin ang="5400012" scaled="0"/>
                    </a:gradFill>
                  </a:tcPr>
                </a:tc>
                <a:tc>
                  <a:txBody>
                    <a:bodyPr/>
                    <a:lstStyle/>
                    <a:p>
                      <a:pPr indent="0" lvl="0" marL="0" rtl="0" algn="l">
                        <a:spcBef>
                          <a:spcPts val="0"/>
                        </a:spcBef>
                        <a:spcAft>
                          <a:spcPts val="0"/>
                        </a:spcAft>
                        <a:buNone/>
                      </a:pPr>
                      <a:r>
                        <a:rPr lang="en"/>
                        <a:t>Video: </a:t>
                      </a:r>
                      <a:r>
                        <a:rPr lang="en" u="sng">
                          <a:solidFill>
                            <a:srgbClr val="408C19"/>
                          </a:solidFill>
                          <a:hlinkClick r:id="rId8">
                            <a:extLst>
                              <a:ext uri="{A12FA001-AC4F-418D-AE19-62706E023703}">
                                <ahyp:hlinkClr val="tx"/>
                              </a:ext>
                            </a:extLst>
                          </a:hlinkClick>
                        </a:rPr>
                        <a:t>Place Values (Two Digits)</a:t>
                      </a:r>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gradFill>
                      <a:gsLst>
                        <a:gs pos="0">
                          <a:srgbClr val="FFFFFF"/>
                        </a:gs>
                        <a:gs pos="100000">
                          <a:srgbClr val="BEBEBE"/>
                        </a:gs>
                      </a:gsLst>
                      <a:lin ang="5400012" scaled="0"/>
                    </a:gradFill>
                  </a:tcPr>
                </a:tc>
                <a:tc>
                  <a:txBody>
                    <a:bodyPr/>
                    <a:lstStyle/>
                    <a:p>
                      <a:pPr indent="0" lvl="0" marL="0" rtl="0" algn="l">
                        <a:spcBef>
                          <a:spcPts val="0"/>
                        </a:spcBef>
                        <a:spcAft>
                          <a:spcPts val="0"/>
                        </a:spcAft>
                        <a:buNone/>
                      </a:pPr>
                      <a:r>
                        <a:rPr lang="en" u="sng">
                          <a:solidFill>
                            <a:srgbClr val="408C19"/>
                          </a:solidFill>
                          <a:hlinkClick r:id="rId9">
                            <a:extLst>
                              <a:ext uri="{A12FA001-AC4F-418D-AE19-62706E023703}">
                                <ahyp:hlinkClr val="tx"/>
                              </a:ext>
                            </a:extLst>
                          </a:hlinkClick>
                        </a:rPr>
                        <a:t>Khan Academy: Practice</a:t>
                      </a:r>
                      <a:r>
                        <a:rPr lang="en">
                          <a:solidFill>
                            <a:srgbClr val="408C19"/>
                          </a:solidFill>
                        </a:rPr>
                        <a:t> (three activities total)</a:t>
                      </a:r>
                      <a:endParaRPr>
                        <a:solidFill>
                          <a:srgbClr val="408C19"/>
                        </a:solidFill>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gradFill>
                      <a:gsLst>
                        <a:gs pos="0">
                          <a:srgbClr val="FFFFFF"/>
                        </a:gs>
                        <a:gs pos="100000">
                          <a:srgbClr val="BEBEBE"/>
                        </a:gs>
                      </a:gsLst>
                      <a:lin ang="5400012" scaled="0"/>
                    </a:gradFill>
                  </a:tcPr>
                </a:tc>
              </a:tr>
            </a:tbl>
          </a:graphicData>
        </a:graphic>
      </p:graphicFrame>
      <p:sp>
        <p:nvSpPr>
          <p:cNvPr id="204" name="Google Shape;204;p61"/>
          <p:cNvSpPr txBox="1"/>
          <p:nvPr>
            <p:ph idx="4294967295" type="title"/>
          </p:nvPr>
        </p:nvSpPr>
        <p:spPr>
          <a:xfrm>
            <a:off x="568575" y="3252850"/>
            <a:ext cx="7571400" cy="1772700"/>
          </a:xfrm>
          <a:prstGeom prst="rect">
            <a:avLst/>
          </a:prstGeom>
        </p:spPr>
        <p:txBody>
          <a:bodyPr anchorCtr="0" anchor="t" bIns="91425" lIns="91425" spcFirstLastPara="1" rIns="91425" wrap="square" tIns="91425">
            <a:normAutofit/>
          </a:bodyPr>
          <a:lstStyle/>
          <a:p>
            <a:pPr indent="0" lvl="0" marL="0" rtl="0" algn="l">
              <a:lnSpc>
                <a:spcPct val="115000"/>
              </a:lnSpc>
              <a:spcBef>
                <a:spcPts val="0"/>
              </a:spcBef>
              <a:spcAft>
                <a:spcPts val="0"/>
              </a:spcAft>
              <a:buNone/>
            </a:pPr>
            <a:r>
              <a:rPr b="1" lang="en" sz="1400">
                <a:solidFill>
                  <a:srgbClr val="FFFFFF"/>
                </a:solidFill>
                <a:latin typeface="Montserrat"/>
                <a:ea typeface="Montserrat"/>
                <a:cs typeface="Montserrat"/>
                <a:sym typeface="Montserrat"/>
              </a:rPr>
              <a:t>Before starting this lesson, s</a:t>
            </a:r>
            <a:r>
              <a:rPr b="1" lang="en" sz="1400">
                <a:solidFill>
                  <a:srgbClr val="FFFFFF"/>
                </a:solidFill>
                <a:latin typeface="Montserrat"/>
                <a:ea typeface="Montserrat"/>
                <a:cs typeface="Montserrat"/>
                <a:sym typeface="Montserrat"/>
              </a:rPr>
              <a:t>tudents should be able to…</a:t>
            </a:r>
            <a:endParaRPr sz="1400">
              <a:solidFill>
                <a:srgbClr val="FFFFFF"/>
              </a:solidFill>
              <a:latin typeface="Montserrat"/>
              <a:ea typeface="Montserrat"/>
              <a:cs typeface="Montserrat"/>
              <a:sym typeface="Montserrat"/>
            </a:endParaRPr>
          </a:p>
          <a:p>
            <a:pPr indent="-317500" lvl="0" marL="457200" rtl="0" algn="l">
              <a:lnSpc>
                <a:spcPct val="115000"/>
              </a:lnSpc>
              <a:spcBef>
                <a:spcPts val="0"/>
              </a:spcBef>
              <a:spcAft>
                <a:spcPts val="0"/>
              </a:spcAft>
              <a:buClr>
                <a:srgbClr val="FFFFFF"/>
              </a:buClr>
              <a:buSzPts val="1400"/>
              <a:buFont typeface="Montserrat"/>
              <a:buAutoNum type="arabicPeriod"/>
            </a:pPr>
            <a:r>
              <a:rPr lang="en" sz="1400">
                <a:solidFill>
                  <a:srgbClr val="FFFFFF"/>
                </a:solidFill>
                <a:latin typeface="Montserrat"/>
                <a:ea typeface="Montserrat"/>
                <a:cs typeface="Montserrat"/>
                <a:sym typeface="Montserrat"/>
              </a:rPr>
              <a:t>Identify and create rectangles, squares, and circles</a:t>
            </a:r>
            <a:endParaRPr sz="1400">
              <a:solidFill>
                <a:srgbClr val="FFFFFF"/>
              </a:solidFill>
              <a:latin typeface="Montserrat"/>
              <a:ea typeface="Montserrat"/>
              <a:cs typeface="Montserrat"/>
              <a:sym typeface="Montserrat"/>
            </a:endParaRPr>
          </a:p>
          <a:p>
            <a:pPr indent="-317500" lvl="0" marL="457200" rtl="0" algn="l">
              <a:lnSpc>
                <a:spcPct val="115000"/>
              </a:lnSpc>
              <a:spcBef>
                <a:spcPts val="0"/>
              </a:spcBef>
              <a:spcAft>
                <a:spcPts val="0"/>
              </a:spcAft>
              <a:buClr>
                <a:srgbClr val="FFFFFF"/>
              </a:buClr>
              <a:buSzPts val="1400"/>
              <a:buFont typeface="Montserrat"/>
              <a:buAutoNum type="arabicPeriod"/>
            </a:pPr>
            <a:r>
              <a:rPr lang="en" sz="1400">
                <a:latin typeface="Montserrat"/>
                <a:ea typeface="Montserrat"/>
                <a:cs typeface="Montserrat"/>
                <a:sym typeface="Montserrat"/>
              </a:rPr>
              <a:t>Count to 10 fluently (not included in table)</a:t>
            </a:r>
            <a:endParaRPr sz="1400">
              <a:solidFill>
                <a:srgbClr val="FFFFFF"/>
              </a:solidFill>
              <a:latin typeface="Montserrat"/>
              <a:ea typeface="Montserrat"/>
              <a:cs typeface="Montserrat"/>
              <a:sym typeface="Montserrat"/>
            </a:endParaRPr>
          </a:p>
          <a:p>
            <a:pPr indent="0" lvl="0" marL="0" rtl="0" algn="l">
              <a:lnSpc>
                <a:spcPct val="115000"/>
              </a:lnSpc>
              <a:spcBef>
                <a:spcPts val="0"/>
              </a:spcBef>
              <a:spcAft>
                <a:spcPts val="0"/>
              </a:spcAft>
              <a:buNone/>
            </a:pPr>
            <a:r>
              <a:rPr b="1" lang="en" sz="1400">
                <a:latin typeface="Montserrat"/>
                <a:ea typeface="Montserrat"/>
                <a:cs typeface="Montserrat"/>
                <a:sym typeface="Montserrat"/>
              </a:rPr>
              <a:t>It would be helpful, for students to be able to…</a:t>
            </a:r>
            <a:endParaRPr b="1" sz="1400">
              <a:latin typeface="Montserrat"/>
              <a:ea typeface="Montserrat"/>
              <a:cs typeface="Montserrat"/>
              <a:sym typeface="Montserrat"/>
            </a:endParaRPr>
          </a:p>
          <a:p>
            <a:pPr indent="-317500" lvl="0" marL="457200" rtl="0" algn="l">
              <a:lnSpc>
                <a:spcPct val="115000"/>
              </a:lnSpc>
              <a:spcBef>
                <a:spcPts val="0"/>
              </a:spcBef>
              <a:spcAft>
                <a:spcPts val="0"/>
              </a:spcAft>
              <a:buSzPts val="1400"/>
              <a:buFont typeface="Montserrat"/>
              <a:buAutoNum type="arabicPeriod"/>
            </a:pPr>
            <a:r>
              <a:rPr lang="en" sz="1400">
                <a:latin typeface="Montserrat"/>
                <a:ea typeface="Montserrat"/>
                <a:cs typeface="Montserrat"/>
                <a:sym typeface="Montserrat"/>
              </a:rPr>
              <a:t>Compare two whole numbers using “greater than” and “less than”</a:t>
            </a:r>
            <a:endParaRPr sz="1400">
              <a:latin typeface="Montserrat"/>
              <a:ea typeface="Montserrat"/>
              <a:cs typeface="Montserrat"/>
              <a:sym typeface="Montserrat"/>
            </a:endParaRPr>
          </a:p>
          <a:p>
            <a:pPr indent="-317500" lvl="0" marL="457200" rtl="0" algn="l">
              <a:lnSpc>
                <a:spcPct val="115000"/>
              </a:lnSpc>
              <a:spcBef>
                <a:spcPts val="0"/>
              </a:spcBef>
              <a:spcAft>
                <a:spcPts val="0"/>
              </a:spcAft>
              <a:buSzPts val="1400"/>
              <a:buFont typeface="Montserrat"/>
              <a:buAutoNum type="arabicPeriod"/>
            </a:pPr>
            <a:r>
              <a:rPr lang="en" sz="1400">
                <a:latin typeface="Montserrat"/>
                <a:ea typeface="Montserrat"/>
                <a:cs typeface="Montserrat"/>
                <a:sym typeface="Montserrat"/>
              </a:rPr>
              <a:t>Know place values of ones and tens and know that ten ones make up a ten</a:t>
            </a:r>
            <a:endParaRPr sz="1400">
              <a:solidFill>
                <a:srgbClr val="FFFFFF"/>
              </a:solidFill>
              <a:latin typeface="Montserrat"/>
              <a:ea typeface="Montserrat"/>
              <a:cs typeface="Montserrat"/>
              <a:sym typeface="Montserrat"/>
            </a:endParaRPr>
          </a:p>
        </p:txBody>
      </p:sp>
      <p:sp>
        <p:nvSpPr>
          <p:cNvPr id="205" name="Google Shape;205;p61"/>
          <p:cNvSpPr txBox="1"/>
          <p:nvPr>
            <p:ph idx="4294967295" type="title"/>
          </p:nvPr>
        </p:nvSpPr>
        <p:spPr>
          <a:xfrm>
            <a:off x="311700" y="150450"/>
            <a:ext cx="8520600" cy="5727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sz="2466">
                <a:solidFill>
                  <a:srgbClr val="FFFFFF"/>
                </a:solidFill>
                <a:latin typeface="Luckiest Guy"/>
                <a:ea typeface="Luckiest Guy"/>
                <a:cs typeface="Luckiest Guy"/>
                <a:sym typeface="Luckiest Guy"/>
              </a:rPr>
              <a:t>Prerequisite learning: </a:t>
            </a:r>
            <a:r>
              <a:rPr lang="en" sz="1900">
                <a:solidFill>
                  <a:srgbClr val="FFFFFF"/>
                </a:solidFill>
              </a:rPr>
              <a:t>Comparing</a:t>
            </a:r>
            <a:r>
              <a:rPr lang="en" sz="1900">
                <a:solidFill>
                  <a:srgbClr val="FFFFFF"/>
                </a:solidFill>
              </a:rPr>
              <a:t> values, shapes, place value</a:t>
            </a:r>
            <a:endParaRPr sz="1900">
              <a:solidFill>
                <a:srgbClr val="FFFFFF"/>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gradFill>
          <a:gsLst>
            <a:gs pos="0">
              <a:srgbClr val="E900FF">
                <a:alpha val="91764"/>
              </a:srgbClr>
            </a:gs>
            <a:gs pos="100000">
              <a:srgbClr val="80008C"/>
            </a:gs>
          </a:gsLst>
          <a:path path="circle">
            <a:fillToRect b="50%" l="50%" r="50%" t="50%"/>
          </a:path>
          <a:tileRect/>
        </a:gradFill>
      </p:bgPr>
    </p:bg>
    <p:spTree>
      <p:nvGrpSpPr>
        <p:cNvPr id="906" name="Shape 906"/>
        <p:cNvGrpSpPr/>
        <p:nvPr/>
      </p:nvGrpSpPr>
      <p:grpSpPr>
        <a:xfrm>
          <a:off x="0" y="0"/>
          <a:ext cx="0" cy="0"/>
          <a:chOff x="0" y="0"/>
          <a:chExt cx="0" cy="0"/>
        </a:xfrm>
      </p:grpSpPr>
      <p:sp>
        <p:nvSpPr>
          <p:cNvPr id="907" name="Google Shape;907;p106"/>
          <p:cNvSpPr txBox="1"/>
          <p:nvPr/>
        </p:nvSpPr>
        <p:spPr>
          <a:xfrm>
            <a:off x="974700" y="518925"/>
            <a:ext cx="7194600" cy="4464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b="1" lang="en" sz="1700" u="sng">
                <a:solidFill>
                  <a:schemeClr val="dk1"/>
                </a:solidFill>
                <a:latin typeface="Montserrat"/>
                <a:ea typeface="Montserrat"/>
                <a:cs typeface="Montserrat"/>
                <a:sym typeface="Montserrat"/>
              </a:rPr>
              <a:t>Objective statement #2: I can create fractional units.</a:t>
            </a:r>
            <a:endParaRPr b="1" sz="1700" u="sng">
              <a:solidFill>
                <a:schemeClr val="dk1"/>
              </a:solidFill>
              <a:latin typeface="Montserrat"/>
              <a:ea typeface="Montserrat"/>
              <a:cs typeface="Montserrat"/>
              <a:sym typeface="Montserrat"/>
            </a:endParaRPr>
          </a:p>
        </p:txBody>
      </p:sp>
      <p:sp>
        <p:nvSpPr>
          <p:cNvPr id="908" name="Google Shape;908;p106"/>
          <p:cNvSpPr txBox="1"/>
          <p:nvPr/>
        </p:nvSpPr>
        <p:spPr>
          <a:xfrm>
            <a:off x="674550" y="798350"/>
            <a:ext cx="77949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100">
                <a:solidFill>
                  <a:srgbClr val="FFFFFF"/>
                </a:solidFill>
                <a:latin typeface="Montserrat"/>
                <a:ea typeface="Montserrat"/>
                <a:cs typeface="Montserrat"/>
                <a:sym typeface="Montserrat"/>
              </a:rPr>
              <a:t>How to do it</a:t>
            </a:r>
            <a:r>
              <a:rPr lang="en" sz="1100">
                <a:solidFill>
                  <a:srgbClr val="FFFFFF"/>
                </a:solidFill>
                <a:latin typeface="Montserrat Medium"/>
                <a:ea typeface="Montserrat Medium"/>
                <a:cs typeface="Montserrat Medium"/>
                <a:sym typeface="Montserrat Medium"/>
              </a:rPr>
              <a:t>:</a:t>
            </a:r>
            <a:r>
              <a:rPr b="1" lang="en" sz="1200">
                <a:solidFill>
                  <a:schemeClr val="dk1"/>
                </a:solidFill>
                <a:latin typeface="Montserrat"/>
                <a:ea typeface="Montserrat"/>
                <a:cs typeface="Montserrat"/>
                <a:sym typeface="Montserrat"/>
              </a:rPr>
              <a:t> </a:t>
            </a:r>
            <a:r>
              <a:rPr lang="en" sz="1200">
                <a:solidFill>
                  <a:schemeClr val="dk1"/>
                </a:solidFill>
                <a:latin typeface="Montserrat"/>
                <a:ea typeface="Montserrat"/>
                <a:cs typeface="Montserrat"/>
                <a:sym typeface="Montserrat"/>
              </a:rPr>
              <a:t>Draw with pen and paper, use a modeling software, or edit this slide to demonstrate how to partition the following shapes into the number of equal parts shown by the fractions’ denominators (to the right). Then, write the expression for one of those units.</a:t>
            </a:r>
            <a:endParaRPr sz="1200">
              <a:solidFill>
                <a:schemeClr val="dk1"/>
              </a:solidFill>
              <a:latin typeface="Montserrat"/>
              <a:ea typeface="Montserrat"/>
              <a:cs typeface="Montserrat"/>
              <a:sym typeface="Montserrat"/>
            </a:endParaRPr>
          </a:p>
        </p:txBody>
      </p:sp>
      <p:graphicFrame>
        <p:nvGraphicFramePr>
          <p:cNvPr id="909" name="Google Shape;909;p106"/>
          <p:cNvGraphicFramePr/>
          <p:nvPr/>
        </p:nvGraphicFramePr>
        <p:xfrm>
          <a:off x="674550" y="1776158"/>
          <a:ext cx="3000000" cy="3000000"/>
        </p:xfrm>
        <a:graphic>
          <a:graphicData uri="http://schemas.openxmlformats.org/drawingml/2006/table">
            <a:tbl>
              <a:tblPr>
                <a:noFill/>
                <a:tableStyleId>{3160FF18-65F1-41DD-B4FC-5231BF94CCF8}</a:tableStyleId>
              </a:tblPr>
              <a:tblGrid>
                <a:gridCol w="2598300"/>
                <a:gridCol w="2598300"/>
                <a:gridCol w="2598300"/>
              </a:tblGrid>
              <a:tr h="2444250">
                <a:tc>
                  <a:txBody>
                    <a:bodyPr/>
                    <a:lstStyle/>
                    <a:p>
                      <a:pPr indent="0" lvl="0" marL="0" rtl="0" algn="ctr">
                        <a:spcBef>
                          <a:spcPts val="0"/>
                        </a:spcBef>
                        <a:spcAft>
                          <a:spcPts val="0"/>
                        </a:spcAft>
                        <a:buNone/>
                      </a:pPr>
                      <a:r>
                        <a:t/>
                      </a:r>
                      <a:endParaRPr b="1" sz="1900">
                        <a:solidFill>
                          <a:srgbClr val="FF9900"/>
                        </a:solidFill>
                        <a:latin typeface="Montserrat"/>
                        <a:ea typeface="Montserrat"/>
                        <a:cs typeface="Montserrat"/>
                        <a:sym typeface="Montserrat"/>
                      </a:endParaRPr>
                    </a:p>
                  </a:txBody>
                  <a:tcPr marT="91425" marB="91425" marR="91425" marL="91425" anchor="b">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tcPr>
                </a:tc>
                <a:tc>
                  <a:txBody>
                    <a:bodyPr/>
                    <a:lstStyle/>
                    <a:p>
                      <a:pPr indent="0" lvl="0" marL="0" rtl="0" algn="ctr">
                        <a:spcBef>
                          <a:spcPts val="0"/>
                        </a:spcBef>
                        <a:spcAft>
                          <a:spcPts val="0"/>
                        </a:spcAft>
                        <a:buNone/>
                      </a:pPr>
                      <a:r>
                        <a:t/>
                      </a:r>
                      <a:endParaRPr b="1" sz="1900">
                        <a:solidFill>
                          <a:srgbClr val="FFFF00"/>
                        </a:solidFill>
                        <a:latin typeface="Montserrat"/>
                        <a:ea typeface="Montserrat"/>
                        <a:cs typeface="Montserrat"/>
                        <a:sym typeface="Montserrat"/>
                      </a:endParaRPr>
                    </a:p>
                  </a:txBody>
                  <a:tcPr marT="91425" marB="91425" marR="91425" marL="91425" anchor="b">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tcPr>
                </a:tc>
                <a:tc>
                  <a:txBody>
                    <a:bodyPr/>
                    <a:lstStyle/>
                    <a:p>
                      <a:pPr indent="0" lvl="0" marL="0" rtl="0" algn="ctr">
                        <a:spcBef>
                          <a:spcPts val="0"/>
                        </a:spcBef>
                        <a:spcAft>
                          <a:spcPts val="0"/>
                        </a:spcAft>
                        <a:buNone/>
                      </a:pPr>
                      <a:r>
                        <a:t/>
                      </a:r>
                      <a:endParaRPr sz="1900">
                        <a:solidFill>
                          <a:srgbClr val="00FF00"/>
                        </a:solidFill>
                        <a:latin typeface="Montserrat"/>
                        <a:ea typeface="Montserrat"/>
                        <a:cs typeface="Montserrat"/>
                        <a:sym typeface="Montserrat"/>
                      </a:endParaRPr>
                    </a:p>
                  </a:txBody>
                  <a:tcPr marT="91425" marB="91425" marR="91425" marL="91425" anchor="b">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tcPr>
                </a:tc>
              </a:tr>
            </a:tbl>
          </a:graphicData>
        </a:graphic>
      </p:graphicFrame>
      <p:pic>
        <p:nvPicPr>
          <p:cNvPr descr="&lt;math xmlns=&quot;http://www.w3.org/1998/Math/MathML&quot; data-is-equatio=&quot;1&quot; data-equatio-url=&quot;https://equatio-api.texthelp.com/desmos/get/15-05-2022/5e07f5b9-4bb3-483c-be01-9170c36313f2&quot; data-equatio-type=&quot;image&quot;&gt;&lt;mglyph src=&quot;https://equatio-api.texthelp.com/desmos/get/15-05-2022/5e07f5b9-4bb3-483c-be01-9170c36313f2&quot; alt=&quot;Equatio Image&quot;/&gt;&lt;/math&gt;" id="910" name="Google Shape;910;p106" title="Equatio Image"/>
          <p:cNvPicPr preferRelativeResize="0"/>
          <p:nvPr/>
        </p:nvPicPr>
        <p:blipFill>
          <a:blip r:embed="rId3">
            <a:alphaModFix/>
          </a:blip>
          <a:stretch>
            <a:fillRect/>
          </a:stretch>
        </p:blipFill>
        <p:spPr>
          <a:xfrm>
            <a:off x="3804168" y="1919087"/>
            <a:ext cx="886993" cy="1988087"/>
          </a:xfrm>
          <a:prstGeom prst="rect">
            <a:avLst/>
          </a:prstGeom>
          <a:noFill/>
          <a:ln>
            <a:noFill/>
          </a:ln>
        </p:spPr>
      </p:pic>
      <p:cxnSp>
        <p:nvCxnSpPr>
          <p:cNvPr id="911" name="Google Shape;911;p106"/>
          <p:cNvCxnSpPr/>
          <p:nvPr/>
        </p:nvCxnSpPr>
        <p:spPr>
          <a:xfrm>
            <a:off x="3804158" y="1958060"/>
            <a:ext cx="848100" cy="0"/>
          </a:xfrm>
          <a:prstGeom prst="straightConnector1">
            <a:avLst/>
          </a:prstGeom>
          <a:noFill/>
          <a:ln cap="flat" cmpd="sng" w="28575">
            <a:solidFill>
              <a:schemeClr val="dk2"/>
            </a:solidFill>
            <a:prstDash val="solid"/>
            <a:round/>
            <a:headEnd len="med" w="med" type="none"/>
            <a:tailEnd len="med" w="med" type="none"/>
          </a:ln>
        </p:spPr>
      </p:cxnSp>
      <p:cxnSp>
        <p:nvCxnSpPr>
          <p:cNvPr id="912" name="Google Shape;912;p106"/>
          <p:cNvCxnSpPr/>
          <p:nvPr/>
        </p:nvCxnSpPr>
        <p:spPr>
          <a:xfrm>
            <a:off x="3804158" y="3868211"/>
            <a:ext cx="848100" cy="0"/>
          </a:xfrm>
          <a:prstGeom prst="straightConnector1">
            <a:avLst/>
          </a:prstGeom>
          <a:noFill/>
          <a:ln cap="flat" cmpd="sng" w="28575">
            <a:solidFill>
              <a:schemeClr val="dk2"/>
            </a:solidFill>
            <a:prstDash val="solid"/>
            <a:round/>
            <a:headEnd len="med" w="med" type="none"/>
            <a:tailEnd len="med" w="med" type="none"/>
          </a:ln>
        </p:spPr>
      </p:cxnSp>
      <p:pic>
        <p:nvPicPr>
          <p:cNvPr descr="&lt;math xmlns=&quot;http://www.w3.org/1998/Math/MathML&quot; data-is-equatio=&quot;1&quot; data-equatio-url=&quot;https://equatio-api.texthelp.com/desmos/get/15-05-2022/9d710b46-f5cd-4387-bef4-b64fee831ed7&quot; data-equatio-type=&quot;image&quot;&gt;&lt;mglyph src=&quot;https://equatio-api.texthelp.com/desmos/get/15-05-2022/9d710b46-f5cd-4387-bef4-b64fee831ed7&quot; alt=&quot;Equatio Image&quot;/&gt;&lt;/math&gt;" id="913" name="Google Shape;913;p106" title="Equatio Image"/>
          <p:cNvPicPr preferRelativeResize="0"/>
          <p:nvPr/>
        </p:nvPicPr>
        <p:blipFill>
          <a:blip r:embed="rId4">
            <a:alphaModFix/>
          </a:blip>
          <a:stretch>
            <a:fillRect/>
          </a:stretch>
        </p:blipFill>
        <p:spPr>
          <a:xfrm>
            <a:off x="6281035" y="2205332"/>
            <a:ext cx="1362965" cy="1313417"/>
          </a:xfrm>
          <a:prstGeom prst="rect">
            <a:avLst/>
          </a:prstGeom>
          <a:noFill/>
          <a:ln>
            <a:noFill/>
          </a:ln>
        </p:spPr>
      </p:pic>
      <p:sp>
        <p:nvSpPr>
          <p:cNvPr id="914" name="Google Shape;914;p106"/>
          <p:cNvSpPr txBox="1"/>
          <p:nvPr/>
        </p:nvSpPr>
        <p:spPr>
          <a:xfrm>
            <a:off x="2554275" y="2389763"/>
            <a:ext cx="651000" cy="1046700"/>
          </a:xfrm>
          <a:prstGeom prst="rect">
            <a:avLst/>
          </a:prstGeom>
          <a:noFill/>
          <a:ln>
            <a:noFill/>
          </a:ln>
        </p:spPr>
        <p:txBody>
          <a:bodyPr anchorCtr="0" anchor="t" bIns="0" lIns="91425" spcFirstLastPara="1" rIns="91425" wrap="square" tIns="0">
            <a:spAutoFit/>
          </a:bodyPr>
          <a:lstStyle/>
          <a:p>
            <a:pPr indent="0" lvl="0" marL="0" rtl="0" algn="ctr">
              <a:spcBef>
                <a:spcPts val="0"/>
              </a:spcBef>
              <a:spcAft>
                <a:spcPts val="0"/>
              </a:spcAft>
              <a:buNone/>
            </a:pPr>
            <a:r>
              <a:rPr lang="en" sz="2800">
                <a:latin typeface="Montserrat ExtraBold"/>
                <a:ea typeface="Montserrat ExtraBold"/>
                <a:cs typeface="Montserrat ExtraBold"/>
                <a:sym typeface="Montserrat ExtraBold"/>
              </a:rPr>
              <a:t>⃞</a:t>
            </a:r>
            <a:endParaRPr sz="2800">
              <a:latin typeface="Montserrat ExtraBold"/>
              <a:ea typeface="Montserrat ExtraBold"/>
              <a:cs typeface="Montserrat ExtraBold"/>
              <a:sym typeface="Montserrat ExtraBold"/>
            </a:endParaRPr>
          </a:p>
          <a:p>
            <a:pPr indent="0" lvl="0" marL="0" rtl="0" algn="ctr">
              <a:spcBef>
                <a:spcPts val="0"/>
              </a:spcBef>
              <a:spcAft>
                <a:spcPts val="0"/>
              </a:spcAft>
              <a:buNone/>
            </a:pPr>
            <a:r>
              <a:rPr lang="en" sz="2000">
                <a:latin typeface="Montserrat ExtraBold"/>
                <a:ea typeface="Montserrat ExtraBold"/>
                <a:cs typeface="Montserrat ExtraBold"/>
                <a:sym typeface="Montserrat ExtraBold"/>
              </a:rPr>
              <a:t>—</a:t>
            </a:r>
            <a:endParaRPr sz="2000">
              <a:latin typeface="Montserrat ExtraBold"/>
              <a:ea typeface="Montserrat ExtraBold"/>
              <a:cs typeface="Montserrat ExtraBold"/>
              <a:sym typeface="Montserrat ExtraBold"/>
            </a:endParaRPr>
          </a:p>
          <a:p>
            <a:pPr indent="0" lvl="0" marL="0" rtl="0" algn="ctr">
              <a:spcBef>
                <a:spcPts val="0"/>
              </a:spcBef>
              <a:spcAft>
                <a:spcPts val="0"/>
              </a:spcAft>
              <a:buNone/>
            </a:pPr>
            <a:r>
              <a:rPr lang="en" sz="2000">
                <a:latin typeface="Montserrat ExtraBold"/>
                <a:ea typeface="Montserrat ExtraBold"/>
                <a:cs typeface="Montserrat ExtraBold"/>
                <a:sym typeface="Montserrat ExtraBold"/>
              </a:rPr>
              <a:t>2</a:t>
            </a:r>
            <a:endParaRPr sz="2000">
              <a:latin typeface="Montserrat ExtraBold"/>
              <a:ea typeface="Montserrat ExtraBold"/>
              <a:cs typeface="Montserrat ExtraBold"/>
              <a:sym typeface="Montserrat ExtraBold"/>
            </a:endParaRPr>
          </a:p>
        </p:txBody>
      </p:sp>
      <p:sp>
        <p:nvSpPr>
          <p:cNvPr id="915" name="Google Shape;915;p106"/>
          <p:cNvSpPr txBox="1"/>
          <p:nvPr/>
        </p:nvSpPr>
        <p:spPr>
          <a:xfrm>
            <a:off x="4840275" y="2389763"/>
            <a:ext cx="651000" cy="1046700"/>
          </a:xfrm>
          <a:prstGeom prst="rect">
            <a:avLst/>
          </a:prstGeom>
          <a:noFill/>
          <a:ln>
            <a:noFill/>
          </a:ln>
        </p:spPr>
        <p:txBody>
          <a:bodyPr anchorCtr="0" anchor="t" bIns="0" lIns="91425" spcFirstLastPara="1" rIns="91425" wrap="square" tIns="0">
            <a:spAutoFit/>
          </a:bodyPr>
          <a:lstStyle/>
          <a:p>
            <a:pPr indent="0" lvl="0" marL="0" rtl="0" algn="ctr">
              <a:spcBef>
                <a:spcPts val="0"/>
              </a:spcBef>
              <a:spcAft>
                <a:spcPts val="0"/>
              </a:spcAft>
              <a:buNone/>
            </a:pPr>
            <a:r>
              <a:rPr lang="en" sz="2800">
                <a:latin typeface="Montserrat ExtraBold"/>
                <a:ea typeface="Montserrat ExtraBold"/>
                <a:cs typeface="Montserrat ExtraBold"/>
                <a:sym typeface="Montserrat ExtraBold"/>
              </a:rPr>
              <a:t>⃞</a:t>
            </a:r>
            <a:endParaRPr sz="2800">
              <a:latin typeface="Montserrat ExtraBold"/>
              <a:ea typeface="Montserrat ExtraBold"/>
              <a:cs typeface="Montserrat ExtraBold"/>
              <a:sym typeface="Montserrat ExtraBold"/>
            </a:endParaRPr>
          </a:p>
          <a:p>
            <a:pPr indent="0" lvl="0" marL="0" rtl="0" algn="ctr">
              <a:spcBef>
                <a:spcPts val="0"/>
              </a:spcBef>
              <a:spcAft>
                <a:spcPts val="0"/>
              </a:spcAft>
              <a:buNone/>
            </a:pPr>
            <a:r>
              <a:rPr lang="en" sz="2000">
                <a:latin typeface="Montserrat ExtraBold"/>
                <a:ea typeface="Montserrat ExtraBold"/>
                <a:cs typeface="Montserrat ExtraBold"/>
                <a:sym typeface="Montserrat ExtraBold"/>
              </a:rPr>
              <a:t>—</a:t>
            </a:r>
            <a:endParaRPr sz="2000">
              <a:latin typeface="Montserrat ExtraBold"/>
              <a:ea typeface="Montserrat ExtraBold"/>
              <a:cs typeface="Montserrat ExtraBold"/>
              <a:sym typeface="Montserrat ExtraBold"/>
            </a:endParaRPr>
          </a:p>
          <a:p>
            <a:pPr indent="0" lvl="0" marL="0" rtl="0" algn="ctr">
              <a:spcBef>
                <a:spcPts val="0"/>
              </a:spcBef>
              <a:spcAft>
                <a:spcPts val="0"/>
              </a:spcAft>
              <a:buNone/>
            </a:pPr>
            <a:r>
              <a:rPr lang="en" sz="2000">
                <a:latin typeface="Montserrat ExtraBold"/>
                <a:ea typeface="Montserrat ExtraBold"/>
                <a:cs typeface="Montserrat ExtraBold"/>
                <a:sym typeface="Montserrat ExtraBold"/>
              </a:rPr>
              <a:t>6</a:t>
            </a:r>
            <a:endParaRPr sz="2000">
              <a:latin typeface="Montserrat ExtraBold"/>
              <a:ea typeface="Montserrat ExtraBold"/>
              <a:cs typeface="Montserrat ExtraBold"/>
              <a:sym typeface="Montserrat ExtraBold"/>
            </a:endParaRPr>
          </a:p>
        </p:txBody>
      </p:sp>
      <p:sp>
        <p:nvSpPr>
          <p:cNvPr id="916" name="Google Shape;916;p106"/>
          <p:cNvSpPr txBox="1"/>
          <p:nvPr/>
        </p:nvSpPr>
        <p:spPr>
          <a:xfrm>
            <a:off x="7735875" y="2389763"/>
            <a:ext cx="651000" cy="1046700"/>
          </a:xfrm>
          <a:prstGeom prst="rect">
            <a:avLst/>
          </a:prstGeom>
          <a:noFill/>
          <a:ln>
            <a:noFill/>
          </a:ln>
        </p:spPr>
        <p:txBody>
          <a:bodyPr anchorCtr="0" anchor="t" bIns="0" lIns="91425" spcFirstLastPara="1" rIns="91425" wrap="square" tIns="0">
            <a:spAutoFit/>
          </a:bodyPr>
          <a:lstStyle/>
          <a:p>
            <a:pPr indent="0" lvl="0" marL="0" rtl="0" algn="ctr">
              <a:spcBef>
                <a:spcPts val="0"/>
              </a:spcBef>
              <a:spcAft>
                <a:spcPts val="0"/>
              </a:spcAft>
              <a:buNone/>
            </a:pPr>
            <a:r>
              <a:rPr lang="en" sz="2800">
                <a:latin typeface="Montserrat ExtraBold"/>
                <a:ea typeface="Montserrat ExtraBold"/>
                <a:cs typeface="Montserrat ExtraBold"/>
                <a:sym typeface="Montserrat ExtraBold"/>
              </a:rPr>
              <a:t>⃞</a:t>
            </a:r>
            <a:endParaRPr sz="2800">
              <a:latin typeface="Montserrat ExtraBold"/>
              <a:ea typeface="Montserrat ExtraBold"/>
              <a:cs typeface="Montserrat ExtraBold"/>
              <a:sym typeface="Montserrat ExtraBold"/>
            </a:endParaRPr>
          </a:p>
          <a:p>
            <a:pPr indent="0" lvl="0" marL="0" rtl="0" algn="ctr">
              <a:spcBef>
                <a:spcPts val="0"/>
              </a:spcBef>
              <a:spcAft>
                <a:spcPts val="0"/>
              </a:spcAft>
              <a:buNone/>
            </a:pPr>
            <a:r>
              <a:rPr lang="en" sz="2000">
                <a:latin typeface="Montserrat ExtraBold"/>
                <a:ea typeface="Montserrat ExtraBold"/>
                <a:cs typeface="Montserrat ExtraBold"/>
                <a:sym typeface="Montserrat ExtraBold"/>
              </a:rPr>
              <a:t>—</a:t>
            </a:r>
            <a:endParaRPr sz="2000">
              <a:latin typeface="Montserrat ExtraBold"/>
              <a:ea typeface="Montserrat ExtraBold"/>
              <a:cs typeface="Montserrat ExtraBold"/>
              <a:sym typeface="Montserrat ExtraBold"/>
            </a:endParaRPr>
          </a:p>
          <a:p>
            <a:pPr indent="0" lvl="0" marL="0" rtl="0" algn="ctr">
              <a:spcBef>
                <a:spcPts val="0"/>
              </a:spcBef>
              <a:spcAft>
                <a:spcPts val="0"/>
              </a:spcAft>
              <a:buNone/>
            </a:pPr>
            <a:r>
              <a:rPr lang="en" sz="2000">
                <a:latin typeface="Montserrat ExtraBold"/>
                <a:ea typeface="Montserrat ExtraBold"/>
                <a:cs typeface="Montserrat ExtraBold"/>
                <a:sym typeface="Montserrat ExtraBold"/>
              </a:rPr>
              <a:t>4</a:t>
            </a:r>
            <a:endParaRPr sz="2000">
              <a:latin typeface="Montserrat ExtraBold"/>
              <a:ea typeface="Montserrat ExtraBold"/>
              <a:cs typeface="Montserrat ExtraBold"/>
              <a:sym typeface="Montserrat ExtraBold"/>
            </a:endParaRPr>
          </a:p>
        </p:txBody>
      </p:sp>
      <p:sp>
        <p:nvSpPr>
          <p:cNvPr id="917" name="Google Shape;917;p106"/>
          <p:cNvSpPr/>
          <p:nvPr/>
        </p:nvSpPr>
        <p:spPr>
          <a:xfrm>
            <a:off x="867150" y="2243875"/>
            <a:ext cx="1495500" cy="1495500"/>
          </a:xfrm>
          <a:prstGeom prst="ellipse">
            <a:avLst/>
          </a:prstGeom>
          <a:solidFill>
            <a:schemeClr val="dk1"/>
          </a:solid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8" name="Google Shape;918;p106"/>
          <p:cNvSpPr txBox="1"/>
          <p:nvPr/>
        </p:nvSpPr>
        <p:spPr>
          <a:xfrm>
            <a:off x="5823825" y="4720750"/>
            <a:ext cx="3320100" cy="424500"/>
          </a:xfrm>
          <a:prstGeom prst="rect">
            <a:avLst/>
          </a:prstGeom>
          <a:gradFill>
            <a:gsLst>
              <a:gs pos="0">
                <a:srgbClr val="515151"/>
              </a:gs>
              <a:gs pos="100000">
                <a:srgbClr val="101010"/>
              </a:gs>
            </a:gsLst>
            <a:lin ang="5400012" scaled="0"/>
          </a:gra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solidFill>
                  <a:srgbClr val="BC61D8"/>
                </a:solidFill>
                <a:latin typeface="Varela Round"/>
                <a:ea typeface="Varela Round"/>
                <a:cs typeface="Varela Round"/>
                <a:sym typeface="Varela Round"/>
              </a:rPr>
              <a:t>Answer questions on your own</a:t>
            </a:r>
            <a:endParaRPr b="1" sz="1600">
              <a:solidFill>
                <a:srgbClr val="BC61D8"/>
              </a:solidFill>
              <a:latin typeface="Varela Round"/>
              <a:ea typeface="Varela Round"/>
              <a:cs typeface="Varela Round"/>
              <a:sym typeface="Varela Round"/>
            </a:endParaRPr>
          </a:p>
        </p:txBody>
      </p:sp>
      <p:sp>
        <p:nvSpPr>
          <p:cNvPr id="919" name="Google Shape;919;p106"/>
          <p:cNvSpPr txBox="1"/>
          <p:nvPr>
            <p:ph idx="4294967295" type="title"/>
          </p:nvPr>
        </p:nvSpPr>
        <p:spPr>
          <a:xfrm>
            <a:off x="311700" y="7425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Luckiest Guy"/>
                <a:ea typeface="Luckiest Guy"/>
                <a:cs typeface="Luckiest Guy"/>
                <a:sym typeface="Luckiest Guy"/>
              </a:rPr>
              <a:t>Post-test</a:t>
            </a:r>
            <a:endParaRPr>
              <a:solidFill>
                <a:srgbClr val="FFFFFF"/>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gradFill>
          <a:gsLst>
            <a:gs pos="0">
              <a:srgbClr val="E900FF">
                <a:alpha val="91764"/>
              </a:srgbClr>
            </a:gs>
            <a:gs pos="100000">
              <a:srgbClr val="80008C"/>
            </a:gs>
          </a:gsLst>
          <a:path path="circle">
            <a:fillToRect b="50%" l="50%" r="50%" t="50%"/>
          </a:path>
          <a:tileRect/>
        </a:gradFill>
      </p:bgPr>
    </p:bg>
    <p:spTree>
      <p:nvGrpSpPr>
        <p:cNvPr id="923" name="Shape 923"/>
        <p:cNvGrpSpPr/>
        <p:nvPr/>
      </p:nvGrpSpPr>
      <p:grpSpPr>
        <a:xfrm>
          <a:off x="0" y="0"/>
          <a:ext cx="0" cy="0"/>
          <a:chOff x="0" y="0"/>
          <a:chExt cx="0" cy="0"/>
        </a:xfrm>
      </p:grpSpPr>
      <p:sp>
        <p:nvSpPr>
          <p:cNvPr id="924" name="Google Shape;924;p107"/>
          <p:cNvSpPr txBox="1"/>
          <p:nvPr/>
        </p:nvSpPr>
        <p:spPr>
          <a:xfrm>
            <a:off x="443250" y="629725"/>
            <a:ext cx="8257500" cy="4002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b="1" lang="en" u="sng">
                <a:solidFill>
                  <a:schemeClr val="dk1"/>
                </a:solidFill>
                <a:latin typeface="Montserrat"/>
                <a:ea typeface="Montserrat"/>
                <a:cs typeface="Montserrat"/>
                <a:sym typeface="Montserrat"/>
              </a:rPr>
              <a:t>Objective statement #3: I will be able to choose fraction that is greater than another.</a:t>
            </a:r>
            <a:endParaRPr b="1" i="1" u="sng">
              <a:solidFill>
                <a:schemeClr val="dk1"/>
              </a:solidFill>
              <a:latin typeface="Montserrat"/>
              <a:ea typeface="Montserrat"/>
              <a:cs typeface="Montserrat"/>
              <a:sym typeface="Montserrat"/>
            </a:endParaRPr>
          </a:p>
        </p:txBody>
      </p:sp>
      <p:sp>
        <p:nvSpPr>
          <p:cNvPr id="925" name="Google Shape;925;p107"/>
          <p:cNvSpPr txBox="1"/>
          <p:nvPr>
            <p:ph idx="4294967295" type="title"/>
          </p:nvPr>
        </p:nvSpPr>
        <p:spPr>
          <a:xfrm>
            <a:off x="311700" y="74250"/>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latin typeface="Luckiest Guy"/>
                <a:ea typeface="Luckiest Guy"/>
                <a:cs typeface="Luckiest Guy"/>
                <a:sym typeface="Luckiest Guy"/>
              </a:rPr>
              <a:t>LESSON GOALS</a:t>
            </a:r>
            <a:r>
              <a:rPr lang="en"/>
              <a:t>: Pre-assessment</a:t>
            </a:r>
            <a:endParaRPr/>
          </a:p>
        </p:txBody>
      </p:sp>
      <p:sp>
        <p:nvSpPr>
          <p:cNvPr id="926" name="Google Shape;926;p107"/>
          <p:cNvSpPr txBox="1"/>
          <p:nvPr/>
        </p:nvSpPr>
        <p:spPr>
          <a:xfrm>
            <a:off x="522450" y="1117550"/>
            <a:ext cx="80991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100">
                <a:solidFill>
                  <a:srgbClr val="FFFFFF"/>
                </a:solidFill>
                <a:latin typeface="Montserrat"/>
                <a:ea typeface="Montserrat"/>
                <a:cs typeface="Montserrat"/>
                <a:sym typeface="Montserrat"/>
              </a:rPr>
              <a:t>How to do it</a:t>
            </a:r>
            <a:r>
              <a:rPr lang="en" sz="1100">
                <a:solidFill>
                  <a:srgbClr val="FFFFFF"/>
                </a:solidFill>
                <a:latin typeface="Montserrat Medium"/>
                <a:ea typeface="Montserrat Medium"/>
                <a:cs typeface="Montserrat Medium"/>
                <a:sym typeface="Montserrat Medium"/>
              </a:rPr>
              <a:t>:</a:t>
            </a:r>
            <a:r>
              <a:rPr b="1" lang="en" sz="1300">
                <a:solidFill>
                  <a:schemeClr val="dk1"/>
                </a:solidFill>
                <a:latin typeface="Roboto"/>
                <a:ea typeface="Roboto"/>
                <a:cs typeface="Roboto"/>
                <a:sym typeface="Roboto"/>
              </a:rPr>
              <a:t>: </a:t>
            </a:r>
            <a:r>
              <a:rPr lang="en" sz="1300">
                <a:solidFill>
                  <a:schemeClr val="dk1"/>
                </a:solidFill>
                <a:latin typeface="Roboto"/>
                <a:ea typeface="Roboto"/>
                <a:cs typeface="Roboto"/>
                <a:sym typeface="Roboto"/>
              </a:rPr>
              <a:t>Order the units from smallest to largest, placing the smallest </a:t>
            </a:r>
            <a:r>
              <a:rPr lang="en" sz="1300">
                <a:solidFill>
                  <a:srgbClr val="FFFFFF"/>
                </a:solidFill>
                <a:latin typeface="Roboto"/>
                <a:ea typeface="Roboto"/>
                <a:cs typeface="Roboto"/>
                <a:sym typeface="Roboto"/>
              </a:rPr>
              <a:t>fractional units</a:t>
            </a:r>
            <a:r>
              <a:rPr lang="en" sz="1300">
                <a:solidFill>
                  <a:srgbClr val="00FFFF"/>
                </a:solidFill>
                <a:latin typeface="Roboto"/>
                <a:ea typeface="Roboto"/>
                <a:cs typeface="Roboto"/>
                <a:sym typeface="Roboto"/>
              </a:rPr>
              <a:t> </a:t>
            </a:r>
            <a:r>
              <a:rPr lang="en" sz="1300">
                <a:solidFill>
                  <a:schemeClr val="dk1"/>
                </a:solidFill>
                <a:latin typeface="Roboto"/>
                <a:ea typeface="Roboto"/>
                <a:cs typeface="Roboto"/>
                <a:sym typeface="Roboto"/>
              </a:rPr>
              <a:t>on the left and the greatest on the right.</a:t>
            </a:r>
            <a:endParaRPr i="1" sz="1300">
              <a:solidFill>
                <a:schemeClr val="dk1"/>
              </a:solidFill>
              <a:latin typeface="Roboto"/>
              <a:ea typeface="Roboto"/>
              <a:cs typeface="Roboto"/>
              <a:sym typeface="Roboto"/>
            </a:endParaRPr>
          </a:p>
        </p:txBody>
      </p:sp>
      <p:cxnSp>
        <p:nvCxnSpPr>
          <p:cNvPr id="927" name="Google Shape;927;p107"/>
          <p:cNvCxnSpPr/>
          <p:nvPr/>
        </p:nvCxnSpPr>
        <p:spPr>
          <a:xfrm>
            <a:off x="1253725" y="4014481"/>
            <a:ext cx="6847200" cy="37200"/>
          </a:xfrm>
          <a:prstGeom prst="straightConnector1">
            <a:avLst/>
          </a:prstGeom>
          <a:noFill/>
          <a:ln cap="flat" cmpd="sng" w="38100">
            <a:solidFill>
              <a:srgbClr val="BF9000"/>
            </a:solidFill>
            <a:prstDash val="solid"/>
            <a:round/>
            <a:headEnd len="med" w="med" type="triangle"/>
            <a:tailEnd len="med" w="med" type="triangle"/>
          </a:ln>
          <a:effectLst>
            <a:outerShdw blurRad="57150" rotWithShape="0" algn="bl" dir="5400000" dist="19050">
              <a:srgbClr val="000000">
                <a:alpha val="50000"/>
              </a:srgbClr>
            </a:outerShdw>
            <a:reflection blurRad="0" dir="5400000" dist="38100" endA="0" endPos="30000" fadeDir="5400012" kx="0" rotWithShape="0" algn="bl" stPos="0" sy="-100000" ky="0"/>
          </a:effectLst>
        </p:spPr>
      </p:cxnSp>
      <p:sp>
        <p:nvSpPr>
          <p:cNvPr id="928" name="Google Shape;928;p107"/>
          <p:cNvSpPr txBox="1"/>
          <p:nvPr/>
        </p:nvSpPr>
        <p:spPr>
          <a:xfrm>
            <a:off x="53425" y="3825331"/>
            <a:ext cx="12003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500">
                <a:solidFill>
                  <a:schemeClr val="dk1"/>
                </a:solidFill>
                <a:latin typeface="Montserrat"/>
                <a:ea typeface="Montserrat"/>
                <a:cs typeface="Montserrat"/>
                <a:sym typeface="Montserrat"/>
              </a:rPr>
              <a:t>SMALLER</a:t>
            </a:r>
            <a:endParaRPr b="1" sz="1500">
              <a:solidFill>
                <a:schemeClr val="dk1"/>
              </a:solidFill>
              <a:latin typeface="Montserrat"/>
              <a:ea typeface="Montserrat"/>
              <a:cs typeface="Montserrat"/>
              <a:sym typeface="Montserrat"/>
            </a:endParaRPr>
          </a:p>
        </p:txBody>
      </p:sp>
      <p:sp>
        <p:nvSpPr>
          <p:cNvPr id="929" name="Google Shape;929;p107"/>
          <p:cNvSpPr txBox="1"/>
          <p:nvPr/>
        </p:nvSpPr>
        <p:spPr>
          <a:xfrm>
            <a:off x="7943625" y="3825331"/>
            <a:ext cx="12003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500">
                <a:solidFill>
                  <a:schemeClr val="dk1"/>
                </a:solidFill>
                <a:latin typeface="Montserrat"/>
                <a:ea typeface="Montserrat"/>
                <a:cs typeface="Montserrat"/>
                <a:sym typeface="Montserrat"/>
              </a:rPr>
              <a:t>LARGER</a:t>
            </a:r>
            <a:endParaRPr b="1" sz="1500">
              <a:solidFill>
                <a:schemeClr val="dk1"/>
              </a:solidFill>
              <a:latin typeface="Montserrat"/>
              <a:ea typeface="Montserrat"/>
              <a:cs typeface="Montserrat"/>
              <a:sym typeface="Montserrat"/>
            </a:endParaRPr>
          </a:p>
        </p:txBody>
      </p:sp>
      <p:sp>
        <p:nvSpPr>
          <p:cNvPr id="930" name="Google Shape;930;p107"/>
          <p:cNvSpPr/>
          <p:nvPr/>
        </p:nvSpPr>
        <p:spPr>
          <a:xfrm>
            <a:off x="1682528" y="3437475"/>
            <a:ext cx="906900" cy="1123200"/>
          </a:xfrm>
          <a:prstGeom prst="rect">
            <a:avLst/>
          </a:prstGeom>
          <a:noFill/>
          <a:ln cap="flat" cmpd="sng" w="28575">
            <a:solidFill>
              <a:srgbClr val="00FFFF"/>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1" name="Google Shape;931;p107"/>
          <p:cNvSpPr/>
          <p:nvPr/>
        </p:nvSpPr>
        <p:spPr>
          <a:xfrm>
            <a:off x="3306543" y="3437475"/>
            <a:ext cx="906900" cy="1123200"/>
          </a:xfrm>
          <a:prstGeom prst="rect">
            <a:avLst/>
          </a:prstGeom>
          <a:noFill/>
          <a:ln cap="flat" cmpd="sng" w="28575">
            <a:solidFill>
              <a:srgbClr val="00FFFF"/>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2" name="Google Shape;932;p107"/>
          <p:cNvSpPr/>
          <p:nvPr/>
        </p:nvSpPr>
        <p:spPr>
          <a:xfrm>
            <a:off x="5007891" y="3437475"/>
            <a:ext cx="906900" cy="1123200"/>
          </a:xfrm>
          <a:prstGeom prst="rect">
            <a:avLst/>
          </a:prstGeom>
          <a:noFill/>
          <a:ln cap="flat" cmpd="sng" w="28575">
            <a:solidFill>
              <a:srgbClr val="00FFFF"/>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3" name="Google Shape;933;p107"/>
          <p:cNvSpPr/>
          <p:nvPr/>
        </p:nvSpPr>
        <p:spPr>
          <a:xfrm>
            <a:off x="6554572" y="3437475"/>
            <a:ext cx="906900" cy="1123200"/>
          </a:xfrm>
          <a:prstGeom prst="rect">
            <a:avLst/>
          </a:prstGeom>
          <a:noFill/>
          <a:ln cap="flat" cmpd="sng" w="28575">
            <a:solidFill>
              <a:srgbClr val="00FFFF"/>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34" name="Google Shape;934;p107"/>
          <p:cNvGrpSpPr/>
          <p:nvPr/>
        </p:nvGrpSpPr>
        <p:grpSpPr>
          <a:xfrm>
            <a:off x="1643978" y="1769113"/>
            <a:ext cx="906900" cy="1123200"/>
            <a:chOff x="1643978" y="1769113"/>
            <a:chExt cx="906900" cy="1123200"/>
          </a:xfrm>
        </p:grpSpPr>
        <p:sp>
          <p:nvSpPr>
            <p:cNvPr id="935" name="Google Shape;935;p107"/>
            <p:cNvSpPr/>
            <p:nvPr/>
          </p:nvSpPr>
          <p:spPr>
            <a:xfrm>
              <a:off x="1643978" y="1769113"/>
              <a:ext cx="906900" cy="1123200"/>
            </a:xfrm>
            <a:prstGeom prst="rect">
              <a:avLst/>
            </a:prstGeom>
            <a:solidFill>
              <a:schemeClr val="dk1"/>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36" name="Google Shape;936;p107"/>
            <p:cNvPicPr preferRelativeResize="0"/>
            <p:nvPr/>
          </p:nvPicPr>
          <p:blipFill>
            <a:blip r:embed="rId3">
              <a:alphaModFix/>
            </a:blip>
            <a:stretch>
              <a:fillRect/>
            </a:stretch>
          </p:blipFill>
          <p:spPr>
            <a:xfrm>
              <a:off x="1791364" y="1820589"/>
              <a:ext cx="612117" cy="1020250"/>
            </a:xfrm>
            <a:prstGeom prst="rect">
              <a:avLst/>
            </a:prstGeom>
            <a:noFill/>
            <a:ln>
              <a:noFill/>
            </a:ln>
          </p:spPr>
        </p:pic>
      </p:grpSp>
      <p:grpSp>
        <p:nvGrpSpPr>
          <p:cNvPr id="937" name="Google Shape;937;p107"/>
          <p:cNvGrpSpPr/>
          <p:nvPr/>
        </p:nvGrpSpPr>
        <p:grpSpPr>
          <a:xfrm>
            <a:off x="5072978" y="1769113"/>
            <a:ext cx="906900" cy="1123200"/>
            <a:chOff x="5072978" y="1769113"/>
            <a:chExt cx="906900" cy="1123200"/>
          </a:xfrm>
        </p:grpSpPr>
        <p:sp>
          <p:nvSpPr>
            <p:cNvPr id="938" name="Google Shape;938;p107"/>
            <p:cNvSpPr/>
            <p:nvPr/>
          </p:nvSpPr>
          <p:spPr>
            <a:xfrm>
              <a:off x="5072978" y="1769113"/>
              <a:ext cx="906900" cy="1123200"/>
            </a:xfrm>
            <a:prstGeom prst="rect">
              <a:avLst/>
            </a:prstGeom>
            <a:solidFill>
              <a:schemeClr val="dk1"/>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39" name="Google Shape;939;p107"/>
            <p:cNvPicPr preferRelativeResize="0"/>
            <p:nvPr/>
          </p:nvPicPr>
          <p:blipFill>
            <a:blip r:embed="rId4">
              <a:alphaModFix/>
            </a:blip>
            <a:stretch>
              <a:fillRect/>
            </a:stretch>
          </p:blipFill>
          <p:spPr>
            <a:xfrm>
              <a:off x="5220375" y="1820615"/>
              <a:ext cx="612100" cy="1020185"/>
            </a:xfrm>
            <a:prstGeom prst="rect">
              <a:avLst/>
            </a:prstGeom>
            <a:noFill/>
            <a:ln>
              <a:noFill/>
            </a:ln>
          </p:spPr>
        </p:pic>
      </p:grpSp>
      <p:grpSp>
        <p:nvGrpSpPr>
          <p:cNvPr id="940" name="Google Shape;940;p107"/>
          <p:cNvGrpSpPr/>
          <p:nvPr/>
        </p:nvGrpSpPr>
        <p:grpSpPr>
          <a:xfrm>
            <a:off x="6554578" y="1769113"/>
            <a:ext cx="906900" cy="1123200"/>
            <a:chOff x="3320378" y="1769113"/>
            <a:chExt cx="906900" cy="1123200"/>
          </a:xfrm>
        </p:grpSpPr>
        <p:sp>
          <p:nvSpPr>
            <p:cNvPr id="941" name="Google Shape;941;p107"/>
            <p:cNvSpPr/>
            <p:nvPr/>
          </p:nvSpPr>
          <p:spPr>
            <a:xfrm>
              <a:off x="3320378" y="1769113"/>
              <a:ext cx="906900" cy="1123200"/>
            </a:xfrm>
            <a:prstGeom prst="rect">
              <a:avLst/>
            </a:prstGeom>
            <a:solidFill>
              <a:schemeClr val="dk1"/>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42" name="Google Shape;942;p107"/>
            <p:cNvPicPr preferRelativeResize="0"/>
            <p:nvPr/>
          </p:nvPicPr>
          <p:blipFill>
            <a:blip r:embed="rId5">
              <a:alphaModFix/>
            </a:blip>
            <a:stretch>
              <a:fillRect/>
            </a:stretch>
          </p:blipFill>
          <p:spPr>
            <a:xfrm>
              <a:off x="3505876" y="1820615"/>
              <a:ext cx="612100" cy="1020185"/>
            </a:xfrm>
            <a:prstGeom prst="rect">
              <a:avLst/>
            </a:prstGeom>
            <a:noFill/>
            <a:ln>
              <a:noFill/>
            </a:ln>
          </p:spPr>
        </p:pic>
      </p:grpSp>
      <p:grpSp>
        <p:nvGrpSpPr>
          <p:cNvPr id="943" name="Google Shape;943;p107"/>
          <p:cNvGrpSpPr/>
          <p:nvPr/>
        </p:nvGrpSpPr>
        <p:grpSpPr>
          <a:xfrm>
            <a:off x="3306553" y="1769100"/>
            <a:ext cx="906900" cy="1123200"/>
            <a:chOff x="6596978" y="1769113"/>
            <a:chExt cx="906900" cy="1123200"/>
          </a:xfrm>
        </p:grpSpPr>
        <p:sp>
          <p:nvSpPr>
            <p:cNvPr id="944" name="Google Shape;944;p107"/>
            <p:cNvSpPr/>
            <p:nvPr/>
          </p:nvSpPr>
          <p:spPr>
            <a:xfrm>
              <a:off x="6596978" y="1769113"/>
              <a:ext cx="906900" cy="1123200"/>
            </a:xfrm>
            <a:prstGeom prst="rect">
              <a:avLst/>
            </a:prstGeom>
            <a:solidFill>
              <a:schemeClr val="dk1"/>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45" name="Google Shape;945;p107"/>
            <p:cNvPicPr preferRelativeResize="0"/>
            <p:nvPr/>
          </p:nvPicPr>
          <p:blipFill>
            <a:blip r:embed="rId6">
              <a:alphaModFix/>
            </a:blip>
            <a:stretch>
              <a:fillRect/>
            </a:stretch>
          </p:blipFill>
          <p:spPr>
            <a:xfrm>
              <a:off x="6744375" y="1820633"/>
              <a:ext cx="612100" cy="1020167"/>
            </a:xfrm>
            <a:prstGeom prst="rect">
              <a:avLst/>
            </a:prstGeom>
            <a:noFill/>
            <a:ln>
              <a:noFill/>
            </a:ln>
          </p:spPr>
        </p:pic>
      </p:grpSp>
      <p:sp>
        <p:nvSpPr>
          <p:cNvPr id="946" name="Google Shape;946;p107"/>
          <p:cNvSpPr txBox="1"/>
          <p:nvPr/>
        </p:nvSpPr>
        <p:spPr>
          <a:xfrm>
            <a:off x="5823825" y="4720750"/>
            <a:ext cx="3320100" cy="424500"/>
          </a:xfrm>
          <a:prstGeom prst="rect">
            <a:avLst/>
          </a:prstGeom>
          <a:gradFill>
            <a:gsLst>
              <a:gs pos="0">
                <a:srgbClr val="515151"/>
              </a:gs>
              <a:gs pos="100000">
                <a:srgbClr val="101010"/>
              </a:gs>
            </a:gsLst>
            <a:lin ang="5400012" scaled="0"/>
          </a:gra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solidFill>
                  <a:srgbClr val="BC61D8"/>
                </a:solidFill>
                <a:latin typeface="Varela Round"/>
                <a:ea typeface="Varela Round"/>
                <a:cs typeface="Varela Round"/>
                <a:sym typeface="Varela Round"/>
              </a:rPr>
              <a:t>Answer questions on your own</a:t>
            </a:r>
            <a:endParaRPr b="1" sz="1600">
              <a:solidFill>
                <a:srgbClr val="BC61D8"/>
              </a:solidFill>
              <a:latin typeface="Varela Round"/>
              <a:ea typeface="Varela Round"/>
              <a:cs typeface="Varela Round"/>
              <a:sym typeface="Varela Round"/>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50" name="Shape 950"/>
        <p:cNvGrpSpPr/>
        <p:nvPr/>
      </p:nvGrpSpPr>
      <p:grpSpPr>
        <a:xfrm>
          <a:off x="0" y="0"/>
          <a:ext cx="0" cy="0"/>
          <a:chOff x="0" y="0"/>
          <a:chExt cx="0" cy="0"/>
        </a:xfrm>
      </p:grpSpPr>
      <p:sp>
        <p:nvSpPr>
          <p:cNvPr id="951" name="Google Shape;951;p108"/>
          <p:cNvSpPr txBox="1"/>
          <p:nvPr>
            <p:ph idx="4294967295" type="title"/>
          </p:nvPr>
        </p:nvSpPr>
        <p:spPr>
          <a:xfrm>
            <a:off x="1052550" y="1913100"/>
            <a:ext cx="7038900" cy="1317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7200">
                <a:solidFill>
                  <a:srgbClr val="CDA337"/>
                </a:solidFill>
                <a:highlight>
                  <a:srgbClr val="FFFFFF"/>
                </a:highlight>
                <a:latin typeface="Luckiest Guy"/>
                <a:ea typeface="Luckiest Guy"/>
                <a:cs typeface="Luckiest Guy"/>
                <a:sym typeface="Luckiest Guy"/>
              </a:rPr>
              <a:t> </a:t>
            </a:r>
            <a:r>
              <a:rPr lang="en" sz="7200">
                <a:solidFill>
                  <a:srgbClr val="CDA337"/>
                </a:solidFill>
                <a:highlight>
                  <a:srgbClr val="FFFFFF"/>
                </a:highlight>
                <a:latin typeface="Luckiest Guy"/>
                <a:ea typeface="Luckiest Guy"/>
                <a:cs typeface="Luckiest Guy"/>
                <a:sym typeface="Luckiest Guy"/>
              </a:rPr>
              <a:t>The</a:t>
            </a:r>
            <a:r>
              <a:rPr lang="en" sz="7200">
                <a:highlight>
                  <a:srgbClr val="FFFFFF"/>
                </a:highlight>
                <a:latin typeface="Luckiest Guy"/>
                <a:ea typeface="Luckiest Guy"/>
                <a:cs typeface="Luckiest Guy"/>
                <a:sym typeface="Luckiest Guy"/>
              </a:rPr>
              <a:t> </a:t>
            </a:r>
            <a:r>
              <a:rPr lang="en" sz="7200">
                <a:solidFill>
                  <a:srgbClr val="CDA337"/>
                </a:solidFill>
                <a:highlight>
                  <a:srgbClr val="FFFFFF"/>
                </a:highlight>
                <a:latin typeface="Luckiest Guy"/>
                <a:ea typeface="Luckiest Guy"/>
                <a:cs typeface="Luckiest Guy"/>
                <a:sym typeface="Luckiest Guy"/>
              </a:rPr>
              <a:t>gold </a:t>
            </a:r>
            <a:r>
              <a:rPr lang="en" sz="1200">
                <a:solidFill>
                  <a:srgbClr val="7F6000"/>
                </a:solidFill>
                <a:latin typeface="Luckiest Guy"/>
                <a:ea typeface="Luckiest Guy"/>
                <a:cs typeface="Luckiest Guy"/>
                <a:sym typeface="Luckiest Guy"/>
              </a:rPr>
              <a:t>.</a:t>
            </a:r>
            <a:endParaRPr sz="1200">
              <a:solidFill>
                <a:srgbClr val="7F6000"/>
              </a:solidFill>
              <a:latin typeface="Luckiest Guy"/>
              <a:ea typeface="Luckiest Guy"/>
              <a:cs typeface="Luckiest Guy"/>
              <a:sym typeface="Luckiest Guy"/>
            </a:endParaRPr>
          </a:p>
        </p:txBody>
      </p:sp>
      <p:sp>
        <p:nvSpPr>
          <p:cNvPr id="952" name="Google Shape;952;p108">
            <a:hlinkClick r:id="rId4"/>
          </p:cNvPr>
          <p:cNvSpPr/>
          <p:nvPr/>
        </p:nvSpPr>
        <p:spPr>
          <a:xfrm>
            <a:off x="0" y="5207000"/>
            <a:ext cx="12600" cy="1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56" name="Shape 956"/>
        <p:cNvGrpSpPr/>
        <p:nvPr/>
      </p:nvGrpSpPr>
      <p:grpSpPr>
        <a:xfrm>
          <a:off x="0" y="0"/>
          <a:ext cx="0" cy="0"/>
          <a:chOff x="0" y="0"/>
          <a:chExt cx="0" cy="0"/>
        </a:xfrm>
      </p:grpSpPr>
      <p:grpSp>
        <p:nvGrpSpPr>
          <p:cNvPr id="957" name="Google Shape;957;p109"/>
          <p:cNvGrpSpPr/>
          <p:nvPr/>
        </p:nvGrpSpPr>
        <p:grpSpPr>
          <a:xfrm>
            <a:off x="6418620" y="373877"/>
            <a:ext cx="3067697" cy="3294559"/>
            <a:chOff x="4923750" y="-126300"/>
            <a:chExt cx="4764245" cy="5116569"/>
          </a:xfrm>
        </p:grpSpPr>
        <p:pic>
          <p:nvPicPr>
            <p:cNvPr id="958" name="Google Shape;958;p109"/>
            <p:cNvPicPr preferRelativeResize="0"/>
            <p:nvPr/>
          </p:nvPicPr>
          <p:blipFill>
            <a:blip r:embed="rId4">
              <a:alphaModFix/>
            </a:blip>
            <a:stretch>
              <a:fillRect/>
            </a:stretch>
          </p:blipFill>
          <p:spPr>
            <a:xfrm>
              <a:off x="7115501" y="-126300"/>
              <a:ext cx="1631651" cy="3508700"/>
            </a:xfrm>
            <a:prstGeom prst="rect">
              <a:avLst/>
            </a:prstGeom>
            <a:noFill/>
            <a:ln>
              <a:noFill/>
            </a:ln>
          </p:spPr>
        </p:pic>
        <p:pic>
          <p:nvPicPr>
            <p:cNvPr id="959" name="Google Shape;959;p109"/>
            <p:cNvPicPr preferRelativeResize="0"/>
            <p:nvPr/>
          </p:nvPicPr>
          <p:blipFill>
            <a:blip r:embed="rId5">
              <a:alphaModFix/>
            </a:blip>
            <a:stretch>
              <a:fillRect/>
            </a:stretch>
          </p:blipFill>
          <p:spPr>
            <a:xfrm>
              <a:off x="4923750" y="1337475"/>
              <a:ext cx="2783224" cy="2783225"/>
            </a:xfrm>
            <a:prstGeom prst="rect">
              <a:avLst/>
            </a:prstGeom>
            <a:noFill/>
            <a:ln>
              <a:noFill/>
            </a:ln>
          </p:spPr>
        </p:pic>
        <p:pic>
          <p:nvPicPr>
            <p:cNvPr id="960" name="Google Shape;960;p109"/>
            <p:cNvPicPr preferRelativeResize="0"/>
            <p:nvPr/>
          </p:nvPicPr>
          <p:blipFill>
            <a:blip r:embed="rId6">
              <a:alphaModFix/>
            </a:blip>
            <a:stretch>
              <a:fillRect/>
            </a:stretch>
          </p:blipFill>
          <p:spPr>
            <a:xfrm rot="786213">
              <a:off x="6765225" y="2067500"/>
              <a:ext cx="2656250" cy="2656250"/>
            </a:xfrm>
            <a:prstGeom prst="rect">
              <a:avLst/>
            </a:prstGeom>
            <a:noFill/>
            <a:ln>
              <a:noFill/>
            </a:ln>
          </p:spPr>
        </p:pic>
      </p:grpSp>
      <p:sp>
        <p:nvSpPr>
          <p:cNvPr id="961" name="Google Shape;961;p109"/>
          <p:cNvSpPr txBox="1"/>
          <p:nvPr>
            <p:ph idx="4294967295" type="title"/>
          </p:nvPr>
        </p:nvSpPr>
        <p:spPr>
          <a:xfrm>
            <a:off x="1508550" y="1052125"/>
            <a:ext cx="6126900" cy="41454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SzPts val="891"/>
              <a:buNone/>
            </a:pPr>
            <a:r>
              <a:t/>
            </a:r>
            <a:endParaRPr sz="1502">
              <a:highlight>
                <a:srgbClr val="783F04"/>
              </a:highlight>
              <a:latin typeface="Montserrat SemiBold"/>
              <a:ea typeface="Montserrat SemiBold"/>
              <a:cs typeface="Montserrat SemiBold"/>
              <a:sym typeface="Montserrat SemiBold"/>
            </a:endParaRPr>
          </a:p>
          <a:p>
            <a:pPr indent="0" lvl="0" marL="0" rtl="0" algn="ctr">
              <a:spcBef>
                <a:spcPts val="0"/>
              </a:spcBef>
              <a:spcAft>
                <a:spcPts val="0"/>
              </a:spcAft>
              <a:buSzPts val="891"/>
              <a:buNone/>
            </a:pPr>
            <a:r>
              <a:rPr lang="en" sz="1502">
                <a:highlight>
                  <a:srgbClr val="783F04"/>
                </a:highlight>
                <a:latin typeface="Montserrat SemiBold"/>
                <a:ea typeface="Montserrat SemiBold"/>
                <a:cs typeface="Montserrat SemiBold"/>
                <a:sym typeface="Montserrat SemiBold"/>
              </a:rPr>
              <a:t>This is a true story, starring</a:t>
            </a:r>
            <a:endParaRPr sz="1502">
              <a:highlight>
                <a:srgbClr val="783F04"/>
              </a:highlight>
              <a:latin typeface="Montserrat SemiBold"/>
              <a:ea typeface="Montserrat SemiBold"/>
              <a:cs typeface="Montserrat SemiBold"/>
              <a:sym typeface="Montserrat SemiBold"/>
            </a:endParaRPr>
          </a:p>
          <a:p>
            <a:pPr indent="0" lvl="0" marL="0" rtl="0" algn="ctr">
              <a:spcBef>
                <a:spcPts val="0"/>
              </a:spcBef>
              <a:spcAft>
                <a:spcPts val="0"/>
              </a:spcAft>
              <a:buSzPts val="891"/>
              <a:buNone/>
            </a:pPr>
            <a:r>
              <a:rPr lang="en" sz="1502">
                <a:highlight>
                  <a:srgbClr val="783F04"/>
                </a:highlight>
                <a:latin typeface="Montserrat SemiBold"/>
                <a:ea typeface="Montserrat SemiBold"/>
                <a:cs typeface="Montserrat SemiBold"/>
                <a:sym typeface="Montserrat SemiBold"/>
              </a:rPr>
              <a:t>A&amp;W and McDonalds</a:t>
            </a:r>
            <a:endParaRPr sz="1502">
              <a:highlight>
                <a:srgbClr val="783F04"/>
              </a:highlight>
              <a:latin typeface="Montserrat SemiBold"/>
              <a:ea typeface="Montserrat SemiBold"/>
              <a:cs typeface="Montserrat SemiBold"/>
              <a:sym typeface="Montserrat SemiBold"/>
            </a:endParaRPr>
          </a:p>
          <a:p>
            <a:pPr indent="0" lvl="0" marL="0" rtl="0" algn="ctr">
              <a:spcBef>
                <a:spcPts val="0"/>
              </a:spcBef>
              <a:spcAft>
                <a:spcPts val="0"/>
              </a:spcAft>
              <a:buSzPts val="891"/>
              <a:buNone/>
            </a:pPr>
            <a:r>
              <a:rPr lang="en" sz="1502">
                <a:highlight>
                  <a:srgbClr val="783F04"/>
                </a:highlight>
                <a:latin typeface="Montserrat SemiBold"/>
                <a:ea typeface="Montserrat SemiBold"/>
                <a:cs typeface="Montserrat SemiBold"/>
                <a:sym typeface="Montserrat SemiBold"/>
              </a:rPr>
              <a:t>restaurant chains.</a:t>
            </a:r>
            <a:endParaRPr sz="1502">
              <a:highlight>
                <a:srgbClr val="783F04"/>
              </a:highlight>
              <a:latin typeface="Montserrat SemiBold"/>
              <a:ea typeface="Montserrat SemiBold"/>
              <a:cs typeface="Montserrat SemiBold"/>
              <a:sym typeface="Montserrat SemiBold"/>
            </a:endParaRPr>
          </a:p>
          <a:p>
            <a:pPr indent="0" lvl="0" marL="0" rtl="0" algn="ctr">
              <a:spcBef>
                <a:spcPts val="0"/>
              </a:spcBef>
              <a:spcAft>
                <a:spcPts val="0"/>
              </a:spcAft>
              <a:buSzPts val="891"/>
              <a:buNone/>
            </a:pPr>
            <a:r>
              <a:t/>
            </a:r>
            <a:endParaRPr sz="1502">
              <a:highlight>
                <a:srgbClr val="783F04"/>
              </a:highlight>
              <a:latin typeface="Montserrat SemiBold"/>
              <a:ea typeface="Montserrat SemiBold"/>
              <a:cs typeface="Montserrat SemiBold"/>
              <a:sym typeface="Montserrat SemiBold"/>
            </a:endParaRPr>
          </a:p>
          <a:p>
            <a:pPr indent="0" lvl="0" marL="0" rtl="0" algn="ctr">
              <a:spcBef>
                <a:spcPts val="0"/>
              </a:spcBef>
              <a:spcAft>
                <a:spcPts val="0"/>
              </a:spcAft>
              <a:buSzPts val="891"/>
              <a:buNone/>
            </a:pPr>
            <a:r>
              <a:t/>
            </a:r>
            <a:endParaRPr sz="1502">
              <a:highlight>
                <a:srgbClr val="783F04"/>
              </a:highlight>
              <a:latin typeface="Montserrat SemiBold"/>
              <a:ea typeface="Montserrat SemiBold"/>
              <a:cs typeface="Montserrat SemiBold"/>
              <a:sym typeface="Montserrat SemiBold"/>
            </a:endParaRPr>
          </a:p>
          <a:p>
            <a:pPr indent="0" lvl="0" marL="0" rtl="0" algn="ctr">
              <a:spcBef>
                <a:spcPts val="0"/>
              </a:spcBef>
              <a:spcAft>
                <a:spcPts val="0"/>
              </a:spcAft>
              <a:buSzPts val="891"/>
              <a:buNone/>
            </a:pPr>
            <a:r>
              <a:t/>
            </a:r>
            <a:endParaRPr sz="1502">
              <a:highlight>
                <a:srgbClr val="783F04"/>
              </a:highlight>
              <a:latin typeface="Montserrat SemiBold"/>
              <a:ea typeface="Montserrat SemiBold"/>
              <a:cs typeface="Montserrat SemiBold"/>
              <a:sym typeface="Montserrat SemiBold"/>
            </a:endParaRPr>
          </a:p>
          <a:p>
            <a:pPr indent="0" lvl="0" marL="0" rtl="0" algn="ctr">
              <a:spcBef>
                <a:spcPts val="0"/>
              </a:spcBef>
              <a:spcAft>
                <a:spcPts val="0"/>
              </a:spcAft>
              <a:buSzPts val="891"/>
              <a:buNone/>
            </a:pPr>
            <a:r>
              <a:t/>
            </a:r>
            <a:endParaRPr sz="1502">
              <a:highlight>
                <a:srgbClr val="783F04"/>
              </a:highlight>
              <a:latin typeface="Montserrat SemiBold"/>
              <a:ea typeface="Montserrat SemiBold"/>
              <a:cs typeface="Montserrat SemiBold"/>
              <a:sym typeface="Montserrat SemiBold"/>
            </a:endParaRPr>
          </a:p>
          <a:p>
            <a:pPr indent="0" lvl="0" marL="0" rtl="0" algn="l">
              <a:spcBef>
                <a:spcPts val="0"/>
              </a:spcBef>
              <a:spcAft>
                <a:spcPts val="0"/>
              </a:spcAft>
              <a:buSzPts val="891"/>
              <a:buNone/>
            </a:pPr>
            <a:r>
              <a:t/>
            </a:r>
            <a:endParaRPr sz="1682">
              <a:highlight>
                <a:srgbClr val="783F04"/>
              </a:highlight>
              <a:latin typeface="Montserrat SemiBold"/>
              <a:ea typeface="Montserrat SemiBold"/>
              <a:cs typeface="Montserrat SemiBold"/>
              <a:sym typeface="Montserrat SemiBold"/>
            </a:endParaRPr>
          </a:p>
          <a:p>
            <a:pPr indent="0" lvl="0" marL="0" rtl="0" algn="ctr">
              <a:spcBef>
                <a:spcPts val="0"/>
              </a:spcBef>
              <a:spcAft>
                <a:spcPts val="0"/>
              </a:spcAft>
              <a:buSzPts val="891"/>
              <a:buNone/>
            </a:pPr>
            <a:r>
              <a:rPr lang="en" sz="1700">
                <a:highlight>
                  <a:srgbClr val="783F04"/>
                </a:highlight>
                <a:latin typeface="Montserrat SemiBold"/>
                <a:ea typeface="Montserrat SemiBold"/>
                <a:cs typeface="Montserrat SemiBold"/>
                <a:sym typeface="Montserrat SemiBold"/>
              </a:rPr>
              <a:t>In the 1980s, McDonalds had been enjoying success with their larger-than-life burger called the Quarter Pounder. To nobody’s surprise, it had been very successful in the American markets since its debut in the early 70s. So much so that another chain decided to try to compete.</a:t>
            </a:r>
            <a:endParaRPr sz="1700">
              <a:highlight>
                <a:srgbClr val="783F04"/>
              </a:highlight>
              <a:latin typeface="Montserrat SemiBold"/>
              <a:ea typeface="Montserrat SemiBold"/>
              <a:cs typeface="Montserrat SemiBold"/>
              <a:sym typeface="Montserrat SemiBold"/>
            </a:endParaRPr>
          </a:p>
        </p:txBody>
      </p:sp>
      <p:sp>
        <p:nvSpPr>
          <p:cNvPr id="962" name="Google Shape;962;p109">
            <a:hlinkClick r:id="rId7"/>
          </p:cNvPr>
          <p:cNvSpPr/>
          <p:nvPr/>
        </p:nvSpPr>
        <p:spPr>
          <a:xfrm>
            <a:off x="0" y="5207000"/>
            <a:ext cx="12600" cy="1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3" name="Google Shape;963;p109"/>
          <p:cNvSpPr txBox="1"/>
          <p:nvPr>
            <p:ph idx="4294967295" type="title"/>
          </p:nvPr>
        </p:nvSpPr>
        <p:spPr>
          <a:xfrm>
            <a:off x="1965450" y="91225"/>
            <a:ext cx="5213100" cy="882300"/>
          </a:xfrm>
          <a:prstGeom prst="rect">
            <a:avLst/>
          </a:prstGeom>
          <a:noFill/>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u="sng">
                <a:solidFill>
                  <a:srgbClr val="783F04"/>
                </a:solidFill>
                <a:highlight>
                  <a:srgbClr val="FFFFFF"/>
                </a:highlight>
                <a:latin typeface="Luckiest Guy"/>
                <a:ea typeface="Luckiest Guy"/>
                <a:cs typeface="Luckiest Guy"/>
                <a:sym typeface="Luckiest Guy"/>
              </a:rPr>
              <a:t>Marketing Misunderstanding</a:t>
            </a:r>
            <a:r>
              <a:rPr lang="en" u="sng">
                <a:solidFill>
                  <a:srgbClr val="783F04"/>
                </a:solidFill>
                <a:highlight>
                  <a:srgbClr val="FFFFFF"/>
                </a:highlight>
              </a:rPr>
              <a:t>: </a:t>
            </a:r>
            <a:endParaRPr u="sng">
              <a:solidFill>
                <a:srgbClr val="783F04"/>
              </a:solidFill>
              <a:highlight>
                <a:srgbClr val="FFFFFF"/>
              </a:highlight>
            </a:endParaRPr>
          </a:p>
          <a:p>
            <a:pPr indent="0" lvl="0" marL="0" rtl="0" algn="ctr">
              <a:spcBef>
                <a:spcPts val="0"/>
              </a:spcBef>
              <a:spcAft>
                <a:spcPts val="0"/>
              </a:spcAft>
              <a:buNone/>
            </a:pPr>
            <a:r>
              <a:rPr lang="en">
                <a:solidFill>
                  <a:srgbClr val="783F04"/>
                </a:solidFill>
                <a:highlight>
                  <a:srgbClr val="FFFFFF"/>
                </a:highlight>
              </a:rPr>
              <a:t>The fractions in our food</a:t>
            </a:r>
            <a:endParaRPr>
              <a:solidFill>
                <a:srgbClr val="783F04"/>
              </a:solidFill>
              <a:highlight>
                <a:srgbClr val="FFFFFF"/>
              </a:highlight>
            </a:endParaRPr>
          </a:p>
        </p:txBody>
      </p:sp>
      <p:grpSp>
        <p:nvGrpSpPr>
          <p:cNvPr id="964" name="Google Shape;964;p109"/>
          <p:cNvGrpSpPr/>
          <p:nvPr/>
        </p:nvGrpSpPr>
        <p:grpSpPr>
          <a:xfrm>
            <a:off x="95512" y="297678"/>
            <a:ext cx="1460626" cy="2538366"/>
            <a:chOff x="171712" y="373878"/>
            <a:chExt cx="1460626" cy="2538366"/>
          </a:xfrm>
        </p:grpSpPr>
        <p:pic>
          <p:nvPicPr>
            <p:cNvPr id="965" name="Google Shape;965;p109"/>
            <p:cNvPicPr preferRelativeResize="0"/>
            <p:nvPr/>
          </p:nvPicPr>
          <p:blipFill>
            <a:blip r:embed="rId8">
              <a:alphaModFix/>
            </a:blip>
            <a:stretch>
              <a:fillRect/>
            </a:stretch>
          </p:blipFill>
          <p:spPr>
            <a:xfrm flipH="1" rot="514269">
              <a:off x="344245" y="443612"/>
              <a:ext cx="1115559" cy="2398898"/>
            </a:xfrm>
            <a:prstGeom prst="rect">
              <a:avLst/>
            </a:prstGeom>
            <a:noFill/>
            <a:ln>
              <a:noFill/>
            </a:ln>
          </p:spPr>
        </p:pic>
        <p:pic>
          <p:nvPicPr>
            <p:cNvPr id="966" name="Google Shape;966;p109"/>
            <p:cNvPicPr preferRelativeResize="0"/>
            <p:nvPr/>
          </p:nvPicPr>
          <p:blipFill rotWithShape="1">
            <a:blip r:embed="rId9">
              <a:alphaModFix/>
            </a:blip>
            <a:srcRect b="0" l="5654" r="-1165" t="0"/>
            <a:stretch/>
          </p:blipFill>
          <p:spPr>
            <a:xfrm rot="643813">
              <a:off x="392098" y="2004935"/>
              <a:ext cx="865705" cy="509582"/>
            </a:xfrm>
            <a:prstGeom prst="rect">
              <a:avLst/>
            </a:prstGeom>
            <a:noFill/>
            <a:ln>
              <a:noFill/>
            </a:ln>
          </p:spPr>
        </p:pic>
      </p:grpSp>
      <p:pic>
        <p:nvPicPr>
          <p:cNvPr id="967" name="Google Shape;967;p109"/>
          <p:cNvPicPr preferRelativeResize="0"/>
          <p:nvPr/>
        </p:nvPicPr>
        <p:blipFill>
          <a:blip r:embed="rId10">
            <a:alphaModFix/>
          </a:blip>
          <a:stretch>
            <a:fillRect/>
          </a:stretch>
        </p:blipFill>
        <p:spPr>
          <a:xfrm>
            <a:off x="972221" y="1444516"/>
            <a:ext cx="1803293" cy="1700449"/>
          </a:xfrm>
          <a:prstGeom prst="rect">
            <a:avLst/>
          </a:prstGeom>
          <a:noFill/>
          <a:ln>
            <a:noFill/>
          </a:ln>
        </p:spPr>
      </p:pic>
      <p:pic>
        <p:nvPicPr>
          <p:cNvPr id="968" name="Google Shape;968;p109"/>
          <p:cNvPicPr preferRelativeResize="0"/>
          <p:nvPr/>
        </p:nvPicPr>
        <p:blipFill>
          <a:blip r:embed="rId11">
            <a:alphaModFix/>
          </a:blip>
          <a:stretch>
            <a:fillRect/>
          </a:stretch>
        </p:blipFill>
        <p:spPr>
          <a:xfrm>
            <a:off x="-161024" y="2495541"/>
            <a:ext cx="1667134" cy="1464930"/>
          </a:xfrm>
          <a:prstGeom prst="rect">
            <a:avLst/>
          </a:prstGeom>
          <a:noFill/>
          <a:ln>
            <a:noFill/>
          </a:ln>
        </p:spPr>
      </p:pic>
      <p:pic>
        <p:nvPicPr>
          <p:cNvPr id="969" name="Google Shape;969;p109"/>
          <p:cNvPicPr preferRelativeResize="0"/>
          <p:nvPr/>
        </p:nvPicPr>
        <p:blipFill>
          <a:blip r:embed="rId12">
            <a:alphaModFix/>
          </a:blip>
          <a:stretch>
            <a:fillRect/>
          </a:stretch>
        </p:blipFill>
        <p:spPr>
          <a:xfrm rot="902278">
            <a:off x="8122143" y="2821929"/>
            <a:ext cx="550211" cy="404442"/>
          </a:xfrm>
          <a:prstGeom prst="rect">
            <a:avLst/>
          </a:prstGeom>
          <a:noFill/>
          <a:ln>
            <a:noFill/>
          </a:ln>
        </p:spPr>
      </p:pic>
      <p:sp>
        <p:nvSpPr>
          <p:cNvPr id="970" name="Google Shape;970;p109"/>
          <p:cNvSpPr txBox="1"/>
          <p:nvPr/>
        </p:nvSpPr>
        <p:spPr>
          <a:xfrm>
            <a:off x="8715400" y="153725"/>
            <a:ext cx="322200" cy="292500"/>
          </a:xfrm>
          <a:prstGeom prst="rect">
            <a:avLst/>
          </a:prstGeom>
          <a:solidFill>
            <a:srgbClr val="BF9000"/>
          </a:solidFill>
          <a:ln>
            <a:noFill/>
          </a:ln>
          <a:effectLst>
            <a:outerShdw blurRad="57150" rotWithShape="0" algn="bl" dir="5400000" dist="19050">
              <a:srgbClr val="783F04">
                <a:alpha val="50000"/>
              </a:srgbClr>
            </a:outerShdw>
          </a:effectLst>
        </p:spPr>
        <p:txBody>
          <a:bodyPr anchorCtr="0" anchor="t" bIns="0" lIns="91425" spcFirstLastPara="1" rIns="91425" wrap="square" tIns="0">
            <a:spAutoFit/>
          </a:bodyPr>
          <a:lstStyle/>
          <a:p>
            <a:pPr indent="0" lvl="0" marL="0" rtl="0" algn="ctr">
              <a:spcBef>
                <a:spcPts val="0"/>
              </a:spcBef>
              <a:spcAft>
                <a:spcPts val="0"/>
              </a:spcAft>
              <a:buNone/>
            </a:pPr>
            <a:r>
              <a:rPr lang="en" sz="1900">
                <a:solidFill>
                  <a:srgbClr val="FFFFFF"/>
                </a:solidFill>
                <a:latin typeface="Luckiest Guy"/>
                <a:ea typeface="Luckiest Guy"/>
                <a:cs typeface="Luckiest Guy"/>
                <a:sym typeface="Luckiest Guy"/>
              </a:rPr>
              <a:t>1</a:t>
            </a:r>
            <a:endParaRPr sz="1900">
              <a:solidFill>
                <a:srgbClr val="FFFFFF"/>
              </a:solidFill>
              <a:latin typeface="Luckiest Guy"/>
              <a:ea typeface="Luckiest Guy"/>
              <a:cs typeface="Luckiest Guy"/>
              <a:sym typeface="Luckiest Guy"/>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74" name="Shape 974"/>
        <p:cNvGrpSpPr/>
        <p:nvPr/>
      </p:nvGrpSpPr>
      <p:grpSpPr>
        <a:xfrm>
          <a:off x="0" y="0"/>
          <a:ext cx="0" cy="0"/>
          <a:chOff x="0" y="0"/>
          <a:chExt cx="0" cy="0"/>
        </a:xfrm>
      </p:grpSpPr>
      <p:grpSp>
        <p:nvGrpSpPr>
          <p:cNvPr id="975" name="Google Shape;975;p110"/>
          <p:cNvGrpSpPr/>
          <p:nvPr/>
        </p:nvGrpSpPr>
        <p:grpSpPr>
          <a:xfrm>
            <a:off x="-761999" y="-83322"/>
            <a:ext cx="2851712" cy="3400968"/>
            <a:chOff x="-91425" y="-126307"/>
            <a:chExt cx="4170999" cy="4974358"/>
          </a:xfrm>
        </p:grpSpPr>
        <p:pic>
          <p:nvPicPr>
            <p:cNvPr id="976" name="Google Shape;976;p110"/>
            <p:cNvPicPr preferRelativeResize="0"/>
            <p:nvPr/>
          </p:nvPicPr>
          <p:blipFill>
            <a:blip r:embed="rId4">
              <a:alphaModFix amt="96000"/>
            </a:blip>
            <a:stretch>
              <a:fillRect/>
            </a:stretch>
          </p:blipFill>
          <p:spPr>
            <a:xfrm flipH="1" rot="514269">
              <a:off x="412077" y="-24312"/>
              <a:ext cx="1631650" cy="3508699"/>
            </a:xfrm>
            <a:prstGeom prst="rect">
              <a:avLst/>
            </a:prstGeom>
            <a:noFill/>
            <a:ln>
              <a:noFill/>
            </a:ln>
          </p:spPr>
        </p:pic>
        <p:pic>
          <p:nvPicPr>
            <p:cNvPr id="977" name="Google Shape;977;p110"/>
            <p:cNvPicPr preferRelativeResize="0"/>
            <p:nvPr/>
          </p:nvPicPr>
          <p:blipFill>
            <a:blip r:embed="rId5">
              <a:alphaModFix amt="96000"/>
            </a:blip>
            <a:stretch>
              <a:fillRect/>
            </a:stretch>
          </p:blipFill>
          <p:spPr>
            <a:xfrm>
              <a:off x="1442025" y="1328188"/>
              <a:ext cx="2637549" cy="2487126"/>
            </a:xfrm>
            <a:prstGeom prst="rect">
              <a:avLst/>
            </a:prstGeom>
            <a:noFill/>
            <a:ln>
              <a:noFill/>
            </a:ln>
          </p:spPr>
        </p:pic>
        <p:pic>
          <p:nvPicPr>
            <p:cNvPr id="978" name="Google Shape;978;p110"/>
            <p:cNvPicPr preferRelativeResize="0"/>
            <p:nvPr/>
          </p:nvPicPr>
          <p:blipFill>
            <a:blip r:embed="rId6">
              <a:alphaModFix amt="96000"/>
            </a:blip>
            <a:stretch>
              <a:fillRect/>
            </a:stretch>
          </p:blipFill>
          <p:spPr>
            <a:xfrm>
              <a:off x="-91425" y="2705400"/>
              <a:ext cx="2438400" cy="2142650"/>
            </a:xfrm>
            <a:prstGeom prst="rect">
              <a:avLst/>
            </a:prstGeom>
            <a:noFill/>
            <a:ln>
              <a:noFill/>
            </a:ln>
          </p:spPr>
        </p:pic>
      </p:grpSp>
      <p:grpSp>
        <p:nvGrpSpPr>
          <p:cNvPr id="979" name="Google Shape;979;p110"/>
          <p:cNvGrpSpPr/>
          <p:nvPr/>
        </p:nvGrpSpPr>
        <p:grpSpPr>
          <a:xfrm>
            <a:off x="6952020" y="2583677"/>
            <a:ext cx="3067697" cy="3294559"/>
            <a:chOff x="4923750" y="-126300"/>
            <a:chExt cx="4764245" cy="5116569"/>
          </a:xfrm>
        </p:grpSpPr>
        <p:pic>
          <p:nvPicPr>
            <p:cNvPr id="980" name="Google Shape;980;p110"/>
            <p:cNvPicPr preferRelativeResize="0"/>
            <p:nvPr/>
          </p:nvPicPr>
          <p:blipFill>
            <a:blip r:embed="rId7">
              <a:alphaModFix amt="96000"/>
            </a:blip>
            <a:stretch>
              <a:fillRect/>
            </a:stretch>
          </p:blipFill>
          <p:spPr>
            <a:xfrm>
              <a:off x="7115501" y="-126300"/>
              <a:ext cx="1631651" cy="3508700"/>
            </a:xfrm>
            <a:prstGeom prst="rect">
              <a:avLst/>
            </a:prstGeom>
            <a:noFill/>
            <a:ln>
              <a:noFill/>
            </a:ln>
          </p:spPr>
        </p:pic>
        <p:pic>
          <p:nvPicPr>
            <p:cNvPr id="981" name="Google Shape;981;p110"/>
            <p:cNvPicPr preferRelativeResize="0"/>
            <p:nvPr/>
          </p:nvPicPr>
          <p:blipFill>
            <a:blip r:embed="rId8">
              <a:alphaModFix amt="96000"/>
            </a:blip>
            <a:stretch>
              <a:fillRect/>
            </a:stretch>
          </p:blipFill>
          <p:spPr>
            <a:xfrm>
              <a:off x="4923750" y="1337475"/>
              <a:ext cx="2783224" cy="2783225"/>
            </a:xfrm>
            <a:prstGeom prst="rect">
              <a:avLst/>
            </a:prstGeom>
            <a:noFill/>
            <a:ln>
              <a:noFill/>
            </a:ln>
          </p:spPr>
        </p:pic>
        <p:pic>
          <p:nvPicPr>
            <p:cNvPr id="982" name="Google Shape;982;p110"/>
            <p:cNvPicPr preferRelativeResize="0"/>
            <p:nvPr/>
          </p:nvPicPr>
          <p:blipFill>
            <a:blip r:embed="rId9">
              <a:alphaModFix amt="96000"/>
            </a:blip>
            <a:stretch>
              <a:fillRect/>
            </a:stretch>
          </p:blipFill>
          <p:spPr>
            <a:xfrm rot="786213">
              <a:off x="6765225" y="2067500"/>
              <a:ext cx="2656250" cy="2656250"/>
            </a:xfrm>
            <a:prstGeom prst="rect">
              <a:avLst/>
            </a:prstGeom>
            <a:noFill/>
            <a:ln>
              <a:noFill/>
            </a:ln>
          </p:spPr>
        </p:pic>
      </p:grpSp>
      <p:sp>
        <p:nvSpPr>
          <p:cNvPr id="983" name="Google Shape;983;p110">
            <a:hlinkClick r:id="rId10"/>
          </p:cNvPr>
          <p:cNvSpPr/>
          <p:nvPr/>
        </p:nvSpPr>
        <p:spPr>
          <a:xfrm>
            <a:off x="0" y="5207000"/>
            <a:ext cx="12600" cy="1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4" name="Google Shape;984;p110"/>
          <p:cNvSpPr txBox="1"/>
          <p:nvPr>
            <p:ph idx="4294967295" type="title"/>
          </p:nvPr>
        </p:nvSpPr>
        <p:spPr>
          <a:xfrm>
            <a:off x="946350" y="117150"/>
            <a:ext cx="7251300" cy="615000"/>
          </a:xfrm>
          <a:prstGeom prst="rect">
            <a:avLst/>
          </a:prstGeom>
          <a:noFill/>
        </p:spPr>
        <p:txBody>
          <a:bodyPr anchorCtr="0" anchor="t" bIns="91425" lIns="91425" spcFirstLastPara="1" rIns="91425" wrap="square" tIns="91425">
            <a:normAutofit/>
          </a:bodyPr>
          <a:lstStyle/>
          <a:p>
            <a:pPr indent="0" lvl="0" marL="0" rtl="0" algn="ctr">
              <a:spcBef>
                <a:spcPts val="0"/>
              </a:spcBef>
              <a:spcAft>
                <a:spcPts val="0"/>
              </a:spcAft>
              <a:buNone/>
            </a:pPr>
            <a:r>
              <a:rPr lang="en" u="sng">
                <a:solidFill>
                  <a:srgbClr val="783F04"/>
                </a:solidFill>
                <a:highlight>
                  <a:srgbClr val="FFFFFF"/>
                </a:highlight>
                <a:latin typeface="Luckiest Guy"/>
                <a:ea typeface="Luckiest Guy"/>
                <a:cs typeface="Luckiest Guy"/>
                <a:sym typeface="Luckiest Guy"/>
              </a:rPr>
              <a:t>Marketing Misunderstanding</a:t>
            </a:r>
            <a:r>
              <a:rPr lang="en" u="sng">
                <a:solidFill>
                  <a:srgbClr val="783F04"/>
                </a:solidFill>
                <a:highlight>
                  <a:srgbClr val="FFFFFF"/>
                </a:highlight>
              </a:rPr>
              <a:t>:</a:t>
            </a:r>
            <a:r>
              <a:rPr lang="en" u="sng">
                <a:solidFill>
                  <a:srgbClr val="783F04"/>
                </a:solidFill>
                <a:highlight>
                  <a:srgbClr val="FFFFFF"/>
                </a:highlight>
              </a:rPr>
              <a:t> The Story</a:t>
            </a:r>
            <a:endParaRPr u="sng">
              <a:solidFill>
                <a:srgbClr val="783F04"/>
              </a:solidFill>
              <a:highlight>
                <a:srgbClr val="FFFFFF"/>
              </a:highlight>
            </a:endParaRPr>
          </a:p>
        </p:txBody>
      </p:sp>
      <p:pic>
        <p:nvPicPr>
          <p:cNvPr descr="In the 1980s, A&amp;W tried to compete with the McDonald’s Quarter Pounder by offering a bigger, juicier ⅓ lb. burger at the same price. But confused consumers wrongly assumed that ¼ was bigger than ⅓ (You know, because 4 is bigger than 3) and the whole experiment went down in history as a huge marketing fail. &#10;&#10;Well, Rooty has been crunching the numbers, and he’s finally come up with a solution that’s destined to shake the field of mathematics to its core. &#10;&#10;For a limited time only, forget everything you know about fractions and wrap your beautiful mind and watering mouth around the whopping A&amp;W 3/9 lb. Burger. &#10;&#10;It’s bigger, genius.&#10;&#10;Like A&amp;W Restaurants on Facebook: https://www.facebook.com/awrestaurants​&#10;&#10;Follow A&amp;W Restaurants on Twitter: https://www.twitter.com/awrestaurants​&#10;&#10;Follow A&amp;W Restaurants on Instagram: https://www.instagram.com/awrestaurants​&#10;&#10;Visit the official A&amp;W Restaurants website: https://www.awrestaurants.com" id="985" name="Google Shape;985;p110" title="The A&amp;W 3/9 lb. Burger | A&amp;W Restaurants">
            <a:hlinkClick r:id="rId11"/>
          </p:cNvPr>
          <p:cNvPicPr preferRelativeResize="0"/>
          <p:nvPr/>
        </p:nvPicPr>
        <p:blipFill>
          <a:blip r:embed="rId12">
            <a:alphaModFix/>
          </a:blip>
          <a:stretch>
            <a:fillRect/>
          </a:stretch>
        </p:blipFill>
        <p:spPr>
          <a:xfrm>
            <a:off x="1771663" y="782050"/>
            <a:ext cx="5600675" cy="4200500"/>
          </a:xfrm>
          <a:prstGeom prst="rect">
            <a:avLst/>
          </a:prstGeom>
          <a:noFill/>
          <a:ln>
            <a:noFill/>
          </a:ln>
        </p:spPr>
      </p:pic>
      <p:pic>
        <p:nvPicPr>
          <p:cNvPr id="986" name="Google Shape;986;p110"/>
          <p:cNvPicPr preferRelativeResize="0"/>
          <p:nvPr/>
        </p:nvPicPr>
        <p:blipFill>
          <a:blip r:embed="rId13">
            <a:alphaModFix/>
          </a:blip>
          <a:stretch>
            <a:fillRect/>
          </a:stretch>
        </p:blipFill>
        <p:spPr>
          <a:xfrm>
            <a:off x="141216" y="4537775"/>
            <a:ext cx="478035" cy="424500"/>
          </a:xfrm>
          <a:prstGeom prst="rect">
            <a:avLst/>
          </a:prstGeom>
          <a:noFill/>
          <a:ln>
            <a:noFill/>
          </a:ln>
        </p:spPr>
      </p:pic>
      <p:sp>
        <p:nvSpPr>
          <p:cNvPr id="987" name="Google Shape;987;p110"/>
          <p:cNvSpPr txBox="1"/>
          <p:nvPr/>
        </p:nvSpPr>
        <p:spPr>
          <a:xfrm>
            <a:off x="8715400" y="153725"/>
            <a:ext cx="322200" cy="292500"/>
          </a:xfrm>
          <a:prstGeom prst="rect">
            <a:avLst/>
          </a:prstGeom>
          <a:solidFill>
            <a:srgbClr val="BF9000"/>
          </a:solidFill>
          <a:ln>
            <a:noFill/>
          </a:ln>
          <a:effectLst>
            <a:outerShdw blurRad="57150" rotWithShape="0" algn="bl" dir="5400000" dist="19050">
              <a:srgbClr val="783F04">
                <a:alpha val="50000"/>
              </a:srgbClr>
            </a:outerShdw>
          </a:effectLst>
        </p:spPr>
        <p:txBody>
          <a:bodyPr anchorCtr="0" anchor="t" bIns="0" lIns="91425" spcFirstLastPara="1" rIns="91425" wrap="square" tIns="0">
            <a:spAutoFit/>
          </a:bodyPr>
          <a:lstStyle/>
          <a:p>
            <a:pPr indent="0" lvl="0" marL="0" rtl="0" algn="ctr">
              <a:spcBef>
                <a:spcPts val="0"/>
              </a:spcBef>
              <a:spcAft>
                <a:spcPts val="0"/>
              </a:spcAft>
              <a:buNone/>
            </a:pPr>
            <a:r>
              <a:rPr lang="en" sz="1900">
                <a:solidFill>
                  <a:srgbClr val="FFFFFF"/>
                </a:solidFill>
                <a:latin typeface="Luckiest Guy"/>
                <a:ea typeface="Luckiest Guy"/>
                <a:cs typeface="Luckiest Guy"/>
                <a:sym typeface="Luckiest Guy"/>
              </a:rPr>
              <a:t>2</a:t>
            </a:r>
            <a:endParaRPr sz="1900">
              <a:solidFill>
                <a:srgbClr val="FFFFFF"/>
              </a:solidFill>
              <a:latin typeface="Luckiest Guy"/>
              <a:ea typeface="Luckiest Guy"/>
              <a:cs typeface="Luckiest Guy"/>
              <a:sym typeface="Luckiest Guy"/>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85"/>
                                        </p:tgtEl>
                                        <p:attrNameLst>
                                          <p:attrName>style.visibility</p:attrName>
                                        </p:attrNameLst>
                                      </p:cBhvr>
                                      <p:to>
                                        <p:strVal val="visible"/>
                                      </p:to>
                                    </p:set>
                                    <p:animEffect filter="fade" transition="in">
                                      <p:cBhvr>
                                        <p:cTn dur="1000"/>
                                        <p:tgtEl>
                                          <p:spTgt spid="98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91" name="Shape 991"/>
        <p:cNvGrpSpPr/>
        <p:nvPr/>
      </p:nvGrpSpPr>
      <p:grpSpPr>
        <a:xfrm>
          <a:off x="0" y="0"/>
          <a:ext cx="0" cy="0"/>
          <a:chOff x="0" y="0"/>
          <a:chExt cx="0" cy="0"/>
        </a:xfrm>
      </p:grpSpPr>
      <p:pic>
        <p:nvPicPr>
          <p:cNvPr id="992" name="Google Shape;992;p111"/>
          <p:cNvPicPr preferRelativeResize="0"/>
          <p:nvPr/>
        </p:nvPicPr>
        <p:blipFill>
          <a:blip r:embed="rId4">
            <a:alphaModFix/>
          </a:blip>
          <a:stretch>
            <a:fillRect/>
          </a:stretch>
        </p:blipFill>
        <p:spPr>
          <a:xfrm>
            <a:off x="141216" y="4537775"/>
            <a:ext cx="478035" cy="424500"/>
          </a:xfrm>
          <a:prstGeom prst="rect">
            <a:avLst/>
          </a:prstGeom>
          <a:noFill/>
          <a:ln>
            <a:noFill/>
          </a:ln>
        </p:spPr>
      </p:pic>
      <p:grpSp>
        <p:nvGrpSpPr>
          <p:cNvPr id="993" name="Google Shape;993;p111"/>
          <p:cNvGrpSpPr/>
          <p:nvPr/>
        </p:nvGrpSpPr>
        <p:grpSpPr>
          <a:xfrm>
            <a:off x="-761999" y="-83322"/>
            <a:ext cx="2851712" cy="3400968"/>
            <a:chOff x="-91425" y="-126307"/>
            <a:chExt cx="4170999" cy="4974358"/>
          </a:xfrm>
        </p:grpSpPr>
        <p:pic>
          <p:nvPicPr>
            <p:cNvPr id="994" name="Google Shape;994;p111"/>
            <p:cNvPicPr preferRelativeResize="0"/>
            <p:nvPr/>
          </p:nvPicPr>
          <p:blipFill>
            <a:blip r:embed="rId5">
              <a:alphaModFix amt="96000"/>
            </a:blip>
            <a:stretch>
              <a:fillRect/>
            </a:stretch>
          </p:blipFill>
          <p:spPr>
            <a:xfrm flipH="1" rot="514269">
              <a:off x="412077" y="-24312"/>
              <a:ext cx="1631650" cy="3508699"/>
            </a:xfrm>
            <a:prstGeom prst="rect">
              <a:avLst/>
            </a:prstGeom>
            <a:noFill/>
            <a:ln>
              <a:noFill/>
            </a:ln>
          </p:spPr>
        </p:pic>
        <p:pic>
          <p:nvPicPr>
            <p:cNvPr id="995" name="Google Shape;995;p111"/>
            <p:cNvPicPr preferRelativeResize="0"/>
            <p:nvPr/>
          </p:nvPicPr>
          <p:blipFill>
            <a:blip r:embed="rId6">
              <a:alphaModFix amt="96000"/>
            </a:blip>
            <a:stretch>
              <a:fillRect/>
            </a:stretch>
          </p:blipFill>
          <p:spPr>
            <a:xfrm>
              <a:off x="1442025" y="1328188"/>
              <a:ext cx="2637549" cy="2487126"/>
            </a:xfrm>
            <a:prstGeom prst="rect">
              <a:avLst/>
            </a:prstGeom>
            <a:noFill/>
            <a:ln>
              <a:noFill/>
            </a:ln>
          </p:spPr>
        </p:pic>
        <p:pic>
          <p:nvPicPr>
            <p:cNvPr id="996" name="Google Shape;996;p111"/>
            <p:cNvPicPr preferRelativeResize="0"/>
            <p:nvPr/>
          </p:nvPicPr>
          <p:blipFill>
            <a:blip r:embed="rId7">
              <a:alphaModFix amt="96000"/>
            </a:blip>
            <a:stretch>
              <a:fillRect/>
            </a:stretch>
          </p:blipFill>
          <p:spPr>
            <a:xfrm>
              <a:off x="-91425" y="2705400"/>
              <a:ext cx="2438400" cy="2142650"/>
            </a:xfrm>
            <a:prstGeom prst="rect">
              <a:avLst/>
            </a:prstGeom>
            <a:noFill/>
            <a:ln>
              <a:noFill/>
            </a:ln>
          </p:spPr>
        </p:pic>
      </p:grpSp>
      <p:grpSp>
        <p:nvGrpSpPr>
          <p:cNvPr id="997" name="Google Shape;997;p111"/>
          <p:cNvGrpSpPr/>
          <p:nvPr/>
        </p:nvGrpSpPr>
        <p:grpSpPr>
          <a:xfrm>
            <a:off x="6952020" y="2583677"/>
            <a:ext cx="3067697" cy="3294559"/>
            <a:chOff x="4923750" y="-126300"/>
            <a:chExt cx="4764245" cy="5116569"/>
          </a:xfrm>
        </p:grpSpPr>
        <p:pic>
          <p:nvPicPr>
            <p:cNvPr id="998" name="Google Shape;998;p111"/>
            <p:cNvPicPr preferRelativeResize="0"/>
            <p:nvPr/>
          </p:nvPicPr>
          <p:blipFill>
            <a:blip r:embed="rId8">
              <a:alphaModFix amt="96000"/>
            </a:blip>
            <a:stretch>
              <a:fillRect/>
            </a:stretch>
          </p:blipFill>
          <p:spPr>
            <a:xfrm>
              <a:off x="7115501" y="-126300"/>
              <a:ext cx="1631651" cy="3508700"/>
            </a:xfrm>
            <a:prstGeom prst="rect">
              <a:avLst/>
            </a:prstGeom>
            <a:noFill/>
            <a:ln>
              <a:noFill/>
            </a:ln>
          </p:spPr>
        </p:pic>
        <p:pic>
          <p:nvPicPr>
            <p:cNvPr id="999" name="Google Shape;999;p111"/>
            <p:cNvPicPr preferRelativeResize="0"/>
            <p:nvPr/>
          </p:nvPicPr>
          <p:blipFill>
            <a:blip r:embed="rId9">
              <a:alphaModFix amt="96000"/>
            </a:blip>
            <a:stretch>
              <a:fillRect/>
            </a:stretch>
          </p:blipFill>
          <p:spPr>
            <a:xfrm>
              <a:off x="4923750" y="1337475"/>
              <a:ext cx="2783224" cy="2783225"/>
            </a:xfrm>
            <a:prstGeom prst="rect">
              <a:avLst/>
            </a:prstGeom>
            <a:noFill/>
            <a:ln>
              <a:noFill/>
            </a:ln>
          </p:spPr>
        </p:pic>
        <p:pic>
          <p:nvPicPr>
            <p:cNvPr id="1000" name="Google Shape;1000;p111"/>
            <p:cNvPicPr preferRelativeResize="0"/>
            <p:nvPr/>
          </p:nvPicPr>
          <p:blipFill>
            <a:blip r:embed="rId10">
              <a:alphaModFix amt="96000"/>
            </a:blip>
            <a:stretch>
              <a:fillRect/>
            </a:stretch>
          </p:blipFill>
          <p:spPr>
            <a:xfrm rot="786213">
              <a:off x="6765225" y="2067500"/>
              <a:ext cx="2656250" cy="2656250"/>
            </a:xfrm>
            <a:prstGeom prst="rect">
              <a:avLst/>
            </a:prstGeom>
            <a:noFill/>
            <a:ln>
              <a:noFill/>
            </a:ln>
          </p:spPr>
        </p:pic>
      </p:grpSp>
      <p:sp>
        <p:nvSpPr>
          <p:cNvPr id="1001" name="Google Shape;1001;p111"/>
          <p:cNvSpPr txBox="1"/>
          <p:nvPr>
            <p:ph idx="4294967295" type="title"/>
          </p:nvPr>
        </p:nvSpPr>
        <p:spPr>
          <a:xfrm>
            <a:off x="421950" y="3340175"/>
            <a:ext cx="8435400" cy="1661400"/>
          </a:xfrm>
          <a:prstGeom prst="rect">
            <a:avLst/>
          </a:prstGeom>
        </p:spPr>
        <p:txBody>
          <a:bodyPr anchorCtr="0" anchor="ctr" bIns="91425" lIns="91425" spcFirstLastPara="1" rIns="91425" wrap="square" tIns="91425">
            <a:normAutofit/>
          </a:bodyPr>
          <a:lstStyle/>
          <a:p>
            <a:pPr indent="0" lvl="0" marL="0" rtl="0" algn="ctr">
              <a:lnSpc>
                <a:spcPct val="115000"/>
              </a:lnSpc>
              <a:spcBef>
                <a:spcPts val="0"/>
              </a:spcBef>
              <a:spcAft>
                <a:spcPts val="0"/>
              </a:spcAft>
              <a:buSzPts val="990"/>
              <a:buNone/>
            </a:pPr>
            <a:r>
              <a:rPr lang="en" sz="1779">
                <a:highlight>
                  <a:srgbClr val="783F04"/>
                </a:highlight>
                <a:latin typeface="Montserrat SemiBold"/>
                <a:ea typeface="Montserrat SemiBold"/>
                <a:cs typeface="Montserrat SemiBold"/>
                <a:sym typeface="Montserrat SemiBold"/>
              </a:rPr>
              <a:t>In the 1980s, </a:t>
            </a:r>
            <a:r>
              <a:rPr lang="en" sz="1779">
                <a:highlight>
                  <a:srgbClr val="783F04"/>
                </a:highlight>
                <a:latin typeface="Montserrat SemiBold"/>
                <a:ea typeface="Montserrat SemiBold"/>
                <a:cs typeface="Montserrat SemiBold"/>
                <a:sym typeface="Montserrat SemiBold"/>
              </a:rPr>
              <a:t>A. Alfred Taubman had just bought</a:t>
            </a:r>
            <a:r>
              <a:rPr lang="en" sz="1779">
                <a:highlight>
                  <a:srgbClr val="783F04"/>
                </a:highlight>
                <a:latin typeface="Montserrat SemiBold"/>
                <a:ea typeface="Montserrat SemiBold"/>
                <a:cs typeface="Montserrat SemiBold"/>
                <a:sym typeface="Montserrat SemiBold"/>
              </a:rPr>
              <a:t> A&amp;W, a direct competitor of McDonalds. Seeing the success that McDonalds was having with their QP burger, Taubman decided to compete. A&amp;W released their</a:t>
            </a:r>
            <a:r>
              <a:rPr lang="en" sz="1779">
                <a:solidFill>
                  <a:srgbClr val="000000"/>
                </a:solidFill>
                <a:highlight>
                  <a:srgbClr val="783F04"/>
                </a:highlight>
                <a:latin typeface="Montserrat SemiBold"/>
                <a:ea typeface="Montserrat SemiBold"/>
                <a:cs typeface="Montserrat SemiBold"/>
                <a:sym typeface="Montserrat SemiBold"/>
              </a:rPr>
              <a:t> </a:t>
            </a:r>
            <a:r>
              <a:rPr b="1" lang="en" sz="1779">
                <a:solidFill>
                  <a:srgbClr val="E06666"/>
                </a:solidFill>
                <a:highlight>
                  <a:srgbClr val="783F04"/>
                </a:highlight>
                <a:latin typeface="Montserrat"/>
                <a:ea typeface="Montserrat"/>
                <a:cs typeface="Montserrat"/>
                <a:sym typeface="Montserrat"/>
              </a:rPr>
              <a:t>Third-of-a-Pound</a:t>
            </a:r>
            <a:r>
              <a:rPr lang="en" sz="1779">
                <a:highlight>
                  <a:srgbClr val="783F04"/>
                </a:highlight>
                <a:latin typeface="Montserrat SemiBold"/>
                <a:ea typeface="Montserrat SemiBold"/>
                <a:cs typeface="Montserrat SemiBold"/>
                <a:sym typeface="Montserrat SemiBold"/>
              </a:rPr>
              <a:t> Burger.</a:t>
            </a:r>
            <a:endParaRPr sz="1779">
              <a:highlight>
                <a:srgbClr val="783F04"/>
              </a:highlight>
              <a:latin typeface="Montserrat SemiBold"/>
              <a:ea typeface="Montserrat SemiBold"/>
              <a:cs typeface="Montserrat SemiBold"/>
              <a:sym typeface="Montserrat SemiBold"/>
            </a:endParaRPr>
          </a:p>
        </p:txBody>
      </p:sp>
      <p:sp>
        <p:nvSpPr>
          <p:cNvPr id="1002" name="Google Shape;1002;p111">
            <a:hlinkClick r:id="rId11"/>
          </p:cNvPr>
          <p:cNvSpPr/>
          <p:nvPr/>
        </p:nvSpPr>
        <p:spPr>
          <a:xfrm>
            <a:off x="0" y="5207000"/>
            <a:ext cx="12600" cy="1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03" name="Google Shape;1003;p111"/>
          <p:cNvPicPr preferRelativeResize="0"/>
          <p:nvPr/>
        </p:nvPicPr>
        <p:blipFill rotWithShape="1">
          <a:blip r:embed="rId12">
            <a:alphaModFix/>
          </a:blip>
          <a:srcRect b="49784" l="0" r="0" t="0"/>
          <a:stretch/>
        </p:blipFill>
        <p:spPr>
          <a:xfrm>
            <a:off x="2082287" y="856225"/>
            <a:ext cx="4979425" cy="2500425"/>
          </a:xfrm>
          <a:prstGeom prst="rect">
            <a:avLst/>
          </a:prstGeom>
          <a:noFill/>
          <a:ln>
            <a:noFill/>
          </a:ln>
        </p:spPr>
      </p:pic>
      <p:pic>
        <p:nvPicPr>
          <p:cNvPr id="1004" name="Google Shape;1004;p111"/>
          <p:cNvPicPr preferRelativeResize="0"/>
          <p:nvPr/>
        </p:nvPicPr>
        <p:blipFill rotWithShape="1">
          <a:blip r:embed="rId13">
            <a:alphaModFix/>
          </a:blip>
          <a:srcRect b="0" l="8054" r="0" t="0"/>
          <a:stretch/>
        </p:blipFill>
        <p:spPr>
          <a:xfrm>
            <a:off x="2089725" y="856225"/>
            <a:ext cx="5441650" cy="2483950"/>
          </a:xfrm>
          <a:prstGeom prst="rect">
            <a:avLst/>
          </a:prstGeom>
          <a:noFill/>
          <a:ln>
            <a:noFill/>
          </a:ln>
        </p:spPr>
      </p:pic>
      <p:sp>
        <p:nvSpPr>
          <p:cNvPr id="1005" name="Google Shape;1005;p111"/>
          <p:cNvSpPr txBox="1"/>
          <p:nvPr>
            <p:ph idx="4294967295" type="title"/>
          </p:nvPr>
        </p:nvSpPr>
        <p:spPr>
          <a:xfrm>
            <a:off x="946350" y="117150"/>
            <a:ext cx="7251300" cy="615000"/>
          </a:xfrm>
          <a:prstGeom prst="rect">
            <a:avLst/>
          </a:prstGeom>
          <a:noFill/>
        </p:spPr>
        <p:txBody>
          <a:bodyPr anchorCtr="0" anchor="t" bIns="91425" lIns="91425" spcFirstLastPara="1" rIns="91425" wrap="square" tIns="91425">
            <a:normAutofit/>
          </a:bodyPr>
          <a:lstStyle/>
          <a:p>
            <a:pPr indent="0" lvl="0" marL="0" rtl="0" algn="ctr">
              <a:spcBef>
                <a:spcPts val="0"/>
              </a:spcBef>
              <a:spcAft>
                <a:spcPts val="0"/>
              </a:spcAft>
              <a:buNone/>
            </a:pPr>
            <a:r>
              <a:rPr lang="en" u="sng">
                <a:solidFill>
                  <a:srgbClr val="783F04"/>
                </a:solidFill>
                <a:highlight>
                  <a:srgbClr val="FFFFFF"/>
                </a:highlight>
                <a:latin typeface="Luckiest Guy"/>
                <a:ea typeface="Luckiest Guy"/>
                <a:cs typeface="Luckiest Guy"/>
                <a:sym typeface="Luckiest Guy"/>
              </a:rPr>
              <a:t>Marketing Misunderstanding</a:t>
            </a:r>
            <a:r>
              <a:rPr lang="en" u="sng">
                <a:solidFill>
                  <a:srgbClr val="783F04"/>
                </a:solidFill>
                <a:highlight>
                  <a:srgbClr val="FFFFFF"/>
                </a:highlight>
              </a:rPr>
              <a:t>: The Story</a:t>
            </a:r>
            <a:endParaRPr u="sng">
              <a:solidFill>
                <a:srgbClr val="783F04"/>
              </a:solidFill>
              <a:highlight>
                <a:srgbClr val="FFFFFF"/>
              </a:highlight>
            </a:endParaRPr>
          </a:p>
        </p:txBody>
      </p:sp>
      <p:sp>
        <p:nvSpPr>
          <p:cNvPr id="1006" name="Google Shape;1006;p111"/>
          <p:cNvSpPr txBox="1"/>
          <p:nvPr/>
        </p:nvSpPr>
        <p:spPr>
          <a:xfrm>
            <a:off x="8715400" y="153725"/>
            <a:ext cx="322200" cy="292500"/>
          </a:xfrm>
          <a:prstGeom prst="rect">
            <a:avLst/>
          </a:prstGeom>
          <a:solidFill>
            <a:srgbClr val="BF9000"/>
          </a:solidFill>
          <a:ln>
            <a:noFill/>
          </a:ln>
          <a:effectLst>
            <a:outerShdw blurRad="57150" rotWithShape="0" algn="bl" dir="5400000" dist="19050">
              <a:srgbClr val="783F04">
                <a:alpha val="50000"/>
              </a:srgbClr>
            </a:outerShdw>
          </a:effectLst>
        </p:spPr>
        <p:txBody>
          <a:bodyPr anchorCtr="0" anchor="t" bIns="0" lIns="91425" spcFirstLastPara="1" rIns="91425" wrap="square" tIns="0">
            <a:spAutoFit/>
          </a:bodyPr>
          <a:lstStyle/>
          <a:p>
            <a:pPr indent="0" lvl="0" marL="0" rtl="0" algn="ctr">
              <a:spcBef>
                <a:spcPts val="0"/>
              </a:spcBef>
              <a:spcAft>
                <a:spcPts val="0"/>
              </a:spcAft>
              <a:buNone/>
            </a:pPr>
            <a:r>
              <a:rPr lang="en" sz="1900">
                <a:solidFill>
                  <a:srgbClr val="FFFFFF"/>
                </a:solidFill>
                <a:latin typeface="Luckiest Guy"/>
                <a:ea typeface="Luckiest Guy"/>
                <a:cs typeface="Luckiest Guy"/>
                <a:sym typeface="Luckiest Guy"/>
              </a:rPr>
              <a:t>3</a:t>
            </a:r>
            <a:endParaRPr sz="1900">
              <a:solidFill>
                <a:srgbClr val="FFFFFF"/>
              </a:solidFill>
              <a:latin typeface="Luckiest Guy"/>
              <a:ea typeface="Luckiest Guy"/>
              <a:cs typeface="Luckiest Guy"/>
              <a:sym typeface="Luckiest Guy"/>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04"/>
                                        </p:tgtEl>
                                        <p:attrNameLst>
                                          <p:attrName>style.visibility</p:attrName>
                                        </p:attrNameLst>
                                      </p:cBhvr>
                                      <p:to>
                                        <p:strVal val="visible"/>
                                      </p:to>
                                    </p:set>
                                    <p:animEffect filter="fade" transition="in">
                                      <p:cBhvr>
                                        <p:cTn dur="1000"/>
                                        <p:tgtEl>
                                          <p:spTgt spid="100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10" name="Shape 1010"/>
        <p:cNvGrpSpPr/>
        <p:nvPr/>
      </p:nvGrpSpPr>
      <p:grpSpPr>
        <a:xfrm>
          <a:off x="0" y="0"/>
          <a:ext cx="0" cy="0"/>
          <a:chOff x="0" y="0"/>
          <a:chExt cx="0" cy="0"/>
        </a:xfrm>
      </p:grpSpPr>
      <p:grpSp>
        <p:nvGrpSpPr>
          <p:cNvPr id="1011" name="Google Shape;1011;p112"/>
          <p:cNvGrpSpPr/>
          <p:nvPr/>
        </p:nvGrpSpPr>
        <p:grpSpPr>
          <a:xfrm>
            <a:off x="-761999" y="-83322"/>
            <a:ext cx="2851712" cy="3400968"/>
            <a:chOff x="-91425" y="-126307"/>
            <a:chExt cx="4170999" cy="4974358"/>
          </a:xfrm>
        </p:grpSpPr>
        <p:pic>
          <p:nvPicPr>
            <p:cNvPr id="1012" name="Google Shape;1012;p112"/>
            <p:cNvPicPr preferRelativeResize="0"/>
            <p:nvPr/>
          </p:nvPicPr>
          <p:blipFill>
            <a:blip r:embed="rId4">
              <a:alphaModFix amt="96000"/>
            </a:blip>
            <a:stretch>
              <a:fillRect/>
            </a:stretch>
          </p:blipFill>
          <p:spPr>
            <a:xfrm flipH="1" rot="514269">
              <a:off x="412077" y="-24312"/>
              <a:ext cx="1631650" cy="3508699"/>
            </a:xfrm>
            <a:prstGeom prst="rect">
              <a:avLst/>
            </a:prstGeom>
            <a:noFill/>
            <a:ln>
              <a:noFill/>
            </a:ln>
          </p:spPr>
        </p:pic>
        <p:pic>
          <p:nvPicPr>
            <p:cNvPr id="1013" name="Google Shape;1013;p112"/>
            <p:cNvPicPr preferRelativeResize="0"/>
            <p:nvPr/>
          </p:nvPicPr>
          <p:blipFill>
            <a:blip r:embed="rId5">
              <a:alphaModFix amt="96000"/>
            </a:blip>
            <a:stretch>
              <a:fillRect/>
            </a:stretch>
          </p:blipFill>
          <p:spPr>
            <a:xfrm>
              <a:off x="1442025" y="1328188"/>
              <a:ext cx="2637549" cy="2487126"/>
            </a:xfrm>
            <a:prstGeom prst="rect">
              <a:avLst/>
            </a:prstGeom>
            <a:noFill/>
            <a:ln>
              <a:noFill/>
            </a:ln>
          </p:spPr>
        </p:pic>
        <p:pic>
          <p:nvPicPr>
            <p:cNvPr id="1014" name="Google Shape;1014;p112"/>
            <p:cNvPicPr preferRelativeResize="0"/>
            <p:nvPr/>
          </p:nvPicPr>
          <p:blipFill>
            <a:blip r:embed="rId6">
              <a:alphaModFix amt="96000"/>
            </a:blip>
            <a:stretch>
              <a:fillRect/>
            </a:stretch>
          </p:blipFill>
          <p:spPr>
            <a:xfrm>
              <a:off x="-91425" y="2705400"/>
              <a:ext cx="2438400" cy="2142650"/>
            </a:xfrm>
            <a:prstGeom prst="rect">
              <a:avLst/>
            </a:prstGeom>
            <a:noFill/>
            <a:ln>
              <a:noFill/>
            </a:ln>
          </p:spPr>
        </p:pic>
      </p:grpSp>
      <p:grpSp>
        <p:nvGrpSpPr>
          <p:cNvPr id="1015" name="Google Shape;1015;p112"/>
          <p:cNvGrpSpPr/>
          <p:nvPr/>
        </p:nvGrpSpPr>
        <p:grpSpPr>
          <a:xfrm>
            <a:off x="6952020" y="2583677"/>
            <a:ext cx="3067697" cy="3294559"/>
            <a:chOff x="4923750" y="-126300"/>
            <a:chExt cx="4764245" cy="5116569"/>
          </a:xfrm>
        </p:grpSpPr>
        <p:pic>
          <p:nvPicPr>
            <p:cNvPr id="1016" name="Google Shape;1016;p112"/>
            <p:cNvPicPr preferRelativeResize="0"/>
            <p:nvPr/>
          </p:nvPicPr>
          <p:blipFill>
            <a:blip r:embed="rId7">
              <a:alphaModFix amt="96000"/>
            </a:blip>
            <a:stretch>
              <a:fillRect/>
            </a:stretch>
          </p:blipFill>
          <p:spPr>
            <a:xfrm>
              <a:off x="7115501" y="-126300"/>
              <a:ext cx="1631651" cy="3508700"/>
            </a:xfrm>
            <a:prstGeom prst="rect">
              <a:avLst/>
            </a:prstGeom>
            <a:noFill/>
            <a:ln>
              <a:noFill/>
            </a:ln>
          </p:spPr>
        </p:pic>
        <p:pic>
          <p:nvPicPr>
            <p:cNvPr id="1017" name="Google Shape;1017;p112"/>
            <p:cNvPicPr preferRelativeResize="0"/>
            <p:nvPr/>
          </p:nvPicPr>
          <p:blipFill>
            <a:blip r:embed="rId8">
              <a:alphaModFix amt="96000"/>
            </a:blip>
            <a:stretch>
              <a:fillRect/>
            </a:stretch>
          </p:blipFill>
          <p:spPr>
            <a:xfrm>
              <a:off x="4923750" y="1337475"/>
              <a:ext cx="2783224" cy="2783225"/>
            </a:xfrm>
            <a:prstGeom prst="rect">
              <a:avLst/>
            </a:prstGeom>
            <a:noFill/>
            <a:ln>
              <a:noFill/>
            </a:ln>
          </p:spPr>
        </p:pic>
        <p:pic>
          <p:nvPicPr>
            <p:cNvPr id="1018" name="Google Shape;1018;p112"/>
            <p:cNvPicPr preferRelativeResize="0"/>
            <p:nvPr/>
          </p:nvPicPr>
          <p:blipFill>
            <a:blip r:embed="rId9">
              <a:alphaModFix amt="96000"/>
            </a:blip>
            <a:stretch>
              <a:fillRect/>
            </a:stretch>
          </p:blipFill>
          <p:spPr>
            <a:xfrm rot="786213">
              <a:off x="6765225" y="2067500"/>
              <a:ext cx="2656250" cy="2656250"/>
            </a:xfrm>
            <a:prstGeom prst="rect">
              <a:avLst/>
            </a:prstGeom>
            <a:noFill/>
            <a:ln>
              <a:noFill/>
            </a:ln>
          </p:spPr>
        </p:pic>
      </p:grpSp>
      <p:sp>
        <p:nvSpPr>
          <p:cNvPr id="1019" name="Google Shape;1019;p112"/>
          <p:cNvSpPr txBox="1"/>
          <p:nvPr>
            <p:ph idx="4294967295" type="title"/>
          </p:nvPr>
        </p:nvSpPr>
        <p:spPr>
          <a:xfrm>
            <a:off x="4296600" y="878000"/>
            <a:ext cx="4529100" cy="17001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700">
                <a:highlight>
                  <a:srgbClr val="783F04"/>
                </a:highlight>
                <a:latin typeface="Montserrat SemiBold"/>
                <a:ea typeface="Montserrat SemiBold"/>
                <a:cs typeface="Montserrat SemiBold"/>
                <a:sym typeface="Montserrat SemiBold"/>
              </a:rPr>
              <a:t>Taubman put full effort into setting t</a:t>
            </a:r>
            <a:r>
              <a:rPr lang="en" sz="1700">
                <a:highlight>
                  <a:srgbClr val="783F04"/>
                </a:highlight>
                <a:latin typeface="Montserrat SemiBold"/>
                <a:ea typeface="Montserrat SemiBold"/>
                <a:cs typeface="Montserrat SemiBold"/>
                <a:sym typeface="Montserrat SemiBold"/>
              </a:rPr>
              <a:t>he TPB up for success. At ⅓ of a pound, the TPB was bigger and even outperformed the QP in blind taste tests</a:t>
            </a:r>
            <a:r>
              <a:rPr lang="en" sz="1700">
                <a:solidFill>
                  <a:srgbClr val="FFFFFF"/>
                </a:solidFill>
                <a:highlight>
                  <a:srgbClr val="783F04"/>
                </a:highlight>
                <a:latin typeface="Montserrat SemiBold"/>
                <a:ea typeface="Montserrat SemiBold"/>
                <a:cs typeface="Montserrat SemiBold"/>
                <a:sym typeface="Montserrat SemiBold"/>
              </a:rPr>
              <a:t>.</a:t>
            </a:r>
            <a:endParaRPr sz="1700">
              <a:highlight>
                <a:srgbClr val="783F04"/>
              </a:highlight>
              <a:latin typeface="Montserrat SemiBold"/>
              <a:ea typeface="Montserrat SemiBold"/>
              <a:cs typeface="Montserrat SemiBold"/>
              <a:sym typeface="Montserrat SemiBold"/>
            </a:endParaRPr>
          </a:p>
        </p:txBody>
      </p:sp>
      <p:sp>
        <p:nvSpPr>
          <p:cNvPr id="1020" name="Google Shape;1020;p112">
            <a:hlinkClick r:id="rId10"/>
          </p:cNvPr>
          <p:cNvSpPr/>
          <p:nvPr/>
        </p:nvSpPr>
        <p:spPr>
          <a:xfrm>
            <a:off x="0" y="5207000"/>
            <a:ext cx="12600" cy="1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21" name="Google Shape;1021;p112"/>
          <p:cNvPicPr preferRelativeResize="0"/>
          <p:nvPr/>
        </p:nvPicPr>
        <p:blipFill rotWithShape="1">
          <a:blip r:embed="rId11">
            <a:alphaModFix/>
          </a:blip>
          <a:srcRect b="0" l="12982" r="0" t="0"/>
          <a:stretch/>
        </p:blipFill>
        <p:spPr>
          <a:xfrm>
            <a:off x="1104050" y="835125"/>
            <a:ext cx="3011425" cy="1949250"/>
          </a:xfrm>
          <a:prstGeom prst="rect">
            <a:avLst/>
          </a:prstGeom>
          <a:noFill/>
          <a:ln>
            <a:noFill/>
          </a:ln>
        </p:spPr>
      </p:pic>
      <p:sp>
        <p:nvSpPr>
          <p:cNvPr id="1022" name="Google Shape;1022;p112"/>
          <p:cNvSpPr txBox="1"/>
          <p:nvPr>
            <p:ph idx="4294967295" type="title"/>
          </p:nvPr>
        </p:nvSpPr>
        <p:spPr>
          <a:xfrm>
            <a:off x="553850" y="2856425"/>
            <a:ext cx="4529100" cy="21810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700">
                <a:highlight>
                  <a:srgbClr val="783F04"/>
                </a:highlight>
                <a:latin typeface="Montserrat SemiBold"/>
                <a:ea typeface="Montserrat SemiBold"/>
                <a:cs typeface="Montserrat SemiBold"/>
                <a:sym typeface="Montserrat SemiBold"/>
              </a:rPr>
              <a:t>A&amp;W matched the price of their competitor’s sandwich and promoted their new product heavily with a campaign entitled “Third Is the Word.” </a:t>
            </a:r>
            <a:endParaRPr sz="1700">
              <a:highlight>
                <a:srgbClr val="783F04"/>
              </a:highlight>
              <a:latin typeface="Montserrat SemiBold"/>
              <a:ea typeface="Montserrat SemiBold"/>
              <a:cs typeface="Montserrat SemiBold"/>
              <a:sym typeface="Montserrat SemiBold"/>
            </a:endParaRPr>
          </a:p>
          <a:p>
            <a:pPr indent="0" lvl="0" marL="0" rtl="0" algn="l">
              <a:lnSpc>
                <a:spcPct val="115000"/>
              </a:lnSpc>
              <a:spcBef>
                <a:spcPts val="0"/>
              </a:spcBef>
              <a:spcAft>
                <a:spcPts val="0"/>
              </a:spcAft>
              <a:buNone/>
            </a:pPr>
            <a:r>
              <a:t/>
            </a:r>
            <a:endParaRPr sz="1700">
              <a:highlight>
                <a:srgbClr val="783F04"/>
              </a:highlight>
              <a:latin typeface="Montserrat SemiBold"/>
              <a:ea typeface="Montserrat SemiBold"/>
              <a:cs typeface="Montserrat SemiBold"/>
              <a:sym typeface="Montserrat SemiBold"/>
            </a:endParaRPr>
          </a:p>
          <a:p>
            <a:pPr indent="0" lvl="0" marL="0" rtl="0" algn="l">
              <a:lnSpc>
                <a:spcPct val="115000"/>
              </a:lnSpc>
              <a:spcBef>
                <a:spcPts val="0"/>
              </a:spcBef>
              <a:spcAft>
                <a:spcPts val="0"/>
              </a:spcAft>
              <a:buNone/>
            </a:pPr>
            <a:r>
              <a:rPr lang="en" sz="1700">
                <a:highlight>
                  <a:srgbClr val="783F04"/>
                </a:highlight>
                <a:latin typeface="Montserrat SemiBold"/>
                <a:ea typeface="Montserrat SemiBold"/>
                <a:cs typeface="Montserrat SemiBold"/>
                <a:sym typeface="Montserrat SemiBold"/>
              </a:rPr>
              <a:t>A&amp;W’s TPB had all the ingredients for success</a:t>
            </a:r>
            <a:r>
              <a:rPr lang="en" sz="1700">
                <a:highlight>
                  <a:srgbClr val="783F04"/>
                </a:highlight>
                <a:latin typeface="Montserrat SemiBold"/>
                <a:ea typeface="Montserrat SemiBold"/>
                <a:cs typeface="Montserrat SemiBold"/>
                <a:sym typeface="Montserrat SemiBold"/>
              </a:rPr>
              <a:t>.</a:t>
            </a:r>
            <a:endParaRPr sz="1700">
              <a:highlight>
                <a:srgbClr val="783F04"/>
              </a:highlight>
              <a:latin typeface="Montserrat SemiBold"/>
              <a:ea typeface="Montserrat SemiBold"/>
              <a:cs typeface="Montserrat SemiBold"/>
              <a:sym typeface="Montserrat SemiBold"/>
            </a:endParaRPr>
          </a:p>
        </p:txBody>
      </p:sp>
      <p:pic>
        <p:nvPicPr>
          <p:cNvPr id="1023" name="Google Shape;1023;p112"/>
          <p:cNvPicPr preferRelativeResize="0"/>
          <p:nvPr/>
        </p:nvPicPr>
        <p:blipFill rotWithShape="1">
          <a:blip r:embed="rId12">
            <a:alphaModFix/>
          </a:blip>
          <a:srcRect b="7586" l="0" r="0" t="12643"/>
          <a:stretch/>
        </p:blipFill>
        <p:spPr>
          <a:xfrm>
            <a:off x="5166925" y="2655725"/>
            <a:ext cx="3582575" cy="2381700"/>
          </a:xfrm>
          <a:prstGeom prst="rect">
            <a:avLst/>
          </a:prstGeom>
          <a:noFill/>
          <a:ln>
            <a:noFill/>
          </a:ln>
        </p:spPr>
      </p:pic>
      <p:pic>
        <p:nvPicPr>
          <p:cNvPr id="1024" name="Google Shape;1024;p112"/>
          <p:cNvPicPr preferRelativeResize="0"/>
          <p:nvPr/>
        </p:nvPicPr>
        <p:blipFill>
          <a:blip r:embed="rId13">
            <a:alphaModFix/>
          </a:blip>
          <a:stretch>
            <a:fillRect/>
          </a:stretch>
        </p:blipFill>
        <p:spPr>
          <a:xfrm>
            <a:off x="141216" y="4537775"/>
            <a:ext cx="478035" cy="424500"/>
          </a:xfrm>
          <a:prstGeom prst="rect">
            <a:avLst/>
          </a:prstGeom>
          <a:noFill/>
          <a:ln>
            <a:noFill/>
          </a:ln>
        </p:spPr>
      </p:pic>
      <p:sp>
        <p:nvSpPr>
          <p:cNvPr id="1025" name="Google Shape;1025;p112"/>
          <p:cNvSpPr txBox="1"/>
          <p:nvPr>
            <p:ph idx="4294967295" type="title"/>
          </p:nvPr>
        </p:nvSpPr>
        <p:spPr>
          <a:xfrm>
            <a:off x="946350" y="117150"/>
            <a:ext cx="7251300" cy="615000"/>
          </a:xfrm>
          <a:prstGeom prst="rect">
            <a:avLst/>
          </a:prstGeom>
          <a:noFill/>
        </p:spPr>
        <p:txBody>
          <a:bodyPr anchorCtr="0" anchor="t" bIns="91425" lIns="91425" spcFirstLastPara="1" rIns="91425" wrap="square" tIns="91425">
            <a:normAutofit/>
          </a:bodyPr>
          <a:lstStyle/>
          <a:p>
            <a:pPr indent="0" lvl="0" marL="0" rtl="0" algn="ctr">
              <a:spcBef>
                <a:spcPts val="0"/>
              </a:spcBef>
              <a:spcAft>
                <a:spcPts val="0"/>
              </a:spcAft>
              <a:buNone/>
            </a:pPr>
            <a:r>
              <a:rPr lang="en" u="sng">
                <a:solidFill>
                  <a:srgbClr val="783F04"/>
                </a:solidFill>
                <a:highlight>
                  <a:srgbClr val="FFFFFF"/>
                </a:highlight>
                <a:latin typeface="Luckiest Guy"/>
                <a:ea typeface="Luckiest Guy"/>
                <a:cs typeface="Luckiest Guy"/>
                <a:sym typeface="Luckiest Guy"/>
              </a:rPr>
              <a:t>Marketing Misunderstanding</a:t>
            </a:r>
            <a:r>
              <a:rPr lang="en" u="sng">
                <a:solidFill>
                  <a:srgbClr val="783F04"/>
                </a:solidFill>
                <a:highlight>
                  <a:srgbClr val="FFFFFF"/>
                </a:highlight>
              </a:rPr>
              <a:t>: The Story</a:t>
            </a:r>
            <a:endParaRPr u="sng">
              <a:solidFill>
                <a:srgbClr val="783F04"/>
              </a:solidFill>
              <a:highlight>
                <a:srgbClr val="FFFFFF"/>
              </a:highlight>
            </a:endParaRPr>
          </a:p>
        </p:txBody>
      </p:sp>
      <p:sp>
        <p:nvSpPr>
          <p:cNvPr id="1026" name="Google Shape;1026;p112"/>
          <p:cNvSpPr txBox="1"/>
          <p:nvPr/>
        </p:nvSpPr>
        <p:spPr>
          <a:xfrm>
            <a:off x="8715400" y="153725"/>
            <a:ext cx="322200" cy="292500"/>
          </a:xfrm>
          <a:prstGeom prst="rect">
            <a:avLst/>
          </a:prstGeom>
          <a:solidFill>
            <a:srgbClr val="BF9000"/>
          </a:solidFill>
          <a:ln>
            <a:noFill/>
          </a:ln>
          <a:effectLst>
            <a:outerShdw blurRad="57150" rotWithShape="0" algn="bl" dir="5400000" dist="19050">
              <a:srgbClr val="783F04">
                <a:alpha val="50000"/>
              </a:srgbClr>
            </a:outerShdw>
          </a:effectLst>
        </p:spPr>
        <p:txBody>
          <a:bodyPr anchorCtr="0" anchor="t" bIns="0" lIns="91425" spcFirstLastPara="1" rIns="91425" wrap="square" tIns="0">
            <a:spAutoFit/>
          </a:bodyPr>
          <a:lstStyle/>
          <a:p>
            <a:pPr indent="0" lvl="0" marL="0" rtl="0" algn="ctr">
              <a:spcBef>
                <a:spcPts val="0"/>
              </a:spcBef>
              <a:spcAft>
                <a:spcPts val="0"/>
              </a:spcAft>
              <a:buNone/>
            </a:pPr>
            <a:r>
              <a:rPr lang="en" sz="1900">
                <a:solidFill>
                  <a:srgbClr val="FFFFFF"/>
                </a:solidFill>
                <a:latin typeface="Luckiest Guy"/>
                <a:ea typeface="Luckiest Guy"/>
                <a:cs typeface="Luckiest Guy"/>
                <a:sym typeface="Luckiest Guy"/>
              </a:rPr>
              <a:t>4</a:t>
            </a:r>
            <a:endParaRPr sz="1900">
              <a:solidFill>
                <a:srgbClr val="FFFFFF"/>
              </a:solidFill>
              <a:latin typeface="Luckiest Guy"/>
              <a:ea typeface="Luckiest Guy"/>
              <a:cs typeface="Luckiest Guy"/>
              <a:sym typeface="Luckiest Guy"/>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21"/>
                                        </p:tgtEl>
                                        <p:attrNameLst>
                                          <p:attrName>style.visibility</p:attrName>
                                        </p:attrNameLst>
                                      </p:cBhvr>
                                      <p:to>
                                        <p:strVal val="visible"/>
                                      </p:to>
                                    </p:set>
                                    <p:animEffect filter="fade" transition="in">
                                      <p:cBhvr>
                                        <p:cTn dur="1000"/>
                                        <p:tgtEl>
                                          <p:spTgt spid="102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23"/>
                                        </p:tgtEl>
                                        <p:attrNameLst>
                                          <p:attrName>style.visibility</p:attrName>
                                        </p:attrNameLst>
                                      </p:cBhvr>
                                      <p:to>
                                        <p:strVal val="visible"/>
                                      </p:to>
                                    </p:set>
                                    <p:animEffect filter="fade" transition="in">
                                      <p:cBhvr>
                                        <p:cTn dur="1000"/>
                                        <p:tgtEl>
                                          <p:spTgt spid="102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30" name="Shape 1030"/>
        <p:cNvGrpSpPr/>
        <p:nvPr/>
      </p:nvGrpSpPr>
      <p:grpSpPr>
        <a:xfrm>
          <a:off x="0" y="0"/>
          <a:ext cx="0" cy="0"/>
          <a:chOff x="0" y="0"/>
          <a:chExt cx="0" cy="0"/>
        </a:xfrm>
      </p:grpSpPr>
      <p:grpSp>
        <p:nvGrpSpPr>
          <p:cNvPr id="1031" name="Google Shape;1031;p113"/>
          <p:cNvGrpSpPr/>
          <p:nvPr/>
        </p:nvGrpSpPr>
        <p:grpSpPr>
          <a:xfrm>
            <a:off x="-761999" y="-83322"/>
            <a:ext cx="2851712" cy="3400968"/>
            <a:chOff x="-91425" y="-126307"/>
            <a:chExt cx="4170999" cy="4974358"/>
          </a:xfrm>
        </p:grpSpPr>
        <p:pic>
          <p:nvPicPr>
            <p:cNvPr id="1032" name="Google Shape;1032;p113"/>
            <p:cNvPicPr preferRelativeResize="0"/>
            <p:nvPr/>
          </p:nvPicPr>
          <p:blipFill>
            <a:blip r:embed="rId4">
              <a:alphaModFix amt="96000"/>
            </a:blip>
            <a:stretch>
              <a:fillRect/>
            </a:stretch>
          </p:blipFill>
          <p:spPr>
            <a:xfrm flipH="1" rot="514269">
              <a:off x="412077" y="-24312"/>
              <a:ext cx="1631650" cy="3508699"/>
            </a:xfrm>
            <a:prstGeom prst="rect">
              <a:avLst/>
            </a:prstGeom>
            <a:noFill/>
            <a:ln>
              <a:noFill/>
            </a:ln>
          </p:spPr>
        </p:pic>
        <p:pic>
          <p:nvPicPr>
            <p:cNvPr id="1033" name="Google Shape;1033;p113"/>
            <p:cNvPicPr preferRelativeResize="0"/>
            <p:nvPr/>
          </p:nvPicPr>
          <p:blipFill>
            <a:blip r:embed="rId5">
              <a:alphaModFix amt="96000"/>
            </a:blip>
            <a:stretch>
              <a:fillRect/>
            </a:stretch>
          </p:blipFill>
          <p:spPr>
            <a:xfrm>
              <a:off x="1442025" y="1328188"/>
              <a:ext cx="2637549" cy="2487126"/>
            </a:xfrm>
            <a:prstGeom prst="rect">
              <a:avLst/>
            </a:prstGeom>
            <a:noFill/>
            <a:ln>
              <a:noFill/>
            </a:ln>
          </p:spPr>
        </p:pic>
        <p:pic>
          <p:nvPicPr>
            <p:cNvPr id="1034" name="Google Shape;1034;p113"/>
            <p:cNvPicPr preferRelativeResize="0"/>
            <p:nvPr/>
          </p:nvPicPr>
          <p:blipFill>
            <a:blip r:embed="rId6">
              <a:alphaModFix amt="96000"/>
            </a:blip>
            <a:stretch>
              <a:fillRect/>
            </a:stretch>
          </p:blipFill>
          <p:spPr>
            <a:xfrm>
              <a:off x="-91425" y="2705400"/>
              <a:ext cx="2438400" cy="2142650"/>
            </a:xfrm>
            <a:prstGeom prst="rect">
              <a:avLst/>
            </a:prstGeom>
            <a:noFill/>
            <a:ln>
              <a:noFill/>
            </a:ln>
          </p:spPr>
        </p:pic>
      </p:grpSp>
      <p:grpSp>
        <p:nvGrpSpPr>
          <p:cNvPr id="1035" name="Google Shape;1035;p113"/>
          <p:cNvGrpSpPr/>
          <p:nvPr/>
        </p:nvGrpSpPr>
        <p:grpSpPr>
          <a:xfrm>
            <a:off x="6952020" y="2583677"/>
            <a:ext cx="3067697" cy="3294559"/>
            <a:chOff x="4923750" y="-126300"/>
            <a:chExt cx="4764245" cy="5116569"/>
          </a:xfrm>
        </p:grpSpPr>
        <p:pic>
          <p:nvPicPr>
            <p:cNvPr id="1036" name="Google Shape;1036;p113"/>
            <p:cNvPicPr preferRelativeResize="0"/>
            <p:nvPr/>
          </p:nvPicPr>
          <p:blipFill>
            <a:blip r:embed="rId7">
              <a:alphaModFix amt="96000"/>
            </a:blip>
            <a:stretch>
              <a:fillRect/>
            </a:stretch>
          </p:blipFill>
          <p:spPr>
            <a:xfrm>
              <a:off x="7115501" y="-126300"/>
              <a:ext cx="1631651" cy="3508700"/>
            </a:xfrm>
            <a:prstGeom prst="rect">
              <a:avLst/>
            </a:prstGeom>
            <a:noFill/>
            <a:ln>
              <a:noFill/>
            </a:ln>
          </p:spPr>
        </p:pic>
        <p:pic>
          <p:nvPicPr>
            <p:cNvPr id="1037" name="Google Shape;1037;p113"/>
            <p:cNvPicPr preferRelativeResize="0"/>
            <p:nvPr/>
          </p:nvPicPr>
          <p:blipFill>
            <a:blip r:embed="rId8">
              <a:alphaModFix amt="96000"/>
            </a:blip>
            <a:stretch>
              <a:fillRect/>
            </a:stretch>
          </p:blipFill>
          <p:spPr>
            <a:xfrm>
              <a:off x="4923750" y="1337475"/>
              <a:ext cx="2783224" cy="2783225"/>
            </a:xfrm>
            <a:prstGeom prst="rect">
              <a:avLst/>
            </a:prstGeom>
            <a:noFill/>
            <a:ln>
              <a:noFill/>
            </a:ln>
          </p:spPr>
        </p:pic>
        <p:pic>
          <p:nvPicPr>
            <p:cNvPr id="1038" name="Google Shape;1038;p113"/>
            <p:cNvPicPr preferRelativeResize="0"/>
            <p:nvPr/>
          </p:nvPicPr>
          <p:blipFill>
            <a:blip r:embed="rId9">
              <a:alphaModFix amt="96000"/>
            </a:blip>
            <a:stretch>
              <a:fillRect/>
            </a:stretch>
          </p:blipFill>
          <p:spPr>
            <a:xfrm rot="786213">
              <a:off x="6765225" y="2067500"/>
              <a:ext cx="2656250" cy="2656250"/>
            </a:xfrm>
            <a:prstGeom prst="rect">
              <a:avLst/>
            </a:prstGeom>
            <a:noFill/>
            <a:ln>
              <a:noFill/>
            </a:ln>
          </p:spPr>
        </p:pic>
      </p:grpSp>
      <p:sp>
        <p:nvSpPr>
          <p:cNvPr id="1039" name="Google Shape;1039;p113">
            <a:hlinkClick r:id="rId10"/>
          </p:cNvPr>
          <p:cNvSpPr/>
          <p:nvPr/>
        </p:nvSpPr>
        <p:spPr>
          <a:xfrm>
            <a:off x="0" y="5207000"/>
            <a:ext cx="12600" cy="1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0" name="Google Shape;1040;p113"/>
          <p:cNvSpPr txBox="1"/>
          <p:nvPr>
            <p:ph idx="4294967295" type="title"/>
          </p:nvPr>
        </p:nvSpPr>
        <p:spPr>
          <a:xfrm>
            <a:off x="1275275" y="740700"/>
            <a:ext cx="7421400" cy="22110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sz="1700">
                <a:highlight>
                  <a:srgbClr val="783F04"/>
                </a:highlight>
                <a:latin typeface="Montserrat"/>
                <a:ea typeface="Montserrat"/>
                <a:cs typeface="Montserrat"/>
                <a:sym typeface="Montserrat"/>
              </a:rPr>
              <a:t>And it was an epic failure. </a:t>
            </a:r>
            <a:endParaRPr b="1" sz="1700">
              <a:highlight>
                <a:srgbClr val="783F04"/>
              </a:highlight>
              <a:latin typeface="Montserrat"/>
              <a:ea typeface="Montserrat"/>
              <a:cs typeface="Montserrat"/>
              <a:sym typeface="Montserrat"/>
            </a:endParaRPr>
          </a:p>
          <a:p>
            <a:pPr indent="0" lvl="0" marL="0" rtl="0" algn="l">
              <a:lnSpc>
                <a:spcPct val="150000"/>
              </a:lnSpc>
              <a:spcBef>
                <a:spcPts val="0"/>
              </a:spcBef>
              <a:spcAft>
                <a:spcPts val="0"/>
              </a:spcAft>
              <a:buNone/>
            </a:pPr>
            <a:r>
              <a:t/>
            </a:r>
            <a:endParaRPr b="1" sz="1700">
              <a:highlight>
                <a:srgbClr val="783F04"/>
              </a:highlight>
              <a:latin typeface="Montserrat"/>
              <a:ea typeface="Montserrat"/>
              <a:cs typeface="Montserrat"/>
              <a:sym typeface="Montserrat"/>
            </a:endParaRPr>
          </a:p>
          <a:p>
            <a:pPr indent="0" lvl="0" marL="0" rtl="0" algn="l">
              <a:lnSpc>
                <a:spcPct val="150000"/>
              </a:lnSpc>
              <a:spcBef>
                <a:spcPts val="0"/>
              </a:spcBef>
              <a:spcAft>
                <a:spcPts val="0"/>
              </a:spcAft>
              <a:buNone/>
            </a:pPr>
            <a:r>
              <a:rPr b="1" lang="en" sz="1700">
                <a:highlight>
                  <a:srgbClr val="783F04"/>
                </a:highlight>
                <a:latin typeface="Montserrat"/>
                <a:ea typeface="Montserrat"/>
                <a:cs typeface="Montserrat"/>
                <a:sym typeface="Montserrat"/>
              </a:rPr>
              <a:t>A&amp;W’s sandwich was anything BUT successful. The reception was cold and the exact opposite reaction that Taubman had planned for.</a:t>
            </a:r>
            <a:endParaRPr b="1" sz="1700">
              <a:highlight>
                <a:srgbClr val="783F04"/>
              </a:highlight>
              <a:latin typeface="Montserrat"/>
              <a:ea typeface="Montserrat"/>
              <a:cs typeface="Montserrat"/>
              <a:sym typeface="Montserrat"/>
            </a:endParaRPr>
          </a:p>
        </p:txBody>
      </p:sp>
      <p:sp>
        <p:nvSpPr>
          <p:cNvPr id="1041" name="Google Shape;1041;p113"/>
          <p:cNvSpPr txBox="1"/>
          <p:nvPr/>
        </p:nvSpPr>
        <p:spPr>
          <a:xfrm>
            <a:off x="2491050" y="4591550"/>
            <a:ext cx="4161900" cy="458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779">
                <a:solidFill>
                  <a:schemeClr val="dk1"/>
                </a:solidFill>
                <a:highlight>
                  <a:srgbClr val="783F04"/>
                </a:highlight>
                <a:latin typeface="Montserrat SemiBold"/>
                <a:ea typeface="Montserrat SemiBold"/>
                <a:cs typeface="Montserrat SemiBold"/>
                <a:sym typeface="Montserrat SemiBold"/>
              </a:rPr>
              <a:t> The businessman was puzzled. </a:t>
            </a:r>
            <a:endParaRPr sz="1779">
              <a:solidFill>
                <a:schemeClr val="dk1"/>
              </a:solidFill>
              <a:highlight>
                <a:srgbClr val="783F04"/>
              </a:highlight>
              <a:latin typeface="Montserrat SemiBold"/>
              <a:ea typeface="Montserrat SemiBold"/>
              <a:cs typeface="Montserrat SemiBold"/>
              <a:sym typeface="Montserrat SemiBold"/>
            </a:endParaRPr>
          </a:p>
        </p:txBody>
      </p:sp>
      <p:pic>
        <p:nvPicPr>
          <p:cNvPr id="1042" name="Google Shape;1042;p113"/>
          <p:cNvPicPr preferRelativeResize="0"/>
          <p:nvPr/>
        </p:nvPicPr>
        <p:blipFill rotWithShape="1">
          <a:blip r:embed="rId11">
            <a:alphaModFix/>
          </a:blip>
          <a:srcRect b="0" l="10108" r="24762" t="0"/>
          <a:stretch/>
        </p:blipFill>
        <p:spPr>
          <a:xfrm>
            <a:off x="2431263" y="1554938"/>
            <a:ext cx="3824275" cy="2947500"/>
          </a:xfrm>
          <a:prstGeom prst="rect">
            <a:avLst/>
          </a:prstGeom>
          <a:noFill/>
          <a:ln>
            <a:noFill/>
          </a:ln>
        </p:spPr>
      </p:pic>
      <p:pic>
        <p:nvPicPr>
          <p:cNvPr id="1043" name="Google Shape;1043;p113"/>
          <p:cNvPicPr preferRelativeResize="0"/>
          <p:nvPr/>
        </p:nvPicPr>
        <p:blipFill>
          <a:blip r:embed="rId12">
            <a:alphaModFix/>
          </a:blip>
          <a:stretch>
            <a:fillRect/>
          </a:stretch>
        </p:blipFill>
        <p:spPr>
          <a:xfrm>
            <a:off x="141216" y="4537775"/>
            <a:ext cx="478035" cy="424500"/>
          </a:xfrm>
          <a:prstGeom prst="rect">
            <a:avLst/>
          </a:prstGeom>
          <a:noFill/>
          <a:ln>
            <a:noFill/>
          </a:ln>
        </p:spPr>
      </p:pic>
      <p:sp>
        <p:nvSpPr>
          <p:cNvPr id="1044" name="Google Shape;1044;p113"/>
          <p:cNvSpPr txBox="1"/>
          <p:nvPr>
            <p:ph idx="4294967295" type="title"/>
          </p:nvPr>
        </p:nvSpPr>
        <p:spPr>
          <a:xfrm>
            <a:off x="946350" y="117150"/>
            <a:ext cx="7251300" cy="615000"/>
          </a:xfrm>
          <a:prstGeom prst="rect">
            <a:avLst/>
          </a:prstGeom>
          <a:noFill/>
        </p:spPr>
        <p:txBody>
          <a:bodyPr anchorCtr="0" anchor="t" bIns="91425" lIns="91425" spcFirstLastPara="1" rIns="91425" wrap="square" tIns="91425">
            <a:normAutofit/>
          </a:bodyPr>
          <a:lstStyle/>
          <a:p>
            <a:pPr indent="0" lvl="0" marL="0" rtl="0" algn="ctr">
              <a:spcBef>
                <a:spcPts val="0"/>
              </a:spcBef>
              <a:spcAft>
                <a:spcPts val="0"/>
              </a:spcAft>
              <a:buNone/>
            </a:pPr>
            <a:r>
              <a:rPr lang="en" u="sng">
                <a:solidFill>
                  <a:srgbClr val="783F04"/>
                </a:solidFill>
                <a:highlight>
                  <a:srgbClr val="FFFFFF"/>
                </a:highlight>
                <a:latin typeface="Luckiest Guy"/>
                <a:ea typeface="Luckiest Guy"/>
                <a:cs typeface="Luckiest Guy"/>
                <a:sym typeface="Luckiest Guy"/>
              </a:rPr>
              <a:t>Marketing Misunderstanding</a:t>
            </a:r>
            <a:r>
              <a:rPr lang="en" u="sng">
                <a:solidFill>
                  <a:srgbClr val="783F04"/>
                </a:solidFill>
                <a:highlight>
                  <a:srgbClr val="FFFFFF"/>
                </a:highlight>
              </a:rPr>
              <a:t>: The Story</a:t>
            </a:r>
            <a:endParaRPr u="sng">
              <a:solidFill>
                <a:srgbClr val="783F04"/>
              </a:solidFill>
              <a:highlight>
                <a:srgbClr val="FFFFFF"/>
              </a:highlight>
            </a:endParaRPr>
          </a:p>
        </p:txBody>
      </p:sp>
      <p:sp>
        <p:nvSpPr>
          <p:cNvPr id="1045" name="Google Shape;1045;p113"/>
          <p:cNvSpPr txBox="1"/>
          <p:nvPr/>
        </p:nvSpPr>
        <p:spPr>
          <a:xfrm>
            <a:off x="8715400" y="153725"/>
            <a:ext cx="322200" cy="292500"/>
          </a:xfrm>
          <a:prstGeom prst="rect">
            <a:avLst/>
          </a:prstGeom>
          <a:solidFill>
            <a:srgbClr val="BF9000"/>
          </a:solidFill>
          <a:ln>
            <a:noFill/>
          </a:ln>
          <a:effectLst>
            <a:outerShdw blurRad="57150" rotWithShape="0" algn="bl" dir="5400000" dist="19050">
              <a:srgbClr val="783F04">
                <a:alpha val="50000"/>
              </a:srgbClr>
            </a:outerShdw>
          </a:effectLst>
        </p:spPr>
        <p:txBody>
          <a:bodyPr anchorCtr="0" anchor="t" bIns="0" lIns="91425" spcFirstLastPara="1" rIns="91425" wrap="square" tIns="0">
            <a:spAutoFit/>
          </a:bodyPr>
          <a:lstStyle/>
          <a:p>
            <a:pPr indent="0" lvl="0" marL="0" rtl="0" algn="ctr">
              <a:spcBef>
                <a:spcPts val="0"/>
              </a:spcBef>
              <a:spcAft>
                <a:spcPts val="0"/>
              </a:spcAft>
              <a:buNone/>
            </a:pPr>
            <a:r>
              <a:rPr lang="en" sz="1900">
                <a:solidFill>
                  <a:srgbClr val="FFFFFF"/>
                </a:solidFill>
                <a:latin typeface="Luckiest Guy"/>
                <a:ea typeface="Luckiest Guy"/>
                <a:cs typeface="Luckiest Guy"/>
                <a:sym typeface="Luckiest Guy"/>
              </a:rPr>
              <a:t>5</a:t>
            </a:r>
            <a:endParaRPr sz="1900">
              <a:solidFill>
                <a:srgbClr val="FFFFFF"/>
              </a:solidFill>
              <a:latin typeface="Luckiest Guy"/>
              <a:ea typeface="Luckiest Guy"/>
              <a:cs typeface="Luckiest Guy"/>
              <a:sym typeface="Luckiest Guy"/>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41"/>
                                        </p:tgtEl>
                                        <p:attrNameLst>
                                          <p:attrName>style.visibility</p:attrName>
                                        </p:attrNameLst>
                                      </p:cBhvr>
                                      <p:to>
                                        <p:strVal val="visible"/>
                                      </p:to>
                                    </p:set>
                                    <p:animEffect filter="fade" transition="in">
                                      <p:cBhvr>
                                        <p:cTn dur="1000"/>
                                        <p:tgtEl>
                                          <p:spTgt spid="1041"/>
                                        </p:tgtEl>
                                      </p:cBhvr>
                                    </p:animEffect>
                                  </p:childTnLst>
                                </p:cTn>
                              </p:par>
                              <p:par>
                                <p:cTn fill="hold" nodeType="withEffect" presetClass="entr" presetID="10" presetSubtype="0">
                                  <p:stCondLst>
                                    <p:cond delay="0"/>
                                  </p:stCondLst>
                                  <p:childTnLst>
                                    <p:set>
                                      <p:cBhvr>
                                        <p:cTn dur="1" fill="hold">
                                          <p:stCondLst>
                                            <p:cond delay="0"/>
                                          </p:stCondLst>
                                        </p:cTn>
                                        <p:tgtEl>
                                          <p:spTgt spid="1042"/>
                                        </p:tgtEl>
                                        <p:attrNameLst>
                                          <p:attrName>style.visibility</p:attrName>
                                        </p:attrNameLst>
                                      </p:cBhvr>
                                      <p:to>
                                        <p:strVal val="visible"/>
                                      </p:to>
                                    </p:set>
                                    <p:animEffect filter="fade" transition="in">
                                      <p:cBhvr>
                                        <p:cTn dur="1000"/>
                                        <p:tgtEl>
                                          <p:spTgt spid="104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49" name="Shape 1049"/>
        <p:cNvGrpSpPr/>
        <p:nvPr/>
      </p:nvGrpSpPr>
      <p:grpSpPr>
        <a:xfrm>
          <a:off x="0" y="0"/>
          <a:ext cx="0" cy="0"/>
          <a:chOff x="0" y="0"/>
          <a:chExt cx="0" cy="0"/>
        </a:xfrm>
      </p:grpSpPr>
      <p:grpSp>
        <p:nvGrpSpPr>
          <p:cNvPr id="1050" name="Google Shape;1050;p114"/>
          <p:cNvGrpSpPr/>
          <p:nvPr/>
        </p:nvGrpSpPr>
        <p:grpSpPr>
          <a:xfrm>
            <a:off x="-761999" y="-83322"/>
            <a:ext cx="2851712" cy="3400968"/>
            <a:chOff x="-91425" y="-126307"/>
            <a:chExt cx="4170999" cy="4974358"/>
          </a:xfrm>
        </p:grpSpPr>
        <p:pic>
          <p:nvPicPr>
            <p:cNvPr id="1051" name="Google Shape;1051;p114"/>
            <p:cNvPicPr preferRelativeResize="0"/>
            <p:nvPr/>
          </p:nvPicPr>
          <p:blipFill>
            <a:blip r:embed="rId4">
              <a:alphaModFix amt="96000"/>
            </a:blip>
            <a:stretch>
              <a:fillRect/>
            </a:stretch>
          </p:blipFill>
          <p:spPr>
            <a:xfrm flipH="1" rot="514269">
              <a:off x="412077" y="-24312"/>
              <a:ext cx="1631650" cy="3508699"/>
            </a:xfrm>
            <a:prstGeom prst="rect">
              <a:avLst/>
            </a:prstGeom>
            <a:noFill/>
            <a:ln>
              <a:noFill/>
            </a:ln>
          </p:spPr>
        </p:pic>
        <p:pic>
          <p:nvPicPr>
            <p:cNvPr id="1052" name="Google Shape;1052;p114"/>
            <p:cNvPicPr preferRelativeResize="0"/>
            <p:nvPr/>
          </p:nvPicPr>
          <p:blipFill>
            <a:blip r:embed="rId5">
              <a:alphaModFix amt="96000"/>
            </a:blip>
            <a:stretch>
              <a:fillRect/>
            </a:stretch>
          </p:blipFill>
          <p:spPr>
            <a:xfrm>
              <a:off x="1442025" y="1328188"/>
              <a:ext cx="2637549" cy="2487126"/>
            </a:xfrm>
            <a:prstGeom prst="rect">
              <a:avLst/>
            </a:prstGeom>
            <a:noFill/>
            <a:ln>
              <a:noFill/>
            </a:ln>
          </p:spPr>
        </p:pic>
        <p:pic>
          <p:nvPicPr>
            <p:cNvPr id="1053" name="Google Shape;1053;p114"/>
            <p:cNvPicPr preferRelativeResize="0"/>
            <p:nvPr/>
          </p:nvPicPr>
          <p:blipFill>
            <a:blip r:embed="rId6">
              <a:alphaModFix amt="96000"/>
            </a:blip>
            <a:stretch>
              <a:fillRect/>
            </a:stretch>
          </p:blipFill>
          <p:spPr>
            <a:xfrm>
              <a:off x="-91425" y="2705400"/>
              <a:ext cx="2438400" cy="2142650"/>
            </a:xfrm>
            <a:prstGeom prst="rect">
              <a:avLst/>
            </a:prstGeom>
            <a:noFill/>
            <a:ln>
              <a:noFill/>
            </a:ln>
          </p:spPr>
        </p:pic>
      </p:grpSp>
      <p:grpSp>
        <p:nvGrpSpPr>
          <p:cNvPr id="1054" name="Google Shape;1054;p114"/>
          <p:cNvGrpSpPr/>
          <p:nvPr/>
        </p:nvGrpSpPr>
        <p:grpSpPr>
          <a:xfrm>
            <a:off x="6952020" y="2583677"/>
            <a:ext cx="3067697" cy="3294559"/>
            <a:chOff x="4923750" y="-126300"/>
            <a:chExt cx="4764245" cy="5116569"/>
          </a:xfrm>
        </p:grpSpPr>
        <p:pic>
          <p:nvPicPr>
            <p:cNvPr id="1055" name="Google Shape;1055;p114"/>
            <p:cNvPicPr preferRelativeResize="0"/>
            <p:nvPr/>
          </p:nvPicPr>
          <p:blipFill>
            <a:blip r:embed="rId7">
              <a:alphaModFix amt="96000"/>
            </a:blip>
            <a:stretch>
              <a:fillRect/>
            </a:stretch>
          </p:blipFill>
          <p:spPr>
            <a:xfrm>
              <a:off x="7115501" y="-126300"/>
              <a:ext cx="1631651" cy="3508700"/>
            </a:xfrm>
            <a:prstGeom prst="rect">
              <a:avLst/>
            </a:prstGeom>
            <a:noFill/>
            <a:ln>
              <a:noFill/>
            </a:ln>
          </p:spPr>
        </p:pic>
        <p:pic>
          <p:nvPicPr>
            <p:cNvPr id="1056" name="Google Shape;1056;p114"/>
            <p:cNvPicPr preferRelativeResize="0"/>
            <p:nvPr/>
          </p:nvPicPr>
          <p:blipFill>
            <a:blip r:embed="rId8">
              <a:alphaModFix amt="96000"/>
            </a:blip>
            <a:stretch>
              <a:fillRect/>
            </a:stretch>
          </p:blipFill>
          <p:spPr>
            <a:xfrm>
              <a:off x="4923750" y="1337475"/>
              <a:ext cx="2783224" cy="2783225"/>
            </a:xfrm>
            <a:prstGeom prst="rect">
              <a:avLst/>
            </a:prstGeom>
            <a:noFill/>
            <a:ln>
              <a:noFill/>
            </a:ln>
          </p:spPr>
        </p:pic>
        <p:pic>
          <p:nvPicPr>
            <p:cNvPr id="1057" name="Google Shape;1057;p114"/>
            <p:cNvPicPr preferRelativeResize="0"/>
            <p:nvPr/>
          </p:nvPicPr>
          <p:blipFill>
            <a:blip r:embed="rId9">
              <a:alphaModFix amt="96000"/>
            </a:blip>
            <a:stretch>
              <a:fillRect/>
            </a:stretch>
          </p:blipFill>
          <p:spPr>
            <a:xfrm rot="786213">
              <a:off x="6765225" y="2067500"/>
              <a:ext cx="2656250" cy="2656250"/>
            </a:xfrm>
            <a:prstGeom prst="rect">
              <a:avLst/>
            </a:prstGeom>
            <a:noFill/>
            <a:ln>
              <a:noFill/>
            </a:ln>
          </p:spPr>
        </p:pic>
      </p:grpSp>
      <p:sp>
        <p:nvSpPr>
          <p:cNvPr id="1058" name="Google Shape;1058;p114"/>
          <p:cNvSpPr txBox="1"/>
          <p:nvPr/>
        </p:nvSpPr>
        <p:spPr>
          <a:xfrm>
            <a:off x="846150" y="4582375"/>
            <a:ext cx="7451700" cy="458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1779">
                <a:solidFill>
                  <a:schemeClr val="dk1"/>
                </a:solidFill>
                <a:highlight>
                  <a:srgbClr val="783F04"/>
                </a:highlight>
                <a:latin typeface="Montserrat SemiBold"/>
                <a:ea typeface="Montserrat SemiBold"/>
                <a:cs typeface="Montserrat SemiBold"/>
                <a:sym typeface="Montserrat SemiBold"/>
              </a:rPr>
              <a:t>So, he hired a research firm to investigate…</a:t>
            </a:r>
            <a:endParaRPr sz="1779">
              <a:solidFill>
                <a:schemeClr val="dk1"/>
              </a:solidFill>
              <a:highlight>
                <a:srgbClr val="783F04"/>
              </a:highlight>
              <a:latin typeface="Montserrat SemiBold"/>
              <a:ea typeface="Montserrat SemiBold"/>
              <a:cs typeface="Montserrat SemiBold"/>
              <a:sym typeface="Montserrat SemiBold"/>
            </a:endParaRPr>
          </a:p>
        </p:txBody>
      </p:sp>
      <p:sp>
        <p:nvSpPr>
          <p:cNvPr id="1059" name="Google Shape;1059;p114"/>
          <p:cNvSpPr txBox="1"/>
          <p:nvPr/>
        </p:nvSpPr>
        <p:spPr>
          <a:xfrm>
            <a:off x="2057550" y="848575"/>
            <a:ext cx="5028900" cy="773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1779">
                <a:solidFill>
                  <a:schemeClr val="dk1"/>
                </a:solidFill>
                <a:highlight>
                  <a:srgbClr val="783F04"/>
                </a:highlight>
                <a:latin typeface="Montserrat SemiBold"/>
                <a:ea typeface="Montserrat SemiBold"/>
                <a:cs typeface="Montserrat SemiBold"/>
                <a:sym typeface="Montserrat SemiBold"/>
              </a:rPr>
              <a:t>He wanted to know WHY customers were not crazy about his sandwich!</a:t>
            </a:r>
            <a:endParaRPr sz="1779">
              <a:solidFill>
                <a:schemeClr val="dk1"/>
              </a:solidFill>
              <a:highlight>
                <a:srgbClr val="783F04"/>
              </a:highlight>
              <a:latin typeface="Montserrat SemiBold"/>
              <a:ea typeface="Montserrat SemiBold"/>
              <a:cs typeface="Montserrat SemiBold"/>
              <a:sym typeface="Montserrat SemiBold"/>
            </a:endParaRPr>
          </a:p>
        </p:txBody>
      </p:sp>
      <p:pic>
        <p:nvPicPr>
          <p:cNvPr descr="Why don't you explain this to me like I'm five?" id="1060" name="Google Shape;1060;p114" title="The Office meme "/>
          <p:cNvPicPr preferRelativeResize="0"/>
          <p:nvPr/>
        </p:nvPicPr>
        <p:blipFill>
          <a:blip r:embed="rId10">
            <a:alphaModFix/>
          </a:blip>
          <a:stretch>
            <a:fillRect/>
          </a:stretch>
        </p:blipFill>
        <p:spPr>
          <a:xfrm>
            <a:off x="2038238" y="1622275"/>
            <a:ext cx="5067524" cy="2866247"/>
          </a:xfrm>
          <a:prstGeom prst="rect">
            <a:avLst/>
          </a:prstGeom>
          <a:noFill/>
          <a:ln>
            <a:noFill/>
          </a:ln>
        </p:spPr>
      </p:pic>
      <p:pic>
        <p:nvPicPr>
          <p:cNvPr id="1061" name="Google Shape;1061;p114"/>
          <p:cNvPicPr preferRelativeResize="0"/>
          <p:nvPr/>
        </p:nvPicPr>
        <p:blipFill>
          <a:blip r:embed="rId11">
            <a:alphaModFix/>
          </a:blip>
          <a:stretch>
            <a:fillRect/>
          </a:stretch>
        </p:blipFill>
        <p:spPr>
          <a:xfrm>
            <a:off x="141216" y="4537775"/>
            <a:ext cx="478035" cy="424500"/>
          </a:xfrm>
          <a:prstGeom prst="rect">
            <a:avLst/>
          </a:prstGeom>
          <a:noFill/>
          <a:ln>
            <a:noFill/>
          </a:ln>
        </p:spPr>
      </p:pic>
      <p:sp>
        <p:nvSpPr>
          <p:cNvPr id="1062" name="Google Shape;1062;p114"/>
          <p:cNvSpPr txBox="1"/>
          <p:nvPr>
            <p:ph idx="4294967295" type="title"/>
          </p:nvPr>
        </p:nvSpPr>
        <p:spPr>
          <a:xfrm>
            <a:off x="946350" y="117150"/>
            <a:ext cx="7251300" cy="615000"/>
          </a:xfrm>
          <a:prstGeom prst="rect">
            <a:avLst/>
          </a:prstGeom>
          <a:noFill/>
        </p:spPr>
        <p:txBody>
          <a:bodyPr anchorCtr="0" anchor="t" bIns="91425" lIns="91425" spcFirstLastPara="1" rIns="91425" wrap="square" tIns="91425">
            <a:normAutofit/>
          </a:bodyPr>
          <a:lstStyle/>
          <a:p>
            <a:pPr indent="0" lvl="0" marL="0" rtl="0" algn="ctr">
              <a:spcBef>
                <a:spcPts val="0"/>
              </a:spcBef>
              <a:spcAft>
                <a:spcPts val="0"/>
              </a:spcAft>
              <a:buNone/>
            </a:pPr>
            <a:r>
              <a:rPr lang="en" u="sng">
                <a:solidFill>
                  <a:srgbClr val="783F04"/>
                </a:solidFill>
                <a:highlight>
                  <a:srgbClr val="FFFFFF"/>
                </a:highlight>
                <a:latin typeface="Luckiest Guy"/>
                <a:ea typeface="Luckiest Guy"/>
                <a:cs typeface="Luckiest Guy"/>
                <a:sym typeface="Luckiest Guy"/>
              </a:rPr>
              <a:t>Marketing Misunderstanding</a:t>
            </a:r>
            <a:r>
              <a:rPr lang="en" u="sng">
                <a:solidFill>
                  <a:srgbClr val="783F04"/>
                </a:solidFill>
                <a:highlight>
                  <a:srgbClr val="FFFFFF"/>
                </a:highlight>
              </a:rPr>
              <a:t>: The Story</a:t>
            </a:r>
            <a:endParaRPr u="sng">
              <a:solidFill>
                <a:srgbClr val="783F04"/>
              </a:solidFill>
              <a:highlight>
                <a:srgbClr val="FFFFFF"/>
              </a:highlight>
            </a:endParaRPr>
          </a:p>
        </p:txBody>
      </p:sp>
      <p:sp>
        <p:nvSpPr>
          <p:cNvPr id="1063" name="Google Shape;1063;p114"/>
          <p:cNvSpPr txBox="1"/>
          <p:nvPr/>
        </p:nvSpPr>
        <p:spPr>
          <a:xfrm>
            <a:off x="8715400" y="153725"/>
            <a:ext cx="322200" cy="292500"/>
          </a:xfrm>
          <a:prstGeom prst="rect">
            <a:avLst/>
          </a:prstGeom>
          <a:solidFill>
            <a:srgbClr val="BF9000"/>
          </a:solidFill>
          <a:ln>
            <a:noFill/>
          </a:ln>
          <a:effectLst>
            <a:outerShdw blurRad="57150" rotWithShape="0" algn="bl" dir="5400000" dist="19050">
              <a:srgbClr val="783F04">
                <a:alpha val="50000"/>
              </a:srgbClr>
            </a:outerShdw>
          </a:effectLst>
        </p:spPr>
        <p:txBody>
          <a:bodyPr anchorCtr="0" anchor="t" bIns="0" lIns="91425" spcFirstLastPara="1" rIns="91425" wrap="square" tIns="0">
            <a:spAutoFit/>
          </a:bodyPr>
          <a:lstStyle/>
          <a:p>
            <a:pPr indent="0" lvl="0" marL="0" rtl="0" algn="ctr">
              <a:spcBef>
                <a:spcPts val="0"/>
              </a:spcBef>
              <a:spcAft>
                <a:spcPts val="0"/>
              </a:spcAft>
              <a:buNone/>
            </a:pPr>
            <a:r>
              <a:rPr lang="en" sz="1900">
                <a:solidFill>
                  <a:srgbClr val="FFFFFF"/>
                </a:solidFill>
                <a:latin typeface="Luckiest Guy"/>
                <a:ea typeface="Luckiest Guy"/>
                <a:cs typeface="Luckiest Guy"/>
                <a:sym typeface="Luckiest Guy"/>
              </a:rPr>
              <a:t>6</a:t>
            </a:r>
            <a:endParaRPr sz="1900">
              <a:solidFill>
                <a:srgbClr val="FFFFFF"/>
              </a:solidFill>
              <a:latin typeface="Luckiest Guy"/>
              <a:ea typeface="Luckiest Guy"/>
              <a:cs typeface="Luckiest Guy"/>
              <a:sym typeface="Luckiest Guy"/>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1058"/>
                                        </p:tgtEl>
                                        <p:attrNameLst>
                                          <p:attrName>style.visibility</p:attrName>
                                        </p:attrNameLst>
                                      </p:cBhvr>
                                      <p:to>
                                        <p:strVal val="visible"/>
                                      </p:to>
                                    </p:set>
                                    <p:anim calcmode="lin" valueType="num">
                                      <p:cBhvr additive="base">
                                        <p:cTn dur="1400"/>
                                        <p:tgtEl>
                                          <p:spTgt spid="1058"/>
                                        </p:tgtEl>
                                        <p:attrNameLst>
                                          <p:attrName>ppt_x</p:attrName>
                                        </p:attrNameLst>
                                      </p:cBhvr>
                                      <p:tavLst>
                                        <p:tav fmla="" tm="0">
                                          <p:val>
                                            <p:strVal val="#ppt_x+1"/>
                                          </p:val>
                                        </p:tav>
                                        <p:tav fmla="" tm="100000">
                                          <p:val>
                                            <p:strVal val="#ppt_x"/>
                                          </p:val>
                                        </p:tav>
                                      </p:tavLst>
                                    </p:anim>
                                  </p:childTnLst>
                                </p:cTn>
                              </p:par>
                              <p:par>
                                <p:cTn fill="hold" nodeType="withEffect" presetClass="entr" presetID="10" presetSubtype="0">
                                  <p:stCondLst>
                                    <p:cond delay="0"/>
                                  </p:stCondLst>
                                  <p:childTnLst>
                                    <p:set>
                                      <p:cBhvr>
                                        <p:cTn dur="1" fill="hold">
                                          <p:stCondLst>
                                            <p:cond delay="0"/>
                                          </p:stCondLst>
                                        </p:cTn>
                                        <p:tgtEl>
                                          <p:spTgt spid="1060"/>
                                        </p:tgtEl>
                                        <p:attrNameLst>
                                          <p:attrName>style.visibility</p:attrName>
                                        </p:attrNameLst>
                                      </p:cBhvr>
                                      <p:to>
                                        <p:strVal val="visible"/>
                                      </p:to>
                                    </p:set>
                                    <p:animEffect filter="fade" transition="in">
                                      <p:cBhvr>
                                        <p:cTn dur="1900"/>
                                        <p:tgtEl>
                                          <p:spTgt spid="106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67" name="Shape 1067"/>
        <p:cNvGrpSpPr/>
        <p:nvPr/>
      </p:nvGrpSpPr>
      <p:grpSpPr>
        <a:xfrm>
          <a:off x="0" y="0"/>
          <a:ext cx="0" cy="0"/>
          <a:chOff x="0" y="0"/>
          <a:chExt cx="0" cy="0"/>
        </a:xfrm>
      </p:grpSpPr>
      <p:grpSp>
        <p:nvGrpSpPr>
          <p:cNvPr id="1068" name="Google Shape;1068;p115"/>
          <p:cNvGrpSpPr/>
          <p:nvPr/>
        </p:nvGrpSpPr>
        <p:grpSpPr>
          <a:xfrm>
            <a:off x="-761999" y="-83322"/>
            <a:ext cx="2851712" cy="3400968"/>
            <a:chOff x="-91425" y="-126307"/>
            <a:chExt cx="4170999" cy="4974358"/>
          </a:xfrm>
        </p:grpSpPr>
        <p:pic>
          <p:nvPicPr>
            <p:cNvPr id="1069" name="Google Shape;1069;p115"/>
            <p:cNvPicPr preferRelativeResize="0"/>
            <p:nvPr/>
          </p:nvPicPr>
          <p:blipFill>
            <a:blip r:embed="rId4">
              <a:alphaModFix amt="96000"/>
            </a:blip>
            <a:stretch>
              <a:fillRect/>
            </a:stretch>
          </p:blipFill>
          <p:spPr>
            <a:xfrm flipH="1" rot="514269">
              <a:off x="412077" y="-24312"/>
              <a:ext cx="1631650" cy="3508699"/>
            </a:xfrm>
            <a:prstGeom prst="rect">
              <a:avLst/>
            </a:prstGeom>
            <a:noFill/>
            <a:ln>
              <a:noFill/>
            </a:ln>
          </p:spPr>
        </p:pic>
        <p:pic>
          <p:nvPicPr>
            <p:cNvPr id="1070" name="Google Shape;1070;p115"/>
            <p:cNvPicPr preferRelativeResize="0"/>
            <p:nvPr/>
          </p:nvPicPr>
          <p:blipFill>
            <a:blip r:embed="rId5">
              <a:alphaModFix amt="96000"/>
            </a:blip>
            <a:stretch>
              <a:fillRect/>
            </a:stretch>
          </p:blipFill>
          <p:spPr>
            <a:xfrm>
              <a:off x="1442025" y="1328188"/>
              <a:ext cx="2637549" cy="2487126"/>
            </a:xfrm>
            <a:prstGeom prst="rect">
              <a:avLst/>
            </a:prstGeom>
            <a:noFill/>
            <a:ln>
              <a:noFill/>
            </a:ln>
          </p:spPr>
        </p:pic>
        <p:pic>
          <p:nvPicPr>
            <p:cNvPr id="1071" name="Google Shape;1071;p115"/>
            <p:cNvPicPr preferRelativeResize="0"/>
            <p:nvPr/>
          </p:nvPicPr>
          <p:blipFill>
            <a:blip r:embed="rId6">
              <a:alphaModFix amt="96000"/>
            </a:blip>
            <a:stretch>
              <a:fillRect/>
            </a:stretch>
          </p:blipFill>
          <p:spPr>
            <a:xfrm>
              <a:off x="-91425" y="2705400"/>
              <a:ext cx="2438400" cy="2142650"/>
            </a:xfrm>
            <a:prstGeom prst="rect">
              <a:avLst/>
            </a:prstGeom>
            <a:noFill/>
            <a:ln>
              <a:noFill/>
            </a:ln>
          </p:spPr>
        </p:pic>
      </p:grpSp>
      <p:grpSp>
        <p:nvGrpSpPr>
          <p:cNvPr id="1072" name="Google Shape;1072;p115"/>
          <p:cNvGrpSpPr/>
          <p:nvPr/>
        </p:nvGrpSpPr>
        <p:grpSpPr>
          <a:xfrm>
            <a:off x="6952020" y="2583677"/>
            <a:ext cx="3067697" cy="3294559"/>
            <a:chOff x="4923750" y="-126300"/>
            <a:chExt cx="4764245" cy="5116569"/>
          </a:xfrm>
        </p:grpSpPr>
        <p:pic>
          <p:nvPicPr>
            <p:cNvPr id="1073" name="Google Shape;1073;p115"/>
            <p:cNvPicPr preferRelativeResize="0"/>
            <p:nvPr/>
          </p:nvPicPr>
          <p:blipFill>
            <a:blip r:embed="rId7">
              <a:alphaModFix amt="96000"/>
            </a:blip>
            <a:stretch>
              <a:fillRect/>
            </a:stretch>
          </p:blipFill>
          <p:spPr>
            <a:xfrm>
              <a:off x="7115501" y="-126300"/>
              <a:ext cx="1631651" cy="3508700"/>
            </a:xfrm>
            <a:prstGeom prst="rect">
              <a:avLst/>
            </a:prstGeom>
            <a:noFill/>
            <a:ln>
              <a:noFill/>
            </a:ln>
          </p:spPr>
        </p:pic>
        <p:pic>
          <p:nvPicPr>
            <p:cNvPr id="1074" name="Google Shape;1074;p115"/>
            <p:cNvPicPr preferRelativeResize="0"/>
            <p:nvPr/>
          </p:nvPicPr>
          <p:blipFill>
            <a:blip r:embed="rId8">
              <a:alphaModFix amt="96000"/>
            </a:blip>
            <a:stretch>
              <a:fillRect/>
            </a:stretch>
          </p:blipFill>
          <p:spPr>
            <a:xfrm>
              <a:off x="4923750" y="1337475"/>
              <a:ext cx="2783224" cy="2783225"/>
            </a:xfrm>
            <a:prstGeom prst="rect">
              <a:avLst/>
            </a:prstGeom>
            <a:noFill/>
            <a:ln>
              <a:noFill/>
            </a:ln>
          </p:spPr>
        </p:pic>
        <p:pic>
          <p:nvPicPr>
            <p:cNvPr id="1075" name="Google Shape;1075;p115"/>
            <p:cNvPicPr preferRelativeResize="0"/>
            <p:nvPr/>
          </p:nvPicPr>
          <p:blipFill>
            <a:blip r:embed="rId9">
              <a:alphaModFix amt="96000"/>
            </a:blip>
            <a:stretch>
              <a:fillRect/>
            </a:stretch>
          </p:blipFill>
          <p:spPr>
            <a:xfrm rot="786213">
              <a:off x="6765225" y="2067500"/>
              <a:ext cx="2656250" cy="2656250"/>
            </a:xfrm>
            <a:prstGeom prst="rect">
              <a:avLst/>
            </a:prstGeom>
            <a:noFill/>
            <a:ln>
              <a:noFill/>
            </a:ln>
          </p:spPr>
        </p:pic>
      </p:grpSp>
      <p:sp>
        <p:nvSpPr>
          <p:cNvPr id="1076" name="Google Shape;1076;p115"/>
          <p:cNvSpPr txBox="1"/>
          <p:nvPr/>
        </p:nvSpPr>
        <p:spPr>
          <a:xfrm>
            <a:off x="709950" y="942975"/>
            <a:ext cx="7724100" cy="7308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1650">
                <a:solidFill>
                  <a:schemeClr val="dk1"/>
                </a:solidFill>
                <a:highlight>
                  <a:srgbClr val="783F04"/>
                </a:highlight>
                <a:latin typeface="Montserrat SemiBold"/>
                <a:ea typeface="Montserrat SemiBold"/>
                <a:cs typeface="Montserrat SemiBold"/>
                <a:sym typeface="Montserrat SemiBold"/>
              </a:rPr>
              <a:t>The research company got to work. One of the efforts used to collect data was focus groups, wherein lay the answers A&amp;W was looking for.</a:t>
            </a:r>
            <a:endParaRPr sz="1650">
              <a:solidFill>
                <a:schemeClr val="dk1"/>
              </a:solidFill>
              <a:highlight>
                <a:srgbClr val="783F04"/>
              </a:highlight>
              <a:latin typeface="Montserrat SemiBold"/>
              <a:ea typeface="Montserrat SemiBold"/>
              <a:cs typeface="Montserrat SemiBold"/>
              <a:sym typeface="Montserrat SemiBold"/>
            </a:endParaRPr>
          </a:p>
        </p:txBody>
      </p:sp>
      <p:sp>
        <p:nvSpPr>
          <p:cNvPr id="1077" name="Google Shape;1077;p115"/>
          <p:cNvSpPr txBox="1"/>
          <p:nvPr/>
        </p:nvSpPr>
        <p:spPr>
          <a:xfrm>
            <a:off x="1373400" y="1887150"/>
            <a:ext cx="6397200" cy="1754700"/>
          </a:xfrm>
          <a:prstGeom prst="rect">
            <a:avLst/>
          </a:prstGeom>
          <a:noFill/>
          <a:ln>
            <a:noFill/>
          </a:ln>
        </p:spPr>
        <p:txBody>
          <a:bodyPr anchorCtr="0" anchor="t" bIns="91425" lIns="91425" spcFirstLastPara="1" rIns="91425" wrap="square" tIns="91425">
            <a:spAutoFit/>
          </a:bodyPr>
          <a:lstStyle/>
          <a:p>
            <a:pPr indent="0" lvl="0" marL="0" rtl="0" algn="l">
              <a:lnSpc>
                <a:spcPct val="125000"/>
              </a:lnSpc>
              <a:spcBef>
                <a:spcPts val="0"/>
              </a:spcBef>
              <a:spcAft>
                <a:spcPts val="0"/>
              </a:spcAft>
              <a:buNone/>
            </a:pPr>
            <a:r>
              <a:rPr lang="en" sz="1700">
                <a:solidFill>
                  <a:schemeClr val="dk1"/>
                </a:solidFill>
                <a:highlight>
                  <a:srgbClr val="783F04"/>
                </a:highlight>
                <a:latin typeface="Montserrat SemiBold"/>
                <a:ea typeface="Montserrat SemiBold"/>
                <a:cs typeface="Montserrat SemiBold"/>
                <a:sym typeface="Montserrat SemiBold"/>
              </a:rPr>
              <a:t>Many customers in these focus groups, even those who preferred the taste of A&amp;W’s product, expressed the same general concern about the product: "Why should I pay the same amount for only a third-pound of meat when I could get a quarter-pound at the other place?"</a:t>
            </a:r>
            <a:endParaRPr sz="1700">
              <a:solidFill>
                <a:schemeClr val="dk1"/>
              </a:solidFill>
              <a:highlight>
                <a:srgbClr val="783F04"/>
              </a:highlight>
              <a:latin typeface="Montserrat SemiBold"/>
              <a:ea typeface="Montserrat SemiBold"/>
              <a:cs typeface="Montserrat SemiBold"/>
              <a:sym typeface="Montserrat SemiBold"/>
            </a:endParaRPr>
          </a:p>
        </p:txBody>
      </p:sp>
      <p:sp>
        <p:nvSpPr>
          <p:cNvPr id="1078" name="Google Shape;1078;p115"/>
          <p:cNvSpPr txBox="1"/>
          <p:nvPr/>
        </p:nvSpPr>
        <p:spPr>
          <a:xfrm>
            <a:off x="1326900" y="4313100"/>
            <a:ext cx="6490200" cy="740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1679">
                <a:solidFill>
                  <a:schemeClr val="dk1"/>
                </a:solidFill>
                <a:highlight>
                  <a:srgbClr val="783F04"/>
                </a:highlight>
                <a:latin typeface="Montserrat SemiBold"/>
                <a:ea typeface="Montserrat SemiBold"/>
                <a:cs typeface="Montserrat SemiBold"/>
                <a:sym typeface="Montserrat SemiBold"/>
              </a:rPr>
              <a:t>In other words, customers thought that 1/4 of a pound of meat was larger than 1/3.</a:t>
            </a:r>
            <a:endParaRPr sz="1679">
              <a:solidFill>
                <a:schemeClr val="dk1"/>
              </a:solidFill>
              <a:highlight>
                <a:srgbClr val="783F04"/>
              </a:highlight>
              <a:latin typeface="Montserrat SemiBold"/>
              <a:ea typeface="Montserrat SemiBold"/>
              <a:cs typeface="Montserrat SemiBold"/>
              <a:sym typeface="Montserrat SemiBold"/>
            </a:endParaRPr>
          </a:p>
        </p:txBody>
      </p:sp>
      <p:pic>
        <p:nvPicPr>
          <p:cNvPr id="1079" name="Google Shape;1079;p115"/>
          <p:cNvPicPr preferRelativeResize="0"/>
          <p:nvPr/>
        </p:nvPicPr>
        <p:blipFill rotWithShape="1">
          <a:blip r:embed="rId10">
            <a:alphaModFix/>
          </a:blip>
          <a:srcRect b="8265" l="0" r="0" t="0"/>
          <a:stretch/>
        </p:blipFill>
        <p:spPr>
          <a:xfrm>
            <a:off x="2220287" y="697763"/>
            <a:ext cx="4703425" cy="3595575"/>
          </a:xfrm>
          <a:prstGeom prst="rect">
            <a:avLst/>
          </a:prstGeom>
          <a:noFill/>
          <a:ln>
            <a:noFill/>
          </a:ln>
        </p:spPr>
      </p:pic>
      <p:pic>
        <p:nvPicPr>
          <p:cNvPr id="1080" name="Google Shape;1080;p115"/>
          <p:cNvPicPr preferRelativeResize="0"/>
          <p:nvPr/>
        </p:nvPicPr>
        <p:blipFill>
          <a:blip r:embed="rId11">
            <a:alphaModFix/>
          </a:blip>
          <a:stretch>
            <a:fillRect/>
          </a:stretch>
        </p:blipFill>
        <p:spPr>
          <a:xfrm>
            <a:off x="141216" y="4537775"/>
            <a:ext cx="478035" cy="424500"/>
          </a:xfrm>
          <a:prstGeom prst="rect">
            <a:avLst/>
          </a:prstGeom>
          <a:noFill/>
          <a:ln>
            <a:noFill/>
          </a:ln>
        </p:spPr>
      </p:pic>
      <p:sp>
        <p:nvSpPr>
          <p:cNvPr id="1081" name="Google Shape;1081;p115"/>
          <p:cNvSpPr txBox="1"/>
          <p:nvPr>
            <p:ph idx="4294967295" type="title"/>
          </p:nvPr>
        </p:nvSpPr>
        <p:spPr>
          <a:xfrm>
            <a:off x="946350" y="117150"/>
            <a:ext cx="7251300" cy="615000"/>
          </a:xfrm>
          <a:prstGeom prst="rect">
            <a:avLst/>
          </a:prstGeom>
          <a:noFill/>
        </p:spPr>
        <p:txBody>
          <a:bodyPr anchorCtr="0" anchor="t" bIns="91425" lIns="91425" spcFirstLastPara="1" rIns="91425" wrap="square" tIns="91425">
            <a:normAutofit/>
          </a:bodyPr>
          <a:lstStyle/>
          <a:p>
            <a:pPr indent="0" lvl="0" marL="0" rtl="0" algn="ctr">
              <a:spcBef>
                <a:spcPts val="0"/>
              </a:spcBef>
              <a:spcAft>
                <a:spcPts val="0"/>
              </a:spcAft>
              <a:buNone/>
            </a:pPr>
            <a:r>
              <a:rPr lang="en" u="sng">
                <a:solidFill>
                  <a:srgbClr val="783F04"/>
                </a:solidFill>
                <a:highlight>
                  <a:srgbClr val="FFFFFF"/>
                </a:highlight>
                <a:latin typeface="Luckiest Guy"/>
                <a:ea typeface="Luckiest Guy"/>
                <a:cs typeface="Luckiest Guy"/>
                <a:sym typeface="Luckiest Guy"/>
              </a:rPr>
              <a:t>Marketing Misunderstanding</a:t>
            </a:r>
            <a:r>
              <a:rPr lang="en" u="sng">
                <a:solidFill>
                  <a:srgbClr val="783F04"/>
                </a:solidFill>
                <a:highlight>
                  <a:srgbClr val="FFFFFF"/>
                </a:highlight>
              </a:rPr>
              <a:t>: The Story</a:t>
            </a:r>
            <a:endParaRPr u="sng">
              <a:solidFill>
                <a:srgbClr val="783F04"/>
              </a:solidFill>
              <a:highlight>
                <a:srgbClr val="FFFFFF"/>
              </a:highlight>
            </a:endParaRPr>
          </a:p>
        </p:txBody>
      </p:sp>
      <p:sp>
        <p:nvSpPr>
          <p:cNvPr id="1082" name="Google Shape;1082;p115"/>
          <p:cNvSpPr txBox="1"/>
          <p:nvPr/>
        </p:nvSpPr>
        <p:spPr>
          <a:xfrm>
            <a:off x="8715400" y="153725"/>
            <a:ext cx="322200" cy="292500"/>
          </a:xfrm>
          <a:prstGeom prst="rect">
            <a:avLst/>
          </a:prstGeom>
          <a:solidFill>
            <a:srgbClr val="BF9000"/>
          </a:solidFill>
          <a:ln>
            <a:noFill/>
          </a:ln>
          <a:effectLst>
            <a:outerShdw blurRad="57150" rotWithShape="0" algn="bl" dir="5400000" dist="19050">
              <a:srgbClr val="783F04">
                <a:alpha val="50000"/>
              </a:srgbClr>
            </a:outerShdw>
          </a:effectLst>
        </p:spPr>
        <p:txBody>
          <a:bodyPr anchorCtr="0" anchor="t" bIns="0" lIns="91425" spcFirstLastPara="1" rIns="91425" wrap="square" tIns="0">
            <a:spAutoFit/>
          </a:bodyPr>
          <a:lstStyle/>
          <a:p>
            <a:pPr indent="0" lvl="0" marL="0" rtl="0" algn="ctr">
              <a:spcBef>
                <a:spcPts val="0"/>
              </a:spcBef>
              <a:spcAft>
                <a:spcPts val="0"/>
              </a:spcAft>
              <a:buNone/>
            </a:pPr>
            <a:r>
              <a:rPr lang="en" sz="1900">
                <a:solidFill>
                  <a:srgbClr val="FFFFFF"/>
                </a:solidFill>
                <a:latin typeface="Luckiest Guy"/>
                <a:ea typeface="Luckiest Guy"/>
                <a:cs typeface="Luckiest Guy"/>
                <a:sym typeface="Luckiest Guy"/>
              </a:rPr>
              <a:t>7</a:t>
            </a:r>
            <a:endParaRPr sz="1900">
              <a:solidFill>
                <a:srgbClr val="FFFFFF"/>
              </a:solidFill>
              <a:latin typeface="Luckiest Guy"/>
              <a:ea typeface="Luckiest Guy"/>
              <a:cs typeface="Luckiest Guy"/>
              <a:sym typeface="Luckiest Guy"/>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1076"/>
                                        </p:tgtEl>
                                        <p:attrNameLst>
                                          <p:attrName>style.visibility</p:attrName>
                                        </p:attrNameLst>
                                      </p:cBhvr>
                                      <p:to>
                                        <p:strVal val="visible"/>
                                      </p:to>
                                    </p:set>
                                    <p:animEffect filter="fade" transition="in">
                                      <p:cBhvr>
                                        <p:cTn dur="2500"/>
                                        <p:tgtEl>
                                          <p:spTgt spid="1076"/>
                                        </p:tgtEl>
                                      </p:cBhvr>
                                    </p:animEffect>
                                  </p:childTnLst>
                                </p:cTn>
                              </p:par>
                            </p:childTnLst>
                          </p:cTn>
                        </p:par>
                        <p:par>
                          <p:cTn fill="hold">
                            <p:stCondLst>
                              <p:cond delay="2500"/>
                            </p:stCondLst>
                            <p:childTnLst>
                              <p:par>
                                <p:cTn fill="hold" nodeType="afterEffect" presetClass="entr" presetID="10" presetSubtype="0">
                                  <p:stCondLst>
                                    <p:cond delay="0"/>
                                  </p:stCondLst>
                                  <p:childTnLst>
                                    <p:set>
                                      <p:cBhvr>
                                        <p:cTn dur="1" fill="hold">
                                          <p:stCondLst>
                                            <p:cond delay="0"/>
                                          </p:stCondLst>
                                        </p:cTn>
                                        <p:tgtEl>
                                          <p:spTgt spid="1077"/>
                                        </p:tgtEl>
                                        <p:attrNameLst>
                                          <p:attrName>style.visibility</p:attrName>
                                        </p:attrNameLst>
                                      </p:cBhvr>
                                      <p:to>
                                        <p:strVal val="visible"/>
                                      </p:to>
                                    </p:set>
                                    <p:animEffect filter="fade" transition="in">
                                      <p:cBhvr>
                                        <p:cTn dur="4500"/>
                                        <p:tgtEl>
                                          <p:spTgt spid="107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78"/>
                                        </p:tgtEl>
                                        <p:attrNameLst>
                                          <p:attrName>style.visibility</p:attrName>
                                        </p:attrNameLst>
                                      </p:cBhvr>
                                      <p:to>
                                        <p:strVal val="visible"/>
                                      </p:to>
                                    </p:set>
                                    <p:animEffect filter="fade" transition="in">
                                      <p:cBhvr>
                                        <p:cTn dur="1000"/>
                                        <p:tgtEl>
                                          <p:spTgt spid="1078"/>
                                        </p:tgtEl>
                                      </p:cBhvr>
                                    </p:animEffect>
                                  </p:childTnLst>
                                </p:cTn>
                              </p:par>
                            </p:childTnLst>
                          </p:cTn>
                        </p:par>
                        <p:par>
                          <p:cTn fill="hold">
                            <p:stCondLst>
                              <p:cond delay="1000"/>
                            </p:stCondLst>
                            <p:childTnLst>
                              <p:par>
                                <p:cTn fill="hold" nodeType="afterEffect" presetClass="entr" presetID="23" presetSubtype="16">
                                  <p:stCondLst>
                                    <p:cond delay="0"/>
                                  </p:stCondLst>
                                  <p:childTnLst>
                                    <p:set>
                                      <p:cBhvr>
                                        <p:cTn dur="1" fill="hold">
                                          <p:stCondLst>
                                            <p:cond delay="0"/>
                                          </p:stCondLst>
                                        </p:cTn>
                                        <p:tgtEl>
                                          <p:spTgt spid="1079"/>
                                        </p:tgtEl>
                                        <p:attrNameLst>
                                          <p:attrName>style.visibility</p:attrName>
                                        </p:attrNameLst>
                                      </p:cBhvr>
                                      <p:to>
                                        <p:strVal val="visible"/>
                                      </p:to>
                                    </p:set>
                                    <p:anim calcmode="lin" valueType="num">
                                      <p:cBhvr additive="base">
                                        <p:cTn dur="2600"/>
                                        <p:tgtEl>
                                          <p:spTgt spid="1079"/>
                                        </p:tgtEl>
                                        <p:attrNameLst>
                                          <p:attrName>ppt_w</p:attrName>
                                        </p:attrNameLst>
                                      </p:cBhvr>
                                      <p:tavLst>
                                        <p:tav fmla="" tm="0">
                                          <p:val>
                                            <p:strVal val="0"/>
                                          </p:val>
                                        </p:tav>
                                        <p:tav fmla="" tm="100000">
                                          <p:val>
                                            <p:strVal val="#ppt_w"/>
                                          </p:val>
                                        </p:tav>
                                      </p:tavLst>
                                    </p:anim>
                                    <p:anim calcmode="lin" valueType="num">
                                      <p:cBhvr additive="base">
                                        <p:cTn dur="2600"/>
                                        <p:tgtEl>
                                          <p:spTgt spid="1079"/>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51AB2A"/>
            </a:gs>
            <a:gs pos="100000">
              <a:srgbClr val="203E13"/>
            </a:gs>
          </a:gsLst>
          <a:path path="circle">
            <a:fillToRect b="50%" l="50%" r="50%" t="50%"/>
          </a:path>
          <a:tileRect/>
        </a:gradFill>
      </p:bgPr>
    </p:bg>
    <p:spTree>
      <p:nvGrpSpPr>
        <p:cNvPr id="209" name="Shape 209"/>
        <p:cNvGrpSpPr/>
        <p:nvPr/>
      </p:nvGrpSpPr>
      <p:grpSpPr>
        <a:xfrm>
          <a:off x="0" y="0"/>
          <a:ext cx="0" cy="0"/>
          <a:chOff x="0" y="0"/>
          <a:chExt cx="0" cy="0"/>
        </a:xfrm>
      </p:grpSpPr>
      <p:pic>
        <p:nvPicPr>
          <p:cNvPr id="210" name="Google Shape;210;p62"/>
          <p:cNvPicPr preferRelativeResize="0"/>
          <p:nvPr/>
        </p:nvPicPr>
        <p:blipFill rotWithShape="1">
          <a:blip r:embed="rId3">
            <a:alphaModFix amt="80000"/>
          </a:blip>
          <a:srcRect b="3644" l="16080" r="12291" t="1694"/>
          <a:stretch/>
        </p:blipFill>
        <p:spPr>
          <a:xfrm>
            <a:off x="5327175" y="984450"/>
            <a:ext cx="3356575" cy="3326978"/>
          </a:xfrm>
          <a:prstGeom prst="rect">
            <a:avLst/>
          </a:prstGeom>
          <a:noFill/>
          <a:ln>
            <a:noFill/>
          </a:ln>
        </p:spPr>
      </p:pic>
      <p:sp>
        <p:nvSpPr>
          <p:cNvPr id="211" name="Google Shape;211;p62">
            <a:hlinkClick r:id="rId4"/>
          </p:cNvPr>
          <p:cNvSpPr/>
          <p:nvPr/>
        </p:nvSpPr>
        <p:spPr>
          <a:xfrm>
            <a:off x="0" y="5207000"/>
            <a:ext cx="12600" cy="1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12" name="Google Shape;212;p62"/>
          <p:cNvGrpSpPr/>
          <p:nvPr/>
        </p:nvGrpSpPr>
        <p:grpSpPr>
          <a:xfrm>
            <a:off x="5427145" y="1069629"/>
            <a:ext cx="3156793" cy="3156793"/>
            <a:chOff x="5427145" y="993429"/>
            <a:chExt cx="3156793" cy="3156793"/>
          </a:xfrm>
        </p:grpSpPr>
        <p:sp>
          <p:nvSpPr>
            <p:cNvPr id="213" name="Google Shape;213;p62"/>
            <p:cNvSpPr/>
            <p:nvPr/>
          </p:nvSpPr>
          <p:spPr>
            <a:xfrm>
              <a:off x="5427145" y="993429"/>
              <a:ext cx="3156793" cy="3156793"/>
            </a:xfrm>
            <a:prstGeom prst="ellipse">
              <a:avLst/>
            </a:prstGeom>
            <a:noFill/>
            <a:ln cap="flat" cmpd="sng" w="76200">
              <a:solidFill>
                <a:srgbClr val="00FF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14" name="Google Shape;214;p62"/>
            <p:cNvCxnSpPr>
              <a:stCxn id="213" idx="0"/>
            </p:cNvCxnSpPr>
            <p:nvPr/>
          </p:nvCxnSpPr>
          <p:spPr>
            <a:xfrm>
              <a:off x="7005542" y="993429"/>
              <a:ext cx="6900" cy="1571400"/>
            </a:xfrm>
            <a:prstGeom prst="straightConnector1">
              <a:avLst/>
            </a:prstGeom>
            <a:noFill/>
            <a:ln cap="flat" cmpd="sng" w="76200">
              <a:solidFill>
                <a:srgbClr val="00FF00"/>
              </a:solidFill>
              <a:prstDash val="dash"/>
              <a:round/>
              <a:headEnd len="med" w="med" type="none"/>
              <a:tailEnd len="med" w="med" type="none"/>
            </a:ln>
          </p:spPr>
        </p:cxnSp>
        <p:cxnSp>
          <p:nvCxnSpPr>
            <p:cNvPr id="215" name="Google Shape;215;p62"/>
            <p:cNvCxnSpPr/>
            <p:nvPr/>
          </p:nvCxnSpPr>
          <p:spPr>
            <a:xfrm>
              <a:off x="6138900" y="1261050"/>
              <a:ext cx="845700" cy="1303800"/>
            </a:xfrm>
            <a:prstGeom prst="straightConnector1">
              <a:avLst/>
            </a:prstGeom>
            <a:noFill/>
            <a:ln cap="flat" cmpd="sng" w="76200">
              <a:solidFill>
                <a:srgbClr val="00FF00"/>
              </a:solidFill>
              <a:prstDash val="dash"/>
              <a:round/>
              <a:headEnd len="med" w="med" type="none"/>
              <a:tailEnd len="med" w="med" type="none"/>
            </a:ln>
          </p:spPr>
        </p:cxnSp>
        <p:cxnSp>
          <p:nvCxnSpPr>
            <p:cNvPr id="216" name="Google Shape;216;p62"/>
            <p:cNvCxnSpPr/>
            <p:nvPr/>
          </p:nvCxnSpPr>
          <p:spPr>
            <a:xfrm rot="10800000">
              <a:off x="7012459" y="2592726"/>
              <a:ext cx="1109178" cy="1109178"/>
            </a:xfrm>
            <a:prstGeom prst="straightConnector1">
              <a:avLst/>
            </a:prstGeom>
            <a:noFill/>
            <a:ln cap="flat" cmpd="sng" w="76200">
              <a:solidFill>
                <a:srgbClr val="00FF00"/>
              </a:solidFill>
              <a:prstDash val="dash"/>
              <a:round/>
              <a:headEnd len="med" w="med" type="none"/>
              <a:tailEnd len="med" w="med" type="none"/>
            </a:ln>
          </p:spPr>
        </p:cxnSp>
        <p:cxnSp>
          <p:nvCxnSpPr>
            <p:cNvPr id="217" name="Google Shape;217;p62"/>
            <p:cNvCxnSpPr/>
            <p:nvPr/>
          </p:nvCxnSpPr>
          <p:spPr>
            <a:xfrm flipH="1" rot="10800000">
              <a:off x="5875463" y="2553504"/>
              <a:ext cx="1129200" cy="1148400"/>
            </a:xfrm>
            <a:prstGeom prst="straightConnector1">
              <a:avLst/>
            </a:prstGeom>
            <a:noFill/>
            <a:ln cap="flat" cmpd="sng" w="76200">
              <a:solidFill>
                <a:srgbClr val="00FF00"/>
              </a:solidFill>
              <a:prstDash val="dash"/>
              <a:round/>
              <a:headEnd len="med" w="med" type="none"/>
              <a:tailEnd len="med" w="med" type="none"/>
            </a:ln>
          </p:spPr>
        </p:cxnSp>
        <p:cxnSp>
          <p:nvCxnSpPr>
            <p:cNvPr id="218" name="Google Shape;218;p62"/>
            <p:cNvCxnSpPr/>
            <p:nvPr/>
          </p:nvCxnSpPr>
          <p:spPr>
            <a:xfrm flipH="1">
              <a:off x="7033475" y="1816750"/>
              <a:ext cx="1418700" cy="776100"/>
            </a:xfrm>
            <a:prstGeom prst="straightConnector1">
              <a:avLst/>
            </a:prstGeom>
            <a:noFill/>
            <a:ln cap="flat" cmpd="sng" w="76200">
              <a:solidFill>
                <a:srgbClr val="00FF00"/>
              </a:solidFill>
              <a:prstDash val="dash"/>
              <a:round/>
              <a:headEnd len="med" w="med" type="none"/>
              <a:tailEnd len="med" w="med" type="none"/>
            </a:ln>
          </p:spPr>
        </p:cxnSp>
      </p:grpSp>
      <p:pic>
        <p:nvPicPr>
          <p:cNvPr id="219" name="Google Shape;219;p62"/>
          <p:cNvPicPr preferRelativeResize="0"/>
          <p:nvPr/>
        </p:nvPicPr>
        <p:blipFill rotWithShape="1">
          <a:blip r:embed="rId5">
            <a:alphaModFix/>
          </a:blip>
          <a:srcRect b="11355" l="7864" r="15028" t="0"/>
          <a:stretch/>
        </p:blipFill>
        <p:spPr>
          <a:xfrm>
            <a:off x="637250" y="984450"/>
            <a:ext cx="3858549" cy="3326975"/>
          </a:xfrm>
          <a:prstGeom prst="rect">
            <a:avLst/>
          </a:prstGeom>
          <a:noFill/>
          <a:ln>
            <a:noFill/>
          </a:ln>
        </p:spPr>
      </p:pic>
      <p:sp>
        <p:nvSpPr>
          <p:cNvPr id="220" name="Google Shape;220;p62"/>
          <p:cNvSpPr txBox="1"/>
          <p:nvPr/>
        </p:nvSpPr>
        <p:spPr>
          <a:xfrm>
            <a:off x="6257825" y="4720750"/>
            <a:ext cx="2886300" cy="424500"/>
          </a:xfrm>
          <a:prstGeom prst="rect">
            <a:avLst/>
          </a:prstGeom>
          <a:gradFill>
            <a:gsLst>
              <a:gs pos="0">
                <a:srgbClr val="515151"/>
              </a:gs>
              <a:gs pos="100000">
                <a:srgbClr val="101010"/>
              </a:gs>
            </a:gsLst>
            <a:lin ang="5400012" scaled="0"/>
          </a:gra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solidFill>
                  <a:srgbClr val="00FF00"/>
                </a:solidFill>
                <a:latin typeface="Varela Round"/>
                <a:ea typeface="Varela Round"/>
                <a:cs typeface="Varela Round"/>
                <a:sym typeface="Varela Round"/>
              </a:rPr>
              <a:t>Draw pies and serving sizes</a:t>
            </a:r>
            <a:endParaRPr b="1" sz="1600">
              <a:solidFill>
                <a:srgbClr val="00FF00"/>
              </a:solidFill>
              <a:latin typeface="Varela Round"/>
              <a:ea typeface="Varela Round"/>
              <a:cs typeface="Varela Round"/>
              <a:sym typeface="Varela Round"/>
            </a:endParaRPr>
          </a:p>
        </p:txBody>
      </p:sp>
      <p:sp>
        <p:nvSpPr>
          <p:cNvPr id="221" name="Google Shape;221;p62"/>
          <p:cNvSpPr txBox="1"/>
          <p:nvPr>
            <p:ph idx="4294967295" type="title"/>
          </p:nvPr>
        </p:nvSpPr>
        <p:spPr>
          <a:xfrm>
            <a:off x="176550" y="74250"/>
            <a:ext cx="8790900" cy="5727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sz="2500">
                <a:latin typeface="Luckiest Guy"/>
                <a:ea typeface="Luckiest Guy"/>
                <a:cs typeface="Luckiest Guy"/>
                <a:sym typeface="Luckiest Guy"/>
              </a:rPr>
              <a:t>Intro</a:t>
            </a:r>
            <a:r>
              <a:rPr lang="en" sz="2500"/>
              <a:t>: “A s</a:t>
            </a:r>
            <a:r>
              <a:rPr lang="en" sz="2500"/>
              <a:t>hare of the pie” challenge</a:t>
            </a:r>
            <a:endParaRPr sz="2500"/>
          </a:p>
        </p:txBody>
      </p:sp>
      <p:pic>
        <p:nvPicPr>
          <p:cNvPr id="222" name="Google Shape;222;p62"/>
          <p:cNvPicPr preferRelativeResize="0"/>
          <p:nvPr/>
        </p:nvPicPr>
        <p:blipFill rotWithShape="1">
          <a:blip r:embed="rId6">
            <a:alphaModFix amt="89000"/>
          </a:blip>
          <a:srcRect b="15695" l="6223" r="8749" t="4349"/>
          <a:stretch/>
        </p:blipFill>
        <p:spPr>
          <a:xfrm>
            <a:off x="817263" y="1848500"/>
            <a:ext cx="3498525" cy="2132375"/>
          </a:xfrm>
          <a:prstGeom prst="rect">
            <a:avLst/>
          </a:prstGeom>
          <a:noFill/>
          <a:ln>
            <a:noFill/>
          </a:ln>
        </p:spPr>
      </p:pic>
      <p:pic>
        <p:nvPicPr>
          <p:cNvPr id="223" name="Google Shape;223;p62"/>
          <p:cNvPicPr preferRelativeResize="0"/>
          <p:nvPr/>
        </p:nvPicPr>
        <p:blipFill>
          <a:blip r:embed="rId7">
            <a:alphaModFix/>
          </a:blip>
          <a:stretch>
            <a:fillRect/>
          </a:stretch>
        </p:blipFill>
        <p:spPr>
          <a:xfrm>
            <a:off x="141216" y="4537775"/>
            <a:ext cx="478035" cy="424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2"/>
                                        </p:tgtEl>
                                        <p:attrNameLst>
                                          <p:attrName>style.visibility</p:attrName>
                                        </p:attrNameLst>
                                      </p:cBhvr>
                                      <p:to>
                                        <p:strVal val="visible"/>
                                      </p:to>
                                    </p:set>
                                    <p:animEffect filter="fade" transition="in">
                                      <p:cBhvr>
                                        <p:cTn dur="1000"/>
                                        <p:tgtEl>
                                          <p:spTgt spid="212"/>
                                        </p:tgtEl>
                                      </p:cBhvr>
                                    </p:animEffect>
                                  </p:childTnLst>
                                </p:cTn>
                              </p:par>
                              <p:par>
                                <p:cTn fill="hold" nodeType="withEffect" presetClass="entr" presetID="10" presetSubtype="0">
                                  <p:stCondLst>
                                    <p:cond delay="0"/>
                                  </p:stCondLst>
                                  <p:childTnLst>
                                    <p:set>
                                      <p:cBhvr>
                                        <p:cTn dur="1" fill="hold">
                                          <p:stCondLst>
                                            <p:cond delay="0"/>
                                          </p:stCondLst>
                                        </p:cTn>
                                        <p:tgtEl>
                                          <p:spTgt spid="222"/>
                                        </p:tgtEl>
                                        <p:attrNameLst>
                                          <p:attrName>style.visibility</p:attrName>
                                        </p:attrNameLst>
                                      </p:cBhvr>
                                      <p:to>
                                        <p:strVal val="visible"/>
                                      </p:to>
                                    </p:set>
                                    <p:animEffect filter="fade" transition="in">
                                      <p:cBhvr>
                                        <p:cTn dur="1000"/>
                                        <p:tgtEl>
                                          <p:spTgt spid="22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86" name="Shape 1086"/>
        <p:cNvGrpSpPr/>
        <p:nvPr/>
      </p:nvGrpSpPr>
      <p:grpSpPr>
        <a:xfrm>
          <a:off x="0" y="0"/>
          <a:ext cx="0" cy="0"/>
          <a:chOff x="0" y="0"/>
          <a:chExt cx="0" cy="0"/>
        </a:xfrm>
      </p:grpSpPr>
      <p:grpSp>
        <p:nvGrpSpPr>
          <p:cNvPr id="1087" name="Google Shape;1087;p116"/>
          <p:cNvGrpSpPr/>
          <p:nvPr/>
        </p:nvGrpSpPr>
        <p:grpSpPr>
          <a:xfrm>
            <a:off x="-761999" y="-83322"/>
            <a:ext cx="2851712" cy="3400968"/>
            <a:chOff x="-91425" y="-126307"/>
            <a:chExt cx="4170999" cy="4974358"/>
          </a:xfrm>
        </p:grpSpPr>
        <p:pic>
          <p:nvPicPr>
            <p:cNvPr id="1088" name="Google Shape;1088;p116"/>
            <p:cNvPicPr preferRelativeResize="0"/>
            <p:nvPr/>
          </p:nvPicPr>
          <p:blipFill>
            <a:blip r:embed="rId4">
              <a:alphaModFix amt="96000"/>
            </a:blip>
            <a:stretch>
              <a:fillRect/>
            </a:stretch>
          </p:blipFill>
          <p:spPr>
            <a:xfrm flipH="1" rot="514269">
              <a:off x="412077" y="-24312"/>
              <a:ext cx="1631650" cy="3508699"/>
            </a:xfrm>
            <a:prstGeom prst="rect">
              <a:avLst/>
            </a:prstGeom>
            <a:noFill/>
            <a:ln>
              <a:noFill/>
            </a:ln>
          </p:spPr>
        </p:pic>
        <p:pic>
          <p:nvPicPr>
            <p:cNvPr id="1089" name="Google Shape;1089;p116"/>
            <p:cNvPicPr preferRelativeResize="0"/>
            <p:nvPr/>
          </p:nvPicPr>
          <p:blipFill>
            <a:blip r:embed="rId5">
              <a:alphaModFix amt="96000"/>
            </a:blip>
            <a:stretch>
              <a:fillRect/>
            </a:stretch>
          </p:blipFill>
          <p:spPr>
            <a:xfrm>
              <a:off x="1442025" y="1328188"/>
              <a:ext cx="2637549" cy="2487126"/>
            </a:xfrm>
            <a:prstGeom prst="rect">
              <a:avLst/>
            </a:prstGeom>
            <a:noFill/>
            <a:ln>
              <a:noFill/>
            </a:ln>
          </p:spPr>
        </p:pic>
        <p:pic>
          <p:nvPicPr>
            <p:cNvPr id="1090" name="Google Shape;1090;p116"/>
            <p:cNvPicPr preferRelativeResize="0"/>
            <p:nvPr/>
          </p:nvPicPr>
          <p:blipFill>
            <a:blip r:embed="rId6">
              <a:alphaModFix amt="96000"/>
            </a:blip>
            <a:stretch>
              <a:fillRect/>
            </a:stretch>
          </p:blipFill>
          <p:spPr>
            <a:xfrm>
              <a:off x="-91425" y="2705400"/>
              <a:ext cx="2438400" cy="2142650"/>
            </a:xfrm>
            <a:prstGeom prst="rect">
              <a:avLst/>
            </a:prstGeom>
            <a:noFill/>
            <a:ln>
              <a:noFill/>
            </a:ln>
          </p:spPr>
        </p:pic>
      </p:grpSp>
      <p:grpSp>
        <p:nvGrpSpPr>
          <p:cNvPr id="1091" name="Google Shape;1091;p116"/>
          <p:cNvGrpSpPr/>
          <p:nvPr/>
        </p:nvGrpSpPr>
        <p:grpSpPr>
          <a:xfrm>
            <a:off x="6952020" y="2583677"/>
            <a:ext cx="3067697" cy="3294559"/>
            <a:chOff x="4923750" y="-126300"/>
            <a:chExt cx="4764245" cy="5116569"/>
          </a:xfrm>
        </p:grpSpPr>
        <p:pic>
          <p:nvPicPr>
            <p:cNvPr id="1092" name="Google Shape;1092;p116"/>
            <p:cNvPicPr preferRelativeResize="0"/>
            <p:nvPr/>
          </p:nvPicPr>
          <p:blipFill>
            <a:blip r:embed="rId7">
              <a:alphaModFix amt="96000"/>
            </a:blip>
            <a:stretch>
              <a:fillRect/>
            </a:stretch>
          </p:blipFill>
          <p:spPr>
            <a:xfrm>
              <a:off x="7115501" y="-126300"/>
              <a:ext cx="1631651" cy="3508700"/>
            </a:xfrm>
            <a:prstGeom prst="rect">
              <a:avLst/>
            </a:prstGeom>
            <a:noFill/>
            <a:ln>
              <a:noFill/>
            </a:ln>
          </p:spPr>
        </p:pic>
        <p:pic>
          <p:nvPicPr>
            <p:cNvPr id="1093" name="Google Shape;1093;p116"/>
            <p:cNvPicPr preferRelativeResize="0"/>
            <p:nvPr/>
          </p:nvPicPr>
          <p:blipFill>
            <a:blip r:embed="rId8">
              <a:alphaModFix amt="96000"/>
            </a:blip>
            <a:stretch>
              <a:fillRect/>
            </a:stretch>
          </p:blipFill>
          <p:spPr>
            <a:xfrm>
              <a:off x="4923750" y="1337475"/>
              <a:ext cx="2783224" cy="2783225"/>
            </a:xfrm>
            <a:prstGeom prst="rect">
              <a:avLst/>
            </a:prstGeom>
            <a:noFill/>
            <a:ln>
              <a:noFill/>
            </a:ln>
          </p:spPr>
        </p:pic>
        <p:pic>
          <p:nvPicPr>
            <p:cNvPr id="1094" name="Google Shape;1094;p116"/>
            <p:cNvPicPr preferRelativeResize="0"/>
            <p:nvPr/>
          </p:nvPicPr>
          <p:blipFill>
            <a:blip r:embed="rId9">
              <a:alphaModFix amt="96000"/>
            </a:blip>
            <a:stretch>
              <a:fillRect/>
            </a:stretch>
          </p:blipFill>
          <p:spPr>
            <a:xfrm rot="786213">
              <a:off x="6765225" y="2067500"/>
              <a:ext cx="2656250" cy="2656250"/>
            </a:xfrm>
            <a:prstGeom prst="rect">
              <a:avLst/>
            </a:prstGeom>
            <a:noFill/>
            <a:ln>
              <a:noFill/>
            </a:ln>
          </p:spPr>
        </p:pic>
      </p:grpSp>
      <p:pic>
        <p:nvPicPr>
          <p:cNvPr descr="I was never in this for the money.&#10;&#10;But it turns out that the money was an absolute necessity for me." id="1095" name="Google Shape;1095;p116" title="The Office meme"/>
          <p:cNvPicPr preferRelativeResize="0"/>
          <p:nvPr/>
        </p:nvPicPr>
        <p:blipFill>
          <a:blip r:embed="rId10">
            <a:alphaModFix/>
          </a:blip>
          <a:stretch>
            <a:fillRect/>
          </a:stretch>
        </p:blipFill>
        <p:spPr>
          <a:xfrm>
            <a:off x="2584938" y="856225"/>
            <a:ext cx="3974125" cy="3974125"/>
          </a:xfrm>
          <a:prstGeom prst="rect">
            <a:avLst/>
          </a:prstGeom>
          <a:noFill/>
          <a:ln>
            <a:noFill/>
          </a:ln>
        </p:spPr>
      </p:pic>
      <p:sp>
        <p:nvSpPr>
          <p:cNvPr id="1096" name="Google Shape;1096;p116"/>
          <p:cNvSpPr txBox="1"/>
          <p:nvPr>
            <p:ph idx="4294967295" type="title"/>
          </p:nvPr>
        </p:nvSpPr>
        <p:spPr>
          <a:xfrm>
            <a:off x="1606650" y="91225"/>
            <a:ext cx="5930700" cy="618600"/>
          </a:xfrm>
          <a:prstGeom prst="rect">
            <a:avLst/>
          </a:prstGeom>
          <a:noFill/>
        </p:spPr>
        <p:txBody>
          <a:bodyPr anchorCtr="0" anchor="t" bIns="91425" lIns="91425" spcFirstLastPara="1" rIns="91425" wrap="square" tIns="91425">
            <a:normAutofit/>
          </a:bodyPr>
          <a:lstStyle/>
          <a:p>
            <a:pPr indent="0" lvl="0" marL="0" rtl="0" algn="ctr">
              <a:spcBef>
                <a:spcPts val="0"/>
              </a:spcBef>
              <a:spcAft>
                <a:spcPts val="0"/>
              </a:spcAft>
              <a:buNone/>
            </a:pPr>
            <a:r>
              <a:rPr lang="en" u="sng">
                <a:highlight>
                  <a:srgbClr val="783F04"/>
                </a:highlight>
                <a:latin typeface="Luckiest Guy"/>
                <a:ea typeface="Luckiest Guy"/>
                <a:cs typeface="Luckiest Guy"/>
                <a:sym typeface="Luckiest Guy"/>
              </a:rPr>
              <a:t>Discuss</a:t>
            </a:r>
            <a:r>
              <a:rPr lang="en" u="sng">
                <a:highlight>
                  <a:srgbClr val="783F04"/>
                </a:highlight>
              </a:rPr>
              <a:t>: Making informed decisions</a:t>
            </a:r>
            <a:endParaRPr u="sng">
              <a:highlight>
                <a:srgbClr val="783F04"/>
              </a:highlight>
            </a:endParaRPr>
          </a:p>
        </p:txBody>
      </p:sp>
      <p:sp>
        <p:nvSpPr>
          <p:cNvPr id="1097" name="Google Shape;1097;p116"/>
          <p:cNvSpPr txBox="1"/>
          <p:nvPr/>
        </p:nvSpPr>
        <p:spPr>
          <a:xfrm>
            <a:off x="8715400" y="153725"/>
            <a:ext cx="322200" cy="292500"/>
          </a:xfrm>
          <a:prstGeom prst="rect">
            <a:avLst/>
          </a:prstGeom>
          <a:solidFill>
            <a:srgbClr val="BF9000"/>
          </a:solidFill>
          <a:ln>
            <a:noFill/>
          </a:ln>
          <a:effectLst>
            <a:outerShdw blurRad="57150" rotWithShape="0" algn="bl" dir="5400000" dist="19050">
              <a:srgbClr val="783F04">
                <a:alpha val="50000"/>
              </a:srgbClr>
            </a:outerShdw>
          </a:effectLst>
        </p:spPr>
        <p:txBody>
          <a:bodyPr anchorCtr="0" anchor="t" bIns="0" lIns="91425" spcFirstLastPara="1" rIns="91425" wrap="square" tIns="0">
            <a:spAutoFit/>
          </a:bodyPr>
          <a:lstStyle/>
          <a:p>
            <a:pPr indent="0" lvl="0" marL="0" rtl="0" algn="ctr">
              <a:spcBef>
                <a:spcPts val="0"/>
              </a:spcBef>
              <a:spcAft>
                <a:spcPts val="0"/>
              </a:spcAft>
              <a:buNone/>
            </a:pPr>
            <a:r>
              <a:rPr lang="en" sz="1900">
                <a:solidFill>
                  <a:srgbClr val="FFFFFF"/>
                </a:solidFill>
                <a:latin typeface="Luckiest Guy"/>
                <a:ea typeface="Luckiest Guy"/>
                <a:cs typeface="Luckiest Guy"/>
                <a:sym typeface="Luckiest Guy"/>
              </a:rPr>
              <a:t>8</a:t>
            </a:r>
            <a:endParaRPr sz="1900">
              <a:solidFill>
                <a:srgbClr val="FFFFFF"/>
              </a:solidFill>
              <a:latin typeface="Luckiest Guy"/>
              <a:ea typeface="Luckiest Guy"/>
              <a:cs typeface="Luckiest Guy"/>
              <a:sym typeface="Luckiest Guy"/>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01" name="Shape 1101"/>
        <p:cNvGrpSpPr/>
        <p:nvPr/>
      </p:nvGrpSpPr>
      <p:grpSpPr>
        <a:xfrm>
          <a:off x="0" y="0"/>
          <a:ext cx="0" cy="0"/>
          <a:chOff x="0" y="0"/>
          <a:chExt cx="0" cy="0"/>
        </a:xfrm>
      </p:grpSpPr>
      <p:grpSp>
        <p:nvGrpSpPr>
          <p:cNvPr id="1102" name="Google Shape;1102;p117"/>
          <p:cNvGrpSpPr/>
          <p:nvPr/>
        </p:nvGrpSpPr>
        <p:grpSpPr>
          <a:xfrm>
            <a:off x="-761999" y="-83322"/>
            <a:ext cx="2851712" cy="3400968"/>
            <a:chOff x="-91425" y="-126307"/>
            <a:chExt cx="4170999" cy="4974358"/>
          </a:xfrm>
        </p:grpSpPr>
        <p:pic>
          <p:nvPicPr>
            <p:cNvPr id="1103" name="Google Shape;1103;p117"/>
            <p:cNvPicPr preferRelativeResize="0"/>
            <p:nvPr/>
          </p:nvPicPr>
          <p:blipFill>
            <a:blip r:embed="rId4">
              <a:alphaModFix amt="96000"/>
            </a:blip>
            <a:stretch>
              <a:fillRect/>
            </a:stretch>
          </p:blipFill>
          <p:spPr>
            <a:xfrm flipH="1" rot="514269">
              <a:off x="412077" y="-24312"/>
              <a:ext cx="1631650" cy="3508699"/>
            </a:xfrm>
            <a:prstGeom prst="rect">
              <a:avLst/>
            </a:prstGeom>
            <a:noFill/>
            <a:ln>
              <a:noFill/>
            </a:ln>
          </p:spPr>
        </p:pic>
        <p:pic>
          <p:nvPicPr>
            <p:cNvPr id="1104" name="Google Shape;1104;p117"/>
            <p:cNvPicPr preferRelativeResize="0"/>
            <p:nvPr/>
          </p:nvPicPr>
          <p:blipFill>
            <a:blip r:embed="rId5">
              <a:alphaModFix amt="96000"/>
            </a:blip>
            <a:stretch>
              <a:fillRect/>
            </a:stretch>
          </p:blipFill>
          <p:spPr>
            <a:xfrm>
              <a:off x="1442025" y="1328188"/>
              <a:ext cx="2637549" cy="2487126"/>
            </a:xfrm>
            <a:prstGeom prst="rect">
              <a:avLst/>
            </a:prstGeom>
            <a:noFill/>
            <a:ln>
              <a:noFill/>
            </a:ln>
          </p:spPr>
        </p:pic>
        <p:pic>
          <p:nvPicPr>
            <p:cNvPr id="1105" name="Google Shape;1105;p117"/>
            <p:cNvPicPr preferRelativeResize="0"/>
            <p:nvPr/>
          </p:nvPicPr>
          <p:blipFill>
            <a:blip r:embed="rId6">
              <a:alphaModFix amt="96000"/>
            </a:blip>
            <a:stretch>
              <a:fillRect/>
            </a:stretch>
          </p:blipFill>
          <p:spPr>
            <a:xfrm>
              <a:off x="-91425" y="2705400"/>
              <a:ext cx="2438400" cy="2142650"/>
            </a:xfrm>
            <a:prstGeom prst="rect">
              <a:avLst/>
            </a:prstGeom>
            <a:noFill/>
            <a:ln>
              <a:noFill/>
            </a:ln>
          </p:spPr>
        </p:pic>
      </p:grpSp>
      <p:grpSp>
        <p:nvGrpSpPr>
          <p:cNvPr id="1106" name="Google Shape;1106;p117"/>
          <p:cNvGrpSpPr/>
          <p:nvPr/>
        </p:nvGrpSpPr>
        <p:grpSpPr>
          <a:xfrm>
            <a:off x="6952020" y="2583677"/>
            <a:ext cx="3067697" cy="3294559"/>
            <a:chOff x="4923750" y="-126300"/>
            <a:chExt cx="4764245" cy="5116569"/>
          </a:xfrm>
        </p:grpSpPr>
        <p:pic>
          <p:nvPicPr>
            <p:cNvPr id="1107" name="Google Shape;1107;p117"/>
            <p:cNvPicPr preferRelativeResize="0"/>
            <p:nvPr/>
          </p:nvPicPr>
          <p:blipFill>
            <a:blip r:embed="rId7">
              <a:alphaModFix amt="96000"/>
            </a:blip>
            <a:stretch>
              <a:fillRect/>
            </a:stretch>
          </p:blipFill>
          <p:spPr>
            <a:xfrm>
              <a:off x="7115501" y="-126300"/>
              <a:ext cx="1631651" cy="3508700"/>
            </a:xfrm>
            <a:prstGeom prst="rect">
              <a:avLst/>
            </a:prstGeom>
            <a:noFill/>
            <a:ln>
              <a:noFill/>
            </a:ln>
          </p:spPr>
        </p:pic>
        <p:pic>
          <p:nvPicPr>
            <p:cNvPr id="1108" name="Google Shape;1108;p117"/>
            <p:cNvPicPr preferRelativeResize="0"/>
            <p:nvPr/>
          </p:nvPicPr>
          <p:blipFill>
            <a:blip r:embed="rId8">
              <a:alphaModFix amt="96000"/>
            </a:blip>
            <a:stretch>
              <a:fillRect/>
            </a:stretch>
          </p:blipFill>
          <p:spPr>
            <a:xfrm>
              <a:off x="4923750" y="1337475"/>
              <a:ext cx="2783224" cy="2783225"/>
            </a:xfrm>
            <a:prstGeom prst="rect">
              <a:avLst/>
            </a:prstGeom>
            <a:noFill/>
            <a:ln>
              <a:noFill/>
            </a:ln>
          </p:spPr>
        </p:pic>
        <p:pic>
          <p:nvPicPr>
            <p:cNvPr id="1109" name="Google Shape;1109;p117"/>
            <p:cNvPicPr preferRelativeResize="0"/>
            <p:nvPr/>
          </p:nvPicPr>
          <p:blipFill>
            <a:blip r:embed="rId9">
              <a:alphaModFix amt="96000"/>
            </a:blip>
            <a:stretch>
              <a:fillRect/>
            </a:stretch>
          </p:blipFill>
          <p:spPr>
            <a:xfrm rot="786213">
              <a:off x="6765225" y="2067500"/>
              <a:ext cx="2656250" cy="2656250"/>
            </a:xfrm>
            <a:prstGeom prst="rect">
              <a:avLst/>
            </a:prstGeom>
            <a:noFill/>
            <a:ln>
              <a:noFill/>
            </a:ln>
          </p:spPr>
        </p:pic>
      </p:grpSp>
      <p:sp>
        <p:nvSpPr>
          <p:cNvPr id="1110" name="Google Shape;1110;p117">
            <a:hlinkClick r:id="rId10"/>
          </p:cNvPr>
          <p:cNvSpPr/>
          <p:nvPr/>
        </p:nvSpPr>
        <p:spPr>
          <a:xfrm>
            <a:off x="0" y="5207000"/>
            <a:ext cx="12600" cy="1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1" name="Google Shape;1111;p117"/>
          <p:cNvSpPr txBox="1"/>
          <p:nvPr>
            <p:ph idx="4294967295" type="title"/>
          </p:nvPr>
        </p:nvSpPr>
        <p:spPr>
          <a:xfrm>
            <a:off x="1790550" y="3502325"/>
            <a:ext cx="5562900" cy="994500"/>
          </a:xfrm>
          <a:prstGeom prst="rect">
            <a:avLst/>
          </a:prstGeom>
          <a:solidFill>
            <a:srgbClr val="783F04"/>
          </a:solidFill>
        </p:spPr>
        <p:txBody>
          <a:bodyPr anchorCtr="0" anchor="b" bIns="91425" lIns="91425" spcFirstLastPara="1" rIns="91425" wrap="square" tIns="91425">
            <a:noAutofit/>
          </a:bodyPr>
          <a:lstStyle/>
          <a:p>
            <a:pPr indent="0" lvl="0" marL="0" rtl="0" algn="ctr">
              <a:lnSpc>
                <a:spcPct val="115000"/>
              </a:lnSpc>
              <a:spcBef>
                <a:spcPts val="0"/>
              </a:spcBef>
              <a:spcAft>
                <a:spcPts val="0"/>
              </a:spcAft>
              <a:buNone/>
            </a:pPr>
            <a:r>
              <a:rPr lang="en" sz="1700">
                <a:solidFill>
                  <a:srgbClr val="FFFFFF"/>
                </a:solidFill>
                <a:latin typeface="Montserrat SemiBold"/>
                <a:ea typeface="Montserrat SemiBold"/>
                <a:cs typeface="Montserrat SemiBold"/>
                <a:sym typeface="Montserrat SemiBold"/>
              </a:rPr>
              <a:t>A&amp;W’s “Third is the Word” campaign was so poorly received that this campaign is now seen as one of </a:t>
            </a:r>
            <a:r>
              <a:rPr lang="en" sz="1700" u="sng">
                <a:solidFill>
                  <a:srgbClr val="FFFFFF"/>
                </a:solidFill>
                <a:latin typeface="Montserrat SemiBold"/>
                <a:ea typeface="Montserrat SemiBold"/>
                <a:cs typeface="Montserrat SemiBold"/>
                <a:sym typeface="Montserrat SemiBold"/>
              </a:rPr>
              <a:t>the biggest flops in marketing history</a:t>
            </a:r>
            <a:r>
              <a:rPr lang="en" sz="1700">
                <a:solidFill>
                  <a:srgbClr val="FFFFFF"/>
                </a:solidFill>
                <a:latin typeface="Montserrat SemiBold"/>
                <a:ea typeface="Montserrat SemiBold"/>
                <a:cs typeface="Montserrat SemiBold"/>
                <a:sym typeface="Montserrat SemiBold"/>
              </a:rPr>
              <a:t>.</a:t>
            </a:r>
            <a:endParaRPr sz="1700">
              <a:solidFill>
                <a:srgbClr val="FFFFFF"/>
              </a:solidFill>
              <a:latin typeface="Montserrat Medium"/>
              <a:ea typeface="Montserrat Medium"/>
              <a:cs typeface="Montserrat Medium"/>
              <a:sym typeface="Montserrat Medium"/>
            </a:endParaRPr>
          </a:p>
        </p:txBody>
      </p:sp>
      <p:pic>
        <p:nvPicPr>
          <p:cNvPr id="1112" name="Google Shape;1112;p117"/>
          <p:cNvPicPr preferRelativeResize="0"/>
          <p:nvPr/>
        </p:nvPicPr>
        <p:blipFill>
          <a:blip r:embed="rId11">
            <a:alphaModFix/>
          </a:blip>
          <a:stretch>
            <a:fillRect/>
          </a:stretch>
        </p:blipFill>
        <p:spPr>
          <a:xfrm>
            <a:off x="2091438" y="1019251"/>
            <a:ext cx="4961125" cy="2391250"/>
          </a:xfrm>
          <a:prstGeom prst="rect">
            <a:avLst/>
          </a:prstGeom>
          <a:noFill/>
          <a:ln>
            <a:noFill/>
          </a:ln>
        </p:spPr>
      </p:pic>
      <p:pic>
        <p:nvPicPr>
          <p:cNvPr id="1113" name="Google Shape;1113;p117"/>
          <p:cNvPicPr preferRelativeResize="0"/>
          <p:nvPr/>
        </p:nvPicPr>
        <p:blipFill>
          <a:blip r:embed="rId12">
            <a:alphaModFix/>
          </a:blip>
          <a:stretch>
            <a:fillRect/>
          </a:stretch>
        </p:blipFill>
        <p:spPr>
          <a:xfrm>
            <a:off x="141216" y="4537775"/>
            <a:ext cx="478035" cy="424500"/>
          </a:xfrm>
          <a:prstGeom prst="rect">
            <a:avLst/>
          </a:prstGeom>
          <a:noFill/>
          <a:ln>
            <a:noFill/>
          </a:ln>
        </p:spPr>
      </p:pic>
      <p:sp>
        <p:nvSpPr>
          <p:cNvPr id="1114" name="Google Shape;1114;p117"/>
          <p:cNvSpPr txBox="1"/>
          <p:nvPr>
            <p:ph idx="4294967295" type="title"/>
          </p:nvPr>
        </p:nvSpPr>
        <p:spPr>
          <a:xfrm>
            <a:off x="1606650" y="91225"/>
            <a:ext cx="5930700" cy="618600"/>
          </a:xfrm>
          <a:prstGeom prst="rect">
            <a:avLst/>
          </a:prstGeom>
          <a:noFill/>
        </p:spPr>
        <p:txBody>
          <a:bodyPr anchorCtr="0" anchor="t" bIns="91425" lIns="91425" spcFirstLastPara="1" rIns="91425" wrap="square" tIns="91425">
            <a:normAutofit/>
          </a:bodyPr>
          <a:lstStyle/>
          <a:p>
            <a:pPr indent="0" lvl="0" marL="0" rtl="0" algn="ctr">
              <a:spcBef>
                <a:spcPts val="0"/>
              </a:spcBef>
              <a:spcAft>
                <a:spcPts val="0"/>
              </a:spcAft>
              <a:buNone/>
            </a:pPr>
            <a:r>
              <a:rPr lang="en" u="sng">
                <a:highlight>
                  <a:srgbClr val="783F04"/>
                </a:highlight>
                <a:latin typeface="Luckiest Guy"/>
                <a:ea typeface="Luckiest Guy"/>
                <a:cs typeface="Luckiest Guy"/>
                <a:sym typeface="Luckiest Guy"/>
              </a:rPr>
              <a:t>Discuss</a:t>
            </a:r>
            <a:r>
              <a:rPr lang="en" u="sng">
                <a:highlight>
                  <a:srgbClr val="783F04"/>
                </a:highlight>
              </a:rPr>
              <a:t>: Making informed decisions</a:t>
            </a:r>
            <a:endParaRPr u="sng">
              <a:highlight>
                <a:srgbClr val="783F04"/>
              </a:highlight>
            </a:endParaRPr>
          </a:p>
        </p:txBody>
      </p:sp>
      <p:sp>
        <p:nvSpPr>
          <p:cNvPr id="1115" name="Google Shape;1115;p117"/>
          <p:cNvSpPr txBox="1"/>
          <p:nvPr/>
        </p:nvSpPr>
        <p:spPr>
          <a:xfrm>
            <a:off x="8715400" y="153725"/>
            <a:ext cx="322200" cy="292500"/>
          </a:xfrm>
          <a:prstGeom prst="rect">
            <a:avLst/>
          </a:prstGeom>
          <a:solidFill>
            <a:srgbClr val="BF9000"/>
          </a:solidFill>
          <a:ln>
            <a:noFill/>
          </a:ln>
          <a:effectLst>
            <a:outerShdw blurRad="57150" rotWithShape="0" algn="bl" dir="5400000" dist="19050">
              <a:srgbClr val="783F04">
                <a:alpha val="50000"/>
              </a:srgbClr>
            </a:outerShdw>
          </a:effectLst>
        </p:spPr>
        <p:txBody>
          <a:bodyPr anchorCtr="0" anchor="t" bIns="0" lIns="91425" spcFirstLastPara="1" rIns="91425" wrap="square" tIns="0">
            <a:spAutoFit/>
          </a:bodyPr>
          <a:lstStyle/>
          <a:p>
            <a:pPr indent="0" lvl="0" marL="0" rtl="0" algn="ctr">
              <a:spcBef>
                <a:spcPts val="0"/>
              </a:spcBef>
              <a:spcAft>
                <a:spcPts val="0"/>
              </a:spcAft>
              <a:buNone/>
            </a:pPr>
            <a:r>
              <a:rPr lang="en" sz="1900">
                <a:solidFill>
                  <a:srgbClr val="FFFFFF"/>
                </a:solidFill>
                <a:latin typeface="Luckiest Guy"/>
                <a:ea typeface="Luckiest Guy"/>
                <a:cs typeface="Luckiest Guy"/>
                <a:sym typeface="Luckiest Guy"/>
              </a:rPr>
              <a:t>9</a:t>
            </a:r>
            <a:endParaRPr sz="1900">
              <a:solidFill>
                <a:srgbClr val="FFFFFF"/>
              </a:solidFill>
              <a:latin typeface="Luckiest Guy"/>
              <a:ea typeface="Luckiest Guy"/>
              <a:cs typeface="Luckiest Guy"/>
              <a:sym typeface="Luckiest Guy"/>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12"/>
                                        </p:tgtEl>
                                        <p:attrNameLst>
                                          <p:attrName>style.visibility</p:attrName>
                                        </p:attrNameLst>
                                      </p:cBhvr>
                                      <p:to>
                                        <p:strVal val="visible"/>
                                      </p:to>
                                    </p:set>
                                    <p:animEffect filter="fade" transition="in">
                                      <p:cBhvr>
                                        <p:cTn dur="1000"/>
                                        <p:tgtEl>
                                          <p:spTgt spid="111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19" name="Shape 1119"/>
        <p:cNvGrpSpPr/>
        <p:nvPr/>
      </p:nvGrpSpPr>
      <p:grpSpPr>
        <a:xfrm>
          <a:off x="0" y="0"/>
          <a:ext cx="0" cy="0"/>
          <a:chOff x="0" y="0"/>
          <a:chExt cx="0" cy="0"/>
        </a:xfrm>
      </p:grpSpPr>
      <p:grpSp>
        <p:nvGrpSpPr>
          <p:cNvPr id="1120" name="Google Shape;1120;p118"/>
          <p:cNvGrpSpPr/>
          <p:nvPr/>
        </p:nvGrpSpPr>
        <p:grpSpPr>
          <a:xfrm>
            <a:off x="-761999" y="-83322"/>
            <a:ext cx="2851712" cy="3400968"/>
            <a:chOff x="-91425" y="-126307"/>
            <a:chExt cx="4170999" cy="4974358"/>
          </a:xfrm>
        </p:grpSpPr>
        <p:pic>
          <p:nvPicPr>
            <p:cNvPr id="1121" name="Google Shape;1121;p118"/>
            <p:cNvPicPr preferRelativeResize="0"/>
            <p:nvPr/>
          </p:nvPicPr>
          <p:blipFill>
            <a:blip r:embed="rId4">
              <a:alphaModFix amt="96000"/>
            </a:blip>
            <a:stretch>
              <a:fillRect/>
            </a:stretch>
          </p:blipFill>
          <p:spPr>
            <a:xfrm flipH="1" rot="514269">
              <a:off x="412077" y="-24312"/>
              <a:ext cx="1631650" cy="3508699"/>
            </a:xfrm>
            <a:prstGeom prst="rect">
              <a:avLst/>
            </a:prstGeom>
            <a:noFill/>
            <a:ln>
              <a:noFill/>
            </a:ln>
          </p:spPr>
        </p:pic>
        <p:pic>
          <p:nvPicPr>
            <p:cNvPr id="1122" name="Google Shape;1122;p118"/>
            <p:cNvPicPr preferRelativeResize="0"/>
            <p:nvPr/>
          </p:nvPicPr>
          <p:blipFill>
            <a:blip r:embed="rId5">
              <a:alphaModFix amt="96000"/>
            </a:blip>
            <a:stretch>
              <a:fillRect/>
            </a:stretch>
          </p:blipFill>
          <p:spPr>
            <a:xfrm>
              <a:off x="1442025" y="1328188"/>
              <a:ext cx="2637549" cy="2487126"/>
            </a:xfrm>
            <a:prstGeom prst="rect">
              <a:avLst/>
            </a:prstGeom>
            <a:noFill/>
            <a:ln>
              <a:noFill/>
            </a:ln>
          </p:spPr>
        </p:pic>
        <p:pic>
          <p:nvPicPr>
            <p:cNvPr id="1123" name="Google Shape;1123;p118"/>
            <p:cNvPicPr preferRelativeResize="0"/>
            <p:nvPr/>
          </p:nvPicPr>
          <p:blipFill>
            <a:blip r:embed="rId6">
              <a:alphaModFix amt="96000"/>
            </a:blip>
            <a:stretch>
              <a:fillRect/>
            </a:stretch>
          </p:blipFill>
          <p:spPr>
            <a:xfrm>
              <a:off x="-91425" y="2705400"/>
              <a:ext cx="2438400" cy="2142650"/>
            </a:xfrm>
            <a:prstGeom prst="rect">
              <a:avLst/>
            </a:prstGeom>
            <a:noFill/>
            <a:ln>
              <a:noFill/>
            </a:ln>
          </p:spPr>
        </p:pic>
      </p:grpSp>
      <p:grpSp>
        <p:nvGrpSpPr>
          <p:cNvPr id="1124" name="Google Shape;1124;p118"/>
          <p:cNvGrpSpPr/>
          <p:nvPr/>
        </p:nvGrpSpPr>
        <p:grpSpPr>
          <a:xfrm>
            <a:off x="6952020" y="2583677"/>
            <a:ext cx="3067697" cy="3294559"/>
            <a:chOff x="4923750" y="-126300"/>
            <a:chExt cx="4764245" cy="5116569"/>
          </a:xfrm>
        </p:grpSpPr>
        <p:pic>
          <p:nvPicPr>
            <p:cNvPr id="1125" name="Google Shape;1125;p118"/>
            <p:cNvPicPr preferRelativeResize="0"/>
            <p:nvPr/>
          </p:nvPicPr>
          <p:blipFill>
            <a:blip r:embed="rId7">
              <a:alphaModFix amt="96000"/>
            </a:blip>
            <a:stretch>
              <a:fillRect/>
            </a:stretch>
          </p:blipFill>
          <p:spPr>
            <a:xfrm>
              <a:off x="7115501" y="-126300"/>
              <a:ext cx="1631651" cy="3508700"/>
            </a:xfrm>
            <a:prstGeom prst="rect">
              <a:avLst/>
            </a:prstGeom>
            <a:noFill/>
            <a:ln>
              <a:noFill/>
            </a:ln>
          </p:spPr>
        </p:pic>
        <p:pic>
          <p:nvPicPr>
            <p:cNvPr id="1126" name="Google Shape;1126;p118"/>
            <p:cNvPicPr preferRelativeResize="0"/>
            <p:nvPr/>
          </p:nvPicPr>
          <p:blipFill>
            <a:blip r:embed="rId8">
              <a:alphaModFix amt="96000"/>
            </a:blip>
            <a:stretch>
              <a:fillRect/>
            </a:stretch>
          </p:blipFill>
          <p:spPr>
            <a:xfrm>
              <a:off x="4923750" y="1337475"/>
              <a:ext cx="2783224" cy="2783225"/>
            </a:xfrm>
            <a:prstGeom prst="rect">
              <a:avLst/>
            </a:prstGeom>
            <a:noFill/>
            <a:ln>
              <a:noFill/>
            </a:ln>
          </p:spPr>
        </p:pic>
        <p:pic>
          <p:nvPicPr>
            <p:cNvPr id="1127" name="Google Shape;1127;p118"/>
            <p:cNvPicPr preferRelativeResize="0"/>
            <p:nvPr/>
          </p:nvPicPr>
          <p:blipFill>
            <a:blip r:embed="rId9">
              <a:alphaModFix amt="96000"/>
            </a:blip>
            <a:stretch>
              <a:fillRect/>
            </a:stretch>
          </p:blipFill>
          <p:spPr>
            <a:xfrm rot="786213">
              <a:off x="6765225" y="2067500"/>
              <a:ext cx="2656250" cy="2656250"/>
            </a:xfrm>
            <a:prstGeom prst="rect">
              <a:avLst/>
            </a:prstGeom>
            <a:noFill/>
            <a:ln>
              <a:noFill/>
            </a:ln>
          </p:spPr>
        </p:pic>
      </p:grpSp>
      <p:sp>
        <p:nvSpPr>
          <p:cNvPr id="1128" name="Google Shape;1128;p118"/>
          <p:cNvSpPr txBox="1"/>
          <p:nvPr/>
        </p:nvSpPr>
        <p:spPr>
          <a:xfrm>
            <a:off x="625425" y="3385100"/>
            <a:ext cx="7097400" cy="1691700"/>
          </a:xfrm>
          <a:prstGeom prst="rect">
            <a:avLst/>
          </a:prstGeom>
          <a:noFill/>
          <a:ln>
            <a:noFill/>
          </a:ln>
        </p:spPr>
        <p:txBody>
          <a:bodyPr anchorCtr="0" anchor="t" bIns="91425" lIns="91425" spcFirstLastPara="1" rIns="91425" wrap="square" tIns="91425">
            <a:spAutoFit/>
          </a:bodyPr>
          <a:lstStyle/>
          <a:p>
            <a:pPr indent="0" lvl="0" marL="0" rtl="0" algn="r">
              <a:lnSpc>
                <a:spcPct val="150000"/>
              </a:lnSpc>
              <a:spcBef>
                <a:spcPts val="0"/>
              </a:spcBef>
              <a:spcAft>
                <a:spcPts val="0"/>
              </a:spcAft>
              <a:buNone/>
            </a:pPr>
            <a:r>
              <a:rPr lang="en" sz="1779">
                <a:solidFill>
                  <a:schemeClr val="dk1"/>
                </a:solidFill>
                <a:highlight>
                  <a:srgbClr val="783F04"/>
                </a:highlight>
                <a:latin typeface="Montserrat SemiBold"/>
                <a:ea typeface="Montserrat SemiBold"/>
                <a:cs typeface="Montserrat SemiBold"/>
                <a:sym typeface="Montserrat SemiBold"/>
              </a:rPr>
              <a:t>Taubman said he learned an important lesson about communication: “Sometimes the messages we send to our customers through marketing and sales information are not as clear and compelling as we think they are.”</a:t>
            </a:r>
            <a:endParaRPr sz="1779">
              <a:solidFill>
                <a:schemeClr val="dk1"/>
              </a:solidFill>
              <a:highlight>
                <a:srgbClr val="783F04"/>
              </a:highlight>
              <a:latin typeface="Montserrat SemiBold"/>
              <a:ea typeface="Montserrat SemiBold"/>
              <a:cs typeface="Montserrat SemiBold"/>
              <a:sym typeface="Montserrat SemiBold"/>
            </a:endParaRPr>
          </a:p>
        </p:txBody>
      </p:sp>
      <p:pic>
        <p:nvPicPr>
          <p:cNvPr id="1129" name="Google Shape;1129;p118"/>
          <p:cNvPicPr preferRelativeResize="0"/>
          <p:nvPr/>
        </p:nvPicPr>
        <p:blipFill>
          <a:blip r:embed="rId10">
            <a:alphaModFix/>
          </a:blip>
          <a:stretch>
            <a:fillRect/>
          </a:stretch>
        </p:blipFill>
        <p:spPr>
          <a:xfrm>
            <a:off x="2085975" y="917350"/>
            <a:ext cx="4972050" cy="2400300"/>
          </a:xfrm>
          <a:prstGeom prst="rect">
            <a:avLst/>
          </a:prstGeom>
          <a:noFill/>
          <a:ln>
            <a:noFill/>
          </a:ln>
        </p:spPr>
      </p:pic>
      <p:pic>
        <p:nvPicPr>
          <p:cNvPr id="1130" name="Google Shape;1130;p118"/>
          <p:cNvPicPr preferRelativeResize="0"/>
          <p:nvPr/>
        </p:nvPicPr>
        <p:blipFill>
          <a:blip r:embed="rId11">
            <a:alphaModFix/>
          </a:blip>
          <a:stretch>
            <a:fillRect/>
          </a:stretch>
        </p:blipFill>
        <p:spPr>
          <a:xfrm>
            <a:off x="141216" y="4537775"/>
            <a:ext cx="478035" cy="424500"/>
          </a:xfrm>
          <a:prstGeom prst="rect">
            <a:avLst/>
          </a:prstGeom>
          <a:noFill/>
          <a:ln>
            <a:noFill/>
          </a:ln>
        </p:spPr>
      </p:pic>
      <p:sp>
        <p:nvSpPr>
          <p:cNvPr id="1131" name="Google Shape;1131;p118"/>
          <p:cNvSpPr txBox="1"/>
          <p:nvPr>
            <p:ph idx="4294967295" type="title"/>
          </p:nvPr>
        </p:nvSpPr>
        <p:spPr>
          <a:xfrm>
            <a:off x="1606650" y="91225"/>
            <a:ext cx="5930700" cy="618600"/>
          </a:xfrm>
          <a:prstGeom prst="rect">
            <a:avLst/>
          </a:prstGeom>
          <a:noFill/>
        </p:spPr>
        <p:txBody>
          <a:bodyPr anchorCtr="0" anchor="t" bIns="91425" lIns="91425" spcFirstLastPara="1" rIns="91425" wrap="square" tIns="91425">
            <a:normAutofit/>
          </a:bodyPr>
          <a:lstStyle/>
          <a:p>
            <a:pPr indent="0" lvl="0" marL="0" rtl="0" algn="ctr">
              <a:spcBef>
                <a:spcPts val="0"/>
              </a:spcBef>
              <a:spcAft>
                <a:spcPts val="0"/>
              </a:spcAft>
              <a:buNone/>
            </a:pPr>
            <a:r>
              <a:rPr lang="en" u="sng">
                <a:highlight>
                  <a:srgbClr val="783F04"/>
                </a:highlight>
                <a:latin typeface="Luckiest Guy"/>
                <a:ea typeface="Luckiest Guy"/>
                <a:cs typeface="Luckiest Guy"/>
                <a:sym typeface="Luckiest Guy"/>
              </a:rPr>
              <a:t>Discuss</a:t>
            </a:r>
            <a:r>
              <a:rPr lang="en" u="sng">
                <a:highlight>
                  <a:srgbClr val="783F04"/>
                </a:highlight>
              </a:rPr>
              <a:t>: Making informed decisions</a:t>
            </a:r>
            <a:endParaRPr u="sng">
              <a:highlight>
                <a:srgbClr val="783F04"/>
              </a:highlight>
            </a:endParaRPr>
          </a:p>
        </p:txBody>
      </p:sp>
      <p:sp>
        <p:nvSpPr>
          <p:cNvPr id="1132" name="Google Shape;1132;p118"/>
          <p:cNvSpPr txBox="1"/>
          <p:nvPr/>
        </p:nvSpPr>
        <p:spPr>
          <a:xfrm>
            <a:off x="8650800" y="153725"/>
            <a:ext cx="477900" cy="292500"/>
          </a:xfrm>
          <a:prstGeom prst="rect">
            <a:avLst/>
          </a:prstGeom>
          <a:solidFill>
            <a:srgbClr val="BF9000"/>
          </a:solidFill>
          <a:ln>
            <a:noFill/>
          </a:ln>
          <a:effectLst>
            <a:outerShdw blurRad="57150" rotWithShape="0" algn="bl" dir="5400000" dist="19050">
              <a:srgbClr val="783F04">
                <a:alpha val="50000"/>
              </a:srgbClr>
            </a:outerShdw>
          </a:effectLst>
        </p:spPr>
        <p:txBody>
          <a:bodyPr anchorCtr="0" anchor="t" bIns="0" lIns="91425" spcFirstLastPara="1" rIns="91425" wrap="square" tIns="0">
            <a:spAutoFit/>
          </a:bodyPr>
          <a:lstStyle/>
          <a:p>
            <a:pPr indent="0" lvl="0" marL="0" rtl="0" algn="ctr">
              <a:spcBef>
                <a:spcPts val="0"/>
              </a:spcBef>
              <a:spcAft>
                <a:spcPts val="0"/>
              </a:spcAft>
              <a:buNone/>
            </a:pPr>
            <a:r>
              <a:rPr lang="en" sz="1900">
                <a:solidFill>
                  <a:srgbClr val="FFFFFF"/>
                </a:solidFill>
                <a:latin typeface="Luckiest Guy"/>
                <a:ea typeface="Luckiest Guy"/>
                <a:cs typeface="Luckiest Guy"/>
                <a:sym typeface="Luckiest Guy"/>
              </a:rPr>
              <a:t>10</a:t>
            </a:r>
            <a:endParaRPr sz="1900">
              <a:solidFill>
                <a:srgbClr val="FFFFFF"/>
              </a:solidFill>
              <a:latin typeface="Luckiest Guy"/>
              <a:ea typeface="Luckiest Guy"/>
              <a:cs typeface="Luckiest Guy"/>
              <a:sym typeface="Luckiest Guy"/>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29"/>
                                        </p:tgtEl>
                                        <p:attrNameLst>
                                          <p:attrName>style.visibility</p:attrName>
                                        </p:attrNameLst>
                                      </p:cBhvr>
                                      <p:to>
                                        <p:strVal val="visible"/>
                                      </p:to>
                                    </p:set>
                                    <p:animEffect filter="fade" transition="in">
                                      <p:cBhvr>
                                        <p:cTn dur="1000"/>
                                        <p:tgtEl>
                                          <p:spTgt spid="112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36" name="Shape 1136"/>
        <p:cNvGrpSpPr/>
        <p:nvPr/>
      </p:nvGrpSpPr>
      <p:grpSpPr>
        <a:xfrm>
          <a:off x="0" y="0"/>
          <a:ext cx="0" cy="0"/>
          <a:chOff x="0" y="0"/>
          <a:chExt cx="0" cy="0"/>
        </a:xfrm>
      </p:grpSpPr>
      <p:grpSp>
        <p:nvGrpSpPr>
          <p:cNvPr id="1137" name="Google Shape;1137;p119"/>
          <p:cNvGrpSpPr/>
          <p:nvPr/>
        </p:nvGrpSpPr>
        <p:grpSpPr>
          <a:xfrm>
            <a:off x="-761999" y="-83322"/>
            <a:ext cx="2851712" cy="3400968"/>
            <a:chOff x="-91425" y="-126307"/>
            <a:chExt cx="4170999" cy="4974358"/>
          </a:xfrm>
        </p:grpSpPr>
        <p:pic>
          <p:nvPicPr>
            <p:cNvPr id="1138" name="Google Shape;1138;p119"/>
            <p:cNvPicPr preferRelativeResize="0"/>
            <p:nvPr/>
          </p:nvPicPr>
          <p:blipFill>
            <a:blip r:embed="rId4">
              <a:alphaModFix amt="96000"/>
            </a:blip>
            <a:stretch>
              <a:fillRect/>
            </a:stretch>
          </p:blipFill>
          <p:spPr>
            <a:xfrm flipH="1" rot="514269">
              <a:off x="412077" y="-24312"/>
              <a:ext cx="1631650" cy="3508699"/>
            </a:xfrm>
            <a:prstGeom prst="rect">
              <a:avLst/>
            </a:prstGeom>
            <a:noFill/>
            <a:ln>
              <a:noFill/>
            </a:ln>
          </p:spPr>
        </p:pic>
        <p:pic>
          <p:nvPicPr>
            <p:cNvPr id="1139" name="Google Shape;1139;p119"/>
            <p:cNvPicPr preferRelativeResize="0"/>
            <p:nvPr/>
          </p:nvPicPr>
          <p:blipFill>
            <a:blip r:embed="rId5">
              <a:alphaModFix amt="96000"/>
            </a:blip>
            <a:stretch>
              <a:fillRect/>
            </a:stretch>
          </p:blipFill>
          <p:spPr>
            <a:xfrm>
              <a:off x="1442025" y="1328188"/>
              <a:ext cx="2637549" cy="2487126"/>
            </a:xfrm>
            <a:prstGeom prst="rect">
              <a:avLst/>
            </a:prstGeom>
            <a:noFill/>
            <a:ln>
              <a:noFill/>
            </a:ln>
          </p:spPr>
        </p:pic>
        <p:pic>
          <p:nvPicPr>
            <p:cNvPr id="1140" name="Google Shape;1140;p119"/>
            <p:cNvPicPr preferRelativeResize="0"/>
            <p:nvPr/>
          </p:nvPicPr>
          <p:blipFill>
            <a:blip r:embed="rId6">
              <a:alphaModFix amt="96000"/>
            </a:blip>
            <a:stretch>
              <a:fillRect/>
            </a:stretch>
          </p:blipFill>
          <p:spPr>
            <a:xfrm>
              <a:off x="-91425" y="2705400"/>
              <a:ext cx="2438400" cy="2142650"/>
            </a:xfrm>
            <a:prstGeom prst="rect">
              <a:avLst/>
            </a:prstGeom>
            <a:noFill/>
            <a:ln>
              <a:noFill/>
            </a:ln>
          </p:spPr>
        </p:pic>
      </p:grpSp>
      <p:grpSp>
        <p:nvGrpSpPr>
          <p:cNvPr id="1141" name="Google Shape;1141;p119"/>
          <p:cNvGrpSpPr/>
          <p:nvPr/>
        </p:nvGrpSpPr>
        <p:grpSpPr>
          <a:xfrm>
            <a:off x="6952020" y="2583677"/>
            <a:ext cx="3067697" cy="3294559"/>
            <a:chOff x="4923750" y="-126300"/>
            <a:chExt cx="4764245" cy="5116569"/>
          </a:xfrm>
        </p:grpSpPr>
        <p:pic>
          <p:nvPicPr>
            <p:cNvPr id="1142" name="Google Shape;1142;p119"/>
            <p:cNvPicPr preferRelativeResize="0"/>
            <p:nvPr/>
          </p:nvPicPr>
          <p:blipFill>
            <a:blip r:embed="rId7">
              <a:alphaModFix amt="96000"/>
            </a:blip>
            <a:stretch>
              <a:fillRect/>
            </a:stretch>
          </p:blipFill>
          <p:spPr>
            <a:xfrm>
              <a:off x="7115501" y="-126300"/>
              <a:ext cx="1631651" cy="3508700"/>
            </a:xfrm>
            <a:prstGeom prst="rect">
              <a:avLst/>
            </a:prstGeom>
            <a:noFill/>
            <a:ln>
              <a:noFill/>
            </a:ln>
          </p:spPr>
        </p:pic>
        <p:pic>
          <p:nvPicPr>
            <p:cNvPr id="1143" name="Google Shape;1143;p119"/>
            <p:cNvPicPr preferRelativeResize="0"/>
            <p:nvPr/>
          </p:nvPicPr>
          <p:blipFill>
            <a:blip r:embed="rId8">
              <a:alphaModFix amt="96000"/>
            </a:blip>
            <a:stretch>
              <a:fillRect/>
            </a:stretch>
          </p:blipFill>
          <p:spPr>
            <a:xfrm>
              <a:off x="4923750" y="1337475"/>
              <a:ext cx="2783224" cy="2783225"/>
            </a:xfrm>
            <a:prstGeom prst="rect">
              <a:avLst/>
            </a:prstGeom>
            <a:noFill/>
            <a:ln>
              <a:noFill/>
            </a:ln>
          </p:spPr>
        </p:pic>
        <p:pic>
          <p:nvPicPr>
            <p:cNvPr id="1144" name="Google Shape;1144;p119"/>
            <p:cNvPicPr preferRelativeResize="0"/>
            <p:nvPr/>
          </p:nvPicPr>
          <p:blipFill>
            <a:blip r:embed="rId9">
              <a:alphaModFix amt="96000"/>
            </a:blip>
            <a:stretch>
              <a:fillRect/>
            </a:stretch>
          </p:blipFill>
          <p:spPr>
            <a:xfrm rot="786213">
              <a:off x="6765225" y="2067500"/>
              <a:ext cx="2656250" cy="2656250"/>
            </a:xfrm>
            <a:prstGeom prst="rect">
              <a:avLst/>
            </a:prstGeom>
            <a:noFill/>
            <a:ln>
              <a:noFill/>
            </a:ln>
          </p:spPr>
        </p:pic>
      </p:grpSp>
      <p:sp>
        <p:nvSpPr>
          <p:cNvPr id="1145" name="Google Shape;1145;p119"/>
          <p:cNvSpPr txBox="1"/>
          <p:nvPr/>
        </p:nvSpPr>
        <p:spPr>
          <a:xfrm>
            <a:off x="1760400" y="970150"/>
            <a:ext cx="6994800" cy="25134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 sz="1779">
                <a:solidFill>
                  <a:schemeClr val="dk1"/>
                </a:solidFill>
                <a:highlight>
                  <a:srgbClr val="783F04"/>
                </a:highlight>
                <a:latin typeface="Montserrat SemiBold"/>
                <a:ea typeface="Montserrat SemiBold"/>
                <a:cs typeface="Montserrat SemiBold"/>
                <a:sym typeface="Montserrat SemiBold"/>
              </a:rPr>
              <a:t>  After their royal flop, instead of trying for a comeback, A&amp;W cut their losses and ceased efforts to compete directly for McDonalds’ QP customer base.</a:t>
            </a:r>
            <a:endParaRPr sz="1779">
              <a:solidFill>
                <a:schemeClr val="dk1"/>
              </a:solidFill>
              <a:highlight>
                <a:srgbClr val="783F04"/>
              </a:highlight>
              <a:latin typeface="Montserrat SemiBold"/>
              <a:ea typeface="Montserrat SemiBold"/>
              <a:cs typeface="Montserrat SemiBold"/>
              <a:sym typeface="Montserrat SemiBold"/>
            </a:endParaRPr>
          </a:p>
          <a:p>
            <a:pPr indent="0" lvl="0" marL="0" rtl="0" algn="l">
              <a:lnSpc>
                <a:spcPct val="150000"/>
              </a:lnSpc>
              <a:spcBef>
                <a:spcPts val="0"/>
              </a:spcBef>
              <a:spcAft>
                <a:spcPts val="0"/>
              </a:spcAft>
              <a:buNone/>
            </a:pPr>
            <a:r>
              <a:rPr lang="en" sz="1779">
                <a:solidFill>
                  <a:schemeClr val="dk1"/>
                </a:solidFill>
                <a:highlight>
                  <a:srgbClr val="783F04"/>
                </a:highlight>
                <a:latin typeface="Montserrat SemiBold"/>
                <a:ea typeface="Montserrat SemiBold"/>
                <a:cs typeface="Montserrat SemiBold"/>
                <a:sym typeface="Montserrat SemiBold"/>
              </a:rPr>
              <a:t>  About 40 years later, however, they decided to capitalise on their flop and market their old burger in a new way, using the lessons learned from their 1980s campaign.</a:t>
            </a:r>
            <a:endParaRPr sz="1779">
              <a:solidFill>
                <a:schemeClr val="dk1"/>
              </a:solidFill>
              <a:highlight>
                <a:srgbClr val="783F04"/>
              </a:highlight>
              <a:latin typeface="Montserrat SemiBold"/>
              <a:ea typeface="Montserrat SemiBold"/>
              <a:cs typeface="Montserrat SemiBold"/>
              <a:sym typeface="Montserrat SemiBold"/>
            </a:endParaRPr>
          </a:p>
        </p:txBody>
      </p:sp>
      <p:sp>
        <p:nvSpPr>
          <p:cNvPr id="1146" name="Google Shape;1146;p119"/>
          <p:cNvSpPr txBox="1"/>
          <p:nvPr>
            <p:ph idx="4294967295" type="title"/>
          </p:nvPr>
        </p:nvSpPr>
        <p:spPr>
          <a:xfrm>
            <a:off x="995250" y="91225"/>
            <a:ext cx="7153500" cy="623100"/>
          </a:xfrm>
          <a:prstGeom prst="rect">
            <a:avLst/>
          </a:prstGeom>
          <a:noFill/>
        </p:spPr>
        <p:txBody>
          <a:bodyPr anchorCtr="0" anchor="t" bIns="91425" lIns="91425" spcFirstLastPara="1" rIns="91425" wrap="square" tIns="91425">
            <a:normAutofit/>
          </a:bodyPr>
          <a:lstStyle/>
          <a:p>
            <a:pPr indent="0" lvl="0" marL="0" rtl="0" algn="ctr">
              <a:spcBef>
                <a:spcPts val="0"/>
              </a:spcBef>
              <a:spcAft>
                <a:spcPts val="0"/>
              </a:spcAft>
              <a:buNone/>
            </a:pPr>
            <a:r>
              <a:rPr lang="en" u="sng">
                <a:highlight>
                  <a:srgbClr val="783F04"/>
                </a:highlight>
                <a:latin typeface="Luckiest Guy"/>
                <a:ea typeface="Luckiest Guy"/>
                <a:cs typeface="Luckiest Guy"/>
                <a:sym typeface="Luckiest Guy"/>
              </a:rPr>
              <a:t>Marketing Misunderstanding</a:t>
            </a:r>
            <a:r>
              <a:rPr lang="en" u="sng">
                <a:highlight>
                  <a:srgbClr val="783F04"/>
                </a:highlight>
              </a:rPr>
              <a:t>: Your turn</a:t>
            </a:r>
            <a:endParaRPr u="sng">
              <a:highlight>
                <a:srgbClr val="783F04"/>
              </a:highlight>
            </a:endParaRPr>
          </a:p>
        </p:txBody>
      </p:sp>
      <p:sp>
        <p:nvSpPr>
          <p:cNvPr id="1147" name="Google Shape;1147;p119"/>
          <p:cNvSpPr txBox="1"/>
          <p:nvPr/>
        </p:nvSpPr>
        <p:spPr>
          <a:xfrm>
            <a:off x="206575" y="3789550"/>
            <a:ext cx="7076100" cy="12315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 sz="1700">
                <a:solidFill>
                  <a:schemeClr val="dk1"/>
                </a:solidFill>
                <a:highlight>
                  <a:srgbClr val="783F04"/>
                </a:highlight>
                <a:latin typeface="Montserrat SemiBold"/>
                <a:ea typeface="Montserrat SemiBold"/>
                <a:cs typeface="Montserrat SemiBold"/>
                <a:sym typeface="Montserrat SemiBold"/>
              </a:rPr>
              <a:t>If you were in charge of the company and</a:t>
            </a:r>
            <a:r>
              <a:rPr lang="en" sz="1700">
                <a:solidFill>
                  <a:schemeClr val="dk1"/>
                </a:solidFill>
                <a:highlight>
                  <a:srgbClr val="783F04"/>
                </a:highlight>
                <a:latin typeface="Montserrat SemiBold"/>
                <a:ea typeface="Montserrat SemiBold"/>
                <a:cs typeface="Montserrat SemiBold"/>
                <a:sym typeface="Montserrat SemiBold"/>
              </a:rPr>
              <a:t> this had happened today, what could</a:t>
            </a:r>
            <a:r>
              <a:rPr lang="en" sz="1700">
                <a:solidFill>
                  <a:schemeClr val="dk1"/>
                </a:solidFill>
                <a:highlight>
                  <a:srgbClr val="783F04"/>
                </a:highlight>
                <a:latin typeface="Montserrat SemiBold"/>
                <a:ea typeface="Montserrat SemiBold"/>
                <a:cs typeface="Montserrat SemiBold"/>
                <a:sym typeface="Montserrat SemiBold"/>
              </a:rPr>
              <a:t> you have done to try for an immediate comeback? </a:t>
            </a:r>
            <a:endParaRPr sz="1700">
              <a:solidFill>
                <a:schemeClr val="dk1"/>
              </a:solidFill>
              <a:highlight>
                <a:srgbClr val="783F04"/>
              </a:highlight>
              <a:latin typeface="Montserrat SemiBold"/>
              <a:ea typeface="Montserrat SemiBold"/>
              <a:cs typeface="Montserrat SemiBold"/>
              <a:sym typeface="Montserrat SemiBold"/>
            </a:endParaRPr>
          </a:p>
        </p:txBody>
      </p:sp>
      <p:sp>
        <p:nvSpPr>
          <p:cNvPr id="1148" name="Google Shape;1148;p119"/>
          <p:cNvSpPr txBox="1"/>
          <p:nvPr/>
        </p:nvSpPr>
        <p:spPr>
          <a:xfrm>
            <a:off x="8650800" y="153725"/>
            <a:ext cx="477900" cy="292500"/>
          </a:xfrm>
          <a:prstGeom prst="rect">
            <a:avLst/>
          </a:prstGeom>
          <a:solidFill>
            <a:srgbClr val="BF9000"/>
          </a:solidFill>
          <a:ln>
            <a:noFill/>
          </a:ln>
          <a:effectLst>
            <a:outerShdw blurRad="57150" rotWithShape="0" algn="bl" dir="5400000" dist="19050">
              <a:srgbClr val="783F04">
                <a:alpha val="50000"/>
              </a:srgbClr>
            </a:outerShdw>
          </a:effectLst>
        </p:spPr>
        <p:txBody>
          <a:bodyPr anchorCtr="0" anchor="t" bIns="0" lIns="91425" spcFirstLastPara="1" rIns="91425" wrap="square" tIns="0">
            <a:spAutoFit/>
          </a:bodyPr>
          <a:lstStyle/>
          <a:p>
            <a:pPr indent="0" lvl="0" marL="0" rtl="0" algn="ctr">
              <a:spcBef>
                <a:spcPts val="0"/>
              </a:spcBef>
              <a:spcAft>
                <a:spcPts val="0"/>
              </a:spcAft>
              <a:buNone/>
            </a:pPr>
            <a:r>
              <a:rPr lang="en" sz="1900">
                <a:solidFill>
                  <a:srgbClr val="FFFFFF"/>
                </a:solidFill>
                <a:latin typeface="Luckiest Guy"/>
                <a:ea typeface="Luckiest Guy"/>
                <a:cs typeface="Luckiest Guy"/>
                <a:sym typeface="Luckiest Guy"/>
              </a:rPr>
              <a:t>11</a:t>
            </a:r>
            <a:endParaRPr sz="1900">
              <a:solidFill>
                <a:srgbClr val="FFFFFF"/>
              </a:solidFill>
              <a:latin typeface="Luckiest Guy"/>
              <a:ea typeface="Luckiest Guy"/>
              <a:cs typeface="Luckiest Guy"/>
              <a:sym typeface="Luckiest Guy"/>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48208"/>
            </a:gs>
            <a:gs pos="100000">
              <a:srgbClr val="703E08"/>
            </a:gs>
          </a:gsLst>
          <a:path path="circle">
            <a:fillToRect b="50%" l="50%" r="50%" t="50%"/>
          </a:path>
          <a:tileRect/>
        </a:gradFill>
      </p:bgPr>
    </p:bg>
    <p:spTree>
      <p:nvGrpSpPr>
        <p:cNvPr id="227" name="Shape 227"/>
        <p:cNvGrpSpPr/>
        <p:nvPr/>
      </p:nvGrpSpPr>
      <p:grpSpPr>
        <a:xfrm>
          <a:off x="0" y="0"/>
          <a:ext cx="0" cy="0"/>
          <a:chOff x="0" y="0"/>
          <a:chExt cx="0" cy="0"/>
        </a:xfrm>
      </p:grpSpPr>
      <p:sp>
        <p:nvSpPr>
          <p:cNvPr id="228" name="Google Shape;228;p63"/>
          <p:cNvSpPr txBox="1"/>
          <p:nvPr/>
        </p:nvSpPr>
        <p:spPr>
          <a:xfrm>
            <a:off x="2863500" y="374350"/>
            <a:ext cx="3417000" cy="51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1000"/>
              </a:spcAft>
              <a:buNone/>
            </a:pPr>
            <a:r>
              <a:t/>
            </a:r>
            <a:endParaRPr sz="2400">
              <a:solidFill>
                <a:srgbClr val="FFFFFF"/>
              </a:solidFill>
              <a:highlight>
                <a:schemeClr val="lt1"/>
              </a:highlight>
              <a:latin typeface="Montserrat"/>
              <a:ea typeface="Montserrat"/>
              <a:cs typeface="Montserrat"/>
              <a:sym typeface="Montserrat"/>
            </a:endParaRPr>
          </a:p>
        </p:txBody>
      </p:sp>
      <p:sp>
        <p:nvSpPr>
          <p:cNvPr id="229" name="Google Shape;229;p63"/>
          <p:cNvSpPr txBox="1"/>
          <p:nvPr>
            <p:ph idx="4294967295" type="title"/>
          </p:nvPr>
        </p:nvSpPr>
        <p:spPr>
          <a:xfrm>
            <a:off x="362325" y="902225"/>
            <a:ext cx="8163000" cy="42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891"/>
              <a:buNone/>
            </a:pPr>
            <a:r>
              <a:rPr b="1" i="1" lang="en" sz="1728">
                <a:solidFill>
                  <a:srgbClr val="FFFFFF"/>
                </a:solidFill>
                <a:latin typeface="Montserrat"/>
                <a:ea typeface="Montserrat"/>
                <a:cs typeface="Montserrat"/>
                <a:sym typeface="Montserrat"/>
              </a:rPr>
              <a:t>Content Objectives </a:t>
            </a:r>
            <a:r>
              <a:rPr b="1" lang="en" sz="1728">
                <a:solidFill>
                  <a:srgbClr val="FFFFFF"/>
                </a:solidFill>
                <a:latin typeface="Montserrat"/>
                <a:ea typeface="Montserrat"/>
                <a:cs typeface="Montserrat"/>
                <a:sym typeface="Montserrat"/>
              </a:rPr>
              <a:t>- I will be able to…</a:t>
            </a:r>
            <a:endParaRPr b="1" i="1" sz="1728">
              <a:solidFill>
                <a:srgbClr val="FFFFFF"/>
              </a:solidFill>
              <a:latin typeface="Montserrat"/>
              <a:ea typeface="Montserrat"/>
              <a:cs typeface="Montserrat"/>
              <a:sym typeface="Montserrat"/>
            </a:endParaRPr>
          </a:p>
        </p:txBody>
      </p:sp>
      <p:sp>
        <p:nvSpPr>
          <p:cNvPr id="230" name="Google Shape;230;p63"/>
          <p:cNvSpPr txBox="1"/>
          <p:nvPr>
            <p:ph idx="4294967295" type="body"/>
          </p:nvPr>
        </p:nvSpPr>
        <p:spPr>
          <a:xfrm>
            <a:off x="362325" y="1322525"/>
            <a:ext cx="8532000" cy="1862100"/>
          </a:xfrm>
          <a:prstGeom prst="rect">
            <a:avLst/>
          </a:prstGeom>
        </p:spPr>
        <p:txBody>
          <a:bodyPr anchorCtr="0" anchor="t" bIns="91425" lIns="91425" spcFirstLastPara="1" rIns="91425" wrap="square" tIns="91425">
            <a:normAutofit lnSpcReduction="10000"/>
          </a:bodyPr>
          <a:lstStyle/>
          <a:p>
            <a:pPr indent="-330200" lvl="0" marL="457200" rtl="0" algn="l">
              <a:lnSpc>
                <a:spcPct val="200000"/>
              </a:lnSpc>
              <a:spcBef>
                <a:spcPts val="0"/>
              </a:spcBef>
              <a:spcAft>
                <a:spcPts val="0"/>
              </a:spcAft>
              <a:buClr>
                <a:srgbClr val="FFFFFF"/>
              </a:buClr>
              <a:buSzPts val="1600"/>
              <a:buFont typeface="Montserrat"/>
              <a:buAutoNum type="arabicPeriod"/>
            </a:pPr>
            <a:r>
              <a:rPr lang="en" sz="1600">
                <a:solidFill>
                  <a:srgbClr val="FFFFFF"/>
                </a:solidFill>
                <a:latin typeface="Montserrat"/>
                <a:ea typeface="Montserrat"/>
                <a:cs typeface="Montserrat"/>
                <a:sym typeface="Montserrat"/>
              </a:rPr>
              <a:t>Count and name the fractional unit of a partitioned shape</a:t>
            </a:r>
            <a:endParaRPr sz="1600">
              <a:solidFill>
                <a:srgbClr val="FFFFFF"/>
              </a:solidFill>
              <a:latin typeface="Montserrat"/>
              <a:ea typeface="Montserrat"/>
              <a:cs typeface="Montserrat"/>
              <a:sym typeface="Montserrat"/>
            </a:endParaRPr>
          </a:p>
          <a:p>
            <a:pPr indent="-330200" lvl="0" marL="457200" rtl="0" algn="l">
              <a:lnSpc>
                <a:spcPct val="200000"/>
              </a:lnSpc>
              <a:spcBef>
                <a:spcPts val="0"/>
              </a:spcBef>
              <a:spcAft>
                <a:spcPts val="0"/>
              </a:spcAft>
              <a:buClr>
                <a:srgbClr val="FFFFFF"/>
              </a:buClr>
              <a:buSzPts val="1600"/>
              <a:buFont typeface="Montserrat"/>
              <a:buAutoNum type="arabicPeriod"/>
            </a:pPr>
            <a:r>
              <a:rPr lang="en" sz="1600">
                <a:solidFill>
                  <a:srgbClr val="FFFFFF"/>
                </a:solidFill>
                <a:latin typeface="Montserrat"/>
                <a:ea typeface="Montserrat"/>
                <a:cs typeface="Montserrat"/>
                <a:sym typeface="Montserrat"/>
              </a:rPr>
              <a:t>Partitioning a shape or number into 1-8 equal parts</a:t>
            </a:r>
            <a:endParaRPr sz="1600">
              <a:solidFill>
                <a:srgbClr val="FFFFFF"/>
              </a:solidFill>
              <a:latin typeface="Montserrat"/>
              <a:ea typeface="Montserrat"/>
              <a:cs typeface="Montserrat"/>
              <a:sym typeface="Montserrat"/>
            </a:endParaRPr>
          </a:p>
          <a:p>
            <a:pPr indent="-330200" lvl="0" marL="457200" rtl="0" algn="l">
              <a:lnSpc>
                <a:spcPct val="200000"/>
              </a:lnSpc>
              <a:spcBef>
                <a:spcPts val="0"/>
              </a:spcBef>
              <a:spcAft>
                <a:spcPts val="0"/>
              </a:spcAft>
              <a:buClr>
                <a:srgbClr val="FFFFFF"/>
              </a:buClr>
              <a:buSzPts val="1600"/>
              <a:buFont typeface="Montserrat"/>
              <a:buAutoNum type="arabicPeriod"/>
            </a:pPr>
            <a:r>
              <a:rPr lang="en" sz="1600">
                <a:solidFill>
                  <a:srgbClr val="FFFFFF"/>
                </a:solidFill>
                <a:latin typeface="Montserrat"/>
                <a:ea typeface="Montserrat"/>
                <a:cs typeface="Montserrat"/>
                <a:sym typeface="Montserrat"/>
              </a:rPr>
              <a:t>Choose a unit fraction that is less than or greater than another, reasoning about the size of the units</a:t>
            </a:r>
            <a:endParaRPr sz="1600">
              <a:solidFill>
                <a:srgbClr val="FFFFFF"/>
              </a:solidFill>
              <a:latin typeface="Montserrat"/>
              <a:ea typeface="Montserrat"/>
              <a:cs typeface="Montserrat"/>
              <a:sym typeface="Montserrat"/>
            </a:endParaRPr>
          </a:p>
        </p:txBody>
      </p:sp>
      <p:sp>
        <p:nvSpPr>
          <p:cNvPr id="231" name="Google Shape;231;p63"/>
          <p:cNvSpPr txBox="1"/>
          <p:nvPr>
            <p:ph idx="4294967295" type="title"/>
          </p:nvPr>
        </p:nvSpPr>
        <p:spPr>
          <a:xfrm>
            <a:off x="524250" y="379050"/>
            <a:ext cx="8163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2420">
                <a:solidFill>
                  <a:srgbClr val="FFFFFF"/>
                </a:solidFill>
                <a:latin typeface="Luckiest Guy"/>
                <a:ea typeface="Luckiest Guy"/>
                <a:cs typeface="Luckiest Guy"/>
                <a:sym typeface="Luckiest Guy"/>
              </a:rPr>
              <a:t>Lesson </a:t>
            </a:r>
            <a:r>
              <a:rPr lang="en" sz="2420">
                <a:solidFill>
                  <a:srgbClr val="FFFFFF"/>
                </a:solidFill>
                <a:latin typeface="Luckiest Guy"/>
                <a:ea typeface="Luckiest Guy"/>
                <a:cs typeface="Luckiest Guy"/>
                <a:sym typeface="Luckiest Guy"/>
              </a:rPr>
              <a:t>Overview 1/2:</a:t>
            </a:r>
            <a:r>
              <a:rPr lang="en" sz="2420">
                <a:solidFill>
                  <a:srgbClr val="FFFFFF"/>
                </a:solidFill>
              </a:rPr>
              <a:t> What am I going to learn?</a:t>
            </a:r>
            <a:endParaRPr sz="2420">
              <a:solidFill>
                <a:srgbClr val="FFFFFF"/>
              </a:solidFill>
            </a:endParaRPr>
          </a:p>
        </p:txBody>
      </p:sp>
      <p:sp>
        <p:nvSpPr>
          <p:cNvPr id="232" name="Google Shape;232;p63"/>
          <p:cNvSpPr txBox="1"/>
          <p:nvPr/>
        </p:nvSpPr>
        <p:spPr>
          <a:xfrm>
            <a:off x="6217075" y="4720750"/>
            <a:ext cx="2927100" cy="424500"/>
          </a:xfrm>
          <a:prstGeom prst="rect">
            <a:avLst/>
          </a:prstGeom>
          <a:gradFill>
            <a:gsLst>
              <a:gs pos="0">
                <a:srgbClr val="515151"/>
              </a:gs>
              <a:gs pos="100000">
                <a:srgbClr val="101010"/>
              </a:gs>
            </a:gsLst>
            <a:lin ang="5400012" scaled="0"/>
          </a:gra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solidFill>
                  <a:srgbClr val="FF9900"/>
                </a:solidFill>
                <a:latin typeface="Varela Round"/>
                <a:ea typeface="Varela Round"/>
                <a:cs typeface="Varela Round"/>
                <a:sym typeface="Varela Round"/>
              </a:rPr>
              <a:t>Understand the objectives</a:t>
            </a:r>
            <a:endParaRPr b="1" sz="1600">
              <a:solidFill>
                <a:srgbClr val="FF9900"/>
              </a:solidFill>
              <a:latin typeface="Varela Round"/>
              <a:ea typeface="Varela Round"/>
              <a:cs typeface="Varela Round"/>
              <a:sym typeface="Varela Round"/>
            </a:endParaRPr>
          </a:p>
        </p:txBody>
      </p:sp>
      <p:sp>
        <p:nvSpPr>
          <p:cNvPr id="233" name="Google Shape;233;p63"/>
          <p:cNvSpPr txBox="1"/>
          <p:nvPr>
            <p:ph idx="4294967295" type="title"/>
          </p:nvPr>
        </p:nvSpPr>
        <p:spPr>
          <a:xfrm>
            <a:off x="352800" y="3264425"/>
            <a:ext cx="6098700" cy="42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891"/>
              <a:buNone/>
            </a:pPr>
            <a:r>
              <a:rPr b="1" i="1" lang="en" sz="1728">
                <a:solidFill>
                  <a:srgbClr val="FFFFFF"/>
                </a:solidFill>
                <a:latin typeface="Montserrat"/>
                <a:ea typeface="Montserrat"/>
                <a:cs typeface="Montserrat"/>
                <a:sym typeface="Montserrat"/>
              </a:rPr>
              <a:t>Language Objectives</a:t>
            </a:r>
            <a:r>
              <a:rPr b="1" lang="en" sz="1728">
                <a:solidFill>
                  <a:srgbClr val="FFFFFF"/>
                </a:solidFill>
                <a:latin typeface="Montserrat"/>
                <a:ea typeface="Montserrat"/>
                <a:cs typeface="Montserrat"/>
                <a:sym typeface="Montserrat"/>
              </a:rPr>
              <a:t> - I will be able to…</a:t>
            </a:r>
            <a:endParaRPr b="1" i="1" sz="1728">
              <a:solidFill>
                <a:srgbClr val="FFFFFF"/>
              </a:solidFill>
              <a:latin typeface="Montserrat"/>
              <a:ea typeface="Montserrat"/>
              <a:cs typeface="Montserrat"/>
              <a:sym typeface="Montserrat"/>
            </a:endParaRPr>
          </a:p>
        </p:txBody>
      </p:sp>
      <p:sp>
        <p:nvSpPr>
          <p:cNvPr id="234" name="Google Shape;234;p63"/>
          <p:cNvSpPr txBox="1"/>
          <p:nvPr>
            <p:ph idx="4294967295" type="body"/>
          </p:nvPr>
        </p:nvSpPr>
        <p:spPr>
          <a:xfrm>
            <a:off x="352800" y="3684725"/>
            <a:ext cx="8362800" cy="843300"/>
          </a:xfrm>
          <a:prstGeom prst="rect">
            <a:avLst/>
          </a:prstGeom>
        </p:spPr>
        <p:txBody>
          <a:bodyPr anchorCtr="0" anchor="t" bIns="91425" lIns="91425" spcFirstLastPara="1" rIns="91425" wrap="square" tIns="91425">
            <a:normAutofit/>
          </a:bodyPr>
          <a:lstStyle/>
          <a:p>
            <a:pPr indent="-330200" lvl="0" marL="457200" rtl="0" algn="l">
              <a:lnSpc>
                <a:spcPct val="140000"/>
              </a:lnSpc>
              <a:spcBef>
                <a:spcPts val="0"/>
              </a:spcBef>
              <a:spcAft>
                <a:spcPts val="0"/>
              </a:spcAft>
              <a:buClr>
                <a:srgbClr val="FFFFFF"/>
              </a:buClr>
              <a:buSzPts val="1600"/>
              <a:buFont typeface="Montserrat"/>
              <a:buChar char="●"/>
            </a:pPr>
            <a:r>
              <a:rPr lang="en" sz="1600" u="sng">
                <a:solidFill>
                  <a:srgbClr val="FFFFFF"/>
                </a:solidFill>
                <a:latin typeface="Montserrat"/>
                <a:ea typeface="Montserrat"/>
                <a:cs typeface="Montserrat"/>
                <a:sym typeface="Montserrat"/>
              </a:rPr>
              <a:t>Describe </a:t>
            </a:r>
            <a:r>
              <a:rPr lang="en" sz="1600">
                <a:solidFill>
                  <a:srgbClr val="FFFFFF"/>
                </a:solidFill>
                <a:latin typeface="Montserrat"/>
                <a:ea typeface="Montserrat"/>
                <a:cs typeface="Montserrat"/>
                <a:sym typeface="Montserrat"/>
              </a:rPr>
              <a:t>and </a:t>
            </a:r>
            <a:r>
              <a:rPr lang="en" sz="1600" u="sng">
                <a:solidFill>
                  <a:srgbClr val="FFFFFF"/>
                </a:solidFill>
                <a:latin typeface="Montserrat"/>
                <a:ea typeface="Montserrat"/>
                <a:cs typeface="Montserrat"/>
                <a:sym typeface="Montserrat"/>
              </a:rPr>
              <a:t>discuss</a:t>
            </a:r>
            <a:r>
              <a:rPr lang="en" sz="1600">
                <a:solidFill>
                  <a:srgbClr val="FFFFFF"/>
                </a:solidFill>
                <a:latin typeface="Montserrat"/>
                <a:ea typeface="Montserrat"/>
                <a:cs typeface="Montserrat"/>
                <a:sym typeface="Montserrat"/>
              </a:rPr>
              <a:t> fractions using fraction language: </a:t>
            </a:r>
            <a:r>
              <a:rPr b="1" i="1" lang="en" sz="1600">
                <a:solidFill>
                  <a:srgbClr val="FFFFFF"/>
                </a:solidFill>
                <a:latin typeface="Montserrat"/>
                <a:ea typeface="Montserrat"/>
                <a:cs typeface="Montserrat"/>
                <a:sym typeface="Montserrat"/>
              </a:rPr>
              <a:t>unit [fraction], partition, equal parts, whole, fractional unit, numerator, denominator</a:t>
            </a:r>
            <a:endParaRPr b="1" i="1" sz="1600">
              <a:solidFill>
                <a:srgbClr val="FFFFFF"/>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8"/>
                                        </p:tgtEl>
                                        <p:attrNameLst>
                                          <p:attrName>style.visibility</p:attrName>
                                        </p:attrNameLst>
                                      </p:cBhvr>
                                      <p:to>
                                        <p:strVal val="visible"/>
                                      </p:to>
                                    </p:set>
                                    <p:animEffect filter="fade" transition="in">
                                      <p:cBhvr>
                                        <p:cTn dur="1000"/>
                                        <p:tgtEl>
                                          <p:spTgt spid="22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48208"/>
            </a:gs>
            <a:gs pos="100000">
              <a:srgbClr val="703E08"/>
            </a:gs>
          </a:gsLst>
          <a:path path="circle">
            <a:fillToRect b="50%" l="50%" r="50%" t="50%"/>
          </a:path>
          <a:tileRect/>
        </a:gradFill>
      </p:bgPr>
    </p:bg>
    <p:spTree>
      <p:nvGrpSpPr>
        <p:cNvPr id="238" name="Shape 238"/>
        <p:cNvGrpSpPr/>
        <p:nvPr/>
      </p:nvGrpSpPr>
      <p:grpSpPr>
        <a:xfrm>
          <a:off x="0" y="0"/>
          <a:ext cx="0" cy="0"/>
          <a:chOff x="0" y="0"/>
          <a:chExt cx="0" cy="0"/>
        </a:xfrm>
      </p:grpSpPr>
      <p:sp>
        <p:nvSpPr>
          <p:cNvPr id="239" name="Google Shape;239;p64"/>
          <p:cNvSpPr txBox="1"/>
          <p:nvPr/>
        </p:nvSpPr>
        <p:spPr>
          <a:xfrm>
            <a:off x="2863500" y="374350"/>
            <a:ext cx="3417000" cy="51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1000"/>
              </a:spcAft>
              <a:buNone/>
            </a:pPr>
            <a:r>
              <a:t/>
            </a:r>
            <a:endParaRPr sz="2400">
              <a:solidFill>
                <a:srgbClr val="FFFFFF"/>
              </a:solidFill>
              <a:highlight>
                <a:schemeClr val="lt1"/>
              </a:highlight>
              <a:latin typeface="Montserrat"/>
              <a:ea typeface="Montserrat"/>
              <a:cs typeface="Montserrat"/>
              <a:sym typeface="Montserrat"/>
            </a:endParaRPr>
          </a:p>
        </p:txBody>
      </p:sp>
      <p:sp>
        <p:nvSpPr>
          <p:cNvPr id="240" name="Google Shape;240;p64"/>
          <p:cNvSpPr txBox="1"/>
          <p:nvPr>
            <p:ph idx="4294967295" type="title"/>
          </p:nvPr>
        </p:nvSpPr>
        <p:spPr>
          <a:xfrm>
            <a:off x="524250" y="379050"/>
            <a:ext cx="8163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2420">
                <a:solidFill>
                  <a:srgbClr val="FFFFFF"/>
                </a:solidFill>
                <a:latin typeface="Luckiest Guy"/>
                <a:ea typeface="Luckiest Guy"/>
                <a:cs typeface="Luckiest Guy"/>
                <a:sym typeface="Luckiest Guy"/>
              </a:rPr>
              <a:t>Lesson overview 2/2:</a:t>
            </a:r>
            <a:r>
              <a:rPr lang="en" sz="2420">
                <a:solidFill>
                  <a:srgbClr val="FFFFFF"/>
                </a:solidFill>
              </a:rPr>
              <a:t> What does learning look like?</a:t>
            </a:r>
            <a:endParaRPr sz="2420">
              <a:solidFill>
                <a:srgbClr val="FFFFFF"/>
              </a:solidFill>
            </a:endParaRPr>
          </a:p>
        </p:txBody>
      </p:sp>
      <p:sp>
        <p:nvSpPr>
          <p:cNvPr id="241" name="Google Shape;241;p64"/>
          <p:cNvSpPr txBox="1"/>
          <p:nvPr/>
        </p:nvSpPr>
        <p:spPr>
          <a:xfrm>
            <a:off x="6217075" y="4720750"/>
            <a:ext cx="2927100" cy="424500"/>
          </a:xfrm>
          <a:prstGeom prst="rect">
            <a:avLst/>
          </a:prstGeom>
          <a:gradFill>
            <a:gsLst>
              <a:gs pos="0">
                <a:srgbClr val="515151"/>
              </a:gs>
              <a:gs pos="100000">
                <a:srgbClr val="101010"/>
              </a:gs>
            </a:gsLst>
            <a:lin ang="5400012" scaled="0"/>
          </a:gra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solidFill>
                  <a:srgbClr val="FF9900"/>
                </a:solidFill>
                <a:latin typeface="Varela Round"/>
                <a:ea typeface="Varela Round"/>
                <a:cs typeface="Varela Round"/>
                <a:sym typeface="Varela Round"/>
              </a:rPr>
              <a:t>Understand the objectives</a:t>
            </a:r>
            <a:endParaRPr b="1" sz="1600">
              <a:solidFill>
                <a:srgbClr val="FF9900"/>
              </a:solidFill>
              <a:latin typeface="Varela Round"/>
              <a:ea typeface="Varela Round"/>
              <a:cs typeface="Varela Round"/>
              <a:sym typeface="Varela Round"/>
            </a:endParaRPr>
          </a:p>
        </p:txBody>
      </p:sp>
      <p:sp>
        <p:nvSpPr>
          <p:cNvPr id="242" name="Google Shape;242;p64"/>
          <p:cNvSpPr txBox="1"/>
          <p:nvPr>
            <p:ph idx="4294967295" type="title"/>
          </p:nvPr>
        </p:nvSpPr>
        <p:spPr>
          <a:xfrm>
            <a:off x="429000" y="1130825"/>
            <a:ext cx="4121700" cy="425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i="1" lang="en" sz="1700">
                <a:solidFill>
                  <a:srgbClr val="FFFFFF"/>
                </a:solidFill>
                <a:latin typeface="Montserrat"/>
                <a:ea typeface="Montserrat"/>
                <a:cs typeface="Montserrat"/>
                <a:sym typeface="Montserrat"/>
              </a:rPr>
              <a:t>Goals</a:t>
            </a:r>
            <a:r>
              <a:rPr b="1" lang="en" sz="1700">
                <a:solidFill>
                  <a:srgbClr val="FFFFFF"/>
                </a:solidFill>
                <a:latin typeface="Montserrat"/>
                <a:ea typeface="Montserrat"/>
                <a:cs typeface="Montserrat"/>
                <a:sym typeface="Montserrat"/>
              </a:rPr>
              <a:t> of this lesson…</a:t>
            </a:r>
            <a:endParaRPr b="1" i="1" sz="1700">
              <a:solidFill>
                <a:srgbClr val="FFFFFF"/>
              </a:solidFill>
              <a:latin typeface="Montserrat"/>
              <a:ea typeface="Montserrat"/>
              <a:cs typeface="Montserrat"/>
              <a:sym typeface="Montserrat"/>
            </a:endParaRPr>
          </a:p>
        </p:txBody>
      </p:sp>
      <p:sp>
        <p:nvSpPr>
          <p:cNvPr id="243" name="Google Shape;243;p64"/>
          <p:cNvSpPr txBox="1"/>
          <p:nvPr>
            <p:ph idx="4294967295" type="body"/>
          </p:nvPr>
        </p:nvSpPr>
        <p:spPr>
          <a:xfrm>
            <a:off x="429000" y="1439825"/>
            <a:ext cx="8362800" cy="1080300"/>
          </a:xfrm>
          <a:prstGeom prst="rect">
            <a:avLst/>
          </a:prstGeom>
        </p:spPr>
        <p:txBody>
          <a:bodyPr anchorCtr="0" anchor="t" bIns="91425" lIns="91425" spcFirstLastPara="1" rIns="91425" wrap="square" tIns="91425">
            <a:normAutofit lnSpcReduction="10000"/>
          </a:bodyPr>
          <a:lstStyle/>
          <a:p>
            <a:pPr indent="-323850" lvl="0" marL="457200" rtl="0" algn="l">
              <a:lnSpc>
                <a:spcPct val="150000"/>
              </a:lnSpc>
              <a:spcBef>
                <a:spcPts val="0"/>
              </a:spcBef>
              <a:spcAft>
                <a:spcPts val="0"/>
              </a:spcAft>
              <a:buClr>
                <a:srgbClr val="FFFFFF"/>
              </a:buClr>
              <a:buSzPts val="1500"/>
              <a:buFont typeface="Montserrat"/>
              <a:buChar char="●"/>
            </a:pPr>
            <a:r>
              <a:rPr lang="en" sz="1500">
                <a:solidFill>
                  <a:srgbClr val="FFFFFF"/>
                </a:solidFill>
                <a:latin typeface="Montserrat"/>
                <a:ea typeface="Montserrat"/>
                <a:cs typeface="Montserrat"/>
                <a:sym typeface="Montserrat"/>
              </a:rPr>
              <a:t>Understand unit fractions (also called fractional units) as numbers</a:t>
            </a:r>
            <a:endParaRPr sz="1500">
              <a:solidFill>
                <a:srgbClr val="FFFFFF"/>
              </a:solidFill>
              <a:latin typeface="Montserrat"/>
              <a:ea typeface="Montserrat"/>
              <a:cs typeface="Montserrat"/>
              <a:sym typeface="Montserrat"/>
            </a:endParaRPr>
          </a:p>
          <a:p>
            <a:pPr indent="-323850" lvl="0" marL="457200" rtl="0" algn="l">
              <a:lnSpc>
                <a:spcPct val="150000"/>
              </a:lnSpc>
              <a:spcBef>
                <a:spcPts val="0"/>
              </a:spcBef>
              <a:spcAft>
                <a:spcPts val="0"/>
              </a:spcAft>
              <a:buClr>
                <a:srgbClr val="FFFFFF"/>
              </a:buClr>
              <a:buSzPts val="1500"/>
              <a:buFont typeface="Montserrat"/>
              <a:buChar char="●"/>
            </a:pPr>
            <a:r>
              <a:rPr lang="en" sz="1500">
                <a:solidFill>
                  <a:srgbClr val="FFFFFF"/>
                </a:solidFill>
                <a:latin typeface="Montserrat"/>
                <a:ea typeface="Montserrat"/>
                <a:cs typeface="Montserrat"/>
                <a:sym typeface="Montserrat"/>
              </a:rPr>
              <a:t>Communicate understanding of unit fractions to others</a:t>
            </a:r>
            <a:endParaRPr sz="1500">
              <a:solidFill>
                <a:srgbClr val="FFFFFF"/>
              </a:solidFill>
              <a:latin typeface="Montserrat"/>
              <a:ea typeface="Montserrat"/>
              <a:cs typeface="Montserrat"/>
              <a:sym typeface="Montserrat"/>
            </a:endParaRPr>
          </a:p>
          <a:p>
            <a:pPr indent="-323850" lvl="0" marL="457200" rtl="0" algn="l">
              <a:lnSpc>
                <a:spcPct val="150000"/>
              </a:lnSpc>
              <a:spcBef>
                <a:spcPts val="0"/>
              </a:spcBef>
              <a:spcAft>
                <a:spcPts val="0"/>
              </a:spcAft>
              <a:buClr>
                <a:srgbClr val="FFFFFF"/>
              </a:buClr>
              <a:buSzPts val="1500"/>
              <a:buFont typeface="Montserrat"/>
              <a:buChar char="●"/>
            </a:pPr>
            <a:r>
              <a:rPr lang="en" sz="1500">
                <a:solidFill>
                  <a:srgbClr val="FFFFFF"/>
                </a:solidFill>
                <a:latin typeface="Montserrat"/>
                <a:ea typeface="Montserrat"/>
                <a:cs typeface="Montserrat"/>
                <a:sym typeface="Montserrat"/>
              </a:rPr>
              <a:t>Interpret and express unit fractions in writing and with models/shapes</a:t>
            </a:r>
            <a:endParaRPr sz="1500">
              <a:solidFill>
                <a:srgbClr val="FFFFFF"/>
              </a:solidFill>
              <a:latin typeface="Montserrat"/>
              <a:ea typeface="Montserrat"/>
              <a:cs typeface="Montserrat"/>
              <a:sym typeface="Montserrat"/>
            </a:endParaRPr>
          </a:p>
        </p:txBody>
      </p:sp>
      <p:sp>
        <p:nvSpPr>
          <p:cNvPr id="244" name="Google Shape;244;p64"/>
          <p:cNvSpPr txBox="1"/>
          <p:nvPr>
            <p:ph idx="4294967295" type="title"/>
          </p:nvPr>
        </p:nvSpPr>
        <p:spPr>
          <a:xfrm>
            <a:off x="429000" y="2731025"/>
            <a:ext cx="4121700" cy="425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i="1" lang="en" sz="1500">
                <a:solidFill>
                  <a:srgbClr val="FFFFFF"/>
                </a:solidFill>
                <a:latin typeface="Montserrat"/>
                <a:ea typeface="Montserrat"/>
                <a:cs typeface="Montserrat"/>
                <a:sym typeface="Montserrat"/>
              </a:rPr>
              <a:t>Tasks</a:t>
            </a:r>
            <a:r>
              <a:rPr b="1" lang="en" sz="1500">
                <a:solidFill>
                  <a:srgbClr val="FFFFFF"/>
                </a:solidFill>
                <a:latin typeface="Montserrat"/>
                <a:ea typeface="Montserrat"/>
                <a:cs typeface="Montserrat"/>
                <a:sym typeface="Montserrat"/>
              </a:rPr>
              <a:t> of this lesson…</a:t>
            </a:r>
            <a:endParaRPr b="1" i="1" sz="1500">
              <a:solidFill>
                <a:srgbClr val="FFFFFF"/>
              </a:solidFill>
              <a:latin typeface="Montserrat"/>
              <a:ea typeface="Montserrat"/>
              <a:cs typeface="Montserrat"/>
              <a:sym typeface="Montserrat"/>
            </a:endParaRPr>
          </a:p>
        </p:txBody>
      </p:sp>
      <p:sp>
        <p:nvSpPr>
          <p:cNvPr id="245" name="Google Shape;245;p64"/>
          <p:cNvSpPr txBox="1"/>
          <p:nvPr>
            <p:ph idx="4294967295" type="body"/>
          </p:nvPr>
        </p:nvSpPr>
        <p:spPr>
          <a:xfrm>
            <a:off x="429000" y="3075125"/>
            <a:ext cx="8362800" cy="1458900"/>
          </a:xfrm>
          <a:prstGeom prst="rect">
            <a:avLst/>
          </a:prstGeom>
        </p:spPr>
        <p:txBody>
          <a:bodyPr anchorCtr="0" anchor="t" bIns="91425" lIns="91425" spcFirstLastPara="1" rIns="91425" wrap="square" tIns="91425">
            <a:normAutofit/>
          </a:bodyPr>
          <a:lstStyle/>
          <a:p>
            <a:pPr indent="-323850" lvl="0" marL="457200" rtl="0" algn="l">
              <a:lnSpc>
                <a:spcPct val="150000"/>
              </a:lnSpc>
              <a:spcBef>
                <a:spcPts val="0"/>
              </a:spcBef>
              <a:spcAft>
                <a:spcPts val="0"/>
              </a:spcAft>
              <a:buClr>
                <a:srgbClr val="FFFFFF"/>
              </a:buClr>
              <a:buSzPts val="1500"/>
              <a:buFont typeface="Montserrat"/>
              <a:buChar char="●"/>
            </a:pPr>
            <a:r>
              <a:rPr lang="en" sz="1500">
                <a:solidFill>
                  <a:srgbClr val="FFFFFF"/>
                </a:solidFill>
                <a:latin typeface="Montserrat"/>
                <a:ea typeface="Montserrat"/>
                <a:cs typeface="Montserrat"/>
                <a:sym typeface="Montserrat"/>
              </a:rPr>
              <a:t>Create, discuss, and label fraction models</a:t>
            </a:r>
            <a:endParaRPr sz="1500">
              <a:solidFill>
                <a:srgbClr val="FFFFFF"/>
              </a:solidFill>
              <a:latin typeface="Montserrat"/>
              <a:ea typeface="Montserrat"/>
              <a:cs typeface="Montserrat"/>
              <a:sym typeface="Montserrat"/>
            </a:endParaRPr>
          </a:p>
          <a:p>
            <a:pPr indent="-323850" lvl="0" marL="457200" rtl="0" algn="l">
              <a:lnSpc>
                <a:spcPct val="150000"/>
              </a:lnSpc>
              <a:spcBef>
                <a:spcPts val="0"/>
              </a:spcBef>
              <a:spcAft>
                <a:spcPts val="0"/>
              </a:spcAft>
              <a:buClr>
                <a:srgbClr val="FFFFFF"/>
              </a:buClr>
              <a:buSzPts val="1500"/>
              <a:buFont typeface="Montserrat"/>
              <a:buChar char="●"/>
            </a:pPr>
            <a:r>
              <a:rPr lang="en" sz="1500">
                <a:solidFill>
                  <a:srgbClr val="FFFFFF"/>
                </a:solidFill>
                <a:latin typeface="Montserrat"/>
                <a:ea typeface="Montserrat"/>
                <a:cs typeface="Montserrat"/>
                <a:sym typeface="Montserrat"/>
              </a:rPr>
              <a:t>Problem-solve in pairs, using knowledge of unit fractions</a:t>
            </a:r>
            <a:endParaRPr sz="1500">
              <a:solidFill>
                <a:srgbClr val="FFFFFF"/>
              </a:solidFill>
              <a:latin typeface="Montserrat"/>
              <a:ea typeface="Montserrat"/>
              <a:cs typeface="Montserrat"/>
              <a:sym typeface="Montserrat"/>
            </a:endParaRPr>
          </a:p>
          <a:p>
            <a:pPr indent="-323850" lvl="0" marL="457200" rtl="0" algn="l">
              <a:lnSpc>
                <a:spcPct val="150000"/>
              </a:lnSpc>
              <a:spcBef>
                <a:spcPts val="0"/>
              </a:spcBef>
              <a:spcAft>
                <a:spcPts val="0"/>
              </a:spcAft>
              <a:buClr>
                <a:srgbClr val="FFFFFF"/>
              </a:buClr>
              <a:buSzPts val="1500"/>
              <a:buFont typeface="Montserrat"/>
              <a:buChar char="●"/>
            </a:pPr>
            <a:r>
              <a:rPr lang="en" sz="1500">
                <a:solidFill>
                  <a:srgbClr val="FFFFFF"/>
                </a:solidFill>
                <a:latin typeface="Montserrat"/>
                <a:ea typeface="Montserrat"/>
                <a:cs typeface="Montserrat"/>
                <a:sym typeface="Montserrat"/>
              </a:rPr>
              <a:t>Use modeling and reasoning in a mock workplace situation</a:t>
            </a:r>
            <a:endParaRPr sz="1500">
              <a:solidFill>
                <a:srgbClr val="FFFFFF"/>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9"/>
                                        </p:tgtEl>
                                        <p:attrNameLst>
                                          <p:attrName>style.visibility</p:attrName>
                                        </p:attrNameLst>
                                      </p:cBhvr>
                                      <p:to>
                                        <p:strVal val="visible"/>
                                      </p:to>
                                    </p:set>
                                    <p:animEffect filter="fade" transition="in">
                                      <p:cBhvr>
                                        <p:cTn dur="1000"/>
                                        <p:tgtEl>
                                          <p:spTgt spid="23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51AB2A"/>
            </a:gs>
            <a:gs pos="100000">
              <a:srgbClr val="203E13"/>
            </a:gs>
          </a:gsLst>
          <a:path path="circle">
            <a:fillToRect b="50%" l="50%" r="50%" t="50%"/>
          </a:path>
          <a:tileRect/>
        </a:gradFill>
      </p:bgPr>
    </p:bg>
    <p:spTree>
      <p:nvGrpSpPr>
        <p:cNvPr id="249" name="Shape 249"/>
        <p:cNvGrpSpPr/>
        <p:nvPr/>
      </p:nvGrpSpPr>
      <p:grpSpPr>
        <a:xfrm>
          <a:off x="0" y="0"/>
          <a:ext cx="0" cy="0"/>
          <a:chOff x="0" y="0"/>
          <a:chExt cx="0" cy="0"/>
        </a:xfrm>
      </p:grpSpPr>
      <p:sp>
        <p:nvSpPr>
          <p:cNvPr id="250" name="Google Shape;250;p65">
            <a:hlinkClick r:id="rId3"/>
          </p:cNvPr>
          <p:cNvSpPr/>
          <p:nvPr/>
        </p:nvSpPr>
        <p:spPr>
          <a:xfrm>
            <a:off x="0" y="5207000"/>
            <a:ext cx="12600" cy="1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The growing gap between rich and poor Americans is one of the U.S.’s biggest challenges, with the top 1% controlling more wealth now than at any time in the last 50 years. A recent survey found that over half the country thinks it’s a problem, though most people might not know exactly what wealth inequality looks like. Tony Dokoupil speaks to Americans to see if they know what their “share of the pie” looks like.&#10;&#10;Watch &quot;CBS This Morning&quot; HERE: http://bit.ly/1T88yAR&#10;Download the CBS News app on iOS HERE: https://apple.co/1tRNnUy&#10;Download the CBS News app on Android HERE: https://bit.ly/1IcphuX&#10;Like &quot;CBS This Morning&quot; on Facebook HERE: http://on.fb.me/1LhtdvI&#10;Follow &quot;CBS This Morning&quot; on Twitter HERE: http://bit.ly/1Xj5W3p&#10;Follow &quot;CBS This Morning&quot; on Instagram HERE: http://bit.ly/1Q7NGnY&#10;Get new episodes of shows you love across devices the next day, stream local news live, and watch full seasons of CBS fan favorites anytime, anywhere with CBS All Access. Try it free! http://bit.ly/1OQA29B &#10;Each weekday morning, &quot;CBS This Morning&quot; co-hosts Gayle King, Anthony Mason and Tony Dokoupil deliver two hours of original reporting, breaking news and top-level newsmaker interviews in an engaging and informative format that challenges the norm in network morning news programs. The broadcast has earned a prestigious Peabody Award, a Polk Award, four News &amp; Documentary Emmys, three Daytime Emmys and the 2017 Edward R. Murrow Award for Best Newscast. The broadcast was also honored with an Alfred I. duPont-Columbia Award as part of CBS News division-wide coverage of the shootings at Sandy Hook Elementary School in Newtown, Connecticut. Check local listings for &quot;CBS This Morning&quot; broadcast times." id="251" name="Google Shape;251;p65" title="Americans know wealth inequality is a problem, but what does it look like?">
            <a:hlinkClick r:id="rId4"/>
          </p:cNvPr>
          <p:cNvPicPr preferRelativeResize="0"/>
          <p:nvPr/>
        </p:nvPicPr>
        <p:blipFill>
          <a:blip r:embed="rId5">
            <a:alphaModFix/>
          </a:blip>
          <a:stretch>
            <a:fillRect/>
          </a:stretch>
        </p:blipFill>
        <p:spPr>
          <a:xfrm>
            <a:off x="1726775" y="563425"/>
            <a:ext cx="5690450" cy="4267850"/>
          </a:xfrm>
          <a:prstGeom prst="rect">
            <a:avLst/>
          </a:prstGeom>
          <a:noFill/>
          <a:ln>
            <a:noFill/>
          </a:ln>
        </p:spPr>
      </p:pic>
      <p:sp>
        <p:nvSpPr>
          <p:cNvPr id="252" name="Google Shape;252;p65"/>
          <p:cNvSpPr txBox="1"/>
          <p:nvPr/>
        </p:nvSpPr>
        <p:spPr>
          <a:xfrm>
            <a:off x="789300" y="4262475"/>
            <a:ext cx="7565400" cy="492600"/>
          </a:xfrm>
          <a:prstGeom prst="rect">
            <a:avLst/>
          </a:prstGeom>
          <a:solidFill>
            <a:srgbClr val="434343"/>
          </a:solid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b="1" lang="en" sz="2000">
                <a:solidFill>
                  <a:schemeClr val="dk1"/>
                </a:solidFill>
              </a:rPr>
              <a:t>FOCUS:</a:t>
            </a:r>
            <a:r>
              <a:rPr lang="en" sz="2000">
                <a:solidFill>
                  <a:schemeClr val="dk1"/>
                </a:solidFill>
              </a:rPr>
              <a:t> How can modeling be used as a communication tool?</a:t>
            </a:r>
            <a:endParaRPr sz="2000">
              <a:solidFill>
                <a:schemeClr val="dk1"/>
              </a:solidFill>
            </a:endParaRPr>
          </a:p>
        </p:txBody>
      </p:sp>
      <p:sp>
        <p:nvSpPr>
          <p:cNvPr id="253" name="Google Shape;253;p65"/>
          <p:cNvSpPr txBox="1"/>
          <p:nvPr/>
        </p:nvSpPr>
        <p:spPr>
          <a:xfrm>
            <a:off x="6585875" y="4720750"/>
            <a:ext cx="2558400" cy="424500"/>
          </a:xfrm>
          <a:prstGeom prst="rect">
            <a:avLst/>
          </a:prstGeom>
          <a:gradFill>
            <a:gsLst>
              <a:gs pos="0">
                <a:srgbClr val="515151"/>
              </a:gs>
              <a:gs pos="100000">
                <a:srgbClr val="101010"/>
              </a:gs>
            </a:gsLst>
            <a:lin ang="5400012" scaled="0"/>
          </a:gra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solidFill>
                  <a:srgbClr val="00FF00"/>
                </a:solidFill>
                <a:latin typeface="Varela Round"/>
                <a:ea typeface="Varela Round"/>
                <a:cs typeface="Varela Round"/>
                <a:sym typeface="Varela Round"/>
              </a:rPr>
              <a:t>Watch, notice, discuss</a:t>
            </a:r>
            <a:endParaRPr b="1" sz="1600">
              <a:solidFill>
                <a:srgbClr val="00FF00"/>
              </a:solidFill>
              <a:latin typeface="Varela Round"/>
              <a:ea typeface="Varela Round"/>
              <a:cs typeface="Varela Round"/>
              <a:sym typeface="Varela Round"/>
            </a:endParaRPr>
          </a:p>
        </p:txBody>
      </p:sp>
      <p:sp>
        <p:nvSpPr>
          <p:cNvPr id="254" name="Google Shape;254;p65"/>
          <p:cNvSpPr txBox="1"/>
          <p:nvPr>
            <p:ph idx="4294967295" type="title"/>
          </p:nvPr>
        </p:nvSpPr>
        <p:spPr>
          <a:xfrm>
            <a:off x="176550" y="74250"/>
            <a:ext cx="8790900" cy="5727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sz="2500">
                <a:latin typeface="Luckiest Guy"/>
                <a:ea typeface="Luckiest Guy"/>
                <a:cs typeface="Luckiest Guy"/>
                <a:sym typeface="Luckiest Guy"/>
              </a:rPr>
              <a:t>Intro</a:t>
            </a:r>
            <a:r>
              <a:rPr lang="en" sz="2500"/>
              <a:t>: “A share of the pie” challenge</a:t>
            </a:r>
            <a:endParaRPr sz="2500"/>
          </a:p>
        </p:txBody>
      </p:sp>
      <p:pic>
        <p:nvPicPr>
          <p:cNvPr id="255" name="Google Shape;255;p65"/>
          <p:cNvPicPr preferRelativeResize="0"/>
          <p:nvPr/>
        </p:nvPicPr>
        <p:blipFill>
          <a:blip r:embed="rId6">
            <a:alphaModFix/>
          </a:blip>
          <a:stretch>
            <a:fillRect/>
          </a:stretch>
        </p:blipFill>
        <p:spPr>
          <a:xfrm>
            <a:off x="141216" y="4537775"/>
            <a:ext cx="478035" cy="4245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Rainbow">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Rainbow">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