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5"/>
    <p:sldMasterId id="2147483702" r:id="rId6"/>
    <p:sldMasterId id="214748370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y="5143500" cx="9144000"/>
  <p:notesSz cx="6858000" cy="9144000"/>
  <p:embeddedFontLst>
    <p:embeddedFont>
      <p:font typeface="Comfortaa SemiBold"/>
      <p:regular r:id="rId60"/>
      <p:bold r:id="rId61"/>
    </p:embeddedFont>
    <p:embeddedFont>
      <p:font typeface="Lora SemiBold"/>
      <p:regular r:id="rId62"/>
      <p:bold r:id="rId63"/>
      <p:italic r:id="rId64"/>
      <p:boldItalic r:id="rId65"/>
    </p:embeddedFont>
    <p:embeddedFont>
      <p:font typeface="Roboto Mono"/>
      <p:regular r:id="rId66"/>
      <p:bold r:id="rId67"/>
      <p:italic r:id="rId68"/>
      <p:boldItalic r:id="rId69"/>
    </p:embeddedFont>
    <p:embeddedFont>
      <p:font typeface="Comfortaa Medium"/>
      <p:regular r:id="rId70"/>
      <p:bold r:id="rId71"/>
    </p:embeddedFont>
    <p:embeddedFont>
      <p:font typeface="Montserrat SemiBold"/>
      <p:regular r:id="rId72"/>
      <p:bold r:id="rId73"/>
      <p:italic r:id="rId74"/>
      <p:boldItalic r:id="rId75"/>
    </p:embeddedFont>
    <p:embeddedFont>
      <p:font typeface="Roboto"/>
      <p:regular r:id="rId76"/>
      <p:bold r:id="rId77"/>
      <p:italic r:id="rId78"/>
      <p:boldItalic r:id="rId79"/>
    </p:embeddedFont>
    <p:embeddedFont>
      <p:font typeface="Montserrat"/>
      <p:regular r:id="rId80"/>
      <p:bold r:id="rId81"/>
      <p:italic r:id="rId82"/>
      <p:boldItalic r:id="rId83"/>
    </p:embeddedFont>
    <p:embeddedFont>
      <p:font typeface="Lato"/>
      <p:regular r:id="rId84"/>
      <p:bold r:id="rId85"/>
      <p:italic r:id="rId86"/>
      <p:boldItalic r:id="rId87"/>
    </p:embeddedFont>
    <p:embeddedFont>
      <p:font typeface="Montserrat Medium"/>
      <p:regular r:id="rId88"/>
      <p:bold r:id="rId89"/>
      <p:italic r:id="rId90"/>
      <p:boldItalic r:id="rId91"/>
    </p:embeddedFont>
    <p:embeddedFont>
      <p:font typeface="Varela Round"/>
      <p:regular r:id="rId92"/>
    </p:embeddedFont>
    <p:embeddedFont>
      <p:font typeface="Montserrat ExtraBold"/>
      <p:bold r:id="rId93"/>
      <p:boldItalic r:id="rId94"/>
    </p:embeddedFont>
    <p:embeddedFont>
      <p:font typeface="Luckiest Guy"/>
      <p:regular r:id="rId95"/>
    </p:embeddedFont>
    <p:embeddedFont>
      <p:font typeface="Comfortaa"/>
      <p:regular r:id="rId96"/>
      <p:bold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77228F-D48C-45DA-ADDB-C0FE78F7CEBF}">
  <a:tblStyle styleId="{8077228F-D48C-45DA-ADDB-C0FE78F7CEB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LuckiestGuy-regular.fntdata"/><Relationship Id="rId94" Type="http://schemas.openxmlformats.org/officeDocument/2006/relationships/font" Target="fonts/MontserratExtraBold-boldItalic.fntdata"/><Relationship Id="rId97" Type="http://schemas.openxmlformats.org/officeDocument/2006/relationships/font" Target="fonts/Comfortaa-bold.fntdata"/><Relationship Id="rId96" Type="http://schemas.openxmlformats.org/officeDocument/2006/relationships/font" Target="fonts/Comfortaa-regular.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MontserratMedium-boldItalic.fntdata"/><Relationship Id="rId90" Type="http://schemas.openxmlformats.org/officeDocument/2006/relationships/font" Target="fonts/MontserratMedium-italic.fntdata"/><Relationship Id="rId93" Type="http://schemas.openxmlformats.org/officeDocument/2006/relationships/font" Target="fonts/MontserratExtraBold-bold.fntdata"/><Relationship Id="rId92" Type="http://schemas.openxmlformats.org/officeDocument/2006/relationships/font" Target="fonts/VarelaRound-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Lato-regular.fntdata"/><Relationship Id="rId83" Type="http://schemas.openxmlformats.org/officeDocument/2006/relationships/font" Target="fonts/Montserrat-boldItalic.fntdata"/><Relationship Id="rId86" Type="http://schemas.openxmlformats.org/officeDocument/2006/relationships/font" Target="fonts/Lato-italic.fntdata"/><Relationship Id="rId85" Type="http://schemas.openxmlformats.org/officeDocument/2006/relationships/font" Target="fonts/Lato-bold.fntdata"/><Relationship Id="rId88" Type="http://schemas.openxmlformats.org/officeDocument/2006/relationships/font" Target="fonts/MontserratMedium-regular.fntdata"/><Relationship Id="rId87" Type="http://schemas.openxmlformats.org/officeDocument/2006/relationships/font" Target="fonts/Lato-boldItalic.fntdata"/><Relationship Id="rId89" Type="http://schemas.openxmlformats.org/officeDocument/2006/relationships/font" Target="fonts/MontserratMedium-bold.fntdata"/><Relationship Id="rId80" Type="http://schemas.openxmlformats.org/officeDocument/2006/relationships/font" Target="fonts/Montserrat-regular.fntdata"/><Relationship Id="rId82" Type="http://schemas.openxmlformats.org/officeDocument/2006/relationships/font" Target="fonts/Montserrat-italic.fntdata"/><Relationship Id="rId81"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MontserratSemiBold-bold.fntdata"/><Relationship Id="rId72" Type="http://schemas.openxmlformats.org/officeDocument/2006/relationships/font" Target="fonts/MontserratSemiBold-regular.fntdata"/><Relationship Id="rId75" Type="http://schemas.openxmlformats.org/officeDocument/2006/relationships/font" Target="fonts/MontserratSemiBold-boldItalic.fntdata"/><Relationship Id="rId74" Type="http://schemas.openxmlformats.org/officeDocument/2006/relationships/font" Target="fonts/MontserratSemiBold-italic.fntdata"/><Relationship Id="rId77" Type="http://schemas.openxmlformats.org/officeDocument/2006/relationships/font" Target="fonts/Roboto-bold.fntdata"/><Relationship Id="rId76" Type="http://schemas.openxmlformats.org/officeDocument/2006/relationships/font" Target="fonts/Roboto-regular.fntdata"/><Relationship Id="rId79" Type="http://schemas.openxmlformats.org/officeDocument/2006/relationships/font" Target="fonts/Roboto-boldItalic.fntdata"/><Relationship Id="rId78" Type="http://schemas.openxmlformats.org/officeDocument/2006/relationships/font" Target="fonts/Roboto-italic.fntdata"/><Relationship Id="rId71" Type="http://schemas.openxmlformats.org/officeDocument/2006/relationships/font" Target="fonts/ComfortaaMedium-bold.fntdata"/><Relationship Id="rId70" Type="http://schemas.openxmlformats.org/officeDocument/2006/relationships/font" Target="fonts/ComfortaaMedium-regular.fntdata"/><Relationship Id="rId62" Type="http://schemas.openxmlformats.org/officeDocument/2006/relationships/font" Target="fonts/LoraSemiBold-regular.fntdata"/><Relationship Id="rId61" Type="http://schemas.openxmlformats.org/officeDocument/2006/relationships/font" Target="fonts/ComfortaaSemiBold-bold.fntdata"/><Relationship Id="rId64" Type="http://schemas.openxmlformats.org/officeDocument/2006/relationships/font" Target="fonts/LoraSemiBold-italic.fntdata"/><Relationship Id="rId63" Type="http://schemas.openxmlformats.org/officeDocument/2006/relationships/font" Target="fonts/LoraSemiBold-bold.fntdata"/><Relationship Id="rId66" Type="http://schemas.openxmlformats.org/officeDocument/2006/relationships/font" Target="fonts/RobotoMono-regular.fntdata"/><Relationship Id="rId65" Type="http://schemas.openxmlformats.org/officeDocument/2006/relationships/font" Target="fonts/LoraSemiBold-boldItalic.fntdata"/><Relationship Id="rId68" Type="http://schemas.openxmlformats.org/officeDocument/2006/relationships/font" Target="fonts/RobotoMono-italic.fntdata"/><Relationship Id="rId67" Type="http://schemas.openxmlformats.org/officeDocument/2006/relationships/font" Target="fonts/RobotoMono-bold.fntdata"/><Relationship Id="rId60" Type="http://schemas.openxmlformats.org/officeDocument/2006/relationships/font" Target="fonts/ComfortaaSemiBold-regular.fntdata"/><Relationship Id="rId69" Type="http://schemas.openxmlformats.org/officeDocument/2006/relationships/font" Target="fonts/RobotoMono-boldItalic.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lagsworld.org/" TargetMode="External"/><Relationship Id="rId3" Type="http://schemas.openxmlformats.org/officeDocument/2006/relationships/hyperlink" Target="https://www.unco.edu/gender-sexuality-resource-center/resources/pride-flags.aspx"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heppardsoftware.com/math/fractions/fractions-splat-game/" TargetMode="External"/><Relationship Id="rId3" Type="http://schemas.openxmlformats.org/officeDocument/2006/relationships/hyperlink" Target="https://www.mathgames.com/skill/2.5-equal-parts" TargetMode="External"/><Relationship Id="rId4" Type="http://schemas.openxmlformats.org/officeDocument/2006/relationships/hyperlink" Target="https://www.mathgames.com/skill/2.6-identify-fractions-of-shapes" TargetMode="External"/><Relationship Id="rId5" Type="http://schemas.openxmlformats.org/officeDocument/2006/relationships/hyperlink" Target="https://www.mathgames.com/skill/2.7-identify-fractions-up-to-fourth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heppardsoftware.com/math/fractions/fractions-splat-game/" TargetMode="External"/><Relationship Id="rId3" Type="http://schemas.openxmlformats.org/officeDocument/2006/relationships/hyperlink" Target="https://www.mathgames.com/skill/2.5-equal-parts" TargetMode="External"/><Relationship Id="rId4" Type="http://schemas.openxmlformats.org/officeDocument/2006/relationships/hyperlink" Target="https://www.mathgames.com/skill/2.6-identify-fractions-of-shapes" TargetMode="External"/><Relationship Id="rId5" Type="http://schemas.openxmlformats.org/officeDocument/2006/relationships/hyperlink" Target="https://www.mathgames.com/skill/2.7-identify-fractions-up-to-fourth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53c9d721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53c9d721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fdade0d7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fdade0d7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latin typeface="Comfortaa"/>
                <a:ea typeface="Comfortaa"/>
                <a:cs typeface="Comfortaa"/>
                <a:sym typeface="Comfortaa"/>
              </a:rPr>
              <a:t>Examples (from video) of how “1 is not always 1”</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Clr>
                <a:schemeClr val="dk1"/>
              </a:buClr>
              <a:buSzPts val="1100"/>
              <a:buFont typeface="Arial"/>
              <a:buNone/>
            </a:pPr>
            <a:r>
              <a:rPr lang="en">
                <a:solidFill>
                  <a:schemeClr val="dk1"/>
                </a:solidFill>
                <a:latin typeface="Comfortaa"/>
                <a:ea typeface="Comfortaa"/>
                <a:cs typeface="Comfortaa"/>
                <a:sym typeface="Comfortaa"/>
              </a:rPr>
              <a:t>– A bag of apples</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A box of toaster pastries</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Writing numbers past 9</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A dozen eggs</a:t>
            </a:r>
            <a:endParaRPr>
              <a:solidFill>
                <a:schemeClr val="dk1"/>
              </a:solidFill>
              <a:latin typeface="Comfortaa"/>
              <a:ea typeface="Comfortaa"/>
              <a:cs typeface="Comfortaa"/>
              <a:sym typeface="Comforta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2a49e077b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2a49e077b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VOCAB</a:t>
            </a:r>
            <a:endParaRPr b="1" u="sng">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None/>
            </a:pPr>
            <a:r>
              <a:rPr b="1" i="1" lang="en">
                <a:solidFill>
                  <a:schemeClr val="dk1"/>
                </a:solidFill>
                <a:latin typeface="Comfortaa"/>
                <a:ea typeface="Comfortaa"/>
                <a:cs typeface="Comfortaa"/>
                <a:sym typeface="Comfortaa"/>
              </a:rPr>
              <a:t>part:</a:t>
            </a:r>
            <a:r>
              <a:rPr lang="en">
                <a:solidFill>
                  <a:schemeClr val="dk1"/>
                </a:solidFill>
                <a:latin typeface="Comfortaa"/>
                <a:ea typeface="Comfortaa"/>
                <a:cs typeface="Comfortaa"/>
                <a:sym typeface="Comfortaa"/>
              </a:rPr>
              <a:t> a smaller ___________, __________, or ______________ of a whole</a:t>
            </a:r>
            <a:endParaRPr b="1" u="sng">
              <a:latin typeface="Comfortaa"/>
              <a:ea typeface="Comfortaa"/>
              <a:cs typeface="Comfortaa"/>
              <a:sym typeface="Comfortaa"/>
            </a:endParaRPr>
          </a:p>
          <a:p>
            <a:pPr indent="0" lvl="0" marL="0" rtl="0" algn="l">
              <a:spcBef>
                <a:spcPts val="1000"/>
              </a:spcBef>
              <a:spcAft>
                <a:spcPts val="0"/>
              </a:spcAft>
              <a:buNone/>
            </a:pPr>
            <a:r>
              <a:rPr b="1" lang="en" u="sng">
                <a:latin typeface="Comfortaa"/>
                <a:ea typeface="Comfortaa"/>
                <a:cs typeface="Comfortaa"/>
                <a:sym typeface="Comfortaa"/>
              </a:rPr>
              <a:t>OTHER EXAMPLES</a:t>
            </a:r>
            <a:endParaRPr b="1">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_____ dollar can be exchanged for </a:t>
            </a:r>
            <a:r>
              <a:rPr lang="en">
                <a:solidFill>
                  <a:schemeClr val="dk1"/>
                </a:solidFill>
                <a:latin typeface="Comfortaa"/>
                <a:ea typeface="Comfortaa"/>
                <a:cs typeface="Comfortaa"/>
                <a:sym typeface="Comfortaa"/>
              </a:rPr>
              <a:t>_____  __________.</a:t>
            </a:r>
            <a:endParaRPr b="1">
              <a:latin typeface="Comfortaa"/>
              <a:ea typeface="Comfortaa"/>
              <a:cs typeface="Comfortaa"/>
              <a:sym typeface="Comfortaa"/>
            </a:endParaRPr>
          </a:p>
          <a:p>
            <a:pPr indent="0" lvl="0" marL="0" rtl="0" algn="l">
              <a:lnSpc>
                <a:spcPct val="115000"/>
              </a:lnSpc>
              <a:spcBef>
                <a:spcPts val="0"/>
              </a:spcBef>
              <a:spcAft>
                <a:spcPts val="0"/>
              </a:spcAft>
              <a:buNone/>
            </a:pPr>
            <a:r>
              <a:rPr lang="en">
                <a:latin typeface="Comfortaa"/>
                <a:ea typeface="Comfortaa"/>
                <a:cs typeface="Comfortaa"/>
                <a:sym typeface="Comfortaa"/>
              </a:rPr>
              <a:t>This means that ___ dollar can be partitioned into ____ equal parts, or units.</a:t>
            </a:r>
            <a:endParaRPr>
              <a:latin typeface="Comfortaa"/>
              <a:ea typeface="Comfortaa"/>
              <a:cs typeface="Comfortaa"/>
              <a:sym typeface="Comforta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 dollar can be exchanged for _____  __________.</a:t>
            </a:r>
            <a:endParaRPr b="1">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This means that ___ dollar can be partitioned into ____ equal parts, or units.</a:t>
            </a:r>
            <a:endParaRPr>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 dollar can be exchanged for _____  __________.</a:t>
            </a:r>
            <a:endParaRPr b="1">
              <a:solidFill>
                <a:schemeClr val="dk1"/>
              </a:solidFill>
              <a:latin typeface="Comfortaa"/>
              <a:ea typeface="Comfortaa"/>
              <a:cs typeface="Comfortaa"/>
              <a:sym typeface="Comfortaa"/>
            </a:endParaRPr>
          </a:p>
          <a:p>
            <a:pPr indent="0" lvl="0" marL="0" rtl="0" algn="l">
              <a:lnSpc>
                <a:spcPct val="115000"/>
              </a:lnSpc>
              <a:spcBef>
                <a:spcPts val="0"/>
              </a:spcBef>
              <a:spcAft>
                <a:spcPts val="1000"/>
              </a:spcAft>
              <a:buNone/>
            </a:pPr>
            <a:r>
              <a:rPr lang="en">
                <a:solidFill>
                  <a:schemeClr val="dk1"/>
                </a:solidFill>
                <a:latin typeface="Comfortaa"/>
                <a:ea typeface="Comfortaa"/>
                <a:cs typeface="Comfortaa"/>
                <a:sym typeface="Comfortaa"/>
              </a:rPr>
              <a:t>This means that ___ dollar can be partitioned into ____ equal parts, or units.</a:t>
            </a:r>
            <a:endParaRPr>
              <a:latin typeface="Comfortaa"/>
              <a:ea typeface="Comfortaa"/>
              <a:cs typeface="Comfortaa"/>
              <a:sym typeface="Comforta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2a49e077b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2a49e077b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2aedd77df4_164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2aedd77df4_164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Comfortaa"/>
                <a:ea typeface="Comfortaa"/>
                <a:cs typeface="Comfortaa"/>
                <a:sym typeface="Comfortaa"/>
              </a:rPr>
              <a:t>Name </a:t>
            </a:r>
            <a:r>
              <a:rPr b="1" lang="en">
                <a:latin typeface="Comfortaa"/>
                <a:ea typeface="Comfortaa"/>
                <a:cs typeface="Comfortaa"/>
                <a:sym typeface="Comfortaa"/>
              </a:rPr>
              <a:t>the 3 main ways to express fractions:</a:t>
            </a:r>
            <a:endParaRPr b="1">
              <a:latin typeface="Comfortaa"/>
              <a:ea typeface="Comfortaa"/>
              <a:cs typeface="Comfortaa"/>
              <a:sym typeface="Comfortaa"/>
            </a:endParaRPr>
          </a:p>
          <a:p>
            <a:pPr indent="-298450" lvl="0" marL="457200" rtl="0" algn="l">
              <a:spcBef>
                <a:spcPts val="700"/>
              </a:spcBef>
              <a:spcAft>
                <a:spcPts val="0"/>
              </a:spcAft>
              <a:buSzPts val="1100"/>
              <a:buChar char="●"/>
            </a:pPr>
            <a:r>
              <a:rPr b="1" lang="en">
                <a:latin typeface="Comfortaa"/>
                <a:ea typeface="Comfortaa"/>
                <a:cs typeface="Comfortaa"/>
                <a:sym typeface="Comfortaa"/>
              </a:rPr>
              <a:t>_____________</a:t>
            </a:r>
            <a:r>
              <a:rPr b="1" lang="en">
                <a:latin typeface="Comfortaa"/>
                <a:ea typeface="Comfortaa"/>
                <a:cs typeface="Comfortaa"/>
                <a:sym typeface="Comfortaa"/>
              </a:rPr>
              <a:t>:</a:t>
            </a:r>
            <a:r>
              <a:rPr lang="en">
                <a:latin typeface="Comfortaa"/>
                <a:ea typeface="Comfortaa"/>
                <a:cs typeface="Comfortaa"/>
                <a:sym typeface="Comfortaa"/>
              </a:rPr>
              <a:t> This is how we use fractions in the world, at our jobs, at home, etc. This way of expressing fractions is often the foundation for word problems.</a:t>
            </a:r>
            <a:endParaRPr>
              <a:latin typeface="Comfortaa"/>
              <a:ea typeface="Comfortaa"/>
              <a:cs typeface="Comfortaa"/>
              <a:sym typeface="Comfortaa"/>
            </a:endParaRPr>
          </a:p>
          <a:p>
            <a:pPr indent="-298450" lvl="0" marL="457200" rtl="0" algn="l">
              <a:spcBef>
                <a:spcPts val="0"/>
              </a:spcBef>
              <a:spcAft>
                <a:spcPts val="0"/>
              </a:spcAft>
              <a:buSzPts val="1100"/>
              <a:buChar char="●"/>
            </a:pPr>
            <a:r>
              <a:rPr b="1" lang="en">
                <a:solidFill>
                  <a:schemeClr val="dk1"/>
                </a:solidFill>
                <a:latin typeface="Comfortaa"/>
                <a:ea typeface="Comfortaa"/>
                <a:cs typeface="Comfortaa"/>
                <a:sym typeface="Comfortaa"/>
              </a:rPr>
              <a:t>_____________:</a:t>
            </a:r>
            <a:r>
              <a:rPr lang="en">
                <a:solidFill>
                  <a:schemeClr val="dk1"/>
                </a:solidFill>
                <a:latin typeface="Comfortaa"/>
                <a:ea typeface="Comfortaa"/>
                <a:cs typeface="Comfortaa"/>
                <a:sym typeface="Comfortaa"/>
              </a:rPr>
              <a:t> Using shapes and models that help us see how big a quantity is when we don’t know or cannot show its context, this expression is easy for us to read, copy, and re-create on paper.</a:t>
            </a:r>
            <a:endParaRPr>
              <a:solidFill>
                <a:schemeClr val="dk1"/>
              </a:solidFill>
              <a:latin typeface="Comfortaa"/>
              <a:ea typeface="Comfortaa"/>
              <a:cs typeface="Comfortaa"/>
              <a:sym typeface="Comfortaa"/>
            </a:endParaRPr>
          </a:p>
          <a:p>
            <a:pPr indent="-298450" lvl="0" marL="457200" rtl="0" algn="l">
              <a:spcBef>
                <a:spcPts val="0"/>
              </a:spcBef>
              <a:spcAft>
                <a:spcPts val="0"/>
              </a:spcAft>
              <a:buClr>
                <a:schemeClr val="dk1"/>
              </a:buClr>
              <a:buSzPts val="1100"/>
              <a:buChar char="●"/>
            </a:pPr>
            <a:r>
              <a:rPr b="1" lang="en">
                <a:solidFill>
                  <a:schemeClr val="dk1"/>
                </a:solidFill>
                <a:latin typeface="Comfortaa"/>
                <a:ea typeface="Comfortaa"/>
                <a:cs typeface="Comfortaa"/>
                <a:sym typeface="Comfortaa"/>
              </a:rPr>
              <a:t>_____________:</a:t>
            </a:r>
            <a:r>
              <a:rPr lang="en">
                <a:solidFill>
                  <a:schemeClr val="dk1"/>
                </a:solidFill>
                <a:latin typeface="Comfortaa"/>
                <a:ea typeface="Comfortaa"/>
                <a:cs typeface="Comfortaa"/>
                <a:sym typeface="Comfortaa"/>
              </a:rPr>
              <a:t> By using numbers, we can do math problems using standard algorithms. This lets us solve equations and other math problems that would be too complicated or too much to recreate in real life or draw on paper.</a:t>
            </a:r>
            <a:endParaRPr>
              <a:solidFill>
                <a:schemeClr val="dk1"/>
              </a:solidFill>
              <a:latin typeface="Comfortaa"/>
              <a:ea typeface="Comfortaa"/>
              <a:cs typeface="Comfortaa"/>
              <a:sym typeface="Comforta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2aedd77df4_164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2aedd77df4_164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VOCAB</a:t>
            </a:r>
            <a:endParaRPr b="1" u="sng">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b="1" i="1" lang="en">
                <a:solidFill>
                  <a:schemeClr val="dk1"/>
                </a:solidFill>
                <a:latin typeface="Comfortaa"/>
                <a:ea typeface="Comfortaa"/>
                <a:cs typeface="Comfortaa"/>
                <a:sym typeface="Comfortaa"/>
              </a:rPr>
              <a:t>unit fraction:</a:t>
            </a:r>
            <a:r>
              <a:rPr lang="en">
                <a:solidFill>
                  <a:schemeClr val="dk1"/>
                </a:solidFill>
                <a:latin typeface="Comfortaa"/>
                <a:ea typeface="Comfortaa"/>
                <a:cs typeface="Comfortaa"/>
                <a:sym typeface="Comfortaa"/>
              </a:rPr>
              <a:t> one ______ of an equally-partitioned ________; a fraction with a numerator of 1 </a:t>
            </a:r>
            <a:endParaRPr b="1" u="sng">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b="1" i="1" lang="en">
                <a:solidFill>
                  <a:schemeClr val="dk1"/>
                </a:solidFill>
                <a:latin typeface="Comfortaa"/>
                <a:ea typeface="Comfortaa"/>
                <a:cs typeface="Comfortaa"/>
                <a:sym typeface="Comfortaa"/>
              </a:rPr>
              <a:t>fractional unit</a:t>
            </a:r>
            <a:r>
              <a:rPr b="1" lang="en">
                <a:solidFill>
                  <a:schemeClr val="dk1"/>
                </a:solidFill>
                <a:latin typeface="Comfortaa"/>
                <a:ea typeface="Comfortaa"/>
                <a:cs typeface="Comfortaa"/>
                <a:sym typeface="Comfortaa"/>
              </a:rPr>
              <a:t>:</a:t>
            </a:r>
            <a:r>
              <a:rPr lang="en">
                <a:solidFill>
                  <a:schemeClr val="dk1"/>
                </a:solidFill>
                <a:latin typeface="Comfortaa"/>
                <a:ea typeface="Comfortaa"/>
                <a:cs typeface="Comfortaa"/>
                <a:sym typeface="Comfortaa"/>
              </a:rPr>
              <a:t> the _______ for the part of an equally-partitioned whole</a:t>
            </a:r>
            <a:endParaRPr b="1" u="sng">
              <a:solidFill>
                <a:schemeClr val="dk1"/>
              </a:solidFill>
              <a:latin typeface="Comfortaa"/>
              <a:ea typeface="Comfortaa"/>
              <a:cs typeface="Comfortaa"/>
              <a:sym typeface="Comfortaa"/>
            </a:endParaRPr>
          </a:p>
          <a:p>
            <a:pPr indent="0" lvl="0" marL="0" rtl="0" algn="l">
              <a:spcBef>
                <a:spcPts val="1000"/>
              </a:spcBef>
              <a:spcAft>
                <a:spcPts val="50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2a4ed39c1e_1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2a4ed39c1e_1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latin typeface="Comfortaa"/>
                <a:ea typeface="Comfortaa"/>
                <a:cs typeface="Comfortaa"/>
                <a:sym typeface="Comfortaa"/>
              </a:rPr>
              <a:t>FILL-IN-THE-BLANK</a:t>
            </a:r>
            <a:endParaRPr b="1" u="sng">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lang="en">
                <a:latin typeface="Comfortaa"/>
                <a:ea typeface="Comfortaa"/>
                <a:cs typeface="Comfortaa"/>
                <a:sym typeface="Comfortaa"/>
              </a:rPr>
              <a:t>E</a:t>
            </a:r>
            <a:r>
              <a:rPr lang="en">
                <a:solidFill>
                  <a:schemeClr val="dk1"/>
                </a:solidFill>
                <a:latin typeface="Comfortaa"/>
                <a:ea typeface="Comfortaa"/>
                <a:cs typeface="Comfortaa"/>
                <a:sym typeface="Comfortaa"/>
              </a:rPr>
              <a:t>ach time we _____________ a shape, we create fractions.</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Halves and fourths are examples of ______________________  __________.</a:t>
            </a:r>
            <a:endParaRPr>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OTHER NOTES</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a77153226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2a77153226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FILL-IN-THE-BLANK</a:t>
            </a:r>
            <a:endParaRPr b="1" u="sng">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None/>
            </a:pPr>
            <a:r>
              <a:rPr lang="en">
                <a:latin typeface="Comfortaa"/>
                <a:ea typeface="Comfortaa"/>
                <a:cs typeface="Comfortaa"/>
                <a:sym typeface="Comfortaa"/>
              </a:rPr>
              <a:t>The name of a fractional unit comes from how many _______ the whole unit has been _________________________ into.</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None/>
            </a:pPr>
            <a:r>
              <a:rPr lang="en">
                <a:solidFill>
                  <a:schemeClr val="dk1"/>
                </a:solidFill>
                <a:latin typeface="Comfortaa"/>
                <a:ea typeface="Comfortaa"/>
                <a:cs typeface="Comfortaa"/>
                <a:sym typeface="Comfortaa"/>
              </a:rPr>
              <a:t>What is so special about one-fourth? ________________________________________________________________.</a:t>
            </a:r>
            <a:r>
              <a:rPr lang="en">
                <a:solidFill>
                  <a:schemeClr val="dk1"/>
                </a:solidFill>
              </a:rPr>
              <a:t> </a:t>
            </a:r>
            <a:endParaRPr>
              <a:solidFill>
                <a:schemeClr val="dk1"/>
              </a:solidFill>
            </a:endParaRPr>
          </a:p>
          <a:p>
            <a:pPr indent="0" lvl="0" marL="0" rtl="0" algn="l">
              <a:lnSpc>
                <a:spcPct val="150000"/>
              </a:lnSpc>
              <a:spcBef>
                <a:spcPts val="10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OTHER NOTES</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a7715322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a7715322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Comfortaa"/>
                <a:ea typeface="Comfortaa"/>
                <a:cs typeface="Comfortaa"/>
                <a:sym typeface="Comfortaa"/>
              </a:rPr>
              <a:t>TRUE OR FALSE?</a:t>
            </a:r>
            <a:endParaRPr b="1" u="sng">
              <a:latin typeface="Comfortaa"/>
              <a:ea typeface="Comfortaa"/>
              <a:cs typeface="Comfortaa"/>
              <a:sym typeface="Comfortaa"/>
            </a:endParaRPr>
          </a:p>
          <a:p>
            <a:pPr indent="0" lvl="0" marL="0" rtl="0" algn="l">
              <a:spcBef>
                <a:spcPts val="1000"/>
              </a:spcBef>
              <a:spcAft>
                <a:spcPts val="0"/>
              </a:spcAft>
              <a:buNone/>
            </a:pPr>
            <a:r>
              <a:rPr b="1" lang="en">
                <a:solidFill>
                  <a:srgbClr val="0000FF"/>
                </a:solidFill>
                <a:latin typeface="Comfortaa"/>
                <a:ea typeface="Comfortaa"/>
                <a:cs typeface="Comfortaa"/>
                <a:sym typeface="Comfortaa"/>
              </a:rPr>
              <a:t>T / F</a:t>
            </a:r>
            <a:r>
              <a:rPr lang="en">
                <a:latin typeface="Comfortaa"/>
                <a:ea typeface="Comfortaa"/>
                <a:cs typeface="Comfortaa"/>
                <a:sym typeface="Comfortaa"/>
              </a:rPr>
              <a:t>  A</a:t>
            </a:r>
            <a:r>
              <a:rPr lang="en">
                <a:latin typeface="Comfortaa"/>
                <a:ea typeface="Comfortaa"/>
                <a:cs typeface="Comfortaa"/>
                <a:sym typeface="Comfortaa"/>
              </a:rPr>
              <a:t> shape can be partitioned into the same number of equal parts in many different ways.</a:t>
            </a:r>
            <a:endParaRPr>
              <a:latin typeface="Comfortaa"/>
              <a:ea typeface="Comfortaa"/>
              <a:cs typeface="Comfortaa"/>
              <a:sym typeface="Comfortaa"/>
            </a:endParaRPr>
          </a:p>
          <a:p>
            <a:pPr indent="0" lvl="0" marL="0" rtl="0" algn="l">
              <a:spcBef>
                <a:spcPts val="1000"/>
              </a:spcBef>
              <a:spcAft>
                <a:spcPts val="0"/>
              </a:spcAft>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a:t>
            </a:r>
            <a:r>
              <a:rPr lang="en">
                <a:latin typeface="Comfortaa"/>
                <a:ea typeface="Comfortaa"/>
                <a:cs typeface="Comfortaa"/>
                <a:sym typeface="Comfortaa"/>
              </a:rPr>
              <a:t>Partitioning a whole unit looks the same every time.</a:t>
            </a:r>
            <a:endParaRPr>
              <a:latin typeface="Comfortaa"/>
              <a:ea typeface="Comfortaa"/>
              <a:cs typeface="Comfortaa"/>
              <a:sym typeface="Comfortaa"/>
            </a:endParaRPr>
          </a:p>
          <a:p>
            <a:pPr indent="0" lvl="0" marL="0" rtl="0" algn="l">
              <a:spcBef>
                <a:spcPts val="1000"/>
              </a:spcBef>
              <a:spcAft>
                <a:spcPts val="0"/>
              </a:spcAft>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a:t>
            </a:r>
            <a:r>
              <a:rPr lang="en">
                <a:latin typeface="Comfortaa"/>
                <a:ea typeface="Comfortaa"/>
                <a:cs typeface="Comfortaa"/>
                <a:sym typeface="Comfortaa"/>
              </a:rPr>
              <a:t>Fractional units do NOT have to be the same shape to be equal in size.</a:t>
            </a:r>
            <a:endParaRPr>
              <a:latin typeface="Comfortaa"/>
              <a:ea typeface="Comfortaa"/>
              <a:cs typeface="Comfortaa"/>
              <a:sym typeface="Comfortaa"/>
            </a:endParaRPr>
          </a:p>
          <a:p>
            <a:pPr indent="0" lvl="0" marL="0" rtl="0" algn="l">
              <a:spcBef>
                <a:spcPts val="1000"/>
              </a:spcBef>
              <a:spcAft>
                <a:spcPts val="1000"/>
              </a:spcAft>
              <a:buClr>
                <a:schemeClr val="dk1"/>
              </a:buClr>
              <a:buSzPts val="1100"/>
              <a:buFont typeface="Arial"/>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The parts that are created by partitions do not have to be equal in size to be considered fractional units.</a:t>
            </a:r>
            <a:endParaRPr>
              <a:latin typeface="Comfortaa"/>
              <a:ea typeface="Comfortaa"/>
              <a:cs typeface="Comfortaa"/>
              <a:sym typeface="Comforta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2aedd77df4_164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2aedd77df4_164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Name the fractional unit</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298450" lvl="0" marL="457200" rtl="0" algn="l">
              <a:lnSpc>
                <a:spcPct val="150000"/>
              </a:lnSpc>
              <a:spcBef>
                <a:spcPts val="800"/>
              </a:spcBef>
              <a:spcAft>
                <a:spcPts val="0"/>
              </a:spcAft>
              <a:buClr>
                <a:schemeClr val="dk1"/>
              </a:buClr>
              <a:buSzPts val="1100"/>
              <a:buChar char="●"/>
            </a:pPr>
            <a:r>
              <a:rPr lang="en">
                <a:solidFill>
                  <a:schemeClr val="dk1"/>
                </a:solidFill>
                <a:latin typeface="Comfortaa"/>
                <a:ea typeface="Comfortaa"/>
                <a:cs typeface="Comfortaa"/>
                <a:sym typeface="Comfortaa"/>
              </a:rPr>
              <a:t>Before partitions: _______________________________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800"/>
              </a:spcBef>
              <a:spcAft>
                <a:spcPts val="0"/>
              </a:spcAft>
              <a:buClr>
                <a:schemeClr val="dk1"/>
              </a:buClr>
              <a:buSzPts val="1100"/>
              <a:buChar char="●"/>
            </a:pPr>
            <a:r>
              <a:rPr lang="en">
                <a:solidFill>
                  <a:schemeClr val="dk1"/>
                </a:solidFill>
                <a:latin typeface="Comfortaa"/>
                <a:ea typeface="Comfortaa"/>
                <a:cs typeface="Comfortaa"/>
                <a:sym typeface="Comfortaa"/>
              </a:rPr>
              <a:t>One partition: ___________________________________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800"/>
              </a:spcBef>
              <a:spcAft>
                <a:spcPts val="800"/>
              </a:spcAft>
              <a:buClr>
                <a:schemeClr val="dk1"/>
              </a:buClr>
              <a:buSzPts val="1100"/>
              <a:buFont typeface="Comfortaa"/>
              <a:buChar char="●"/>
            </a:pPr>
            <a:r>
              <a:rPr lang="en">
                <a:solidFill>
                  <a:schemeClr val="dk1"/>
                </a:solidFill>
                <a:latin typeface="Comfortaa"/>
                <a:ea typeface="Comfortaa"/>
                <a:cs typeface="Comfortaa"/>
                <a:sym typeface="Comfortaa"/>
              </a:rPr>
              <a:t>Two partitions: __________________________________</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2d72eac19b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2d72eac19b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The names of fractions generally come from ordinal numbers. What are the three exceptions?</a:t>
            </a:r>
            <a:r>
              <a:rPr b="1" lang="en">
                <a:solidFill>
                  <a:schemeClr val="dk1"/>
                </a:solidFill>
                <a:latin typeface="Comfortaa"/>
                <a:ea typeface="Comfortaa"/>
                <a:cs typeface="Comfortaa"/>
                <a:sym typeface="Comfortaa"/>
              </a:rPr>
              <a:t> </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1. 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2. 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3. 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t/>
            </a:r>
            <a:endParaRPr b="1" u="sng">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OTHER NOTES</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c5ae86c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c5ae86c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Eye with a slash = Slide[s] hidden during presentation</a:t>
            </a:r>
            <a:endParaRPr>
              <a:latin typeface="Comfortaa"/>
              <a:ea typeface="Comfortaa"/>
              <a:cs typeface="Comfortaa"/>
              <a:sym typeface="Comforta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2d72eac19b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2d72eac19b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u="sng">
                <a:solidFill>
                  <a:schemeClr val="dk1"/>
                </a:solidFill>
                <a:latin typeface="Comfortaa"/>
                <a:ea typeface="Comfortaa"/>
                <a:cs typeface="Comfortaa"/>
                <a:sym typeface="Comfortaa"/>
              </a:rPr>
              <a:t>FILL-IN-THE-BLANK</a:t>
            </a:r>
            <a:endParaRPr b="1" u="sng">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A unit fraction can be expressed with numbers using </a:t>
            </a:r>
            <a:r>
              <a:rPr i="1" lang="en">
                <a:solidFill>
                  <a:schemeClr val="dk1"/>
                </a:solidFill>
                <a:latin typeface="Comfortaa"/>
                <a:ea typeface="Comfortaa"/>
                <a:cs typeface="Comfortaa"/>
                <a:sym typeface="Comfortaa"/>
              </a:rPr>
              <a:t>fractional notation</a:t>
            </a:r>
            <a:r>
              <a:rPr lang="en">
                <a:solidFill>
                  <a:schemeClr val="dk1"/>
                </a:solidFill>
                <a:latin typeface="Comfortaa"/>
                <a:ea typeface="Comfortaa"/>
                <a:cs typeface="Comfortaa"/>
                <a:sym typeface="Comfortaa"/>
              </a:rPr>
              <a:t>. The names of the two numbers in a fraction</a:t>
            </a:r>
            <a:r>
              <a:rPr lang="en">
                <a:solidFill>
                  <a:schemeClr val="dk1"/>
                </a:solidFill>
                <a:latin typeface="Comfortaa"/>
                <a:ea typeface="Comfortaa"/>
                <a:cs typeface="Comfortaa"/>
                <a:sym typeface="Comfortaa"/>
              </a:rPr>
              <a:t> are (a) _________________  and (b) _______________________.</a:t>
            </a:r>
            <a:endParaRPr>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The ________________________ names the unit. </a:t>
            </a:r>
            <a:endParaRPr>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The ________________________ quantifies, or numbers, the unit.</a:t>
            </a:r>
            <a:endParaRPr>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A unit fraction’s </a:t>
            </a:r>
            <a:r>
              <a:rPr i="1" lang="en">
                <a:solidFill>
                  <a:schemeClr val="dk1"/>
                </a:solidFill>
                <a:latin typeface="Comfortaa"/>
                <a:ea typeface="Comfortaa"/>
                <a:cs typeface="Comfortaa"/>
                <a:sym typeface="Comfortaa"/>
              </a:rPr>
              <a:t>numerator</a:t>
            </a:r>
            <a:r>
              <a:rPr lang="en">
                <a:solidFill>
                  <a:schemeClr val="dk1"/>
                </a:solidFill>
                <a:latin typeface="Comfortaa"/>
                <a:ea typeface="Comfortaa"/>
                <a:cs typeface="Comfortaa"/>
                <a:sym typeface="Comfortaa"/>
              </a:rPr>
              <a:t> is always ____________.</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OTHER NOTES</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3f90f0d75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3f90f0d75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FILL-IN-THE-BLANK</a:t>
            </a:r>
            <a:endParaRPr b="1" u="sng">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Ukraine’s flag is composed of ________ (how many?) _______________ (name of unit).</a:t>
            </a:r>
            <a:endParaRPr>
              <a:solidFill>
                <a:schemeClr val="dk1"/>
              </a:solidFill>
              <a:latin typeface="Comfortaa"/>
              <a:ea typeface="Comfortaa"/>
              <a:cs typeface="Comfortaa"/>
              <a:sym typeface="Comfortaa"/>
            </a:endParaRPr>
          </a:p>
          <a:p>
            <a:pPr indent="0" lvl="0" marL="0" rtl="0" algn="l">
              <a:lnSpc>
                <a:spcPct val="200000"/>
              </a:lnSpc>
              <a:spcBef>
                <a:spcPts val="500"/>
              </a:spcBef>
              <a:spcAft>
                <a:spcPts val="0"/>
              </a:spcAft>
              <a:buNone/>
            </a:pPr>
            <a:r>
              <a:rPr lang="en">
                <a:solidFill>
                  <a:schemeClr val="dk1"/>
                </a:solidFill>
                <a:latin typeface="Comfortaa"/>
                <a:ea typeface="Comfortaa"/>
                <a:cs typeface="Comfortaa"/>
                <a:sym typeface="Comfortaa"/>
              </a:rPr>
              <a:t>Mauritius’ flag is composed of ________  _______________.</a:t>
            </a:r>
            <a:endParaRPr>
              <a:solidFill>
                <a:schemeClr val="dk1"/>
              </a:solidFill>
              <a:latin typeface="Comfortaa"/>
              <a:ea typeface="Comfortaa"/>
              <a:cs typeface="Comfortaa"/>
              <a:sym typeface="Comfortaa"/>
            </a:endParaRPr>
          </a:p>
          <a:p>
            <a:pPr indent="0" lvl="0" marL="0" rtl="0" algn="l">
              <a:lnSpc>
                <a:spcPct val="200000"/>
              </a:lnSpc>
              <a:spcBef>
                <a:spcPts val="500"/>
              </a:spcBef>
              <a:spcAft>
                <a:spcPts val="500"/>
              </a:spcAft>
              <a:buNone/>
            </a:pPr>
            <a:r>
              <a:rPr lang="en">
                <a:solidFill>
                  <a:schemeClr val="dk1"/>
                </a:solidFill>
                <a:latin typeface="Comfortaa"/>
                <a:ea typeface="Comfortaa"/>
                <a:cs typeface="Comfortaa"/>
                <a:sym typeface="Comfortaa"/>
              </a:rPr>
              <a:t>Armenia’s flag is composed of ________  _______________.</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33cdd1d25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33cdd1d25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chemeClr val="dk1"/>
                </a:solidFill>
                <a:latin typeface="Comfortaa"/>
                <a:ea typeface="Comfortaa"/>
                <a:cs typeface="Comfortaa"/>
                <a:sym typeface="Comfortaa"/>
              </a:rPr>
              <a:t>Write down your thoughts about what you’re seeing</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None/>
            </a:pPr>
            <a:r>
              <a:rPr lang="en">
                <a:solidFill>
                  <a:schemeClr val="dk1"/>
                </a:solidFill>
                <a:latin typeface="Comfortaa"/>
                <a:ea typeface="Comfortaa"/>
                <a:cs typeface="Comfortaa"/>
                <a:sym typeface="Comfortaa"/>
              </a:rPr>
              <a:t>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None/>
            </a:pPr>
            <a:r>
              <a:rPr lang="en">
                <a:solidFill>
                  <a:schemeClr val="dk1"/>
                </a:solidFill>
                <a:latin typeface="Comfortaa"/>
                <a:ea typeface="Comfortaa"/>
                <a:cs typeface="Comfortaa"/>
                <a:sym typeface="Comfortaa"/>
              </a:rPr>
              <a:t>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353c9d721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353c9d721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u="sng">
                <a:latin typeface="Comfortaa"/>
                <a:ea typeface="Comfortaa"/>
                <a:cs typeface="Comfortaa"/>
                <a:sym typeface="Comfortaa"/>
              </a:rPr>
              <a:t>T</a:t>
            </a:r>
            <a:r>
              <a:rPr b="1" lang="en" u="sng">
                <a:latin typeface="Comfortaa"/>
                <a:ea typeface="Comfortaa"/>
                <a:cs typeface="Comfortaa"/>
                <a:sym typeface="Comfortaa"/>
              </a:rPr>
              <a:t>he history of the Rainbow pride flag:</a:t>
            </a:r>
            <a:endParaRPr b="1" u="sng">
              <a:latin typeface="Comfortaa"/>
              <a:ea typeface="Comfortaa"/>
              <a:cs typeface="Comfortaa"/>
              <a:sym typeface="Comfortaa"/>
            </a:endParaRPr>
          </a:p>
          <a:p>
            <a:pPr indent="-109219" lvl="0" marL="182880" rtl="0" algn="l">
              <a:lnSpc>
                <a:spcPct val="150000"/>
              </a:lnSpc>
              <a:spcBef>
                <a:spcPts val="0"/>
              </a:spcBef>
              <a:spcAft>
                <a:spcPts val="0"/>
              </a:spcAft>
              <a:buSzPts val="1000"/>
              <a:buFont typeface="Comfortaa"/>
              <a:buChar char="❖"/>
            </a:pPr>
            <a:r>
              <a:rPr lang="en" sz="1000">
                <a:solidFill>
                  <a:schemeClr val="dk1"/>
                </a:solidFill>
                <a:highlight>
                  <a:schemeClr val="lt1"/>
                </a:highlight>
                <a:latin typeface="Comfortaa"/>
                <a:ea typeface="Comfortaa"/>
                <a:cs typeface="Comfortaa"/>
                <a:sym typeface="Comfortaa"/>
              </a:rPr>
              <a:t>Gilbert Baker designed t</a:t>
            </a:r>
            <a:r>
              <a:rPr lang="en" sz="1000">
                <a:highlight>
                  <a:srgbClr val="FFFFFF"/>
                </a:highlight>
                <a:latin typeface="Comfortaa"/>
                <a:ea typeface="Comfortaa"/>
                <a:cs typeface="Comfortaa"/>
                <a:sym typeface="Comfortaa"/>
              </a:rPr>
              <a:t>he first pride flag, which had ________ (how many?) colors. This flag’s fractional unit was _______________________.</a:t>
            </a:r>
            <a:endParaRPr sz="1000">
              <a:highlight>
                <a:srgbClr val="FFFFFF"/>
              </a:highlight>
              <a:latin typeface="Comfortaa"/>
              <a:ea typeface="Comfortaa"/>
              <a:cs typeface="Comfortaa"/>
              <a:sym typeface="Comfortaa"/>
            </a:endParaRPr>
          </a:p>
          <a:p>
            <a:pPr indent="-109219" lvl="0" marL="182880" rtl="0" algn="l">
              <a:lnSpc>
                <a:spcPct val="150000"/>
              </a:lnSpc>
              <a:spcBef>
                <a:spcPts val="0"/>
              </a:spcBef>
              <a:spcAft>
                <a:spcPts val="0"/>
              </a:spcAft>
              <a:buSzPts val="1000"/>
              <a:buFont typeface="Comfortaa"/>
              <a:buChar char="❖"/>
            </a:pPr>
            <a:r>
              <a:rPr lang="en" sz="1000">
                <a:highlight>
                  <a:srgbClr val="FFFFFF"/>
                </a:highlight>
                <a:latin typeface="Comfortaa"/>
                <a:ea typeface="Comfortaa"/>
                <a:cs typeface="Comfortaa"/>
                <a:sym typeface="Comfortaa"/>
              </a:rPr>
              <a:t>Pink was removed in 1979 because that color of fabric was not commonly found, which prevented the flag from being mass-produced. This meant that the flag now had __________ colors.</a:t>
            </a:r>
            <a:endParaRPr sz="1000">
              <a:highlight>
                <a:srgbClr val="FFFFFF"/>
              </a:highlight>
              <a:latin typeface="Comfortaa"/>
              <a:ea typeface="Comfortaa"/>
              <a:cs typeface="Comfortaa"/>
              <a:sym typeface="Comfortaa"/>
            </a:endParaRPr>
          </a:p>
          <a:p>
            <a:pPr indent="-109219" lvl="0" marL="182880" rtl="0" algn="l">
              <a:lnSpc>
                <a:spcPct val="150000"/>
              </a:lnSpc>
              <a:spcBef>
                <a:spcPts val="0"/>
              </a:spcBef>
              <a:spcAft>
                <a:spcPts val="0"/>
              </a:spcAft>
              <a:buSzPts val="1000"/>
              <a:buFont typeface="Comfortaa"/>
              <a:buChar char="❖"/>
            </a:pPr>
            <a:r>
              <a:rPr lang="en" sz="1000">
                <a:solidFill>
                  <a:schemeClr val="dk1"/>
                </a:solidFill>
                <a:highlight>
                  <a:schemeClr val="lt1"/>
                </a:highlight>
                <a:latin typeface="Comfortaa"/>
                <a:ea typeface="Comfortaa"/>
                <a:cs typeface="Comfortaa"/>
                <a:sym typeface="Comfortaa"/>
              </a:rPr>
              <a:t>To make the number of colors on the flag an even number again, </a:t>
            </a:r>
            <a:r>
              <a:rPr lang="en" sz="1000">
                <a:highlight>
                  <a:srgbClr val="FFFFFF"/>
                </a:highlight>
                <a:latin typeface="Comfortaa"/>
                <a:ea typeface="Comfortaa"/>
                <a:cs typeface="Comfortaa"/>
                <a:sym typeface="Comfortaa"/>
              </a:rPr>
              <a:t>the</a:t>
            </a:r>
            <a:r>
              <a:rPr lang="en" sz="1000">
                <a:highlight>
                  <a:srgbClr val="FFFFFF"/>
                </a:highlight>
                <a:latin typeface="Comfortaa"/>
                <a:ea typeface="Comfortaa"/>
                <a:cs typeface="Comfortaa"/>
                <a:sym typeface="Comfortaa"/>
              </a:rPr>
              <a:t> turquoise stripe was also removed, making each of the flag’s stripes cover one-____________ of the whole flag.</a:t>
            </a:r>
            <a:endParaRPr sz="1000">
              <a:highlight>
                <a:srgbClr val="FFFFFF"/>
              </a:highlight>
              <a:latin typeface="Comfortaa"/>
              <a:ea typeface="Comfortaa"/>
              <a:cs typeface="Comfortaa"/>
              <a:sym typeface="Comfortaa"/>
            </a:endParaRPr>
          </a:p>
          <a:p>
            <a:pPr indent="-109219" lvl="0" marL="182880" rtl="0" algn="l">
              <a:lnSpc>
                <a:spcPct val="150000"/>
              </a:lnSpc>
              <a:spcBef>
                <a:spcPts val="0"/>
              </a:spcBef>
              <a:spcAft>
                <a:spcPts val="0"/>
              </a:spcAft>
              <a:buSzPts val="1000"/>
              <a:buFont typeface="Comfortaa"/>
              <a:buChar char="❖"/>
            </a:pPr>
            <a:r>
              <a:rPr lang="en" sz="1000">
                <a:highlight>
                  <a:srgbClr val="FFFFFF"/>
                </a:highlight>
                <a:latin typeface="Comfortaa"/>
                <a:ea typeface="Comfortaa"/>
                <a:cs typeface="Comfortaa"/>
                <a:sym typeface="Comfortaa"/>
              </a:rPr>
              <a:t>The flag with these remaining colors (red, orange, yellow, green, blue, and purple) remains the most recognized Pride flag now. Each of the colors that remain take up </a:t>
            </a:r>
            <a:r>
              <a:rPr b="1" lang="en" sz="1000" u="sng">
                <a:highlight>
                  <a:srgbClr val="FFFFFF"/>
                </a:highlight>
                <a:latin typeface="Comfortaa"/>
                <a:ea typeface="Comfortaa"/>
                <a:cs typeface="Comfortaa"/>
                <a:sym typeface="Comfortaa"/>
              </a:rPr>
              <a:t>(more / less)</a:t>
            </a:r>
            <a:r>
              <a:rPr lang="en" sz="1000">
                <a:highlight>
                  <a:srgbClr val="FFFFFF"/>
                </a:highlight>
                <a:latin typeface="Comfortaa"/>
                <a:ea typeface="Comfortaa"/>
                <a:cs typeface="Comfortaa"/>
                <a:sym typeface="Comfortaa"/>
              </a:rPr>
              <a:t> space than they did on the original flag.</a:t>
            </a:r>
            <a:endParaRPr sz="1000">
              <a:highlight>
                <a:srgbClr val="FFFFFF"/>
              </a:highlight>
              <a:latin typeface="Comfortaa"/>
              <a:ea typeface="Comfortaa"/>
              <a:cs typeface="Comfortaa"/>
              <a:sym typeface="Comfortaa"/>
            </a:endParaRPr>
          </a:p>
          <a:p>
            <a:pPr indent="-109219" lvl="0" marL="182880" rtl="0" algn="l">
              <a:lnSpc>
                <a:spcPct val="150000"/>
              </a:lnSpc>
              <a:spcBef>
                <a:spcPts val="0"/>
              </a:spcBef>
              <a:spcAft>
                <a:spcPts val="500"/>
              </a:spcAft>
              <a:buSzPts val="1000"/>
              <a:buFont typeface="Comfortaa"/>
              <a:buChar char="❖"/>
            </a:pPr>
            <a:r>
              <a:rPr lang="en" sz="1000">
                <a:highlight>
                  <a:srgbClr val="FFFFFF"/>
                </a:highlight>
                <a:latin typeface="Comfortaa"/>
                <a:ea typeface="Comfortaa"/>
                <a:cs typeface="Comfortaa"/>
                <a:sym typeface="Comfortaa"/>
              </a:rPr>
              <a:t>The stripes on the Philadelphia Pride flag (released in 2017 that added black and brown) are the same size as the ones on which of the earlier Pride flags? __________________________________</a:t>
            </a:r>
            <a:endParaRPr sz="1000">
              <a:highlight>
                <a:srgbClr val="FFFFFF"/>
              </a:highlight>
              <a:latin typeface="Comfortaa"/>
              <a:ea typeface="Comfortaa"/>
              <a:cs typeface="Comfortaa"/>
              <a:sym typeface="Comforta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4949b4eac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4949b4eac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Comfortaa"/>
                <a:ea typeface="Comfortaa"/>
                <a:cs typeface="Comfortaa"/>
                <a:sym typeface="Comfortaa"/>
              </a:rPr>
              <a:t>National </a:t>
            </a:r>
            <a:r>
              <a:rPr b="1" lang="en" u="sng">
                <a:latin typeface="Comfortaa"/>
                <a:ea typeface="Comfortaa"/>
                <a:cs typeface="Comfortaa"/>
                <a:sym typeface="Comfortaa"/>
              </a:rPr>
              <a:t>flags</a:t>
            </a:r>
            <a:endParaRPr b="1" u="sng">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Thirds: __________________________________________________________________________________</a:t>
            </a:r>
            <a:endParaRPr>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halves: </a:t>
            </a:r>
            <a:r>
              <a:rPr lang="en">
                <a:solidFill>
                  <a:schemeClr val="dk1"/>
                </a:solidFill>
                <a:latin typeface="Comfortaa"/>
                <a:ea typeface="Comfortaa"/>
                <a:cs typeface="Comfortaa"/>
                <a:sym typeface="Comfortaa"/>
              </a:rPr>
              <a:t>__________________________________________________________________________________</a:t>
            </a:r>
            <a:endParaRPr>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fourths:</a:t>
            </a:r>
            <a:r>
              <a:rPr lang="en">
                <a:solidFill>
                  <a:schemeClr val="dk1"/>
                </a:solidFill>
                <a:latin typeface="Comfortaa"/>
                <a:ea typeface="Comfortaa"/>
                <a:cs typeface="Comfortaa"/>
                <a:sym typeface="Comfortaa"/>
              </a:rPr>
              <a:t> _________________________________________________________________________________</a:t>
            </a:r>
            <a:endParaRPr>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wholes:</a:t>
            </a:r>
            <a:r>
              <a:rPr i="1" lang="en">
                <a:latin typeface="Comfortaa"/>
                <a:ea typeface="Comfortaa"/>
                <a:cs typeface="Comfortaa"/>
                <a:sym typeface="Comfortaa"/>
              </a:rPr>
              <a:t> </a:t>
            </a:r>
            <a:r>
              <a:rPr lang="en">
                <a:solidFill>
                  <a:schemeClr val="dk1"/>
                </a:solidFill>
                <a:latin typeface="Comfortaa"/>
                <a:ea typeface="Comfortaa"/>
                <a:cs typeface="Comfortaa"/>
                <a:sym typeface="Comfortaa"/>
              </a:rPr>
              <a:t>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i="1" lang="en" sz="900">
                <a:solidFill>
                  <a:schemeClr val="dk1"/>
                </a:solidFill>
                <a:latin typeface="Comfortaa"/>
                <a:ea typeface="Comfortaa"/>
                <a:cs typeface="Comfortaa"/>
                <a:sym typeface="Comfortaa"/>
              </a:rPr>
              <a:t>Use this website to see all national flags: </a:t>
            </a:r>
            <a:r>
              <a:rPr i="1" lang="en" sz="900" u="sng">
                <a:solidFill>
                  <a:schemeClr val="hlink"/>
                </a:solidFill>
                <a:latin typeface="Comfortaa"/>
                <a:ea typeface="Comfortaa"/>
                <a:cs typeface="Comfortaa"/>
                <a:sym typeface="Comfortaa"/>
                <a:hlinkClick r:id="rId2"/>
              </a:rPr>
              <a:t>https://flagsworld.org/</a:t>
            </a:r>
            <a:endParaRPr b="1" i="1" u="sng">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t/>
            </a:r>
            <a:endParaRPr b="1" u="sng">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Pride</a:t>
            </a:r>
            <a:r>
              <a:rPr b="1" lang="en" u="sng">
                <a:solidFill>
                  <a:schemeClr val="dk1"/>
                </a:solidFill>
                <a:latin typeface="Comfortaa"/>
                <a:ea typeface="Comfortaa"/>
                <a:cs typeface="Comfortaa"/>
                <a:sym typeface="Comfortaa"/>
              </a:rPr>
              <a:t> flags</a:t>
            </a:r>
            <a:endParaRPr b="1" u="sng">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Clr>
                <a:schemeClr val="dk1"/>
              </a:buClr>
              <a:buSzPts val="1100"/>
              <a:buFont typeface="Arial"/>
              <a:buNone/>
            </a:pPr>
            <a:r>
              <a:rPr lang="en">
                <a:solidFill>
                  <a:schemeClr val="dk1"/>
                </a:solidFill>
                <a:latin typeface="Comfortaa"/>
                <a:ea typeface="Comfortaa"/>
                <a:cs typeface="Comfortaa"/>
                <a:sym typeface="Comfortaa"/>
              </a:rPr>
              <a:t>thirds:</a:t>
            </a:r>
            <a:r>
              <a:rPr i="1" lang="en">
                <a:solidFill>
                  <a:schemeClr val="dk1"/>
                </a:solidFill>
                <a:latin typeface="Comfortaa"/>
                <a:ea typeface="Comfortaa"/>
                <a:cs typeface="Comfortaa"/>
                <a:sym typeface="Comfortaa"/>
              </a:rPr>
              <a:t> </a:t>
            </a:r>
            <a:r>
              <a:rPr lang="en">
                <a:solidFill>
                  <a:schemeClr val="dk1"/>
                </a:solidFill>
                <a:latin typeface="Comfortaa"/>
                <a:ea typeface="Comfortaa"/>
                <a:cs typeface="Comfortaa"/>
                <a:sym typeface="Comfortaa"/>
              </a:rPr>
              <a:t>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None/>
            </a:pPr>
            <a:r>
              <a:rPr lang="en">
                <a:solidFill>
                  <a:schemeClr val="dk1"/>
                </a:solidFill>
                <a:latin typeface="Comfortaa"/>
                <a:ea typeface="Comfortaa"/>
                <a:cs typeface="Comfortaa"/>
                <a:sym typeface="Comfortaa"/>
              </a:rPr>
              <a:t>fourths:</a:t>
            </a:r>
            <a:r>
              <a:rPr i="1" lang="en">
                <a:solidFill>
                  <a:schemeClr val="dk1"/>
                </a:solidFill>
                <a:latin typeface="Comfortaa"/>
                <a:ea typeface="Comfortaa"/>
                <a:cs typeface="Comfortaa"/>
                <a:sym typeface="Comfortaa"/>
              </a:rPr>
              <a:t> </a:t>
            </a:r>
            <a:r>
              <a:rPr lang="en">
                <a:solidFill>
                  <a:schemeClr val="dk1"/>
                </a:solidFill>
                <a:latin typeface="Comfortaa"/>
                <a:ea typeface="Comfortaa"/>
                <a:cs typeface="Comfortaa"/>
                <a:sym typeface="Comfortaa"/>
              </a:rPr>
              <a:t>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None/>
            </a:pPr>
            <a:r>
              <a:rPr lang="en">
                <a:solidFill>
                  <a:schemeClr val="dk1"/>
                </a:solidFill>
                <a:latin typeface="Comfortaa"/>
                <a:ea typeface="Comfortaa"/>
                <a:cs typeface="Comfortaa"/>
                <a:sym typeface="Comfortaa"/>
              </a:rPr>
              <a:t>fifths: ____________________________________________________________________________________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None/>
            </a:pPr>
            <a:r>
              <a:rPr lang="en">
                <a:solidFill>
                  <a:schemeClr val="dk1"/>
                </a:solidFill>
                <a:latin typeface="Comfortaa"/>
                <a:ea typeface="Comfortaa"/>
                <a:cs typeface="Comfortaa"/>
                <a:sym typeface="Comfortaa"/>
              </a:rPr>
              <a:t>sixths: 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1000"/>
              </a:spcBef>
              <a:spcAft>
                <a:spcPts val="0"/>
              </a:spcAft>
              <a:buNone/>
            </a:pPr>
            <a:r>
              <a:rPr lang="en">
                <a:solidFill>
                  <a:schemeClr val="dk1"/>
                </a:solidFill>
                <a:latin typeface="Comfortaa"/>
                <a:ea typeface="Comfortaa"/>
                <a:cs typeface="Comfortaa"/>
                <a:sym typeface="Comfortaa"/>
              </a:rPr>
              <a:t>sevenths: ________________________________________________________________________________</a:t>
            </a:r>
            <a:endParaRPr>
              <a:latin typeface="Comfortaa"/>
              <a:ea typeface="Comfortaa"/>
              <a:cs typeface="Comfortaa"/>
              <a:sym typeface="Comfortaa"/>
            </a:endParaRPr>
          </a:p>
          <a:p>
            <a:pPr indent="0" lvl="0" marL="0" rtl="0" algn="l">
              <a:spcBef>
                <a:spcPts val="1000"/>
              </a:spcBef>
              <a:spcAft>
                <a:spcPts val="1000"/>
              </a:spcAft>
              <a:buNone/>
            </a:pPr>
            <a:r>
              <a:rPr i="1" lang="en" sz="900">
                <a:solidFill>
                  <a:schemeClr val="dk1"/>
                </a:solidFill>
                <a:latin typeface="Comfortaa"/>
                <a:ea typeface="Comfortaa"/>
                <a:cs typeface="Comfortaa"/>
                <a:sym typeface="Comfortaa"/>
              </a:rPr>
              <a:t>Pride flags: </a:t>
            </a:r>
            <a:r>
              <a:rPr i="1" lang="en" sz="900" u="sng">
                <a:solidFill>
                  <a:schemeClr val="hlink"/>
                </a:solidFill>
                <a:latin typeface="Comfortaa"/>
                <a:ea typeface="Comfortaa"/>
                <a:cs typeface="Comfortaa"/>
                <a:sym typeface="Comfortaa"/>
                <a:hlinkClick r:id="rId3"/>
              </a:rPr>
              <a:t>https://www.unco.edu/gender-sexuality-resource-center/resources/pride-flags.aspx</a:t>
            </a:r>
            <a:endParaRPr i="1" sz="900">
              <a:latin typeface="Comfortaa"/>
              <a:ea typeface="Comfortaa"/>
              <a:cs typeface="Comfortaa"/>
              <a:sym typeface="Comforta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32bfae24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32bfae24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u="sng">
                <a:latin typeface="Comfortaa"/>
                <a:ea typeface="Comfortaa"/>
                <a:cs typeface="Comfortaa"/>
                <a:sym typeface="Comfortaa"/>
              </a:rPr>
              <a:t>CHECKLIST:</a:t>
            </a:r>
            <a:endParaRPr b="1" sz="1200" u="sng">
              <a:latin typeface="Comfortaa"/>
              <a:ea typeface="Comfortaa"/>
              <a:cs typeface="Comfortaa"/>
              <a:sym typeface="Comfortaa"/>
            </a:endParaRPr>
          </a:p>
          <a:p>
            <a:pPr indent="0" lvl="0" marL="0" rtl="0" algn="l">
              <a:lnSpc>
                <a:spcPct val="115000"/>
              </a:lnSpc>
              <a:spcBef>
                <a:spcPts val="0"/>
              </a:spcBef>
              <a:spcAft>
                <a:spcPts val="0"/>
              </a:spcAft>
              <a:buNone/>
            </a:pPr>
            <a:r>
              <a:rPr lang="en">
                <a:latin typeface="Comfortaa"/>
                <a:ea typeface="Comfortaa"/>
                <a:cs typeface="Comfortaa"/>
                <a:sym typeface="Comfortaa"/>
              </a:rPr>
              <a:t>❐ pizza portions</a:t>
            </a:r>
            <a:endParaRPr>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 </a:t>
            </a:r>
            <a:r>
              <a:rPr lang="en">
                <a:latin typeface="Comfortaa"/>
                <a:ea typeface="Comfortaa"/>
                <a:cs typeface="Comfortaa"/>
                <a:sym typeface="Comfortaa"/>
              </a:rPr>
              <a:t>Pride flag stripes (sixths, sevenths, and eighths)</a:t>
            </a:r>
            <a:endParaRPr>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 </a:t>
            </a:r>
            <a:r>
              <a:rPr lang="en">
                <a:latin typeface="Comfortaa"/>
                <a:ea typeface="Comfortaa"/>
                <a:cs typeface="Comfortaa"/>
                <a:sym typeface="Comfortaa"/>
              </a:rPr>
              <a:t>flag fractional units</a:t>
            </a:r>
            <a:endParaRPr>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 </a:t>
            </a:r>
            <a:r>
              <a:rPr lang="en">
                <a:latin typeface="Comfortaa"/>
                <a:ea typeface="Comfortaa"/>
                <a:cs typeface="Comfortaa"/>
                <a:sym typeface="Comfortaa"/>
              </a:rPr>
              <a:t>naming a unit fraction</a:t>
            </a:r>
            <a:endParaRPr>
              <a:latin typeface="Comfortaa"/>
              <a:ea typeface="Comfortaa"/>
              <a:cs typeface="Comfortaa"/>
              <a:sym typeface="Comforta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31611584e1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31611584e1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2aedd77df4_164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2aedd77df4_164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MODELING </a:t>
            </a:r>
            <a:r>
              <a:rPr b="1" lang="en" u="sng">
                <a:solidFill>
                  <a:schemeClr val="dk1"/>
                </a:solidFill>
                <a:latin typeface="Comfortaa"/>
                <a:ea typeface="Comfortaa"/>
                <a:cs typeface="Comfortaa"/>
                <a:sym typeface="Comfortaa"/>
              </a:rPr>
              <a:t>CHECKLIST:</a:t>
            </a:r>
            <a:endParaRPr b="1" u="sng">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whole, shaded</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halves, one part shaded</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thirds, one part shaded</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labels</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
                <a:solidFill>
                  <a:schemeClr val="dk1"/>
                </a:solidFill>
                <a:latin typeface="Comfortaa"/>
                <a:ea typeface="Comfortaa"/>
                <a:cs typeface="Comfortaa"/>
                <a:sym typeface="Comfortaa"/>
              </a:rPr>
              <a:t>How does the size of the unit fraction change as we add more parts to the whole?</a:t>
            </a:r>
            <a:endParaRPr>
              <a:solidFill>
                <a:schemeClr val="dk1"/>
              </a:solidFill>
              <a:latin typeface="Comfortaa"/>
              <a:ea typeface="Comfortaa"/>
              <a:cs typeface="Comfortaa"/>
              <a:sym typeface="Comfortaa"/>
            </a:endParaRPr>
          </a:p>
          <a:p>
            <a:pPr indent="0" lvl="0" marL="0" rtl="0" algn="l">
              <a:spcBef>
                <a:spcPts val="1000"/>
              </a:spcBef>
              <a:spcAft>
                <a:spcPts val="100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5bedd58cb4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5bedd58cb4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dk1"/>
                </a:solidFill>
                <a:latin typeface="Comfortaa"/>
                <a:ea typeface="Comfortaa"/>
                <a:cs typeface="Comfortaa"/>
                <a:sym typeface="Comfortaa"/>
              </a:rPr>
              <a:t>Answer the questions, then discuss with a partner:</a:t>
            </a:r>
            <a:endParaRPr u="sng">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1. Where do you see fractions in this infographic?</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 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latin typeface="Comfortaa"/>
                <a:ea typeface="Comfortaa"/>
                <a:cs typeface="Comfortaa"/>
                <a:sym typeface="Comfortaa"/>
              </a:rPr>
              <a:t>2. What does this make you think about?</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 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3. Finish the sentence: </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“I wonder __________________________________________________________________.”</a:t>
            </a:r>
            <a:endParaRPr b="1">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42244bcf8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42244bcf8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dk1"/>
                </a:solidFill>
                <a:latin typeface="Comfortaa"/>
                <a:ea typeface="Comfortaa"/>
                <a:cs typeface="Comfortaa"/>
                <a:sym typeface="Comfortaa"/>
              </a:rPr>
              <a:t>STEPS</a:t>
            </a:r>
            <a:endParaRPr u="sng">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1. Draw a rectangle.</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2. Locate the denominator of the fraction.</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3. Partition the rectangle into that fraction’s unit (named by its denominator).</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4. Divide up the whole number into singles by using counters. (For example: the number 20 becomes 20 ones)</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5. Place one counter in each partitioned unit. Repeat until all counters are used.</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6. If the fraction is a unit fraction, count the number of counters in one of rectangle’s parts.</a:t>
            </a:r>
            <a:endParaRPr>
              <a:solidFill>
                <a:schemeClr val="dk1"/>
              </a:solidFill>
              <a:latin typeface="Comfortaa"/>
              <a:ea typeface="Comfortaa"/>
              <a:cs typeface="Comfortaa"/>
              <a:sym typeface="Comforta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ee227ab4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ee227ab4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Complete t</a:t>
            </a:r>
            <a:r>
              <a:rPr lang="en">
                <a:latin typeface="Comfortaa"/>
                <a:ea typeface="Comfortaa"/>
                <a:cs typeface="Comfortaa"/>
                <a:sym typeface="Comfortaa"/>
              </a:rPr>
              <a:t>hese independent mini-lessons if you need to!</a:t>
            </a:r>
            <a:endParaRPr>
              <a:latin typeface="Comfortaa"/>
              <a:ea typeface="Comfortaa"/>
              <a:cs typeface="Comfortaa"/>
              <a:sym typeface="Comforta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42244bcf8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42244bcf8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dk1"/>
                </a:solidFill>
                <a:latin typeface="Comfortaa"/>
                <a:ea typeface="Comfortaa"/>
                <a:cs typeface="Comfortaa"/>
                <a:sym typeface="Comfortaa"/>
              </a:rPr>
              <a:t>STEPS</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1. Locate the denominator of the fraction.</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2. Draw that many objects in a row.</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3. Continue drawing similar rows until your array contains the same number of objects as the whole number.</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4. If the fraction is a unit fraction, circle one of the columns.</a:t>
            </a:r>
            <a:endParaRPr>
              <a:solidFill>
                <a:schemeClr val="dk1"/>
              </a:solidFill>
              <a:latin typeface="Comfortaa"/>
              <a:ea typeface="Comfortaa"/>
              <a:cs typeface="Comfortaa"/>
              <a:sym typeface="Comforta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77db060ea8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77db060ea8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t/>
            </a:r>
            <a:endParaRPr i="1">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4555e2208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4555e2208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Answer the questions, then discuss with a partner:</a:t>
            </a:r>
            <a:endParaRPr b="1" u="sng">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1. Where do we see fractions in this infographic?</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 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latin typeface="Comfortaa"/>
                <a:ea typeface="Comfortaa"/>
                <a:cs typeface="Comfortaa"/>
                <a:sym typeface="Comfortaa"/>
              </a:rPr>
              <a:t>2. What does this make you think about?</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 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3. Finish the sentence: </a:t>
            </a:r>
            <a:endParaRPr>
              <a:solidFill>
                <a:schemeClr val="dk1"/>
              </a:solidFill>
              <a:latin typeface="Comfortaa"/>
              <a:ea typeface="Comfortaa"/>
              <a:cs typeface="Comfortaa"/>
              <a:sym typeface="Comfortaa"/>
            </a:endParaRPr>
          </a:p>
          <a:p>
            <a:pPr indent="0" lvl="0" marL="0" rtl="0" algn="l">
              <a:lnSpc>
                <a:spcPct val="115000"/>
              </a:lnSpc>
              <a:spcBef>
                <a:spcPts val="500"/>
              </a:spcBef>
              <a:spcAft>
                <a:spcPts val="500"/>
              </a:spcAft>
              <a:buClr>
                <a:schemeClr val="dk1"/>
              </a:buClr>
              <a:buSzPts val="1100"/>
              <a:buFont typeface="Arial"/>
              <a:buNone/>
            </a:pPr>
            <a:r>
              <a:rPr lang="en">
                <a:solidFill>
                  <a:schemeClr val="dk1"/>
                </a:solidFill>
                <a:latin typeface="Comfortaa"/>
                <a:ea typeface="Comfortaa"/>
                <a:cs typeface="Comfortaa"/>
                <a:sym typeface="Comfortaa"/>
              </a:rPr>
              <a:t>“I wonder __________________________________________________________________.”</a:t>
            </a:r>
            <a:endParaRPr i="1">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4555e2208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4555e2208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n">
                <a:solidFill>
                  <a:schemeClr val="dk1"/>
                </a:solidFill>
                <a:latin typeface="Comfortaa"/>
                <a:ea typeface="Comfortaa"/>
                <a:cs typeface="Comfortaa"/>
                <a:sym typeface="Comfortaa"/>
              </a:rPr>
              <a:t>The odds of becoming a millionaire, according to this infographic, for people who h</a:t>
            </a:r>
            <a:r>
              <a:rPr lang="en">
                <a:solidFill>
                  <a:schemeClr val="dk1"/>
                </a:solidFill>
                <a:latin typeface="Comfortaa"/>
                <a:ea typeface="Comfortaa"/>
                <a:cs typeface="Comfortaa"/>
                <a:sym typeface="Comfortaa"/>
              </a:rPr>
              <a:t>old a college degree are 1 in 6. That means that out of 30 people who hold a college degree, the odds are that five (5) of them will become millionaires.</a:t>
            </a:r>
            <a:endParaRPr>
              <a:solidFill>
                <a:schemeClr val="dk1"/>
              </a:solidFill>
              <a:latin typeface="Comfortaa"/>
              <a:ea typeface="Comfortaa"/>
              <a:cs typeface="Comfortaa"/>
              <a:sym typeface="Comforta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7a2d50bf4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7a2d50bf4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n">
                <a:solidFill>
                  <a:schemeClr val="dk1"/>
                </a:solidFill>
                <a:latin typeface="Comfortaa"/>
                <a:ea typeface="Comfortaa"/>
                <a:cs typeface="Comfortaa"/>
                <a:sym typeface="Comfortaa"/>
              </a:rPr>
              <a:t>The odds of becoming a millionaire, according to this infographic, for white and Asian Americans are 1 in 5. That means that out of 30 white or Asian people, the odds are that six (6) of them will become millionaires.</a:t>
            </a:r>
            <a:endParaRPr>
              <a:solidFill>
                <a:schemeClr val="dk1"/>
              </a:solidFill>
              <a:latin typeface="Comfortaa"/>
              <a:ea typeface="Comfortaa"/>
              <a:cs typeface="Comfortaa"/>
              <a:sym typeface="Comforta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7a2d50bf4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7a2d50bf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n">
                <a:solidFill>
                  <a:schemeClr val="dk1"/>
                </a:solidFill>
                <a:latin typeface="Comfortaa"/>
                <a:ea typeface="Comfortaa"/>
                <a:cs typeface="Comfortaa"/>
                <a:sym typeface="Comfortaa"/>
              </a:rPr>
              <a:t>The odds of becoming a millionaire, according to this infographic, for people who hold an advanced degree are 1 in 3. That means that out of 30 people that hold such a degree, the odds are that ten (10) of them will become millionaires.</a:t>
            </a:r>
            <a:endParaRPr>
              <a:solidFill>
                <a:schemeClr val="dk1"/>
              </a:solidFill>
              <a:latin typeface="Comfortaa"/>
              <a:ea typeface="Comfortaa"/>
              <a:cs typeface="Comfortaa"/>
              <a:sym typeface="Comforta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7a2d50bf4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17a2d50bf4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The odds of becoming a millionaire, according to this infographic, for people who are hispanic are 1 in 15.</a:t>
            </a:r>
            <a:endParaRPr>
              <a:solidFill>
                <a:schemeClr val="dk1"/>
              </a:solidFill>
              <a:latin typeface="Comfortaa"/>
              <a:ea typeface="Comfortaa"/>
              <a:cs typeface="Comfortaa"/>
              <a:sym typeface="Comfortaa"/>
            </a:endParaRPr>
          </a:p>
          <a:p>
            <a:pPr indent="0" lvl="0" marL="0" rtl="0" algn="l">
              <a:spcBef>
                <a:spcPts val="500"/>
              </a:spcBef>
              <a:spcAft>
                <a:spcPts val="1000"/>
              </a:spcAft>
              <a:buClr>
                <a:schemeClr val="dk1"/>
              </a:buClr>
              <a:buSzPts val="1100"/>
              <a:buFont typeface="Arial"/>
              <a:buNone/>
            </a:pPr>
            <a:r>
              <a:rPr lang="en">
                <a:solidFill>
                  <a:schemeClr val="dk1"/>
                </a:solidFill>
                <a:latin typeface="Comfortaa"/>
                <a:ea typeface="Comfortaa"/>
                <a:cs typeface="Comfortaa"/>
                <a:sym typeface="Comfortaa"/>
              </a:rPr>
              <a:t>Here are 30 coins arranged into 15 groups. We see that 1/15 of 30 is two. Of 30 people, odds are that two of them will become millionaires.</a:t>
            </a:r>
            <a:endParaRPr>
              <a:solidFill>
                <a:schemeClr val="dk1"/>
              </a:solidFill>
              <a:latin typeface="Comfortaa"/>
              <a:ea typeface="Comfortaa"/>
              <a:cs typeface="Comfortaa"/>
              <a:sym typeface="Comforta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365870067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365870067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OBJECTIVE #2</a:t>
            </a:r>
            <a:r>
              <a:rPr b="1" lang="en" u="sng">
                <a:solidFill>
                  <a:schemeClr val="dk1"/>
                </a:solidFill>
                <a:latin typeface="Comfortaa"/>
                <a:ea typeface="Comfortaa"/>
                <a:cs typeface="Comfortaa"/>
                <a:sym typeface="Comfortaa"/>
              </a:rPr>
              <a:t> CHECKLIST:</a:t>
            </a:r>
            <a:endParaRPr b="1" u="sng">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make equal parts out by drawing lines on a shape</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use modeling software</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partition a rectangle or circle into __ number of parts</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 find the fraction of a whole number by parting and counting counters</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353c9d721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1353c9d721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c4bd05681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c4bd05681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t/>
            </a:r>
            <a:endParaRPr>
              <a:latin typeface="Comfortaa"/>
              <a:ea typeface="Comfortaa"/>
              <a:cs typeface="Comfortaa"/>
              <a:sym typeface="Comforta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61417bd1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61417bd1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Reflection questions about s</a:t>
            </a:r>
            <a:r>
              <a:rPr b="1" lang="en" u="sng">
                <a:solidFill>
                  <a:schemeClr val="dk1"/>
                </a:solidFill>
                <a:latin typeface="Comfortaa"/>
                <a:ea typeface="Comfortaa"/>
                <a:cs typeface="Comfortaa"/>
                <a:sym typeface="Comfortaa"/>
              </a:rPr>
              <a:t>izing pie pieces: </a:t>
            </a:r>
            <a:endParaRPr b="1" u="sng">
              <a:solidFill>
                <a:schemeClr val="dk1"/>
              </a:solidFill>
              <a:latin typeface="Comfortaa"/>
              <a:ea typeface="Comfortaa"/>
              <a:cs typeface="Comfortaa"/>
              <a:sym typeface="Comfortaa"/>
            </a:endParaRPr>
          </a:p>
          <a:p>
            <a:pPr indent="-298450" lvl="0" marL="457200" rtl="0" algn="l">
              <a:lnSpc>
                <a:spcPct val="115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How did you get started?</a:t>
            </a:r>
            <a:endParaRPr>
              <a:solidFill>
                <a:schemeClr val="dk1"/>
              </a:solidFill>
              <a:latin typeface="Comfortaa"/>
              <a:ea typeface="Comfortaa"/>
              <a:cs typeface="Comfortaa"/>
              <a:sym typeface="Comfortaa"/>
            </a:endParaRPr>
          </a:p>
          <a:p>
            <a:pPr indent="-298450" lvl="0" marL="457200" rtl="0" algn="l">
              <a:lnSpc>
                <a:spcPct val="115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How did your approach (to cutting the pie) change as you went along? </a:t>
            </a:r>
            <a:endParaRPr>
              <a:solidFill>
                <a:schemeClr val="dk1"/>
              </a:solidFill>
              <a:latin typeface="Comfortaa"/>
              <a:ea typeface="Comfortaa"/>
              <a:cs typeface="Comfortaa"/>
              <a:sym typeface="Comfortaa"/>
            </a:endParaRPr>
          </a:p>
          <a:p>
            <a:pPr indent="-298450" lvl="0" marL="457200" rtl="0" algn="l">
              <a:lnSpc>
                <a:spcPct val="115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How did you know you were heading in the right direction? </a:t>
            </a:r>
            <a:endParaRPr>
              <a:solidFill>
                <a:schemeClr val="dk1"/>
              </a:solidFill>
              <a:latin typeface="Comfortaa"/>
              <a:ea typeface="Comfortaa"/>
              <a:cs typeface="Comfortaa"/>
              <a:sym typeface="Comfortaa"/>
            </a:endParaRPr>
          </a:p>
          <a:p>
            <a:pPr indent="-298450" lvl="0" marL="457200" rtl="0" algn="l">
              <a:lnSpc>
                <a:spcPct val="115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Which pie was more difficult to divide up, and why? </a:t>
            </a:r>
            <a:endParaRPr>
              <a:solidFill>
                <a:schemeClr val="dk1"/>
              </a:solidFill>
              <a:latin typeface="Comfortaa"/>
              <a:ea typeface="Comfortaa"/>
              <a:cs typeface="Comfortaa"/>
              <a:sym typeface="Comfortaa"/>
            </a:endParaRPr>
          </a:p>
          <a:p>
            <a:pPr indent="-298450" lvl="0" marL="457200" rtl="0" algn="l">
              <a:lnSpc>
                <a:spcPct val="115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How many people ended up with pie that was smaller than an evenly sliced piece? Larger?</a:t>
            </a:r>
            <a:endParaRPr>
              <a:solidFill>
                <a:schemeClr val="dk1"/>
              </a:solidFill>
              <a:latin typeface="Comfortaa"/>
              <a:ea typeface="Comfortaa"/>
              <a:cs typeface="Comfortaa"/>
              <a:sym typeface="Comforta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2a7715322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2a7715322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latin typeface="Comfortaa"/>
                <a:ea typeface="Comfortaa"/>
                <a:cs typeface="Comfortaa"/>
                <a:sym typeface="Comfortaa"/>
              </a:rPr>
              <a:t>The smallest of the shaded units above is ________</a:t>
            </a:r>
            <a:endParaRPr>
              <a:latin typeface="Comfortaa"/>
              <a:ea typeface="Comfortaa"/>
              <a:cs typeface="Comfortaa"/>
              <a:sym typeface="Comfortaa"/>
            </a:endParaRPr>
          </a:p>
          <a:p>
            <a:pPr indent="0" lvl="0" marL="0" rtl="0" algn="l">
              <a:lnSpc>
                <a:spcPct val="150000"/>
              </a:lnSpc>
              <a:spcBef>
                <a:spcPts val="0"/>
              </a:spcBef>
              <a:spcAft>
                <a:spcPts val="0"/>
              </a:spcAft>
              <a:buNone/>
            </a:pPr>
            <a:r>
              <a:rPr lang="en">
                <a:latin typeface="Comfortaa"/>
                <a:ea typeface="Comfortaa"/>
                <a:cs typeface="Comfortaa"/>
                <a:sym typeface="Comfortaa"/>
              </a:rPr>
              <a:t>The largest shaded unit is _______.</a:t>
            </a:r>
            <a:endParaRPr>
              <a:latin typeface="Comfortaa"/>
              <a:ea typeface="Comfortaa"/>
              <a:cs typeface="Comfortaa"/>
              <a:sym typeface="Comfortaa"/>
            </a:endParaRPr>
          </a:p>
          <a:p>
            <a:pPr indent="0" lvl="0" marL="0" rtl="0" algn="l">
              <a:lnSpc>
                <a:spcPct val="150000"/>
              </a:lnSpc>
              <a:spcBef>
                <a:spcPts val="0"/>
              </a:spcBef>
              <a:spcAft>
                <a:spcPts val="0"/>
              </a:spcAft>
              <a:buNone/>
            </a:pPr>
            <a:r>
              <a:rPr lang="en">
                <a:latin typeface="Comfortaa"/>
                <a:ea typeface="Comfortaa"/>
                <a:cs typeface="Comfortaa"/>
                <a:sym typeface="Comfortaa"/>
              </a:rPr>
              <a:t>The order of the fractions from smallest to largest is:   _______ , </a:t>
            </a:r>
            <a:r>
              <a:rPr lang="en">
                <a:solidFill>
                  <a:schemeClr val="dk1"/>
                </a:solidFill>
                <a:latin typeface="Comfortaa"/>
                <a:ea typeface="Comfortaa"/>
                <a:cs typeface="Comfortaa"/>
                <a:sym typeface="Comfortaa"/>
              </a:rPr>
              <a:t>_______ , and _______ .</a:t>
            </a:r>
            <a:endParaRPr>
              <a:solidFill>
                <a:schemeClr val="dk1"/>
              </a:solidFill>
              <a:latin typeface="Comfortaa"/>
              <a:ea typeface="Comfortaa"/>
              <a:cs typeface="Comfortaa"/>
              <a:sym typeface="Comfortaa"/>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The inequality expressing the order of the fractions from smallest to largest is   _______ &lt; _______ &lt; _______ .</a:t>
            </a:r>
            <a:endParaRPr>
              <a:solidFill>
                <a:schemeClr val="dk1"/>
              </a:solidFill>
              <a:latin typeface="Comfortaa"/>
              <a:ea typeface="Comfortaa"/>
              <a:cs typeface="Comfortaa"/>
              <a:sym typeface="Comforta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377b71bc2d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1377b71bc2d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OBJECTIVE 3 CHECKLIST:</a:t>
            </a:r>
            <a:endParaRPr b="1" u="sng">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compare fractions with modeling</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recognize a one unit fraction is smaller than another when it has a bigger denominator</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 choose a one unit fraction that is smaller than another</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7a2d50bf43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7a2d50bf43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[FOR STUDENTS WITH PAPER COPIES]</a:t>
            </a:r>
            <a:endParaRPr b="1">
              <a:latin typeface="Comfortaa"/>
              <a:ea typeface="Comfortaa"/>
              <a:cs typeface="Comfortaa"/>
              <a:sym typeface="Comfortaa"/>
            </a:endParaRPr>
          </a:p>
          <a:p>
            <a:pPr indent="0" lvl="0" marL="0" rtl="0" algn="l">
              <a:spcBef>
                <a:spcPts val="0"/>
              </a:spcBef>
              <a:spcAft>
                <a:spcPts val="0"/>
              </a:spcAft>
              <a:buNone/>
            </a:pPr>
            <a:r>
              <a:t/>
            </a:r>
            <a:endParaRPr b="1">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 splat - </a:t>
            </a:r>
            <a:r>
              <a:rPr lang="en" u="sng">
                <a:solidFill>
                  <a:schemeClr val="hlink"/>
                </a:solidFill>
                <a:latin typeface="Comfortaa"/>
                <a:ea typeface="Comfortaa"/>
                <a:cs typeface="Comfortaa"/>
                <a:sym typeface="Comfortaa"/>
                <a:hlinkClick r:id="rId2"/>
              </a:rPr>
              <a:t>https://www.sheppardsoftware.com/math/fractions/fractions-splat-game/</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Equal parts - </a:t>
            </a:r>
            <a:r>
              <a:rPr lang="en" u="sng">
                <a:solidFill>
                  <a:schemeClr val="hlink"/>
                </a:solidFill>
                <a:latin typeface="Comfortaa"/>
                <a:ea typeface="Comfortaa"/>
                <a:cs typeface="Comfortaa"/>
                <a:sym typeface="Comfortaa"/>
                <a:hlinkClick r:id="rId3"/>
              </a:rPr>
              <a:t>https://www.mathgames.com/skill/2.5-equal-parts</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Fractions of the shapes - </a:t>
            </a:r>
            <a:r>
              <a:rPr lang="en" u="sng">
                <a:solidFill>
                  <a:schemeClr val="hlink"/>
                </a:solidFill>
                <a:latin typeface="Comfortaa"/>
                <a:ea typeface="Comfortaa"/>
                <a:cs typeface="Comfortaa"/>
                <a:sym typeface="Comfortaa"/>
                <a:hlinkClick r:id="rId4"/>
              </a:rPr>
              <a:t>https://www.mathgames.com/skill/2.6-identify-fractions-of-shapes</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Fractions up to one-fourth - </a:t>
            </a:r>
            <a:r>
              <a:rPr lang="en" u="sng">
                <a:solidFill>
                  <a:schemeClr val="hlink"/>
                </a:solidFill>
                <a:latin typeface="Comfortaa"/>
                <a:ea typeface="Comfortaa"/>
                <a:cs typeface="Comfortaa"/>
                <a:sym typeface="Comfortaa"/>
                <a:hlinkClick r:id="rId5"/>
              </a:rPr>
              <a:t>https://www.mathgames.com/skill/2.7-identify-fractions-up-to-fourths</a:t>
            </a:r>
            <a:endParaRPr>
              <a:solidFill>
                <a:schemeClr val="dk1"/>
              </a:solidFill>
              <a:latin typeface="Comfortaa"/>
              <a:ea typeface="Comfortaa"/>
              <a:cs typeface="Comfortaa"/>
              <a:sym typeface="Comforta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14555e2208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14555e2208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mfortaa"/>
                <a:ea typeface="Comfortaa"/>
                <a:cs typeface="Comfortaa"/>
                <a:sym typeface="Comfortaa"/>
              </a:rPr>
              <a:t>[FOR STUDENTS WITH DIGITAL COPIES]</a:t>
            </a:r>
            <a:endParaRPr b="1">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a:solidFill>
                <a:schemeClr val="dk1"/>
              </a:solidFill>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 splat - </a:t>
            </a:r>
            <a:r>
              <a:rPr lang="en" u="sng">
                <a:solidFill>
                  <a:schemeClr val="hlink"/>
                </a:solidFill>
                <a:latin typeface="Comfortaa"/>
                <a:ea typeface="Comfortaa"/>
                <a:cs typeface="Comfortaa"/>
                <a:sym typeface="Comfortaa"/>
                <a:hlinkClick r:id="rId2"/>
              </a:rPr>
              <a:t>https://www.sheppardsoftware.com/math/fractions/fractions-splat-game/</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Equal parts - </a:t>
            </a:r>
            <a:r>
              <a:rPr lang="en" u="sng">
                <a:solidFill>
                  <a:schemeClr val="hlink"/>
                </a:solidFill>
                <a:latin typeface="Comfortaa"/>
                <a:ea typeface="Comfortaa"/>
                <a:cs typeface="Comfortaa"/>
                <a:sym typeface="Comfortaa"/>
                <a:hlinkClick r:id="rId3"/>
              </a:rPr>
              <a:t>https://www.mathgames.com/skill/2.5-equal-parts</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Fractions of the shapes - </a:t>
            </a:r>
            <a:r>
              <a:rPr lang="en" u="sng">
                <a:solidFill>
                  <a:schemeClr val="hlink"/>
                </a:solidFill>
                <a:latin typeface="Comfortaa"/>
                <a:ea typeface="Comfortaa"/>
                <a:cs typeface="Comfortaa"/>
                <a:sym typeface="Comfortaa"/>
                <a:hlinkClick r:id="rId4"/>
              </a:rPr>
              <a:t>https://www.mathgames.com/skill/2.6-identify-fractions-of-shapes</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Fractions up to one-fourth - </a:t>
            </a:r>
            <a:r>
              <a:rPr lang="en" u="sng">
                <a:solidFill>
                  <a:schemeClr val="hlink"/>
                </a:solidFill>
                <a:latin typeface="Comfortaa"/>
                <a:ea typeface="Comfortaa"/>
                <a:cs typeface="Comfortaa"/>
                <a:sym typeface="Comfortaa"/>
                <a:hlinkClick r:id="rId5"/>
              </a:rPr>
              <a:t>https://www.mathgames.com/skill/2.7-identify-fractions-up-to-fourths</a:t>
            </a:r>
            <a:endParaRPr>
              <a:solidFill>
                <a:schemeClr val="dk1"/>
              </a:solidFill>
              <a:latin typeface="Comfortaa"/>
              <a:ea typeface="Comfortaa"/>
              <a:cs typeface="Comfortaa"/>
              <a:sym typeface="Comforta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4555e2208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4555e2208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3f833e5174_0_2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3f833e5174_0_2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Comfortaa"/>
                <a:ea typeface="Comfortaa"/>
                <a:cs typeface="Comfortaa"/>
                <a:sym typeface="Comfortaa"/>
              </a:rPr>
              <a:t>How to</a:t>
            </a:r>
            <a:r>
              <a:rPr lang="en">
                <a:latin typeface="Comfortaa"/>
                <a:ea typeface="Comfortaa"/>
                <a:cs typeface="Comfortaa"/>
                <a:sym typeface="Comfortaa"/>
              </a:rPr>
              <a:t>: </a:t>
            </a:r>
            <a:endParaRPr>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a:latin typeface="Comfortaa"/>
                <a:ea typeface="Comfortaa"/>
                <a:cs typeface="Comfortaa"/>
                <a:sym typeface="Comfortaa"/>
              </a:rPr>
              <a:t>Write the correct word in the blanks of the statements. The statements are about the fraction 1/2.</a:t>
            </a:r>
            <a:endParaRPr>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3f833e5174_0_2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13f833e5174_0_2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mfortaa"/>
                <a:ea typeface="Comfortaa"/>
                <a:cs typeface="Comfortaa"/>
                <a:sym typeface="Comfortaa"/>
              </a:rPr>
              <a:t>How to</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1. Draw with pen and paper, use a modeling software, or edit this slide to demonstrate how to partition the following shapes into the number of equal parts shown by the fractions’ denominators (to the right). </a:t>
            </a:r>
            <a:endParaRPr>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2. Then, complete the written expression to express the value of one of those parts.</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5feab051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15feab051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mfortaa"/>
                <a:ea typeface="Comfortaa"/>
                <a:cs typeface="Comfortaa"/>
                <a:sym typeface="Comfortaa"/>
              </a:rPr>
              <a:t>How to</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lang="en">
                <a:solidFill>
                  <a:schemeClr val="dk1"/>
                </a:solidFill>
                <a:latin typeface="Comfortaa"/>
                <a:ea typeface="Comfortaa"/>
                <a:cs typeface="Comfortaa"/>
                <a:sym typeface="Comfortaa"/>
              </a:rPr>
              <a:t>Order the fractions from smallest to largest, placing the smallest unit fractions on the left and the greatest on the right.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3bba3a7d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3bba3a7d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latin typeface="Comfortaa"/>
                <a:ea typeface="Comfortaa"/>
                <a:cs typeface="Comfortaa"/>
                <a:sym typeface="Comfortaa"/>
              </a:rPr>
              <a:t>Explanation of GOLD slides:</a:t>
            </a:r>
            <a:endParaRPr u="sng">
              <a:solidFill>
                <a:schemeClr val="dk1"/>
              </a:solidFill>
              <a:latin typeface="Comfortaa"/>
              <a:ea typeface="Comfortaa"/>
              <a:cs typeface="Comfortaa"/>
              <a:sym typeface="Comfortaa"/>
            </a:endParaRPr>
          </a:p>
          <a:p>
            <a:pPr indent="0" lvl="0" marL="0" rtl="0" algn="l">
              <a:spcBef>
                <a:spcPts val="400"/>
              </a:spcBef>
              <a:spcAft>
                <a:spcPts val="0"/>
              </a:spcAft>
              <a:buNone/>
            </a:pPr>
            <a:r>
              <a:rPr lang="en">
                <a:solidFill>
                  <a:schemeClr val="dk1"/>
                </a:solidFill>
                <a:latin typeface="Comfortaa"/>
                <a:ea typeface="Comfortaa"/>
                <a:cs typeface="Comfortaa"/>
                <a:sym typeface="Comfortaa"/>
              </a:rPr>
              <a:t>  </a:t>
            </a:r>
            <a:r>
              <a:rPr lang="en">
                <a:solidFill>
                  <a:schemeClr val="dk1"/>
                </a:solidFill>
                <a:latin typeface="Comfortaa"/>
                <a:ea typeface="Comfortaa"/>
                <a:cs typeface="Comfortaa"/>
                <a:sym typeface="Comfortaa"/>
              </a:rPr>
              <a:t>Irish myth says that if you get to the end of a rainbow, you will find a pot of gold. Leprechaun folklore has withstood the test of time, and it’s easy to see why: the trope is fun, light-hearted, and can be understood and appreciated by most people. Plus, everyone loves rainbows!</a:t>
            </a:r>
            <a:endParaRPr>
              <a:solidFill>
                <a:schemeClr val="dk1"/>
              </a:solidFill>
              <a:latin typeface="Comfortaa"/>
              <a:ea typeface="Comfortaa"/>
              <a:cs typeface="Comfortaa"/>
              <a:sym typeface="Comfortaa"/>
            </a:endParaRPr>
          </a:p>
          <a:p>
            <a:pPr indent="0" lvl="0" marL="0" rtl="0" algn="l">
              <a:spcBef>
                <a:spcPts val="1000"/>
              </a:spcBef>
              <a:spcAft>
                <a:spcPts val="0"/>
              </a:spcAft>
              <a:buNone/>
            </a:pPr>
            <a:r>
              <a:rPr lang="en">
                <a:solidFill>
                  <a:schemeClr val="dk1"/>
                </a:solidFill>
                <a:latin typeface="Comfortaa"/>
                <a:ea typeface="Comfortaa"/>
                <a:cs typeface="Comfortaa"/>
                <a:sym typeface="Comfortaa"/>
              </a:rPr>
              <a:t>  Chasing a rainbow in search of gold has become a universal symbol of what it means to pursue something. Humans tend to be chasers by nature. Sometimes, the pursuit is not out of a genuine desire for the eyed prize, but simply for </a:t>
            </a:r>
            <a:r>
              <a:rPr i="1" lang="en">
                <a:solidFill>
                  <a:schemeClr val="dk1"/>
                </a:solidFill>
                <a:latin typeface="Comfortaa"/>
                <a:ea typeface="Comfortaa"/>
                <a:cs typeface="Comfortaa"/>
                <a:sym typeface="Comfortaa"/>
              </a:rPr>
              <a:t>the pursuit itself, </a:t>
            </a:r>
            <a:r>
              <a:rPr lang="en">
                <a:solidFill>
                  <a:schemeClr val="dk1"/>
                </a:solidFill>
                <a:latin typeface="Comfortaa"/>
                <a:ea typeface="Comfortaa"/>
                <a:cs typeface="Comfortaa"/>
                <a:sym typeface="Comfortaa"/>
              </a:rPr>
              <a:t>to have something to work toward and to experience the wonder of figuring something out. </a:t>
            </a:r>
            <a:endParaRPr>
              <a:solidFill>
                <a:schemeClr val="dk1"/>
              </a:solidFill>
              <a:latin typeface="Comfortaa"/>
              <a:ea typeface="Comfortaa"/>
              <a:cs typeface="Comfortaa"/>
              <a:sym typeface="Comfortaa"/>
            </a:endParaRPr>
          </a:p>
          <a:p>
            <a:pPr indent="0" lvl="0" marL="0" rtl="0" algn="l">
              <a:spcBef>
                <a:spcPts val="1000"/>
              </a:spcBef>
              <a:spcAft>
                <a:spcPts val="1000"/>
              </a:spcAft>
              <a:buNone/>
            </a:pPr>
            <a:r>
              <a:rPr lang="en">
                <a:solidFill>
                  <a:schemeClr val="dk1"/>
                </a:solidFill>
                <a:latin typeface="Comfortaa"/>
                <a:ea typeface="Comfortaa"/>
                <a:cs typeface="Comfortaa"/>
                <a:sym typeface="Comfortaa"/>
              </a:rPr>
              <a:t>  In life, we never actually know whether our current pursuit will result in what we want. That’s why we should view the time and energy spent working towards our goals as opportunities to </a:t>
            </a:r>
            <a:r>
              <a:rPr i="1" lang="en">
                <a:solidFill>
                  <a:schemeClr val="dk1"/>
                </a:solidFill>
                <a:latin typeface="Comfortaa"/>
                <a:ea typeface="Comfortaa"/>
                <a:cs typeface="Comfortaa"/>
                <a:sym typeface="Comfortaa"/>
              </a:rPr>
              <a:t>learn</a:t>
            </a:r>
            <a:r>
              <a:rPr lang="en">
                <a:solidFill>
                  <a:schemeClr val="dk1"/>
                </a:solidFill>
                <a:latin typeface="Comfortaa"/>
                <a:ea typeface="Comfortaa"/>
                <a:cs typeface="Comfortaa"/>
                <a:sym typeface="Comfortaa"/>
              </a:rPr>
              <a:t>. T</a:t>
            </a:r>
            <a:r>
              <a:rPr lang="en">
                <a:solidFill>
                  <a:schemeClr val="dk1"/>
                </a:solidFill>
                <a:latin typeface="Comfortaa"/>
                <a:ea typeface="Comfortaa"/>
                <a:cs typeface="Comfortaa"/>
                <a:sym typeface="Comfortaa"/>
              </a:rPr>
              <a:t>ime spent pursuing knowledge is never wasted; knowledge is a tool that can’t be taken away.</a:t>
            </a:r>
            <a:r>
              <a:rPr lang="en">
                <a:solidFill>
                  <a:schemeClr val="dk1"/>
                </a:solidFill>
                <a:latin typeface="Comfortaa"/>
                <a:ea typeface="Comfortaa"/>
                <a:cs typeface="Comfortaa"/>
                <a:sym typeface="Comfortaa"/>
              </a:rPr>
              <a:t> Many of our pursuits in class end in a nice, neat answer. Sometimes, though, we get an answer that sends us on another chase. Further still, some pursuits have no end at all, which makes the experience the treasure itself. To guarantee that you will always find your “gold”, it is best to look for knowledge rather than an answer. Be </a:t>
            </a:r>
            <a:r>
              <a:rPr lang="en">
                <a:solidFill>
                  <a:schemeClr val="dk1"/>
                </a:solidFill>
                <a:latin typeface="Comfortaa"/>
                <a:ea typeface="Comfortaa"/>
                <a:cs typeface="Comfortaa"/>
                <a:sym typeface="Comfortaa"/>
              </a:rPr>
              <a:t>open-minded, flexible, and willing to learn, unlearn, and relearn.</a:t>
            </a:r>
            <a:endParaRPr>
              <a:latin typeface="Comfortaa"/>
              <a:ea typeface="Comfortaa"/>
              <a:cs typeface="Comfortaa"/>
              <a:sym typeface="Comfortaa"/>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b97375ea6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1b97375ea6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dk1"/>
                </a:solidFill>
              </a:rPr>
              <a:t>Text from “Marketing Misunderstanding” slides:</a:t>
            </a:r>
            <a:endParaRPr b="1">
              <a:solidFill>
                <a:schemeClr val="dk1"/>
              </a:solidFill>
            </a:endParaRPr>
          </a:p>
          <a:p>
            <a:pPr indent="0" lvl="0" marL="0" rtl="0" algn="l">
              <a:lnSpc>
                <a:spcPct val="150000"/>
              </a:lnSpc>
              <a:spcBef>
                <a:spcPts val="400"/>
              </a:spcBef>
              <a:spcAft>
                <a:spcPts val="0"/>
              </a:spcAft>
              <a:buNone/>
            </a:pPr>
            <a:r>
              <a:rPr i="1" lang="en">
                <a:solidFill>
                  <a:schemeClr val="dk1"/>
                </a:solidFill>
                <a:latin typeface="Comfortaa"/>
                <a:ea typeface="Comfortaa"/>
                <a:cs typeface="Comfortaa"/>
                <a:sym typeface="Comfortaa"/>
              </a:rPr>
              <a:t>Slide 1:</a:t>
            </a:r>
            <a:endParaRPr i="1">
              <a:solidFill>
                <a:schemeClr val="dk1"/>
              </a:solidFill>
              <a:latin typeface="Comfortaa"/>
              <a:ea typeface="Comfortaa"/>
              <a:cs typeface="Comfortaa"/>
              <a:sym typeface="Comfortaa"/>
            </a:endParaRPr>
          </a:p>
          <a:p>
            <a:pPr indent="0" lvl="0" marL="0" rtl="0" algn="l">
              <a:lnSpc>
                <a:spcPct val="100000"/>
              </a:lnSpc>
              <a:spcBef>
                <a:spcPts val="400"/>
              </a:spcBef>
              <a:spcAft>
                <a:spcPts val="0"/>
              </a:spcAft>
              <a:buNone/>
            </a:pPr>
            <a:r>
              <a:rPr lang="en">
                <a:solidFill>
                  <a:schemeClr val="dk1"/>
                </a:solidFill>
                <a:latin typeface="Comfortaa"/>
                <a:ea typeface="Comfortaa"/>
                <a:cs typeface="Comfortaa"/>
                <a:sym typeface="Comfortaa"/>
              </a:rPr>
              <a:t>This is a true story, starring A&amp;W and McDonalds restaurant chains.</a:t>
            </a:r>
            <a:endParaRPr>
              <a:solidFill>
                <a:schemeClr val="dk1"/>
              </a:solidFill>
              <a:latin typeface="Comfortaa"/>
              <a:ea typeface="Comfortaa"/>
              <a:cs typeface="Comfortaa"/>
              <a:sym typeface="Comfortaa"/>
            </a:endParaRPr>
          </a:p>
          <a:p>
            <a:pPr indent="0" lvl="0" marL="0" rtl="0" algn="l">
              <a:lnSpc>
                <a:spcPct val="100000"/>
              </a:lnSpc>
              <a:spcBef>
                <a:spcPts val="400"/>
              </a:spcBef>
              <a:spcAft>
                <a:spcPts val="0"/>
              </a:spcAft>
              <a:buNone/>
            </a:pPr>
            <a:r>
              <a:rPr lang="en">
                <a:solidFill>
                  <a:schemeClr val="dk1"/>
                </a:solidFill>
                <a:latin typeface="Comfortaa"/>
                <a:ea typeface="Comfortaa"/>
                <a:cs typeface="Comfortaa"/>
                <a:sym typeface="Comfortaa"/>
              </a:rPr>
              <a:t>In the 1980s, McDonalds had been enjoying success with their larger-than-life burger called the Quarter Pounder. To nobody’s surprise, it had been very successful in the American markets since its debut in the early 70s. So much so that another chain decided to try to compete.</a:t>
            </a:r>
            <a:endParaRPr i="1">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i="1" lang="en">
                <a:solidFill>
                  <a:schemeClr val="dk1"/>
                </a:solidFill>
                <a:latin typeface="Comfortaa"/>
                <a:ea typeface="Comfortaa"/>
                <a:cs typeface="Comfortaa"/>
                <a:sym typeface="Comfortaa"/>
              </a:rPr>
              <a:t>Slide 3:</a:t>
            </a:r>
            <a:endParaRPr i="1">
              <a:solidFill>
                <a:schemeClr val="dk1"/>
              </a:solidFill>
              <a:latin typeface="Comfortaa"/>
              <a:ea typeface="Comfortaa"/>
              <a:cs typeface="Comfortaa"/>
              <a:sym typeface="Comfortaa"/>
            </a:endParaRPr>
          </a:p>
          <a:p>
            <a:pPr indent="0" lvl="0" marL="0" rtl="0" algn="l">
              <a:spcBef>
                <a:spcPts val="400"/>
              </a:spcBef>
              <a:spcAft>
                <a:spcPts val="0"/>
              </a:spcAft>
              <a:buNone/>
            </a:pPr>
            <a:r>
              <a:rPr lang="en">
                <a:solidFill>
                  <a:schemeClr val="dk1"/>
                </a:solidFill>
                <a:latin typeface="Montserrat"/>
                <a:ea typeface="Montserrat"/>
                <a:cs typeface="Montserrat"/>
                <a:sym typeface="Montserrat"/>
              </a:rPr>
              <a:t>In the 1980s, A. Alfred Taubman had just bought A&amp;W, a direct competitor of McDonalds. Seeing the success that McDonalds was having with their QP burger, Taubman decided to compete. A&amp;W released their Third-of-a-Pound Burger.</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Slide 4:</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Taubman put full effort into setting the TPB up for success. At ⅓ of a pound, the TPB was bigger and even outperformed the QP in blind taste tests. </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rPr lang="en">
                <a:solidFill>
                  <a:schemeClr val="dk1"/>
                </a:solidFill>
                <a:latin typeface="Montserrat"/>
                <a:ea typeface="Montserrat"/>
                <a:cs typeface="Montserrat"/>
                <a:sym typeface="Montserrat"/>
              </a:rPr>
              <a:t>A&amp;W matched the price of their competitor’s sandwich and promoted their new product heavily with a campaign entitled “Third Is the Word.” </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rPr lang="en">
                <a:solidFill>
                  <a:schemeClr val="dk1"/>
                </a:solidFill>
                <a:latin typeface="Montserrat"/>
                <a:ea typeface="Montserrat"/>
                <a:cs typeface="Montserrat"/>
                <a:sym typeface="Montserrat"/>
              </a:rPr>
              <a:t>A&amp;W’s TPB had all the ingredients for success.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Slide 5:</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And it was an epic failure. </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A&amp;W’s sandwich was anything BUT successful. The reception was cold and the exact opposite reaction that Taubman had planned for.</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The businessman was puzzled.</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rPr lang="en">
                <a:solidFill>
                  <a:schemeClr val="dk1"/>
                </a:solidFill>
                <a:latin typeface="Montserrat"/>
                <a:ea typeface="Montserrat"/>
                <a:cs typeface="Montserrat"/>
                <a:sym typeface="Montserrat"/>
              </a:rPr>
              <a:t>Slide 6:</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rPr lang="en">
                <a:solidFill>
                  <a:schemeClr val="dk1"/>
                </a:solidFill>
                <a:latin typeface="Montserrat"/>
                <a:ea typeface="Montserrat"/>
                <a:cs typeface="Montserrat"/>
                <a:sym typeface="Montserrat"/>
              </a:rPr>
              <a:t>He wanted to know WHY customers were not crazy about his sandwich!</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So, he hired a research firm to investigate…</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Slide 7:</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The research company got to work. One of the efforts used to collect data was focus groups, wherein lay the answers A&amp;W was looking for.</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Many customers in these focus groups, even those who preferred the taste of A&amp;W’s product, expressed the same general concern about the product: "Why should I pay the same amount for only a third-pound of meat when I could get a quarter-pound at the other place?"</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In other words, customers thought that 1/4 of a pound of meat was larger than 1/3.</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Slide 8:</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[Meme] I was never in this for the money.</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But it turns out that the money was an absolute necessity for me.</a:t>
            </a:r>
            <a:endParaRPr>
              <a:solidFill>
                <a:schemeClr val="dk1"/>
              </a:solidFill>
              <a:latin typeface="Montserrat"/>
              <a:ea typeface="Montserrat"/>
              <a:cs typeface="Montserrat"/>
              <a:sym typeface="Montserrat"/>
            </a:endParaRPr>
          </a:p>
          <a:p>
            <a:pPr indent="0" lvl="0" marL="0" rtl="0" algn="l">
              <a:spcBef>
                <a:spcPts val="600"/>
              </a:spcBef>
              <a:spcAft>
                <a:spcPts val="0"/>
              </a:spcAft>
              <a:buNone/>
            </a:pPr>
            <a:r>
              <a:rPr lang="en">
                <a:solidFill>
                  <a:schemeClr val="dk1"/>
                </a:solidFill>
                <a:latin typeface="Montserrat"/>
                <a:ea typeface="Montserrat"/>
                <a:cs typeface="Montserrat"/>
                <a:sym typeface="Montserrat"/>
              </a:rPr>
              <a:t>Slide 9: </a:t>
            </a:r>
            <a:endParaRPr>
              <a:solidFill>
                <a:schemeClr val="dk1"/>
              </a:solidFill>
              <a:latin typeface="Montserrat"/>
              <a:ea typeface="Montserrat"/>
              <a:cs typeface="Montserrat"/>
              <a:sym typeface="Montserrat"/>
            </a:endParaRPr>
          </a:p>
          <a:p>
            <a:pPr indent="0" lvl="0" marL="0" rtl="0" algn="l">
              <a:spcBef>
                <a:spcPts val="600"/>
              </a:spcBef>
              <a:spcAft>
                <a:spcPts val="600"/>
              </a:spcAft>
              <a:buClr>
                <a:schemeClr val="dk1"/>
              </a:buClr>
              <a:buSzPts val="1100"/>
              <a:buFont typeface="Arial"/>
              <a:buNone/>
            </a:pPr>
            <a:r>
              <a:rPr lang="en">
                <a:solidFill>
                  <a:schemeClr val="dk1"/>
                </a:solidFill>
                <a:latin typeface="Montserrat"/>
                <a:ea typeface="Montserrat"/>
                <a:cs typeface="Montserrat"/>
                <a:sym typeface="Montserrat"/>
              </a:rPr>
              <a:t>A&amp;W’s “Third is the Word” campaign was so poorly received that this campaign is now seen as one of the biggest flops in marketing history.</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fdbf2d5d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fdbf2d5d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377b71bc2d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1377b71bc2d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How did A&amp;W communicate to the public? And, what were their direct or indirect messages? </a:t>
            </a:r>
            <a:r>
              <a:rPr i="1" lang="en">
                <a:solidFill>
                  <a:schemeClr val="dk1"/>
                </a:solidFill>
                <a:latin typeface="Comfortaa"/>
                <a:ea typeface="Comfortaa"/>
                <a:cs typeface="Comfortaa"/>
                <a:sym typeface="Comfortaa"/>
              </a:rPr>
              <a:t>Some examples</a:t>
            </a:r>
            <a:r>
              <a:rPr lang="en">
                <a:solidFill>
                  <a:schemeClr val="dk1"/>
                </a:solidFill>
                <a:latin typeface="Comfortaa"/>
                <a:ea typeface="Comfortaa"/>
                <a:cs typeface="Comfortaa"/>
                <a:sym typeface="Comfortaa"/>
              </a:rPr>
              <a:t>:</a:t>
            </a:r>
            <a:endParaRPr>
              <a:solidFill>
                <a:schemeClr val="dk1"/>
              </a:solidFill>
              <a:latin typeface="Comfortaa"/>
              <a:ea typeface="Comfortaa"/>
              <a:cs typeface="Comfortaa"/>
              <a:sym typeface="Comfortaa"/>
            </a:endParaRPr>
          </a:p>
          <a:p>
            <a:pPr indent="-298450" lvl="0" marL="457200" rtl="0" algn="l">
              <a:lnSpc>
                <a:spcPct val="150000"/>
              </a:lnSpc>
              <a:spcBef>
                <a:spcPts val="50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Advertising platforms</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Naming and pricing their product</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Marketing campaign message and name “Third is the Word”</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How did A&amp;W receive feedback from their audience?</a:t>
            </a:r>
            <a:endParaRPr>
              <a:solidFill>
                <a:schemeClr val="dk1"/>
              </a:solidFill>
              <a:latin typeface="Comfortaa"/>
              <a:ea typeface="Comfortaa"/>
              <a:cs typeface="Comfortaa"/>
              <a:sym typeface="Comfortaa"/>
            </a:endParaRPr>
          </a:p>
          <a:p>
            <a:pPr indent="-298450" lvl="0" marL="457200" rtl="0" algn="l">
              <a:lnSpc>
                <a:spcPct val="150000"/>
              </a:lnSpc>
              <a:spcBef>
                <a:spcPts val="50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a:t>
            </a:r>
            <a:r>
              <a:rPr lang="en">
                <a:solidFill>
                  <a:schemeClr val="dk1"/>
                </a:solidFill>
                <a:latin typeface="Comfortaa"/>
                <a:ea typeface="Comfortaa"/>
                <a:cs typeface="Comfortaa"/>
                <a:sym typeface="Comfortaa"/>
              </a:rPr>
              <a:t>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None/>
            </a:pPr>
            <a:r>
              <a:rPr lang="en">
                <a:solidFill>
                  <a:schemeClr val="dk1"/>
                </a:solidFill>
                <a:latin typeface="Comfortaa"/>
                <a:ea typeface="Comfortaa"/>
                <a:cs typeface="Comfortaa"/>
                <a:sym typeface="Comfortaa"/>
              </a:rPr>
              <a:t>What did A&amp;W </a:t>
            </a:r>
            <a:r>
              <a:rPr b="1" i="1" lang="en">
                <a:solidFill>
                  <a:schemeClr val="dk1"/>
                </a:solidFill>
                <a:latin typeface="Comfortaa"/>
                <a:ea typeface="Comfortaa"/>
                <a:cs typeface="Comfortaa"/>
                <a:sym typeface="Comfortaa"/>
              </a:rPr>
              <a:t>not</a:t>
            </a:r>
            <a:r>
              <a:rPr lang="en">
                <a:solidFill>
                  <a:schemeClr val="dk1"/>
                </a:solidFill>
                <a:latin typeface="Comfortaa"/>
                <a:ea typeface="Comfortaa"/>
                <a:cs typeface="Comfortaa"/>
                <a:sym typeface="Comfortaa"/>
              </a:rPr>
              <a:t> communicate to the public?</a:t>
            </a:r>
            <a:endParaRPr>
              <a:solidFill>
                <a:schemeClr val="dk1"/>
              </a:solidFill>
              <a:latin typeface="Comfortaa"/>
              <a:ea typeface="Comfortaa"/>
              <a:cs typeface="Comfortaa"/>
              <a:sym typeface="Comfortaa"/>
            </a:endParaRPr>
          </a:p>
          <a:p>
            <a:pPr indent="-298450" lvl="0" marL="457200" rtl="0" algn="l">
              <a:lnSpc>
                <a:spcPct val="150000"/>
              </a:lnSpc>
              <a:spcBef>
                <a:spcPts val="50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__________________________________</a:t>
            </a:r>
            <a:endParaRPr>
              <a:solidFill>
                <a:schemeClr val="dk1"/>
              </a:solidFill>
              <a:latin typeface="Comfortaa"/>
              <a:ea typeface="Comfortaa"/>
              <a:cs typeface="Comfortaa"/>
              <a:sym typeface="Comforta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1400d80bef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1400d80bef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What is one lesson about communication can we take away from this experience? (See below for sentence starters)</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____________________________________________________________________________________ </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lnSpc>
                <a:spcPct val="150000"/>
              </a:lnSpc>
              <a:spcBef>
                <a:spcPts val="500"/>
              </a:spcBef>
              <a:spcAft>
                <a:spcPts val="0"/>
              </a:spcAft>
              <a:buClr>
                <a:schemeClr val="dk1"/>
              </a:buClr>
              <a:buSzPts val="1100"/>
              <a:buFont typeface="Arial"/>
              <a:buNone/>
            </a:pPr>
            <a:r>
              <a:rPr lang="en">
                <a:solidFill>
                  <a:schemeClr val="dk1"/>
                </a:solidFill>
                <a:latin typeface="Comfortaa"/>
                <a:ea typeface="Comfortaa"/>
                <a:cs typeface="Comfortaa"/>
                <a:sym typeface="Comfortaa"/>
              </a:rPr>
              <a:t>____________________________________________________________________________________.</a:t>
            </a:r>
            <a:endParaRPr>
              <a:solidFill>
                <a:schemeClr val="dk1"/>
              </a:solidFill>
              <a:latin typeface="Comfortaa"/>
              <a:ea typeface="Comfortaa"/>
              <a:cs typeface="Comfortaa"/>
              <a:sym typeface="Comfortaa"/>
            </a:endParaRPr>
          </a:p>
          <a:p>
            <a:pPr indent="0" lvl="0" marL="0" rtl="0" algn="l">
              <a:spcBef>
                <a:spcPts val="50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0" lvl="0" marL="0" rtl="0" algn="l">
              <a:spcBef>
                <a:spcPts val="500"/>
              </a:spcBef>
              <a:spcAft>
                <a:spcPts val="0"/>
              </a:spcAft>
              <a:buClr>
                <a:schemeClr val="dk1"/>
              </a:buClr>
              <a:buSzPts val="1100"/>
              <a:buFont typeface="Arial"/>
              <a:buNone/>
            </a:pPr>
            <a:r>
              <a:rPr i="1" lang="en">
                <a:solidFill>
                  <a:schemeClr val="dk1"/>
                </a:solidFill>
                <a:latin typeface="Comfortaa"/>
                <a:ea typeface="Comfortaa"/>
                <a:cs typeface="Comfortaa"/>
                <a:sym typeface="Comfortaa"/>
              </a:rPr>
              <a:t>Optional sentence stems (you can also replace “communication” with “critical thinking”).</a:t>
            </a:r>
            <a:endParaRPr i="1">
              <a:solidFill>
                <a:schemeClr val="dk1"/>
              </a:solidFill>
              <a:latin typeface="Comfortaa"/>
              <a:ea typeface="Comfortaa"/>
              <a:cs typeface="Comfortaa"/>
              <a:sym typeface="Comfortaa"/>
            </a:endParaRPr>
          </a:p>
          <a:p>
            <a:pPr indent="-298450" lvl="0" marL="457200" rtl="0" algn="l">
              <a:lnSpc>
                <a:spcPct val="150000"/>
              </a:lnSpc>
              <a:spcBef>
                <a:spcPts val="90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To be a better communicator/leader, it is important to 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When communicating/leading a team, it helps to ____________________________</a:t>
            </a:r>
            <a:endParaRPr>
              <a:solidFill>
                <a:schemeClr val="dk1"/>
              </a:solidFill>
              <a:latin typeface="Comfortaa"/>
              <a:ea typeface="Comfortaa"/>
              <a:cs typeface="Comfortaa"/>
              <a:sym typeface="Comfortaa"/>
            </a:endParaRPr>
          </a:p>
          <a:p>
            <a:pPr indent="-298450" lvl="0" marL="457200" rtl="0" algn="l">
              <a:lnSpc>
                <a:spcPct val="150000"/>
              </a:lnSpc>
              <a:spcBef>
                <a:spcPts val="0"/>
              </a:spcBef>
              <a:spcAft>
                <a:spcPts val="0"/>
              </a:spcAft>
              <a:buClr>
                <a:schemeClr val="dk1"/>
              </a:buClr>
              <a:buSzPts val="1100"/>
              <a:buFont typeface="Comfortaa"/>
              <a:buChar char="●"/>
            </a:pPr>
            <a:r>
              <a:rPr lang="en">
                <a:solidFill>
                  <a:schemeClr val="dk1"/>
                </a:solidFill>
                <a:latin typeface="Comfortaa"/>
                <a:ea typeface="Comfortaa"/>
                <a:cs typeface="Comfortaa"/>
                <a:sym typeface="Comfortaa"/>
              </a:rPr>
              <a:t>Communicating/working with others is crucial to success because ____________</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fdbf2d5d2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fdbf2d5d2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4028f79d9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4028f79d9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u="sng">
                <a:solidFill>
                  <a:schemeClr val="dk1"/>
                </a:solidFill>
                <a:latin typeface="Comfortaa"/>
                <a:ea typeface="Comfortaa"/>
                <a:cs typeface="Comfortaa"/>
                <a:sym typeface="Comfortaa"/>
              </a:rPr>
              <a:t>VIDEO NOTES</a:t>
            </a:r>
            <a:r>
              <a:rPr b="1" lang="en" u="sng">
                <a:solidFill>
                  <a:schemeClr val="dk1"/>
                </a:solidFill>
                <a:latin typeface="Comfortaa"/>
                <a:ea typeface="Comfortaa"/>
                <a:cs typeface="Comfortaa"/>
                <a:sym typeface="Comfortaa"/>
              </a:rPr>
              <a:t>:</a:t>
            </a:r>
            <a:endParaRPr b="1" u="sng">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lang="en" sz="1000" u="sng">
                <a:solidFill>
                  <a:schemeClr val="dk1"/>
                </a:solidFill>
                <a:latin typeface="Comfortaa"/>
                <a:ea typeface="Comfortaa"/>
                <a:cs typeface="Comfortaa"/>
                <a:sym typeface="Comfortaa"/>
              </a:rPr>
              <a:t>True/False</a:t>
            </a:r>
            <a:r>
              <a:rPr lang="en" sz="1000">
                <a:solidFill>
                  <a:schemeClr val="dk1"/>
                </a:solidFill>
                <a:latin typeface="Comfortaa"/>
                <a:ea typeface="Comfortaa"/>
                <a:cs typeface="Comfortaa"/>
                <a:sym typeface="Comfortaa"/>
              </a:rPr>
              <a:t>?</a:t>
            </a:r>
            <a:r>
              <a:rPr lang="en" sz="1000">
                <a:solidFill>
                  <a:schemeClr val="dk1"/>
                </a:solidFill>
                <a:latin typeface="Comfortaa"/>
                <a:ea typeface="Comfortaa"/>
                <a:cs typeface="Comfortaa"/>
                <a:sym typeface="Comfortaa"/>
              </a:rPr>
              <a:t> </a:t>
            </a:r>
            <a:r>
              <a:rPr lang="en" sz="1000">
                <a:solidFill>
                  <a:schemeClr val="dk1"/>
                </a:solidFill>
                <a:latin typeface="Comfortaa"/>
                <a:ea typeface="Comfortaa"/>
                <a:cs typeface="Comfortaa"/>
                <a:sym typeface="Comfortaa"/>
              </a:rPr>
              <a:t>Circle “T” if the statement is true. If the statement is false, circle “F” and correct the part of the sentence that is false to make it true.</a:t>
            </a:r>
            <a:endParaRPr sz="10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The tv news anchor in this video wants to discuss </a:t>
            </a:r>
            <a:r>
              <a:rPr i="1" lang="en" sz="900" u="sng">
                <a:solidFill>
                  <a:schemeClr val="dk1"/>
                </a:solidFill>
                <a:latin typeface="Comfortaa"/>
                <a:ea typeface="Comfortaa"/>
                <a:cs typeface="Comfortaa"/>
                <a:sym typeface="Comfortaa"/>
              </a:rPr>
              <a:t>wealth inequality in America</a:t>
            </a:r>
            <a:r>
              <a:rPr lang="en" sz="900">
                <a:solidFill>
                  <a:schemeClr val="dk1"/>
                </a:solidFill>
                <a:latin typeface="Comfortaa"/>
                <a:ea typeface="Comfortaa"/>
                <a:cs typeface="Comfortaa"/>
                <a:sym typeface="Comfortaa"/>
              </a:rPr>
              <a:t> with strangers at a mall.</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Nobody stops to talk with him until </a:t>
            </a:r>
            <a:r>
              <a:rPr i="1" lang="en" sz="900" u="sng">
                <a:solidFill>
                  <a:schemeClr val="dk1"/>
                </a:solidFill>
                <a:latin typeface="Comfortaa"/>
                <a:ea typeface="Comfortaa"/>
                <a:cs typeface="Comfortaa"/>
                <a:sym typeface="Comfortaa"/>
              </a:rPr>
              <a:t>he offered free pie</a:t>
            </a:r>
            <a:r>
              <a:rPr lang="en" sz="900">
                <a:solidFill>
                  <a:schemeClr val="dk1"/>
                </a:solidFill>
                <a:latin typeface="Comfortaa"/>
                <a:ea typeface="Comfortaa"/>
                <a:cs typeface="Comfortaa"/>
                <a:sym typeface="Comfortaa"/>
              </a:rPr>
              <a:t>.</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The show host presents five (5) plates, which represent </a:t>
            </a:r>
            <a:r>
              <a:rPr i="1" lang="en" sz="900" u="sng">
                <a:solidFill>
                  <a:schemeClr val="dk1"/>
                </a:solidFill>
                <a:latin typeface="Comfortaa"/>
                <a:ea typeface="Comfortaa"/>
                <a:cs typeface="Comfortaa"/>
                <a:sym typeface="Comfortaa"/>
              </a:rPr>
              <a:t>five different types of workers</a:t>
            </a:r>
            <a:r>
              <a:rPr i="1" lang="en" sz="900">
                <a:solidFill>
                  <a:schemeClr val="dk1"/>
                </a:solidFill>
                <a:latin typeface="Comfortaa"/>
                <a:ea typeface="Comfortaa"/>
                <a:cs typeface="Comfortaa"/>
                <a:sym typeface="Comfortaa"/>
              </a:rPr>
              <a:t> in America</a:t>
            </a:r>
            <a:r>
              <a:rPr lang="en" sz="900">
                <a:solidFill>
                  <a:schemeClr val="dk1"/>
                </a:solidFill>
                <a:latin typeface="Comfortaa"/>
                <a:ea typeface="Comfortaa"/>
                <a:cs typeface="Comfortaa"/>
                <a:sym typeface="Comfortaa"/>
              </a:rPr>
              <a:t>. </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He also presents a pie, which represents the </a:t>
            </a:r>
            <a:r>
              <a:rPr i="1" lang="en" sz="900" u="sng">
                <a:solidFill>
                  <a:schemeClr val="dk1"/>
                </a:solidFill>
                <a:latin typeface="Comfortaa"/>
                <a:ea typeface="Comfortaa"/>
                <a:cs typeface="Comfortaa"/>
                <a:sym typeface="Comfortaa"/>
              </a:rPr>
              <a:t>collective wealth of all Americans</a:t>
            </a:r>
            <a:r>
              <a:rPr lang="en" sz="900">
                <a:solidFill>
                  <a:schemeClr val="dk1"/>
                </a:solidFill>
                <a:latin typeface="Comfortaa"/>
                <a:ea typeface="Comfortaa"/>
                <a:cs typeface="Comfortaa"/>
                <a:sym typeface="Comfortaa"/>
              </a:rPr>
              <a:t>.</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He then asks people to place parts of the pie on the plates according to what they believe </a:t>
            </a:r>
            <a:r>
              <a:rPr i="1" lang="en" sz="900" u="sng">
                <a:solidFill>
                  <a:schemeClr val="dk1"/>
                </a:solidFill>
                <a:latin typeface="Comfortaa"/>
                <a:ea typeface="Comfortaa"/>
                <a:cs typeface="Comfortaa"/>
                <a:sym typeface="Comfortaa"/>
              </a:rPr>
              <a:t>accurately represent that population’s share of the wealth</a:t>
            </a:r>
            <a:r>
              <a:rPr lang="en" sz="900">
                <a:solidFill>
                  <a:schemeClr val="dk1"/>
                </a:solidFill>
                <a:latin typeface="Comfortaa"/>
                <a:ea typeface="Comfortaa"/>
                <a:cs typeface="Comfortaa"/>
                <a:sym typeface="Comfortaa"/>
              </a:rPr>
              <a:t>.</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The host then reveals that </a:t>
            </a:r>
            <a:r>
              <a:rPr i="1" lang="en" sz="900" u="sng">
                <a:solidFill>
                  <a:schemeClr val="dk1"/>
                </a:solidFill>
                <a:latin typeface="Comfortaa"/>
                <a:ea typeface="Comfortaa"/>
                <a:cs typeface="Comfortaa"/>
                <a:sym typeface="Comfortaa"/>
              </a:rPr>
              <a:t>the middle class</a:t>
            </a:r>
            <a:r>
              <a:rPr lang="en" sz="900">
                <a:solidFill>
                  <a:schemeClr val="dk1"/>
                </a:solidFill>
                <a:latin typeface="Comfortaa"/>
                <a:ea typeface="Comfortaa"/>
                <a:cs typeface="Comfortaa"/>
                <a:sym typeface="Comfortaa"/>
              </a:rPr>
              <a:t> have the largest share of the wealth pie.</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lang="en" sz="900">
                <a:solidFill>
                  <a:schemeClr val="dk1"/>
                </a:solidFill>
                <a:latin typeface="Comfortaa"/>
                <a:ea typeface="Comfortaa"/>
                <a:cs typeface="Comfortaa"/>
                <a:sym typeface="Comfortaa"/>
              </a:rPr>
              <a:t>__________________________________________________________________.</a:t>
            </a:r>
            <a:endParaRPr b="1" sz="900">
              <a:solidFill>
                <a:srgbClr val="0000FF"/>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The participants were mostly </a:t>
            </a:r>
            <a:r>
              <a:rPr i="1" lang="en" sz="900" u="sng">
                <a:solidFill>
                  <a:schemeClr val="dk1"/>
                </a:solidFill>
                <a:latin typeface="Comfortaa"/>
                <a:ea typeface="Comfortaa"/>
                <a:cs typeface="Comfortaa"/>
                <a:sym typeface="Comfortaa"/>
              </a:rPr>
              <a:t>not surprised</a:t>
            </a:r>
            <a:r>
              <a:rPr lang="en" sz="900">
                <a:solidFill>
                  <a:schemeClr val="dk1"/>
                </a:solidFill>
                <a:latin typeface="Comfortaa"/>
                <a:ea typeface="Comfortaa"/>
                <a:cs typeface="Comfortaa"/>
                <a:sym typeface="Comfortaa"/>
              </a:rPr>
              <a:t> by what they saw. </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None/>
            </a:pPr>
            <a:r>
              <a:rPr b="1" lang="en" sz="900">
                <a:solidFill>
                  <a:srgbClr val="0000FF"/>
                </a:solidFill>
                <a:latin typeface="Comfortaa"/>
                <a:ea typeface="Comfortaa"/>
                <a:cs typeface="Comfortaa"/>
                <a:sym typeface="Comfortaa"/>
              </a:rPr>
              <a:t>T / F </a:t>
            </a:r>
            <a:r>
              <a:rPr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The summary of the experiment showed that wealth is </a:t>
            </a:r>
            <a:r>
              <a:rPr i="1" lang="en" sz="900" u="sng">
                <a:solidFill>
                  <a:schemeClr val="dk1"/>
                </a:solidFill>
                <a:latin typeface="Comfortaa"/>
                <a:ea typeface="Comfortaa"/>
                <a:cs typeface="Comfortaa"/>
                <a:sym typeface="Comfortaa"/>
              </a:rPr>
              <a:t>pretty much equally divided up</a:t>
            </a:r>
            <a:r>
              <a:rPr i="1" lang="en" sz="900">
                <a:solidFill>
                  <a:schemeClr val="dk1"/>
                </a:solidFill>
                <a:latin typeface="Comfortaa"/>
                <a:ea typeface="Comfortaa"/>
                <a:cs typeface="Comfortaa"/>
                <a:sym typeface="Comfortaa"/>
              </a:rPr>
              <a:t> </a:t>
            </a:r>
            <a:r>
              <a:rPr lang="en" sz="900">
                <a:solidFill>
                  <a:schemeClr val="dk1"/>
                </a:solidFill>
                <a:latin typeface="Comfortaa"/>
                <a:ea typeface="Comfortaa"/>
                <a:cs typeface="Comfortaa"/>
                <a:sym typeface="Comfortaa"/>
              </a:rPr>
              <a:t>among Americans. </a:t>
            </a:r>
            <a:endParaRPr sz="9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lang="en" sz="900">
                <a:solidFill>
                  <a:schemeClr val="dk1"/>
                </a:solidFill>
                <a:latin typeface="Comfortaa"/>
                <a:ea typeface="Comfortaa"/>
                <a:cs typeface="Comfortaa"/>
                <a:sym typeface="Comfortaa"/>
              </a:rPr>
              <a:t>__________________________________________________________________.</a:t>
            </a:r>
            <a:endParaRPr sz="900">
              <a:solidFill>
                <a:schemeClr val="dk1"/>
              </a:solidFill>
              <a:latin typeface="Comfortaa"/>
              <a:ea typeface="Comfortaa"/>
              <a:cs typeface="Comfortaa"/>
              <a:sym typeface="Comfortaa"/>
            </a:endParaRPr>
          </a:p>
          <a:p>
            <a:pPr indent="0" lvl="0" marL="0" rtl="0" algn="ctr">
              <a:lnSpc>
                <a:spcPct val="125000"/>
              </a:lnSpc>
              <a:spcBef>
                <a:spcPts val="1000"/>
              </a:spcBef>
              <a:spcAft>
                <a:spcPts val="0"/>
              </a:spcAft>
              <a:buNone/>
            </a:pPr>
            <a:r>
              <a:rPr b="1" lang="en" u="sng">
                <a:solidFill>
                  <a:schemeClr val="dk1"/>
                </a:solidFill>
                <a:latin typeface="Comfortaa"/>
                <a:ea typeface="Comfortaa"/>
                <a:cs typeface="Comfortaa"/>
                <a:sym typeface="Comfortaa"/>
              </a:rPr>
              <a:t>DISCUSSION QUESTIONS</a:t>
            </a:r>
            <a:endParaRPr sz="8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How much do you think the pie helped with the participants’ understanding?</a:t>
            </a:r>
            <a:endParaRPr sz="9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How much did it help with your own understanding?</a:t>
            </a:r>
            <a:endParaRPr sz="9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Do you think the message sticks better because of the hands-on model, versus just seeing a drawing? Why or why not?</a:t>
            </a:r>
            <a:endParaRPr sz="9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Where else have you seen this sort of math modeling before?</a:t>
            </a:r>
            <a:endParaRPr sz="9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How have </a:t>
            </a:r>
            <a:r>
              <a:rPr i="1" lang="en" sz="900">
                <a:solidFill>
                  <a:schemeClr val="dk1"/>
                </a:solidFill>
                <a:latin typeface="Comfortaa"/>
                <a:ea typeface="Comfortaa"/>
                <a:cs typeface="Comfortaa"/>
                <a:sym typeface="Comfortaa"/>
              </a:rPr>
              <a:t>you</a:t>
            </a:r>
            <a:r>
              <a:rPr lang="en" sz="900">
                <a:solidFill>
                  <a:schemeClr val="dk1"/>
                </a:solidFill>
                <a:latin typeface="Comfortaa"/>
                <a:ea typeface="Comfortaa"/>
                <a:cs typeface="Comfortaa"/>
                <a:sym typeface="Comfortaa"/>
              </a:rPr>
              <a:t> used modeling to communicate an amount or a value of something?</a:t>
            </a:r>
            <a:endParaRPr sz="900">
              <a:solidFill>
                <a:schemeClr val="dk1"/>
              </a:solidFill>
              <a:latin typeface="Comfortaa"/>
              <a:ea typeface="Comfortaa"/>
              <a:cs typeface="Comfortaa"/>
              <a:sym typeface="Comfortaa"/>
            </a:endParaRPr>
          </a:p>
          <a:p>
            <a:pPr indent="-194310" lvl="0" marL="274320" rtl="0" algn="l">
              <a:lnSpc>
                <a:spcPct val="100000"/>
              </a:lnSpc>
              <a:spcBef>
                <a:spcPts val="1000"/>
              </a:spcBef>
              <a:spcAft>
                <a:spcPts val="0"/>
              </a:spcAft>
              <a:buClr>
                <a:schemeClr val="dk1"/>
              </a:buClr>
              <a:buSzPts val="900"/>
              <a:buFont typeface="Comfortaa"/>
              <a:buChar char="●"/>
            </a:pPr>
            <a:r>
              <a:rPr lang="en" sz="900">
                <a:solidFill>
                  <a:schemeClr val="dk1"/>
                </a:solidFill>
                <a:latin typeface="Comfortaa"/>
                <a:ea typeface="Comfortaa"/>
                <a:cs typeface="Comfortaa"/>
                <a:sym typeface="Comfortaa"/>
              </a:rPr>
              <a:t>What are some other ways this sort of modeling could be used to communicate to others? By whom and for whom? What might the context be?</a:t>
            </a:r>
            <a:endParaRPr sz="900">
              <a:solidFill>
                <a:schemeClr val="dk1"/>
              </a:solidFill>
              <a:latin typeface="Comfortaa"/>
              <a:ea typeface="Comfortaa"/>
              <a:cs typeface="Comfortaa"/>
              <a:sym typeface="Comforta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3c55db62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3c55db62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d0e4b7a9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d0e4b7a9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VOCAB</a:t>
            </a:r>
            <a:endParaRPr b="1" u="sng">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b="1" i="1" lang="en">
                <a:solidFill>
                  <a:schemeClr val="dk1"/>
                </a:solidFill>
                <a:latin typeface="Comfortaa"/>
                <a:ea typeface="Comfortaa"/>
                <a:cs typeface="Comfortaa"/>
                <a:sym typeface="Comfortaa"/>
              </a:rPr>
              <a:t>partition</a:t>
            </a:r>
            <a:r>
              <a:rPr lang="en">
                <a:solidFill>
                  <a:schemeClr val="dk1"/>
                </a:solidFill>
                <a:latin typeface="Comfortaa"/>
                <a:ea typeface="Comfortaa"/>
                <a:cs typeface="Comfortaa"/>
                <a:sym typeface="Comfortaa"/>
              </a:rPr>
              <a:t>: the process of dividing something into smaller _________.</a:t>
            </a:r>
            <a:endParaRPr>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FILL-IN-THE-BLANKS</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lang="en">
                <a:solidFill>
                  <a:schemeClr val="dk1"/>
                </a:solidFill>
                <a:latin typeface="Comfortaa"/>
                <a:ea typeface="Comfortaa"/>
                <a:cs typeface="Comfortaa"/>
                <a:sym typeface="Comfortaa"/>
              </a:rPr>
              <a:t>“Our whole number system depends on being able to change what we count as ______ .”</a:t>
            </a:r>
            <a:endParaRPr>
              <a:solidFill>
                <a:schemeClr val="dk1"/>
              </a:solidFill>
              <a:latin typeface="Comfortaa"/>
              <a:ea typeface="Comfortaa"/>
              <a:cs typeface="Comfortaa"/>
              <a:sym typeface="Comfortaa"/>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“There are two ways to change units; we can </a:t>
            </a:r>
            <a:r>
              <a:rPr i="1" lang="en">
                <a:solidFill>
                  <a:schemeClr val="dk1"/>
                </a:solidFill>
                <a:latin typeface="Comfortaa"/>
                <a:ea typeface="Comfortaa"/>
                <a:cs typeface="Comfortaa"/>
                <a:sym typeface="Comfortaa"/>
              </a:rPr>
              <a:t>compose </a:t>
            </a:r>
            <a:r>
              <a:rPr lang="en">
                <a:solidFill>
                  <a:schemeClr val="dk1"/>
                </a:solidFill>
                <a:latin typeface="Comfortaa"/>
                <a:ea typeface="Comfortaa"/>
                <a:cs typeface="Comfortaa"/>
                <a:sym typeface="Comfortaa"/>
              </a:rPr>
              <a:t>and we can ____________________ .”</a:t>
            </a:r>
            <a:endParaRPr>
              <a:solidFill>
                <a:schemeClr val="dk1"/>
              </a:solidFill>
              <a:latin typeface="Comfortaa"/>
              <a:ea typeface="Comfortaa"/>
              <a:cs typeface="Comfortaa"/>
              <a:sym typeface="Comfortaa"/>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When a unit starts out as one whole thing and is divided into smaller parts, those smaller parts are called ___________________ _______________________ .</a:t>
            </a:r>
            <a:endParaRPr>
              <a:solidFill>
                <a:schemeClr val="dk1"/>
              </a:solidFill>
              <a:latin typeface="Comfortaa"/>
              <a:ea typeface="Comfortaa"/>
              <a:cs typeface="Comfortaa"/>
              <a:sym typeface="Comfortaa"/>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b="1" lang="en" u="sng">
                <a:solidFill>
                  <a:schemeClr val="dk1"/>
                </a:solidFill>
                <a:latin typeface="Comfortaa"/>
                <a:ea typeface="Comfortaa"/>
                <a:cs typeface="Comfortaa"/>
                <a:sym typeface="Comfortaa"/>
              </a:rPr>
              <a:t>TRUE/FALSE:</a:t>
            </a:r>
            <a:r>
              <a:rPr b="1" lang="en">
                <a:solidFill>
                  <a:schemeClr val="dk1"/>
                </a:solidFill>
                <a:latin typeface="Comfortaa"/>
                <a:ea typeface="Comfortaa"/>
                <a:cs typeface="Comfortaa"/>
                <a:sym typeface="Comfortaa"/>
              </a:rPr>
              <a:t> </a:t>
            </a:r>
            <a:r>
              <a:rPr lang="en" sz="1000">
                <a:solidFill>
                  <a:schemeClr val="dk1"/>
                </a:solidFill>
                <a:latin typeface="Comfortaa"/>
                <a:ea typeface="Comfortaa"/>
                <a:cs typeface="Comfortaa"/>
                <a:sym typeface="Comfortaa"/>
              </a:rPr>
              <a:t>Circle “T” if the statement is true. If the statement is false, circle “F.”</a:t>
            </a:r>
            <a:endParaRPr sz="1000">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 We can do everything with partitioned units that we can do with composed units.</a:t>
            </a:r>
            <a:endParaRPr>
              <a:solidFill>
                <a:schemeClr val="dk1"/>
              </a:solidFill>
              <a:latin typeface="Comfortaa"/>
              <a:ea typeface="Comfortaa"/>
              <a:cs typeface="Comfortaa"/>
              <a:sym typeface="Comfortaa"/>
            </a:endParaRPr>
          </a:p>
          <a:p>
            <a:pPr indent="0" lvl="0" marL="0" rtl="0" algn="l">
              <a:lnSpc>
                <a:spcPct val="125000"/>
              </a:lnSpc>
              <a:spcBef>
                <a:spcPts val="1000"/>
              </a:spcBef>
              <a:spcAft>
                <a:spcPts val="0"/>
              </a:spcAft>
              <a:buClr>
                <a:schemeClr val="dk1"/>
              </a:buClr>
              <a:buSzPts val="1100"/>
              <a:buFont typeface="Arial"/>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 Numbers always represent the same amounts, no matter their context.</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rPr b="1" lang="en">
                <a:solidFill>
                  <a:srgbClr val="0000FF"/>
                </a:solidFill>
                <a:latin typeface="Comfortaa"/>
                <a:ea typeface="Comfortaa"/>
                <a:cs typeface="Comfortaa"/>
                <a:sym typeface="Comfortaa"/>
              </a:rPr>
              <a:t>T / F</a:t>
            </a:r>
            <a:r>
              <a:rPr lang="en">
                <a:solidFill>
                  <a:schemeClr val="dk1"/>
                </a:solidFill>
                <a:latin typeface="Comfortaa"/>
                <a:ea typeface="Comfortaa"/>
                <a:cs typeface="Comfortaa"/>
                <a:sym typeface="Comfortaa"/>
              </a:rPr>
              <a:t> - A ten cannot be a unit because unit means one.</a:t>
            </a:r>
            <a:endParaRPr>
              <a:solidFill>
                <a:schemeClr val="dk1"/>
              </a:solidFill>
              <a:latin typeface="Comfortaa"/>
              <a:ea typeface="Comfortaa"/>
              <a:cs typeface="Comfortaa"/>
              <a:sym typeface="Comfortaa"/>
            </a:endParaRPr>
          </a:p>
          <a:p>
            <a:pPr indent="0" lvl="0" marL="0" rtl="0" algn="l">
              <a:lnSpc>
                <a:spcPct val="150000"/>
              </a:lnSpc>
              <a:spcBef>
                <a:spcPts val="1000"/>
              </a:spcBef>
              <a:spcAft>
                <a:spcPts val="0"/>
              </a:spcAft>
              <a:buClr>
                <a:schemeClr val="dk1"/>
              </a:buClr>
              <a:buSzPts val="1100"/>
              <a:buFont typeface="Arial"/>
              <a:buNone/>
            </a:pPr>
            <a:r>
              <a:t/>
            </a:r>
            <a:endParaRPr>
              <a:solidFill>
                <a:schemeClr val="dk1"/>
              </a:solidFill>
              <a:latin typeface="Comfortaa"/>
              <a:ea typeface="Comfortaa"/>
              <a:cs typeface="Comfortaa"/>
              <a:sym typeface="Comforta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DB0000"/>
            </a:gs>
            <a:gs pos="100000">
              <a:srgbClr val="540303"/>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2">
    <p:bg>
      <p:bgPr>
        <a:gradFill>
          <a:gsLst>
            <a:gs pos="0">
              <a:srgbClr val="4E29AA"/>
            </a:gs>
            <a:gs pos="100000">
              <a:srgbClr val="1E123D"/>
            </a:gs>
          </a:gsLst>
          <a:path path="circle">
            <a:fillToRect b="50%" l="50%" r="50%" t="50%"/>
          </a:path>
          <a:tileRect/>
        </a:gradFill>
      </p:bgPr>
    </p:bg>
    <p:spTree>
      <p:nvGrpSpPr>
        <p:cNvPr id="28" name="Shape 28"/>
        <p:cNvGrpSpPr/>
        <p:nvPr/>
      </p:nvGrpSpPr>
      <p:grpSpPr>
        <a:xfrm>
          <a:off x="0" y="0"/>
          <a:ext cx="0" cy="0"/>
          <a:chOff x="0" y="0"/>
          <a:chExt cx="0" cy="0"/>
        </a:xfrm>
      </p:grpSpPr>
      <p:sp>
        <p:nvSpPr>
          <p:cNvPr id="29" name="Google Shape;2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5">
    <p:spTree>
      <p:nvGrpSpPr>
        <p:cNvPr id="34" name="Shape 34"/>
        <p:cNvGrpSpPr/>
        <p:nvPr/>
      </p:nvGrpSpPr>
      <p:grpSpPr>
        <a:xfrm>
          <a:off x="0" y="0"/>
          <a:ext cx="0" cy="0"/>
          <a:chOff x="0" y="0"/>
          <a:chExt cx="0" cy="0"/>
        </a:xfrm>
      </p:grpSpPr>
      <p:sp>
        <p:nvSpPr>
          <p:cNvPr id="35" name="Google Shape;35;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 name="Google Shape;3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6">
    <p:spTree>
      <p:nvGrpSpPr>
        <p:cNvPr id="38" name="Shape 38"/>
        <p:cNvGrpSpPr/>
        <p:nvPr/>
      </p:nvGrpSpPr>
      <p:grpSpPr>
        <a:xfrm>
          <a:off x="0" y="0"/>
          <a:ext cx="0" cy="0"/>
          <a:chOff x="0" y="0"/>
          <a:chExt cx="0" cy="0"/>
        </a:xfrm>
      </p:grpSpPr>
      <p:sp>
        <p:nvSpPr>
          <p:cNvPr id="39" name="Google Shape;39;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 name="Google Shape;40;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1" name="Google Shape;4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7">
    <p:spTree>
      <p:nvGrpSpPr>
        <p:cNvPr id="42" name="Shape 42"/>
        <p:cNvGrpSpPr/>
        <p:nvPr/>
      </p:nvGrpSpPr>
      <p:grpSpPr>
        <a:xfrm>
          <a:off x="0" y="0"/>
          <a:ext cx="0" cy="0"/>
          <a:chOff x="0" y="0"/>
          <a:chExt cx="0" cy="0"/>
        </a:xfrm>
      </p:grpSpPr>
      <p:sp>
        <p:nvSpPr>
          <p:cNvPr id="43" name="Google Shape;43;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 name="Google Shape;4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 name="Google Shape;5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 name="Google Shape;5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0" name="Google Shape;6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 name="Shape 61"/>
        <p:cNvGrpSpPr/>
        <p:nvPr/>
      </p:nvGrpSpPr>
      <p:grpSpPr>
        <a:xfrm>
          <a:off x="0" y="0"/>
          <a:ext cx="0" cy="0"/>
          <a:chOff x="0" y="0"/>
          <a:chExt cx="0" cy="0"/>
        </a:xfrm>
      </p:grpSpPr>
      <p:sp>
        <p:nvSpPr>
          <p:cNvPr id="62" name="Google Shape;62;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4" name="Google Shape;64;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 name="Google Shape;6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F48208"/>
            </a:gs>
            <a:gs pos="100000">
              <a:srgbClr val="703E08"/>
            </a:gs>
          </a:gsLst>
          <a:path path="circle">
            <a:fillToRect b="50%" l="50%" r="50%" t="50%"/>
          </a:path>
          <a:tileRect/>
        </a:gradFill>
      </p:bgPr>
    </p:bg>
    <p:spTree>
      <p:nvGrpSpPr>
        <p:cNvPr id="11" name="Shape 11"/>
        <p:cNvGrpSpPr/>
        <p:nvPr/>
      </p:nvGrpSpPr>
      <p:grpSpPr>
        <a:xfrm>
          <a:off x="0" y="0"/>
          <a:ext cx="0" cy="0"/>
          <a:chOff x="0" y="0"/>
          <a:chExt cx="0" cy="0"/>
        </a:xfrm>
      </p:grpSpPr>
      <p:sp>
        <p:nvSpPr>
          <p:cNvPr id="12" name="Google Shape;1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sp>
        <p:nvSpPr>
          <p:cNvPr id="70" name="Google Shape;70;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1" name="Google Shape;71;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 name="Shape 73"/>
        <p:cNvGrpSpPr/>
        <p:nvPr/>
      </p:nvGrpSpPr>
      <p:grpSpPr>
        <a:xfrm>
          <a:off x="0" y="0"/>
          <a:ext cx="0" cy="0"/>
          <a:chOff x="0" y="0"/>
          <a:chExt cx="0" cy="0"/>
        </a:xfrm>
      </p:grpSpPr>
      <p:sp>
        <p:nvSpPr>
          <p:cNvPr id="74" name="Google Shape;74;p2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5" name="Google Shape;7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25"/>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9" name="Google Shape;79;p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 name="Google Shape;80;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81" name="Google Shape;8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4" name="Google Shape;8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7" name="Google Shape;87;p2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88" name="Google Shape;8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
        <p:nvSpPr>
          <p:cNvPr id="90" name="Google Shape;9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3" name="Shape 13"/>
        <p:cNvGrpSpPr/>
        <p:nvPr/>
      </p:nvGrpSpPr>
      <p:grpSpPr>
        <a:xfrm>
          <a:off x="0" y="0"/>
          <a:ext cx="0" cy="0"/>
          <a:chOff x="0" y="0"/>
          <a:chExt cx="0" cy="0"/>
        </a:xfrm>
      </p:grpSpPr>
      <p:sp>
        <p:nvSpPr>
          <p:cNvPr id="14" name="Google Shape;1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101" name="Shape 101"/>
        <p:cNvGrpSpPr/>
        <p:nvPr/>
      </p:nvGrpSpPr>
      <p:grpSpPr>
        <a:xfrm>
          <a:off x="0" y="0"/>
          <a:ext cx="0" cy="0"/>
          <a:chOff x="0" y="0"/>
          <a:chExt cx="0" cy="0"/>
        </a:xfrm>
      </p:grpSpPr>
      <p:sp>
        <p:nvSpPr>
          <p:cNvPr id="102" name="Google Shape;10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gradFill>
          <a:gsLst>
            <a:gs pos="0">
              <a:srgbClr val="DB0000"/>
            </a:gs>
            <a:gs pos="100000">
              <a:srgbClr val="540303"/>
            </a:gs>
          </a:gsLst>
          <a:path path="circle">
            <a:fillToRect b="50%" l="50%" r="50%" t="50%"/>
          </a:path>
          <a:tileRect/>
        </a:gradFill>
      </p:bgPr>
    </p:bg>
    <p:spTree>
      <p:nvGrpSpPr>
        <p:cNvPr id="103" name="Shape 103"/>
        <p:cNvGrpSpPr/>
        <p:nvPr/>
      </p:nvGrpSpPr>
      <p:grpSpPr>
        <a:xfrm>
          <a:off x="0" y="0"/>
          <a:ext cx="0" cy="0"/>
          <a:chOff x="0" y="0"/>
          <a:chExt cx="0" cy="0"/>
        </a:xfrm>
      </p:grpSpPr>
      <p:sp>
        <p:nvSpPr>
          <p:cNvPr id="104" name="Google Shape;10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_2">
    <p:bg>
      <p:bgPr>
        <a:gradFill>
          <a:gsLst>
            <a:gs pos="0">
              <a:srgbClr val="4E29AA"/>
            </a:gs>
            <a:gs pos="100000">
              <a:srgbClr val="1E123D"/>
            </a:gs>
          </a:gsLst>
          <a:path path="circle">
            <a:fillToRect b="50%" l="50%" r="50%" t="50%"/>
          </a:path>
          <a:tileRect/>
        </a:gradFill>
      </p:bgPr>
    </p:bg>
    <p:spTree>
      <p:nvGrpSpPr>
        <p:cNvPr id="105" name="Shape 105"/>
        <p:cNvGrpSpPr/>
        <p:nvPr/>
      </p:nvGrpSpPr>
      <p:grpSpPr>
        <a:xfrm>
          <a:off x="0" y="0"/>
          <a:ext cx="0" cy="0"/>
          <a:chOff x="0" y="0"/>
          <a:chExt cx="0" cy="0"/>
        </a:xfrm>
      </p:grpSpPr>
      <p:sp>
        <p:nvSpPr>
          <p:cNvPr id="106" name="Google Shape;10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09" name="Shape 109"/>
        <p:cNvGrpSpPr/>
        <p:nvPr/>
      </p:nvGrpSpPr>
      <p:grpSpPr>
        <a:xfrm>
          <a:off x="0" y="0"/>
          <a:ext cx="0" cy="0"/>
          <a:chOff x="0" y="0"/>
          <a:chExt cx="0" cy="0"/>
        </a:xfrm>
      </p:grpSpPr>
      <p:sp>
        <p:nvSpPr>
          <p:cNvPr id="110" name="Google Shape;11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3">
    <p:bg>
      <p:bgPr>
        <a:gradFill>
          <a:gsLst>
            <a:gs pos="0">
              <a:srgbClr val="4E29AA"/>
            </a:gs>
            <a:gs pos="100000">
              <a:srgbClr val="1E123D"/>
            </a:gs>
          </a:gsLst>
          <a:path path="circle">
            <a:fillToRect b="50%" l="50%" r="50%" t="50%"/>
          </a:path>
          <a:tileRect/>
        </a:gradFill>
      </p:bgPr>
    </p:bg>
    <p:spTree>
      <p:nvGrpSpPr>
        <p:cNvPr id="111" name="Shape 111"/>
        <p:cNvGrpSpPr/>
        <p:nvPr/>
      </p:nvGrpSpPr>
      <p:grpSpPr>
        <a:xfrm>
          <a:off x="0" y="0"/>
          <a:ext cx="0" cy="0"/>
          <a:chOff x="0" y="0"/>
          <a:chExt cx="0" cy="0"/>
        </a:xfrm>
      </p:grpSpPr>
      <p:sp>
        <p:nvSpPr>
          <p:cNvPr id="112" name="Google Shape;11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7">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5" name="Shape 15"/>
        <p:cNvGrpSpPr/>
        <p:nvPr/>
      </p:nvGrpSpPr>
      <p:grpSpPr>
        <a:xfrm>
          <a:off x="0" y="0"/>
          <a:ext cx="0" cy="0"/>
          <a:chOff x="0" y="0"/>
          <a:chExt cx="0" cy="0"/>
        </a:xfrm>
      </p:grpSpPr>
      <p:sp>
        <p:nvSpPr>
          <p:cNvPr id="16" name="Google Shape;1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9">
    <p:bg>
      <p:bgPr>
        <a:blipFill>
          <a:blip r:embed="rId2">
            <a:alphaModFix/>
          </a:blip>
          <a:stretch>
            <a:fillRect/>
          </a:stretch>
        </a:blipFill>
      </p:bgPr>
    </p:bg>
    <p:spTree>
      <p:nvGrpSpPr>
        <p:cNvPr id="117" name="Shape 117"/>
        <p:cNvGrpSpPr/>
        <p:nvPr/>
      </p:nvGrpSpPr>
      <p:grpSpPr>
        <a:xfrm>
          <a:off x="0" y="0"/>
          <a:ext cx="0" cy="0"/>
          <a:chOff x="0" y="0"/>
          <a:chExt cx="0" cy="0"/>
        </a:xfrm>
      </p:grpSpPr>
      <p:sp>
        <p:nvSpPr>
          <p:cNvPr id="118" name="Google Shape;118;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3">
  <p:cSld name="SECTION_HEADER_1_1_1_1_4">
    <p:bg>
      <p:bgPr>
        <a:gradFill>
          <a:gsLst>
            <a:gs pos="0">
              <a:srgbClr val="4E29AA"/>
            </a:gs>
            <a:gs pos="100000">
              <a:srgbClr val="1E123D"/>
            </a:gs>
          </a:gsLst>
          <a:path path="circle">
            <a:fillToRect b="50%" l="50%" r="50%" t="50%"/>
          </a:path>
          <a:tileRect/>
        </a:gradFill>
      </p:bgPr>
    </p:bg>
    <p:spTree>
      <p:nvGrpSpPr>
        <p:cNvPr id="119" name="Shape 119"/>
        <p:cNvGrpSpPr/>
        <p:nvPr/>
      </p:nvGrpSpPr>
      <p:grpSpPr>
        <a:xfrm>
          <a:off x="0" y="0"/>
          <a:ext cx="0" cy="0"/>
          <a:chOff x="0" y="0"/>
          <a:chExt cx="0" cy="0"/>
        </a:xfrm>
      </p:grpSpPr>
      <p:sp>
        <p:nvSpPr>
          <p:cNvPr id="120" name="Google Shape;12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bg>
      <p:bgPr>
        <a:blipFill>
          <a:blip r:embed="rId2">
            <a:alphaModFix/>
          </a:blip>
          <a:stretch>
            <a:fillRect/>
          </a:stretch>
        </a:blipFill>
      </p:bgPr>
    </p:bg>
    <p:spTree>
      <p:nvGrpSpPr>
        <p:cNvPr id="121" name="Shape 121"/>
        <p:cNvGrpSpPr/>
        <p:nvPr/>
      </p:nvGrpSpPr>
      <p:grpSpPr>
        <a:xfrm>
          <a:off x="0" y="0"/>
          <a:ext cx="0" cy="0"/>
          <a:chOff x="0" y="0"/>
          <a:chExt cx="0" cy="0"/>
        </a:xfrm>
      </p:grpSpPr>
      <p:sp>
        <p:nvSpPr>
          <p:cNvPr id="122" name="Google Shape;12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23" name="Shape 123"/>
        <p:cNvGrpSpPr/>
        <p:nvPr/>
      </p:nvGrpSpPr>
      <p:grpSpPr>
        <a:xfrm>
          <a:off x="0" y="0"/>
          <a:ext cx="0" cy="0"/>
          <a:chOff x="0" y="0"/>
          <a:chExt cx="0" cy="0"/>
        </a:xfrm>
      </p:grpSpPr>
      <p:sp>
        <p:nvSpPr>
          <p:cNvPr id="124" name="Google Shape;12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DB0000"/>
            </a:gs>
            <a:gs pos="100000">
              <a:srgbClr val="540303"/>
            </a:gs>
          </a:gsLst>
          <a:path path="circle">
            <a:fillToRect b="50%" l="50%" r="50%" t="50%"/>
          </a:path>
          <a:tileRect/>
        </a:gradFill>
      </p:bgPr>
    </p:bg>
    <p:spTree>
      <p:nvGrpSpPr>
        <p:cNvPr id="129" name="Shape 129"/>
        <p:cNvGrpSpPr/>
        <p:nvPr/>
      </p:nvGrpSpPr>
      <p:grpSpPr>
        <a:xfrm>
          <a:off x="0" y="0"/>
          <a:ext cx="0" cy="0"/>
          <a:chOff x="0" y="0"/>
          <a:chExt cx="0" cy="0"/>
        </a:xfrm>
      </p:grpSpPr>
      <p:sp>
        <p:nvSpPr>
          <p:cNvPr id="130" name="Google Shape;13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F48208"/>
            </a:gs>
            <a:gs pos="100000">
              <a:srgbClr val="703E08"/>
            </a:gs>
          </a:gsLst>
          <a:path path="circle">
            <a:fillToRect b="50%" l="50%" r="50%" t="50%"/>
          </a:path>
          <a:tileRect/>
        </a:gradFill>
      </p:bgPr>
    </p:bg>
    <p:spTree>
      <p:nvGrpSpPr>
        <p:cNvPr id="131" name="Shape 131"/>
        <p:cNvGrpSpPr/>
        <p:nvPr/>
      </p:nvGrpSpPr>
      <p:grpSpPr>
        <a:xfrm>
          <a:off x="0" y="0"/>
          <a:ext cx="0" cy="0"/>
          <a:chOff x="0" y="0"/>
          <a:chExt cx="0" cy="0"/>
        </a:xfrm>
      </p:grpSpPr>
      <p:sp>
        <p:nvSpPr>
          <p:cNvPr id="132" name="Google Shape;13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33" name="Shape 133"/>
        <p:cNvGrpSpPr/>
        <p:nvPr/>
      </p:nvGrpSpPr>
      <p:grpSpPr>
        <a:xfrm>
          <a:off x="0" y="0"/>
          <a:ext cx="0" cy="0"/>
          <a:chOff x="0" y="0"/>
          <a:chExt cx="0" cy="0"/>
        </a:xfrm>
      </p:grpSpPr>
      <p:sp>
        <p:nvSpPr>
          <p:cNvPr id="134" name="Google Shape;13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35" name="Shape 135"/>
        <p:cNvGrpSpPr/>
        <p:nvPr/>
      </p:nvGrpSpPr>
      <p:grpSpPr>
        <a:xfrm>
          <a:off x="0" y="0"/>
          <a:ext cx="0" cy="0"/>
          <a:chOff x="0" y="0"/>
          <a:chExt cx="0" cy="0"/>
        </a:xfrm>
      </p:grpSpPr>
      <p:sp>
        <p:nvSpPr>
          <p:cNvPr id="136" name="Google Shape;13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gradFill>
          <a:gsLst>
            <a:gs pos="0">
              <a:srgbClr val="1077D2"/>
            </a:gs>
            <a:gs pos="100000">
              <a:srgbClr val="093153"/>
            </a:gs>
          </a:gsLst>
          <a:path path="circle">
            <a:fillToRect b="50%" l="50%" r="50%" t="50%"/>
          </a:path>
          <a:tileRect/>
        </a:gradFill>
      </p:bgPr>
    </p:bg>
    <p:spTree>
      <p:nvGrpSpPr>
        <p:cNvPr id="137" name="Shape 137"/>
        <p:cNvGrpSpPr/>
        <p:nvPr/>
      </p:nvGrpSpPr>
      <p:grpSpPr>
        <a:xfrm>
          <a:off x="0" y="0"/>
          <a:ext cx="0" cy="0"/>
          <a:chOff x="0" y="0"/>
          <a:chExt cx="0" cy="0"/>
        </a:xfrm>
      </p:grpSpPr>
      <p:sp>
        <p:nvSpPr>
          <p:cNvPr id="138" name="Google Shape;138;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bg>
      <p:bgPr>
        <a:gradFill>
          <a:gsLst>
            <a:gs pos="0">
              <a:srgbClr val="4E29AA"/>
            </a:gs>
            <a:gs pos="100000">
              <a:srgbClr val="1E123D"/>
            </a:gs>
          </a:gsLst>
          <a:path path="circle">
            <a:fillToRect b="50%" l="50%" r="50%" t="50%"/>
          </a:path>
          <a:tileRect/>
        </a:gradFill>
      </p:bgPr>
    </p:bg>
    <p:spTree>
      <p:nvGrpSpPr>
        <p:cNvPr id="139" name="Shape 139"/>
        <p:cNvGrpSpPr/>
        <p:nvPr/>
      </p:nvGrpSpPr>
      <p:grpSpPr>
        <a:xfrm>
          <a:off x="0" y="0"/>
          <a:ext cx="0" cy="0"/>
          <a:chOff x="0" y="0"/>
          <a:chExt cx="0" cy="0"/>
        </a:xfrm>
      </p:grpSpPr>
      <p:sp>
        <p:nvSpPr>
          <p:cNvPr id="140" name="Google Shape;14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gradFill>
          <a:gsLst>
            <a:gs pos="0">
              <a:srgbClr val="1077D2"/>
            </a:gs>
            <a:gs pos="100000">
              <a:srgbClr val="093153"/>
            </a:gs>
          </a:gsLst>
          <a:path path="circle">
            <a:fillToRect b="50%" l="50%" r="50%" t="50%"/>
          </a:path>
          <a:tileRect/>
        </a:gradFill>
      </p:bgPr>
    </p:bg>
    <p:spTree>
      <p:nvGrpSpPr>
        <p:cNvPr id="17" name="Shape 17"/>
        <p:cNvGrpSpPr/>
        <p:nvPr/>
      </p:nvGrpSpPr>
      <p:grpSpPr>
        <a:xfrm>
          <a:off x="0" y="0"/>
          <a:ext cx="0" cy="0"/>
          <a:chOff x="0" y="0"/>
          <a:chExt cx="0" cy="0"/>
        </a:xfrm>
      </p:grpSpPr>
      <p:sp>
        <p:nvSpPr>
          <p:cNvPr id="18" name="Google Shape;1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141" name="Shape 141"/>
        <p:cNvGrpSpPr/>
        <p:nvPr/>
      </p:nvGrpSpPr>
      <p:grpSpPr>
        <a:xfrm>
          <a:off x="0" y="0"/>
          <a:ext cx="0" cy="0"/>
          <a:chOff x="0" y="0"/>
          <a:chExt cx="0" cy="0"/>
        </a:xfrm>
      </p:grpSpPr>
      <p:sp>
        <p:nvSpPr>
          <p:cNvPr id="142" name="Google Shape;14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inbow" type="blank">
  <p:cSld name="BLANK">
    <p:spTree>
      <p:nvGrpSpPr>
        <p:cNvPr id="145" name="Shape 145"/>
        <p:cNvGrpSpPr/>
        <p:nvPr/>
      </p:nvGrpSpPr>
      <p:grpSpPr>
        <a:xfrm>
          <a:off x="0" y="0"/>
          <a:ext cx="0" cy="0"/>
          <a:chOff x="0" y="0"/>
          <a:chExt cx="0" cy="0"/>
        </a:xfrm>
      </p:grpSpPr>
      <p:sp>
        <p:nvSpPr>
          <p:cNvPr id="146" name="Google Shape;146;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2">
    <p:bg>
      <p:bgPr>
        <a:gradFill>
          <a:gsLst>
            <a:gs pos="0">
              <a:srgbClr val="4E29AA"/>
            </a:gs>
            <a:gs pos="100000">
              <a:srgbClr val="1E123D"/>
            </a:gs>
          </a:gsLst>
          <a:path path="circle">
            <a:fillToRect b="50%" l="50%" r="50%" t="50%"/>
          </a:path>
          <a:tileRect/>
        </a:gradFill>
      </p:bgPr>
    </p:bg>
    <p:spTree>
      <p:nvGrpSpPr>
        <p:cNvPr id="147" name="Shape 147"/>
        <p:cNvGrpSpPr/>
        <p:nvPr/>
      </p:nvGrpSpPr>
      <p:grpSpPr>
        <a:xfrm>
          <a:off x="0" y="0"/>
          <a:ext cx="0" cy="0"/>
          <a:chOff x="0" y="0"/>
          <a:chExt cx="0" cy="0"/>
        </a:xfrm>
      </p:grpSpPr>
      <p:sp>
        <p:nvSpPr>
          <p:cNvPr id="148" name="Google Shape;148;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bg>
      <p:bgPr>
        <a:gradFill>
          <a:gsLst>
            <a:gs pos="0">
              <a:srgbClr val="4E29AA"/>
            </a:gs>
            <a:gs pos="100000">
              <a:srgbClr val="1E123D"/>
            </a:gs>
          </a:gsLst>
          <a:path path="circle">
            <a:fillToRect b="50%" l="50%" r="50%" t="50%"/>
          </a:path>
          <a:tileRect/>
        </a:gradFill>
      </p:bgPr>
    </p:bg>
    <p:spTree>
      <p:nvGrpSpPr>
        <p:cNvPr id="19" name="Shape 19"/>
        <p:cNvGrpSpPr/>
        <p:nvPr/>
      </p:nvGrpSpPr>
      <p:grpSpPr>
        <a:xfrm>
          <a:off x="0" y="0"/>
          <a:ext cx="0" cy="0"/>
          <a:chOff x="0" y="0"/>
          <a:chExt cx="0" cy="0"/>
        </a:xfrm>
      </p:grpSpPr>
      <p:sp>
        <p:nvSpPr>
          <p:cNvPr id="20" name="Google Shape;2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21" name="Shape 21"/>
        <p:cNvGrpSpPr/>
        <p:nvPr/>
      </p:nvGrpSpPr>
      <p:grpSpPr>
        <a:xfrm>
          <a:off x="0" y="0"/>
          <a:ext cx="0" cy="0"/>
          <a:chOff x="0" y="0"/>
          <a:chExt cx="0" cy="0"/>
        </a:xfrm>
      </p:grpSpPr>
      <p:sp>
        <p:nvSpPr>
          <p:cNvPr id="22" name="Google Shape;2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inbow" type="blank">
  <p:cSld name="BLANK">
    <p:spTree>
      <p:nvGrpSpPr>
        <p:cNvPr id="25" name="Shape 25"/>
        <p:cNvGrpSpPr/>
        <p:nvPr/>
      </p:nvGrpSpPr>
      <p:grpSpPr>
        <a:xfrm>
          <a:off x="0" y="0"/>
          <a:ext cx="0" cy="0"/>
          <a:chOff x="0" y="0"/>
          <a:chExt cx="0" cy="0"/>
        </a:xfrm>
      </p:grpSpPr>
      <p:sp>
        <p:nvSpPr>
          <p:cNvPr id="26" name="Google Shape;2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10"/>
          <p:cNvPicPr preferRelativeResize="0"/>
          <p:nvPr/>
        </p:nvPicPr>
        <p:blipFill rotWithShape="1">
          <a:blip r:embed="rId2">
            <a:alphaModFix/>
          </a:blip>
          <a:srcRect b="0" l="0" r="645" t="0"/>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theme" Target="../theme/theme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theme" Target="../theme/theme1.xml"/><Relationship Id="rId1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46" name="Shape 46"/>
        <p:cNvGrpSpPr/>
        <p:nvPr/>
      </p:nvGrpSpPr>
      <p:grpSpPr>
        <a:xfrm>
          <a:off x="0" y="0"/>
          <a:ext cx="0" cy="0"/>
          <a:chOff x="0" y="0"/>
          <a:chExt cx="0" cy="0"/>
        </a:xfrm>
      </p:grpSpPr>
      <p:sp>
        <p:nvSpPr>
          <p:cNvPr id="47" name="Google Shape;4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8" name="Google Shape;48;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49" name="Google Shape;4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25" name="Shape 125"/>
        <p:cNvGrpSpPr/>
        <p:nvPr/>
      </p:nvGrpSpPr>
      <p:grpSpPr>
        <a:xfrm>
          <a:off x="0" y="0"/>
          <a:ext cx="0" cy="0"/>
          <a:chOff x="0" y="0"/>
          <a:chExt cx="0" cy="0"/>
        </a:xfrm>
      </p:grpSpPr>
      <p:sp>
        <p:nvSpPr>
          <p:cNvPr id="126" name="Google Shape;126;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7" name="Google Shape;127;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28" name="Google Shape;12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25.png"/><Relationship Id="rId5" Type="http://schemas.openxmlformats.org/officeDocument/2006/relationships/image" Target="../media/image44.png"/><Relationship Id="rId6" Type="http://schemas.openxmlformats.org/officeDocument/2006/relationships/image" Target="../media/image28.jpg"/><Relationship Id="rId7" Type="http://schemas.openxmlformats.org/officeDocument/2006/relationships/image" Target="../media/image27.pn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58.png"/><Relationship Id="rId5"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55.png"/><Relationship Id="rId6" Type="http://schemas.openxmlformats.org/officeDocument/2006/relationships/image" Target="../media/image37.png"/><Relationship Id="rId7"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35.png"/><Relationship Id="rId6"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8.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81.png"/><Relationship Id="rId5" Type="http://schemas.openxmlformats.org/officeDocument/2006/relationships/image" Target="../media/image50.png"/><Relationship Id="rId6"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8.jpg"/></Relationships>
</file>

<file path=ppt/slides/_rels/slide24.xml.rels><?xml version="1.0" encoding="UTF-8" standalone="yes"?><Relationships xmlns="http://schemas.openxmlformats.org/package/2006/relationships"><Relationship Id="rId20" Type="http://schemas.openxmlformats.org/officeDocument/2006/relationships/hyperlink" Target="https://www.unco.edu/gender-sexuality-resource-center/resources/pride-flags.aspx" TargetMode="External"/><Relationship Id="rId22" Type="http://schemas.openxmlformats.org/officeDocument/2006/relationships/hyperlink" Target="https://www.unco.edu/gender-sexuality-resource-center/resources/pride-flags.aspx" TargetMode="External"/><Relationship Id="rId21" Type="http://schemas.openxmlformats.org/officeDocument/2006/relationships/hyperlink" Target="https://www.unco.edu/gender-sexuality-resource-center/resources/pride-flags.aspx" TargetMode="External"/><Relationship Id="rId24" Type="http://schemas.openxmlformats.org/officeDocument/2006/relationships/hyperlink" Target="https://www.unco.edu/gender-sexuality-resource-center/resources/pride-flags.aspx" TargetMode="External"/><Relationship Id="rId23" Type="http://schemas.openxmlformats.org/officeDocument/2006/relationships/hyperlink" Target="https://www.unco.edu/gender-sexuality-resource-center/resources/pride-flags.aspx" TargetMode="External"/><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flagsworld.org/" TargetMode="External"/><Relationship Id="rId4" Type="http://schemas.openxmlformats.org/officeDocument/2006/relationships/hyperlink" Target="https://flagsworld.org/" TargetMode="External"/><Relationship Id="rId9" Type="http://schemas.openxmlformats.org/officeDocument/2006/relationships/hyperlink" Target="https://flagsworld.org/" TargetMode="External"/><Relationship Id="rId25" Type="http://schemas.openxmlformats.org/officeDocument/2006/relationships/image" Target="../media/image40.png"/><Relationship Id="rId5" Type="http://schemas.openxmlformats.org/officeDocument/2006/relationships/hyperlink" Target="https://flagsworld.org/" TargetMode="External"/><Relationship Id="rId6" Type="http://schemas.openxmlformats.org/officeDocument/2006/relationships/hyperlink" Target="https://flagsworld.org/" TargetMode="External"/><Relationship Id="rId7" Type="http://schemas.openxmlformats.org/officeDocument/2006/relationships/hyperlink" Target="https://flagsworld.org/" TargetMode="External"/><Relationship Id="rId8" Type="http://schemas.openxmlformats.org/officeDocument/2006/relationships/hyperlink" Target="https://flagsworld.org/" TargetMode="External"/><Relationship Id="rId11" Type="http://schemas.openxmlformats.org/officeDocument/2006/relationships/hyperlink" Target="https://flagsworld.org/" TargetMode="External"/><Relationship Id="rId10" Type="http://schemas.openxmlformats.org/officeDocument/2006/relationships/hyperlink" Target="https://flagsworld.org/" TargetMode="External"/><Relationship Id="rId13" Type="http://schemas.openxmlformats.org/officeDocument/2006/relationships/image" Target="../media/image53.png"/><Relationship Id="rId12" Type="http://schemas.openxmlformats.org/officeDocument/2006/relationships/hyperlink" Target="https://flagsworld.org/" TargetMode="External"/><Relationship Id="rId15" Type="http://schemas.openxmlformats.org/officeDocument/2006/relationships/hyperlink" Target="https://www.unco.edu/gender-sexuality-resource-center/resources/pride-flags.aspx" TargetMode="External"/><Relationship Id="rId14" Type="http://schemas.openxmlformats.org/officeDocument/2006/relationships/hyperlink" Target="https://www.unco.edu/gender-sexuality-resource-center/resources/pride-flags.aspx" TargetMode="External"/><Relationship Id="rId17" Type="http://schemas.openxmlformats.org/officeDocument/2006/relationships/hyperlink" Target="https://www.unco.edu/gender-sexuality-resource-center/resources/pride-flags.aspx" TargetMode="External"/><Relationship Id="rId16" Type="http://schemas.openxmlformats.org/officeDocument/2006/relationships/hyperlink" Target="https://www.unco.edu/gender-sexuality-resource-center/resources/pride-flags.aspx" TargetMode="External"/><Relationship Id="rId19" Type="http://schemas.openxmlformats.org/officeDocument/2006/relationships/hyperlink" Target="https://www.unco.edu/gender-sexuality-resource-center/resources/pride-flags.aspx" TargetMode="External"/><Relationship Id="rId18" Type="http://schemas.openxmlformats.org/officeDocument/2006/relationships/hyperlink" Target="https://www.unco.edu/gender-sexuality-resource-center/resources/pride-flags.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www.youtube.com/watch?v=szJaTi_ChBA" TargetMode="External"/><Relationship Id="rId5" Type="http://schemas.openxmlformats.org/officeDocument/2006/relationships/image" Target="../media/image51.jpg"/><Relationship Id="rId6"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hyperlink" Target="https://mathantics.com/lesson/basic-inequalities" TargetMode="External"/><Relationship Id="rId4" Type="http://schemas.openxmlformats.org/officeDocument/2006/relationships/hyperlink" Target="https://www.youtube.com/watch?v=PiamxVB_aZ8" TargetMode="External"/><Relationship Id="rId9" Type="http://schemas.openxmlformats.org/officeDocument/2006/relationships/hyperlink" Target="https://www.khanacademy.org/math/cc-1st-grade-math/cc-1st-place-value/cc-1st-ones-tens/e/groups-of-tens" TargetMode="External"/><Relationship Id="rId5" Type="http://schemas.openxmlformats.org/officeDocument/2006/relationships/hyperlink" Target="https://flexbooks.ck12.org/cbook/ck-12-first-grade-math-resource-flexlet/section/7.1/primary/lesson/identify-basic-shapes/" TargetMode="External"/><Relationship Id="rId6" Type="http://schemas.openxmlformats.org/officeDocument/2006/relationships/hyperlink" Target="https://www.youtube.com/watch?v=ZQ3X93tjMYM" TargetMode="External"/><Relationship Id="rId7" Type="http://schemas.openxmlformats.org/officeDocument/2006/relationships/hyperlink" Target="https://www.khanacademy.org/math/cc-2nd-grade-math/cc-2nd-place-value/cc-2nd-three-digit-compare/e/comparing_whole_numbers" TargetMode="External"/><Relationship Id="rId8" Type="http://schemas.openxmlformats.org/officeDocument/2006/relationships/hyperlink" Target="https://www.khanacademy.org/math/cc-kindergarten-math/cc-kindergarten-geometry/kindergarten-shapes/e/naming-shapes" TargetMode="External"/><Relationship Id="rId11" Type="http://schemas.openxmlformats.org/officeDocument/2006/relationships/image" Target="../media/image21.png"/><Relationship Id="rId10" Type="http://schemas.openxmlformats.org/officeDocument/2006/relationships/image" Target="../media/image20.png"/><Relationship Id="rId13" Type="http://schemas.openxmlformats.org/officeDocument/2006/relationships/image" Target="../media/image15.png"/><Relationship Id="rId12" Type="http://schemas.openxmlformats.org/officeDocument/2006/relationships/image" Target="../media/image42.png"/><Relationship Id="rId15" Type="http://schemas.openxmlformats.org/officeDocument/2006/relationships/image" Target="../media/image26.png"/><Relationship Id="rId14" Type="http://schemas.openxmlformats.org/officeDocument/2006/relationships/image" Target="../media/image19.png"/><Relationship Id="rId16"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www.youtube.com/watch?v=yhBvbVcSXzc" TargetMode="External"/><Relationship Id="rId5" Type="http://schemas.openxmlformats.org/officeDocument/2006/relationships/image" Target="../media/image46.jpg"/><Relationship Id="rId6"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 Id="rId5"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72.png"/><Relationship Id="rId4"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5"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9.jpg"/><Relationship Id="rId4"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 Id="rId5"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 Id="rId3" Type="http://schemas.openxmlformats.org/officeDocument/2006/relationships/hyperlink" Target="https://www.sheppardsoftware.com/math/fractions/fractions-splat-game/" TargetMode="External"/><Relationship Id="rId4" Type="http://schemas.openxmlformats.org/officeDocument/2006/relationships/hyperlink" Target="https://www.mathgames.com/skill/2.5-equal-parts" TargetMode="External"/><Relationship Id="rId9" Type="http://schemas.openxmlformats.org/officeDocument/2006/relationships/image" Target="../media/image76.png"/><Relationship Id="rId5" Type="http://schemas.openxmlformats.org/officeDocument/2006/relationships/hyperlink" Target="https://www.mathgames.com/skill/2.6-identify-fractions-of-shapes" TargetMode="External"/><Relationship Id="rId6" Type="http://schemas.openxmlformats.org/officeDocument/2006/relationships/hyperlink" Target="https://www.mathgames.com/skill/2.7-identify-fractions-up-to-fourths" TargetMode="External"/><Relationship Id="rId7" Type="http://schemas.openxmlformats.org/officeDocument/2006/relationships/image" Target="../media/image71.png"/><Relationship Id="rId8" Type="http://schemas.openxmlformats.org/officeDocument/2006/relationships/image" Target="../media/image74.png"/><Relationship Id="rId10"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 Id="rId3" Type="http://schemas.openxmlformats.org/officeDocument/2006/relationships/hyperlink" Target="https://www.sheppardsoftware.com/math/fractions/fractions-splat-game/" TargetMode="External"/><Relationship Id="rId4" Type="http://schemas.openxmlformats.org/officeDocument/2006/relationships/hyperlink" Target="https://www.mathgames.com/skill/2.5-equal-parts" TargetMode="External"/><Relationship Id="rId5" Type="http://schemas.openxmlformats.org/officeDocument/2006/relationships/hyperlink" Target="https://www.mathgames.com/skill/2.6-identify-fractions-of-shapes" TargetMode="External"/><Relationship Id="rId6" Type="http://schemas.openxmlformats.org/officeDocument/2006/relationships/hyperlink" Target="https://www.mathgames.com/skill/2.7-identify-fractions-up-to-fourth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4.xml"/><Relationship Id="rId3" Type="http://schemas.openxmlformats.org/officeDocument/2006/relationships/hyperlink" Target="https://www.dailyinfographic.com/likelihood-of-becoming-a-millionair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70.png"/><Relationship Id="rId6"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9.jpg"/><Relationship Id="rId4"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67.jpg"/><Relationship Id="rId4" Type="http://schemas.openxmlformats.org/officeDocument/2006/relationships/image" Target="../media/image82.png"/><Relationship Id="rId9" Type="http://schemas.openxmlformats.org/officeDocument/2006/relationships/image" Target="../media/image78.pn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80.png"/><Relationship Id="rId8"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67.jpg"/><Relationship Id="rId4" Type="http://schemas.openxmlformats.org/officeDocument/2006/relationships/image" Target="../media/image82.png"/><Relationship Id="rId9" Type="http://schemas.openxmlformats.org/officeDocument/2006/relationships/image" Target="../media/image78.pn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80.png"/><Relationship Id="rId8" Type="http://schemas.openxmlformats.org/officeDocument/2006/relationships/image" Target="../media/image79.png"/><Relationship Id="rId10" Type="http://schemas.openxmlformats.org/officeDocument/2006/relationships/image" Target="../media/image77.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67.jpg"/><Relationship Id="rId4" Type="http://schemas.openxmlformats.org/officeDocument/2006/relationships/image" Target="../media/image82.png"/><Relationship Id="rId9" Type="http://schemas.openxmlformats.org/officeDocument/2006/relationships/image" Target="../media/image78.pn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80.png"/><Relationship Id="rId8"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 Id="rId4" Type="http://schemas.openxmlformats.org/officeDocument/2006/relationships/hyperlink" Target="http://www.youtube.com/watch?v=DANUXO-GQwU" TargetMode="External"/><Relationship Id="rId5" Type="http://schemas.openxmlformats.org/officeDocument/2006/relationships/image" Target="../media/image17.jp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hyperlink" Target="http://www.youtube.com/watch?v=EtclcWGG7WQ" TargetMode="External"/><Relationship Id="rId4" Type="http://schemas.openxmlformats.org/officeDocument/2006/relationships/image" Target="../media/image22.jp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pic>
        <p:nvPicPr>
          <p:cNvPr id="153" name="Google Shape;153;p57"/>
          <p:cNvPicPr preferRelativeResize="0"/>
          <p:nvPr/>
        </p:nvPicPr>
        <p:blipFill>
          <a:blip r:embed="rId4">
            <a:alphaModFix amt="82000"/>
          </a:blip>
          <a:stretch>
            <a:fillRect/>
          </a:stretch>
        </p:blipFill>
        <p:spPr>
          <a:xfrm rot="-310185">
            <a:off x="1015791" y="-48"/>
            <a:ext cx="7043569" cy="5290723"/>
          </a:xfrm>
          <a:prstGeom prst="rect">
            <a:avLst/>
          </a:prstGeom>
          <a:noFill/>
          <a:ln>
            <a:noFill/>
          </a:ln>
        </p:spPr>
      </p:pic>
      <p:sp>
        <p:nvSpPr>
          <p:cNvPr id="154" name="Google Shape;154;p57"/>
          <p:cNvSpPr txBox="1"/>
          <p:nvPr/>
        </p:nvSpPr>
        <p:spPr>
          <a:xfrm>
            <a:off x="1503900" y="335550"/>
            <a:ext cx="6136200" cy="2491200"/>
          </a:xfrm>
          <a:prstGeom prst="rect">
            <a:avLst/>
          </a:prstGeom>
          <a:solidFill>
            <a:srgbClr val="FFFFFF">
              <a:alpha val="77460"/>
            </a:srgbClr>
          </a:solidFill>
          <a:ln>
            <a:noFill/>
          </a:ln>
          <a:effectLst>
            <a:outerShdw blurRad="57150" rotWithShape="0" algn="bl" dir="5400000" dist="19050">
              <a:srgbClr val="000000">
                <a:alpha val="94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300">
                <a:solidFill>
                  <a:srgbClr val="FE4353"/>
                </a:solidFill>
                <a:latin typeface="Montserrat"/>
                <a:ea typeface="Montserrat"/>
                <a:cs typeface="Montserrat"/>
                <a:sym typeface="Montserrat"/>
              </a:rPr>
              <a:t>I</a:t>
            </a:r>
            <a:r>
              <a:rPr b="1" lang="en" sz="3300">
                <a:solidFill>
                  <a:srgbClr val="FE5243"/>
                </a:solidFill>
                <a:latin typeface="Montserrat"/>
                <a:ea typeface="Montserrat"/>
                <a:cs typeface="Montserrat"/>
                <a:sym typeface="Montserrat"/>
              </a:rPr>
              <a:t>N</a:t>
            </a:r>
            <a:r>
              <a:rPr b="1" lang="en" sz="3300">
                <a:solidFill>
                  <a:srgbClr val="FC6235"/>
                </a:solidFill>
                <a:latin typeface="Montserrat"/>
                <a:ea typeface="Montserrat"/>
                <a:cs typeface="Montserrat"/>
                <a:sym typeface="Montserrat"/>
              </a:rPr>
              <a:t>T</a:t>
            </a:r>
            <a:r>
              <a:rPr b="1" lang="en" sz="3300">
                <a:solidFill>
                  <a:srgbClr val="F87328"/>
                </a:solidFill>
                <a:latin typeface="Montserrat"/>
                <a:ea typeface="Montserrat"/>
                <a:cs typeface="Montserrat"/>
                <a:sym typeface="Montserrat"/>
              </a:rPr>
              <a:t>R</a:t>
            </a:r>
            <a:r>
              <a:rPr b="1" lang="en" sz="3300">
                <a:solidFill>
                  <a:srgbClr val="F1841D"/>
                </a:solidFill>
                <a:latin typeface="Montserrat"/>
                <a:ea typeface="Montserrat"/>
                <a:cs typeface="Montserrat"/>
                <a:sym typeface="Montserrat"/>
              </a:rPr>
              <a:t>O</a:t>
            </a:r>
            <a:r>
              <a:rPr b="1" lang="en" sz="3300">
                <a:solidFill>
                  <a:srgbClr val="E89513"/>
                </a:solidFill>
                <a:latin typeface="Montserrat"/>
                <a:ea typeface="Montserrat"/>
                <a:cs typeface="Montserrat"/>
                <a:sym typeface="Montserrat"/>
              </a:rPr>
              <a:t> </a:t>
            </a:r>
            <a:r>
              <a:rPr b="1" lang="en" sz="3300">
                <a:solidFill>
                  <a:srgbClr val="DEA50B"/>
                </a:solidFill>
                <a:latin typeface="Montserrat"/>
                <a:ea typeface="Montserrat"/>
                <a:cs typeface="Montserrat"/>
                <a:sym typeface="Montserrat"/>
              </a:rPr>
              <a:t>T</a:t>
            </a:r>
            <a:r>
              <a:rPr b="1" lang="en" sz="3300">
                <a:solidFill>
                  <a:srgbClr val="D2B505"/>
                </a:solidFill>
                <a:latin typeface="Montserrat"/>
                <a:ea typeface="Montserrat"/>
                <a:cs typeface="Montserrat"/>
                <a:sym typeface="Montserrat"/>
              </a:rPr>
              <a:t>O</a:t>
            </a:r>
            <a:r>
              <a:rPr b="1" lang="en" sz="3300">
                <a:solidFill>
                  <a:srgbClr val="C4C402"/>
                </a:solidFill>
                <a:latin typeface="Montserrat"/>
                <a:ea typeface="Montserrat"/>
                <a:cs typeface="Montserrat"/>
                <a:sym typeface="Montserrat"/>
              </a:rPr>
              <a:t> </a:t>
            </a:r>
            <a:r>
              <a:rPr b="1" lang="en" sz="3300">
                <a:solidFill>
                  <a:srgbClr val="B5D201"/>
                </a:solidFill>
                <a:latin typeface="Montserrat"/>
                <a:ea typeface="Montserrat"/>
                <a:cs typeface="Montserrat"/>
                <a:sym typeface="Montserrat"/>
              </a:rPr>
              <a:t>F</a:t>
            </a:r>
            <a:r>
              <a:rPr b="1" lang="en" sz="3300">
                <a:solidFill>
                  <a:srgbClr val="A6DE01"/>
                </a:solidFill>
                <a:latin typeface="Montserrat"/>
                <a:ea typeface="Montserrat"/>
                <a:cs typeface="Montserrat"/>
                <a:sym typeface="Montserrat"/>
              </a:rPr>
              <a:t>R</a:t>
            </a:r>
            <a:r>
              <a:rPr b="1" lang="en" sz="3300">
                <a:solidFill>
                  <a:srgbClr val="95E805"/>
                </a:solidFill>
                <a:latin typeface="Montserrat"/>
                <a:ea typeface="Montserrat"/>
                <a:cs typeface="Montserrat"/>
                <a:sym typeface="Montserrat"/>
              </a:rPr>
              <a:t>A</a:t>
            </a:r>
            <a:r>
              <a:rPr b="1" lang="en" sz="3300">
                <a:solidFill>
                  <a:srgbClr val="84F10A"/>
                </a:solidFill>
                <a:latin typeface="Montserrat"/>
                <a:ea typeface="Montserrat"/>
                <a:cs typeface="Montserrat"/>
                <a:sym typeface="Montserrat"/>
              </a:rPr>
              <a:t>C</a:t>
            </a:r>
            <a:r>
              <a:rPr b="1" lang="en" sz="3300">
                <a:solidFill>
                  <a:srgbClr val="73F812"/>
                </a:solidFill>
                <a:latin typeface="Montserrat"/>
                <a:ea typeface="Montserrat"/>
                <a:cs typeface="Montserrat"/>
                <a:sym typeface="Montserrat"/>
              </a:rPr>
              <a:t>T</a:t>
            </a:r>
            <a:r>
              <a:rPr b="1" lang="en" sz="3300">
                <a:solidFill>
                  <a:srgbClr val="63FC1B"/>
                </a:solidFill>
                <a:latin typeface="Montserrat"/>
                <a:ea typeface="Montserrat"/>
                <a:cs typeface="Montserrat"/>
                <a:sym typeface="Montserrat"/>
              </a:rPr>
              <a:t>I</a:t>
            </a:r>
            <a:r>
              <a:rPr b="1" lang="en" sz="3300">
                <a:solidFill>
                  <a:srgbClr val="52FE26"/>
                </a:solidFill>
                <a:latin typeface="Montserrat"/>
                <a:ea typeface="Montserrat"/>
                <a:cs typeface="Montserrat"/>
                <a:sym typeface="Montserrat"/>
              </a:rPr>
              <a:t>O</a:t>
            </a:r>
            <a:r>
              <a:rPr b="1" lang="en" sz="3300">
                <a:solidFill>
                  <a:srgbClr val="43FE33"/>
                </a:solidFill>
                <a:latin typeface="Montserrat"/>
                <a:ea typeface="Montserrat"/>
                <a:cs typeface="Montserrat"/>
                <a:sym typeface="Montserrat"/>
              </a:rPr>
              <a:t>N</a:t>
            </a:r>
            <a:r>
              <a:rPr b="1" lang="en" sz="3300">
                <a:solidFill>
                  <a:srgbClr val="35FC41"/>
                </a:solidFill>
                <a:latin typeface="Montserrat"/>
                <a:ea typeface="Montserrat"/>
                <a:cs typeface="Montserrat"/>
                <a:sym typeface="Montserrat"/>
              </a:rPr>
              <a:t>S</a:t>
            </a:r>
            <a:endParaRPr b="1" sz="3300">
              <a:solidFill>
                <a:srgbClr val="28F751"/>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3700">
                <a:solidFill>
                  <a:srgbClr val="1CF161"/>
                </a:solidFill>
                <a:latin typeface="Montserrat"/>
                <a:ea typeface="Montserrat"/>
                <a:cs typeface="Montserrat"/>
                <a:sym typeface="Montserrat"/>
              </a:rPr>
              <a:t>L</a:t>
            </a:r>
            <a:r>
              <a:rPr b="1" lang="en" sz="3700">
                <a:solidFill>
                  <a:srgbClr val="12E872"/>
                </a:solidFill>
                <a:latin typeface="Montserrat"/>
                <a:ea typeface="Montserrat"/>
                <a:cs typeface="Montserrat"/>
                <a:sym typeface="Montserrat"/>
              </a:rPr>
              <a:t>e</a:t>
            </a:r>
            <a:r>
              <a:rPr b="1" lang="en" sz="3700">
                <a:solidFill>
                  <a:srgbClr val="0BDE83"/>
                </a:solidFill>
                <a:latin typeface="Montserrat"/>
                <a:ea typeface="Montserrat"/>
                <a:cs typeface="Montserrat"/>
                <a:sym typeface="Montserrat"/>
              </a:rPr>
              <a:t>s</a:t>
            </a:r>
            <a:r>
              <a:rPr b="1" lang="en" sz="3700">
                <a:solidFill>
                  <a:srgbClr val="05D193"/>
                </a:solidFill>
                <a:latin typeface="Montserrat"/>
                <a:ea typeface="Montserrat"/>
                <a:cs typeface="Montserrat"/>
                <a:sym typeface="Montserrat"/>
              </a:rPr>
              <a:t>s</a:t>
            </a:r>
            <a:r>
              <a:rPr b="1" lang="en" sz="3700">
                <a:solidFill>
                  <a:srgbClr val="02C4A4"/>
                </a:solidFill>
                <a:latin typeface="Montserrat"/>
                <a:ea typeface="Montserrat"/>
                <a:cs typeface="Montserrat"/>
                <a:sym typeface="Montserrat"/>
              </a:rPr>
              <a:t>o</a:t>
            </a:r>
            <a:r>
              <a:rPr b="1" lang="en" sz="3700">
                <a:solidFill>
                  <a:srgbClr val="01B5B4"/>
                </a:solidFill>
                <a:latin typeface="Montserrat"/>
                <a:ea typeface="Montserrat"/>
                <a:cs typeface="Montserrat"/>
                <a:sym typeface="Montserrat"/>
              </a:rPr>
              <a:t>n</a:t>
            </a:r>
            <a:r>
              <a:rPr b="1" lang="en" sz="3700">
                <a:solidFill>
                  <a:srgbClr val="02A5C3"/>
                </a:solidFill>
                <a:latin typeface="Montserrat"/>
                <a:ea typeface="Montserrat"/>
                <a:cs typeface="Montserrat"/>
                <a:sym typeface="Montserrat"/>
              </a:rPr>
              <a:t> </a:t>
            </a:r>
            <a:r>
              <a:rPr b="1" lang="en" sz="3700">
                <a:solidFill>
                  <a:srgbClr val="0594D1"/>
                </a:solidFill>
                <a:latin typeface="Montserrat"/>
                <a:ea typeface="Montserrat"/>
                <a:cs typeface="Montserrat"/>
                <a:sym typeface="Montserrat"/>
              </a:rPr>
              <a:t>1</a:t>
            </a:r>
            <a:r>
              <a:rPr b="1" lang="en" sz="3700">
                <a:solidFill>
                  <a:srgbClr val="0A84DD"/>
                </a:solidFill>
                <a:latin typeface="Montserrat"/>
                <a:ea typeface="Montserrat"/>
                <a:cs typeface="Montserrat"/>
                <a:sym typeface="Montserrat"/>
              </a:rPr>
              <a:t>:</a:t>
            </a:r>
            <a:r>
              <a:rPr b="1" lang="en" sz="3700">
                <a:solidFill>
                  <a:srgbClr val="1273E8"/>
                </a:solidFill>
                <a:latin typeface="Montserrat"/>
                <a:ea typeface="Montserrat"/>
                <a:cs typeface="Montserrat"/>
                <a:sym typeface="Montserrat"/>
              </a:rPr>
              <a:t> </a:t>
            </a:r>
            <a:endParaRPr b="1" sz="3700">
              <a:solidFill>
                <a:srgbClr val="1C62F0"/>
              </a:solidFill>
              <a:latin typeface="Montserrat"/>
              <a:ea typeface="Montserrat"/>
              <a:cs typeface="Montserrat"/>
              <a:sym typeface="Montserrat"/>
            </a:endParaRPr>
          </a:p>
          <a:p>
            <a:pPr indent="0" lvl="0" marL="0" rtl="0" algn="ctr">
              <a:lnSpc>
                <a:spcPct val="115000"/>
              </a:lnSpc>
              <a:spcBef>
                <a:spcPts val="0"/>
              </a:spcBef>
              <a:spcAft>
                <a:spcPts val="0"/>
              </a:spcAft>
              <a:buNone/>
            </a:pPr>
            <a:r>
              <a:rPr b="1" i="1" lang="en" sz="3900">
                <a:solidFill>
                  <a:srgbClr val="2752F7"/>
                </a:solidFill>
                <a:latin typeface="Montserrat"/>
                <a:ea typeface="Montserrat"/>
                <a:cs typeface="Montserrat"/>
                <a:sym typeface="Montserrat"/>
              </a:rPr>
              <a:t>T</a:t>
            </a:r>
            <a:r>
              <a:rPr b="1" i="1" lang="en" sz="3900">
                <a:solidFill>
                  <a:srgbClr val="3442FC"/>
                </a:solidFill>
                <a:latin typeface="Montserrat"/>
                <a:ea typeface="Montserrat"/>
                <a:cs typeface="Montserrat"/>
                <a:sym typeface="Montserrat"/>
              </a:rPr>
              <a:t>h</a:t>
            </a:r>
            <a:r>
              <a:rPr b="1" i="1" lang="en" sz="3900">
                <a:solidFill>
                  <a:srgbClr val="4234FE"/>
                </a:solidFill>
                <a:latin typeface="Montserrat"/>
                <a:ea typeface="Montserrat"/>
                <a:cs typeface="Montserrat"/>
                <a:sym typeface="Montserrat"/>
              </a:rPr>
              <a:t>e</a:t>
            </a:r>
            <a:r>
              <a:rPr b="1" i="1" lang="en" sz="3900">
                <a:solidFill>
                  <a:srgbClr val="5127FE"/>
                </a:solidFill>
                <a:latin typeface="Montserrat"/>
                <a:ea typeface="Montserrat"/>
                <a:cs typeface="Montserrat"/>
                <a:sym typeface="Montserrat"/>
              </a:rPr>
              <a:t> </a:t>
            </a:r>
            <a:r>
              <a:rPr b="1" i="1" lang="en" sz="3900">
                <a:solidFill>
                  <a:srgbClr val="621CFC"/>
                </a:solidFill>
                <a:latin typeface="Montserrat"/>
                <a:ea typeface="Montserrat"/>
                <a:cs typeface="Montserrat"/>
                <a:sym typeface="Montserrat"/>
              </a:rPr>
              <a:t>U</a:t>
            </a:r>
            <a:r>
              <a:rPr b="1" i="1" lang="en" sz="3900">
                <a:solidFill>
                  <a:srgbClr val="7212F8"/>
                </a:solidFill>
                <a:latin typeface="Montserrat"/>
                <a:ea typeface="Montserrat"/>
                <a:cs typeface="Montserrat"/>
                <a:sym typeface="Montserrat"/>
              </a:rPr>
              <a:t>n</a:t>
            </a:r>
            <a:r>
              <a:rPr b="1" i="1" lang="en" sz="3900">
                <a:solidFill>
                  <a:srgbClr val="830BF1"/>
                </a:solidFill>
                <a:latin typeface="Montserrat"/>
                <a:ea typeface="Montserrat"/>
                <a:cs typeface="Montserrat"/>
                <a:sym typeface="Montserrat"/>
              </a:rPr>
              <a:t>i</a:t>
            </a:r>
            <a:r>
              <a:rPr b="1" i="1" lang="en" sz="3900">
                <a:solidFill>
                  <a:srgbClr val="9405E9"/>
                </a:solidFill>
                <a:latin typeface="Montserrat"/>
                <a:ea typeface="Montserrat"/>
                <a:cs typeface="Montserrat"/>
                <a:sym typeface="Montserrat"/>
              </a:rPr>
              <a:t>t</a:t>
            </a:r>
            <a:r>
              <a:rPr b="1" i="1" lang="en" sz="3900">
                <a:solidFill>
                  <a:srgbClr val="A502DE"/>
                </a:solidFill>
                <a:latin typeface="Montserrat"/>
                <a:ea typeface="Montserrat"/>
                <a:cs typeface="Montserrat"/>
                <a:sym typeface="Montserrat"/>
              </a:rPr>
              <a:t> </a:t>
            </a:r>
            <a:r>
              <a:rPr b="1" i="1" lang="en" sz="3900">
                <a:solidFill>
                  <a:srgbClr val="B501D2"/>
                </a:solidFill>
                <a:latin typeface="Montserrat"/>
                <a:ea typeface="Montserrat"/>
                <a:cs typeface="Montserrat"/>
                <a:sym typeface="Montserrat"/>
              </a:rPr>
              <a:t>F</a:t>
            </a:r>
            <a:r>
              <a:rPr b="1" i="1" lang="en" sz="3900">
                <a:solidFill>
                  <a:srgbClr val="C302C5"/>
                </a:solidFill>
                <a:latin typeface="Montserrat"/>
                <a:ea typeface="Montserrat"/>
                <a:cs typeface="Montserrat"/>
                <a:sym typeface="Montserrat"/>
              </a:rPr>
              <a:t>r</a:t>
            </a:r>
            <a:r>
              <a:rPr b="1" i="1" lang="en" sz="3900">
                <a:solidFill>
                  <a:srgbClr val="D105B6"/>
                </a:solidFill>
                <a:latin typeface="Montserrat"/>
                <a:ea typeface="Montserrat"/>
                <a:cs typeface="Montserrat"/>
                <a:sym typeface="Montserrat"/>
              </a:rPr>
              <a:t>a</a:t>
            </a:r>
            <a:r>
              <a:rPr b="1" i="1" lang="en" sz="3900">
                <a:solidFill>
                  <a:srgbClr val="DD0BA6"/>
                </a:solidFill>
                <a:latin typeface="Montserrat"/>
                <a:ea typeface="Montserrat"/>
                <a:cs typeface="Montserrat"/>
                <a:sym typeface="Montserrat"/>
              </a:rPr>
              <a:t>c</a:t>
            </a:r>
            <a:r>
              <a:rPr b="1" i="1" lang="en" sz="3900">
                <a:solidFill>
                  <a:srgbClr val="E81296"/>
                </a:solidFill>
                <a:latin typeface="Montserrat"/>
                <a:ea typeface="Montserrat"/>
                <a:cs typeface="Montserrat"/>
                <a:sym typeface="Montserrat"/>
              </a:rPr>
              <a:t>t</a:t>
            </a:r>
            <a:r>
              <a:rPr b="1" i="1" lang="en" sz="3900">
                <a:solidFill>
                  <a:srgbClr val="F11C85"/>
                </a:solidFill>
                <a:latin typeface="Montserrat"/>
                <a:ea typeface="Montserrat"/>
                <a:cs typeface="Montserrat"/>
                <a:sym typeface="Montserrat"/>
              </a:rPr>
              <a:t>i</a:t>
            </a:r>
            <a:r>
              <a:rPr b="1" i="1" lang="en" sz="3900">
                <a:solidFill>
                  <a:srgbClr val="F72774"/>
                </a:solidFill>
                <a:latin typeface="Montserrat"/>
                <a:ea typeface="Montserrat"/>
                <a:cs typeface="Montserrat"/>
                <a:sym typeface="Montserrat"/>
              </a:rPr>
              <a:t>o</a:t>
            </a:r>
            <a:r>
              <a:rPr b="1" i="1" lang="en" sz="3900">
                <a:solidFill>
                  <a:srgbClr val="FC3463"/>
                </a:solidFill>
                <a:latin typeface="Montserrat"/>
                <a:ea typeface="Montserrat"/>
                <a:cs typeface="Montserrat"/>
                <a:sym typeface="Montserrat"/>
              </a:rPr>
              <a:t>n</a:t>
            </a:r>
            <a:endParaRPr b="1" i="1" sz="3900">
              <a:solidFill>
                <a:srgbClr val="FC3463"/>
              </a:solidFill>
              <a:latin typeface="Montserrat"/>
              <a:ea typeface="Montserrat"/>
              <a:cs typeface="Montserrat"/>
              <a:sym typeface="Montserrat"/>
            </a:endParaRPr>
          </a:p>
        </p:txBody>
      </p:sp>
      <p:sp>
        <p:nvSpPr>
          <p:cNvPr id="155" name="Google Shape;155;p57"/>
          <p:cNvSpPr txBox="1"/>
          <p:nvPr/>
        </p:nvSpPr>
        <p:spPr>
          <a:xfrm>
            <a:off x="35850" y="4322700"/>
            <a:ext cx="9072300" cy="10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600">
                <a:solidFill>
                  <a:srgbClr val="FE4353"/>
                </a:solidFill>
                <a:highlight>
                  <a:srgbClr val="434343"/>
                </a:highlight>
                <a:latin typeface="Montserrat"/>
                <a:ea typeface="Montserrat"/>
                <a:cs typeface="Montserrat"/>
                <a:sym typeface="Montserrat"/>
              </a:rPr>
              <a:t>STUDENT’S NOTE-TAKING GUIDE</a:t>
            </a:r>
            <a:endParaRPr b="1" i="1" sz="3600">
              <a:solidFill>
                <a:srgbClr val="F11D84"/>
              </a:solidFill>
              <a:highlight>
                <a:srgbClr val="434343"/>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52" name="Shape 252"/>
        <p:cNvGrpSpPr/>
        <p:nvPr/>
      </p:nvGrpSpPr>
      <p:grpSpPr>
        <a:xfrm>
          <a:off x="0" y="0"/>
          <a:ext cx="0" cy="0"/>
          <a:chOff x="0" y="0"/>
          <a:chExt cx="0" cy="0"/>
        </a:xfrm>
      </p:grpSpPr>
      <p:sp>
        <p:nvSpPr>
          <p:cNvPr id="253" name="Google Shape;253;p66"/>
          <p:cNvSpPr txBox="1"/>
          <p:nvPr>
            <p:ph idx="4294967295" type="title"/>
          </p:nvPr>
        </p:nvSpPr>
        <p:spPr>
          <a:xfrm>
            <a:off x="2910300" y="631025"/>
            <a:ext cx="3323400" cy="1275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3020">
                <a:latin typeface="Montserrat"/>
                <a:ea typeface="Montserrat"/>
                <a:cs typeface="Montserrat"/>
                <a:sym typeface="Montserrat"/>
              </a:rPr>
              <a:t>1 =  ?</a:t>
            </a:r>
            <a:endParaRPr sz="3020">
              <a:latin typeface="Montserrat"/>
              <a:ea typeface="Montserrat"/>
              <a:cs typeface="Montserrat"/>
              <a:sym typeface="Montserrat"/>
            </a:endParaRPr>
          </a:p>
        </p:txBody>
      </p:sp>
      <p:sp>
        <p:nvSpPr>
          <p:cNvPr id="254" name="Google Shape;254;p66"/>
          <p:cNvSpPr txBox="1"/>
          <p:nvPr>
            <p:ph idx="4294967295" type="title"/>
          </p:nvPr>
        </p:nvSpPr>
        <p:spPr>
          <a:xfrm>
            <a:off x="1936350" y="2113948"/>
            <a:ext cx="5271300" cy="2397600"/>
          </a:xfrm>
          <a:prstGeom prst="rect">
            <a:avLst/>
          </a:prstGeom>
        </p:spPr>
        <p:txBody>
          <a:bodyPr anchorCtr="0" anchor="ctr" bIns="91425" lIns="91425" spcFirstLastPara="1" rIns="91425" wrap="square" tIns="91425">
            <a:normAutofit/>
          </a:bodyPr>
          <a:lstStyle/>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foot   =   </a:t>
            </a:r>
            <a:r>
              <a:rPr b="1" lang="en" sz="2820">
                <a:latin typeface="Montserrat"/>
                <a:ea typeface="Montserrat"/>
                <a:cs typeface="Montserrat"/>
                <a:sym typeface="Montserrat"/>
              </a:rPr>
              <a:t>12</a:t>
            </a:r>
            <a:r>
              <a:rPr lang="en" sz="2820">
                <a:latin typeface="Montserrat"/>
                <a:ea typeface="Montserrat"/>
                <a:cs typeface="Montserrat"/>
                <a:sym typeface="Montserrat"/>
              </a:rPr>
              <a:t> inches</a:t>
            </a:r>
            <a:endParaRPr b="1" sz="2820">
              <a:latin typeface="Montserrat"/>
              <a:ea typeface="Montserrat"/>
              <a:cs typeface="Montserrat"/>
              <a:sym typeface="Montserrat"/>
            </a:endParaRPr>
          </a:p>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dozen  =   </a:t>
            </a:r>
            <a:r>
              <a:rPr b="1" lang="en" sz="2820">
                <a:latin typeface="Montserrat"/>
                <a:ea typeface="Montserrat"/>
                <a:cs typeface="Montserrat"/>
                <a:sym typeface="Montserrat"/>
              </a:rPr>
              <a:t>12</a:t>
            </a:r>
            <a:r>
              <a:rPr lang="en" sz="2820">
                <a:latin typeface="Montserrat"/>
                <a:ea typeface="Montserrat"/>
                <a:cs typeface="Montserrat"/>
                <a:sym typeface="Montserrat"/>
              </a:rPr>
              <a:t> donuts</a:t>
            </a:r>
            <a:endParaRPr sz="2820">
              <a:latin typeface="Montserrat"/>
              <a:ea typeface="Montserrat"/>
              <a:cs typeface="Montserrat"/>
              <a:sym typeface="Montserrat"/>
            </a:endParaRPr>
          </a:p>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quarter  =  </a:t>
            </a:r>
            <a:r>
              <a:rPr b="1" lang="en" sz="2820">
                <a:latin typeface="Montserrat"/>
                <a:ea typeface="Montserrat"/>
                <a:cs typeface="Montserrat"/>
                <a:sym typeface="Montserrat"/>
              </a:rPr>
              <a:t>25</a:t>
            </a:r>
            <a:r>
              <a:rPr lang="en" sz="2820">
                <a:latin typeface="Montserrat"/>
                <a:ea typeface="Montserrat"/>
                <a:cs typeface="Montserrat"/>
                <a:sym typeface="Montserrat"/>
              </a:rPr>
              <a:t> cents</a:t>
            </a:r>
            <a:endParaRPr sz="2820">
              <a:latin typeface="Montserrat"/>
              <a:ea typeface="Montserrat"/>
              <a:cs typeface="Montserrat"/>
              <a:sym typeface="Montserrat"/>
            </a:endParaRPr>
          </a:p>
        </p:txBody>
      </p:sp>
      <p:sp>
        <p:nvSpPr>
          <p:cNvPr id="255" name="Google Shape;255;p66"/>
          <p:cNvSpPr txBox="1"/>
          <p:nvPr>
            <p:ph idx="4294967295" type="title"/>
          </p:nvPr>
        </p:nvSpPr>
        <p:spPr>
          <a:xfrm>
            <a:off x="1936350" y="1445125"/>
            <a:ext cx="5271300" cy="105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ten   =   </a:t>
            </a:r>
            <a:r>
              <a:rPr b="1" lang="en" sz="2820">
                <a:latin typeface="Montserrat"/>
                <a:ea typeface="Montserrat"/>
                <a:cs typeface="Montserrat"/>
                <a:sym typeface="Montserrat"/>
              </a:rPr>
              <a:t>10</a:t>
            </a:r>
            <a:endParaRPr sz="2820">
              <a:latin typeface="Montserrat"/>
              <a:ea typeface="Montserrat"/>
              <a:cs typeface="Montserrat"/>
              <a:sym typeface="Montserrat"/>
            </a:endParaRPr>
          </a:p>
        </p:txBody>
      </p:sp>
      <p:sp>
        <p:nvSpPr>
          <p:cNvPr id="256" name="Google Shape;256;p66"/>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67"/>
          <p:cNvPicPr preferRelativeResize="0"/>
          <p:nvPr/>
        </p:nvPicPr>
        <p:blipFill>
          <a:blip r:embed="rId3">
            <a:alphaModFix/>
          </a:blip>
          <a:stretch>
            <a:fillRect/>
          </a:stretch>
        </p:blipFill>
        <p:spPr>
          <a:xfrm rot="25">
            <a:off x="1706249" y="1580202"/>
            <a:ext cx="1772400" cy="772642"/>
          </a:xfrm>
          <a:prstGeom prst="rect">
            <a:avLst/>
          </a:prstGeom>
          <a:noFill/>
          <a:ln>
            <a:noFill/>
          </a:ln>
        </p:spPr>
      </p:pic>
      <p:grpSp>
        <p:nvGrpSpPr>
          <p:cNvPr id="262" name="Google Shape;262;p67"/>
          <p:cNvGrpSpPr/>
          <p:nvPr/>
        </p:nvGrpSpPr>
        <p:grpSpPr>
          <a:xfrm>
            <a:off x="4097093" y="1421211"/>
            <a:ext cx="3535706" cy="1090628"/>
            <a:chOff x="4097093" y="1421211"/>
            <a:chExt cx="3535706" cy="1090628"/>
          </a:xfrm>
        </p:grpSpPr>
        <p:pic>
          <p:nvPicPr>
            <p:cNvPr id="263" name="Google Shape;263;p67"/>
            <p:cNvPicPr preferRelativeResize="0"/>
            <p:nvPr/>
          </p:nvPicPr>
          <p:blipFill>
            <a:blip r:embed="rId4">
              <a:alphaModFix/>
            </a:blip>
            <a:stretch>
              <a:fillRect/>
            </a:stretch>
          </p:blipFill>
          <p:spPr>
            <a:xfrm>
              <a:off x="4097093" y="1421211"/>
              <a:ext cx="536346" cy="529293"/>
            </a:xfrm>
            <a:prstGeom prst="rect">
              <a:avLst/>
            </a:prstGeom>
            <a:noFill/>
            <a:ln>
              <a:noFill/>
            </a:ln>
          </p:spPr>
        </p:pic>
        <p:pic>
          <p:nvPicPr>
            <p:cNvPr id="264" name="Google Shape;264;p67"/>
            <p:cNvPicPr preferRelativeResize="0"/>
            <p:nvPr/>
          </p:nvPicPr>
          <p:blipFill>
            <a:blip r:embed="rId4">
              <a:alphaModFix/>
            </a:blip>
            <a:stretch>
              <a:fillRect/>
            </a:stretch>
          </p:blipFill>
          <p:spPr>
            <a:xfrm>
              <a:off x="4763618" y="1421211"/>
              <a:ext cx="536346" cy="529293"/>
            </a:xfrm>
            <a:prstGeom prst="rect">
              <a:avLst/>
            </a:prstGeom>
            <a:noFill/>
            <a:ln>
              <a:noFill/>
            </a:ln>
          </p:spPr>
        </p:pic>
        <p:pic>
          <p:nvPicPr>
            <p:cNvPr id="265" name="Google Shape;265;p67"/>
            <p:cNvPicPr preferRelativeResize="0"/>
            <p:nvPr/>
          </p:nvPicPr>
          <p:blipFill>
            <a:blip r:embed="rId4">
              <a:alphaModFix/>
            </a:blip>
            <a:stretch>
              <a:fillRect/>
            </a:stretch>
          </p:blipFill>
          <p:spPr>
            <a:xfrm>
              <a:off x="5430142" y="1421211"/>
              <a:ext cx="536346" cy="529293"/>
            </a:xfrm>
            <a:prstGeom prst="rect">
              <a:avLst/>
            </a:prstGeom>
            <a:noFill/>
            <a:ln>
              <a:noFill/>
            </a:ln>
          </p:spPr>
        </p:pic>
        <p:pic>
          <p:nvPicPr>
            <p:cNvPr id="266" name="Google Shape;266;p67"/>
            <p:cNvPicPr preferRelativeResize="0"/>
            <p:nvPr/>
          </p:nvPicPr>
          <p:blipFill>
            <a:blip r:embed="rId4">
              <a:alphaModFix/>
            </a:blip>
            <a:stretch>
              <a:fillRect/>
            </a:stretch>
          </p:blipFill>
          <p:spPr>
            <a:xfrm>
              <a:off x="6096667" y="1421211"/>
              <a:ext cx="536346" cy="529293"/>
            </a:xfrm>
            <a:prstGeom prst="rect">
              <a:avLst/>
            </a:prstGeom>
            <a:noFill/>
            <a:ln>
              <a:noFill/>
            </a:ln>
          </p:spPr>
        </p:pic>
        <p:pic>
          <p:nvPicPr>
            <p:cNvPr id="267" name="Google Shape;267;p67"/>
            <p:cNvPicPr preferRelativeResize="0"/>
            <p:nvPr/>
          </p:nvPicPr>
          <p:blipFill>
            <a:blip r:embed="rId4">
              <a:alphaModFix/>
            </a:blip>
            <a:stretch>
              <a:fillRect/>
            </a:stretch>
          </p:blipFill>
          <p:spPr>
            <a:xfrm>
              <a:off x="6763191" y="1421211"/>
              <a:ext cx="536346" cy="529293"/>
            </a:xfrm>
            <a:prstGeom prst="rect">
              <a:avLst/>
            </a:prstGeom>
            <a:noFill/>
            <a:ln>
              <a:noFill/>
            </a:ln>
          </p:spPr>
        </p:pic>
        <p:pic>
          <p:nvPicPr>
            <p:cNvPr id="268" name="Google Shape;268;p67"/>
            <p:cNvPicPr preferRelativeResize="0"/>
            <p:nvPr/>
          </p:nvPicPr>
          <p:blipFill>
            <a:blip r:embed="rId4">
              <a:alphaModFix/>
            </a:blip>
            <a:stretch>
              <a:fillRect/>
            </a:stretch>
          </p:blipFill>
          <p:spPr>
            <a:xfrm>
              <a:off x="4430355" y="1982546"/>
              <a:ext cx="536346" cy="529293"/>
            </a:xfrm>
            <a:prstGeom prst="rect">
              <a:avLst/>
            </a:prstGeom>
            <a:noFill/>
            <a:ln>
              <a:noFill/>
            </a:ln>
          </p:spPr>
        </p:pic>
        <p:pic>
          <p:nvPicPr>
            <p:cNvPr id="269" name="Google Shape;269;p67"/>
            <p:cNvPicPr preferRelativeResize="0"/>
            <p:nvPr/>
          </p:nvPicPr>
          <p:blipFill>
            <a:blip r:embed="rId4">
              <a:alphaModFix/>
            </a:blip>
            <a:stretch>
              <a:fillRect/>
            </a:stretch>
          </p:blipFill>
          <p:spPr>
            <a:xfrm>
              <a:off x="5096880" y="1982546"/>
              <a:ext cx="536346" cy="529293"/>
            </a:xfrm>
            <a:prstGeom prst="rect">
              <a:avLst/>
            </a:prstGeom>
            <a:noFill/>
            <a:ln>
              <a:noFill/>
            </a:ln>
          </p:spPr>
        </p:pic>
        <p:pic>
          <p:nvPicPr>
            <p:cNvPr id="270" name="Google Shape;270;p67"/>
            <p:cNvPicPr preferRelativeResize="0"/>
            <p:nvPr/>
          </p:nvPicPr>
          <p:blipFill>
            <a:blip r:embed="rId4">
              <a:alphaModFix/>
            </a:blip>
            <a:stretch>
              <a:fillRect/>
            </a:stretch>
          </p:blipFill>
          <p:spPr>
            <a:xfrm>
              <a:off x="5763404" y="1982546"/>
              <a:ext cx="536346" cy="529293"/>
            </a:xfrm>
            <a:prstGeom prst="rect">
              <a:avLst/>
            </a:prstGeom>
            <a:noFill/>
            <a:ln>
              <a:noFill/>
            </a:ln>
          </p:spPr>
        </p:pic>
        <p:pic>
          <p:nvPicPr>
            <p:cNvPr id="271" name="Google Shape;271;p67"/>
            <p:cNvPicPr preferRelativeResize="0"/>
            <p:nvPr/>
          </p:nvPicPr>
          <p:blipFill>
            <a:blip r:embed="rId4">
              <a:alphaModFix/>
            </a:blip>
            <a:stretch>
              <a:fillRect/>
            </a:stretch>
          </p:blipFill>
          <p:spPr>
            <a:xfrm>
              <a:off x="6429929" y="1982546"/>
              <a:ext cx="536346" cy="529293"/>
            </a:xfrm>
            <a:prstGeom prst="rect">
              <a:avLst/>
            </a:prstGeom>
            <a:noFill/>
            <a:ln>
              <a:noFill/>
            </a:ln>
          </p:spPr>
        </p:pic>
        <p:pic>
          <p:nvPicPr>
            <p:cNvPr id="272" name="Google Shape;272;p67"/>
            <p:cNvPicPr preferRelativeResize="0"/>
            <p:nvPr/>
          </p:nvPicPr>
          <p:blipFill>
            <a:blip r:embed="rId4">
              <a:alphaModFix/>
            </a:blip>
            <a:stretch>
              <a:fillRect/>
            </a:stretch>
          </p:blipFill>
          <p:spPr>
            <a:xfrm>
              <a:off x="7096454" y="1982546"/>
              <a:ext cx="536346" cy="529293"/>
            </a:xfrm>
            <a:prstGeom prst="rect">
              <a:avLst/>
            </a:prstGeom>
            <a:noFill/>
            <a:ln>
              <a:noFill/>
            </a:ln>
          </p:spPr>
        </p:pic>
      </p:grpSp>
      <p:sp>
        <p:nvSpPr>
          <p:cNvPr id="273" name="Google Shape;273;p67"/>
          <p:cNvSpPr txBox="1"/>
          <p:nvPr/>
        </p:nvSpPr>
        <p:spPr>
          <a:xfrm>
            <a:off x="3539660" y="1650128"/>
            <a:ext cx="608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ontserrat"/>
                <a:ea typeface="Montserrat"/>
                <a:cs typeface="Montserrat"/>
                <a:sym typeface="Montserrat"/>
              </a:rPr>
              <a:t>=</a:t>
            </a:r>
            <a:endParaRPr b="1" sz="2500">
              <a:latin typeface="Montserrat"/>
              <a:ea typeface="Montserrat"/>
              <a:cs typeface="Montserrat"/>
              <a:sym typeface="Montserrat"/>
            </a:endParaRPr>
          </a:p>
        </p:txBody>
      </p:sp>
      <p:sp>
        <p:nvSpPr>
          <p:cNvPr id="274" name="Google Shape;274;p67"/>
          <p:cNvSpPr txBox="1"/>
          <p:nvPr/>
        </p:nvSpPr>
        <p:spPr>
          <a:xfrm>
            <a:off x="1129950" y="2847950"/>
            <a:ext cx="68841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highlight>
                  <a:srgbClr val="FFFFFF"/>
                </a:highlight>
                <a:latin typeface="Montserrat"/>
                <a:ea typeface="Montserrat"/>
                <a:cs typeface="Montserrat"/>
                <a:sym typeface="Montserrat"/>
              </a:rPr>
              <a:t>_____</a:t>
            </a:r>
            <a:r>
              <a:rPr lang="en" sz="1900">
                <a:solidFill>
                  <a:schemeClr val="dk1"/>
                </a:solidFill>
                <a:latin typeface="Montserrat"/>
                <a:ea typeface="Montserrat"/>
                <a:cs typeface="Montserrat"/>
                <a:sym typeface="Montserrat"/>
              </a:rPr>
              <a:t> dollar can be exchanged for </a:t>
            </a:r>
            <a:r>
              <a:rPr lang="en" sz="1900">
                <a:highlight>
                  <a:srgbClr val="FFFFFF"/>
                </a:highlight>
                <a:latin typeface="Montserrat"/>
                <a:ea typeface="Montserrat"/>
                <a:cs typeface="Montserrat"/>
                <a:sym typeface="Montserrat"/>
              </a:rPr>
              <a:t>_____</a:t>
            </a:r>
            <a:r>
              <a:rPr lang="en" sz="1900">
                <a:solidFill>
                  <a:schemeClr val="dk1"/>
                </a:solidFill>
                <a:latin typeface="Montserrat"/>
                <a:ea typeface="Montserrat"/>
                <a:cs typeface="Montserrat"/>
                <a:sym typeface="Montserrat"/>
              </a:rPr>
              <a:t> dimes.</a:t>
            </a:r>
            <a:endParaRPr i="1" sz="19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900">
                <a:solidFill>
                  <a:schemeClr val="dk1"/>
                </a:solidFill>
                <a:latin typeface="Montserrat"/>
                <a:ea typeface="Montserrat"/>
                <a:cs typeface="Montserrat"/>
                <a:sym typeface="Montserrat"/>
              </a:rPr>
              <a:t>This</a:t>
            </a:r>
            <a:r>
              <a:rPr lang="en" sz="1900">
                <a:solidFill>
                  <a:schemeClr val="dk1"/>
                </a:solidFill>
                <a:latin typeface="Montserrat"/>
                <a:ea typeface="Montserrat"/>
                <a:cs typeface="Montserrat"/>
                <a:sym typeface="Montserrat"/>
              </a:rPr>
              <a:t> </a:t>
            </a:r>
            <a:r>
              <a:rPr lang="en" sz="1900">
                <a:solidFill>
                  <a:schemeClr val="dk1"/>
                </a:solidFill>
                <a:latin typeface="Montserrat"/>
                <a:ea typeface="Montserrat"/>
                <a:cs typeface="Montserrat"/>
                <a:sym typeface="Montserrat"/>
              </a:rPr>
              <a:t>means that </a:t>
            </a:r>
            <a:r>
              <a:rPr lang="en" sz="1900">
                <a:highlight>
                  <a:srgbClr val="FFFFFF"/>
                </a:highlight>
                <a:latin typeface="Montserrat"/>
                <a:ea typeface="Montserrat"/>
                <a:cs typeface="Montserrat"/>
                <a:sym typeface="Montserrat"/>
              </a:rPr>
              <a:t>____</a:t>
            </a:r>
            <a:r>
              <a:rPr lang="en" sz="1900">
                <a:solidFill>
                  <a:schemeClr val="dk1"/>
                </a:solidFill>
                <a:latin typeface="Montserrat"/>
                <a:ea typeface="Montserrat"/>
                <a:cs typeface="Montserrat"/>
                <a:sym typeface="Montserrat"/>
              </a:rPr>
              <a:t> dollar can be </a:t>
            </a:r>
            <a:r>
              <a:rPr i="1" lang="en" sz="1900">
                <a:solidFill>
                  <a:schemeClr val="dk1"/>
                </a:solidFill>
                <a:latin typeface="Montserrat"/>
                <a:ea typeface="Montserrat"/>
                <a:cs typeface="Montserrat"/>
                <a:sym typeface="Montserrat"/>
              </a:rPr>
              <a:t>partitioned</a:t>
            </a:r>
            <a:r>
              <a:rPr lang="en" sz="1900">
                <a:solidFill>
                  <a:schemeClr val="dk1"/>
                </a:solidFill>
                <a:latin typeface="Montserrat"/>
                <a:ea typeface="Montserrat"/>
                <a:cs typeface="Montserrat"/>
                <a:sym typeface="Montserrat"/>
              </a:rPr>
              <a:t> into </a:t>
            </a:r>
            <a:r>
              <a:rPr lang="en" sz="1900">
                <a:highlight>
                  <a:srgbClr val="FFFFFF"/>
                </a:highlight>
                <a:latin typeface="Montserrat"/>
                <a:ea typeface="Montserrat"/>
                <a:cs typeface="Montserrat"/>
                <a:sym typeface="Montserrat"/>
              </a:rPr>
              <a:t>____</a:t>
            </a:r>
            <a:r>
              <a:rPr lang="en" sz="1900">
                <a:solidFill>
                  <a:schemeClr val="dk1"/>
                </a:solidFill>
                <a:latin typeface="Montserrat"/>
                <a:ea typeface="Montserrat"/>
                <a:cs typeface="Montserrat"/>
                <a:sym typeface="Montserrat"/>
              </a:rPr>
              <a:t> equal </a:t>
            </a:r>
            <a:r>
              <a:rPr lang="en" sz="1900" u="sng">
                <a:solidFill>
                  <a:schemeClr val="dk1"/>
                </a:solidFill>
                <a:latin typeface="Montserrat"/>
                <a:ea typeface="Montserrat"/>
                <a:cs typeface="Montserrat"/>
                <a:sym typeface="Montserrat"/>
              </a:rPr>
              <a:t>parts</a:t>
            </a:r>
            <a:r>
              <a:rPr lang="en" sz="1900">
                <a:solidFill>
                  <a:schemeClr val="dk1"/>
                </a:solidFill>
                <a:latin typeface="Montserrat"/>
                <a:ea typeface="Montserrat"/>
                <a:cs typeface="Montserrat"/>
                <a:sym typeface="Montserrat"/>
              </a:rPr>
              <a:t>, or units</a:t>
            </a:r>
            <a:r>
              <a:rPr lang="en" sz="1900">
                <a:solidFill>
                  <a:schemeClr val="dk1"/>
                </a:solidFill>
                <a:latin typeface="Montserrat"/>
                <a:ea typeface="Montserrat"/>
                <a:cs typeface="Montserrat"/>
                <a:sym typeface="Montserrat"/>
              </a:rPr>
              <a:t>. Those parts are called tenths.</a:t>
            </a:r>
            <a:endParaRPr sz="1900">
              <a:solidFill>
                <a:schemeClr val="dk1"/>
              </a:solidFill>
              <a:latin typeface="Montserrat"/>
              <a:ea typeface="Montserrat"/>
              <a:cs typeface="Montserrat"/>
              <a:sym typeface="Montserrat"/>
            </a:endParaRPr>
          </a:p>
        </p:txBody>
      </p:sp>
      <p:sp>
        <p:nvSpPr>
          <p:cNvPr id="275" name="Google Shape;275;p67"/>
          <p:cNvSpPr txBox="1"/>
          <p:nvPr/>
        </p:nvSpPr>
        <p:spPr>
          <a:xfrm>
            <a:off x="974700" y="899925"/>
            <a:ext cx="7194600" cy="461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How do we partition money?</a:t>
            </a:r>
            <a:endParaRPr sz="1800">
              <a:solidFill>
                <a:schemeClr val="dk1"/>
              </a:solidFill>
              <a:latin typeface="Montserrat"/>
              <a:ea typeface="Montserrat"/>
              <a:cs typeface="Montserrat"/>
              <a:sym typeface="Montserrat"/>
            </a:endParaRPr>
          </a:p>
        </p:txBody>
      </p:sp>
      <p:sp>
        <p:nvSpPr>
          <p:cNvPr id="276" name="Google Shape;276;p67"/>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600"/>
                                        <p:tgtEl>
                                          <p:spTgt spid="262"/>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80" name="Shape 280"/>
        <p:cNvGrpSpPr/>
        <p:nvPr/>
      </p:nvGrpSpPr>
      <p:grpSpPr>
        <a:xfrm>
          <a:off x="0" y="0"/>
          <a:ext cx="0" cy="0"/>
          <a:chOff x="0" y="0"/>
          <a:chExt cx="0" cy="0"/>
        </a:xfrm>
      </p:grpSpPr>
      <p:sp>
        <p:nvSpPr>
          <p:cNvPr id="281" name="Google Shape;281;p68"/>
          <p:cNvSpPr txBox="1"/>
          <p:nvPr/>
        </p:nvSpPr>
        <p:spPr>
          <a:xfrm>
            <a:off x="549750" y="2075400"/>
            <a:ext cx="8044500" cy="992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100">
                <a:solidFill>
                  <a:schemeClr val="dk1"/>
                </a:solidFill>
                <a:latin typeface="Montserrat"/>
                <a:ea typeface="Montserrat"/>
                <a:cs typeface="Montserrat"/>
                <a:sym typeface="Montserrat"/>
              </a:rPr>
              <a:t>I can count and name the fractional </a:t>
            </a:r>
            <a:r>
              <a:rPr lang="en" sz="2100" u="sng">
                <a:solidFill>
                  <a:schemeClr val="dk1"/>
                </a:solidFill>
                <a:latin typeface="Montserrat"/>
                <a:ea typeface="Montserrat"/>
                <a:cs typeface="Montserrat"/>
                <a:sym typeface="Montserrat"/>
              </a:rPr>
              <a:t>unit</a:t>
            </a:r>
            <a:r>
              <a:rPr lang="en" sz="2100">
                <a:solidFill>
                  <a:schemeClr val="dk1"/>
                </a:solidFill>
                <a:latin typeface="Montserrat"/>
                <a:ea typeface="Montserrat"/>
                <a:cs typeface="Montserrat"/>
                <a:sym typeface="Montserrat"/>
              </a:rPr>
              <a:t> of a </a:t>
            </a:r>
            <a:r>
              <a:rPr lang="en" sz="2100" u="sng">
                <a:solidFill>
                  <a:schemeClr val="dk1"/>
                </a:solidFill>
                <a:latin typeface="Montserrat"/>
                <a:ea typeface="Montserrat"/>
                <a:cs typeface="Montserrat"/>
                <a:sym typeface="Montserrat"/>
              </a:rPr>
              <a:t>partitioned</a:t>
            </a:r>
            <a:r>
              <a:rPr lang="en" sz="2100">
                <a:solidFill>
                  <a:schemeClr val="dk1"/>
                </a:solidFill>
                <a:latin typeface="Montserrat"/>
                <a:ea typeface="Montserrat"/>
                <a:cs typeface="Montserrat"/>
                <a:sym typeface="Montserrat"/>
              </a:rPr>
              <a:t> shape.</a:t>
            </a:r>
            <a:endParaRPr sz="2100" u="sng">
              <a:solidFill>
                <a:schemeClr val="dk1"/>
              </a:solidFill>
              <a:latin typeface="Montserrat"/>
              <a:ea typeface="Montserrat"/>
              <a:cs typeface="Montserrat"/>
              <a:sym typeface="Montserrat"/>
            </a:endParaRPr>
          </a:p>
        </p:txBody>
      </p:sp>
      <p:sp>
        <p:nvSpPr>
          <p:cNvPr id="282" name="Google Shape;282;p68"/>
          <p:cNvSpPr txBox="1"/>
          <p:nvPr>
            <p:ph idx="4294967295" type="title"/>
          </p:nvPr>
        </p:nvSpPr>
        <p:spPr>
          <a:xfrm>
            <a:off x="311700" y="226650"/>
            <a:ext cx="8520600" cy="103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 1</a:t>
            </a:r>
            <a:r>
              <a:rPr lang="en"/>
              <a:t>: </a:t>
            </a:r>
            <a:endParaRPr/>
          </a:p>
          <a:p>
            <a:pPr indent="0" lvl="0" marL="0" rtl="0" algn="ctr">
              <a:spcBef>
                <a:spcPts val="0"/>
              </a:spcBef>
              <a:spcAft>
                <a:spcPts val="0"/>
              </a:spcAft>
              <a:buNone/>
            </a:pPr>
            <a:r>
              <a:rPr lang="en"/>
              <a:t>I can count and name fractional units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286" name="Shape 286"/>
        <p:cNvGrpSpPr/>
        <p:nvPr/>
      </p:nvGrpSpPr>
      <p:grpSpPr>
        <a:xfrm>
          <a:off x="0" y="0"/>
          <a:ext cx="0" cy="0"/>
          <a:chOff x="0" y="0"/>
          <a:chExt cx="0" cy="0"/>
        </a:xfrm>
      </p:grpSpPr>
      <p:sp>
        <p:nvSpPr>
          <p:cNvPr id="287" name="Google Shape;287;p69">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9"/>
          <p:cNvSpPr txBox="1"/>
          <p:nvPr>
            <p:ph idx="4294967295" type="title"/>
          </p:nvPr>
        </p:nvSpPr>
        <p:spPr>
          <a:xfrm>
            <a:off x="665250" y="61000"/>
            <a:ext cx="7813500" cy="8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300"/>
              <a:t>:</a:t>
            </a:r>
            <a:r>
              <a:rPr lang="en" sz="2300"/>
              <a:t> That w</a:t>
            </a:r>
            <a:r>
              <a:rPr lang="en" sz="2300"/>
              <a:t>e express fractions in many ways everyday.</a:t>
            </a:r>
            <a:endParaRPr sz="2300"/>
          </a:p>
        </p:txBody>
      </p:sp>
      <p:sp>
        <p:nvSpPr>
          <p:cNvPr id="289" name="Google Shape;289;p69"/>
          <p:cNvSpPr txBox="1"/>
          <p:nvPr/>
        </p:nvSpPr>
        <p:spPr>
          <a:xfrm>
            <a:off x="3210900" y="2988600"/>
            <a:ext cx="2722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In writing</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latin typeface="Montserrat"/>
                <a:ea typeface="Montserrat"/>
                <a:cs typeface="Montserrat"/>
                <a:sym typeface="Montserrat"/>
              </a:rPr>
              <a:t>(aka: words and numbers)</a:t>
            </a:r>
            <a:endParaRPr b="1">
              <a:solidFill>
                <a:srgbClr val="FFFF00"/>
              </a:solidFill>
              <a:latin typeface="Montserrat"/>
              <a:ea typeface="Montserrat"/>
              <a:cs typeface="Montserrat"/>
              <a:sym typeface="Montserrat"/>
            </a:endParaRPr>
          </a:p>
        </p:txBody>
      </p:sp>
      <p:sp>
        <p:nvSpPr>
          <p:cNvPr id="290" name="Google Shape;290;p69"/>
          <p:cNvSpPr txBox="1"/>
          <p:nvPr/>
        </p:nvSpPr>
        <p:spPr>
          <a:xfrm>
            <a:off x="4304725" y="3941660"/>
            <a:ext cx="1381500" cy="684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300">
                <a:solidFill>
                  <a:schemeClr val="dk1"/>
                </a:solidFill>
                <a:latin typeface="Montserrat"/>
                <a:ea typeface="Montserrat"/>
                <a:cs typeface="Montserrat"/>
                <a:sym typeface="Montserrat"/>
              </a:rPr>
              <a:t>Three out of four</a:t>
            </a:r>
            <a:endParaRPr b="1" sz="1300" u="sng">
              <a:solidFill>
                <a:schemeClr val="dk1"/>
              </a:solidFill>
              <a:latin typeface="Montserrat"/>
              <a:ea typeface="Montserrat"/>
              <a:cs typeface="Montserrat"/>
              <a:sym typeface="Montserrat"/>
            </a:endParaRPr>
          </a:p>
        </p:txBody>
      </p:sp>
      <p:pic>
        <p:nvPicPr>
          <p:cNvPr id="291" name="Google Shape;291;p69"/>
          <p:cNvPicPr preferRelativeResize="0"/>
          <p:nvPr/>
        </p:nvPicPr>
        <p:blipFill>
          <a:blip r:embed="rId4">
            <a:alphaModFix/>
          </a:blip>
          <a:stretch>
            <a:fillRect/>
          </a:stretch>
        </p:blipFill>
        <p:spPr>
          <a:xfrm>
            <a:off x="3515700" y="3648124"/>
            <a:ext cx="552225" cy="1150550"/>
          </a:xfrm>
          <a:prstGeom prst="rect">
            <a:avLst/>
          </a:prstGeom>
          <a:noFill/>
          <a:ln>
            <a:noFill/>
          </a:ln>
        </p:spPr>
      </p:pic>
      <p:pic>
        <p:nvPicPr>
          <p:cNvPr id="292" name="Google Shape;292;p69"/>
          <p:cNvPicPr preferRelativeResize="0"/>
          <p:nvPr/>
        </p:nvPicPr>
        <p:blipFill>
          <a:blip r:embed="rId5">
            <a:alphaModFix/>
          </a:blip>
          <a:stretch>
            <a:fillRect/>
          </a:stretch>
        </p:blipFill>
        <p:spPr>
          <a:xfrm>
            <a:off x="7031564" y="1683872"/>
            <a:ext cx="1242661" cy="1242649"/>
          </a:xfrm>
          <a:prstGeom prst="rect">
            <a:avLst/>
          </a:prstGeom>
          <a:noFill/>
          <a:ln>
            <a:noFill/>
          </a:ln>
        </p:spPr>
      </p:pic>
      <p:sp>
        <p:nvSpPr>
          <p:cNvPr id="293" name="Google Shape;293;p69"/>
          <p:cNvSpPr txBox="1"/>
          <p:nvPr/>
        </p:nvSpPr>
        <p:spPr>
          <a:xfrm>
            <a:off x="5267875" y="821975"/>
            <a:ext cx="3647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Conceptually</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latin typeface="Montserrat"/>
                <a:ea typeface="Montserrat"/>
                <a:cs typeface="Montserrat"/>
                <a:sym typeface="Montserrat"/>
              </a:rPr>
              <a:t>(aka: representations, like models and drawings)</a:t>
            </a:r>
            <a:endParaRPr b="1">
              <a:solidFill>
                <a:srgbClr val="FFFF00"/>
              </a:solidFill>
              <a:latin typeface="Montserrat"/>
              <a:ea typeface="Montserrat"/>
              <a:cs typeface="Montserrat"/>
              <a:sym typeface="Montserrat"/>
            </a:endParaRPr>
          </a:p>
        </p:txBody>
      </p:sp>
      <p:sp>
        <p:nvSpPr>
          <p:cNvPr id="294" name="Google Shape;294;p69"/>
          <p:cNvSpPr txBox="1"/>
          <p:nvPr/>
        </p:nvSpPr>
        <p:spPr>
          <a:xfrm>
            <a:off x="707925" y="821975"/>
            <a:ext cx="33600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Authentically</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latin typeface="Montserrat"/>
                <a:ea typeface="Montserrat"/>
                <a:cs typeface="Montserrat"/>
                <a:sym typeface="Montserrat"/>
              </a:rPr>
              <a:t>(aka: practical application and “when I’m going to use this in real life”)</a:t>
            </a:r>
            <a:endParaRPr b="1">
              <a:solidFill>
                <a:srgbClr val="FFFF00"/>
              </a:solidFill>
              <a:latin typeface="Montserrat"/>
              <a:ea typeface="Montserrat"/>
              <a:cs typeface="Montserrat"/>
              <a:sym typeface="Montserrat"/>
            </a:endParaRPr>
          </a:p>
        </p:txBody>
      </p:sp>
      <p:pic>
        <p:nvPicPr>
          <p:cNvPr id="295" name="Google Shape;295;p69"/>
          <p:cNvPicPr preferRelativeResize="0"/>
          <p:nvPr/>
        </p:nvPicPr>
        <p:blipFill rotWithShape="1">
          <a:blip r:embed="rId6">
            <a:alphaModFix amt="85000"/>
          </a:blip>
          <a:srcRect b="27227" l="16747" r="2464" t="6861"/>
          <a:stretch/>
        </p:blipFill>
        <p:spPr>
          <a:xfrm>
            <a:off x="365375" y="1927938"/>
            <a:ext cx="2363549" cy="1287625"/>
          </a:xfrm>
          <a:prstGeom prst="rect">
            <a:avLst/>
          </a:prstGeom>
          <a:noFill/>
          <a:ln>
            <a:noFill/>
          </a:ln>
        </p:spPr>
      </p:pic>
      <p:pic>
        <p:nvPicPr>
          <p:cNvPr id="296" name="Google Shape;296;p69"/>
          <p:cNvPicPr preferRelativeResize="0"/>
          <p:nvPr/>
        </p:nvPicPr>
        <p:blipFill>
          <a:blip r:embed="rId7">
            <a:alphaModFix/>
          </a:blip>
          <a:stretch>
            <a:fillRect/>
          </a:stretch>
        </p:blipFill>
        <p:spPr>
          <a:xfrm>
            <a:off x="2901002" y="1783288"/>
            <a:ext cx="1166926" cy="1242650"/>
          </a:xfrm>
          <a:prstGeom prst="rect">
            <a:avLst/>
          </a:prstGeom>
          <a:noFill/>
          <a:ln>
            <a:noFill/>
          </a:ln>
        </p:spPr>
      </p:pic>
      <p:pic>
        <p:nvPicPr>
          <p:cNvPr id="297" name="Google Shape;297;p69"/>
          <p:cNvPicPr preferRelativeResize="0"/>
          <p:nvPr/>
        </p:nvPicPr>
        <p:blipFill>
          <a:blip r:embed="rId8">
            <a:alphaModFix/>
          </a:blip>
          <a:stretch>
            <a:fillRect/>
          </a:stretch>
        </p:blipFill>
        <p:spPr>
          <a:xfrm>
            <a:off x="5446550" y="1783302"/>
            <a:ext cx="1242650" cy="10355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301" name="Shape 301"/>
        <p:cNvGrpSpPr/>
        <p:nvPr/>
      </p:nvGrpSpPr>
      <p:grpSpPr>
        <a:xfrm>
          <a:off x="0" y="0"/>
          <a:ext cx="0" cy="0"/>
          <a:chOff x="0" y="0"/>
          <a:chExt cx="0" cy="0"/>
        </a:xfrm>
      </p:grpSpPr>
      <p:sp>
        <p:nvSpPr>
          <p:cNvPr id="302" name="Google Shape;302;p70">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70"/>
          <p:cNvSpPr txBox="1"/>
          <p:nvPr/>
        </p:nvSpPr>
        <p:spPr>
          <a:xfrm>
            <a:off x="1045800" y="2828700"/>
            <a:ext cx="7052400" cy="877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800">
                <a:solidFill>
                  <a:schemeClr val="dk1"/>
                </a:solidFill>
                <a:latin typeface="Montserrat"/>
                <a:ea typeface="Montserrat"/>
                <a:cs typeface="Montserrat"/>
                <a:sym typeface="Montserrat"/>
              </a:rPr>
              <a:t>Equally-sized pieces of pizza are examples of </a:t>
            </a:r>
            <a:r>
              <a:rPr b="1" lang="en" sz="1800" u="sng">
                <a:solidFill>
                  <a:schemeClr val="dk1"/>
                </a:solidFill>
                <a:latin typeface="Montserrat"/>
                <a:ea typeface="Montserrat"/>
                <a:cs typeface="Montserrat"/>
                <a:sym typeface="Montserrat"/>
              </a:rPr>
              <a:t>fractional units</a:t>
            </a:r>
            <a:r>
              <a:rPr b="1" lang="en" sz="1800">
                <a:solidFill>
                  <a:schemeClr val="dk1"/>
                </a:solidFill>
                <a:latin typeface="Montserrat"/>
                <a:ea typeface="Montserrat"/>
                <a:cs typeface="Montserrat"/>
                <a:sym typeface="Montserrat"/>
              </a:rPr>
              <a:t>. Each slice represents a </a:t>
            </a:r>
            <a:r>
              <a:rPr b="1" lang="en" sz="1800" u="sng">
                <a:solidFill>
                  <a:schemeClr val="dk1"/>
                </a:solidFill>
                <a:latin typeface="Montserrat"/>
                <a:ea typeface="Montserrat"/>
                <a:cs typeface="Montserrat"/>
                <a:sym typeface="Montserrat"/>
              </a:rPr>
              <a:t>unit fraction</a:t>
            </a:r>
            <a:r>
              <a:rPr b="1" lang="en" sz="1800">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p:txBody>
      </p:sp>
      <p:pic>
        <p:nvPicPr>
          <p:cNvPr id="304" name="Google Shape;304;p70"/>
          <p:cNvPicPr preferRelativeResize="0"/>
          <p:nvPr/>
        </p:nvPicPr>
        <p:blipFill>
          <a:blip r:embed="rId4">
            <a:alphaModFix/>
          </a:blip>
          <a:stretch>
            <a:fillRect/>
          </a:stretch>
        </p:blipFill>
        <p:spPr>
          <a:xfrm>
            <a:off x="1943950" y="1192235"/>
            <a:ext cx="2267501" cy="1310899"/>
          </a:xfrm>
          <a:prstGeom prst="rect">
            <a:avLst/>
          </a:prstGeom>
          <a:noFill/>
          <a:ln>
            <a:noFill/>
          </a:ln>
        </p:spPr>
      </p:pic>
      <p:pic>
        <p:nvPicPr>
          <p:cNvPr id="305" name="Google Shape;305;p70"/>
          <p:cNvPicPr preferRelativeResize="0"/>
          <p:nvPr/>
        </p:nvPicPr>
        <p:blipFill>
          <a:blip r:embed="rId5">
            <a:alphaModFix/>
          </a:blip>
          <a:stretch>
            <a:fillRect/>
          </a:stretch>
        </p:blipFill>
        <p:spPr>
          <a:xfrm>
            <a:off x="5453625" y="1098425"/>
            <a:ext cx="1954575" cy="1498518"/>
          </a:xfrm>
          <a:prstGeom prst="rect">
            <a:avLst/>
          </a:prstGeom>
          <a:noFill/>
          <a:ln>
            <a:noFill/>
          </a:ln>
        </p:spPr>
      </p:pic>
      <p:sp>
        <p:nvSpPr>
          <p:cNvPr id="306" name="Google Shape;306;p70"/>
          <p:cNvSpPr txBox="1"/>
          <p:nvPr>
            <p:ph idx="4294967295" type="title"/>
          </p:nvPr>
        </p:nvSpPr>
        <p:spPr>
          <a:xfrm>
            <a:off x="455400" y="61000"/>
            <a:ext cx="8233200" cy="8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300"/>
              <a:t>: That we express fractions in many ways everyday.</a:t>
            </a:r>
            <a:endParaRPr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304"/>
                                        </p:tgtEl>
                                        <p:attrNameLst>
                                          <p:attrName>ppt_x</p:attrName>
                                        </p:attrNameLst>
                                      </p:cBhvr>
                                      <p:tavLst>
                                        <p:tav fmla="" tm="0">
                                          <p:val>
                                            <p:strVal val="#ppt_x"/>
                                          </p:val>
                                        </p:tav>
                                        <p:tav fmla="" tm="100000">
                                          <p:val>
                                            <p:strVal val="#ppt_x-1"/>
                                          </p:val>
                                        </p:tav>
                                      </p:tavLst>
                                    </p:anim>
                                    <p:set>
                                      <p:cBhvr>
                                        <p:cTn dur="1" fill="hold">
                                          <p:stCondLst>
                                            <p:cond delay="1000"/>
                                          </p:stCondLst>
                                        </p:cTn>
                                        <p:tgtEl>
                                          <p:spTgt spid="304"/>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1000"/>
                                        <p:tgtEl>
                                          <p:spTgt spid="305"/>
                                        </p:tgtEl>
                                        <p:attrNameLst>
                                          <p:attrName>ppt_x</p:attrName>
                                        </p:attrNameLst>
                                      </p:cBhvr>
                                      <p:tavLst>
                                        <p:tav fmla="" tm="0">
                                          <p:val>
                                            <p:strVal val="#ppt_x"/>
                                          </p:val>
                                        </p:tav>
                                        <p:tav fmla="" tm="100000">
                                          <p:val>
                                            <p:strVal val="#ppt_x-1"/>
                                          </p:val>
                                        </p:tav>
                                      </p:tavLst>
                                    </p:anim>
                                    <p:set>
                                      <p:cBhvr>
                                        <p:cTn dur="1" fill="hold">
                                          <p:stCondLst>
                                            <p:cond delay="1000"/>
                                          </p:stCondLst>
                                        </p:cTn>
                                        <p:tgtEl>
                                          <p:spTgt spid="30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71"/>
          <p:cNvSpPr txBox="1"/>
          <p:nvPr/>
        </p:nvSpPr>
        <p:spPr>
          <a:xfrm>
            <a:off x="333025" y="755000"/>
            <a:ext cx="82398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Montserrat"/>
                <a:ea typeface="Montserrat"/>
                <a:cs typeface="Montserrat"/>
                <a:sym typeface="Montserrat"/>
              </a:rPr>
              <a:t>The name and size of the fractional unit change according to how many share result from the partitioning.</a:t>
            </a:r>
            <a:endParaRPr sz="1900">
              <a:latin typeface="Montserrat"/>
              <a:ea typeface="Montserrat"/>
              <a:cs typeface="Montserrat"/>
              <a:sym typeface="Montserrat"/>
            </a:endParaRPr>
          </a:p>
        </p:txBody>
      </p:sp>
      <p:pic>
        <p:nvPicPr>
          <p:cNvPr id="312" name="Google Shape;312;p71"/>
          <p:cNvPicPr preferRelativeResize="0"/>
          <p:nvPr/>
        </p:nvPicPr>
        <p:blipFill rotWithShape="1">
          <a:blip r:embed="rId3">
            <a:alphaModFix/>
          </a:blip>
          <a:srcRect b="62415" l="20209" r="48364" t="9673"/>
          <a:stretch/>
        </p:blipFill>
        <p:spPr>
          <a:xfrm>
            <a:off x="3527422" y="1605627"/>
            <a:ext cx="2089164" cy="1391694"/>
          </a:xfrm>
          <a:prstGeom prst="rect">
            <a:avLst/>
          </a:prstGeom>
          <a:noFill/>
          <a:ln>
            <a:noFill/>
          </a:ln>
        </p:spPr>
      </p:pic>
      <p:pic>
        <p:nvPicPr>
          <p:cNvPr id="313" name="Google Shape;313;p71"/>
          <p:cNvPicPr preferRelativeResize="0"/>
          <p:nvPr/>
        </p:nvPicPr>
        <p:blipFill rotWithShape="1">
          <a:blip r:embed="rId4">
            <a:alphaModFix/>
          </a:blip>
          <a:srcRect b="32066" l="15150" r="54890" t="37206"/>
          <a:stretch/>
        </p:blipFill>
        <p:spPr>
          <a:xfrm rot="5400000">
            <a:off x="2651427" y="2113790"/>
            <a:ext cx="1915078" cy="1473132"/>
          </a:xfrm>
          <a:prstGeom prst="rect">
            <a:avLst/>
          </a:prstGeom>
          <a:noFill/>
          <a:ln>
            <a:noFill/>
          </a:ln>
        </p:spPr>
      </p:pic>
      <p:pic>
        <p:nvPicPr>
          <p:cNvPr id="314" name="Google Shape;314;p71"/>
          <p:cNvPicPr preferRelativeResize="0"/>
          <p:nvPr/>
        </p:nvPicPr>
        <p:blipFill rotWithShape="1">
          <a:blip r:embed="rId4">
            <a:alphaModFix/>
          </a:blip>
          <a:srcRect b="63517" l="20450" r="49695" t="6593"/>
          <a:stretch/>
        </p:blipFill>
        <p:spPr>
          <a:xfrm rot="5400000">
            <a:off x="4279921" y="2426306"/>
            <a:ext cx="1908372" cy="1432936"/>
          </a:xfrm>
          <a:prstGeom prst="rect">
            <a:avLst/>
          </a:prstGeom>
          <a:noFill/>
          <a:ln>
            <a:noFill/>
          </a:ln>
        </p:spPr>
      </p:pic>
      <p:pic>
        <p:nvPicPr>
          <p:cNvPr id="315" name="Google Shape;315;p71"/>
          <p:cNvPicPr preferRelativeResize="0"/>
          <p:nvPr/>
        </p:nvPicPr>
        <p:blipFill rotWithShape="1">
          <a:blip r:embed="rId3">
            <a:alphaModFix/>
          </a:blip>
          <a:srcRect b="32412" l="14017" r="53300" t="36023"/>
          <a:stretch/>
        </p:blipFill>
        <p:spPr>
          <a:xfrm>
            <a:off x="3206107" y="2997329"/>
            <a:ext cx="2089162" cy="1513296"/>
          </a:xfrm>
          <a:prstGeom prst="rect">
            <a:avLst/>
          </a:prstGeom>
          <a:noFill/>
          <a:ln>
            <a:noFill/>
          </a:ln>
        </p:spPr>
      </p:pic>
      <p:pic>
        <p:nvPicPr>
          <p:cNvPr id="316" name="Google Shape;316;p71"/>
          <p:cNvPicPr preferRelativeResize="0"/>
          <p:nvPr/>
        </p:nvPicPr>
        <p:blipFill rotWithShape="1">
          <a:blip r:embed="rId5">
            <a:alphaModFix/>
          </a:blip>
          <a:srcRect b="31915" l="9566" r="52859" t="10619"/>
          <a:stretch/>
        </p:blipFill>
        <p:spPr>
          <a:xfrm>
            <a:off x="2792600" y="1677428"/>
            <a:ext cx="2606940" cy="2990133"/>
          </a:xfrm>
          <a:prstGeom prst="rect">
            <a:avLst/>
          </a:prstGeom>
          <a:noFill/>
          <a:ln>
            <a:noFill/>
          </a:ln>
        </p:spPr>
      </p:pic>
      <p:pic>
        <p:nvPicPr>
          <p:cNvPr id="317" name="Google Shape;317;p71"/>
          <p:cNvPicPr preferRelativeResize="0"/>
          <p:nvPr/>
        </p:nvPicPr>
        <p:blipFill rotWithShape="1">
          <a:blip r:embed="rId6">
            <a:alphaModFix/>
          </a:blip>
          <a:srcRect b="29200" l="10550" r="51729" t="9298"/>
          <a:stretch/>
        </p:blipFill>
        <p:spPr>
          <a:xfrm rot="10800000">
            <a:off x="3506760" y="1262812"/>
            <a:ext cx="2606940" cy="3187845"/>
          </a:xfrm>
          <a:prstGeom prst="rect">
            <a:avLst/>
          </a:prstGeom>
          <a:noFill/>
          <a:ln>
            <a:noFill/>
          </a:ln>
        </p:spPr>
      </p:pic>
      <p:pic>
        <p:nvPicPr>
          <p:cNvPr id="318" name="Google Shape;318;p71"/>
          <p:cNvPicPr preferRelativeResize="0"/>
          <p:nvPr/>
        </p:nvPicPr>
        <p:blipFill>
          <a:blip r:embed="rId7">
            <a:alphaModFix/>
          </a:blip>
          <a:stretch>
            <a:fillRect/>
          </a:stretch>
        </p:blipFill>
        <p:spPr>
          <a:xfrm rot="-370408">
            <a:off x="2741586" y="1421623"/>
            <a:ext cx="3442328" cy="3442328"/>
          </a:xfrm>
          <a:prstGeom prst="rect">
            <a:avLst/>
          </a:prstGeom>
          <a:noFill/>
          <a:ln>
            <a:noFill/>
          </a:ln>
        </p:spPr>
      </p:pic>
      <p:cxnSp>
        <p:nvCxnSpPr>
          <p:cNvPr id="319" name="Google Shape;319;p71"/>
          <p:cNvCxnSpPr/>
          <p:nvPr/>
        </p:nvCxnSpPr>
        <p:spPr>
          <a:xfrm rot="10800000">
            <a:off x="3589625" y="1892800"/>
            <a:ext cx="1913100" cy="2312700"/>
          </a:xfrm>
          <a:prstGeom prst="straightConnector1">
            <a:avLst/>
          </a:prstGeom>
          <a:noFill/>
          <a:ln cap="flat" cmpd="sng" w="28575">
            <a:solidFill>
              <a:srgbClr val="000000"/>
            </a:solidFill>
            <a:prstDash val="lgDash"/>
            <a:round/>
            <a:headEnd len="med" w="med" type="none"/>
            <a:tailEnd len="med" w="med" type="none"/>
          </a:ln>
        </p:spPr>
      </p:cxnSp>
      <p:cxnSp>
        <p:nvCxnSpPr>
          <p:cNvPr id="320" name="Google Shape;320;p71"/>
          <p:cNvCxnSpPr/>
          <p:nvPr/>
        </p:nvCxnSpPr>
        <p:spPr>
          <a:xfrm flipH="1" rot="10800000">
            <a:off x="3230025" y="2136125"/>
            <a:ext cx="2428200" cy="1686600"/>
          </a:xfrm>
          <a:prstGeom prst="straightConnector1">
            <a:avLst/>
          </a:prstGeom>
          <a:noFill/>
          <a:ln cap="flat" cmpd="sng" w="28575">
            <a:solidFill>
              <a:schemeClr val="dk2"/>
            </a:solidFill>
            <a:prstDash val="lgDash"/>
            <a:round/>
            <a:headEnd len="med" w="med" type="none"/>
            <a:tailEnd len="med" w="med" type="none"/>
          </a:ln>
        </p:spPr>
      </p:cxnSp>
      <p:sp>
        <p:nvSpPr>
          <p:cNvPr id="321" name="Google Shape;321;p71"/>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31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1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31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1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72"/>
          <p:cNvSpPr/>
          <p:nvPr/>
        </p:nvSpPr>
        <p:spPr>
          <a:xfrm>
            <a:off x="2151583" y="1002425"/>
            <a:ext cx="1461900" cy="13224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72"/>
          <p:cNvSpPr txBox="1"/>
          <p:nvPr/>
        </p:nvSpPr>
        <p:spPr>
          <a:xfrm>
            <a:off x="1932468" y="3124071"/>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highlight>
                  <a:srgbClr val="FFFFFF"/>
                </a:highlight>
                <a:latin typeface="Lato"/>
                <a:ea typeface="Lato"/>
                <a:cs typeface="Lato"/>
                <a:sym typeface="Lato"/>
              </a:rPr>
              <a:t>________</a:t>
            </a:r>
            <a:endParaRPr sz="1200">
              <a:latin typeface="Lato"/>
              <a:ea typeface="Lato"/>
              <a:cs typeface="Lato"/>
              <a:sym typeface="Lato"/>
            </a:endParaRPr>
          </a:p>
        </p:txBody>
      </p:sp>
      <p:sp>
        <p:nvSpPr>
          <p:cNvPr id="328" name="Google Shape;328;p72"/>
          <p:cNvSpPr/>
          <p:nvPr/>
        </p:nvSpPr>
        <p:spPr>
          <a:xfrm>
            <a:off x="4369200" y="993250"/>
            <a:ext cx="1461900" cy="6795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72"/>
          <p:cNvSpPr/>
          <p:nvPr/>
        </p:nvSpPr>
        <p:spPr>
          <a:xfrm>
            <a:off x="4369200" y="1654500"/>
            <a:ext cx="1461900" cy="6795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72"/>
          <p:cNvSpPr txBox="1"/>
          <p:nvPr/>
        </p:nvSpPr>
        <p:spPr>
          <a:xfrm>
            <a:off x="247975" y="2392363"/>
            <a:ext cx="198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shape is </a:t>
            </a:r>
            <a:r>
              <a:rPr b="1" lang="en">
                <a:latin typeface="Montserrat"/>
                <a:ea typeface="Montserrat"/>
                <a:cs typeface="Montserrat"/>
                <a:sym typeface="Montserrat"/>
              </a:rPr>
              <a:t>partitioned </a:t>
            </a:r>
            <a:r>
              <a:rPr lang="en">
                <a:latin typeface="Montserrat SemiBold"/>
                <a:ea typeface="Montserrat SemiBold"/>
                <a:cs typeface="Montserrat SemiBold"/>
                <a:sym typeface="Montserrat SemiBold"/>
              </a:rPr>
              <a:t>into …</a:t>
            </a:r>
            <a:endParaRPr>
              <a:latin typeface="Montserrat SemiBold"/>
              <a:ea typeface="Montserrat SemiBold"/>
              <a:cs typeface="Montserrat SemiBold"/>
              <a:sym typeface="Montserrat SemiBold"/>
            </a:endParaRPr>
          </a:p>
        </p:txBody>
      </p:sp>
      <p:sp>
        <p:nvSpPr>
          <p:cNvPr id="331" name="Google Shape;331;p72"/>
          <p:cNvSpPr txBox="1"/>
          <p:nvPr/>
        </p:nvSpPr>
        <p:spPr>
          <a:xfrm>
            <a:off x="4092132"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highlight>
                  <a:srgbClr val="FFFFFF"/>
                </a:highlight>
                <a:latin typeface="Lato"/>
                <a:ea typeface="Lato"/>
                <a:cs typeface="Lato"/>
                <a:sym typeface="Lato"/>
              </a:rPr>
              <a:t>_______</a:t>
            </a:r>
            <a:r>
              <a:rPr lang="en" sz="2000">
                <a:latin typeface="Lato"/>
                <a:ea typeface="Lato"/>
                <a:cs typeface="Lato"/>
                <a:sym typeface="Lato"/>
              </a:rPr>
              <a:t> </a:t>
            </a:r>
            <a:r>
              <a:rPr lang="en" sz="2000" u="sng">
                <a:latin typeface="Lato"/>
                <a:ea typeface="Lato"/>
                <a:cs typeface="Lato"/>
                <a:sym typeface="Lato"/>
              </a:rPr>
              <a:t>parts</a:t>
            </a:r>
            <a:endParaRPr sz="1200">
              <a:latin typeface="Lato"/>
              <a:ea typeface="Lato"/>
              <a:cs typeface="Lato"/>
              <a:sym typeface="Lato"/>
            </a:endParaRPr>
          </a:p>
        </p:txBody>
      </p:sp>
      <p:sp>
        <p:nvSpPr>
          <p:cNvPr id="332" name="Google Shape;332;p72"/>
          <p:cNvSpPr txBox="1"/>
          <p:nvPr/>
        </p:nvSpPr>
        <p:spPr>
          <a:xfrm>
            <a:off x="1932468"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highlight>
                  <a:srgbClr val="FFFFFF"/>
                </a:highlight>
                <a:latin typeface="Lato"/>
                <a:ea typeface="Lato"/>
                <a:cs typeface="Lato"/>
                <a:sym typeface="Lato"/>
              </a:rPr>
              <a:t>_______</a:t>
            </a:r>
            <a:r>
              <a:rPr lang="en" sz="2000">
                <a:latin typeface="Lato"/>
                <a:ea typeface="Lato"/>
                <a:cs typeface="Lato"/>
                <a:sym typeface="Lato"/>
              </a:rPr>
              <a:t> </a:t>
            </a:r>
            <a:r>
              <a:rPr lang="en" sz="2000" u="sng">
                <a:latin typeface="Lato"/>
                <a:ea typeface="Lato"/>
                <a:cs typeface="Lato"/>
                <a:sym typeface="Lato"/>
              </a:rPr>
              <a:t>part</a:t>
            </a:r>
            <a:endParaRPr sz="1200">
              <a:latin typeface="Lato"/>
              <a:ea typeface="Lato"/>
              <a:cs typeface="Lato"/>
              <a:sym typeface="Lato"/>
            </a:endParaRPr>
          </a:p>
        </p:txBody>
      </p:sp>
      <p:sp>
        <p:nvSpPr>
          <p:cNvPr id="333" name="Google Shape;333;p72"/>
          <p:cNvSpPr txBox="1"/>
          <p:nvPr/>
        </p:nvSpPr>
        <p:spPr>
          <a:xfrm>
            <a:off x="247975" y="3062571"/>
            <a:ext cx="146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a:t>
            </a:r>
            <a:r>
              <a:rPr b="1" lang="en">
                <a:latin typeface="Montserrat"/>
                <a:ea typeface="Montserrat"/>
                <a:cs typeface="Montserrat"/>
                <a:sym typeface="Montserrat"/>
              </a:rPr>
              <a:t>fractional unit</a:t>
            </a:r>
            <a:r>
              <a:rPr lang="en">
                <a:latin typeface="Montserrat SemiBold"/>
                <a:ea typeface="Montserrat SemiBold"/>
                <a:cs typeface="Montserrat SemiBold"/>
                <a:sym typeface="Montserrat SemiBold"/>
              </a:rPr>
              <a:t> is…</a:t>
            </a:r>
            <a:endParaRPr>
              <a:latin typeface="Montserrat SemiBold"/>
              <a:ea typeface="Montserrat SemiBold"/>
              <a:cs typeface="Montserrat SemiBold"/>
              <a:sym typeface="Montserrat SemiBold"/>
            </a:endParaRPr>
          </a:p>
        </p:txBody>
      </p:sp>
      <p:grpSp>
        <p:nvGrpSpPr>
          <p:cNvPr id="334" name="Google Shape;334;p72"/>
          <p:cNvGrpSpPr/>
          <p:nvPr/>
        </p:nvGrpSpPr>
        <p:grpSpPr>
          <a:xfrm>
            <a:off x="6608547" y="993300"/>
            <a:ext cx="1481875" cy="1340649"/>
            <a:chOff x="6498050" y="3286832"/>
            <a:chExt cx="1195929" cy="1081954"/>
          </a:xfrm>
        </p:grpSpPr>
        <p:sp>
          <p:nvSpPr>
            <p:cNvPr id="335" name="Google Shape;335;p72"/>
            <p:cNvSpPr/>
            <p:nvPr/>
          </p:nvSpPr>
          <p:spPr>
            <a:xfrm>
              <a:off x="6498050" y="3286832"/>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72"/>
            <p:cNvSpPr/>
            <p:nvPr/>
          </p:nvSpPr>
          <p:spPr>
            <a:xfrm>
              <a:off x="7096079" y="3286832"/>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2"/>
            <p:cNvSpPr/>
            <p:nvPr/>
          </p:nvSpPr>
          <p:spPr>
            <a:xfrm>
              <a:off x="7096079" y="3827886"/>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2"/>
            <p:cNvSpPr/>
            <p:nvPr/>
          </p:nvSpPr>
          <p:spPr>
            <a:xfrm>
              <a:off x="6498050" y="3827886"/>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72"/>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sp>
        <p:nvSpPr>
          <p:cNvPr id="340" name="Google Shape;340;p72"/>
          <p:cNvSpPr txBox="1"/>
          <p:nvPr/>
        </p:nvSpPr>
        <p:spPr>
          <a:xfrm>
            <a:off x="4353124" y="4038475"/>
            <a:ext cx="14820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Lato"/>
                <a:ea typeface="Lato"/>
                <a:cs typeface="Lato"/>
                <a:sym typeface="Lato"/>
              </a:rPr>
              <a:t>one-</a:t>
            </a:r>
            <a:r>
              <a:rPr lang="en" sz="2000" u="sng">
                <a:highlight>
                  <a:srgbClr val="FFFFFF"/>
                </a:highlight>
                <a:latin typeface="Lato"/>
                <a:ea typeface="Lato"/>
                <a:cs typeface="Lato"/>
                <a:sym typeface="Lato"/>
              </a:rPr>
              <a:t>_______</a:t>
            </a:r>
            <a:endParaRPr sz="1200">
              <a:latin typeface="Lato"/>
              <a:ea typeface="Lato"/>
              <a:cs typeface="Lato"/>
              <a:sym typeface="Lato"/>
            </a:endParaRPr>
          </a:p>
        </p:txBody>
      </p:sp>
      <p:sp>
        <p:nvSpPr>
          <p:cNvPr id="341" name="Google Shape;341;p72"/>
          <p:cNvSpPr txBox="1"/>
          <p:nvPr/>
        </p:nvSpPr>
        <p:spPr>
          <a:xfrm>
            <a:off x="2084868" y="4038475"/>
            <a:ext cx="15954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Lato"/>
                <a:ea typeface="Lato"/>
                <a:cs typeface="Lato"/>
                <a:sym typeface="Lato"/>
              </a:rPr>
              <a:t>o</a:t>
            </a:r>
            <a:r>
              <a:rPr lang="en" sz="2000" u="sng">
                <a:latin typeface="Lato"/>
                <a:ea typeface="Lato"/>
                <a:cs typeface="Lato"/>
                <a:sym typeface="Lato"/>
              </a:rPr>
              <a:t>ne</a:t>
            </a:r>
            <a:r>
              <a:rPr lang="en" sz="2000">
                <a:latin typeface="Lato"/>
                <a:ea typeface="Lato"/>
                <a:cs typeface="Lato"/>
                <a:sym typeface="Lato"/>
              </a:rPr>
              <a:t> </a:t>
            </a:r>
            <a:r>
              <a:rPr lang="en" sz="2000" u="sng">
                <a:highlight>
                  <a:srgbClr val="FFFFFF"/>
                </a:highlight>
                <a:latin typeface="Lato"/>
                <a:ea typeface="Lato"/>
                <a:cs typeface="Lato"/>
                <a:sym typeface="Lato"/>
              </a:rPr>
              <a:t>_______</a:t>
            </a:r>
            <a:endParaRPr sz="1200">
              <a:latin typeface="Lato"/>
              <a:ea typeface="Lato"/>
              <a:cs typeface="Lato"/>
              <a:sym typeface="Lato"/>
            </a:endParaRPr>
          </a:p>
        </p:txBody>
      </p:sp>
      <p:sp>
        <p:nvSpPr>
          <p:cNvPr id="342" name="Google Shape;342;p72"/>
          <p:cNvSpPr txBox="1"/>
          <p:nvPr/>
        </p:nvSpPr>
        <p:spPr>
          <a:xfrm>
            <a:off x="247975" y="3976971"/>
            <a:ext cx="190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a:t>
            </a:r>
            <a:r>
              <a:rPr b="1" lang="en">
                <a:latin typeface="Montserrat"/>
                <a:ea typeface="Montserrat"/>
                <a:cs typeface="Montserrat"/>
                <a:sym typeface="Montserrat"/>
              </a:rPr>
              <a:t>unit fraction</a:t>
            </a:r>
            <a:r>
              <a:rPr lang="en">
                <a:latin typeface="Montserrat SemiBold"/>
                <a:ea typeface="Montserrat SemiBold"/>
                <a:cs typeface="Montserrat SemiBold"/>
                <a:sym typeface="Montserrat SemiBold"/>
              </a:rPr>
              <a:t> in words…</a:t>
            </a:r>
            <a:endParaRPr>
              <a:latin typeface="Montserrat SemiBold"/>
              <a:ea typeface="Montserrat SemiBold"/>
              <a:cs typeface="Montserrat SemiBold"/>
              <a:sym typeface="Montserrat SemiBold"/>
            </a:endParaRPr>
          </a:p>
        </p:txBody>
      </p:sp>
      <p:sp>
        <p:nvSpPr>
          <p:cNvPr id="343" name="Google Shape;343;p72"/>
          <p:cNvSpPr txBox="1"/>
          <p:nvPr/>
        </p:nvSpPr>
        <p:spPr>
          <a:xfrm>
            <a:off x="6378132"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highlight>
                  <a:srgbClr val="FFFFFF"/>
                </a:highlight>
                <a:latin typeface="Lato"/>
                <a:ea typeface="Lato"/>
                <a:cs typeface="Lato"/>
                <a:sym typeface="Lato"/>
              </a:rPr>
              <a:t>_______</a:t>
            </a:r>
            <a:r>
              <a:rPr lang="en" sz="2000">
                <a:latin typeface="Lato"/>
                <a:ea typeface="Lato"/>
                <a:cs typeface="Lato"/>
                <a:sym typeface="Lato"/>
              </a:rPr>
              <a:t> </a:t>
            </a:r>
            <a:r>
              <a:rPr lang="en" sz="2000" u="sng">
                <a:latin typeface="Lato"/>
                <a:ea typeface="Lato"/>
                <a:cs typeface="Lato"/>
                <a:sym typeface="Lato"/>
              </a:rPr>
              <a:t>parts</a:t>
            </a:r>
            <a:endParaRPr sz="1200">
              <a:latin typeface="Lato"/>
              <a:ea typeface="Lato"/>
              <a:cs typeface="Lato"/>
              <a:sym typeface="Lato"/>
            </a:endParaRPr>
          </a:p>
        </p:txBody>
      </p:sp>
      <p:sp>
        <p:nvSpPr>
          <p:cNvPr id="344" name="Google Shape;344;p72"/>
          <p:cNvSpPr txBox="1"/>
          <p:nvPr/>
        </p:nvSpPr>
        <p:spPr>
          <a:xfrm>
            <a:off x="4142268" y="3124071"/>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highlight>
                  <a:srgbClr val="FFFFFF"/>
                </a:highlight>
                <a:latin typeface="Lato"/>
                <a:ea typeface="Lato"/>
                <a:cs typeface="Lato"/>
                <a:sym typeface="Lato"/>
              </a:rPr>
              <a:t>________</a:t>
            </a:r>
            <a:endParaRPr sz="1200">
              <a:latin typeface="Lato"/>
              <a:ea typeface="Lato"/>
              <a:cs typeface="Lato"/>
              <a:sym typeface="Lato"/>
            </a:endParaRPr>
          </a:p>
        </p:txBody>
      </p:sp>
      <p:sp>
        <p:nvSpPr>
          <p:cNvPr id="345" name="Google Shape;345;p72"/>
          <p:cNvSpPr txBox="1"/>
          <p:nvPr/>
        </p:nvSpPr>
        <p:spPr>
          <a:xfrm>
            <a:off x="6428268" y="2971671"/>
            <a:ext cx="19002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000" u="sng">
                <a:highlight>
                  <a:srgbClr val="FFFFFF"/>
                </a:highlight>
                <a:latin typeface="Lato"/>
                <a:ea typeface="Lato"/>
                <a:cs typeface="Lato"/>
                <a:sym typeface="Lato"/>
              </a:rPr>
              <a:t>________</a:t>
            </a:r>
            <a:r>
              <a:rPr lang="en" sz="2000">
                <a:latin typeface="Lato"/>
                <a:ea typeface="Lato"/>
                <a:cs typeface="Lato"/>
                <a:sym typeface="Lato"/>
              </a:rPr>
              <a:t> </a:t>
            </a:r>
            <a:r>
              <a:rPr lang="en" sz="1600">
                <a:latin typeface="Lato"/>
                <a:ea typeface="Lato"/>
                <a:cs typeface="Lato"/>
                <a:sym typeface="Lato"/>
              </a:rPr>
              <a:t>or </a:t>
            </a:r>
            <a:r>
              <a:rPr lang="en" sz="2000" u="sng">
                <a:highlight>
                  <a:srgbClr val="FFFFFF"/>
                </a:highlight>
                <a:latin typeface="Lato"/>
                <a:ea typeface="Lato"/>
                <a:cs typeface="Lato"/>
                <a:sym typeface="Lato"/>
              </a:rPr>
              <a:t>________</a:t>
            </a:r>
            <a:endParaRPr sz="1200">
              <a:latin typeface="Lato"/>
              <a:ea typeface="Lato"/>
              <a:cs typeface="Lato"/>
              <a:sym typeface="Lato"/>
            </a:endParaRPr>
          </a:p>
        </p:txBody>
      </p:sp>
      <p:sp>
        <p:nvSpPr>
          <p:cNvPr id="346" name="Google Shape;346;p72"/>
          <p:cNvSpPr txBox="1"/>
          <p:nvPr/>
        </p:nvSpPr>
        <p:spPr>
          <a:xfrm>
            <a:off x="6410524" y="3809875"/>
            <a:ext cx="14820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u="sng">
                <a:latin typeface="Lato"/>
                <a:ea typeface="Lato"/>
                <a:cs typeface="Lato"/>
                <a:sym typeface="Lato"/>
              </a:rPr>
              <a:t>one-</a:t>
            </a:r>
            <a:r>
              <a:rPr lang="en" sz="2000" u="sng">
                <a:highlight>
                  <a:srgbClr val="FFFFFF"/>
                </a:highlight>
                <a:latin typeface="Lato"/>
                <a:ea typeface="Lato"/>
                <a:cs typeface="Lato"/>
                <a:sym typeface="Lato"/>
              </a:rPr>
              <a:t>_______</a:t>
            </a:r>
            <a:endParaRPr sz="1000">
              <a:latin typeface="Lato"/>
              <a:ea typeface="Lato"/>
              <a:cs typeface="Lato"/>
              <a:sym typeface="Lato"/>
            </a:endParaRPr>
          </a:p>
        </p:txBody>
      </p:sp>
      <p:sp>
        <p:nvSpPr>
          <p:cNvPr id="347" name="Google Shape;347;p72"/>
          <p:cNvSpPr txBox="1"/>
          <p:nvPr/>
        </p:nvSpPr>
        <p:spPr>
          <a:xfrm>
            <a:off x="6410524" y="4190875"/>
            <a:ext cx="14820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u="sng">
                <a:latin typeface="Lato"/>
                <a:ea typeface="Lato"/>
                <a:cs typeface="Lato"/>
                <a:sym typeface="Lato"/>
              </a:rPr>
              <a:t>one-</a:t>
            </a:r>
            <a:r>
              <a:rPr lang="en" sz="2000" u="sng">
                <a:highlight>
                  <a:srgbClr val="FFFFFF"/>
                </a:highlight>
                <a:latin typeface="Lato"/>
                <a:ea typeface="Lato"/>
                <a:cs typeface="Lato"/>
                <a:sym typeface="Lato"/>
              </a:rPr>
              <a:t>_______</a:t>
            </a:r>
            <a:endParaRPr sz="10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7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73"/>
          <p:cNvSpPr/>
          <p:nvPr/>
        </p:nvSpPr>
        <p:spPr>
          <a:xfrm>
            <a:off x="496225" y="996357"/>
            <a:ext cx="2256900" cy="22569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73"/>
          <p:cNvSpPr/>
          <p:nvPr/>
        </p:nvSpPr>
        <p:spPr>
          <a:xfrm>
            <a:off x="5490063" y="1474623"/>
            <a:ext cx="1591092" cy="1591092"/>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4" name="Google Shape;354;p73"/>
          <p:cNvCxnSpPr/>
          <p:nvPr/>
        </p:nvCxnSpPr>
        <p:spPr>
          <a:xfrm>
            <a:off x="7081342" y="1474623"/>
            <a:ext cx="0" cy="1591092"/>
          </a:xfrm>
          <a:prstGeom prst="straightConnector1">
            <a:avLst/>
          </a:prstGeom>
          <a:noFill/>
          <a:ln cap="flat" cmpd="sng" w="28575">
            <a:solidFill>
              <a:schemeClr val="dk2"/>
            </a:solidFill>
            <a:prstDash val="solid"/>
            <a:round/>
            <a:headEnd len="med" w="med" type="none"/>
            <a:tailEnd len="med" w="med" type="none"/>
          </a:ln>
        </p:spPr>
      </p:cxnSp>
      <p:cxnSp>
        <p:nvCxnSpPr>
          <p:cNvPr id="355" name="Google Shape;355;p73"/>
          <p:cNvCxnSpPr/>
          <p:nvPr/>
        </p:nvCxnSpPr>
        <p:spPr>
          <a:xfrm>
            <a:off x="5490063" y="1474623"/>
            <a:ext cx="0" cy="1591092"/>
          </a:xfrm>
          <a:prstGeom prst="straightConnector1">
            <a:avLst/>
          </a:prstGeom>
          <a:noFill/>
          <a:ln cap="flat" cmpd="sng" w="28575">
            <a:solidFill>
              <a:schemeClr val="dk2"/>
            </a:solidFill>
            <a:prstDash val="solid"/>
            <a:round/>
            <a:headEnd len="med" w="med" type="none"/>
            <a:tailEnd len="med" w="med" type="none"/>
          </a:ln>
        </p:spPr>
      </p:cxnSp>
      <p:sp>
        <p:nvSpPr>
          <p:cNvPr id="356" name="Google Shape;356;p73"/>
          <p:cNvSpPr txBox="1"/>
          <p:nvPr/>
        </p:nvSpPr>
        <p:spPr>
          <a:xfrm>
            <a:off x="1548300" y="3672200"/>
            <a:ext cx="6047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Montserrat"/>
                <a:ea typeface="Montserrat"/>
                <a:cs typeface="Montserrat"/>
                <a:sym typeface="Montserrat"/>
              </a:rPr>
              <a:t>Partition these shapes into </a:t>
            </a:r>
            <a:r>
              <a:rPr b="1" lang="en" sz="1700" u="sng">
                <a:solidFill>
                  <a:srgbClr val="FFFF00"/>
                </a:solidFill>
                <a:latin typeface="Montserrat"/>
                <a:ea typeface="Montserrat"/>
                <a:cs typeface="Montserrat"/>
                <a:sym typeface="Montserrat"/>
              </a:rPr>
              <a:t>four</a:t>
            </a:r>
            <a:r>
              <a:rPr lang="en" sz="1700">
                <a:solidFill>
                  <a:srgbClr val="CC0000"/>
                </a:solidFill>
                <a:latin typeface="Montserrat"/>
                <a:ea typeface="Montserrat"/>
                <a:cs typeface="Montserrat"/>
                <a:sym typeface="Montserrat"/>
              </a:rPr>
              <a:t> </a:t>
            </a:r>
            <a:r>
              <a:rPr lang="en" sz="1700">
                <a:solidFill>
                  <a:schemeClr val="dk1"/>
                </a:solidFill>
                <a:latin typeface="Montserrat"/>
                <a:ea typeface="Montserrat"/>
                <a:cs typeface="Montserrat"/>
                <a:sym typeface="Montserrat"/>
              </a:rPr>
              <a:t>equal parts to make </a:t>
            </a:r>
            <a:r>
              <a:rPr b="1" lang="en" sz="1700" u="sng">
                <a:solidFill>
                  <a:srgbClr val="FFFF00"/>
                </a:solidFill>
                <a:latin typeface="Montserrat"/>
                <a:ea typeface="Montserrat"/>
                <a:cs typeface="Montserrat"/>
                <a:sym typeface="Montserrat"/>
              </a:rPr>
              <a:t>fourths</a:t>
            </a:r>
            <a:r>
              <a:rPr lang="en" sz="1700">
                <a:solidFill>
                  <a:schemeClr val="dk1"/>
                </a:solidFill>
                <a:latin typeface="Montserrat"/>
                <a:ea typeface="Montserrat"/>
                <a:cs typeface="Montserrat"/>
                <a:sym typeface="Montserrat"/>
              </a:rPr>
              <a:t> or </a:t>
            </a:r>
            <a:r>
              <a:rPr b="1" lang="en" sz="1700" u="sng">
                <a:solidFill>
                  <a:srgbClr val="FFFF00"/>
                </a:solidFill>
                <a:latin typeface="Montserrat"/>
                <a:ea typeface="Montserrat"/>
                <a:cs typeface="Montserrat"/>
                <a:sym typeface="Montserrat"/>
              </a:rPr>
              <a:t>quarters</a:t>
            </a:r>
            <a:r>
              <a:rPr lang="en" sz="1700">
                <a:solidFill>
                  <a:schemeClr val="dk1"/>
                </a:solidFill>
                <a:latin typeface="Montserrat"/>
                <a:ea typeface="Montserrat"/>
                <a:cs typeface="Montserrat"/>
                <a:sym typeface="Montserrat"/>
              </a:rPr>
              <a:t>.</a:t>
            </a:r>
            <a:r>
              <a:rPr lang="en" sz="1700">
                <a:solidFill>
                  <a:schemeClr val="dk1"/>
                </a:solidFill>
                <a:latin typeface="Montserrat"/>
                <a:ea typeface="Montserrat"/>
                <a:cs typeface="Montserrat"/>
                <a:sym typeface="Montserrat"/>
              </a:rPr>
              <a:t> </a:t>
            </a:r>
            <a:endParaRPr sz="1700">
              <a:solidFill>
                <a:schemeClr val="dk1"/>
              </a:solidFill>
              <a:latin typeface="Montserrat"/>
              <a:ea typeface="Montserrat"/>
              <a:cs typeface="Montserrat"/>
              <a:sym typeface="Montserrat"/>
            </a:endParaRPr>
          </a:p>
        </p:txBody>
      </p:sp>
      <p:sp>
        <p:nvSpPr>
          <p:cNvPr id="357" name="Google Shape;357;p73"/>
          <p:cNvSpPr/>
          <p:nvPr/>
        </p:nvSpPr>
        <p:spPr>
          <a:xfrm>
            <a:off x="7237430" y="1460420"/>
            <a:ext cx="1617659" cy="1605307"/>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8" name="Google Shape;358;p73"/>
          <p:cNvCxnSpPr/>
          <p:nvPr/>
        </p:nvCxnSpPr>
        <p:spPr>
          <a:xfrm>
            <a:off x="7246582" y="1453320"/>
            <a:ext cx="1599717" cy="0"/>
          </a:xfrm>
          <a:prstGeom prst="straightConnector1">
            <a:avLst/>
          </a:prstGeom>
          <a:noFill/>
          <a:ln cap="flat" cmpd="sng" w="9525">
            <a:solidFill>
              <a:schemeClr val="dk2"/>
            </a:solidFill>
            <a:prstDash val="solid"/>
            <a:round/>
            <a:headEnd len="med" w="med" type="none"/>
            <a:tailEnd len="med" w="med" type="none"/>
          </a:ln>
        </p:spPr>
      </p:cxnSp>
      <p:cxnSp>
        <p:nvCxnSpPr>
          <p:cNvPr id="359" name="Google Shape;359;p73"/>
          <p:cNvCxnSpPr/>
          <p:nvPr/>
        </p:nvCxnSpPr>
        <p:spPr>
          <a:xfrm>
            <a:off x="7246582" y="3065726"/>
            <a:ext cx="1599717" cy="0"/>
          </a:xfrm>
          <a:prstGeom prst="straightConnector1">
            <a:avLst/>
          </a:prstGeom>
          <a:noFill/>
          <a:ln cap="flat" cmpd="sng" w="9525">
            <a:solidFill>
              <a:schemeClr val="dk2"/>
            </a:solidFill>
            <a:prstDash val="solid"/>
            <a:round/>
            <a:headEnd len="med" w="med" type="none"/>
            <a:tailEnd len="med" w="med" type="none"/>
          </a:ln>
        </p:spPr>
      </p:cxnSp>
      <p:sp>
        <p:nvSpPr>
          <p:cNvPr id="360" name="Google Shape;360;p73"/>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sp>
        <p:nvSpPr>
          <p:cNvPr id="361" name="Google Shape;361;p73"/>
          <p:cNvSpPr/>
          <p:nvPr/>
        </p:nvSpPr>
        <p:spPr>
          <a:xfrm rot="10800000">
            <a:off x="2963382" y="995642"/>
            <a:ext cx="2256850" cy="22585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365" name="Shape 365"/>
        <p:cNvGrpSpPr/>
        <p:nvPr/>
      </p:nvGrpSpPr>
      <p:grpSpPr>
        <a:xfrm>
          <a:off x="0" y="0"/>
          <a:ext cx="0" cy="0"/>
          <a:chOff x="0" y="0"/>
          <a:chExt cx="0" cy="0"/>
        </a:xfrm>
      </p:grpSpPr>
      <p:pic>
        <p:nvPicPr>
          <p:cNvPr id="366" name="Google Shape;366;p74"/>
          <p:cNvPicPr preferRelativeResize="0"/>
          <p:nvPr/>
        </p:nvPicPr>
        <p:blipFill rotWithShape="1">
          <a:blip r:embed="rId3">
            <a:alphaModFix/>
          </a:blip>
          <a:srcRect b="31915" l="9566" r="52859" t="10619"/>
          <a:stretch/>
        </p:blipFill>
        <p:spPr>
          <a:xfrm rot="10800000">
            <a:off x="6767604" y="819160"/>
            <a:ext cx="2064696" cy="2368181"/>
          </a:xfrm>
          <a:prstGeom prst="rect">
            <a:avLst/>
          </a:prstGeom>
          <a:noFill/>
          <a:ln>
            <a:noFill/>
          </a:ln>
        </p:spPr>
      </p:pic>
      <p:pic>
        <p:nvPicPr>
          <p:cNvPr id="367" name="Google Shape;367;p74"/>
          <p:cNvPicPr preferRelativeResize="0"/>
          <p:nvPr/>
        </p:nvPicPr>
        <p:blipFill>
          <a:blip r:embed="rId4">
            <a:alphaModFix/>
          </a:blip>
          <a:stretch>
            <a:fillRect/>
          </a:stretch>
        </p:blipFill>
        <p:spPr>
          <a:xfrm>
            <a:off x="261525" y="1237509"/>
            <a:ext cx="2748398" cy="2748393"/>
          </a:xfrm>
          <a:prstGeom prst="rect">
            <a:avLst/>
          </a:prstGeom>
          <a:noFill/>
          <a:ln>
            <a:noFill/>
          </a:ln>
        </p:spPr>
      </p:pic>
      <p:pic>
        <p:nvPicPr>
          <p:cNvPr id="368" name="Google Shape;368;p74"/>
          <p:cNvPicPr preferRelativeResize="0"/>
          <p:nvPr/>
        </p:nvPicPr>
        <p:blipFill rotWithShape="1">
          <a:blip r:embed="rId5">
            <a:alphaModFix/>
          </a:blip>
          <a:srcRect b="62415" l="20209" r="48364" t="9673"/>
          <a:stretch/>
        </p:blipFill>
        <p:spPr>
          <a:xfrm rot="2054995">
            <a:off x="6680136" y="3229953"/>
            <a:ext cx="1836363" cy="1223295"/>
          </a:xfrm>
          <a:prstGeom prst="rect">
            <a:avLst/>
          </a:prstGeom>
          <a:noFill/>
          <a:ln>
            <a:noFill/>
          </a:ln>
        </p:spPr>
      </p:pic>
      <p:sp>
        <p:nvSpPr>
          <p:cNvPr id="369" name="Google Shape;369;p74">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4"/>
          <p:cNvSpPr txBox="1"/>
          <p:nvPr/>
        </p:nvSpPr>
        <p:spPr>
          <a:xfrm>
            <a:off x="3114650" y="998075"/>
            <a:ext cx="3406800" cy="3771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1000"/>
              </a:spcBef>
              <a:spcAft>
                <a:spcPts val="0"/>
              </a:spcAft>
              <a:buNone/>
            </a:pPr>
            <a:r>
              <a:rPr b="1" lang="en" sz="1600">
                <a:solidFill>
                  <a:schemeClr val="dk1"/>
                </a:solidFill>
                <a:latin typeface="Montserrat"/>
                <a:ea typeface="Montserrat"/>
                <a:cs typeface="Montserrat"/>
                <a:sym typeface="Montserrat"/>
              </a:rPr>
              <a:t>If</a:t>
            </a:r>
            <a:r>
              <a:rPr b="1" lang="en" sz="1600">
                <a:solidFill>
                  <a:schemeClr val="dk1"/>
                </a:solidFill>
                <a:latin typeface="Montserrat"/>
                <a:ea typeface="Montserrat"/>
                <a:cs typeface="Montserrat"/>
                <a:sym typeface="Montserrat"/>
              </a:rPr>
              <a:t> </a:t>
            </a:r>
            <a:r>
              <a:rPr b="1" lang="en" sz="1600">
                <a:solidFill>
                  <a:srgbClr val="434343"/>
                </a:solidFill>
                <a:highlight>
                  <a:srgbClr val="FFFFFF"/>
                </a:highlight>
                <a:latin typeface="Montserrat"/>
                <a:ea typeface="Montserrat"/>
                <a:cs typeface="Montserrat"/>
                <a:sym typeface="Montserrat"/>
              </a:rPr>
              <a:t>____</a:t>
            </a:r>
            <a:r>
              <a:rPr b="1" lang="en" sz="1600">
                <a:solidFill>
                  <a:srgbClr val="FDFF00"/>
                </a:solidFill>
                <a:latin typeface="Montserrat"/>
                <a:ea typeface="Montserrat"/>
                <a:cs typeface="Montserrat"/>
                <a:sym typeface="Montserrat"/>
              </a:rPr>
              <a:t> </a:t>
            </a:r>
            <a:r>
              <a:rPr b="1" lang="en" sz="1600">
                <a:solidFill>
                  <a:schemeClr val="dk1"/>
                </a:solidFill>
                <a:latin typeface="Montserrat"/>
                <a:ea typeface="Montserrat"/>
                <a:cs typeface="Montserrat"/>
                <a:sym typeface="Montserrat"/>
              </a:rPr>
              <a:t>person is eating a pizza, they get the </a:t>
            </a:r>
            <a:r>
              <a:rPr b="1" lang="en" sz="1600">
                <a:solidFill>
                  <a:srgbClr val="434343"/>
                </a:solidFill>
                <a:highlight>
                  <a:srgbClr val="FFFFFF"/>
                </a:highlight>
                <a:latin typeface="Montserrat"/>
                <a:ea typeface="Montserrat"/>
                <a:cs typeface="Montserrat"/>
                <a:sym typeface="Montserrat"/>
              </a:rPr>
              <a:t>________</a:t>
            </a:r>
            <a:r>
              <a:rPr b="1" lang="en" sz="1600">
                <a:solidFill>
                  <a:srgbClr val="00FF00"/>
                </a:solidFill>
                <a:latin typeface="Montserrat"/>
                <a:ea typeface="Montserrat"/>
                <a:cs typeface="Montserrat"/>
                <a:sym typeface="Montserrat"/>
              </a:rPr>
              <a:t> </a:t>
            </a:r>
            <a:r>
              <a:rPr b="1" lang="en" sz="1600">
                <a:solidFill>
                  <a:schemeClr val="dk1"/>
                </a:solidFill>
                <a:latin typeface="Montserrat"/>
                <a:ea typeface="Montserrat"/>
                <a:cs typeface="Montserrat"/>
                <a:sym typeface="Montserrat"/>
              </a:rPr>
              <a:t>pizza.</a:t>
            </a:r>
            <a:endParaRPr b="1" sz="1600">
              <a:solidFill>
                <a:schemeClr val="dk1"/>
              </a:solidFill>
              <a:latin typeface="Montserrat"/>
              <a:ea typeface="Montserrat"/>
              <a:cs typeface="Montserrat"/>
              <a:sym typeface="Montserrat"/>
            </a:endParaRPr>
          </a:p>
          <a:p>
            <a:pPr indent="0" lvl="0" marL="0" rtl="0" algn="ctr">
              <a:lnSpc>
                <a:spcPct val="150000"/>
              </a:lnSpc>
              <a:spcBef>
                <a:spcPts val="1500"/>
              </a:spcBef>
              <a:spcAft>
                <a:spcPts val="0"/>
              </a:spcAft>
              <a:buNone/>
            </a:pPr>
            <a:r>
              <a:rPr b="1" lang="en" sz="1600">
                <a:solidFill>
                  <a:schemeClr val="dk1"/>
                </a:solidFill>
                <a:latin typeface="Montserrat"/>
                <a:ea typeface="Montserrat"/>
                <a:cs typeface="Montserrat"/>
                <a:sym typeface="Montserrat"/>
              </a:rPr>
              <a:t> Splitting between </a:t>
            </a:r>
            <a:r>
              <a:rPr b="1" lang="en" sz="1600">
                <a:solidFill>
                  <a:srgbClr val="434343"/>
                </a:solidFill>
                <a:highlight>
                  <a:srgbClr val="FFFFFF"/>
                </a:highlight>
                <a:latin typeface="Montserrat"/>
                <a:ea typeface="Montserrat"/>
                <a:cs typeface="Montserrat"/>
                <a:sym typeface="Montserrat"/>
              </a:rPr>
              <a:t>_____ </a:t>
            </a:r>
            <a:r>
              <a:rPr b="1" lang="en" sz="1600">
                <a:solidFill>
                  <a:schemeClr val="dk1"/>
                </a:solidFill>
                <a:latin typeface="Montserrat"/>
                <a:ea typeface="Montserrat"/>
                <a:cs typeface="Montserrat"/>
                <a:sym typeface="Montserrat"/>
              </a:rPr>
              <a:t>people? Each share is</a:t>
            </a:r>
            <a:r>
              <a:rPr b="1" lang="en" sz="1600">
                <a:solidFill>
                  <a:srgbClr val="00FFFF"/>
                </a:solidFill>
                <a:latin typeface="Montserrat"/>
                <a:ea typeface="Montserrat"/>
                <a:cs typeface="Montserrat"/>
                <a:sym typeface="Montserrat"/>
              </a:rPr>
              <a:t> </a:t>
            </a:r>
            <a:r>
              <a:rPr b="1" lang="en" sz="1600">
                <a:solidFill>
                  <a:srgbClr val="434343"/>
                </a:solidFill>
                <a:highlight>
                  <a:srgbClr val="FFFFFF"/>
                </a:highlight>
                <a:latin typeface="Montserrat"/>
                <a:ea typeface="Montserrat"/>
                <a:cs typeface="Montserrat"/>
                <a:sym typeface="Montserrat"/>
              </a:rPr>
              <a:t>_____</a:t>
            </a:r>
            <a:r>
              <a:rPr b="1" lang="en" sz="1600">
                <a:solidFill>
                  <a:srgbClr val="434343"/>
                </a:solidFill>
                <a:highlight>
                  <a:srgbClr val="FFFFFF"/>
                </a:highlight>
                <a:latin typeface="Montserrat"/>
                <a:ea typeface="Montserrat"/>
                <a:cs typeface="Montserrat"/>
                <a:sym typeface="Montserrat"/>
              </a:rPr>
              <a:t>-</a:t>
            </a:r>
            <a:r>
              <a:rPr b="1" lang="en" sz="1600">
                <a:solidFill>
                  <a:srgbClr val="434343"/>
                </a:solidFill>
                <a:highlight>
                  <a:srgbClr val="FFFFFF"/>
                </a:highlight>
                <a:latin typeface="Montserrat"/>
                <a:ea typeface="Montserrat"/>
                <a:cs typeface="Montserrat"/>
                <a:sym typeface="Montserrat"/>
              </a:rPr>
              <a:t>_____</a:t>
            </a:r>
            <a:r>
              <a:rPr b="1" lang="en" sz="1600">
                <a:solidFill>
                  <a:srgbClr val="00FFFF"/>
                </a:solidFill>
                <a:latin typeface="Montserrat"/>
                <a:ea typeface="Montserrat"/>
                <a:cs typeface="Montserrat"/>
                <a:sym typeface="Montserrat"/>
              </a:rPr>
              <a:t> </a:t>
            </a:r>
            <a:r>
              <a:rPr b="1" lang="en" sz="1600">
                <a:solidFill>
                  <a:schemeClr val="dk1"/>
                </a:solidFill>
                <a:latin typeface="Montserrat"/>
                <a:ea typeface="Montserrat"/>
                <a:cs typeface="Montserrat"/>
                <a:sym typeface="Montserrat"/>
              </a:rPr>
              <a:t>of a pizza.</a:t>
            </a:r>
            <a:endParaRPr b="1" sz="1600">
              <a:solidFill>
                <a:schemeClr val="dk1"/>
              </a:solidFill>
              <a:latin typeface="Montserrat"/>
              <a:ea typeface="Montserrat"/>
              <a:cs typeface="Montserrat"/>
              <a:sym typeface="Montserrat"/>
            </a:endParaRPr>
          </a:p>
          <a:p>
            <a:pPr indent="0" lvl="0" marL="0" rtl="0" algn="ctr">
              <a:lnSpc>
                <a:spcPct val="150000"/>
              </a:lnSpc>
              <a:spcBef>
                <a:spcPts val="1500"/>
              </a:spcBef>
              <a:spcAft>
                <a:spcPts val="0"/>
              </a:spcAft>
              <a:buNone/>
            </a:pPr>
            <a:r>
              <a:rPr b="1" lang="en" sz="1600">
                <a:solidFill>
                  <a:schemeClr val="dk1"/>
                </a:solidFill>
                <a:latin typeface="Montserrat"/>
                <a:ea typeface="Montserrat"/>
                <a:cs typeface="Montserrat"/>
                <a:sym typeface="Montserrat"/>
              </a:rPr>
              <a:t>Dividing the pizza amongst </a:t>
            </a:r>
            <a:r>
              <a:rPr b="1" lang="en" sz="1600">
                <a:solidFill>
                  <a:srgbClr val="434343"/>
                </a:solidFill>
                <a:highlight>
                  <a:srgbClr val="FFFFFF"/>
                </a:highlight>
                <a:latin typeface="Montserrat"/>
                <a:ea typeface="Montserrat"/>
                <a:cs typeface="Montserrat"/>
                <a:sym typeface="Montserrat"/>
              </a:rPr>
              <a:t>_____</a:t>
            </a:r>
            <a:r>
              <a:rPr b="1" lang="en" sz="1600">
                <a:solidFill>
                  <a:schemeClr val="dk1"/>
                </a:solidFill>
                <a:latin typeface="Montserrat"/>
                <a:ea typeface="Montserrat"/>
                <a:cs typeface="Montserrat"/>
                <a:sym typeface="Montserrat"/>
              </a:rPr>
              <a:t> friends would make each serving </a:t>
            </a:r>
            <a:r>
              <a:rPr b="1" lang="en" sz="1600">
                <a:solidFill>
                  <a:srgbClr val="434343"/>
                </a:solidFill>
                <a:highlight>
                  <a:srgbClr val="FFFFFF"/>
                </a:highlight>
                <a:latin typeface="Montserrat"/>
                <a:ea typeface="Montserrat"/>
                <a:cs typeface="Montserrat"/>
                <a:sym typeface="Montserrat"/>
              </a:rPr>
              <a:t>_____ -_________</a:t>
            </a:r>
            <a:r>
              <a:rPr b="1" lang="en" sz="1600">
                <a:solidFill>
                  <a:schemeClr val="dk1"/>
                </a:solidFill>
                <a:latin typeface="Montserrat"/>
                <a:ea typeface="Montserrat"/>
                <a:cs typeface="Montserrat"/>
                <a:sym typeface="Montserrat"/>
              </a:rPr>
              <a:t> of the whole pizza.</a:t>
            </a:r>
            <a:endParaRPr b="1" sz="1600">
              <a:solidFill>
                <a:schemeClr val="dk1"/>
              </a:solidFill>
              <a:latin typeface="Montserrat"/>
              <a:ea typeface="Montserrat"/>
              <a:cs typeface="Montserrat"/>
              <a:sym typeface="Montserrat"/>
            </a:endParaRPr>
          </a:p>
        </p:txBody>
      </p:sp>
      <p:sp>
        <p:nvSpPr>
          <p:cNvPr id="371" name="Google Shape;371;p74"/>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a:t>
            </a:r>
            <a:r>
              <a:rPr lang="en" sz="2520"/>
              <a:t>:</a:t>
            </a:r>
            <a:r>
              <a:rPr lang="en" sz="2520">
                <a:latin typeface="Montserrat"/>
                <a:ea typeface="Montserrat"/>
                <a:cs typeface="Montserrat"/>
                <a:sym typeface="Montserrat"/>
              </a:rPr>
              <a:t> </a:t>
            </a:r>
            <a:r>
              <a:rPr lang="en" sz="2220"/>
              <a:t>To count and name the fractional units of a partitioned shape</a:t>
            </a:r>
            <a:endParaRPr sz="2220"/>
          </a:p>
          <a:p>
            <a:pPr indent="0" lvl="0" marL="0" rtl="0" algn="ctr">
              <a:spcBef>
                <a:spcPts val="0"/>
              </a:spcBef>
              <a:spcAft>
                <a:spcPts val="0"/>
              </a:spcAft>
              <a:buSzPts val="990"/>
              <a:buNone/>
            </a:pPr>
            <a:r>
              <a:t/>
            </a:r>
            <a:endParaRPr sz="22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xit" presetID="1" presetSubtype="0">
                                  <p:stCondLst>
                                    <p:cond delay="0"/>
                                  </p:stCondLst>
                                  <p:childTnLst>
                                    <p:set>
                                      <p:cBhvr>
                                        <p:cTn dur="1" fill="hold">
                                          <p:stCondLst>
                                            <p:cond delay="2500"/>
                                          </p:stCondLst>
                                        </p:cTn>
                                        <p:tgtEl>
                                          <p:spTgt spid="36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000"/>
                                          </p:stCondLst>
                                        </p:cTn>
                                        <p:tgtEl>
                                          <p:spTgt spid="36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75"/>
          <p:cNvSpPr txBox="1"/>
          <p:nvPr/>
        </p:nvSpPr>
        <p:spPr>
          <a:xfrm>
            <a:off x="1227900" y="624200"/>
            <a:ext cx="6688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To express</a:t>
            </a:r>
            <a:r>
              <a:rPr b="1" lang="en" sz="1700">
                <a:solidFill>
                  <a:schemeClr val="dk1"/>
                </a:solidFill>
                <a:latin typeface="Montserrat"/>
                <a:ea typeface="Montserrat"/>
                <a:cs typeface="Montserrat"/>
                <a:sym typeface="Montserrat"/>
              </a:rPr>
              <a:t> fractional units in </a:t>
            </a:r>
            <a:r>
              <a:rPr b="1" lang="en" sz="1700">
                <a:solidFill>
                  <a:schemeClr val="dk1"/>
                </a:solidFill>
                <a:latin typeface="Montserrat"/>
                <a:ea typeface="Montserrat"/>
                <a:cs typeface="Montserrat"/>
                <a:sym typeface="Montserrat"/>
              </a:rPr>
              <a:t>writing</a:t>
            </a:r>
            <a:r>
              <a:rPr b="1" lang="en" sz="1700">
                <a:solidFill>
                  <a:schemeClr val="dk1"/>
                </a:solidFill>
                <a:latin typeface="Montserrat"/>
                <a:ea typeface="Montserrat"/>
                <a:cs typeface="Montserrat"/>
                <a:sym typeface="Montserrat"/>
              </a:rPr>
              <a:t>, we generally use </a:t>
            </a:r>
            <a:r>
              <a:rPr b="1" i="1" lang="en" sz="1700" u="sng">
                <a:solidFill>
                  <a:schemeClr val="dk1"/>
                </a:solidFill>
                <a:latin typeface="Montserrat"/>
                <a:ea typeface="Montserrat"/>
                <a:cs typeface="Montserrat"/>
                <a:sym typeface="Montserrat"/>
              </a:rPr>
              <a:t>ordinal numbers</a:t>
            </a:r>
            <a:r>
              <a:rPr b="1" lang="en" sz="1700">
                <a:solidFill>
                  <a:schemeClr val="dk1"/>
                </a:solidFill>
                <a:latin typeface="Montserrat"/>
                <a:ea typeface="Montserrat"/>
                <a:cs typeface="Montserrat"/>
                <a:sym typeface="Montserrat"/>
              </a:rPr>
              <a:t>:</a:t>
            </a:r>
            <a:endParaRPr b="1" sz="1700" u="sng">
              <a:solidFill>
                <a:srgbClr val="CC0000"/>
              </a:solidFill>
              <a:highlight>
                <a:srgbClr val="FFFFFF"/>
              </a:highlight>
              <a:latin typeface="Montserrat"/>
              <a:ea typeface="Montserrat"/>
              <a:cs typeface="Montserrat"/>
              <a:sym typeface="Montserrat"/>
            </a:endParaRPr>
          </a:p>
        </p:txBody>
      </p:sp>
      <p:sp>
        <p:nvSpPr>
          <p:cNvPr id="377" name="Google Shape;377;p75"/>
          <p:cNvSpPr txBox="1"/>
          <p:nvPr/>
        </p:nvSpPr>
        <p:spPr>
          <a:xfrm>
            <a:off x="5029292" y="1881975"/>
            <a:ext cx="1405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rgbClr val="CC0000"/>
                </a:solidFill>
                <a:latin typeface="Montserrat"/>
                <a:ea typeface="Montserrat"/>
                <a:cs typeface="Montserrat"/>
                <a:sym typeface="Montserrat"/>
              </a:rPr>
              <a:t>whole[s]</a:t>
            </a:r>
            <a:endParaRPr b="1" sz="1600" u="sng">
              <a:solidFill>
                <a:srgbClr val="CC0000"/>
              </a:solidFill>
              <a:latin typeface="Montserrat"/>
              <a:ea typeface="Montserrat"/>
              <a:cs typeface="Montserrat"/>
              <a:sym typeface="Montserrat"/>
            </a:endParaRPr>
          </a:p>
          <a:p>
            <a:pPr indent="0" lvl="0" marL="0" rtl="0" algn="l">
              <a:spcBef>
                <a:spcPts val="0"/>
              </a:spcBef>
              <a:spcAft>
                <a:spcPts val="0"/>
              </a:spcAft>
              <a:buNone/>
            </a:pPr>
            <a:r>
              <a:rPr b="1" lang="en" sz="1600" u="sng">
                <a:solidFill>
                  <a:srgbClr val="CC0000"/>
                </a:solidFill>
                <a:latin typeface="Montserrat"/>
                <a:ea typeface="Montserrat"/>
                <a:cs typeface="Montserrat"/>
                <a:sym typeface="Montserrat"/>
              </a:rPr>
              <a:t>half[ves]</a:t>
            </a:r>
            <a:endParaRPr b="1" sz="1600" u="sng">
              <a:solidFill>
                <a:srgbClr val="CC0000"/>
              </a:solidFill>
              <a:latin typeface="Montserrat"/>
              <a:ea typeface="Montserrat"/>
              <a:cs typeface="Montserrat"/>
              <a:sym typeface="Montserrat"/>
            </a:endParaRPr>
          </a:p>
        </p:txBody>
      </p:sp>
      <p:sp>
        <p:nvSpPr>
          <p:cNvPr id="378" name="Google Shape;378;p75"/>
          <p:cNvSpPr txBox="1"/>
          <p:nvPr/>
        </p:nvSpPr>
        <p:spPr>
          <a:xfrm>
            <a:off x="5029302" y="2428425"/>
            <a:ext cx="261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thirds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fourths </a:t>
            </a:r>
            <a:r>
              <a:rPr b="1" lang="en" sz="1600">
                <a:solidFill>
                  <a:srgbClr val="CC0000"/>
                </a:solidFill>
                <a:latin typeface="Montserrat"/>
                <a:ea typeface="Montserrat"/>
                <a:cs typeface="Montserrat"/>
                <a:sym typeface="Montserrat"/>
              </a:rPr>
              <a:t>/ quarter[s]</a:t>
            </a:r>
            <a:endParaRPr b="1" sz="1600">
              <a:solidFill>
                <a:srgbClr val="CC00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fifths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sixths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sevenths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eighths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twenty-seconds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one-hundredths</a:t>
            </a:r>
            <a:endParaRPr b="1" sz="1600">
              <a:solidFill>
                <a:srgbClr val="FFFF00"/>
              </a:solidFill>
              <a:latin typeface="Montserrat"/>
              <a:ea typeface="Montserrat"/>
              <a:cs typeface="Montserrat"/>
              <a:sym typeface="Montserrat"/>
            </a:endParaRPr>
          </a:p>
        </p:txBody>
      </p:sp>
      <p:sp>
        <p:nvSpPr>
          <p:cNvPr id="379" name="Google Shape;379;p75"/>
          <p:cNvSpPr txBox="1"/>
          <p:nvPr/>
        </p:nvSpPr>
        <p:spPr>
          <a:xfrm>
            <a:off x="2476108" y="1881975"/>
            <a:ext cx="1886700" cy="677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u="sng">
                <a:solidFill>
                  <a:srgbClr val="CC0000"/>
                </a:solidFill>
                <a:latin typeface="Montserrat"/>
                <a:ea typeface="Montserrat"/>
                <a:cs typeface="Montserrat"/>
                <a:sym typeface="Montserrat"/>
              </a:rPr>
              <a:t>one part</a:t>
            </a:r>
            <a:endParaRPr b="1" sz="1600" u="sng">
              <a:solidFill>
                <a:srgbClr val="CC0000"/>
              </a:solidFill>
              <a:latin typeface="Montserrat"/>
              <a:ea typeface="Montserrat"/>
              <a:cs typeface="Montserrat"/>
              <a:sym typeface="Montserrat"/>
            </a:endParaRPr>
          </a:p>
          <a:p>
            <a:pPr indent="0" lvl="0" marL="0" rtl="0" algn="r">
              <a:spcBef>
                <a:spcPts val="0"/>
              </a:spcBef>
              <a:spcAft>
                <a:spcPts val="0"/>
              </a:spcAft>
              <a:buNone/>
            </a:pPr>
            <a:r>
              <a:rPr b="1" lang="en" sz="1600" u="sng">
                <a:solidFill>
                  <a:srgbClr val="CC0000"/>
                </a:solidFill>
                <a:latin typeface="Montserrat"/>
                <a:ea typeface="Montserrat"/>
                <a:cs typeface="Montserrat"/>
                <a:sym typeface="Montserrat"/>
              </a:rPr>
              <a:t>two parts</a:t>
            </a:r>
            <a:endParaRPr b="1" sz="1600" u="sng">
              <a:solidFill>
                <a:srgbClr val="CC0000"/>
              </a:solidFill>
              <a:latin typeface="Montserrat"/>
              <a:ea typeface="Montserrat"/>
              <a:cs typeface="Montserrat"/>
              <a:sym typeface="Montserrat"/>
            </a:endParaRPr>
          </a:p>
        </p:txBody>
      </p:sp>
      <p:sp>
        <p:nvSpPr>
          <p:cNvPr id="380" name="Google Shape;380;p75"/>
          <p:cNvSpPr txBox="1"/>
          <p:nvPr/>
        </p:nvSpPr>
        <p:spPr>
          <a:xfrm>
            <a:off x="1247723" y="2428425"/>
            <a:ext cx="3115200" cy="215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a:solidFill>
                  <a:srgbClr val="FFFF00"/>
                </a:solidFill>
                <a:latin typeface="Montserrat"/>
                <a:ea typeface="Montserrat"/>
                <a:cs typeface="Montserrat"/>
                <a:sym typeface="Montserrat"/>
              </a:rPr>
              <a:t>three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four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five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six</a:t>
            </a:r>
            <a:r>
              <a:rPr b="1" lang="en" sz="1600">
                <a:solidFill>
                  <a:srgbClr val="FFFF00"/>
                </a:solidFill>
                <a:latin typeface="Montserrat"/>
                <a:ea typeface="Montserrat"/>
                <a:cs typeface="Montserrat"/>
                <a:sym typeface="Montserrat"/>
              </a:rPr>
              <a:t>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seven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eight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twenty-two (22)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o</a:t>
            </a:r>
            <a:r>
              <a:rPr b="1" lang="en" sz="1600">
                <a:solidFill>
                  <a:srgbClr val="FFFF00"/>
                </a:solidFill>
                <a:latin typeface="Montserrat"/>
                <a:ea typeface="Montserrat"/>
                <a:cs typeface="Montserrat"/>
                <a:sym typeface="Montserrat"/>
              </a:rPr>
              <a:t>ne hundred (100) parts</a:t>
            </a:r>
            <a:endParaRPr b="1" sz="1600">
              <a:solidFill>
                <a:srgbClr val="FFFF00"/>
              </a:solidFill>
              <a:latin typeface="Montserrat"/>
              <a:ea typeface="Montserrat"/>
              <a:cs typeface="Montserrat"/>
              <a:sym typeface="Montserrat"/>
            </a:endParaRPr>
          </a:p>
        </p:txBody>
      </p:sp>
      <p:sp>
        <p:nvSpPr>
          <p:cNvPr id="381" name="Google Shape;381;p75"/>
          <p:cNvSpPr txBox="1"/>
          <p:nvPr/>
        </p:nvSpPr>
        <p:spPr>
          <a:xfrm>
            <a:off x="419325" y="1576700"/>
            <a:ext cx="7429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If the whole is equally partitioned into…              the </a:t>
            </a:r>
            <a:r>
              <a:rPr b="1" lang="en" sz="1500">
                <a:solidFill>
                  <a:schemeClr val="dk1"/>
                </a:solidFill>
                <a:latin typeface="Montserrat"/>
                <a:ea typeface="Montserrat"/>
                <a:cs typeface="Montserrat"/>
                <a:sym typeface="Montserrat"/>
              </a:rPr>
              <a:t>fractional units </a:t>
            </a:r>
            <a:r>
              <a:rPr lang="en" sz="1500">
                <a:solidFill>
                  <a:schemeClr val="dk1"/>
                </a:solidFill>
                <a:latin typeface="Montserrat"/>
                <a:ea typeface="Montserrat"/>
                <a:cs typeface="Montserrat"/>
                <a:sym typeface="Montserrat"/>
              </a:rPr>
              <a:t>are….</a:t>
            </a:r>
            <a:endParaRPr sz="1500" u="sng">
              <a:solidFill>
                <a:srgbClr val="CC0000"/>
              </a:solidFill>
              <a:latin typeface="Montserrat"/>
              <a:ea typeface="Montserrat"/>
              <a:cs typeface="Montserrat"/>
              <a:sym typeface="Montserrat"/>
            </a:endParaRPr>
          </a:p>
        </p:txBody>
      </p:sp>
      <p:sp>
        <p:nvSpPr>
          <p:cNvPr id="382" name="Google Shape;382;p75"/>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name fractional units</a:t>
            </a:r>
            <a:endParaRPr sz="222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58"/>
          <p:cNvSpPr txBox="1"/>
          <p:nvPr/>
        </p:nvSpPr>
        <p:spPr>
          <a:xfrm>
            <a:off x="2863500" y="501400"/>
            <a:ext cx="3417000" cy="490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1000"/>
              </a:spcAft>
              <a:buNone/>
            </a:pPr>
            <a:r>
              <a:rPr b="1" lang="en" sz="2300">
                <a:solidFill>
                  <a:srgbClr val="FF4B4B"/>
                </a:solidFill>
                <a:highlight>
                  <a:srgbClr val="434343"/>
                </a:highlight>
                <a:latin typeface="Lato"/>
                <a:ea typeface="Lato"/>
                <a:cs typeface="Lato"/>
                <a:sym typeface="Lato"/>
              </a:rPr>
              <a:t>S</a:t>
            </a:r>
            <a:r>
              <a:rPr b="1" lang="en" sz="2300">
                <a:solidFill>
                  <a:srgbClr val="FF8F4B"/>
                </a:solidFill>
                <a:highlight>
                  <a:srgbClr val="434343"/>
                </a:highlight>
                <a:latin typeface="Lato"/>
                <a:ea typeface="Lato"/>
                <a:cs typeface="Lato"/>
                <a:sym typeface="Lato"/>
              </a:rPr>
              <a:t>l</a:t>
            </a:r>
            <a:r>
              <a:rPr b="1" lang="en" sz="2300">
                <a:solidFill>
                  <a:srgbClr val="FFD34B"/>
                </a:solidFill>
                <a:highlight>
                  <a:srgbClr val="434343"/>
                </a:highlight>
                <a:latin typeface="Lato"/>
                <a:ea typeface="Lato"/>
                <a:cs typeface="Lato"/>
                <a:sym typeface="Lato"/>
              </a:rPr>
              <a:t>i</a:t>
            </a:r>
            <a:r>
              <a:rPr b="1" lang="en" sz="2300">
                <a:solidFill>
                  <a:srgbClr val="E5FF4B"/>
                </a:solidFill>
                <a:highlight>
                  <a:srgbClr val="434343"/>
                </a:highlight>
                <a:latin typeface="Lato"/>
                <a:ea typeface="Lato"/>
                <a:cs typeface="Lato"/>
                <a:sym typeface="Lato"/>
              </a:rPr>
              <a:t>d</a:t>
            </a:r>
            <a:r>
              <a:rPr b="1" lang="en" sz="2300">
                <a:solidFill>
                  <a:srgbClr val="A1FF4B"/>
                </a:solidFill>
                <a:highlight>
                  <a:srgbClr val="434343"/>
                </a:highlight>
                <a:latin typeface="Lato"/>
                <a:ea typeface="Lato"/>
                <a:cs typeface="Lato"/>
                <a:sym typeface="Lato"/>
              </a:rPr>
              <a:t>e</a:t>
            </a:r>
            <a:r>
              <a:rPr b="1" lang="en" sz="2300">
                <a:solidFill>
                  <a:srgbClr val="5DFF4B"/>
                </a:solidFill>
                <a:highlight>
                  <a:srgbClr val="434343"/>
                </a:highlight>
                <a:latin typeface="Lato"/>
                <a:ea typeface="Lato"/>
                <a:cs typeface="Lato"/>
                <a:sym typeface="Lato"/>
              </a:rPr>
              <a:t>s</a:t>
            </a:r>
            <a:r>
              <a:rPr b="1" lang="en" sz="2300">
                <a:solidFill>
                  <a:srgbClr val="4BFF7D"/>
                </a:solidFill>
                <a:highlight>
                  <a:srgbClr val="434343"/>
                </a:highlight>
                <a:latin typeface="Lato"/>
                <a:ea typeface="Lato"/>
                <a:cs typeface="Lato"/>
                <a:sym typeface="Lato"/>
              </a:rPr>
              <a:t> </a:t>
            </a:r>
            <a:r>
              <a:rPr b="1" lang="en" sz="2300">
                <a:solidFill>
                  <a:srgbClr val="4BFFC1"/>
                </a:solidFill>
                <a:highlight>
                  <a:srgbClr val="434343"/>
                </a:highlight>
                <a:latin typeface="Lato"/>
                <a:ea typeface="Lato"/>
                <a:cs typeface="Lato"/>
                <a:sym typeface="Lato"/>
              </a:rPr>
              <a:t>O</a:t>
            </a:r>
            <a:r>
              <a:rPr b="1" lang="en" sz="2300">
                <a:solidFill>
                  <a:srgbClr val="4BF7FF"/>
                </a:solidFill>
                <a:highlight>
                  <a:srgbClr val="434343"/>
                </a:highlight>
                <a:latin typeface="Lato"/>
                <a:ea typeface="Lato"/>
                <a:cs typeface="Lato"/>
                <a:sym typeface="Lato"/>
              </a:rPr>
              <a:t>v</a:t>
            </a:r>
            <a:r>
              <a:rPr b="1" lang="en" sz="2300">
                <a:solidFill>
                  <a:srgbClr val="4BB3FF"/>
                </a:solidFill>
                <a:highlight>
                  <a:srgbClr val="434343"/>
                </a:highlight>
                <a:latin typeface="Lato"/>
                <a:ea typeface="Lato"/>
                <a:cs typeface="Lato"/>
                <a:sym typeface="Lato"/>
              </a:rPr>
              <a:t>e</a:t>
            </a:r>
            <a:r>
              <a:rPr b="1" lang="en" sz="2300">
                <a:solidFill>
                  <a:srgbClr val="4B6FFF"/>
                </a:solidFill>
                <a:highlight>
                  <a:srgbClr val="434343"/>
                </a:highlight>
                <a:latin typeface="Lato"/>
                <a:ea typeface="Lato"/>
                <a:cs typeface="Lato"/>
                <a:sym typeface="Lato"/>
              </a:rPr>
              <a:t>r</a:t>
            </a:r>
            <a:r>
              <a:rPr b="1" lang="en" sz="2300">
                <a:solidFill>
                  <a:srgbClr val="6B4BFF"/>
                </a:solidFill>
                <a:highlight>
                  <a:srgbClr val="434343"/>
                </a:highlight>
                <a:latin typeface="Lato"/>
                <a:ea typeface="Lato"/>
                <a:cs typeface="Lato"/>
                <a:sym typeface="Lato"/>
              </a:rPr>
              <a:t>v</a:t>
            </a:r>
            <a:r>
              <a:rPr b="1" lang="en" sz="2300">
                <a:solidFill>
                  <a:srgbClr val="AF4BFF"/>
                </a:solidFill>
                <a:highlight>
                  <a:srgbClr val="434343"/>
                </a:highlight>
                <a:latin typeface="Lato"/>
                <a:ea typeface="Lato"/>
                <a:cs typeface="Lato"/>
                <a:sym typeface="Lato"/>
              </a:rPr>
              <a:t>i</a:t>
            </a:r>
            <a:r>
              <a:rPr b="1" lang="en" sz="2300">
                <a:solidFill>
                  <a:srgbClr val="F44BFF"/>
                </a:solidFill>
                <a:highlight>
                  <a:srgbClr val="434343"/>
                </a:highlight>
                <a:latin typeface="Lato"/>
                <a:ea typeface="Lato"/>
                <a:cs typeface="Lato"/>
                <a:sym typeface="Lato"/>
              </a:rPr>
              <a:t>e</a:t>
            </a:r>
            <a:r>
              <a:rPr b="1" lang="en" sz="2300">
                <a:solidFill>
                  <a:srgbClr val="FF4BC5"/>
                </a:solidFill>
                <a:highlight>
                  <a:srgbClr val="434343"/>
                </a:highlight>
                <a:latin typeface="Lato"/>
                <a:ea typeface="Lato"/>
                <a:cs typeface="Lato"/>
                <a:sym typeface="Lato"/>
              </a:rPr>
              <a:t>w</a:t>
            </a:r>
            <a:endParaRPr b="1" sz="2300">
              <a:solidFill>
                <a:srgbClr val="FF4BC5"/>
              </a:solidFill>
              <a:highlight>
                <a:srgbClr val="434343"/>
              </a:highlight>
              <a:latin typeface="Montserrat"/>
              <a:ea typeface="Montserrat"/>
              <a:cs typeface="Montserrat"/>
              <a:sym typeface="Montserrat"/>
            </a:endParaRPr>
          </a:p>
        </p:txBody>
      </p:sp>
      <p:sp>
        <p:nvSpPr>
          <p:cNvPr id="161" name="Google Shape;161;p58"/>
          <p:cNvSpPr/>
          <p:nvPr/>
        </p:nvSpPr>
        <p:spPr>
          <a:xfrm>
            <a:off x="706215" y="1069927"/>
            <a:ext cx="1374900" cy="312600"/>
          </a:xfrm>
          <a:prstGeom prst="rect">
            <a:avLst/>
          </a:prstGeom>
          <a:gradFill>
            <a:gsLst>
              <a:gs pos="0">
                <a:srgbClr val="DB0000"/>
              </a:gs>
              <a:gs pos="100000">
                <a:srgbClr val="54030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58"/>
          <p:cNvSpPr/>
          <p:nvPr/>
        </p:nvSpPr>
        <p:spPr>
          <a:xfrm>
            <a:off x="706215" y="1439211"/>
            <a:ext cx="1374900" cy="312600"/>
          </a:xfrm>
          <a:prstGeom prst="rect">
            <a:avLst/>
          </a:prstGeom>
          <a:gradFill>
            <a:gsLst>
              <a:gs pos="0">
                <a:srgbClr val="F48208"/>
              </a:gs>
              <a:gs pos="100000">
                <a:srgbClr val="703E0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8"/>
          <p:cNvSpPr/>
          <p:nvPr/>
        </p:nvSpPr>
        <p:spPr>
          <a:xfrm>
            <a:off x="706215" y="1808495"/>
            <a:ext cx="1374900" cy="312600"/>
          </a:xfrm>
          <a:prstGeom prst="rect">
            <a:avLst/>
          </a:prstGeom>
          <a:gradFill>
            <a:gsLst>
              <a:gs pos="0">
                <a:srgbClr val="FFC002"/>
              </a:gs>
              <a:gs pos="100000">
                <a:srgbClr val="795B04"/>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8"/>
          <p:cNvSpPr/>
          <p:nvPr/>
        </p:nvSpPr>
        <p:spPr>
          <a:xfrm>
            <a:off x="706215" y="2177779"/>
            <a:ext cx="1374900" cy="312600"/>
          </a:xfrm>
          <a:prstGeom prst="rect">
            <a:avLst/>
          </a:prstGeom>
          <a:gradFill>
            <a:gsLst>
              <a:gs pos="0">
                <a:srgbClr val="51AB2A"/>
              </a:gs>
              <a:gs pos="100000">
                <a:srgbClr val="203E1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8"/>
          <p:cNvSpPr/>
          <p:nvPr/>
        </p:nvSpPr>
        <p:spPr>
          <a:xfrm>
            <a:off x="706215" y="2547063"/>
            <a:ext cx="1374900" cy="312600"/>
          </a:xfrm>
          <a:prstGeom prst="rect">
            <a:avLst/>
          </a:prstGeom>
          <a:gradFill>
            <a:gsLst>
              <a:gs pos="0">
                <a:srgbClr val="3177EE"/>
              </a:gs>
              <a:gs pos="100000">
                <a:srgbClr val="113D8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8"/>
          <p:cNvSpPr/>
          <p:nvPr/>
        </p:nvSpPr>
        <p:spPr>
          <a:xfrm>
            <a:off x="706215" y="2916347"/>
            <a:ext cx="1374900" cy="312600"/>
          </a:xfrm>
          <a:prstGeom prst="rect">
            <a:avLst/>
          </a:prstGeom>
          <a:gradFill>
            <a:gsLst>
              <a:gs pos="0">
                <a:srgbClr val="4E29AA"/>
              </a:gs>
              <a:gs pos="100000">
                <a:srgbClr val="1E123D"/>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8"/>
          <p:cNvSpPr/>
          <p:nvPr/>
        </p:nvSpPr>
        <p:spPr>
          <a:xfrm>
            <a:off x="706215" y="3285630"/>
            <a:ext cx="1374900" cy="312600"/>
          </a:xfrm>
          <a:prstGeom prst="rect">
            <a:avLst/>
          </a:prstGeom>
          <a:gradFill>
            <a:gsLst>
              <a:gs pos="0">
                <a:srgbClr val="E900FF">
                  <a:alpha val="91764"/>
                </a:srgbClr>
              </a:gs>
              <a:gs pos="100000">
                <a:srgbClr val="80008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58"/>
          <p:cNvPicPr preferRelativeResize="0"/>
          <p:nvPr/>
        </p:nvPicPr>
        <p:blipFill rotWithShape="1">
          <a:blip r:embed="rId4">
            <a:alphaModFix/>
          </a:blip>
          <a:srcRect b="0" l="0" r="0" t="32813"/>
          <a:stretch/>
        </p:blipFill>
        <p:spPr>
          <a:xfrm>
            <a:off x="706164" y="4024198"/>
            <a:ext cx="1375030" cy="364398"/>
          </a:xfrm>
          <a:prstGeom prst="rect">
            <a:avLst/>
          </a:prstGeom>
          <a:noFill/>
          <a:ln>
            <a:noFill/>
          </a:ln>
        </p:spPr>
      </p:pic>
      <p:sp>
        <p:nvSpPr>
          <p:cNvPr id="169" name="Google Shape;169;p58"/>
          <p:cNvSpPr/>
          <p:nvPr/>
        </p:nvSpPr>
        <p:spPr>
          <a:xfrm>
            <a:off x="706152" y="3654914"/>
            <a:ext cx="1374900" cy="312600"/>
          </a:xfrm>
          <a:prstGeom prst="rect">
            <a:avLst/>
          </a:prstGeom>
          <a:gradFill>
            <a:gsLst>
              <a:gs pos="0">
                <a:srgbClr val="F39ACE"/>
              </a:gs>
              <a:gs pos="100000">
                <a:srgbClr val="C8047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8"/>
          <p:cNvSpPr txBox="1"/>
          <p:nvPr/>
        </p:nvSpPr>
        <p:spPr>
          <a:xfrm>
            <a:off x="819638" y="982175"/>
            <a:ext cx="1148100" cy="328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RED</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ORANGE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YELLOW</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GREEN</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BLUE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INDIGO</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PURPLE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PINK</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GOLD</a:t>
            </a:r>
            <a:endParaRPr b="1" sz="1650">
              <a:solidFill>
                <a:schemeClr val="dk1"/>
              </a:solidFill>
              <a:latin typeface="Roboto Mono"/>
              <a:ea typeface="Roboto Mono"/>
              <a:cs typeface="Roboto Mono"/>
              <a:sym typeface="Roboto Mono"/>
            </a:endParaRPr>
          </a:p>
        </p:txBody>
      </p:sp>
      <p:sp>
        <p:nvSpPr>
          <p:cNvPr id="171" name="Google Shape;171;p58"/>
          <p:cNvSpPr txBox="1"/>
          <p:nvPr/>
        </p:nvSpPr>
        <p:spPr>
          <a:xfrm>
            <a:off x="2072200" y="1025800"/>
            <a:ext cx="39828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CC0000"/>
                </a:solidFill>
                <a:latin typeface="Roboto"/>
                <a:ea typeface="Roboto"/>
                <a:cs typeface="Roboto"/>
                <a:sym typeface="Roboto"/>
              </a:rPr>
              <a:t>Recall: What is a Unit?</a:t>
            </a:r>
            <a:endParaRPr b="1" sz="1800">
              <a:solidFill>
                <a:srgbClr val="CC0000"/>
              </a:solidFill>
              <a:highlight>
                <a:srgbClr val="000000"/>
              </a:highlight>
              <a:latin typeface="Roboto"/>
              <a:ea typeface="Roboto"/>
              <a:cs typeface="Roboto"/>
              <a:sym typeface="Roboto"/>
            </a:endParaRPr>
          </a:p>
        </p:txBody>
      </p:sp>
      <p:sp>
        <p:nvSpPr>
          <p:cNvPr id="172" name="Google Shape;172;p58"/>
          <p:cNvSpPr txBox="1"/>
          <p:nvPr/>
        </p:nvSpPr>
        <p:spPr>
          <a:xfrm>
            <a:off x="2072200" y="3692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40E94"/>
                </a:solidFill>
                <a:latin typeface="Roboto"/>
                <a:ea typeface="Roboto"/>
                <a:cs typeface="Roboto"/>
                <a:sym typeface="Roboto"/>
              </a:rPr>
              <a:t>Videos &amp; Practice: Comparing Numbers, Shapes</a:t>
            </a:r>
            <a:endParaRPr b="1" sz="1800">
              <a:solidFill>
                <a:srgbClr val="F40E94"/>
              </a:solidFill>
              <a:highlight>
                <a:srgbClr val="000000"/>
              </a:highlight>
              <a:latin typeface="Roboto"/>
              <a:ea typeface="Roboto"/>
              <a:cs typeface="Roboto"/>
              <a:sym typeface="Roboto"/>
            </a:endParaRPr>
          </a:p>
        </p:txBody>
      </p:sp>
      <p:sp>
        <p:nvSpPr>
          <p:cNvPr id="173" name="Google Shape;173;p58"/>
          <p:cNvSpPr txBox="1"/>
          <p:nvPr/>
        </p:nvSpPr>
        <p:spPr>
          <a:xfrm>
            <a:off x="2072200" y="1406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F9900"/>
                </a:solidFill>
                <a:latin typeface="Roboto"/>
                <a:ea typeface="Roboto"/>
                <a:cs typeface="Roboto"/>
                <a:sym typeface="Roboto"/>
              </a:rPr>
              <a:t>Overview | Goals &amp; Objectives</a:t>
            </a:r>
            <a:endParaRPr b="1" sz="1800">
              <a:solidFill>
                <a:srgbClr val="FF9900"/>
              </a:solidFill>
              <a:highlight>
                <a:srgbClr val="000000"/>
              </a:highlight>
              <a:latin typeface="Roboto"/>
              <a:ea typeface="Roboto"/>
              <a:cs typeface="Roboto"/>
              <a:sym typeface="Roboto"/>
            </a:endParaRPr>
          </a:p>
        </p:txBody>
      </p:sp>
      <p:sp>
        <p:nvSpPr>
          <p:cNvPr id="174" name="Google Shape;174;p58"/>
          <p:cNvSpPr txBox="1"/>
          <p:nvPr/>
        </p:nvSpPr>
        <p:spPr>
          <a:xfrm>
            <a:off x="2072200" y="1787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2D901"/>
                </a:solidFill>
                <a:latin typeface="Roboto"/>
                <a:ea typeface="Roboto"/>
                <a:cs typeface="Roboto"/>
                <a:sym typeface="Roboto"/>
              </a:rPr>
              <a:t>Lesson: Counting and Naming Fractional Units</a:t>
            </a:r>
            <a:endParaRPr b="1" sz="1800">
              <a:solidFill>
                <a:srgbClr val="F2D901"/>
              </a:solidFill>
              <a:highlight>
                <a:srgbClr val="000000"/>
              </a:highlight>
              <a:latin typeface="Roboto"/>
              <a:ea typeface="Roboto"/>
              <a:cs typeface="Roboto"/>
              <a:sym typeface="Roboto"/>
            </a:endParaRPr>
          </a:p>
        </p:txBody>
      </p:sp>
      <p:sp>
        <p:nvSpPr>
          <p:cNvPr id="175" name="Google Shape;175;p58"/>
          <p:cNvSpPr txBox="1"/>
          <p:nvPr/>
        </p:nvSpPr>
        <p:spPr>
          <a:xfrm>
            <a:off x="2072200" y="2168800"/>
            <a:ext cx="57138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750">
                <a:solidFill>
                  <a:srgbClr val="6AA84F"/>
                </a:solidFill>
                <a:latin typeface="Roboto"/>
                <a:ea typeface="Roboto"/>
                <a:cs typeface="Roboto"/>
                <a:sym typeface="Roboto"/>
              </a:rPr>
              <a:t>Discussions </a:t>
            </a:r>
            <a:r>
              <a:rPr b="1" lang="en" sz="1750">
                <a:solidFill>
                  <a:srgbClr val="6AA84F"/>
                </a:solidFill>
                <a:latin typeface="Roboto"/>
                <a:ea typeface="Roboto"/>
                <a:cs typeface="Roboto"/>
                <a:sym typeface="Roboto"/>
              </a:rPr>
              <a:t>| Notice &amp; Wonder | Learning Checks </a:t>
            </a:r>
            <a:endParaRPr b="1" sz="1750">
              <a:solidFill>
                <a:srgbClr val="6AA84F"/>
              </a:solidFill>
              <a:highlight>
                <a:srgbClr val="000000"/>
              </a:highlight>
              <a:latin typeface="Roboto"/>
              <a:ea typeface="Roboto"/>
              <a:cs typeface="Roboto"/>
              <a:sym typeface="Roboto"/>
            </a:endParaRPr>
          </a:p>
        </p:txBody>
      </p:sp>
      <p:sp>
        <p:nvSpPr>
          <p:cNvPr id="176" name="Google Shape;176;p58"/>
          <p:cNvSpPr txBox="1"/>
          <p:nvPr/>
        </p:nvSpPr>
        <p:spPr>
          <a:xfrm>
            <a:off x="2072200" y="2549800"/>
            <a:ext cx="6546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1155CC"/>
                </a:solidFill>
                <a:latin typeface="Roboto"/>
                <a:ea typeface="Roboto"/>
                <a:cs typeface="Roboto"/>
                <a:sym typeface="Roboto"/>
              </a:rPr>
              <a:t>Discussion: </a:t>
            </a:r>
            <a:r>
              <a:rPr b="1" lang="en" sz="1800">
                <a:solidFill>
                  <a:srgbClr val="1155CC"/>
                </a:solidFill>
                <a:latin typeface="Roboto"/>
                <a:ea typeface="Roboto"/>
                <a:cs typeface="Roboto"/>
                <a:sym typeface="Roboto"/>
              </a:rPr>
              <a:t>Millionaire Stats | Flag Fractions</a:t>
            </a:r>
            <a:endParaRPr b="1" sz="1800">
              <a:solidFill>
                <a:srgbClr val="1155CC"/>
              </a:solidFill>
              <a:latin typeface="Roboto"/>
              <a:ea typeface="Roboto"/>
              <a:cs typeface="Roboto"/>
              <a:sym typeface="Roboto"/>
            </a:endParaRPr>
          </a:p>
        </p:txBody>
      </p:sp>
      <p:sp>
        <p:nvSpPr>
          <p:cNvPr id="177" name="Google Shape;177;p58"/>
          <p:cNvSpPr txBox="1"/>
          <p:nvPr/>
        </p:nvSpPr>
        <p:spPr>
          <a:xfrm>
            <a:off x="2072200" y="2930800"/>
            <a:ext cx="64242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351C75"/>
                </a:solidFill>
                <a:latin typeface="Roboto"/>
                <a:ea typeface="Roboto"/>
                <a:cs typeface="Roboto"/>
                <a:sym typeface="Roboto"/>
              </a:rPr>
              <a:t>Independent Review Activities</a:t>
            </a:r>
            <a:endParaRPr b="1" sz="1800">
              <a:solidFill>
                <a:srgbClr val="351C75"/>
              </a:solidFill>
              <a:latin typeface="Roboto"/>
              <a:ea typeface="Roboto"/>
              <a:cs typeface="Roboto"/>
              <a:sym typeface="Roboto"/>
            </a:endParaRPr>
          </a:p>
        </p:txBody>
      </p:sp>
      <p:sp>
        <p:nvSpPr>
          <p:cNvPr id="178" name="Google Shape;178;p58"/>
          <p:cNvSpPr txBox="1"/>
          <p:nvPr/>
        </p:nvSpPr>
        <p:spPr>
          <a:xfrm>
            <a:off x="2072200" y="3311800"/>
            <a:ext cx="64242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D74BFF"/>
                </a:solidFill>
                <a:latin typeface="Roboto"/>
                <a:ea typeface="Roboto"/>
                <a:cs typeface="Roboto"/>
                <a:sym typeface="Roboto"/>
              </a:rPr>
              <a:t>Post-Test</a:t>
            </a:r>
            <a:endParaRPr b="1" sz="1800">
              <a:solidFill>
                <a:srgbClr val="D74BFF"/>
              </a:solidFill>
              <a:latin typeface="Roboto"/>
              <a:ea typeface="Roboto"/>
              <a:cs typeface="Roboto"/>
              <a:sym typeface="Roboto"/>
            </a:endParaRPr>
          </a:p>
        </p:txBody>
      </p:sp>
      <p:sp>
        <p:nvSpPr>
          <p:cNvPr id="179" name="Google Shape;179;p58"/>
          <p:cNvSpPr txBox="1"/>
          <p:nvPr/>
        </p:nvSpPr>
        <p:spPr>
          <a:xfrm>
            <a:off x="2149550" y="4073800"/>
            <a:ext cx="2712900" cy="347100"/>
          </a:xfrm>
          <a:prstGeom prst="rect">
            <a:avLst/>
          </a:prstGeom>
          <a:gradFill>
            <a:gsLst>
              <a:gs pos="0">
                <a:srgbClr val="FFC002"/>
              </a:gs>
              <a:gs pos="100000">
                <a:srgbClr val="AF84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FFFFF"/>
                </a:solidFill>
                <a:latin typeface="Roboto"/>
                <a:ea typeface="Roboto"/>
                <a:cs typeface="Roboto"/>
                <a:sym typeface="Roboto"/>
              </a:rPr>
              <a:t>Brainstorm</a:t>
            </a:r>
            <a:r>
              <a:rPr b="1" lang="en" sz="1800">
                <a:solidFill>
                  <a:srgbClr val="FFFFFF"/>
                </a:solidFill>
                <a:latin typeface="Roboto"/>
                <a:ea typeface="Roboto"/>
                <a:cs typeface="Roboto"/>
                <a:sym typeface="Roboto"/>
              </a:rPr>
              <a:t>: Burger Wars</a:t>
            </a:r>
            <a:endParaRPr b="1" sz="1800">
              <a:solidFill>
                <a:srgbClr val="FFFFFF"/>
              </a:solidFill>
              <a:latin typeface="Roboto"/>
              <a:ea typeface="Roboto"/>
              <a:cs typeface="Roboto"/>
              <a:sym typeface="Roboto"/>
            </a:endParaRPr>
          </a:p>
        </p:txBody>
      </p:sp>
      <p:pic>
        <p:nvPicPr>
          <p:cNvPr id="180" name="Google Shape;180;p58"/>
          <p:cNvPicPr preferRelativeResize="0"/>
          <p:nvPr/>
        </p:nvPicPr>
        <p:blipFill>
          <a:blip r:embed="rId5">
            <a:alphaModFix/>
          </a:blip>
          <a:stretch>
            <a:fillRect/>
          </a:stretch>
        </p:blipFill>
        <p:spPr>
          <a:xfrm>
            <a:off x="283225" y="3646300"/>
            <a:ext cx="431974" cy="347100"/>
          </a:xfrm>
          <a:prstGeom prst="rect">
            <a:avLst/>
          </a:prstGeom>
          <a:noFill/>
          <a:ln>
            <a:noFill/>
          </a:ln>
        </p:spPr>
      </p:pic>
      <p:pic>
        <p:nvPicPr>
          <p:cNvPr id="181" name="Google Shape;181;p58"/>
          <p:cNvPicPr preferRelativeResize="0"/>
          <p:nvPr/>
        </p:nvPicPr>
        <p:blipFill>
          <a:blip r:embed="rId5">
            <a:alphaModFix/>
          </a:blip>
          <a:stretch>
            <a:fillRect/>
          </a:stretch>
        </p:blipFill>
        <p:spPr>
          <a:xfrm>
            <a:off x="283225" y="3268387"/>
            <a:ext cx="431974" cy="347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pSp>
        <p:nvGrpSpPr>
          <p:cNvPr id="387" name="Google Shape;387;p76"/>
          <p:cNvGrpSpPr/>
          <p:nvPr/>
        </p:nvGrpSpPr>
        <p:grpSpPr>
          <a:xfrm>
            <a:off x="4234950" y="2940200"/>
            <a:ext cx="674100" cy="808200"/>
            <a:chOff x="478900" y="3050300"/>
            <a:chExt cx="674100" cy="808200"/>
          </a:xfrm>
        </p:grpSpPr>
        <p:sp>
          <p:nvSpPr>
            <p:cNvPr id="388" name="Google Shape;388;p76"/>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76"/>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76"/>
          <p:cNvSpPr/>
          <p:nvPr/>
        </p:nvSpPr>
        <p:spPr>
          <a:xfrm>
            <a:off x="32331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1" name="Google Shape;391;p76"/>
          <p:cNvCxnSpPr>
            <a:stCxn id="390" idx="0"/>
            <a:endCxn id="390" idx="2"/>
          </p:cNvCxnSpPr>
          <p:nvPr/>
        </p:nvCxnSpPr>
        <p:spPr>
          <a:xfrm>
            <a:off x="45720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392" name="Google Shape;392;p76"/>
          <p:cNvSpPr txBox="1"/>
          <p:nvPr/>
        </p:nvSpPr>
        <p:spPr>
          <a:xfrm>
            <a:off x="34671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CC0000"/>
                </a:solidFill>
                <a:latin typeface="Montserrat"/>
                <a:ea typeface="Montserrat"/>
                <a:cs typeface="Montserrat"/>
                <a:sym typeface="Montserrat"/>
              </a:rPr>
              <a:t>two parts =</a:t>
            </a:r>
            <a:endParaRPr b="1" sz="1600">
              <a:solidFill>
                <a:srgbClr val="CC00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CC0000"/>
                </a:solidFill>
                <a:latin typeface="Montserrat"/>
                <a:ea typeface="Montserrat"/>
                <a:cs typeface="Montserrat"/>
                <a:sym typeface="Montserrat"/>
              </a:rPr>
              <a:t>halves</a:t>
            </a:r>
            <a:endParaRPr b="1" sz="1600">
              <a:solidFill>
                <a:srgbClr val="CC0000"/>
              </a:solidFill>
              <a:latin typeface="Montserrat"/>
              <a:ea typeface="Montserrat"/>
              <a:cs typeface="Montserrat"/>
              <a:sym typeface="Montserrat"/>
            </a:endParaRPr>
          </a:p>
        </p:txBody>
      </p:sp>
      <p:pic>
        <p:nvPicPr>
          <p:cNvPr id="393" name="Google Shape;393;p76"/>
          <p:cNvPicPr preferRelativeResize="0"/>
          <p:nvPr/>
        </p:nvPicPr>
        <p:blipFill rotWithShape="1">
          <a:blip r:embed="rId3">
            <a:alphaModFix/>
          </a:blip>
          <a:srcRect b="12051" l="12959" r="24524" t="10097"/>
          <a:stretch/>
        </p:blipFill>
        <p:spPr>
          <a:xfrm>
            <a:off x="4438975" y="3257775"/>
            <a:ext cx="266041" cy="424500"/>
          </a:xfrm>
          <a:prstGeom prst="rect">
            <a:avLst/>
          </a:prstGeom>
          <a:noFill/>
          <a:ln>
            <a:noFill/>
          </a:ln>
        </p:spPr>
      </p:pic>
      <p:sp>
        <p:nvSpPr>
          <p:cNvPr id="394" name="Google Shape;394;p76"/>
          <p:cNvSpPr txBox="1"/>
          <p:nvPr/>
        </p:nvSpPr>
        <p:spPr>
          <a:xfrm>
            <a:off x="742150" y="4313275"/>
            <a:ext cx="674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rgbClr val="434343"/>
                </a:solidFill>
                <a:highlight>
                  <a:srgbClr val="FFFFFF"/>
                </a:highlight>
                <a:latin typeface="Montserrat"/>
                <a:ea typeface="Montserrat"/>
                <a:cs typeface="Montserrat"/>
                <a:sym typeface="Montserrat"/>
              </a:rPr>
              <a:t>(b)</a:t>
            </a:r>
            <a:endParaRPr i="1" sz="1500">
              <a:solidFill>
                <a:schemeClr val="dk1"/>
              </a:solidFill>
              <a:latin typeface="Montserrat"/>
              <a:ea typeface="Montserrat"/>
              <a:cs typeface="Montserrat"/>
              <a:sym typeface="Montserrat"/>
            </a:endParaRPr>
          </a:p>
        </p:txBody>
      </p:sp>
      <p:grpSp>
        <p:nvGrpSpPr>
          <p:cNvPr id="395" name="Google Shape;395;p76"/>
          <p:cNvGrpSpPr/>
          <p:nvPr/>
        </p:nvGrpSpPr>
        <p:grpSpPr>
          <a:xfrm>
            <a:off x="6204900" y="736650"/>
            <a:ext cx="2677800" cy="3011750"/>
            <a:chOff x="3233100" y="736650"/>
            <a:chExt cx="2677800" cy="3011750"/>
          </a:xfrm>
        </p:grpSpPr>
        <p:grpSp>
          <p:nvGrpSpPr>
            <p:cNvPr id="396" name="Google Shape;396;p76"/>
            <p:cNvGrpSpPr/>
            <p:nvPr/>
          </p:nvGrpSpPr>
          <p:grpSpPr>
            <a:xfrm>
              <a:off x="4187325" y="2940200"/>
              <a:ext cx="674100" cy="808200"/>
              <a:chOff x="478900" y="3050300"/>
              <a:chExt cx="674100" cy="808200"/>
            </a:xfrm>
          </p:grpSpPr>
          <p:sp>
            <p:nvSpPr>
              <p:cNvPr id="397" name="Google Shape;397;p76"/>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398" name="Google Shape;398;p76"/>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76"/>
            <p:cNvSpPr/>
            <p:nvPr/>
          </p:nvSpPr>
          <p:spPr>
            <a:xfrm>
              <a:off x="32331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0" name="Google Shape;400;p76"/>
            <p:cNvCxnSpPr/>
            <p:nvPr/>
          </p:nvCxnSpPr>
          <p:spPr>
            <a:xfrm>
              <a:off x="38971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401" name="Google Shape;401;p76"/>
            <p:cNvCxnSpPr/>
            <p:nvPr/>
          </p:nvCxnSpPr>
          <p:spPr>
            <a:xfrm>
              <a:off x="52469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402" name="Google Shape;402;p76"/>
            <p:cNvSpPr txBox="1"/>
            <p:nvPr/>
          </p:nvSpPr>
          <p:spPr>
            <a:xfrm>
              <a:off x="34671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a:t>
              </a:r>
              <a:r>
                <a:rPr b="1" lang="en" sz="1600">
                  <a:solidFill>
                    <a:srgbClr val="FFFF00"/>
                  </a:solidFill>
                  <a:latin typeface="Montserrat"/>
                  <a:ea typeface="Montserrat"/>
                  <a:cs typeface="Montserrat"/>
                  <a:sym typeface="Montserrat"/>
                </a:rPr>
                <a:t> parts =</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fourths</a:t>
              </a:r>
              <a:endParaRPr b="1" sz="1600">
                <a:solidFill>
                  <a:srgbClr val="FFFF00"/>
                </a:solidFill>
                <a:latin typeface="Montserrat"/>
                <a:ea typeface="Montserrat"/>
                <a:cs typeface="Montserrat"/>
                <a:sym typeface="Montserrat"/>
              </a:endParaRPr>
            </a:p>
          </p:txBody>
        </p:sp>
        <p:cxnSp>
          <p:nvCxnSpPr>
            <p:cNvPr id="403" name="Google Shape;403;p76"/>
            <p:cNvCxnSpPr/>
            <p:nvPr/>
          </p:nvCxnSpPr>
          <p:spPr>
            <a:xfrm>
              <a:off x="4572000" y="736650"/>
              <a:ext cx="0" cy="1628100"/>
            </a:xfrm>
            <a:prstGeom prst="straightConnector1">
              <a:avLst/>
            </a:prstGeom>
            <a:noFill/>
            <a:ln cap="flat" cmpd="sng" w="19050">
              <a:solidFill>
                <a:schemeClr val="dk2"/>
              </a:solidFill>
              <a:prstDash val="solid"/>
              <a:round/>
              <a:headEnd len="med" w="med" type="none"/>
              <a:tailEnd len="med" w="med" type="none"/>
            </a:ln>
          </p:spPr>
        </p:cxnSp>
        <p:pic>
          <p:nvPicPr>
            <p:cNvPr id="404" name="Google Shape;404;p76"/>
            <p:cNvPicPr preferRelativeResize="0"/>
            <p:nvPr/>
          </p:nvPicPr>
          <p:blipFill>
            <a:blip r:embed="rId4">
              <a:alphaModFix/>
            </a:blip>
            <a:stretch>
              <a:fillRect/>
            </a:stretch>
          </p:blipFill>
          <p:spPr>
            <a:xfrm>
              <a:off x="4343474" y="3248937"/>
              <a:ext cx="401100" cy="472773"/>
            </a:xfrm>
            <a:prstGeom prst="rect">
              <a:avLst/>
            </a:prstGeom>
            <a:noFill/>
            <a:ln>
              <a:noFill/>
            </a:ln>
          </p:spPr>
        </p:pic>
      </p:grpSp>
      <p:grpSp>
        <p:nvGrpSpPr>
          <p:cNvPr id="405" name="Google Shape;405;p76"/>
          <p:cNvGrpSpPr/>
          <p:nvPr/>
        </p:nvGrpSpPr>
        <p:grpSpPr>
          <a:xfrm>
            <a:off x="1339350" y="2940200"/>
            <a:ext cx="674100" cy="808200"/>
            <a:chOff x="478900" y="3050300"/>
            <a:chExt cx="674100" cy="808200"/>
          </a:xfrm>
        </p:grpSpPr>
        <p:sp>
          <p:nvSpPr>
            <p:cNvPr id="406" name="Google Shape;406;p76"/>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76"/>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8" name="Google Shape;408;p76"/>
          <p:cNvSpPr/>
          <p:nvPr/>
        </p:nvSpPr>
        <p:spPr>
          <a:xfrm>
            <a:off x="3375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9" name="Google Shape;409;p76"/>
          <p:cNvCxnSpPr/>
          <p:nvPr/>
        </p:nvCxnSpPr>
        <p:spPr>
          <a:xfrm>
            <a:off x="30153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410" name="Google Shape;410;p76"/>
          <p:cNvSpPr txBox="1"/>
          <p:nvPr/>
        </p:nvSpPr>
        <p:spPr>
          <a:xfrm>
            <a:off x="5715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one part</a:t>
            </a:r>
            <a:r>
              <a:rPr b="1" lang="en" sz="1600">
                <a:solidFill>
                  <a:srgbClr val="00FF00"/>
                </a:solidFill>
                <a:latin typeface="Montserrat"/>
                <a:ea typeface="Montserrat"/>
                <a:cs typeface="Montserrat"/>
                <a:sym typeface="Montserrat"/>
              </a:rPr>
              <a:t> =</a:t>
            </a:r>
            <a:endParaRPr b="1" sz="1600">
              <a:solidFill>
                <a:srgbClr val="00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whole</a:t>
            </a:r>
            <a:endParaRPr b="1" sz="1600">
              <a:solidFill>
                <a:srgbClr val="00FF00"/>
              </a:solidFill>
              <a:latin typeface="Montserrat"/>
              <a:ea typeface="Montserrat"/>
              <a:cs typeface="Montserrat"/>
              <a:sym typeface="Montserrat"/>
            </a:endParaRPr>
          </a:p>
        </p:txBody>
      </p:sp>
      <p:sp>
        <p:nvSpPr>
          <p:cNvPr id="411" name="Google Shape;411;p76"/>
          <p:cNvSpPr txBox="1"/>
          <p:nvPr/>
        </p:nvSpPr>
        <p:spPr>
          <a:xfrm>
            <a:off x="1526850" y="3258850"/>
            <a:ext cx="361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434343"/>
                </a:solidFill>
                <a:latin typeface="Lora SemiBold"/>
                <a:ea typeface="Lora SemiBold"/>
                <a:cs typeface="Lora SemiBold"/>
                <a:sym typeface="Lora SemiBold"/>
              </a:rPr>
              <a:t>1</a:t>
            </a:r>
            <a:endParaRPr sz="2100">
              <a:solidFill>
                <a:srgbClr val="434343"/>
              </a:solidFill>
              <a:latin typeface="Lora SemiBold"/>
              <a:ea typeface="Lora SemiBold"/>
              <a:cs typeface="Lora SemiBold"/>
              <a:sym typeface="Lora SemiBold"/>
            </a:endParaRPr>
          </a:p>
        </p:txBody>
      </p:sp>
      <p:cxnSp>
        <p:nvCxnSpPr>
          <p:cNvPr id="412" name="Google Shape;412;p76"/>
          <p:cNvCxnSpPr/>
          <p:nvPr/>
        </p:nvCxnSpPr>
        <p:spPr>
          <a:xfrm>
            <a:off x="1557300" y="3344300"/>
            <a:ext cx="238200" cy="0"/>
          </a:xfrm>
          <a:prstGeom prst="straightConnector1">
            <a:avLst/>
          </a:prstGeom>
          <a:noFill/>
          <a:ln cap="flat" cmpd="sng" w="28575">
            <a:solidFill>
              <a:schemeClr val="dk2"/>
            </a:solidFill>
            <a:prstDash val="solid"/>
            <a:round/>
            <a:headEnd len="med" w="med" type="none"/>
            <a:tailEnd len="med" w="med" type="none"/>
          </a:ln>
        </p:spPr>
      </p:cxnSp>
      <p:cxnSp>
        <p:nvCxnSpPr>
          <p:cNvPr id="413" name="Google Shape;413;p76"/>
          <p:cNvCxnSpPr/>
          <p:nvPr/>
        </p:nvCxnSpPr>
        <p:spPr>
          <a:xfrm flipH="1" rot="10800000">
            <a:off x="1181000" y="3719338"/>
            <a:ext cx="401100" cy="647400"/>
          </a:xfrm>
          <a:prstGeom prst="straightConnector1">
            <a:avLst/>
          </a:prstGeom>
          <a:noFill/>
          <a:ln cap="flat" cmpd="sng" w="28575">
            <a:solidFill>
              <a:schemeClr val="dk2"/>
            </a:solidFill>
            <a:prstDash val="solid"/>
            <a:round/>
            <a:headEnd len="med" w="med" type="none"/>
            <a:tailEnd len="med" w="med" type="triangle"/>
          </a:ln>
        </p:spPr>
      </p:cxnSp>
      <p:sp>
        <p:nvSpPr>
          <p:cNvPr id="414" name="Google Shape;414;p76"/>
          <p:cNvSpPr txBox="1"/>
          <p:nvPr/>
        </p:nvSpPr>
        <p:spPr>
          <a:xfrm>
            <a:off x="2084075" y="3475075"/>
            <a:ext cx="20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rgbClr val="434343"/>
                </a:solidFill>
                <a:highlight>
                  <a:srgbClr val="FFFFFF"/>
                </a:highlight>
                <a:latin typeface="Montserrat"/>
                <a:ea typeface="Montserrat"/>
                <a:cs typeface="Montserrat"/>
                <a:sym typeface="Montserrat"/>
              </a:rPr>
              <a:t>(a)</a:t>
            </a:r>
            <a:endParaRPr i="1" sz="1500">
              <a:solidFill>
                <a:srgbClr val="434343"/>
              </a:solidFill>
              <a:highlight>
                <a:srgbClr val="FFFFFF"/>
              </a:highlight>
              <a:latin typeface="Montserrat"/>
              <a:ea typeface="Montserrat"/>
              <a:cs typeface="Montserrat"/>
              <a:sym typeface="Montserrat"/>
            </a:endParaRPr>
          </a:p>
        </p:txBody>
      </p:sp>
      <p:sp>
        <p:nvSpPr>
          <p:cNvPr id="415" name="Google Shape;415;p76"/>
          <p:cNvSpPr txBox="1"/>
          <p:nvPr/>
        </p:nvSpPr>
        <p:spPr>
          <a:xfrm>
            <a:off x="1400550" y="2894050"/>
            <a:ext cx="6129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rgbClr val="434343"/>
                </a:solidFill>
                <a:highlight>
                  <a:schemeClr val="dk1"/>
                </a:highlight>
                <a:latin typeface="Lora SemiBold"/>
                <a:ea typeface="Lora SemiBold"/>
                <a:cs typeface="Lora SemiBold"/>
                <a:sym typeface="Lora SemiBold"/>
              </a:rPr>
              <a:t> </a:t>
            </a:r>
            <a:r>
              <a:rPr lang="en" sz="2000">
                <a:solidFill>
                  <a:srgbClr val="434343"/>
                </a:solidFill>
                <a:highlight>
                  <a:schemeClr val="dk1"/>
                </a:highlight>
                <a:latin typeface="Lora SemiBold"/>
                <a:ea typeface="Lora SemiBold"/>
                <a:cs typeface="Lora SemiBold"/>
                <a:sym typeface="Lora SemiBold"/>
              </a:rPr>
              <a:t>1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416" name="Google Shape;416;p76"/>
          <p:cNvSpPr txBox="1"/>
          <p:nvPr/>
        </p:nvSpPr>
        <p:spPr>
          <a:xfrm>
            <a:off x="7182925" y="2859350"/>
            <a:ext cx="6741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000">
                <a:solidFill>
                  <a:srgbClr val="434343"/>
                </a:solidFill>
                <a:highlight>
                  <a:schemeClr val="dk1"/>
                </a:highlight>
                <a:latin typeface="Lora SemiBold"/>
                <a:ea typeface="Lora SemiBold"/>
                <a:cs typeface="Lora SemiBold"/>
                <a:sym typeface="Lora SemiBold"/>
              </a:rPr>
              <a:t> </a:t>
            </a:r>
            <a:r>
              <a:rPr lang="en" sz="2100">
                <a:solidFill>
                  <a:srgbClr val="434343"/>
                </a:solidFill>
                <a:highlight>
                  <a:schemeClr val="dk1"/>
                </a:highlight>
                <a:latin typeface="Lora SemiBold"/>
                <a:ea typeface="Lora SemiBold"/>
                <a:cs typeface="Lora SemiBold"/>
                <a:sym typeface="Lora SemiBold"/>
              </a:rPr>
              <a:t>1 </a:t>
            </a:r>
            <a:r>
              <a:rPr lang="en" sz="20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417" name="Google Shape;417;p76"/>
          <p:cNvSpPr txBox="1"/>
          <p:nvPr/>
        </p:nvSpPr>
        <p:spPr>
          <a:xfrm>
            <a:off x="4234950" y="2851700"/>
            <a:ext cx="6741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000">
                <a:solidFill>
                  <a:srgbClr val="434343"/>
                </a:solidFill>
                <a:highlight>
                  <a:schemeClr val="dk1"/>
                </a:highlight>
                <a:latin typeface="Lora SemiBold"/>
                <a:ea typeface="Lora SemiBold"/>
                <a:cs typeface="Lora SemiBold"/>
                <a:sym typeface="Lora SemiBold"/>
              </a:rPr>
              <a:t> </a:t>
            </a:r>
            <a:r>
              <a:rPr lang="en" sz="2200">
                <a:solidFill>
                  <a:srgbClr val="434343"/>
                </a:solidFill>
                <a:highlight>
                  <a:schemeClr val="dk1"/>
                </a:highlight>
                <a:latin typeface="Lora SemiBold"/>
                <a:ea typeface="Lora SemiBold"/>
                <a:cs typeface="Lora SemiBold"/>
                <a:sym typeface="Lora SemiBold"/>
              </a:rPr>
              <a:t>1</a:t>
            </a:r>
            <a:r>
              <a:rPr lang="en" sz="20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418" name="Google Shape;418;p76"/>
          <p:cNvSpPr/>
          <p:nvPr/>
        </p:nvSpPr>
        <p:spPr>
          <a:xfrm>
            <a:off x="4553325" y="738925"/>
            <a:ext cx="13575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76"/>
          <p:cNvSpPr/>
          <p:nvPr/>
        </p:nvSpPr>
        <p:spPr>
          <a:xfrm>
            <a:off x="8210925" y="738925"/>
            <a:ext cx="6741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76"/>
          <p:cNvSpPr/>
          <p:nvPr/>
        </p:nvSpPr>
        <p:spPr>
          <a:xfrm>
            <a:off x="337425" y="738925"/>
            <a:ext cx="26778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1" name="Google Shape;421;p76"/>
          <p:cNvCxnSpPr/>
          <p:nvPr/>
        </p:nvCxnSpPr>
        <p:spPr>
          <a:xfrm rot="10800000">
            <a:off x="1778400" y="3176000"/>
            <a:ext cx="1160700" cy="336600"/>
          </a:xfrm>
          <a:prstGeom prst="straightConnector1">
            <a:avLst/>
          </a:prstGeom>
          <a:noFill/>
          <a:ln cap="flat" cmpd="sng" w="28575">
            <a:solidFill>
              <a:schemeClr val="dk2"/>
            </a:solidFill>
            <a:prstDash val="solid"/>
            <a:round/>
            <a:headEnd len="med" w="med" type="none"/>
            <a:tailEnd len="med" w="med" type="triangle"/>
          </a:ln>
        </p:spPr>
      </p:cxnSp>
      <p:sp>
        <p:nvSpPr>
          <p:cNvPr id="422" name="Google Shape;422;p76"/>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name a unit fraction</a:t>
            </a:r>
            <a:endParaRPr sz="22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177EE"/>
            </a:gs>
            <a:gs pos="100000">
              <a:srgbClr val="113D8A"/>
            </a:gs>
          </a:gsLst>
          <a:path path="circle">
            <a:fillToRect b="50%" l="50%" r="50%" t="50%"/>
          </a:path>
          <a:tileRect/>
        </a:gradFill>
      </p:bgPr>
    </p:bg>
    <p:spTree>
      <p:nvGrpSpPr>
        <p:cNvPr id="426" name="Shape 426"/>
        <p:cNvGrpSpPr/>
        <p:nvPr/>
      </p:nvGrpSpPr>
      <p:grpSpPr>
        <a:xfrm>
          <a:off x="0" y="0"/>
          <a:ext cx="0" cy="0"/>
          <a:chOff x="0" y="0"/>
          <a:chExt cx="0" cy="0"/>
        </a:xfrm>
      </p:grpSpPr>
      <p:sp>
        <p:nvSpPr>
          <p:cNvPr id="427" name="Google Shape;427;p77"/>
          <p:cNvSpPr txBox="1"/>
          <p:nvPr/>
        </p:nvSpPr>
        <p:spPr>
          <a:xfrm>
            <a:off x="1238684" y="3034240"/>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Ukraine</a:t>
            </a:r>
            <a:endParaRPr sz="1700">
              <a:solidFill>
                <a:srgbClr val="FFFFFF"/>
              </a:solidFill>
              <a:latin typeface="Montserrat"/>
              <a:ea typeface="Montserrat"/>
              <a:cs typeface="Montserrat"/>
              <a:sym typeface="Montserrat"/>
            </a:endParaRPr>
          </a:p>
        </p:txBody>
      </p:sp>
      <p:sp>
        <p:nvSpPr>
          <p:cNvPr id="428" name="Google Shape;428;p77"/>
          <p:cNvSpPr txBox="1"/>
          <p:nvPr/>
        </p:nvSpPr>
        <p:spPr>
          <a:xfrm>
            <a:off x="3922509" y="3033090"/>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Armenia</a:t>
            </a:r>
            <a:endParaRPr sz="1700">
              <a:solidFill>
                <a:srgbClr val="FFFFFF"/>
              </a:solidFill>
              <a:latin typeface="Montserrat"/>
              <a:ea typeface="Montserrat"/>
              <a:cs typeface="Montserrat"/>
              <a:sym typeface="Montserrat"/>
            </a:endParaRPr>
          </a:p>
        </p:txBody>
      </p:sp>
      <p:sp>
        <p:nvSpPr>
          <p:cNvPr id="429" name="Google Shape;429;p77"/>
          <p:cNvSpPr txBox="1"/>
          <p:nvPr/>
        </p:nvSpPr>
        <p:spPr>
          <a:xfrm>
            <a:off x="6606321" y="2992213"/>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Mauritius</a:t>
            </a:r>
            <a:endParaRPr sz="1700">
              <a:solidFill>
                <a:srgbClr val="FFFFFF"/>
              </a:solidFill>
              <a:latin typeface="Montserrat"/>
              <a:ea typeface="Montserrat"/>
              <a:cs typeface="Montserrat"/>
              <a:sym typeface="Montserrat"/>
            </a:endParaRPr>
          </a:p>
        </p:txBody>
      </p:sp>
      <p:sp>
        <p:nvSpPr>
          <p:cNvPr id="430" name="Google Shape;430;p77"/>
          <p:cNvSpPr txBox="1"/>
          <p:nvPr/>
        </p:nvSpPr>
        <p:spPr>
          <a:xfrm>
            <a:off x="1238675" y="3404448"/>
            <a:ext cx="1299000" cy="7080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________</a:t>
            </a:r>
            <a:br>
              <a:rPr lang="en" sz="1700">
                <a:solidFill>
                  <a:srgbClr val="4A86E8"/>
                </a:solidFill>
                <a:latin typeface="Montserrat SemiBold"/>
                <a:ea typeface="Montserrat SemiBold"/>
                <a:cs typeface="Montserrat SemiBold"/>
                <a:sym typeface="Montserrat SemiBold"/>
              </a:rPr>
            </a:br>
            <a:r>
              <a:rPr lang="en" sz="1700">
                <a:solidFill>
                  <a:srgbClr val="4A86E8"/>
                </a:solidFill>
                <a:latin typeface="Montserrat SemiBold"/>
                <a:ea typeface="Montserrat SemiBold"/>
                <a:cs typeface="Montserrat SemiBold"/>
                <a:sym typeface="Montserrat SemiBold"/>
              </a:rPr>
              <a:t>_</a:t>
            </a:r>
            <a:r>
              <a:rPr lang="en" sz="1700">
                <a:solidFill>
                  <a:srgbClr val="4A86E8"/>
                </a:solidFill>
                <a:latin typeface="Montserrat SemiBold"/>
                <a:ea typeface="Montserrat SemiBold"/>
                <a:cs typeface="Montserrat SemiBold"/>
                <a:sym typeface="Montserrat SemiBold"/>
              </a:rPr>
              <a:t>/_</a:t>
            </a:r>
            <a:r>
              <a:rPr lang="en" sz="1700">
                <a:solidFill>
                  <a:srgbClr val="FF00FF"/>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FFD800"/>
                </a:solidFill>
                <a:latin typeface="Montserrat SemiBold"/>
                <a:ea typeface="Montserrat SemiBold"/>
                <a:cs typeface="Montserrat SemiBold"/>
                <a:sym typeface="Montserrat SemiBold"/>
              </a:rPr>
              <a:t>_</a:t>
            </a:r>
            <a:r>
              <a:rPr lang="en" sz="1700">
                <a:solidFill>
                  <a:srgbClr val="FFD800"/>
                </a:solidFill>
                <a:latin typeface="Montserrat SemiBold"/>
                <a:ea typeface="Montserrat SemiBold"/>
                <a:cs typeface="Montserrat SemiBold"/>
                <a:sym typeface="Montserrat SemiBold"/>
              </a:rPr>
              <a:t>/_</a:t>
            </a:r>
            <a:endParaRPr sz="1700">
              <a:solidFill>
                <a:srgbClr val="FFD800"/>
              </a:solidFill>
              <a:latin typeface="Montserrat SemiBold"/>
              <a:ea typeface="Montserrat SemiBold"/>
              <a:cs typeface="Montserrat SemiBold"/>
              <a:sym typeface="Montserrat SemiBold"/>
            </a:endParaRPr>
          </a:p>
        </p:txBody>
      </p:sp>
      <p:sp>
        <p:nvSpPr>
          <p:cNvPr id="431" name="Google Shape;431;p77"/>
          <p:cNvSpPr txBox="1"/>
          <p:nvPr/>
        </p:nvSpPr>
        <p:spPr>
          <a:xfrm>
            <a:off x="3734075" y="3404450"/>
            <a:ext cx="1642200" cy="7080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________</a:t>
            </a:r>
            <a:br>
              <a:rPr lang="en" sz="1700">
                <a:solidFill>
                  <a:srgbClr val="CC0000"/>
                </a:solidFill>
                <a:latin typeface="Montserrat SemiBold"/>
                <a:ea typeface="Montserrat SemiBold"/>
                <a:cs typeface="Montserrat SemiBold"/>
                <a:sym typeface="Montserrat SemiBold"/>
              </a:rPr>
            </a:br>
            <a:r>
              <a:rPr lang="en" sz="1700">
                <a:solidFill>
                  <a:srgbClr val="CC0000"/>
                </a:solidFill>
                <a:latin typeface="Montserrat SemiBold"/>
                <a:ea typeface="Montserrat SemiBold"/>
                <a:cs typeface="Montserrat SemiBold"/>
                <a:sym typeface="Montserrat SemiBold"/>
              </a:rPr>
              <a:t>_</a:t>
            </a:r>
            <a:r>
              <a:rPr lang="en" sz="1700">
                <a:solidFill>
                  <a:srgbClr val="CC0000"/>
                </a:solidFill>
                <a:latin typeface="Montserrat SemiBold"/>
                <a:ea typeface="Montserrat SemiBold"/>
                <a:cs typeface="Montserrat SemiBold"/>
                <a:sym typeface="Montserrat SemiBold"/>
              </a:rPr>
              <a:t>/_</a:t>
            </a:r>
            <a:r>
              <a:rPr lang="en" sz="1700">
                <a:solidFill>
                  <a:srgbClr val="FF00FF"/>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4708C1"/>
                </a:solidFill>
                <a:latin typeface="Montserrat SemiBold"/>
                <a:ea typeface="Montserrat SemiBold"/>
                <a:cs typeface="Montserrat SemiBold"/>
                <a:sym typeface="Montserrat SemiBold"/>
              </a:rPr>
              <a:t>_</a:t>
            </a:r>
            <a:r>
              <a:rPr lang="en" sz="1700">
                <a:solidFill>
                  <a:srgbClr val="4708C1"/>
                </a:solidFill>
                <a:latin typeface="Montserrat SemiBold"/>
                <a:ea typeface="Montserrat SemiBold"/>
                <a:cs typeface="Montserrat SemiBold"/>
                <a:sym typeface="Montserrat SemiBold"/>
              </a:rPr>
              <a:t>/_</a:t>
            </a:r>
            <a:r>
              <a:rPr lang="en" sz="1700">
                <a:solidFill>
                  <a:srgbClr val="FFD800"/>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FF9900"/>
                </a:solidFill>
                <a:latin typeface="Montserrat SemiBold"/>
                <a:ea typeface="Montserrat SemiBold"/>
                <a:cs typeface="Montserrat SemiBold"/>
                <a:sym typeface="Montserrat SemiBold"/>
              </a:rPr>
              <a:t>_</a:t>
            </a:r>
            <a:r>
              <a:rPr lang="en" sz="1700">
                <a:solidFill>
                  <a:srgbClr val="FF9900"/>
                </a:solidFill>
                <a:latin typeface="Montserrat SemiBold"/>
                <a:ea typeface="Montserrat SemiBold"/>
                <a:cs typeface="Montserrat SemiBold"/>
                <a:sym typeface="Montserrat SemiBold"/>
              </a:rPr>
              <a:t>/_</a:t>
            </a:r>
            <a:endParaRPr sz="1700">
              <a:solidFill>
                <a:srgbClr val="FF9900"/>
              </a:solidFill>
              <a:latin typeface="Montserrat SemiBold"/>
              <a:ea typeface="Montserrat SemiBold"/>
              <a:cs typeface="Montserrat SemiBold"/>
              <a:sym typeface="Montserrat SemiBold"/>
            </a:endParaRPr>
          </a:p>
        </p:txBody>
      </p:sp>
      <p:sp>
        <p:nvSpPr>
          <p:cNvPr id="432" name="Google Shape;432;p77"/>
          <p:cNvSpPr txBox="1"/>
          <p:nvPr/>
        </p:nvSpPr>
        <p:spPr>
          <a:xfrm>
            <a:off x="6264425" y="3412100"/>
            <a:ext cx="2067900" cy="6927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________</a:t>
            </a:r>
            <a:br>
              <a:rPr lang="en" sz="1600">
                <a:solidFill>
                  <a:srgbClr val="CC4125"/>
                </a:solidFill>
                <a:latin typeface="Montserrat SemiBold"/>
                <a:ea typeface="Montserrat SemiBold"/>
                <a:cs typeface="Montserrat SemiBold"/>
                <a:sym typeface="Montserrat SemiBold"/>
              </a:rPr>
            </a:br>
            <a:r>
              <a:rPr lang="en" sz="1600">
                <a:solidFill>
                  <a:srgbClr val="CC4125"/>
                </a:solidFill>
                <a:latin typeface="Montserrat SemiBold"/>
                <a:ea typeface="Montserrat SemiBold"/>
                <a:cs typeface="Montserrat SemiBold"/>
                <a:sym typeface="Montserrat SemiBold"/>
              </a:rPr>
              <a:t>_</a:t>
            </a:r>
            <a:r>
              <a:rPr lang="en" sz="1600">
                <a:solidFill>
                  <a:srgbClr val="CC4125"/>
                </a:solidFill>
                <a:latin typeface="Montserrat SemiBold"/>
                <a:ea typeface="Montserrat SemiBold"/>
                <a:cs typeface="Montserrat SemiBold"/>
                <a:sym typeface="Montserrat SemiBold"/>
              </a:rPr>
              <a:t>/_</a:t>
            </a:r>
            <a:r>
              <a:rPr lang="en" sz="1600">
                <a:solidFill>
                  <a:srgbClr val="FF00FF"/>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4708C1"/>
                </a:solidFill>
                <a:latin typeface="Montserrat SemiBold"/>
                <a:ea typeface="Montserrat SemiBold"/>
                <a:cs typeface="Montserrat SemiBold"/>
                <a:sym typeface="Montserrat SemiBold"/>
              </a:rPr>
              <a:t>_</a:t>
            </a:r>
            <a:r>
              <a:rPr lang="en" sz="1600">
                <a:solidFill>
                  <a:srgbClr val="4708C1"/>
                </a:solidFill>
                <a:latin typeface="Montserrat SemiBold"/>
                <a:ea typeface="Montserrat SemiBold"/>
                <a:cs typeface="Montserrat SemiBold"/>
                <a:sym typeface="Montserrat SemiBold"/>
              </a:rPr>
              <a:t>/_</a:t>
            </a:r>
            <a:r>
              <a:rPr lang="en" sz="1600">
                <a:solidFill>
                  <a:srgbClr val="FFD800"/>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FFD800"/>
                </a:solidFill>
                <a:latin typeface="Montserrat SemiBold"/>
                <a:ea typeface="Montserrat SemiBold"/>
                <a:cs typeface="Montserrat SemiBold"/>
                <a:sym typeface="Montserrat SemiBold"/>
              </a:rPr>
              <a:t>_/_</a:t>
            </a:r>
            <a:r>
              <a:rPr lang="en" sz="1600">
                <a:solidFill>
                  <a:srgbClr val="FFD800"/>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6AA84F"/>
                </a:solidFill>
                <a:latin typeface="Montserrat SemiBold"/>
                <a:ea typeface="Montserrat SemiBold"/>
                <a:cs typeface="Montserrat SemiBold"/>
                <a:sym typeface="Montserrat SemiBold"/>
              </a:rPr>
              <a:t>_</a:t>
            </a:r>
            <a:r>
              <a:rPr lang="en" sz="1600">
                <a:solidFill>
                  <a:srgbClr val="6AA84F"/>
                </a:solidFill>
                <a:latin typeface="Montserrat SemiBold"/>
                <a:ea typeface="Montserrat SemiBold"/>
                <a:cs typeface="Montserrat SemiBold"/>
                <a:sym typeface="Montserrat SemiBold"/>
              </a:rPr>
              <a:t>/_</a:t>
            </a:r>
            <a:endParaRPr sz="1600">
              <a:solidFill>
                <a:srgbClr val="6AA84F"/>
              </a:solidFill>
              <a:latin typeface="Montserrat SemiBold"/>
              <a:ea typeface="Montserrat SemiBold"/>
              <a:cs typeface="Montserrat SemiBold"/>
              <a:sym typeface="Montserrat SemiBold"/>
            </a:endParaRPr>
          </a:p>
        </p:txBody>
      </p:sp>
      <p:sp>
        <p:nvSpPr>
          <p:cNvPr id="433" name="Google Shape;433;p77"/>
          <p:cNvSpPr txBox="1"/>
          <p:nvPr>
            <p:ph idx="4294967295" type="title"/>
          </p:nvPr>
        </p:nvSpPr>
        <p:spPr>
          <a:xfrm>
            <a:off x="300150" y="78750"/>
            <a:ext cx="8543700" cy="101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Practice</a:t>
            </a:r>
            <a:r>
              <a:rPr lang="en" sz="2420"/>
              <a:t>:</a:t>
            </a:r>
            <a:r>
              <a:rPr lang="en" sz="2420">
                <a:latin typeface="Montserrat"/>
                <a:ea typeface="Montserrat"/>
                <a:cs typeface="Montserrat"/>
                <a:sym typeface="Montserrat"/>
              </a:rPr>
              <a:t> </a:t>
            </a:r>
            <a:r>
              <a:rPr lang="en" sz="2120"/>
              <a:t>Naming</a:t>
            </a:r>
            <a:r>
              <a:rPr lang="en" sz="2120"/>
              <a:t> fractional unit and expressing each part as a unit fraction of the whole.</a:t>
            </a:r>
            <a:endParaRPr sz="2120"/>
          </a:p>
        </p:txBody>
      </p:sp>
      <p:sp>
        <p:nvSpPr>
          <p:cNvPr id="434" name="Google Shape;434;p77"/>
          <p:cNvSpPr/>
          <p:nvPr/>
        </p:nvSpPr>
        <p:spPr>
          <a:xfrm>
            <a:off x="7142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77"/>
          <p:cNvSpPr/>
          <p:nvPr/>
        </p:nvSpPr>
        <p:spPr>
          <a:xfrm>
            <a:off x="34574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7"/>
          <p:cNvSpPr/>
          <p:nvPr/>
        </p:nvSpPr>
        <p:spPr>
          <a:xfrm>
            <a:off x="62006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EBEBE"/>
            </a:gs>
          </a:gsLst>
          <a:path path="circle">
            <a:fillToRect b="50%" l="50%" r="50%" t="50%"/>
          </a:path>
          <a:tileRect/>
        </a:gradFill>
      </p:bgPr>
    </p:bg>
    <p:spTree>
      <p:nvGrpSpPr>
        <p:cNvPr id="440" name="Shape 440"/>
        <p:cNvGrpSpPr/>
        <p:nvPr/>
      </p:nvGrpSpPr>
      <p:grpSpPr>
        <a:xfrm>
          <a:off x="0" y="0"/>
          <a:ext cx="0" cy="0"/>
          <a:chOff x="0" y="0"/>
          <a:chExt cx="0" cy="0"/>
        </a:xfrm>
      </p:grpSpPr>
      <p:sp>
        <p:nvSpPr>
          <p:cNvPr id="441" name="Google Shape;441;p78"/>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solidFill>
                  <a:srgbClr val="38761D"/>
                </a:solidFill>
                <a:latin typeface="Luckiest Guy"/>
                <a:ea typeface="Luckiest Guy"/>
                <a:cs typeface="Luckiest Guy"/>
                <a:sym typeface="Luckiest Guy"/>
              </a:rPr>
              <a:t>share</a:t>
            </a:r>
            <a:r>
              <a:rPr lang="en" sz="2520">
                <a:solidFill>
                  <a:srgbClr val="38761D"/>
                </a:solidFill>
              </a:rPr>
              <a:t>:</a:t>
            </a:r>
            <a:r>
              <a:rPr lang="en" sz="2520">
                <a:solidFill>
                  <a:srgbClr val="38761D"/>
                </a:solidFill>
                <a:latin typeface="Montserrat"/>
                <a:ea typeface="Montserrat"/>
                <a:cs typeface="Montserrat"/>
                <a:sym typeface="Montserrat"/>
              </a:rPr>
              <a:t> </a:t>
            </a:r>
            <a:r>
              <a:rPr lang="en" sz="2220">
                <a:solidFill>
                  <a:srgbClr val="38761D"/>
                </a:solidFill>
              </a:rPr>
              <a:t>What do you notice?  What do you wonder?</a:t>
            </a:r>
            <a:endParaRPr sz="2220">
              <a:solidFill>
                <a:srgbClr val="38761D"/>
              </a:solidFill>
            </a:endParaRPr>
          </a:p>
        </p:txBody>
      </p:sp>
      <p:pic>
        <p:nvPicPr>
          <p:cNvPr id="442" name="Google Shape;442;p78"/>
          <p:cNvPicPr preferRelativeResize="0"/>
          <p:nvPr/>
        </p:nvPicPr>
        <p:blipFill>
          <a:blip r:embed="rId3">
            <a:alphaModFix/>
          </a:blip>
          <a:stretch>
            <a:fillRect/>
          </a:stretch>
        </p:blipFill>
        <p:spPr>
          <a:xfrm>
            <a:off x="126100" y="1767731"/>
            <a:ext cx="2822624" cy="1759274"/>
          </a:xfrm>
          <a:prstGeom prst="rect">
            <a:avLst/>
          </a:prstGeom>
          <a:noFill/>
          <a:ln cap="flat" cmpd="sng" w="19050">
            <a:solidFill>
              <a:schemeClr val="dk2"/>
            </a:solidFill>
            <a:prstDash val="solid"/>
            <a:round/>
            <a:headEnd len="sm" w="sm" type="none"/>
            <a:tailEnd len="sm" w="sm" type="none"/>
          </a:ln>
        </p:spPr>
      </p:pic>
      <p:pic>
        <p:nvPicPr>
          <p:cNvPr id="443" name="Google Shape;443;p78"/>
          <p:cNvPicPr preferRelativeResize="0"/>
          <p:nvPr/>
        </p:nvPicPr>
        <p:blipFill>
          <a:blip r:embed="rId4">
            <a:alphaModFix/>
          </a:blip>
          <a:stretch>
            <a:fillRect/>
          </a:stretch>
        </p:blipFill>
        <p:spPr>
          <a:xfrm>
            <a:off x="3147670" y="2757750"/>
            <a:ext cx="2848659" cy="1759274"/>
          </a:xfrm>
          <a:prstGeom prst="rect">
            <a:avLst/>
          </a:prstGeom>
          <a:noFill/>
          <a:ln cap="flat" cmpd="sng" w="19050">
            <a:solidFill>
              <a:schemeClr val="dk2"/>
            </a:solidFill>
            <a:prstDash val="solid"/>
            <a:round/>
            <a:headEnd len="sm" w="sm" type="none"/>
            <a:tailEnd len="sm" w="sm" type="none"/>
          </a:ln>
        </p:spPr>
      </p:pic>
      <p:grpSp>
        <p:nvGrpSpPr>
          <p:cNvPr id="444" name="Google Shape;444;p78"/>
          <p:cNvGrpSpPr/>
          <p:nvPr/>
        </p:nvGrpSpPr>
        <p:grpSpPr>
          <a:xfrm>
            <a:off x="3160683" y="776550"/>
            <a:ext cx="2822633" cy="1759274"/>
            <a:chOff x="3147670" y="928950"/>
            <a:chExt cx="2639949" cy="1759274"/>
          </a:xfrm>
        </p:grpSpPr>
        <p:pic>
          <p:nvPicPr>
            <p:cNvPr id="445" name="Google Shape;445;p78"/>
            <p:cNvPicPr preferRelativeResize="0"/>
            <p:nvPr/>
          </p:nvPicPr>
          <p:blipFill>
            <a:blip r:embed="rId5">
              <a:alphaModFix/>
            </a:blip>
            <a:stretch>
              <a:fillRect/>
            </a:stretch>
          </p:blipFill>
          <p:spPr>
            <a:xfrm flipH="1" rot="10800000">
              <a:off x="3147670" y="928950"/>
              <a:ext cx="2639949" cy="1759274"/>
            </a:xfrm>
            <a:prstGeom prst="rect">
              <a:avLst/>
            </a:prstGeom>
            <a:noFill/>
            <a:ln cap="flat" cmpd="sng" w="19050">
              <a:solidFill>
                <a:schemeClr val="dk2"/>
              </a:solidFill>
              <a:prstDash val="solid"/>
              <a:round/>
              <a:headEnd len="sm" w="sm" type="none"/>
              <a:tailEnd len="sm" w="sm" type="none"/>
            </a:ln>
          </p:spPr>
        </p:pic>
        <p:sp>
          <p:nvSpPr>
            <p:cNvPr id="446" name="Google Shape;446;p78"/>
            <p:cNvSpPr/>
            <p:nvPr/>
          </p:nvSpPr>
          <p:spPr>
            <a:xfrm>
              <a:off x="3154250" y="1939900"/>
              <a:ext cx="2626800" cy="238200"/>
            </a:xfrm>
            <a:prstGeom prst="rect">
              <a:avLst/>
            </a:prstGeom>
            <a:solidFill>
              <a:srgbClr val="00C1C1"/>
            </a:solidFill>
            <a:ln cap="flat" cmpd="sng" w="19050">
              <a:solidFill>
                <a:srgbClr val="00C1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7" name="Google Shape;447;p78"/>
          <p:cNvPicPr preferRelativeResize="0"/>
          <p:nvPr/>
        </p:nvPicPr>
        <p:blipFill>
          <a:blip r:embed="rId6">
            <a:alphaModFix/>
          </a:blip>
          <a:stretch>
            <a:fillRect/>
          </a:stretch>
        </p:blipFill>
        <p:spPr>
          <a:xfrm>
            <a:off x="6195275" y="1767731"/>
            <a:ext cx="2822625" cy="17592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451" name="Shape 451"/>
        <p:cNvGrpSpPr/>
        <p:nvPr/>
      </p:nvGrpSpPr>
      <p:grpSpPr>
        <a:xfrm>
          <a:off x="0" y="0"/>
          <a:ext cx="0" cy="0"/>
          <a:chOff x="0" y="0"/>
          <a:chExt cx="0" cy="0"/>
        </a:xfrm>
      </p:grpSpPr>
      <p:sp>
        <p:nvSpPr>
          <p:cNvPr id="452" name="Google Shape;452;p79"/>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Share</a:t>
            </a:r>
            <a:r>
              <a:rPr lang="en" sz="2520"/>
              <a:t>:</a:t>
            </a:r>
            <a:r>
              <a:rPr lang="en" sz="2520">
                <a:latin typeface="Montserrat"/>
                <a:ea typeface="Montserrat"/>
                <a:cs typeface="Montserrat"/>
                <a:sym typeface="Montserrat"/>
              </a:rPr>
              <a:t> </a:t>
            </a:r>
            <a:r>
              <a:rPr lang="en" sz="2220"/>
              <a:t>What do you notice?  What do you wonder?</a:t>
            </a:r>
            <a:endParaRPr sz="2220"/>
          </a:p>
        </p:txBody>
      </p:sp>
      <p:grpSp>
        <p:nvGrpSpPr>
          <p:cNvPr id="453" name="Google Shape;453;p79"/>
          <p:cNvGrpSpPr/>
          <p:nvPr/>
        </p:nvGrpSpPr>
        <p:grpSpPr>
          <a:xfrm>
            <a:off x="3160683" y="776550"/>
            <a:ext cx="2822633" cy="1759274"/>
            <a:chOff x="3147670" y="928950"/>
            <a:chExt cx="2639949" cy="1759274"/>
          </a:xfrm>
        </p:grpSpPr>
        <p:pic>
          <p:nvPicPr>
            <p:cNvPr id="454" name="Google Shape;454;p79"/>
            <p:cNvPicPr preferRelativeResize="0"/>
            <p:nvPr/>
          </p:nvPicPr>
          <p:blipFill>
            <a:blip r:embed="rId3">
              <a:alphaModFix/>
            </a:blip>
            <a:stretch>
              <a:fillRect/>
            </a:stretch>
          </p:blipFill>
          <p:spPr>
            <a:xfrm flipH="1" rot="10800000">
              <a:off x="3147670" y="928950"/>
              <a:ext cx="2639949" cy="1759274"/>
            </a:xfrm>
            <a:prstGeom prst="rect">
              <a:avLst/>
            </a:prstGeom>
            <a:noFill/>
            <a:ln cap="flat" cmpd="sng" w="19050">
              <a:solidFill>
                <a:schemeClr val="dk2"/>
              </a:solidFill>
              <a:prstDash val="solid"/>
              <a:round/>
              <a:headEnd len="sm" w="sm" type="none"/>
              <a:tailEnd len="sm" w="sm" type="none"/>
            </a:ln>
          </p:spPr>
        </p:pic>
        <p:sp>
          <p:nvSpPr>
            <p:cNvPr id="455" name="Google Shape;455;p79"/>
            <p:cNvSpPr/>
            <p:nvPr/>
          </p:nvSpPr>
          <p:spPr>
            <a:xfrm>
              <a:off x="3154250" y="1939900"/>
              <a:ext cx="2626800" cy="238200"/>
            </a:xfrm>
            <a:prstGeom prst="rect">
              <a:avLst/>
            </a:prstGeom>
            <a:solidFill>
              <a:srgbClr val="00C1C1"/>
            </a:solidFill>
            <a:ln cap="flat" cmpd="sng" w="19050">
              <a:solidFill>
                <a:srgbClr val="00C1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6" name="Google Shape;456;p79"/>
          <p:cNvPicPr preferRelativeResize="0"/>
          <p:nvPr/>
        </p:nvPicPr>
        <p:blipFill>
          <a:blip r:embed="rId4">
            <a:alphaModFix/>
          </a:blip>
          <a:stretch>
            <a:fillRect/>
          </a:stretch>
        </p:blipFill>
        <p:spPr>
          <a:xfrm>
            <a:off x="3193762" y="2697850"/>
            <a:ext cx="2789565" cy="1994525"/>
          </a:xfrm>
          <a:prstGeom prst="rect">
            <a:avLst/>
          </a:prstGeom>
          <a:noFill/>
          <a:ln>
            <a:noFill/>
          </a:ln>
        </p:spPr>
      </p:pic>
      <p:pic>
        <p:nvPicPr>
          <p:cNvPr id="457" name="Google Shape;457;p79"/>
          <p:cNvPicPr preferRelativeResize="0"/>
          <p:nvPr/>
        </p:nvPicPr>
        <p:blipFill rotWithShape="1">
          <a:blip r:embed="rId5">
            <a:alphaModFix/>
          </a:blip>
          <a:srcRect b="14119" l="12078" r="12807" t="12534"/>
          <a:stretch/>
        </p:blipFill>
        <p:spPr>
          <a:xfrm>
            <a:off x="6056375" y="1862825"/>
            <a:ext cx="3048450" cy="1673300"/>
          </a:xfrm>
          <a:prstGeom prst="rect">
            <a:avLst/>
          </a:prstGeom>
          <a:noFill/>
          <a:ln>
            <a:noFill/>
          </a:ln>
        </p:spPr>
      </p:pic>
      <p:pic>
        <p:nvPicPr>
          <p:cNvPr id="458" name="Google Shape;458;p79"/>
          <p:cNvPicPr preferRelativeResize="0"/>
          <p:nvPr/>
        </p:nvPicPr>
        <p:blipFill>
          <a:blip r:embed="rId6">
            <a:alphaModFix/>
          </a:blip>
          <a:stretch>
            <a:fillRect/>
          </a:stretch>
        </p:blipFill>
        <p:spPr>
          <a:xfrm>
            <a:off x="176875" y="1903475"/>
            <a:ext cx="2842871" cy="159200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462" name="Shape 462"/>
        <p:cNvGrpSpPr/>
        <p:nvPr/>
      </p:nvGrpSpPr>
      <p:grpSpPr>
        <a:xfrm>
          <a:off x="0" y="0"/>
          <a:ext cx="0" cy="0"/>
          <a:chOff x="0" y="0"/>
          <a:chExt cx="0" cy="0"/>
        </a:xfrm>
      </p:grpSpPr>
      <p:sp>
        <p:nvSpPr>
          <p:cNvPr id="463" name="Google Shape;463;p80"/>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 it out</a:t>
            </a:r>
            <a:r>
              <a:rPr lang="en" sz="2520"/>
              <a:t>:</a:t>
            </a:r>
            <a:r>
              <a:rPr lang="en" sz="2520">
                <a:latin typeface="Montserrat"/>
                <a:ea typeface="Montserrat"/>
                <a:cs typeface="Montserrat"/>
                <a:sym typeface="Montserrat"/>
              </a:rPr>
              <a:t> </a:t>
            </a:r>
            <a:r>
              <a:rPr lang="en" sz="2220"/>
              <a:t>Find the fractional units in different flags!</a:t>
            </a:r>
            <a:endParaRPr sz="2220"/>
          </a:p>
        </p:txBody>
      </p:sp>
      <p:sp>
        <p:nvSpPr>
          <p:cNvPr id="464" name="Google Shape;464;p80"/>
          <p:cNvSpPr txBox="1"/>
          <p:nvPr/>
        </p:nvSpPr>
        <p:spPr>
          <a:xfrm>
            <a:off x="256913" y="4063050"/>
            <a:ext cx="21882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300" u="sng">
                <a:solidFill>
                  <a:srgbClr val="FF0000"/>
                </a:solidFill>
                <a:highlight>
                  <a:srgbClr val="000000"/>
                </a:highlight>
                <a:latin typeface="Comic Sans MS"/>
                <a:ea typeface="Comic Sans MS"/>
                <a:cs typeface="Comic Sans MS"/>
                <a:sym typeface="Comic Sans MS"/>
                <a:hlinkClick r:id="rId3">
                  <a:extLst>
                    <a:ext uri="{A12FA001-AC4F-418D-AE19-62706E023703}">
                      <ahyp:hlinkClr val="tx"/>
                    </a:ext>
                  </a:extLst>
                </a:hlinkClick>
              </a:rPr>
              <a:t>W</a:t>
            </a:r>
            <a:r>
              <a:rPr b="1" i="1" lang="en" sz="2300" u="sng">
                <a:solidFill>
                  <a:srgbClr val="F74D4D"/>
                </a:solidFill>
                <a:highlight>
                  <a:srgbClr val="000000"/>
                </a:highlight>
                <a:latin typeface="Comic Sans MS"/>
                <a:ea typeface="Comic Sans MS"/>
                <a:cs typeface="Comic Sans MS"/>
                <a:sym typeface="Comic Sans MS"/>
                <a:hlinkClick r:id="rId4">
                  <a:extLst>
                    <a:ext uri="{A12FA001-AC4F-418D-AE19-62706E023703}">
                      <ahyp:hlinkClr val="tx"/>
                    </a:ext>
                  </a:extLst>
                </a:hlinkClick>
              </a:rPr>
              <a:t>o</a:t>
            </a:r>
            <a:r>
              <a:rPr b="1" i="1" lang="en" sz="2300" u="sng">
                <a:solidFill>
                  <a:srgbClr val="FF7474"/>
                </a:solidFill>
                <a:highlight>
                  <a:srgbClr val="000000"/>
                </a:highlight>
                <a:latin typeface="Comic Sans MS"/>
                <a:ea typeface="Comic Sans MS"/>
                <a:cs typeface="Comic Sans MS"/>
                <a:sym typeface="Comic Sans MS"/>
                <a:hlinkClick r:id="rId5">
                  <a:extLst>
                    <a:ext uri="{A12FA001-AC4F-418D-AE19-62706E023703}">
                      <ahyp:hlinkClr val="tx"/>
                    </a:ext>
                  </a:extLst>
                </a:hlinkClick>
              </a:rPr>
              <a:t>r</a:t>
            </a:r>
            <a:r>
              <a:rPr b="1" i="1" lang="en" sz="2300" u="sng">
                <a:solidFill>
                  <a:srgbClr val="FDB4B4"/>
                </a:solidFill>
                <a:highlight>
                  <a:srgbClr val="000000"/>
                </a:highlight>
                <a:latin typeface="Comic Sans MS"/>
                <a:ea typeface="Comic Sans MS"/>
                <a:cs typeface="Comic Sans MS"/>
                <a:sym typeface="Comic Sans MS"/>
                <a:hlinkClick r:id="rId6">
                  <a:extLst>
                    <a:ext uri="{A12FA001-AC4F-418D-AE19-62706E023703}">
                      <ahyp:hlinkClr val="tx"/>
                    </a:ext>
                  </a:extLst>
                </a:hlinkClick>
              </a:rPr>
              <a:t>l</a:t>
            </a:r>
            <a:r>
              <a:rPr b="1" i="1" lang="en" sz="2300" u="sng">
                <a:solidFill>
                  <a:srgbClr val="FFFFFF"/>
                </a:solidFill>
                <a:highlight>
                  <a:srgbClr val="000000"/>
                </a:highlight>
                <a:latin typeface="Comic Sans MS"/>
                <a:ea typeface="Comic Sans MS"/>
                <a:cs typeface="Comic Sans MS"/>
                <a:sym typeface="Comic Sans MS"/>
                <a:hlinkClick r:id="rId7">
                  <a:extLst>
                    <a:ext uri="{A12FA001-AC4F-418D-AE19-62706E023703}">
                      <ahyp:hlinkClr val="tx"/>
                    </a:ext>
                  </a:extLst>
                </a:hlinkClick>
              </a:rPr>
              <a:t>d </a:t>
            </a:r>
            <a:r>
              <a:rPr b="1" i="1" lang="en" sz="2300" u="sng">
                <a:solidFill>
                  <a:srgbClr val="ECEAFA"/>
                </a:solidFill>
                <a:highlight>
                  <a:srgbClr val="000000"/>
                </a:highlight>
                <a:latin typeface="Comic Sans MS"/>
                <a:ea typeface="Comic Sans MS"/>
                <a:cs typeface="Comic Sans MS"/>
                <a:sym typeface="Comic Sans MS"/>
                <a:hlinkClick r:id="rId8">
                  <a:extLst>
                    <a:ext uri="{A12FA001-AC4F-418D-AE19-62706E023703}">
                      <ahyp:hlinkClr val="tx"/>
                    </a:ext>
                  </a:extLst>
                </a:hlinkClick>
              </a:rPr>
              <a:t>F</a:t>
            </a:r>
            <a:r>
              <a:rPr b="1" i="1" lang="en" sz="2300" u="sng">
                <a:solidFill>
                  <a:srgbClr val="D2CEF5"/>
                </a:solidFill>
                <a:highlight>
                  <a:srgbClr val="000000"/>
                </a:highlight>
                <a:latin typeface="Comic Sans MS"/>
                <a:ea typeface="Comic Sans MS"/>
                <a:cs typeface="Comic Sans MS"/>
                <a:sym typeface="Comic Sans MS"/>
                <a:hlinkClick r:id="rId9">
                  <a:extLst>
                    <a:ext uri="{A12FA001-AC4F-418D-AE19-62706E023703}">
                      <ahyp:hlinkClr val="tx"/>
                    </a:ext>
                  </a:extLst>
                </a:hlinkClick>
              </a:rPr>
              <a:t>l</a:t>
            </a:r>
            <a:r>
              <a:rPr b="1" i="1" lang="en" sz="2300" u="sng">
                <a:solidFill>
                  <a:srgbClr val="A99FFF"/>
                </a:solidFill>
                <a:highlight>
                  <a:srgbClr val="000000"/>
                </a:highlight>
                <a:latin typeface="Comic Sans MS"/>
                <a:ea typeface="Comic Sans MS"/>
                <a:cs typeface="Comic Sans MS"/>
                <a:sym typeface="Comic Sans MS"/>
                <a:hlinkClick r:id="rId10">
                  <a:extLst>
                    <a:ext uri="{A12FA001-AC4F-418D-AE19-62706E023703}">
                      <ahyp:hlinkClr val="tx"/>
                    </a:ext>
                  </a:extLst>
                </a:hlinkClick>
              </a:rPr>
              <a:t>a</a:t>
            </a:r>
            <a:r>
              <a:rPr b="1" i="1" lang="en" sz="2300" u="sng">
                <a:solidFill>
                  <a:srgbClr val="6855FF"/>
                </a:solidFill>
                <a:highlight>
                  <a:srgbClr val="000000"/>
                </a:highlight>
                <a:latin typeface="Comic Sans MS"/>
                <a:ea typeface="Comic Sans MS"/>
                <a:cs typeface="Comic Sans MS"/>
                <a:sym typeface="Comic Sans MS"/>
                <a:hlinkClick r:id="rId11">
                  <a:extLst>
                    <a:ext uri="{A12FA001-AC4F-418D-AE19-62706E023703}">
                      <ahyp:hlinkClr val="tx"/>
                    </a:ext>
                  </a:extLst>
                </a:hlinkClick>
              </a:rPr>
              <a:t>g</a:t>
            </a:r>
            <a:r>
              <a:rPr b="1" i="1" lang="en" sz="2300" u="sng">
                <a:solidFill>
                  <a:srgbClr val="0041FF"/>
                </a:solidFill>
                <a:highlight>
                  <a:srgbClr val="000000"/>
                </a:highlight>
                <a:latin typeface="Comic Sans MS"/>
                <a:ea typeface="Comic Sans MS"/>
                <a:cs typeface="Comic Sans MS"/>
                <a:sym typeface="Comic Sans MS"/>
                <a:hlinkClick r:id="rId12">
                  <a:extLst>
                    <a:ext uri="{A12FA001-AC4F-418D-AE19-62706E023703}">
                      <ahyp:hlinkClr val="tx"/>
                    </a:ext>
                  </a:extLst>
                </a:hlinkClick>
              </a:rPr>
              <a:t>s</a:t>
            </a:r>
            <a:endParaRPr b="1" i="1" sz="2300">
              <a:solidFill>
                <a:srgbClr val="0041FF"/>
              </a:solidFill>
              <a:highlight>
                <a:srgbClr val="000000"/>
              </a:highlight>
              <a:latin typeface="Comic Sans MS"/>
              <a:ea typeface="Comic Sans MS"/>
              <a:cs typeface="Comic Sans MS"/>
              <a:sym typeface="Comic Sans MS"/>
            </a:endParaRPr>
          </a:p>
        </p:txBody>
      </p:sp>
      <p:pic>
        <p:nvPicPr>
          <p:cNvPr id="465" name="Google Shape;465;p80"/>
          <p:cNvPicPr preferRelativeResize="0"/>
          <p:nvPr/>
        </p:nvPicPr>
        <p:blipFill rotWithShape="1">
          <a:blip r:embed="rId13">
            <a:alphaModFix/>
          </a:blip>
          <a:srcRect b="2410" l="3979" r="3905" t="0"/>
          <a:stretch/>
        </p:blipFill>
        <p:spPr>
          <a:xfrm>
            <a:off x="2702025" y="624150"/>
            <a:ext cx="3739950" cy="3962300"/>
          </a:xfrm>
          <a:prstGeom prst="rect">
            <a:avLst/>
          </a:prstGeom>
          <a:noFill/>
          <a:ln>
            <a:noFill/>
          </a:ln>
        </p:spPr>
      </p:pic>
      <p:sp>
        <p:nvSpPr>
          <p:cNvPr id="466" name="Google Shape;466;p80"/>
          <p:cNvSpPr txBox="1"/>
          <p:nvPr/>
        </p:nvSpPr>
        <p:spPr>
          <a:xfrm>
            <a:off x="6845588" y="4063050"/>
            <a:ext cx="18948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300" u="sng">
                <a:solidFill>
                  <a:srgbClr val="FF0000"/>
                </a:solidFill>
                <a:highlight>
                  <a:srgbClr val="000000"/>
                </a:highlight>
                <a:latin typeface="Comic Sans MS"/>
                <a:ea typeface="Comic Sans MS"/>
                <a:cs typeface="Comic Sans MS"/>
                <a:sym typeface="Comic Sans MS"/>
                <a:hlinkClick r:id="rId14">
                  <a:extLst>
                    <a:ext uri="{A12FA001-AC4F-418D-AE19-62706E023703}">
                      <ahyp:hlinkClr val="tx"/>
                    </a:ext>
                  </a:extLst>
                </a:hlinkClick>
              </a:rPr>
              <a:t>P</a:t>
            </a:r>
            <a:r>
              <a:rPr b="1" i="1" lang="en" sz="2300" u="sng">
                <a:solidFill>
                  <a:srgbClr val="FF8400"/>
                </a:solidFill>
                <a:highlight>
                  <a:srgbClr val="000000"/>
                </a:highlight>
                <a:latin typeface="Comic Sans MS"/>
                <a:ea typeface="Comic Sans MS"/>
                <a:cs typeface="Comic Sans MS"/>
                <a:sym typeface="Comic Sans MS"/>
                <a:hlinkClick r:id="rId15">
                  <a:extLst>
                    <a:ext uri="{A12FA001-AC4F-418D-AE19-62706E023703}">
                      <ahyp:hlinkClr val="tx"/>
                    </a:ext>
                  </a:extLst>
                </a:hlinkClick>
              </a:rPr>
              <a:t>r</a:t>
            </a:r>
            <a:r>
              <a:rPr b="1" i="1" lang="en" sz="2300" u="sng">
                <a:solidFill>
                  <a:srgbClr val="F5FF00"/>
                </a:solidFill>
                <a:highlight>
                  <a:srgbClr val="000000"/>
                </a:highlight>
                <a:latin typeface="Comic Sans MS"/>
                <a:ea typeface="Comic Sans MS"/>
                <a:cs typeface="Comic Sans MS"/>
                <a:sym typeface="Comic Sans MS"/>
                <a:hlinkClick r:id="rId16">
                  <a:extLst>
                    <a:ext uri="{A12FA001-AC4F-418D-AE19-62706E023703}">
                      <ahyp:hlinkClr val="tx"/>
                    </a:ext>
                  </a:extLst>
                </a:hlinkClick>
              </a:rPr>
              <a:t>i</a:t>
            </a:r>
            <a:r>
              <a:rPr b="1" i="1" lang="en" sz="2300" u="sng">
                <a:solidFill>
                  <a:srgbClr val="71FF00"/>
                </a:solidFill>
                <a:highlight>
                  <a:srgbClr val="000000"/>
                </a:highlight>
                <a:latin typeface="Comic Sans MS"/>
                <a:ea typeface="Comic Sans MS"/>
                <a:cs typeface="Comic Sans MS"/>
                <a:sym typeface="Comic Sans MS"/>
                <a:hlinkClick r:id="rId17">
                  <a:extLst>
                    <a:ext uri="{A12FA001-AC4F-418D-AE19-62706E023703}">
                      <ahyp:hlinkClr val="tx"/>
                    </a:ext>
                  </a:extLst>
                </a:hlinkClick>
              </a:rPr>
              <a:t>d</a:t>
            </a:r>
            <a:r>
              <a:rPr b="1" i="1" lang="en" sz="2300" u="sng">
                <a:solidFill>
                  <a:srgbClr val="00FF12"/>
                </a:solidFill>
                <a:highlight>
                  <a:srgbClr val="000000"/>
                </a:highlight>
                <a:latin typeface="Comic Sans MS"/>
                <a:ea typeface="Comic Sans MS"/>
                <a:cs typeface="Comic Sans MS"/>
                <a:sym typeface="Comic Sans MS"/>
                <a:hlinkClick r:id="rId18">
                  <a:extLst>
                    <a:ext uri="{A12FA001-AC4F-418D-AE19-62706E023703}">
                      <ahyp:hlinkClr val="tx"/>
                    </a:ext>
                  </a:extLst>
                </a:hlinkClick>
              </a:rPr>
              <a:t>e</a:t>
            </a:r>
            <a:r>
              <a:rPr b="1" i="1" lang="en" sz="2300" u="sng">
                <a:solidFill>
                  <a:srgbClr val="00FF96"/>
                </a:solidFill>
                <a:highlight>
                  <a:srgbClr val="000000"/>
                </a:highlight>
                <a:latin typeface="Comic Sans MS"/>
                <a:ea typeface="Comic Sans MS"/>
                <a:cs typeface="Comic Sans MS"/>
                <a:sym typeface="Comic Sans MS"/>
                <a:hlinkClick r:id="rId19">
                  <a:extLst>
                    <a:ext uri="{A12FA001-AC4F-418D-AE19-62706E023703}">
                      <ahyp:hlinkClr val="tx"/>
                    </a:ext>
                  </a:extLst>
                </a:hlinkClick>
              </a:rPr>
              <a:t> </a:t>
            </a:r>
            <a:r>
              <a:rPr b="1" i="1" lang="en" sz="2300" u="sng">
                <a:solidFill>
                  <a:srgbClr val="00E3FF"/>
                </a:solidFill>
                <a:highlight>
                  <a:srgbClr val="000000"/>
                </a:highlight>
                <a:latin typeface="Comic Sans MS"/>
                <a:ea typeface="Comic Sans MS"/>
                <a:cs typeface="Comic Sans MS"/>
                <a:sym typeface="Comic Sans MS"/>
                <a:hlinkClick r:id="rId20">
                  <a:extLst>
                    <a:ext uri="{A12FA001-AC4F-418D-AE19-62706E023703}">
                      <ahyp:hlinkClr val="tx"/>
                    </a:ext>
                  </a:extLst>
                </a:hlinkClick>
              </a:rPr>
              <a:t>F</a:t>
            </a:r>
            <a:r>
              <a:rPr b="1" i="1" lang="en" sz="2300" u="sng">
                <a:solidFill>
                  <a:srgbClr val="005FFF"/>
                </a:solidFill>
                <a:highlight>
                  <a:srgbClr val="000000"/>
                </a:highlight>
                <a:latin typeface="Comic Sans MS"/>
                <a:ea typeface="Comic Sans MS"/>
                <a:cs typeface="Comic Sans MS"/>
                <a:sym typeface="Comic Sans MS"/>
                <a:hlinkClick r:id="rId21">
                  <a:extLst>
                    <a:ext uri="{A12FA001-AC4F-418D-AE19-62706E023703}">
                      <ahyp:hlinkClr val="tx"/>
                    </a:ext>
                  </a:extLst>
                </a:hlinkClick>
              </a:rPr>
              <a:t>l</a:t>
            </a:r>
            <a:r>
              <a:rPr b="1" i="1" lang="en" sz="2300" u="sng">
                <a:solidFill>
                  <a:srgbClr val="2500FF"/>
                </a:solidFill>
                <a:highlight>
                  <a:srgbClr val="000000"/>
                </a:highlight>
                <a:latin typeface="Comic Sans MS"/>
                <a:ea typeface="Comic Sans MS"/>
                <a:cs typeface="Comic Sans MS"/>
                <a:sym typeface="Comic Sans MS"/>
                <a:hlinkClick r:id="rId22">
                  <a:extLst>
                    <a:ext uri="{A12FA001-AC4F-418D-AE19-62706E023703}">
                      <ahyp:hlinkClr val="tx"/>
                    </a:ext>
                  </a:extLst>
                </a:hlinkClick>
              </a:rPr>
              <a:t>a</a:t>
            </a:r>
            <a:r>
              <a:rPr b="1" i="1" lang="en" sz="2300" u="sng">
                <a:solidFill>
                  <a:srgbClr val="A900FF"/>
                </a:solidFill>
                <a:highlight>
                  <a:srgbClr val="000000"/>
                </a:highlight>
                <a:latin typeface="Comic Sans MS"/>
                <a:ea typeface="Comic Sans MS"/>
                <a:cs typeface="Comic Sans MS"/>
                <a:sym typeface="Comic Sans MS"/>
                <a:hlinkClick r:id="rId23">
                  <a:extLst>
                    <a:ext uri="{A12FA001-AC4F-418D-AE19-62706E023703}">
                      <ahyp:hlinkClr val="tx"/>
                    </a:ext>
                  </a:extLst>
                </a:hlinkClick>
              </a:rPr>
              <a:t>g</a:t>
            </a:r>
            <a:r>
              <a:rPr b="1" i="1" lang="en" sz="2300" u="sng">
                <a:solidFill>
                  <a:srgbClr val="FF00D0"/>
                </a:solidFill>
                <a:highlight>
                  <a:srgbClr val="000000"/>
                </a:highlight>
                <a:latin typeface="Comic Sans MS"/>
                <a:ea typeface="Comic Sans MS"/>
                <a:cs typeface="Comic Sans MS"/>
                <a:sym typeface="Comic Sans MS"/>
                <a:hlinkClick r:id="rId24">
                  <a:extLst>
                    <a:ext uri="{A12FA001-AC4F-418D-AE19-62706E023703}">
                      <ahyp:hlinkClr val="tx"/>
                    </a:ext>
                  </a:extLst>
                </a:hlinkClick>
              </a:rPr>
              <a:t>s</a:t>
            </a:r>
            <a:endParaRPr b="1" i="1" sz="2300">
              <a:solidFill>
                <a:srgbClr val="FF004C"/>
              </a:solidFill>
              <a:highlight>
                <a:srgbClr val="000000"/>
              </a:highlight>
              <a:latin typeface="Comic Sans MS"/>
              <a:ea typeface="Comic Sans MS"/>
              <a:cs typeface="Comic Sans MS"/>
              <a:sym typeface="Comic Sans MS"/>
            </a:endParaRPr>
          </a:p>
        </p:txBody>
      </p:sp>
      <p:pic>
        <p:nvPicPr>
          <p:cNvPr id="467" name="Google Shape;467;p80"/>
          <p:cNvPicPr preferRelativeResize="0"/>
          <p:nvPr/>
        </p:nvPicPr>
        <p:blipFill>
          <a:blip r:embed="rId25">
            <a:alphaModFix/>
          </a:blip>
          <a:stretch>
            <a:fillRect/>
          </a:stretch>
        </p:blipFill>
        <p:spPr>
          <a:xfrm>
            <a:off x="152400" y="1195650"/>
            <a:ext cx="2397225" cy="2397225"/>
          </a:xfrm>
          <a:prstGeom prst="rect">
            <a:avLst/>
          </a:prstGeom>
          <a:noFill/>
          <a:ln>
            <a:noFill/>
          </a:ln>
        </p:spPr>
      </p:pic>
      <p:pic>
        <p:nvPicPr>
          <p:cNvPr id="468" name="Google Shape;468;p80"/>
          <p:cNvPicPr preferRelativeResize="0"/>
          <p:nvPr/>
        </p:nvPicPr>
        <p:blipFill>
          <a:blip r:embed="rId25">
            <a:alphaModFix/>
          </a:blip>
          <a:stretch>
            <a:fillRect/>
          </a:stretch>
        </p:blipFill>
        <p:spPr>
          <a:xfrm>
            <a:off x="6594375" y="1195650"/>
            <a:ext cx="2397225" cy="2397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472" name="Shape 472"/>
        <p:cNvGrpSpPr/>
        <p:nvPr/>
      </p:nvGrpSpPr>
      <p:grpSpPr>
        <a:xfrm>
          <a:off x="0" y="0"/>
          <a:ext cx="0" cy="0"/>
          <a:chOff x="0" y="0"/>
          <a:chExt cx="0" cy="0"/>
        </a:xfrm>
      </p:grpSpPr>
      <p:pic>
        <p:nvPicPr>
          <p:cNvPr id="473" name="Google Shape;473;p81"/>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474" name="Google Shape;474;p81"/>
          <p:cNvSpPr txBox="1"/>
          <p:nvPr/>
        </p:nvSpPr>
        <p:spPr>
          <a:xfrm>
            <a:off x="73650" y="1076100"/>
            <a:ext cx="9070500" cy="3440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Put a finger down if…</a:t>
            </a:r>
            <a:endParaRPr sz="21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a:t>
            </a:r>
            <a:r>
              <a:rPr lang="en" sz="1800">
                <a:solidFill>
                  <a:schemeClr val="dk1"/>
                </a:solidFill>
                <a:latin typeface="Montserrat"/>
                <a:ea typeface="Montserrat"/>
                <a:cs typeface="Montserrat"/>
                <a:sym typeface="Montserrat"/>
              </a:rPr>
              <a:t>ou said, “</a:t>
            </a:r>
            <a:r>
              <a:rPr lang="en" sz="1800">
                <a:solidFill>
                  <a:schemeClr val="dk1"/>
                </a:solidFill>
                <a:latin typeface="Montserrat"/>
                <a:ea typeface="Montserrat"/>
                <a:cs typeface="Montserrat"/>
                <a:sym typeface="Montserrat"/>
              </a:rPr>
              <a:t>This pizza is </a:t>
            </a:r>
            <a:r>
              <a:rPr lang="en" sz="1800" u="sng">
                <a:solidFill>
                  <a:schemeClr val="dk1"/>
                </a:solidFill>
                <a:latin typeface="Montserrat"/>
                <a:ea typeface="Montserrat"/>
                <a:cs typeface="Montserrat"/>
                <a:sym typeface="Montserrat"/>
              </a:rPr>
              <a:t>whole,</a:t>
            </a:r>
            <a:r>
              <a:rPr lang="en" sz="1800">
                <a:solidFill>
                  <a:schemeClr val="dk1"/>
                </a:solidFill>
                <a:latin typeface="Montserrat"/>
                <a:ea typeface="Montserrat"/>
                <a:cs typeface="Montserrat"/>
                <a:sym typeface="Montserrat"/>
              </a:rPr>
              <a:t> and cut into </a:t>
            </a:r>
            <a:r>
              <a:rPr lang="en" sz="1800" u="sng">
                <a:solidFill>
                  <a:schemeClr val="dk1"/>
                </a:solidFill>
                <a:latin typeface="Montserrat"/>
                <a:ea typeface="Montserrat"/>
                <a:cs typeface="Montserrat"/>
                <a:sym typeface="Montserrat"/>
              </a:rPr>
              <a:t>halves/fourths.</a:t>
            </a:r>
            <a:r>
              <a:rPr lang="en" sz="1800">
                <a:solidFill>
                  <a:schemeClr val="dk1"/>
                </a:solidFill>
                <a:latin typeface="Montserrat"/>
                <a:ea typeface="Montserrat"/>
                <a:cs typeface="Montserrat"/>
                <a:sym typeface="Montserrat"/>
              </a:rPr>
              <a:t>”</a:t>
            </a:r>
            <a:endParaRPr sz="1800" u="sng">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You identified fractional units of national flags as </a:t>
            </a:r>
            <a:r>
              <a:rPr lang="en" sz="1800" u="sng">
                <a:solidFill>
                  <a:schemeClr val="dk1"/>
                </a:solidFill>
                <a:latin typeface="Montserrat"/>
                <a:ea typeface="Montserrat"/>
                <a:cs typeface="Montserrat"/>
                <a:sym typeface="Montserrat"/>
              </a:rPr>
              <a:t>halves/thirds/fourths</a:t>
            </a:r>
            <a:r>
              <a:rPr lang="en" sz="1800">
                <a:solidFill>
                  <a:schemeClr val="dk1"/>
                </a:solidFill>
                <a:latin typeface="Montserrat"/>
                <a:ea typeface="Montserrat"/>
                <a:cs typeface="Montserrat"/>
                <a:sym typeface="Montserrat"/>
              </a:rPr>
              <a:t>, and wrote </a:t>
            </a:r>
            <a:r>
              <a:rPr lang="en" sz="1800" u="sng">
                <a:solidFill>
                  <a:schemeClr val="dk1"/>
                </a:solidFill>
                <a:latin typeface="Montserrat"/>
                <a:ea typeface="Montserrat"/>
                <a:cs typeface="Montserrat"/>
                <a:sym typeface="Montserrat"/>
              </a:rPr>
              <a:t>½, ⅓, and ¼</a:t>
            </a:r>
            <a:r>
              <a:rPr lang="en" sz="1800">
                <a:solidFill>
                  <a:schemeClr val="dk1"/>
                </a:solidFill>
                <a:latin typeface="Montserrat"/>
                <a:ea typeface="Montserrat"/>
                <a:cs typeface="Montserrat"/>
                <a:sym typeface="Montserrat"/>
              </a:rPr>
              <a:t> in numerical form for each of the flags’ parts.</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a:t>
            </a:r>
            <a:r>
              <a:rPr lang="en" sz="1800">
                <a:solidFill>
                  <a:schemeClr val="dk1"/>
                </a:solidFill>
                <a:latin typeface="Montserrat"/>
                <a:ea typeface="Montserrat"/>
                <a:cs typeface="Montserrat"/>
                <a:sym typeface="Montserrat"/>
              </a:rPr>
              <a:t>ou were able to see which Pride flags display colors in </a:t>
            </a:r>
            <a:r>
              <a:rPr lang="en" sz="1800" u="sng">
                <a:solidFill>
                  <a:schemeClr val="dk1"/>
                </a:solidFill>
                <a:latin typeface="Montserrat"/>
                <a:ea typeface="Montserrat"/>
                <a:cs typeface="Montserrat"/>
                <a:sym typeface="Montserrat"/>
              </a:rPr>
              <a:t>sixths, sevenths, and eighths</a:t>
            </a:r>
            <a:r>
              <a:rPr lang="en" sz="1800">
                <a:solidFill>
                  <a:schemeClr val="dk1"/>
                </a:solidFill>
                <a:latin typeface="Montserrat"/>
                <a:ea typeface="Montserrat"/>
                <a:cs typeface="Montserrat"/>
                <a:sym typeface="Montserrat"/>
              </a:rPr>
              <a:t>.</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 can name a unit fraction by remembering the </a:t>
            </a:r>
            <a:r>
              <a:rPr lang="en" sz="1800">
                <a:solidFill>
                  <a:schemeClr val="dk1"/>
                </a:solidFill>
                <a:latin typeface="Montserrat"/>
                <a:ea typeface="Montserrat"/>
                <a:cs typeface="Montserrat"/>
                <a:sym typeface="Montserrat"/>
              </a:rPr>
              <a:t>denominator’s</a:t>
            </a:r>
            <a:r>
              <a:rPr lang="en" sz="1800">
                <a:solidFill>
                  <a:schemeClr val="dk1"/>
                </a:solidFill>
                <a:latin typeface="Montserrat"/>
                <a:ea typeface="Montserrat"/>
                <a:cs typeface="Montserrat"/>
                <a:sym typeface="Montserrat"/>
              </a:rPr>
              <a:t> </a:t>
            </a:r>
            <a:r>
              <a:rPr i="1" lang="en" sz="1800">
                <a:solidFill>
                  <a:schemeClr val="dk1"/>
                </a:solidFill>
                <a:latin typeface="Montserrat"/>
                <a:ea typeface="Montserrat"/>
                <a:cs typeface="Montserrat"/>
                <a:sym typeface="Montserrat"/>
              </a:rPr>
              <a:t>ordinal</a:t>
            </a:r>
            <a:r>
              <a:rPr lang="en" sz="1800">
                <a:solidFill>
                  <a:schemeClr val="dk1"/>
                </a:solidFill>
                <a:latin typeface="Montserrat"/>
                <a:ea typeface="Montserrat"/>
                <a:cs typeface="Montserrat"/>
                <a:sym typeface="Montserrat"/>
              </a:rPr>
              <a:t> number.</a:t>
            </a:r>
            <a:endParaRPr sz="1800">
              <a:solidFill>
                <a:schemeClr val="dk1"/>
              </a:solidFill>
              <a:latin typeface="Montserrat"/>
              <a:ea typeface="Montserrat"/>
              <a:cs typeface="Montserrat"/>
              <a:sym typeface="Montserrat"/>
            </a:endParaRPr>
          </a:p>
        </p:txBody>
      </p:sp>
      <p:sp>
        <p:nvSpPr>
          <p:cNvPr id="475" name="Google Shape;475;p81"/>
          <p:cNvSpPr txBox="1"/>
          <p:nvPr>
            <p:ph idx="4294967295" type="title"/>
          </p:nvPr>
        </p:nvSpPr>
        <p:spPr>
          <a:xfrm>
            <a:off x="311700" y="74250"/>
            <a:ext cx="8520600" cy="8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 in</a:t>
            </a:r>
            <a:r>
              <a:rPr lang="en"/>
              <a:t> “Put a finger down”</a:t>
            </a:r>
            <a:endParaRPr/>
          </a:p>
          <a:p>
            <a:pPr indent="0" lvl="0" marL="0" rtl="0" algn="ctr">
              <a:spcBef>
                <a:spcPts val="0"/>
              </a:spcBef>
              <a:spcAft>
                <a:spcPts val="0"/>
              </a:spcAft>
              <a:buNone/>
            </a:pPr>
            <a:r>
              <a:rPr lang="en" sz="2688"/>
              <a:t>Objective #1 I can recognize fractional units of a whole</a:t>
            </a:r>
            <a:endParaRPr sz="2688"/>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479" name="Shape 479"/>
        <p:cNvGrpSpPr/>
        <p:nvPr/>
      </p:nvGrpSpPr>
      <p:grpSpPr>
        <a:xfrm>
          <a:off x="0" y="0"/>
          <a:ext cx="0" cy="0"/>
          <a:chOff x="0" y="0"/>
          <a:chExt cx="0" cy="0"/>
        </a:xfrm>
      </p:grpSpPr>
      <p:sp>
        <p:nvSpPr>
          <p:cNvPr id="480" name="Google Shape;480;p82"/>
          <p:cNvSpPr txBox="1"/>
          <p:nvPr/>
        </p:nvSpPr>
        <p:spPr>
          <a:xfrm>
            <a:off x="549750" y="1809300"/>
            <a:ext cx="8044500" cy="1108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400">
                <a:solidFill>
                  <a:schemeClr val="dk1"/>
                </a:solidFill>
                <a:latin typeface="Montserrat"/>
                <a:ea typeface="Montserrat"/>
                <a:cs typeface="Montserrat"/>
                <a:sym typeface="Montserrat"/>
              </a:rPr>
              <a:t>I can</a:t>
            </a:r>
            <a:r>
              <a:rPr b="1" lang="en" sz="2400">
                <a:solidFill>
                  <a:schemeClr val="dk1"/>
                </a:solidFill>
                <a:latin typeface="Montserrat"/>
                <a:ea typeface="Montserrat"/>
                <a:cs typeface="Montserrat"/>
                <a:sym typeface="Montserrat"/>
              </a:rPr>
              <a:t> </a:t>
            </a:r>
            <a:r>
              <a:rPr lang="en" sz="2400" u="sng">
                <a:solidFill>
                  <a:schemeClr val="dk1"/>
                </a:solidFill>
                <a:latin typeface="Montserrat"/>
                <a:ea typeface="Montserrat"/>
                <a:cs typeface="Montserrat"/>
                <a:sym typeface="Montserrat"/>
              </a:rPr>
              <a:t>partition</a:t>
            </a:r>
            <a:r>
              <a:rPr b="1" lang="en" sz="2400">
                <a:solidFill>
                  <a:schemeClr val="dk1"/>
                </a:solidFill>
                <a:latin typeface="Montserrat"/>
                <a:ea typeface="Montserrat"/>
                <a:cs typeface="Montserrat"/>
                <a:sym typeface="Montserrat"/>
              </a:rPr>
              <a:t> </a:t>
            </a:r>
            <a:r>
              <a:rPr lang="en" sz="2400">
                <a:solidFill>
                  <a:schemeClr val="dk1"/>
                </a:solidFill>
                <a:latin typeface="Montserrat"/>
                <a:ea typeface="Montserrat"/>
                <a:cs typeface="Montserrat"/>
                <a:sym typeface="Montserrat"/>
              </a:rPr>
              <a:t>a shape or number into 1-8 equal parts to create fractional units</a:t>
            </a:r>
            <a:endParaRPr sz="2400">
              <a:solidFill>
                <a:schemeClr val="dk1"/>
              </a:solidFill>
              <a:latin typeface="Montserrat"/>
              <a:ea typeface="Montserrat"/>
              <a:cs typeface="Montserrat"/>
              <a:sym typeface="Montserrat"/>
            </a:endParaRPr>
          </a:p>
        </p:txBody>
      </p:sp>
      <p:sp>
        <p:nvSpPr>
          <p:cNvPr id="481" name="Google Shape;481;p82"/>
          <p:cNvSpPr txBox="1"/>
          <p:nvPr>
            <p:ph idx="4294967295" type="title"/>
          </p:nvPr>
        </p:nvSpPr>
        <p:spPr>
          <a:xfrm>
            <a:off x="311700" y="302850"/>
            <a:ext cx="8520600" cy="925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#2</a:t>
            </a:r>
            <a:r>
              <a:rPr lang="en"/>
              <a:t>: </a:t>
            </a:r>
            <a:endParaRPr/>
          </a:p>
          <a:p>
            <a:pPr indent="0" lvl="0" marL="0" rtl="0" algn="ctr">
              <a:spcBef>
                <a:spcPts val="0"/>
              </a:spcBef>
              <a:spcAft>
                <a:spcPts val="0"/>
              </a:spcAft>
              <a:buNone/>
            </a:pPr>
            <a:r>
              <a:rPr lang="en"/>
              <a:t>I can model </a:t>
            </a:r>
            <a:r>
              <a:rPr lang="en"/>
              <a:t>fractions</a:t>
            </a:r>
            <a:endParaRPr/>
          </a:p>
        </p:txBody>
      </p:sp>
      <p:sp>
        <p:nvSpPr>
          <p:cNvPr id="482" name="Google Shape;482;p82"/>
          <p:cNvSpPr txBox="1"/>
          <p:nvPr/>
        </p:nvSpPr>
        <p:spPr>
          <a:xfrm>
            <a:off x="5187000" y="4720750"/>
            <a:ext cx="3957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9900"/>
                </a:solidFill>
                <a:latin typeface="Varela Round"/>
                <a:ea typeface="Varela Round"/>
                <a:cs typeface="Varela Round"/>
                <a:sym typeface="Varela Round"/>
              </a:rPr>
              <a:t>Clarify objectives, ask questions</a:t>
            </a:r>
            <a:endParaRPr b="1" sz="1800">
              <a:solidFill>
                <a:srgbClr val="FF9900"/>
              </a:solidFill>
              <a:latin typeface="Varela Round"/>
              <a:ea typeface="Varela Round"/>
              <a:cs typeface="Varela Round"/>
              <a:sym typeface="Varela Rou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486" name="Shape 486"/>
        <p:cNvGrpSpPr/>
        <p:nvPr/>
      </p:nvGrpSpPr>
      <p:grpSpPr>
        <a:xfrm>
          <a:off x="0" y="0"/>
          <a:ext cx="0" cy="0"/>
          <a:chOff x="0" y="0"/>
          <a:chExt cx="0" cy="0"/>
        </a:xfrm>
      </p:grpSpPr>
      <p:sp>
        <p:nvSpPr>
          <p:cNvPr id="487" name="Google Shape;487;p83">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3"/>
          <p:cNvSpPr txBox="1"/>
          <p:nvPr>
            <p:ph idx="4294967295" type="title"/>
          </p:nvPr>
        </p:nvSpPr>
        <p:spPr>
          <a:xfrm>
            <a:off x="311700" y="74250"/>
            <a:ext cx="8520600" cy="6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a:t>
            </a:r>
            <a:r>
              <a:rPr lang="en" sz="2520">
                <a:latin typeface="Luckiest Guy"/>
                <a:ea typeface="Luckiest Guy"/>
                <a:cs typeface="Luckiest Guy"/>
                <a:sym typeface="Luckiest Guy"/>
              </a:rPr>
              <a:t>earn &amp; Try</a:t>
            </a:r>
            <a:r>
              <a:rPr lang="en" sz="2520"/>
              <a:t>:</a:t>
            </a:r>
            <a:r>
              <a:rPr lang="en" sz="2520">
                <a:latin typeface="Montserrat"/>
                <a:ea typeface="Montserrat"/>
                <a:cs typeface="Montserrat"/>
                <a:sym typeface="Montserrat"/>
              </a:rPr>
              <a:t> </a:t>
            </a:r>
            <a:r>
              <a:rPr lang="en" sz="2220"/>
              <a:t>To partition a shape into equal parts</a:t>
            </a:r>
            <a:endParaRPr sz="2220"/>
          </a:p>
        </p:txBody>
      </p:sp>
      <p:sp>
        <p:nvSpPr>
          <p:cNvPr id="489" name="Google Shape;489;p83"/>
          <p:cNvSpPr/>
          <p:nvPr/>
        </p:nvSpPr>
        <p:spPr>
          <a:xfrm>
            <a:off x="7142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83"/>
          <p:cNvSpPr/>
          <p:nvPr/>
        </p:nvSpPr>
        <p:spPr>
          <a:xfrm>
            <a:off x="34574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83"/>
          <p:cNvSpPr/>
          <p:nvPr/>
        </p:nvSpPr>
        <p:spPr>
          <a:xfrm>
            <a:off x="6200675" y="1582063"/>
            <a:ext cx="2195400" cy="14610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83"/>
          <p:cNvGrpSpPr/>
          <p:nvPr/>
        </p:nvGrpSpPr>
        <p:grpSpPr>
          <a:xfrm>
            <a:off x="1474925" y="3276025"/>
            <a:ext cx="674100" cy="808200"/>
            <a:chOff x="1474925" y="3276025"/>
            <a:chExt cx="674100" cy="808200"/>
          </a:xfrm>
        </p:grpSpPr>
        <p:sp>
          <p:nvSpPr>
            <p:cNvPr id="493" name="Google Shape;493;p83"/>
            <p:cNvSpPr/>
            <p:nvPr/>
          </p:nvSpPr>
          <p:spPr>
            <a:xfrm>
              <a:off x="14749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83"/>
            <p:cNvSpPr/>
            <p:nvPr/>
          </p:nvSpPr>
          <p:spPr>
            <a:xfrm>
              <a:off x="16918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3"/>
            <p:cNvSpPr txBox="1"/>
            <p:nvPr/>
          </p:nvSpPr>
          <p:spPr>
            <a:xfrm>
              <a:off x="15421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496" name="Google Shape;496;p83"/>
            <p:cNvSpPr/>
            <p:nvPr/>
          </p:nvSpPr>
          <p:spPr>
            <a:xfrm>
              <a:off x="16918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83"/>
          <p:cNvGrpSpPr/>
          <p:nvPr/>
        </p:nvGrpSpPr>
        <p:grpSpPr>
          <a:xfrm>
            <a:off x="4218125" y="3276025"/>
            <a:ext cx="674100" cy="808200"/>
            <a:chOff x="4751525" y="3276025"/>
            <a:chExt cx="674100" cy="808200"/>
          </a:xfrm>
        </p:grpSpPr>
        <p:sp>
          <p:nvSpPr>
            <p:cNvPr id="498" name="Google Shape;498;p83"/>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p83"/>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3"/>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501" name="Google Shape;501;p83"/>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83"/>
          <p:cNvGrpSpPr/>
          <p:nvPr/>
        </p:nvGrpSpPr>
        <p:grpSpPr>
          <a:xfrm>
            <a:off x="6961325" y="3276025"/>
            <a:ext cx="674100" cy="808200"/>
            <a:chOff x="4751525" y="3276025"/>
            <a:chExt cx="674100" cy="808200"/>
          </a:xfrm>
        </p:grpSpPr>
        <p:sp>
          <p:nvSpPr>
            <p:cNvPr id="503" name="Google Shape;503;p83"/>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04" name="Google Shape;504;p83"/>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3"/>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506" name="Google Shape;506;p83"/>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177EE"/>
            </a:gs>
            <a:gs pos="100000">
              <a:srgbClr val="113D8A"/>
            </a:gs>
          </a:gsLst>
          <a:path path="circle">
            <a:fillToRect b="50%" l="50%" r="50%" t="50%"/>
          </a:path>
          <a:tileRect/>
        </a:gradFill>
      </p:bgPr>
    </p:bg>
    <p:spTree>
      <p:nvGrpSpPr>
        <p:cNvPr id="510" name="Shape 510"/>
        <p:cNvGrpSpPr/>
        <p:nvPr/>
      </p:nvGrpSpPr>
      <p:grpSpPr>
        <a:xfrm>
          <a:off x="0" y="0"/>
          <a:ext cx="0" cy="0"/>
          <a:chOff x="0" y="0"/>
          <a:chExt cx="0" cy="0"/>
        </a:xfrm>
      </p:grpSpPr>
      <p:sp>
        <p:nvSpPr>
          <p:cNvPr id="511" name="Google Shape;511;p84">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4"/>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Notice + Wonder</a:t>
            </a:r>
            <a:r>
              <a:rPr lang="en" sz="2520"/>
              <a:t>: What are the odds?</a:t>
            </a:r>
            <a:endParaRPr sz="2220"/>
          </a:p>
        </p:txBody>
      </p:sp>
      <p:sp>
        <p:nvSpPr>
          <p:cNvPr id="513" name="Google Shape;513;p84"/>
          <p:cNvSpPr txBox="1"/>
          <p:nvPr>
            <p:ph idx="4294967295" type="title"/>
          </p:nvPr>
        </p:nvSpPr>
        <p:spPr>
          <a:xfrm>
            <a:off x="377250" y="717100"/>
            <a:ext cx="8389500" cy="405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View: </a:t>
            </a:r>
            <a:r>
              <a:rPr b="1" lang="en" sz="2200" u="sng">
                <a:solidFill>
                  <a:srgbClr val="00FF00"/>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00FF00"/>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2200">
                <a:solidFill>
                  <a:srgbClr val="FFFFFF"/>
                </a:solidFill>
                <a:latin typeface="Montserrat"/>
                <a:ea typeface="Montserrat"/>
                <a:cs typeface="Montserrat"/>
                <a:sym typeface="Montserrat"/>
              </a:rPr>
              <a:t>Discuss some things you notice about this infographic:</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Where do you see fractions?</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does this make you think about?</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 you wonder about?</a:t>
            </a:r>
            <a:endParaRPr sz="2200">
              <a:solidFill>
                <a:srgbClr val="FFFFFF"/>
              </a:solidFill>
              <a:latin typeface="Montserrat"/>
              <a:ea typeface="Montserrat"/>
              <a:cs typeface="Montserrat"/>
              <a:sym typeface="Montserrat"/>
            </a:endParaRPr>
          </a:p>
        </p:txBody>
      </p:sp>
      <p:pic>
        <p:nvPicPr>
          <p:cNvPr id="514" name="Google Shape;514;p84"/>
          <p:cNvPicPr preferRelativeResize="0"/>
          <p:nvPr/>
        </p:nvPicPr>
        <p:blipFill>
          <a:blip r:embed="rId5">
            <a:alphaModFix/>
          </a:blip>
          <a:stretch>
            <a:fillRect/>
          </a:stretch>
        </p:blipFill>
        <p:spPr>
          <a:xfrm>
            <a:off x="3715787" y="1288925"/>
            <a:ext cx="1712426" cy="1712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518" name="Shape 518"/>
        <p:cNvGrpSpPr/>
        <p:nvPr/>
      </p:nvGrpSpPr>
      <p:grpSpPr>
        <a:xfrm>
          <a:off x="0" y="0"/>
          <a:ext cx="0" cy="0"/>
          <a:chOff x="0" y="0"/>
          <a:chExt cx="0" cy="0"/>
        </a:xfrm>
      </p:grpSpPr>
      <p:sp>
        <p:nvSpPr>
          <p:cNvPr id="519" name="Google Shape;519;p85">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n this video I demonstrate how to calculate a fraction of a number in 3 different stages of learning. First I begin with demonstrating a concrete method that can be used in class before progressing to finding the fraction of a number using just pictures. After this skill has been consolidated, students should be ready to try finding the fraction of a number using just a pen and paper.&#10;&#10;All of what you see in this video is based on the Key Stage 2 curriculum for Maths.&#10;&#10;For more free Maths videos aimed at the KS2 curriculum of England then subscribe to the number one channel on YouTube by clicking the subscribe button using this link: https://www.youtube.com/themathsmanuk" id="520" name="Google Shape;520;p85" title="Find the fraction of a number in 3 easy steps!">
            <a:hlinkClick r:id="rId4"/>
          </p:cNvPr>
          <p:cNvPicPr preferRelativeResize="0"/>
          <p:nvPr/>
        </p:nvPicPr>
        <p:blipFill>
          <a:blip r:embed="rId5">
            <a:alphaModFix/>
          </a:blip>
          <a:stretch>
            <a:fillRect/>
          </a:stretch>
        </p:blipFill>
        <p:spPr>
          <a:xfrm>
            <a:off x="4202533" y="1232850"/>
            <a:ext cx="4548934" cy="3411700"/>
          </a:xfrm>
          <a:prstGeom prst="rect">
            <a:avLst/>
          </a:prstGeom>
          <a:noFill/>
          <a:ln>
            <a:noFill/>
          </a:ln>
        </p:spPr>
      </p:pic>
      <p:sp>
        <p:nvSpPr>
          <p:cNvPr id="521" name="Google Shape;521;p85"/>
          <p:cNvSpPr txBox="1"/>
          <p:nvPr>
            <p:ph idx="4294967295" type="title"/>
          </p:nvPr>
        </p:nvSpPr>
        <p:spPr>
          <a:xfrm>
            <a:off x="591300" y="717100"/>
            <a:ext cx="7961400" cy="6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Steps</a:t>
            </a:r>
            <a:r>
              <a:rPr lang="en" sz="2200">
                <a:latin typeface="Montserrat"/>
                <a:ea typeface="Montserrat"/>
                <a:cs typeface="Montserrat"/>
                <a:sym typeface="Montserrat"/>
              </a:rPr>
              <a:t>: Draw a partitioned shape and place counters</a:t>
            </a:r>
            <a:endParaRPr sz="2200">
              <a:latin typeface="Montserrat"/>
              <a:ea typeface="Montserrat"/>
              <a:cs typeface="Montserrat"/>
              <a:sym typeface="Montserrat"/>
            </a:endParaRPr>
          </a:p>
        </p:txBody>
      </p:sp>
      <p:sp>
        <p:nvSpPr>
          <p:cNvPr id="522" name="Google Shape;522;p85"/>
          <p:cNvSpPr txBox="1"/>
          <p:nvPr>
            <p:ph idx="4294967295" type="title"/>
          </p:nvPr>
        </p:nvSpPr>
        <p:spPr>
          <a:xfrm>
            <a:off x="311700" y="74250"/>
            <a:ext cx="8520600" cy="6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pic>
        <p:nvPicPr>
          <p:cNvPr id="523" name="Google Shape;523;p85"/>
          <p:cNvPicPr preferRelativeResize="0"/>
          <p:nvPr/>
        </p:nvPicPr>
        <p:blipFill>
          <a:blip r:embed="rId6">
            <a:alphaModFix/>
          </a:blip>
          <a:stretch>
            <a:fillRect/>
          </a:stretch>
        </p:blipFill>
        <p:spPr>
          <a:xfrm>
            <a:off x="730775" y="1501137"/>
            <a:ext cx="2875126" cy="2875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882C7">
                <a:alpha val="57647"/>
              </a:srgbClr>
            </a:gs>
            <a:gs pos="100000">
              <a:srgbClr val="C80477"/>
            </a:gs>
          </a:gsLst>
          <a:path path="circle">
            <a:fillToRect b="50%" l="50%" r="50%" t="50%"/>
          </a:path>
          <a:tileRect/>
        </a:gradFill>
      </p:bgPr>
    </p:bg>
    <p:spTree>
      <p:nvGrpSpPr>
        <p:cNvPr id="185" name="Shape 185"/>
        <p:cNvGrpSpPr/>
        <p:nvPr/>
      </p:nvGrpSpPr>
      <p:grpSpPr>
        <a:xfrm>
          <a:off x="0" y="0"/>
          <a:ext cx="0" cy="0"/>
          <a:chOff x="0" y="0"/>
          <a:chExt cx="0" cy="0"/>
        </a:xfrm>
      </p:grpSpPr>
      <p:sp>
        <p:nvSpPr>
          <p:cNvPr id="186" name="Google Shape;186;p59"/>
          <p:cNvSpPr txBox="1"/>
          <p:nvPr/>
        </p:nvSpPr>
        <p:spPr>
          <a:xfrm>
            <a:off x="5502400" y="4720750"/>
            <a:ext cx="3641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40E94"/>
                </a:solidFill>
                <a:latin typeface="Varela Round"/>
                <a:ea typeface="Varela Round"/>
                <a:cs typeface="Varela Round"/>
                <a:sym typeface="Varela Round"/>
              </a:rPr>
              <a:t>Review these concepts if necessary</a:t>
            </a:r>
            <a:endParaRPr b="1" sz="1600">
              <a:solidFill>
                <a:srgbClr val="F40E94"/>
              </a:solidFill>
              <a:latin typeface="Varela Round"/>
              <a:ea typeface="Varela Round"/>
              <a:cs typeface="Varela Round"/>
              <a:sym typeface="Varela Round"/>
            </a:endParaRPr>
          </a:p>
        </p:txBody>
      </p:sp>
      <p:graphicFrame>
        <p:nvGraphicFramePr>
          <p:cNvPr id="187" name="Google Shape;187;p59"/>
          <p:cNvGraphicFramePr/>
          <p:nvPr/>
        </p:nvGraphicFramePr>
        <p:xfrm>
          <a:off x="444775" y="692675"/>
          <a:ext cx="3000000" cy="3000000"/>
        </p:xfrm>
        <a:graphic>
          <a:graphicData uri="http://schemas.openxmlformats.org/drawingml/2006/table">
            <a:tbl>
              <a:tblPr>
                <a:noFill/>
                <a:tableStyleId>{8077228F-D48C-45DA-ADDB-C0FE78F7CEBF}</a:tableStyleId>
              </a:tblPr>
              <a:tblGrid>
                <a:gridCol w="1204325"/>
                <a:gridCol w="1057550"/>
                <a:gridCol w="1061825"/>
                <a:gridCol w="1426850"/>
                <a:gridCol w="1429100"/>
                <a:gridCol w="992650"/>
                <a:gridCol w="1165800"/>
              </a:tblGrid>
              <a:tr h="573450">
                <a:tc>
                  <a:txBody>
                    <a:bodyPr/>
                    <a:lstStyle/>
                    <a:p>
                      <a:pPr indent="0" lvl="0" marL="0" rtl="0" algn="ctr">
                        <a:spcBef>
                          <a:spcPts val="0"/>
                        </a:spcBef>
                        <a:spcAft>
                          <a:spcPts val="0"/>
                        </a:spcAft>
                        <a:buNone/>
                      </a:pPr>
                      <a:r>
                        <a:rPr b="1" lang="en" sz="1200">
                          <a:solidFill>
                            <a:srgbClr val="FF00DD"/>
                          </a:solidFill>
                        </a:rPr>
                        <a:t>SKILL / KNOWLEDGE</a:t>
                      </a:r>
                      <a:endParaRPr sz="12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4D4D4D"/>
                        </a:gs>
                        <a:gs pos="100000">
                          <a:srgbClr val="000000"/>
                        </a:gs>
                      </a:gsLst>
                      <a:path path="circle">
                        <a:fillToRect b="50%" l="50%" r="50%" t="50%"/>
                      </a:path>
                      <a:tileRect/>
                    </a:gradFill>
                  </a:tcPr>
                </a:tc>
                <a:tc gridSpan="2">
                  <a:txBody>
                    <a:bodyPr/>
                    <a:lstStyle/>
                    <a:p>
                      <a:pPr indent="0" lvl="0" marL="0" rtl="0" algn="l">
                        <a:spcBef>
                          <a:spcPts val="0"/>
                        </a:spcBef>
                        <a:spcAft>
                          <a:spcPts val="0"/>
                        </a:spcAft>
                        <a:buNone/>
                      </a:pPr>
                      <a:r>
                        <a:rPr lang="en" sz="1200"/>
                        <a:t>Use less than and greater than symbols: &lt;, &gt;</a:t>
                      </a:r>
                      <a:endParaRPr sz="12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hMerge="1"/>
                <a:tc gridSpan="2">
                  <a:txBody>
                    <a:bodyPr/>
                    <a:lstStyle/>
                    <a:p>
                      <a:pPr indent="0" lvl="0" marL="0" rtl="0" algn="l">
                        <a:spcBef>
                          <a:spcPts val="0"/>
                        </a:spcBef>
                        <a:spcAft>
                          <a:spcPts val="0"/>
                        </a:spcAft>
                        <a:buNone/>
                      </a:pPr>
                      <a:r>
                        <a:rPr lang="en" sz="1200"/>
                        <a:t>Identify and create squares, rectangles, and circles</a:t>
                      </a:r>
                      <a:endParaRPr sz="12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hMerge="1"/>
                <a:tc gridSpan="2">
                  <a:txBody>
                    <a:bodyPr/>
                    <a:lstStyle/>
                    <a:p>
                      <a:pPr indent="0" lvl="0" marL="0" rtl="0" algn="l">
                        <a:spcBef>
                          <a:spcPts val="0"/>
                        </a:spcBef>
                        <a:spcAft>
                          <a:spcPts val="0"/>
                        </a:spcAft>
                        <a:buNone/>
                      </a:pPr>
                      <a:r>
                        <a:rPr lang="en" sz="1200"/>
                        <a:t>Know place values of ones and tens</a:t>
                      </a:r>
                      <a:endParaRPr sz="12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hMerge="1"/>
              </a:tr>
              <a:tr h="1223850">
                <a:tc>
                  <a:txBody>
                    <a:bodyPr/>
                    <a:lstStyle/>
                    <a:p>
                      <a:pPr indent="0" lvl="0" marL="0" rtl="0" algn="ctr">
                        <a:spcBef>
                          <a:spcPts val="0"/>
                        </a:spcBef>
                        <a:spcAft>
                          <a:spcPts val="0"/>
                        </a:spcAft>
                        <a:buNone/>
                      </a:pPr>
                      <a:r>
                        <a:rPr b="1" lang="en" sz="1500">
                          <a:solidFill>
                            <a:srgbClr val="FF00DD"/>
                          </a:solidFill>
                        </a:rPr>
                        <a:t>LESSON</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4D4D4D"/>
                        </a:gs>
                        <a:gs pos="100000">
                          <a:srgbClr val="000000"/>
                        </a:gs>
                      </a:gsLst>
                      <a:path path="circle">
                        <a:fillToRect b="50%" l="50%" r="50%" t="50%"/>
                      </a:path>
                      <a:tileRect/>
                    </a:gradFill>
                  </a:tcPr>
                </a:tc>
                <a:tc>
                  <a:txBody>
                    <a:bodyPr/>
                    <a:lstStyle/>
                    <a:p>
                      <a:pPr indent="0" lvl="0" marL="0" rtl="0" algn="l">
                        <a:spcBef>
                          <a:spcPts val="0"/>
                        </a:spcBef>
                        <a:spcAft>
                          <a:spcPts val="0"/>
                        </a:spcAft>
                        <a:buNone/>
                      </a:pPr>
                      <a:r>
                        <a:rPr lang="en" sz="1000"/>
                        <a:t>Watch:</a:t>
                      </a:r>
                      <a:endParaRPr sz="1000"/>
                    </a:p>
                    <a:p>
                      <a:pPr indent="0" lvl="0" marL="0" rtl="0" algn="l">
                        <a:spcBef>
                          <a:spcPts val="0"/>
                        </a:spcBef>
                        <a:spcAft>
                          <a:spcPts val="0"/>
                        </a:spcAft>
                        <a:buNone/>
                      </a:pPr>
                      <a:r>
                        <a:rPr lang="en" sz="1200" u="sng">
                          <a:solidFill>
                            <a:srgbClr val="408C19"/>
                          </a:solidFill>
                          <a:hlinkClick r:id="rId3">
                            <a:extLst>
                              <a:ext uri="{A12FA001-AC4F-418D-AE19-62706E023703}">
                                <ahyp:hlinkClr val="tx"/>
                              </a:ext>
                            </a:extLst>
                          </a:hlinkClick>
                        </a:rPr>
                        <a:t>Inequality symbols</a:t>
                      </a:r>
                      <a:r>
                        <a:rPr lang="en" sz="1200">
                          <a:solidFill>
                            <a:srgbClr val="408C19"/>
                          </a:solidFill>
                        </a:rPr>
                        <a:t> </a:t>
                      </a:r>
                      <a:r>
                        <a:rPr lang="en" sz="1100">
                          <a:solidFill>
                            <a:srgbClr val="38761D"/>
                          </a:solidFill>
                        </a:rPr>
                        <a:t>(</a:t>
                      </a:r>
                      <a:r>
                        <a:rPr lang="en" sz="1100"/>
                        <a:t>watch until 3m:30s)</a:t>
                      </a:r>
                      <a:r>
                        <a:rPr lang="en" sz="1200">
                          <a:solidFill>
                            <a:srgbClr val="408C19"/>
                          </a:solidFill>
                        </a:rPr>
                        <a:t> </a:t>
                      </a:r>
                      <a:endParaRPr sz="1200"/>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t/>
                      </a:r>
                      <a:endParaRPr sz="1200"/>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sz="900"/>
                        <a:t>Watch: </a:t>
                      </a:r>
                      <a:r>
                        <a:rPr lang="en" sz="900" u="sng">
                          <a:solidFill>
                            <a:srgbClr val="408C19"/>
                          </a:solidFill>
                          <a:hlinkClick r:id="rId4">
                            <a:extLst>
                              <a:ext uri="{A12FA001-AC4F-418D-AE19-62706E023703}">
                                <ahyp:hlinkClr val="tx"/>
                              </a:ext>
                            </a:extLst>
                          </a:hlinkClick>
                        </a:rPr>
                        <a:t>4 Basic shapes</a:t>
                      </a:r>
                      <a:endParaRPr sz="900">
                        <a:solidFill>
                          <a:srgbClr val="408C19"/>
                        </a:solidFill>
                      </a:endParaRPr>
                    </a:p>
                    <a:p>
                      <a:pPr indent="0" lvl="0" marL="0" rtl="0" algn="l">
                        <a:spcBef>
                          <a:spcPts val="0"/>
                        </a:spcBef>
                        <a:spcAft>
                          <a:spcPts val="0"/>
                        </a:spcAft>
                        <a:buNone/>
                      </a:pPr>
                      <a:r>
                        <a:t/>
                      </a:r>
                      <a:endParaRPr sz="11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marR="0" rtl="0" algn="l">
                        <a:spcBef>
                          <a:spcPts val="0"/>
                        </a:spcBef>
                        <a:spcAft>
                          <a:spcPts val="0"/>
                        </a:spcAft>
                        <a:buNone/>
                      </a:pPr>
                      <a:r>
                        <a:rPr lang="en" sz="900"/>
                        <a:t>Read:</a:t>
                      </a:r>
                      <a:r>
                        <a:rPr lang="en" sz="900">
                          <a:solidFill>
                            <a:srgbClr val="408C19"/>
                          </a:solidFill>
                        </a:rPr>
                        <a:t> </a:t>
                      </a:r>
                      <a:r>
                        <a:rPr lang="en" sz="900" u="sng">
                          <a:solidFill>
                            <a:srgbClr val="408C19"/>
                          </a:solidFill>
                          <a:hlinkClick r:id="rId5">
                            <a:extLst>
                              <a:ext uri="{A12FA001-AC4F-418D-AE19-62706E023703}">
                                <ahyp:hlinkClr val="tx"/>
                              </a:ext>
                            </a:extLst>
                          </a:hlinkClick>
                        </a:rPr>
                        <a:t>Identify Basic Shapes</a:t>
                      </a:r>
                      <a:endParaRPr sz="900"/>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sz="1000"/>
                        <a:t>Video: </a:t>
                      </a:r>
                      <a:r>
                        <a:rPr lang="en" sz="1200" u="sng">
                          <a:solidFill>
                            <a:srgbClr val="408C19"/>
                          </a:solidFill>
                          <a:hlinkClick r:id="rId6">
                            <a:extLst>
                              <a:ext uri="{A12FA001-AC4F-418D-AE19-62706E023703}">
                                <ahyp:hlinkClr val="tx"/>
                              </a:ext>
                            </a:extLst>
                          </a:hlinkClick>
                        </a:rPr>
                        <a:t>Mr. J’s Place Values (Two Digits)</a:t>
                      </a:r>
                      <a:endParaRPr sz="12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t/>
                      </a:r>
                      <a:endParaRPr sz="1200"/>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r>
              <a:tr h="910050">
                <a:tc>
                  <a:txBody>
                    <a:bodyPr/>
                    <a:lstStyle/>
                    <a:p>
                      <a:pPr indent="0" lvl="0" marL="0" rtl="0" algn="ctr">
                        <a:spcBef>
                          <a:spcPts val="0"/>
                        </a:spcBef>
                        <a:spcAft>
                          <a:spcPts val="0"/>
                        </a:spcAft>
                        <a:buNone/>
                      </a:pPr>
                      <a:r>
                        <a:rPr b="1" lang="en" sz="1500">
                          <a:solidFill>
                            <a:srgbClr val="FF00DD"/>
                          </a:solidFill>
                        </a:rPr>
                        <a:t>PRACTICE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4D4D4D"/>
                        </a:gs>
                        <a:gs pos="100000">
                          <a:srgbClr val="000000"/>
                        </a:gs>
                      </a:gsLst>
                      <a:path path="circle">
                        <a:fillToRect b="50%" l="50%" r="50%" t="50%"/>
                      </a:path>
                      <a:tileRect/>
                    </a:gradFill>
                  </a:tcPr>
                </a:tc>
                <a:tc>
                  <a:txBody>
                    <a:bodyPr/>
                    <a:lstStyle/>
                    <a:p>
                      <a:pPr indent="0" lvl="0" marL="0" rtl="0" algn="l">
                        <a:spcBef>
                          <a:spcPts val="0"/>
                        </a:spcBef>
                        <a:spcAft>
                          <a:spcPts val="0"/>
                        </a:spcAft>
                        <a:buNone/>
                      </a:pPr>
                      <a:r>
                        <a:rPr lang="en" sz="1000"/>
                        <a:t>Do: </a:t>
                      </a:r>
                      <a:r>
                        <a:rPr lang="en" sz="1200" u="sng">
                          <a:solidFill>
                            <a:srgbClr val="408C19"/>
                          </a:solidFill>
                          <a:hlinkClick r:id="rId7">
                            <a:extLst>
                              <a:ext uri="{A12FA001-AC4F-418D-AE19-62706E023703}">
                                <ahyp:hlinkClr val="tx"/>
                              </a:ext>
                            </a:extLst>
                          </a:hlinkClick>
                        </a:rPr>
                        <a:t>Khan Academy: Compare two-digit numbers</a:t>
                      </a:r>
                      <a:endParaRPr sz="12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t/>
                      </a:r>
                      <a:endParaRPr sz="1200"/>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sz="1000"/>
                        <a:t>Do: </a:t>
                      </a:r>
                      <a:r>
                        <a:rPr lang="en" sz="1100" u="sng">
                          <a:solidFill>
                            <a:srgbClr val="408C19"/>
                          </a:solidFill>
                          <a:hlinkClick r:id="rId8">
                            <a:extLst>
                              <a:ext uri="{A12FA001-AC4F-418D-AE19-62706E023703}">
                                <ahyp:hlinkClr val="tx"/>
                              </a:ext>
                            </a:extLst>
                          </a:hlinkClick>
                        </a:rPr>
                        <a:t>Khan Academy: Practice Identifying Shapes 1</a:t>
                      </a:r>
                      <a:endParaRPr sz="1100"/>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t/>
                      </a:r>
                      <a:endParaRPr sz="1200"/>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sz="1000"/>
                        <a:t>Do: </a:t>
                      </a:r>
                      <a:r>
                        <a:rPr lang="en" sz="1200" u="sng">
                          <a:solidFill>
                            <a:srgbClr val="408C19"/>
                          </a:solidFill>
                          <a:hlinkClick r:id="rId9">
                            <a:extLst>
                              <a:ext uri="{A12FA001-AC4F-418D-AE19-62706E023703}">
                                <ahyp:hlinkClr val="tx"/>
                              </a:ext>
                            </a:extLst>
                          </a:hlinkClick>
                        </a:rPr>
                        <a:t>Khan Academy Practice</a:t>
                      </a:r>
                      <a:r>
                        <a:rPr lang="en" sz="1200">
                          <a:solidFill>
                            <a:srgbClr val="408C19"/>
                          </a:solidFill>
                        </a:rPr>
                        <a:t> </a:t>
                      </a:r>
                      <a:r>
                        <a:rPr lang="en" sz="1000">
                          <a:solidFill>
                            <a:srgbClr val="408C19"/>
                          </a:solidFill>
                        </a:rPr>
                        <a:t>(three activities total)</a:t>
                      </a:r>
                      <a:endParaRPr sz="1000">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t/>
                      </a:r>
                      <a:endParaRPr sz="1200"/>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r>
            </a:tbl>
          </a:graphicData>
        </a:graphic>
      </p:graphicFrame>
      <p:sp>
        <p:nvSpPr>
          <p:cNvPr id="188" name="Google Shape;188;p59"/>
          <p:cNvSpPr txBox="1"/>
          <p:nvPr>
            <p:ph idx="4294967295" type="title"/>
          </p:nvPr>
        </p:nvSpPr>
        <p:spPr>
          <a:xfrm>
            <a:off x="263775" y="3557650"/>
            <a:ext cx="5317200" cy="1397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 sz="1200">
                <a:solidFill>
                  <a:srgbClr val="FFFFFF"/>
                </a:solidFill>
                <a:latin typeface="Montserrat"/>
                <a:ea typeface="Montserrat"/>
                <a:cs typeface="Montserrat"/>
                <a:sym typeface="Montserrat"/>
              </a:rPr>
              <a:t>Before starting this lesson, you should be able to…</a:t>
            </a:r>
            <a:endParaRPr sz="1200">
              <a:solidFill>
                <a:srgbClr val="FFFFFF"/>
              </a:solidFill>
              <a:latin typeface="Montserrat"/>
              <a:ea typeface="Montserrat"/>
              <a:cs typeface="Montserrat"/>
              <a:sym typeface="Montserrat"/>
            </a:endParaRPr>
          </a:p>
          <a:p>
            <a:pPr indent="-297180" lvl="0" marL="457200" rtl="0" algn="l">
              <a:lnSpc>
                <a:spcPct val="115000"/>
              </a:lnSpc>
              <a:spcBef>
                <a:spcPts val="0"/>
              </a:spcBef>
              <a:spcAft>
                <a:spcPts val="0"/>
              </a:spcAft>
              <a:buClr>
                <a:srgbClr val="FFFFFF"/>
              </a:buClr>
              <a:buSzPct val="100000"/>
              <a:buFont typeface="Montserrat"/>
              <a:buAutoNum type="arabicPeriod"/>
            </a:pPr>
            <a:r>
              <a:rPr lang="en" sz="1200">
                <a:solidFill>
                  <a:srgbClr val="FFFFFF"/>
                </a:solidFill>
                <a:latin typeface="Montserrat"/>
                <a:ea typeface="Montserrat"/>
                <a:cs typeface="Montserrat"/>
                <a:sym typeface="Montserrat"/>
              </a:rPr>
              <a:t>Identify and create rectangles, squares, and circles</a:t>
            </a:r>
            <a:endParaRPr sz="1200">
              <a:solidFill>
                <a:srgbClr val="FFFFFF"/>
              </a:solidFill>
              <a:latin typeface="Montserrat"/>
              <a:ea typeface="Montserrat"/>
              <a:cs typeface="Montserrat"/>
              <a:sym typeface="Montserrat"/>
            </a:endParaRPr>
          </a:p>
          <a:p>
            <a:pPr indent="-297180" lvl="0" marL="457200" rtl="0" algn="l">
              <a:lnSpc>
                <a:spcPct val="115000"/>
              </a:lnSpc>
              <a:spcBef>
                <a:spcPts val="0"/>
              </a:spcBef>
              <a:spcAft>
                <a:spcPts val="0"/>
              </a:spcAft>
              <a:buClr>
                <a:srgbClr val="FFFFFF"/>
              </a:buClr>
              <a:buSzPct val="100000"/>
              <a:buFont typeface="Montserrat"/>
              <a:buAutoNum type="arabicPeriod"/>
            </a:pPr>
            <a:r>
              <a:rPr lang="en" sz="1200">
                <a:latin typeface="Montserrat"/>
                <a:ea typeface="Montserrat"/>
                <a:cs typeface="Montserrat"/>
                <a:sym typeface="Montserrat"/>
              </a:rPr>
              <a:t>Count to 10 easily</a:t>
            </a:r>
            <a:endParaRPr sz="1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200">
                <a:latin typeface="Montserrat"/>
                <a:ea typeface="Montserrat"/>
                <a:cs typeface="Montserrat"/>
                <a:sym typeface="Montserrat"/>
              </a:rPr>
              <a:t>It would be helpful if you are able to…</a:t>
            </a:r>
            <a:endParaRPr b="1" sz="1200">
              <a:latin typeface="Montserrat"/>
              <a:ea typeface="Montserrat"/>
              <a:cs typeface="Montserrat"/>
              <a:sym typeface="Montserrat"/>
            </a:endParaRPr>
          </a:p>
          <a:p>
            <a:pPr indent="-297180" lvl="0" marL="457200" rtl="0" algn="l">
              <a:lnSpc>
                <a:spcPct val="115000"/>
              </a:lnSpc>
              <a:spcBef>
                <a:spcPts val="0"/>
              </a:spcBef>
              <a:spcAft>
                <a:spcPts val="0"/>
              </a:spcAft>
              <a:buSzPct val="100000"/>
              <a:buFont typeface="Montserrat"/>
              <a:buAutoNum type="arabicPeriod"/>
            </a:pPr>
            <a:r>
              <a:rPr lang="en" sz="1200">
                <a:latin typeface="Montserrat"/>
                <a:ea typeface="Montserrat"/>
                <a:cs typeface="Montserrat"/>
                <a:sym typeface="Montserrat"/>
              </a:rPr>
              <a:t>Compare two whole numbers using “greater than” and “less than” symbols:  &lt; , &gt; </a:t>
            </a:r>
            <a:endParaRPr sz="1200">
              <a:latin typeface="Montserrat"/>
              <a:ea typeface="Montserrat"/>
              <a:cs typeface="Montserrat"/>
              <a:sym typeface="Montserrat"/>
            </a:endParaRPr>
          </a:p>
          <a:p>
            <a:pPr indent="-297180" lvl="0" marL="457200" rtl="0" algn="l">
              <a:lnSpc>
                <a:spcPct val="115000"/>
              </a:lnSpc>
              <a:spcBef>
                <a:spcPts val="0"/>
              </a:spcBef>
              <a:spcAft>
                <a:spcPts val="0"/>
              </a:spcAft>
              <a:buSzPct val="100000"/>
              <a:buFont typeface="Montserrat"/>
              <a:buAutoNum type="arabicPeriod"/>
            </a:pPr>
            <a:r>
              <a:rPr lang="en" sz="1200">
                <a:latin typeface="Montserrat"/>
                <a:ea typeface="Montserrat"/>
                <a:cs typeface="Montserrat"/>
                <a:sym typeface="Montserrat"/>
              </a:rPr>
              <a:t>Know place values of ones and tens and know that ten ones make up a ten</a:t>
            </a:r>
            <a:endParaRPr sz="1200">
              <a:solidFill>
                <a:srgbClr val="FFFFFF"/>
              </a:solidFill>
              <a:latin typeface="Montserrat"/>
              <a:ea typeface="Montserrat"/>
              <a:cs typeface="Montserrat"/>
              <a:sym typeface="Montserrat"/>
            </a:endParaRPr>
          </a:p>
        </p:txBody>
      </p:sp>
      <p:sp>
        <p:nvSpPr>
          <p:cNvPr id="189" name="Google Shape;189;p59"/>
          <p:cNvSpPr txBox="1"/>
          <p:nvPr>
            <p:ph idx="4294967295" type="title"/>
          </p:nvPr>
        </p:nvSpPr>
        <p:spPr>
          <a:xfrm>
            <a:off x="311700" y="-195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66">
                <a:solidFill>
                  <a:srgbClr val="FFFFFF"/>
                </a:solidFill>
                <a:latin typeface="Luckiest Guy"/>
                <a:ea typeface="Luckiest Guy"/>
                <a:cs typeface="Luckiest Guy"/>
                <a:sym typeface="Luckiest Guy"/>
              </a:rPr>
              <a:t>Prerequisite learning: </a:t>
            </a:r>
            <a:r>
              <a:rPr lang="en" sz="1900">
                <a:solidFill>
                  <a:srgbClr val="FFFFFF"/>
                </a:solidFill>
              </a:rPr>
              <a:t>Comparing values, shapes, place value</a:t>
            </a:r>
            <a:endParaRPr sz="1900">
              <a:solidFill>
                <a:srgbClr val="FFFFFF"/>
              </a:solidFill>
            </a:endParaRPr>
          </a:p>
        </p:txBody>
      </p:sp>
      <p:pic>
        <p:nvPicPr>
          <p:cNvPr id="190" name="Google Shape;190;p59"/>
          <p:cNvPicPr preferRelativeResize="0"/>
          <p:nvPr/>
        </p:nvPicPr>
        <p:blipFill>
          <a:blip r:embed="rId10">
            <a:alphaModFix/>
          </a:blip>
          <a:stretch>
            <a:fillRect/>
          </a:stretch>
        </p:blipFill>
        <p:spPr>
          <a:xfrm>
            <a:off x="2706650" y="1422300"/>
            <a:ext cx="951150" cy="951150"/>
          </a:xfrm>
          <a:prstGeom prst="rect">
            <a:avLst/>
          </a:prstGeom>
          <a:noFill/>
          <a:ln>
            <a:noFill/>
          </a:ln>
        </p:spPr>
      </p:pic>
      <p:pic>
        <p:nvPicPr>
          <p:cNvPr id="191" name="Google Shape;191;p59"/>
          <p:cNvPicPr preferRelativeResize="0"/>
          <p:nvPr/>
        </p:nvPicPr>
        <p:blipFill>
          <a:blip r:embed="rId11">
            <a:alphaModFix/>
          </a:blip>
          <a:stretch>
            <a:fillRect/>
          </a:stretch>
        </p:blipFill>
        <p:spPr>
          <a:xfrm>
            <a:off x="2764875" y="2571750"/>
            <a:ext cx="951150" cy="951150"/>
          </a:xfrm>
          <a:prstGeom prst="rect">
            <a:avLst/>
          </a:prstGeom>
          <a:noFill/>
          <a:ln>
            <a:noFill/>
          </a:ln>
        </p:spPr>
      </p:pic>
      <p:pic>
        <p:nvPicPr>
          <p:cNvPr id="192" name="Google Shape;192;p59"/>
          <p:cNvPicPr preferRelativeResize="0"/>
          <p:nvPr/>
        </p:nvPicPr>
        <p:blipFill>
          <a:blip r:embed="rId12">
            <a:alphaModFix/>
          </a:blip>
          <a:stretch>
            <a:fillRect/>
          </a:stretch>
        </p:blipFill>
        <p:spPr>
          <a:xfrm>
            <a:off x="5301800" y="2571750"/>
            <a:ext cx="951151" cy="951151"/>
          </a:xfrm>
          <a:prstGeom prst="rect">
            <a:avLst/>
          </a:prstGeom>
          <a:noFill/>
          <a:ln>
            <a:noFill/>
          </a:ln>
        </p:spPr>
      </p:pic>
      <p:pic>
        <p:nvPicPr>
          <p:cNvPr id="193" name="Google Shape;193;p59"/>
          <p:cNvPicPr preferRelativeResize="0"/>
          <p:nvPr/>
        </p:nvPicPr>
        <p:blipFill>
          <a:blip r:embed="rId13">
            <a:alphaModFix/>
          </a:blip>
          <a:stretch>
            <a:fillRect/>
          </a:stretch>
        </p:blipFill>
        <p:spPr>
          <a:xfrm>
            <a:off x="7678425" y="1422300"/>
            <a:ext cx="951150" cy="951150"/>
          </a:xfrm>
          <a:prstGeom prst="rect">
            <a:avLst/>
          </a:prstGeom>
          <a:noFill/>
          <a:ln>
            <a:noFill/>
          </a:ln>
        </p:spPr>
      </p:pic>
      <p:pic>
        <p:nvPicPr>
          <p:cNvPr id="194" name="Google Shape;194;p59"/>
          <p:cNvPicPr preferRelativeResize="0"/>
          <p:nvPr/>
        </p:nvPicPr>
        <p:blipFill>
          <a:blip r:embed="rId14">
            <a:alphaModFix/>
          </a:blip>
          <a:stretch>
            <a:fillRect/>
          </a:stretch>
        </p:blipFill>
        <p:spPr>
          <a:xfrm>
            <a:off x="7678425" y="2571750"/>
            <a:ext cx="951150" cy="951150"/>
          </a:xfrm>
          <a:prstGeom prst="rect">
            <a:avLst/>
          </a:prstGeom>
          <a:noFill/>
          <a:ln>
            <a:noFill/>
          </a:ln>
        </p:spPr>
      </p:pic>
      <p:pic>
        <p:nvPicPr>
          <p:cNvPr id="195" name="Google Shape;195;p59"/>
          <p:cNvPicPr preferRelativeResize="0"/>
          <p:nvPr/>
        </p:nvPicPr>
        <p:blipFill>
          <a:blip r:embed="rId15">
            <a:alphaModFix/>
          </a:blip>
          <a:stretch>
            <a:fillRect/>
          </a:stretch>
        </p:blipFill>
        <p:spPr>
          <a:xfrm>
            <a:off x="4063350" y="1543050"/>
            <a:ext cx="830400" cy="830400"/>
          </a:xfrm>
          <a:prstGeom prst="rect">
            <a:avLst/>
          </a:prstGeom>
          <a:noFill/>
          <a:ln>
            <a:noFill/>
          </a:ln>
        </p:spPr>
      </p:pic>
      <p:pic>
        <p:nvPicPr>
          <p:cNvPr id="196" name="Google Shape;196;p59"/>
          <p:cNvPicPr preferRelativeResize="0"/>
          <p:nvPr/>
        </p:nvPicPr>
        <p:blipFill>
          <a:blip r:embed="rId16">
            <a:alphaModFix/>
          </a:blip>
          <a:stretch>
            <a:fillRect/>
          </a:stretch>
        </p:blipFill>
        <p:spPr>
          <a:xfrm>
            <a:off x="5580975" y="1543051"/>
            <a:ext cx="830399" cy="8303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527" name="Shape 527"/>
        <p:cNvGrpSpPr/>
        <p:nvPr/>
      </p:nvGrpSpPr>
      <p:grpSpPr>
        <a:xfrm>
          <a:off x="0" y="0"/>
          <a:ext cx="0" cy="0"/>
          <a:chOff x="0" y="0"/>
          <a:chExt cx="0" cy="0"/>
        </a:xfrm>
      </p:grpSpPr>
      <p:sp>
        <p:nvSpPr>
          <p:cNvPr id="528" name="Google Shape;528;p86">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6"/>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530" name="Google Shape;530;p86"/>
          <p:cNvSpPr txBox="1"/>
          <p:nvPr>
            <p:ph idx="4294967295" type="title"/>
          </p:nvPr>
        </p:nvSpPr>
        <p:spPr>
          <a:xfrm>
            <a:off x="986125" y="717100"/>
            <a:ext cx="7764900" cy="6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Steps</a:t>
            </a:r>
            <a:r>
              <a:rPr lang="en" sz="2200">
                <a:latin typeface="Montserrat"/>
                <a:ea typeface="Montserrat"/>
                <a:cs typeface="Montserrat"/>
                <a:sym typeface="Montserrat"/>
              </a:rPr>
              <a:t>: Create an array, circle sets, and count quantities</a:t>
            </a:r>
            <a:endParaRPr sz="2200">
              <a:latin typeface="Montserrat"/>
              <a:ea typeface="Montserrat"/>
              <a:cs typeface="Montserrat"/>
              <a:sym typeface="Montserrat"/>
            </a:endParaRPr>
          </a:p>
        </p:txBody>
      </p:sp>
      <p:pic>
        <p:nvPicPr>
          <p:cNvPr descr="Learn how to find part of a group using unit fractions. Grade 3. Lesson 8.8.&#10;#unitfraction #grade3maths #fractionforkids" id="531" name="Google Shape;531;p86" title="Find Part of a Group Using Unit Fractions. Grade 3">
            <a:hlinkClick r:id="rId4"/>
          </p:cNvPr>
          <p:cNvPicPr preferRelativeResize="0"/>
          <p:nvPr/>
        </p:nvPicPr>
        <p:blipFill>
          <a:blip r:embed="rId5">
            <a:alphaModFix/>
          </a:blip>
          <a:stretch>
            <a:fillRect/>
          </a:stretch>
        </p:blipFill>
        <p:spPr>
          <a:xfrm>
            <a:off x="447625" y="1242294"/>
            <a:ext cx="4493400" cy="3370050"/>
          </a:xfrm>
          <a:prstGeom prst="rect">
            <a:avLst/>
          </a:prstGeom>
          <a:noFill/>
          <a:ln>
            <a:noFill/>
          </a:ln>
        </p:spPr>
      </p:pic>
      <p:pic>
        <p:nvPicPr>
          <p:cNvPr id="532" name="Google Shape;532;p86"/>
          <p:cNvPicPr preferRelativeResize="0"/>
          <p:nvPr/>
        </p:nvPicPr>
        <p:blipFill>
          <a:blip r:embed="rId6">
            <a:alphaModFix/>
          </a:blip>
          <a:stretch>
            <a:fillRect/>
          </a:stretch>
        </p:blipFill>
        <p:spPr>
          <a:xfrm>
            <a:off x="5888850" y="1496231"/>
            <a:ext cx="2862175" cy="2862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536" name="Shape 536"/>
        <p:cNvGrpSpPr/>
        <p:nvPr/>
      </p:nvGrpSpPr>
      <p:grpSpPr>
        <a:xfrm>
          <a:off x="0" y="0"/>
          <a:ext cx="0" cy="0"/>
          <a:chOff x="0" y="0"/>
          <a:chExt cx="0" cy="0"/>
        </a:xfrm>
      </p:grpSpPr>
      <p:sp>
        <p:nvSpPr>
          <p:cNvPr id="537" name="Google Shape;537;p87">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7"/>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539" name="Google Shape;539;p87"/>
          <p:cNvSpPr txBox="1"/>
          <p:nvPr>
            <p:ph idx="4294967295" type="title"/>
          </p:nvPr>
        </p:nvSpPr>
        <p:spPr>
          <a:xfrm>
            <a:off x="377250" y="717100"/>
            <a:ext cx="8389500" cy="39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View: </a:t>
            </a:r>
            <a:r>
              <a:rPr b="1" lang="en" sz="2200" u="sng">
                <a:solidFill>
                  <a:srgbClr val="FFFFFF"/>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ctr">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Hispanic </a:t>
            </a:r>
            <a:r>
              <a:rPr lang="en" sz="2200">
                <a:solidFill>
                  <a:srgbClr val="FFFFFF"/>
                </a:solidFill>
                <a:latin typeface="Montserrat"/>
                <a:ea typeface="Montserrat"/>
                <a:cs typeface="Montserrat"/>
                <a:sym typeface="Montserrat"/>
              </a:rPr>
              <a:t>(1 in 15)</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Asian; White</a:t>
            </a:r>
            <a:r>
              <a:rPr lang="en" sz="2200">
                <a:solidFill>
                  <a:srgbClr val="FFFFFF"/>
                </a:solidFill>
                <a:latin typeface="Montserrat"/>
                <a:ea typeface="Montserrat"/>
                <a:cs typeface="Montserrat"/>
                <a:sym typeface="Montserrat"/>
              </a:rPr>
              <a:t> (1 in 5 for each)</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college degree</a:t>
            </a:r>
            <a:r>
              <a:rPr lang="en" sz="2200">
                <a:solidFill>
                  <a:srgbClr val="FFFFFF"/>
                </a:solidFill>
                <a:latin typeface="Montserrat"/>
                <a:ea typeface="Montserrat"/>
                <a:cs typeface="Montserrat"/>
                <a:sym typeface="Montserrat"/>
              </a:rPr>
              <a:t> (1 in 6)</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postgraduate degree</a:t>
            </a:r>
            <a:r>
              <a:rPr lang="en" sz="2200">
                <a:solidFill>
                  <a:srgbClr val="FFFFFF"/>
                </a:solidFill>
                <a:latin typeface="Montserrat"/>
                <a:ea typeface="Montserrat"/>
                <a:cs typeface="Montserrat"/>
                <a:sym typeface="Montserrat"/>
              </a:rPr>
              <a:t> (1 in 3)</a:t>
            </a:r>
            <a:endParaRPr sz="2200">
              <a:solidFill>
                <a:srgbClr val="FFFFFF"/>
              </a:solidFill>
              <a:latin typeface="Montserrat"/>
              <a:ea typeface="Montserrat"/>
              <a:cs typeface="Montserrat"/>
              <a:sym typeface="Montserrat"/>
            </a:endParaRPr>
          </a:p>
        </p:txBody>
      </p:sp>
      <p:pic>
        <p:nvPicPr>
          <p:cNvPr id="540" name="Google Shape;540;p87"/>
          <p:cNvPicPr preferRelativeResize="0"/>
          <p:nvPr/>
        </p:nvPicPr>
        <p:blipFill>
          <a:blip r:embed="rId5">
            <a:alphaModFix/>
          </a:blip>
          <a:stretch>
            <a:fillRect/>
          </a:stretch>
        </p:blipFill>
        <p:spPr>
          <a:xfrm>
            <a:off x="6101600" y="1741525"/>
            <a:ext cx="2699776" cy="26997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544" name="Shape 544"/>
        <p:cNvGrpSpPr/>
        <p:nvPr/>
      </p:nvGrpSpPr>
      <p:grpSpPr>
        <a:xfrm>
          <a:off x="0" y="0"/>
          <a:ext cx="0" cy="0"/>
          <a:chOff x="0" y="0"/>
          <a:chExt cx="0" cy="0"/>
        </a:xfrm>
      </p:grpSpPr>
      <p:sp>
        <p:nvSpPr>
          <p:cNvPr id="545" name="Google Shape;545;p88">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88"/>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PRACTICE</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547" name="Google Shape;547;p88"/>
          <p:cNvSpPr txBox="1"/>
          <p:nvPr>
            <p:ph idx="4294967295" type="title"/>
          </p:nvPr>
        </p:nvSpPr>
        <p:spPr>
          <a:xfrm>
            <a:off x="377250" y="717100"/>
            <a:ext cx="8389500" cy="83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200">
                <a:latin typeface="Montserrat"/>
                <a:ea typeface="Montserrat"/>
                <a:cs typeface="Montserrat"/>
                <a:sym typeface="Montserrat"/>
              </a:rPr>
              <a:t>View: </a:t>
            </a:r>
            <a:r>
              <a:rPr b="1" i="1" lang="en" sz="2200" u="sng">
                <a:solidFill>
                  <a:srgbClr val="FFFFFF"/>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i="1"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548" name="Google Shape;548;p88"/>
          <p:cNvSpPr/>
          <p:nvPr/>
        </p:nvSpPr>
        <p:spPr>
          <a:xfrm>
            <a:off x="387575" y="1828479"/>
            <a:ext cx="2397600" cy="15957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88"/>
          <p:cNvSpPr/>
          <p:nvPr/>
        </p:nvSpPr>
        <p:spPr>
          <a:xfrm>
            <a:off x="3383497" y="1828479"/>
            <a:ext cx="2397600" cy="15957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8"/>
          <p:cNvSpPr/>
          <p:nvPr/>
        </p:nvSpPr>
        <p:spPr>
          <a:xfrm>
            <a:off x="6379420" y="1828479"/>
            <a:ext cx="2397600" cy="1595700"/>
          </a:xfrm>
          <a:prstGeom prst="rect">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88"/>
          <p:cNvGrpSpPr/>
          <p:nvPr/>
        </p:nvGrpSpPr>
        <p:grpSpPr>
          <a:xfrm>
            <a:off x="1249325" y="3657025"/>
            <a:ext cx="674100" cy="808200"/>
            <a:chOff x="1474925" y="3276025"/>
            <a:chExt cx="674100" cy="808200"/>
          </a:xfrm>
        </p:grpSpPr>
        <p:sp>
          <p:nvSpPr>
            <p:cNvPr id="552" name="Google Shape;552;p88"/>
            <p:cNvSpPr/>
            <p:nvPr/>
          </p:nvSpPr>
          <p:spPr>
            <a:xfrm>
              <a:off x="14749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53" name="Google Shape;553;p88"/>
            <p:cNvSpPr/>
            <p:nvPr/>
          </p:nvSpPr>
          <p:spPr>
            <a:xfrm>
              <a:off x="16918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8"/>
            <p:cNvSpPr txBox="1"/>
            <p:nvPr/>
          </p:nvSpPr>
          <p:spPr>
            <a:xfrm>
              <a:off x="15421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555" name="Google Shape;555;p88"/>
            <p:cNvSpPr/>
            <p:nvPr/>
          </p:nvSpPr>
          <p:spPr>
            <a:xfrm>
              <a:off x="16918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88"/>
          <p:cNvGrpSpPr/>
          <p:nvPr/>
        </p:nvGrpSpPr>
        <p:grpSpPr>
          <a:xfrm>
            <a:off x="4245247" y="3657025"/>
            <a:ext cx="674100" cy="808200"/>
            <a:chOff x="4751525" y="3276025"/>
            <a:chExt cx="674100" cy="808200"/>
          </a:xfrm>
        </p:grpSpPr>
        <p:sp>
          <p:nvSpPr>
            <p:cNvPr id="557" name="Google Shape;557;p88"/>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58" name="Google Shape;558;p88"/>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8"/>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560" name="Google Shape;560;p88"/>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88"/>
          <p:cNvGrpSpPr/>
          <p:nvPr/>
        </p:nvGrpSpPr>
        <p:grpSpPr>
          <a:xfrm>
            <a:off x="7241170" y="3657025"/>
            <a:ext cx="674100" cy="808200"/>
            <a:chOff x="4751525" y="3276025"/>
            <a:chExt cx="674100" cy="808200"/>
          </a:xfrm>
        </p:grpSpPr>
        <p:sp>
          <p:nvSpPr>
            <p:cNvPr id="562" name="Google Shape;562;p88"/>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63" name="Google Shape;563;p88"/>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88"/>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565" name="Google Shape;565;p88"/>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569" name="Shape 569"/>
        <p:cNvGrpSpPr/>
        <p:nvPr/>
      </p:nvGrpSpPr>
      <p:grpSpPr>
        <a:xfrm>
          <a:off x="0" y="0"/>
          <a:ext cx="0" cy="0"/>
          <a:chOff x="0" y="0"/>
          <a:chExt cx="0" cy="0"/>
        </a:xfrm>
      </p:grpSpPr>
      <p:sp>
        <p:nvSpPr>
          <p:cNvPr id="570" name="Google Shape;570;p89">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1" name="Google Shape;571;p89"/>
          <p:cNvCxnSpPr/>
          <p:nvPr/>
        </p:nvCxnSpPr>
        <p:spPr>
          <a:xfrm>
            <a:off x="2191657" y="530325"/>
            <a:ext cx="0" cy="4415100"/>
          </a:xfrm>
          <a:prstGeom prst="straightConnector1">
            <a:avLst/>
          </a:prstGeom>
          <a:noFill/>
          <a:ln cap="flat" cmpd="sng" w="38100">
            <a:solidFill>
              <a:srgbClr val="FFFFFF"/>
            </a:solidFill>
            <a:prstDash val="solid"/>
            <a:round/>
            <a:headEnd len="med" w="med" type="none"/>
            <a:tailEnd len="med" w="med" type="none"/>
          </a:ln>
        </p:spPr>
      </p:cxnSp>
      <p:cxnSp>
        <p:nvCxnSpPr>
          <p:cNvPr id="572" name="Google Shape;572;p89"/>
          <p:cNvCxnSpPr/>
          <p:nvPr/>
        </p:nvCxnSpPr>
        <p:spPr>
          <a:xfrm>
            <a:off x="3381829" y="530325"/>
            <a:ext cx="0" cy="4404300"/>
          </a:xfrm>
          <a:prstGeom prst="straightConnector1">
            <a:avLst/>
          </a:prstGeom>
          <a:noFill/>
          <a:ln cap="flat" cmpd="sng" w="38100">
            <a:solidFill>
              <a:srgbClr val="FFFFFF"/>
            </a:solidFill>
            <a:prstDash val="solid"/>
            <a:round/>
            <a:headEnd len="med" w="med" type="none"/>
            <a:tailEnd len="med" w="med" type="none"/>
          </a:ln>
        </p:spPr>
      </p:cxnSp>
      <p:cxnSp>
        <p:nvCxnSpPr>
          <p:cNvPr id="573" name="Google Shape;573;p89"/>
          <p:cNvCxnSpPr/>
          <p:nvPr/>
        </p:nvCxnSpPr>
        <p:spPr>
          <a:xfrm>
            <a:off x="6952343" y="555425"/>
            <a:ext cx="0" cy="4389900"/>
          </a:xfrm>
          <a:prstGeom prst="straightConnector1">
            <a:avLst/>
          </a:prstGeom>
          <a:noFill/>
          <a:ln cap="flat" cmpd="sng" w="38100">
            <a:solidFill>
              <a:srgbClr val="FFFFFF"/>
            </a:solidFill>
            <a:prstDash val="solid"/>
            <a:round/>
            <a:headEnd len="med" w="med" type="none"/>
            <a:tailEnd len="med" w="med" type="none"/>
          </a:ln>
        </p:spPr>
      </p:cxnSp>
      <p:cxnSp>
        <p:nvCxnSpPr>
          <p:cNvPr id="574" name="Google Shape;574;p89"/>
          <p:cNvCxnSpPr/>
          <p:nvPr/>
        </p:nvCxnSpPr>
        <p:spPr>
          <a:xfrm>
            <a:off x="8142514" y="530325"/>
            <a:ext cx="0" cy="4350300"/>
          </a:xfrm>
          <a:prstGeom prst="straightConnector1">
            <a:avLst/>
          </a:prstGeom>
          <a:noFill/>
          <a:ln cap="flat" cmpd="sng" w="38100">
            <a:solidFill>
              <a:srgbClr val="FFFFFF"/>
            </a:solidFill>
            <a:prstDash val="solid"/>
            <a:round/>
            <a:headEnd len="med" w="med" type="none"/>
            <a:tailEnd len="med" w="med" type="none"/>
          </a:ln>
        </p:spPr>
      </p:cxnSp>
      <p:cxnSp>
        <p:nvCxnSpPr>
          <p:cNvPr id="575" name="Google Shape;575;p89"/>
          <p:cNvCxnSpPr/>
          <p:nvPr/>
        </p:nvCxnSpPr>
        <p:spPr>
          <a:xfrm>
            <a:off x="4572000" y="530325"/>
            <a:ext cx="0" cy="4382700"/>
          </a:xfrm>
          <a:prstGeom prst="straightConnector1">
            <a:avLst/>
          </a:prstGeom>
          <a:noFill/>
          <a:ln cap="flat" cmpd="sng" w="38100">
            <a:solidFill>
              <a:srgbClr val="FFFFFF"/>
            </a:solidFill>
            <a:prstDash val="solid"/>
            <a:round/>
            <a:headEnd len="med" w="med" type="none"/>
            <a:tailEnd len="med" w="med" type="none"/>
          </a:ln>
        </p:spPr>
      </p:cxnSp>
      <p:cxnSp>
        <p:nvCxnSpPr>
          <p:cNvPr id="576" name="Google Shape;576;p89"/>
          <p:cNvCxnSpPr/>
          <p:nvPr/>
        </p:nvCxnSpPr>
        <p:spPr>
          <a:xfrm>
            <a:off x="5762171" y="530325"/>
            <a:ext cx="0" cy="4361100"/>
          </a:xfrm>
          <a:prstGeom prst="straightConnector1">
            <a:avLst/>
          </a:prstGeom>
          <a:noFill/>
          <a:ln cap="flat" cmpd="sng" w="38100">
            <a:solidFill>
              <a:srgbClr val="FFFFFF"/>
            </a:solidFill>
            <a:prstDash val="solid"/>
            <a:round/>
            <a:headEnd len="med" w="med" type="none"/>
            <a:tailEnd len="med" w="med" type="none"/>
          </a:ln>
        </p:spPr>
      </p:cxnSp>
      <p:cxnSp>
        <p:nvCxnSpPr>
          <p:cNvPr id="577" name="Google Shape;577;p89"/>
          <p:cNvCxnSpPr/>
          <p:nvPr/>
        </p:nvCxnSpPr>
        <p:spPr>
          <a:xfrm>
            <a:off x="1001486" y="530325"/>
            <a:ext cx="0" cy="4501200"/>
          </a:xfrm>
          <a:prstGeom prst="straightConnector1">
            <a:avLst/>
          </a:prstGeom>
          <a:noFill/>
          <a:ln cap="flat" cmpd="sng" w="38100">
            <a:solidFill>
              <a:srgbClr val="FFFFFF"/>
            </a:solidFill>
            <a:prstDash val="solid"/>
            <a:round/>
            <a:headEnd len="med" w="med" type="none"/>
            <a:tailEnd len="med" w="med" type="none"/>
          </a:ln>
        </p:spPr>
      </p:cxnSp>
      <p:cxnSp>
        <p:nvCxnSpPr>
          <p:cNvPr id="578" name="Google Shape;578;p89"/>
          <p:cNvCxnSpPr/>
          <p:nvPr/>
        </p:nvCxnSpPr>
        <p:spPr>
          <a:xfrm rot="10800000">
            <a:off x="971850" y="530325"/>
            <a:ext cx="7161000" cy="0"/>
          </a:xfrm>
          <a:prstGeom prst="straightConnector1">
            <a:avLst/>
          </a:prstGeom>
          <a:noFill/>
          <a:ln cap="flat" cmpd="sng" w="38100">
            <a:solidFill>
              <a:srgbClr val="FFFFFF"/>
            </a:solidFill>
            <a:prstDash val="solid"/>
            <a:round/>
            <a:headEnd len="med" w="med" type="none"/>
            <a:tailEnd len="med" w="med" type="none"/>
          </a:ln>
        </p:spPr>
      </p:cxnSp>
      <p:sp>
        <p:nvSpPr>
          <p:cNvPr id="579" name="Google Shape;579;p89"/>
          <p:cNvSpPr txBox="1"/>
          <p:nvPr/>
        </p:nvSpPr>
        <p:spPr>
          <a:xfrm>
            <a:off x="934450" y="-146625"/>
            <a:ext cx="7161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1           2         3         4         5          6</a:t>
            </a:r>
            <a:endParaRPr sz="3000">
              <a:solidFill>
                <a:srgbClr val="FFFFFF"/>
              </a:solidFill>
              <a:latin typeface="Montserrat SemiBold"/>
              <a:ea typeface="Montserrat SemiBold"/>
              <a:cs typeface="Montserrat SemiBold"/>
              <a:sym typeface="Montserrat SemiBold"/>
            </a:endParaRPr>
          </a:p>
        </p:txBody>
      </p:sp>
      <p:pic>
        <p:nvPicPr>
          <p:cNvPr id="580" name="Google Shape;580;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1" name="Google Shape;581;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2" name="Google Shape;582;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3" name="Google Shape;583;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4" name="Google Shape;584;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5" name="Google Shape;585;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6" name="Google Shape;586;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7" name="Google Shape;587;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8" name="Google Shape;588;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89" name="Google Shape;589;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0" name="Google Shape;590;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1" name="Google Shape;591;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2" name="Google Shape;592;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3" name="Google Shape;593;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4" name="Google Shape;594;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5" name="Google Shape;595;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596" name="Google Shape;596;p89"/>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597" name="Google Shape;597;p89"/>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598" name="Google Shape;598;p89"/>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599" name="Google Shape;599;p89"/>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00" name="Google Shape;600;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01" name="Google Shape;601;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02" name="Google Shape;602;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03" name="Google Shape;603;p89"/>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04" name="Google Shape;604;p89"/>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05" name="Google Shape;605;p89"/>
          <p:cNvPicPr preferRelativeResize="0"/>
          <p:nvPr/>
        </p:nvPicPr>
        <p:blipFill>
          <a:blip r:embed="rId4">
            <a:alphaModFix/>
          </a:blip>
          <a:stretch>
            <a:fillRect/>
          </a:stretch>
        </p:blipFill>
        <p:spPr>
          <a:xfrm>
            <a:off x="1295263" y="4203494"/>
            <a:ext cx="602577" cy="606524"/>
          </a:xfrm>
          <a:prstGeom prst="rect">
            <a:avLst/>
          </a:prstGeom>
          <a:noFill/>
          <a:ln>
            <a:noFill/>
          </a:ln>
        </p:spPr>
      </p:pic>
      <p:pic>
        <p:nvPicPr>
          <p:cNvPr id="606" name="Google Shape;606;p89"/>
          <p:cNvPicPr preferRelativeResize="0"/>
          <p:nvPr/>
        </p:nvPicPr>
        <p:blipFill>
          <a:blip r:embed="rId4">
            <a:alphaModFix/>
          </a:blip>
          <a:stretch>
            <a:fillRect/>
          </a:stretch>
        </p:blipFill>
        <p:spPr>
          <a:xfrm>
            <a:off x="1295263" y="3376014"/>
            <a:ext cx="602577" cy="606524"/>
          </a:xfrm>
          <a:prstGeom prst="rect">
            <a:avLst/>
          </a:prstGeom>
          <a:noFill/>
          <a:ln>
            <a:noFill/>
          </a:ln>
        </p:spPr>
      </p:pic>
      <p:pic>
        <p:nvPicPr>
          <p:cNvPr id="607" name="Google Shape;607;p89"/>
          <p:cNvPicPr preferRelativeResize="0"/>
          <p:nvPr/>
        </p:nvPicPr>
        <p:blipFill>
          <a:blip r:embed="rId4">
            <a:alphaModFix/>
          </a:blip>
          <a:stretch>
            <a:fillRect/>
          </a:stretch>
        </p:blipFill>
        <p:spPr>
          <a:xfrm>
            <a:off x="1295263" y="2548534"/>
            <a:ext cx="602577" cy="606524"/>
          </a:xfrm>
          <a:prstGeom prst="rect">
            <a:avLst/>
          </a:prstGeom>
          <a:noFill/>
          <a:ln>
            <a:noFill/>
          </a:ln>
        </p:spPr>
      </p:pic>
      <p:pic>
        <p:nvPicPr>
          <p:cNvPr id="608" name="Google Shape;608;p89"/>
          <p:cNvPicPr preferRelativeResize="0"/>
          <p:nvPr/>
        </p:nvPicPr>
        <p:blipFill>
          <a:blip r:embed="rId4">
            <a:alphaModFix/>
          </a:blip>
          <a:stretch>
            <a:fillRect/>
          </a:stretch>
        </p:blipFill>
        <p:spPr>
          <a:xfrm>
            <a:off x="1295263" y="1721055"/>
            <a:ext cx="602577" cy="606524"/>
          </a:xfrm>
          <a:prstGeom prst="rect">
            <a:avLst/>
          </a:prstGeom>
          <a:noFill/>
          <a:ln>
            <a:noFill/>
          </a:ln>
        </p:spPr>
      </p:pic>
      <p:pic>
        <p:nvPicPr>
          <p:cNvPr id="609" name="Google Shape;609;p89"/>
          <p:cNvPicPr preferRelativeResize="0"/>
          <p:nvPr/>
        </p:nvPicPr>
        <p:blipFill>
          <a:blip r:embed="rId4">
            <a:alphaModFix/>
          </a:blip>
          <a:stretch>
            <a:fillRect/>
          </a:stretch>
        </p:blipFill>
        <p:spPr>
          <a:xfrm>
            <a:off x="1295263" y="893575"/>
            <a:ext cx="602577" cy="606524"/>
          </a:xfrm>
          <a:prstGeom prst="rect">
            <a:avLst/>
          </a:prstGeom>
          <a:noFill/>
          <a:ln>
            <a:noFill/>
          </a:ln>
        </p:spPr>
      </p:pic>
      <p:pic>
        <p:nvPicPr>
          <p:cNvPr id="610" name="Google Shape;610;p89"/>
          <p:cNvPicPr preferRelativeResize="0"/>
          <p:nvPr/>
        </p:nvPicPr>
        <p:blipFill>
          <a:blip r:embed="rId4">
            <a:alphaModFix/>
          </a:blip>
          <a:stretch>
            <a:fillRect/>
          </a:stretch>
        </p:blipFill>
        <p:spPr>
          <a:xfrm>
            <a:off x="2514463" y="4203494"/>
            <a:ext cx="602577" cy="606524"/>
          </a:xfrm>
          <a:prstGeom prst="rect">
            <a:avLst/>
          </a:prstGeom>
          <a:noFill/>
          <a:ln>
            <a:noFill/>
          </a:ln>
        </p:spPr>
      </p:pic>
      <p:pic>
        <p:nvPicPr>
          <p:cNvPr id="611" name="Google Shape;611;p89"/>
          <p:cNvPicPr preferRelativeResize="0"/>
          <p:nvPr/>
        </p:nvPicPr>
        <p:blipFill>
          <a:blip r:embed="rId4">
            <a:alphaModFix/>
          </a:blip>
          <a:stretch>
            <a:fillRect/>
          </a:stretch>
        </p:blipFill>
        <p:spPr>
          <a:xfrm>
            <a:off x="2514463" y="3376014"/>
            <a:ext cx="602577" cy="606524"/>
          </a:xfrm>
          <a:prstGeom prst="rect">
            <a:avLst/>
          </a:prstGeom>
          <a:noFill/>
          <a:ln>
            <a:noFill/>
          </a:ln>
        </p:spPr>
      </p:pic>
      <p:pic>
        <p:nvPicPr>
          <p:cNvPr id="612" name="Google Shape;612;p89"/>
          <p:cNvPicPr preferRelativeResize="0"/>
          <p:nvPr/>
        </p:nvPicPr>
        <p:blipFill>
          <a:blip r:embed="rId4">
            <a:alphaModFix/>
          </a:blip>
          <a:stretch>
            <a:fillRect/>
          </a:stretch>
        </p:blipFill>
        <p:spPr>
          <a:xfrm>
            <a:off x="2514463" y="2548534"/>
            <a:ext cx="602577" cy="606524"/>
          </a:xfrm>
          <a:prstGeom prst="rect">
            <a:avLst/>
          </a:prstGeom>
          <a:noFill/>
          <a:ln>
            <a:noFill/>
          </a:ln>
        </p:spPr>
      </p:pic>
      <p:pic>
        <p:nvPicPr>
          <p:cNvPr id="613" name="Google Shape;613;p89"/>
          <p:cNvPicPr preferRelativeResize="0"/>
          <p:nvPr/>
        </p:nvPicPr>
        <p:blipFill>
          <a:blip r:embed="rId4">
            <a:alphaModFix/>
          </a:blip>
          <a:stretch>
            <a:fillRect/>
          </a:stretch>
        </p:blipFill>
        <p:spPr>
          <a:xfrm>
            <a:off x="2514463" y="1721055"/>
            <a:ext cx="602577" cy="606524"/>
          </a:xfrm>
          <a:prstGeom prst="rect">
            <a:avLst/>
          </a:prstGeom>
          <a:noFill/>
          <a:ln>
            <a:noFill/>
          </a:ln>
        </p:spPr>
      </p:pic>
      <p:pic>
        <p:nvPicPr>
          <p:cNvPr id="614" name="Google Shape;614;p89"/>
          <p:cNvPicPr preferRelativeResize="0"/>
          <p:nvPr/>
        </p:nvPicPr>
        <p:blipFill>
          <a:blip r:embed="rId4">
            <a:alphaModFix/>
          </a:blip>
          <a:stretch>
            <a:fillRect/>
          </a:stretch>
        </p:blipFill>
        <p:spPr>
          <a:xfrm>
            <a:off x="2514463" y="893575"/>
            <a:ext cx="602577" cy="606524"/>
          </a:xfrm>
          <a:prstGeom prst="rect">
            <a:avLst/>
          </a:prstGeom>
          <a:noFill/>
          <a:ln>
            <a:noFill/>
          </a:ln>
        </p:spPr>
      </p:pic>
      <p:pic>
        <p:nvPicPr>
          <p:cNvPr id="615" name="Google Shape;615;p89"/>
          <p:cNvPicPr preferRelativeResize="0"/>
          <p:nvPr/>
        </p:nvPicPr>
        <p:blipFill>
          <a:blip r:embed="rId4">
            <a:alphaModFix/>
          </a:blip>
          <a:stretch>
            <a:fillRect/>
          </a:stretch>
        </p:blipFill>
        <p:spPr>
          <a:xfrm>
            <a:off x="3733663" y="4203494"/>
            <a:ext cx="602577" cy="606524"/>
          </a:xfrm>
          <a:prstGeom prst="rect">
            <a:avLst/>
          </a:prstGeom>
          <a:noFill/>
          <a:ln>
            <a:noFill/>
          </a:ln>
        </p:spPr>
      </p:pic>
      <p:pic>
        <p:nvPicPr>
          <p:cNvPr id="616" name="Google Shape;616;p89"/>
          <p:cNvPicPr preferRelativeResize="0"/>
          <p:nvPr/>
        </p:nvPicPr>
        <p:blipFill>
          <a:blip r:embed="rId4">
            <a:alphaModFix/>
          </a:blip>
          <a:stretch>
            <a:fillRect/>
          </a:stretch>
        </p:blipFill>
        <p:spPr>
          <a:xfrm>
            <a:off x="3733663" y="3376014"/>
            <a:ext cx="602577" cy="606524"/>
          </a:xfrm>
          <a:prstGeom prst="rect">
            <a:avLst/>
          </a:prstGeom>
          <a:noFill/>
          <a:ln>
            <a:noFill/>
          </a:ln>
        </p:spPr>
      </p:pic>
      <p:pic>
        <p:nvPicPr>
          <p:cNvPr id="617" name="Google Shape;617;p89"/>
          <p:cNvPicPr preferRelativeResize="0"/>
          <p:nvPr/>
        </p:nvPicPr>
        <p:blipFill>
          <a:blip r:embed="rId4">
            <a:alphaModFix/>
          </a:blip>
          <a:stretch>
            <a:fillRect/>
          </a:stretch>
        </p:blipFill>
        <p:spPr>
          <a:xfrm>
            <a:off x="3733663" y="2548534"/>
            <a:ext cx="602577" cy="606524"/>
          </a:xfrm>
          <a:prstGeom prst="rect">
            <a:avLst/>
          </a:prstGeom>
          <a:noFill/>
          <a:ln>
            <a:noFill/>
          </a:ln>
        </p:spPr>
      </p:pic>
      <p:pic>
        <p:nvPicPr>
          <p:cNvPr id="618" name="Google Shape;618;p89"/>
          <p:cNvPicPr preferRelativeResize="0"/>
          <p:nvPr/>
        </p:nvPicPr>
        <p:blipFill>
          <a:blip r:embed="rId4">
            <a:alphaModFix/>
          </a:blip>
          <a:stretch>
            <a:fillRect/>
          </a:stretch>
        </p:blipFill>
        <p:spPr>
          <a:xfrm>
            <a:off x="3733663" y="1721055"/>
            <a:ext cx="602577" cy="606524"/>
          </a:xfrm>
          <a:prstGeom prst="rect">
            <a:avLst/>
          </a:prstGeom>
          <a:noFill/>
          <a:ln>
            <a:noFill/>
          </a:ln>
        </p:spPr>
      </p:pic>
      <p:pic>
        <p:nvPicPr>
          <p:cNvPr id="619" name="Google Shape;619;p89"/>
          <p:cNvPicPr preferRelativeResize="0"/>
          <p:nvPr/>
        </p:nvPicPr>
        <p:blipFill>
          <a:blip r:embed="rId4">
            <a:alphaModFix/>
          </a:blip>
          <a:stretch>
            <a:fillRect/>
          </a:stretch>
        </p:blipFill>
        <p:spPr>
          <a:xfrm>
            <a:off x="3733663" y="893575"/>
            <a:ext cx="602577" cy="606524"/>
          </a:xfrm>
          <a:prstGeom prst="rect">
            <a:avLst/>
          </a:prstGeom>
          <a:noFill/>
          <a:ln>
            <a:noFill/>
          </a:ln>
        </p:spPr>
      </p:pic>
      <p:pic>
        <p:nvPicPr>
          <p:cNvPr id="620" name="Google Shape;620;p89"/>
          <p:cNvPicPr preferRelativeResize="0"/>
          <p:nvPr/>
        </p:nvPicPr>
        <p:blipFill>
          <a:blip r:embed="rId4">
            <a:alphaModFix/>
          </a:blip>
          <a:stretch>
            <a:fillRect/>
          </a:stretch>
        </p:blipFill>
        <p:spPr>
          <a:xfrm>
            <a:off x="4952863" y="4203494"/>
            <a:ext cx="602577" cy="606524"/>
          </a:xfrm>
          <a:prstGeom prst="rect">
            <a:avLst/>
          </a:prstGeom>
          <a:noFill/>
          <a:ln>
            <a:noFill/>
          </a:ln>
        </p:spPr>
      </p:pic>
      <p:pic>
        <p:nvPicPr>
          <p:cNvPr id="621" name="Google Shape;621;p89"/>
          <p:cNvPicPr preferRelativeResize="0"/>
          <p:nvPr/>
        </p:nvPicPr>
        <p:blipFill>
          <a:blip r:embed="rId4">
            <a:alphaModFix/>
          </a:blip>
          <a:stretch>
            <a:fillRect/>
          </a:stretch>
        </p:blipFill>
        <p:spPr>
          <a:xfrm>
            <a:off x="4952863" y="3376014"/>
            <a:ext cx="602577" cy="606524"/>
          </a:xfrm>
          <a:prstGeom prst="rect">
            <a:avLst/>
          </a:prstGeom>
          <a:noFill/>
          <a:ln>
            <a:noFill/>
          </a:ln>
        </p:spPr>
      </p:pic>
      <p:pic>
        <p:nvPicPr>
          <p:cNvPr id="622" name="Google Shape;622;p89"/>
          <p:cNvPicPr preferRelativeResize="0"/>
          <p:nvPr/>
        </p:nvPicPr>
        <p:blipFill>
          <a:blip r:embed="rId4">
            <a:alphaModFix/>
          </a:blip>
          <a:stretch>
            <a:fillRect/>
          </a:stretch>
        </p:blipFill>
        <p:spPr>
          <a:xfrm>
            <a:off x="4952863" y="2548534"/>
            <a:ext cx="602577" cy="606524"/>
          </a:xfrm>
          <a:prstGeom prst="rect">
            <a:avLst/>
          </a:prstGeom>
          <a:noFill/>
          <a:ln>
            <a:noFill/>
          </a:ln>
        </p:spPr>
      </p:pic>
      <p:pic>
        <p:nvPicPr>
          <p:cNvPr id="623" name="Google Shape;623;p89"/>
          <p:cNvPicPr preferRelativeResize="0"/>
          <p:nvPr/>
        </p:nvPicPr>
        <p:blipFill>
          <a:blip r:embed="rId4">
            <a:alphaModFix/>
          </a:blip>
          <a:stretch>
            <a:fillRect/>
          </a:stretch>
        </p:blipFill>
        <p:spPr>
          <a:xfrm>
            <a:off x="4952863" y="1721055"/>
            <a:ext cx="602577" cy="606524"/>
          </a:xfrm>
          <a:prstGeom prst="rect">
            <a:avLst/>
          </a:prstGeom>
          <a:noFill/>
          <a:ln>
            <a:noFill/>
          </a:ln>
        </p:spPr>
      </p:pic>
      <p:pic>
        <p:nvPicPr>
          <p:cNvPr id="624" name="Google Shape;624;p89"/>
          <p:cNvPicPr preferRelativeResize="0"/>
          <p:nvPr/>
        </p:nvPicPr>
        <p:blipFill>
          <a:blip r:embed="rId4">
            <a:alphaModFix/>
          </a:blip>
          <a:stretch>
            <a:fillRect/>
          </a:stretch>
        </p:blipFill>
        <p:spPr>
          <a:xfrm>
            <a:off x="4952863" y="893575"/>
            <a:ext cx="602577" cy="606524"/>
          </a:xfrm>
          <a:prstGeom prst="rect">
            <a:avLst/>
          </a:prstGeom>
          <a:noFill/>
          <a:ln>
            <a:noFill/>
          </a:ln>
        </p:spPr>
      </p:pic>
      <p:pic>
        <p:nvPicPr>
          <p:cNvPr id="625" name="Google Shape;625;p89"/>
          <p:cNvPicPr preferRelativeResize="0"/>
          <p:nvPr/>
        </p:nvPicPr>
        <p:blipFill>
          <a:blip r:embed="rId4">
            <a:alphaModFix/>
          </a:blip>
          <a:stretch>
            <a:fillRect/>
          </a:stretch>
        </p:blipFill>
        <p:spPr>
          <a:xfrm>
            <a:off x="6095863" y="4203494"/>
            <a:ext cx="602577" cy="606524"/>
          </a:xfrm>
          <a:prstGeom prst="rect">
            <a:avLst/>
          </a:prstGeom>
          <a:noFill/>
          <a:ln>
            <a:noFill/>
          </a:ln>
        </p:spPr>
      </p:pic>
      <p:pic>
        <p:nvPicPr>
          <p:cNvPr id="626" name="Google Shape;626;p89"/>
          <p:cNvPicPr preferRelativeResize="0"/>
          <p:nvPr/>
        </p:nvPicPr>
        <p:blipFill>
          <a:blip r:embed="rId4">
            <a:alphaModFix/>
          </a:blip>
          <a:stretch>
            <a:fillRect/>
          </a:stretch>
        </p:blipFill>
        <p:spPr>
          <a:xfrm>
            <a:off x="6095863" y="3376014"/>
            <a:ext cx="602577" cy="606524"/>
          </a:xfrm>
          <a:prstGeom prst="rect">
            <a:avLst/>
          </a:prstGeom>
          <a:noFill/>
          <a:ln>
            <a:noFill/>
          </a:ln>
        </p:spPr>
      </p:pic>
      <p:pic>
        <p:nvPicPr>
          <p:cNvPr id="627" name="Google Shape;627;p89"/>
          <p:cNvPicPr preferRelativeResize="0"/>
          <p:nvPr/>
        </p:nvPicPr>
        <p:blipFill>
          <a:blip r:embed="rId4">
            <a:alphaModFix/>
          </a:blip>
          <a:stretch>
            <a:fillRect/>
          </a:stretch>
        </p:blipFill>
        <p:spPr>
          <a:xfrm>
            <a:off x="6095863" y="2548534"/>
            <a:ext cx="602577" cy="606524"/>
          </a:xfrm>
          <a:prstGeom prst="rect">
            <a:avLst/>
          </a:prstGeom>
          <a:noFill/>
          <a:ln>
            <a:noFill/>
          </a:ln>
        </p:spPr>
      </p:pic>
      <p:pic>
        <p:nvPicPr>
          <p:cNvPr id="628" name="Google Shape;628;p89"/>
          <p:cNvPicPr preferRelativeResize="0"/>
          <p:nvPr/>
        </p:nvPicPr>
        <p:blipFill>
          <a:blip r:embed="rId4">
            <a:alphaModFix/>
          </a:blip>
          <a:stretch>
            <a:fillRect/>
          </a:stretch>
        </p:blipFill>
        <p:spPr>
          <a:xfrm>
            <a:off x="6095863" y="1721055"/>
            <a:ext cx="602577" cy="606524"/>
          </a:xfrm>
          <a:prstGeom prst="rect">
            <a:avLst/>
          </a:prstGeom>
          <a:noFill/>
          <a:ln>
            <a:noFill/>
          </a:ln>
        </p:spPr>
      </p:pic>
      <p:pic>
        <p:nvPicPr>
          <p:cNvPr id="629" name="Google Shape;629;p89"/>
          <p:cNvPicPr preferRelativeResize="0"/>
          <p:nvPr/>
        </p:nvPicPr>
        <p:blipFill>
          <a:blip r:embed="rId4">
            <a:alphaModFix/>
          </a:blip>
          <a:stretch>
            <a:fillRect/>
          </a:stretch>
        </p:blipFill>
        <p:spPr>
          <a:xfrm>
            <a:off x="6095863" y="893575"/>
            <a:ext cx="602577" cy="606524"/>
          </a:xfrm>
          <a:prstGeom prst="rect">
            <a:avLst/>
          </a:prstGeom>
          <a:noFill/>
          <a:ln>
            <a:noFill/>
          </a:ln>
        </p:spPr>
      </p:pic>
      <p:pic>
        <p:nvPicPr>
          <p:cNvPr id="630" name="Google Shape;630;p89"/>
          <p:cNvPicPr preferRelativeResize="0"/>
          <p:nvPr/>
        </p:nvPicPr>
        <p:blipFill>
          <a:blip r:embed="rId4">
            <a:alphaModFix/>
          </a:blip>
          <a:stretch>
            <a:fillRect/>
          </a:stretch>
        </p:blipFill>
        <p:spPr>
          <a:xfrm>
            <a:off x="7315063" y="4203494"/>
            <a:ext cx="602577" cy="606524"/>
          </a:xfrm>
          <a:prstGeom prst="rect">
            <a:avLst/>
          </a:prstGeom>
          <a:noFill/>
          <a:ln>
            <a:noFill/>
          </a:ln>
        </p:spPr>
      </p:pic>
      <p:pic>
        <p:nvPicPr>
          <p:cNvPr id="631" name="Google Shape;631;p89"/>
          <p:cNvPicPr preferRelativeResize="0"/>
          <p:nvPr/>
        </p:nvPicPr>
        <p:blipFill>
          <a:blip r:embed="rId4">
            <a:alphaModFix/>
          </a:blip>
          <a:stretch>
            <a:fillRect/>
          </a:stretch>
        </p:blipFill>
        <p:spPr>
          <a:xfrm>
            <a:off x="7315063" y="3376014"/>
            <a:ext cx="602577" cy="606524"/>
          </a:xfrm>
          <a:prstGeom prst="rect">
            <a:avLst/>
          </a:prstGeom>
          <a:noFill/>
          <a:ln>
            <a:noFill/>
          </a:ln>
        </p:spPr>
      </p:pic>
      <p:pic>
        <p:nvPicPr>
          <p:cNvPr id="632" name="Google Shape;632;p89"/>
          <p:cNvPicPr preferRelativeResize="0"/>
          <p:nvPr/>
        </p:nvPicPr>
        <p:blipFill>
          <a:blip r:embed="rId4">
            <a:alphaModFix/>
          </a:blip>
          <a:stretch>
            <a:fillRect/>
          </a:stretch>
        </p:blipFill>
        <p:spPr>
          <a:xfrm>
            <a:off x="7315063" y="2548534"/>
            <a:ext cx="602577" cy="606524"/>
          </a:xfrm>
          <a:prstGeom prst="rect">
            <a:avLst/>
          </a:prstGeom>
          <a:noFill/>
          <a:ln>
            <a:noFill/>
          </a:ln>
        </p:spPr>
      </p:pic>
      <p:pic>
        <p:nvPicPr>
          <p:cNvPr id="633" name="Google Shape;633;p89"/>
          <p:cNvPicPr preferRelativeResize="0"/>
          <p:nvPr/>
        </p:nvPicPr>
        <p:blipFill>
          <a:blip r:embed="rId4">
            <a:alphaModFix/>
          </a:blip>
          <a:stretch>
            <a:fillRect/>
          </a:stretch>
        </p:blipFill>
        <p:spPr>
          <a:xfrm>
            <a:off x="7315063" y="1721055"/>
            <a:ext cx="602577" cy="606524"/>
          </a:xfrm>
          <a:prstGeom prst="rect">
            <a:avLst/>
          </a:prstGeom>
          <a:noFill/>
          <a:ln>
            <a:noFill/>
          </a:ln>
        </p:spPr>
      </p:pic>
      <p:pic>
        <p:nvPicPr>
          <p:cNvPr id="634" name="Google Shape;634;p89"/>
          <p:cNvPicPr preferRelativeResize="0"/>
          <p:nvPr/>
        </p:nvPicPr>
        <p:blipFill>
          <a:blip r:embed="rId4">
            <a:alphaModFix/>
          </a:blip>
          <a:stretch>
            <a:fillRect/>
          </a:stretch>
        </p:blipFill>
        <p:spPr>
          <a:xfrm>
            <a:off x="7315063" y="893575"/>
            <a:ext cx="602577" cy="606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638" name="Shape 638"/>
        <p:cNvGrpSpPr/>
        <p:nvPr/>
      </p:nvGrpSpPr>
      <p:grpSpPr>
        <a:xfrm>
          <a:off x="0" y="0"/>
          <a:ext cx="0" cy="0"/>
          <a:chOff x="0" y="0"/>
          <a:chExt cx="0" cy="0"/>
        </a:xfrm>
      </p:grpSpPr>
      <p:sp>
        <p:nvSpPr>
          <p:cNvPr id="639" name="Google Shape;639;p90">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0" name="Google Shape;640;p90"/>
          <p:cNvCxnSpPr/>
          <p:nvPr/>
        </p:nvCxnSpPr>
        <p:spPr>
          <a:xfrm>
            <a:off x="2429691" y="530325"/>
            <a:ext cx="0" cy="4415100"/>
          </a:xfrm>
          <a:prstGeom prst="straightConnector1">
            <a:avLst/>
          </a:prstGeom>
          <a:noFill/>
          <a:ln cap="flat" cmpd="sng" w="38100">
            <a:solidFill>
              <a:srgbClr val="FFFFFF"/>
            </a:solidFill>
            <a:prstDash val="solid"/>
            <a:round/>
            <a:headEnd len="med" w="med" type="none"/>
            <a:tailEnd len="med" w="med" type="none"/>
          </a:ln>
        </p:spPr>
      </p:cxnSp>
      <p:cxnSp>
        <p:nvCxnSpPr>
          <p:cNvPr id="641" name="Google Shape;641;p90"/>
          <p:cNvCxnSpPr/>
          <p:nvPr/>
        </p:nvCxnSpPr>
        <p:spPr>
          <a:xfrm>
            <a:off x="3857897" y="530325"/>
            <a:ext cx="0" cy="4404300"/>
          </a:xfrm>
          <a:prstGeom prst="straightConnector1">
            <a:avLst/>
          </a:prstGeom>
          <a:noFill/>
          <a:ln cap="flat" cmpd="sng" w="38100">
            <a:solidFill>
              <a:srgbClr val="FFFFFF"/>
            </a:solidFill>
            <a:prstDash val="solid"/>
            <a:round/>
            <a:headEnd len="med" w="med" type="none"/>
            <a:tailEnd len="med" w="med" type="none"/>
          </a:ln>
        </p:spPr>
      </p:cxnSp>
      <p:cxnSp>
        <p:nvCxnSpPr>
          <p:cNvPr id="642" name="Google Shape;642;p90"/>
          <p:cNvCxnSpPr/>
          <p:nvPr/>
        </p:nvCxnSpPr>
        <p:spPr>
          <a:xfrm>
            <a:off x="8142514" y="530325"/>
            <a:ext cx="0" cy="4350300"/>
          </a:xfrm>
          <a:prstGeom prst="straightConnector1">
            <a:avLst/>
          </a:prstGeom>
          <a:noFill/>
          <a:ln cap="flat" cmpd="sng" w="38100">
            <a:solidFill>
              <a:srgbClr val="FFFFFF"/>
            </a:solidFill>
            <a:prstDash val="solid"/>
            <a:round/>
            <a:headEnd len="med" w="med" type="none"/>
            <a:tailEnd len="med" w="med" type="none"/>
          </a:ln>
        </p:spPr>
      </p:cxnSp>
      <p:cxnSp>
        <p:nvCxnSpPr>
          <p:cNvPr id="643" name="Google Shape;643;p90"/>
          <p:cNvCxnSpPr/>
          <p:nvPr/>
        </p:nvCxnSpPr>
        <p:spPr>
          <a:xfrm>
            <a:off x="5286103" y="530325"/>
            <a:ext cx="0" cy="4382700"/>
          </a:xfrm>
          <a:prstGeom prst="straightConnector1">
            <a:avLst/>
          </a:prstGeom>
          <a:noFill/>
          <a:ln cap="flat" cmpd="sng" w="38100">
            <a:solidFill>
              <a:srgbClr val="FFFFFF"/>
            </a:solidFill>
            <a:prstDash val="solid"/>
            <a:round/>
            <a:headEnd len="med" w="med" type="none"/>
            <a:tailEnd len="med" w="med" type="none"/>
          </a:ln>
        </p:spPr>
      </p:cxnSp>
      <p:cxnSp>
        <p:nvCxnSpPr>
          <p:cNvPr id="644" name="Google Shape;644;p90"/>
          <p:cNvCxnSpPr/>
          <p:nvPr/>
        </p:nvCxnSpPr>
        <p:spPr>
          <a:xfrm>
            <a:off x="6714309" y="530325"/>
            <a:ext cx="0" cy="4361100"/>
          </a:xfrm>
          <a:prstGeom prst="straightConnector1">
            <a:avLst/>
          </a:prstGeom>
          <a:noFill/>
          <a:ln cap="flat" cmpd="sng" w="38100">
            <a:solidFill>
              <a:srgbClr val="FFFFFF"/>
            </a:solidFill>
            <a:prstDash val="solid"/>
            <a:round/>
            <a:headEnd len="med" w="med" type="none"/>
            <a:tailEnd len="med" w="med" type="none"/>
          </a:ln>
        </p:spPr>
      </p:cxnSp>
      <p:cxnSp>
        <p:nvCxnSpPr>
          <p:cNvPr id="645" name="Google Shape;645;p90"/>
          <p:cNvCxnSpPr/>
          <p:nvPr/>
        </p:nvCxnSpPr>
        <p:spPr>
          <a:xfrm>
            <a:off x="1001486" y="530325"/>
            <a:ext cx="0" cy="4501200"/>
          </a:xfrm>
          <a:prstGeom prst="straightConnector1">
            <a:avLst/>
          </a:prstGeom>
          <a:noFill/>
          <a:ln cap="flat" cmpd="sng" w="38100">
            <a:solidFill>
              <a:srgbClr val="FFFFFF"/>
            </a:solidFill>
            <a:prstDash val="solid"/>
            <a:round/>
            <a:headEnd len="med" w="med" type="none"/>
            <a:tailEnd len="med" w="med" type="none"/>
          </a:ln>
        </p:spPr>
      </p:cxnSp>
      <p:cxnSp>
        <p:nvCxnSpPr>
          <p:cNvPr id="646" name="Google Shape;646;p90"/>
          <p:cNvCxnSpPr/>
          <p:nvPr/>
        </p:nvCxnSpPr>
        <p:spPr>
          <a:xfrm rot="10800000">
            <a:off x="971850" y="530325"/>
            <a:ext cx="7161000" cy="0"/>
          </a:xfrm>
          <a:prstGeom prst="straightConnector1">
            <a:avLst/>
          </a:prstGeom>
          <a:noFill/>
          <a:ln cap="flat" cmpd="sng" w="38100">
            <a:solidFill>
              <a:srgbClr val="FFFFFF"/>
            </a:solidFill>
            <a:prstDash val="solid"/>
            <a:round/>
            <a:headEnd len="med" w="med" type="none"/>
            <a:tailEnd len="med" w="med" type="none"/>
          </a:ln>
        </p:spPr>
      </p:cxnSp>
      <p:sp>
        <p:nvSpPr>
          <p:cNvPr id="647" name="Google Shape;647;p90"/>
          <p:cNvSpPr txBox="1"/>
          <p:nvPr/>
        </p:nvSpPr>
        <p:spPr>
          <a:xfrm>
            <a:off x="1163050" y="-70425"/>
            <a:ext cx="6859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1            2           3           4           5 </a:t>
            </a:r>
            <a:endParaRPr sz="3000">
              <a:solidFill>
                <a:srgbClr val="FFFFFF"/>
              </a:solidFill>
              <a:latin typeface="Montserrat SemiBold"/>
              <a:ea typeface="Montserrat SemiBold"/>
              <a:cs typeface="Montserrat SemiBold"/>
              <a:sym typeface="Montserrat SemiBold"/>
            </a:endParaRPr>
          </a:p>
        </p:txBody>
      </p:sp>
      <p:pic>
        <p:nvPicPr>
          <p:cNvPr id="648" name="Google Shape;648;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49" name="Google Shape;649;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0" name="Google Shape;650;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1" name="Google Shape;651;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2" name="Google Shape;652;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3" name="Google Shape;653;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4" name="Google Shape;654;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5" name="Google Shape;655;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6" name="Google Shape;656;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7" name="Google Shape;657;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8" name="Google Shape;658;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59" name="Google Shape;659;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0" name="Google Shape;660;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1" name="Google Shape;661;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2" name="Google Shape;662;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3" name="Google Shape;663;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4" name="Google Shape;664;p90"/>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65" name="Google Shape;665;p90"/>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66" name="Google Shape;666;p90"/>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67" name="Google Shape;667;p90"/>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68" name="Google Shape;668;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69" name="Google Shape;669;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70" name="Google Shape;670;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71" name="Google Shape;671;p90"/>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672" name="Google Shape;672;p90"/>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673" name="Google Shape;673;p90"/>
          <p:cNvPicPr preferRelativeResize="0"/>
          <p:nvPr/>
        </p:nvPicPr>
        <p:blipFill>
          <a:blip r:embed="rId4">
            <a:alphaModFix/>
          </a:blip>
          <a:stretch>
            <a:fillRect/>
          </a:stretch>
        </p:blipFill>
        <p:spPr>
          <a:xfrm>
            <a:off x="6857863" y="3541510"/>
            <a:ext cx="602577" cy="606524"/>
          </a:xfrm>
          <a:prstGeom prst="rect">
            <a:avLst/>
          </a:prstGeom>
          <a:noFill/>
          <a:ln>
            <a:noFill/>
          </a:ln>
        </p:spPr>
      </p:pic>
      <p:pic>
        <p:nvPicPr>
          <p:cNvPr id="674" name="Google Shape;674;p90"/>
          <p:cNvPicPr preferRelativeResize="0"/>
          <p:nvPr/>
        </p:nvPicPr>
        <p:blipFill>
          <a:blip r:embed="rId4">
            <a:alphaModFix/>
          </a:blip>
          <a:stretch>
            <a:fillRect/>
          </a:stretch>
        </p:blipFill>
        <p:spPr>
          <a:xfrm>
            <a:off x="7315063" y="2879526"/>
            <a:ext cx="602577" cy="606524"/>
          </a:xfrm>
          <a:prstGeom prst="rect">
            <a:avLst/>
          </a:prstGeom>
          <a:noFill/>
          <a:ln>
            <a:noFill/>
          </a:ln>
        </p:spPr>
      </p:pic>
      <p:pic>
        <p:nvPicPr>
          <p:cNvPr id="675" name="Google Shape;675;p90"/>
          <p:cNvPicPr preferRelativeResize="0"/>
          <p:nvPr/>
        </p:nvPicPr>
        <p:blipFill>
          <a:blip r:embed="rId4">
            <a:alphaModFix/>
          </a:blip>
          <a:stretch>
            <a:fillRect/>
          </a:stretch>
        </p:blipFill>
        <p:spPr>
          <a:xfrm>
            <a:off x="6857863" y="2217543"/>
            <a:ext cx="602577" cy="606524"/>
          </a:xfrm>
          <a:prstGeom prst="rect">
            <a:avLst/>
          </a:prstGeom>
          <a:noFill/>
          <a:ln>
            <a:noFill/>
          </a:ln>
        </p:spPr>
      </p:pic>
      <p:pic>
        <p:nvPicPr>
          <p:cNvPr id="676" name="Google Shape;676;p90"/>
          <p:cNvPicPr preferRelativeResize="0"/>
          <p:nvPr/>
        </p:nvPicPr>
        <p:blipFill>
          <a:blip r:embed="rId4">
            <a:alphaModFix/>
          </a:blip>
          <a:stretch>
            <a:fillRect/>
          </a:stretch>
        </p:blipFill>
        <p:spPr>
          <a:xfrm>
            <a:off x="7315063" y="1555559"/>
            <a:ext cx="602577" cy="606524"/>
          </a:xfrm>
          <a:prstGeom prst="rect">
            <a:avLst/>
          </a:prstGeom>
          <a:noFill/>
          <a:ln>
            <a:noFill/>
          </a:ln>
        </p:spPr>
      </p:pic>
      <p:pic>
        <p:nvPicPr>
          <p:cNvPr id="677" name="Google Shape;677;p90"/>
          <p:cNvPicPr preferRelativeResize="0"/>
          <p:nvPr/>
        </p:nvPicPr>
        <p:blipFill>
          <a:blip r:embed="rId4">
            <a:alphaModFix/>
          </a:blip>
          <a:stretch>
            <a:fillRect/>
          </a:stretch>
        </p:blipFill>
        <p:spPr>
          <a:xfrm>
            <a:off x="6857863" y="893575"/>
            <a:ext cx="602577" cy="606524"/>
          </a:xfrm>
          <a:prstGeom prst="rect">
            <a:avLst/>
          </a:prstGeom>
          <a:noFill/>
          <a:ln>
            <a:noFill/>
          </a:ln>
        </p:spPr>
      </p:pic>
      <p:pic>
        <p:nvPicPr>
          <p:cNvPr id="678" name="Google Shape;678;p90"/>
          <p:cNvPicPr preferRelativeResize="0"/>
          <p:nvPr/>
        </p:nvPicPr>
        <p:blipFill>
          <a:blip r:embed="rId4">
            <a:alphaModFix/>
          </a:blip>
          <a:stretch>
            <a:fillRect/>
          </a:stretch>
        </p:blipFill>
        <p:spPr>
          <a:xfrm>
            <a:off x="7391263" y="4203494"/>
            <a:ext cx="602577" cy="606524"/>
          </a:xfrm>
          <a:prstGeom prst="rect">
            <a:avLst/>
          </a:prstGeom>
          <a:noFill/>
          <a:ln>
            <a:noFill/>
          </a:ln>
        </p:spPr>
      </p:pic>
      <p:pic>
        <p:nvPicPr>
          <p:cNvPr id="679" name="Google Shape;679;p90"/>
          <p:cNvPicPr preferRelativeResize="0"/>
          <p:nvPr/>
        </p:nvPicPr>
        <p:blipFill>
          <a:blip r:embed="rId4">
            <a:alphaModFix/>
          </a:blip>
          <a:stretch>
            <a:fillRect/>
          </a:stretch>
        </p:blipFill>
        <p:spPr>
          <a:xfrm>
            <a:off x="5486263" y="3541510"/>
            <a:ext cx="602577" cy="606524"/>
          </a:xfrm>
          <a:prstGeom prst="rect">
            <a:avLst/>
          </a:prstGeom>
          <a:noFill/>
          <a:ln>
            <a:noFill/>
          </a:ln>
        </p:spPr>
      </p:pic>
      <p:pic>
        <p:nvPicPr>
          <p:cNvPr id="680" name="Google Shape;680;p90"/>
          <p:cNvPicPr preferRelativeResize="0"/>
          <p:nvPr/>
        </p:nvPicPr>
        <p:blipFill>
          <a:blip r:embed="rId4">
            <a:alphaModFix/>
          </a:blip>
          <a:stretch>
            <a:fillRect/>
          </a:stretch>
        </p:blipFill>
        <p:spPr>
          <a:xfrm>
            <a:off x="5943463" y="2879526"/>
            <a:ext cx="602577" cy="606524"/>
          </a:xfrm>
          <a:prstGeom prst="rect">
            <a:avLst/>
          </a:prstGeom>
          <a:noFill/>
          <a:ln>
            <a:noFill/>
          </a:ln>
        </p:spPr>
      </p:pic>
      <p:pic>
        <p:nvPicPr>
          <p:cNvPr id="681" name="Google Shape;681;p90"/>
          <p:cNvPicPr preferRelativeResize="0"/>
          <p:nvPr/>
        </p:nvPicPr>
        <p:blipFill>
          <a:blip r:embed="rId4">
            <a:alphaModFix/>
          </a:blip>
          <a:stretch>
            <a:fillRect/>
          </a:stretch>
        </p:blipFill>
        <p:spPr>
          <a:xfrm>
            <a:off x="5486263" y="2217543"/>
            <a:ext cx="602577" cy="606524"/>
          </a:xfrm>
          <a:prstGeom prst="rect">
            <a:avLst/>
          </a:prstGeom>
          <a:noFill/>
          <a:ln>
            <a:noFill/>
          </a:ln>
        </p:spPr>
      </p:pic>
      <p:pic>
        <p:nvPicPr>
          <p:cNvPr id="682" name="Google Shape;682;p90"/>
          <p:cNvPicPr preferRelativeResize="0"/>
          <p:nvPr/>
        </p:nvPicPr>
        <p:blipFill>
          <a:blip r:embed="rId4">
            <a:alphaModFix/>
          </a:blip>
          <a:stretch>
            <a:fillRect/>
          </a:stretch>
        </p:blipFill>
        <p:spPr>
          <a:xfrm>
            <a:off x="5943463" y="1555559"/>
            <a:ext cx="602577" cy="606524"/>
          </a:xfrm>
          <a:prstGeom prst="rect">
            <a:avLst/>
          </a:prstGeom>
          <a:noFill/>
          <a:ln>
            <a:noFill/>
          </a:ln>
        </p:spPr>
      </p:pic>
      <p:pic>
        <p:nvPicPr>
          <p:cNvPr id="683" name="Google Shape;683;p90"/>
          <p:cNvPicPr preferRelativeResize="0"/>
          <p:nvPr/>
        </p:nvPicPr>
        <p:blipFill>
          <a:blip r:embed="rId4">
            <a:alphaModFix/>
          </a:blip>
          <a:stretch>
            <a:fillRect/>
          </a:stretch>
        </p:blipFill>
        <p:spPr>
          <a:xfrm>
            <a:off x="5486263" y="893575"/>
            <a:ext cx="602577" cy="606524"/>
          </a:xfrm>
          <a:prstGeom prst="rect">
            <a:avLst/>
          </a:prstGeom>
          <a:noFill/>
          <a:ln>
            <a:noFill/>
          </a:ln>
        </p:spPr>
      </p:pic>
      <p:pic>
        <p:nvPicPr>
          <p:cNvPr id="684" name="Google Shape;684;p90"/>
          <p:cNvPicPr preferRelativeResize="0"/>
          <p:nvPr/>
        </p:nvPicPr>
        <p:blipFill>
          <a:blip r:embed="rId4">
            <a:alphaModFix/>
          </a:blip>
          <a:stretch>
            <a:fillRect/>
          </a:stretch>
        </p:blipFill>
        <p:spPr>
          <a:xfrm>
            <a:off x="6019663" y="4203494"/>
            <a:ext cx="602577" cy="606524"/>
          </a:xfrm>
          <a:prstGeom prst="rect">
            <a:avLst/>
          </a:prstGeom>
          <a:noFill/>
          <a:ln>
            <a:noFill/>
          </a:ln>
        </p:spPr>
      </p:pic>
      <p:pic>
        <p:nvPicPr>
          <p:cNvPr id="685" name="Google Shape;685;p90"/>
          <p:cNvPicPr preferRelativeResize="0"/>
          <p:nvPr/>
        </p:nvPicPr>
        <p:blipFill>
          <a:blip r:embed="rId4">
            <a:alphaModFix/>
          </a:blip>
          <a:stretch>
            <a:fillRect/>
          </a:stretch>
        </p:blipFill>
        <p:spPr>
          <a:xfrm>
            <a:off x="4038463" y="3541510"/>
            <a:ext cx="602577" cy="606524"/>
          </a:xfrm>
          <a:prstGeom prst="rect">
            <a:avLst/>
          </a:prstGeom>
          <a:noFill/>
          <a:ln>
            <a:noFill/>
          </a:ln>
        </p:spPr>
      </p:pic>
      <p:pic>
        <p:nvPicPr>
          <p:cNvPr id="686" name="Google Shape;686;p90"/>
          <p:cNvPicPr preferRelativeResize="0"/>
          <p:nvPr/>
        </p:nvPicPr>
        <p:blipFill>
          <a:blip r:embed="rId4">
            <a:alphaModFix/>
          </a:blip>
          <a:stretch>
            <a:fillRect/>
          </a:stretch>
        </p:blipFill>
        <p:spPr>
          <a:xfrm>
            <a:off x="4495663" y="2879526"/>
            <a:ext cx="602577" cy="606524"/>
          </a:xfrm>
          <a:prstGeom prst="rect">
            <a:avLst/>
          </a:prstGeom>
          <a:noFill/>
          <a:ln>
            <a:noFill/>
          </a:ln>
        </p:spPr>
      </p:pic>
      <p:pic>
        <p:nvPicPr>
          <p:cNvPr id="687" name="Google Shape;687;p90"/>
          <p:cNvPicPr preferRelativeResize="0"/>
          <p:nvPr/>
        </p:nvPicPr>
        <p:blipFill>
          <a:blip r:embed="rId4">
            <a:alphaModFix/>
          </a:blip>
          <a:stretch>
            <a:fillRect/>
          </a:stretch>
        </p:blipFill>
        <p:spPr>
          <a:xfrm>
            <a:off x="4038463" y="2217543"/>
            <a:ext cx="602577" cy="606524"/>
          </a:xfrm>
          <a:prstGeom prst="rect">
            <a:avLst/>
          </a:prstGeom>
          <a:noFill/>
          <a:ln>
            <a:noFill/>
          </a:ln>
        </p:spPr>
      </p:pic>
      <p:pic>
        <p:nvPicPr>
          <p:cNvPr id="688" name="Google Shape;688;p90"/>
          <p:cNvPicPr preferRelativeResize="0"/>
          <p:nvPr/>
        </p:nvPicPr>
        <p:blipFill>
          <a:blip r:embed="rId4">
            <a:alphaModFix/>
          </a:blip>
          <a:stretch>
            <a:fillRect/>
          </a:stretch>
        </p:blipFill>
        <p:spPr>
          <a:xfrm>
            <a:off x="4495663" y="1555559"/>
            <a:ext cx="602577" cy="606524"/>
          </a:xfrm>
          <a:prstGeom prst="rect">
            <a:avLst/>
          </a:prstGeom>
          <a:noFill/>
          <a:ln>
            <a:noFill/>
          </a:ln>
        </p:spPr>
      </p:pic>
      <p:pic>
        <p:nvPicPr>
          <p:cNvPr id="689" name="Google Shape;689;p90"/>
          <p:cNvPicPr preferRelativeResize="0"/>
          <p:nvPr/>
        </p:nvPicPr>
        <p:blipFill>
          <a:blip r:embed="rId4">
            <a:alphaModFix/>
          </a:blip>
          <a:stretch>
            <a:fillRect/>
          </a:stretch>
        </p:blipFill>
        <p:spPr>
          <a:xfrm>
            <a:off x="4038463" y="893575"/>
            <a:ext cx="602577" cy="606524"/>
          </a:xfrm>
          <a:prstGeom prst="rect">
            <a:avLst/>
          </a:prstGeom>
          <a:noFill/>
          <a:ln>
            <a:noFill/>
          </a:ln>
        </p:spPr>
      </p:pic>
      <p:pic>
        <p:nvPicPr>
          <p:cNvPr id="690" name="Google Shape;690;p90"/>
          <p:cNvPicPr preferRelativeResize="0"/>
          <p:nvPr/>
        </p:nvPicPr>
        <p:blipFill>
          <a:blip r:embed="rId4">
            <a:alphaModFix/>
          </a:blip>
          <a:stretch>
            <a:fillRect/>
          </a:stretch>
        </p:blipFill>
        <p:spPr>
          <a:xfrm>
            <a:off x="4571863" y="4203494"/>
            <a:ext cx="602577" cy="606524"/>
          </a:xfrm>
          <a:prstGeom prst="rect">
            <a:avLst/>
          </a:prstGeom>
          <a:noFill/>
          <a:ln>
            <a:noFill/>
          </a:ln>
        </p:spPr>
      </p:pic>
      <p:pic>
        <p:nvPicPr>
          <p:cNvPr id="691" name="Google Shape;691;p90"/>
          <p:cNvPicPr preferRelativeResize="0"/>
          <p:nvPr/>
        </p:nvPicPr>
        <p:blipFill>
          <a:blip r:embed="rId4">
            <a:alphaModFix/>
          </a:blip>
          <a:stretch>
            <a:fillRect/>
          </a:stretch>
        </p:blipFill>
        <p:spPr>
          <a:xfrm>
            <a:off x="2666863" y="3541510"/>
            <a:ext cx="602577" cy="606524"/>
          </a:xfrm>
          <a:prstGeom prst="rect">
            <a:avLst/>
          </a:prstGeom>
          <a:noFill/>
          <a:ln>
            <a:noFill/>
          </a:ln>
        </p:spPr>
      </p:pic>
      <p:pic>
        <p:nvPicPr>
          <p:cNvPr id="692" name="Google Shape;692;p90"/>
          <p:cNvPicPr preferRelativeResize="0"/>
          <p:nvPr/>
        </p:nvPicPr>
        <p:blipFill>
          <a:blip r:embed="rId4">
            <a:alphaModFix/>
          </a:blip>
          <a:stretch>
            <a:fillRect/>
          </a:stretch>
        </p:blipFill>
        <p:spPr>
          <a:xfrm>
            <a:off x="3124063" y="2879526"/>
            <a:ext cx="602577" cy="606524"/>
          </a:xfrm>
          <a:prstGeom prst="rect">
            <a:avLst/>
          </a:prstGeom>
          <a:noFill/>
          <a:ln>
            <a:noFill/>
          </a:ln>
        </p:spPr>
      </p:pic>
      <p:pic>
        <p:nvPicPr>
          <p:cNvPr id="693" name="Google Shape;693;p90"/>
          <p:cNvPicPr preferRelativeResize="0"/>
          <p:nvPr/>
        </p:nvPicPr>
        <p:blipFill>
          <a:blip r:embed="rId4">
            <a:alphaModFix/>
          </a:blip>
          <a:stretch>
            <a:fillRect/>
          </a:stretch>
        </p:blipFill>
        <p:spPr>
          <a:xfrm>
            <a:off x="2666863" y="2217543"/>
            <a:ext cx="602577" cy="606524"/>
          </a:xfrm>
          <a:prstGeom prst="rect">
            <a:avLst/>
          </a:prstGeom>
          <a:noFill/>
          <a:ln>
            <a:noFill/>
          </a:ln>
        </p:spPr>
      </p:pic>
      <p:pic>
        <p:nvPicPr>
          <p:cNvPr id="694" name="Google Shape;694;p90"/>
          <p:cNvPicPr preferRelativeResize="0"/>
          <p:nvPr/>
        </p:nvPicPr>
        <p:blipFill>
          <a:blip r:embed="rId4">
            <a:alphaModFix/>
          </a:blip>
          <a:stretch>
            <a:fillRect/>
          </a:stretch>
        </p:blipFill>
        <p:spPr>
          <a:xfrm>
            <a:off x="3124063" y="1555559"/>
            <a:ext cx="602577" cy="606524"/>
          </a:xfrm>
          <a:prstGeom prst="rect">
            <a:avLst/>
          </a:prstGeom>
          <a:noFill/>
          <a:ln>
            <a:noFill/>
          </a:ln>
        </p:spPr>
      </p:pic>
      <p:pic>
        <p:nvPicPr>
          <p:cNvPr id="695" name="Google Shape;695;p90"/>
          <p:cNvPicPr preferRelativeResize="0"/>
          <p:nvPr/>
        </p:nvPicPr>
        <p:blipFill>
          <a:blip r:embed="rId4">
            <a:alphaModFix/>
          </a:blip>
          <a:stretch>
            <a:fillRect/>
          </a:stretch>
        </p:blipFill>
        <p:spPr>
          <a:xfrm>
            <a:off x="2666863" y="893575"/>
            <a:ext cx="602577" cy="606524"/>
          </a:xfrm>
          <a:prstGeom prst="rect">
            <a:avLst/>
          </a:prstGeom>
          <a:noFill/>
          <a:ln>
            <a:noFill/>
          </a:ln>
        </p:spPr>
      </p:pic>
      <p:pic>
        <p:nvPicPr>
          <p:cNvPr id="696" name="Google Shape;696;p90"/>
          <p:cNvPicPr preferRelativeResize="0"/>
          <p:nvPr/>
        </p:nvPicPr>
        <p:blipFill>
          <a:blip r:embed="rId4">
            <a:alphaModFix/>
          </a:blip>
          <a:stretch>
            <a:fillRect/>
          </a:stretch>
        </p:blipFill>
        <p:spPr>
          <a:xfrm>
            <a:off x="3200263" y="4203494"/>
            <a:ext cx="602577" cy="606524"/>
          </a:xfrm>
          <a:prstGeom prst="rect">
            <a:avLst/>
          </a:prstGeom>
          <a:noFill/>
          <a:ln>
            <a:noFill/>
          </a:ln>
        </p:spPr>
      </p:pic>
      <p:pic>
        <p:nvPicPr>
          <p:cNvPr id="697" name="Google Shape;697;p90"/>
          <p:cNvPicPr preferRelativeResize="0"/>
          <p:nvPr/>
        </p:nvPicPr>
        <p:blipFill>
          <a:blip r:embed="rId4">
            <a:alphaModFix/>
          </a:blip>
          <a:stretch>
            <a:fillRect/>
          </a:stretch>
        </p:blipFill>
        <p:spPr>
          <a:xfrm>
            <a:off x="1142863" y="3541510"/>
            <a:ext cx="602577" cy="606524"/>
          </a:xfrm>
          <a:prstGeom prst="rect">
            <a:avLst/>
          </a:prstGeom>
          <a:noFill/>
          <a:ln>
            <a:noFill/>
          </a:ln>
        </p:spPr>
      </p:pic>
      <p:pic>
        <p:nvPicPr>
          <p:cNvPr id="698" name="Google Shape;698;p90"/>
          <p:cNvPicPr preferRelativeResize="0"/>
          <p:nvPr/>
        </p:nvPicPr>
        <p:blipFill>
          <a:blip r:embed="rId4">
            <a:alphaModFix/>
          </a:blip>
          <a:stretch>
            <a:fillRect/>
          </a:stretch>
        </p:blipFill>
        <p:spPr>
          <a:xfrm>
            <a:off x="1600063" y="2879526"/>
            <a:ext cx="602577" cy="606524"/>
          </a:xfrm>
          <a:prstGeom prst="rect">
            <a:avLst/>
          </a:prstGeom>
          <a:noFill/>
          <a:ln>
            <a:noFill/>
          </a:ln>
        </p:spPr>
      </p:pic>
      <p:pic>
        <p:nvPicPr>
          <p:cNvPr id="699" name="Google Shape;699;p90"/>
          <p:cNvPicPr preferRelativeResize="0"/>
          <p:nvPr/>
        </p:nvPicPr>
        <p:blipFill>
          <a:blip r:embed="rId4">
            <a:alphaModFix/>
          </a:blip>
          <a:stretch>
            <a:fillRect/>
          </a:stretch>
        </p:blipFill>
        <p:spPr>
          <a:xfrm>
            <a:off x="1142863" y="2217543"/>
            <a:ext cx="602577" cy="606524"/>
          </a:xfrm>
          <a:prstGeom prst="rect">
            <a:avLst/>
          </a:prstGeom>
          <a:noFill/>
          <a:ln>
            <a:noFill/>
          </a:ln>
        </p:spPr>
      </p:pic>
      <p:pic>
        <p:nvPicPr>
          <p:cNvPr id="700" name="Google Shape;700;p90"/>
          <p:cNvPicPr preferRelativeResize="0"/>
          <p:nvPr/>
        </p:nvPicPr>
        <p:blipFill>
          <a:blip r:embed="rId4">
            <a:alphaModFix/>
          </a:blip>
          <a:stretch>
            <a:fillRect/>
          </a:stretch>
        </p:blipFill>
        <p:spPr>
          <a:xfrm>
            <a:off x="1600063" y="1555559"/>
            <a:ext cx="602577" cy="606524"/>
          </a:xfrm>
          <a:prstGeom prst="rect">
            <a:avLst/>
          </a:prstGeom>
          <a:noFill/>
          <a:ln>
            <a:noFill/>
          </a:ln>
        </p:spPr>
      </p:pic>
      <p:pic>
        <p:nvPicPr>
          <p:cNvPr id="701" name="Google Shape;701;p90"/>
          <p:cNvPicPr preferRelativeResize="0"/>
          <p:nvPr/>
        </p:nvPicPr>
        <p:blipFill>
          <a:blip r:embed="rId4">
            <a:alphaModFix/>
          </a:blip>
          <a:stretch>
            <a:fillRect/>
          </a:stretch>
        </p:blipFill>
        <p:spPr>
          <a:xfrm>
            <a:off x="1142863" y="893575"/>
            <a:ext cx="602577" cy="606524"/>
          </a:xfrm>
          <a:prstGeom prst="rect">
            <a:avLst/>
          </a:prstGeom>
          <a:noFill/>
          <a:ln>
            <a:noFill/>
          </a:ln>
        </p:spPr>
      </p:pic>
      <p:pic>
        <p:nvPicPr>
          <p:cNvPr id="702" name="Google Shape;702;p90"/>
          <p:cNvPicPr preferRelativeResize="0"/>
          <p:nvPr/>
        </p:nvPicPr>
        <p:blipFill>
          <a:blip r:embed="rId4">
            <a:alphaModFix/>
          </a:blip>
          <a:stretch>
            <a:fillRect/>
          </a:stretch>
        </p:blipFill>
        <p:spPr>
          <a:xfrm>
            <a:off x="1676263" y="4203494"/>
            <a:ext cx="602577" cy="6065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706" name="Shape 706"/>
        <p:cNvGrpSpPr/>
        <p:nvPr/>
      </p:nvGrpSpPr>
      <p:grpSpPr>
        <a:xfrm>
          <a:off x="0" y="0"/>
          <a:ext cx="0" cy="0"/>
          <a:chOff x="0" y="0"/>
          <a:chExt cx="0" cy="0"/>
        </a:xfrm>
      </p:grpSpPr>
      <p:sp>
        <p:nvSpPr>
          <p:cNvPr id="707" name="Google Shape;707;p91">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8" name="Google Shape;708;p91"/>
          <p:cNvCxnSpPr/>
          <p:nvPr/>
        </p:nvCxnSpPr>
        <p:spPr>
          <a:xfrm>
            <a:off x="3381829" y="530325"/>
            <a:ext cx="0" cy="4404300"/>
          </a:xfrm>
          <a:prstGeom prst="straightConnector1">
            <a:avLst/>
          </a:prstGeom>
          <a:noFill/>
          <a:ln cap="flat" cmpd="sng" w="38100">
            <a:solidFill>
              <a:srgbClr val="FFFFFF"/>
            </a:solidFill>
            <a:prstDash val="solid"/>
            <a:round/>
            <a:headEnd len="med" w="med" type="none"/>
            <a:tailEnd len="med" w="med" type="none"/>
          </a:ln>
        </p:spPr>
      </p:cxnSp>
      <p:cxnSp>
        <p:nvCxnSpPr>
          <p:cNvPr id="709" name="Google Shape;709;p91"/>
          <p:cNvCxnSpPr/>
          <p:nvPr/>
        </p:nvCxnSpPr>
        <p:spPr>
          <a:xfrm>
            <a:off x="8142514" y="530325"/>
            <a:ext cx="0" cy="4350300"/>
          </a:xfrm>
          <a:prstGeom prst="straightConnector1">
            <a:avLst/>
          </a:prstGeom>
          <a:noFill/>
          <a:ln cap="flat" cmpd="sng" w="38100">
            <a:solidFill>
              <a:srgbClr val="FFFFFF"/>
            </a:solidFill>
            <a:prstDash val="solid"/>
            <a:round/>
            <a:headEnd len="med" w="med" type="none"/>
            <a:tailEnd len="med" w="med" type="none"/>
          </a:ln>
        </p:spPr>
      </p:cxnSp>
      <p:cxnSp>
        <p:nvCxnSpPr>
          <p:cNvPr id="710" name="Google Shape;710;p91"/>
          <p:cNvCxnSpPr/>
          <p:nvPr/>
        </p:nvCxnSpPr>
        <p:spPr>
          <a:xfrm>
            <a:off x="5762171" y="530325"/>
            <a:ext cx="0" cy="4361100"/>
          </a:xfrm>
          <a:prstGeom prst="straightConnector1">
            <a:avLst/>
          </a:prstGeom>
          <a:noFill/>
          <a:ln cap="flat" cmpd="sng" w="38100">
            <a:solidFill>
              <a:srgbClr val="FFFFFF"/>
            </a:solidFill>
            <a:prstDash val="solid"/>
            <a:round/>
            <a:headEnd len="med" w="med" type="none"/>
            <a:tailEnd len="med" w="med" type="none"/>
          </a:ln>
        </p:spPr>
      </p:cxnSp>
      <p:cxnSp>
        <p:nvCxnSpPr>
          <p:cNvPr id="711" name="Google Shape;711;p91"/>
          <p:cNvCxnSpPr/>
          <p:nvPr/>
        </p:nvCxnSpPr>
        <p:spPr>
          <a:xfrm>
            <a:off x="1001486" y="530325"/>
            <a:ext cx="0" cy="4501200"/>
          </a:xfrm>
          <a:prstGeom prst="straightConnector1">
            <a:avLst/>
          </a:prstGeom>
          <a:noFill/>
          <a:ln cap="flat" cmpd="sng" w="38100">
            <a:solidFill>
              <a:srgbClr val="FFFFFF"/>
            </a:solidFill>
            <a:prstDash val="solid"/>
            <a:round/>
            <a:headEnd len="med" w="med" type="none"/>
            <a:tailEnd len="med" w="med" type="none"/>
          </a:ln>
        </p:spPr>
      </p:cxnSp>
      <p:cxnSp>
        <p:nvCxnSpPr>
          <p:cNvPr id="712" name="Google Shape;712;p91"/>
          <p:cNvCxnSpPr/>
          <p:nvPr/>
        </p:nvCxnSpPr>
        <p:spPr>
          <a:xfrm rot="10800000">
            <a:off x="971850" y="530325"/>
            <a:ext cx="7161000" cy="0"/>
          </a:xfrm>
          <a:prstGeom prst="straightConnector1">
            <a:avLst/>
          </a:prstGeom>
          <a:noFill/>
          <a:ln cap="flat" cmpd="sng" w="38100">
            <a:solidFill>
              <a:srgbClr val="FFFFFF"/>
            </a:solidFill>
            <a:prstDash val="solid"/>
            <a:round/>
            <a:headEnd len="med" w="med" type="none"/>
            <a:tailEnd len="med" w="med" type="none"/>
          </a:ln>
        </p:spPr>
      </p:cxnSp>
      <p:sp>
        <p:nvSpPr>
          <p:cNvPr id="713" name="Google Shape;713;p91"/>
          <p:cNvSpPr txBox="1"/>
          <p:nvPr/>
        </p:nvSpPr>
        <p:spPr>
          <a:xfrm>
            <a:off x="1467850" y="-70425"/>
            <a:ext cx="7161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a:t>
            </a:r>
            <a:endParaRPr sz="3000">
              <a:solidFill>
                <a:srgbClr val="FFFFFF"/>
              </a:solidFill>
              <a:latin typeface="Montserrat SemiBold"/>
              <a:ea typeface="Montserrat SemiBold"/>
              <a:cs typeface="Montserrat SemiBold"/>
              <a:sym typeface="Montserrat SemiBold"/>
            </a:endParaRPr>
          </a:p>
        </p:txBody>
      </p:sp>
      <p:pic>
        <p:nvPicPr>
          <p:cNvPr id="714" name="Google Shape;714;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15" name="Google Shape;715;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16" name="Google Shape;716;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17" name="Google Shape;717;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18" name="Google Shape;718;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19" name="Google Shape;719;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0" name="Google Shape;720;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1" name="Google Shape;721;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2" name="Google Shape;722;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3" name="Google Shape;723;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4" name="Google Shape;724;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5" name="Google Shape;725;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6" name="Google Shape;726;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7" name="Google Shape;727;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8" name="Google Shape;728;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29" name="Google Shape;729;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30" name="Google Shape;730;p91"/>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731" name="Google Shape;731;p91"/>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732" name="Google Shape;732;p91"/>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733" name="Google Shape;733;p91"/>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734" name="Google Shape;734;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35" name="Google Shape;735;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36" name="Google Shape;736;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37" name="Google Shape;737;p91"/>
          <p:cNvPicPr preferRelativeResize="0"/>
          <p:nvPr/>
        </p:nvPicPr>
        <p:blipFill>
          <a:blip r:embed="rId4">
            <a:alphaModFix/>
          </a:blip>
          <a:stretch>
            <a:fillRect/>
          </a:stretch>
        </p:blipFill>
        <p:spPr>
          <a:xfrm>
            <a:off x="-985187" y="1271494"/>
            <a:ext cx="602577" cy="606524"/>
          </a:xfrm>
          <a:prstGeom prst="rect">
            <a:avLst/>
          </a:prstGeom>
          <a:noFill/>
          <a:ln>
            <a:noFill/>
          </a:ln>
        </p:spPr>
      </p:pic>
      <p:pic>
        <p:nvPicPr>
          <p:cNvPr id="738" name="Google Shape;738;p91"/>
          <p:cNvPicPr preferRelativeResize="0"/>
          <p:nvPr/>
        </p:nvPicPr>
        <p:blipFill>
          <a:blip r:embed="rId4">
            <a:alphaModFix/>
          </a:blip>
          <a:stretch>
            <a:fillRect/>
          </a:stretch>
        </p:blipFill>
        <p:spPr>
          <a:xfrm>
            <a:off x="-1042162" y="1271500"/>
            <a:ext cx="602577" cy="606524"/>
          </a:xfrm>
          <a:prstGeom prst="rect">
            <a:avLst/>
          </a:prstGeom>
          <a:noFill/>
          <a:ln>
            <a:noFill/>
          </a:ln>
        </p:spPr>
      </p:pic>
      <p:pic>
        <p:nvPicPr>
          <p:cNvPr id="739" name="Google Shape;739;p91"/>
          <p:cNvPicPr preferRelativeResize="0"/>
          <p:nvPr/>
        </p:nvPicPr>
        <p:blipFill>
          <a:blip r:embed="rId4">
            <a:alphaModFix/>
          </a:blip>
          <a:stretch>
            <a:fillRect/>
          </a:stretch>
        </p:blipFill>
        <p:spPr>
          <a:xfrm>
            <a:off x="1295263" y="4203494"/>
            <a:ext cx="602577" cy="606524"/>
          </a:xfrm>
          <a:prstGeom prst="rect">
            <a:avLst/>
          </a:prstGeom>
          <a:noFill/>
          <a:ln>
            <a:noFill/>
          </a:ln>
        </p:spPr>
      </p:pic>
      <p:pic>
        <p:nvPicPr>
          <p:cNvPr id="740" name="Google Shape;740;p91"/>
          <p:cNvPicPr preferRelativeResize="0"/>
          <p:nvPr/>
        </p:nvPicPr>
        <p:blipFill>
          <a:blip r:embed="rId4">
            <a:alphaModFix/>
          </a:blip>
          <a:stretch>
            <a:fillRect/>
          </a:stretch>
        </p:blipFill>
        <p:spPr>
          <a:xfrm>
            <a:off x="1295263" y="3376014"/>
            <a:ext cx="602577" cy="606524"/>
          </a:xfrm>
          <a:prstGeom prst="rect">
            <a:avLst/>
          </a:prstGeom>
          <a:noFill/>
          <a:ln>
            <a:noFill/>
          </a:ln>
        </p:spPr>
      </p:pic>
      <p:pic>
        <p:nvPicPr>
          <p:cNvPr id="741" name="Google Shape;741;p91"/>
          <p:cNvPicPr preferRelativeResize="0"/>
          <p:nvPr/>
        </p:nvPicPr>
        <p:blipFill>
          <a:blip r:embed="rId4">
            <a:alphaModFix/>
          </a:blip>
          <a:stretch>
            <a:fillRect/>
          </a:stretch>
        </p:blipFill>
        <p:spPr>
          <a:xfrm>
            <a:off x="1295263" y="2548534"/>
            <a:ext cx="602577" cy="606524"/>
          </a:xfrm>
          <a:prstGeom prst="rect">
            <a:avLst/>
          </a:prstGeom>
          <a:noFill/>
          <a:ln>
            <a:noFill/>
          </a:ln>
        </p:spPr>
      </p:pic>
      <p:pic>
        <p:nvPicPr>
          <p:cNvPr id="742" name="Google Shape;742;p91"/>
          <p:cNvPicPr preferRelativeResize="0"/>
          <p:nvPr/>
        </p:nvPicPr>
        <p:blipFill>
          <a:blip r:embed="rId4">
            <a:alphaModFix/>
          </a:blip>
          <a:stretch>
            <a:fillRect/>
          </a:stretch>
        </p:blipFill>
        <p:spPr>
          <a:xfrm>
            <a:off x="1295263" y="1721055"/>
            <a:ext cx="602577" cy="606524"/>
          </a:xfrm>
          <a:prstGeom prst="rect">
            <a:avLst/>
          </a:prstGeom>
          <a:noFill/>
          <a:ln>
            <a:noFill/>
          </a:ln>
        </p:spPr>
      </p:pic>
      <p:pic>
        <p:nvPicPr>
          <p:cNvPr id="743" name="Google Shape;743;p91"/>
          <p:cNvPicPr preferRelativeResize="0"/>
          <p:nvPr/>
        </p:nvPicPr>
        <p:blipFill>
          <a:blip r:embed="rId4">
            <a:alphaModFix/>
          </a:blip>
          <a:stretch>
            <a:fillRect/>
          </a:stretch>
        </p:blipFill>
        <p:spPr>
          <a:xfrm>
            <a:off x="1295263" y="893575"/>
            <a:ext cx="602577" cy="606524"/>
          </a:xfrm>
          <a:prstGeom prst="rect">
            <a:avLst/>
          </a:prstGeom>
          <a:noFill/>
          <a:ln>
            <a:noFill/>
          </a:ln>
        </p:spPr>
      </p:pic>
      <p:pic>
        <p:nvPicPr>
          <p:cNvPr id="744" name="Google Shape;744;p91"/>
          <p:cNvPicPr preferRelativeResize="0"/>
          <p:nvPr/>
        </p:nvPicPr>
        <p:blipFill>
          <a:blip r:embed="rId4">
            <a:alphaModFix/>
          </a:blip>
          <a:stretch>
            <a:fillRect/>
          </a:stretch>
        </p:blipFill>
        <p:spPr>
          <a:xfrm>
            <a:off x="2514463" y="4203494"/>
            <a:ext cx="602577" cy="606524"/>
          </a:xfrm>
          <a:prstGeom prst="rect">
            <a:avLst/>
          </a:prstGeom>
          <a:noFill/>
          <a:ln>
            <a:noFill/>
          </a:ln>
        </p:spPr>
      </p:pic>
      <p:pic>
        <p:nvPicPr>
          <p:cNvPr id="745" name="Google Shape;745;p91"/>
          <p:cNvPicPr preferRelativeResize="0"/>
          <p:nvPr/>
        </p:nvPicPr>
        <p:blipFill>
          <a:blip r:embed="rId4">
            <a:alphaModFix/>
          </a:blip>
          <a:stretch>
            <a:fillRect/>
          </a:stretch>
        </p:blipFill>
        <p:spPr>
          <a:xfrm>
            <a:off x="2514463" y="3376014"/>
            <a:ext cx="602577" cy="606524"/>
          </a:xfrm>
          <a:prstGeom prst="rect">
            <a:avLst/>
          </a:prstGeom>
          <a:noFill/>
          <a:ln>
            <a:noFill/>
          </a:ln>
        </p:spPr>
      </p:pic>
      <p:pic>
        <p:nvPicPr>
          <p:cNvPr id="746" name="Google Shape;746;p91"/>
          <p:cNvPicPr preferRelativeResize="0"/>
          <p:nvPr/>
        </p:nvPicPr>
        <p:blipFill>
          <a:blip r:embed="rId4">
            <a:alphaModFix/>
          </a:blip>
          <a:stretch>
            <a:fillRect/>
          </a:stretch>
        </p:blipFill>
        <p:spPr>
          <a:xfrm>
            <a:off x="2514463" y="2548534"/>
            <a:ext cx="602577" cy="606524"/>
          </a:xfrm>
          <a:prstGeom prst="rect">
            <a:avLst/>
          </a:prstGeom>
          <a:noFill/>
          <a:ln>
            <a:noFill/>
          </a:ln>
        </p:spPr>
      </p:pic>
      <p:pic>
        <p:nvPicPr>
          <p:cNvPr id="747" name="Google Shape;747;p91"/>
          <p:cNvPicPr preferRelativeResize="0"/>
          <p:nvPr/>
        </p:nvPicPr>
        <p:blipFill>
          <a:blip r:embed="rId4">
            <a:alphaModFix/>
          </a:blip>
          <a:stretch>
            <a:fillRect/>
          </a:stretch>
        </p:blipFill>
        <p:spPr>
          <a:xfrm>
            <a:off x="2514463" y="1721055"/>
            <a:ext cx="602577" cy="606524"/>
          </a:xfrm>
          <a:prstGeom prst="rect">
            <a:avLst/>
          </a:prstGeom>
          <a:noFill/>
          <a:ln>
            <a:noFill/>
          </a:ln>
        </p:spPr>
      </p:pic>
      <p:pic>
        <p:nvPicPr>
          <p:cNvPr id="748" name="Google Shape;748;p91"/>
          <p:cNvPicPr preferRelativeResize="0"/>
          <p:nvPr/>
        </p:nvPicPr>
        <p:blipFill>
          <a:blip r:embed="rId4">
            <a:alphaModFix/>
          </a:blip>
          <a:stretch>
            <a:fillRect/>
          </a:stretch>
        </p:blipFill>
        <p:spPr>
          <a:xfrm>
            <a:off x="2514463" y="893575"/>
            <a:ext cx="602577" cy="606524"/>
          </a:xfrm>
          <a:prstGeom prst="rect">
            <a:avLst/>
          </a:prstGeom>
          <a:noFill/>
          <a:ln>
            <a:noFill/>
          </a:ln>
        </p:spPr>
      </p:pic>
      <p:pic>
        <p:nvPicPr>
          <p:cNvPr id="749" name="Google Shape;749;p91"/>
          <p:cNvPicPr preferRelativeResize="0"/>
          <p:nvPr/>
        </p:nvPicPr>
        <p:blipFill>
          <a:blip r:embed="rId4">
            <a:alphaModFix/>
          </a:blip>
          <a:stretch>
            <a:fillRect/>
          </a:stretch>
        </p:blipFill>
        <p:spPr>
          <a:xfrm>
            <a:off x="3733663" y="4203494"/>
            <a:ext cx="602577" cy="606524"/>
          </a:xfrm>
          <a:prstGeom prst="rect">
            <a:avLst/>
          </a:prstGeom>
          <a:noFill/>
          <a:ln>
            <a:noFill/>
          </a:ln>
        </p:spPr>
      </p:pic>
      <p:pic>
        <p:nvPicPr>
          <p:cNvPr id="750" name="Google Shape;750;p91"/>
          <p:cNvPicPr preferRelativeResize="0"/>
          <p:nvPr/>
        </p:nvPicPr>
        <p:blipFill>
          <a:blip r:embed="rId4">
            <a:alphaModFix/>
          </a:blip>
          <a:stretch>
            <a:fillRect/>
          </a:stretch>
        </p:blipFill>
        <p:spPr>
          <a:xfrm>
            <a:off x="3733663" y="3376014"/>
            <a:ext cx="602577" cy="606524"/>
          </a:xfrm>
          <a:prstGeom prst="rect">
            <a:avLst/>
          </a:prstGeom>
          <a:noFill/>
          <a:ln>
            <a:noFill/>
          </a:ln>
        </p:spPr>
      </p:pic>
      <p:pic>
        <p:nvPicPr>
          <p:cNvPr id="751" name="Google Shape;751;p91"/>
          <p:cNvPicPr preferRelativeResize="0"/>
          <p:nvPr/>
        </p:nvPicPr>
        <p:blipFill>
          <a:blip r:embed="rId4">
            <a:alphaModFix/>
          </a:blip>
          <a:stretch>
            <a:fillRect/>
          </a:stretch>
        </p:blipFill>
        <p:spPr>
          <a:xfrm>
            <a:off x="3733663" y="2548534"/>
            <a:ext cx="602577" cy="606524"/>
          </a:xfrm>
          <a:prstGeom prst="rect">
            <a:avLst/>
          </a:prstGeom>
          <a:noFill/>
          <a:ln>
            <a:noFill/>
          </a:ln>
        </p:spPr>
      </p:pic>
      <p:pic>
        <p:nvPicPr>
          <p:cNvPr id="752" name="Google Shape;752;p91"/>
          <p:cNvPicPr preferRelativeResize="0"/>
          <p:nvPr/>
        </p:nvPicPr>
        <p:blipFill>
          <a:blip r:embed="rId4">
            <a:alphaModFix/>
          </a:blip>
          <a:stretch>
            <a:fillRect/>
          </a:stretch>
        </p:blipFill>
        <p:spPr>
          <a:xfrm>
            <a:off x="3733663" y="1721055"/>
            <a:ext cx="602577" cy="606524"/>
          </a:xfrm>
          <a:prstGeom prst="rect">
            <a:avLst/>
          </a:prstGeom>
          <a:noFill/>
          <a:ln>
            <a:noFill/>
          </a:ln>
        </p:spPr>
      </p:pic>
      <p:pic>
        <p:nvPicPr>
          <p:cNvPr id="753" name="Google Shape;753;p91"/>
          <p:cNvPicPr preferRelativeResize="0"/>
          <p:nvPr/>
        </p:nvPicPr>
        <p:blipFill>
          <a:blip r:embed="rId4">
            <a:alphaModFix/>
          </a:blip>
          <a:stretch>
            <a:fillRect/>
          </a:stretch>
        </p:blipFill>
        <p:spPr>
          <a:xfrm>
            <a:off x="3733663" y="893575"/>
            <a:ext cx="602577" cy="606524"/>
          </a:xfrm>
          <a:prstGeom prst="rect">
            <a:avLst/>
          </a:prstGeom>
          <a:noFill/>
          <a:ln>
            <a:noFill/>
          </a:ln>
        </p:spPr>
      </p:pic>
      <p:pic>
        <p:nvPicPr>
          <p:cNvPr id="754" name="Google Shape;754;p91"/>
          <p:cNvPicPr preferRelativeResize="0"/>
          <p:nvPr/>
        </p:nvPicPr>
        <p:blipFill>
          <a:blip r:embed="rId4">
            <a:alphaModFix/>
          </a:blip>
          <a:stretch>
            <a:fillRect/>
          </a:stretch>
        </p:blipFill>
        <p:spPr>
          <a:xfrm>
            <a:off x="4952863" y="4203494"/>
            <a:ext cx="602577" cy="606524"/>
          </a:xfrm>
          <a:prstGeom prst="rect">
            <a:avLst/>
          </a:prstGeom>
          <a:noFill/>
          <a:ln>
            <a:noFill/>
          </a:ln>
        </p:spPr>
      </p:pic>
      <p:pic>
        <p:nvPicPr>
          <p:cNvPr id="755" name="Google Shape;755;p91"/>
          <p:cNvPicPr preferRelativeResize="0"/>
          <p:nvPr/>
        </p:nvPicPr>
        <p:blipFill>
          <a:blip r:embed="rId4">
            <a:alphaModFix/>
          </a:blip>
          <a:stretch>
            <a:fillRect/>
          </a:stretch>
        </p:blipFill>
        <p:spPr>
          <a:xfrm>
            <a:off x="4952863" y="3376014"/>
            <a:ext cx="602577" cy="606524"/>
          </a:xfrm>
          <a:prstGeom prst="rect">
            <a:avLst/>
          </a:prstGeom>
          <a:noFill/>
          <a:ln>
            <a:noFill/>
          </a:ln>
        </p:spPr>
      </p:pic>
      <p:pic>
        <p:nvPicPr>
          <p:cNvPr id="756" name="Google Shape;756;p91"/>
          <p:cNvPicPr preferRelativeResize="0"/>
          <p:nvPr/>
        </p:nvPicPr>
        <p:blipFill>
          <a:blip r:embed="rId4">
            <a:alphaModFix/>
          </a:blip>
          <a:stretch>
            <a:fillRect/>
          </a:stretch>
        </p:blipFill>
        <p:spPr>
          <a:xfrm>
            <a:off x="4952863" y="2548534"/>
            <a:ext cx="602577" cy="606524"/>
          </a:xfrm>
          <a:prstGeom prst="rect">
            <a:avLst/>
          </a:prstGeom>
          <a:noFill/>
          <a:ln>
            <a:noFill/>
          </a:ln>
        </p:spPr>
      </p:pic>
      <p:pic>
        <p:nvPicPr>
          <p:cNvPr id="757" name="Google Shape;757;p91"/>
          <p:cNvPicPr preferRelativeResize="0"/>
          <p:nvPr/>
        </p:nvPicPr>
        <p:blipFill>
          <a:blip r:embed="rId4">
            <a:alphaModFix/>
          </a:blip>
          <a:stretch>
            <a:fillRect/>
          </a:stretch>
        </p:blipFill>
        <p:spPr>
          <a:xfrm>
            <a:off x="4952863" y="1721055"/>
            <a:ext cx="602577" cy="606524"/>
          </a:xfrm>
          <a:prstGeom prst="rect">
            <a:avLst/>
          </a:prstGeom>
          <a:noFill/>
          <a:ln>
            <a:noFill/>
          </a:ln>
        </p:spPr>
      </p:pic>
      <p:pic>
        <p:nvPicPr>
          <p:cNvPr id="758" name="Google Shape;758;p91"/>
          <p:cNvPicPr preferRelativeResize="0"/>
          <p:nvPr/>
        </p:nvPicPr>
        <p:blipFill>
          <a:blip r:embed="rId4">
            <a:alphaModFix/>
          </a:blip>
          <a:stretch>
            <a:fillRect/>
          </a:stretch>
        </p:blipFill>
        <p:spPr>
          <a:xfrm>
            <a:off x="4952863" y="893575"/>
            <a:ext cx="602577" cy="606524"/>
          </a:xfrm>
          <a:prstGeom prst="rect">
            <a:avLst/>
          </a:prstGeom>
          <a:noFill/>
          <a:ln>
            <a:noFill/>
          </a:ln>
        </p:spPr>
      </p:pic>
      <p:pic>
        <p:nvPicPr>
          <p:cNvPr id="759" name="Google Shape;759;p91"/>
          <p:cNvPicPr preferRelativeResize="0"/>
          <p:nvPr/>
        </p:nvPicPr>
        <p:blipFill>
          <a:blip r:embed="rId4">
            <a:alphaModFix/>
          </a:blip>
          <a:stretch>
            <a:fillRect/>
          </a:stretch>
        </p:blipFill>
        <p:spPr>
          <a:xfrm>
            <a:off x="6095863" y="4203494"/>
            <a:ext cx="602577" cy="606524"/>
          </a:xfrm>
          <a:prstGeom prst="rect">
            <a:avLst/>
          </a:prstGeom>
          <a:noFill/>
          <a:ln>
            <a:noFill/>
          </a:ln>
        </p:spPr>
      </p:pic>
      <p:pic>
        <p:nvPicPr>
          <p:cNvPr id="760" name="Google Shape;760;p91"/>
          <p:cNvPicPr preferRelativeResize="0"/>
          <p:nvPr/>
        </p:nvPicPr>
        <p:blipFill>
          <a:blip r:embed="rId4">
            <a:alphaModFix/>
          </a:blip>
          <a:stretch>
            <a:fillRect/>
          </a:stretch>
        </p:blipFill>
        <p:spPr>
          <a:xfrm>
            <a:off x="6095863" y="3376014"/>
            <a:ext cx="602577" cy="606524"/>
          </a:xfrm>
          <a:prstGeom prst="rect">
            <a:avLst/>
          </a:prstGeom>
          <a:noFill/>
          <a:ln>
            <a:noFill/>
          </a:ln>
        </p:spPr>
      </p:pic>
      <p:pic>
        <p:nvPicPr>
          <p:cNvPr id="761" name="Google Shape;761;p91"/>
          <p:cNvPicPr preferRelativeResize="0"/>
          <p:nvPr/>
        </p:nvPicPr>
        <p:blipFill>
          <a:blip r:embed="rId4">
            <a:alphaModFix/>
          </a:blip>
          <a:stretch>
            <a:fillRect/>
          </a:stretch>
        </p:blipFill>
        <p:spPr>
          <a:xfrm>
            <a:off x="6095863" y="2548534"/>
            <a:ext cx="602577" cy="606524"/>
          </a:xfrm>
          <a:prstGeom prst="rect">
            <a:avLst/>
          </a:prstGeom>
          <a:noFill/>
          <a:ln>
            <a:noFill/>
          </a:ln>
        </p:spPr>
      </p:pic>
      <p:pic>
        <p:nvPicPr>
          <p:cNvPr id="762" name="Google Shape;762;p91"/>
          <p:cNvPicPr preferRelativeResize="0"/>
          <p:nvPr/>
        </p:nvPicPr>
        <p:blipFill>
          <a:blip r:embed="rId4">
            <a:alphaModFix/>
          </a:blip>
          <a:stretch>
            <a:fillRect/>
          </a:stretch>
        </p:blipFill>
        <p:spPr>
          <a:xfrm>
            <a:off x="6095863" y="1721055"/>
            <a:ext cx="602577" cy="606524"/>
          </a:xfrm>
          <a:prstGeom prst="rect">
            <a:avLst/>
          </a:prstGeom>
          <a:noFill/>
          <a:ln>
            <a:noFill/>
          </a:ln>
        </p:spPr>
      </p:pic>
      <p:pic>
        <p:nvPicPr>
          <p:cNvPr id="763" name="Google Shape;763;p91"/>
          <p:cNvPicPr preferRelativeResize="0"/>
          <p:nvPr/>
        </p:nvPicPr>
        <p:blipFill>
          <a:blip r:embed="rId4">
            <a:alphaModFix/>
          </a:blip>
          <a:stretch>
            <a:fillRect/>
          </a:stretch>
        </p:blipFill>
        <p:spPr>
          <a:xfrm>
            <a:off x="6095863" y="893575"/>
            <a:ext cx="602577" cy="606524"/>
          </a:xfrm>
          <a:prstGeom prst="rect">
            <a:avLst/>
          </a:prstGeom>
          <a:noFill/>
          <a:ln>
            <a:noFill/>
          </a:ln>
        </p:spPr>
      </p:pic>
      <p:pic>
        <p:nvPicPr>
          <p:cNvPr id="764" name="Google Shape;764;p91"/>
          <p:cNvPicPr preferRelativeResize="0"/>
          <p:nvPr/>
        </p:nvPicPr>
        <p:blipFill>
          <a:blip r:embed="rId4">
            <a:alphaModFix/>
          </a:blip>
          <a:stretch>
            <a:fillRect/>
          </a:stretch>
        </p:blipFill>
        <p:spPr>
          <a:xfrm>
            <a:off x="7315063" y="4203494"/>
            <a:ext cx="602577" cy="606524"/>
          </a:xfrm>
          <a:prstGeom prst="rect">
            <a:avLst/>
          </a:prstGeom>
          <a:noFill/>
          <a:ln>
            <a:noFill/>
          </a:ln>
        </p:spPr>
      </p:pic>
      <p:pic>
        <p:nvPicPr>
          <p:cNvPr id="765" name="Google Shape;765;p91"/>
          <p:cNvPicPr preferRelativeResize="0"/>
          <p:nvPr/>
        </p:nvPicPr>
        <p:blipFill>
          <a:blip r:embed="rId4">
            <a:alphaModFix/>
          </a:blip>
          <a:stretch>
            <a:fillRect/>
          </a:stretch>
        </p:blipFill>
        <p:spPr>
          <a:xfrm>
            <a:off x="7315063" y="3376014"/>
            <a:ext cx="602577" cy="606524"/>
          </a:xfrm>
          <a:prstGeom prst="rect">
            <a:avLst/>
          </a:prstGeom>
          <a:noFill/>
          <a:ln>
            <a:noFill/>
          </a:ln>
        </p:spPr>
      </p:pic>
      <p:pic>
        <p:nvPicPr>
          <p:cNvPr id="766" name="Google Shape;766;p91"/>
          <p:cNvPicPr preferRelativeResize="0"/>
          <p:nvPr/>
        </p:nvPicPr>
        <p:blipFill>
          <a:blip r:embed="rId4">
            <a:alphaModFix/>
          </a:blip>
          <a:stretch>
            <a:fillRect/>
          </a:stretch>
        </p:blipFill>
        <p:spPr>
          <a:xfrm>
            <a:off x="7315063" y="2548534"/>
            <a:ext cx="602577" cy="606524"/>
          </a:xfrm>
          <a:prstGeom prst="rect">
            <a:avLst/>
          </a:prstGeom>
          <a:noFill/>
          <a:ln>
            <a:noFill/>
          </a:ln>
        </p:spPr>
      </p:pic>
      <p:pic>
        <p:nvPicPr>
          <p:cNvPr id="767" name="Google Shape;767;p91"/>
          <p:cNvPicPr preferRelativeResize="0"/>
          <p:nvPr/>
        </p:nvPicPr>
        <p:blipFill>
          <a:blip r:embed="rId4">
            <a:alphaModFix/>
          </a:blip>
          <a:stretch>
            <a:fillRect/>
          </a:stretch>
        </p:blipFill>
        <p:spPr>
          <a:xfrm>
            <a:off x="7315063" y="1721055"/>
            <a:ext cx="602577" cy="606524"/>
          </a:xfrm>
          <a:prstGeom prst="rect">
            <a:avLst/>
          </a:prstGeom>
          <a:noFill/>
          <a:ln>
            <a:noFill/>
          </a:ln>
        </p:spPr>
      </p:pic>
      <p:pic>
        <p:nvPicPr>
          <p:cNvPr id="768" name="Google Shape;768;p91"/>
          <p:cNvPicPr preferRelativeResize="0"/>
          <p:nvPr/>
        </p:nvPicPr>
        <p:blipFill>
          <a:blip r:embed="rId4">
            <a:alphaModFix/>
          </a:blip>
          <a:stretch>
            <a:fillRect/>
          </a:stretch>
        </p:blipFill>
        <p:spPr>
          <a:xfrm>
            <a:off x="7315063" y="893575"/>
            <a:ext cx="602577" cy="6065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772" name="Shape 772"/>
        <p:cNvGrpSpPr/>
        <p:nvPr/>
      </p:nvGrpSpPr>
      <p:grpSpPr>
        <a:xfrm>
          <a:off x="0" y="0"/>
          <a:ext cx="0" cy="0"/>
          <a:chOff x="0" y="0"/>
          <a:chExt cx="0" cy="0"/>
        </a:xfrm>
      </p:grpSpPr>
      <p:sp>
        <p:nvSpPr>
          <p:cNvPr id="773" name="Google Shape;773;p92"/>
          <p:cNvSpPr/>
          <p:nvPr/>
        </p:nvSpPr>
        <p:spPr>
          <a:xfrm>
            <a:off x="75900" y="1027625"/>
            <a:ext cx="546900" cy="21423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2">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5" name="Google Shape;775;p92"/>
          <p:cNvPicPr preferRelativeResize="0"/>
          <p:nvPr/>
        </p:nvPicPr>
        <p:blipFill>
          <a:blip r:embed="rId4">
            <a:alphaModFix/>
          </a:blip>
          <a:stretch>
            <a:fillRect/>
          </a:stretch>
        </p:blipFill>
        <p:spPr>
          <a:xfrm>
            <a:off x="5566890" y="1620850"/>
            <a:ext cx="546821" cy="550406"/>
          </a:xfrm>
          <a:prstGeom prst="rect">
            <a:avLst/>
          </a:prstGeom>
          <a:noFill/>
          <a:ln>
            <a:noFill/>
          </a:ln>
        </p:spPr>
      </p:pic>
      <p:pic>
        <p:nvPicPr>
          <p:cNvPr id="776" name="Google Shape;776;p92"/>
          <p:cNvPicPr preferRelativeResize="0"/>
          <p:nvPr/>
        </p:nvPicPr>
        <p:blipFill>
          <a:blip r:embed="rId4">
            <a:alphaModFix/>
          </a:blip>
          <a:stretch>
            <a:fillRect/>
          </a:stretch>
        </p:blipFill>
        <p:spPr>
          <a:xfrm>
            <a:off x="4955377" y="1620850"/>
            <a:ext cx="546821" cy="550406"/>
          </a:xfrm>
          <a:prstGeom prst="rect">
            <a:avLst/>
          </a:prstGeom>
          <a:noFill/>
          <a:ln>
            <a:noFill/>
          </a:ln>
        </p:spPr>
      </p:pic>
      <p:pic>
        <p:nvPicPr>
          <p:cNvPr id="777" name="Google Shape;777;p92"/>
          <p:cNvPicPr preferRelativeResize="0"/>
          <p:nvPr/>
        </p:nvPicPr>
        <p:blipFill>
          <a:blip r:embed="rId4">
            <a:alphaModFix/>
          </a:blip>
          <a:stretch>
            <a:fillRect/>
          </a:stretch>
        </p:blipFill>
        <p:spPr>
          <a:xfrm>
            <a:off x="63275" y="1620850"/>
            <a:ext cx="546821" cy="550406"/>
          </a:xfrm>
          <a:prstGeom prst="rect">
            <a:avLst/>
          </a:prstGeom>
          <a:noFill/>
          <a:ln>
            <a:noFill/>
          </a:ln>
        </p:spPr>
      </p:pic>
      <p:pic>
        <p:nvPicPr>
          <p:cNvPr id="778" name="Google Shape;778;p92"/>
          <p:cNvPicPr preferRelativeResize="0"/>
          <p:nvPr/>
        </p:nvPicPr>
        <p:blipFill>
          <a:blip r:embed="rId4">
            <a:alphaModFix/>
          </a:blip>
          <a:stretch>
            <a:fillRect/>
          </a:stretch>
        </p:blipFill>
        <p:spPr>
          <a:xfrm>
            <a:off x="674788" y="1620850"/>
            <a:ext cx="546821" cy="550406"/>
          </a:xfrm>
          <a:prstGeom prst="rect">
            <a:avLst/>
          </a:prstGeom>
          <a:noFill/>
          <a:ln>
            <a:noFill/>
          </a:ln>
        </p:spPr>
      </p:pic>
      <p:pic>
        <p:nvPicPr>
          <p:cNvPr id="779" name="Google Shape;779;p92"/>
          <p:cNvPicPr preferRelativeResize="0"/>
          <p:nvPr/>
        </p:nvPicPr>
        <p:blipFill>
          <a:blip r:embed="rId4">
            <a:alphaModFix/>
          </a:blip>
          <a:stretch>
            <a:fillRect/>
          </a:stretch>
        </p:blipFill>
        <p:spPr>
          <a:xfrm>
            <a:off x="4343864" y="1620850"/>
            <a:ext cx="546821" cy="550406"/>
          </a:xfrm>
          <a:prstGeom prst="rect">
            <a:avLst/>
          </a:prstGeom>
          <a:noFill/>
          <a:ln>
            <a:noFill/>
          </a:ln>
        </p:spPr>
      </p:pic>
      <p:pic>
        <p:nvPicPr>
          <p:cNvPr id="780" name="Google Shape;780;p92"/>
          <p:cNvPicPr preferRelativeResize="0"/>
          <p:nvPr/>
        </p:nvPicPr>
        <p:blipFill>
          <a:blip r:embed="rId4">
            <a:alphaModFix/>
          </a:blip>
          <a:stretch>
            <a:fillRect/>
          </a:stretch>
        </p:blipFill>
        <p:spPr>
          <a:xfrm>
            <a:off x="3732352" y="1620850"/>
            <a:ext cx="546821" cy="550406"/>
          </a:xfrm>
          <a:prstGeom prst="rect">
            <a:avLst/>
          </a:prstGeom>
          <a:noFill/>
          <a:ln>
            <a:noFill/>
          </a:ln>
        </p:spPr>
      </p:pic>
      <p:pic>
        <p:nvPicPr>
          <p:cNvPr id="781" name="Google Shape;781;p92"/>
          <p:cNvPicPr preferRelativeResize="0"/>
          <p:nvPr/>
        </p:nvPicPr>
        <p:blipFill>
          <a:blip r:embed="rId4">
            <a:alphaModFix/>
          </a:blip>
          <a:stretch>
            <a:fillRect/>
          </a:stretch>
        </p:blipFill>
        <p:spPr>
          <a:xfrm>
            <a:off x="3120839" y="1620850"/>
            <a:ext cx="546821" cy="550406"/>
          </a:xfrm>
          <a:prstGeom prst="rect">
            <a:avLst/>
          </a:prstGeom>
          <a:noFill/>
          <a:ln>
            <a:noFill/>
          </a:ln>
        </p:spPr>
      </p:pic>
      <p:pic>
        <p:nvPicPr>
          <p:cNvPr id="782" name="Google Shape;782;p92"/>
          <p:cNvPicPr preferRelativeResize="0"/>
          <p:nvPr/>
        </p:nvPicPr>
        <p:blipFill>
          <a:blip r:embed="rId4">
            <a:alphaModFix/>
          </a:blip>
          <a:stretch>
            <a:fillRect/>
          </a:stretch>
        </p:blipFill>
        <p:spPr>
          <a:xfrm>
            <a:off x="2509326" y="1620850"/>
            <a:ext cx="546821" cy="550406"/>
          </a:xfrm>
          <a:prstGeom prst="rect">
            <a:avLst/>
          </a:prstGeom>
          <a:noFill/>
          <a:ln>
            <a:noFill/>
          </a:ln>
        </p:spPr>
      </p:pic>
      <p:pic>
        <p:nvPicPr>
          <p:cNvPr id="783" name="Google Shape;783;p92"/>
          <p:cNvPicPr preferRelativeResize="0"/>
          <p:nvPr/>
        </p:nvPicPr>
        <p:blipFill>
          <a:blip r:embed="rId4">
            <a:alphaModFix/>
          </a:blip>
          <a:stretch>
            <a:fillRect/>
          </a:stretch>
        </p:blipFill>
        <p:spPr>
          <a:xfrm>
            <a:off x="1897813" y="1620850"/>
            <a:ext cx="546821" cy="550406"/>
          </a:xfrm>
          <a:prstGeom prst="rect">
            <a:avLst/>
          </a:prstGeom>
          <a:noFill/>
          <a:ln>
            <a:noFill/>
          </a:ln>
        </p:spPr>
      </p:pic>
      <p:pic>
        <p:nvPicPr>
          <p:cNvPr id="784" name="Google Shape;784;p92"/>
          <p:cNvPicPr preferRelativeResize="0"/>
          <p:nvPr/>
        </p:nvPicPr>
        <p:blipFill>
          <a:blip r:embed="rId4">
            <a:alphaModFix/>
          </a:blip>
          <a:stretch>
            <a:fillRect/>
          </a:stretch>
        </p:blipFill>
        <p:spPr>
          <a:xfrm>
            <a:off x="1286301" y="1620850"/>
            <a:ext cx="546821" cy="550406"/>
          </a:xfrm>
          <a:prstGeom prst="rect">
            <a:avLst/>
          </a:prstGeom>
          <a:noFill/>
          <a:ln>
            <a:noFill/>
          </a:ln>
        </p:spPr>
      </p:pic>
      <p:pic>
        <p:nvPicPr>
          <p:cNvPr id="785" name="Google Shape;785;p92"/>
          <p:cNvPicPr preferRelativeResize="0"/>
          <p:nvPr/>
        </p:nvPicPr>
        <p:blipFill>
          <a:blip r:embed="rId4">
            <a:alphaModFix/>
          </a:blip>
          <a:stretch>
            <a:fillRect/>
          </a:stretch>
        </p:blipFill>
        <p:spPr>
          <a:xfrm>
            <a:off x="5566890" y="2319398"/>
            <a:ext cx="546821" cy="550406"/>
          </a:xfrm>
          <a:prstGeom prst="rect">
            <a:avLst/>
          </a:prstGeom>
          <a:noFill/>
          <a:ln>
            <a:noFill/>
          </a:ln>
        </p:spPr>
      </p:pic>
      <p:pic>
        <p:nvPicPr>
          <p:cNvPr id="786" name="Google Shape;786;p92"/>
          <p:cNvPicPr preferRelativeResize="0"/>
          <p:nvPr/>
        </p:nvPicPr>
        <p:blipFill>
          <a:blip r:embed="rId4">
            <a:alphaModFix/>
          </a:blip>
          <a:stretch>
            <a:fillRect/>
          </a:stretch>
        </p:blipFill>
        <p:spPr>
          <a:xfrm>
            <a:off x="4955377" y="2319398"/>
            <a:ext cx="546821" cy="550406"/>
          </a:xfrm>
          <a:prstGeom prst="rect">
            <a:avLst/>
          </a:prstGeom>
          <a:noFill/>
          <a:ln>
            <a:noFill/>
          </a:ln>
        </p:spPr>
      </p:pic>
      <p:pic>
        <p:nvPicPr>
          <p:cNvPr id="787" name="Google Shape;787;p92"/>
          <p:cNvPicPr preferRelativeResize="0"/>
          <p:nvPr/>
        </p:nvPicPr>
        <p:blipFill>
          <a:blip r:embed="rId4">
            <a:alphaModFix/>
          </a:blip>
          <a:stretch>
            <a:fillRect/>
          </a:stretch>
        </p:blipFill>
        <p:spPr>
          <a:xfrm>
            <a:off x="63275" y="2319398"/>
            <a:ext cx="546821" cy="550406"/>
          </a:xfrm>
          <a:prstGeom prst="rect">
            <a:avLst/>
          </a:prstGeom>
          <a:noFill/>
          <a:ln>
            <a:noFill/>
          </a:ln>
        </p:spPr>
      </p:pic>
      <p:pic>
        <p:nvPicPr>
          <p:cNvPr id="788" name="Google Shape;788;p92"/>
          <p:cNvPicPr preferRelativeResize="0"/>
          <p:nvPr/>
        </p:nvPicPr>
        <p:blipFill>
          <a:blip r:embed="rId4">
            <a:alphaModFix/>
          </a:blip>
          <a:stretch>
            <a:fillRect/>
          </a:stretch>
        </p:blipFill>
        <p:spPr>
          <a:xfrm>
            <a:off x="674788" y="2319398"/>
            <a:ext cx="546821" cy="550406"/>
          </a:xfrm>
          <a:prstGeom prst="rect">
            <a:avLst/>
          </a:prstGeom>
          <a:noFill/>
          <a:ln>
            <a:noFill/>
          </a:ln>
        </p:spPr>
      </p:pic>
      <p:pic>
        <p:nvPicPr>
          <p:cNvPr id="789" name="Google Shape;789;p92"/>
          <p:cNvPicPr preferRelativeResize="0"/>
          <p:nvPr/>
        </p:nvPicPr>
        <p:blipFill>
          <a:blip r:embed="rId4">
            <a:alphaModFix/>
          </a:blip>
          <a:stretch>
            <a:fillRect/>
          </a:stretch>
        </p:blipFill>
        <p:spPr>
          <a:xfrm>
            <a:off x="4343864" y="2319398"/>
            <a:ext cx="546821" cy="550406"/>
          </a:xfrm>
          <a:prstGeom prst="rect">
            <a:avLst/>
          </a:prstGeom>
          <a:noFill/>
          <a:ln>
            <a:noFill/>
          </a:ln>
        </p:spPr>
      </p:pic>
      <p:pic>
        <p:nvPicPr>
          <p:cNvPr id="790" name="Google Shape;790;p92"/>
          <p:cNvPicPr preferRelativeResize="0"/>
          <p:nvPr/>
        </p:nvPicPr>
        <p:blipFill>
          <a:blip r:embed="rId4">
            <a:alphaModFix/>
          </a:blip>
          <a:stretch>
            <a:fillRect/>
          </a:stretch>
        </p:blipFill>
        <p:spPr>
          <a:xfrm>
            <a:off x="3732352" y="2319398"/>
            <a:ext cx="546821" cy="550406"/>
          </a:xfrm>
          <a:prstGeom prst="rect">
            <a:avLst/>
          </a:prstGeom>
          <a:noFill/>
          <a:ln>
            <a:noFill/>
          </a:ln>
        </p:spPr>
      </p:pic>
      <p:pic>
        <p:nvPicPr>
          <p:cNvPr id="791" name="Google Shape;791;p92"/>
          <p:cNvPicPr preferRelativeResize="0"/>
          <p:nvPr/>
        </p:nvPicPr>
        <p:blipFill>
          <a:blip r:embed="rId4">
            <a:alphaModFix/>
          </a:blip>
          <a:stretch>
            <a:fillRect/>
          </a:stretch>
        </p:blipFill>
        <p:spPr>
          <a:xfrm>
            <a:off x="3120839" y="2319398"/>
            <a:ext cx="546821" cy="550406"/>
          </a:xfrm>
          <a:prstGeom prst="rect">
            <a:avLst/>
          </a:prstGeom>
          <a:noFill/>
          <a:ln>
            <a:noFill/>
          </a:ln>
        </p:spPr>
      </p:pic>
      <p:pic>
        <p:nvPicPr>
          <p:cNvPr id="792" name="Google Shape;792;p92"/>
          <p:cNvPicPr preferRelativeResize="0"/>
          <p:nvPr/>
        </p:nvPicPr>
        <p:blipFill>
          <a:blip r:embed="rId4">
            <a:alphaModFix/>
          </a:blip>
          <a:stretch>
            <a:fillRect/>
          </a:stretch>
        </p:blipFill>
        <p:spPr>
          <a:xfrm>
            <a:off x="2509326" y="2319398"/>
            <a:ext cx="546821" cy="550406"/>
          </a:xfrm>
          <a:prstGeom prst="rect">
            <a:avLst/>
          </a:prstGeom>
          <a:noFill/>
          <a:ln>
            <a:noFill/>
          </a:ln>
        </p:spPr>
      </p:pic>
      <p:pic>
        <p:nvPicPr>
          <p:cNvPr id="793" name="Google Shape;793;p92"/>
          <p:cNvPicPr preferRelativeResize="0"/>
          <p:nvPr/>
        </p:nvPicPr>
        <p:blipFill>
          <a:blip r:embed="rId4">
            <a:alphaModFix/>
          </a:blip>
          <a:stretch>
            <a:fillRect/>
          </a:stretch>
        </p:blipFill>
        <p:spPr>
          <a:xfrm>
            <a:off x="1897813" y="2319398"/>
            <a:ext cx="546821" cy="550406"/>
          </a:xfrm>
          <a:prstGeom prst="rect">
            <a:avLst/>
          </a:prstGeom>
          <a:noFill/>
          <a:ln>
            <a:noFill/>
          </a:ln>
        </p:spPr>
      </p:pic>
      <p:pic>
        <p:nvPicPr>
          <p:cNvPr id="794" name="Google Shape;794;p92"/>
          <p:cNvPicPr preferRelativeResize="0"/>
          <p:nvPr/>
        </p:nvPicPr>
        <p:blipFill>
          <a:blip r:embed="rId4">
            <a:alphaModFix/>
          </a:blip>
          <a:stretch>
            <a:fillRect/>
          </a:stretch>
        </p:blipFill>
        <p:spPr>
          <a:xfrm>
            <a:off x="1286301" y="2319398"/>
            <a:ext cx="546821" cy="550406"/>
          </a:xfrm>
          <a:prstGeom prst="rect">
            <a:avLst/>
          </a:prstGeom>
          <a:noFill/>
          <a:ln>
            <a:noFill/>
          </a:ln>
        </p:spPr>
      </p:pic>
      <p:pic>
        <p:nvPicPr>
          <p:cNvPr id="795" name="Google Shape;795;p92"/>
          <p:cNvPicPr preferRelativeResize="0"/>
          <p:nvPr/>
        </p:nvPicPr>
        <p:blipFill>
          <a:blip r:embed="rId4">
            <a:alphaModFix/>
          </a:blip>
          <a:stretch>
            <a:fillRect/>
          </a:stretch>
        </p:blipFill>
        <p:spPr>
          <a:xfrm>
            <a:off x="7401451" y="1620850"/>
            <a:ext cx="546821" cy="550406"/>
          </a:xfrm>
          <a:prstGeom prst="rect">
            <a:avLst/>
          </a:prstGeom>
          <a:noFill/>
          <a:ln>
            <a:noFill/>
          </a:ln>
        </p:spPr>
      </p:pic>
      <p:pic>
        <p:nvPicPr>
          <p:cNvPr id="796" name="Google Shape;796;p92"/>
          <p:cNvPicPr preferRelativeResize="0"/>
          <p:nvPr/>
        </p:nvPicPr>
        <p:blipFill>
          <a:blip r:embed="rId4">
            <a:alphaModFix/>
          </a:blip>
          <a:stretch>
            <a:fillRect/>
          </a:stretch>
        </p:blipFill>
        <p:spPr>
          <a:xfrm>
            <a:off x="6789938" y="1620850"/>
            <a:ext cx="546821" cy="550406"/>
          </a:xfrm>
          <a:prstGeom prst="rect">
            <a:avLst/>
          </a:prstGeom>
          <a:noFill/>
          <a:ln>
            <a:noFill/>
          </a:ln>
        </p:spPr>
      </p:pic>
      <p:pic>
        <p:nvPicPr>
          <p:cNvPr id="797" name="Google Shape;797;p92"/>
          <p:cNvPicPr preferRelativeResize="0"/>
          <p:nvPr/>
        </p:nvPicPr>
        <p:blipFill>
          <a:blip r:embed="rId4">
            <a:alphaModFix/>
          </a:blip>
          <a:stretch>
            <a:fillRect/>
          </a:stretch>
        </p:blipFill>
        <p:spPr>
          <a:xfrm>
            <a:off x="6178425" y="1620850"/>
            <a:ext cx="546821" cy="550406"/>
          </a:xfrm>
          <a:prstGeom prst="rect">
            <a:avLst/>
          </a:prstGeom>
          <a:noFill/>
          <a:ln>
            <a:noFill/>
          </a:ln>
        </p:spPr>
      </p:pic>
      <p:pic>
        <p:nvPicPr>
          <p:cNvPr id="798" name="Google Shape;798;p92"/>
          <p:cNvPicPr preferRelativeResize="0"/>
          <p:nvPr/>
        </p:nvPicPr>
        <p:blipFill>
          <a:blip r:embed="rId4">
            <a:alphaModFix/>
          </a:blip>
          <a:stretch>
            <a:fillRect/>
          </a:stretch>
        </p:blipFill>
        <p:spPr>
          <a:xfrm>
            <a:off x="7401451" y="2319398"/>
            <a:ext cx="546821" cy="550406"/>
          </a:xfrm>
          <a:prstGeom prst="rect">
            <a:avLst/>
          </a:prstGeom>
          <a:noFill/>
          <a:ln>
            <a:noFill/>
          </a:ln>
        </p:spPr>
      </p:pic>
      <p:pic>
        <p:nvPicPr>
          <p:cNvPr id="799" name="Google Shape;799;p92"/>
          <p:cNvPicPr preferRelativeResize="0"/>
          <p:nvPr/>
        </p:nvPicPr>
        <p:blipFill>
          <a:blip r:embed="rId4">
            <a:alphaModFix/>
          </a:blip>
          <a:stretch>
            <a:fillRect/>
          </a:stretch>
        </p:blipFill>
        <p:spPr>
          <a:xfrm>
            <a:off x="6789938" y="2319398"/>
            <a:ext cx="546821" cy="550406"/>
          </a:xfrm>
          <a:prstGeom prst="rect">
            <a:avLst/>
          </a:prstGeom>
          <a:noFill/>
          <a:ln>
            <a:noFill/>
          </a:ln>
        </p:spPr>
      </p:pic>
      <p:pic>
        <p:nvPicPr>
          <p:cNvPr id="800" name="Google Shape;800;p92"/>
          <p:cNvPicPr preferRelativeResize="0"/>
          <p:nvPr/>
        </p:nvPicPr>
        <p:blipFill>
          <a:blip r:embed="rId4">
            <a:alphaModFix/>
          </a:blip>
          <a:stretch>
            <a:fillRect/>
          </a:stretch>
        </p:blipFill>
        <p:spPr>
          <a:xfrm>
            <a:off x="6178425" y="2319398"/>
            <a:ext cx="546821" cy="550406"/>
          </a:xfrm>
          <a:prstGeom prst="rect">
            <a:avLst/>
          </a:prstGeom>
          <a:noFill/>
          <a:ln>
            <a:noFill/>
          </a:ln>
        </p:spPr>
      </p:pic>
      <p:pic>
        <p:nvPicPr>
          <p:cNvPr id="801" name="Google Shape;801;p92"/>
          <p:cNvPicPr preferRelativeResize="0"/>
          <p:nvPr/>
        </p:nvPicPr>
        <p:blipFill>
          <a:blip r:embed="rId4">
            <a:alphaModFix/>
          </a:blip>
          <a:stretch>
            <a:fillRect/>
          </a:stretch>
        </p:blipFill>
        <p:spPr>
          <a:xfrm>
            <a:off x="8597179" y="1620850"/>
            <a:ext cx="546821" cy="550406"/>
          </a:xfrm>
          <a:prstGeom prst="rect">
            <a:avLst/>
          </a:prstGeom>
          <a:noFill/>
          <a:ln>
            <a:noFill/>
          </a:ln>
        </p:spPr>
      </p:pic>
      <p:pic>
        <p:nvPicPr>
          <p:cNvPr id="802" name="Google Shape;802;p92"/>
          <p:cNvPicPr preferRelativeResize="0"/>
          <p:nvPr/>
        </p:nvPicPr>
        <p:blipFill>
          <a:blip r:embed="rId4">
            <a:alphaModFix/>
          </a:blip>
          <a:stretch>
            <a:fillRect/>
          </a:stretch>
        </p:blipFill>
        <p:spPr>
          <a:xfrm>
            <a:off x="7985666" y="1620850"/>
            <a:ext cx="546821" cy="550406"/>
          </a:xfrm>
          <a:prstGeom prst="rect">
            <a:avLst/>
          </a:prstGeom>
          <a:noFill/>
          <a:ln>
            <a:noFill/>
          </a:ln>
        </p:spPr>
      </p:pic>
      <p:pic>
        <p:nvPicPr>
          <p:cNvPr id="803" name="Google Shape;803;p92"/>
          <p:cNvPicPr preferRelativeResize="0"/>
          <p:nvPr/>
        </p:nvPicPr>
        <p:blipFill>
          <a:blip r:embed="rId4">
            <a:alphaModFix/>
          </a:blip>
          <a:stretch>
            <a:fillRect/>
          </a:stretch>
        </p:blipFill>
        <p:spPr>
          <a:xfrm>
            <a:off x="8597179" y="2319398"/>
            <a:ext cx="546821" cy="550406"/>
          </a:xfrm>
          <a:prstGeom prst="rect">
            <a:avLst/>
          </a:prstGeom>
          <a:noFill/>
          <a:ln>
            <a:noFill/>
          </a:ln>
        </p:spPr>
      </p:pic>
      <p:pic>
        <p:nvPicPr>
          <p:cNvPr id="804" name="Google Shape;804;p92"/>
          <p:cNvPicPr preferRelativeResize="0"/>
          <p:nvPr/>
        </p:nvPicPr>
        <p:blipFill>
          <a:blip r:embed="rId4">
            <a:alphaModFix/>
          </a:blip>
          <a:stretch>
            <a:fillRect/>
          </a:stretch>
        </p:blipFill>
        <p:spPr>
          <a:xfrm>
            <a:off x="7985666" y="2319398"/>
            <a:ext cx="546821" cy="550406"/>
          </a:xfrm>
          <a:prstGeom prst="rect">
            <a:avLst/>
          </a:prstGeom>
          <a:noFill/>
          <a:ln>
            <a:noFill/>
          </a:ln>
        </p:spPr>
      </p:pic>
      <p:sp>
        <p:nvSpPr>
          <p:cNvPr id="805" name="Google Shape;805;p92"/>
          <p:cNvSpPr txBox="1"/>
          <p:nvPr/>
        </p:nvSpPr>
        <p:spPr>
          <a:xfrm>
            <a:off x="63275" y="974350"/>
            <a:ext cx="914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1    2    3   4    5   6    7    8   9   10  11   12  13  14  15</a:t>
            </a:r>
            <a:endParaRPr sz="300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809" name="Shape 809"/>
        <p:cNvGrpSpPr/>
        <p:nvPr/>
      </p:nvGrpSpPr>
      <p:grpSpPr>
        <a:xfrm>
          <a:off x="0" y="0"/>
          <a:ext cx="0" cy="0"/>
          <a:chOff x="0" y="0"/>
          <a:chExt cx="0" cy="0"/>
        </a:xfrm>
      </p:grpSpPr>
      <p:sp>
        <p:nvSpPr>
          <p:cNvPr id="810" name="Google Shape;810;p93"/>
          <p:cNvSpPr txBox="1"/>
          <p:nvPr/>
        </p:nvSpPr>
        <p:spPr>
          <a:xfrm>
            <a:off x="73650" y="1152300"/>
            <a:ext cx="9070500" cy="210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Do you feel like you can do at least one of the following?</a:t>
            </a:r>
            <a:endParaRPr sz="21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Draw lines on paper shapes to make equally-sized parts?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 fraction-modeling software partition a shape into equal shares?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Partition a rectangular or circular object into a specific number of equal parts (up to 8)?</a:t>
            </a:r>
            <a:endParaRPr sz="1700">
              <a:solidFill>
                <a:schemeClr val="dk1"/>
              </a:solidFill>
              <a:latin typeface="Montserrat"/>
              <a:ea typeface="Montserrat"/>
              <a:cs typeface="Montserrat"/>
              <a:sym typeface="Montserrat"/>
            </a:endParaRPr>
          </a:p>
        </p:txBody>
      </p:sp>
      <p:pic>
        <p:nvPicPr>
          <p:cNvPr id="811" name="Google Shape;811;p93"/>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812" name="Google Shape;812;p93"/>
          <p:cNvSpPr txBox="1"/>
          <p:nvPr>
            <p:ph idx="4294967295" type="title"/>
          </p:nvPr>
        </p:nvSpPr>
        <p:spPr>
          <a:xfrm>
            <a:off x="311700" y="74250"/>
            <a:ext cx="8520600" cy="84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Check-in</a:t>
            </a:r>
            <a:endParaRPr/>
          </a:p>
          <a:p>
            <a:pPr indent="0" lvl="0" marL="0" rtl="0" algn="ctr">
              <a:spcBef>
                <a:spcPts val="0"/>
              </a:spcBef>
              <a:spcAft>
                <a:spcPts val="0"/>
              </a:spcAft>
              <a:buNone/>
            </a:pPr>
            <a:r>
              <a:rPr lang="en" sz="2466"/>
              <a:t>Objective #2: I can partition shapes and numbers into equal parts</a:t>
            </a:r>
            <a:endParaRPr sz="2466"/>
          </a:p>
        </p:txBody>
      </p:sp>
      <p:sp>
        <p:nvSpPr>
          <p:cNvPr id="813" name="Google Shape;813;p93"/>
          <p:cNvSpPr txBox="1"/>
          <p:nvPr/>
        </p:nvSpPr>
        <p:spPr>
          <a:xfrm>
            <a:off x="180675" y="3224700"/>
            <a:ext cx="8553900" cy="1231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rgbClr val="FFFFFF"/>
                </a:solidFill>
                <a:latin typeface="Montserrat"/>
                <a:ea typeface="Montserrat"/>
                <a:cs typeface="Montserrat"/>
                <a:sym typeface="Montserrat"/>
              </a:rPr>
              <a:t>Do you feel like you can do the following?</a:t>
            </a:r>
            <a:endParaRPr sz="1700">
              <a:solidFill>
                <a:srgbClr val="FFFFFF"/>
              </a:solidFill>
              <a:latin typeface="Montserrat"/>
              <a:ea typeface="Montserrat"/>
              <a:cs typeface="Montserrat"/>
              <a:sym typeface="Montserrat"/>
            </a:endParaRPr>
          </a:p>
          <a:p>
            <a:pPr indent="-336550" lvl="0" marL="457200" rtl="0" algn="l">
              <a:lnSpc>
                <a:spcPct val="150000"/>
              </a:lnSpc>
              <a:spcBef>
                <a:spcPts val="0"/>
              </a:spcBef>
              <a:spcAft>
                <a:spcPts val="0"/>
              </a:spcAft>
              <a:buClr>
                <a:srgbClr val="FFFFFF"/>
              </a:buClr>
              <a:buSzPts val="1700"/>
              <a:buFont typeface="Montserrat"/>
              <a:buChar char="●"/>
            </a:pPr>
            <a:r>
              <a:rPr lang="en" sz="1700">
                <a:solidFill>
                  <a:srgbClr val="FFFFFF"/>
                </a:solidFill>
                <a:latin typeface="Montserrat"/>
                <a:ea typeface="Montserrat"/>
                <a:cs typeface="Montserrat"/>
                <a:sym typeface="Montserrat"/>
              </a:rPr>
              <a:t>Find the fraction of a whole number by grouping counters into parts and counting them?</a:t>
            </a:r>
            <a:endParaRPr sz="17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817" name="Shape 817"/>
        <p:cNvGrpSpPr/>
        <p:nvPr/>
      </p:nvGrpSpPr>
      <p:grpSpPr>
        <a:xfrm>
          <a:off x="0" y="0"/>
          <a:ext cx="0" cy="0"/>
          <a:chOff x="0" y="0"/>
          <a:chExt cx="0" cy="0"/>
        </a:xfrm>
      </p:grpSpPr>
      <p:sp>
        <p:nvSpPr>
          <p:cNvPr id="818" name="Google Shape;818;p94"/>
          <p:cNvSpPr txBox="1"/>
          <p:nvPr>
            <p:ph idx="4294967295" type="title"/>
          </p:nvPr>
        </p:nvSpPr>
        <p:spPr>
          <a:xfrm>
            <a:off x="311700" y="302850"/>
            <a:ext cx="8520600" cy="997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 3</a:t>
            </a:r>
            <a:r>
              <a:rPr lang="en"/>
              <a:t>: </a:t>
            </a:r>
            <a:endParaRPr/>
          </a:p>
          <a:p>
            <a:pPr indent="0" lvl="0" marL="0" rtl="0" algn="ctr">
              <a:spcBef>
                <a:spcPts val="0"/>
              </a:spcBef>
              <a:spcAft>
                <a:spcPts val="0"/>
              </a:spcAft>
              <a:buNone/>
            </a:pPr>
            <a:r>
              <a:rPr lang="en"/>
              <a:t>I can compare unit fractions</a:t>
            </a:r>
            <a:endParaRPr/>
          </a:p>
        </p:txBody>
      </p:sp>
      <p:sp>
        <p:nvSpPr>
          <p:cNvPr id="819" name="Google Shape;819;p94"/>
          <p:cNvSpPr txBox="1"/>
          <p:nvPr/>
        </p:nvSpPr>
        <p:spPr>
          <a:xfrm>
            <a:off x="681150" y="1733100"/>
            <a:ext cx="7781700" cy="147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100">
                <a:solidFill>
                  <a:schemeClr val="dk1"/>
                </a:solidFill>
                <a:latin typeface="Montserrat"/>
                <a:ea typeface="Montserrat"/>
                <a:cs typeface="Montserrat"/>
                <a:sym typeface="Montserrat"/>
              </a:rPr>
              <a:t>3</a:t>
            </a:r>
            <a:r>
              <a:rPr b="1"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 I can </a:t>
            </a:r>
            <a:r>
              <a:rPr lang="en" sz="2100" u="sng">
                <a:solidFill>
                  <a:schemeClr val="dk1"/>
                </a:solidFill>
                <a:latin typeface="Montserrat"/>
                <a:ea typeface="Montserrat"/>
                <a:cs typeface="Montserrat"/>
                <a:sym typeface="Montserrat"/>
              </a:rPr>
              <a:t>c</a:t>
            </a:r>
            <a:r>
              <a:rPr lang="en" sz="2100" u="sng">
                <a:solidFill>
                  <a:schemeClr val="dk1"/>
                </a:solidFill>
                <a:latin typeface="Montserrat"/>
                <a:ea typeface="Montserrat"/>
                <a:cs typeface="Montserrat"/>
                <a:sym typeface="Montserrat"/>
              </a:rPr>
              <a:t>hoose</a:t>
            </a:r>
            <a:r>
              <a:rPr lang="en" sz="2100">
                <a:solidFill>
                  <a:schemeClr val="dk1"/>
                </a:solidFill>
                <a:latin typeface="Montserrat"/>
                <a:ea typeface="Montserrat"/>
                <a:cs typeface="Montserrat"/>
                <a:sym typeface="Montserrat"/>
              </a:rPr>
              <a:t> a fractional unit that is less than or greater than another, </a:t>
            </a:r>
            <a:r>
              <a:rPr i="1" lang="en" sz="2100" u="sng">
                <a:solidFill>
                  <a:schemeClr val="dk1"/>
                </a:solidFill>
                <a:latin typeface="Montserrat"/>
                <a:ea typeface="Montserrat"/>
                <a:cs typeface="Montserrat"/>
                <a:sym typeface="Montserrat"/>
              </a:rPr>
              <a:t>reasoning</a:t>
            </a:r>
            <a:r>
              <a:rPr i="1" lang="en" sz="2100">
                <a:solidFill>
                  <a:schemeClr val="dk1"/>
                </a:solidFill>
                <a:latin typeface="Montserrat"/>
                <a:ea typeface="Montserrat"/>
                <a:cs typeface="Montserrat"/>
                <a:sym typeface="Montserrat"/>
              </a:rPr>
              <a:t> about </a:t>
            </a:r>
            <a:r>
              <a:rPr lang="en" sz="2100">
                <a:solidFill>
                  <a:schemeClr val="dk1"/>
                </a:solidFill>
                <a:latin typeface="Montserrat"/>
                <a:ea typeface="Montserrat"/>
                <a:cs typeface="Montserrat"/>
                <a:sym typeface="Montserrat"/>
              </a:rPr>
              <a:t>the size of the fractional unit</a:t>
            </a:r>
            <a:endParaRPr sz="2100">
              <a:solidFill>
                <a:schemeClr val="dk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823" name="Shape 823"/>
        <p:cNvGrpSpPr/>
        <p:nvPr/>
      </p:nvGrpSpPr>
      <p:grpSpPr>
        <a:xfrm>
          <a:off x="0" y="0"/>
          <a:ext cx="0" cy="0"/>
          <a:chOff x="0" y="0"/>
          <a:chExt cx="0" cy="0"/>
        </a:xfrm>
      </p:grpSpPr>
      <p:pic>
        <p:nvPicPr>
          <p:cNvPr id="824" name="Google Shape;824;p95"/>
          <p:cNvPicPr preferRelativeResize="0"/>
          <p:nvPr/>
        </p:nvPicPr>
        <p:blipFill rotWithShape="1">
          <a:blip r:embed="rId3">
            <a:alphaModFix/>
          </a:blip>
          <a:srcRect b="3865" l="3976" r="17115" t="-19259"/>
          <a:stretch/>
        </p:blipFill>
        <p:spPr>
          <a:xfrm rot="5400000">
            <a:off x="6794913" y="2089087"/>
            <a:ext cx="1328750" cy="3213975"/>
          </a:xfrm>
          <a:prstGeom prst="rect">
            <a:avLst/>
          </a:prstGeom>
          <a:noFill/>
          <a:ln cap="flat" cmpd="sng" w="28575">
            <a:solidFill>
              <a:schemeClr val="dk2"/>
            </a:solidFill>
            <a:prstDash val="solid"/>
            <a:round/>
            <a:headEnd len="sm" w="sm" type="none"/>
            <a:tailEnd len="sm" w="sm" type="none"/>
          </a:ln>
        </p:spPr>
      </p:pic>
      <p:graphicFrame>
        <p:nvGraphicFramePr>
          <p:cNvPr id="825" name="Google Shape;825;p95"/>
          <p:cNvGraphicFramePr/>
          <p:nvPr/>
        </p:nvGraphicFramePr>
        <p:xfrm>
          <a:off x="8443800" y="3032700"/>
          <a:ext cx="3000000" cy="3000000"/>
        </p:xfrm>
        <a:graphic>
          <a:graphicData uri="http://schemas.openxmlformats.org/drawingml/2006/table">
            <a:tbl>
              <a:tblPr>
                <a:noFill/>
                <a:tableStyleId>{8077228F-D48C-45DA-ADDB-C0FE78F7CEBF}</a:tableStyleId>
              </a:tblPr>
              <a:tblGrid>
                <a:gridCol w="624000"/>
              </a:tblGrid>
              <a:tr h="664375">
                <a:tc>
                  <a:txBody>
                    <a:bodyPr/>
                    <a:lstStyle/>
                    <a:p>
                      <a:pPr indent="0" lvl="0" marL="0" rtl="0" algn="ctr">
                        <a:spcBef>
                          <a:spcPts val="0"/>
                        </a:spcBef>
                        <a:spcAft>
                          <a:spcPts val="0"/>
                        </a:spcAft>
                        <a:buNone/>
                      </a:pPr>
                      <a:r>
                        <a:rPr lang="en" sz="3000"/>
                        <a:t>a</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r h="664375">
                <a:tc>
                  <a:txBody>
                    <a:bodyPr/>
                    <a:lstStyle/>
                    <a:p>
                      <a:pPr indent="0" lvl="0" marL="0" rtl="0" algn="ctr">
                        <a:spcBef>
                          <a:spcPts val="0"/>
                        </a:spcBef>
                        <a:spcAft>
                          <a:spcPts val="0"/>
                        </a:spcAft>
                        <a:buNone/>
                      </a:pPr>
                      <a:r>
                        <a:rPr lang="en" sz="3000"/>
                        <a:t>b</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bl>
          </a:graphicData>
        </a:graphic>
      </p:graphicFrame>
      <p:sp>
        <p:nvSpPr>
          <p:cNvPr id="826" name="Google Shape;826;p95">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95"/>
          <p:cNvSpPr txBox="1"/>
          <p:nvPr>
            <p:ph idx="4294967295" type="title"/>
          </p:nvPr>
        </p:nvSpPr>
        <p:spPr>
          <a:xfrm>
            <a:off x="12600" y="1495225"/>
            <a:ext cx="5439300" cy="967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120">
                <a:solidFill>
                  <a:srgbClr val="FFFFFF"/>
                </a:solidFill>
                <a:latin typeface="Montserrat"/>
                <a:ea typeface="Montserrat"/>
                <a:cs typeface="Montserrat"/>
                <a:sym typeface="Montserrat"/>
              </a:rPr>
              <a:t>Write the written expressions for each shaded fraction model.</a:t>
            </a:r>
            <a:endParaRPr sz="2120">
              <a:solidFill>
                <a:srgbClr val="FFFFFF"/>
              </a:solidFill>
              <a:latin typeface="Montserrat"/>
              <a:ea typeface="Montserrat"/>
              <a:cs typeface="Montserrat"/>
              <a:sym typeface="Montserrat"/>
            </a:endParaRPr>
          </a:p>
        </p:txBody>
      </p:sp>
      <p:graphicFrame>
        <p:nvGraphicFramePr>
          <p:cNvPr id="828" name="Google Shape;828;p95"/>
          <p:cNvGraphicFramePr/>
          <p:nvPr/>
        </p:nvGraphicFramePr>
        <p:xfrm>
          <a:off x="8283000" y="1396450"/>
          <a:ext cx="3000000" cy="3000000"/>
        </p:xfrm>
        <a:graphic>
          <a:graphicData uri="http://schemas.openxmlformats.org/drawingml/2006/table">
            <a:tbl>
              <a:tblPr>
                <a:noFill/>
                <a:tableStyleId>{8077228F-D48C-45DA-ADDB-C0FE78F7CEBF}</a:tableStyleId>
              </a:tblPr>
              <a:tblGrid>
                <a:gridCol w="784800"/>
              </a:tblGrid>
              <a:tr h="700050">
                <a:tc>
                  <a:txBody>
                    <a:bodyPr/>
                    <a:lstStyle/>
                    <a:p>
                      <a:pPr indent="0" lvl="0" marL="0" rtl="0" algn="ctr">
                        <a:spcBef>
                          <a:spcPts val="0"/>
                        </a:spcBef>
                        <a:spcAft>
                          <a:spcPts val="0"/>
                        </a:spcAft>
                        <a:buNone/>
                      </a:pPr>
                      <a:r>
                        <a:rPr lang="en" sz="3000"/>
                        <a:t>a</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r h="700050">
                <a:tc>
                  <a:txBody>
                    <a:bodyPr/>
                    <a:lstStyle/>
                    <a:p>
                      <a:pPr indent="0" lvl="0" marL="0" rtl="0" algn="ctr">
                        <a:spcBef>
                          <a:spcPts val="0"/>
                        </a:spcBef>
                        <a:spcAft>
                          <a:spcPts val="0"/>
                        </a:spcAft>
                        <a:buNone/>
                      </a:pPr>
                      <a:r>
                        <a:rPr lang="en" sz="3000"/>
                        <a:t>b</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bl>
          </a:graphicData>
        </a:graphic>
      </p:graphicFrame>
      <p:grpSp>
        <p:nvGrpSpPr>
          <p:cNvPr id="829" name="Google Shape;829;p95"/>
          <p:cNvGrpSpPr/>
          <p:nvPr/>
        </p:nvGrpSpPr>
        <p:grpSpPr>
          <a:xfrm>
            <a:off x="5866850" y="1396413"/>
            <a:ext cx="3124750" cy="1400175"/>
            <a:chOff x="223838" y="2082213"/>
            <a:chExt cx="3124750" cy="1400175"/>
          </a:xfrm>
        </p:grpSpPr>
        <p:pic>
          <p:nvPicPr>
            <p:cNvPr id="830" name="Google Shape;830;p95"/>
            <p:cNvPicPr preferRelativeResize="0"/>
            <p:nvPr/>
          </p:nvPicPr>
          <p:blipFill>
            <a:blip r:embed="rId5">
              <a:alphaModFix/>
            </a:blip>
            <a:stretch>
              <a:fillRect/>
            </a:stretch>
          </p:blipFill>
          <p:spPr>
            <a:xfrm>
              <a:off x="223838" y="2082213"/>
              <a:ext cx="2466975" cy="1400175"/>
            </a:xfrm>
            <a:prstGeom prst="rect">
              <a:avLst/>
            </a:prstGeom>
            <a:noFill/>
            <a:ln>
              <a:noFill/>
            </a:ln>
          </p:spPr>
        </p:pic>
        <p:cxnSp>
          <p:nvCxnSpPr>
            <p:cNvPr id="831" name="Google Shape;831;p95"/>
            <p:cNvCxnSpPr/>
            <p:nvPr/>
          </p:nvCxnSpPr>
          <p:spPr>
            <a:xfrm>
              <a:off x="2724588" y="2782300"/>
              <a:ext cx="624000" cy="0"/>
            </a:xfrm>
            <a:prstGeom prst="straightConnector1">
              <a:avLst/>
            </a:prstGeom>
            <a:noFill/>
            <a:ln cap="flat" cmpd="sng" w="28575">
              <a:solidFill>
                <a:srgbClr val="434343"/>
              </a:solidFill>
              <a:prstDash val="solid"/>
              <a:round/>
              <a:headEnd len="med" w="med" type="none"/>
              <a:tailEnd len="med" w="med" type="none"/>
            </a:ln>
          </p:spPr>
        </p:cxnSp>
      </p:grpSp>
      <p:sp>
        <p:nvSpPr>
          <p:cNvPr id="832" name="Google Shape;832;p95"/>
          <p:cNvSpPr txBox="1"/>
          <p:nvPr>
            <p:ph idx="4294967295" type="title"/>
          </p:nvPr>
        </p:nvSpPr>
        <p:spPr>
          <a:xfrm>
            <a:off x="81150" y="74250"/>
            <a:ext cx="8981700" cy="68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latin typeface="Montserrat"/>
                <a:ea typeface="Montserrat"/>
                <a:cs typeface="Montserrat"/>
                <a:sym typeface="Montserrat"/>
              </a:rPr>
              <a:t> </a:t>
            </a:r>
            <a:r>
              <a:rPr lang="en" sz="2220"/>
              <a:t>To </a:t>
            </a:r>
            <a:r>
              <a:rPr lang="en" sz="2220"/>
              <a:t>write an inequality comparing two fractions</a:t>
            </a:r>
            <a:endParaRPr sz="2220"/>
          </a:p>
        </p:txBody>
      </p:sp>
      <p:sp>
        <p:nvSpPr>
          <p:cNvPr id="833" name="Google Shape;833;p95"/>
          <p:cNvSpPr txBox="1"/>
          <p:nvPr/>
        </p:nvSpPr>
        <p:spPr>
          <a:xfrm>
            <a:off x="12600" y="2717700"/>
            <a:ext cx="5439300" cy="129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20">
                <a:solidFill>
                  <a:schemeClr val="dk1"/>
                </a:solidFill>
                <a:latin typeface="Montserrat"/>
                <a:ea typeface="Montserrat"/>
                <a:cs typeface="Montserrat"/>
                <a:sym typeface="Montserrat"/>
              </a:rPr>
              <a:t>Then, write an inequality statement comparing these two expressions:</a:t>
            </a:r>
            <a:endParaRPr sz="2120">
              <a:solidFill>
                <a:schemeClr val="dk1"/>
              </a:solidFill>
              <a:highlight>
                <a:srgbClr val="FFFFFF"/>
              </a:highlight>
              <a:latin typeface="Montserrat"/>
              <a:ea typeface="Montserrat"/>
              <a:cs typeface="Montserrat"/>
              <a:sym typeface="Montserrat"/>
            </a:endParaRPr>
          </a:p>
          <a:p>
            <a:pPr indent="0" lvl="0" marL="0" rtl="0" algn="ctr">
              <a:spcBef>
                <a:spcPts val="1000"/>
              </a:spcBef>
              <a:spcAft>
                <a:spcPts val="0"/>
              </a:spcAft>
              <a:buNone/>
            </a:pPr>
            <a:r>
              <a:rPr lang="en" sz="2120">
                <a:solidFill>
                  <a:schemeClr val="dk1"/>
                </a:solidFill>
                <a:highlight>
                  <a:srgbClr val="FFFFFF"/>
                </a:highlight>
                <a:latin typeface="Montserrat"/>
                <a:ea typeface="Montserrat"/>
                <a:cs typeface="Montserrat"/>
                <a:sym typeface="Montserrat"/>
              </a:rPr>
              <a:t>____</a:t>
            </a:r>
            <a:r>
              <a:rPr lang="en" sz="2120">
                <a:solidFill>
                  <a:schemeClr val="dk1"/>
                </a:solidFill>
                <a:latin typeface="Montserrat"/>
                <a:ea typeface="Montserrat"/>
                <a:cs typeface="Montserrat"/>
                <a:sym typeface="Montserrat"/>
              </a:rPr>
              <a:t> &gt; </a:t>
            </a:r>
            <a:r>
              <a:rPr lang="en" sz="2120">
                <a:solidFill>
                  <a:schemeClr val="dk1"/>
                </a:solidFill>
                <a:highlight>
                  <a:srgbClr val="FFFFFF"/>
                </a:highlight>
                <a:latin typeface="Montserrat"/>
                <a:ea typeface="Montserrat"/>
                <a:cs typeface="Montserrat"/>
                <a:sym typeface="Montserrat"/>
              </a:rPr>
              <a:t>____</a:t>
            </a:r>
            <a:endParaRPr sz="2120">
              <a:solidFill>
                <a:schemeClr val="dk1"/>
              </a:solidFill>
              <a:highlight>
                <a:srgbClr val="FFFFFF"/>
              </a:highlight>
              <a:latin typeface="Montserrat"/>
              <a:ea typeface="Montserrat"/>
              <a:cs typeface="Montserrat"/>
              <a:sym typeface="Montserrat"/>
            </a:endParaRPr>
          </a:p>
        </p:txBody>
      </p:sp>
      <p:sp>
        <p:nvSpPr>
          <p:cNvPr id="834" name="Google Shape;834;p95"/>
          <p:cNvSpPr/>
          <p:nvPr/>
        </p:nvSpPr>
        <p:spPr>
          <a:xfrm>
            <a:off x="5850575" y="1369150"/>
            <a:ext cx="3217200" cy="14331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95"/>
          <p:cNvSpPr txBox="1"/>
          <p:nvPr/>
        </p:nvSpPr>
        <p:spPr>
          <a:xfrm>
            <a:off x="8381000" y="1419025"/>
            <a:ext cx="624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1</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36" name="Google Shape;836;p95"/>
          <p:cNvSpPr txBox="1"/>
          <p:nvPr/>
        </p:nvSpPr>
        <p:spPr>
          <a:xfrm>
            <a:off x="8432275" y="3032700"/>
            <a:ext cx="624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1</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37" name="Google Shape;837;p95"/>
          <p:cNvSpPr txBox="1"/>
          <p:nvPr/>
        </p:nvSpPr>
        <p:spPr>
          <a:xfrm>
            <a:off x="8334500" y="2096500"/>
            <a:ext cx="699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3</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38" name="Google Shape;838;p95"/>
          <p:cNvSpPr txBox="1"/>
          <p:nvPr/>
        </p:nvSpPr>
        <p:spPr>
          <a:xfrm>
            <a:off x="8415400" y="3692500"/>
            <a:ext cx="624000" cy="551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a:ea typeface="Roboto"/>
                <a:cs typeface="Roboto"/>
                <a:sym typeface="Roboto"/>
              </a:rPr>
              <a:t>8</a:t>
            </a:r>
            <a:endParaRPr b="1" sz="3100">
              <a:solidFill>
                <a:srgbClr val="F1C232"/>
              </a:solidFill>
              <a:latin typeface="Roboto"/>
              <a:ea typeface="Roboto"/>
              <a:cs typeface="Roboto"/>
              <a:sym typeface="Roboto"/>
            </a:endParaRPr>
          </a:p>
        </p:txBody>
      </p:sp>
      <p:cxnSp>
        <p:nvCxnSpPr>
          <p:cNvPr id="839" name="Google Shape;839;p95"/>
          <p:cNvCxnSpPr/>
          <p:nvPr/>
        </p:nvCxnSpPr>
        <p:spPr>
          <a:xfrm>
            <a:off x="8475450" y="3665925"/>
            <a:ext cx="542400" cy="0"/>
          </a:xfrm>
          <a:prstGeom prst="straightConnector1">
            <a:avLst/>
          </a:prstGeom>
          <a:noFill/>
          <a:ln cap="flat" cmpd="sng" w="28575">
            <a:solidFill>
              <a:srgbClr val="434343"/>
            </a:solidFill>
            <a:prstDash val="solid"/>
            <a:round/>
            <a:headEnd len="med" w="med" type="none"/>
            <a:tailEnd len="med" w="med" type="none"/>
          </a:ln>
        </p:spPr>
      </p:cxnSp>
      <p:sp>
        <p:nvSpPr>
          <p:cNvPr id="840" name="Google Shape;840;p95"/>
          <p:cNvSpPr/>
          <p:nvPr/>
        </p:nvSpPr>
        <p:spPr>
          <a:xfrm>
            <a:off x="5839075" y="3014575"/>
            <a:ext cx="3217200" cy="13458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1" name="Google Shape;841;p95"/>
          <p:cNvCxnSpPr/>
          <p:nvPr/>
        </p:nvCxnSpPr>
        <p:spPr>
          <a:xfrm>
            <a:off x="8363400" y="2084500"/>
            <a:ext cx="624000" cy="0"/>
          </a:xfrm>
          <a:prstGeom prst="straightConnector1">
            <a:avLst/>
          </a:prstGeom>
          <a:noFill/>
          <a:ln cap="flat" cmpd="sng" w="28575">
            <a:solidFill>
              <a:srgbClr val="43434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200" name="Shape 200"/>
        <p:cNvGrpSpPr/>
        <p:nvPr/>
      </p:nvGrpSpPr>
      <p:grpSpPr>
        <a:xfrm>
          <a:off x="0" y="0"/>
          <a:ext cx="0" cy="0"/>
          <a:chOff x="0" y="0"/>
          <a:chExt cx="0" cy="0"/>
        </a:xfrm>
      </p:grpSpPr>
      <p:pic>
        <p:nvPicPr>
          <p:cNvPr id="201" name="Google Shape;201;p60"/>
          <p:cNvPicPr preferRelativeResize="0"/>
          <p:nvPr/>
        </p:nvPicPr>
        <p:blipFill rotWithShape="1">
          <a:blip r:embed="rId3">
            <a:alphaModFix amt="80000"/>
          </a:blip>
          <a:srcRect b="3644" l="16080" r="12291" t="1694"/>
          <a:stretch/>
        </p:blipFill>
        <p:spPr>
          <a:xfrm>
            <a:off x="5327175" y="984450"/>
            <a:ext cx="3356575" cy="3326978"/>
          </a:xfrm>
          <a:prstGeom prst="rect">
            <a:avLst/>
          </a:prstGeom>
          <a:noFill/>
          <a:ln>
            <a:noFill/>
          </a:ln>
        </p:spPr>
      </p:pic>
      <p:sp>
        <p:nvSpPr>
          <p:cNvPr id="202" name="Google Shape;202;p60">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60"/>
          <p:cNvPicPr preferRelativeResize="0"/>
          <p:nvPr/>
        </p:nvPicPr>
        <p:blipFill rotWithShape="1">
          <a:blip r:embed="rId5">
            <a:alphaModFix/>
          </a:blip>
          <a:srcRect b="11355" l="7864" r="15028" t="0"/>
          <a:stretch/>
        </p:blipFill>
        <p:spPr>
          <a:xfrm>
            <a:off x="637250" y="984450"/>
            <a:ext cx="3858549" cy="3326975"/>
          </a:xfrm>
          <a:prstGeom prst="rect">
            <a:avLst/>
          </a:prstGeom>
          <a:noFill/>
          <a:ln>
            <a:noFill/>
          </a:ln>
        </p:spPr>
      </p:pic>
      <p:sp>
        <p:nvSpPr>
          <p:cNvPr id="204" name="Google Shape;204;p60"/>
          <p:cNvSpPr txBox="1"/>
          <p:nvPr>
            <p:ph idx="4294967295" type="title"/>
          </p:nvPr>
        </p:nvSpPr>
        <p:spPr>
          <a:xfrm>
            <a:off x="176550" y="74250"/>
            <a:ext cx="87909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latin typeface="Luckiest Guy"/>
                <a:ea typeface="Luckiest Guy"/>
                <a:cs typeface="Luckiest Guy"/>
                <a:sym typeface="Luckiest Guy"/>
              </a:rPr>
              <a:t>Intro</a:t>
            </a:r>
            <a:r>
              <a:rPr lang="en" sz="2500"/>
              <a:t>: “A s</a:t>
            </a:r>
            <a:r>
              <a:rPr lang="en" sz="2500"/>
              <a:t>hare of the pie” challenge</a:t>
            </a:r>
            <a:endParaRPr sz="2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845" name="Shape 845"/>
        <p:cNvGrpSpPr/>
        <p:nvPr/>
      </p:nvGrpSpPr>
      <p:grpSpPr>
        <a:xfrm>
          <a:off x="0" y="0"/>
          <a:ext cx="0" cy="0"/>
          <a:chOff x="0" y="0"/>
          <a:chExt cx="0" cy="0"/>
        </a:xfrm>
      </p:grpSpPr>
      <p:sp>
        <p:nvSpPr>
          <p:cNvPr id="846" name="Google Shape;846;p96"/>
          <p:cNvSpPr txBox="1"/>
          <p:nvPr/>
        </p:nvSpPr>
        <p:spPr>
          <a:xfrm>
            <a:off x="1177350" y="4053200"/>
            <a:ext cx="6789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Montserrat"/>
                <a:ea typeface="Montserrat"/>
                <a:cs typeface="Montserrat"/>
                <a:sym typeface="Montserrat"/>
              </a:rPr>
              <a:t>These are three</a:t>
            </a:r>
            <a:r>
              <a:rPr lang="en" sz="1700">
                <a:solidFill>
                  <a:schemeClr val="dk1"/>
                </a:solidFill>
                <a:latin typeface="Montserrat"/>
                <a:ea typeface="Montserrat"/>
                <a:cs typeface="Montserrat"/>
                <a:sym typeface="Montserrat"/>
              </a:rPr>
              <a:t> fractional units and unit fractions from the same whole.</a:t>
            </a:r>
            <a:endParaRPr sz="1700">
              <a:solidFill>
                <a:schemeClr val="dk1"/>
              </a:solidFill>
              <a:latin typeface="Montserrat"/>
              <a:ea typeface="Montserrat"/>
              <a:cs typeface="Montserrat"/>
              <a:sym typeface="Montserrat"/>
            </a:endParaRPr>
          </a:p>
        </p:txBody>
      </p:sp>
      <p:sp>
        <p:nvSpPr>
          <p:cNvPr id="847" name="Google Shape;847;p96"/>
          <p:cNvSpPr/>
          <p:nvPr/>
        </p:nvSpPr>
        <p:spPr>
          <a:xfrm>
            <a:off x="3375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8" name="Google Shape;848;p96"/>
          <p:cNvCxnSpPr/>
          <p:nvPr/>
        </p:nvCxnSpPr>
        <p:spPr>
          <a:xfrm>
            <a:off x="10015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49" name="Google Shape;849;p96"/>
          <p:cNvCxnSpPr/>
          <p:nvPr/>
        </p:nvCxnSpPr>
        <p:spPr>
          <a:xfrm>
            <a:off x="23513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850" name="Google Shape;850;p96"/>
          <p:cNvSpPr txBox="1"/>
          <p:nvPr/>
        </p:nvSpPr>
        <p:spPr>
          <a:xfrm>
            <a:off x="249600" y="2501100"/>
            <a:ext cx="2765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 parts = fourths</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o</a:t>
            </a:r>
            <a:r>
              <a:rPr b="1" lang="en" sz="1600">
                <a:solidFill>
                  <a:srgbClr val="FFFF00"/>
                </a:solidFill>
                <a:latin typeface="Montserrat"/>
                <a:ea typeface="Montserrat"/>
                <a:cs typeface="Montserrat"/>
                <a:sym typeface="Montserrat"/>
              </a:rPr>
              <a:t>ne part shaded</a:t>
            </a:r>
            <a:endParaRPr b="1" sz="1600">
              <a:solidFill>
                <a:srgbClr val="FFFF00"/>
              </a:solidFill>
              <a:latin typeface="Montserrat"/>
              <a:ea typeface="Montserrat"/>
              <a:cs typeface="Montserrat"/>
              <a:sym typeface="Montserrat"/>
            </a:endParaRPr>
          </a:p>
        </p:txBody>
      </p:sp>
      <p:cxnSp>
        <p:nvCxnSpPr>
          <p:cNvPr id="851" name="Google Shape;851;p96"/>
          <p:cNvCxnSpPr/>
          <p:nvPr/>
        </p:nvCxnSpPr>
        <p:spPr>
          <a:xfrm>
            <a:off x="16764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852" name="Google Shape;852;p96"/>
          <p:cNvSpPr/>
          <p:nvPr/>
        </p:nvSpPr>
        <p:spPr>
          <a:xfrm>
            <a:off x="2341200" y="738925"/>
            <a:ext cx="674100" cy="16281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96"/>
          <p:cNvSpPr/>
          <p:nvPr/>
        </p:nvSpPr>
        <p:spPr>
          <a:xfrm>
            <a:off x="3354000" y="7129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4" name="Google Shape;854;p96"/>
          <p:cNvCxnSpPr/>
          <p:nvPr/>
        </p:nvCxnSpPr>
        <p:spPr>
          <a:xfrm>
            <a:off x="469290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55" name="Google Shape;855;p96"/>
          <p:cNvCxnSpPr/>
          <p:nvPr/>
        </p:nvCxnSpPr>
        <p:spPr>
          <a:xfrm>
            <a:off x="536235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56" name="Google Shape;856;p96"/>
          <p:cNvCxnSpPr/>
          <p:nvPr/>
        </p:nvCxnSpPr>
        <p:spPr>
          <a:xfrm>
            <a:off x="603180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57" name="Google Shape;857;p96"/>
          <p:cNvCxnSpPr/>
          <p:nvPr/>
        </p:nvCxnSpPr>
        <p:spPr>
          <a:xfrm>
            <a:off x="3354000" y="712950"/>
            <a:ext cx="0" cy="1628100"/>
          </a:xfrm>
          <a:prstGeom prst="straightConnector1">
            <a:avLst/>
          </a:prstGeom>
          <a:noFill/>
          <a:ln cap="flat" cmpd="sng" w="19050">
            <a:solidFill>
              <a:schemeClr val="dk2"/>
            </a:solidFill>
            <a:prstDash val="solid"/>
            <a:round/>
            <a:headEnd len="med" w="med" type="none"/>
            <a:tailEnd len="med" w="med" type="none"/>
          </a:ln>
        </p:spPr>
      </p:cxnSp>
      <p:sp>
        <p:nvSpPr>
          <p:cNvPr id="858" name="Google Shape;858;p96"/>
          <p:cNvSpPr txBox="1"/>
          <p:nvPr/>
        </p:nvSpPr>
        <p:spPr>
          <a:xfrm>
            <a:off x="3354000" y="2401200"/>
            <a:ext cx="2765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eight parts = eighths</a:t>
            </a:r>
            <a:endParaRPr b="1" sz="1600">
              <a:solidFill>
                <a:srgbClr val="00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o</a:t>
            </a:r>
            <a:r>
              <a:rPr b="1" lang="en" sz="1600">
                <a:solidFill>
                  <a:srgbClr val="00FF00"/>
                </a:solidFill>
                <a:latin typeface="Montserrat"/>
                <a:ea typeface="Montserrat"/>
                <a:cs typeface="Montserrat"/>
                <a:sym typeface="Montserrat"/>
              </a:rPr>
              <a:t>ne part shaded</a:t>
            </a:r>
            <a:endParaRPr b="1" sz="1600">
              <a:solidFill>
                <a:srgbClr val="00FF00"/>
              </a:solidFill>
              <a:latin typeface="Montserrat"/>
              <a:ea typeface="Montserrat"/>
              <a:cs typeface="Montserrat"/>
              <a:sym typeface="Montserrat"/>
            </a:endParaRPr>
          </a:p>
        </p:txBody>
      </p:sp>
      <p:sp>
        <p:nvSpPr>
          <p:cNvPr id="859" name="Google Shape;859;p96"/>
          <p:cNvSpPr/>
          <p:nvPr/>
        </p:nvSpPr>
        <p:spPr>
          <a:xfrm>
            <a:off x="3365325" y="715225"/>
            <a:ext cx="646800" cy="8082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0" name="Google Shape;860;p96"/>
          <p:cNvCxnSpPr/>
          <p:nvPr/>
        </p:nvCxnSpPr>
        <p:spPr>
          <a:xfrm>
            <a:off x="402345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1" name="Google Shape;861;p96"/>
          <p:cNvCxnSpPr>
            <a:stCxn id="853" idx="3"/>
            <a:endCxn id="853" idx="1"/>
          </p:cNvCxnSpPr>
          <p:nvPr/>
        </p:nvCxnSpPr>
        <p:spPr>
          <a:xfrm rot="10800000">
            <a:off x="3354000" y="1527000"/>
            <a:ext cx="2677800" cy="0"/>
          </a:xfrm>
          <a:prstGeom prst="straightConnector1">
            <a:avLst/>
          </a:prstGeom>
          <a:noFill/>
          <a:ln cap="flat" cmpd="sng" w="19050">
            <a:solidFill>
              <a:schemeClr val="dk2"/>
            </a:solidFill>
            <a:prstDash val="solid"/>
            <a:round/>
            <a:headEnd len="med" w="med" type="none"/>
            <a:tailEnd len="med" w="med" type="none"/>
          </a:ln>
        </p:spPr>
      </p:cxnSp>
      <p:sp>
        <p:nvSpPr>
          <p:cNvPr id="862" name="Google Shape;862;p96"/>
          <p:cNvSpPr/>
          <p:nvPr/>
        </p:nvSpPr>
        <p:spPr>
          <a:xfrm>
            <a:off x="6314325" y="7129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96"/>
          <p:cNvSpPr txBox="1"/>
          <p:nvPr/>
        </p:nvSpPr>
        <p:spPr>
          <a:xfrm>
            <a:off x="6374950" y="2401200"/>
            <a:ext cx="2677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00FF"/>
                </a:solidFill>
                <a:latin typeface="Montserrat"/>
                <a:ea typeface="Montserrat"/>
                <a:cs typeface="Montserrat"/>
                <a:sym typeface="Montserrat"/>
              </a:rPr>
              <a:t>five parts = fifths</a:t>
            </a:r>
            <a:endParaRPr b="1" sz="1600">
              <a:solidFill>
                <a:srgbClr val="0000FF"/>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00FF"/>
                </a:solidFill>
                <a:latin typeface="Montserrat"/>
                <a:ea typeface="Montserrat"/>
                <a:cs typeface="Montserrat"/>
                <a:sym typeface="Montserrat"/>
              </a:rPr>
              <a:t>o</a:t>
            </a:r>
            <a:r>
              <a:rPr b="1" lang="en" sz="1600">
                <a:solidFill>
                  <a:srgbClr val="0000FF"/>
                </a:solidFill>
                <a:latin typeface="Montserrat"/>
                <a:ea typeface="Montserrat"/>
                <a:cs typeface="Montserrat"/>
                <a:sym typeface="Montserrat"/>
              </a:rPr>
              <a:t>ne part shaded</a:t>
            </a:r>
            <a:endParaRPr b="1" sz="1600">
              <a:solidFill>
                <a:srgbClr val="0000FF"/>
              </a:solidFill>
              <a:latin typeface="Montserrat"/>
              <a:ea typeface="Montserrat"/>
              <a:cs typeface="Montserrat"/>
              <a:sym typeface="Montserrat"/>
            </a:endParaRPr>
          </a:p>
        </p:txBody>
      </p:sp>
      <p:cxnSp>
        <p:nvCxnSpPr>
          <p:cNvPr id="864" name="Google Shape;864;p96"/>
          <p:cNvCxnSpPr/>
          <p:nvPr/>
        </p:nvCxnSpPr>
        <p:spPr>
          <a:xfrm rot="10800000">
            <a:off x="6314325" y="2341050"/>
            <a:ext cx="2677800" cy="0"/>
          </a:xfrm>
          <a:prstGeom prst="straightConnector1">
            <a:avLst/>
          </a:prstGeom>
          <a:noFill/>
          <a:ln cap="flat" cmpd="sng" w="19050">
            <a:solidFill>
              <a:schemeClr val="dk2"/>
            </a:solidFill>
            <a:prstDash val="solid"/>
            <a:round/>
            <a:headEnd len="med" w="med" type="none"/>
            <a:tailEnd len="med" w="med" type="none"/>
          </a:ln>
        </p:spPr>
      </p:cxnSp>
      <p:cxnSp>
        <p:nvCxnSpPr>
          <p:cNvPr id="865" name="Google Shape;865;p96"/>
          <p:cNvCxnSpPr/>
          <p:nvPr/>
        </p:nvCxnSpPr>
        <p:spPr>
          <a:xfrm rot="10800000">
            <a:off x="6314325" y="712950"/>
            <a:ext cx="2677800" cy="0"/>
          </a:xfrm>
          <a:prstGeom prst="straightConnector1">
            <a:avLst/>
          </a:prstGeom>
          <a:noFill/>
          <a:ln cap="flat" cmpd="sng" w="19050">
            <a:solidFill>
              <a:schemeClr val="dk2"/>
            </a:solidFill>
            <a:prstDash val="solid"/>
            <a:round/>
            <a:headEnd len="med" w="med" type="none"/>
            <a:tailEnd len="med" w="med" type="none"/>
          </a:ln>
        </p:spPr>
      </p:cxnSp>
      <p:sp>
        <p:nvSpPr>
          <p:cNvPr id="866" name="Google Shape;866;p96"/>
          <p:cNvSpPr/>
          <p:nvPr/>
        </p:nvSpPr>
        <p:spPr>
          <a:xfrm rot="5400000">
            <a:off x="5771550" y="1249675"/>
            <a:ext cx="1616400" cy="547500"/>
          </a:xfrm>
          <a:prstGeom prst="rect">
            <a:avLst/>
          </a:prstGeom>
          <a:solidFill>
            <a:srgbClr val="0000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7" name="Google Shape;867;p96"/>
          <p:cNvCxnSpPr/>
          <p:nvPr/>
        </p:nvCxnSpPr>
        <p:spPr>
          <a:xfrm>
            <a:off x="685231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8" name="Google Shape;868;p96"/>
          <p:cNvCxnSpPr/>
          <p:nvPr/>
        </p:nvCxnSpPr>
        <p:spPr>
          <a:xfrm>
            <a:off x="7388295"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9" name="Google Shape;869;p96"/>
          <p:cNvCxnSpPr/>
          <p:nvPr/>
        </p:nvCxnSpPr>
        <p:spPr>
          <a:xfrm>
            <a:off x="8460265"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70" name="Google Shape;870;p96"/>
          <p:cNvCxnSpPr/>
          <p:nvPr/>
        </p:nvCxnSpPr>
        <p:spPr>
          <a:xfrm>
            <a:off x="8996250" y="7129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71" name="Google Shape;871;p96"/>
          <p:cNvCxnSpPr/>
          <p:nvPr/>
        </p:nvCxnSpPr>
        <p:spPr>
          <a:xfrm>
            <a:off x="7924280" y="712950"/>
            <a:ext cx="0" cy="1628100"/>
          </a:xfrm>
          <a:prstGeom prst="straightConnector1">
            <a:avLst/>
          </a:prstGeom>
          <a:noFill/>
          <a:ln cap="flat" cmpd="sng" w="19050">
            <a:solidFill>
              <a:schemeClr val="dk2"/>
            </a:solidFill>
            <a:prstDash val="solid"/>
            <a:round/>
            <a:headEnd len="med" w="med" type="none"/>
            <a:tailEnd len="med" w="med" type="none"/>
          </a:ln>
        </p:spPr>
      </p:cxnSp>
      <p:sp>
        <p:nvSpPr>
          <p:cNvPr id="872" name="Google Shape;872;p96"/>
          <p:cNvSpPr txBox="1"/>
          <p:nvPr>
            <p:ph idx="4294967295" type="title"/>
          </p:nvPr>
        </p:nvSpPr>
        <p:spPr>
          <a:xfrm>
            <a:off x="311700" y="74250"/>
            <a:ext cx="8520600" cy="53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a:t>
            </a:r>
            <a:r>
              <a:rPr lang="en" sz="2520"/>
              <a:t>:</a:t>
            </a:r>
            <a:r>
              <a:rPr lang="en" sz="2520">
                <a:latin typeface="Montserrat"/>
                <a:ea typeface="Montserrat"/>
                <a:cs typeface="Montserrat"/>
                <a:sym typeface="Montserrat"/>
              </a:rPr>
              <a:t> </a:t>
            </a:r>
            <a:r>
              <a:rPr lang="en" sz="2220"/>
              <a:t>To order fractions</a:t>
            </a:r>
            <a:endParaRPr sz="2220"/>
          </a:p>
        </p:txBody>
      </p:sp>
      <p:grpSp>
        <p:nvGrpSpPr>
          <p:cNvPr id="873" name="Google Shape;873;p96"/>
          <p:cNvGrpSpPr/>
          <p:nvPr/>
        </p:nvGrpSpPr>
        <p:grpSpPr>
          <a:xfrm>
            <a:off x="1173125" y="3123625"/>
            <a:ext cx="674100" cy="808200"/>
            <a:chOff x="1474925" y="3276025"/>
            <a:chExt cx="674100" cy="808200"/>
          </a:xfrm>
        </p:grpSpPr>
        <p:sp>
          <p:nvSpPr>
            <p:cNvPr id="874" name="Google Shape;874;p96"/>
            <p:cNvSpPr/>
            <p:nvPr/>
          </p:nvSpPr>
          <p:spPr>
            <a:xfrm>
              <a:off x="14749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75" name="Google Shape;875;p96"/>
            <p:cNvSpPr/>
            <p:nvPr/>
          </p:nvSpPr>
          <p:spPr>
            <a:xfrm>
              <a:off x="16918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96"/>
            <p:cNvSpPr txBox="1"/>
            <p:nvPr/>
          </p:nvSpPr>
          <p:spPr>
            <a:xfrm>
              <a:off x="15421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877" name="Google Shape;877;p96"/>
            <p:cNvSpPr/>
            <p:nvPr/>
          </p:nvSpPr>
          <p:spPr>
            <a:xfrm>
              <a:off x="16918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 name="Google Shape;878;p96"/>
          <p:cNvGrpSpPr/>
          <p:nvPr/>
        </p:nvGrpSpPr>
        <p:grpSpPr>
          <a:xfrm>
            <a:off x="4169047" y="3123625"/>
            <a:ext cx="674100" cy="808200"/>
            <a:chOff x="4751525" y="3276025"/>
            <a:chExt cx="674100" cy="808200"/>
          </a:xfrm>
        </p:grpSpPr>
        <p:sp>
          <p:nvSpPr>
            <p:cNvPr id="879" name="Google Shape;879;p96"/>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96"/>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96"/>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882" name="Google Shape;882;p96"/>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3" name="Google Shape;883;p96"/>
          <p:cNvGrpSpPr/>
          <p:nvPr/>
        </p:nvGrpSpPr>
        <p:grpSpPr>
          <a:xfrm>
            <a:off x="7393570" y="3123625"/>
            <a:ext cx="674100" cy="808200"/>
            <a:chOff x="4751525" y="3276025"/>
            <a:chExt cx="674100" cy="808200"/>
          </a:xfrm>
        </p:grpSpPr>
        <p:sp>
          <p:nvSpPr>
            <p:cNvPr id="884" name="Google Shape;884;p96"/>
            <p:cNvSpPr/>
            <p:nvPr/>
          </p:nvSpPr>
          <p:spPr>
            <a:xfrm>
              <a:off x="4751525" y="3276025"/>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85" name="Google Shape;885;p96"/>
            <p:cNvSpPr/>
            <p:nvPr/>
          </p:nvSpPr>
          <p:spPr>
            <a:xfrm>
              <a:off x="4968401" y="3354775"/>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6"/>
            <p:cNvSpPr txBox="1"/>
            <p:nvPr/>
          </p:nvSpPr>
          <p:spPr>
            <a:xfrm>
              <a:off x="4818725" y="3433825"/>
              <a:ext cx="539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Comfortaa SemiBold"/>
                  <a:ea typeface="Comfortaa SemiBold"/>
                  <a:cs typeface="Comfortaa SemiBold"/>
                  <a:sym typeface="Comfortaa SemiBold"/>
                </a:rPr>
                <a:t>—</a:t>
              </a:r>
              <a:endParaRPr sz="2000">
                <a:latin typeface="Comfortaa SemiBold"/>
                <a:ea typeface="Comfortaa SemiBold"/>
                <a:cs typeface="Comfortaa SemiBold"/>
                <a:sym typeface="Comfortaa SemiBold"/>
              </a:endParaRPr>
            </a:p>
          </p:txBody>
        </p:sp>
        <p:sp>
          <p:nvSpPr>
            <p:cNvPr id="887" name="Google Shape;887;p96"/>
            <p:cNvSpPr/>
            <p:nvPr/>
          </p:nvSpPr>
          <p:spPr>
            <a:xfrm>
              <a:off x="4968401" y="3770253"/>
              <a:ext cx="240300" cy="240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891" name="Shape 891"/>
        <p:cNvGrpSpPr/>
        <p:nvPr/>
      </p:nvGrpSpPr>
      <p:grpSpPr>
        <a:xfrm>
          <a:off x="0" y="0"/>
          <a:ext cx="0" cy="0"/>
          <a:chOff x="0" y="0"/>
          <a:chExt cx="0" cy="0"/>
        </a:xfrm>
      </p:grpSpPr>
      <p:sp>
        <p:nvSpPr>
          <p:cNvPr id="892" name="Google Shape;892;p97"/>
          <p:cNvSpPr txBox="1"/>
          <p:nvPr>
            <p:ph idx="4294967295" type="title"/>
          </p:nvPr>
        </p:nvSpPr>
        <p:spPr>
          <a:xfrm>
            <a:off x="311700" y="74250"/>
            <a:ext cx="8520600" cy="8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 in</a:t>
            </a:r>
            <a:r>
              <a:rPr lang="en"/>
              <a:t> “Put a finger down” </a:t>
            </a:r>
            <a:endParaRPr/>
          </a:p>
          <a:p>
            <a:pPr indent="0" lvl="0" marL="0" rtl="0" algn="ctr">
              <a:spcBef>
                <a:spcPts val="0"/>
              </a:spcBef>
              <a:spcAft>
                <a:spcPts val="0"/>
              </a:spcAft>
              <a:buNone/>
            </a:pPr>
            <a:r>
              <a:rPr lang="en" sz="2688"/>
              <a:t>Objective #3 I can compare unit fractions</a:t>
            </a:r>
            <a:endParaRPr sz="2688"/>
          </a:p>
        </p:txBody>
      </p:sp>
      <p:pic>
        <p:nvPicPr>
          <p:cNvPr id="893" name="Google Shape;893;p97"/>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894" name="Google Shape;894;p97"/>
          <p:cNvSpPr txBox="1"/>
          <p:nvPr/>
        </p:nvSpPr>
        <p:spPr>
          <a:xfrm>
            <a:off x="73650" y="999900"/>
            <a:ext cx="9070500" cy="3286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I can…</a:t>
            </a:r>
            <a:endParaRPr sz="21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Recognize when a unit fraction is larger or smaller than another, using modeling to help to see the difference.</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a:t>
            </a:r>
            <a:r>
              <a:rPr lang="en" sz="1700">
                <a:solidFill>
                  <a:schemeClr val="dk1"/>
                </a:solidFill>
                <a:latin typeface="Montserrat"/>
                <a:ea typeface="Montserrat"/>
                <a:cs typeface="Montserrat"/>
                <a:sym typeface="Montserrat"/>
              </a:rPr>
              <a:t>ecognize when one unit fraction is larger or smaller than another when they are only written in numeral form, based on what I have learned about unit fractions.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Choose a unit fraction that is smaller than another, based on what I know about unit fractions.</a:t>
            </a:r>
            <a:endParaRPr sz="1700">
              <a:solidFill>
                <a:schemeClr val="dk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31196C"/>
            </a:gs>
          </a:gsLst>
          <a:path path="circle">
            <a:fillToRect b="50%" l="50%" r="50%" t="50%"/>
          </a:path>
          <a:tileRect/>
        </a:gradFill>
      </p:bgPr>
    </p:bg>
    <p:spTree>
      <p:nvGrpSpPr>
        <p:cNvPr id="898" name="Shape 898"/>
        <p:cNvGrpSpPr/>
        <p:nvPr/>
      </p:nvGrpSpPr>
      <p:grpSpPr>
        <a:xfrm>
          <a:off x="0" y="0"/>
          <a:ext cx="0" cy="0"/>
          <a:chOff x="0" y="0"/>
          <a:chExt cx="0" cy="0"/>
        </a:xfrm>
      </p:grpSpPr>
      <p:graphicFrame>
        <p:nvGraphicFramePr>
          <p:cNvPr id="899" name="Google Shape;899;p98"/>
          <p:cNvGraphicFramePr/>
          <p:nvPr/>
        </p:nvGraphicFramePr>
        <p:xfrm>
          <a:off x="99825" y="549125"/>
          <a:ext cx="3000000" cy="3000000"/>
        </p:xfrm>
        <a:graphic>
          <a:graphicData uri="http://schemas.openxmlformats.org/drawingml/2006/table">
            <a:tbl>
              <a:tblPr>
                <a:noFill/>
                <a:tableStyleId>{8077228F-D48C-45DA-ADDB-C0FE78F7CEBF}</a:tableStyleId>
              </a:tblPr>
              <a:tblGrid>
                <a:gridCol w="1368825"/>
                <a:gridCol w="1398300"/>
                <a:gridCol w="2045800"/>
                <a:gridCol w="2045800"/>
                <a:gridCol w="2045800"/>
              </a:tblGrid>
              <a:tr h="545750">
                <a:tc gridSpan="2">
                  <a:txBody>
                    <a:bodyPr/>
                    <a:lstStyle/>
                    <a:p>
                      <a:pPr indent="0" lvl="0" marL="0" rtl="0" algn="ctr">
                        <a:lnSpc>
                          <a:spcPct val="150000"/>
                        </a:lnSpc>
                        <a:spcBef>
                          <a:spcPts val="0"/>
                        </a:spcBef>
                        <a:spcAft>
                          <a:spcPts val="0"/>
                        </a:spcAft>
                        <a:buNone/>
                      </a:pPr>
                      <a:r>
                        <a:rPr lang="en" sz="1600" u="sng">
                          <a:solidFill>
                            <a:srgbClr val="674EA7"/>
                          </a:solidFill>
                          <a:latin typeface="Montserrat SemiBold"/>
                          <a:ea typeface="Montserrat SemiBold"/>
                          <a:cs typeface="Montserrat SemiBold"/>
                          <a:sym typeface="Montserrat SemiBold"/>
                          <a:hlinkClick r:id="rId3">
                            <a:extLst>
                              <a:ext uri="{A12FA001-AC4F-418D-AE19-62706E023703}">
                                <ahyp:hlinkClr val="tx"/>
                              </a:ext>
                            </a:extLst>
                          </a:hlinkClick>
                        </a:rPr>
                        <a:t>Fraction Splat</a:t>
                      </a:r>
                      <a:endParaRPr b="1">
                        <a:solidFill>
                          <a:srgbClr val="674EA7"/>
                        </a:solidFill>
                        <a:latin typeface="Roboto"/>
                        <a:ea typeface="Roboto"/>
                        <a:cs typeface="Roboto"/>
                        <a:sym typeface="Roboto"/>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c hMerge="1"/>
                <a:tc>
                  <a:txBody>
                    <a:bodyPr/>
                    <a:lstStyle/>
                    <a:p>
                      <a:pPr indent="0" lvl="0" marL="0" rtl="0" algn="ctr">
                        <a:spcBef>
                          <a:spcPts val="0"/>
                        </a:spcBef>
                        <a:spcAft>
                          <a:spcPts val="0"/>
                        </a:spcAft>
                        <a:buNone/>
                      </a:pPr>
                      <a:r>
                        <a:rPr lang="en" sz="1600" u="sng">
                          <a:solidFill>
                            <a:srgbClr val="674EA7"/>
                          </a:solidFill>
                          <a:latin typeface="Montserrat SemiBold"/>
                          <a:ea typeface="Montserrat SemiBold"/>
                          <a:cs typeface="Montserrat SemiBold"/>
                          <a:sym typeface="Montserrat SemiBold"/>
                          <a:hlinkClick r:id="rId4">
                            <a:extLst>
                              <a:ext uri="{A12FA001-AC4F-418D-AE19-62706E023703}">
                                <ahyp:hlinkClr val="tx"/>
                              </a:ext>
                            </a:extLst>
                          </a:hlinkClick>
                        </a:rPr>
                        <a:t>Equal parts</a:t>
                      </a:r>
                      <a:endParaRPr b="1">
                        <a:solidFill>
                          <a:srgbClr val="674EA7"/>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c>
                  <a:txBody>
                    <a:bodyPr/>
                    <a:lstStyle/>
                    <a:p>
                      <a:pPr indent="0" lvl="0" marL="0" rtl="0" algn="ctr">
                        <a:lnSpc>
                          <a:spcPct val="100000"/>
                        </a:lnSpc>
                        <a:spcBef>
                          <a:spcPts val="0"/>
                        </a:spcBef>
                        <a:spcAft>
                          <a:spcPts val="0"/>
                        </a:spcAft>
                        <a:buNone/>
                      </a:pPr>
                      <a:r>
                        <a:rPr lang="en" sz="1300" u="sng">
                          <a:solidFill>
                            <a:srgbClr val="674EA7"/>
                          </a:solidFill>
                          <a:latin typeface="Montserrat SemiBold"/>
                          <a:ea typeface="Montserrat SemiBold"/>
                          <a:cs typeface="Montserrat SemiBold"/>
                          <a:sym typeface="Montserrat SemiBold"/>
                          <a:hlinkClick r:id="rId5">
                            <a:extLst>
                              <a:ext uri="{A12FA001-AC4F-418D-AE19-62706E023703}">
                                <ahyp:hlinkClr val="tx"/>
                              </a:ext>
                            </a:extLst>
                          </a:hlinkClick>
                        </a:rPr>
                        <a:t>Fractions of Shapes</a:t>
                      </a:r>
                      <a:endParaRPr b="1" sz="1100">
                        <a:solidFill>
                          <a:srgbClr val="674EA7"/>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lang="en" sz="1300" u="sng">
                          <a:solidFill>
                            <a:srgbClr val="674EA7"/>
                          </a:solidFill>
                          <a:latin typeface="Montserrat SemiBold"/>
                          <a:ea typeface="Montserrat SemiBold"/>
                          <a:cs typeface="Montserrat SemiBold"/>
                          <a:sym typeface="Montserrat SemiBold"/>
                          <a:hlinkClick r:id="rId6">
                            <a:extLst>
                              <a:ext uri="{A12FA001-AC4F-418D-AE19-62706E023703}">
                                <ahyp:hlinkClr val="tx"/>
                              </a:ext>
                            </a:extLst>
                          </a:hlinkClick>
                        </a:rPr>
                        <a:t>Fractions up to one half </a:t>
                      </a:r>
                      <a:endParaRPr b="1" sz="1100">
                        <a:solidFill>
                          <a:srgbClr val="674EA7"/>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r>
              <a:tr h="614875">
                <a:tc gridSpan="2" rowSpan="2">
                  <a:txBody>
                    <a:bodyPr/>
                    <a:lstStyle/>
                    <a:p>
                      <a:pPr indent="0" lvl="0" marL="0" rtl="0" algn="l">
                        <a:lnSpc>
                          <a:spcPct val="150000"/>
                        </a:lnSpc>
                        <a:spcBef>
                          <a:spcPts val="0"/>
                        </a:spcBef>
                        <a:spcAft>
                          <a:spcPts val="0"/>
                        </a:spcAft>
                        <a:buNone/>
                      </a:pPr>
                      <a:r>
                        <a:t/>
                      </a:r>
                      <a:endParaRPr sz="1600">
                        <a:solidFill>
                          <a:srgbClr val="C191E8"/>
                        </a:solidFill>
                        <a:latin typeface="Montserrat SemiBold"/>
                        <a:ea typeface="Montserrat SemiBold"/>
                        <a:cs typeface="Montserrat SemiBold"/>
                        <a:sym typeface="Montserrat SemiBold"/>
                      </a:endParaRPr>
                    </a:p>
                  </a:txBody>
                  <a:tcPr marT="0" marB="0"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rowSpan="2" hMerge="1"/>
                <a:tc rowSpan="2">
                  <a:txBody>
                    <a:bodyPr/>
                    <a:lstStyle/>
                    <a:p>
                      <a:pPr indent="0" lvl="0" marL="0" rtl="0" algn="ctr">
                        <a:lnSpc>
                          <a:spcPct val="150000"/>
                        </a:lnSpc>
                        <a:spcBef>
                          <a:spcPts val="0"/>
                        </a:spcBef>
                        <a:spcAft>
                          <a:spcPts val="0"/>
                        </a:spcAft>
                        <a:buNone/>
                      </a:pPr>
                      <a:r>
                        <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rowSpan="2">
                  <a:txBody>
                    <a:bodyPr/>
                    <a:lstStyle/>
                    <a:p>
                      <a:pPr indent="0" lvl="0" marL="0" rtl="0" algn="l">
                        <a:lnSpc>
                          <a:spcPct val="150000"/>
                        </a:lnSpc>
                        <a:spcBef>
                          <a:spcPts val="0"/>
                        </a:spcBef>
                        <a:spcAft>
                          <a:spcPts val="0"/>
                        </a:spcAft>
                        <a:buNone/>
                      </a:pPr>
                      <a:r>
                        <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rowSpan="2">
                  <a:txBody>
                    <a:bodyPr/>
                    <a:lstStyle/>
                    <a:p>
                      <a:pPr indent="0" lvl="0" marL="0" rtl="0" algn="l">
                        <a:spcBef>
                          <a:spcPts val="0"/>
                        </a:spcBef>
                        <a:spcAft>
                          <a:spcPts val="0"/>
                        </a:spcAft>
                        <a:buNone/>
                      </a:pPr>
                      <a:r>
                        <a:t/>
                      </a:r>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863775">
                <a:tc gridSpan="2" vMerge="1"/>
                <a:tc hMerge="1" vMerge="1"/>
                <a:tc vMerge="1"/>
                <a:tc vMerge="1"/>
                <a:tc vMerge="1"/>
              </a:tr>
              <a:tr h="459900">
                <a:tc>
                  <a:txBody>
                    <a:bodyPr/>
                    <a:lstStyle/>
                    <a:p>
                      <a:pPr indent="0" lvl="0" marL="0" rtl="0" algn="ctr">
                        <a:lnSpc>
                          <a:spcPct val="150000"/>
                        </a:lnSpc>
                        <a:spcBef>
                          <a:spcPts val="0"/>
                        </a:spcBef>
                        <a:spcAft>
                          <a:spcPts val="0"/>
                        </a:spcAft>
                        <a:buNone/>
                      </a:pPr>
                      <a:r>
                        <a:rPr lang="en" sz="1800">
                          <a:solidFill>
                            <a:srgbClr val="FFFFFF"/>
                          </a:solidFill>
                          <a:latin typeface="Comfortaa Medium"/>
                          <a:ea typeface="Comfortaa Medium"/>
                          <a:cs typeface="Comfortaa Medium"/>
                          <a:sym typeface="Comfortaa Medium"/>
                        </a:rPr>
                        <a:t>1</a:t>
                      </a:r>
                      <a:endParaRPr sz="1800">
                        <a:solidFill>
                          <a:srgbClr val="FFFFFF"/>
                        </a:solidFill>
                        <a:latin typeface="Comfortaa SemiBold"/>
                        <a:ea typeface="Comfortaa SemiBold"/>
                        <a:cs typeface="Comfortaa SemiBold"/>
                        <a:sym typeface="Comfortaa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1800">
                          <a:solidFill>
                            <a:srgbClr val="FFFFFF"/>
                          </a:solidFill>
                          <a:latin typeface="Comfortaa Medium"/>
                          <a:ea typeface="Comfortaa Medium"/>
                          <a:cs typeface="Comfortaa Medium"/>
                          <a:sym typeface="Comfortaa Medium"/>
                        </a:rPr>
                        <a:t>2</a:t>
                      </a:r>
                      <a:endParaRPr sz="1800">
                        <a:solidFill>
                          <a:srgbClr val="FFFFFF"/>
                        </a:solidFill>
                        <a:latin typeface="Comfortaa Medium"/>
                        <a:ea typeface="Comfortaa Medium"/>
                        <a:cs typeface="Comfortaa Medium"/>
                        <a:sym typeface="Comfortaa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FFFFFF"/>
                          </a:solidFill>
                          <a:latin typeface="Comfortaa Medium"/>
                          <a:ea typeface="Comfortaa Medium"/>
                          <a:cs typeface="Comfortaa Medium"/>
                          <a:sym typeface="Comfortaa Medium"/>
                        </a:rPr>
                        <a:t>1</a:t>
                      </a:r>
                      <a:endParaRPr sz="1800">
                        <a:solidFill>
                          <a:srgbClr val="FFFFFF"/>
                        </a:solidFill>
                        <a:latin typeface="Comfortaa Medium"/>
                        <a:ea typeface="Comfortaa Medium"/>
                        <a:cs typeface="Comfortaa Medium"/>
                        <a:sym typeface="Comfortaa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Comfortaa Medium"/>
                          <a:ea typeface="Comfortaa Medium"/>
                          <a:cs typeface="Comfortaa Medium"/>
                          <a:sym typeface="Comfortaa Medium"/>
                        </a:rPr>
                        <a:t>1</a:t>
                      </a:r>
                      <a:endParaRPr sz="1800">
                        <a:latin typeface="Comfortaa"/>
                        <a:ea typeface="Comfortaa"/>
                        <a:cs typeface="Comfortaa"/>
                        <a:sym typeface="Comfortaa"/>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chemeClr val="dk1"/>
                          </a:solidFill>
                          <a:latin typeface="Comfortaa Medium"/>
                          <a:ea typeface="Comfortaa Medium"/>
                          <a:cs typeface="Comfortaa Medium"/>
                          <a:sym typeface="Comfortaa Medium"/>
                        </a:rPr>
                        <a:t>1</a:t>
                      </a:r>
                      <a:endParaRPr sz="1800">
                        <a:latin typeface="Comfortaa"/>
                        <a:ea typeface="Comfortaa"/>
                        <a:cs typeface="Comfortaa"/>
                        <a:sym typeface="Comfortaa"/>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860875">
                <a:tc>
                  <a:txBody>
                    <a:bodyPr/>
                    <a:lstStyle/>
                    <a:p>
                      <a:pPr indent="0" lvl="0" marL="0" rtl="0" algn="ctr">
                        <a:lnSpc>
                          <a:spcPct val="150000"/>
                        </a:lnSpc>
                        <a:spcBef>
                          <a:spcPts val="0"/>
                        </a:spcBef>
                        <a:spcAft>
                          <a:spcPts val="0"/>
                        </a:spcAft>
                        <a:buNone/>
                      </a:pPr>
                      <a:r>
                        <a:rPr lang="en" sz="1600">
                          <a:solidFill>
                            <a:schemeClr val="dk1"/>
                          </a:solidFill>
                          <a:latin typeface="Montserrat Medium"/>
                          <a:ea typeface="Montserrat Medium"/>
                          <a:cs typeface="Montserrat Medium"/>
                          <a:sym typeface="Montserrat Medium"/>
                        </a:rPr>
                        <a:t>Relaxed / Timed</a:t>
                      </a:r>
                      <a:endParaRPr sz="1600">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1600">
                          <a:solidFill>
                            <a:schemeClr val="dk1"/>
                          </a:solidFill>
                          <a:latin typeface="Montserrat Medium"/>
                          <a:ea typeface="Montserrat Medium"/>
                          <a:cs typeface="Montserrat Medium"/>
                          <a:sym typeface="Montserrat Medium"/>
                        </a:rPr>
                        <a:t>Relaxed / Timed</a:t>
                      </a:r>
                      <a:endParaRPr sz="1600">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1"/>
                          </a:solidFill>
                          <a:latin typeface="Montserrat Medium"/>
                          <a:ea typeface="Montserrat Medium"/>
                          <a:cs typeface="Montserrat Medium"/>
                          <a:sym typeface="Montserrat Medium"/>
                        </a:rPr>
                        <a:t>N / A</a:t>
                      </a:r>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FF"/>
                          </a:solidFill>
                          <a:latin typeface="Montserrat Medium"/>
                          <a:ea typeface="Montserrat Medium"/>
                          <a:cs typeface="Montserrat Medium"/>
                          <a:sym typeface="Montserrat Medium"/>
                        </a:rPr>
                        <a:t>N / A</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1"/>
                          </a:solidFill>
                          <a:latin typeface="Montserrat Medium"/>
                          <a:ea typeface="Montserrat Medium"/>
                          <a:cs typeface="Montserrat Medium"/>
                          <a:sym typeface="Montserrat Medium"/>
                        </a:rPr>
                        <a:t>N / A</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944650">
                <a:tc>
                  <a:txBody>
                    <a:bodyPr/>
                    <a:lstStyle/>
                    <a:p>
                      <a:pPr indent="0" lvl="0" marL="0" rtl="0" algn="l">
                        <a:lnSpc>
                          <a:spcPct val="115000"/>
                        </a:lnSpc>
                        <a:spcBef>
                          <a:spcPts val="0"/>
                        </a:spcBef>
                        <a:spcAft>
                          <a:spcPts val="0"/>
                        </a:spcAft>
                        <a:buNone/>
                      </a:pPr>
                      <a:r>
                        <a:rPr lang="en">
                          <a:solidFill>
                            <a:schemeClr val="dk1"/>
                          </a:solidFill>
                          <a:latin typeface="Montserrat SemiBold"/>
                          <a:ea typeface="Montserrat SemiBold"/>
                          <a:cs typeface="Montserrat SemiBold"/>
                          <a:sym typeface="Montserrat SemiBold"/>
                        </a:rPr>
                        <a:t>SCORE: </a:t>
                      </a:r>
                      <a:r>
                        <a:rPr lang="en">
                          <a:highlight>
                            <a:srgbClr val="FFFFFF"/>
                          </a:highlight>
                          <a:latin typeface="Montserrat SemiBold"/>
                          <a:ea typeface="Montserrat SemiBold"/>
                          <a:cs typeface="Montserrat SemiBold"/>
                          <a:sym typeface="Montserrat SemiBold"/>
                        </a:rPr>
                        <a:t>_____</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chemeClr val="dk1"/>
                          </a:solidFill>
                          <a:latin typeface="Montserrat SemiBold"/>
                          <a:ea typeface="Montserrat SemiBold"/>
                          <a:cs typeface="Montserrat SemiBold"/>
                          <a:sym typeface="Montserrat SemiBold"/>
                        </a:rPr>
                        <a:t>SCORE: </a:t>
                      </a:r>
                      <a:r>
                        <a:rPr lang="en">
                          <a:highlight>
                            <a:srgbClr val="FFFFFF"/>
                          </a:highlight>
                          <a:latin typeface="Montserrat SemiBold"/>
                          <a:ea typeface="Montserrat SemiBold"/>
                          <a:cs typeface="Montserrat SemiBold"/>
                          <a:sym typeface="Montserrat SemiBold"/>
                        </a:rPr>
                        <a:t>_____</a:t>
                      </a:r>
                      <a:endParaRPr sz="1600">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chemeClr val="dk1"/>
                          </a:solidFill>
                          <a:latin typeface="Montserrat SemiBold"/>
                          <a:ea typeface="Montserrat SemiBold"/>
                          <a:cs typeface="Montserrat SemiBold"/>
                          <a:sym typeface="Montserrat SemiBold"/>
                        </a:rPr>
                        <a:t> out of 5 stars</a:t>
                      </a:r>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chemeClr val="dk1"/>
                          </a:solidFill>
                          <a:latin typeface="Montserrat SemiBold"/>
                          <a:ea typeface="Montserrat SemiBold"/>
                          <a:cs typeface="Montserrat SemiBold"/>
                          <a:sym typeface="Montserrat SemiBold"/>
                        </a:rPr>
                        <a:t> out of 5 stars</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chemeClr val="dk1"/>
                          </a:solidFill>
                          <a:latin typeface="Montserrat SemiBold"/>
                          <a:ea typeface="Montserrat SemiBold"/>
                          <a:cs typeface="Montserrat SemiBold"/>
                          <a:sym typeface="Montserrat SemiBold"/>
                        </a:rPr>
                        <a:t> out of 5 stars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
        <p:nvSpPr>
          <p:cNvPr id="900" name="Google Shape;900;p98"/>
          <p:cNvSpPr txBox="1"/>
          <p:nvPr/>
        </p:nvSpPr>
        <p:spPr>
          <a:xfrm>
            <a:off x="311700" y="61725"/>
            <a:ext cx="85206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rgbClr val="FFFFFF"/>
                </a:solidFill>
                <a:latin typeface="Montserrat"/>
                <a:ea typeface="Montserrat"/>
                <a:cs typeface="Montserrat"/>
                <a:sym typeface="Montserrat"/>
              </a:rPr>
              <a:t>Objective statement #1: I can count and name fractional units of a partitioned shape</a:t>
            </a:r>
            <a:endParaRPr b="1" u="sng">
              <a:solidFill>
                <a:srgbClr val="FFFFFF"/>
              </a:solidFill>
              <a:latin typeface="Montserrat"/>
              <a:ea typeface="Montserrat"/>
              <a:cs typeface="Montserrat"/>
              <a:sym typeface="Montserrat"/>
            </a:endParaRPr>
          </a:p>
        </p:txBody>
      </p:sp>
      <p:pic>
        <p:nvPicPr>
          <p:cNvPr id="901" name="Google Shape;901;p98"/>
          <p:cNvPicPr preferRelativeResize="0"/>
          <p:nvPr/>
        </p:nvPicPr>
        <p:blipFill>
          <a:blip r:embed="rId7">
            <a:alphaModFix/>
          </a:blip>
          <a:stretch>
            <a:fillRect/>
          </a:stretch>
        </p:blipFill>
        <p:spPr>
          <a:xfrm>
            <a:off x="958975" y="1211923"/>
            <a:ext cx="1359826" cy="1359826"/>
          </a:xfrm>
          <a:prstGeom prst="rect">
            <a:avLst/>
          </a:prstGeom>
          <a:noFill/>
          <a:ln>
            <a:noFill/>
          </a:ln>
        </p:spPr>
      </p:pic>
      <p:pic>
        <p:nvPicPr>
          <p:cNvPr id="902" name="Google Shape;902;p98"/>
          <p:cNvPicPr preferRelativeResize="0"/>
          <p:nvPr/>
        </p:nvPicPr>
        <p:blipFill>
          <a:blip r:embed="rId8">
            <a:alphaModFix/>
          </a:blip>
          <a:stretch>
            <a:fillRect/>
          </a:stretch>
        </p:blipFill>
        <p:spPr>
          <a:xfrm>
            <a:off x="3222150" y="1211925"/>
            <a:ext cx="1359825" cy="1359825"/>
          </a:xfrm>
          <a:prstGeom prst="rect">
            <a:avLst/>
          </a:prstGeom>
          <a:noFill/>
          <a:ln>
            <a:noFill/>
          </a:ln>
        </p:spPr>
      </p:pic>
      <p:pic>
        <p:nvPicPr>
          <p:cNvPr id="903" name="Google Shape;903;p98"/>
          <p:cNvPicPr preferRelativeResize="0"/>
          <p:nvPr/>
        </p:nvPicPr>
        <p:blipFill>
          <a:blip r:embed="rId9">
            <a:alphaModFix/>
          </a:blip>
          <a:stretch>
            <a:fillRect/>
          </a:stretch>
        </p:blipFill>
        <p:spPr>
          <a:xfrm>
            <a:off x="5244925" y="1211925"/>
            <a:ext cx="1359826" cy="1359826"/>
          </a:xfrm>
          <a:prstGeom prst="rect">
            <a:avLst/>
          </a:prstGeom>
          <a:noFill/>
          <a:ln>
            <a:noFill/>
          </a:ln>
        </p:spPr>
      </p:pic>
      <p:pic>
        <p:nvPicPr>
          <p:cNvPr id="904" name="Google Shape;904;p98"/>
          <p:cNvPicPr preferRelativeResize="0"/>
          <p:nvPr/>
        </p:nvPicPr>
        <p:blipFill>
          <a:blip r:embed="rId10">
            <a:alphaModFix/>
          </a:blip>
          <a:stretch>
            <a:fillRect/>
          </a:stretch>
        </p:blipFill>
        <p:spPr>
          <a:xfrm>
            <a:off x="7267700" y="1211925"/>
            <a:ext cx="1359826" cy="1359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31196C"/>
            </a:gs>
          </a:gsLst>
          <a:path path="circle">
            <a:fillToRect b="50%" l="50%" r="50%" t="50%"/>
          </a:path>
          <a:tileRect/>
        </a:gradFill>
      </p:bgPr>
    </p:bg>
    <p:spTree>
      <p:nvGrpSpPr>
        <p:cNvPr id="908" name="Shape 908"/>
        <p:cNvGrpSpPr/>
        <p:nvPr/>
      </p:nvGrpSpPr>
      <p:grpSpPr>
        <a:xfrm>
          <a:off x="0" y="0"/>
          <a:ext cx="0" cy="0"/>
          <a:chOff x="0" y="0"/>
          <a:chExt cx="0" cy="0"/>
        </a:xfrm>
      </p:grpSpPr>
      <p:graphicFrame>
        <p:nvGraphicFramePr>
          <p:cNvPr id="909" name="Google Shape;909;p99"/>
          <p:cNvGraphicFramePr/>
          <p:nvPr/>
        </p:nvGraphicFramePr>
        <p:xfrm>
          <a:off x="237475" y="549125"/>
          <a:ext cx="3000000" cy="3000000"/>
        </p:xfrm>
        <a:graphic>
          <a:graphicData uri="http://schemas.openxmlformats.org/drawingml/2006/table">
            <a:tbl>
              <a:tblPr>
                <a:noFill/>
                <a:tableStyleId>{8077228F-D48C-45DA-ADDB-C0FE78F7CEBF}</a:tableStyleId>
              </a:tblPr>
              <a:tblGrid>
                <a:gridCol w="2993700"/>
                <a:gridCol w="1040925"/>
                <a:gridCol w="2042475"/>
                <a:gridCol w="2689825"/>
              </a:tblGrid>
              <a:tr h="311075">
                <a:tc>
                  <a:txBody>
                    <a:bodyPr/>
                    <a:lstStyle/>
                    <a:p>
                      <a:pPr indent="0" lvl="0" marL="0" rtl="0" algn="ctr">
                        <a:spcBef>
                          <a:spcPts val="0"/>
                        </a:spcBef>
                        <a:spcAft>
                          <a:spcPts val="0"/>
                        </a:spcAft>
                        <a:buNone/>
                      </a:pPr>
                      <a:r>
                        <a:rPr b="1" lang="en">
                          <a:solidFill>
                            <a:srgbClr val="434343"/>
                          </a:solidFill>
                        </a:rPr>
                        <a:t>HYPER-LINK </a:t>
                      </a:r>
                      <a:endParaRPr b="1">
                        <a:solidFill>
                          <a:srgbClr val="434343"/>
                        </a:solidFill>
                        <a:latin typeface="Roboto"/>
                        <a:ea typeface="Roboto"/>
                        <a:cs typeface="Roboto"/>
                        <a:sym typeface="Robo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a:solidFill>
                            <a:srgbClr val="434343"/>
                          </a:solidFill>
                        </a:rPr>
                        <a:t>LEVEL</a:t>
                      </a:r>
                      <a:endParaRPr b="1">
                        <a:solidFill>
                          <a:srgbClr val="434343"/>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a:solidFill>
                            <a:srgbClr val="434343"/>
                          </a:solidFill>
                        </a:rPr>
                        <a:t>MODE</a:t>
                      </a:r>
                      <a:endParaRPr b="1">
                        <a:solidFill>
                          <a:srgbClr val="434343"/>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a:solidFill>
                            <a:srgbClr val="434343"/>
                          </a:solidFill>
                        </a:rPr>
                        <a:t>RESULT</a:t>
                      </a:r>
                      <a:endParaRPr b="1">
                        <a:solidFill>
                          <a:srgbClr val="434343"/>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r>
              <a:tr h="644300">
                <a:tc rowSpan="2">
                  <a:txBody>
                    <a:bodyPr/>
                    <a:lstStyle/>
                    <a:p>
                      <a:pPr indent="0" lvl="0" marL="0" rtl="0" algn="l">
                        <a:lnSpc>
                          <a:spcPct val="150000"/>
                        </a:lnSpc>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3">
                            <a:extLst>
                              <a:ext uri="{A12FA001-AC4F-418D-AE19-62706E023703}">
                                <ahyp:hlinkClr val="tx"/>
                              </a:ext>
                            </a:extLst>
                          </a:hlinkClick>
                        </a:rPr>
                        <a:t>Fraction Splat</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rPr lang="en" sz="1600">
                          <a:solidFill>
                            <a:srgbClr val="FFFFFF"/>
                          </a:solidFill>
                          <a:latin typeface="Montserrat Medium"/>
                          <a:ea typeface="Montserrat Medium"/>
                          <a:cs typeface="Montserrat Medium"/>
                          <a:sym typeface="Montserrat Medium"/>
                        </a:rPr>
                        <a:t>1</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600">
                          <a:solidFill>
                            <a:srgbClr val="FFFFFF"/>
                          </a:solidFill>
                          <a:latin typeface="Montserrat Medium"/>
                          <a:ea typeface="Montserrat Medium"/>
                          <a:cs typeface="Montserrat Medium"/>
                          <a:sym typeface="Montserrat Medium"/>
                        </a:rPr>
                        <a:t>Relaxed / Timed</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rgbClr val="FFFFFF"/>
                          </a:solidFill>
                          <a:latin typeface="Montserrat SemiBold"/>
                          <a:ea typeface="Montserrat SemiBold"/>
                          <a:cs typeface="Montserrat SemiBold"/>
                          <a:sym typeface="Montserrat SemiBold"/>
                        </a:rPr>
                        <a:t>SCORE: </a:t>
                      </a:r>
                      <a:r>
                        <a:rPr lang="en">
                          <a:highlight>
                            <a:srgbClr val="FFFFFF"/>
                          </a:highlight>
                          <a:latin typeface="Montserrat SemiBold"/>
                          <a:ea typeface="Montserrat SemiBold"/>
                          <a:cs typeface="Montserrat SemiBold"/>
                          <a:sym typeface="Montserrat SemiBold"/>
                        </a:rPr>
                        <a:t>_______</a:t>
                      </a:r>
                      <a:endParaRPr>
                        <a:highlight>
                          <a:srgbClr val="FFFFFF"/>
                        </a:highlight>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644300">
                <a:tc vMerge="1"/>
                <a:tc>
                  <a:txBody>
                    <a:bodyPr/>
                    <a:lstStyle/>
                    <a:p>
                      <a:pPr indent="0" lvl="0" marL="0" rtl="0" algn="ctr">
                        <a:lnSpc>
                          <a:spcPct val="150000"/>
                        </a:lnSpc>
                        <a:spcBef>
                          <a:spcPts val="0"/>
                        </a:spcBef>
                        <a:spcAft>
                          <a:spcPts val="0"/>
                        </a:spcAft>
                        <a:buNone/>
                      </a:pPr>
                      <a:r>
                        <a:rPr lang="en" sz="1600">
                          <a:solidFill>
                            <a:srgbClr val="FFFFFF"/>
                          </a:solidFill>
                          <a:latin typeface="Montserrat Medium"/>
                          <a:ea typeface="Montserrat Medium"/>
                          <a:cs typeface="Montserrat Medium"/>
                          <a:sym typeface="Montserrat Medium"/>
                        </a:rPr>
                        <a:t>2</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600">
                          <a:solidFill>
                            <a:schemeClr val="dk1"/>
                          </a:solidFill>
                          <a:latin typeface="Montserrat Medium"/>
                          <a:ea typeface="Montserrat Medium"/>
                          <a:cs typeface="Montserrat Medium"/>
                          <a:sym typeface="Montserrat Medium"/>
                        </a:rPr>
                        <a:t>Relaxed / Timed</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chemeClr val="dk1"/>
                          </a:solidFill>
                          <a:latin typeface="Montserrat SemiBold"/>
                          <a:ea typeface="Montserrat SemiBold"/>
                          <a:cs typeface="Montserrat SemiBold"/>
                          <a:sym typeface="Montserrat SemiBold"/>
                        </a:rPr>
                        <a:t>SCORE: </a:t>
                      </a:r>
                      <a:r>
                        <a:rPr lang="en">
                          <a:highlight>
                            <a:srgbClr val="FFFFFF"/>
                          </a:highlight>
                          <a:latin typeface="Montserrat SemiBold"/>
                          <a:ea typeface="Montserrat SemiBold"/>
                          <a:cs typeface="Montserrat SemiBold"/>
                          <a:sym typeface="Montserrat SemiBold"/>
                        </a:rPr>
                        <a:t>_______</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902075">
                <a:tc>
                  <a:txBody>
                    <a:bodyPr/>
                    <a:lstStyle/>
                    <a:p>
                      <a:pPr indent="0" lvl="0" marL="0" rtl="0" algn="l">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4">
                            <a:extLst>
                              <a:ext uri="{A12FA001-AC4F-418D-AE19-62706E023703}">
                                <ahyp:hlinkClr val="tx"/>
                              </a:ext>
                            </a:extLst>
                          </a:hlinkClick>
                        </a:rPr>
                        <a:t>Equal parts</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FF"/>
                          </a:solidFill>
                          <a:latin typeface="Montserrat Medium"/>
                          <a:ea typeface="Montserrat Medium"/>
                          <a:cs typeface="Montserrat Medium"/>
                          <a:sym typeface="Montserrat Medium"/>
                        </a:rPr>
                        <a:t>1</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N / A</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rgbClr val="FFFFFF"/>
                          </a:solidFill>
                          <a:latin typeface="Montserrat SemiBold"/>
                          <a:ea typeface="Montserrat SemiBold"/>
                          <a:cs typeface="Montserrat SemiBold"/>
                          <a:sym typeface="Montserrat SemiBold"/>
                        </a:rPr>
                        <a:t> out of 5 stars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902075">
                <a:tc>
                  <a:txBody>
                    <a:bodyPr/>
                    <a:lstStyle/>
                    <a:p>
                      <a:pPr indent="0" lvl="0" marL="0" rtl="0" algn="l">
                        <a:lnSpc>
                          <a:spcPct val="150000"/>
                        </a:lnSpc>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5">
                            <a:extLst>
                              <a:ext uri="{A12FA001-AC4F-418D-AE19-62706E023703}">
                                <ahyp:hlinkClr val="tx"/>
                              </a:ext>
                            </a:extLst>
                          </a:hlinkClick>
                        </a:rPr>
                        <a:t>Fractions of the Shapes</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FF"/>
                          </a:solidFill>
                          <a:latin typeface="Montserrat Medium"/>
                          <a:ea typeface="Montserrat Medium"/>
                          <a:cs typeface="Montserrat Medium"/>
                          <a:sym typeface="Montserrat Medium"/>
                        </a:rPr>
                        <a:t>1</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N / A</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chemeClr val="dk1"/>
                          </a:solidFill>
                          <a:latin typeface="Montserrat SemiBold"/>
                          <a:ea typeface="Montserrat SemiBold"/>
                          <a:cs typeface="Montserrat SemiBold"/>
                          <a:sym typeface="Montserrat SemiBold"/>
                        </a:rPr>
                        <a:t> out of 5 stars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989850">
                <a:tc>
                  <a:txBody>
                    <a:bodyPr/>
                    <a:lstStyle/>
                    <a:p>
                      <a:pPr indent="0" lvl="0" marL="0" rtl="0" algn="l">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6">
                            <a:extLst>
                              <a:ext uri="{A12FA001-AC4F-418D-AE19-62706E023703}">
                                <ahyp:hlinkClr val="tx"/>
                              </a:ext>
                            </a:extLst>
                          </a:hlinkClick>
                        </a:rPr>
                        <a:t>Fractions up to one-fourth</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rgbClr val="FFFFFF"/>
                          </a:solidFill>
                          <a:latin typeface="Montserrat Medium"/>
                          <a:ea typeface="Montserrat Medium"/>
                          <a:cs typeface="Montserrat Medium"/>
                          <a:sym typeface="Montserrat Medium"/>
                        </a:rPr>
                        <a:t>1</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1"/>
                          </a:solidFill>
                          <a:latin typeface="Montserrat Medium"/>
                          <a:ea typeface="Montserrat Medium"/>
                          <a:cs typeface="Montserrat Medium"/>
                          <a:sym typeface="Montserrat Medium"/>
                        </a:rPr>
                        <a:t>N / A</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highlight>
                            <a:srgbClr val="FFFFFF"/>
                          </a:highlight>
                          <a:latin typeface="Montserrat SemiBold"/>
                          <a:ea typeface="Montserrat SemiBold"/>
                          <a:cs typeface="Montserrat SemiBold"/>
                          <a:sym typeface="Montserrat SemiBold"/>
                        </a:rPr>
                        <a:t>____</a:t>
                      </a:r>
                      <a:r>
                        <a:rPr lang="en">
                          <a:solidFill>
                            <a:schemeClr val="dk1"/>
                          </a:solidFill>
                          <a:latin typeface="Montserrat SemiBold"/>
                          <a:ea typeface="Montserrat SemiBold"/>
                          <a:cs typeface="Montserrat SemiBold"/>
                          <a:sym typeface="Montserrat SemiBold"/>
                        </a:rPr>
                        <a:t> out of 5 stars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910" name="Google Shape;910;p99"/>
          <p:cNvSpPr txBox="1"/>
          <p:nvPr/>
        </p:nvSpPr>
        <p:spPr>
          <a:xfrm>
            <a:off x="311700" y="61725"/>
            <a:ext cx="85206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rgbClr val="FFFFFF"/>
                </a:solidFill>
                <a:latin typeface="Montserrat"/>
                <a:ea typeface="Montserrat"/>
                <a:cs typeface="Montserrat"/>
                <a:sym typeface="Montserrat"/>
              </a:rPr>
              <a:t>Objective statement #1: I can count and name fractional units of a partitioned shape</a:t>
            </a:r>
            <a:endParaRPr b="1" u="sng">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31196C"/>
            </a:gs>
          </a:gsLst>
          <a:path path="circle">
            <a:fillToRect b="50%" l="50%" r="50%" t="50%"/>
          </a:path>
          <a:tileRect/>
        </a:gradFill>
      </p:bgPr>
    </p:bg>
    <p:spTree>
      <p:nvGrpSpPr>
        <p:cNvPr id="914" name="Shape 914"/>
        <p:cNvGrpSpPr/>
        <p:nvPr/>
      </p:nvGrpSpPr>
      <p:grpSpPr>
        <a:xfrm>
          <a:off x="0" y="0"/>
          <a:ext cx="0" cy="0"/>
          <a:chOff x="0" y="0"/>
          <a:chExt cx="0" cy="0"/>
        </a:xfrm>
      </p:grpSpPr>
      <p:graphicFrame>
        <p:nvGraphicFramePr>
          <p:cNvPr id="915" name="Google Shape;915;p100"/>
          <p:cNvGraphicFramePr/>
          <p:nvPr/>
        </p:nvGraphicFramePr>
        <p:xfrm>
          <a:off x="1087363" y="1755660"/>
          <a:ext cx="3000000" cy="3000000"/>
        </p:xfrm>
        <a:graphic>
          <a:graphicData uri="http://schemas.openxmlformats.org/drawingml/2006/table">
            <a:tbl>
              <a:tblPr>
                <a:noFill/>
                <a:tableStyleId>{8077228F-D48C-45DA-ADDB-C0FE78F7CEBF}</a:tableStyleId>
              </a:tblPr>
              <a:tblGrid>
                <a:gridCol w="1290975"/>
                <a:gridCol w="5678300"/>
              </a:tblGrid>
              <a:tr h="245400">
                <a:tc>
                  <a:txBody>
                    <a:bodyPr/>
                    <a:lstStyle/>
                    <a:p>
                      <a:pPr indent="0" lvl="0" marL="0" rtl="0" algn="ctr">
                        <a:spcBef>
                          <a:spcPts val="0"/>
                        </a:spcBef>
                        <a:spcAft>
                          <a:spcPts val="0"/>
                        </a:spcAft>
                        <a:buNone/>
                      </a:pPr>
                      <a:r>
                        <a:rPr b="1" lang="en" sz="1200">
                          <a:solidFill>
                            <a:srgbClr val="434343"/>
                          </a:solidFill>
                          <a:latin typeface="Montserrat"/>
                          <a:ea typeface="Montserrat"/>
                          <a:cs typeface="Montserrat"/>
                          <a:sym typeface="Montserrat"/>
                        </a:rPr>
                        <a:t>ACTIVITY TYPE</a:t>
                      </a:r>
                      <a:endParaRPr b="1" sz="1200">
                        <a:solidFill>
                          <a:srgbClr val="434343"/>
                        </a:solidFill>
                        <a:latin typeface="Montserrat"/>
                        <a:ea typeface="Montserrat"/>
                        <a:cs typeface="Montserrat"/>
                        <a:sym typeface="Montserrat"/>
                      </a:endParaRPr>
                    </a:p>
                  </a:txBody>
                  <a:tcPr marT="0" marB="0" marR="0" marL="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sz="1600">
                          <a:solidFill>
                            <a:srgbClr val="434343"/>
                          </a:solidFill>
                          <a:latin typeface="Montserrat"/>
                          <a:ea typeface="Montserrat"/>
                          <a:cs typeface="Montserrat"/>
                          <a:sym typeface="Montserrat"/>
                        </a:rPr>
                        <a:t>DIRECTIONS</a:t>
                      </a:r>
                      <a:endParaRPr b="1" sz="1600">
                        <a:solidFill>
                          <a:srgbClr val="434343"/>
                        </a:solidFill>
                        <a:latin typeface="Montserrat"/>
                        <a:ea typeface="Montserrat"/>
                        <a:cs typeface="Montserrat"/>
                        <a:sym typeface="Montserrat"/>
                      </a:endParaRPr>
                    </a:p>
                  </a:txBody>
                  <a:tcPr marT="0" marB="0" marR="0" marL="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r>
              <a:tr h="975325">
                <a:tc>
                  <a:txBody>
                    <a:bodyPr/>
                    <a:lstStyle/>
                    <a:p>
                      <a:pPr indent="0" lvl="0" marL="0" rtl="0" algn="l">
                        <a:lnSpc>
                          <a:spcPct val="150000"/>
                        </a:lnSpc>
                        <a:spcBef>
                          <a:spcPts val="0"/>
                        </a:spcBef>
                        <a:spcAft>
                          <a:spcPts val="0"/>
                        </a:spcAft>
                        <a:buNone/>
                      </a:pPr>
                      <a:r>
                        <a:rPr b="1" lang="en">
                          <a:solidFill>
                            <a:srgbClr val="FFFFFF"/>
                          </a:solidFill>
                        </a:rPr>
                        <a:t>DISCUSSION</a:t>
                      </a:r>
                      <a:endParaRPr sz="1500">
                        <a:solidFill>
                          <a:srgbClr val="FFFFFF"/>
                        </a:solidFill>
                        <a:latin typeface="Montserrat SemiBold"/>
                        <a:ea typeface="Montserrat SemiBold"/>
                        <a:cs typeface="Montserrat SemiBold"/>
                        <a:sym typeface="Montserrat SemiBold"/>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300">
                          <a:solidFill>
                            <a:srgbClr val="FFFFFF"/>
                          </a:solidFill>
                          <a:latin typeface="Montserrat Medium"/>
                          <a:ea typeface="Montserrat Medium"/>
                          <a:cs typeface="Montserrat Medium"/>
                          <a:sym typeface="Montserrat Medium"/>
                        </a:rPr>
                        <a:t>Review the infographic </a:t>
                      </a:r>
                      <a:r>
                        <a:rPr lang="en" sz="1300" u="sng">
                          <a:solidFill>
                            <a:schemeClr val="hlink"/>
                          </a:solidFill>
                          <a:latin typeface="Montserrat Medium"/>
                          <a:ea typeface="Montserrat Medium"/>
                          <a:cs typeface="Montserrat Medium"/>
                          <a:sym typeface="Montserrat Medium"/>
                          <a:hlinkClick r:id="rId3"/>
                        </a:rPr>
                        <a:t>What Are Your Odds of Becoming a Millionaire?</a:t>
                      </a:r>
                      <a:r>
                        <a:rPr lang="en" sz="1300">
                          <a:solidFill>
                            <a:srgbClr val="FFFFFF"/>
                          </a:solidFill>
                          <a:latin typeface="Montserrat Medium"/>
                          <a:ea typeface="Montserrat Medium"/>
                          <a:cs typeface="Montserrat Medium"/>
                          <a:sym typeface="Montserrat Medium"/>
                        </a:rPr>
                        <a:t>. Have a discussion focused on one or more of the provided question sets.</a:t>
                      </a:r>
                      <a:endParaRPr sz="1300">
                        <a:solidFill>
                          <a:srgbClr val="FFFFFF"/>
                        </a:solidFill>
                        <a:latin typeface="Montserrat Medium"/>
                        <a:ea typeface="Montserrat Medium"/>
                        <a:cs typeface="Montserrat Medium"/>
                        <a:sym typeface="Montserrat Medium"/>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16250">
                <a:tc>
                  <a:txBody>
                    <a:bodyPr/>
                    <a:lstStyle/>
                    <a:p>
                      <a:pPr indent="0" lvl="0" marL="0" rtl="0" algn="l">
                        <a:lnSpc>
                          <a:spcPct val="150000"/>
                        </a:lnSpc>
                        <a:spcBef>
                          <a:spcPts val="0"/>
                        </a:spcBef>
                        <a:spcAft>
                          <a:spcPts val="0"/>
                        </a:spcAft>
                        <a:buNone/>
                      </a:pPr>
                      <a:r>
                        <a:rPr b="1" lang="en">
                          <a:solidFill>
                            <a:srgbClr val="FFFFFF"/>
                          </a:solidFill>
                        </a:rPr>
                        <a:t>GAME</a:t>
                      </a:r>
                      <a:endParaRPr sz="1500">
                        <a:solidFill>
                          <a:srgbClr val="C191E8"/>
                        </a:solidFill>
                        <a:latin typeface="Montserrat SemiBold"/>
                        <a:ea typeface="Montserrat SemiBold"/>
                        <a:cs typeface="Montserrat SemiBold"/>
                        <a:sym typeface="Montserrat SemiBold"/>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300">
                          <a:solidFill>
                            <a:srgbClr val="FFFFFF"/>
                          </a:solidFill>
                          <a:latin typeface="Montserrat Medium"/>
                          <a:ea typeface="Montserrat Medium"/>
                          <a:cs typeface="Montserrat Medium"/>
                          <a:sym typeface="Montserrat Medium"/>
                        </a:rPr>
                        <a:t>An opportunity to play with your new fraction knowledge in the styles of some familiar commercially-sold games.</a:t>
                      </a:r>
                      <a:endParaRPr sz="1300">
                        <a:solidFill>
                          <a:srgbClr val="FFFFFF"/>
                        </a:solidFill>
                        <a:latin typeface="Montserrat Medium"/>
                        <a:ea typeface="Montserrat Medium"/>
                        <a:cs typeface="Montserrat Medium"/>
                        <a:sym typeface="Montserrat Medium"/>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916" name="Google Shape;916;p100"/>
          <p:cNvSpPr txBox="1"/>
          <p:nvPr>
            <p:ph idx="4294967295" type="title"/>
          </p:nvPr>
        </p:nvSpPr>
        <p:spPr>
          <a:xfrm>
            <a:off x="311700" y="-19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Small group</a:t>
            </a:r>
            <a:r>
              <a:rPr lang="en">
                <a:solidFill>
                  <a:srgbClr val="FFFFFF"/>
                </a:solidFill>
                <a:latin typeface="Luckiest Guy"/>
                <a:ea typeface="Luckiest Guy"/>
                <a:cs typeface="Luckiest Guy"/>
                <a:sym typeface="Luckiest Guy"/>
              </a:rPr>
              <a:t> activities</a:t>
            </a:r>
            <a:r>
              <a:rPr lang="en">
                <a:solidFill>
                  <a:srgbClr val="FFFFFF"/>
                </a:solidFill>
              </a:rPr>
              <a:t>: Fractional units</a:t>
            </a:r>
            <a:endParaRPr>
              <a:solidFill>
                <a:srgbClr val="FFFFFF"/>
              </a:solidFill>
            </a:endParaRPr>
          </a:p>
        </p:txBody>
      </p:sp>
      <p:sp>
        <p:nvSpPr>
          <p:cNvPr id="917" name="Google Shape;917;p100"/>
          <p:cNvSpPr txBox="1"/>
          <p:nvPr/>
        </p:nvSpPr>
        <p:spPr>
          <a:xfrm>
            <a:off x="311700" y="442725"/>
            <a:ext cx="85206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rgbClr val="FFFFFF"/>
                </a:solidFill>
                <a:latin typeface="Montserrat"/>
                <a:ea typeface="Montserrat"/>
                <a:cs typeface="Montserrat"/>
                <a:sym typeface="Montserrat"/>
              </a:rPr>
              <a:t>Objective statement #3: I can compare unit fractions</a:t>
            </a:r>
            <a:endParaRPr b="1" u="sng">
              <a:solidFill>
                <a:srgbClr val="FFFFFF"/>
              </a:solidFill>
              <a:latin typeface="Montserrat"/>
              <a:ea typeface="Montserrat"/>
              <a:cs typeface="Montserrat"/>
              <a:sym typeface="Montserrat"/>
            </a:endParaRPr>
          </a:p>
        </p:txBody>
      </p:sp>
      <p:sp>
        <p:nvSpPr>
          <p:cNvPr id="918" name="Google Shape;918;p100"/>
          <p:cNvSpPr txBox="1"/>
          <p:nvPr/>
        </p:nvSpPr>
        <p:spPr>
          <a:xfrm>
            <a:off x="382013" y="798350"/>
            <a:ext cx="8469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How to do it</a:t>
            </a:r>
            <a:r>
              <a:rPr lang="en" sz="1100">
                <a:solidFill>
                  <a:srgbClr val="FFFFFF"/>
                </a:solidFill>
                <a:latin typeface="Montserrat Medium"/>
                <a:ea typeface="Montserrat Medium"/>
                <a:cs typeface="Montserrat Medium"/>
                <a:sym typeface="Montserrat Medium"/>
              </a:rPr>
              <a:t>:</a:t>
            </a:r>
            <a:r>
              <a:rPr b="1" lang="en" sz="1200">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Choose an activity to complete with a classmate or small group of classmates</a:t>
            </a:r>
            <a:r>
              <a:rPr lang="en" sz="1200">
                <a:solidFill>
                  <a:srgbClr val="FFFFFF"/>
                </a:solidFill>
                <a:latin typeface="Montserrat"/>
                <a:ea typeface="Montserrat"/>
                <a:cs typeface="Montserrat"/>
                <a:sym typeface="Montserrat"/>
              </a:rPr>
              <a:t>. List of activities and directions are found </a:t>
            </a:r>
            <a:r>
              <a:rPr lang="en" sz="1200">
                <a:solidFill>
                  <a:srgbClr val="FFFFFF"/>
                </a:solidFill>
                <a:latin typeface="Montserrat"/>
                <a:ea typeface="Montserrat"/>
                <a:cs typeface="Montserrat"/>
                <a:sym typeface="Montserrat"/>
              </a:rPr>
              <a:t>here</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900FF">
                <a:alpha val="91764"/>
              </a:srgbClr>
            </a:gs>
            <a:gs pos="100000">
              <a:srgbClr val="80008C"/>
            </a:gs>
          </a:gsLst>
          <a:path path="circle">
            <a:fillToRect b="50%" l="50%" r="50%" t="50%"/>
          </a:path>
          <a:tileRect/>
        </a:gradFill>
      </p:bgPr>
    </p:bg>
    <p:spTree>
      <p:nvGrpSpPr>
        <p:cNvPr id="922" name="Shape 922"/>
        <p:cNvGrpSpPr/>
        <p:nvPr/>
      </p:nvGrpSpPr>
      <p:grpSpPr>
        <a:xfrm>
          <a:off x="0" y="0"/>
          <a:ext cx="0" cy="0"/>
          <a:chOff x="0" y="0"/>
          <a:chExt cx="0" cy="0"/>
        </a:xfrm>
      </p:grpSpPr>
      <p:graphicFrame>
        <p:nvGraphicFramePr>
          <p:cNvPr id="923" name="Google Shape;923;p101"/>
          <p:cNvGraphicFramePr/>
          <p:nvPr/>
        </p:nvGraphicFramePr>
        <p:xfrm>
          <a:off x="169038" y="1775375"/>
          <a:ext cx="3000000" cy="3000000"/>
        </p:xfrm>
        <a:graphic>
          <a:graphicData uri="http://schemas.openxmlformats.org/drawingml/2006/table">
            <a:tbl>
              <a:tblPr>
                <a:noFill/>
                <a:tableStyleId>{8077228F-D48C-45DA-ADDB-C0FE78F7CEBF}</a:tableStyleId>
              </a:tblPr>
              <a:tblGrid>
                <a:gridCol w="1654800"/>
                <a:gridCol w="2343725"/>
                <a:gridCol w="3060550"/>
                <a:gridCol w="1746850"/>
              </a:tblGrid>
              <a:tr h="449350">
                <a:tc>
                  <a:txBody>
                    <a:bodyPr/>
                    <a:lstStyle/>
                    <a:p>
                      <a:pPr indent="0" lvl="0" marL="0" rtl="0" algn="ctr">
                        <a:spcBef>
                          <a:spcPts val="0"/>
                        </a:spcBef>
                        <a:spcAft>
                          <a:spcPts val="0"/>
                        </a:spcAft>
                        <a:buNone/>
                      </a:pPr>
                      <a:r>
                        <a:rPr b="1" lang="en" sz="1500">
                          <a:solidFill>
                            <a:srgbClr val="FF00FF"/>
                          </a:solidFill>
                          <a:latin typeface="Montserrat"/>
                          <a:ea typeface="Montserrat"/>
                          <a:cs typeface="Montserrat"/>
                          <a:sym typeface="Montserrat"/>
                        </a:rPr>
                        <a:t>Fractional unit</a:t>
                      </a:r>
                      <a:endParaRPr b="1" sz="1500">
                        <a:solidFill>
                          <a:srgbClr val="FF00FF"/>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gridSpan="2">
                  <a:txBody>
                    <a:bodyPr/>
                    <a:lstStyle/>
                    <a:p>
                      <a:pPr indent="0" lvl="0" marL="0" rtl="0" algn="ctr">
                        <a:spcBef>
                          <a:spcPts val="0"/>
                        </a:spcBef>
                        <a:spcAft>
                          <a:spcPts val="0"/>
                        </a:spcAft>
                        <a:buNone/>
                      </a:pPr>
                      <a:r>
                        <a:rPr b="1" lang="en" sz="1700">
                          <a:solidFill>
                            <a:srgbClr val="00FFFF"/>
                          </a:solidFill>
                          <a:latin typeface="Montserrat"/>
                          <a:ea typeface="Montserrat"/>
                          <a:cs typeface="Montserrat"/>
                          <a:sym typeface="Montserrat"/>
                        </a:rPr>
                        <a:t>FILL IN THE BLANK STATEMENTS</a:t>
                      </a:r>
                      <a:endParaRPr b="1" sz="1800">
                        <a:solidFill>
                          <a:srgbClr val="00FFFF"/>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c>
                  <a:txBody>
                    <a:bodyPr/>
                    <a:lstStyle/>
                    <a:p>
                      <a:pPr indent="0" lvl="0" marL="0" rtl="0" algn="ctr">
                        <a:spcBef>
                          <a:spcPts val="0"/>
                        </a:spcBef>
                        <a:spcAft>
                          <a:spcPts val="0"/>
                        </a:spcAft>
                        <a:buNone/>
                      </a:pPr>
                      <a:r>
                        <a:rPr b="1" lang="en" sz="1700">
                          <a:solidFill>
                            <a:srgbClr val="0EE27B"/>
                          </a:solidFill>
                          <a:latin typeface="Montserrat"/>
                          <a:ea typeface="Montserrat"/>
                          <a:cs typeface="Montserrat"/>
                          <a:sym typeface="Montserrat"/>
                        </a:rPr>
                        <a:t>Answer</a:t>
                      </a:r>
                      <a:endParaRPr b="1" sz="1700">
                        <a:solidFill>
                          <a:srgbClr val="0EE27B"/>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408625">
                <a:tc rowSpan="3">
                  <a:txBody>
                    <a:bodyPr/>
                    <a:lstStyle/>
                    <a:p>
                      <a:pPr indent="0" lvl="0" marL="0" rtl="0" algn="l">
                        <a:spcBef>
                          <a:spcPts val="0"/>
                        </a:spcBef>
                        <a:spcAft>
                          <a:spcPts val="0"/>
                        </a:spcAft>
                        <a:buNone/>
                      </a:pPr>
                      <a:r>
                        <a:t/>
                      </a:r>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gridSpan="2" rowSpan="2">
                  <a:txBody>
                    <a:bodyPr/>
                    <a:lstStyle/>
                    <a:p>
                      <a:pPr indent="0" lvl="0" marL="0" rtl="0" algn="l">
                        <a:lnSpc>
                          <a:spcPct val="115000"/>
                        </a:lnSpc>
                        <a:spcBef>
                          <a:spcPts val="0"/>
                        </a:spcBef>
                        <a:spcAft>
                          <a:spcPts val="0"/>
                        </a:spcAft>
                        <a:buNone/>
                      </a:pPr>
                      <a:r>
                        <a:rPr b="1" lang="en" sz="1700">
                          <a:solidFill>
                            <a:schemeClr val="dk1"/>
                          </a:solidFill>
                          <a:latin typeface="Roboto"/>
                          <a:ea typeface="Roboto"/>
                          <a:cs typeface="Roboto"/>
                          <a:sym typeface="Roboto"/>
                        </a:rPr>
                        <a:t>This fraction’s whole unit has been partitioned into ____ (how many?) parts.</a:t>
                      </a:r>
                      <a:endParaRPr sz="1700">
                        <a:solidFill>
                          <a:schemeClr val="dk1"/>
                        </a:solidFill>
                        <a:latin typeface="Roboto"/>
                        <a:ea typeface="Roboto"/>
                        <a:cs typeface="Roboto"/>
                        <a:sym typeface="Roboto"/>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rowSpan="2" hMerge="1"/>
                <a:tc rowSpan="2">
                  <a:txBody>
                    <a:bodyPr/>
                    <a:lstStyle/>
                    <a:p>
                      <a:pPr indent="0" lvl="0" marL="0" rtl="0" algn="l">
                        <a:spcBef>
                          <a:spcPts val="0"/>
                        </a:spcBef>
                        <a:spcAft>
                          <a:spcPts val="0"/>
                        </a:spcAft>
                        <a:buNone/>
                      </a:pPr>
                      <a:r>
                        <a:t/>
                      </a:r>
                      <a:endParaRPr sz="1800">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gradFill>
                      <a:gsLst>
                        <a:gs pos="0">
                          <a:srgbClr val="FFFFFF"/>
                        </a:gs>
                        <a:gs pos="100000">
                          <a:srgbClr val="BEBEBE"/>
                        </a:gs>
                      </a:gsLst>
                      <a:path path="circle">
                        <a:fillToRect b="50%" l="50%" r="50%" t="50%"/>
                      </a:path>
                      <a:tileRect/>
                    </a:gradFill>
                  </a:tcPr>
                </a:tc>
              </a:tr>
              <a:tr h="524250">
                <a:tc vMerge="1"/>
                <a:tc gridSpan="2" vMerge="1"/>
                <a:tc hMerge="1" vMerge="1"/>
                <a:tc vMerge="1"/>
              </a:tr>
              <a:tr h="818900">
                <a:tc vMerge="1"/>
                <a:tc gridSpan="2">
                  <a:txBody>
                    <a:bodyPr/>
                    <a:lstStyle/>
                    <a:p>
                      <a:pPr indent="0" lvl="0" marL="0" rtl="0" algn="l">
                        <a:lnSpc>
                          <a:spcPct val="150000"/>
                        </a:lnSpc>
                        <a:spcBef>
                          <a:spcPts val="0"/>
                        </a:spcBef>
                        <a:spcAft>
                          <a:spcPts val="0"/>
                        </a:spcAft>
                        <a:buNone/>
                      </a:pPr>
                      <a:r>
                        <a:rPr b="1" lang="en" sz="1700">
                          <a:solidFill>
                            <a:schemeClr val="dk1"/>
                          </a:solidFill>
                          <a:latin typeface="Roboto"/>
                          <a:ea typeface="Roboto"/>
                          <a:cs typeface="Roboto"/>
                          <a:sym typeface="Roboto"/>
                        </a:rPr>
                        <a:t>This fractional unit is called one-_________.</a:t>
                      </a:r>
                      <a:endParaRPr sz="1700">
                        <a:solidFill>
                          <a:schemeClr val="dk1"/>
                        </a:solidFill>
                        <a:latin typeface="Roboto"/>
                        <a:ea typeface="Roboto"/>
                        <a:cs typeface="Roboto"/>
                        <a:sym typeface="Roboto"/>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sz="1800">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gradFill>
                      <a:gsLst>
                        <a:gs pos="0">
                          <a:srgbClr val="FFFFFF"/>
                        </a:gs>
                        <a:gs pos="100000">
                          <a:srgbClr val="BEBEBE"/>
                        </a:gs>
                      </a:gsLst>
                      <a:path path="circle">
                        <a:fillToRect b="50%" l="50%" r="50%" t="50%"/>
                      </a:path>
                      <a:tileRect/>
                    </a:gradFill>
                  </a:tcPr>
                </a:tc>
              </a:tr>
            </a:tbl>
          </a:graphicData>
        </a:graphic>
      </p:graphicFrame>
      <p:sp>
        <p:nvSpPr>
          <p:cNvPr id="924" name="Google Shape;924;p101"/>
          <p:cNvSpPr txBox="1"/>
          <p:nvPr/>
        </p:nvSpPr>
        <p:spPr>
          <a:xfrm>
            <a:off x="311700" y="629725"/>
            <a:ext cx="8520600" cy="660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Languag</a:t>
            </a:r>
            <a:r>
              <a:rPr b="1" lang="en" sz="1900" u="sng">
                <a:solidFill>
                  <a:schemeClr val="dk1"/>
                </a:solidFill>
                <a:latin typeface="Montserrat"/>
                <a:ea typeface="Montserrat"/>
                <a:cs typeface="Montserrat"/>
                <a:sym typeface="Montserrat"/>
              </a:rPr>
              <a:t>e objective #1: I can count and name fractional units</a:t>
            </a:r>
            <a:endParaRPr sz="1900" u="sng">
              <a:solidFill>
                <a:srgbClr val="1C1C1C"/>
              </a:solidFill>
              <a:latin typeface="Montserrat"/>
              <a:ea typeface="Montserrat"/>
              <a:cs typeface="Montserrat"/>
              <a:sym typeface="Montserrat"/>
            </a:endParaRPr>
          </a:p>
        </p:txBody>
      </p:sp>
      <p:sp>
        <p:nvSpPr>
          <p:cNvPr id="925" name="Google Shape;925;p101"/>
          <p:cNvSpPr txBox="1"/>
          <p:nvPr>
            <p:ph idx="4294967295" type="title"/>
          </p:nvPr>
        </p:nvSpPr>
        <p:spPr>
          <a:xfrm>
            <a:off x="311700" y="74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Post-test</a:t>
            </a:r>
            <a:endParaRPr>
              <a:solidFill>
                <a:srgbClr val="FFFFFF"/>
              </a:solidFill>
            </a:endParaRPr>
          </a:p>
        </p:txBody>
      </p:sp>
      <p:pic>
        <p:nvPicPr>
          <p:cNvPr id="926" name="Google Shape;926;p101"/>
          <p:cNvPicPr preferRelativeResize="0"/>
          <p:nvPr/>
        </p:nvPicPr>
        <p:blipFill>
          <a:blip r:embed="rId3">
            <a:alphaModFix/>
          </a:blip>
          <a:stretch>
            <a:fillRect/>
          </a:stretch>
        </p:blipFill>
        <p:spPr>
          <a:xfrm>
            <a:off x="533400" y="2305350"/>
            <a:ext cx="956991" cy="1595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900FF">
                <a:alpha val="91764"/>
              </a:srgbClr>
            </a:gs>
            <a:gs pos="100000">
              <a:srgbClr val="80008C"/>
            </a:gs>
          </a:gsLst>
          <a:path path="circle">
            <a:fillToRect b="50%" l="50%" r="50%" t="50%"/>
          </a:path>
          <a:tileRect/>
        </a:gradFill>
      </p:bgPr>
    </p:bg>
    <p:spTree>
      <p:nvGrpSpPr>
        <p:cNvPr id="930" name="Shape 930"/>
        <p:cNvGrpSpPr/>
        <p:nvPr/>
      </p:nvGrpSpPr>
      <p:grpSpPr>
        <a:xfrm>
          <a:off x="0" y="0"/>
          <a:ext cx="0" cy="0"/>
          <a:chOff x="0" y="0"/>
          <a:chExt cx="0" cy="0"/>
        </a:xfrm>
      </p:grpSpPr>
      <p:sp>
        <p:nvSpPr>
          <p:cNvPr id="931" name="Google Shape;931;p102"/>
          <p:cNvSpPr txBox="1"/>
          <p:nvPr/>
        </p:nvSpPr>
        <p:spPr>
          <a:xfrm>
            <a:off x="710250" y="595125"/>
            <a:ext cx="77235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000" u="sng">
                <a:solidFill>
                  <a:schemeClr val="dk1"/>
                </a:solidFill>
                <a:latin typeface="Montserrat"/>
                <a:ea typeface="Montserrat"/>
                <a:cs typeface="Montserrat"/>
                <a:sym typeface="Montserrat"/>
              </a:rPr>
              <a:t>Language o</a:t>
            </a:r>
            <a:r>
              <a:rPr b="1" lang="en" sz="2000" u="sng">
                <a:solidFill>
                  <a:schemeClr val="dk1"/>
                </a:solidFill>
                <a:latin typeface="Montserrat"/>
                <a:ea typeface="Montserrat"/>
                <a:cs typeface="Montserrat"/>
                <a:sym typeface="Montserrat"/>
              </a:rPr>
              <a:t>bjective #2: I can model fractions.</a:t>
            </a:r>
            <a:endParaRPr b="1" sz="2000" u="sng">
              <a:solidFill>
                <a:schemeClr val="dk1"/>
              </a:solidFill>
              <a:latin typeface="Montserrat"/>
              <a:ea typeface="Montserrat"/>
              <a:cs typeface="Montserrat"/>
              <a:sym typeface="Montserrat"/>
            </a:endParaRPr>
          </a:p>
        </p:txBody>
      </p:sp>
      <p:graphicFrame>
        <p:nvGraphicFramePr>
          <p:cNvPr id="932" name="Google Shape;932;p102"/>
          <p:cNvGraphicFramePr/>
          <p:nvPr/>
        </p:nvGraphicFramePr>
        <p:xfrm>
          <a:off x="674550" y="1776158"/>
          <a:ext cx="3000000" cy="3000000"/>
        </p:xfrm>
        <a:graphic>
          <a:graphicData uri="http://schemas.openxmlformats.org/drawingml/2006/table">
            <a:tbl>
              <a:tblPr>
                <a:noFill/>
                <a:tableStyleId>{8077228F-D48C-45DA-ADDB-C0FE78F7CEBF}</a:tableStyleId>
              </a:tblPr>
              <a:tblGrid>
                <a:gridCol w="2598300"/>
                <a:gridCol w="2598300"/>
                <a:gridCol w="2598300"/>
              </a:tblGrid>
              <a:tr h="2444250">
                <a:tc>
                  <a:txBody>
                    <a:bodyPr/>
                    <a:lstStyle/>
                    <a:p>
                      <a:pPr indent="0" lvl="0" marL="0" rtl="0" algn="ctr">
                        <a:spcBef>
                          <a:spcPts val="0"/>
                        </a:spcBef>
                        <a:spcAft>
                          <a:spcPts val="0"/>
                        </a:spcAft>
                        <a:buNone/>
                      </a:pPr>
                      <a:r>
                        <a:t/>
                      </a:r>
                      <a:endParaRPr b="1" sz="1900">
                        <a:solidFill>
                          <a:srgbClr val="FF99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b="1" sz="1900">
                        <a:solidFill>
                          <a:srgbClr val="FFFF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900">
                        <a:solidFill>
                          <a:srgbClr val="00FF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pic>
        <p:nvPicPr>
          <p:cNvPr descr="&lt;math xmlns=&quot;http://www.w3.org/1998/Math/MathML&quot; data-is-equatio=&quot;1&quot; data-equatio-url=&quot;https://equatio-api.texthelp.com/desmos/get/15-05-2022/5e07f5b9-4bb3-483c-be01-9170c36313f2&quot; data-equatio-type=&quot;image&quot;&gt;&lt;mglyph src=&quot;https://equatio-api.texthelp.com/desmos/get/15-05-2022/5e07f5b9-4bb3-483c-be01-9170c36313f2&quot; alt=&quot;Equatio Image&quot;/&gt;&lt;/math&gt;" id="933" name="Google Shape;933;p102" title="Equatio Image"/>
          <p:cNvPicPr preferRelativeResize="0"/>
          <p:nvPr/>
        </p:nvPicPr>
        <p:blipFill>
          <a:blip r:embed="rId3">
            <a:alphaModFix/>
          </a:blip>
          <a:stretch>
            <a:fillRect/>
          </a:stretch>
        </p:blipFill>
        <p:spPr>
          <a:xfrm>
            <a:off x="3804168" y="1919087"/>
            <a:ext cx="886993" cy="1988087"/>
          </a:xfrm>
          <a:prstGeom prst="rect">
            <a:avLst/>
          </a:prstGeom>
          <a:noFill/>
          <a:ln>
            <a:noFill/>
          </a:ln>
        </p:spPr>
      </p:pic>
      <p:cxnSp>
        <p:nvCxnSpPr>
          <p:cNvPr id="934" name="Google Shape;934;p102"/>
          <p:cNvCxnSpPr/>
          <p:nvPr/>
        </p:nvCxnSpPr>
        <p:spPr>
          <a:xfrm>
            <a:off x="3804158" y="1958060"/>
            <a:ext cx="848100" cy="0"/>
          </a:xfrm>
          <a:prstGeom prst="straightConnector1">
            <a:avLst/>
          </a:prstGeom>
          <a:noFill/>
          <a:ln cap="flat" cmpd="sng" w="28575">
            <a:solidFill>
              <a:schemeClr val="dk2"/>
            </a:solidFill>
            <a:prstDash val="solid"/>
            <a:round/>
            <a:headEnd len="med" w="med" type="none"/>
            <a:tailEnd len="med" w="med" type="none"/>
          </a:ln>
        </p:spPr>
      </p:cxnSp>
      <p:cxnSp>
        <p:nvCxnSpPr>
          <p:cNvPr id="935" name="Google Shape;935;p102"/>
          <p:cNvCxnSpPr/>
          <p:nvPr/>
        </p:nvCxnSpPr>
        <p:spPr>
          <a:xfrm>
            <a:off x="3804158" y="3868211"/>
            <a:ext cx="848100" cy="0"/>
          </a:xfrm>
          <a:prstGeom prst="straightConnector1">
            <a:avLst/>
          </a:prstGeom>
          <a:noFill/>
          <a:ln cap="flat" cmpd="sng" w="28575">
            <a:solidFill>
              <a:schemeClr val="dk2"/>
            </a:solidFill>
            <a:prstDash val="solid"/>
            <a:round/>
            <a:headEnd len="med" w="med" type="none"/>
            <a:tailEnd len="med" w="med" type="none"/>
          </a:ln>
        </p:spPr>
      </p:cxnSp>
      <p:pic>
        <p:nvPicPr>
          <p:cNvPr descr="&lt;math xmlns=&quot;http://www.w3.org/1998/Math/MathML&quot; data-is-equatio=&quot;1&quot; data-equatio-url=&quot;https://equatio-api.texthelp.com/desmos/get/15-05-2022/9d710b46-f5cd-4387-bef4-b64fee831ed7&quot; data-equatio-type=&quot;image&quot;&gt;&lt;mglyph src=&quot;https://equatio-api.texthelp.com/desmos/get/15-05-2022/9d710b46-f5cd-4387-bef4-b64fee831ed7&quot; alt=&quot;Equatio Image&quot;/&gt;&lt;/math&gt;" id="936" name="Google Shape;936;p102" title="Equatio Image"/>
          <p:cNvPicPr preferRelativeResize="0"/>
          <p:nvPr/>
        </p:nvPicPr>
        <p:blipFill>
          <a:blip r:embed="rId4">
            <a:alphaModFix/>
          </a:blip>
          <a:stretch>
            <a:fillRect/>
          </a:stretch>
        </p:blipFill>
        <p:spPr>
          <a:xfrm>
            <a:off x="6281035" y="2205332"/>
            <a:ext cx="1362965" cy="1313417"/>
          </a:xfrm>
          <a:prstGeom prst="rect">
            <a:avLst/>
          </a:prstGeom>
          <a:noFill/>
          <a:ln>
            <a:noFill/>
          </a:ln>
        </p:spPr>
      </p:pic>
      <p:sp>
        <p:nvSpPr>
          <p:cNvPr id="937" name="Google Shape;937;p102"/>
          <p:cNvSpPr txBox="1"/>
          <p:nvPr/>
        </p:nvSpPr>
        <p:spPr>
          <a:xfrm>
            <a:off x="25542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2</a:t>
            </a:r>
            <a:endParaRPr sz="2000">
              <a:latin typeface="Montserrat ExtraBold"/>
              <a:ea typeface="Montserrat ExtraBold"/>
              <a:cs typeface="Montserrat ExtraBold"/>
              <a:sym typeface="Montserrat ExtraBold"/>
            </a:endParaRPr>
          </a:p>
        </p:txBody>
      </p:sp>
      <p:sp>
        <p:nvSpPr>
          <p:cNvPr id="938" name="Google Shape;938;p102"/>
          <p:cNvSpPr txBox="1"/>
          <p:nvPr/>
        </p:nvSpPr>
        <p:spPr>
          <a:xfrm>
            <a:off x="48402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6</a:t>
            </a:r>
            <a:endParaRPr sz="2000">
              <a:latin typeface="Montserrat ExtraBold"/>
              <a:ea typeface="Montserrat ExtraBold"/>
              <a:cs typeface="Montserrat ExtraBold"/>
              <a:sym typeface="Montserrat ExtraBold"/>
            </a:endParaRPr>
          </a:p>
        </p:txBody>
      </p:sp>
      <p:sp>
        <p:nvSpPr>
          <p:cNvPr id="939" name="Google Shape;939;p102"/>
          <p:cNvSpPr txBox="1"/>
          <p:nvPr/>
        </p:nvSpPr>
        <p:spPr>
          <a:xfrm>
            <a:off x="77358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4</a:t>
            </a:r>
            <a:endParaRPr sz="2000">
              <a:latin typeface="Montserrat ExtraBold"/>
              <a:ea typeface="Montserrat ExtraBold"/>
              <a:cs typeface="Montserrat ExtraBold"/>
              <a:sym typeface="Montserrat ExtraBold"/>
            </a:endParaRPr>
          </a:p>
        </p:txBody>
      </p:sp>
      <p:sp>
        <p:nvSpPr>
          <p:cNvPr id="940" name="Google Shape;940;p102"/>
          <p:cNvSpPr/>
          <p:nvPr/>
        </p:nvSpPr>
        <p:spPr>
          <a:xfrm>
            <a:off x="867150" y="2243875"/>
            <a:ext cx="1495500" cy="1495500"/>
          </a:xfrm>
          <a:prstGeom prst="ellipse">
            <a:avLst/>
          </a:prstGeom>
          <a:solidFill>
            <a:schemeClr val="dk1"/>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02"/>
          <p:cNvSpPr txBox="1"/>
          <p:nvPr>
            <p:ph idx="4294967295" type="title"/>
          </p:nvPr>
        </p:nvSpPr>
        <p:spPr>
          <a:xfrm>
            <a:off x="311700" y="74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Post-test</a:t>
            </a:r>
            <a:endParaRPr>
              <a:solidFill>
                <a:srgbClr val="FFFFFF"/>
              </a:solidFill>
            </a:endParaRPr>
          </a:p>
        </p:txBody>
      </p:sp>
      <p:sp>
        <p:nvSpPr>
          <p:cNvPr id="942" name="Google Shape;942;p102"/>
          <p:cNvSpPr/>
          <p:nvPr/>
        </p:nvSpPr>
        <p:spPr>
          <a:xfrm>
            <a:off x="2741625" y="2466975"/>
            <a:ext cx="276300" cy="2763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02"/>
          <p:cNvSpPr/>
          <p:nvPr/>
        </p:nvSpPr>
        <p:spPr>
          <a:xfrm>
            <a:off x="5027625" y="2466975"/>
            <a:ext cx="276300" cy="2763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02"/>
          <p:cNvSpPr/>
          <p:nvPr/>
        </p:nvSpPr>
        <p:spPr>
          <a:xfrm>
            <a:off x="7923225" y="2466975"/>
            <a:ext cx="276300" cy="2763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900FF">
                <a:alpha val="91764"/>
              </a:srgbClr>
            </a:gs>
            <a:gs pos="100000">
              <a:srgbClr val="80008C"/>
            </a:gs>
          </a:gsLst>
          <a:path path="circle">
            <a:fillToRect b="50%" l="50%" r="50%" t="50%"/>
          </a:path>
          <a:tileRect/>
        </a:gradFill>
      </p:bgPr>
    </p:bg>
    <p:spTree>
      <p:nvGrpSpPr>
        <p:cNvPr id="948" name="Shape 948"/>
        <p:cNvGrpSpPr/>
        <p:nvPr/>
      </p:nvGrpSpPr>
      <p:grpSpPr>
        <a:xfrm>
          <a:off x="0" y="0"/>
          <a:ext cx="0" cy="0"/>
          <a:chOff x="0" y="0"/>
          <a:chExt cx="0" cy="0"/>
        </a:xfrm>
      </p:grpSpPr>
      <p:sp>
        <p:nvSpPr>
          <p:cNvPr id="949" name="Google Shape;949;p103"/>
          <p:cNvSpPr txBox="1"/>
          <p:nvPr/>
        </p:nvSpPr>
        <p:spPr>
          <a:xfrm>
            <a:off x="182550" y="629725"/>
            <a:ext cx="8778900" cy="477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Language o</a:t>
            </a:r>
            <a:r>
              <a:rPr b="1" lang="en" sz="1900" u="sng">
                <a:solidFill>
                  <a:schemeClr val="dk1"/>
                </a:solidFill>
                <a:latin typeface="Montserrat"/>
                <a:ea typeface="Montserrat"/>
                <a:cs typeface="Montserrat"/>
                <a:sym typeface="Montserrat"/>
              </a:rPr>
              <a:t>bjective #3: I can compare fractions</a:t>
            </a:r>
            <a:r>
              <a:rPr b="1" lang="en" sz="1900">
                <a:solidFill>
                  <a:schemeClr val="dk1"/>
                </a:solidFill>
                <a:latin typeface="Montserrat"/>
                <a:ea typeface="Montserrat"/>
                <a:cs typeface="Montserrat"/>
                <a:sym typeface="Montserrat"/>
              </a:rPr>
              <a:t>.</a:t>
            </a:r>
            <a:endParaRPr b="1" i="1" sz="1900">
              <a:solidFill>
                <a:schemeClr val="dk1"/>
              </a:solidFill>
              <a:latin typeface="Montserrat"/>
              <a:ea typeface="Montserrat"/>
              <a:cs typeface="Montserrat"/>
              <a:sym typeface="Montserrat"/>
            </a:endParaRPr>
          </a:p>
        </p:txBody>
      </p:sp>
      <p:cxnSp>
        <p:nvCxnSpPr>
          <p:cNvPr id="950" name="Google Shape;950;p103"/>
          <p:cNvCxnSpPr/>
          <p:nvPr/>
        </p:nvCxnSpPr>
        <p:spPr>
          <a:xfrm>
            <a:off x="1253725" y="4014481"/>
            <a:ext cx="6847200" cy="37200"/>
          </a:xfrm>
          <a:prstGeom prst="straightConnector1">
            <a:avLst/>
          </a:prstGeom>
          <a:noFill/>
          <a:ln cap="flat" cmpd="sng" w="38100">
            <a:solidFill>
              <a:srgbClr val="BF9000"/>
            </a:solidFill>
            <a:prstDash val="solid"/>
            <a:round/>
            <a:headEnd len="med" w="med" type="triangle"/>
            <a:tailEnd len="med" w="med" type="triangle"/>
          </a:ln>
          <a:effectLst>
            <a:outerShdw blurRad="57150" rotWithShape="0" algn="bl" dir="5400000" dist="19050">
              <a:srgbClr val="000000">
                <a:alpha val="50000"/>
              </a:srgbClr>
            </a:outerShdw>
            <a:reflection blurRad="0" dir="5400000" dist="38100" endA="0" endPos="30000" fadeDir="5400012" kx="0" rotWithShape="0" algn="bl" stPos="0" sy="-100000" ky="0"/>
          </a:effectLst>
        </p:spPr>
      </p:cxnSp>
      <p:sp>
        <p:nvSpPr>
          <p:cNvPr id="951" name="Google Shape;951;p103"/>
          <p:cNvSpPr txBox="1"/>
          <p:nvPr/>
        </p:nvSpPr>
        <p:spPr>
          <a:xfrm>
            <a:off x="53425" y="3825331"/>
            <a:ext cx="120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SMALLER</a:t>
            </a:r>
            <a:endParaRPr b="1" sz="1500">
              <a:solidFill>
                <a:schemeClr val="dk1"/>
              </a:solidFill>
              <a:latin typeface="Montserrat"/>
              <a:ea typeface="Montserrat"/>
              <a:cs typeface="Montserrat"/>
              <a:sym typeface="Montserrat"/>
            </a:endParaRPr>
          </a:p>
        </p:txBody>
      </p:sp>
      <p:sp>
        <p:nvSpPr>
          <p:cNvPr id="952" name="Google Shape;952;p103"/>
          <p:cNvSpPr txBox="1"/>
          <p:nvPr/>
        </p:nvSpPr>
        <p:spPr>
          <a:xfrm>
            <a:off x="7943625" y="3825331"/>
            <a:ext cx="120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LARGER</a:t>
            </a:r>
            <a:endParaRPr b="1" sz="1500">
              <a:solidFill>
                <a:schemeClr val="dk1"/>
              </a:solidFill>
              <a:latin typeface="Montserrat"/>
              <a:ea typeface="Montserrat"/>
              <a:cs typeface="Montserrat"/>
              <a:sym typeface="Montserrat"/>
            </a:endParaRPr>
          </a:p>
        </p:txBody>
      </p:sp>
      <p:grpSp>
        <p:nvGrpSpPr>
          <p:cNvPr id="953" name="Google Shape;953;p103"/>
          <p:cNvGrpSpPr/>
          <p:nvPr/>
        </p:nvGrpSpPr>
        <p:grpSpPr>
          <a:xfrm>
            <a:off x="1643978" y="1769113"/>
            <a:ext cx="906900" cy="1123200"/>
            <a:chOff x="1643978" y="1769113"/>
            <a:chExt cx="906900" cy="1123200"/>
          </a:xfrm>
        </p:grpSpPr>
        <p:sp>
          <p:nvSpPr>
            <p:cNvPr id="954" name="Google Shape;954;p103"/>
            <p:cNvSpPr/>
            <p:nvPr/>
          </p:nvSpPr>
          <p:spPr>
            <a:xfrm>
              <a:off x="1643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5" name="Google Shape;955;p103"/>
            <p:cNvPicPr preferRelativeResize="0"/>
            <p:nvPr/>
          </p:nvPicPr>
          <p:blipFill>
            <a:blip r:embed="rId3">
              <a:alphaModFix/>
            </a:blip>
            <a:stretch>
              <a:fillRect/>
            </a:stretch>
          </p:blipFill>
          <p:spPr>
            <a:xfrm>
              <a:off x="1791364" y="1820589"/>
              <a:ext cx="612117" cy="1020250"/>
            </a:xfrm>
            <a:prstGeom prst="rect">
              <a:avLst/>
            </a:prstGeom>
            <a:noFill/>
            <a:ln>
              <a:noFill/>
            </a:ln>
          </p:spPr>
        </p:pic>
      </p:grpSp>
      <p:grpSp>
        <p:nvGrpSpPr>
          <p:cNvPr id="956" name="Google Shape;956;p103"/>
          <p:cNvGrpSpPr/>
          <p:nvPr/>
        </p:nvGrpSpPr>
        <p:grpSpPr>
          <a:xfrm>
            <a:off x="5072978" y="1769113"/>
            <a:ext cx="906900" cy="1123200"/>
            <a:chOff x="5072978" y="1769113"/>
            <a:chExt cx="906900" cy="1123200"/>
          </a:xfrm>
        </p:grpSpPr>
        <p:sp>
          <p:nvSpPr>
            <p:cNvPr id="957" name="Google Shape;957;p103"/>
            <p:cNvSpPr/>
            <p:nvPr/>
          </p:nvSpPr>
          <p:spPr>
            <a:xfrm>
              <a:off x="5072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8" name="Google Shape;958;p103"/>
            <p:cNvPicPr preferRelativeResize="0"/>
            <p:nvPr/>
          </p:nvPicPr>
          <p:blipFill>
            <a:blip r:embed="rId4">
              <a:alphaModFix/>
            </a:blip>
            <a:stretch>
              <a:fillRect/>
            </a:stretch>
          </p:blipFill>
          <p:spPr>
            <a:xfrm>
              <a:off x="5220375" y="1820615"/>
              <a:ext cx="612100" cy="1020185"/>
            </a:xfrm>
            <a:prstGeom prst="rect">
              <a:avLst/>
            </a:prstGeom>
            <a:noFill/>
            <a:ln>
              <a:noFill/>
            </a:ln>
          </p:spPr>
        </p:pic>
      </p:grpSp>
      <p:grpSp>
        <p:nvGrpSpPr>
          <p:cNvPr id="959" name="Google Shape;959;p103"/>
          <p:cNvGrpSpPr/>
          <p:nvPr/>
        </p:nvGrpSpPr>
        <p:grpSpPr>
          <a:xfrm>
            <a:off x="6554578" y="1769113"/>
            <a:ext cx="906900" cy="1123200"/>
            <a:chOff x="3320378" y="1769113"/>
            <a:chExt cx="906900" cy="1123200"/>
          </a:xfrm>
        </p:grpSpPr>
        <p:sp>
          <p:nvSpPr>
            <p:cNvPr id="960" name="Google Shape;960;p103"/>
            <p:cNvSpPr/>
            <p:nvPr/>
          </p:nvSpPr>
          <p:spPr>
            <a:xfrm>
              <a:off x="33203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1" name="Google Shape;961;p103"/>
            <p:cNvPicPr preferRelativeResize="0"/>
            <p:nvPr/>
          </p:nvPicPr>
          <p:blipFill>
            <a:blip r:embed="rId5">
              <a:alphaModFix/>
            </a:blip>
            <a:stretch>
              <a:fillRect/>
            </a:stretch>
          </p:blipFill>
          <p:spPr>
            <a:xfrm>
              <a:off x="3505876" y="1820615"/>
              <a:ext cx="612100" cy="1020185"/>
            </a:xfrm>
            <a:prstGeom prst="rect">
              <a:avLst/>
            </a:prstGeom>
            <a:noFill/>
            <a:ln>
              <a:noFill/>
            </a:ln>
          </p:spPr>
        </p:pic>
      </p:grpSp>
      <p:grpSp>
        <p:nvGrpSpPr>
          <p:cNvPr id="962" name="Google Shape;962;p103"/>
          <p:cNvGrpSpPr/>
          <p:nvPr/>
        </p:nvGrpSpPr>
        <p:grpSpPr>
          <a:xfrm>
            <a:off x="3306553" y="1769100"/>
            <a:ext cx="906900" cy="1123200"/>
            <a:chOff x="6596978" y="1769113"/>
            <a:chExt cx="906900" cy="1123200"/>
          </a:xfrm>
        </p:grpSpPr>
        <p:sp>
          <p:nvSpPr>
            <p:cNvPr id="963" name="Google Shape;963;p103"/>
            <p:cNvSpPr/>
            <p:nvPr/>
          </p:nvSpPr>
          <p:spPr>
            <a:xfrm>
              <a:off x="6596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4" name="Google Shape;964;p103"/>
            <p:cNvPicPr preferRelativeResize="0"/>
            <p:nvPr/>
          </p:nvPicPr>
          <p:blipFill>
            <a:blip r:embed="rId6">
              <a:alphaModFix/>
            </a:blip>
            <a:stretch>
              <a:fillRect/>
            </a:stretch>
          </p:blipFill>
          <p:spPr>
            <a:xfrm>
              <a:off x="6744375" y="1820633"/>
              <a:ext cx="612100" cy="1020167"/>
            </a:xfrm>
            <a:prstGeom prst="rect">
              <a:avLst/>
            </a:prstGeom>
            <a:noFill/>
            <a:ln>
              <a:noFill/>
            </a:ln>
          </p:spPr>
        </p:pic>
      </p:grpSp>
      <p:sp>
        <p:nvSpPr>
          <p:cNvPr id="965" name="Google Shape;965;p103"/>
          <p:cNvSpPr txBox="1"/>
          <p:nvPr>
            <p:ph idx="4294967295" type="title"/>
          </p:nvPr>
        </p:nvSpPr>
        <p:spPr>
          <a:xfrm>
            <a:off x="311700" y="74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Post-test</a:t>
            </a:r>
            <a:endParaRPr>
              <a:solidFill>
                <a:srgbClr val="FFFFFF"/>
              </a:solidFill>
            </a:endParaRPr>
          </a:p>
        </p:txBody>
      </p:sp>
      <p:sp>
        <p:nvSpPr>
          <p:cNvPr id="966" name="Google Shape;966;p103"/>
          <p:cNvSpPr/>
          <p:nvPr/>
        </p:nvSpPr>
        <p:spPr>
          <a:xfrm>
            <a:off x="1663253" y="3441494"/>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03"/>
          <p:cNvSpPr/>
          <p:nvPr/>
        </p:nvSpPr>
        <p:spPr>
          <a:xfrm>
            <a:off x="1663253" y="3441494"/>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03"/>
          <p:cNvSpPr/>
          <p:nvPr/>
        </p:nvSpPr>
        <p:spPr>
          <a:xfrm>
            <a:off x="3339653" y="3441494"/>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03"/>
          <p:cNvSpPr/>
          <p:nvPr/>
        </p:nvSpPr>
        <p:spPr>
          <a:xfrm>
            <a:off x="3339653" y="3441494"/>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03"/>
          <p:cNvSpPr/>
          <p:nvPr/>
        </p:nvSpPr>
        <p:spPr>
          <a:xfrm>
            <a:off x="5092253" y="3441494"/>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03"/>
          <p:cNvSpPr/>
          <p:nvPr/>
        </p:nvSpPr>
        <p:spPr>
          <a:xfrm>
            <a:off x="5092253" y="3441494"/>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03"/>
          <p:cNvSpPr/>
          <p:nvPr/>
        </p:nvSpPr>
        <p:spPr>
          <a:xfrm>
            <a:off x="6554578" y="3441494"/>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03"/>
          <p:cNvSpPr/>
          <p:nvPr/>
        </p:nvSpPr>
        <p:spPr>
          <a:xfrm>
            <a:off x="6554578" y="3441494"/>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7" name="Shape 977"/>
        <p:cNvGrpSpPr/>
        <p:nvPr/>
      </p:nvGrpSpPr>
      <p:grpSpPr>
        <a:xfrm>
          <a:off x="0" y="0"/>
          <a:ext cx="0" cy="0"/>
          <a:chOff x="0" y="0"/>
          <a:chExt cx="0" cy="0"/>
        </a:xfrm>
      </p:grpSpPr>
      <p:sp>
        <p:nvSpPr>
          <p:cNvPr id="978" name="Google Shape;978;p104"/>
          <p:cNvSpPr txBox="1"/>
          <p:nvPr>
            <p:ph idx="4294967295" type="title"/>
          </p:nvPr>
        </p:nvSpPr>
        <p:spPr>
          <a:xfrm>
            <a:off x="1052550" y="1913100"/>
            <a:ext cx="7038900" cy="13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CDA337"/>
                </a:solidFill>
                <a:highlight>
                  <a:srgbClr val="FFFFFF"/>
                </a:highlight>
                <a:latin typeface="Luckiest Guy"/>
                <a:ea typeface="Luckiest Guy"/>
                <a:cs typeface="Luckiest Guy"/>
                <a:sym typeface="Luckiest Guy"/>
              </a:rPr>
              <a:t> </a:t>
            </a:r>
            <a:r>
              <a:rPr lang="en" sz="7200">
                <a:solidFill>
                  <a:srgbClr val="CDA337"/>
                </a:solidFill>
                <a:highlight>
                  <a:srgbClr val="FFFFFF"/>
                </a:highlight>
                <a:latin typeface="Luckiest Guy"/>
                <a:ea typeface="Luckiest Guy"/>
                <a:cs typeface="Luckiest Guy"/>
                <a:sym typeface="Luckiest Guy"/>
              </a:rPr>
              <a:t>The</a:t>
            </a:r>
            <a:r>
              <a:rPr lang="en" sz="7200">
                <a:highlight>
                  <a:srgbClr val="FFFFFF"/>
                </a:highlight>
                <a:latin typeface="Luckiest Guy"/>
                <a:ea typeface="Luckiest Guy"/>
                <a:cs typeface="Luckiest Guy"/>
                <a:sym typeface="Luckiest Guy"/>
              </a:rPr>
              <a:t> </a:t>
            </a:r>
            <a:r>
              <a:rPr lang="en" sz="7200">
                <a:solidFill>
                  <a:srgbClr val="CDA337"/>
                </a:solidFill>
                <a:highlight>
                  <a:srgbClr val="FFFFFF"/>
                </a:highlight>
                <a:latin typeface="Luckiest Guy"/>
                <a:ea typeface="Luckiest Guy"/>
                <a:cs typeface="Luckiest Guy"/>
                <a:sym typeface="Luckiest Guy"/>
              </a:rPr>
              <a:t>gold </a:t>
            </a:r>
            <a:r>
              <a:rPr lang="en" sz="1200">
                <a:solidFill>
                  <a:srgbClr val="7F6000"/>
                </a:solidFill>
                <a:latin typeface="Luckiest Guy"/>
                <a:ea typeface="Luckiest Guy"/>
                <a:cs typeface="Luckiest Guy"/>
                <a:sym typeface="Luckiest Guy"/>
              </a:rPr>
              <a:t>.</a:t>
            </a:r>
            <a:endParaRPr sz="1200">
              <a:solidFill>
                <a:srgbClr val="7F6000"/>
              </a:solidFill>
              <a:latin typeface="Luckiest Guy"/>
              <a:ea typeface="Luckiest Guy"/>
              <a:cs typeface="Luckiest Guy"/>
              <a:sym typeface="Luckiest Guy"/>
            </a:endParaRPr>
          </a:p>
        </p:txBody>
      </p:sp>
      <p:sp>
        <p:nvSpPr>
          <p:cNvPr id="979" name="Google Shape;979;p104">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3" name="Shape 983"/>
        <p:cNvGrpSpPr/>
        <p:nvPr/>
      </p:nvGrpSpPr>
      <p:grpSpPr>
        <a:xfrm>
          <a:off x="0" y="0"/>
          <a:ext cx="0" cy="0"/>
          <a:chOff x="0" y="0"/>
          <a:chExt cx="0" cy="0"/>
        </a:xfrm>
      </p:grpSpPr>
      <p:grpSp>
        <p:nvGrpSpPr>
          <p:cNvPr id="984" name="Google Shape;984;p105"/>
          <p:cNvGrpSpPr/>
          <p:nvPr/>
        </p:nvGrpSpPr>
        <p:grpSpPr>
          <a:xfrm>
            <a:off x="-761999" y="-83322"/>
            <a:ext cx="2851712" cy="3400968"/>
            <a:chOff x="-91425" y="-126307"/>
            <a:chExt cx="4170999" cy="4974358"/>
          </a:xfrm>
        </p:grpSpPr>
        <p:pic>
          <p:nvPicPr>
            <p:cNvPr id="985" name="Google Shape;985;p105"/>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986" name="Google Shape;986;p105"/>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987" name="Google Shape;987;p105"/>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988" name="Google Shape;988;p105"/>
          <p:cNvGrpSpPr/>
          <p:nvPr/>
        </p:nvGrpSpPr>
        <p:grpSpPr>
          <a:xfrm>
            <a:off x="6952020" y="2583677"/>
            <a:ext cx="3067697" cy="3294559"/>
            <a:chOff x="4923750" y="-126300"/>
            <a:chExt cx="4764245" cy="5116569"/>
          </a:xfrm>
        </p:grpSpPr>
        <p:pic>
          <p:nvPicPr>
            <p:cNvPr id="989" name="Google Shape;989;p105"/>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990" name="Google Shape;990;p105"/>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991" name="Google Shape;991;p105"/>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992" name="Google Shape;992;p105"/>
          <p:cNvSpPr txBox="1"/>
          <p:nvPr>
            <p:ph idx="4294967295" type="title"/>
          </p:nvPr>
        </p:nvSpPr>
        <p:spPr>
          <a:xfrm>
            <a:off x="995250" y="91225"/>
            <a:ext cx="7153500" cy="6231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Marketing Misunderstanding</a:t>
            </a:r>
            <a:r>
              <a:rPr lang="en" u="sng">
                <a:highlight>
                  <a:srgbClr val="783F04"/>
                </a:highlight>
              </a:rPr>
              <a:t>: The story</a:t>
            </a:r>
            <a:endParaRPr u="sng">
              <a:highlight>
                <a:srgbClr val="783F04"/>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08" name="Shape 208"/>
        <p:cNvGrpSpPr/>
        <p:nvPr/>
      </p:nvGrpSpPr>
      <p:grpSpPr>
        <a:xfrm>
          <a:off x="0" y="0"/>
          <a:ext cx="0" cy="0"/>
          <a:chOff x="0" y="0"/>
          <a:chExt cx="0" cy="0"/>
        </a:xfrm>
      </p:grpSpPr>
      <p:sp>
        <p:nvSpPr>
          <p:cNvPr id="209" name="Google Shape;209;p61"/>
          <p:cNvSpPr txBox="1"/>
          <p:nvPr/>
        </p:nvSpPr>
        <p:spPr>
          <a:xfrm>
            <a:off x="2863500" y="374350"/>
            <a:ext cx="34170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t/>
            </a:r>
            <a:endParaRPr sz="2400">
              <a:solidFill>
                <a:srgbClr val="FFFFFF"/>
              </a:solidFill>
              <a:highlight>
                <a:schemeClr val="lt1"/>
              </a:highlight>
              <a:latin typeface="Montserrat"/>
              <a:ea typeface="Montserrat"/>
              <a:cs typeface="Montserrat"/>
              <a:sym typeface="Montserrat"/>
            </a:endParaRPr>
          </a:p>
        </p:txBody>
      </p:sp>
      <p:sp>
        <p:nvSpPr>
          <p:cNvPr id="210" name="Google Shape;210;p61"/>
          <p:cNvSpPr txBox="1"/>
          <p:nvPr>
            <p:ph idx="4294967295" type="title"/>
          </p:nvPr>
        </p:nvSpPr>
        <p:spPr>
          <a:xfrm>
            <a:off x="362325" y="902225"/>
            <a:ext cx="8163000" cy="4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i="1" lang="en" sz="1728">
                <a:solidFill>
                  <a:srgbClr val="FFFFFF"/>
                </a:solidFill>
                <a:latin typeface="Montserrat"/>
                <a:ea typeface="Montserrat"/>
                <a:cs typeface="Montserrat"/>
                <a:sym typeface="Montserrat"/>
              </a:rPr>
              <a:t>Content Objectives </a:t>
            </a:r>
            <a:r>
              <a:rPr b="1" lang="en" sz="1728">
                <a:solidFill>
                  <a:srgbClr val="FFFFFF"/>
                </a:solidFill>
                <a:latin typeface="Montserrat"/>
                <a:ea typeface="Montserrat"/>
                <a:cs typeface="Montserrat"/>
                <a:sym typeface="Montserrat"/>
              </a:rPr>
              <a:t>- I will be able to…</a:t>
            </a:r>
            <a:endParaRPr b="1" i="1" sz="1728">
              <a:solidFill>
                <a:srgbClr val="FFFFFF"/>
              </a:solidFill>
              <a:latin typeface="Montserrat"/>
              <a:ea typeface="Montserrat"/>
              <a:cs typeface="Montserrat"/>
              <a:sym typeface="Montserrat"/>
            </a:endParaRPr>
          </a:p>
        </p:txBody>
      </p:sp>
      <p:sp>
        <p:nvSpPr>
          <p:cNvPr id="211" name="Google Shape;211;p61"/>
          <p:cNvSpPr txBox="1"/>
          <p:nvPr>
            <p:ph idx="4294967295" type="body"/>
          </p:nvPr>
        </p:nvSpPr>
        <p:spPr>
          <a:xfrm>
            <a:off x="362325" y="1322525"/>
            <a:ext cx="8532000" cy="1862100"/>
          </a:xfrm>
          <a:prstGeom prst="rect">
            <a:avLst/>
          </a:prstGeom>
        </p:spPr>
        <p:txBody>
          <a:bodyPr anchorCtr="0" anchor="t" bIns="91425" lIns="91425" spcFirstLastPara="1" rIns="91425" wrap="square" tIns="91425">
            <a:normAutofit lnSpcReduction="10000"/>
          </a:bodyPr>
          <a:lstStyle/>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Count and name the fractional unit of a partitioned shape</a:t>
            </a:r>
            <a:endParaRPr sz="1600">
              <a:solidFill>
                <a:srgbClr val="FFFFFF"/>
              </a:solidFill>
              <a:latin typeface="Montserrat"/>
              <a:ea typeface="Montserrat"/>
              <a:cs typeface="Montserrat"/>
              <a:sym typeface="Montserrat"/>
            </a:endParaRPr>
          </a:p>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Partition a shape or number into 1-8 equal parts</a:t>
            </a:r>
            <a:endParaRPr sz="1600">
              <a:solidFill>
                <a:srgbClr val="FFFFFF"/>
              </a:solidFill>
              <a:latin typeface="Montserrat"/>
              <a:ea typeface="Montserrat"/>
              <a:cs typeface="Montserrat"/>
              <a:sym typeface="Montserrat"/>
            </a:endParaRPr>
          </a:p>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Choose a unit fraction that is less than or greater than another, reasoning about the size of the units</a:t>
            </a:r>
            <a:endParaRPr sz="1600">
              <a:solidFill>
                <a:srgbClr val="FFFFFF"/>
              </a:solidFill>
              <a:latin typeface="Montserrat"/>
              <a:ea typeface="Montserrat"/>
              <a:cs typeface="Montserrat"/>
              <a:sym typeface="Montserrat"/>
            </a:endParaRPr>
          </a:p>
        </p:txBody>
      </p:sp>
      <p:sp>
        <p:nvSpPr>
          <p:cNvPr id="212" name="Google Shape;212;p61"/>
          <p:cNvSpPr txBox="1"/>
          <p:nvPr>
            <p:ph idx="4294967295" type="title"/>
          </p:nvPr>
        </p:nvSpPr>
        <p:spPr>
          <a:xfrm>
            <a:off x="524250" y="379050"/>
            <a:ext cx="8163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latin typeface="Luckiest Guy"/>
                <a:ea typeface="Luckiest Guy"/>
                <a:cs typeface="Luckiest Guy"/>
                <a:sym typeface="Luckiest Guy"/>
              </a:rPr>
              <a:t>Lesson </a:t>
            </a:r>
            <a:r>
              <a:rPr lang="en" sz="2420">
                <a:solidFill>
                  <a:srgbClr val="FFFFFF"/>
                </a:solidFill>
                <a:latin typeface="Luckiest Guy"/>
                <a:ea typeface="Luckiest Guy"/>
                <a:cs typeface="Luckiest Guy"/>
                <a:sym typeface="Luckiest Guy"/>
              </a:rPr>
              <a:t>Overview 1/2:</a:t>
            </a:r>
            <a:r>
              <a:rPr lang="en" sz="2420">
                <a:solidFill>
                  <a:srgbClr val="FFFFFF"/>
                </a:solidFill>
              </a:rPr>
              <a:t> What am I going to learn?</a:t>
            </a:r>
            <a:endParaRPr sz="2420">
              <a:solidFill>
                <a:srgbClr val="FFFFFF"/>
              </a:solidFill>
            </a:endParaRPr>
          </a:p>
        </p:txBody>
      </p:sp>
      <p:sp>
        <p:nvSpPr>
          <p:cNvPr id="213" name="Google Shape;213;p61"/>
          <p:cNvSpPr txBox="1"/>
          <p:nvPr/>
        </p:nvSpPr>
        <p:spPr>
          <a:xfrm>
            <a:off x="6217075" y="4720750"/>
            <a:ext cx="2927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9900"/>
                </a:solidFill>
                <a:latin typeface="Varela Round"/>
                <a:ea typeface="Varela Round"/>
                <a:cs typeface="Varela Round"/>
                <a:sym typeface="Varela Round"/>
              </a:rPr>
              <a:t>Understand the objectives</a:t>
            </a:r>
            <a:endParaRPr b="1" sz="1600">
              <a:solidFill>
                <a:srgbClr val="FF9900"/>
              </a:solidFill>
              <a:latin typeface="Varela Round"/>
              <a:ea typeface="Varela Round"/>
              <a:cs typeface="Varela Round"/>
              <a:sym typeface="Varela Round"/>
            </a:endParaRPr>
          </a:p>
        </p:txBody>
      </p:sp>
      <p:sp>
        <p:nvSpPr>
          <p:cNvPr id="214" name="Google Shape;214;p61"/>
          <p:cNvSpPr txBox="1"/>
          <p:nvPr>
            <p:ph idx="4294967295" type="title"/>
          </p:nvPr>
        </p:nvSpPr>
        <p:spPr>
          <a:xfrm>
            <a:off x="352800" y="3264425"/>
            <a:ext cx="6098700" cy="4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i="1" lang="en" sz="1728">
                <a:solidFill>
                  <a:srgbClr val="FFFFFF"/>
                </a:solidFill>
                <a:latin typeface="Montserrat"/>
                <a:ea typeface="Montserrat"/>
                <a:cs typeface="Montserrat"/>
                <a:sym typeface="Montserrat"/>
              </a:rPr>
              <a:t>Language Objectives</a:t>
            </a:r>
            <a:r>
              <a:rPr b="1" lang="en" sz="1728">
                <a:solidFill>
                  <a:srgbClr val="FFFFFF"/>
                </a:solidFill>
                <a:latin typeface="Montserrat"/>
                <a:ea typeface="Montserrat"/>
                <a:cs typeface="Montserrat"/>
                <a:sym typeface="Montserrat"/>
              </a:rPr>
              <a:t> - I will be able to…</a:t>
            </a:r>
            <a:endParaRPr b="1" i="1" sz="1728">
              <a:solidFill>
                <a:srgbClr val="FFFFFF"/>
              </a:solidFill>
              <a:latin typeface="Montserrat"/>
              <a:ea typeface="Montserrat"/>
              <a:cs typeface="Montserrat"/>
              <a:sym typeface="Montserrat"/>
            </a:endParaRPr>
          </a:p>
        </p:txBody>
      </p:sp>
      <p:sp>
        <p:nvSpPr>
          <p:cNvPr id="215" name="Google Shape;215;p61"/>
          <p:cNvSpPr txBox="1"/>
          <p:nvPr>
            <p:ph idx="4294967295" type="body"/>
          </p:nvPr>
        </p:nvSpPr>
        <p:spPr>
          <a:xfrm>
            <a:off x="352800" y="3684725"/>
            <a:ext cx="8362800" cy="843300"/>
          </a:xfrm>
          <a:prstGeom prst="rect">
            <a:avLst/>
          </a:prstGeom>
        </p:spPr>
        <p:txBody>
          <a:bodyPr anchorCtr="0" anchor="t" bIns="91425" lIns="91425" spcFirstLastPara="1" rIns="91425" wrap="square" tIns="91425">
            <a:normAutofit/>
          </a:bodyPr>
          <a:lstStyle/>
          <a:p>
            <a:pPr indent="-330200" lvl="0" marL="457200" rtl="0" algn="l">
              <a:lnSpc>
                <a:spcPct val="140000"/>
              </a:lnSpc>
              <a:spcBef>
                <a:spcPts val="0"/>
              </a:spcBef>
              <a:spcAft>
                <a:spcPts val="0"/>
              </a:spcAft>
              <a:buClr>
                <a:srgbClr val="FFFFFF"/>
              </a:buClr>
              <a:buSzPts val="1600"/>
              <a:buFont typeface="Montserrat"/>
              <a:buChar char="●"/>
            </a:pPr>
            <a:r>
              <a:rPr lang="en" sz="1600" u="sng">
                <a:solidFill>
                  <a:srgbClr val="FFFFFF"/>
                </a:solidFill>
                <a:latin typeface="Montserrat"/>
                <a:ea typeface="Montserrat"/>
                <a:cs typeface="Montserrat"/>
                <a:sym typeface="Montserrat"/>
              </a:rPr>
              <a:t>Describe </a:t>
            </a:r>
            <a:r>
              <a:rPr lang="en" sz="1600">
                <a:solidFill>
                  <a:srgbClr val="FFFFFF"/>
                </a:solidFill>
                <a:latin typeface="Montserrat"/>
                <a:ea typeface="Montserrat"/>
                <a:cs typeface="Montserrat"/>
                <a:sym typeface="Montserrat"/>
              </a:rPr>
              <a:t>and </a:t>
            </a:r>
            <a:r>
              <a:rPr lang="en" sz="1600" u="sng">
                <a:solidFill>
                  <a:srgbClr val="FFFFFF"/>
                </a:solidFill>
                <a:latin typeface="Montserrat"/>
                <a:ea typeface="Montserrat"/>
                <a:cs typeface="Montserrat"/>
                <a:sym typeface="Montserrat"/>
              </a:rPr>
              <a:t>discuss</a:t>
            </a:r>
            <a:r>
              <a:rPr lang="en" sz="1600">
                <a:solidFill>
                  <a:srgbClr val="FFFFFF"/>
                </a:solidFill>
                <a:latin typeface="Montserrat"/>
                <a:ea typeface="Montserrat"/>
                <a:cs typeface="Montserrat"/>
                <a:sym typeface="Montserrat"/>
              </a:rPr>
              <a:t> fractions using fraction language: </a:t>
            </a:r>
            <a:r>
              <a:rPr b="1" i="1" lang="en" sz="1600">
                <a:solidFill>
                  <a:srgbClr val="FFFFFF"/>
                </a:solidFill>
                <a:latin typeface="Montserrat"/>
                <a:ea typeface="Montserrat"/>
                <a:cs typeface="Montserrat"/>
                <a:sym typeface="Montserrat"/>
              </a:rPr>
              <a:t>unit [fraction], partition, equal parts, whole, fractional unit, numerator, denominator</a:t>
            </a:r>
            <a:endParaRPr b="1" i="1" sz="16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6" name="Shape 996"/>
        <p:cNvGrpSpPr/>
        <p:nvPr/>
      </p:nvGrpSpPr>
      <p:grpSpPr>
        <a:xfrm>
          <a:off x="0" y="0"/>
          <a:ext cx="0" cy="0"/>
          <a:chOff x="0" y="0"/>
          <a:chExt cx="0" cy="0"/>
        </a:xfrm>
      </p:grpSpPr>
      <p:grpSp>
        <p:nvGrpSpPr>
          <p:cNvPr id="997" name="Google Shape;997;p106"/>
          <p:cNvGrpSpPr/>
          <p:nvPr/>
        </p:nvGrpSpPr>
        <p:grpSpPr>
          <a:xfrm>
            <a:off x="-761999" y="-83322"/>
            <a:ext cx="2851712" cy="3400968"/>
            <a:chOff x="-91425" y="-126307"/>
            <a:chExt cx="4170999" cy="4974358"/>
          </a:xfrm>
        </p:grpSpPr>
        <p:pic>
          <p:nvPicPr>
            <p:cNvPr id="998" name="Google Shape;998;p106"/>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999" name="Google Shape;999;p106"/>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00" name="Google Shape;1000;p106"/>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01" name="Google Shape;1001;p106"/>
          <p:cNvGrpSpPr/>
          <p:nvPr/>
        </p:nvGrpSpPr>
        <p:grpSpPr>
          <a:xfrm>
            <a:off x="6952020" y="2583677"/>
            <a:ext cx="3067697" cy="3294559"/>
            <a:chOff x="4923750" y="-126300"/>
            <a:chExt cx="4764245" cy="5116569"/>
          </a:xfrm>
        </p:grpSpPr>
        <p:pic>
          <p:nvPicPr>
            <p:cNvPr id="1002" name="Google Shape;1002;p106"/>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03" name="Google Shape;1003;p106"/>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04" name="Google Shape;1004;p106"/>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05" name="Google Shape;1005;p106"/>
          <p:cNvSpPr txBox="1"/>
          <p:nvPr/>
        </p:nvSpPr>
        <p:spPr>
          <a:xfrm>
            <a:off x="625425" y="3385100"/>
            <a:ext cx="7097400" cy="16068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lang="en" sz="1679">
                <a:solidFill>
                  <a:schemeClr val="dk1"/>
                </a:solidFill>
                <a:highlight>
                  <a:srgbClr val="783F04"/>
                </a:highlight>
                <a:latin typeface="Montserrat SemiBold"/>
                <a:ea typeface="Montserrat SemiBold"/>
                <a:cs typeface="Montserrat SemiBold"/>
                <a:sym typeface="Montserrat SemiBold"/>
              </a:rPr>
              <a:t>Taubman said he learned an important lesson about communication: “Sometimes the messages we send to our customers through marketing and sales information are not as clear and compelling as we think they are.”</a:t>
            </a:r>
            <a:endParaRPr sz="1679">
              <a:solidFill>
                <a:schemeClr val="dk1"/>
              </a:solidFill>
              <a:highlight>
                <a:srgbClr val="783F04"/>
              </a:highlight>
              <a:latin typeface="Montserrat SemiBold"/>
              <a:ea typeface="Montserrat SemiBold"/>
              <a:cs typeface="Montserrat SemiBold"/>
              <a:sym typeface="Montserrat SemiBold"/>
            </a:endParaRPr>
          </a:p>
        </p:txBody>
      </p:sp>
      <p:pic>
        <p:nvPicPr>
          <p:cNvPr id="1006" name="Google Shape;1006;p106"/>
          <p:cNvPicPr preferRelativeResize="0"/>
          <p:nvPr/>
        </p:nvPicPr>
        <p:blipFill>
          <a:blip r:embed="rId10">
            <a:alphaModFix/>
          </a:blip>
          <a:stretch>
            <a:fillRect/>
          </a:stretch>
        </p:blipFill>
        <p:spPr>
          <a:xfrm>
            <a:off x="2085975" y="917350"/>
            <a:ext cx="4972050" cy="2400300"/>
          </a:xfrm>
          <a:prstGeom prst="rect">
            <a:avLst/>
          </a:prstGeom>
          <a:noFill/>
          <a:ln>
            <a:noFill/>
          </a:ln>
        </p:spPr>
      </p:pic>
      <p:sp>
        <p:nvSpPr>
          <p:cNvPr id="1007" name="Google Shape;1007;p106"/>
          <p:cNvSpPr txBox="1"/>
          <p:nvPr>
            <p:ph idx="4294967295" type="title"/>
          </p:nvPr>
        </p:nvSpPr>
        <p:spPr>
          <a:xfrm>
            <a:off x="1606650" y="91225"/>
            <a:ext cx="5930700" cy="6186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latin typeface="Luckiest Guy"/>
                <a:ea typeface="Luckiest Guy"/>
                <a:cs typeface="Luckiest Guy"/>
                <a:sym typeface="Luckiest Guy"/>
              </a:rPr>
              <a:t>Discuss</a:t>
            </a:r>
            <a:r>
              <a:rPr lang="en" u="sng"/>
              <a:t>: </a:t>
            </a:r>
            <a:r>
              <a:rPr lang="en" u="sng">
                <a:highlight>
                  <a:srgbClr val="783F04"/>
                </a:highlight>
              </a:rPr>
              <a:t>Making informed decisions</a:t>
            </a:r>
            <a:endParaRPr u="sng">
              <a:highlight>
                <a:srgbClr val="783F04"/>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1000"/>
                                        <p:tgtEl>
                                          <p:spTgt spid="10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1" name="Shape 1011"/>
        <p:cNvGrpSpPr/>
        <p:nvPr/>
      </p:nvGrpSpPr>
      <p:grpSpPr>
        <a:xfrm>
          <a:off x="0" y="0"/>
          <a:ext cx="0" cy="0"/>
          <a:chOff x="0" y="0"/>
          <a:chExt cx="0" cy="0"/>
        </a:xfrm>
      </p:grpSpPr>
      <p:grpSp>
        <p:nvGrpSpPr>
          <p:cNvPr id="1012" name="Google Shape;1012;p107"/>
          <p:cNvGrpSpPr/>
          <p:nvPr/>
        </p:nvGrpSpPr>
        <p:grpSpPr>
          <a:xfrm>
            <a:off x="-761999" y="-83322"/>
            <a:ext cx="2851712" cy="3400968"/>
            <a:chOff x="-91425" y="-126307"/>
            <a:chExt cx="4170999" cy="4974358"/>
          </a:xfrm>
        </p:grpSpPr>
        <p:pic>
          <p:nvPicPr>
            <p:cNvPr id="1013" name="Google Shape;1013;p107"/>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14" name="Google Shape;1014;p107"/>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15" name="Google Shape;1015;p107"/>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16" name="Google Shape;1016;p107"/>
          <p:cNvGrpSpPr/>
          <p:nvPr/>
        </p:nvGrpSpPr>
        <p:grpSpPr>
          <a:xfrm>
            <a:off x="6952020" y="2583677"/>
            <a:ext cx="3067697" cy="3294559"/>
            <a:chOff x="4923750" y="-126300"/>
            <a:chExt cx="4764245" cy="5116569"/>
          </a:xfrm>
        </p:grpSpPr>
        <p:pic>
          <p:nvPicPr>
            <p:cNvPr id="1017" name="Google Shape;1017;p107"/>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18" name="Google Shape;1018;p107"/>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19" name="Google Shape;1019;p107"/>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20" name="Google Shape;1020;p107"/>
          <p:cNvSpPr txBox="1"/>
          <p:nvPr/>
        </p:nvSpPr>
        <p:spPr>
          <a:xfrm>
            <a:off x="1760400" y="970150"/>
            <a:ext cx="6994800" cy="251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  After their royal flop, instead of trying for a comeback, A&amp;W cut their losses and ceased efforts to compete directly for McDonalds’ QP customer base.</a:t>
            </a:r>
            <a:endParaRPr sz="1779">
              <a:solidFill>
                <a:schemeClr val="dk1"/>
              </a:solidFill>
              <a:highlight>
                <a:srgbClr val="783F04"/>
              </a:highlight>
              <a:latin typeface="Montserrat SemiBold"/>
              <a:ea typeface="Montserrat SemiBold"/>
              <a:cs typeface="Montserrat SemiBold"/>
              <a:sym typeface="Montserrat SemiBold"/>
            </a:endParaRPr>
          </a:p>
          <a:p>
            <a:pPr indent="0" lvl="0" marL="0" rtl="0" algn="l">
              <a:lnSpc>
                <a:spcPct val="150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  About 40 years later, however, they decided to capitalise on their flop and market their old burger in a new way, using the lessons learned from their 1980s campaign.</a:t>
            </a:r>
            <a:endParaRPr sz="1779">
              <a:solidFill>
                <a:schemeClr val="dk1"/>
              </a:solidFill>
              <a:highlight>
                <a:srgbClr val="783F04"/>
              </a:highlight>
              <a:latin typeface="Montserrat SemiBold"/>
              <a:ea typeface="Montserrat SemiBold"/>
              <a:cs typeface="Montserrat SemiBold"/>
              <a:sym typeface="Montserrat SemiBold"/>
            </a:endParaRPr>
          </a:p>
        </p:txBody>
      </p:sp>
      <p:sp>
        <p:nvSpPr>
          <p:cNvPr id="1021" name="Google Shape;1021;p107"/>
          <p:cNvSpPr txBox="1"/>
          <p:nvPr>
            <p:ph idx="4294967295" type="title"/>
          </p:nvPr>
        </p:nvSpPr>
        <p:spPr>
          <a:xfrm>
            <a:off x="995250" y="91225"/>
            <a:ext cx="7153500" cy="6231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Marketing Misunderstanding</a:t>
            </a:r>
            <a:r>
              <a:rPr lang="en" u="sng">
                <a:highlight>
                  <a:srgbClr val="783F04"/>
                </a:highlight>
              </a:rPr>
              <a:t>: Your turn</a:t>
            </a:r>
            <a:endParaRPr u="sng">
              <a:highlight>
                <a:srgbClr val="783F04"/>
              </a:highlight>
            </a:endParaRPr>
          </a:p>
        </p:txBody>
      </p:sp>
      <p:sp>
        <p:nvSpPr>
          <p:cNvPr id="1022" name="Google Shape;1022;p107"/>
          <p:cNvSpPr txBox="1"/>
          <p:nvPr/>
        </p:nvSpPr>
        <p:spPr>
          <a:xfrm>
            <a:off x="206575" y="3789550"/>
            <a:ext cx="7076100" cy="1231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chemeClr val="dk1"/>
                </a:solidFill>
                <a:highlight>
                  <a:srgbClr val="783F04"/>
                </a:highlight>
                <a:latin typeface="Montserrat SemiBold"/>
                <a:ea typeface="Montserrat SemiBold"/>
                <a:cs typeface="Montserrat SemiBold"/>
                <a:sym typeface="Montserrat SemiBold"/>
              </a:rPr>
              <a:t>If you were in charge of the company and</a:t>
            </a:r>
            <a:r>
              <a:rPr lang="en" sz="1700">
                <a:solidFill>
                  <a:schemeClr val="dk1"/>
                </a:solidFill>
                <a:highlight>
                  <a:srgbClr val="783F04"/>
                </a:highlight>
                <a:latin typeface="Montserrat SemiBold"/>
                <a:ea typeface="Montserrat SemiBold"/>
                <a:cs typeface="Montserrat SemiBold"/>
                <a:sym typeface="Montserrat SemiBold"/>
              </a:rPr>
              <a:t> this had happened today, what could</a:t>
            </a:r>
            <a:r>
              <a:rPr lang="en" sz="1700">
                <a:solidFill>
                  <a:schemeClr val="dk1"/>
                </a:solidFill>
                <a:highlight>
                  <a:srgbClr val="783F04"/>
                </a:highlight>
                <a:latin typeface="Montserrat SemiBold"/>
                <a:ea typeface="Montserrat SemiBold"/>
                <a:cs typeface="Montserrat SemiBold"/>
                <a:sym typeface="Montserrat SemiBold"/>
              </a:rPr>
              <a:t> you have done to try for an immediate comeback? </a:t>
            </a:r>
            <a:endParaRPr sz="1700">
              <a:solidFill>
                <a:schemeClr val="dk1"/>
              </a:solidFill>
              <a:highlight>
                <a:srgbClr val="783F04"/>
              </a:highlight>
              <a:latin typeface="Montserrat SemiBold"/>
              <a:ea typeface="Montserrat SemiBold"/>
              <a:cs typeface="Montserrat SemiBold"/>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19" name="Shape 219"/>
        <p:cNvGrpSpPr/>
        <p:nvPr/>
      </p:nvGrpSpPr>
      <p:grpSpPr>
        <a:xfrm>
          <a:off x="0" y="0"/>
          <a:ext cx="0" cy="0"/>
          <a:chOff x="0" y="0"/>
          <a:chExt cx="0" cy="0"/>
        </a:xfrm>
      </p:grpSpPr>
      <p:sp>
        <p:nvSpPr>
          <p:cNvPr id="220" name="Google Shape;220;p62"/>
          <p:cNvSpPr txBox="1"/>
          <p:nvPr/>
        </p:nvSpPr>
        <p:spPr>
          <a:xfrm>
            <a:off x="2863500" y="374350"/>
            <a:ext cx="34170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t/>
            </a:r>
            <a:endParaRPr sz="2400">
              <a:solidFill>
                <a:srgbClr val="FFFFFF"/>
              </a:solidFill>
              <a:highlight>
                <a:schemeClr val="lt1"/>
              </a:highlight>
              <a:latin typeface="Montserrat"/>
              <a:ea typeface="Montserrat"/>
              <a:cs typeface="Montserrat"/>
              <a:sym typeface="Montserrat"/>
            </a:endParaRPr>
          </a:p>
        </p:txBody>
      </p:sp>
      <p:sp>
        <p:nvSpPr>
          <p:cNvPr id="221" name="Google Shape;221;p62"/>
          <p:cNvSpPr txBox="1"/>
          <p:nvPr>
            <p:ph idx="4294967295" type="title"/>
          </p:nvPr>
        </p:nvSpPr>
        <p:spPr>
          <a:xfrm>
            <a:off x="524250" y="379050"/>
            <a:ext cx="8163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latin typeface="Luckiest Guy"/>
                <a:ea typeface="Luckiest Guy"/>
                <a:cs typeface="Luckiest Guy"/>
                <a:sym typeface="Luckiest Guy"/>
              </a:rPr>
              <a:t>Lesson overview 2/2:</a:t>
            </a:r>
            <a:r>
              <a:rPr lang="en" sz="2420">
                <a:solidFill>
                  <a:srgbClr val="FFFFFF"/>
                </a:solidFill>
              </a:rPr>
              <a:t> What does learning look like?</a:t>
            </a:r>
            <a:endParaRPr sz="2420">
              <a:solidFill>
                <a:srgbClr val="FFFFFF"/>
              </a:solidFill>
            </a:endParaRPr>
          </a:p>
        </p:txBody>
      </p:sp>
      <p:sp>
        <p:nvSpPr>
          <p:cNvPr id="222" name="Google Shape;222;p62"/>
          <p:cNvSpPr txBox="1"/>
          <p:nvPr/>
        </p:nvSpPr>
        <p:spPr>
          <a:xfrm>
            <a:off x="6217075" y="4720750"/>
            <a:ext cx="2927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9900"/>
                </a:solidFill>
                <a:latin typeface="Varela Round"/>
                <a:ea typeface="Varela Round"/>
                <a:cs typeface="Varela Round"/>
                <a:sym typeface="Varela Round"/>
              </a:rPr>
              <a:t>Understand the objectives</a:t>
            </a:r>
            <a:endParaRPr b="1" sz="1600">
              <a:solidFill>
                <a:srgbClr val="FF9900"/>
              </a:solidFill>
              <a:latin typeface="Varela Round"/>
              <a:ea typeface="Varela Round"/>
              <a:cs typeface="Varela Round"/>
              <a:sym typeface="Varela Round"/>
            </a:endParaRPr>
          </a:p>
        </p:txBody>
      </p:sp>
      <p:sp>
        <p:nvSpPr>
          <p:cNvPr id="223" name="Google Shape;223;p62"/>
          <p:cNvSpPr txBox="1"/>
          <p:nvPr>
            <p:ph idx="4294967295" type="title"/>
          </p:nvPr>
        </p:nvSpPr>
        <p:spPr>
          <a:xfrm>
            <a:off x="429000" y="1130825"/>
            <a:ext cx="4121700" cy="42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sz="1700">
                <a:solidFill>
                  <a:srgbClr val="FFFFFF"/>
                </a:solidFill>
                <a:latin typeface="Montserrat"/>
                <a:ea typeface="Montserrat"/>
                <a:cs typeface="Montserrat"/>
                <a:sym typeface="Montserrat"/>
              </a:rPr>
              <a:t>Goals</a:t>
            </a:r>
            <a:r>
              <a:rPr b="1" lang="en" sz="1700">
                <a:solidFill>
                  <a:srgbClr val="FFFFFF"/>
                </a:solidFill>
                <a:latin typeface="Montserrat"/>
                <a:ea typeface="Montserrat"/>
                <a:cs typeface="Montserrat"/>
                <a:sym typeface="Montserrat"/>
              </a:rPr>
              <a:t> of this lesson…</a:t>
            </a:r>
            <a:endParaRPr b="1" i="1" sz="1700">
              <a:solidFill>
                <a:srgbClr val="FFFFFF"/>
              </a:solidFill>
              <a:latin typeface="Montserrat"/>
              <a:ea typeface="Montserrat"/>
              <a:cs typeface="Montserrat"/>
              <a:sym typeface="Montserrat"/>
            </a:endParaRPr>
          </a:p>
        </p:txBody>
      </p:sp>
      <p:sp>
        <p:nvSpPr>
          <p:cNvPr id="224" name="Google Shape;224;p62"/>
          <p:cNvSpPr txBox="1"/>
          <p:nvPr>
            <p:ph idx="4294967295" type="body"/>
          </p:nvPr>
        </p:nvSpPr>
        <p:spPr>
          <a:xfrm>
            <a:off x="429000" y="1439825"/>
            <a:ext cx="8362800" cy="1080300"/>
          </a:xfrm>
          <a:prstGeom prst="rect">
            <a:avLst/>
          </a:prstGeom>
        </p:spPr>
        <p:txBody>
          <a:bodyPr anchorCtr="0" anchor="t" bIns="91425" lIns="91425" spcFirstLastPara="1" rIns="91425" wrap="square" tIns="91425">
            <a:normAutofit lnSpcReduction="10000"/>
          </a:bodyPr>
          <a:lstStyle/>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Understand unit fractions (also called fractional units) as numbers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Communicate understanding of unit fractions to others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Interpret and express unit fractions in writing and with models/shapes</a:t>
            </a:r>
            <a:endParaRPr sz="1500">
              <a:solidFill>
                <a:srgbClr val="FFFFFF"/>
              </a:solidFill>
              <a:latin typeface="Montserrat"/>
              <a:ea typeface="Montserrat"/>
              <a:cs typeface="Montserrat"/>
              <a:sym typeface="Montserrat"/>
            </a:endParaRPr>
          </a:p>
        </p:txBody>
      </p:sp>
      <p:sp>
        <p:nvSpPr>
          <p:cNvPr id="225" name="Google Shape;225;p62"/>
          <p:cNvSpPr txBox="1"/>
          <p:nvPr>
            <p:ph idx="4294967295" type="title"/>
          </p:nvPr>
        </p:nvSpPr>
        <p:spPr>
          <a:xfrm>
            <a:off x="429000" y="2731025"/>
            <a:ext cx="4121700" cy="42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sz="1500">
                <a:solidFill>
                  <a:srgbClr val="FFFFFF"/>
                </a:solidFill>
                <a:latin typeface="Montserrat"/>
                <a:ea typeface="Montserrat"/>
                <a:cs typeface="Montserrat"/>
                <a:sym typeface="Montserrat"/>
              </a:rPr>
              <a:t>Tasks</a:t>
            </a:r>
            <a:r>
              <a:rPr b="1" lang="en" sz="1500">
                <a:solidFill>
                  <a:srgbClr val="FFFFFF"/>
                </a:solidFill>
                <a:latin typeface="Montserrat"/>
                <a:ea typeface="Montserrat"/>
                <a:cs typeface="Montserrat"/>
                <a:sym typeface="Montserrat"/>
              </a:rPr>
              <a:t> of this lesson…</a:t>
            </a:r>
            <a:endParaRPr b="1" i="1" sz="1500">
              <a:solidFill>
                <a:srgbClr val="FFFFFF"/>
              </a:solidFill>
              <a:latin typeface="Montserrat"/>
              <a:ea typeface="Montserrat"/>
              <a:cs typeface="Montserrat"/>
              <a:sym typeface="Montserrat"/>
            </a:endParaRPr>
          </a:p>
        </p:txBody>
      </p:sp>
      <p:sp>
        <p:nvSpPr>
          <p:cNvPr id="226" name="Google Shape;226;p62"/>
          <p:cNvSpPr txBox="1"/>
          <p:nvPr>
            <p:ph idx="4294967295" type="body"/>
          </p:nvPr>
        </p:nvSpPr>
        <p:spPr>
          <a:xfrm>
            <a:off x="429000" y="3075125"/>
            <a:ext cx="8362800" cy="14589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Create, discuss, and label fraction models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Problem-solve in pairs, using knowledge of unit fractions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Use modeling and reasoning in a mock workplace situation</a:t>
            </a:r>
            <a:endParaRPr sz="15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230" name="Shape 230"/>
        <p:cNvGrpSpPr/>
        <p:nvPr/>
      </p:nvGrpSpPr>
      <p:grpSpPr>
        <a:xfrm>
          <a:off x="0" y="0"/>
          <a:ext cx="0" cy="0"/>
          <a:chOff x="0" y="0"/>
          <a:chExt cx="0" cy="0"/>
        </a:xfrm>
      </p:grpSpPr>
      <p:sp>
        <p:nvSpPr>
          <p:cNvPr id="231" name="Google Shape;231;p63">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he growing gap between rich and poor Americans is one of the U.S.’s biggest challenges, with the top 1% controlling more wealth now than at any time in the last 50 years. A recent survey found that over half the country thinks it’s a problem, though most people might not know exactly what wealth inequality looks like. Tony Dokoupil speaks to Americans to see if they know what their “share of the pie” looks like.&#10;&#10;Watch &quot;CBS This Morning&quot; HERE: http://bit.ly/1T88yAR&#10;Download the CBS News app on iOS HERE: https://apple.co/1tRNnUy&#10;Download the CBS News app on Android HERE: https://bit.ly/1IcphuX&#10;Like &quot;CBS This Morning&quot; on Facebook HERE: http://on.fb.me/1LhtdvI&#10;Follow &quot;CBS This Morning&quot; on Twitter HERE: http://bit.ly/1Xj5W3p&#10;Follow &quot;CBS This Morning&quot; on Instagram HERE: http://bit.ly/1Q7NGnY&#10;Get new episodes of shows you love across devices the next day, stream local news live, and watch full seasons of CBS fan favorites anytime, anywhere with CBS All Access. Try it free! http://bit.ly/1OQA29B &#10;Each weekday morning, &quot;CBS This Morning&quot; co-hosts Gayle King, Anthony Mason and Tony Dokoupil deliver two hours of original reporting, breaking news and top-level newsmaker interviews in an engaging and informative format that challenges the norm in network morning news programs. The broadcast has earned a prestigious Peabody Award, a Polk Award, four News &amp; Documentary Emmys, three Daytime Emmys and the 2017 Edward R. Murrow Award for Best Newscast. The broadcast was also honored with an Alfred I. duPont-Columbia Award as part of CBS News division-wide coverage of the shootings at Sandy Hook Elementary School in Newtown, Connecticut. Check local listings for &quot;CBS This Morning&quot; broadcast times." id="232" name="Google Shape;232;p63" title="Americans know wealth inequality is a problem, but what does it look like?">
            <a:hlinkClick r:id="rId4"/>
          </p:cNvPr>
          <p:cNvPicPr preferRelativeResize="0"/>
          <p:nvPr/>
        </p:nvPicPr>
        <p:blipFill>
          <a:blip r:embed="rId5">
            <a:alphaModFix/>
          </a:blip>
          <a:stretch>
            <a:fillRect/>
          </a:stretch>
        </p:blipFill>
        <p:spPr>
          <a:xfrm>
            <a:off x="355175" y="563425"/>
            <a:ext cx="5690450" cy="4267850"/>
          </a:xfrm>
          <a:prstGeom prst="rect">
            <a:avLst/>
          </a:prstGeom>
          <a:noFill/>
          <a:ln>
            <a:noFill/>
          </a:ln>
        </p:spPr>
      </p:pic>
      <p:sp>
        <p:nvSpPr>
          <p:cNvPr id="233" name="Google Shape;233;p63"/>
          <p:cNvSpPr txBox="1"/>
          <p:nvPr>
            <p:ph idx="4294967295" type="title"/>
          </p:nvPr>
        </p:nvSpPr>
        <p:spPr>
          <a:xfrm>
            <a:off x="176550" y="74250"/>
            <a:ext cx="87909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latin typeface="Luckiest Guy"/>
                <a:ea typeface="Luckiest Guy"/>
                <a:cs typeface="Luckiest Guy"/>
                <a:sym typeface="Luckiest Guy"/>
              </a:rPr>
              <a:t>Intro</a:t>
            </a:r>
            <a:r>
              <a:rPr lang="en" sz="2500"/>
              <a:t>: “A share of the pie” challenge</a:t>
            </a:r>
            <a:endParaRPr sz="2500"/>
          </a:p>
        </p:txBody>
      </p:sp>
      <p:pic>
        <p:nvPicPr>
          <p:cNvPr id="234" name="Google Shape;234;p63"/>
          <p:cNvPicPr preferRelativeResize="0"/>
          <p:nvPr/>
        </p:nvPicPr>
        <p:blipFill>
          <a:blip r:embed="rId6">
            <a:alphaModFix/>
          </a:blip>
          <a:stretch>
            <a:fillRect/>
          </a:stretch>
        </p:blipFill>
        <p:spPr>
          <a:xfrm>
            <a:off x="6488250" y="1251152"/>
            <a:ext cx="2350951" cy="235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38" name="Shape 238"/>
        <p:cNvGrpSpPr/>
        <p:nvPr/>
      </p:nvGrpSpPr>
      <p:grpSpPr>
        <a:xfrm>
          <a:off x="0" y="0"/>
          <a:ext cx="0" cy="0"/>
          <a:chOff x="0" y="0"/>
          <a:chExt cx="0" cy="0"/>
        </a:xfrm>
      </p:grpSpPr>
      <p:sp>
        <p:nvSpPr>
          <p:cNvPr id="239" name="Google Shape;239;p64"/>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240" name="Google Shape;240;p64"/>
          <p:cNvSpPr txBox="1"/>
          <p:nvPr/>
        </p:nvSpPr>
        <p:spPr>
          <a:xfrm>
            <a:off x="974700" y="2728725"/>
            <a:ext cx="7194600" cy="1293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Units are the </a:t>
            </a:r>
            <a:r>
              <a:rPr lang="en" sz="1800">
                <a:highlight>
                  <a:srgbClr val="FFFFFF"/>
                </a:highlight>
                <a:latin typeface="Montserrat"/>
                <a:ea typeface="Montserrat"/>
                <a:cs typeface="Montserrat"/>
                <a:sym typeface="Montserrat"/>
              </a:rPr>
              <a:t>______</a:t>
            </a:r>
            <a:r>
              <a:rPr lang="en" sz="1800">
                <a:solidFill>
                  <a:schemeClr val="dk1"/>
                </a:solidFill>
                <a:latin typeface="Montserrat"/>
                <a:ea typeface="Montserrat"/>
                <a:cs typeface="Montserrat"/>
                <a:sym typeface="Montserrat"/>
              </a:rPr>
              <a:t> (blocks, place value)</a:t>
            </a:r>
            <a:endParaRPr sz="1800">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Units are a </a:t>
            </a:r>
            <a:r>
              <a:rPr lang="en" sz="1800">
                <a:highlight>
                  <a:srgbClr val="FFFFFF"/>
                </a:highlight>
                <a:latin typeface="Montserrat"/>
                <a:ea typeface="Montserrat"/>
                <a:cs typeface="Montserrat"/>
                <a:sym typeface="Montserrat"/>
              </a:rPr>
              <a:t>___________</a:t>
            </a:r>
            <a:r>
              <a:rPr lang="en" sz="1800">
                <a:solidFill>
                  <a:schemeClr val="dk1"/>
                </a:solidFill>
                <a:latin typeface="Montserrat"/>
                <a:ea typeface="Montserrat"/>
                <a:cs typeface="Montserrat"/>
                <a:sym typeface="Montserrat"/>
              </a:rPr>
              <a:t> for measuring or quantifying</a:t>
            </a:r>
            <a:endParaRPr sz="1800">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They can be added together to make up bigger amounts</a:t>
            </a:r>
            <a:endParaRPr sz="1800">
              <a:solidFill>
                <a:schemeClr val="dk1"/>
              </a:solidFill>
              <a:latin typeface="Montserrat"/>
              <a:ea typeface="Montserrat"/>
              <a:cs typeface="Montserrat"/>
              <a:sym typeface="Montserrat"/>
            </a:endParaRPr>
          </a:p>
        </p:txBody>
      </p:sp>
      <p:sp>
        <p:nvSpPr>
          <p:cNvPr id="241" name="Google Shape;241;p64"/>
          <p:cNvSpPr txBox="1"/>
          <p:nvPr/>
        </p:nvSpPr>
        <p:spPr>
          <a:xfrm>
            <a:off x="454350" y="1059825"/>
            <a:ext cx="8235300" cy="1377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highlight>
                  <a:srgbClr val="FFFFFF"/>
                </a:highlight>
                <a:latin typeface="Montserrat"/>
                <a:ea typeface="Montserrat"/>
                <a:cs typeface="Montserrat"/>
                <a:sym typeface="Montserrat"/>
              </a:rPr>
              <a:t>______</a:t>
            </a:r>
            <a:r>
              <a:rPr lang="en" sz="2000">
                <a:solidFill>
                  <a:schemeClr val="dk1"/>
                </a:solidFill>
                <a:latin typeface="Montserrat"/>
                <a:ea typeface="Montserrat"/>
                <a:cs typeface="Montserrat"/>
                <a:sym typeface="Montserrat"/>
              </a:rPr>
              <a:t> - </a:t>
            </a:r>
            <a:r>
              <a:rPr lang="en" sz="1900">
                <a:solidFill>
                  <a:schemeClr val="dk1"/>
                </a:solidFill>
                <a:latin typeface="Montserrat"/>
                <a:ea typeface="Montserrat"/>
                <a:cs typeface="Montserrat"/>
                <a:sym typeface="Montserrat"/>
              </a:rPr>
              <a:t>a standard amount in which quantities or values can be counted; also another name for one (For example, in a place value chart, the units place may instead be called the ones place.)</a:t>
            </a:r>
            <a:endParaRPr sz="19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45" name="Shape 245"/>
        <p:cNvGrpSpPr/>
        <p:nvPr/>
      </p:nvGrpSpPr>
      <p:grpSpPr>
        <a:xfrm>
          <a:off x="0" y="0"/>
          <a:ext cx="0" cy="0"/>
          <a:chOff x="0" y="0"/>
          <a:chExt cx="0" cy="0"/>
        </a:xfrm>
      </p:grpSpPr>
      <p:pic>
        <p:nvPicPr>
          <p:cNvPr descr="One bag of apples, one apple, one slice of apple -- which of these is one unit?  Explore the basic unit of math (explained by a trip to the grocery store!) and discover the many meanings of one.&#10;&#10;Lesson by Christopher Danielson, animation by TED-Ed.&#10;&#10;View the full lesson: http://ed.ted.com/lessons/one-is-one-or-is-it" id="246" name="Google Shape;246;p65" title="One is one ... or is it?">
            <a:hlinkClick r:id="rId3"/>
          </p:cNvPr>
          <p:cNvPicPr preferRelativeResize="0"/>
          <p:nvPr/>
        </p:nvPicPr>
        <p:blipFill>
          <a:blip r:embed="rId4">
            <a:alphaModFix/>
          </a:blip>
          <a:stretch>
            <a:fillRect/>
          </a:stretch>
        </p:blipFill>
        <p:spPr>
          <a:xfrm>
            <a:off x="3276475" y="600025"/>
            <a:ext cx="5257925" cy="3943450"/>
          </a:xfrm>
          <a:prstGeom prst="rect">
            <a:avLst/>
          </a:prstGeom>
          <a:noFill/>
          <a:ln>
            <a:noFill/>
          </a:ln>
        </p:spPr>
      </p:pic>
      <p:sp>
        <p:nvSpPr>
          <p:cNvPr id="247" name="Google Shape;247;p65"/>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pic>
        <p:nvPicPr>
          <p:cNvPr id="248" name="Google Shape;248;p65"/>
          <p:cNvPicPr preferRelativeResize="0"/>
          <p:nvPr/>
        </p:nvPicPr>
        <p:blipFill>
          <a:blip r:embed="rId5">
            <a:alphaModFix/>
          </a:blip>
          <a:stretch>
            <a:fillRect/>
          </a:stretch>
        </p:blipFill>
        <p:spPr>
          <a:xfrm>
            <a:off x="609600" y="1495412"/>
            <a:ext cx="2152676" cy="21526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inbow">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ainbow">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