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</p:sldIdLst>
  <p:sldSz cy="10058400" cx="7543800"/>
  <p:notesSz cx="6858000" cy="9144000"/>
  <p:embeddedFontLst>
    <p:embeddedFont>
      <p:font typeface="Lato"/>
      <p:regular r:id="rId25"/>
      <p:bold r:id="rId26"/>
      <p:italic r:id="rId27"/>
      <p:boldItalic r:id="rId28"/>
    </p:embeddedFont>
    <p:embeddedFont>
      <p:font typeface="Montserrat"/>
      <p:regular r:id="rId29"/>
      <p:bold r:id="rId30"/>
      <p:italic r:id="rId31"/>
      <p:boldItalic r:id="rId32"/>
    </p:embeddedFont>
    <p:embeddedFont>
      <p:font typeface="Montserrat Medium"/>
      <p:regular r:id="rId33"/>
      <p:bold r:id="rId34"/>
      <p:italic r:id="rId35"/>
      <p:boldItalic r:id="rId36"/>
    </p:embeddedFont>
    <p:embeddedFont>
      <p:font typeface="Righteous"/>
      <p:regular r:id="rId37"/>
    </p:embeddedFont>
    <p:embeddedFont>
      <p:font typeface="Graduate"/>
      <p:regular r:id="rId38"/>
    </p:embeddedFont>
    <p:embeddedFont>
      <p:font typeface="Century Gothic"/>
      <p:regular r:id="rId39"/>
      <p:bold r:id="rId40"/>
      <p:italic r:id="rId41"/>
      <p:boldItalic r:id="rId4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DE8F2BF2-25EA-464F-9AEA-448D49FB520D}">
  <a:tblStyle styleId="{DE8F2BF2-25EA-464F-9AEA-448D49FB520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CenturyGothic-bold.fntdata"/><Relationship Id="rId20" Type="http://schemas.openxmlformats.org/officeDocument/2006/relationships/slide" Target="slides/slide15.xml"/><Relationship Id="rId42" Type="http://schemas.openxmlformats.org/officeDocument/2006/relationships/font" Target="fonts/CenturyGothic-boldItalic.fntdata"/><Relationship Id="rId41" Type="http://schemas.openxmlformats.org/officeDocument/2006/relationships/font" Target="fonts/CenturyGothic-italic.fntdata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Lato-bold.fntdata"/><Relationship Id="rId25" Type="http://schemas.openxmlformats.org/officeDocument/2006/relationships/font" Target="fonts/Lato-regular.fntdata"/><Relationship Id="rId28" Type="http://schemas.openxmlformats.org/officeDocument/2006/relationships/font" Target="fonts/Lato-boldItalic.fntdata"/><Relationship Id="rId27" Type="http://schemas.openxmlformats.org/officeDocument/2006/relationships/font" Target="fonts/Lato-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-italic.fntdata"/><Relationship Id="rId30" Type="http://schemas.openxmlformats.org/officeDocument/2006/relationships/font" Target="fonts/Montserrat-bold.fntdata"/><Relationship Id="rId11" Type="http://schemas.openxmlformats.org/officeDocument/2006/relationships/slide" Target="slides/slide6.xml"/><Relationship Id="rId33" Type="http://schemas.openxmlformats.org/officeDocument/2006/relationships/font" Target="fonts/MontserratMedium-regular.fntdata"/><Relationship Id="rId10" Type="http://schemas.openxmlformats.org/officeDocument/2006/relationships/slide" Target="slides/slide5.xml"/><Relationship Id="rId32" Type="http://schemas.openxmlformats.org/officeDocument/2006/relationships/font" Target="fonts/Montserrat-boldItalic.fntdata"/><Relationship Id="rId13" Type="http://schemas.openxmlformats.org/officeDocument/2006/relationships/slide" Target="slides/slide8.xml"/><Relationship Id="rId35" Type="http://schemas.openxmlformats.org/officeDocument/2006/relationships/font" Target="fonts/MontserratMedium-italic.fntdata"/><Relationship Id="rId12" Type="http://schemas.openxmlformats.org/officeDocument/2006/relationships/slide" Target="slides/slide7.xml"/><Relationship Id="rId34" Type="http://schemas.openxmlformats.org/officeDocument/2006/relationships/font" Target="fonts/MontserratMedium-bold.fntdata"/><Relationship Id="rId15" Type="http://schemas.openxmlformats.org/officeDocument/2006/relationships/slide" Target="slides/slide10.xml"/><Relationship Id="rId37" Type="http://schemas.openxmlformats.org/officeDocument/2006/relationships/font" Target="fonts/Righteous-regular.fntdata"/><Relationship Id="rId14" Type="http://schemas.openxmlformats.org/officeDocument/2006/relationships/slide" Target="slides/slide9.xml"/><Relationship Id="rId36" Type="http://schemas.openxmlformats.org/officeDocument/2006/relationships/font" Target="fonts/MontserratMedium-boldItalic.fntdata"/><Relationship Id="rId17" Type="http://schemas.openxmlformats.org/officeDocument/2006/relationships/slide" Target="slides/slide12.xml"/><Relationship Id="rId39" Type="http://schemas.openxmlformats.org/officeDocument/2006/relationships/font" Target="fonts/CenturyGothic-regular.fntdata"/><Relationship Id="rId16" Type="http://schemas.openxmlformats.org/officeDocument/2006/relationships/slide" Target="slides/slide11.xml"/><Relationship Id="rId38" Type="http://schemas.openxmlformats.org/officeDocument/2006/relationships/font" Target="fonts/Graduate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50b0fee668_0_220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50b0fee668_0_2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g15b9a299cad_0_6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6" name="Google Shape;156;g15b9a299cad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1.1b</a:t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g15b9a299cad_0_19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1" name="Google Shape;171;g15b9a299cad_0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1.1c</a:t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15b9a299cad_0_32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15b9a299cad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2.1d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9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g15b9a299cad_0_45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1" name="Google Shape;201;g15b9a299cad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1.1e</a:t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g15b9a299cad_0_74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6" name="Google Shape;216;g15b9a299cad_0_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573e908860_0_15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573e908860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1.2b</a:t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g1573e908860_0_63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5" name="Google Shape;225;g1573e908860_0_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g14643a53ef4_0_0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2" name="Google Shape;232;g14643a53ef4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g153aa71d76a_0_83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8" name="Google Shape;238;g153aa71d76a_0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g15b9a299cad_0_100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4" name="Google Shape;244;g15b9a299cad_0_10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6" name="Google Shape;6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11bbb5e7bcc_8_3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11bbb5e7bcc_8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latin typeface="Century Gothic"/>
                <a:ea typeface="Century Gothic"/>
                <a:cs typeface="Century Gothic"/>
                <a:sym typeface="Century Gothic"/>
              </a:rPr>
              <a:t>STANDARDS</a:t>
            </a:r>
            <a:endParaRPr b="1" sz="1000" u="sng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Century Gothic"/>
                <a:ea typeface="Century Gothic"/>
                <a:cs typeface="Century Gothic"/>
                <a:sym typeface="Century Gothic"/>
              </a:rPr>
              <a:t>4.R.CI.1</a:t>
            </a: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 Determine a theme or central idea of a text and how it is conveyed through particular details and over the course of the text, including its relationship to supporting ideas; provide an objective summary of the text.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a. Clarify understanding of non-fictional passages by creating outlines, graphic organizers, logical notes, summaries, or reports.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Century Gothic"/>
                <a:ea typeface="Century Gothic"/>
                <a:cs typeface="Century Gothic"/>
                <a:sym typeface="Century Gothic"/>
              </a:rPr>
              <a:t>4.R.CI.9</a:t>
            </a: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 Integrate information presented in different media or formats (e.g., visually, quantitatively) as well as in words to develop a coherent understanding of a topic or issue.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Century Gothic"/>
                <a:ea typeface="Century Gothic"/>
                <a:cs typeface="Century Gothic"/>
                <a:sym typeface="Century Gothic"/>
              </a:rPr>
              <a:t>4.W.VU.2</a:t>
            </a: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 Acquire and use accurately grade-appropriate general academic and domain-specific words and phrases; gather vocabulary knowledge when considering a word or phrase important to comprehension or expression.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Century Gothic"/>
                <a:ea typeface="Century Gothic"/>
                <a:cs typeface="Century Gothic"/>
                <a:sym typeface="Century Gothic"/>
              </a:rPr>
              <a:t>4.S.CC.1</a:t>
            </a: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 Engage effectively in a range of collaborative discussions (one-on-one, in groups, and teacher-led) with diverse partners on topics, texts, and issues appropriate to skill level, building on others’ ideas and expressing their own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clearly.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f. Review the key ideas expressed and demonstrate understanding of multiple perspectives through reflection and paraphrasing.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g. Acknowledge new information expressed by others and, when warranted, modify their own views.</a:t>
            </a:r>
            <a:endParaRPr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Century Gothic"/>
                <a:ea typeface="Century Gothic"/>
                <a:cs typeface="Century Gothic"/>
                <a:sym typeface="Century Gothic"/>
              </a:rPr>
              <a:t>4.S.PK.3</a:t>
            </a:r>
            <a:r>
              <a:rPr lang="en" sz="1000">
                <a:latin typeface="Century Gothic"/>
                <a:ea typeface="Century Gothic"/>
                <a:cs typeface="Century Gothic"/>
                <a:sym typeface="Century Gothic"/>
              </a:rPr>
              <a:t> Present formal and informal speeches including discussion, information requests, interpretation, and persuasion.</a:t>
            </a:r>
            <a:endParaRPr b="1" sz="1000"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153aa71d76a_0_0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153aa71d76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1573e908860_0_0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1573e90886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153aa71d76a_0_50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153aa71d76a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153aa71d76a_0_61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153aa71d76a_0_6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153aa71d76a_0_72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153aa71d76a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50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g15b9139d20f_0_0:notes"/>
          <p:cNvSpPr/>
          <p:nvPr>
            <p:ph idx="2" type="sldImg"/>
          </p:nvPr>
        </p:nvSpPr>
        <p:spPr>
          <a:xfrm>
            <a:off x="2143447" y="685800"/>
            <a:ext cx="25716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1" name="Google Shape;141;g15b9139d20f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1.1a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257159" y="1456058"/>
            <a:ext cx="7029600" cy="40140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257153" y="5542289"/>
            <a:ext cx="7029600" cy="1550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257153" y="2163089"/>
            <a:ext cx="7029600" cy="3839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257153" y="6164351"/>
            <a:ext cx="7029600" cy="2543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257153" y="4206107"/>
            <a:ext cx="7029600" cy="164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257153" y="870271"/>
            <a:ext cx="7029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257153" y="2253729"/>
            <a:ext cx="70296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257153" y="870271"/>
            <a:ext cx="7029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257153" y="2253729"/>
            <a:ext cx="32997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3986730" y="2253729"/>
            <a:ext cx="3299700" cy="668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257153" y="870271"/>
            <a:ext cx="7029600" cy="1119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257152" y="1086507"/>
            <a:ext cx="2316600" cy="1477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257152" y="2717440"/>
            <a:ext cx="2316600" cy="621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04456" y="880293"/>
            <a:ext cx="5253600" cy="799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3771900" y="-244"/>
            <a:ext cx="3771900" cy="100584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19038" y="2411542"/>
            <a:ext cx="3337200" cy="2898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19038" y="5481569"/>
            <a:ext cx="3337200" cy="2415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075088" y="1415969"/>
            <a:ext cx="3165600" cy="7226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257153" y="8273124"/>
            <a:ext cx="4949100" cy="11832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257153" y="870271"/>
            <a:ext cx="7029600" cy="111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257153" y="2253729"/>
            <a:ext cx="7029600" cy="6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6989778" y="9119180"/>
            <a:ext cx="453000" cy="7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5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1" Type="http://schemas.openxmlformats.org/officeDocument/2006/relationships/slide" Target="/ppt/slides/slide16.xml"/><Relationship Id="rId10" Type="http://schemas.openxmlformats.org/officeDocument/2006/relationships/slide" Target="/ppt/slides/slide15.xml"/><Relationship Id="rId13" Type="http://schemas.openxmlformats.org/officeDocument/2006/relationships/slide" Target="/ppt/slides/slide18.xml"/><Relationship Id="rId12" Type="http://schemas.openxmlformats.org/officeDocument/2006/relationships/slide" Target="/ppt/slides/slide17.xml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slide" Target="/ppt/slides/slide4.xml"/><Relationship Id="rId4" Type="http://schemas.openxmlformats.org/officeDocument/2006/relationships/slide" Target="/ppt/slides/slide5.xml"/><Relationship Id="rId9" Type="http://schemas.openxmlformats.org/officeDocument/2006/relationships/slide" Target="/ppt/slides/slide14.xml"/><Relationship Id="rId5" Type="http://schemas.openxmlformats.org/officeDocument/2006/relationships/slide" Target="/ppt/slides/slide6.xml"/><Relationship Id="rId6" Type="http://schemas.openxmlformats.org/officeDocument/2006/relationships/slide" Target="/ppt/slides/slide7.xml"/><Relationship Id="rId7" Type="http://schemas.openxmlformats.org/officeDocument/2006/relationships/slide" Target="/ppt/slides/slide8.xml"/><Relationship Id="rId8" Type="http://schemas.openxmlformats.org/officeDocument/2006/relationships/slide" Target="/ppt/slides/slide9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63731" y="59257"/>
            <a:ext cx="7416300" cy="9939900"/>
          </a:xfrm>
          <a:prstGeom prst="rect">
            <a:avLst/>
          </a:prstGeom>
          <a:noFill/>
          <a:ln cap="flat" cmpd="sng" w="76200">
            <a:solidFill>
              <a:srgbClr val="8B6B0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203723" y="716839"/>
            <a:ext cx="6979191" cy="3298278"/>
          </a:xfrm>
          <a:prstGeom prst="flowChartPunchedTape">
            <a:avLst/>
          </a:prstGeom>
          <a:solidFill>
            <a:srgbClr val="B7B7B7"/>
          </a:solidFill>
          <a:ln cap="flat" cmpd="sng" w="38100">
            <a:solidFill>
              <a:srgbClr val="0B5394"/>
            </a:solidFill>
            <a:prstDash val="solid"/>
            <a:round/>
            <a:headEnd len="sm" w="sm" type="none"/>
            <a:tailEnd len="sm" w="sm" type="none"/>
          </a:ln>
          <a:effectLst>
            <a:outerShdw blurRad="128588" rotWithShape="0" algn="bl" dir="3480000" dist="123825">
              <a:srgbClr val="0B5394">
                <a:alpha val="3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282305" y="737152"/>
            <a:ext cx="6979191" cy="3298278"/>
          </a:xfrm>
          <a:prstGeom prst="flowChartPunchedTape">
            <a:avLst/>
          </a:prstGeom>
          <a:solidFill>
            <a:srgbClr val="D6DBE6"/>
          </a:solidFill>
          <a:ln cap="flat" cmpd="sng" w="38100">
            <a:solidFill>
              <a:srgbClr val="0B5394"/>
            </a:solidFill>
            <a:prstDash val="lgDash"/>
            <a:round/>
            <a:headEnd len="sm" w="sm" type="none"/>
            <a:tailEnd len="sm" w="sm" type="none"/>
          </a:ln>
          <a:effectLst>
            <a:outerShdw blurRad="128588" rotWithShape="0" algn="bl" dir="3480000" dist="123825">
              <a:srgbClr val="0B5394">
                <a:alpha val="3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3"/>
          <p:cNvSpPr txBox="1"/>
          <p:nvPr>
            <p:ph type="ctrTitle"/>
          </p:nvPr>
        </p:nvSpPr>
        <p:spPr>
          <a:xfrm rot="-621098">
            <a:off x="1167603" y="1150039"/>
            <a:ext cx="5519539" cy="2119596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6300">
                <a:solidFill>
                  <a:srgbClr val="C9DAF8"/>
                </a:solidFill>
                <a:latin typeface="Graduate"/>
                <a:ea typeface="Graduate"/>
                <a:cs typeface="Graduate"/>
                <a:sym typeface="Graduate"/>
              </a:rPr>
              <a:t>Set for Success</a:t>
            </a:r>
            <a:endParaRPr i="1" sz="6300">
              <a:solidFill>
                <a:srgbClr val="C9DAF8"/>
              </a:solidFill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58" name="Google Shape;58;p13"/>
          <p:cNvSpPr txBox="1"/>
          <p:nvPr>
            <p:ph type="ctrTitle"/>
          </p:nvPr>
        </p:nvSpPr>
        <p:spPr>
          <a:xfrm rot="-806355">
            <a:off x="273299" y="1344078"/>
            <a:ext cx="6676010" cy="2501055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6600">
                <a:solidFill>
                  <a:srgbClr val="3C78D8"/>
                </a:solidFill>
                <a:latin typeface="Graduate"/>
                <a:ea typeface="Graduate"/>
                <a:cs typeface="Graduate"/>
                <a:sym typeface="Graduate"/>
              </a:rPr>
              <a:t>Set for Success</a:t>
            </a:r>
            <a:endParaRPr i="1" sz="6600">
              <a:solidFill>
                <a:srgbClr val="3C78D8"/>
              </a:solidFill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59" name="Google Shape;59;p13"/>
          <p:cNvSpPr txBox="1"/>
          <p:nvPr>
            <p:ph type="ctrTitle"/>
          </p:nvPr>
        </p:nvSpPr>
        <p:spPr>
          <a:xfrm rot="-743095">
            <a:off x="-31137" y="1317527"/>
            <a:ext cx="6983925" cy="1244583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6500">
                <a:solidFill>
                  <a:srgbClr val="073763"/>
                </a:solidFill>
                <a:latin typeface="Graduate"/>
                <a:ea typeface="Graduate"/>
                <a:cs typeface="Graduate"/>
                <a:sym typeface="Graduate"/>
              </a:rPr>
              <a:t>Set for Success</a:t>
            </a:r>
            <a:endParaRPr i="1" sz="6500">
              <a:solidFill>
                <a:srgbClr val="073763"/>
              </a:solidFill>
              <a:latin typeface="Graduate"/>
              <a:ea typeface="Graduate"/>
              <a:cs typeface="Graduate"/>
              <a:sym typeface="Graduate"/>
            </a:endParaRPr>
          </a:p>
        </p:txBody>
      </p:sp>
      <p:pic>
        <p:nvPicPr>
          <p:cNvPr id="60" name="Google Shape;60;p13"/>
          <p:cNvPicPr preferRelativeResize="0"/>
          <p:nvPr/>
        </p:nvPicPr>
        <p:blipFill rotWithShape="1">
          <a:blip r:embed="rId3">
            <a:alphaModFix/>
          </a:blip>
          <a:srcRect b="14004" l="22656" r="22524" t="13468"/>
          <a:stretch/>
        </p:blipFill>
        <p:spPr>
          <a:xfrm>
            <a:off x="1768078" y="4591878"/>
            <a:ext cx="4135340" cy="5074755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4">
            <a:alphaModFix amt="69000"/>
          </a:blip>
          <a:stretch>
            <a:fillRect/>
          </a:stretch>
        </p:blipFill>
        <p:spPr>
          <a:xfrm flipH="1" rot="-514854">
            <a:off x="574099" y="2624499"/>
            <a:ext cx="1117775" cy="1117775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 txBox="1"/>
          <p:nvPr>
            <p:ph idx="1" type="subTitle"/>
          </p:nvPr>
        </p:nvSpPr>
        <p:spPr>
          <a:xfrm>
            <a:off x="2946797" y="8627993"/>
            <a:ext cx="1738800" cy="592200"/>
          </a:xfrm>
          <a:prstGeom prst="rect">
            <a:avLst/>
          </a:prstGeom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300">
                <a:solidFill>
                  <a:srgbClr val="8B6B09"/>
                </a:solidFill>
                <a:latin typeface="Graduate"/>
                <a:ea typeface="Graduate"/>
                <a:cs typeface="Graduate"/>
                <a:sym typeface="Graduate"/>
              </a:rPr>
              <a:t>LESSONS IN GOAL-SETTING</a:t>
            </a:r>
            <a:endParaRPr b="1" sz="1300">
              <a:solidFill>
                <a:srgbClr val="8B6B09"/>
              </a:solidFill>
              <a:latin typeface="Graduate"/>
              <a:ea typeface="Graduate"/>
              <a:cs typeface="Graduate"/>
              <a:sym typeface="Graduate"/>
            </a:endParaRPr>
          </a:p>
        </p:txBody>
      </p:sp>
      <p:pic>
        <p:nvPicPr>
          <p:cNvPr id="63" name="Google Shape;63;p13"/>
          <p:cNvPicPr preferRelativeResize="0"/>
          <p:nvPr/>
        </p:nvPicPr>
        <p:blipFill>
          <a:blip r:embed="rId5">
            <a:alphaModFix amt="69000"/>
          </a:blip>
          <a:stretch>
            <a:fillRect/>
          </a:stretch>
        </p:blipFill>
        <p:spPr>
          <a:xfrm rot="-149781">
            <a:off x="5927250" y="1031599"/>
            <a:ext cx="1117775" cy="1117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7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22"/>
          <p:cNvSpPr/>
          <p:nvPr/>
        </p:nvSpPr>
        <p:spPr>
          <a:xfrm>
            <a:off x="35700" y="81300"/>
            <a:ext cx="7472400" cy="9895800"/>
          </a:xfrm>
          <a:prstGeom prst="rect">
            <a:avLst/>
          </a:prstGeom>
          <a:noFill/>
          <a:ln cap="flat" cmpd="sng" w="28575">
            <a:solidFill>
              <a:srgbClr val="8B6B0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59" name="Google Shape;159;p22"/>
          <p:cNvCxnSpPr/>
          <p:nvPr/>
        </p:nvCxnSpPr>
        <p:spPr>
          <a:xfrm rot="10800000">
            <a:off x="35700" y="5029200"/>
            <a:ext cx="7472400" cy="0"/>
          </a:xfrm>
          <a:prstGeom prst="straightConnector1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60" name="Google Shape;160;p22"/>
          <p:cNvCxnSpPr>
            <a:stCxn id="158" idx="0"/>
            <a:endCxn id="158" idx="2"/>
          </p:cNvCxnSpPr>
          <p:nvPr/>
        </p:nvCxnSpPr>
        <p:spPr>
          <a:xfrm>
            <a:off x="3771900" y="81300"/>
            <a:ext cx="0" cy="9895800"/>
          </a:xfrm>
          <a:prstGeom prst="straightConnector1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61" name="Google Shape;161;p22"/>
          <p:cNvSpPr/>
          <p:nvPr/>
        </p:nvSpPr>
        <p:spPr>
          <a:xfrm>
            <a:off x="2766000" y="4704000"/>
            <a:ext cx="2011800" cy="650400"/>
          </a:xfrm>
          <a:prstGeom prst="ellipse">
            <a:avLst/>
          </a:prstGeom>
          <a:solidFill>
            <a:srgbClr val="5D9ED8"/>
          </a:solidFill>
          <a:ln cap="flat" cmpd="sng" w="38100">
            <a:solidFill>
              <a:srgbClr val="8B6B0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2" name="Google Shape;162;p22"/>
          <p:cNvSpPr txBox="1"/>
          <p:nvPr/>
        </p:nvSpPr>
        <p:spPr>
          <a:xfrm>
            <a:off x="2950050" y="4806000"/>
            <a:ext cx="1643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Graduate"/>
                <a:ea typeface="Graduate"/>
                <a:cs typeface="Graduate"/>
                <a:sym typeface="Graduate"/>
              </a:rPr>
              <a:t>MEASURABLE</a:t>
            </a:r>
            <a:endParaRPr b="1" sz="1600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63" name="Google Shape;163;p22"/>
          <p:cNvSpPr txBox="1"/>
          <p:nvPr/>
        </p:nvSpPr>
        <p:spPr>
          <a:xfrm>
            <a:off x="4324350" y="5461000"/>
            <a:ext cx="2924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HOW DOES IT LOOK? </a:t>
            </a:r>
            <a:r>
              <a:rPr i="1" lang="en">
                <a:latin typeface="Graduate"/>
                <a:ea typeface="Graduate"/>
                <a:cs typeface="Graduate"/>
                <a:sym typeface="Graduate"/>
              </a:rPr>
              <a:t>(EXAMPLES)</a:t>
            </a:r>
            <a:endParaRPr i="1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64" name="Google Shape;164;p22"/>
          <p:cNvSpPr txBox="1"/>
          <p:nvPr/>
        </p:nvSpPr>
        <p:spPr>
          <a:xfrm>
            <a:off x="120600" y="5461000"/>
            <a:ext cx="3365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RELATED VOCAB TERMS: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65" name="Google Shape;165;p22"/>
          <p:cNvSpPr txBox="1"/>
          <p:nvPr/>
        </p:nvSpPr>
        <p:spPr>
          <a:xfrm>
            <a:off x="436500" y="2672438"/>
            <a:ext cx="2479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WHAT IT ISN’T….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66" name="Google Shape;166;p22"/>
          <p:cNvSpPr txBox="1"/>
          <p:nvPr/>
        </p:nvSpPr>
        <p:spPr>
          <a:xfrm>
            <a:off x="436500" y="315675"/>
            <a:ext cx="2479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WHAT IT IS….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67" name="Google Shape;167;p22"/>
          <p:cNvSpPr txBox="1"/>
          <p:nvPr/>
        </p:nvSpPr>
        <p:spPr>
          <a:xfrm>
            <a:off x="4105275" y="315675"/>
            <a:ext cx="3002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WHY IS IT NECESSARY?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68" name="Google Shape;168;p22"/>
          <p:cNvSpPr txBox="1"/>
          <p:nvPr/>
        </p:nvSpPr>
        <p:spPr>
          <a:xfrm>
            <a:off x="35695" y="9687896"/>
            <a:ext cx="30747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1.1b</a:t>
            </a:r>
            <a:endParaRPr sz="11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23"/>
          <p:cNvSpPr/>
          <p:nvPr/>
        </p:nvSpPr>
        <p:spPr>
          <a:xfrm>
            <a:off x="35700" y="81300"/>
            <a:ext cx="7472400" cy="9895800"/>
          </a:xfrm>
          <a:prstGeom prst="rect">
            <a:avLst/>
          </a:prstGeom>
          <a:noFill/>
          <a:ln cap="flat" cmpd="sng" w="28575">
            <a:solidFill>
              <a:srgbClr val="8B6B0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74" name="Google Shape;174;p23"/>
          <p:cNvCxnSpPr/>
          <p:nvPr/>
        </p:nvCxnSpPr>
        <p:spPr>
          <a:xfrm rot="10800000">
            <a:off x="35700" y="5029200"/>
            <a:ext cx="7472400" cy="0"/>
          </a:xfrm>
          <a:prstGeom prst="straightConnector1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75" name="Google Shape;175;p23"/>
          <p:cNvCxnSpPr>
            <a:stCxn id="173" idx="0"/>
            <a:endCxn id="173" idx="2"/>
          </p:cNvCxnSpPr>
          <p:nvPr/>
        </p:nvCxnSpPr>
        <p:spPr>
          <a:xfrm>
            <a:off x="3771900" y="81300"/>
            <a:ext cx="0" cy="9895800"/>
          </a:xfrm>
          <a:prstGeom prst="straightConnector1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76" name="Google Shape;176;p23"/>
          <p:cNvSpPr/>
          <p:nvPr/>
        </p:nvSpPr>
        <p:spPr>
          <a:xfrm>
            <a:off x="2766000" y="4704000"/>
            <a:ext cx="2011800" cy="650400"/>
          </a:xfrm>
          <a:prstGeom prst="ellipse">
            <a:avLst/>
          </a:prstGeom>
          <a:solidFill>
            <a:srgbClr val="5D9ED8"/>
          </a:solidFill>
          <a:ln cap="flat" cmpd="sng" w="38100">
            <a:solidFill>
              <a:srgbClr val="8B6B0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7" name="Google Shape;177;p23"/>
          <p:cNvSpPr txBox="1"/>
          <p:nvPr/>
        </p:nvSpPr>
        <p:spPr>
          <a:xfrm>
            <a:off x="2950050" y="4806000"/>
            <a:ext cx="1643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Graduate"/>
                <a:ea typeface="Graduate"/>
                <a:cs typeface="Graduate"/>
                <a:sym typeface="Graduate"/>
              </a:rPr>
              <a:t>ATTAIN</a:t>
            </a:r>
            <a:r>
              <a:rPr b="1" lang="en" sz="1600">
                <a:latin typeface="Graduate"/>
                <a:ea typeface="Graduate"/>
                <a:cs typeface="Graduate"/>
                <a:sym typeface="Graduate"/>
              </a:rPr>
              <a:t>ABLE</a:t>
            </a:r>
            <a:endParaRPr b="1" sz="1600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78" name="Google Shape;178;p23"/>
          <p:cNvSpPr txBox="1"/>
          <p:nvPr/>
        </p:nvSpPr>
        <p:spPr>
          <a:xfrm>
            <a:off x="4324350" y="5461000"/>
            <a:ext cx="2924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HOW DOES IT LOOK? </a:t>
            </a:r>
            <a:r>
              <a:rPr i="1" lang="en">
                <a:latin typeface="Graduate"/>
                <a:ea typeface="Graduate"/>
                <a:cs typeface="Graduate"/>
                <a:sym typeface="Graduate"/>
              </a:rPr>
              <a:t>(EXAMPLES)</a:t>
            </a:r>
            <a:endParaRPr i="1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79" name="Google Shape;179;p23"/>
          <p:cNvSpPr txBox="1"/>
          <p:nvPr/>
        </p:nvSpPr>
        <p:spPr>
          <a:xfrm>
            <a:off x="120600" y="5461000"/>
            <a:ext cx="3365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RELATED VOCAB TERMS: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80" name="Google Shape;180;p23"/>
          <p:cNvSpPr txBox="1"/>
          <p:nvPr/>
        </p:nvSpPr>
        <p:spPr>
          <a:xfrm>
            <a:off x="436500" y="2672438"/>
            <a:ext cx="2479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WHAT IT ISN’T….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81" name="Google Shape;181;p23"/>
          <p:cNvSpPr txBox="1"/>
          <p:nvPr/>
        </p:nvSpPr>
        <p:spPr>
          <a:xfrm>
            <a:off x="436500" y="315675"/>
            <a:ext cx="2479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WHAT IT IS….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82" name="Google Shape;182;p23"/>
          <p:cNvSpPr txBox="1"/>
          <p:nvPr/>
        </p:nvSpPr>
        <p:spPr>
          <a:xfrm>
            <a:off x="4105275" y="315675"/>
            <a:ext cx="3002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WHY IS IT NECESSARY?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83" name="Google Shape;183;p23"/>
          <p:cNvSpPr txBox="1"/>
          <p:nvPr/>
        </p:nvSpPr>
        <p:spPr>
          <a:xfrm>
            <a:off x="35695" y="9687896"/>
            <a:ext cx="30747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1.1c</a:t>
            </a:r>
            <a:endParaRPr sz="11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4"/>
          <p:cNvSpPr/>
          <p:nvPr/>
        </p:nvSpPr>
        <p:spPr>
          <a:xfrm>
            <a:off x="35700" y="81300"/>
            <a:ext cx="7472400" cy="9895800"/>
          </a:xfrm>
          <a:prstGeom prst="rect">
            <a:avLst/>
          </a:prstGeom>
          <a:noFill/>
          <a:ln cap="flat" cmpd="sng" w="28575">
            <a:solidFill>
              <a:srgbClr val="8B6B0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89" name="Google Shape;189;p24"/>
          <p:cNvCxnSpPr/>
          <p:nvPr/>
        </p:nvCxnSpPr>
        <p:spPr>
          <a:xfrm rot="10800000">
            <a:off x="35700" y="5029200"/>
            <a:ext cx="7472400" cy="0"/>
          </a:xfrm>
          <a:prstGeom prst="straightConnector1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90" name="Google Shape;190;p24"/>
          <p:cNvCxnSpPr>
            <a:stCxn id="188" idx="0"/>
            <a:endCxn id="188" idx="2"/>
          </p:cNvCxnSpPr>
          <p:nvPr/>
        </p:nvCxnSpPr>
        <p:spPr>
          <a:xfrm>
            <a:off x="3771900" y="81300"/>
            <a:ext cx="0" cy="9895800"/>
          </a:xfrm>
          <a:prstGeom prst="straightConnector1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91" name="Google Shape;191;p24"/>
          <p:cNvSpPr/>
          <p:nvPr/>
        </p:nvSpPr>
        <p:spPr>
          <a:xfrm>
            <a:off x="2766000" y="4704000"/>
            <a:ext cx="2011800" cy="650400"/>
          </a:xfrm>
          <a:prstGeom prst="ellipse">
            <a:avLst/>
          </a:prstGeom>
          <a:solidFill>
            <a:srgbClr val="5D9ED8"/>
          </a:solidFill>
          <a:ln cap="flat" cmpd="sng" w="38100">
            <a:solidFill>
              <a:srgbClr val="8B6B0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2" name="Google Shape;192;p24"/>
          <p:cNvSpPr txBox="1"/>
          <p:nvPr/>
        </p:nvSpPr>
        <p:spPr>
          <a:xfrm>
            <a:off x="2950050" y="4806000"/>
            <a:ext cx="1643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Graduate"/>
                <a:ea typeface="Graduate"/>
                <a:cs typeface="Graduate"/>
                <a:sym typeface="Graduate"/>
              </a:rPr>
              <a:t>RELEVANT</a:t>
            </a:r>
            <a:endParaRPr b="1" sz="1600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93" name="Google Shape;193;p24"/>
          <p:cNvSpPr txBox="1"/>
          <p:nvPr/>
        </p:nvSpPr>
        <p:spPr>
          <a:xfrm>
            <a:off x="4324350" y="5461000"/>
            <a:ext cx="2924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HOW DOES IT LOOK? </a:t>
            </a:r>
            <a:r>
              <a:rPr i="1" lang="en">
                <a:latin typeface="Graduate"/>
                <a:ea typeface="Graduate"/>
                <a:cs typeface="Graduate"/>
                <a:sym typeface="Graduate"/>
              </a:rPr>
              <a:t>(EXAMPLES)</a:t>
            </a:r>
            <a:endParaRPr i="1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94" name="Google Shape;194;p24"/>
          <p:cNvSpPr txBox="1"/>
          <p:nvPr/>
        </p:nvSpPr>
        <p:spPr>
          <a:xfrm>
            <a:off x="120600" y="5461000"/>
            <a:ext cx="3365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RELATED VOCAB TERMS: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95" name="Google Shape;195;p24"/>
          <p:cNvSpPr txBox="1"/>
          <p:nvPr/>
        </p:nvSpPr>
        <p:spPr>
          <a:xfrm>
            <a:off x="436500" y="2672438"/>
            <a:ext cx="2479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WHAT IT ISN’T….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96" name="Google Shape;196;p24"/>
          <p:cNvSpPr txBox="1"/>
          <p:nvPr/>
        </p:nvSpPr>
        <p:spPr>
          <a:xfrm>
            <a:off x="436500" y="315675"/>
            <a:ext cx="2479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WHAT IT IS….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97" name="Google Shape;197;p24"/>
          <p:cNvSpPr txBox="1"/>
          <p:nvPr/>
        </p:nvSpPr>
        <p:spPr>
          <a:xfrm>
            <a:off x="4105275" y="315675"/>
            <a:ext cx="3002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WHY IS IT NECESSARY?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98" name="Google Shape;198;p24"/>
          <p:cNvSpPr txBox="1"/>
          <p:nvPr/>
        </p:nvSpPr>
        <p:spPr>
          <a:xfrm>
            <a:off x="35695" y="9687896"/>
            <a:ext cx="30747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1.1d</a:t>
            </a:r>
            <a:endParaRPr sz="110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5"/>
          <p:cNvSpPr/>
          <p:nvPr/>
        </p:nvSpPr>
        <p:spPr>
          <a:xfrm>
            <a:off x="35700" y="81300"/>
            <a:ext cx="7472400" cy="9895800"/>
          </a:xfrm>
          <a:prstGeom prst="rect">
            <a:avLst/>
          </a:prstGeom>
          <a:noFill/>
          <a:ln cap="flat" cmpd="sng" w="28575">
            <a:solidFill>
              <a:srgbClr val="8B6B0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204" name="Google Shape;204;p25"/>
          <p:cNvCxnSpPr/>
          <p:nvPr/>
        </p:nvCxnSpPr>
        <p:spPr>
          <a:xfrm rot="10800000">
            <a:off x="35700" y="5029200"/>
            <a:ext cx="7472400" cy="0"/>
          </a:xfrm>
          <a:prstGeom prst="straightConnector1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05" name="Google Shape;205;p25"/>
          <p:cNvCxnSpPr>
            <a:stCxn id="203" idx="0"/>
            <a:endCxn id="203" idx="2"/>
          </p:cNvCxnSpPr>
          <p:nvPr/>
        </p:nvCxnSpPr>
        <p:spPr>
          <a:xfrm>
            <a:off x="3771900" y="81300"/>
            <a:ext cx="0" cy="9895800"/>
          </a:xfrm>
          <a:prstGeom prst="straightConnector1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06" name="Google Shape;206;p25"/>
          <p:cNvSpPr/>
          <p:nvPr/>
        </p:nvSpPr>
        <p:spPr>
          <a:xfrm>
            <a:off x="2766000" y="4704000"/>
            <a:ext cx="2011800" cy="650400"/>
          </a:xfrm>
          <a:prstGeom prst="ellipse">
            <a:avLst/>
          </a:prstGeom>
          <a:solidFill>
            <a:srgbClr val="5D9ED8"/>
          </a:solidFill>
          <a:ln cap="flat" cmpd="sng" w="38100">
            <a:solidFill>
              <a:srgbClr val="8B6B0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p25"/>
          <p:cNvSpPr txBox="1"/>
          <p:nvPr/>
        </p:nvSpPr>
        <p:spPr>
          <a:xfrm>
            <a:off x="2950050" y="4806000"/>
            <a:ext cx="16437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latin typeface="Graduate"/>
                <a:ea typeface="Graduate"/>
                <a:cs typeface="Graduate"/>
                <a:sym typeface="Graduate"/>
              </a:rPr>
              <a:t>TIME-BOUND</a:t>
            </a:r>
            <a:endParaRPr b="1" sz="1600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208" name="Google Shape;208;p25"/>
          <p:cNvSpPr txBox="1"/>
          <p:nvPr/>
        </p:nvSpPr>
        <p:spPr>
          <a:xfrm>
            <a:off x="4324350" y="5461000"/>
            <a:ext cx="2924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HOW DOES IT LOOK? </a:t>
            </a:r>
            <a:r>
              <a:rPr i="1" lang="en">
                <a:latin typeface="Graduate"/>
                <a:ea typeface="Graduate"/>
                <a:cs typeface="Graduate"/>
                <a:sym typeface="Graduate"/>
              </a:rPr>
              <a:t>(EXAMPLES)</a:t>
            </a:r>
            <a:endParaRPr i="1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209" name="Google Shape;209;p25"/>
          <p:cNvSpPr txBox="1"/>
          <p:nvPr/>
        </p:nvSpPr>
        <p:spPr>
          <a:xfrm>
            <a:off x="120600" y="5461000"/>
            <a:ext cx="3365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RELATED VOCAB TERMS: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210" name="Google Shape;210;p25"/>
          <p:cNvSpPr txBox="1"/>
          <p:nvPr/>
        </p:nvSpPr>
        <p:spPr>
          <a:xfrm>
            <a:off x="436500" y="2672438"/>
            <a:ext cx="2479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WHAT IT ISN’T….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211" name="Google Shape;211;p25"/>
          <p:cNvSpPr txBox="1"/>
          <p:nvPr/>
        </p:nvSpPr>
        <p:spPr>
          <a:xfrm>
            <a:off x="436500" y="315675"/>
            <a:ext cx="2479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WHAT IT IS….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212" name="Google Shape;212;p25"/>
          <p:cNvSpPr txBox="1"/>
          <p:nvPr/>
        </p:nvSpPr>
        <p:spPr>
          <a:xfrm>
            <a:off x="4105275" y="315675"/>
            <a:ext cx="3002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WHY IS IT NECESSARY?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213" name="Google Shape;213;p25"/>
          <p:cNvSpPr txBox="1"/>
          <p:nvPr/>
        </p:nvSpPr>
        <p:spPr>
          <a:xfrm>
            <a:off x="35695" y="9687896"/>
            <a:ext cx="30747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1.1e</a:t>
            </a:r>
            <a:endParaRPr sz="110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7"/>
          <p:cNvSpPr txBox="1"/>
          <p:nvPr/>
        </p:nvSpPr>
        <p:spPr>
          <a:xfrm>
            <a:off x="4531495" y="9840296"/>
            <a:ext cx="30747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1.2b</a:t>
            </a:r>
            <a:endParaRPr sz="110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6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Google Shape;227;p28"/>
          <p:cNvSpPr txBox="1"/>
          <p:nvPr>
            <p:ph type="ctrTitle"/>
          </p:nvPr>
        </p:nvSpPr>
        <p:spPr>
          <a:xfrm>
            <a:off x="257150" y="160652"/>
            <a:ext cx="7029600" cy="1011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400"/>
              <a:t>“SMART Goals”</a:t>
            </a:r>
            <a:endParaRPr b="1" sz="2400"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1600"/>
              <a:t>YouTube </a:t>
            </a:r>
            <a:r>
              <a:rPr lang="en" sz="1600"/>
              <a:t>video transcript</a:t>
            </a:r>
            <a:endParaRPr sz="1600"/>
          </a:p>
        </p:txBody>
      </p:sp>
      <p:sp>
        <p:nvSpPr>
          <p:cNvPr id="228" name="Google Shape;228;p28"/>
          <p:cNvSpPr txBox="1"/>
          <p:nvPr>
            <p:ph idx="1" type="subTitle"/>
          </p:nvPr>
        </p:nvSpPr>
        <p:spPr>
          <a:xfrm>
            <a:off x="219000" y="1104925"/>
            <a:ext cx="3372000" cy="905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</a:rPr>
              <a:t>INTRO</a:t>
            </a:r>
            <a:br>
              <a:rPr lang="en" sz="800">
                <a:solidFill>
                  <a:schemeClr val="dk1"/>
                </a:solidFill>
              </a:rPr>
            </a:br>
            <a:r>
              <a:rPr lang="en" sz="800">
                <a:solidFill>
                  <a:schemeClr val="dk1"/>
                </a:solidFill>
              </a:rPr>
              <a:t>0:08 If you want to succeed, you need to set goals.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0:11 Without them you lack focus and direction.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0:13 They also provide you with a benchmark to determine whether or not you're actually succeeding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0:18 at them.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0:20 We all struggle sometimes to achieve our plans.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0:23 And it's not that we lack the effort, but our goals are not structured efficiently.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0:28 To accomplish your objective you need to know how to set it up properly.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0:32 You can't simply say, "I wish I could make more money" and expect it to happen.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0:37 A goal without a plan is just a wish.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0:41 It is also important to recognize, that not all objectives are created equal.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0:45 So, today I'll explain the SMART method of goal setting and how it will amplify your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0:50 chances of actually succeeding.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0:53 Let's get started.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</a:rPr>
              <a:t>SPECIFIC</a:t>
            </a:r>
            <a:endParaRPr b="1"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0:54 S stands for: Specific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0:58 We all have plenty of dreams and goals, but most of them are all generalized and vague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1:02 and so we don't really know how to achieve them.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1:06 Your goal must be clear and well defined.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1:09 You can only get to where you want by defining precisely how you'll get there.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1:14 For example, let's take a look at this generalized wish : "I want to be healthier" or "I want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1:20 to have a better body".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1:22 What does all of this even mean?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1:26 It's super vague and not specific enough.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1:29 A better example would be: "I'll replace drinking soda with water.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1:34 I'll also be going to the gym three times a week for 45 minutes."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1:39 You could be even more specific.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1:41 Three times per week could mean; every Monday, Wednesday and Friday.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1:46 Every time at 3 pm.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1:49 Make it as specific as possible so you know what exactly what you're going to be focusing on.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</a:rPr>
              <a:t>MEASURABLE</a:t>
            </a:r>
            <a:endParaRPr b="1"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1:56 M stands for: Measurable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1:58 Tracking the progress of your goal is an important part of keeping you motivated.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2:03 It allows you to set milestones that you can celebrate when you achieve them and reevaluate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2:08 when you don’t.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2:09 If your goal is simply defined as "lose weight," how will you know when you have been successful?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2:16 You need to define exactly how much weight you want to lose.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2:19 A much better goal would be: "I want to lose 10 pounds".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2:24 This way you have something to aim for and you can even set smaller milestones along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2:27 the way.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2:29 Basically, you break that big objective in to other smaller objectives.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2:34 So if you think that 10 pounds is too much, you should break it down into manageable pieces.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2:40 First, aim for 3 pounds, then another 3, all the way up to 10.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2:45 It's the progress that keeps us motivated, so if you don't have a way to measure it,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2:50 you will fail with your ambition.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800">
                <a:solidFill>
                  <a:schemeClr val="dk1"/>
                </a:solidFill>
              </a:rPr>
              <a:t>ATTAINABLE</a:t>
            </a:r>
            <a:endParaRPr b="1"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2:53 A stands for: Attainable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2:56 Make sure that it's possible to achieve the dreams you set for yourself.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</a:rPr>
              <a:t>3:00 Far too many people fall into the trap of setting impossible goals.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00"/>
          </a:p>
        </p:txBody>
      </p:sp>
      <p:sp>
        <p:nvSpPr>
          <p:cNvPr id="229" name="Google Shape;229;p28"/>
          <p:cNvSpPr txBox="1"/>
          <p:nvPr>
            <p:ph idx="1" type="subTitle"/>
          </p:nvPr>
        </p:nvSpPr>
        <p:spPr>
          <a:xfrm>
            <a:off x="3952800" y="1104925"/>
            <a:ext cx="3372000" cy="9058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3:04 While they may push you forward for a while, you will almost certainly end up giving up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3:09 on them.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3:10 Instead of being impossible, your goals should be challenging yet achievable.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3:16 There's nothing wrong with shooting for the stars, as you might end up at the moon.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3:20 However unless you want to burn out it's much more efficient to take small steps.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3:26 For example: Making 1 million dollars by the end of the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3:29 month is impossible if you can't even pay your bills.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3:33 A much more attainable goal would be making extra 100 dollars by the end of the month.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3:39 Once you've achieved that you can then go a step further and try making extra 200 dollars.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3:45 You don't want to set yourself up for failure by trying to go far beyond the bounds of possibility.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3:51 It will only make you miserable.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1"/>
                </a:solidFill>
              </a:rPr>
              <a:t>RELEVANT</a:t>
            </a:r>
            <a:endParaRPr b="1"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3:55 R stands for: Relevant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3:57 Your plans should be relevant to the direction you want your life and career to take.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4:02 A common issue we face, is having too many goals at the same time, or pursuing the wrong goals.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4:09 Unless your plan is relevant to your overall life plan, achieving it may not accomplish anything.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4:15 So if you look at my example; I wanted to learn French, because I loved the way it sounded.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4:21 However I realized that learning the language would be completely useless for me.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4:25 I barely know anyone that speaks French and I don't really need to use it anywhere.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4:31 So I stopped learning it, as it was taking too much of my time, while I was getting nothing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4:36 out of it.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4:38 Becoming fluent in French would be nice, but it is currently not really relevant to my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4:42 overall life plan.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4:44 So, ask yourself why you want to achieve your goal, before you commit to it.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800">
                <a:solidFill>
                  <a:schemeClr val="dk1"/>
                </a:solidFill>
              </a:rPr>
              <a:t>TIME-BOUND</a:t>
            </a:r>
            <a:br>
              <a:rPr b="1" lang="en" sz="800">
                <a:solidFill>
                  <a:schemeClr val="dk1"/>
                </a:solidFill>
              </a:rPr>
            </a:br>
            <a:r>
              <a:rPr lang="en" sz="800">
                <a:solidFill>
                  <a:schemeClr val="dk1"/>
                </a:solidFill>
              </a:rPr>
              <a:t>4:49 T stands for: Time bound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4:52 This is one of the most important factors.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4:55 Your plans must have a deadline.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4:59 If you don't set a time limit, you have basically unlimited time to achieve your goals.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5:04 When you are working on a deadline, your sense of urgency increases and you're more likely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5:08 to achieve your goal.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5:10 Think of your time in school.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5:12 You had a whole month to write an essay and yet it was done in the last two days.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5:18 It's because the deadline was right around the corner, so you had no choice but to do it.</a:t>
            </a:r>
            <a:endParaRPr sz="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1"/>
                </a:solidFill>
              </a:rPr>
              <a:t>5:24 So whenever you set a goal, keep a time limit in mind as it will push you to actually work on it.</a:t>
            </a:r>
            <a:endParaRPr sz="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9"/>
          <p:cNvSpPr txBox="1"/>
          <p:nvPr>
            <p:ph type="ctrTitle"/>
          </p:nvPr>
        </p:nvSpPr>
        <p:spPr>
          <a:xfrm>
            <a:off x="257175" y="350150"/>
            <a:ext cx="7029600" cy="27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100" u="sng">
                <a:latin typeface="Lato"/>
                <a:ea typeface="Lato"/>
                <a:cs typeface="Lato"/>
                <a:sym typeface="Lato"/>
              </a:rPr>
              <a:t>Jigsaw Discussion</a:t>
            </a:r>
            <a:endParaRPr b="1" sz="5100" u="sng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i="1" lang="en" sz="4700">
                <a:latin typeface="Lato"/>
                <a:ea typeface="Lato"/>
                <a:cs typeface="Lato"/>
                <a:sym typeface="Lato"/>
              </a:rPr>
              <a:t>★</a:t>
            </a:r>
            <a:r>
              <a:rPr i="1" lang="en" sz="4700">
                <a:latin typeface="Lato"/>
                <a:ea typeface="Lato"/>
                <a:cs typeface="Lato"/>
                <a:sym typeface="Lato"/>
              </a:rPr>
              <a:t>Expert Groups★ </a:t>
            </a:r>
            <a:r>
              <a:rPr lang="en" sz="4500">
                <a:latin typeface="Lato"/>
                <a:ea typeface="Lato"/>
                <a:cs typeface="Lato"/>
                <a:sym typeface="Lato"/>
              </a:rPr>
              <a:t>Questioning Frames:</a:t>
            </a:r>
            <a:endParaRPr sz="45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35" name="Google Shape;235;p29"/>
          <p:cNvSpPr txBox="1"/>
          <p:nvPr>
            <p:ph idx="1" type="subTitle"/>
          </p:nvPr>
        </p:nvSpPr>
        <p:spPr>
          <a:xfrm>
            <a:off x="257100" y="3063900"/>
            <a:ext cx="7029600" cy="6832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61950" lvl="0" marL="4572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★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do each of us understand about what this term (</a:t>
            </a:r>
            <a:r>
              <a:rPr i="1"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specific, measurable, attainable, </a:t>
            </a:r>
            <a:r>
              <a:rPr i="1"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relevant</a:t>
            </a:r>
            <a:r>
              <a:rPr i="1"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, </a:t>
            </a: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or</a:t>
            </a:r>
            <a:r>
              <a:rPr i="1"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time-bound</a:t>
            </a: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) means? How could we explain it in our own words?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★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Which vocabulary words can I use to describe this attribute?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★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can I relate this to my own life?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★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happens if a goal does not have this attribute, according to this video?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★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are some examples of this attribute that the author provides?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★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are some extra examples that we can think of together to take to our groups?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3619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★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am I still unclear about?</a:t>
            </a:r>
            <a:endParaRPr sz="29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0"/>
          <p:cNvSpPr txBox="1"/>
          <p:nvPr>
            <p:ph type="ctrTitle"/>
          </p:nvPr>
        </p:nvSpPr>
        <p:spPr>
          <a:xfrm>
            <a:off x="257175" y="350150"/>
            <a:ext cx="7029600" cy="2722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5100" u="sng">
                <a:latin typeface="Lato"/>
                <a:ea typeface="Lato"/>
                <a:cs typeface="Lato"/>
                <a:sym typeface="Lato"/>
              </a:rPr>
              <a:t>Jigsaw Discussion</a:t>
            </a:r>
            <a:endParaRPr b="1" sz="5100" u="sng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1000"/>
              </a:spcBef>
              <a:spcAft>
                <a:spcPts val="0"/>
              </a:spcAft>
              <a:buNone/>
            </a:pPr>
            <a:r>
              <a:rPr b="1" i="1" lang="en" sz="4700">
                <a:latin typeface="Lato"/>
                <a:ea typeface="Lato"/>
                <a:cs typeface="Lato"/>
                <a:sym typeface="Lato"/>
              </a:rPr>
              <a:t>⇄</a:t>
            </a:r>
            <a:r>
              <a:rPr i="1" lang="en" sz="4700">
                <a:latin typeface="Lato"/>
                <a:ea typeface="Lato"/>
                <a:cs typeface="Lato"/>
                <a:sym typeface="Lato"/>
              </a:rPr>
              <a:t> Learning</a:t>
            </a:r>
            <a:r>
              <a:rPr i="1" lang="en" sz="4700">
                <a:latin typeface="Lato"/>
                <a:ea typeface="Lato"/>
                <a:cs typeface="Lato"/>
                <a:sym typeface="Lato"/>
              </a:rPr>
              <a:t> Groups</a:t>
            </a:r>
            <a:r>
              <a:rPr b="1" i="1" lang="en" sz="4700">
                <a:latin typeface="Lato"/>
                <a:ea typeface="Lato"/>
                <a:cs typeface="Lato"/>
                <a:sym typeface="Lato"/>
              </a:rPr>
              <a:t>⇄ </a:t>
            </a:r>
            <a:r>
              <a:rPr lang="en" sz="4500">
                <a:latin typeface="Lato"/>
                <a:ea typeface="Lato"/>
                <a:cs typeface="Lato"/>
                <a:sym typeface="Lato"/>
              </a:rPr>
              <a:t>Questioning Frames:</a:t>
            </a:r>
            <a:endParaRPr i="1" sz="47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41" name="Google Shape;241;p30"/>
          <p:cNvSpPr txBox="1"/>
          <p:nvPr>
            <p:ph idx="1" type="subTitle"/>
          </p:nvPr>
        </p:nvSpPr>
        <p:spPr>
          <a:xfrm>
            <a:off x="306150" y="2928325"/>
            <a:ext cx="6931500" cy="6698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190500" lvl="0" marL="1143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➔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How would you describe</a:t>
            </a: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 the attribute you studied?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90500" lvl="0" marL="1143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➔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happens if a goal does not have this attribute, according to this video? How does this line up with your own experience?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90500" lvl="0" marL="1143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➔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Which vocabulary words would you say are most closely associated with this attribute? How so?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90500" lvl="0" marL="1143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➔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What are some examples of this attribute that the author provides? What are some other examples you have thought of?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90500" lvl="0" marL="114300" rtl="0" algn="l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entury Gothic"/>
              <a:buChar char="➔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Do you think __________ is an example of this term? Why or why not?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-190500" lvl="0" marL="114300" rtl="0" algn="l">
              <a:lnSpc>
                <a:spcPct val="150000"/>
              </a:lnSpc>
              <a:spcBef>
                <a:spcPts val="500"/>
              </a:spcBef>
              <a:spcAft>
                <a:spcPts val="500"/>
              </a:spcAft>
              <a:buClr>
                <a:schemeClr val="dk1"/>
              </a:buClr>
              <a:buSzPts val="2100"/>
              <a:buFont typeface="Century Gothic"/>
              <a:buChar char="➔"/>
            </a:pPr>
            <a:r>
              <a:rPr lang="en" sz="2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Here is a goal that I have or have seen someone want to achieve: ________________. Does this goal have that quality? Why or why not?</a:t>
            </a:r>
            <a:endParaRPr sz="21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31"/>
          <p:cNvSpPr txBox="1"/>
          <p:nvPr/>
        </p:nvSpPr>
        <p:spPr>
          <a:xfrm>
            <a:off x="508500" y="2149250"/>
            <a:ext cx="6526800" cy="2862900"/>
          </a:xfrm>
          <a:prstGeom prst="rect">
            <a:avLst/>
          </a:prstGeom>
          <a:solidFill>
            <a:srgbClr val="F3F3F3"/>
          </a:solidFill>
          <a:ln cap="flat" cmpd="sng" w="9525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EXAMPLE</a:t>
            </a:r>
            <a:r>
              <a:rPr lang="en" sz="8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1:</a:t>
            </a:r>
            <a:r>
              <a:rPr lang="en" sz="11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 </a:t>
            </a:r>
            <a:endParaRPr sz="1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100" u="sng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Easy as the ABCs!</a:t>
            </a:r>
            <a:endParaRPr b="1" sz="1100" u="sng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1" sz="11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20650" lvl="0" marL="1143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Char char="●"/>
            </a:pPr>
            <a:r>
              <a:rPr lang="en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</a:t>
            </a:r>
            <a:r>
              <a:rPr lang="en" sz="1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ttainable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You have to be able to achieve your goal!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20650" lvl="0" marL="1143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Char char="●"/>
            </a:pPr>
            <a:r>
              <a:rPr lang="en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B</a:t>
            </a:r>
            <a:r>
              <a:rPr lang="en" sz="1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roken-down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You have to break up your goal into smaller, measurable steps so that you can celebrate your progress more often.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20650" lvl="0" marL="1143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Char char="●"/>
            </a:pPr>
            <a:r>
              <a:rPr lang="en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C</a:t>
            </a:r>
            <a:r>
              <a:rPr lang="en" sz="1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ountable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A goal is something that can be quantified.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-120650" lvl="0" marL="11430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Verdana"/>
              <a:buChar char="●"/>
            </a:pPr>
            <a:r>
              <a:rPr lang="en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S</a:t>
            </a:r>
            <a:r>
              <a:rPr lang="en" sz="1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pecific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  <a:p>
            <a:pPr indent="0" lvl="0" marL="457200" rtl="0" algn="l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en" sz="1000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rPr>
              <a:t>The less vague that your goal is, the more you can measure your progress!</a:t>
            </a:r>
            <a:endParaRPr sz="1000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247" name="Google Shape;247;p31"/>
          <p:cNvSpPr txBox="1"/>
          <p:nvPr/>
        </p:nvSpPr>
        <p:spPr>
          <a:xfrm>
            <a:off x="542850" y="5343525"/>
            <a:ext cx="6458100" cy="2643600"/>
          </a:xfrm>
          <a:prstGeom prst="rect">
            <a:avLst/>
          </a:prstGeom>
          <a:solidFill>
            <a:srgbClr val="D9EAD3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i="1" lang="en" sz="800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Example 2: </a:t>
            </a:r>
            <a:endParaRPr i="1" sz="800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1" lang="en" sz="1100">
                <a:solidFill>
                  <a:srgbClr val="274E13"/>
                </a:solidFill>
                <a:latin typeface="Montserrat"/>
                <a:ea typeface="Montserrat"/>
                <a:cs typeface="Montserrat"/>
                <a:sym typeface="Montserrat"/>
              </a:rPr>
              <a:t>4 P’s in a pod</a:t>
            </a:r>
            <a:endParaRPr b="1" i="1" sz="1100">
              <a:solidFill>
                <a:srgbClr val="274E1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</a:t>
            </a:r>
            <a:r>
              <a:rPr b="1" lang="en" sz="10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REPARE</a:t>
            </a:r>
            <a:endParaRPr b="1" sz="1000" u="sng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Choosing the right goal is important. It requires a lot of planning to decide how you’re going to achieve it. 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7916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</a:t>
            </a:r>
            <a:r>
              <a:rPr b="1" lang="en" sz="10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RECISE</a:t>
            </a:r>
            <a:endParaRPr b="1" sz="1000" u="sng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Goals should be as specific as possible.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7916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</a:t>
            </a:r>
            <a:r>
              <a:rPr b="1" lang="en" sz="10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ERSONALIZED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Goals that unique and relevant to the person who holds them will be the most motivating.</a:t>
            </a:r>
            <a:endParaRPr sz="1000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7916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 sz="12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P</a:t>
            </a:r>
            <a:r>
              <a:rPr b="1" lang="en" sz="10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ROCESSES</a:t>
            </a:r>
            <a:endParaRPr b="1" sz="1000" u="sng">
              <a:solidFill>
                <a:schemeClr val="dk1"/>
              </a:solidFill>
              <a:latin typeface="Century Gothic"/>
              <a:ea typeface="Century Gothic"/>
              <a:cs typeface="Century Gothic"/>
              <a:sym typeface="Century Gothic"/>
            </a:endParaRPr>
          </a:p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0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Your plan should include the specific actions you’re going to take to accomplish your goals.</a:t>
            </a:r>
            <a:endParaRPr/>
          </a:p>
        </p:txBody>
      </p:sp>
      <p:sp>
        <p:nvSpPr>
          <p:cNvPr id="248" name="Google Shape;248;p31"/>
          <p:cNvSpPr txBox="1"/>
          <p:nvPr>
            <p:ph type="title"/>
          </p:nvPr>
        </p:nvSpPr>
        <p:spPr>
          <a:xfrm>
            <a:off x="0" y="465775"/>
            <a:ext cx="7543800" cy="1292400"/>
          </a:xfrm>
          <a:prstGeom prst="rect">
            <a:avLst/>
          </a:prstGeom>
          <a:effectLst>
            <a:outerShdw blurRad="285750" rotWithShape="0" algn="bl" dir="3720000" dist="95250">
              <a:srgbClr val="6FA8DC">
                <a:alpha val="66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3000">
                <a:solidFill>
                  <a:srgbClr val="5D9ED8"/>
                </a:solidFill>
                <a:latin typeface="Righteous"/>
                <a:ea typeface="Righteous"/>
                <a:cs typeface="Righteous"/>
                <a:sym typeface="Righteous"/>
              </a:rPr>
              <a:t>GOAL-SETTING</a:t>
            </a:r>
            <a:r>
              <a:rPr b="1" lang="en" sz="3000">
                <a:solidFill>
                  <a:srgbClr val="5D9ED8"/>
                </a:solidFill>
                <a:latin typeface="Righteous"/>
                <a:ea typeface="Righteous"/>
                <a:cs typeface="Righteous"/>
                <a:sym typeface="Righteous"/>
              </a:rPr>
              <a:t> FRAMEWORKS - </a:t>
            </a:r>
            <a:r>
              <a:rPr b="1" lang="en">
                <a:solidFill>
                  <a:srgbClr val="5D9ED8"/>
                </a:solidFill>
                <a:latin typeface="Righteous"/>
                <a:ea typeface="Righteous"/>
                <a:cs typeface="Righteous"/>
                <a:sym typeface="Righteous"/>
              </a:rPr>
              <a:t>EXAMPLES</a:t>
            </a:r>
            <a:endParaRPr b="1">
              <a:solidFill>
                <a:srgbClr val="5D9ED8"/>
              </a:solidFill>
              <a:latin typeface="Righteous"/>
              <a:ea typeface="Righteous"/>
              <a:cs typeface="Righteous"/>
              <a:sym typeface="Righteous"/>
            </a:endParaRPr>
          </a:p>
        </p:txBody>
      </p:sp>
      <p:sp>
        <p:nvSpPr>
          <p:cNvPr id="249" name="Google Shape;249;p31"/>
          <p:cNvSpPr txBox="1"/>
          <p:nvPr/>
        </p:nvSpPr>
        <p:spPr>
          <a:xfrm>
            <a:off x="704850" y="8734425"/>
            <a:ext cx="6134100" cy="719400"/>
          </a:xfrm>
          <a:prstGeom prst="rect">
            <a:avLst/>
          </a:prstGeom>
          <a:noFill/>
          <a:ln cap="flat" cmpd="sng" w="19050">
            <a:solidFill>
              <a:srgbClr val="43434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7916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10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sym typeface="Century Gothic"/>
              </a:rPr>
              <a:t>Other options for this assignment might be something else that is meaningful to you, like composing a Haiku or creating a playlist with various song titles or meanings highlighting specific goal attributes.</a:t>
            </a:r>
            <a:endParaRPr sz="15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4"/>
          <p:cNvSpPr/>
          <p:nvPr/>
        </p:nvSpPr>
        <p:spPr>
          <a:xfrm>
            <a:off x="143550" y="137850"/>
            <a:ext cx="7256700" cy="97827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9" name="Google Shape;69;p14"/>
          <p:cNvSpPr txBox="1"/>
          <p:nvPr>
            <p:ph type="ctrTitle"/>
          </p:nvPr>
        </p:nvSpPr>
        <p:spPr>
          <a:xfrm>
            <a:off x="438900" y="442250"/>
            <a:ext cx="6361200" cy="2612100"/>
          </a:xfrm>
          <a:prstGeom prst="rect">
            <a:avLst/>
          </a:prstGeom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>
                <a:solidFill>
                  <a:srgbClr val="B7B7B7"/>
                </a:solidFill>
                <a:latin typeface="Graduate"/>
                <a:ea typeface="Graduate"/>
                <a:cs typeface="Graduate"/>
                <a:sym typeface="Graduate"/>
              </a:rPr>
              <a:t>Set for Success</a:t>
            </a:r>
            <a:endParaRPr b="1" sz="4800">
              <a:solidFill>
                <a:srgbClr val="B7B7B7"/>
              </a:solidFill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70" name="Google Shape;70;p14"/>
          <p:cNvSpPr txBox="1"/>
          <p:nvPr>
            <p:ph type="ctrTitle"/>
          </p:nvPr>
        </p:nvSpPr>
        <p:spPr>
          <a:xfrm>
            <a:off x="591300" y="881000"/>
            <a:ext cx="6361200" cy="2135700"/>
          </a:xfrm>
          <a:prstGeom prst="rect">
            <a:avLst/>
          </a:prstGeom>
          <a:ln cap="flat" cmpd="sng" w="19050">
            <a:solidFill>
              <a:srgbClr val="783F04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4800" u="sng">
                <a:latin typeface="Graduate"/>
                <a:ea typeface="Graduate"/>
                <a:cs typeface="Graduate"/>
                <a:sym typeface="Graduate"/>
              </a:rPr>
              <a:t>Set for</a:t>
            </a:r>
            <a:r>
              <a:rPr b="1" lang="en" sz="4800" u="sng">
                <a:latin typeface="Graduate"/>
                <a:ea typeface="Graduate"/>
                <a:cs typeface="Graduate"/>
                <a:sym typeface="Graduate"/>
              </a:rPr>
              <a:t> </a:t>
            </a:r>
            <a:r>
              <a:rPr b="1" lang="en" sz="4800" u="sng">
                <a:latin typeface="Graduate"/>
                <a:ea typeface="Graduate"/>
                <a:cs typeface="Graduate"/>
                <a:sym typeface="Graduate"/>
              </a:rPr>
              <a:t>Success:</a:t>
            </a:r>
            <a:endParaRPr b="1" sz="4800" u="sng">
              <a:latin typeface="Graduate"/>
              <a:ea typeface="Graduate"/>
              <a:cs typeface="Graduate"/>
              <a:sym typeface="Graduate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600">
                <a:latin typeface="Graduate"/>
                <a:ea typeface="Graduate"/>
                <a:cs typeface="Graduate"/>
                <a:sym typeface="Graduate"/>
              </a:rPr>
              <a:t>Lessons in Goal-setting</a:t>
            </a:r>
            <a:endParaRPr b="1" sz="2600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71" name="Google Shape;71;p14"/>
          <p:cNvSpPr txBox="1"/>
          <p:nvPr>
            <p:ph type="ctrTitle"/>
          </p:nvPr>
        </p:nvSpPr>
        <p:spPr>
          <a:xfrm>
            <a:off x="257150" y="3278700"/>
            <a:ext cx="7115100" cy="6584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500" u="sng">
                <a:latin typeface="Graduate"/>
                <a:ea typeface="Graduate"/>
                <a:cs typeface="Graduate"/>
                <a:sym typeface="Graduate"/>
              </a:rPr>
              <a:t>CONTENTS</a:t>
            </a:r>
            <a:r>
              <a:rPr b="1" lang="en" sz="2500" u="sng">
                <a:latin typeface="Graduate"/>
                <a:ea typeface="Graduate"/>
                <a:cs typeface="Graduate"/>
                <a:sym typeface="Graduate"/>
              </a:rPr>
              <a:t>:</a:t>
            </a:r>
            <a:endParaRPr b="1" sz="2500" u="sng">
              <a:latin typeface="Graduate"/>
              <a:ea typeface="Graduate"/>
              <a:cs typeface="Graduate"/>
              <a:sym typeface="Graduate"/>
            </a:endParaRPr>
          </a:p>
          <a:p>
            <a:pPr indent="-356305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8B6B09"/>
              </a:buClr>
              <a:buSzPts val="2011"/>
              <a:buChar char="★"/>
            </a:pPr>
            <a:r>
              <a:rPr lang="en" sz="2011"/>
              <a:t>Vocabulary [Frayer model]</a:t>
            </a:r>
            <a:endParaRPr sz="2011"/>
          </a:p>
          <a:p>
            <a:pPr indent="-35630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11"/>
              <a:buChar char="○"/>
            </a:pPr>
            <a:r>
              <a:rPr lang="en" sz="2011" u="sng">
                <a:solidFill>
                  <a:schemeClr val="hlink"/>
                </a:solidFill>
                <a:hlinkClick action="ppaction://hlinksldjump" r:id="rId3"/>
              </a:rPr>
              <a:t>accomplish - attribute</a:t>
            </a:r>
            <a:endParaRPr sz="2011"/>
          </a:p>
          <a:p>
            <a:pPr indent="-35630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11"/>
              <a:buChar char="○"/>
            </a:pPr>
            <a:r>
              <a:rPr lang="en" sz="2011" u="sng">
                <a:solidFill>
                  <a:schemeClr val="hlink"/>
                </a:solidFill>
                <a:hlinkClick action="ppaction://hlinksldjump" r:id="rId4"/>
              </a:rPr>
              <a:t>challenging - goal setting</a:t>
            </a:r>
            <a:endParaRPr sz="2011"/>
          </a:p>
          <a:p>
            <a:pPr indent="-35630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11"/>
              <a:buChar char="○"/>
            </a:pPr>
            <a:r>
              <a:rPr lang="en" sz="2011" u="sng">
                <a:solidFill>
                  <a:schemeClr val="hlink"/>
                </a:solidFill>
                <a:hlinkClick action="ppaction://hlinksldjump" r:id="rId5"/>
              </a:rPr>
              <a:t>measure - milestone</a:t>
            </a:r>
            <a:endParaRPr sz="2011"/>
          </a:p>
          <a:p>
            <a:pPr indent="-35630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11"/>
              <a:buChar char="○"/>
            </a:pPr>
            <a:r>
              <a:rPr lang="en" sz="2011" u="sng">
                <a:solidFill>
                  <a:schemeClr val="hlink"/>
                </a:solidFill>
                <a:hlinkClick action="ppaction://hlinksldjump" r:id="rId6"/>
              </a:rPr>
              <a:t>specific - vague</a:t>
            </a:r>
            <a:endParaRPr sz="2011"/>
          </a:p>
          <a:p>
            <a:pPr indent="-35630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11"/>
              <a:buChar char="○"/>
            </a:pPr>
            <a:r>
              <a:rPr lang="en" sz="2011" u="sng">
                <a:solidFill>
                  <a:schemeClr val="hlink"/>
                </a:solidFill>
                <a:hlinkClick action="ppaction://hlinksldjump" r:id="rId7"/>
              </a:rPr>
              <a:t>objective - system</a:t>
            </a:r>
            <a:endParaRPr sz="2011"/>
          </a:p>
          <a:p>
            <a:pPr indent="-356305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8B6B09"/>
              </a:buClr>
              <a:buSzPts val="2011"/>
              <a:buChar char="★"/>
            </a:pPr>
            <a:r>
              <a:rPr lang="en" sz="2011"/>
              <a:t>“How To Set SMART Goals” Video Notes</a:t>
            </a:r>
            <a:endParaRPr sz="2011"/>
          </a:p>
          <a:p>
            <a:pPr indent="-35630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11"/>
              <a:buChar char="○"/>
            </a:pPr>
            <a:r>
              <a:rPr lang="en" sz="2011" u="sng">
                <a:solidFill>
                  <a:schemeClr val="hlink"/>
                </a:solidFill>
                <a:hlinkClick action="ppaction://hlinksldjump" r:id="rId8"/>
              </a:rPr>
              <a:t>S.M.A.R.T. Attributes [4-Square]</a:t>
            </a:r>
            <a:endParaRPr sz="2011"/>
          </a:p>
          <a:p>
            <a:pPr indent="-35630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11"/>
              <a:buChar char="○"/>
            </a:pPr>
            <a:r>
              <a:rPr lang="en" sz="2011" u="sng">
                <a:solidFill>
                  <a:schemeClr val="hlink"/>
                </a:solidFill>
                <a:hlinkClick action="ppaction://hlinksldjump" r:id="rId9"/>
              </a:rPr>
              <a:t>Video Notes</a:t>
            </a:r>
            <a:endParaRPr sz="2011"/>
          </a:p>
          <a:p>
            <a:pPr indent="-356305" lvl="1" marL="9144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11"/>
              <a:buChar char="○"/>
            </a:pPr>
            <a:r>
              <a:rPr lang="en" sz="2011" u="sng">
                <a:solidFill>
                  <a:schemeClr val="hlink"/>
                </a:solidFill>
                <a:hlinkClick action="ppaction://hlinksldjump" r:id="rId10"/>
              </a:rPr>
              <a:t>Vocabulary</a:t>
            </a:r>
            <a:endParaRPr sz="2011"/>
          </a:p>
          <a:p>
            <a:pPr indent="-356305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8B6B09"/>
              </a:buClr>
              <a:buSzPts val="2011"/>
              <a:buChar char="★"/>
            </a:pPr>
            <a:r>
              <a:rPr lang="en" sz="2011" u="sng">
                <a:solidFill>
                  <a:schemeClr val="hlink"/>
                </a:solidFill>
                <a:hlinkClick action="ppaction://hlinksldjump" r:id="rId11"/>
              </a:rPr>
              <a:t>Video transcript</a:t>
            </a:r>
            <a:endParaRPr sz="2011"/>
          </a:p>
          <a:p>
            <a:pPr indent="-356305" lvl="0" marL="457200" rtl="0" algn="l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Clr>
                <a:srgbClr val="8B6B09"/>
              </a:buClr>
              <a:buSzPts val="2011"/>
              <a:buChar char="★"/>
            </a:pPr>
            <a:r>
              <a:rPr lang="en" sz="2011"/>
              <a:t>Jigsaw Discussion Questions</a:t>
            </a:r>
            <a:endParaRPr sz="2011"/>
          </a:p>
          <a:p>
            <a:pPr indent="-356305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11"/>
              <a:buChar char="○"/>
            </a:pPr>
            <a:r>
              <a:rPr lang="en" sz="2011" u="sng">
                <a:solidFill>
                  <a:schemeClr val="hlink"/>
                </a:solidFill>
                <a:hlinkClick action="ppaction://hlinksldjump" r:id="rId12"/>
              </a:rPr>
              <a:t>Expert Groups</a:t>
            </a:r>
            <a:endParaRPr sz="2011"/>
          </a:p>
          <a:p>
            <a:pPr indent="-356305" lvl="1" marL="9144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2011"/>
              <a:buChar char="○"/>
            </a:pPr>
            <a:r>
              <a:rPr lang="en" sz="2011" u="sng">
                <a:solidFill>
                  <a:schemeClr val="hlink"/>
                </a:solidFill>
                <a:hlinkClick action="ppaction://hlinksldjump" r:id="rId13"/>
              </a:rPr>
              <a:t>Learning Groups</a:t>
            </a:r>
            <a:endParaRPr sz="2011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gradFill>
          <a:gsLst>
            <a:gs pos="0">
              <a:srgbClr val="FFFFFF"/>
            </a:gs>
            <a:gs pos="100000">
              <a:srgbClr val="B3B3B3"/>
            </a:gs>
          </a:gsLst>
          <a:path path="circle">
            <a:fillToRect b="50%" l="50%" r="50%" t="50%"/>
          </a:path>
          <a:tileRect/>
        </a:grad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/>
          <p:nvPr/>
        </p:nvSpPr>
        <p:spPr>
          <a:xfrm>
            <a:off x="143550" y="137850"/>
            <a:ext cx="7256700" cy="9782700"/>
          </a:xfrm>
          <a:prstGeom prst="rect">
            <a:avLst/>
          </a:prstGeom>
          <a:solidFill>
            <a:schemeClr val="lt2"/>
          </a:solidFill>
          <a:ln cap="flat" cmpd="sng" w="2857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7" name="Google Shape;77;p15"/>
          <p:cNvSpPr txBox="1"/>
          <p:nvPr>
            <p:ph type="title"/>
          </p:nvPr>
        </p:nvSpPr>
        <p:spPr>
          <a:xfrm>
            <a:off x="143550" y="233925"/>
            <a:ext cx="7256700" cy="774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b="1" lang="en" sz="2600" u="sng">
                <a:latin typeface="Graduate"/>
                <a:ea typeface="Graduate"/>
                <a:cs typeface="Graduate"/>
                <a:sym typeface="Graduate"/>
              </a:rPr>
              <a:t>Lesson 1 Language Objectives + </a:t>
            </a:r>
            <a:r>
              <a:rPr b="1" lang="en" sz="2600" u="sng">
                <a:latin typeface="Graduate"/>
                <a:ea typeface="Graduate"/>
                <a:cs typeface="Graduate"/>
                <a:sym typeface="Graduate"/>
              </a:rPr>
              <a:t>Tasks</a:t>
            </a:r>
            <a:endParaRPr b="1" sz="26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78" name="Google Shape;78;p15"/>
          <p:cNvSpPr txBox="1"/>
          <p:nvPr>
            <p:ph idx="1" type="body"/>
          </p:nvPr>
        </p:nvSpPr>
        <p:spPr>
          <a:xfrm>
            <a:off x="257150" y="1385725"/>
            <a:ext cx="7029600" cy="7169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7F6000"/>
                </a:solidFill>
              </a:rPr>
              <a:t>Objectives (</a:t>
            </a:r>
            <a:r>
              <a:rPr b="1" i="1" lang="en" sz="1900">
                <a:solidFill>
                  <a:srgbClr val="7F6000"/>
                </a:solidFill>
              </a:rPr>
              <a:t>Students will be able to…</a:t>
            </a:r>
            <a:r>
              <a:rPr b="1" lang="en" sz="1900">
                <a:solidFill>
                  <a:srgbClr val="7F6000"/>
                </a:solidFill>
              </a:rPr>
              <a:t>)</a:t>
            </a:r>
            <a:endParaRPr b="1" sz="1900">
              <a:solidFill>
                <a:srgbClr val="7F6000"/>
              </a:solidFill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434343"/>
              </a:buClr>
              <a:buSzPts val="2000"/>
              <a:buAutoNum type="arabicPeriod"/>
            </a:pPr>
            <a:r>
              <a:rPr lang="en" sz="1900">
                <a:solidFill>
                  <a:srgbClr val="434343"/>
                </a:solidFill>
              </a:rPr>
              <a:t>Explain the attributes of a proper goal, using goal-focused vocabulary terms.</a:t>
            </a:r>
            <a:endParaRPr>
              <a:solidFill>
                <a:srgbClr val="434343"/>
              </a:solidFill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00"/>
              <a:buAutoNum type="arabicPeriod"/>
            </a:pPr>
            <a:r>
              <a:rPr lang="en" sz="1900">
                <a:solidFill>
                  <a:srgbClr val="434343"/>
                </a:solidFill>
              </a:rPr>
              <a:t>Discuss various approaches to effective goal setting.</a:t>
            </a:r>
            <a:endParaRPr sz="1900">
              <a:solidFill>
                <a:srgbClr val="434343"/>
              </a:solidFill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00"/>
              <a:buAutoNum type="arabicPeriod"/>
            </a:pPr>
            <a:r>
              <a:rPr lang="en" sz="1900">
                <a:solidFill>
                  <a:srgbClr val="434343"/>
                </a:solidFill>
              </a:rPr>
              <a:t>Distill their earned knowledge of goal attributes into a creation of an original Goal-Setting framework.</a:t>
            </a:r>
            <a:endParaRPr sz="1900">
              <a:solidFill>
                <a:srgbClr val="434343"/>
              </a:solidFill>
            </a:endParaRPr>
          </a:p>
          <a:p>
            <a:pPr indent="0" lvl="0" marL="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en" sz="1900">
                <a:solidFill>
                  <a:srgbClr val="7F6000"/>
                </a:solidFill>
              </a:rPr>
              <a:t>Tasks (</a:t>
            </a:r>
            <a:r>
              <a:rPr b="1" i="1" lang="en" sz="1900">
                <a:solidFill>
                  <a:srgbClr val="7F6000"/>
                </a:solidFill>
              </a:rPr>
              <a:t>Students will…</a:t>
            </a:r>
            <a:r>
              <a:rPr b="1" lang="en" sz="1900">
                <a:solidFill>
                  <a:srgbClr val="7F6000"/>
                </a:solidFill>
              </a:rPr>
              <a:t>)</a:t>
            </a:r>
            <a:endParaRPr b="1" sz="1900">
              <a:solidFill>
                <a:srgbClr val="7F6000"/>
              </a:solidFill>
            </a:endParaRPr>
          </a:p>
          <a:p>
            <a:pPr indent="-355600" lvl="0" marL="457200" rtl="0" algn="l">
              <a:lnSpc>
                <a:spcPct val="150000"/>
              </a:lnSpc>
              <a:spcBef>
                <a:spcPts val="1200"/>
              </a:spcBef>
              <a:spcAft>
                <a:spcPts val="0"/>
              </a:spcAft>
              <a:buClr>
                <a:srgbClr val="434343"/>
              </a:buClr>
              <a:buSzPts val="2000"/>
              <a:buAutoNum type="arabicPeriod"/>
            </a:pPr>
            <a:r>
              <a:rPr lang="en" sz="1900">
                <a:solidFill>
                  <a:srgbClr val="434343"/>
                </a:solidFill>
              </a:rPr>
              <a:t>Complete Graphic Organizers with information from the text.</a:t>
            </a:r>
            <a:endParaRPr sz="1900">
              <a:solidFill>
                <a:srgbClr val="434343"/>
              </a:solidFill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00"/>
              <a:buAutoNum type="arabicPeriod"/>
            </a:pPr>
            <a:r>
              <a:rPr lang="en" sz="1900">
                <a:solidFill>
                  <a:srgbClr val="434343"/>
                </a:solidFill>
              </a:rPr>
              <a:t>Discuss attributes of goals in various small-group settings.</a:t>
            </a:r>
            <a:endParaRPr sz="1900">
              <a:solidFill>
                <a:srgbClr val="434343"/>
              </a:solidFill>
            </a:endParaRPr>
          </a:p>
          <a:p>
            <a:pPr indent="-349250" lvl="0" marL="45720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900"/>
              <a:buAutoNum type="arabicPeriod"/>
            </a:pPr>
            <a:r>
              <a:rPr lang="en" sz="1900">
                <a:solidFill>
                  <a:srgbClr val="434343"/>
                </a:solidFill>
              </a:rPr>
              <a:t>Create an original goal-setting framework and accompanying visual aid using background knowledge gained and Google Suites technology</a:t>
            </a:r>
            <a:endParaRPr sz="1900"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3" name="Google Shape;83;p16"/>
          <p:cNvGraphicFramePr/>
          <p:nvPr/>
        </p:nvGraphicFramePr>
        <p:xfrm>
          <a:off x="162564" y="4179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</a:t>
                      </a: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to get something done</a:t>
                      </a:r>
                      <a:endParaRPr b="1" i="1" sz="160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</a:t>
                      </a: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4" name="Google Shape;84;p16"/>
          <p:cNvGraphicFramePr/>
          <p:nvPr/>
        </p:nvGraphicFramePr>
        <p:xfrm>
          <a:off x="162601" y="293254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to reach a goal; (reachable)</a:t>
                      </a:r>
                      <a:endParaRPr sz="130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85" name="Google Shape;85;p16"/>
          <p:cNvGraphicFramePr/>
          <p:nvPr/>
        </p:nvGraphicFramePr>
        <p:xfrm>
          <a:off x="162564" y="54471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to reach or to gain something; (able to be reached or completed)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6" name="Google Shape;86;p16"/>
          <p:cNvSpPr/>
          <p:nvPr/>
        </p:nvSpPr>
        <p:spPr>
          <a:xfrm>
            <a:off x="162654" y="5112824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sz="1500" u="sng"/>
              <a:t>attain (attainable)</a:t>
            </a:r>
            <a:endParaRPr b="1" sz="1500" u="sng"/>
          </a:p>
        </p:txBody>
      </p:sp>
      <p:sp>
        <p:nvSpPr>
          <p:cNvPr id="87" name="Google Shape;87;p16"/>
          <p:cNvSpPr/>
          <p:nvPr/>
        </p:nvSpPr>
        <p:spPr>
          <a:xfrm>
            <a:off x="162691" y="2598217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sz="1500" u="sng"/>
              <a:t>achieve (achievable)</a:t>
            </a:r>
            <a:endParaRPr b="1" sz="1500" u="sng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i="1"/>
          </a:p>
        </p:txBody>
      </p:sp>
      <p:sp>
        <p:nvSpPr>
          <p:cNvPr id="88" name="Google Shape;88;p16"/>
          <p:cNvSpPr/>
          <p:nvPr/>
        </p:nvSpPr>
        <p:spPr>
          <a:xfrm>
            <a:off x="162654" y="83624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sz="1500" u="sng"/>
              <a:t>accomplish</a:t>
            </a:r>
            <a:endParaRPr b="1" sz="1500" u="sng"/>
          </a:p>
        </p:txBody>
      </p:sp>
      <p:graphicFrame>
        <p:nvGraphicFramePr>
          <p:cNvPr id="89" name="Google Shape;89;p16"/>
          <p:cNvGraphicFramePr/>
          <p:nvPr/>
        </p:nvGraphicFramePr>
        <p:xfrm>
          <a:off x="162564" y="79617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 feature that something or someone has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0" name="Google Shape;90;p16"/>
          <p:cNvSpPr/>
          <p:nvPr/>
        </p:nvSpPr>
        <p:spPr>
          <a:xfrm>
            <a:off x="162654" y="7627424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sz="1500" u="sng"/>
              <a:t>attribute</a:t>
            </a:r>
            <a:endParaRPr b="1" sz="1500" u="sng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5" name="Google Shape;95;p17"/>
          <p:cNvGraphicFramePr/>
          <p:nvPr/>
        </p:nvGraphicFramePr>
        <p:xfrm>
          <a:off x="162564" y="4179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requiring the full use of one’s abilities</a:t>
                      </a:r>
                      <a:endParaRPr b="1" i="1" sz="160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96" name="Google Shape;96;p17"/>
          <p:cNvGraphicFramePr/>
          <p:nvPr/>
        </p:nvGraphicFramePr>
        <p:xfrm>
          <a:off x="162526" y="291391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to give significant attention to something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7" name="Google Shape;97;p17"/>
          <p:cNvSpPr/>
          <p:nvPr/>
        </p:nvSpPr>
        <p:spPr>
          <a:xfrm>
            <a:off x="162616" y="2579586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sz="1500" u="sng"/>
              <a:t>focus</a:t>
            </a:r>
            <a:endParaRPr b="1" sz="1500" u="sng"/>
          </a:p>
        </p:txBody>
      </p:sp>
      <p:sp>
        <p:nvSpPr>
          <p:cNvPr id="98" name="Google Shape;98;p17"/>
          <p:cNvSpPr/>
          <p:nvPr/>
        </p:nvSpPr>
        <p:spPr>
          <a:xfrm>
            <a:off x="162654" y="83624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sz="1500" u="sng"/>
              <a:t>challenging</a:t>
            </a:r>
            <a:endParaRPr b="1" sz="1500" u="sng"/>
          </a:p>
        </p:txBody>
      </p:sp>
      <p:graphicFrame>
        <p:nvGraphicFramePr>
          <p:cNvPr id="99" name="Google Shape;99;p17"/>
          <p:cNvGraphicFramePr/>
          <p:nvPr/>
        </p:nvGraphicFramePr>
        <p:xfrm>
          <a:off x="162564" y="79253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</a:t>
                      </a:r>
                      <a:r>
                        <a:rPr lang="en" sz="1500">
                          <a:solidFill>
                            <a:schemeClr val="dk1"/>
                          </a:solidFill>
                        </a:rPr>
                        <a:t>he act of planning how one will accomplish a goal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0" name="Google Shape;100;p17"/>
          <p:cNvSpPr/>
          <p:nvPr/>
        </p:nvSpPr>
        <p:spPr>
          <a:xfrm>
            <a:off x="162654" y="7590980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sz="1500" u="sng"/>
              <a:t>goal-setting</a:t>
            </a:r>
            <a:endParaRPr b="1" sz="1500" u="sng"/>
          </a:p>
        </p:txBody>
      </p:sp>
      <p:graphicFrame>
        <p:nvGraphicFramePr>
          <p:cNvPr id="101" name="Google Shape;101;p17"/>
          <p:cNvGraphicFramePr/>
          <p:nvPr/>
        </p:nvGraphicFramePr>
        <p:xfrm>
          <a:off x="162601" y="54196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the intention or endpoint of an activity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2" name="Google Shape;102;p17"/>
          <p:cNvSpPr/>
          <p:nvPr/>
        </p:nvSpPr>
        <p:spPr>
          <a:xfrm>
            <a:off x="162691" y="5085280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sz="1500" u="sng"/>
              <a:t>goal</a:t>
            </a:r>
            <a:endParaRPr b="1" sz="1500" u="sng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7" name="Google Shape;107;p18"/>
          <p:cNvGraphicFramePr/>
          <p:nvPr/>
        </p:nvGraphicFramePr>
        <p:xfrm>
          <a:off x="153555" y="793127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450">
                          <a:solidFill>
                            <a:schemeClr val="dk1"/>
                          </a:solidFill>
                        </a:rPr>
                        <a:t>an important event (in a journey, in a project, or in life) that often marks the beginning of a new chapter or phase</a:t>
                      </a:r>
                      <a:endParaRPr b="1" i="1" sz="145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8" name="Google Shape;108;p18"/>
          <p:cNvGraphicFramePr/>
          <p:nvPr/>
        </p:nvGraphicFramePr>
        <p:xfrm>
          <a:off x="153555" y="439671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 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to measure is to assign a number or quantity to something</a:t>
                      </a:r>
                      <a:endParaRPr b="1" i="1" sz="170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09" name="Google Shape;109;p18"/>
          <p:cNvGraphicFramePr/>
          <p:nvPr/>
        </p:nvGraphicFramePr>
        <p:xfrm>
          <a:off x="153551" y="2974977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can be counted or compared using numbers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0" name="Google Shape;110;p18"/>
          <p:cNvSpPr/>
          <p:nvPr/>
        </p:nvSpPr>
        <p:spPr>
          <a:xfrm>
            <a:off x="153641" y="2640649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u="sng"/>
              <a:t>measurable</a:t>
            </a:r>
            <a:endParaRPr b="1" u="sng"/>
          </a:p>
        </p:txBody>
      </p:sp>
      <p:sp>
        <p:nvSpPr>
          <p:cNvPr id="111" name="Google Shape;111;p18"/>
          <p:cNvSpPr/>
          <p:nvPr/>
        </p:nvSpPr>
        <p:spPr>
          <a:xfrm>
            <a:off x="153645" y="105342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u="sng">
                <a:solidFill>
                  <a:schemeClr val="dk1"/>
                </a:solidFill>
              </a:rPr>
              <a:t>measure</a:t>
            </a:r>
            <a:endParaRPr b="1" i="1" sz="1700" u="sng"/>
          </a:p>
        </p:txBody>
      </p:sp>
      <p:sp>
        <p:nvSpPr>
          <p:cNvPr id="112" name="Google Shape;112;p18"/>
          <p:cNvSpPr/>
          <p:nvPr/>
        </p:nvSpPr>
        <p:spPr>
          <a:xfrm>
            <a:off x="153645" y="7596949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sz="1500" u="sng"/>
              <a:t>milestone</a:t>
            </a:r>
            <a:endParaRPr b="1" sz="1500" u="sng"/>
          </a:p>
        </p:txBody>
      </p:sp>
      <p:graphicFrame>
        <p:nvGraphicFramePr>
          <p:cNvPr id="113" name="Google Shape;113;p18"/>
          <p:cNvGraphicFramePr/>
          <p:nvPr/>
        </p:nvGraphicFramePr>
        <p:xfrm>
          <a:off x="153551" y="5453134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to prompt or provide incentive to do something; (something which encourages one to do something)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14" name="Google Shape;114;p18"/>
          <p:cNvSpPr/>
          <p:nvPr/>
        </p:nvSpPr>
        <p:spPr>
          <a:xfrm>
            <a:off x="153641" y="5118805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u="sng"/>
              <a:t>motivate (motivation)</a:t>
            </a:r>
            <a:endParaRPr b="1" u="sng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" name="Google Shape;119;p19"/>
          <p:cNvGraphicFramePr/>
          <p:nvPr/>
        </p:nvGraphicFramePr>
        <p:xfrm>
          <a:off x="162564" y="4179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detailed, exact, precise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20" name="Google Shape;120;p19"/>
          <p:cNvGraphicFramePr/>
          <p:nvPr/>
        </p:nvGraphicFramePr>
        <p:xfrm>
          <a:off x="162564" y="296899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to track is to record or document something; a track is a path going from a starting place to a finishing point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21" name="Google Shape;121;p19"/>
          <p:cNvGraphicFramePr/>
          <p:nvPr/>
        </p:nvGraphicFramePr>
        <p:xfrm>
          <a:off x="162564" y="54471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to be on track is to be making progress</a:t>
                      </a:r>
                      <a:endParaRPr sz="150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2" name="Google Shape;122;p19"/>
          <p:cNvSpPr/>
          <p:nvPr/>
        </p:nvSpPr>
        <p:spPr>
          <a:xfrm>
            <a:off x="162654" y="5112824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u="sng"/>
              <a:t>on track</a:t>
            </a:r>
            <a:endParaRPr b="1" u="sng"/>
          </a:p>
        </p:txBody>
      </p:sp>
      <p:sp>
        <p:nvSpPr>
          <p:cNvPr id="123" name="Google Shape;123;p19"/>
          <p:cNvSpPr/>
          <p:nvPr/>
        </p:nvSpPr>
        <p:spPr>
          <a:xfrm>
            <a:off x="162654" y="2634667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u="sng">
                <a:solidFill>
                  <a:schemeClr val="dk1"/>
                </a:solidFill>
              </a:rPr>
              <a:t>track</a:t>
            </a:r>
            <a:endParaRPr b="1" i="1" sz="1700" u="sng"/>
          </a:p>
        </p:txBody>
      </p:sp>
      <p:sp>
        <p:nvSpPr>
          <p:cNvPr id="124" name="Google Shape;124;p19"/>
          <p:cNvSpPr/>
          <p:nvPr/>
        </p:nvSpPr>
        <p:spPr>
          <a:xfrm>
            <a:off x="162654" y="83624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u="sng"/>
              <a:t>specific</a:t>
            </a:r>
            <a:endParaRPr b="1" u="sng"/>
          </a:p>
        </p:txBody>
      </p:sp>
      <p:graphicFrame>
        <p:nvGraphicFramePr>
          <p:cNvPr id="125" name="Google Shape;125;p19"/>
          <p:cNvGraphicFramePr/>
          <p:nvPr/>
        </p:nvGraphicFramePr>
        <p:xfrm>
          <a:off x="162564" y="79253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lacking details,  precise  or specific</a:t>
                      </a:r>
                      <a:endParaRPr b="1" i="1" sz="170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26" name="Google Shape;126;p19"/>
          <p:cNvSpPr/>
          <p:nvPr/>
        </p:nvSpPr>
        <p:spPr>
          <a:xfrm>
            <a:off x="162654" y="7590980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u="sng"/>
              <a:t>vague</a:t>
            </a:r>
            <a:endParaRPr b="1" u="sng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1" name="Google Shape;131;p20"/>
          <p:cNvGraphicFramePr/>
          <p:nvPr/>
        </p:nvGraphicFramePr>
        <p:xfrm>
          <a:off x="162564" y="4179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something you plan to achieve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32" name="Google Shape;132;p20"/>
          <p:cNvGraphicFramePr/>
          <p:nvPr/>
        </p:nvGraphicFramePr>
        <p:xfrm>
          <a:off x="162564" y="2968996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a date or time by which something must be completed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133" name="Google Shape;133;p20"/>
          <p:cNvGraphicFramePr/>
          <p:nvPr/>
        </p:nvGraphicFramePr>
        <p:xfrm>
          <a:off x="162564" y="5447152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>
                          <a:solidFill>
                            <a:schemeClr val="dk1"/>
                          </a:solidFill>
                        </a:rPr>
                        <a:t>able to adjust or change to different conditions; (the ability to adjust or change)</a:t>
                      </a:r>
                      <a:endParaRPr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4" name="Google Shape;134;p20"/>
          <p:cNvSpPr/>
          <p:nvPr/>
        </p:nvSpPr>
        <p:spPr>
          <a:xfrm>
            <a:off x="162654" y="5112824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flexible (flexibility)</a:t>
            </a:r>
            <a:endParaRPr b="1" u="sng"/>
          </a:p>
        </p:txBody>
      </p:sp>
      <p:sp>
        <p:nvSpPr>
          <p:cNvPr id="135" name="Google Shape;135;p20"/>
          <p:cNvSpPr/>
          <p:nvPr/>
        </p:nvSpPr>
        <p:spPr>
          <a:xfrm>
            <a:off x="162654" y="2634667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sz="1500" u="sng">
                <a:solidFill>
                  <a:schemeClr val="dk1"/>
                </a:solidFill>
              </a:rPr>
              <a:t>deadline</a:t>
            </a:r>
            <a:endParaRPr b="1" i="1" u="sng"/>
          </a:p>
        </p:txBody>
      </p:sp>
      <p:sp>
        <p:nvSpPr>
          <p:cNvPr id="136" name="Google Shape;136;p20"/>
          <p:cNvSpPr/>
          <p:nvPr/>
        </p:nvSpPr>
        <p:spPr>
          <a:xfrm>
            <a:off x="162654" y="83624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</a:t>
            </a:r>
            <a:r>
              <a:rPr b="1" lang="en" sz="1500" u="sng">
                <a:solidFill>
                  <a:schemeClr val="dk1"/>
                </a:solidFill>
              </a:rPr>
              <a:t>objective</a:t>
            </a:r>
            <a:endParaRPr b="1" i="1" u="sng"/>
          </a:p>
        </p:txBody>
      </p:sp>
      <p:graphicFrame>
        <p:nvGraphicFramePr>
          <p:cNvPr id="137" name="Google Shape;137;p20"/>
          <p:cNvGraphicFramePr/>
          <p:nvPr/>
        </p:nvGraphicFramePr>
        <p:xfrm>
          <a:off x="162564" y="7925309"/>
          <a:ext cx="3000000" cy="3000000"/>
        </p:xfrm>
        <a:graphic>
          <a:graphicData uri="http://schemas.openxmlformats.org/drawingml/2006/table">
            <a:tbl>
              <a:tblPr>
                <a:noFill/>
                <a:tableStyleId>{DE8F2BF2-25EA-464F-9AEA-448D49FB520D}</a:tableStyleId>
              </a:tblPr>
              <a:tblGrid>
                <a:gridCol w="3618275"/>
                <a:gridCol w="3618275"/>
              </a:tblGrid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DEFINITION: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500">
                          <a:solidFill>
                            <a:schemeClr val="dk1"/>
                          </a:solidFill>
                        </a:rPr>
                        <a:t>a group of individual things that work together to create a certain result</a:t>
                      </a:r>
                      <a:endParaRPr b="1" i="1" sz="1300">
                        <a:solidFill>
                          <a:schemeClr val="dk1"/>
                        </a:solidFill>
                      </a:endParaRPr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>
                          <a:solidFill>
                            <a:schemeClr val="dk1"/>
                          </a:solidFill>
                        </a:rPr>
                        <a:t>EXAMPLE:</a:t>
                      </a:r>
                      <a:endParaRPr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0227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SYNONYM: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1" lang="en" sz="1300"/>
                        <a:t>NON-EXAMPLE:</a:t>
                      </a:r>
                      <a:endParaRPr b="1" i="1" sz="1300"/>
                    </a:p>
                  </a:txBody>
                  <a:tcPr marT="87450" marB="87450" marR="91425" marL="91425">
                    <a:lnL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38100">
                      <a:solidFill>
                        <a:srgbClr val="000000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38" name="Google Shape;138;p20"/>
          <p:cNvSpPr/>
          <p:nvPr/>
        </p:nvSpPr>
        <p:spPr>
          <a:xfrm>
            <a:off x="162654" y="7590980"/>
            <a:ext cx="7236600" cy="334200"/>
          </a:xfrm>
          <a:prstGeom prst="round2SameRect">
            <a:avLst>
              <a:gd fmla="val 16667" name="adj1"/>
              <a:gd fmla="val 0" name="adj2"/>
            </a:avLst>
          </a:prstGeom>
          <a:solidFill>
            <a:srgbClr val="FFFFFF"/>
          </a:solidFill>
          <a:ln cap="flat" cmpd="sng" w="381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/>
              <a:t>WORD: system</a:t>
            </a:r>
            <a:endParaRPr b="1" u="sng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1"/>
          <p:cNvSpPr/>
          <p:nvPr/>
        </p:nvSpPr>
        <p:spPr>
          <a:xfrm>
            <a:off x="35700" y="81300"/>
            <a:ext cx="7472400" cy="9895800"/>
          </a:xfrm>
          <a:prstGeom prst="rect">
            <a:avLst/>
          </a:prstGeom>
          <a:noFill/>
          <a:ln cap="flat" cmpd="sng" w="28575">
            <a:solidFill>
              <a:srgbClr val="8B6B09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144" name="Google Shape;144;p21"/>
          <p:cNvCxnSpPr/>
          <p:nvPr/>
        </p:nvCxnSpPr>
        <p:spPr>
          <a:xfrm rot="10800000">
            <a:off x="35700" y="5029200"/>
            <a:ext cx="7472400" cy="0"/>
          </a:xfrm>
          <a:prstGeom prst="straightConnector1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145" name="Google Shape;145;p21"/>
          <p:cNvCxnSpPr>
            <a:stCxn id="143" idx="0"/>
            <a:endCxn id="143" idx="2"/>
          </p:cNvCxnSpPr>
          <p:nvPr/>
        </p:nvCxnSpPr>
        <p:spPr>
          <a:xfrm>
            <a:off x="3771900" y="81300"/>
            <a:ext cx="0" cy="9895800"/>
          </a:xfrm>
          <a:prstGeom prst="straightConnector1">
            <a:avLst/>
          </a:prstGeom>
          <a:noFill/>
          <a:ln cap="flat" cmpd="sng" w="28575">
            <a:solidFill>
              <a:srgbClr val="4A86E8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146" name="Google Shape;146;p21"/>
          <p:cNvSpPr/>
          <p:nvPr/>
        </p:nvSpPr>
        <p:spPr>
          <a:xfrm>
            <a:off x="2766000" y="4704000"/>
            <a:ext cx="2011800" cy="650400"/>
          </a:xfrm>
          <a:prstGeom prst="ellipse">
            <a:avLst/>
          </a:prstGeom>
          <a:solidFill>
            <a:srgbClr val="5D9ED8"/>
          </a:solidFill>
          <a:ln cap="flat" cmpd="sng" w="38100">
            <a:solidFill>
              <a:srgbClr val="8B6B09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7" name="Google Shape;147;p21"/>
          <p:cNvSpPr txBox="1"/>
          <p:nvPr/>
        </p:nvSpPr>
        <p:spPr>
          <a:xfrm>
            <a:off x="3042450" y="4806000"/>
            <a:ext cx="14589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900">
                <a:latin typeface="Graduate"/>
                <a:ea typeface="Graduate"/>
                <a:cs typeface="Graduate"/>
                <a:sym typeface="Graduate"/>
              </a:rPr>
              <a:t>SPECIFIC</a:t>
            </a:r>
            <a:endParaRPr b="1" sz="1900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48" name="Google Shape;148;p21"/>
          <p:cNvSpPr txBox="1"/>
          <p:nvPr/>
        </p:nvSpPr>
        <p:spPr>
          <a:xfrm>
            <a:off x="4324350" y="5461000"/>
            <a:ext cx="2924400" cy="661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HOW DOES IT LOOK? </a:t>
            </a:r>
            <a:r>
              <a:rPr i="1" lang="en">
                <a:latin typeface="Graduate"/>
                <a:ea typeface="Graduate"/>
                <a:cs typeface="Graduate"/>
                <a:sym typeface="Graduate"/>
              </a:rPr>
              <a:t>(EXAMPLES)</a:t>
            </a:r>
            <a:endParaRPr i="1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49" name="Google Shape;149;p21"/>
          <p:cNvSpPr txBox="1"/>
          <p:nvPr/>
        </p:nvSpPr>
        <p:spPr>
          <a:xfrm>
            <a:off x="120600" y="5461000"/>
            <a:ext cx="33657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RELATED VOCAB TERMS: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50" name="Google Shape;150;p21"/>
          <p:cNvSpPr txBox="1"/>
          <p:nvPr/>
        </p:nvSpPr>
        <p:spPr>
          <a:xfrm>
            <a:off x="436500" y="2672438"/>
            <a:ext cx="2479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WHAT IT ISN’T</a:t>
            </a: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….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51" name="Google Shape;151;p21"/>
          <p:cNvSpPr txBox="1"/>
          <p:nvPr/>
        </p:nvSpPr>
        <p:spPr>
          <a:xfrm>
            <a:off x="436500" y="315675"/>
            <a:ext cx="2479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WHAT IT IS….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52" name="Google Shape;152;p21"/>
          <p:cNvSpPr txBox="1"/>
          <p:nvPr/>
        </p:nvSpPr>
        <p:spPr>
          <a:xfrm>
            <a:off x="4105275" y="315675"/>
            <a:ext cx="30021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 u="sng">
                <a:latin typeface="Graduate"/>
                <a:ea typeface="Graduate"/>
                <a:cs typeface="Graduate"/>
                <a:sym typeface="Graduate"/>
              </a:rPr>
              <a:t>WHY IS IT NECESSARY?</a:t>
            </a:r>
            <a:endParaRPr b="1" sz="1700" u="sng">
              <a:latin typeface="Graduate"/>
              <a:ea typeface="Graduate"/>
              <a:cs typeface="Graduate"/>
              <a:sym typeface="Graduate"/>
            </a:endParaRPr>
          </a:p>
        </p:txBody>
      </p:sp>
      <p:sp>
        <p:nvSpPr>
          <p:cNvPr id="153" name="Google Shape;153;p21"/>
          <p:cNvSpPr txBox="1"/>
          <p:nvPr/>
        </p:nvSpPr>
        <p:spPr>
          <a:xfrm>
            <a:off x="35695" y="9687896"/>
            <a:ext cx="3074700" cy="289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">
                <a:solidFill>
                  <a:schemeClr val="dk1"/>
                </a:solidFill>
              </a:rPr>
              <a:t>LESSONS IN GOAL-SETTING |  GRAPHIC ORGANIZER 1.1a</a:t>
            </a:r>
            <a:endParaRPr sz="11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