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26"/>
  </p:normalViewPr>
  <p:slideViewPr>
    <p:cSldViewPr snapToGrid="0">
      <p:cViewPr varScale="1">
        <p:scale>
          <a:sx n="161" d="100"/>
          <a:sy n="161" d="100"/>
        </p:scale>
        <p:origin x="784" y="192"/>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b="1"/>
              <a:t>Formula:</a:t>
            </a:r>
            <a:r>
              <a:rPr lang="en"/>
              <a:t> Area = length x width </a:t>
            </a:r>
            <a:endParaRPr/>
          </a:p>
          <a:p>
            <a:pPr marL="0" lvl="0" indent="0" algn="l" rtl="0">
              <a:spcBef>
                <a:spcPts val="0"/>
              </a:spcBef>
              <a:spcAft>
                <a:spcPts val="0"/>
              </a:spcAft>
              <a:buNone/>
            </a:pPr>
            <a:endParaRPr/>
          </a:p>
          <a:p>
            <a:pPr marL="0" lvl="0" indent="0" algn="l" rtl="0">
              <a:spcBef>
                <a:spcPts val="0"/>
              </a:spcBef>
              <a:spcAft>
                <a:spcPts val="0"/>
              </a:spcAft>
              <a:buNone/>
            </a:pPr>
            <a:r>
              <a:rPr lang="en" b="1"/>
              <a:t>Reminder:</a:t>
            </a:r>
            <a:r>
              <a:rPr lang="en"/>
              <a:t> area is measured in square units because it measures the entire contents of the two-dimensional shape, not just around the edges, which is the perimeter. </a:t>
            </a:r>
            <a:endParaRPr/>
          </a:p>
          <a:p>
            <a:pPr marL="0" lvl="0" indent="0" algn="l" rtl="0">
              <a:spcBef>
                <a:spcPts val="0"/>
              </a:spcBef>
              <a:spcAft>
                <a:spcPts val="0"/>
              </a:spcAft>
              <a:buNone/>
            </a:pPr>
            <a:endParaRPr/>
          </a:p>
          <a:p>
            <a:pPr marL="0" lvl="0" indent="0" algn="l" rtl="0">
              <a:spcBef>
                <a:spcPts val="0"/>
              </a:spcBef>
              <a:spcAft>
                <a:spcPts val="0"/>
              </a:spcAft>
              <a:buNone/>
            </a:pPr>
            <a:r>
              <a:rPr lang="en" b="1" u="sng"/>
              <a:t>Answers: </a:t>
            </a:r>
            <a:endParaRPr b="1" u="sng"/>
          </a:p>
          <a:p>
            <a:pPr marL="457200" lvl="0" indent="-304800" algn="l" rtl="0">
              <a:spcBef>
                <a:spcPts val="0"/>
              </a:spcBef>
              <a:spcAft>
                <a:spcPts val="0"/>
              </a:spcAft>
              <a:buSzPts val="1200"/>
              <a:buChar char="●"/>
            </a:pPr>
            <a:r>
              <a:rPr lang="en" sz="1200">
                <a:highlight>
                  <a:srgbClr val="FFFF00"/>
                </a:highlight>
              </a:rPr>
              <a:t>20ft. x 20ft = 400ft</a:t>
            </a:r>
            <a:r>
              <a:rPr lang="en" sz="1200">
                <a:solidFill>
                  <a:schemeClr val="dk1"/>
                </a:solidFill>
                <a:highlight>
                  <a:srgbClr val="FFFF00"/>
                </a:highlight>
              </a:rPr>
              <a:t>² of carpet is needed for Brad’s bedroom.</a:t>
            </a:r>
            <a:endParaRPr sz="1200">
              <a:solidFill>
                <a:schemeClr val="dk1"/>
              </a:solidFill>
              <a:highlight>
                <a:srgbClr val="FFFF00"/>
              </a:highlight>
            </a:endParaRPr>
          </a:p>
          <a:p>
            <a:pPr marL="457200" lvl="0" indent="-304800" algn="l" rtl="0">
              <a:spcBef>
                <a:spcPts val="0"/>
              </a:spcBef>
              <a:spcAft>
                <a:spcPts val="0"/>
              </a:spcAft>
              <a:buClr>
                <a:schemeClr val="dk1"/>
              </a:buClr>
              <a:buSzPts val="1200"/>
              <a:buChar char="●"/>
            </a:pPr>
            <a:r>
              <a:rPr lang="en" sz="1200">
                <a:solidFill>
                  <a:schemeClr val="dk1"/>
                </a:solidFill>
                <a:highlight>
                  <a:srgbClr val="FFFF00"/>
                </a:highlight>
              </a:rPr>
              <a:t>9cm x 3cm = 27cm</a:t>
            </a:r>
            <a:r>
              <a:rPr lang="en" sz="1500">
                <a:solidFill>
                  <a:schemeClr val="dk1"/>
                </a:solidFill>
                <a:highlight>
                  <a:srgbClr val="FFFF00"/>
                </a:highlight>
              </a:rPr>
              <a:t>² </a:t>
            </a:r>
            <a:endParaRPr sz="1200">
              <a:solidFill>
                <a:schemeClr val="dk1"/>
              </a:solidFill>
              <a:highlight>
                <a:srgbClr val="FFFF00"/>
              </a:highlight>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
        <p:cNvGrpSpPr/>
        <p:nvPr/>
      </p:nvGrpSpPr>
      <p:grpSpPr>
        <a:xfrm>
          <a:off x="0" y="0"/>
          <a:ext cx="0" cy="0"/>
          <a:chOff x="0" y="0"/>
          <a:chExt cx="0" cy="0"/>
        </a:xfrm>
      </p:grpSpPr>
      <p:sp>
        <p:nvSpPr>
          <p:cNvPr id="66" name="Google Shape;66;gf8f1dcdb34_0_1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7" name="Google Shape;67;gf8f1dcdb34_0_1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The students have just shown that they know how to find the area of a rectangle on slide 1. Now, they need to find the area of a rectangle twice and add the two areas together. Give students a minute to work and after a minute, ask them: </a:t>
            </a:r>
            <a:endParaRPr/>
          </a:p>
          <a:p>
            <a:pPr marL="0" lvl="0" indent="0" algn="l" rtl="0">
              <a:spcBef>
                <a:spcPts val="0"/>
              </a:spcBef>
              <a:spcAft>
                <a:spcPts val="0"/>
              </a:spcAft>
              <a:buNone/>
            </a:pPr>
            <a:endParaRPr/>
          </a:p>
          <a:p>
            <a:pPr marL="0" lvl="0" indent="0" algn="l" rtl="0">
              <a:spcBef>
                <a:spcPts val="0"/>
              </a:spcBef>
              <a:spcAft>
                <a:spcPts val="0"/>
              </a:spcAft>
              <a:buNone/>
            </a:pPr>
            <a:r>
              <a:rPr lang="en"/>
              <a:t>What was your brain doing to find the total area? What did you do first?</a:t>
            </a:r>
            <a:endParaRPr/>
          </a:p>
          <a:p>
            <a:pPr marL="0" lvl="0" indent="0" algn="l" rtl="0">
              <a:spcBef>
                <a:spcPts val="0"/>
              </a:spcBef>
              <a:spcAft>
                <a:spcPts val="0"/>
              </a:spcAft>
              <a:buNone/>
            </a:pPr>
            <a:r>
              <a:rPr lang="en" i="1"/>
              <a:t>Students will likely say that they added the two areas together to come up with the total area. Some students may say that they multiplied either the front or the back area times 2 because the dimensions of the front and the back sides of the birdhouse are the same. </a:t>
            </a:r>
            <a:endParaRPr i="1"/>
          </a:p>
          <a:p>
            <a:pPr marL="0" lvl="0" indent="0" algn="l" rtl="0">
              <a:spcBef>
                <a:spcPts val="0"/>
              </a:spcBef>
              <a:spcAft>
                <a:spcPts val="0"/>
              </a:spcAft>
              <a:buNone/>
            </a:pPr>
            <a:endParaRPr>
              <a:highlight>
                <a:srgbClr val="FFFF00"/>
              </a:highlight>
            </a:endParaRPr>
          </a:p>
          <a:p>
            <a:pPr marL="0" lvl="0" indent="0" algn="l" rtl="0">
              <a:spcBef>
                <a:spcPts val="0"/>
              </a:spcBef>
              <a:spcAft>
                <a:spcPts val="0"/>
              </a:spcAft>
              <a:buNone/>
            </a:pPr>
            <a:r>
              <a:rPr lang="en" b="1" u="sng">
                <a:highlight>
                  <a:schemeClr val="lt1"/>
                </a:highlight>
              </a:rPr>
              <a:t>Answer:</a:t>
            </a:r>
            <a:r>
              <a:rPr lang="en" u="sng">
                <a:highlight>
                  <a:schemeClr val="lt1"/>
                </a:highlight>
              </a:rPr>
              <a:t> </a:t>
            </a:r>
            <a:endParaRPr u="sng">
              <a:highlight>
                <a:schemeClr val="lt1"/>
              </a:highlight>
            </a:endParaRPr>
          </a:p>
          <a:p>
            <a:pPr marL="0" lvl="0" indent="0" algn="l" rtl="0">
              <a:spcBef>
                <a:spcPts val="0"/>
              </a:spcBef>
              <a:spcAft>
                <a:spcPts val="0"/>
              </a:spcAft>
              <a:buNone/>
            </a:pPr>
            <a:r>
              <a:rPr lang="en">
                <a:highlight>
                  <a:srgbClr val="FFFF00"/>
                </a:highlight>
              </a:rPr>
              <a:t>Front of bird house area: 6in. x 10in. = 60 sq. in.</a:t>
            </a:r>
            <a:endParaRPr>
              <a:highlight>
                <a:srgbClr val="FFFF00"/>
              </a:highlight>
            </a:endParaRPr>
          </a:p>
          <a:p>
            <a:pPr marL="0" lvl="0" indent="0" algn="l" rtl="0">
              <a:spcBef>
                <a:spcPts val="0"/>
              </a:spcBef>
              <a:spcAft>
                <a:spcPts val="0"/>
              </a:spcAft>
              <a:buNone/>
            </a:pPr>
            <a:r>
              <a:rPr lang="en">
                <a:highlight>
                  <a:srgbClr val="FFFF00"/>
                </a:highlight>
              </a:rPr>
              <a:t>Back of bird house area: 6in. x 10in. = 60 sq. in. </a:t>
            </a:r>
            <a:endParaRPr>
              <a:highlight>
                <a:srgbClr val="FFFF00"/>
              </a:highlight>
            </a:endParaRPr>
          </a:p>
          <a:p>
            <a:pPr marL="0" lvl="0" indent="0" algn="l" rtl="0">
              <a:spcBef>
                <a:spcPts val="0"/>
              </a:spcBef>
              <a:spcAft>
                <a:spcPts val="0"/>
              </a:spcAft>
              <a:buNone/>
            </a:pPr>
            <a:r>
              <a:rPr lang="en">
                <a:highlight>
                  <a:srgbClr val="FFFF00"/>
                </a:highlight>
              </a:rPr>
              <a:t>Total area of front and back of bird house: 60 + 60 = 120 sq. in.</a:t>
            </a:r>
            <a:endParaRPr>
              <a:highlight>
                <a:srgbClr val="FFFF00"/>
              </a:highlight>
            </a:endParaRPr>
          </a:p>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f8f1dcdb34_0_16: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 name="Google Shape;78;gf8f1dcdb34_0_1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200"/>
              <a:t>Ask students: Did you notice anything similar or different between what you did in the purple slide and this slide?</a:t>
            </a:r>
            <a:endParaRPr sz="1200"/>
          </a:p>
          <a:p>
            <a:pPr marL="0" lvl="0" indent="0" algn="l" rtl="0">
              <a:spcBef>
                <a:spcPts val="0"/>
              </a:spcBef>
              <a:spcAft>
                <a:spcPts val="0"/>
              </a:spcAft>
              <a:buNone/>
            </a:pPr>
            <a:endParaRPr sz="1200"/>
          </a:p>
          <a:p>
            <a:pPr marL="0" lvl="0" indent="0" algn="l" rtl="0">
              <a:spcBef>
                <a:spcPts val="0"/>
              </a:spcBef>
              <a:spcAft>
                <a:spcPts val="0"/>
              </a:spcAft>
              <a:buNone/>
            </a:pPr>
            <a:r>
              <a:rPr lang="en" sz="1200" i="1"/>
              <a:t>We are guiding students to recognize that the process was the same but that the measurements were different. The front face and the back of the birdhouse were larger rectangles with larger areas than the sides.</a:t>
            </a:r>
            <a:endParaRPr sz="1200" i="1"/>
          </a:p>
          <a:p>
            <a:pPr marL="0" lvl="0" indent="0" algn="l" rtl="0">
              <a:spcBef>
                <a:spcPts val="0"/>
              </a:spcBef>
              <a:spcAft>
                <a:spcPts val="0"/>
              </a:spcAft>
              <a:buNone/>
            </a:pPr>
            <a:endParaRPr sz="1200" i="1"/>
          </a:p>
          <a:p>
            <a:pPr marL="0" lvl="0" indent="0" algn="l" rtl="0">
              <a:spcBef>
                <a:spcPts val="0"/>
              </a:spcBef>
              <a:spcAft>
                <a:spcPts val="0"/>
              </a:spcAft>
              <a:buNone/>
            </a:pPr>
            <a:r>
              <a:rPr lang="en" sz="1200" b="1" u="sng">
                <a:highlight>
                  <a:schemeClr val="lt1"/>
                </a:highlight>
              </a:rPr>
              <a:t>Answer:</a:t>
            </a:r>
            <a:r>
              <a:rPr lang="en" sz="1200" b="1" i="1" u="sng">
                <a:highlight>
                  <a:schemeClr val="lt1"/>
                </a:highlight>
              </a:rPr>
              <a:t> </a:t>
            </a:r>
            <a:endParaRPr sz="1200" b="1" i="1" u="sng">
              <a:highlight>
                <a:schemeClr val="lt1"/>
              </a:highlight>
            </a:endParaRPr>
          </a:p>
          <a:p>
            <a:pPr marL="0" lvl="0" indent="0" algn="l" rtl="0">
              <a:spcBef>
                <a:spcPts val="0"/>
              </a:spcBef>
              <a:spcAft>
                <a:spcPts val="0"/>
              </a:spcAft>
              <a:buNone/>
            </a:pPr>
            <a:r>
              <a:rPr lang="en" sz="1200" i="1">
                <a:highlight>
                  <a:srgbClr val="FFFF00"/>
                </a:highlight>
              </a:rPr>
              <a:t>Left side: 6in. x 4in. = 24 in</a:t>
            </a:r>
            <a:r>
              <a:rPr lang="en" sz="1500">
                <a:solidFill>
                  <a:schemeClr val="dk1"/>
                </a:solidFill>
                <a:highlight>
                  <a:srgbClr val="FFFF00"/>
                </a:highlight>
              </a:rPr>
              <a:t>²</a:t>
            </a:r>
            <a:endParaRPr sz="1500">
              <a:solidFill>
                <a:schemeClr val="dk1"/>
              </a:solidFill>
              <a:highlight>
                <a:srgbClr val="FFFF00"/>
              </a:highlight>
            </a:endParaRPr>
          </a:p>
          <a:p>
            <a:pPr marL="0" lvl="0" indent="0" algn="l" rtl="0">
              <a:spcBef>
                <a:spcPts val="0"/>
              </a:spcBef>
              <a:spcAft>
                <a:spcPts val="0"/>
              </a:spcAft>
              <a:buNone/>
            </a:pPr>
            <a:r>
              <a:rPr lang="en" sz="1200" i="1">
                <a:solidFill>
                  <a:schemeClr val="dk1"/>
                </a:solidFill>
                <a:highlight>
                  <a:srgbClr val="FFFF00"/>
                </a:highlight>
              </a:rPr>
              <a:t>Right side: 6in. x 4in. = 24in²</a:t>
            </a:r>
            <a:endParaRPr sz="1200" i="1">
              <a:solidFill>
                <a:schemeClr val="dk1"/>
              </a:solidFill>
              <a:highlight>
                <a:srgbClr val="FFFF00"/>
              </a:highlight>
            </a:endParaRPr>
          </a:p>
          <a:p>
            <a:pPr marL="0" lvl="0" indent="0" algn="l" rtl="0">
              <a:spcBef>
                <a:spcPts val="0"/>
              </a:spcBef>
              <a:spcAft>
                <a:spcPts val="0"/>
              </a:spcAft>
              <a:buNone/>
            </a:pPr>
            <a:r>
              <a:rPr lang="en" sz="1200" i="1">
                <a:solidFill>
                  <a:schemeClr val="dk1"/>
                </a:solidFill>
                <a:highlight>
                  <a:srgbClr val="FFFF00"/>
                </a:highlight>
              </a:rPr>
              <a:t>Total area of right and left sides: 24in² + 24in² = 48in²</a:t>
            </a:r>
            <a:endParaRPr sz="1500">
              <a:solidFill>
                <a:schemeClr val="dk1"/>
              </a:solidFill>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f8f1dcdb34_0_1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f8f1dcdb34_0_1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200" i="1"/>
              <a:t>We DO have enough information: the length of the front of the birdhouse times the width of the side of the house will provide the area of the floor of the house. If students struggle, ask them guiding questions to create a pathway: </a:t>
            </a:r>
            <a:endParaRPr sz="1200" i="1"/>
          </a:p>
          <a:p>
            <a:pPr marL="0" lvl="0" indent="0" algn="l" rtl="0">
              <a:spcBef>
                <a:spcPts val="0"/>
              </a:spcBef>
              <a:spcAft>
                <a:spcPts val="0"/>
              </a:spcAft>
              <a:buNone/>
            </a:pPr>
            <a:r>
              <a:rPr lang="en" sz="1200" i="1"/>
              <a:t>-What was the length of the bird house in the front?</a:t>
            </a:r>
            <a:endParaRPr sz="1200" i="1"/>
          </a:p>
          <a:p>
            <a:pPr marL="0" lvl="0" indent="0" algn="l" rtl="0">
              <a:spcBef>
                <a:spcPts val="0"/>
              </a:spcBef>
              <a:spcAft>
                <a:spcPts val="0"/>
              </a:spcAft>
              <a:buNone/>
            </a:pPr>
            <a:r>
              <a:rPr lang="en" sz="1200" i="1"/>
              <a:t>-How deep does the birdhouse go back into the yard? Is there a measurement that could tell us that?</a:t>
            </a:r>
            <a:endParaRPr sz="1200" i="1"/>
          </a:p>
          <a:p>
            <a:pPr marL="0" lvl="0" indent="0" algn="l" rtl="0">
              <a:spcBef>
                <a:spcPts val="0"/>
              </a:spcBef>
              <a:spcAft>
                <a:spcPts val="0"/>
              </a:spcAft>
              <a:buNone/>
            </a:pPr>
            <a:r>
              <a:rPr lang="en" sz="1200" i="1"/>
              <a:t>-What do we know about solving for the area of a quadrilateral? How do we do it? </a:t>
            </a:r>
            <a:endParaRPr sz="1200" i="1"/>
          </a:p>
          <a:p>
            <a:pPr marL="0" lvl="0" indent="0" algn="l" rtl="0">
              <a:spcBef>
                <a:spcPts val="0"/>
              </a:spcBef>
              <a:spcAft>
                <a:spcPts val="0"/>
              </a:spcAft>
              <a:buNone/>
            </a:pPr>
            <a:endParaRPr i="1"/>
          </a:p>
          <a:p>
            <a:pPr marL="0" lvl="0" indent="0" algn="l" rtl="0">
              <a:spcBef>
                <a:spcPts val="0"/>
              </a:spcBef>
              <a:spcAft>
                <a:spcPts val="0"/>
              </a:spcAft>
              <a:buNone/>
            </a:pPr>
            <a:r>
              <a:rPr lang="en" b="1" u="sng"/>
              <a:t>Answer:</a:t>
            </a:r>
            <a:endParaRPr b="1" u="sng"/>
          </a:p>
          <a:p>
            <a:pPr marL="0" lvl="0" indent="0" algn="l" rtl="0">
              <a:spcBef>
                <a:spcPts val="0"/>
              </a:spcBef>
              <a:spcAft>
                <a:spcPts val="0"/>
              </a:spcAft>
              <a:buNone/>
            </a:pPr>
            <a:r>
              <a:rPr lang="en" i="1">
                <a:highlight>
                  <a:srgbClr val="FFFF00"/>
                </a:highlight>
              </a:rPr>
              <a:t>Area of birdhouse floor: 10in. x 4in. = 40in</a:t>
            </a:r>
            <a:r>
              <a:rPr lang="en" sz="1500">
                <a:solidFill>
                  <a:schemeClr val="dk1"/>
                </a:solidFill>
                <a:highlight>
                  <a:srgbClr val="FFFF00"/>
                </a:highlight>
              </a:rPr>
              <a:t>²</a:t>
            </a:r>
            <a:endParaRPr i="1">
              <a:highlight>
                <a:srgbClr val="FFFF00"/>
              </a:highlight>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9"/>
        <p:cNvGrpSpPr/>
        <p:nvPr/>
      </p:nvGrpSpPr>
      <p:grpSpPr>
        <a:xfrm>
          <a:off x="0" y="0"/>
          <a:ext cx="0" cy="0"/>
          <a:chOff x="0" y="0"/>
          <a:chExt cx="0" cy="0"/>
        </a:xfrm>
      </p:grpSpPr>
      <p:sp>
        <p:nvSpPr>
          <p:cNvPr id="100" name="Google Shape;100;gf8f1dcdb34_0_2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1" name="Google Shape;101;gf8f1dcdb34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300"/>
              <a:t>We are building a foundation for how to find total surface area, not just zeroing in on this multiplication problem. Keep the essential question of the lesson in mind as you prompt the learners: </a:t>
            </a:r>
            <a:r>
              <a:rPr lang="en" sz="1300" i="1"/>
              <a:t>How can we solve for the surface area of a rectangular prism?</a:t>
            </a:r>
            <a:endParaRPr sz="1300" i="1"/>
          </a:p>
          <a:p>
            <a:pPr marL="0" lvl="0" indent="0" algn="l" rtl="0">
              <a:spcBef>
                <a:spcPts val="0"/>
              </a:spcBef>
              <a:spcAft>
                <a:spcPts val="0"/>
              </a:spcAft>
              <a:buNone/>
            </a:pPr>
            <a:endParaRPr sz="1300" i="1"/>
          </a:p>
          <a:p>
            <a:pPr marL="0" lvl="0" indent="0" algn="l" rtl="0">
              <a:spcBef>
                <a:spcPts val="0"/>
              </a:spcBef>
              <a:spcAft>
                <a:spcPts val="0"/>
              </a:spcAft>
              <a:buNone/>
            </a:pPr>
            <a:r>
              <a:rPr lang="en" sz="1300" b="1" u="sng">
                <a:highlight>
                  <a:schemeClr val="lt1"/>
                </a:highlight>
              </a:rPr>
              <a:t>Answer:</a:t>
            </a:r>
            <a:r>
              <a:rPr lang="en" sz="1300" u="sng">
                <a:highlight>
                  <a:schemeClr val="lt1"/>
                </a:highlight>
              </a:rPr>
              <a:t> </a:t>
            </a:r>
            <a:endParaRPr sz="1300" u="sng">
              <a:highlight>
                <a:schemeClr val="lt1"/>
              </a:highlight>
            </a:endParaRPr>
          </a:p>
          <a:p>
            <a:pPr marL="0" lvl="0" indent="0" algn="l" rtl="0">
              <a:spcBef>
                <a:spcPts val="0"/>
              </a:spcBef>
              <a:spcAft>
                <a:spcPts val="0"/>
              </a:spcAft>
              <a:buNone/>
            </a:pPr>
            <a:r>
              <a:rPr lang="en" sz="1300" i="1">
                <a:highlight>
                  <a:srgbClr val="FFFF00"/>
                </a:highlight>
              </a:rPr>
              <a:t>Area of birdhouse roof: 10in x 4in. = 40in</a:t>
            </a:r>
            <a:r>
              <a:rPr lang="en" sz="1500">
                <a:solidFill>
                  <a:schemeClr val="dk1"/>
                </a:solidFill>
                <a:highlight>
                  <a:srgbClr val="FFFF00"/>
                </a:highlight>
              </a:rPr>
              <a:t>²</a:t>
            </a:r>
            <a:endParaRPr sz="1300" i="1">
              <a:highlight>
                <a:srgbClr val="FFFF00"/>
              </a:highlight>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0"/>
        <p:cNvGrpSpPr/>
        <p:nvPr/>
      </p:nvGrpSpPr>
      <p:grpSpPr>
        <a:xfrm>
          <a:off x="0" y="0"/>
          <a:ext cx="0" cy="0"/>
          <a:chOff x="0" y="0"/>
          <a:chExt cx="0" cy="0"/>
        </a:xfrm>
      </p:grpSpPr>
      <p:sp>
        <p:nvSpPr>
          <p:cNvPr id="111" name="Google Shape;111;gf8f1dcdb34_0_25: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2" name="Google Shape;112;gf8f1dcdb34_0_2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300" i="1"/>
              <a:t>Students should be totaling (adding) the six areas they’ve already solved for to come up with a total surface area for the bird house. </a:t>
            </a:r>
            <a:endParaRPr sz="1300" i="1"/>
          </a:p>
          <a:p>
            <a:pPr marL="0" lvl="0" indent="0" algn="l" rtl="0">
              <a:spcBef>
                <a:spcPts val="0"/>
              </a:spcBef>
              <a:spcAft>
                <a:spcPts val="0"/>
              </a:spcAft>
              <a:buNone/>
            </a:pPr>
            <a:endParaRPr i="1"/>
          </a:p>
          <a:p>
            <a:pPr marL="0" lvl="0" indent="0" algn="l" rtl="0">
              <a:spcBef>
                <a:spcPts val="0"/>
              </a:spcBef>
              <a:spcAft>
                <a:spcPts val="0"/>
              </a:spcAft>
              <a:buNone/>
            </a:pPr>
            <a:r>
              <a:rPr lang="en" sz="1200" b="1" i="1">
                <a:highlight>
                  <a:srgbClr val="FFFF00"/>
                </a:highlight>
              </a:rPr>
              <a:t>Surface area of our birdhouse: 60in² + 60in</a:t>
            </a:r>
            <a:r>
              <a:rPr lang="en" sz="1200" b="1" i="1">
                <a:solidFill>
                  <a:schemeClr val="dk1"/>
                </a:solidFill>
                <a:highlight>
                  <a:srgbClr val="FFFF00"/>
                </a:highlight>
              </a:rPr>
              <a:t>²</a:t>
            </a:r>
            <a:r>
              <a:rPr lang="en" sz="1200" b="1" i="1">
                <a:highlight>
                  <a:srgbClr val="FFFF00"/>
                </a:highlight>
              </a:rPr>
              <a:t> + 24in</a:t>
            </a:r>
            <a:r>
              <a:rPr lang="en" sz="1200" b="1" i="1">
                <a:solidFill>
                  <a:schemeClr val="dk1"/>
                </a:solidFill>
                <a:highlight>
                  <a:srgbClr val="FFFF00"/>
                </a:highlight>
              </a:rPr>
              <a:t>²</a:t>
            </a:r>
            <a:r>
              <a:rPr lang="en" sz="1200" b="1" i="1">
                <a:highlight>
                  <a:srgbClr val="FFFF00"/>
                </a:highlight>
              </a:rPr>
              <a:t> + 24in</a:t>
            </a:r>
            <a:r>
              <a:rPr lang="en" sz="1200" b="1" i="1">
                <a:solidFill>
                  <a:schemeClr val="dk1"/>
                </a:solidFill>
                <a:highlight>
                  <a:srgbClr val="FFFF00"/>
                </a:highlight>
              </a:rPr>
              <a:t>²</a:t>
            </a:r>
            <a:r>
              <a:rPr lang="en" sz="1200" b="1" i="1">
                <a:highlight>
                  <a:srgbClr val="FFFF00"/>
                </a:highlight>
              </a:rPr>
              <a:t> + 40in</a:t>
            </a:r>
            <a:r>
              <a:rPr lang="en" sz="1200" b="1" i="1">
                <a:solidFill>
                  <a:schemeClr val="dk1"/>
                </a:solidFill>
                <a:highlight>
                  <a:srgbClr val="FFFF00"/>
                </a:highlight>
              </a:rPr>
              <a:t>²</a:t>
            </a:r>
            <a:r>
              <a:rPr lang="en" sz="1200" b="1" i="1">
                <a:highlight>
                  <a:srgbClr val="FFFF00"/>
                </a:highlight>
              </a:rPr>
              <a:t> + 40in</a:t>
            </a:r>
            <a:r>
              <a:rPr lang="en" sz="1200" b="1" i="1">
                <a:solidFill>
                  <a:schemeClr val="dk1"/>
                </a:solidFill>
                <a:highlight>
                  <a:srgbClr val="FFFF00"/>
                </a:highlight>
              </a:rPr>
              <a:t>²</a:t>
            </a:r>
            <a:r>
              <a:rPr lang="en" sz="1200" b="1" i="1">
                <a:highlight>
                  <a:srgbClr val="FFFF00"/>
                </a:highlight>
              </a:rPr>
              <a:t> = 248in</a:t>
            </a:r>
            <a:r>
              <a:rPr lang="en" sz="1600" b="1">
                <a:solidFill>
                  <a:schemeClr val="dk1"/>
                </a:solidFill>
                <a:highlight>
                  <a:srgbClr val="FFFF00"/>
                </a:highlight>
              </a:rPr>
              <a:t>² </a:t>
            </a:r>
            <a:endParaRPr sz="1200" b="1" i="1">
              <a:highlight>
                <a:srgbClr val="FFFF00"/>
              </a:highlight>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4"/>
        <p:cNvGrpSpPr/>
        <p:nvPr/>
      </p:nvGrpSpPr>
      <p:grpSpPr>
        <a:xfrm>
          <a:off x="0" y="0"/>
          <a:ext cx="0" cy="0"/>
          <a:chOff x="0" y="0"/>
          <a:chExt cx="0" cy="0"/>
        </a:xfrm>
      </p:grpSpPr>
      <p:sp>
        <p:nvSpPr>
          <p:cNvPr id="125" name="Google Shape;125;gf8f1dcdb34_0_2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6" name="Google Shape;126;gf8f1dcdb34_0_2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sz="1500">
                <a:solidFill>
                  <a:schemeClr val="dk1"/>
                </a:solidFill>
                <a:highlight>
                  <a:schemeClr val="lt1"/>
                </a:highlight>
              </a:rPr>
              <a:t>Total surface area of our birdhouse:</a:t>
            </a:r>
            <a:r>
              <a:rPr lang="en" sz="1500">
                <a:solidFill>
                  <a:schemeClr val="dk1"/>
                </a:solidFill>
                <a:highlight>
                  <a:srgbClr val="FFFF00"/>
                </a:highlight>
              </a:rPr>
              <a:t> 60in.</a:t>
            </a:r>
            <a:r>
              <a:rPr lang="en" sz="1300">
                <a:solidFill>
                  <a:schemeClr val="dk1"/>
                </a:solidFill>
                <a:highlight>
                  <a:srgbClr val="FFFF00"/>
                </a:highlight>
              </a:rPr>
              <a:t>² + 60in.² + 40in.² + 40in² + 24in.² + 24in.² = 248in²</a:t>
            </a:r>
            <a:r>
              <a:rPr lang="en" sz="700">
                <a:solidFill>
                  <a:schemeClr val="dk1"/>
                </a:solidFill>
                <a:highlight>
                  <a:srgbClr val="FFFF00"/>
                </a:highlight>
              </a:rPr>
              <a:t> </a:t>
            </a:r>
            <a:endParaRPr sz="700">
              <a:solidFill>
                <a:schemeClr val="dk1"/>
              </a:solidFill>
              <a:highlight>
                <a:srgbClr val="FFFF00"/>
              </a:highlight>
            </a:endParaRPr>
          </a:p>
          <a:p>
            <a:pPr marL="0" lvl="0" indent="0" algn="l" rtl="0">
              <a:spcBef>
                <a:spcPts val="0"/>
              </a:spcBef>
              <a:spcAft>
                <a:spcPts val="0"/>
              </a:spcAft>
              <a:buNone/>
            </a:pPr>
            <a:endParaRPr sz="700">
              <a:solidFill>
                <a:schemeClr val="dk1"/>
              </a:solidFill>
            </a:endParaRPr>
          </a:p>
          <a:p>
            <a:pPr marL="0" lvl="0" indent="0" algn="l" rtl="0">
              <a:spcBef>
                <a:spcPts val="0"/>
              </a:spcBef>
              <a:spcAft>
                <a:spcPts val="0"/>
              </a:spcAft>
              <a:buNone/>
            </a:pPr>
            <a:r>
              <a:rPr lang="en" sz="1200" b="1" u="sng">
                <a:solidFill>
                  <a:schemeClr val="dk1"/>
                </a:solidFill>
              </a:rPr>
              <a:t>Walk the students through labeling how we solved for the area of each side: </a:t>
            </a:r>
            <a:endParaRPr sz="1200" b="1" u="sng">
              <a:solidFill>
                <a:schemeClr val="dk1"/>
              </a:solidFill>
            </a:endParaRPr>
          </a:p>
          <a:p>
            <a:pPr marL="0" lvl="0" indent="0" algn="l" rtl="0">
              <a:spcBef>
                <a:spcPts val="0"/>
              </a:spcBef>
              <a:spcAft>
                <a:spcPts val="0"/>
              </a:spcAft>
              <a:buNone/>
            </a:pPr>
            <a:r>
              <a:rPr lang="en" sz="1200" u="sng">
                <a:solidFill>
                  <a:schemeClr val="dk1"/>
                </a:solidFill>
              </a:rPr>
              <a:t>Floor and ceiling:</a:t>
            </a:r>
            <a:r>
              <a:rPr lang="en" sz="1200">
                <a:solidFill>
                  <a:schemeClr val="dk1"/>
                </a:solidFill>
              </a:rPr>
              <a:t> length x width</a:t>
            </a:r>
            <a:endParaRPr sz="1200">
              <a:solidFill>
                <a:schemeClr val="dk1"/>
              </a:solidFill>
            </a:endParaRPr>
          </a:p>
          <a:p>
            <a:pPr marL="0" lvl="0" indent="0" algn="l" rtl="0">
              <a:spcBef>
                <a:spcPts val="0"/>
              </a:spcBef>
              <a:spcAft>
                <a:spcPts val="0"/>
              </a:spcAft>
              <a:buNone/>
            </a:pPr>
            <a:r>
              <a:rPr lang="en" sz="1200" u="sng">
                <a:solidFill>
                  <a:schemeClr val="dk1"/>
                </a:solidFill>
              </a:rPr>
              <a:t>Front and back sides:</a:t>
            </a:r>
            <a:r>
              <a:rPr lang="en" sz="1200">
                <a:solidFill>
                  <a:schemeClr val="dk1"/>
                </a:solidFill>
              </a:rPr>
              <a:t> length x height</a:t>
            </a:r>
            <a:endParaRPr sz="1200">
              <a:solidFill>
                <a:schemeClr val="dk1"/>
              </a:solidFill>
            </a:endParaRPr>
          </a:p>
          <a:p>
            <a:pPr marL="0" lvl="0" indent="0" algn="l" rtl="0">
              <a:spcBef>
                <a:spcPts val="0"/>
              </a:spcBef>
              <a:spcAft>
                <a:spcPts val="0"/>
              </a:spcAft>
              <a:buNone/>
            </a:pPr>
            <a:r>
              <a:rPr lang="en" sz="1200" u="sng">
                <a:solidFill>
                  <a:schemeClr val="dk1"/>
                </a:solidFill>
              </a:rPr>
              <a:t>Left and right sides:</a:t>
            </a:r>
            <a:r>
              <a:rPr lang="en" sz="1200">
                <a:solidFill>
                  <a:schemeClr val="dk1"/>
                </a:solidFill>
              </a:rPr>
              <a:t> width x height</a:t>
            </a:r>
            <a:endParaRPr sz="1200">
              <a:solidFill>
                <a:schemeClr val="dk1"/>
              </a:solidFill>
            </a:endParaRPr>
          </a:p>
          <a:p>
            <a:pPr marL="0" lvl="0" indent="0" algn="l" rtl="0">
              <a:spcBef>
                <a:spcPts val="0"/>
              </a:spcBef>
              <a:spcAft>
                <a:spcPts val="0"/>
              </a:spcAft>
              <a:buNone/>
            </a:pPr>
            <a:endParaRPr sz="1200">
              <a:solidFill>
                <a:schemeClr val="dk1"/>
              </a:solidFill>
            </a:endParaRPr>
          </a:p>
          <a:p>
            <a:pPr marL="0" lvl="0" indent="0" algn="l" rtl="0">
              <a:spcBef>
                <a:spcPts val="0"/>
              </a:spcBef>
              <a:spcAft>
                <a:spcPts val="0"/>
              </a:spcAft>
              <a:buNone/>
            </a:pPr>
            <a:r>
              <a:rPr lang="en" sz="1200">
                <a:solidFill>
                  <a:schemeClr val="dk1"/>
                </a:solidFill>
              </a:rPr>
              <a:t>How many of each type of question did we answer?</a:t>
            </a:r>
            <a:r>
              <a:rPr lang="en" sz="1200">
                <a:solidFill>
                  <a:schemeClr val="dk1"/>
                </a:solidFill>
                <a:highlight>
                  <a:srgbClr val="FFFF00"/>
                </a:highlight>
              </a:rPr>
              <a:t> 2 of each.</a:t>
            </a:r>
            <a:endParaRPr sz="1200">
              <a:solidFill>
                <a:schemeClr val="dk1"/>
              </a:solidFill>
              <a:highlight>
                <a:srgbClr val="FFFF00"/>
              </a:highlight>
            </a:endParaRPr>
          </a:p>
          <a:p>
            <a:pPr marL="0" lvl="0" indent="0" algn="l" rtl="0">
              <a:spcBef>
                <a:spcPts val="0"/>
              </a:spcBef>
              <a:spcAft>
                <a:spcPts val="0"/>
              </a:spcAft>
              <a:buNone/>
            </a:pPr>
            <a:endParaRPr sz="1200">
              <a:solidFill>
                <a:schemeClr val="dk1"/>
              </a:solidFill>
            </a:endParaRPr>
          </a:p>
          <a:p>
            <a:pPr marL="0" lvl="0" indent="0" algn="l" rtl="0">
              <a:spcBef>
                <a:spcPts val="0"/>
              </a:spcBef>
              <a:spcAft>
                <a:spcPts val="0"/>
              </a:spcAft>
              <a:buNone/>
            </a:pPr>
            <a:r>
              <a:rPr lang="en" sz="1200">
                <a:solidFill>
                  <a:schemeClr val="dk1"/>
                </a:solidFill>
              </a:rPr>
              <a:t>Is there a rule that we could write to find the total surface area of a shape like this birdhouse (right prism) that would work all the time? </a:t>
            </a:r>
            <a:endParaRPr sz="1200">
              <a:solidFill>
                <a:schemeClr val="dk1"/>
              </a:solidFill>
            </a:endParaRPr>
          </a:p>
          <a:p>
            <a:pPr marL="0" lvl="0" indent="0" algn="l" rtl="0">
              <a:spcBef>
                <a:spcPts val="0"/>
              </a:spcBef>
              <a:spcAft>
                <a:spcPts val="0"/>
              </a:spcAft>
              <a:buClr>
                <a:schemeClr val="dk1"/>
              </a:buClr>
              <a:buSzPts val="1100"/>
              <a:buFont typeface="Arial"/>
              <a:buNone/>
            </a:pPr>
            <a:r>
              <a:rPr lang="en" sz="1200">
                <a:solidFill>
                  <a:schemeClr val="dk1"/>
                </a:solidFill>
                <a:highlight>
                  <a:srgbClr val="FFFF00"/>
                </a:highlight>
              </a:rPr>
              <a:t>(length x width) + (length x width) + (length x height) + (length x height) + (width x height) + (width x height)</a:t>
            </a:r>
            <a:endParaRPr sz="1200">
              <a:solidFill>
                <a:schemeClr val="dk1"/>
              </a:solidFill>
              <a:highlight>
                <a:srgbClr val="FFFF00"/>
              </a:highlight>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0"/>
        <p:cNvGrpSpPr/>
        <p:nvPr/>
      </p:nvGrpSpPr>
      <p:grpSpPr>
        <a:xfrm>
          <a:off x="0" y="0"/>
          <a:ext cx="0" cy="0"/>
          <a:chOff x="0" y="0"/>
          <a:chExt cx="0" cy="0"/>
        </a:xfrm>
      </p:grpSpPr>
      <p:sp>
        <p:nvSpPr>
          <p:cNvPr id="141" name="Google Shape;141;gf8f1dcdb34_0_31: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2" name="Google Shape;142;gf8f1dcdb34_0_3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2"/>
        <p:cNvGrpSpPr/>
        <p:nvPr/>
      </p:nvGrpSpPr>
      <p:grpSpPr>
        <a:xfrm>
          <a:off x="0" y="0"/>
          <a:ext cx="0" cy="0"/>
          <a:chOff x="0" y="0"/>
          <a:chExt cx="0" cy="0"/>
        </a:xfrm>
      </p:grpSpPr>
      <p:sp>
        <p:nvSpPr>
          <p:cNvPr id="153" name="Google Shape;153;gf91aa1ffe8_0_18: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4" name="Google Shape;154;gf91aa1ffe8_0_18: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n"/>
              <a:t>The performance task should be completed individually as a way of determining each student’s conceptual understanding. It can be classwork or an assignment to bring back to class next time.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dk2"/>
              </a:buClr>
              <a:buSzPts val="1800"/>
              <a:buChar char="●"/>
              <a:defRPr sz="1800">
                <a:solidFill>
                  <a:schemeClr val="dk2"/>
                </a:solidFill>
              </a:defRPr>
            </a:lvl1pPr>
            <a:lvl2pPr marL="914400" lvl="1" indent="-317500">
              <a:lnSpc>
                <a:spcPct val="115000"/>
              </a:lnSpc>
              <a:spcBef>
                <a:spcPts val="0"/>
              </a:spcBef>
              <a:spcAft>
                <a:spcPts val="0"/>
              </a:spcAft>
              <a:buClr>
                <a:schemeClr val="dk2"/>
              </a:buClr>
              <a:buSzPts val="1400"/>
              <a:buChar char="○"/>
              <a:defRPr>
                <a:solidFill>
                  <a:schemeClr val="dk2"/>
                </a:solidFill>
              </a:defRPr>
            </a:lvl2pPr>
            <a:lvl3pPr marL="1371600" lvl="2" indent="-317500">
              <a:lnSpc>
                <a:spcPct val="115000"/>
              </a:lnSpc>
              <a:spcBef>
                <a:spcPts val="0"/>
              </a:spcBef>
              <a:spcAft>
                <a:spcPts val="0"/>
              </a:spcAft>
              <a:buClr>
                <a:schemeClr val="dk2"/>
              </a:buClr>
              <a:buSzPts val="1400"/>
              <a:buChar char="■"/>
              <a:defRPr>
                <a:solidFill>
                  <a:schemeClr val="dk2"/>
                </a:solidFill>
              </a:defRPr>
            </a:lvl3pPr>
            <a:lvl4pPr marL="1828800" lvl="3" indent="-317500">
              <a:lnSpc>
                <a:spcPct val="115000"/>
              </a:lnSpc>
              <a:spcBef>
                <a:spcPts val="0"/>
              </a:spcBef>
              <a:spcAft>
                <a:spcPts val="0"/>
              </a:spcAft>
              <a:buClr>
                <a:schemeClr val="dk2"/>
              </a:buClr>
              <a:buSzPts val="1400"/>
              <a:buChar char="●"/>
              <a:defRPr>
                <a:solidFill>
                  <a:schemeClr val="dk2"/>
                </a:solidFill>
              </a:defRPr>
            </a:lvl4pPr>
            <a:lvl5pPr marL="2286000" lvl="4" indent="-317500">
              <a:lnSpc>
                <a:spcPct val="115000"/>
              </a:lnSpc>
              <a:spcBef>
                <a:spcPts val="0"/>
              </a:spcBef>
              <a:spcAft>
                <a:spcPts val="0"/>
              </a:spcAft>
              <a:buClr>
                <a:schemeClr val="dk2"/>
              </a:buClr>
              <a:buSzPts val="1400"/>
              <a:buChar char="○"/>
              <a:defRPr>
                <a:solidFill>
                  <a:schemeClr val="dk2"/>
                </a:solidFill>
              </a:defRPr>
            </a:lvl5pPr>
            <a:lvl6pPr marL="2743200" lvl="5" indent="-317500">
              <a:lnSpc>
                <a:spcPct val="115000"/>
              </a:lnSpc>
              <a:spcBef>
                <a:spcPts val="0"/>
              </a:spcBef>
              <a:spcAft>
                <a:spcPts val="0"/>
              </a:spcAft>
              <a:buClr>
                <a:schemeClr val="dk2"/>
              </a:buClr>
              <a:buSzPts val="1400"/>
              <a:buChar char="■"/>
              <a:defRPr>
                <a:solidFill>
                  <a:schemeClr val="dk2"/>
                </a:solidFill>
              </a:defRPr>
            </a:lvl6pPr>
            <a:lvl7pPr marL="3200400" lvl="6" indent="-317500">
              <a:lnSpc>
                <a:spcPct val="115000"/>
              </a:lnSpc>
              <a:spcBef>
                <a:spcPts val="0"/>
              </a:spcBef>
              <a:spcAft>
                <a:spcPts val="0"/>
              </a:spcAft>
              <a:buClr>
                <a:schemeClr val="dk2"/>
              </a:buClr>
              <a:buSzPts val="1400"/>
              <a:buChar char="●"/>
              <a:defRPr>
                <a:solidFill>
                  <a:schemeClr val="dk2"/>
                </a:solidFill>
              </a:defRPr>
            </a:lvl7pPr>
            <a:lvl8pPr marL="3657600" lvl="7" indent="-317500">
              <a:lnSpc>
                <a:spcPct val="115000"/>
              </a:lnSpc>
              <a:spcBef>
                <a:spcPts val="0"/>
              </a:spcBef>
              <a:spcAft>
                <a:spcPts val="0"/>
              </a:spcAft>
              <a:buClr>
                <a:schemeClr val="dk2"/>
              </a:buClr>
              <a:buSzPts val="1400"/>
              <a:buChar char="○"/>
              <a:defRPr>
                <a:solidFill>
                  <a:schemeClr val="dk2"/>
                </a:solidFill>
              </a:defRPr>
            </a:lvl8pPr>
            <a:lvl9pPr marL="4114800" lvl="8" indent="-317500">
              <a:lnSpc>
                <a:spcPct val="115000"/>
              </a:lnSpc>
              <a:spcBef>
                <a:spcPts val="0"/>
              </a:spcBef>
              <a:spcAft>
                <a:spcPts val="0"/>
              </a:spcAft>
              <a:buClr>
                <a:schemeClr val="dk2"/>
              </a:buClr>
              <a:buSzPts val="1400"/>
              <a:buChar char="■"/>
              <a:defRPr>
                <a:solidFill>
                  <a:schemeClr val="dk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dk2"/>
                </a:solidFill>
              </a:defRPr>
            </a:lvl1pPr>
            <a:lvl2pPr lvl="1" algn="r">
              <a:buNone/>
              <a:defRPr sz="1000">
                <a:solidFill>
                  <a:schemeClr val="dk2"/>
                </a:solidFill>
              </a:defRPr>
            </a:lvl2pPr>
            <a:lvl3pPr lvl="2" algn="r">
              <a:buNone/>
              <a:defRPr sz="1000">
                <a:solidFill>
                  <a:schemeClr val="dk2"/>
                </a:solidFill>
              </a:defRPr>
            </a:lvl3pPr>
            <a:lvl4pPr lvl="3" algn="r">
              <a:buNone/>
              <a:defRPr sz="1000">
                <a:solidFill>
                  <a:schemeClr val="dk2"/>
                </a:solidFill>
              </a:defRPr>
            </a:lvl4pPr>
            <a:lvl5pPr lvl="4" algn="r">
              <a:buNone/>
              <a:defRPr sz="1000">
                <a:solidFill>
                  <a:schemeClr val="dk2"/>
                </a:solidFill>
              </a:defRPr>
            </a:lvl5pPr>
            <a:lvl6pPr lvl="5" algn="r">
              <a:buNone/>
              <a:defRPr sz="1000">
                <a:solidFill>
                  <a:schemeClr val="dk2"/>
                </a:solidFill>
              </a:defRPr>
            </a:lvl6pPr>
            <a:lvl7pPr lvl="6" algn="r">
              <a:buNone/>
              <a:defRPr sz="1000">
                <a:solidFill>
                  <a:schemeClr val="dk2"/>
                </a:solidFill>
              </a:defRPr>
            </a:lvl7pPr>
            <a:lvl8pPr lvl="7" algn="r">
              <a:buNone/>
              <a:defRPr sz="1000">
                <a:solidFill>
                  <a:schemeClr val="dk2"/>
                </a:solidFill>
              </a:defRPr>
            </a:lvl8pPr>
            <a:lvl9pPr lvl="8" algn="r">
              <a:buNone/>
              <a:defRPr sz="1000">
                <a:solidFill>
                  <a:schemeClr val="dk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1.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11.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11.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11.xml"/></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11.xml"/></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11.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AD1DC"/>
        </a:solidFill>
        <a:effectLst/>
      </p:bgPr>
    </p:bg>
    <p:spTree>
      <p:nvGrpSpPr>
        <p:cNvPr id="1" name="Shape 53"/>
        <p:cNvGrpSpPr/>
        <p:nvPr/>
      </p:nvGrpSpPr>
      <p:grpSpPr>
        <a:xfrm>
          <a:off x="0" y="0"/>
          <a:ext cx="0" cy="0"/>
          <a:chOff x="0" y="0"/>
          <a:chExt cx="0" cy="0"/>
        </a:xfrm>
      </p:grpSpPr>
      <p:sp>
        <p:nvSpPr>
          <p:cNvPr id="54" name="Google Shape;54;p13"/>
          <p:cNvSpPr txBox="1"/>
          <p:nvPr/>
        </p:nvSpPr>
        <p:spPr>
          <a:xfrm>
            <a:off x="190075" y="1256850"/>
            <a:ext cx="3827100" cy="11697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600"/>
              <a:t>Brad needs to know how much carpet to buy for his bedroom. The dimensions of his bedroom floor are below. How much carpet does Brad need to buy? </a:t>
            </a:r>
            <a:endParaRPr sz="1600"/>
          </a:p>
        </p:txBody>
      </p:sp>
      <p:sp>
        <p:nvSpPr>
          <p:cNvPr id="55" name="Google Shape;55;p13"/>
          <p:cNvSpPr/>
          <p:nvPr/>
        </p:nvSpPr>
        <p:spPr>
          <a:xfrm>
            <a:off x="949675" y="2571750"/>
            <a:ext cx="1869600" cy="17673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6" name="Google Shape;56;p13"/>
          <p:cNvSpPr txBox="1"/>
          <p:nvPr/>
        </p:nvSpPr>
        <p:spPr>
          <a:xfrm>
            <a:off x="2819275" y="3255300"/>
            <a:ext cx="5844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t>20 ft</a:t>
            </a:r>
            <a:endParaRPr/>
          </a:p>
        </p:txBody>
      </p:sp>
      <p:sp>
        <p:nvSpPr>
          <p:cNvPr id="57" name="Google Shape;57;p13"/>
          <p:cNvSpPr txBox="1"/>
          <p:nvPr/>
        </p:nvSpPr>
        <p:spPr>
          <a:xfrm>
            <a:off x="1592275" y="4339050"/>
            <a:ext cx="5844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t>20 ft</a:t>
            </a:r>
            <a:endParaRPr/>
          </a:p>
        </p:txBody>
      </p:sp>
      <p:sp>
        <p:nvSpPr>
          <p:cNvPr id="58" name="Google Shape;58;p13"/>
          <p:cNvSpPr txBox="1"/>
          <p:nvPr/>
        </p:nvSpPr>
        <p:spPr>
          <a:xfrm>
            <a:off x="1102975" y="3255300"/>
            <a:ext cx="15630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t>Brad’s bedroom</a:t>
            </a:r>
            <a:endParaRPr/>
          </a:p>
        </p:txBody>
      </p:sp>
      <p:cxnSp>
        <p:nvCxnSpPr>
          <p:cNvPr id="59" name="Google Shape;59;p13"/>
          <p:cNvCxnSpPr/>
          <p:nvPr/>
        </p:nvCxnSpPr>
        <p:spPr>
          <a:xfrm flipH="1">
            <a:off x="4571850" y="1365150"/>
            <a:ext cx="300" cy="3374100"/>
          </a:xfrm>
          <a:prstGeom prst="straightConnector1">
            <a:avLst/>
          </a:prstGeom>
          <a:noFill/>
          <a:ln w="38100" cap="flat" cmpd="sng">
            <a:solidFill>
              <a:schemeClr val="dk2"/>
            </a:solidFill>
            <a:prstDash val="solid"/>
            <a:round/>
            <a:headEnd type="none" w="med" len="med"/>
            <a:tailEnd type="none" w="med" len="med"/>
          </a:ln>
        </p:spPr>
      </p:cxnSp>
      <p:sp>
        <p:nvSpPr>
          <p:cNvPr id="60" name="Google Shape;60;p13"/>
          <p:cNvSpPr txBox="1"/>
          <p:nvPr/>
        </p:nvSpPr>
        <p:spPr>
          <a:xfrm>
            <a:off x="5126825" y="1365150"/>
            <a:ext cx="3564000" cy="431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600"/>
              <a:t>Find the area of the rectangle below.</a:t>
            </a:r>
            <a:endParaRPr sz="1600"/>
          </a:p>
        </p:txBody>
      </p:sp>
      <p:sp>
        <p:nvSpPr>
          <p:cNvPr id="61" name="Google Shape;61;p13"/>
          <p:cNvSpPr/>
          <p:nvPr/>
        </p:nvSpPr>
        <p:spPr>
          <a:xfrm>
            <a:off x="6237400" y="2264950"/>
            <a:ext cx="905700" cy="2220300"/>
          </a:xfrm>
          <a:prstGeom prst="rect">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2" name="Google Shape;62;p13"/>
          <p:cNvSpPr txBox="1"/>
          <p:nvPr/>
        </p:nvSpPr>
        <p:spPr>
          <a:xfrm>
            <a:off x="5653000" y="3175000"/>
            <a:ext cx="5844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t>9cm</a:t>
            </a:r>
            <a:endParaRPr/>
          </a:p>
        </p:txBody>
      </p:sp>
      <p:sp>
        <p:nvSpPr>
          <p:cNvPr id="63" name="Google Shape;63;p13"/>
          <p:cNvSpPr txBox="1"/>
          <p:nvPr/>
        </p:nvSpPr>
        <p:spPr>
          <a:xfrm>
            <a:off x="6398050" y="1864750"/>
            <a:ext cx="5844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t>3cm</a:t>
            </a:r>
            <a:endParaRPr/>
          </a:p>
        </p:txBody>
      </p:sp>
      <p:sp>
        <p:nvSpPr>
          <p:cNvPr id="64" name="Google Shape;64;p13"/>
          <p:cNvSpPr txBox="1"/>
          <p:nvPr/>
        </p:nvSpPr>
        <p:spPr>
          <a:xfrm>
            <a:off x="1000650" y="256950"/>
            <a:ext cx="7142700" cy="11082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2000" b="1"/>
              <a:t>Let’s Warm Up! Quick Review: Area of a Quadrilateral! </a:t>
            </a:r>
            <a:endParaRPr sz="2000" b="1"/>
          </a:p>
          <a:p>
            <a:pPr marL="0" lvl="0" indent="0" algn="ctr" rtl="0">
              <a:spcBef>
                <a:spcPts val="0"/>
              </a:spcBef>
              <a:spcAft>
                <a:spcPts val="0"/>
              </a:spcAft>
              <a:buNone/>
            </a:pPr>
            <a:r>
              <a:rPr lang="en" sz="2000" b="1"/>
              <a:t>(Area = Length x Width)</a:t>
            </a:r>
            <a:endParaRPr sz="2000" b="1"/>
          </a:p>
          <a:p>
            <a:pPr marL="0" lvl="0" indent="0" algn="ctr" rtl="0">
              <a:spcBef>
                <a:spcPts val="0"/>
              </a:spcBef>
              <a:spcAft>
                <a:spcPts val="0"/>
              </a:spcAft>
              <a:buNone/>
            </a:pPr>
            <a:endParaRPr sz="2000" b="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D9D2E9"/>
        </a:solidFill>
        <a:effectLst/>
      </p:bgPr>
    </p:bg>
    <p:spTree>
      <p:nvGrpSpPr>
        <p:cNvPr id="1" name="Shape 68"/>
        <p:cNvGrpSpPr/>
        <p:nvPr/>
      </p:nvGrpSpPr>
      <p:grpSpPr>
        <a:xfrm>
          <a:off x="0" y="0"/>
          <a:ext cx="0" cy="0"/>
          <a:chOff x="0" y="0"/>
          <a:chExt cx="0" cy="0"/>
        </a:xfrm>
      </p:grpSpPr>
      <p:sp>
        <p:nvSpPr>
          <p:cNvPr id="69" name="Google Shape;69;p14"/>
          <p:cNvSpPr/>
          <p:nvPr/>
        </p:nvSpPr>
        <p:spPr>
          <a:xfrm>
            <a:off x="2542200" y="1415500"/>
            <a:ext cx="3496500" cy="1587300"/>
          </a:xfrm>
          <a:prstGeom prst="cube">
            <a:avLst>
              <a:gd name="adj" fmla="val 25000"/>
            </a:avLst>
          </a:prstGeom>
          <a:solidFill>
            <a:srgbClr val="F4CCC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70" name="Google Shape;70;p14"/>
          <p:cNvPicPr preferRelativeResize="0"/>
          <p:nvPr/>
        </p:nvPicPr>
        <p:blipFill>
          <a:blip r:embed="rId3">
            <a:alphaModFix/>
          </a:blip>
          <a:stretch>
            <a:fillRect/>
          </a:stretch>
        </p:blipFill>
        <p:spPr>
          <a:xfrm>
            <a:off x="5307900" y="442308"/>
            <a:ext cx="966955" cy="1227875"/>
          </a:xfrm>
          <a:prstGeom prst="rect">
            <a:avLst/>
          </a:prstGeom>
          <a:noFill/>
          <a:ln>
            <a:noFill/>
          </a:ln>
        </p:spPr>
      </p:pic>
      <p:sp>
        <p:nvSpPr>
          <p:cNvPr id="71" name="Google Shape;71;p14"/>
          <p:cNvSpPr txBox="1"/>
          <p:nvPr/>
        </p:nvSpPr>
        <p:spPr>
          <a:xfrm>
            <a:off x="1981200" y="2209150"/>
            <a:ext cx="5610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t>6in.</a:t>
            </a:r>
            <a:endParaRPr/>
          </a:p>
        </p:txBody>
      </p:sp>
      <p:sp>
        <p:nvSpPr>
          <p:cNvPr id="72" name="Google Shape;72;p14"/>
          <p:cNvSpPr txBox="1"/>
          <p:nvPr/>
        </p:nvSpPr>
        <p:spPr>
          <a:xfrm>
            <a:off x="3568400" y="3055950"/>
            <a:ext cx="7161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t>10in.</a:t>
            </a:r>
            <a:endParaRPr/>
          </a:p>
        </p:txBody>
      </p:sp>
      <p:sp>
        <p:nvSpPr>
          <p:cNvPr id="73" name="Google Shape;73;p14"/>
          <p:cNvSpPr txBox="1"/>
          <p:nvPr/>
        </p:nvSpPr>
        <p:spPr>
          <a:xfrm>
            <a:off x="238850" y="215575"/>
            <a:ext cx="5143500" cy="908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900" b="1"/>
              <a:t>This right prism is our class’s birdhouse! </a:t>
            </a:r>
            <a:endParaRPr sz="1900" b="1"/>
          </a:p>
          <a:p>
            <a:pPr marL="0" lvl="0" indent="0" algn="l" rtl="0">
              <a:spcBef>
                <a:spcPts val="0"/>
              </a:spcBef>
              <a:spcAft>
                <a:spcPts val="0"/>
              </a:spcAft>
              <a:buNone/>
            </a:pPr>
            <a:endParaRPr/>
          </a:p>
          <a:p>
            <a:pPr marL="0" lvl="0" indent="0" algn="l" rtl="0">
              <a:spcBef>
                <a:spcPts val="0"/>
              </a:spcBef>
              <a:spcAft>
                <a:spcPts val="0"/>
              </a:spcAft>
              <a:buNone/>
            </a:pPr>
            <a:endParaRPr/>
          </a:p>
        </p:txBody>
      </p:sp>
      <p:sp>
        <p:nvSpPr>
          <p:cNvPr id="74" name="Google Shape;74;p14"/>
          <p:cNvSpPr txBox="1"/>
          <p:nvPr/>
        </p:nvSpPr>
        <p:spPr>
          <a:xfrm>
            <a:off x="162300" y="3382450"/>
            <a:ext cx="8819400" cy="1108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500" b="1"/>
              <a:t>We can see the dimensions for the front face of the birdhouse: </a:t>
            </a:r>
            <a:endParaRPr sz="1500" b="1"/>
          </a:p>
          <a:p>
            <a:pPr marL="457200" lvl="0" indent="-323850" algn="l" rtl="0">
              <a:spcBef>
                <a:spcPts val="0"/>
              </a:spcBef>
              <a:spcAft>
                <a:spcPts val="0"/>
              </a:spcAft>
              <a:buSzPts val="1500"/>
              <a:buChar char="●"/>
            </a:pPr>
            <a:r>
              <a:rPr lang="en" sz="1500" b="1"/>
              <a:t>6 inches tall and 10 inches wide.</a:t>
            </a:r>
            <a:endParaRPr sz="1500" b="1"/>
          </a:p>
          <a:p>
            <a:pPr marL="0" lvl="0" indent="0" algn="l" rtl="0">
              <a:spcBef>
                <a:spcPts val="0"/>
              </a:spcBef>
              <a:spcAft>
                <a:spcPts val="0"/>
              </a:spcAft>
              <a:buNone/>
            </a:pPr>
            <a:endParaRPr sz="1500"/>
          </a:p>
          <a:p>
            <a:pPr marL="0" lvl="0" indent="0" algn="l" rtl="0">
              <a:spcBef>
                <a:spcPts val="0"/>
              </a:spcBef>
              <a:spcAft>
                <a:spcPts val="0"/>
              </a:spcAft>
              <a:buNone/>
            </a:pPr>
            <a:r>
              <a:rPr lang="en" sz="1500" b="1"/>
              <a:t>The dimensions for the back of the birdhouse are the same as what we see here in the front.   </a:t>
            </a:r>
            <a:endParaRPr sz="1500" b="1"/>
          </a:p>
        </p:txBody>
      </p:sp>
      <p:sp>
        <p:nvSpPr>
          <p:cNvPr id="75" name="Google Shape;75;p14"/>
          <p:cNvSpPr txBox="1"/>
          <p:nvPr/>
        </p:nvSpPr>
        <p:spPr>
          <a:xfrm>
            <a:off x="2721925" y="1947550"/>
            <a:ext cx="2765700" cy="9234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600" b="1"/>
              <a:t>Find the total area of the front and the back faces of the birdhouse. </a:t>
            </a:r>
            <a:endParaRPr sz="16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nodeType="afterEffect">
                                  <p:stCondLst>
                                    <p:cond delay="0"/>
                                  </p:stCondLst>
                                  <p:childTnLst>
                                    <p:set>
                                      <p:cBhvr>
                                        <p:cTn id="6" dur="1" fill="hold">
                                          <p:stCondLst>
                                            <p:cond delay="0"/>
                                          </p:stCondLst>
                                        </p:cTn>
                                        <p:tgtEl>
                                          <p:spTgt spid="70"/>
                                        </p:tgtEl>
                                        <p:attrNameLst>
                                          <p:attrName>style.visibility</p:attrName>
                                        </p:attrNameLst>
                                      </p:cBhvr>
                                      <p:to>
                                        <p:strVal val="visible"/>
                                      </p:to>
                                    </p:set>
                                    <p:animEffect transition="in" filter="fade">
                                      <p:cBhvr>
                                        <p:cTn id="7" dur="1000"/>
                                        <p:tgtEl>
                                          <p:spTgt spid="7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CFE2F3"/>
        </a:solidFill>
        <a:effectLst/>
      </p:bgPr>
    </p:bg>
    <p:spTree>
      <p:nvGrpSpPr>
        <p:cNvPr id="1" name="Shape 79"/>
        <p:cNvGrpSpPr/>
        <p:nvPr/>
      </p:nvGrpSpPr>
      <p:grpSpPr>
        <a:xfrm>
          <a:off x="0" y="0"/>
          <a:ext cx="0" cy="0"/>
          <a:chOff x="0" y="0"/>
          <a:chExt cx="0" cy="0"/>
        </a:xfrm>
      </p:grpSpPr>
      <p:sp>
        <p:nvSpPr>
          <p:cNvPr id="80" name="Google Shape;80;p15"/>
          <p:cNvSpPr/>
          <p:nvPr/>
        </p:nvSpPr>
        <p:spPr>
          <a:xfrm>
            <a:off x="2536225" y="1388200"/>
            <a:ext cx="3496500" cy="1587300"/>
          </a:xfrm>
          <a:prstGeom prst="cube">
            <a:avLst>
              <a:gd name="adj" fmla="val 25000"/>
            </a:avLst>
          </a:prstGeom>
          <a:solidFill>
            <a:srgbClr val="F4CCC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81" name="Google Shape;81;p15"/>
          <p:cNvPicPr preferRelativeResize="0"/>
          <p:nvPr/>
        </p:nvPicPr>
        <p:blipFill>
          <a:blip r:embed="rId3">
            <a:alphaModFix/>
          </a:blip>
          <a:stretch>
            <a:fillRect/>
          </a:stretch>
        </p:blipFill>
        <p:spPr>
          <a:xfrm>
            <a:off x="5065775" y="361058"/>
            <a:ext cx="966955" cy="1227875"/>
          </a:xfrm>
          <a:prstGeom prst="rect">
            <a:avLst/>
          </a:prstGeom>
          <a:noFill/>
          <a:ln>
            <a:noFill/>
          </a:ln>
        </p:spPr>
      </p:pic>
      <p:sp>
        <p:nvSpPr>
          <p:cNvPr id="82" name="Google Shape;82;p15"/>
          <p:cNvSpPr txBox="1"/>
          <p:nvPr/>
        </p:nvSpPr>
        <p:spPr>
          <a:xfrm>
            <a:off x="3711275" y="2975500"/>
            <a:ext cx="7161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t>10in.</a:t>
            </a:r>
            <a:endParaRPr/>
          </a:p>
        </p:txBody>
      </p:sp>
      <p:sp>
        <p:nvSpPr>
          <p:cNvPr id="83" name="Google Shape;83;p15"/>
          <p:cNvSpPr txBox="1"/>
          <p:nvPr/>
        </p:nvSpPr>
        <p:spPr>
          <a:xfrm>
            <a:off x="2033150" y="2118225"/>
            <a:ext cx="5610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t>6in.</a:t>
            </a:r>
            <a:endParaRPr/>
          </a:p>
        </p:txBody>
      </p:sp>
      <p:sp>
        <p:nvSpPr>
          <p:cNvPr id="84" name="Google Shape;84;p15"/>
          <p:cNvSpPr txBox="1"/>
          <p:nvPr/>
        </p:nvSpPr>
        <p:spPr>
          <a:xfrm>
            <a:off x="5845150" y="2571750"/>
            <a:ext cx="7161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t>4in.</a:t>
            </a:r>
            <a:endParaRPr/>
          </a:p>
        </p:txBody>
      </p:sp>
      <p:sp>
        <p:nvSpPr>
          <p:cNvPr id="85" name="Google Shape;85;p15"/>
          <p:cNvSpPr txBox="1"/>
          <p:nvPr/>
        </p:nvSpPr>
        <p:spPr>
          <a:xfrm>
            <a:off x="363950" y="208675"/>
            <a:ext cx="4063500" cy="677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600" b="1"/>
              <a:t>Now, our birdhouse has a measurement for the depth of the side: 4 inches!</a:t>
            </a:r>
            <a:endParaRPr sz="1600" b="1"/>
          </a:p>
        </p:txBody>
      </p:sp>
      <p:sp>
        <p:nvSpPr>
          <p:cNvPr id="86" name="Google Shape;86;p15"/>
          <p:cNvSpPr txBox="1"/>
          <p:nvPr/>
        </p:nvSpPr>
        <p:spPr>
          <a:xfrm>
            <a:off x="1478375" y="3663825"/>
            <a:ext cx="5785800" cy="1446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800" b="1"/>
              <a:t>The dimensions of the left side and the right side of our classroom birdhouse are the same. Do we have enough information to find the area of those sides? </a:t>
            </a:r>
            <a:endParaRPr sz="1800" b="1"/>
          </a:p>
          <a:p>
            <a:pPr marL="0" lvl="0" indent="0" algn="l" rtl="0">
              <a:spcBef>
                <a:spcPts val="0"/>
              </a:spcBef>
              <a:spcAft>
                <a:spcPts val="0"/>
              </a:spcAft>
              <a:buNone/>
            </a:pPr>
            <a:endParaRPr b="1"/>
          </a:p>
          <a:p>
            <a:pPr marL="0" lvl="0" indent="0" algn="l" rtl="0">
              <a:spcBef>
                <a:spcPts val="0"/>
              </a:spcBef>
              <a:spcAft>
                <a:spcPts val="0"/>
              </a:spcAft>
              <a:buNone/>
            </a:pPr>
            <a:endParaRPr b="1"/>
          </a:p>
        </p:txBody>
      </p:sp>
      <p:sp>
        <p:nvSpPr>
          <p:cNvPr id="87" name="Google Shape;87;p15"/>
          <p:cNvSpPr txBox="1"/>
          <p:nvPr/>
        </p:nvSpPr>
        <p:spPr>
          <a:xfrm>
            <a:off x="2805675" y="1949325"/>
            <a:ext cx="2493900" cy="8313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r>
              <a:rPr lang="en" b="1">
                <a:solidFill>
                  <a:schemeClr val="dk1"/>
                </a:solidFill>
              </a:rPr>
              <a:t>Find the total area of the left side and the right side of the birdhouse.</a:t>
            </a:r>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afterEffect">
                                  <p:stCondLst>
                                    <p:cond delay="0"/>
                                  </p:stCondLst>
                                  <p:childTnLst>
                                    <p:set>
                                      <p:cBhvr>
                                        <p:cTn id="6" dur="1" fill="hold">
                                          <p:stCondLst>
                                            <p:cond delay="0"/>
                                          </p:stCondLst>
                                        </p:cTn>
                                        <p:tgtEl>
                                          <p:spTgt spid="81"/>
                                        </p:tgtEl>
                                        <p:attrNameLst>
                                          <p:attrName>style.visibility</p:attrName>
                                        </p:attrNameLst>
                                      </p:cBhvr>
                                      <p:to>
                                        <p:strVal val="visible"/>
                                      </p:to>
                                    </p:set>
                                    <p:anim calcmode="lin" valueType="num">
                                      <p:cBhvr additive="base">
                                        <p:cTn id="7" dur="1000"/>
                                        <p:tgtEl>
                                          <p:spTgt spid="8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C9DAF8"/>
        </a:solidFill>
        <a:effectLst/>
      </p:bgPr>
    </p:bg>
    <p:spTree>
      <p:nvGrpSpPr>
        <p:cNvPr id="1" name="Shape 91"/>
        <p:cNvGrpSpPr/>
        <p:nvPr/>
      </p:nvGrpSpPr>
      <p:grpSpPr>
        <a:xfrm>
          <a:off x="0" y="0"/>
          <a:ext cx="0" cy="0"/>
          <a:chOff x="0" y="0"/>
          <a:chExt cx="0" cy="0"/>
        </a:xfrm>
      </p:grpSpPr>
      <p:sp>
        <p:nvSpPr>
          <p:cNvPr id="92" name="Google Shape;92;p16"/>
          <p:cNvSpPr/>
          <p:nvPr/>
        </p:nvSpPr>
        <p:spPr>
          <a:xfrm>
            <a:off x="2470500" y="1707325"/>
            <a:ext cx="3496500" cy="1587300"/>
          </a:xfrm>
          <a:prstGeom prst="cube">
            <a:avLst>
              <a:gd name="adj" fmla="val 25000"/>
            </a:avLst>
          </a:prstGeom>
          <a:solidFill>
            <a:srgbClr val="F4CCC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93" name="Google Shape;93;p16"/>
          <p:cNvPicPr preferRelativeResize="0"/>
          <p:nvPr/>
        </p:nvPicPr>
        <p:blipFill>
          <a:blip r:embed="rId3">
            <a:alphaModFix/>
          </a:blip>
          <a:stretch>
            <a:fillRect/>
          </a:stretch>
        </p:blipFill>
        <p:spPr>
          <a:xfrm flipH="1">
            <a:off x="2548425" y="2143151"/>
            <a:ext cx="906800" cy="1151474"/>
          </a:xfrm>
          <a:prstGeom prst="rect">
            <a:avLst/>
          </a:prstGeom>
          <a:noFill/>
          <a:ln>
            <a:noFill/>
          </a:ln>
        </p:spPr>
      </p:pic>
      <p:sp>
        <p:nvSpPr>
          <p:cNvPr id="94" name="Google Shape;94;p16"/>
          <p:cNvSpPr txBox="1"/>
          <p:nvPr/>
        </p:nvSpPr>
        <p:spPr>
          <a:xfrm>
            <a:off x="2026425" y="2518788"/>
            <a:ext cx="5220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t>6in.</a:t>
            </a:r>
            <a:endParaRPr/>
          </a:p>
        </p:txBody>
      </p:sp>
      <p:sp>
        <p:nvSpPr>
          <p:cNvPr id="95" name="Google Shape;95;p16"/>
          <p:cNvSpPr txBox="1"/>
          <p:nvPr/>
        </p:nvSpPr>
        <p:spPr>
          <a:xfrm>
            <a:off x="3676050" y="3294625"/>
            <a:ext cx="8184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t>10in.</a:t>
            </a:r>
            <a:endParaRPr/>
          </a:p>
        </p:txBody>
      </p:sp>
      <p:sp>
        <p:nvSpPr>
          <p:cNvPr id="96" name="Google Shape;96;p16"/>
          <p:cNvSpPr txBox="1"/>
          <p:nvPr/>
        </p:nvSpPr>
        <p:spPr>
          <a:xfrm>
            <a:off x="5793200" y="2959800"/>
            <a:ext cx="5220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t>4in.</a:t>
            </a:r>
            <a:endParaRPr/>
          </a:p>
        </p:txBody>
      </p:sp>
      <p:sp>
        <p:nvSpPr>
          <p:cNvPr id="97" name="Google Shape;97;p16"/>
          <p:cNvSpPr txBox="1"/>
          <p:nvPr/>
        </p:nvSpPr>
        <p:spPr>
          <a:xfrm>
            <a:off x="324975" y="273600"/>
            <a:ext cx="8507400" cy="9234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600" b="1"/>
              <a:t>We have figured out the area of the front, the back, the left side, and the right side. </a:t>
            </a:r>
            <a:endParaRPr sz="1600" b="1"/>
          </a:p>
          <a:p>
            <a:pPr marL="0" lvl="0" indent="0" algn="l" rtl="0">
              <a:spcBef>
                <a:spcPts val="0"/>
              </a:spcBef>
              <a:spcAft>
                <a:spcPts val="0"/>
              </a:spcAft>
              <a:buNone/>
            </a:pPr>
            <a:endParaRPr sz="1600" b="1"/>
          </a:p>
          <a:p>
            <a:pPr marL="0" lvl="0" indent="0" algn="l" rtl="0">
              <a:spcBef>
                <a:spcPts val="0"/>
              </a:spcBef>
              <a:spcAft>
                <a:spcPts val="0"/>
              </a:spcAft>
              <a:buNone/>
            </a:pPr>
            <a:r>
              <a:rPr lang="en" sz="1600" b="1"/>
              <a:t>Do we have enough information to figure out the area of the floor of our birdhouse?</a:t>
            </a:r>
            <a:endParaRPr sz="1600" b="1"/>
          </a:p>
        </p:txBody>
      </p:sp>
      <p:sp>
        <p:nvSpPr>
          <p:cNvPr id="98" name="Google Shape;98;p16"/>
          <p:cNvSpPr txBox="1"/>
          <p:nvPr/>
        </p:nvSpPr>
        <p:spPr>
          <a:xfrm>
            <a:off x="3817500" y="3936100"/>
            <a:ext cx="4905000" cy="4464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700" b="1"/>
              <a:t>What is the area of the birdhouse floor?</a:t>
            </a:r>
            <a:endParaRPr sz="20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8" fill="hold" nodeType="afterEffect">
                                  <p:stCondLst>
                                    <p:cond delay="0"/>
                                  </p:stCondLst>
                                  <p:childTnLst>
                                    <p:set>
                                      <p:cBhvr>
                                        <p:cTn id="6" dur="1" fill="hold">
                                          <p:stCondLst>
                                            <p:cond delay="0"/>
                                          </p:stCondLst>
                                        </p:cTn>
                                        <p:tgtEl>
                                          <p:spTgt spid="93"/>
                                        </p:tgtEl>
                                        <p:attrNameLst>
                                          <p:attrName>style.visibility</p:attrName>
                                        </p:attrNameLst>
                                      </p:cBhvr>
                                      <p:to>
                                        <p:strVal val="visible"/>
                                      </p:to>
                                    </p:set>
                                    <p:anim calcmode="lin" valueType="num">
                                      <p:cBhvr additive="base">
                                        <p:cTn id="7" dur="1000"/>
                                        <p:tgtEl>
                                          <p:spTgt spid="93"/>
                                        </p:tgtEl>
                                        <p:attrNameLst>
                                          <p:attrName>ppt_x</p:attrName>
                                        </p:attrNameLst>
                                      </p:cBhvr>
                                      <p:tavLst>
                                        <p:tav tm="0">
                                          <p:val>
                                            <p:strVal val="#ppt_x-1"/>
                                          </p:val>
                                        </p:tav>
                                        <p:tav tm="100000">
                                          <p:val>
                                            <p:strVal val="#ppt_x"/>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D0E0E3"/>
        </a:solidFill>
        <a:effectLst/>
      </p:bgPr>
    </p:bg>
    <p:spTree>
      <p:nvGrpSpPr>
        <p:cNvPr id="1" name="Shape 102"/>
        <p:cNvGrpSpPr/>
        <p:nvPr/>
      </p:nvGrpSpPr>
      <p:grpSpPr>
        <a:xfrm>
          <a:off x="0" y="0"/>
          <a:ext cx="0" cy="0"/>
          <a:chOff x="0" y="0"/>
          <a:chExt cx="0" cy="0"/>
        </a:xfrm>
      </p:grpSpPr>
      <p:sp>
        <p:nvSpPr>
          <p:cNvPr id="103" name="Google Shape;103;p17"/>
          <p:cNvSpPr/>
          <p:nvPr/>
        </p:nvSpPr>
        <p:spPr>
          <a:xfrm>
            <a:off x="2470500" y="1707325"/>
            <a:ext cx="3496500" cy="1587300"/>
          </a:xfrm>
          <a:prstGeom prst="cube">
            <a:avLst>
              <a:gd name="adj" fmla="val 25000"/>
            </a:avLst>
          </a:prstGeom>
          <a:solidFill>
            <a:srgbClr val="F4CCC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04" name="Google Shape;104;p17"/>
          <p:cNvPicPr preferRelativeResize="0"/>
          <p:nvPr/>
        </p:nvPicPr>
        <p:blipFill>
          <a:blip r:embed="rId3">
            <a:alphaModFix/>
          </a:blip>
          <a:stretch>
            <a:fillRect/>
          </a:stretch>
        </p:blipFill>
        <p:spPr>
          <a:xfrm flipH="1">
            <a:off x="4088525" y="673083"/>
            <a:ext cx="966955" cy="1227875"/>
          </a:xfrm>
          <a:prstGeom prst="rect">
            <a:avLst/>
          </a:prstGeom>
          <a:noFill/>
          <a:ln>
            <a:noFill/>
          </a:ln>
        </p:spPr>
      </p:pic>
      <p:sp>
        <p:nvSpPr>
          <p:cNvPr id="105" name="Google Shape;105;p17"/>
          <p:cNvSpPr txBox="1"/>
          <p:nvPr/>
        </p:nvSpPr>
        <p:spPr>
          <a:xfrm>
            <a:off x="287350" y="240000"/>
            <a:ext cx="4081200" cy="708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700" b="1"/>
              <a:t>It’s time to figure out the area of the roof that our little bird is standing on. </a:t>
            </a:r>
            <a:endParaRPr sz="1700" b="1"/>
          </a:p>
        </p:txBody>
      </p:sp>
      <p:sp>
        <p:nvSpPr>
          <p:cNvPr id="106" name="Google Shape;106;p17"/>
          <p:cNvSpPr txBox="1"/>
          <p:nvPr/>
        </p:nvSpPr>
        <p:spPr>
          <a:xfrm>
            <a:off x="1782500" y="2512725"/>
            <a:ext cx="5982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t>6in.</a:t>
            </a:r>
            <a:endParaRPr/>
          </a:p>
        </p:txBody>
      </p:sp>
      <p:sp>
        <p:nvSpPr>
          <p:cNvPr id="107" name="Google Shape;107;p17"/>
          <p:cNvSpPr txBox="1"/>
          <p:nvPr/>
        </p:nvSpPr>
        <p:spPr>
          <a:xfrm>
            <a:off x="3516950" y="3362000"/>
            <a:ext cx="7536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t>10 in.</a:t>
            </a:r>
            <a:endParaRPr/>
          </a:p>
        </p:txBody>
      </p:sp>
      <p:sp>
        <p:nvSpPr>
          <p:cNvPr id="108" name="Google Shape;108;p17"/>
          <p:cNvSpPr txBox="1"/>
          <p:nvPr/>
        </p:nvSpPr>
        <p:spPr>
          <a:xfrm>
            <a:off x="5861450" y="2961800"/>
            <a:ext cx="5982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t>4in.</a:t>
            </a:r>
            <a:endParaRPr/>
          </a:p>
        </p:txBody>
      </p:sp>
      <p:sp>
        <p:nvSpPr>
          <p:cNvPr id="109" name="Google Shape;109;p17"/>
          <p:cNvSpPr txBox="1"/>
          <p:nvPr/>
        </p:nvSpPr>
        <p:spPr>
          <a:xfrm>
            <a:off x="4368550" y="3888200"/>
            <a:ext cx="4555200" cy="10158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800" b="1"/>
              <a:t>Try this one without any help. What is your brain telling you to do? Thinking about our thinking is challenging! </a:t>
            </a:r>
            <a:endParaRPr sz="18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8" presetClass="emph" presetSubtype="0" fill="hold" nodeType="afterEffect">
                                  <p:stCondLst>
                                    <p:cond delay="0"/>
                                  </p:stCondLst>
                                  <p:childTnLst>
                                    <p:animRot by="-21600000">
                                      <p:cBhvr>
                                        <p:cTn id="6" dur="1000" fill="hold"/>
                                        <p:tgtEl>
                                          <p:spTgt spid="104"/>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D9EAD3"/>
        </a:solidFill>
        <a:effectLst/>
      </p:bgPr>
    </p:bg>
    <p:spTree>
      <p:nvGrpSpPr>
        <p:cNvPr id="1" name="Shape 113"/>
        <p:cNvGrpSpPr/>
        <p:nvPr/>
      </p:nvGrpSpPr>
      <p:grpSpPr>
        <a:xfrm>
          <a:off x="0" y="0"/>
          <a:ext cx="0" cy="0"/>
          <a:chOff x="0" y="0"/>
          <a:chExt cx="0" cy="0"/>
        </a:xfrm>
      </p:grpSpPr>
      <p:sp>
        <p:nvSpPr>
          <p:cNvPr id="114" name="Google Shape;114;p18"/>
          <p:cNvSpPr/>
          <p:nvPr/>
        </p:nvSpPr>
        <p:spPr>
          <a:xfrm>
            <a:off x="2470500" y="1707325"/>
            <a:ext cx="3496500" cy="1587300"/>
          </a:xfrm>
          <a:prstGeom prst="cube">
            <a:avLst>
              <a:gd name="adj" fmla="val 25000"/>
            </a:avLst>
          </a:prstGeom>
          <a:solidFill>
            <a:srgbClr val="F4CCC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pic>
        <p:nvPicPr>
          <p:cNvPr id="115" name="Google Shape;115;p18"/>
          <p:cNvPicPr preferRelativeResize="0"/>
          <p:nvPr/>
        </p:nvPicPr>
        <p:blipFill>
          <a:blip r:embed="rId3">
            <a:alphaModFix/>
          </a:blip>
          <a:stretch>
            <a:fillRect/>
          </a:stretch>
        </p:blipFill>
        <p:spPr>
          <a:xfrm rot="-174755">
            <a:off x="3843311" y="2139601"/>
            <a:ext cx="878275" cy="1115274"/>
          </a:xfrm>
          <a:prstGeom prst="rect">
            <a:avLst/>
          </a:prstGeom>
          <a:noFill/>
          <a:ln>
            <a:noFill/>
          </a:ln>
        </p:spPr>
      </p:pic>
      <p:sp>
        <p:nvSpPr>
          <p:cNvPr id="116" name="Google Shape;116;p18"/>
          <p:cNvSpPr txBox="1"/>
          <p:nvPr/>
        </p:nvSpPr>
        <p:spPr>
          <a:xfrm>
            <a:off x="1890175" y="2560575"/>
            <a:ext cx="6219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t>6in.</a:t>
            </a:r>
            <a:endParaRPr/>
          </a:p>
        </p:txBody>
      </p:sp>
      <p:sp>
        <p:nvSpPr>
          <p:cNvPr id="117" name="Google Shape;117;p18"/>
          <p:cNvSpPr txBox="1"/>
          <p:nvPr/>
        </p:nvSpPr>
        <p:spPr>
          <a:xfrm>
            <a:off x="3660500" y="3397875"/>
            <a:ext cx="7896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t>10 in.</a:t>
            </a:r>
            <a:endParaRPr/>
          </a:p>
        </p:txBody>
      </p:sp>
      <p:sp>
        <p:nvSpPr>
          <p:cNvPr id="118" name="Google Shape;118;p18"/>
          <p:cNvSpPr txBox="1"/>
          <p:nvPr/>
        </p:nvSpPr>
        <p:spPr>
          <a:xfrm>
            <a:off x="5993025" y="2118000"/>
            <a:ext cx="68898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a:p>
        </p:txBody>
      </p:sp>
      <p:sp>
        <p:nvSpPr>
          <p:cNvPr id="119" name="Google Shape;119;p18"/>
          <p:cNvSpPr txBox="1"/>
          <p:nvPr/>
        </p:nvSpPr>
        <p:spPr>
          <a:xfrm>
            <a:off x="5705925" y="2960775"/>
            <a:ext cx="5262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t>4in.</a:t>
            </a:r>
            <a:endParaRPr/>
          </a:p>
        </p:txBody>
      </p:sp>
      <p:sp>
        <p:nvSpPr>
          <p:cNvPr id="120" name="Google Shape;120;p18"/>
          <p:cNvSpPr/>
          <p:nvPr/>
        </p:nvSpPr>
        <p:spPr>
          <a:xfrm>
            <a:off x="6567175" y="423150"/>
            <a:ext cx="2331900" cy="3273900"/>
          </a:xfrm>
          <a:prstGeom prst="flowChartAlternateProcess">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18"/>
          <p:cNvSpPr txBox="1"/>
          <p:nvPr/>
        </p:nvSpPr>
        <p:spPr>
          <a:xfrm>
            <a:off x="6734050" y="395250"/>
            <a:ext cx="2249400" cy="34170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500" b="1" u="sng"/>
              <a:t>What we know so far</a:t>
            </a:r>
            <a:endParaRPr sz="1500" b="1" u="sng"/>
          </a:p>
          <a:p>
            <a:pPr marL="0" lvl="0" indent="0" algn="l" rtl="0">
              <a:spcBef>
                <a:spcPts val="0"/>
              </a:spcBef>
              <a:spcAft>
                <a:spcPts val="0"/>
              </a:spcAft>
              <a:buNone/>
            </a:pPr>
            <a:endParaRPr sz="1500"/>
          </a:p>
          <a:p>
            <a:pPr marL="0" lvl="0" indent="0" algn="l" rtl="0">
              <a:spcBef>
                <a:spcPts val="0"/>
              </a:spcBef>
              <a:spcAft>
                <a:spcPts val="0"/>
              </a:spcAft>
              <a:buNone/>
            </a:pPr>
            <a:r>
              <a:rPr lang="en" sz="1500"/>
              <a:t>Front: 60in²</a:t>
            </a:r>
            <a:endParaRPr sz="1500"/>
          </a:p>
          <a:p>
            <a:pPr marL="0" lvl="0" indent="0" algn="l" rtl="0">
              <a:spcBef>
                <a:spcPts val="0"/>
              </a:spcBef>
              <a:spcAft>
                <a:spcPts val="0"/>
              </a:spcAft>
              <a:buNone/>
            </a:pPr>
            <a:endParaRPr sz="1500"/>
          </a:p>
          <a:p>
            <a:pPr marL="0" lvl="0" indent="0" algn="l" rtl="0">
              <a:spcBef>
                <a:spcPts val="0"/>
              </a:spcBef>
              <a:spcAft>
                <a:spcPts val="0"/>
              </a:spcAft>
              <a:buNone/>
            </a:pPr>
            <a:r>
              <a:rPr lang="en" sz="1500"/>
              <a:t>Back: 60in</a:t>
            </a:r>
            <a:r>
              <a:rPr lang="en" sz="1500">
                <a:solidFill>
                  <a:schemeClr val="dk1"/>
                </a:solidFill>
              </a:rPr>
              <a:t>²</a:t>
            </a:r>
            <a:endParaRPr sz="1500"/>
          </a:p>
          <a:p>
            <a:pPr marL="0" lvl="0" indent="0" algn="l" rtl="0">
              <a:spcBef>
                <a:spcPts val="0"/>
              </a:spcBef>
              <a:spcAft>
                <a:spcPts val="0"/>
              </a:spcAft>
              <a:buNone/>
            </a:pPr>
            <a:endParaRPr sz="1500"/>
          </a:p>
          <a:p>
            <a:pPr marL="0" lvl="0" indent="0" algn="l" rtl="0">
              <a:spcBef>
                <a:spcPts val="0"/>
              </a:spcBef>
              <a:spcAft>
                <a:spcPts val="0"/>
              </a:spcAft>
              <a:buNone/>
            </a:pPr>
            <a:r>
              <a:rPr lang="en" sz="1500"/>
              <a:t>Left side: 24in</a:t>
            </a:r>
            <a:r>
              <a:rPr lang="en" sz="1500">
                <a:solidFill>
                  <a:schemeClr val="dk1"/>
                </a:solidFill>
              </a:rPr>
              <a:t>²</a:t>
            </a:r>
            <a:endParaRPr sz="1500"/>
          </a:p>
          <a:p>
            <a:pPr marL="0" lvl="0" indent="0" algn="l" rtl="0">
              <a:spcBef>
                <a:spcPts val="0"/>
              </a:spcBef>
              <a:spcAft>
                <a:spcPts val="0"/>
              </a:spcAft>
              <a:buNone/>
            </a:pPr>
            <a:endParaRPr sz="1500"/>
          </a:p>
          <a:p>
            <a:pPr marL="0" lvl="0" indent="0" algn="l" rtl="0">
              <a:spcBef>
                <a:spcPts val="0"/>
              </a:spcBef>
              <a:spcAft>
                <a:spcPts val="0"/>
              </a:spcAft>
              <a:buNone/>
            </a:pPr>
            <a:r>
              <a:rPr lang="en" sz="1500"/>
              <a:t>Right side: 24in</a:t>
            </a:r>
            <a:r>
              <a:rPr lang="en" sz="1500">
                <a:solidFill>
                  <a:schemeClr val="dk1"/>
                </a:solidFill>
              </a:rPr>
              <a:t>²</a:t>
            </a:r>
            <a:endParaRPr sz="1500"/>
          </a:p>
          <a:p>
            <a:pPr marL="0" lvl="0" indent="0" algn="l" rtl="0">
              <a:spcBef>
                <a:spcPts val="0"/>
              </a:spcBef>
              <a:spcAft>
                <a:spcPts val="0"/>
              </a:spcAft>
              <a:buNone/>
            </a:pPr>
            <a:endParaRPr sz="1500"/>
          </a:p>
          <a:p>
            <a:pPr marL="0" lvl="0" indent="0" algn="l" rtl="0">
              <a:spcBef>
                <a:spcPts val="0"/>
              </a:spcBef>
              <a:spcAft>
                <a:spcPts val="0"/>
              </a:spcAft>
              <a:buNone/>
            </a:pPr>
            <a:r>
              <a:rPr lang="en" sz="1500"/>
              <a:t>Floor: 40in</a:t>
            </a:r>
            <a:r>
              <a:rPr lang="en" sz="1500">
                <a:solidFill>
                  <a:schemeClr val="dk1"/>
                </a:solidFill>
              </a:rPr>
              <a:t>²</a:t>
            </a:r>
            <a:endParaRPr sz="1500"/>
          </a:p>
          <a:p>
            <a:pPr marL="0" lvl="0" indent="0" algn="l" rtl="0">
              <a:spcBef>
                <a:spcPts val="0"/>
              </a:spcBef>
              <a:spcAft>
                <a:spcPts val="0"/>
              </a:spcAft>
              <a:buNone/>
            </a:pPr>
            <a:endParaRPr sz="1500"/>
          </a:p>
          <a:p>
            <a:pPr marL="0" lvl="0" indent="0" algn="l" rtl="0">
              <a:spcBef>
                <a:spcPts val="0"/>
              </a:spcBef>
              <a:spcAft>
                <a:spcPts val="0"/>
              </a:spcAft>
              <a:buNone/>
            </a:pPr>
            <a:r>
              <a:rPr lang="en" sz="1500"/>
              <a:t>Ceiling: 40in</a:t>
            </a:r>
            <a:r>
              <a:rPr lang="en" sz="1500">
                <a:solidFill>
                  <a:schemeClr val="dk1"/>
                </a:solidFill>
              </a:rPr>
              <a:t>²</a:t>
            </a:r>
            <a:endParaRPr sz="1500"/>
          </a:p>
          <a:p>
            <a:pPr marL="0" lvl="0" indent="0" algn="l" rtl="0">
              <a:spcBef>
                <a:spcPts val="0"/>
              </a:spcBef>
              <a:spcAft>
                <a:spcPts val="0"/>
              </a:spcAft>
              <a:buNone/>
            </a:pPr>
            <a:endParaRPr sz="1500"/>
          </a:p>
        </p:txBody>
      </p:sp>
      <p:sp>
        <p:nvSpPr>
          <p:cNvPr id="122" name="Google Shape;122;p18"/>
          <p:cNvSpPr txBox="1"/>
          <p:nvPr/>
        </p:nvSpPr>
        <p:spPr>
          <a:xfrm>
            <a:off x="562425" y="347675"/>
            <a:ext cx="5526300" cy="969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700" b="1"/>
              <a:t>How can we figure out the area for all of the surfaces combined … or, the entire surface area of the birdhouse?</a:t>
            </a:r>
            <a:endParaRPr sz="1700" b="1"/>
          </a:p>
        </p:txBody>
      </p:sp>
      <p:sp>
        <p:nvSpPr>
          <p:cNvPr id="123" name="Google Shape;123;p18"/>
          <p:cNvSpPr txBox="1"/>
          <p:nvPr/>
        </p:nvSpPr>
        <p:spPr>
          <a:xfrm>
            <a:off x="1772525" y="4204075"/>
            <a:ext cx="5189400" cy="4464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700" b="1"/>
              <a:t>Explain what you’re thinking using words!</a:t>
            </a:r>
            <a:endParaRPr sz="17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nodeType="afterEffect">
                                  <p:stCondLst>
                                    <p:cond delay="0"/>
                                  </p:stCondLst>
                                  <p:childTnLst>
                                    <p:set>
                                      <p:cBhvr>
                                        <p:cTn id="6" dur="1" fill="hold">
                                          <p:stCondLst>
                                            <p:cond delay="0"/>
                                          </p:stCondLst>
                                        </p:cTn>
                                        <p:tgtEl>
                                          <p:spTgt spid="115"/>
                                        </p:tgtEl>
                                        <p:attrNameLst>
                                          <p:attrName>style.visibility</p:attrName>
                                        </p:attrNameLst>
                                      </p:cBhvr>
                                      <p:to>
                                        <p:strVal val="visible"/>
                                      </p:to>
                                    </p:set>
                                    <p:anim calcmode="lin" valueType="num">
                                      <p:cBhvr additive="base">
                                        <p:cTn id="7" dur="1000"/>
                                        <p:tgtEl>
                                          <p:spTgt spid="11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2CC"/>
        </a:solidFill>
        <a:effectLst/>
      </p:bgPr>
    </p:bg>
    <p:spTree>
      <p:nvGrpSpPr>
        <p:cNvPr id="1" name="Shape 127"/>
        <p:cNvGrpSpPr/>
        <p:nvPr/>
      </p:nvGrpSpPr>
      <p:grpSpPr>
        <a:xfrm>
          <a:off x="0" y="0"/>
          <a:ext cx="0" cy="0"/>
          <a:chOff x="0" y="0"/>
          <a:chExt cx="0" cy="0"/>
        </a:xfrm>
      </p:grpSpPr>
      <p:pic>
        <p:nvPicPr>
          <p:cNvPr id="128" name="Google Shape;128;p19"/>
          <p:cNvPicPr preferRelativeResize="0"/>
          <p:nvPr/>
        </p:nvPicPr>
        <p:blipFill>
          <a:blip r:embed="rId3">
            <a:alphaModFix/>
          </a:blip>
          <a:stretch>
            <a:fillRect/>
          </a:stretch>
        </p:blipFill>
        <p:spPr>
          <a:xfrm>
            <a:off x="5071700" y="1030144"/>
            <a:ext cx="912725" cy="1159000"/>
          </a:xfrm>
          <a:prstGeom prst="rect">
            <a:avLst/>
          </a:prstGeom>
          <a:noFill/>
          <a:ln>
            <a:noFill/>
          </a:ln>
        </p:spPr>
      </p:pic>
      <p:sp>
        <p:nvSpPr>
          <p:cNvPr id="129" name="Google Shape;129;p19"/>
          <p:cNvSpPr/>
          <p:nvPr/>
        </p:nvSpPr>
        <p:spPr>
          <a:xfrm>
            <a:off x="2487925" y="1473763"/>
            <a:ext cx="3496500" cy="1587300"/>
          </a:xfrm>
          <a:prstGeom prst="cube">
            <a:avLst>
              <a:gd name="adj" fmla="val 25000"/>
            </a:avLst>
          </a:prstGeom>
          <a:solidFill>
            <a:srgbClr val="F4CCC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0" name="Google Shape;130;p19"/>
          <p:cNvSpPr txBox="1"/>
          <p:nvPr/>
        </p:nvSpPr>
        <p:spPr>
          <a:xfrm>
            <a:off x="1936225" y="2272138"/>
            <a:ext cx="551700" cy="631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500"/>
              <a:t>6in.</a:t>
            </a:r>
            <a:endParaRPr sz="1500"/>
          </a:p>
          <a:p>
            <a:pPr marL="0" lvl="0" indent="0" algn="l" rtl="0">
              <a:spcBef>
                <a:spcPts val="0"/>
              </a:spcBef>
              <a:spcAft>
                <a:spcPts val="0"/>
              </a:spcAft>
              <a:buNone/>
            </a:pPr>
            <a:endParaRPr/>
          </a:p>
        </p:txBody>
      </p:sp>
      <p:sp>
        <p:nvSpPr>
          <p:cNvPr id="131" name="Google Shape;131;p19"/>
          <p:cNvSpPr txBox="1"/>
          <p:nvPr/>
        </p:nvSpPr>
        <p:spPr>
          <a:xfrm>
            <a:off x="3730475" y="3128475"/>
            <a:ext cx="7446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t>10in.</a:t>
            </a:r>
            <a:endParaRPr/>
          </a:p>
        </p:txBody>
      </p:sp>
      <p:sp>
        <p:nvSpPr>
          <p:cNvPr id="132" name="Google Shape;132;p19"/>
          <p:cNvSpPr txBox="1"/>
          <p:nvPr/>
        </p:nvSpPr>
        <p:spPr>
          <a:xfrm>
            <a:off x="5777825" y="2692513"/>
            <a:ext cx="7446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t>4in.</a:t>
            </a:r>
            <a:endParaRPr/>
          </a:p>
        </p:txBody>
      </p:sp>
      <p:sp>
        <p:nvSpPr>
          <p:cNvPr id="133" name="Google Shape;133;p19"/>
          <p:cNvSpPr txBox="1"/>
          <p:nvPr/>
        </p:nvSpPr>
        <p:spPr>
          <a:xfrm>
            <a:off x="622925" y="3737500"/>
            <a:ext cx="6923400" cy="738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Clr>
                <a:schemeClr val="dk1"/>
              </a:buClr>
              <a:buSzPts val="1100"/>
              <a:buFont typeface="Arial"/>
              <a:buNone/>
            </a:pPr>
            <a:endParaRPr sz="2200">
              <a:solidFill>
                <a:schemeClr val="dk1"/>
              </a:solidFill>
              <a:highlight>
                <a:schemeClr val="lt1"/>
              </a:highlight>
            </a:endParaRPr>
          </a:p>
          <a:p>
            <a:pPr marL="0" lvl="0" indent="0" algn="l" rtl="0">
              <a:spcBef>
                <a:spcPts val="0"/>
              </a:spcBef>
              <a:spcAft>
                <a:spcPts val="0"/>
              </a:spcAft>
              <a:buNone/>
            </a:pPr>
            <a:endParaRPr/>
          </a:p>
        </p:txBody>
      </p:sp>
      <p:sp>
        <p:nvSpPr>
          <p:cNvPr id="134" name="Google Shape;134;p19"/>
          <p:cNvSpPr txBox="1"/>
          <p:nvPr/>
        </p:nvSpPr>
        <p:spPr>
          <a:xfrm>
            <a:off x="569875" y="3596075"/>
            <a:ext cx="73326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a:p>
        </p:txBody>
      </p:sp>
      <p:sp>
        <p:nvSpPr>
          <p:cNvPr id="135" name="Google Shape;135;p19"/>
          <p:cNvSpPr txBox="1"/>
          <p:nvPr/>
        </p:nvSpPr>
        <p:spPr>
          <a:xfrm>
            <a:off x="641075" y="3845250"/>
            <a:ext cx="6923400" cy="4311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sz="1600"/>
          </a:p>
        </p:txBody>
      </p:sp>
      <p:sp>
        <p:nvSpPr>
          <p:cNvPr id="136" name="Google Shape;136;p19"/>
          <p:cNvSpPr txBox="1"/>
          <p:nvPr/>
        </p:nvSpPr>
        <p:spPr>
          <a:xfrm>
            <a:off x="1335175" y="4236725"/>
            <a:ext cx="73467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endParaRPr/>
          </a:p>
        </p:txBody>
      </p:sp>
      <p:sp>
        <p:nvSpPr>
          <p:cNvPr id="137" name="Google Shape;137;p19"/>
          <p:cNvSpPr txBox="1"/>
          <p:nvPr/>
        </p:nvSpPr>
        <p:spPr>
          <a:xfrm>
            <a:off x="1170875" y="3636400"/>
            <a:ext cx="6393600" cy="4926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2000" b="1"/>
              <a:t>60in² + 60in</a:t>
            </a:r>
            <a:r>
              <a:rPr lang="en" sz="2000" b="1">
                <a:solidFill>
                  <a:schemeClr val="dk1"/>
                </a:solidFill>
              </a:rPr>
              <a:t>² + 40in² + 40in² + 24in² + 24in² = 248in² </a:t>
            </a:r>
            <a:endParaRPr sz="2000" b="1"/>
          </a:p>
        </p:txBody>
      </p:sp>
      <p:sp>
        <p:nvSpPr>
          <p:cNvPr id="138" name="Google Shape;138;p19"/>
          <p:cNvSpPr txBox="1"/>
          <p:nvPr/>
        </p:nvSpPr>
        <p:spPr>
          <a:xfrm>
            <a:off x="1447050" y="229750"/>
            <a:ext cx="6249900" cy="8004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2000" b="1"/>
              <a:t>The surface area of our birdhouse is the sum of the areas of each side of the birdhouse. </a:t>
            </a:r>
            <a:endParaRPr sz="2000" b="1"/>
          </a:p>
        </p:txBody>
      </p:sp>
      <p:sp>
        <p:nvSpPr>
          <p:cNvPr id="139" name="Google Shape;139;p19"/>
          <p:cNvSpPr txBox="1"/>
          <p:nvPr/>
        </p:nvSpPr>
        <p:spPr>
          <a:xfrm>
            <a:off x="1459525" y="4236725"/>
            <a:ext cx="5553300" cy="4464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1700" b="1"/>
              <a:t>What do you notice about the addends above?</a:t>
            </a:r>
            <a:endParaRPr sz="1700" b="1"/>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128"/>
                                        </p:tgtEl>
                                        <p:attrNameLst>
                                          <p:attrName>style.visibility</p:attrName>
                                        </p:attrNameLst>
                                      </p:cBhvr>
                                      <p:to>
                                        <p:strVal val="visible"/>
                                      </p:to>
                                    </p:set>
                                    <p:anim calcmode="lin" valueType="num">
                                      <p:cBhvr additive="base">
                                        <p:cTn id="7" dur="1000"/>
                                        <p:tgtEl>
                                          <p:spTgt spid="128"/>
                                        </p:tgtEl>
                                        <p:attrNameLst>
                                          <p:attrName>ppt_w</p:attrName>
                                        </p:attrNameLst>
                                      </p:cBhvr>
                                      <p:tavLst>
                                        <p:tav tm="0">
                                          <p:val>
                                            <p:strVal val="0"/>
                                          </p:val>
                                        </p:tav>
                                        <p:tav tm="100000">
                                          <p:val>
                                            <p:strVal val="#ppt_w"/>
                                          </p:val>
                                        </p:tav>
                                      </p:tavLst>
                                    </p:anim>
                                    <p:anim calcmode="lin" valueType="num">
                                      <p:cBhvr additive="base">
                                        <p:cTn id="8" dur="1000"/>
                                        <p:tgtEl>
                                          <p:spTgt spid="128"/>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CE5CD"/>
        </a:solidFill>
        <a:effectLst/>
      </p:bgPr>
    </p:bg>
    <p:spTree>
      <p:nvGrpSpPr>
        <p:cNvPr id="1" name="Shape 143"/>
        <p:cNvGrpSpPr/>
        <p:nvPr/>
      </p:nvGrpSpPr>
      <p:grpSpPr>
        <a:xfrm>
          <a:off x="0" y="0"/>
          <a:ext cx="0" cy="0"/>
          <a:chOff x="0" y="0"/>
          <a:chExt cx="0" cy="0"/>
        </a:xfrm>
      </p:grpSpPr>
      <p:pic>
        <p:nvPicPr>
          <p:cNvPr id="144" name="Google Shape;144;p20"/>
          <p:cNvPicPr preferRelativeResize="0"/>
          <p:nvPr/>
        </p:nvPicPr>
        <p:blipFill>
          <a:blip r:embed="rId3">
            <a:alphaModFix/>
          </a:blip>
          <a:stretch>
            <a:fillRect/>
          </a:stretch>
        </p:blipFill>
        <p:spPr>
          <a:xfrm rot="-2160627" flipH="1">
            <a:off x="1864424" y="833545"/>
            <a:ext cx="878275" cy="1115270"/>
          </a:xfrm>
          <a:prstGeom prst="rect">
            <a:avLst/>
          </a:prstGeom>
          <a:noFill/>
          <a:ln>
            <a:noFill/>
          </a:ln>
        </p:spPr>
      </p:pic>
      <p:sp>
        <p:nvSpPr>
          <p:cNvPr id="145" name="Google Shape;145;p20"/>
          <p:cNvSpPr/>
          <p:nvPr/>
        </p:nvSpPr>
        <p:spPr>
          <a:xfrm>
            <a:off x="2148225" y="1049875"/>
            <a:ext cx="3496500" cy="1587300"/>
          </a:xfrm>
          <a:prstGeom prst="cube">
            <a:avLst>
              <a:gd name="adj" fmla="val 25000"/>
            </a:avLst>
          </a:prstGeom>
          <a:solidFill>
            <a:srgbClr val="F4CCCC"/>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6" name="Google Shape;146;p20"/>
          <p:cNvSpPr txBox="1"/>
          <p:nvPr/>
        </p:nvSpPr>
        <p:spPr>
          <a:xfrm>
            <a:off x="1620475" y="1795475"/>
            <a:ext cx="6051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t>6in.</a:t>
            </a:r>
            <a:endParaRPr/>
          </a:p>
        </p:txBody>
      </p:sp>
      <p:sp>
        <p:nvSpPr>
          <p:cNvPr id="147" name="Google Shape;147;p20"/>
          <p:cNvSpPr txBox="1"/>
          <p:nvPr/>
        </p:nvSpPr>
        <p:spPr>
          <a:xfrm>
            <a:off x="3352700" y="2701625"/>
            <a:ext cx="9228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t>10in</a:t>
            </a:r>
            <a:endParaRPr/>
          </a:p>
        </p:txBody>
      </p:sp>
      <p:sp>
        <p:nvSpPr>
          <p:cNvPr id="148" name="Google Shape;148;p20"/>
          <p:cNvSpPr txBox="1"/>
          <p:nvPr/>
        </p:nvSpPr>
        <p:spPr>
          <a:xfrm>
            <a:off x="5644725" y="1643425"/>
            <a:ext cx="801900" cy="400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a:t>4in</a:t>
            </a:r>
            <a:endParaRPr/>
          </a:p>
        </p:txBody>
      </p:sp>
      <p:sp>
        <p:nvSpPr>
          <p:cNvPr id="149" name="Google Shape;149;p20"/>
          <p:cNvSpPr/>
          <p:nvPr/>
        </p:nvSpPr>
        <p:spPr>
          <a:xfrm>
            <a:off x="6290775" y="213625"/>
            <a:ext cx="2694600" cy="3081000"/>
          </a:xfrm>
          <a:prstGeom prst="flowChartAlternateProcess">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0" name="Google Shape;150;p20"/>
          <p:cNvSpPr txBox="1"/>
          <p:nvPr/>
        </p:nvSpPr>
        <p:spPr>
          <a:xfrm>
            <a:off x="6471375" y="439025"/>
            <a:ext cx="2514000" cy="24012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800" u="sng">
                <a:solidFill>
                  <a:schemeClr val="dk1"/>
                </a:solidFill>
              </a:rPr>
              <a:t>Floor and ceiling:</a:t>
            </a:r>
            <a:r>
              <a:rPr lang="en" sz="1800">
                <a:solidFill>
                  <a:schemeClr val="dk1"/>
                </a:solidFill>
              </a:rPr>
              <a:t> </a:t>
            </a:r>
            <a:endParaRPr sz="1800">
              <a:solidFill>
                <a:schemeClr val="dk1"/>
              </a:solidFill>
            </a:endParaRPr>
          </a:p>
          <a:p>
            <a:pPr marL="0" lvl="0" indent="0" algn="l" rtl="0">
              <a:spcBef>
                <a:spcPts val="0"/>
              </a:spcBef>
              <a:spcAft>
                <a:spcPts val="0"/>
              </a:spcAft>
              <a:buNone/>
            </a:pPr>
            <a:r>
              <a:rPr lang="en" sz="1800">
                <a:solidFill>
                  <a:schemeClr val="dk1"/>
                </a:solidFill>
              </a:rPr>
              <a:t>length x width</a:t>
            </a:r>
            <a:endParaRPr sz="1800">
              <a:solidFill>
                <a:schemeClr val="dk1"/>
              </a:solidFill>
            </a:endParaRPr>
          </a:p>
          <a:p>
            <a:pPr marL="0" lvl="0" indent="0" algn="l" rtl="0">
              <a:spcBef>
                <a:spcPts val="0"/>
              </a:spcBef>
              <a:spcAft>
                <a:spcPts val="0"/>
              </a:spcAft>
              <a:buClr>
                <a:schemeClr val="dk1"/>
              </a:buClr>
              <a:buSzPts val="1100"/>
              <a:buFont typeface="Arial"/>
              <a:buNone/>
            </a:pPr>
            <a:endParaRPr sz="1800">
              <a:solidFill>
                <a:schemeClr val="dk1"/>
              </a:solidFill>
            </a:endParaRPr>
          </a:p>
          <a:p>
            <a:pPr marL="0" lvl="0" indent="0" algn="l" rtl="0">
              <a:spcBef>
                <a:spcPts val="0"/>
              </a:spcBef>
              <a:spcAft>
                <a:spcPts val="0"/>
              </a:spcAft>
              <a:buNone/>
            </a:pPr>
            <a:r>
              <a:rPr lang="en" sz="1800" u="sng">
                <a:solidFill>
                  <a:schemeClr val="dk1"/>
                </a:solidFill>
              </a:rPr>
              <a:t>Front and back: sides:</a:t>
            </a:r>
            <a:r>
              <a:rPr lang="en" sz="1800">
                <a:solidFill>
                  <a:schemeClr val="dk1"/>
                </a:solidFill>
              </a:rPr>
              <a:t> </a:t>
            </a:r>
            <a:endParaRPr sz="1800">
              <a:solidFill>
                <a:schemeClr val="dk1"/>
              </a:solidFill>
            </a:endParaRPr>
          </a:p>
          <a:p>
            <a:pPr marL="0" lvl="0" indent="0" algn="l" rtl="0">
              <a:spcBef>
                <a:spcPts val="0"/>
              </a:spcBef>
              <a:spcAft>
                <a:spcPts val="0"/>
              </a:spcAft>
              <a:buNone/>
            </a:pPr>
            <a:r>
              <a:rPr lang="en" sz="1800">
                <a:solidFill>
                  <a:schemeClr val="dk1"/>
                </a:solidFill>
              </a:rPr>
              <a:t>length x height</a:t>
            </a:r>
            <a:endParaRPr sz="1800">
              <a:solidFill>
                <a:schemeClr val="dk1"/>
              </a:solidFill>
            </a:endParaRPr>
          </a:p>
          <a:p>
            <a:pPr marL="0" lvl="0" indent="0" algn="l" rtl="0">
              <a:spcBef>
                <a:spcPts val="0"/>
              </a:spcBef>
              <a:spcAft>
                <a:spcPts val="0"/>
              </a:spcAft>
              <a:buClr>
                <a:schemeClr val="dk1"/>
              </a:buClr>
              <a:buSzPts val="1100"/>
              <a:buFont typeface="Arial"/>
              <a:buNone/>
            </a:pPr>
            <a:endParaRPr sz="1800">
              <a:solidFill>
                <a:schemeClr val="dk1"/>
              </a:solidFill>
            </a:endParaRPr>
          </a:p>
          <a:p>
            <a:pPr marL="0" lvl="0" indent="0" algn="l" rtl="0">
              <a:spcBef>
                <a:spcPts val="0"/>
              </a:spcBef>
              <a:spcAft>
                <a:spcPts val="0"/>
              </a:spcAft>
              <a:buNone/>
            </a:pPr>
            <a:r>
              <a:rPr lang="en" sz="1800" u="sng">
                <a:solidFill>
                  <a:schemeClr val="dk1"/>
                </a:solidFill>
              </a:rPr>
              <a:t>Left and right sides:</a:t>
            </a:r>
            <a:r>
              <a:rPr lang="en" sz="1800">
                <a:solidFill>
                  <a:schemeClr val="dk1"/>
                </a:solidFill>
              </a:rPr>
              <a:t> </a:t>
            </a:r>
            <a:endParaRPr sz="1800">
              <a:solidFill>
                <a:schemeClr val="dk1"/>
              </a:solidFill>
            </a:endParaRPr>
          </a:p>
          <a:p>
            <a:pPr marL="0" lvl="0" indent="0" algn="l" rtl="0">
              <a:spcBef>
                <a:spcPts val="0"/>
              </a:spcBef>
              <a:spcAft>
                <a:spcPts val="0"/>
              </a:spcAft>
              <a:buClr>
                <a:schemeClr val="dk1"/>
              </a:buClr>
              <a:buSzPts val="1100"/>
              <a:buFont typeface="Arial"/>
              <a:buNone/>
            </a:pPr>
            <a:r>
              <a:rPr lang="en" sz="1800">
                <a:solidFill>
                  <a:schemeClr val="dk1"/>
                </a:solidFill>
              </a:rPr>
              <a:t>width x height</a:t>
            </a:r>
            <a:endParaRPr sz="2000"/>
          </a:p>
        </p:txBody>
      </p:sp>
      <p:sp>
        <p:nvSpPr>
          <p:cNvPr id="151" name="Google Shape;151;p20"/>
          <p:cNvSpPr txBox="1"/>
          <p:nvPr/>
        </p:nvSpPr>
        <p:spPr>
          <a:xfrm>
            <a:off x="85950" y="3478075"/>
            <a:ext cx="8972100" cy="2277900"/>
          </a:xfrm>
          <a:prstGeom prst="rect">
            <a:avLst/>
          </a:prstGeom>
          <a:noFill/>
          <a:ln>
            <a:noFill/>
          </a:ln>
        </p:spPr>
        <p:txBody>
          <a:bodyPr spcFirstLastPara="1" wrap="square" lIns="91425" tIns="91425" rIns="91425" bIns="91425" anchor="t" anchorCtr="0">
            <a:spAutoFit/>
          </a:bodyPr>
          <a:lstStyle/>
          <a:p>
            <a:pPr marL="0" lvl="0" indent="0" algn="l" rtl="0">
              <a:spcBef>
                <a:spcPts val="0"/>
              </a:spcBef>
              <a:spcAft>
                <a:spcPts val="0"/>
              </a:spcAft>
              <a:buNone/>
            </a:pPr>
            <a:r>
              <a:rPr lang="en" sz="1600" b="1">
                <a:solidFill>
                  <a:schemeClr val="dk1"/>
                </a:solidFill>
              </a:rPr>
              <a:t>(length x width) + (length x height) + (width x height) + (length x height) + (width x height) </a:t>
            </a:r>
            <a:endParaRPr sz="1600" b="1">
              <a:solidFill>
                <a:schemeClr val="dk1"/>
              </a:solidFill>
            </a:endParaRPr>
          </a:p>
          <a:p>
            <a:pPr marL="0" lvl="0" indent="0" algn="l" rtl="0">
              <a:spcBef>
                <a:spcPts val="0"/>
              </a:spcBef>
              <a:spcAft>
                <a:spcPts val="0"/>
              </a:spcAft>
              <a:buNone/>
            </a:pPr>
            <a:endParaRPr sz="1600" b="1">
              <a:solidFill>
                <a:schemeClr val="dk1"/>
              </a:solidFill>
            </a:endParaRPr>
          </a:p>
          <a:p>
            <a:pPr marL="0" lvl="0" indent="0" algn="ctr" rtl="0">
              <a:spcBef>
                <a:spcPts val="0"/>
              </a:spcBef>
              <a:spcAft>
                <a:spcPts val="0"/>
              </a:spcAft>
              <a:buNone/>
            </a:pPr>
            <a:r>
              <a:rPr lang="en" sz="1600" b="1">
                <a:solidFill>
                  <a:schemeClr val="dk1"/>
                </a:solidFill>
              </a:rPr>
              <a:t>Simplified: </a:t>
            </a:r>
            <a:endParaRPr sz="1600" b="1">
              <a:solidFill>
                <a:schemeClr val="dk1"/>
              </a:solidFill>
            </a:endParaRPr>
          </a:p>
          <a:p>
            <a:pPr marL="0" lvl="0" indent="0" algn="ctr" rtl="0">
              <a:spcBef>
                <a:spcPts val="0"/>
              </a:spcBef>
              <a:spcAft>
                <a:spcPts val="0"/>
              </a:spcAft>
              <a:buNone/>
            </a:pPr>
            <a:endParaRPr sz="1600" b="1">
              <a:solidFill>
                <a:schemeClr val="dk1"/>
              </a:solidFill>
            </a:endParaRPr>
          </a:p>
          <a:p>
            <a:pPr marL="0" lvl="0" indent="0" algn="ctr" rtl="0">
              <a:spcBef>
                <a:spcPts val="0"/>
              </a:spcBef>
              <a:spcAft>
                <a:spcPts val="0"/>
              </a:spcAft>
              <a:buNone/>
            </a:pPr>
            <a:r>
              <a:rPr lang="en" sz="2400" b="1">
                <a:solidFill>
                  <a:schemeClr val="dk1"/>
                </a:solidFill>
              </a:rPr>
              <a:t>2lw + 2lw + 2wh = 248in²</a:t>
            </a:r>
            <a:endParaRPr sz="2400" b="1">
              <a:solidFill>
                <a:schemeClr val="dk1"/>
              </a:solidFill>
            </a:endParaRPr>
          </a:p>
          <a:p>
            <a:pPr marL="0" lvl="0" indent="0" algn="ctr" rtl="0">
              <a:spcBef>
                <a:spcPts val="0"/>
              </a:spcBef>
              <a:spcAft>
                <a:spcPts val="0"/>
              </a:spcAft>
              <a:buNone/>
            </a:pPr>
            <a:endParaRPr sz="1600" b="1">
              <a:solidFill>
                <a:schemeClr val="dk1"/>
              </a:solidFill>
            </a:endParaRPr>
          </a:p>
          <a:p>
            <a:pPr marL="0" lvl="0" indent="0" algn="ctr" rtl="0">
              <a:spcBef>
                <a:spcPts val="0"/>
              </a:spcBef>
              <a:spcAft>
                <a:spcPts val="0"/>
              </a:spcAft>
              <a:buNone/>
            </a:pPr>
            <a:endParaRPr sz="1600" b="1">
              <a:solidFill>
                <a:schemeClr val="dk1"/>
              </a:solidFill>
            </a:endParaRPr>
          </a:p>
          <a:p>
            <a:pPr marL="0" lvl="0" indent="0" algn="l" rtl="0">
              <a:spcBef>
                <a:spcPts val="0"/>
              </a:spcBef>
              <a:spcAft>
                <a:spcPts val="0"/>
              </a:spcAft>
              <a:buClr>
                <a:schemeClr val="dk1"/>
              </a:buClr>
              <a:buSzPts val="1100"/>
              <a:buFont typeface="Arial"/>
              <a:buNone/>
            </a:pPr>
            <a:endParaRPr sz="1600" b="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3" presetClass="entr" presetSubtype="16" fill="hold" nodeType="afterEffect">
                                  <p:stCondLst>
                                    <p:cond delay="0"/>
                                  </p:stCondLst>
                                  <p:childTnLst>
                                    <p:set>
                                      <p:cBhvr>
                                        <p:cTn id="6" dur="1" fill="hold">
                                          <p:stCondLst>
                                            <p:cond delay="0"/>
                                          </p:stCondLst>
                                        </p:cTn>
                                        <p:tgtEl>
                                          <p:spTgt spid="144"/>
                                        </p:tgtEl>
                                        <p:attrNameLst>
                                          <p:attrName>style.visibility</p:attrName>
                                        </p:attrNameLst>
                                      </p:cBhvr>
                                      <p:to>
                                        <p:strVal val="visible"/>
                                      </p:to>
                                    </p:set>
                                    <p:anim calcmode="lin" valueType="num">
                                      <p:cBhvr additive="base">
                                        <p:cTn id="7" dur="1000"/>
                                        <p:tgtEl>
                                          <p:spTgt spid="144"/>
                                        </p:tgtEl>
                                        <p:attrNameLst>
                                          <p:attrName>ppt_w</p:attrName>
                                        </p:attrNameLst>
                                      </p:cBhvr>
                                      <p:tavLst>
                                        <p:tav tm="0">
                                          <p:val>
                                            <p:strVal val="0"/>
                                          </p:val>
                                        </p:tav>
                                        <p:tav tm="100000">
                                          <p:val>
                                            <p:strVal val="#ppt_w"/>
                                          </p:val>
                                        </p:tav>
                                      </p:tavLst>
                                    </p:anim>
                                    <p:anim calcmode="lin" valueType="num">
                                      <p:cBhvr additive="base">
                                        <p:cTn id="8" dur="1000"/>
                                        <p:tgtEl>
                                          <p:spTgt spid="144"/>
                                        </p:tgtEl>
                                        <p:attrNameLst>
                                          <p:attrName>ppt_h</p:attrName>
                                        </p:attrNameLst>
                                      </p:cBhvr>
                                      <p:tavLst>
                                        <p:tav tm="0">
                                          <p:val>
                                            <p:str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4CCCC"/>
        </a:solidFill>
        <a:effectLst/>
      </p:bgPr>
    </p:bg>
    <p:spTree>
      <p:nvGrpSpPr>
        <p:cNvPr id="1" name="Shape 155"/>
        <p:cNvGrpSpPr/>
        <p:nvPr/>
      </p:nvGrpSpPr>
      <p:grpSpPr>
        <a:xfrm>
          <a:off x="0" y="0"/>
          <a:ext cx="0" cy="0"/>
          <a:chOff x="0" y="0"/>
          <a:chExt cx="0" cy="0"/>
        </a:xfrm>
      </p:grpSpPr>
      <p:pic>
        <p:nvPicPr>
          <p:cNvPr id="156" name="Google Shape;156;p21"/>
          <p:cNvPicPr preferRelativeResize="0"/>
          <p:nvPr/>
        </p:nvPicPr>
        <p:blipFill>
          <a:blip r:embed="rId3">
            <a:alphaModFix/>
          </a:blip>
          <a:stretch>
            <a:fillRect/>
          </a:stretch>
        </p:blipFill>
        <p:spPr>
          <a:xfrm>
            <a:off x="5921100" y="-248787"/>
            <a:ext cx="4320175" cy="5392275"/>
          </a:xfrm>
          <a:prstGeom prst="rect">
            <a:avLst/>
          </a:prstGeom>
          <a:noFill/>
          <a:ln>
            <a:noFill/>
          </a:ln>
        </p:spPr>
      </p:pic>
      <p:sp>
        <p:nvSpPr>
          <p:cNvPr id="157" name="Google Shape;157;p21"/>
          <p:cNvSpPr/>
          <p:nvPr/>
        </p:nvSpPr>
        <p:spPr>
          <a:xfrm>
            <a:off x="955050" y="1629850"/>
            <a:ext cx="7233900" cy="2109600"/>
          </a:xfrm>
          <a:prstGeom prst="flowChartAlternateProcess">
            <a:avLst/>
          </a:prstGeom>
          <a:solidFill>
            <a:schemeClr val="lt2"/>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8" name="Google Shape;158;p21"/>
          <p:cNvSpPr txBox="1"/>
          <p:nvPr/>
        </p:nvSpPr>
        <p:spPr>
          <a:xfrm>
            <a:off x="955050" y="1707550"/>
            <a:ext cx="7233900" cy="2031900"/>
          </a:xfrm>
          <a:prstGeom prst="rect">
            <a:avLst/>
          </a:prstGeom>
          <a:noFill/>
          <a:ln>
            <a:noFill/>
          </a:ln>
        </p:spPr>
        <p:txBody>
          <a:bodyPr spcFirstLastPara="1" wrap="square" lIns="91425" tIns="91425" rIns="91425" bIns="91425" anchor="t" anchorCtr="0">
            <a:spAutoFit/>
          </a:bodyPr>
          <a:lstStyle/>
          <a:p>
            <a:pPr marL="0" lvl="0" indent="0" algn="ctr" rtl="0">
              <a:spcBef>
                <a:spcPts val="0"/>
              </a:spcBef>
              <a:spcAft>
                <a:spcPts val="0"/>
              </a:spcAft>
              <a:buNone/>
            </a:pPr>
            <a:r>
              <a:rPr lang="en" sz="3000"/>
              <a:t>Now, it’s time to prove our understanding! Please complete the three questions given on “Applying our Knowledge: Surface Area and Prisms”</a:t>
            </a:r>
            <a:endParaRPr sz="3000"/>
          </a:p>
        </p:txBody>
      </p:sp>
      <p:pic>
        <p:nvPicPr>
          <p:cNvPr id="159" name="Google Shape;159;p21"/>
          <p:cNvPicPr preferRelativeResize="0"/>
          <p:nvPr/>
        </p:nvPicPr>
        <p:blipFill>
          <a:blip r:embed="rId4">
            <a:alphaModFix/>
          </a:blip>
          <a:stretch>
            <a:fillRect/>
          </a:stretch>
        </p:blipFill>
        <p:spPr>
          <a:xfrm flipH="1">
            <a:off x="243851" y="3481300"/>
            <a:ext cx="1170299" cy="1486100"/>
          </a:xfrm>
          <a:prstGeom prst="rect">
            <a:avLst/>
          </a:prstGeom>
          <a:noFill/>
          <a:ln>
            <a:noFill/>
          </a:ln>
        </p:spPr>
      </p:pic>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1245</Words>
  <Application>Microsoft Macintosh PowerPoint</Application>
  <PresentationFormat>On-screen Show (16:9)</PresentationFormat>
  <Paragraphs>127</Paragraphs>
  <Slides>9</Slides>
  <Notes>9</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9</vt:i4>
      </vt:variant>
    </vt:vector>
  </HeadingPairs>
  <TitlesOfParts>
    <vt:vector size="11" baseType="lpstr">
      <vt:lpstr>Arial</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Schwab, Tara</cp:lastModifiedBy>
  <cp:revision>1</cp:revision>
  <dcterms:modified xsi:type="dcterms:W3CDTF">2022-05-26T15:48:12Z</dcterms:modified>
</cp:coreProperties>
</file>