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58" r:id="rId5"/>
    <p:sldId id="266" r:id="rId6"/>
    <p:sldId id="272" r:id="rId7"/>
    <p:sldId id="273" r:id="rId8"/>
    <p:sldId id="262" r:id="rId9"/>
    <p:sldId id="269" r:id="rId10"/>
    <p:sldId id="270" r:id="rId11"/>
    <p:sldId id="27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0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102" y="2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58737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509718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569317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9834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797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8626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E5BFBE-B391-4B90-9A6F-7C1F020C989B}" type="datetimeFigureOut">
              <a:rPr lang="en-US" smtClean="0"/>
              <a:t>11/14/2014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20185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E5BFBE-B391-4B90-9A6F-7C1F020C989B}" type="datetimeFigureOut">
              <a:rPr lang="en-US" smtClean="0"/>
              <a:t>11/14/2014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0931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5BFBE-B391-4B90-9A6F-7C1F020C989B}" type="datetimeFigureOut">
              <a:rPr lang="en-US" smtClean="0"/>
              <a:t>11/14/2014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64402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760365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223359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5BFBE-B391-4B90-9A6F-7C1F020C989B}" type="datetimeFigureOut">
              <a:rPr lang="en-US" smtClean="0"/>
              <a:t>11/14/2014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4A940-D4E8-47E3-9566-CF1A40200CDD}" type="slidenum">
              <a:rPr lang="en-US" smtClean="0"/>
              <a:t>‹#›</a:t>
            </a:fld>
            <a:endParaRPr lang="en-US"/>
          </a:p>
        </p:txBody>
      </p:sp>
    </p:spTree>
    <p:extLst>
      <p:ext uri="{BB962C8B-B14F-4D97-AF65-F5344CB8AC3E}">
        <p14:creationId xmlns:p14="http://schemas.microsoft.com/office/powerpoint/2010/main" val="232126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sbe.net/" TargetMode="External"/><Relationship Id="rId2" Type="http://schemas.openxmlformats.org/officeDocument/2006/relationships/hyperlink" Target="http://www.corestandards.org/"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tatic.pdesas.org/content/documents/ASCA_National_Standards_for_Student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813577"/>
            <a:ext cx="12192000" cy="1015663"/>
          </a:xfrm>
          <a:prstGeom prst="rect">
            <a:avLst/>
          </a:prstGeom>
          <a:noFill/>
        </p:spPr>
        <p:txBody>
          <a:bodyPr wrap="square" rtlCol="0">
            <a:spAutoFit/>
          </a:bodyPr>
          <a:lstStyle/>
          <a:p>
            <a:pPr algn="ctr"/>
            <a:r>
              <a:rPr lang="en-US" sz="3200" dirty="0" smtClean="0">
                <a:latin typeface="Segoe UI" panose="020B0502040204020203" pitchFamily="34" charset="0"/>
                <a:ea typeface="Segoe UI" panose="020B0502040204020203" pitchFamily="34" charset="0"/>
                <a:cs typeface="Segoe UI" panose="020B0502040204020203" pitchFamily="34" charset="0"/>
              </a:rPr>
              <a:t>Employment 101 Instructor Guide</a:t>
            </a:r>
          </a:p>
          <a:p>
            <a:pPr algn="ctr"/>
            <a:r>
              <a:rPr lang="en-US" sz="2800" dirty="0" smtClean="0">
                <a:latin typeface="Segoe UI" panose="020B0502040204020203" pitchFamily="34" charset="0"/>
                <a:ea typeface="Segoe UI" panose="020B0502040204020203" pitchFamily="34" charset="0"/>
                <a:cs typeface="Segoe UI" panose="020B0502040204020203" pitchFamily="34" charset="0"/>
              </a:rPr>
              <a:t>Preparing a Job Search Plan</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03" y="6536279"/>
            <a:ext cx="776444" cy="273520"/>
          </a:xfrm>
          <a:prstGeom prst="rect">
            <a:avLst/>
          </a:prstGeom>
        </p:spPr>
      </p:pic>
      <p:sp>
        <p:nvSpPr>
          <p:cNvPr id="4" name="TextBox 3"/>
          <p:cNvSpPr txBox="1"/>
          <p:nvPr/>
        </p:nvSpPr>
        <p:spPr>
          <a:xfrm>
            <a:off x="852747" y="6519446"/>
            <a:ext cx="8911739" cy="338554"/>
          </a:xfrm>
          <a:prstGeom prst="rect">
            <a:avLst/>
          </a:prstGeom>
          <a:noFill/>
        </p:spPr>
        <p:txBody>
          <a:bodyPr wrap="square" rtlCol="0">
            <a:spAutoFit/>
          </a:bodyPr>
          <a:lstStyle/>
          <a:p>
            <a:r>
              <a:rPr lang="en-US" sz="800" dirty="0" smtClean="0">
                <a:latin typeface="Segoe UI" panose="020B0502040204020203" pitchFamily="34" charset="0"/>
                <a:ea typeface="Segoe UI" panose="020B0502040204020203" pitchFamily="34" charset="0"/>
                <a:cs typeface="Segoe UI" panose="020B0502040204020203" pitchFamily="34" charset="0"/>
              </a:rPr>
              <a:t>Illinois </a:t>
            </a:r>
            <a:r>
              <a:rPr lang="en-US" sz="8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800" dirty="0" smtClean="0">
                <a:latin typeface="Segoe UI" panose="020B0502040204020203" pitchFamily="34" charset="0"/>
                <a:ea typeface="Segoe UI" panose="020B0502040204020203" pitchFamily="34" charset="0"/>
                <a:cs typeface="Segoe UI" panose="020B0502040204020203" pitchFamily="34" charset="0"/>
                <a:sym typeface="Symbol" panose="05050102010706020507" pitchFamily="18" charset="2"/>
              </a:rPr>
              <a:t></a:t>
            </a:r>
            <a:r>
              <a:rPr lang="en-US" sz="800" dirty="0" smtClean="0">
                <a:latin typeface="Segoe UI" panose="020B0502040204020203" pitchFamily="34" charset="0"/>
                <a:ea typeface="Segoe UI" panose="020B0502040204020203" pitchFamily="34" charset="0"/>
                <a:cs typeface="Segoe UI" panose="020B0502040204020203" pitchFamily="34" charset="0"/>
              </a:rPr>
              <a:t> Centers are an Equal Opportunity Employer/Program.  Auxiliary aids and services are available upon request to individuals with disabilities at Illinois </a:t>
            </a:r>
            <a:r>
              <a:rPr lang="en-US" sz="8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800" dirty="0" smtClean="0">
                <a:latin typeface="Segoe UI" panose="020B0502040204020203" pitchFamily="34" charset="0"/>
                <a:ea typeface="Segoe UI" panose="020B0502040204020203" pitchFamily="34" charset="0"/>
                <a:cs typeface="Segoe UI" panose="020B0502040204020203" pitchFamily="34" charset="0"/>
              </a:rPr>
              <a:t> Centers. </a:t>
            </a:r>
            <a:endParaRPr lang="en-US" sz="800" dirty="0">
              <a:latin typeface="Segoe UI" panose="020B0502040204020203" pitchFamily="34" charset="0"/>
              <a:ea typeface="Segoe UI" panose="020B0502040204020203" pitchFamily="34" charset="0"/>
              <a:cs typeface="Segoe UI" panose="020B0502040204020203" pitchFamily="34" charset="0"/>
            </a:endParaRPr>
          </a:p>
          <a:p>
            <a:r>
              <a:rPr lang="en-US" sz="800" dirty="0" smtClean="0">
                <a:latin typeface="Segoe UI" panose="020B0502040204020203" pitchFamily="34" charset="0"/>
                <a:ea typeface="Segoe UI" panose="020B0502040204020203" pitchFamily="34" charset="0"/>
                <a:cs typeface="Segoe UI" panose="020B0502040204020203" pitchFamily="34" charset="0"/>
              </a:rPr>
              <a:t>Sponsored by Illinois Department of Commerce and Economic Opportunity.  9/2014 v7</a:t>
            </a:r>
            <a:endParaRPr lang="en-US" sz="8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Rectangle 8"/>
          <p:cNvSpPr/>
          <p:nvPr/>
        </p:nvSpPr>
        <p:spPr>
          <a:xfrm>
            <a:off x="0" y="1960470"/>
            <a:ext cx="12192000" cy="1087530"/>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5829604" y="2270089"/>
            <a:ext cx="4853354" cy="2190341"/>
            <a:chOff x="6736063" y="1647032"/>
            <a:chExt cx="4853354" cy="2190341"/>
          </a:xfrm>
        </p:grpSpPr>
        <p:sp>
          <p:nvSpPr>
            <p:cNvPr id="11" name="Rectangle 10"/>
            <p:cNvSpPr/>
            <p:nvPr/>
          </p:nvSpPr>
          <p:spPr>
            <a:xfrm>
              <a:off x="6736063" y="1647032"/>
              <a:ext cx="4853354" cy="2190341"/>
            </a:xfrm>
            <a:prstGeom prst="rect">
              <a:avLst/>
            </a:prstGeom>
            <a:solidFill>
              <a:srgbClr val="2120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8963448" y="2116743"/>
              <a:ext cx="2625969" cy="1323439"/>
            </a:xfrm>
            <a:prstGeom prst="rect">
              <a:avLst/>
            </a:prstGeom>
            <a:noFill/>
          </p:spPr>
          <p:txBody>
            <a:bodyPr wrap="square" rtlCol="0">
              <a:spAutoFit/>
            </a:bodyPr>
            <a:lstStyle/>
            <a:p>
              <a:r>
                <a:rPr lang="en-US" sz="4000" dirty="0" smtClean="0">
                  <a:solidFill>
                    <a:schemeClr val="bg1"/>
                  </a:solidFill>
                </a:rPr>
                <a:t>S.M.A.R.T. Plan</a:t>
              </a:r>
              <a:endParaRPr lang="en-US" sz="4000" dirty="0">
                <a:solidFill>
                  <a:schemeClr val="bg1"/>
                </a:solidFill>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00210" y="1761913"/>
              <a:ext cx="1899092" cy="1899092"/>
            </a:xfrm>
            <a:prstGeom prst="rect">
              <a:avLst/>
            </a:prstGeom>
          </p:spPr>
        </p:pic>
      </p:grpSp>
      <p:grpSp>
        <p:nvGrpSpPr>
          <p:cNvPr id="19" name="Group 18"/>
          <p:cNvGrpSpPr/>
          <p:nvPr/>
        </p:nvGrpSpPr>
        <p:grpSpPr>
          <a:xfrm>
            <a:off x="1261375" y="615437"/>
            <a:ext cx="4853354" cy="2190341"/>
            <a:chOff x="1261375" y="615437"/>
            <a:chExt cx="4853354" cy="2190341"/>
          </a:xfrm>
        </p:grpSpPr>
        <p:sp>
          <p:nvSpPr>
            <p:cNvPr id="15" name="Rectangle 14"/>
            <p:cNvSpPr/>
            <p:nvPr/>
          </p:nvSpPr>
          <p:spPr>
            <a:xfrm>
              <a:off x="1261375" y="615437"/>
              <a:ext cx="4853354" cy="2190341"/>
            </a:xfrm>
            <a:prstGeom prst="rect">
              <a:avLst/>
            </a:prstGeom>
            <a:solidFill>
              <a:srgbClr val="96005D"/>
            </a:solidFill>
            <a:ln>
              <a:solidFill>
                <a:srgbClr val="9600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316790" y="1048887"/>
              <a:ext cx="2625969" cy="1323439"/>
            </a:xfrm>
            <a:prstGeom prst="rect">
              <a:avLst/>
            </a:prstGeom>
            <a:solidFill>
              <a:srgbClr val="96005D"/>
            </a:solidFill>
            <a:ln>
              <a:solidFill>
                <a:srgbClr val="96005D"/>
              </a:solidFill>
            </a:ln>
          </p:spPr>
          <p:txBody>
            <a:bodyPr wrap="square" rtlCol="0">
              <a:spAutoFit/>
            </a:bodyPr>
            <a:lstStyle/>
            <a:p>
              <a:r>
                <a:rPr lang="en-US" sz="4000" dirty="0" smtClean="0">
                  <a:solidFill>
                    <a:schemeClr val="bg1"/>
                  </a:solidFill>
                </a:rPr>
                <a:t>Job Search Organizer</a:t>
              </a:r>
              <a:endParaRPr lang="en-US" sz="4000" dirty="0">
                <a:solidFill>
                  <a:schemeClr val="bg1"/>
                </a:solidFill>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4916" y="792671"/>
              <a:ext cx="1792224" cy="1792224"/>
            </a:xfrm>
            <a:prstGeom prst="rect">
              <a:avLst/>
            </a:prstGeom>
          </p:spPr>
        </p:pic>
      </p:grpSp>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67699" y="5791200"/>
            <a:ext cx="2324301" cy="1166172"/>
          </a:xfrm>
          <a:prstGeom prst="rect">
            <a:avLst/>
          </a:prstGeom>
        </p:spPr>
      </p:pic>
    </p:spTree>
    <p:extLst>
      <p:ext uri="{BB962C8B-B14F-4D97-AF65-F5344CB8AC3E}">
        <p14:creationId xmlns:p14="http://schemas.microsoft.com/office/powerpoint/2010/main" val="3969733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3: Apply for a job.</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770345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different types of applications and how to complete a job application.</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218217"/>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about etiquette for completing a job application in person.  They will learn about information that is usually included in an application and tips for completing a job application. </a:t>
            </a:r>
          </a:p>
        </p:txBody>
      </p:sp>
      <p:sp>
        <p:nvSpPr>
          <p:cNvPr id="15" name="TextBox 14"/>
          <p:cNvSpPr txBox="1"/>
          <p:nvPr/>
        </p:nvSpPr>
        <p:spPr>
          <a:xfrm>
            <a:off x="139700" y="3145991"/>
            <a:ext cx="9220200" cy="954107"/>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information that is usually included in job applications.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proper etiquette for requesting, completing, and submitting a job application in person.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creating a job search record for each application that was submitted and tracking their success.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Find Job Openings, Apply, and Interview Unit</a:t>
            </a:r>
          </a:p>
        </p:txBody>
      </p:sp>
      <p:sp>
        <p:nvSpPr>
          <p:cNvPr id="3" name="Rectangle 2"/>
          <p:cNvSpPr/>
          <p:nvPr/>
        </p:nvSpPr>
        <p:spPr>
          <a:xfrm>
            <a:off x="139700" y="4597213"/>
            <a:ext cx="9410699" cy="1815882"/>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should you do when filling out a job application at a business</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should be included in a job application</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List at least two different types of job applications</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It is important to track your success.  If you are not getting an interview, </a:t>
            </a:r>
          </a:p>
          <a:p>
            <a:pPr marL="971550" lvl="2"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You may need to look at the information you are including in your application, resume, or portfolio.  It may be keeping you from getting an interview.  </a:t>
            </a:r>
          </a:p>
          <a:p>
            <a:pPr marL="971550" lvl="2"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You need to make sure that you are applying for jobs for which you are qualified.</a:t>
            </a: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1664710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4</a:t>
            </a:r>
            <a:r>
              <a:rPr lang="en-US" sz="2400" b="1" dirty="0" smtClean="0">
                <a:latin typeface="Segoe UI" panose="020B0502040204020203" pitchFamily="34" charset="0"/>
                <a:ea typeface="Segoe UI" panose="020B0502040204020203" pitchFamily="34" charset="0"/>
                <a:cs typeface="Segoe UI" panose="020B0502040204020203" pitchFamily="34" charset="0"/>
              </a:rPr>
              <a:t>: Interview.</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10299699"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Explain how to prepare for an interview, how to behave in an interview, and follow-up after an interview.</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192855"/>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the importance of preparing for an interview.  They will learn tips and tools to help them prepare for interviews.  They will learn about proper follow-up after an interview, show appreciation, and prepare for future interviews.</a:t>
            </a:r>
          </a:p>
        </p:txBody>
      </p:sp>
      <p:sp>
        <p:nvSpPr>
          <p:cNvPr id="15" name="TextBox 14"/>
          <p:cNvSpPr txBox="1"/>
          <p:nvPr/>
        </p:nvSpPr>
        <p:spPr>
          <a:xfrm>
            <a:off x="139700" y="3145991"/>
            <a:ext cx="9220200" cy="1815882"/>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how to prepare for an interview. Take notes in your job search record.</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what to do in an interview including what information to collect.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practice answering interview questions.  Interviewer provides feedback on their verbal and non verbal communication.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what to do after an interview. Reflect and update your job search record.</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write a draft thank you letter.</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Find Job Openings, Apply, and Interview Unit</a:t>
            </a:r>
          </a:p>
        </p:txBody>
      </p:sp>
      <p:sp>
        <p:nvSpPr>
          <p:cNvPr id="3" name="Rectangle 2"/>
          <p:cNvSpPr/>
          <p:nvPr/>
        </p:nvSpPr>
        <p:spPr>
          <a:xfrm>
            <a:off x="139700" y="5052946"/>
            <a:ext cx="9410699" cy="1600438"/>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should you do after a job interview</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When choosing your clothes for a job interview, what should you do</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three things </a:t>
            </a:r>
            <a:r>
              <a:rPr lang="en-US" sz="1400" dirty="0">
                <a:latin typeface="Segoe UI" panose="020B0502040204020203" pitchFamily="34" charset="0"/>
                <a:ea typeface="Segoe UI" panose="020B0502040204020203" pitchFamily="34" charset="0"/>
                <a:cs typeface="Segoe UI" panose="020B0502040204020203" pitchFamily="34" charset="0"/>
              </a:rPr>
              <a:t>you can do to prepare for a job </a:t>
            </a:r>
            <a:r>
              <a:rPr lang="en-US" sz="1400" dirty="0" smtClean="0">
                <a:latin typeface="Segoe UI" panose="020B0502040204020203" pitchFamily="34" charset="0"/>
                <a:ea typeface="Segoe UI" panose="020B0502040204020203" pitchFamily="34" charset="0"/>
                <a:cs typeface="Segoe UI" panose="020B0502040204020203" pitchFamily="34" charset="0"/>
              </a:rPr>
              <a:t>interview?</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three tips to remember during an interview?</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an example of an appropriate question to ask during an interview?</a:t>
            </a:r>
          </a:p>
          <a:p>
            <a:pPr marL="514350" lvl="1" indent="-285750">
              <a:buFont typeface="Arial" panose="020B0604020202020204" pitchFamily="34" charset="0"/>
              <a:buChar char="•"/>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4" name="Group 3"/>
          <p:cNvGrpSpPr/>
          <p:nvPr/>
        </p:nvGrpSpPr>
        <p:grpSpPr>
          <a:xfrm>
            <a:off x="0" y="687377"/>
            <a:ext cx="12192000" cy="960120"/>
            <a:chOff x="0" y="687377"/>
            <a:chExt cx="12192000" cy="960120"/>
          </a:xfrm>
        </p:grpSpPr>
        <p:grpSp>
          <p:nvGrpSpPr>
            <p:cNvPr id="18" name="Group 17"/>
            <p:cNvGrpSpPr/>
            <p:nvPr/>
          </p:nvGrpSpPr>
          <p:grpSpPr>
            <a:xfrm>
              <a:off x="0" y="687377"/>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2901479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93700" y="1682713"/>
            <a:ext cx="11404600" cy="4462760"/>
          </a:xfrm>
          <a:prstGeom prst="rect">
            <a:avLst/>
          </a:prstGeom>
          <a:noFill/>
        </p:spPr>
        <p:txBody>
          <a:bodyPr wrap="square" rtlCol="0">
            <a:spAutoFit/>
          </a:bodyPr>
          <a:lstStyle/>
          <a:p>
            <a:r>
              <a:rPr lang="en-US" sz="2800" b="1" dirty="0" smtClean="0">
                <a:effectLst/>
                <a:latin typeface="Segoe UI" panose="020B0502040204020203" pitchFamily="34" charset="0"/>
                <a:ea typeface="Segoe UI" panose="020B0502040204020203" pitchFamily="34" charset="0"/>
                <a:cs typeface="Segoe UI" panose="020B0502040204020203" pitchFamily="34" charset="0"/>
              </a:rPr>
              <a:t>Main Idea</a:t>
            </a:r>
          </a:p>
          <a:p>
            <a:pPr lvl="1"/>
            <a:r>
              <a:rPr lang="en-US" sz="2800" dirty="0" smtClean="0">
                <a:latin typeface="Segoe UI" panose="020B0502040204020203" pitchFamily="34" charset="0"/>
                <a:ea typeface="Segoe UI" panose="020B0502040204020203" pitchFamily="34" charset="0"/>
                <a:cs typeface="Segoe UI" panose="020B0502040204020203" pitchFamily="34" charset="0"/>
              </a:rPr>
              <a:t>Students learn about preparing for their job search by developing a draft resume and portfolio.  They learn tips for organizing their job search and marketing themselves as qualified job candidates starting with their resume all the way through their interview.</a:t>
            </a:r>
          </a:p>
          <a:p>
            <a:pPr lvl="1"/>
            <a:endParaRPr lang="en-US" sz="1200" dirty="0" smtClean="0">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latin typeface="Segoe UI" panose="020B0502040204020203" pitchFamily="34" charset="0"/>
                <a:ea typeface="Segoe UI" panose="020B0502040204020203" pitchFamily="34" charset="0"/>
                <a:cs typeface="Segoe UI" panose="020B0502040204020203" pitchFamily="34" charset="0"/>
              </a:rPr>
              <a:t>Units</a:t>
            </a:r>
          </a:p>
          <a:p>
            <a:pPr marL="1200150" lvl="1" indent="-742950">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Job Search Preparation</a:t>
            </a:r>
          </a:p>
          <a:p>
            <a:pPr marL="1200150" lvl="1" indent="-742950">
              <a:spcAft>
                <a:spcPts val="2400"/>
              </a:spcAft>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Find Job Openings, Apply, and Interview</a:t>
            </a:r>
            <a:endParaRPr lang="en-US" sz="2800" dirty="0">
              <a:latin typeface="Segoe UI" panose="020B0502040204020203" pitchFamily="34" charset="0"/>
              <a:ea typeface="Segoe UI" panose="020B0502040204020203" pitchFamily="34" charset="0"/>
              <a:cs typeface="Segoe UI" panose="020B0502040204020203" pitchFamily="34" charset="0"/>
            </a:endParaRPr>
          </a:p>
          <a:p>
            <a:pPr marL="0" lvl="1"/>
            <a:r>
              <a:rPr lang="en-US" sz="2800" b="1" dirty="0" smtClean="0">
                <a:latin typeface="Segoe UI" panose="020B0502040204020203" pitchFamily="34" charset="0"/>
                <a:ea typeface="Segoe UI" panose="020B0502040204020203" pitchFamily="34" charset="0"/>
                <a:cs typeface="Segoe UI" panose="020B0502040204020203" pitchFamily="34" charset="0"/>
              </a:rPr>
              <a:t>Time Allotment:  </a:t>
            </a:r>
            <a:r>
              <a:rPr lang="en-US" sz="2800" dirty="0" smtClean="0">
                <a:latin typeface="Segoe UI" panose="020B0502040204020203" pitchFamily="34" charset="0"/>
                <a:ea typeface="Segoe UI" panose="020B0502040204020203" pitchFamily="34" charset="0"/>
                <a:cs typeface="Segoe UI" panose="020B0502040204020203" pitchFamily="34" charset="0"/>
              </a:rPr>
              <a:t>2 Days</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Job Search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0" name="Group 9"/>
          <p:cNvGrpSpPr/>
          <p:nvPr/>
        </p:nvGrpSpPr>
        <p:grpSpPr>
          <a:xfrm>
            <a:off x="0" y="787377"/>
            <a:ext cx="12192000" cy="960120"/>
            <a:chOff x="0" y="687377"/>
            <a:chExt cx="12192000" cy="960120"/>
          </a:xfrm>
        </p:grpSpPr>
        <p:grpSp>
          <p:nvGrpSpPr>
            <p:cNvPr id="11" name="Group 10"/>
            <p:cNvGrpSpPr/>
            <p:nvPr/>
          </p:nvGrpSpPr>
          <p:grpSpPr>
            <a:xfrm>
              <a:off x="0" y="687377"/>
              <a:ext cx="12192000" cy="960120"/>
              <a:chOff x="0" y="787393"/>
              <a:chExt cx="12192000" cy="960120"/>
            </a:xfrm>
          </p:grpSpPr>
          <p:sp>
            <p:nvSpPr>
              <p:cNvPr id="15" name="Rectangle 14"/>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10937240" y="787393"/>
                <a:ext cx="960120" cy="960120"/>
                <a:chOff x="10937240" y="787393"/>
                <a:chExt cx="960120" cy="960120"/>
              </a:xfrm>
            </p:grpSpPr>
            <p:sp>
              <p:nvSpPr>
                <p:cNvPr id="18" name="Rectangle 17"/>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
        <p:nvSpPr>
          <p:cNvPr id="21" name="TextBox 20"/>
          <p:cNvSpPr txBox="1"/>
          <p:nvPr/>
        </p:nvSpPr>
        <p:spPr>
          <a:xfrm>
            <a:off x="8356600" y="4171185"/>
            <a:ext cx="3540760" cy="2308324"/>
          </a:xfrm>
          <a:prstGeom prst="rect">
            <a:avLst/>
          </a:prstGeom>
          <a:noFill/>
          <a:ln>
            <a:solidFill>
              <a:schemeClr val="tx1">
                <a:lumMod val="50000"/>
                <a:lumOff val="50000"/>
              </a:schemeClr>
            </a:solidFill>
          </a:ln>
        </p:spPr>
        <p:txBody>
          <a:bodyPr wrap="square" rtlCol="0">
            <a:spAutoFit/>
          </a:bodyPr>
          <a:lstStyle/>
          <a:p>
            <a:r>
              <a:rPr lang="en-US" dirty="0" smtClean="0"/>
              <a:t>Notes:  </a:t>
            </a:r>
          </a:p>
          <a:p>
            <a:pPr marL="285750" indent="-285750">
              <a:buFont typeface="Arial" panose="020B0604020202020204" pitchFamily="34" charset="0"/>
              <a:buChar char="•"/>
            </a:pPr>
            <a:r>
              <a:rPr lang="en-US" i="1" dirty="0" smtClean="0"/>
              <a:t>Student will use the videos, articles, and interactive tools available in their Illinois </a:t>
            </a:r>
            <a:r>
              <a:rPr lang="en-US" i="1" dirty="0" err="1" smtClean="0"/>
              <a:t>workNet</a:t>
            </a:r>
            <a:r>
              <a:rPr lang="en-US" i="1" dirty="0"/>
              <a:t> </a:t>
            </a:r>
            <a:r>
              <a:rPr lang="en-US" i="1" dirty="0" smtClean="0"/>
              <a:t>Employment 101 Guide.  </a:t>
            </a:r>
          </a:p>
          <a:p>
            <a:pPr marL="285750" indent="-285750">
              <a:buFont typeface="Arial" panose="020B0604020202020204" pitchFamily="34" charset="0"/>
              <a:buChar char="•"/>
            </a:pPr>
            <a:r>
              <a:rPr lang="en-US" i="1" dirty="0" smtClean="0"/>
              <a:t>They will record their responses in their Illinois </a:t>
            </a:r>
            <a:r>
              <a:rPr lang="en-US" i="1" dirty="0" err="1" smtClean="0"/>
              <a:t>workNet</a:t>
            </a:r>
            <a:r>
              <a:rPr lang="en-US" i="1" dirty="0" smtClean="0"/>
              <a:t> Employment 101 Guide.</a:t>
            </a:r>
            <a:endParaRPr lang="en-US" i="1" dirty="0"/>
          </a:p>
        </p:txBody>
      </p:sp>
    </p:spTree>
    <p:extLst>
      <p:ext uri="{BB962C8B-B14F-4D97-AF65-F5344CB8AC3E}">
        <p14:creationId xmlns:p14="http://schemas.microsoft.com/office/powerpoint/2010/main" val="1993029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Job Search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3" name="TextBox 2"/>
          <p:cNvSpPr txBox="1"/>
          <p:nvPr/>
        </p:nvSpPr>
        <p:spPr>
          <a:xfrm>
            <a:off x="101600" y="1239763"/>
            <a:ext cx="11720286" cy="5663089"/>
          </a:xfrm>
          <a:prstGeom prst="rect">
            <a:avLst/>
          </a:prstGeom>
          <a:noFill/>
        </p:spPr>
        <p:txBody>
          <a:bodyPr wrap="square" rtlCol="0">
            <a:spAutoFit/>
          </a:bodyPr>
          <a:lstStyle/>
          <a:p>
            <a:r>
              <a:rPr lang="en-US" sz="1600" b="1" dirty="0">
                <a:latin typeface="Segoe UI" panose="020B0502040204020203" pitchFamily="34" charset="0"/>
                <a:ea typeface="Segoe UI" panose="020B0502040204020203" pitchFamily="34" charset="0"/>
                <a:cs typeface="Segoe UI" panose="020B0502040204020203" pitchFamily="34" charset="0"/>
              </a:rPr>
              <a:t>Standards Used:</a:t>
            </a:r>
            <a:r>
              <a:rPr lang="en-US" sz="1600" dirty="0">
                <a:latin typeface="Segoe UI" panose="020B0502040204020203" pitchFamily="34" charset="0"/>
                <a:ea typeface="Segoe UI" panose="020B0502040204020203" pitchFamily="34" charset="0"/>
                <a:cs typeface="Segoe UI" panose="020B0502040204020203" pitchFamily="34" charset="0"/>
              </a:rPr>
              <a:t> </a:t>
            </a:r>
          </a:p>
          <a:p>
            <a:pPr marL="347663" lvl="1" indent="-285750">
              <a:spcBef>
                <a:spcPts val="1200"/>
              </a:spcBef>
              <a:buFont typeface="+mj-lt"/>
              <a:buAutoNum type="alphaLcPeriod"/>
            </a:pPr>
            <a:r>
              <a:rPr lang="en-US" sz="1200" dirty="0" smtClean="0">
                <a:latin typeface="Segoe UI" panose="020B0502040204020203" pitchFamily="34" charset="0"/>
                <a:ea typeface="Segoe UI" panose="020B0502040204020203" pitchFamily="34" charset="0"/>
                <a:cs typeface="Segoe UI" panose="020B0502040204020203" pitchFamily="34" charset="0"/>
              </a:rPr>
              <a:t>Common </a:t>
            </a:r>
            <a:r>
              <a:rPr lang="en-US" sz="1200" dirty="0">
                <a:latin typeface="Segoe UI" panose="020B0502040204020203" pitchFamily="34" charset="0"/>
                <a:ea typeface="Segoe UI" panose="020B0502040204020203" pitchFamily="34" charset="0"/>
                <a:cs typeface="Segoe UI" panose="020B0502040204020203" pitchFamily="34" charset="0"/>
              </a:rPr>
              <a:t>Core Standards Capacities of a Literate Student</a:t>
            </a:r>
            <a:r>
              <a:rPr lang="en-US" sz="1200" b="1" dirty="0">
                <a:latin typeface="Segoe UI" panose="020B0502040204020203" pitchFamily="34" charset="0"/>
                <a:ea typeface="Segoe UI" panose="020B0502040204020203" pitchFamily="34" charset="0"/>
                <a:cs typeface="Segoe UI" panose="020B0502040204020203" pitchFamily="34" charset="0"/>
              </a:rPr>
              <a:t> </a:t>
            </a:r>
            <a:r>
              <a:rPr lang="en-US" sz="1200" dirty="0">
                <a:latin typeface="Segoe UI" panose="020B0502040204020203" pitchFamily="34" charset="0"/>
                <a:ea typeface="Segoe UI" panose="020B0502040204020203" pitchFamily="34" charset="0"/>
                <a:cs typeface="Segoe UI" panose="020B0502040204020203" pitchFamily="34" charset="0"/>
              </a:rPr>
              <a:t>– </a:t>
            </a:r>
            <a:r>
              <a:rPr lang="en-US" sz="1200" dirty="0"/>
              <a:t>(</a:t>
            </a:r>
            <a:r>
              <a:rPr lang="en-US" sz="1200" u="sng" dirty="0">
                <a:hlinkClick r:id="rId2"/>
              </a:rPr>
              <a:t>www.corestandards.org</a:t>
            </a:r>
            <a:r>
              <a:rPr lang="en-US" sz="1200" dirty="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#5) They value evidence</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 #6) They use technology and digital media strategically and capably.</a:t>
            </a:r>
          </a:p>
          <a:p>
            <a:pPr marL="347663" lvl="1" indent="-28575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Common Core Anchor Standards in Writing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smtClean="0"/>
              <a:t>(</a:t>
            </a:r>
            <a:r>
              <a:rPr lang="en-US" sz="1200" u="sng" dirty="0">
                <a:hlinkClick r:id="rId2"/>
              </a:rPr>
              <a:t>www.corestandards.org</a:t>
            </a:r>
            <a:r>
              <a:rPr lang="en-US" sz="1200" dirty="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#4) Produce clear and coherent writing in which the development, organization and style are appropriate to task, purpose and audience.</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#5) Develop and strengthen writing as needed by planning, revising, editing, rewriting or trying a new approach</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#6) Use technology, including the Internet, to produce and publish writing and to interact and collaborate with others.</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#7) Conduct short as well as more sustained research projects based on focused questions, demonstrating understanding of the subject under investigation.</a:t>
            </a:r>
          </a:p>
          <a:p>
            <a:pPr marL="347663" lvl="1" indent="-28575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Common Core Standards Anchor Standards in Language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smtClean="0"/>
              <a:t>(</a:t>
            </a:r>
            <a:r>
              <a:rPr lang="en-US" sz="1200" u="sng" dirty="0">
                <a:hlinkClick r:id="rId2"/>
              </a:rPr>
              <a:t>www.corestandards.org</a:t>
            </a:r>
            <a:r>
              <a:rPr lang="en-US" sz="1200" dirty="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804863"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#1) Demonstrate command of the conventions of standard English grammar and usage when writing or speaking.</a:t>
            </a:r>
          </a:p>
          <a:p>
            <a:pPr marL="804863"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#2) Demonstrate command of the conventions of standard English capitalization, punctuation, and spelling when writing.</a:t>
            </a:r>
          </a:p>
          <a:p>
            <a:pPr marL="347663" lvl="1" indent="-28575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 </a:t>
            </a:r>
            <a:r>
              <a:rPr lang="en-US" sz="1200" dirty="0" smtClean="0">
                <a:latin typeface="Segoe UI" panose="020B0502040204020203" pitchFamily="34" charset="0"/>
                <a:ea typeface="Segoe UI" panose="020B0502040204020203" pitchFamily="34" charset="0"/>
                <a:cs typeface="Segoe UI" panose="020B0502040204020203" pitchFamily="34" charset="0"/>
              </a:rPr>
              <a:t>Common </a:t>
            </a:r>
            <a:r>
              <a:rPr lang="en-US" sz="1200" dirty="0">
                <a:latin typeface="Segoe UI" panose="020B0502040204020203" pitchFamily="34" charset="0"/>
                <a:ea typeface="Segoe UI" panose="020B0502040204020203" pitchFamily="34" charset="0"/>
                <a:cs typeface="Segoe UI" panose="020B0502040204020203" pitchFamily="34" charset="0"/>
              </a:rPr>
              <a:t>Core Standards Anchor Standards in Speaking and Listening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smtClean="0"/>
              <a:t>(</a:t>
            </a:r>
            <a:r>
              <a:rPr lang="en-US" sz="1200" u="sng" dirty="0">
                <a:hlinkClick r:id="rId2"/>
              </a:rPr>
              <a:t>www.corestandards.org</a:t>
            </a:r>
            <a:r>
              <a:rPr lang="en-US" sz="1200" dirty="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#1) Prepare for and participate effectively in a range of conversations and collaboration with diverse partners, building on others’ ideas and expressing their own clearly and persuasively.</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#4) Present information, finding and supporting evidence such that listeners can follow the line of reasoning and the organization, development and style appropriate to task, purpose and audience.</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#5) Make strategic use of digital media and visual displays of data to express information and enhance understanding of presentations.</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#6) Adapt speech to a variety of contexts and communicative tasks, demonstrating command of formal English when indicated or appropriate.</a:t>
            </a:r>
          </a:p>
          <a:p>
            <a:pPr marL="347663" lvl="1" indent="-28575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Illinois Standards for Social/Emotional Learning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smtClean="0"/>
              <a:t>(</a:t>
            </a:r>
            <a:r>
              <a:rPr lang="en-US" sz="1200" u="sng" dirty="0" smtClean="0">
                <a:hlinkClick r:id="rId3"/>
              </a:rPr>
              <a:t>www.isbe.net</a:t>
            </a:r>
            <a:r>
              <a:rPr lang="en-US" sz="1200" u="sng" dirty="0" smtClean="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3C) Use communication skills to interact effectively with others.</a:t>
            </a:r>
          </a:p>
          <a:p>
            <a:pPr marL="347663" lvl="1" indent="-285750">
              <a:buFont typeface="+mj-lt"/>
              <a:buAutoNum type="alphaLcPeriod"/>
            </a:pPr>
            <a:r>
              <a:rPr lang="en-US" sz="1200" dirty="0"/>
              <a:t>American School Counselor Standards (ASCA</a:t>
            </a:r>
            <a:r>
              <a:rPr lang="en-US" sz="1200" dirty="0" smtClean="0"/>
              <a:t>) -  </a:t>
            </a:r>
            <a:r>
              <a:rPr lang="en-US" sz="1200" dirty="0"/>
              <a:t>(</a:t>
            </a:r>
            <a:r>
              <a:rPr lang="en-US" sz="1200" u="sng" dirty="0">
                <a:hlinkClick r:id="rId4"/>
              </a:rPr>
              <a:t>http://static.pdesas.org/content/documents/ASCA_National_Standards_for_Students.pdf</a:t>
            </a:r>
            <a:r>
              <a:rPr lang="en-US" sz="1200" dirty="0" smtClean="0"/>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A) Students will acquire the skills to investigate the world of work in relation to knowledge of self and to make informed career decisions.</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B) Students will employ strategies to achieve future career goals with success and satisfaction.</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Personal/Social Development Standard A) Students will acquire the knowledge attitudes and interpersonal skills to help them understand and respect self and others.</a:t>
            </a:r>
          </a:p>
          <a:p>
            <a:pPr marL="739775"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Personal/Social Development Standard B) Students will make decisions, set goals, take necessary action to achieve goals.</a:t>
            </a:r>
          </a:p>
          <a:p>
            <a:endParaRPr lang="en-US" sz="1200" b="1" dirty="0">
              <a:latin typeface="Segoe UI" panose="020B0502040204020203" pitchFamily="34" charset="0"/>
              <a:ea typeface="Segoe UI" panose="020B0502040204020203" pitchFamily="34" charset="0"/>
              <a:cs typeface="Segoe UI" panose="020B0502040204020203" pitchFamily="34" charset="0"/>
            </a:endParaRPr>
          </a:p>
        </p:txBody>
      </p:sp>
      <p:grpSp>
        <p:nvGrpSpPr>
          <p:cNvPr id="8" name="Group 7"/>
          <p:cNvGrpSpPr/>
          <p:nvPr/>
        </p:nvGrpSpPr>
        <p:grpSpPr>
          <a:xfrm>
            <a:off x="0" y="730225"/>
            <a:ext cx="12192000" cy="960120"/>
            <a:chOff x="0" y="687377"/>
            <a:chExt cx="12192000" cy="960120"/>
          </a:xfrm>
        </p:grpSpPr>
        <p:grpSp>
          <p:nvGrpSpPr>
            <p:cNvPr id="10" name="Group 9"/>
            <p:cNvGrpSpPr/>
            <p:nvPr/>
          </p:nvGrpSpPr>
          <p:grpSpPr>
            <a:xfrm>
              <a:off x="0" y="687377"/>
              <a:ext cx="12192000" cy="960120"/>
              <a:chOff x="0" y="787393"/>
              <a:chExt cx="12192000" cy="960120"/>
            </a:xfrm>
          </p:grpSpPr>
          <p:sp>
            <p:nvSpPr>
              <p:cNvPr id="13" name="Rectangle 12"/>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10937240" y="787393"/>
                <a:ext cx="960120" cy="960120"/>
                <a:chOff x="10937240" y="787393"/>
                <a:chExt cx="960120" cy="960120"/>
              </a:xfrm>
            </p:grpSpPr>
            <p:sp>
              <p:nvSpPr>
                <p:cNvPr id="16" name="Rectangle 15"/>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30634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a:t>
            </a:r>
            <a:r>
              <a:rPr lang="en-US" sz="2800" b="1" dirty="0" smtClean="0">
                <a:latin typeface="Segoe UI" panose="020B0502040204020203" pitchFamily="34" charset="0"/>
                <a:ea typeface="Segoe UI" panose="020B0502040204020203" pitchFamily="34" charset="0"/>
                <a:cs typeface="Segoe UI" panose="020B0502040204020203" pitchFamily="34" charset="0"/>
              </a:rPr>
              <a:t>1: Get organized.</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055100"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Explain the benefits of staying organized while searching for a job.</a:t>
            </a:r>
          </a:p>
        </p:txBody>
      </p:sp>
      <p:sp>
        <p:nvSpPr>
          <p:cNvPr id="8" name="TextBox 7"/>
          <p:cNvSpPr txBox="1"/>
          <p:nvPr/>
        </p:nvSpPr>
        <p:spPr>
          <a:xfrm>
            <a:off x="126296" y="2193108"/>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about documents and information that are needed to prepare a resume, portfolio, and to apply for a job.  They will learn about an important tool that can assist with maintaining job search records.</a:t>
            </a:r>
          </a:p>
        </p:txBody>
      </p:sp>
      <p:sp>
        <p:nvSpPr>
          <p:cNvPr id="14" name="TextBox 13"/>
          <p:cNvSpPr txBox="1"/>
          <p:nvPr/>
        </p:nvSpPr>
        <p:spPr>
          <a:xfrm>
            <a:off x="139700" y="4317067"/>
            <a:ext cx="9017000" cy="203132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Has anyone ever applied for a job?  What kind of information is needed to complete an application?</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Be prepared – Have your work history, education/transcripts, certifications, license(s), references, letters of recommendation, etc.  </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would it be helpful to have a list of your job/technical skills, self-management skills, soft skills, and military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information is included in a job search record?</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would it be helpful to a job search record for each application that you submit?</a:t>
            </a:r>
          </a:p>
          <a:p>
            <a:pPr marL="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72358" y="3228384"/>
            <a:ext cx="9243785"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importance of identifying skills to show they are a qualified candidate.</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3" name="Group 2"/>
          <p:cNvGrpSpPr/>
          <p:nvPr/>
        </p:nvGrpSpPr>
        <p:grpSpPr>
          <a:xfrm>
            <a:off x="195619" y="1454"/>
            <a:ext cx="9674860" cy="523220"/>
            <a:chOff x="195619" y="1454"/>
            <a:chExt cx="9674860" cy="523220"/>
          </a:xfrm>
        </p:grpSpPr>
        <p:sp>
          <p:nvSpPr>
            <p:cNvPr id="19" name="TextBox 18"/>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Job Search Preparation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Oval 1"/>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3556787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2</a:t>
            </a:r>
            <a:r>
              <a:rPr lang="en-US" sz="2800" b="1" dirty="0" smtClean="0">
                <a:latin typeface="Segoe UI" panose="020B0502040204020203" pitchFamily="34" charset="0"/>
                <a:ea typeface="Segoe UI" panose="020B0502040204020203" pitchFamily="34" charset="0"/>
                <a:cs typeface="Segoe UI" panose="020B0502040204020203" pitchFamily="34" charset="0"/>
              </a:rPr>
              <a:t>: Prepare your resume.</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768879"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how to select the appropriate information, format, and keywords to customize a resume for a job opening.</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about different types of resume formats and recommendation for when to use each type.  Students will learn tips for developing a customized resume that markets them as a qualified candidate.  Students will also learn about resume tools that are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4" name="TextBox 13"/>
          <p:cNvSpPr txBox="1"/>
          <p:nvPr/>
        </p:nvSpPr>
        <p:spPr>
          <a:xfrm>
            <a:off x="195619" y="5162155"/>
            <a:ext cx="901700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does a resume tell employers </a:t>
            </a:r>
            <a:r>
              <a:rPr lang="en-US" sz="1400" dirty="0" smtClean="0">
                <a:latin typeface="Segoe UI" panose="020B0502040204020203" pitchFamily="34" charset="0"/>
                <a:ea typeface="Segoe UI" panose="020B0502040204020203" pitchFamily="34" charset="0"/>
                <a:cs typeface="Segoe UI" panose="020B0502040204020203" pitchFamily="34" charset="0"/>
              </a:rPr>
              <a:t>about?</a:t>
            </a: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List three types of resumes.</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type of resume should you create if you have just a little experience</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examples of action /keywords?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key things to check for when updating an effective resume?</a:t>
            </a:r>
            <a:r>
              <a:rPr lang="en-US" sz="1400" dirty="0">
                <a:latin typeface="Segoe UI" panose="020B0502040204020203" pitchFamily="34" charset="0"/>
                <a:ea typeface="Segoe UI" panose="020B0502040204020203" pitchFamily="34" charset="0"/>
                <a:cs typeface="Segoe UI" panose="020B0502040204020203" pitchFamily="34" charset="0"/>
              </a:rPr>
              <a:t> </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t>
            </a:r>
            <a:r>
              <a:rPr lang="en-US" sz="1400" dirty="0">
                <a:latin typeface="Segoe UI" panose="020B0502040204020203" pitchFamily="34" charset="0"/>
                <a:ea typeface="Segoe UI" panose="020B0502040204020203" pitchFamily="34" charset="0"/>
                <a:cs typeface="Segoe UI" panose="020B0502040204020203" pitchFamily="34" charset="0"/>
              </a:rPr>
              <a:t>personal information is appropriate </a:t>
            </a:r>
            <a:r>
              <a:rPr lang="en-US" sz="1400" dirty="0" smtClean="0">
                <a:latin typeface="Segoe UI" panose="020B0502040204020203" pitchFamily="34" charset="0"/>
                <a:ea typeface="Segoe UI" panose="020B0502040204020203" pitchFamily="34" charset="0"/>
                <a:cs typeface="Segoe UI" panose="020B0502040204020203" pitchFamily="34" charset="0"/>
              </a:rPr>
              <a:t>to include when posting your resume online</a:t>
            </a:r>
            <a:r>
              <a:rPr lang="en-US" sz="1400" dirty="0">
                <a:latin typeface="Segoe UI" panose="020B0502040204020203" pitchFamily="34" charset="0"/>
                <a:ea typeface="Segoe UI" panose="020B0502040204020203" pitchFamily="34" charset="0"/>
                <a:cs typeface="Segoe UI" panose="020B0502040204020203" pitchFamily="34" charset="0"/>
              </a:rPr>
              <a:t>?</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39700" y="3152085"/>
            <a:ext cx="8164610" cy="203132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purpose of a resume, the different types of resumes</a:t>
            </a:r>
            <a:r>
              <a:rPr lang="en-US" sz="1400" dirty="0" smtClean="0">
                <a:solidFill>
                  <a:srgbClr val="FF0000"/>
                </a:solidFill>
                <a:latin typeface="Segoe UI" panose="020B0502040204020203" pitchFamily="34" charset="0"/>
                <a:ea typeface="Segoe UI" panose="020B0502040204020203" pitchFamily="34" charset="0"/>
                <a:cs typeface="Segoe UI" panose="020B0502040204020203" pitchFamily="34" charset="0"/>
              </a:rPr>
              <a:t>,</a:t>
            </a:r>
            <a:r>
              <a:rPr lang="en-US" sz="1400" dirty="0" smtClean="0">
                <a:latin typeface="Segoe UI" panose="020B0502040204020203" pitchFamily="34" charset="0"/>
                <a:ea typeface="Segoe UI" panose="020B0502040204020203" pitchFamily="34" charset="0"/>
                <a:cs typeface="Segoe UI" panose="020B0502040204020203" pitchFamily="34" charset="0"/>
              </a:rPr>
              <a:t> and the information that is included in each.</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importance of customizing a resume for job openings. (This is an opportunity to market your skills!)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Review the resume </a:t>
            </a:r>
            <a:r>
              <a:rPr lang="en-US" sz="1400" dirty="0" smtClean="0">
                <a:latin typeface="Segoe UI" panose="020B0502040204020203" pitchFamily="34" charset="0"/>
                <a:ea typeface="Segoe UI" panose="020B0502040204020203" pitchFamily="34" charset="0"/>
                <a:cs typeface="Segoe UI" panose="020B0502040204020203" pitchFamily="34" charset="0"/>
              </a:rPr>
              <a:t>builder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start a draft resume in the resume builder. </a:t>
            </a:r>
            <a:r>
              <a:rPr lang="en-US" sz="1400" dirty="0">
                <a:latin typeface="Segoe UI" panose="020B0502040204020203" pitchFamily="34" charset="0"/>
                <a:ea typeface="Segoe UI" panose="020B0502040204020203" pitchFamily="34" charset="0"/>
                <a:cs typeface="Segoe UI" panose="020B0502040204020203" pitchFamily="34" charset="0"/>
              </a:rPr>
              <a:t>Discuss how they can use their SYEP work experience to </a:t>
            </a:r>
            <a:r>
              <a:rPr lang="en-US" sz="1400" dirty="0" smtClean="0">
                <a:latin typeface="Segoe UI" panose="020B0502040204020203" pitchFamily="34" charset="0"/>
                <a:ea typeface="Segoe UI" panose="020B0502040204020203" pitchFamily="34" charset="0"/>
                <a:cs typeface="Segoe UI" panose="020B0502040204020203" pitchFamily="34" charset="0"/>
              </a:rPr>
              <a:t>build </a:t>
            </a:r>
            <a:r>
              <a:rPr lang="en-US" sz="1400" dirty="0">
                <a:latin typeface="Segoe UI" panose="020B0502040204020203" pitchFamily="34" charset="0"/>
                <a:ea typeface="Segoe UI" panose="020B0502040204020203" pitchFamily="34" charset="0"/>
                <a:cs typeface="Segoe UI" panose="020B0502040204020203" pitchFamily="34" charset="0"/>
              </a:rPr>
              <a:t>their </a:t>
            </a:r>
            <a:r>
              <a:rPr lang="en-US" sz="1400" dirty="0" smtClean="0">
                <a:latin typeface="Segoe UI" panose="020B0502040204020203" pitchFamily="34" charset="0"/>
                <a:ea typeface="Segoe UI" panose="020B0502040204020203" pitchFamily="34" charset="0"/>
                <a:cs typeface="Segoe UI" panose="020B0502040204020203" pitchFamily="34" charset="0"/>
              </a:rPr>
              <a:t>resume.</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3" name="Group 2"/>
          <p:cNvGrpSpPr/>
          <p:nvPr/>
        </p:nvGrpSpPr>
        <p:grpSpPr>
          <a:xfrm>
            <a:off x="195619" y="1454"/>
            <a:ext cx="9674860" cy="523220"/>
            <a:chOff x="195619" y="1454"/>
            <a:chExt cx="9674860" cy="523220"/>
          </a:xfrm>
        </p:grpSpPr>
        <p:sp>
          <p:nvSpPr>
            <p:cNvPr id="19" name="TextBox 18"/>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Job Search Preparation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Oval 1"/>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2941596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a:t>
            </a:r>
            <a:r>
              <a:rPr lang="en-US" sz="2800" b="1" dirty="0" smtClean="0">
                <a:latin typeface="Segoe UI" panose="020B0502040204020203" pitchFamily="34" charset="0"/>
                <a:ea typeface="Segoe UI" panose="020B0502040204020203" pitchFamily="34" charset="0"/>
                <a:cs typeface="Segoe UI" panose="020B0502040204020203" pitchFamily="34" charset="0"/>
              </a:rPr>
              <a:t>3: </a:t>
            </a:r>
            <a:r>
              <a:rPr lang="en-US" sz="2800" b="1" dirty="0">
                <a:latin typeface="Segoe UI" panose="020B0502040204020203" pitchFamily="34" charset="0"/>
                <a:ea typeface="Segoe UI" panose="020B0502040204020203" pitchFamily="34" charset="0"/>
                <a:cs typeface="Segoe UI" panose="020B0502040204020203" pitchFamily="34" charset="0"/>
              </a:rPr>
              <a:t>Prepare your portfolio.</a:t>
            </a:r>
          </a:p>
        </p:txBody>
      </p:sp>
      <p:sp>
        <p:nvSpPr>
          <p:cNvPr id="7" name="TextBox 6"/>
          <p:cNvSpPr txBox="1"/>
          <p:nvPr/>
        </p:nvSpPr>
        <p:spPr>
          <a:xfrm>
            <a:off x="101600" y="1373276"/>
            <a:ext cx="9768879"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how to select the appropriate information, format, and keywords to customize an online portfolio.</a:t>
            </a:r>
          </a:p>
        </p:txBody>
      </p:sp>
      <p:sp>
        <p:nvSpPr>
          <p:cNvPr id="8" name="TextBox 7"/>
          <p:cNvSpPr txBox="1"/>
          <p:nvPr/>
        </p:nvSpPr>
        <p:spPr>
          <a:xfrm>
            <a:off x="126296" y="2228139"/>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about different types of items to include in a portfolio.  Students will learn tips for developing a portfolio that markets them as a qualified candidate.  Students will also learn about online portfolio tools that are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4" name="TextBox 13"/>
          <p:cNvSpPr txBox="1"/>
          <p:nvPr/>
        </p:nvSpPr>
        <p:spPr>
          <a:xfrm>
            <a:off x="126296" y="5162155"/>
            <a:ext cx="90170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does a resume tell employers about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List three types of resumes.</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type of resume should you create if you have just a little experience</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examples of action /keywords?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key things to check for when updating an effective resume?</a:t>
            </a:r>
          </a:p>
        </p:txBody>
      </p:sp>
      <p:sp>
        <p:nvSpPr>
          <p:cNvPr id="15" name="TextBox 14"/>
          <p:cNvSpPr txBox="1"/>
          <p:nvPr/>
        </p:nvSpPr>
        <p:spPr>
          <a:xfrm>
            <a:off x="126296" y="3254973"/>
            <a:ext cx="8897961"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purpose of a portfolio, the different types of portfolios and the information to include. (This is an opportunity to market your skills!)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Review the </a:t>
            </a:r>
            <a:r>
              <a:rPr lang="en-US" sz="1400" dirty="0" smtClean="0">
                <a:latin typeface="Segoe UI" panose="020B0502040204020203" pitchFamily="34" charset="0"/>
                <a:ea typeface="Segoe UI" panose="020B0502040204020203" pitchFamily="34" charset="0"/>
                <a:cs typeface="Segoe UI" panose="020B0502040204020203" pitchFamily="34" charset="0"/>
              </a:rPr>
              <a:t>portfolio builder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 start identifying items to include in their portfolio.  Discuss how they can use their SYEP work experience to start building their portfolio. </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3" name="Group 2"/>
          <p:cNvGrpSpPr/>
          <p:nvPr/>
        </p:nvGrpSpPr>
        <p:grpSpPr>
          <a:xfrm>
            <a:off x="195619" y="1454"/>
            <a:ext cx="9674860" cy="523220"/>
            <a:chOff x="195619" y="1454"/>
            <a:chExt cx="9674860" cy="523220"/>
          </a:xfrm>
        </p:grpSpPr>
        <p:sp>
          <p:nvSpPr>
            <p:cNvPr id="19" name="TextBox 18"/>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Job Search Preparation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Oval 1"/>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418537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and create S.M.A.R.T Goals.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identify short-term goals and action steps that are S.M.A.R.T (Specific, Measureable, Attainable, Realistic, and Timely).</a:t>
            </a:r>
          </a:p>
        </p:txBody>
      </p:sp>
      <p:sp>
        <p:nvSpPr>
          <p:cNvPr id="15" name="TextBox 14"/>
          <p:cNvSpPr txBox="1"/>
          <p:nvPr/>
        </p:nvSpPr>
        <p:spPr>
          <a:xfrm>
            <a:off x="139700" y="3145991"/>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write at least one short term goal and identify the basic steps to achieve goals.  Each step includes a deadline date.</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strategies for staying motivated while working towards reaching their goal.</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identify </a:t>
            </a:r>
            <a:r>
              <a:rPr lang="en-US" sz="1400" dirty="0" smtClean="0">
                <a:latin typeface="Segoe UI" panose="020B0502040204020203" pitchFamily="34" charset="0"/>
                <a:ea typeface="Segoe UI" panose="020B0502040204020203" pitchFamily="34" charset="0"/>
                <a:cs typeface="Segoe UI" panose="020B0502040204020203" pitchFamily="34" charset="0"/>
              </a:rPr>
              <a:t>potential problems and identify a solution or backup plan if the problem occurs.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4611231"/>
            <a:ext cx="9220200" cy="2246769"/>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the difference between a long term and short term goal?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S.M.A.R.T. goals stand for?</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attainable and realistic goals? (i.e., Attainable:  I have the skills, ability, and tools needed to go become a professional basket weaver.  Realistic:  I have the ability weave high quality baskets, but I can’t support my family on the income.)</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a career plan include?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ways to stay motivated while in training or searching for a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potential problems that</a:t>
            </a:r>
            <a:r>
              <a:rPr lang="en-US" sz="1400" dirty="0" smtClean="0">
                <a:solidFill>
                  <a:srgbClr val="FF0000"/>
                </a:solidFill>
                <a:latin typeface="Segoe UI" panose="020B0502040204020203" pitchFamily="34" charset="0"/>
                <a:ea typeface="Segoe UI" panose="020B0502040204020203" pitchFamily="34" charset="0"/>
                <a:cs typeface="Segoe UI" panose="020B0502040204020203" pitchFamily="34" charset="0"/>
              </a:rPr>
              <a:t> </a:t>
            </a:r>
            <a:r>
              <a:rPr lang="en-US" sz="1400" dirty="0" smtClean="0">
                <a:latin typeface="Segoe UI" panose="020B0502040204020203" pitchFamily="34" charset="0"/>
                <a:ea typeface="Segoe UI" panose="020B0502040204020203" pitchFamily="34" charset="0"/>
                <a:cs typeface="Segoe UI" panose="020B0502040204020203" pitchFamily="34" charset="0"/>
              </a:rPr>
              <a:t>could keep you from reaching your goals?  What are possible solutions?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 name="TextBox 23"/>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a:t>
            </a:r>
            <a:r>
              <a:rPr lang="en-US" sz="2800" b="1" dirty="0" smtClean="0">
                <a:latin typeface="Segoe UI" panose="020B0502040204020203" pitchFamily="34" charset="0"/>
                <a:ea typeface="Segoe UI" panose="020B0502040204020203" pitchFamily="34" charset="0"/>
                <a:cs typeface="Segoe UI" panose="020B0502040204020203" pitchFamily="34" charset="0"/>
              </a:rPr>
              <a:t>4: Prepare a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grpSp>
        <p:nvGrpSpPr>
          <p:cNvPr id="25" name="Group 24"/>
          <p:cNvGrpSpPr/>
          <p:nvPr/>
        </p:nvGrpSpPr>
        <p:grpSpPr>
          <a:xfrm>
            <a:off x="195619" y="1454"/>
            <a:ext cx="9674860" cy="523220"/>
            <a:chOff x="195619" y="1454"/>
            <a:chExt cx="9674860" cy="523220"/>
          </a:xfrm>
        </p:grpSpPr>
        <p:sp>
          <p:nvSpPr>
            <p:cNvPr id="26" name="TextBox 25"/>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Job Search Preparation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7" name="Oval 26"/>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77"/>
            <a:ext cx="12192000" cy="960120"/>
            <a:chOff x="0" y="687377"/>
            <a:chExt cx="12192000" cy="960120"/>
          </a:xfrm>
        </p:grpSpPr>
        <p:grpSp>
          <p:nvGrpSpPr>
            <p:cNvPr id="19" name="Group 18"/>
            <p:cNvGrpSpPr/>
            <p:nvPr/>
          </p:nvGrpSpPr>
          <p:grpSpPr>
            <a:xfrm>
              <a:off x="0" y="687377"/>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10937240" y="787393"/>
                <a:ext cx="960120" cy="960120"/>
                <a:chOff x="10937240" y="787393"/>
                <a:chExt cx="960120" cy="960120"/>
              </a:xfrm>
            </p:grpSpPr>
            <p:sp>
              <p:nvSpPr>
                <p:cNvPr id="28" name="Rectangle 27"/>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4022903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1: Network.</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6821714"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Explain how to prepare for and find networking opportunities.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26296" y="2228640"/>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how to be prepared for networking opportunities.  They will put together their 30 second elevator speech.  Students will be able to identify different types of networking opportunities.</a:t>
            </a:r>
          </a:p>
        </p:txBody>
      </p:sp>
      <p:sp>
        <p:nvSpPr>
          <p:cNvPr id="15" name="TextBox 14"/>
          <p:cNvSpPr txBox="1"/>
          <p:nvPr/>
        </p:nvSpPr>
        <p:spPr>
          <a:xfrm>
            <a:off x="139700" y="3145991"/>
            <a:ext cx="9220200" cy="203132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how to get ready for networking and developing a list of contacts.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tools for networking virtually and the importance of having a clean/professional online image.</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networking in person and where to find those opportunities.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draft a 30 second elevator speech.  Have the students walk around and introduce themselves and ask each other about themselves.  The can practice their elevator speech in general conversation and then approach another person and repeat the process.</a:t>
            </a: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Find Job Openings, Apply, and </a:t>
            </a:r>
            <a:r>
              <a:rPr lang="en-US" sz="2400" dirty="0" smtClean="0">
                <a:latin typeface="Segoe UI" panose="020B0502040204020203" pitchFamily="34" charset="0"/>
                <a:ea typeface="Segoe UI" panose="020B0502040204020203" pitchFamily="34" charset="0"/>
                <a:cs typeface="Segoe UI" panose="020B0502040204020203" pitchFamily="34" charset="0"/>
              </a:rPr>
              <a:t>Interview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5052946"/>
            <a:ext cx="9410699" cy="1661993"/>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When networking to find job leads, is it important to be clear on the type of job you are looking for</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does personal brand mean</a:t>
            </a:r>
            <a:r>
              <a:rPr lang="en-US" sz="1400" dirty="0" smtClean="0">
                <a:latin typeface="Segoe UI" panose="020B0502040204020203" pitchFamily="34" charset="0"/>
                <a:ea typeface="Segoe UI" panose="020B0502040204020203" pitchFamily="34" charset="0"/>
                <a:cs typeface="Segoe UI" panose="020B0502040204020203" pitchFamily="34" charset="0"/>
              </a:rPr>
              <a:t>?  You have an image to protect.  (Market your brand.)</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List some places where you can network</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Organize your contacts. Include your parents, teachers, counselors, coaches, neighbors, past classmates, co-workers, and friends. Tell them about the kind of job that you’re looking for</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is LinkedIn</a:t>
            </a:r>
            <a:r>
              <a:rPr lang="en-US" sz="1400" dirty="0" smtClean="0">
                <a:latin typeface="Segoe UI" panose="020B0502040204020203" pitchFamily="34" charset="0"/>
                <a:ea typeface="Segoe UI" panose="020B0502040204020203" pitchFamily="34" charset="0"/>
                <a:cs typeface="Segoe UI" panose="020B0502040204020203" pitchFamily="34" charset="0"/>
              </a:rPr>
              <a:t>?  What are some other networking sites?</a:t>
            </a: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886045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2</a:t>
            </a:r>
            <a:r>
              <a:rPr lang="en-US" sz="2400" b="1" dirty="0" smtClean="0">
                <a:latin typeface="Segoe UI" panose="020B0502040204020203" pitchFamily="34" charset="0"/>
                <a:ea typeface="Segoe UI" panose="020B0502040204020203" pitchFamily="34" charset="0"/>
                <a:cs typeface="Segoe UI" panose="020B0502040204020203" pitchFamily="34" charset="0"/>
              </a:rPr>
              <a:t>: Search for job openings.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617945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List and describe various resources for finding job openings.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198493"/>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learn the importance of using a variety of resources for identifying job opening leads.  They also learn about job search resources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5" name="TextBox 14"/>
          <p:cNvSpPr txBox="1"/>
          <p:nvPr/>
        </p:nvSpPr>
        <p:spPr>
          <a:xfrm>
            <a:off x="139700" y="3020661"/>
            <a:ext cx="1082802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components of the Job Search Record (in the Job Search Plan) and the importance of staying organized.</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job search engines and job boards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searching for job postings using social media.</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going to company and trade association websites for job leads.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finding job postings in the newspaper, business windows, or flyers posted on job boards.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Job Search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Find Job Openings, Apply, and Interview Unit</a:t>
            </a:r>
          </a:p>
        </p:txBody>
      </p:sp>
      <p:sp>
        <p:nvSpPr>
          <p:cNvPr id="3" name="Rectangle 2"/>
          <p:cNvSpPr/>
          <p:nvPr/>
        </p:nvSpPr>
        <p:spPr>
          <a:xfrm>
            <a:off x="139700" y="4704604"/>
            <a:ext cx="9410699" cy="2031325"/>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Many companies and organizations have a careers or jobs link in the footer of their website. (i.e., Caterpillar, DOT foods, American Welding Society, National Institute for Manufacturing)</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three ways you can search for a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examples of social media sites to use for finding job openings?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Where have you seen job openings?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tips for using keywords when searching online job boards?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“red flags” for job opening postings that are really scams?</a:t>
            </a:r>
          </a:p>
          <a:p>
            <a:pPr marL="22860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787377"/>
            <a:ext cx="12192000" cy="960120"/>
            <a:chOff x="0" y="687377"/>
            <a:chExt cx="12192000" cy="960120"/>
          </a:xfrm>
        </p:grpSpPr>
        <p:grpSp>
          <p:nvGrpSpPr>
            <p:cNvPr id="20" name="Group 19"/>
            <p:cNvGrpSpPr/>
            <p:nvPr/>
          </p:nvGrpSpPr>
          <p:grpSpPr>
            <a:xfrm>
              <a:off x="0" y="687377"/>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9903421" y="787393"/>
                <a:ext cx="960120" cy="960120"/>
              </a:xfrm>
              <a:prstGeom prst="rect">
                <a:avLst/>
              </a:prstGeom>
              <a:solidFill>
                <a:srgbClr val="960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6281" y="720486"/>
              <a:ext cx="914400" cy="914400"/>
            </a:xfrm>
            <a:prstGeom prst="rect">
              <a:avLst/>
            </a:prstGeom>
          </p:spPr>
        </p:pic>
      </p:grpSp>
    </p:spTree>
    <p:extLst>
      <p:ext uri="{BB962C8B-B14F-4D97-AF65-F5344CB8AC3E}">
        <p14:creationId xmlns:p14="http://schemas.microsoft.com/office/powerpoint/2010/main" val="3865100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inCategory xmlns="96f30d93-5c76-4ce5-84f7-1cbff20c2e0a">1</MainCategory>
    <Site xmlns="96f30d93-5c76-4ce5-84f7-1cbff20c2e0a">
      <Value>1</Value>
      <Value>3</Value>
      <Value>2</Value>
    </Site>
    <SubCategory xmlns="96f30d93-5c76-4ce5-84f7-1cbff20c2e0a">1</SubCategory>
    <SkillLevel xmlns="96f30d93-5c76-4ce5-84f7-1cbff20c2e0a">
      <Value>All Levels</Value>
    </SkillLevel>
    <Audience xmlns="96f30d93-5c76-4ce5-84f7-1cbff20c2e0a">
      <Value>3</Value>
    </Audience>
    <SubAudience xmlns="96f30d93-5c76-4ce5-84f7-1cbff20c2e0a"/>
    <Language xmlns="96f30d93-5c76-4ce5-84f7-1cbff20c2e0a">English</Language>
    <DocumentType xmlns="96f30d93-5c76-4ce5-84f7-1cbff20c2e0a">
      <Value>Guides</Value>
    </DocumentType>
    <Description0 xmlns="96f30d93-5c76-4ce5-84f7-1cbff20c2e0a">PowerPoint instructors guide for Employment 101 - Preparing a Job Search Plan.</Description0>
    <GradeLevel xmlns="96f30d93-5c76-4ce5-84f7-1cbff20c2e0a">
      <Value>&gt;12 Postsecondary</Value>
    </GradeLevel>
    <TaxKeywordTaxHTField xmlns="b232027f-f793-4d4e-bdc9-80b80d69b2b2">
      <Terms xmlns="http://schemas.microsoft.com/office/infopath/2007/PartnerControls"/>
    </TaxKeywordTaxHTField>
    <TaxCatchAll xmlns="b232027f-f793-4d4e-bdc9-80b80d69b2b2"/>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4ED8AE78758348A59FE468D09F8A21" ma:contentTypeVersion="20" ma:contentTypeDescription="Create a new document." ma:contentTypeScope="" ma:versionID="52f7b08f9a1d53d4600c8999a5e1cfa5">
  <xsd:schema xmlns:xsd="http://www.w3.org/2001/XMLSchema" xmlns:xs="http://www.w3.org/2001/XMLSchema" xmlns:p="http://schemas.microsoft.com/office/2006/metadata/properties" xmlns:ns2="96f30d93-5c76-4ce5-84f7-1cbff20c2e0a" xmlns:ns3="b232027f-f793-4d4e-bdc9-80b80d69b2b2" targetNamespace="http://schemas.microsoft.com/office/2006/metadata/properties" ma:root="true" ma:fieldsID="191a8e7948cf85b61f71ef31eaf3ba76" ns2:_="" ns3:_="">
    <xsd:import namespace="96f30d93-5c76-4ce5-84f7-1cbff20c2e0a"/>
    <xsd:import namespace="b232027f-f793-4d4e-bdc9-80b80d69b2b2"/>
    <xsd:element name="properties">
      <xsd:complexType>
        <xsd:sequence>
          <xsd:element name="documentManagement">
            <xsd:complexType>
              <xsd:all>
                <xsd:element ref="ns2:Description0"/>
                <xsd:element ref="ns2:MainCategory"/>
                <xsd:element ref="ns2:SubCategory"/>
                <xsd:element ref="ns2:Audience" minOccurs="0"/>
                <xsd:element ref="ns2:SubAudience" minOccurs="0"/>
                <xsd:element ref="ns2:SkillLevel" minOccurs="0"/>
                <xsd:element ref="ns2:GradeLevel" minOccurs="0"/>
                <xsd:element ref="ns2:Language"/>
                <xsd:element ref="ns2:DocumentType" minOccurs="0"/>
                <xsd:element ref="ns2:Site" minOccurs="0"/>
                <xsd:element ref="ns3:TaxKeywordTaxHTField"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f30d93-5c76-4ce5-84f7-1cbff20c2e0a" elementFormDefault="qualified">
    <xsd:import namespace="http://schemas.microsoft.com/office/2006/documentManagement/types"/>
    <xsd:import namespace="http://schemas.microsoft.com/office/infopath/2007/PartnerControls"/>
    <xsd:element name="Description0" ma:index="8" ma:displayName="Description" ma:internalName="Description0">
      <xsd:simpleType>
        <xsd:restriction base="dms:Text">
          <xsd:maxLength value="255"/>
        </xsd:restriction>
      </xsd:simpleType>
    </xsd:element>
    <xsd:element name="MainCategory" ma:index="9" ma:displayName="MainCategory" ma:list="{5cfb34f2-ca77-451d-9dfd-41bdfd217265}" ma:internalName="MainCategory" ma:readOnly="false" ma:showField="Title" ma:web="b232027f-f793-4d4e-bdc9-80b80d69b2b2">
      <xsd:simpleType>
        <xsd:restriction base="dms:Lookup"/>
      </xsd:simpleType>
    </xsd:element>
    <xsd:element name="SubCategory" ma:index="10" ma:displayName="SubCategory" ma:list="{9dd50bd8-9c8c-4c35-bd3f-05614f8a53f4}" ma:internalName="SubCategory" ma:readOnly="false" ma:showField="Title" ma:web="b232027f-f793-4d4e-bdc9-80b80d69b2b2">
      <xsd:simpleType>
        <xsd:restriction base="dms:Lookup"/>
      </xsd:simpleType>
    </xsd:element>
    <xsd:element name="Audience" ma:index="11" nillable="true" ma:displayName="Audience" ma:list="{47590be8-d3c8-45ce-ab6f-37b03cb665a8}" ma:internalName="Audience" ma:readOnly="false" ma:showField="Title" ma:web="b232027f-f793-4d4e-bdc9-80b80d69b2b2" ma:requiredMultiChoice="true">
      <xsd:complexType>
        <xsd:complexContent>
          <xsd:extension base="dms:MultiChoiceLookup">
            <xsd:sequence>
              <xsd:element name="Value" type="dms:Lookup" maxOccurs="unbounded" minOccurs="0" nillable="true"/>
            </xsd:sequence>
          </xsd:extension>
        </xsd:complexContent>
      </xsd:complexType>
    </xsd:element>
    <xsd:element name="SubAudience" ma:index="12" nillable="true" ma:displayName="SubAudience" ma:list="{dc93429e-fc67-463e-a449-7bf4ddd6e259}" ma:internalName="SubAudience" ma:readOnly="false" ma:showField="Title" ma:web="b232027f-f793-4d4e-bdc9-80b80d69b2b2">
      <xsd:complexType>
        <xsd:complexContent>
          <xsd:extension base="dms:MultiChoiceLookup">
            <xsd:sequence>
              <xsd:element name="Value" type="dms:Lookup" maxOccurs="unbounded" minOccurs="0" nillable="true"/>
            </xsd:sequence>
          </xsd:extension>
        </xsd:complexContent>
      </xsd:complexType>
    </xsd:element>
    <xsd:element name="SkillLevel" ma:index="13" nillable="true" ma:displayName="SkillLevel" ma:internalName="SkillLevel" ma:requiredMultiChoice="true">
      <xsd:complexType>
        <xsd:complexContent>
          <xsd:extension base="dms:MultiChoice">
            <xsd:sequence>
              <xsd:element name="Value" maxOccurs="unbounded" minOccurs="0" nillable="true">
                <xsd:simpleType>
                  <xsd:restriction base="dms:Choice">
                    <xsd:enumeration value="All Levels"/>
                    <xsd:enumeration value="Minimal skill level"/>
                    <xsd:enumeration value="Intermediate skill level"/>
                    <xsd:enumeration value="Technical skill level"/>
                  </xsd:restriction>
                </xsd:simpleType>
              </xsd:element>
            </xsd:sequence>
          </xsd:extension>
        </xsd:complexContent>
      </xsd:complexType>
    </xsd:element>
    <xsd:element name="GradeLevel" ma:index="14" nillable="true" ma:displayName="GradeLevel" ma:internalName="GradeLevel" ma:requiredMultiChoice="true">
      <xsd:complexType>
        <xsd:complexContent>
          <xsd:extension base="dms:MultiChoice">
            <xsd:sequence>
              <xsd:element name="Value" maxOccurs="unbounded" minOccurs="0" nillable="true">
                <xsd:simpleType>
                  <xsd:restriction base="dms:Choice">
                    <xsd:enumeration value="7-8 Middle School"/>
                    <xsd:enumeration value="9-12 High School"/>
                    <xsd:enumeration value="&gt;12 Postsecondary"/>
                  </xsd:restriction>
                </xsd:simpleType>
              </xsd:element>
            </xsd:sequence>
          </xsd:extension>
        </xsd:complexContent>
      </xsd:complexType>
    </xsd:element>
    <xsd:element name="Language" ma:index="15" ma:displayName="Language" ma:default="English" ma:format="Dropdown" ma:internalName="Language">
      <xsd:simpleType>
        <xsd:restriction base="dms:Choice">
          <xsd:enumeration value="Arabic"/>
          <xsd:enumeration value="Chinese"/>
          <xsd:enumeration value="English"/>
          <xsd:enumeration value="Polish"/>
          <xsd:enumeration value="Spanish"/>
          <xsd:enumeration value="Other"/>
        </xsd:restriction>
      </xsd:simpleType>
    </xsd:element>
    <xsd:element name="DocumentType" ma:index="16" nillable="true" ma:displayName="DocumentType" ma:internalName="DocumentType" ma:requiredMultiChoice="true">
      <xsd:complexType>
        <xsd:complexContent>
          <xsd:extension base="dms:MultiChoice">
            <xsd:sequence>
              <xsd:element name="Value" maxOccurs="unbounded" minOccurs="0" nillable="true">
                <xsd:simpleType>
                  <xsd:restriction base="dms:Choice">
                    <xsd:enumeration value="Curriculum"/>
                    <xsd:enumeration value="Forms"/>
                    <xsd:enumeration value="Flyers"/>
                    <xsd:enumeration value="Guides"/>
                    <xsd:enumeration value="Images/Icons"/>
                    <xsd:enumeration value="Infographics"/>
                    <xsd:enumeration value="Informational"/>
                    <xsd:enumeration value="Instructions"/>
                    <xsd:enumeration value="Marketing/Outreach"/>
                    <xsd:enumeration value="Presentations"/>
                    <xsd:enumeration value="Report"/>
                    <xsd:enumeration value="Worksheets"/>
                  </xsd:restriction>
                </xsd:simpleType>
              </xsd:element>
            </xsd:sequence>
          </xsd:extension>
        </xsd:complexContent>
      </xsd:complexType>
    </xsd:element>
    <xsd:element name="Site" ma:index="17" nillable="true" ma:displayName="Site" ma:list="{c1318110-23fe-4bf0-8eb3-d4cbbeecb8c6}" ma:internalName="Site" ma:showField="Title" ma:web="b232027f-f793-4d4e-bdc9-80b80d69b2b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232027f-f793-4d4e-bdc9-80b80d69b2b2" elementFormDefault="qualified">
    <xsd:import namespace="http://schemas.microsoft.com/office/2006/documentManagement/types"/>
    <xsd:import namespace="http://schemas.microsoft.com/office/infopath/2007/PartnerControls"/>
    <xsd:element name="TaxKeywordTaxHTField" ma:index="19" nillable="true" ma:taxonomy="true" ma:internalName="TaxKeywordTaxHTField" ma:taxonomyFieldName="TaxKeyword" ma:displayName="Enterprise Keywords" ma:fieldId="{23f27201-bee3-471e-b2e7-b64fd8b7ca38}" ma:taxonomyMulti="true" ma:sspId="5d458c02-4425-43f4-b306-8a875df05ab6" ma:termSetId="00000000-0000-0000-0000-000000000000" ma:anchorId="00000000-0000-0000-0000-000000000000" ma:open="true" ma:isKeyword="true">
      <xsd:complexType>
        <xsd:sequence>
          <xsd:element ref="pc:Terms" minOccurs="0" maxOccurs="1"/>
        </xsd:sequence>
      </xsd:complexType>
    </xsd:element>
    <xsd:element name="TaxCatchAll" ma:index="20" nillable="true" ma:displayName="Taxonomy Catch All Column" ma:hidden="true" ma:list="{b7fb26ae-a753-4a51-94ba-056edd835fc9}" ma:internalName="TaxCatchAll" ma:showField="CatchAllData" ma:web="b232027f-f793-4d4e-bdc9-80b80d69b2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271914-D0DD-4289-B248-E7E9C6E5BB8E}"/>
</file>

<file path=customXml/itemProps2.xml><?xml version="1.0" encoding="utf-8"?>
<ds:datastoreItem xmlns:ds="http://schemas.openxmlformats.org/officeDocument/2006/customXml" ds:itemID="{062F4AA6-194E-4FCF-85FD-B8E746CAFAB1}"/>
</file>

<file path=customXml/itemProps3.xml><?xml version="1.0" encoding="utf-8"?>
<ds:datastoreItem xmlns:ds="http://schemas.openxmlformats.org/officeDocument/2006/customXml" ds:itemID="{CB99F51F-800D-4284-8A32-23A08A48DC10}"/>
</file>

<file path=docProps/app.xml><?xml version="1.0" encoding="utf-8"?>
<Properties xmlns="http://schemas.openxmlformats.org/officeDocument/2006/extended-properties" xmlns:vt="http://schemas.openxmlformats.org/officeDocument/2006/docPropsVTypes">
  <TotalTime>1343</TotalTime>
  <Words>2237</Words>
  <Application>Microsoft Office PowerPoint</Application>
  <PresentationFormat>Widescreen</PresentationFormat>
  <Paragraphs>207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Segoe UI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101 Instructor guide - Job search plan</dc:title>
  <dc:creator>Natasha Telger</dc:creator>
  <cp:lastModifiedBy>Natasha Telger</cp:lastModifiedBy>
  <cp:revision>134</cp:revision>
  <dcterms:created xsi:type="dcterms:W3CDTF">2014-04-15T13:34:10Z</dcterms:created>
  <dcterms:modified xsi:type="dcterms:W3CDTF">2014-11-14T18:20:25Z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0x0101005C4ED8AE78758348A59FE468D09F8A21</vt:lpwstr>
  </property>
</Properties>
</file>