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Open Sans" panose="020B0604020202020204" charset="0"/>
      <p:regular r:id="rId14"/>
      <p:bold r:id="rId15"/>
      <p:italic r:id="rId16"/>
      <p:boldItalic r:id="rId17"/>
    </p:embeddedFont>
    <p:embeddedFont>
      <p:font typeface="Oswald" panose="02000503000000000000" pitchFamily="2" charset="0"/>
      <p:regular r:id="rId18"/>
      <p:bold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EA0D07F-DEA1-47E0-A6A0-1E2226774C88}">
  <a:tblStyle styleId="{1EA0D07F-DEA1-47E0-A6A0-1E2226774C8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792"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560794167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560794167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83bcb71bc1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83bcb71bc1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843d66680e_6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843d66680e_6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83bcb71bc1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83bcb71bc1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83bcb71bc1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83bcb71bc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83bcb71bc1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83bcb71bc1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83bcb71bc1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83bcb71bc1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83bcb71bc1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83bcb71bc1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83bcb71bc1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83bcb71bc1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83bcb71bc1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83bcb71bc1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83bcb71bc1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83bcb71bc1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3" name="Google Shape;13;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7" name="Google Shape;17;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Font typeface="Oswald"/>
              <a:buNone/>
              <a:defRPr>
                <a:latin typeface="Oswald"/>
                <a:ea typeface="Oswald"/>
                <a:cs typeface="Oswald"/>
                <a:sym typeface="Oswald"/>
              </a:defRPr>
            </a:lvl1pPr>
            <a:lvl2pPr lvl="1">
              <a:spcBef>
                <a:spcPts val="0"/>
              </a:spcBef>
              <a:spcAft>
                <a:spcPts val="0"/>
              </a:spcAft>
              <a:buSzPts val="2800"/>
              <a:buFont typeface="Oswald"/>
              <a:buNone/>
              <a:defRPr>
                <a:latin typeface="Oswald"/>
                <a:ea typeface="Oswald"/>
                <a:cs typeface="Oswald"/>
                <a:sym typeface="Oswald"/>
              </a:defRPr>
            </a:lvl2pPr>
            <a:lvl3pPr lvl="2">
              <a:spcBef>
                <a:spcPts val="0"/>
              </a:spcBef>
              <a:spcAft>
                <a:spcPts val="0"/>
              </a:spcAft>
              <a:buSzPts val="2800"/>
              <a:buFont typeface="Oswald"/>
              <a:buNone/>
              <a:defRPr>
                <a:latin typeface="Oswald"/>
                <a:ea typeface="Oswald"/>
                <a:cs typeface="Oswald"/>
                <a:sym typeface="Oswald"/>
              </a:defRPr>
            </a:lvl3pPr>
            <a:lvl4pPr lvl="3">
              <a:spcBef>
                <a:spcPts val="0"/>
              </a:spcBef>
              <a:spcAft>
                <a:spcPts val="0"/>
              </a:spcAft>
              <a:buSzPts val="2800"/>
              <a:buFont typeface="Oswald"/>
              <a:buNone/>
              <a:defRPr>
                <a:latin typeface="Oswald"/>
                <a:ea typeface="Oswald"/>
                <a:cs typeface="Oswald"/>
                <a:sym typeface="Oswald"/>
              </a:defRPr>
            </a:lvl4pPr>
            <a:lvl5pPr lvl="4">
              <a:spcBef>
                <a:spcPts val="0"/>
              </a:spcBef>
              <a:spcAft>
                <a:spcPts val="0"/>
              </a:spcAft>
              <a:buSzPts val="2800"/>
              <a:buFont typeface="Oswald"/>
              <a:buNone/>
              <a:defRPr>
                <a:latin typeface="Oswald"/>
                <a:ea typeface="Oswald"/>
                <a:cs typeface="Oswald"/>
                <a:sym typeface="Oswald"/>
              </a:defRPr>
            </a:lvl5pPr>
            <a:lvl6pPr lvl="5">
              <a:spcBef>
                <a:spcPts val="0"/>
              </a:spcBef>
              <a:spcAft>
                <a:spcPts val="0"/>
              </a:spcAft>
              <a:buSzPts val="2800"/>
              <a:buFont typeface="Oswald"/>
              <a:buNone/>
              <a:defRPr>
                <a:latin typeface="Oswald"/>
                <a:ea typeface="Oswald"/>
                <a:cs typeface="Oswald"/>
                <a:sym typeface="Oswald"/>
              </a:defRPr>
            </a:lvl6pPr>
            <a:lvl7pPr lvl="6">
              <a:spcBef>
                <a:spcPts val="0"/>
              </a:spcBef>
              <a:spcAft>
                <a:spcPts val="0"/>
              </a:spcAft>
              <a:buSzPts val="2800"/>
              <a:buFont typeface="Oswald"/>
              <a:buNone/>
              <a:defRPr>
                <a:latin typeface="Oswald"/>
                <a:ea typeface="Oswald"/>
                <a:cs typeface="Oswald"/>
                <a:sym typeface="Oswald"/>
              </a:defRPr>
            </a:lvl7pPr>
            <a:lvl8pPr lvl="7">
              <a:spcBef>
                <a:spcPts val="0"/>
              </a:spcBef>
              <a:spcAft>
                <a:spcPts val="0"/>
              </a:spcAft>
              <a:buSzPts val="2800"/>
              <a:buFont typeface="Oswald"/>
              <a:buNone/>
              <a:defRPr>
                <a:latin typeface="Oswald"/>
                <a:ea typeface="Oswald"/>
                <a:cs typeface="Oswald"/>
                <a:sym typeface="Oswald"/>
              </a:defRPr>
            </a:lvl8pPr>
            <a:lvl9pPr lvl="8">
              <a:spcBef>
                <a:spcPts val="0"/>
              </a:spcBef>
              <a:spcAft>
                <a:spcPts val="0"/>
              </a:spcAft>
              <a:buSzPts val="2800"/>
              <a:buFont typeface="Oswald"/>
              <a:buNone/>
              <a:defRPr>
                <a:latin typeface="Oswald"/>
                <a:ea typeface="Oswald"/>
                <a:cs typeface="Oswald"/>
                <a:sym typeface="Oswald"/>
              </a:defRPr>
            </a:lvl9pPr>
          </a:lstStyle>
          <a:p>
            <a:endParaRPr/>
          </a:p>
        </p:txBody>
      </p:sp>
      <p:sp>
        <p:nvSpPr>
          <p:cNvPr id="20" name="Google Shape;20;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Font typeface="Open Sans"/>
              <a:buChar char="●"/>
              <a:defRPr>
                <a:latin typeface="Open Sans"/>
                <a:ea typeface="Open Sans"/>
                <a:cs typeface="Open Sans"/>
                <a:sym typeface="Open Sans"/>
              </a:defRPr>
            </a:lvl1pPr>
            <a:lvl2pPr marL="914400" lvl="1" indent="-317500">
              <a:spcBef>
                <a:spcPts val="1600"/>
              </a:spcBef>
              <a:spcAft>
                <a:spcPts val="0"/>
              </a:spcAft>
              <a:buSzPts val="1400"/>
              <a:buFont typeface="Open Sans"/>
              <a:buChar char="○"/>
              <a:defRPr>
                <a:latin typeface="Open Sans"/>
                <a:ea typeface="Open Sans"/>
                <a:cs typeface="Open Sans"/>
                <a:sym typeface="Open Sans"/>
              </a:defRPr>
            </a:lvl2pPr>
            <a:lvl3pPr marL="1371600" lvl="2" indent="-317500">
              <a:spcBef>
                <a:spcPts val="1600"/>
              </a:spcBef>
              <a:spcAft>
                <a:spcPts val="0"/>
              </a:spcAft>
              <a:buSzPts val="1400"/>
              <a:buFont typeface="Open Sans"/>
              <a:buChar char="■"/>
              <a:defRPr>
                <a:latin typeface="Open Sans"/>
                <a:ea typeface="Open Sans"/>
                <a:cs typeface="Open Sans"/>
                <a:sym typeface="Open Sans"/>
              </a:defRPr>
            </a:lvl3pPr>
            <a:lvl4pPr marL="1828800" lvl="3" indent="-317500">
              <a:spcBef>
                <a:spcPts val="1600"/>
              </a:spcBef>
              <a:spcAft>
                <a:spcPts val="0"/>
              </a:spcAft>
              <a:buSzPts val="1400"/>
              <a:buFont typeface="Open Sans"/>
              <a:buChar char="●"/>
              <a:defRPr>
                <a:latin typeface="Open Sans"/>
                <a:ea typeface="Open Sans"/>
                <a:cs typeface="Open Sans"/>
                <a:sym typeface="Open Sans"/>
              </a:defRPr>
            </a:lvl4pPr>
            <a:lvl5pPr marL="2286000" lvl="4" indent="-317500">
              <a:spcBef>
                <a:spcPts val="1600"/>
              </a:spcBef>
              <a:spcAft>
                <a:spcPts val="0"/>
              </a:spcAft>
              <a:buSzPts val="1400"/>
              <a:buFont typeface="Open Sans"/>
              <a:buChar char="○"/>
              <a:defRPr>
                <a:latin typeface="Open Sans"/>
                <a:ea typeface="Open Sans"/>
                <a:cs typeface="Open Sans"/>
                <a:sym typeface="Open Sans"/>
              </a:defRPr>
            </a:lvl5pPr>
            <a:lvl6pPr marL="2743200" lvl="5" indent="-317500">
              <a:spcBef>
                <a:spcPts val="1600"/>
              </a:spcBef>
              <a:spcAft>
                <a:spcPts val="0"/>
              </a:spcAft>
              <a:buSzPts val="1400"/>
              <a:buFont typeface="Open Sans"/>
              <a:buChar char="■"/>
              <a:defRPr>
                <a:latin typeface="Open Sans"/>
                <a:ea typeface="Open Sans"/>
                <a:cs typeface="Open Sans"/>
                <a:sym typeface="Open Sans"/>
              </a:defRPr>
            </a:lvl6pPr>
            <a:lvl7pPr marL="3200400" lvl="6" indent="-317500">
              <a:spcBef>
                <a:spcPts val="1600"/>
              </a:spcBef>
              <a:spcAft>
                <a:spcPts val="0"/>
              </a:spcAft>
              <a:buSzPts val="1400"/>
              <a:buFont typeface="Open Sans"/>
              <a:buChar char="●"/>
              <a:defRPr>
                <a:latin typeface="Open Sans"/>
                <a:ea typeface="Open Sans"/>
                <a:cs typeface="Open Sans"/>
                <a:sym typeface="Open Sans"/>
              </a:defRPr>
            </a:lvl7pPr>
            <a:lvl8pPr marL="3657600" lvl="7" indent="-317500">
              <a:spcBef>
                <a:spcPts val="1600"/>
              </a:spcBef>
              <a:spcAft>
                <a:spcPts val="0"/>
              </a:spcAft>
              <a:buSzPts val="1400"/>
              <a:buFont typeface="Open Sans"/>
              <a:buChar char="○"/>
              <a:defRPr>
                <a:latin typeface="Open Sans"/>
                <a:ea typeface="Open Sans"/>
                <a:cs typeface="Open Sans"/>
                <a:sym typeface="Open Sans"/>
              </a:defRPr>
            </a:lvl8pPr>
            <a:lvl9pPr marL="4114800" lvl="8" indent="-317500">
              <a:spcBef>
                <a:spcPts val="1600"/>
              </a:spcBef>
              <a:spcAft>
                <a:spcPts val="1600"/>
              </a:spcAft>
              <a:buSzPts val="1400"/>
              <a:buFont typeface="Open Sans"/>
              <a:buChar char="■"/>
              <a:defRPr>
                <a:latin typeface="Open Sans"/>
                <a:ea typeface="Open Sans"/>
                <a:cs typeface="Open Sans"/>
                <a:sym typeface="Open Sans"/>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Font typeface="Oswald"/>
              <a:buNone/>
              <a:defRPr>
                <a:latin typeface="Oswald"/>
                <a:ea typeface="Oswald"/>
                <a:cs typeface="Oswald"/>
                <a:sym typeface="Oswald"/>
              </a:defRPr>
            </a:lvl1pPr>
            <a:lvl2pPr lvl="1">
              <a:spcBef>
                <a:spcPts val="0"/>
              </a:spcBef>
              <a:spcAft>
                <a:spcPts val="0"/>
              </a:spcAft>
              <a:buSzPts val="2800"/>
              <a:buFont typeface="Oswald"/>
              <a:buNone/>
              <a:defRPr>
                <a:latin typeface="Oswald"/>
                <a:ea typeface="Oswald"/>
                <a:cs typeface="Oswald"/>
                <a:sym typeface="Oswald"/>
              </a:defRPr>
            </a:lvl2pPr>
            <a:lvl3pPr lvl="2">
              <a:spcBef>
                <a:spcPts val="0"/>
              </a:spcBef>
              <a:spcAft>
                <a:spcPts val="0"/>
              </a:spcAft>
              <a:buSzPts val="2800"/>
              <a:buFont typeface="Oswald"/>
              <a:buNone/>
              <a:defRPr>
                <a:latin typeface="Oswald"/>
                <a:ea typeface="Oswald"/>
                <a:cs typeface="Oswald"/>
                <a:sym typeface="Oswald"/>
              </a:defRPr>
            </a:lvl3pPr>
            <a:lvl4pPr lvl="3">
              <a:spcBef>
                <a:spcPts val="0"/>
              </a:spcBef>
              <a:spcAft>
                <a:spcPts val="0"/>
              </a:spcAft>
              <a:buSzPts val="2800"/>
              <a:buFont typeface="Oswald"/>
              <a:buNone/>
              <a:defRPr>
                <a:latin typeface="Oswald"/>
                <a:ea typeface="Oswald"/>
                <a:cs typeface="Oswald"/>
                <a:sym typeface="Oswald"/>
              </a:defRPr>
            </a:lvl4pPr>
            <a:lvl5pPr lvl="4">
              <a:spcBef>
                <a:spcPts val="0"/>
              </a:spcBef>
              <a:spcAft>
                <a:spcPts val="0"/>
              </a:spcAft>
              <a:buSzPts val="2800"/>
              <a:buFont typeface="Oswald"/>
              <a:buNone/>
              <a:defRPr>
                <a:latin typeface="Oswald"/>
                <a:ea typeface="Oswald"/>
                <a:cs typeface="Oswald"/>
                <a:sym typeface="Oswald"/>
              </a:defRPr>
            </a:lvl5pPr>
            <a:lvl6pPr lvl="5">
              <a:spcBef>
                <a:spcPts val="0"/>
              </a:spcBef>
              <a:spcAft>
                <a:spcPts val="0"/>
              </a:spcAft>
              <a:buSzPts val="2800"/>
              <a:buFont typeface="Oswald"/>
              <a:buNone/>
              <a:defRPr>
                <a:latin typeface="Oswald"/>
                <a:ea typeface="Oswald"/>
                <a:cs typeface="Oswald"/>
                <a:sym typeface="Oswald"/>
              </a:defRPr>
            </a:lvl6pPr>
            <a:lvl7pPr lvl="6">
              <a:spcBef>
                <a:spcPts val="0"/>
              </a:spcBef>
              <a:spcAft>
                <a:spcPts val="0"/>
              </a:spcAft>
              <a:buSzPts val="2800"/>
              <a:buFont typeface="Oswald"/>
              <a:buNone/>
              <a:defRPr>
                <a:latin typeface="Oswald"/>
                <a:ea typeface="Oswald"/>
                <a:cs typeface="Oswald"/>
                <a:sym typeface="Oswald"/>
              </a:defRPr>
            </a:lvl7pPr>
            <a:lvl8pPr lvl="7">
              <a:spcBef>
                <a:spcPts val="0"/>
              </a:spcBef>
              <a:spcAft>
                <a:spcPts val="0"/>
              </a:spcAft>
              <a:buSzPts val="2800"/>
              <a:buFont typeface="Oswald"/>
              <a:buNone/>
              <a:defRPr>
                <a:latin typeface="Oswald"/>
                <a:ea typeface="Oswald"/>
                <a:cs typeface="Oswald"/>
                <a:sym typeface="Oswald"/>
              </a:defRPr>
            </a:lvl8pPr>
            <a:lvl9pPr lvl="8">
              <a:spcBef>
                <a:spcPts val="0"/>
              </a:spcBef>
              <a:spcAft>
                <a:spcPts val="0"/>
              </a:spcAft>
              <a:buSzPts val="2800"/>
              <a:buFont typeface="Oswald"/>
              <a:buNone/>
              <a:defRPr>
                <a:latin typeface="Oswald"/>
                <a:ea typeface="Oswald"/>
                <a:cs typeface="Oswald"/>
                <a:sym typeface="Oswald"/>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shakeuplearning.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152400" y="4721275"/>
            <a:ext cx="269825" cy="269825"/>
          </a:xfrm>
          <a:prstGeom prst="rect">
            <a:avLst/>
          </a:prstGeom>
          <a:noFill/>
          <a:ln>
            <a:noFill/>
          </a:ln>
        </p:spPr>
      </p:pic>
      <p:sp>
        <p:nvSpPr>
          <p:cNvPr id="10" name="Google Shape;10;p1"/>
          <p:cNvSpPr txBox="1"/>
          <p:nvPr/>
        </p:nvSpPr>
        <p:spPr>
          <a:xfrm>
            <a:off x="430550" y="4560325"/>
            <a:ext cx="2221800" cy="57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000">
                <a:latin typeface="Avenir"/>
                <a:ea typeface="Avenir"/>
                <a:cs typeface="Avenir"/>
                <a:sym typeface="Avenir"/>
              </a:rPr>
              <a:t>Created by Kasey Bell		</a:t>
            </a:r>
            <a:endParaRPr sz="1000">
              <a:latin typeface="Avenir"/>
              <a:ea typeface="Avenir"/>
              <a:cs typeface="Avenir"/>
              <a:sym typeface="Avenir"/>
            </a:endParaRPr>
          </a:p>
          <a:p>
            <a:pPr marL="0" lvl="0" indent="0" algn="l" rtl="0">
              <a:lnSpc>
                <a:spcPct val="115000"/>
              </a:lnSpc>
              <a:spcBef>
                <a:spcPts val="0"/>
              </a:spcBef>
              <a:spcAft>
                <a:spcPts val="0"/>
              </a:spcAft>
              <a:buNone/>
            </a:pPr>
            <a:r>
              <a:rPr lang="en" sz="1000" u="sng">
                <a:solidFill>
                  <a:srgbClr val="01B9C2"/>
                </a:solidFill>
                <a:latin typeface="Avenir"/>
                <a:ea typeface="Avenir"/>
                <a:cs typeface="Avenir"/>
                <a:sym typeface="Avenir"/>
                <a:hlinkClick r:id="rId14"/>
              </a:rPr>
              <a:t>www.ShakeUpLearning.com</a:t>
            </a:r>
            <a:endParaRPr sz="1000">
              <a:solidFill>
                <a:srgbClr val="01B9C2"/>
              </a:solidFill>
              <a:latin typeface="Avenir"/>
              <a:ea typeface="Avenir"/>
              <a:cs typeface="Avenir"/>
              <a:sym typeface="Aveni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docs.google.com/presentation/d/1EKhPJo3PCp6kzS0YPu6mDFoO-I8lsN3DROIShSqi7sM/copy"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youtu.be/mjXUz4w67Z4"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311700" y="3688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swald"/>
                <a:ea typeface="Oswald"/>
                <a:cs typeface="Oswald"/>
                <a:sym typeface="Oswald"/>
              </a:rPr>
              <a:t>Tic-Tac-Toe Choice </a:t>
            </a:r>
            <a:r>
              <a:rPr lang="en"/>
              <a:t>Board</a:t>
            </a:r>
            <a:endParaRPr>
              <a:latin typeface="Oswald"/>
              <a:ea typeface="Oswald"/>
              <a:cs typeface="Oswald"/>
              <a:sym typeface="Oswald"/>
            </a:endParaRPr>
          </a:p>
        </p:txBody>
      </p:sp>
      <p:sp>
        <p:nvSpPr>
          <p:cNvPr id="56" name="Google Shape;56;p13"/>
          <p:cNvSpPr txBox="1"/>
          <p:nvPr/>
        </p:nvSpPr>
        <p:spPr>
          <a:xfrm>
            <a:off x="472350" y="918775"/>
            <a:ext cx="8199300" cy="467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Open Sans"/>
                <a:ea typeface="Open Sans"/>
                <a:cs typeface="Open Sans"/>
                <a:sym typeface="Open Sans"/>
              </a:rPr>
              <a:t>Directions</a:t>
            </a:r>
            <a:r>
              <a:rPr lang="en">
                <a:latin typeface="Open Sans"/>
                <a:ea typeface="Open Sans"/>
                <a:cs typeface="Open Sans"/>
                <a:sym typeface="Open Sans"/>
              </a:rPr>
              <a:t>: Start with number 5 and then make two other choices to make your tic-tac-toe.</a:t>
            </a:r>
            <a:endParaRPr>
              <a:latin typeface="Open Sans"/>
              <a:ea typeface="Open Sans"/>
              <a:cs typeface="Open Sans"/>
              <a:sym typeface="Open Sans"/>
            </a:endParaRPr>
          </a:p>
        </p:txBody>
      </p:sp>
      <p:graphicFrame>
        <p:nvGraphicFramePr>
          <p:cNvPr id="57" name="Google Shape;57;p13"/>
          <p:cNvGraphicFramePr/>
          <p:nvPr/>
        </p:nvGraphicFramePr>
        <p:xfrm>
          <a:off x="952500" y="1363425"/>
          <a:ext cx="7239000" cy="3108870"/>
        </p:xfrm>
        <a:graphic>
          <a:graphicData uri="http://schemas.openxmlformats.org/drawingml/2006/table">
            <a:tbl>
              <a:tblPr>
                <a:noFill/>
                <a:tableStyleId>{1EA0D07F-DEA1-47E0-A6A0-1E2226774C88}</a:tableStyleId>
              </a:tblPr>
              <a:tblGrid>
                <a:gridCol w="2413000">
                  <a:extLst>
                    <a:ext uri="{9D8B030D-6E8A-4147-A177-3AD203B41FA5}">
                      <a16:colId xmlns:a16="http://schemas.microsoft.com/office/drawing/2014/main" val="20000"/>
                    </a:ext>
                  </a:extLst>
                </a:gridCol>
                <a:gridCol w="2413000">
                  <a:extLst>
                    <a:ext uri="{9D8B030D-6E8A-4147-A177-3AD203B41FA5}">
                      <a16:colId xmlns:a16="http://schemas.microsoft.com/office/drawing/2014/main" val="20001"/>
                    </a:ext>
                  </a:extLst>
                </a:gridCol>
                <a:gridCol w="2413000">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r>
                        <a:rPr lang="en">
                          <a:latin typeface="Open Sans"/>
                          <a:ea typeface="Open Sans"/>
                          <a:cs typeface="Open Sans"/>
                          <a:sym typeface="Open Sans"/>
                        </a:rPr>
                        <a:t>1.</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3" action="ppaction://hlinksldjump"/>
                        </a:rPr>
                        <a:t>Directions</a:t>
                      </a:r>
                      <a:endParaRPr>
                        <a:latin typeface="Open Sans"/>
                        <a:ea typeface="Open Sans"/>
                        <a:cs typeface="Open Sans"/>
                        <a:sym typeface="Open Sans"/>
                      </a:endParaRPr>
                    </a:p>
                  </a:txBody>
                  <a:tcPr marL="91425" marR="91425" marT="91425" marB="91425">
                    <a:solidFill>
                      <a:srgbClr val="B4E8EA"/>
                    </a:solidFill>
                  </a:tcPr>
                </a:tc>
                <a:tc>
                  <a:txBody>
                    <a:bodyPr/>
                    <a:lstStyle/>
                    <a:p>
                      <a:pPr marL="0" lvl="0" indent="0" algn="l" rtl="0">
                        <a:spcBef>
                          <a:spcPts val="0"/>
                        </a:spcBef>
                        <a:spcAft>
                          <a:spcPts val="0"/>
                        </a:spcAft>
                        <a:buNone/>
                      </a:pPr>
                      <a:r>
                        <a:rPr lang="en">
                          <a:latin typeface="Open Sans"/>
                          <a:ea typeface="Open Sans"/>
                          <a:cs typeface="Open Sans"/>
                          <a:sym typeface="Open Sans"/>
                        </a:rPr>
                        <a:t>2.</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4" action="ppaction://hlinksldjump"/>
                        </a:rPr>
                        <a:t>Directions</a:t>
                      </a:r>
                      <a:endParaRPr>
                        <a:latin typeface="Open Sans"/>
                        <a:ea typeface="Open Sans"/>
                        <a:cs typeface="Open Sans"/>
                        <a:sym typeface="Open Sans"/>
                      </a:endParaRPr>
                    </a:p>
                  </a:txBody>
                  <a:tcPr marL="91425" marR="91425" marT="91425" marB="91425">
                    <a:solidFill>
                      <a:srgbClr val="B4E8EA"/>
                    </a:solidFill>
                  </a:tcPr>
                </a:tc>
                <a:tc>
                  <a:txBody>
                    <a:bodyPr/>
                    <a:lstStyle/>
                    <a:p>
                      <a:pPr marL="0" lvl="0" indent="0" algn="l" rtl="0">
                        <a:spcBef>
                          <a:spcPts val="0"/>
                        </a:spcBef>
                        <a:spcAft>
                          <a:spcPts val="0"/>
                        </a:spcAft>
                        <a:buNone/>
                      </a:pPr>
                      <a:r>
                        <a:rPr lang="en">
                          <a:latin typeface="Open Sans"/>
                          <a:ea typeface="Open Sans"/>
                          <a:cs typeface="Open Sans"/>
                          <a:sym typeface="Open Sans"/>
                        </a:rPr>
                        <a:t>3.</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5" action="ppaction://hlinksldjump"/>
                        </a:rPr>
                        <a:t>Directions</a:t>
                      </a:r>
                      <a:endParaRPr>
                        <a:latin typeface="Open Sans"/>
                        <a:ea typeface="Open Sans"/>
                        <a:cs typeface="Open Sans"/>
                        <a:sym typeface="Open Sans"/>
                      </a:endParaRPr>
                    </a:p>
                  </a:txBody>
                  <a:tcPr marL="91425" marR="91425" marT="91425" marB="91425">
                    <a:solidFill>
                      <a:srgbClr val="B4E8EA"/>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latin typeface="Open Sans"/>
                          <a:ea typeface="Open Sans"/>
                          <a:cs typeface="Open Sans"/>
                          <a:sym typeface="Open Sans"/>
                        </a:rPr>
                        <a:t>4.</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6" action="ppaction://hlinksldjump"/>
                        </a:rPr>
                        <a:t>Directions</a:t>
                      </a:r>
                      <a:endParaRPr>
                        <a:latin typeface="Open Sans"/>
                        <a:ea typeface="Open Sans"/>
                        <a:cs typeface="Open Sans"/>
                        <a:sym typeface="Open Sans"/>
                      </a:endParaRPr>
                    </a:p>
                  </a:txBody>
                  <a:tcPr marL="91425" marR="91425" marT="91425" marB="91425">
                    <a:solidFill>
                      <a:srgbClr val="B4E8EA"/>
                    </a:solidFill>
                  </a:tcPr>
                </a:tc>
                <a:tc>
                  <a:txBody>
                    <a:bodyPr/>
                    <a:lstStyle/>
                    <a:p>
                      <a:pPr marL="0" lvl="0" indent="0" algn="l" rtl="0">
                        <a:spcBef>
                          <a:spcPts val="0"/>
                        </a:spcBef>
                        <a:spcAft>
                          <a:spcPts val="0"/>
                        </a:spcAft>
                        <a:buNone/>
                      </a:pPr>
                      <a:r>
                        <a:rPr lang="en">
                          <a:latin typeface="Open Sans"/>
                          <a:ea typeface="Open Sans"/>
                          <a:cs typeface="Open Sans"/>
                          <a:sym typeface="Open Sans"/>
                        </a:rPr>
                        <a:t>5.</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7" action="ppaction://hlinksldjump"/>
                        </a:rPr>
                        <a:t>Directions</a:t>
                      </a:r>
                      <a:endParaRPr>
                        <a:latin typeface="Open Sans"/>
                        <a:ea typeface="Open Sans"/>
                        <a:cs typeface="Open Sans"/>
                        <a:sym typeface="Open Sans"/>
                      </a:endParaRPr>
                    </a:p>
                  </a:txBody>
                  <a:tcPr marL="91425" marR="91425" marT="91425" marB="91425"/>
                </a:tc>
                <a:tc>
                  <a:txBody>
                    <a:bodyPr/>
                    <a:lstStyle/>
                    <a:p>
                      <a:pPr marL="0" lvl="0" indent="0" algn="l" rtl="0">
                        <a:spcBef>
                          <a:spcPts val="0"/>
                        </a:spcBef>
                        <a:spcAft>
                          <a:spcPts val="0"/>
                        </a:spcAft>
                        <a:buNone/>
                      </a:pPr>
                      <a:r>
                        <a:rPr lang="en">
                          <a:latin typeface="Open Sans"/>
                          <a:ea typeface="Open Sans"/>
                          <a:cs typeface="Open Sans"/>
                          <a:sym typeface="Open Sans"/>
                        </a:rPr>
                        <a:t>6.</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8" action="ppaction://hlinksldjump"/>
                        </a:rPr>
                        <a:t>Directions</a:t>
                      </a:r>
                      <a:endParaRPr>
                        <a:latin typeface="Open Sans"/>
                        <a:ea typeface="Open Sans"/>
                        <a:cs typeface="Open Sans"/>
                        <a:sym typeface="Open Sans"/>
                      </a:endParaRPr>
                    </a:p>
                  </a:txBody>
                  <a:tcPr marL="91425" marR="91425" marT="91425" marB="91425">
                    <a:solidFill>
                      <a:srgbClr val="FFFCB4"/>
                    </a:solidFill>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a:latin typeface="Open Sans"/>
                          <a:ea typeface="Open Sans"/>
                          <a:cs typeface="Open Sans"/>
                          <a:sym typeface="Open Sans"/>
                        </a:rPr>
                        <a:t>7.</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9" action="ppaction://hlinksldjump"/>
                        </a:rPr>
                        <a:t>Directions</a:t>
                      </a:r>
                      <a:endParaRPr>
                        <a:latin typeface="Open Sans"/>
                        <a:ea typeface="Open Sans"/>
                        <a:cs typeface="Open Sans"/>
                        <a:sym typeface="Open Sans"/>
                      </a:endParaRPr>
                    </a:p>
                  </a:txBody>
                  <a:tcPr marL="91425" marR="91425" marT="91425" marB="91425">
                    <a:solidFill>
                      <a:srgbClr val="FFFCB4"/>
                    </a:solidFill>
                  </a:tcPr>
                </a:tc>
                <a:tc>
                  <a:txBody>
                    <a:bodyPr/>
                    <a:lstStyle/>
                    <a:p>
                      <a:pPr marL="0" lvl="0" indent="0" algn="l" rtl="0">
                        <a:spcBef>
                          <a:spcPts val="0"/>
                        </a:spcBef>
                        <a:spcAft>
                          <a:spcPts val="0"/>
                        </a:spcAft>
                        <a:buNone/>
                      </a:pPr>
                      <a:r>
                        <a:rPr lang="en">
                          <a:latin typeface="Open Sans"/>
                          <a:ea typeface="Open Sans"/>
                          <a:cs typeface="Open Sans"/>
                          <a:sym typeface="Open Sans"/>
                        </a:rPr>
                        <a:t>8.</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10" action="ppaction://hlinksldjump"/>
                        </a:rPr>
                        <a:t>Directions</a:t>
                      </a:r>
                      <a:endParaRPr>
                        <a:latin typeface="Open Sans"/>
                        <a:ea typeface="Open Sans"/>
                        <a:cs typeface="Open Sans"/>
                        <a:sym typeface="Open Sans"/>
                      </a:endParaRPr>
                    </a:p>
                  </a:txBody>
                  <a:tcPr marL="91425" marR="91425" marT="91425" marB="91425">
                    <a:solidFill>
                      <a:srgbClr val="FFFCB4"/>
                    </a:solidFill>
                  </a:tcPr>
                </a:tc>
                <a:tc>
                  <a:txBody>
                    <a:bodyPr/>
                    <a:lstStyle/>
                    <a:p>
                      <a:pPr marL="0" lvl="0" indent="0" algn="l" rtl="0">
                        <a:spcBef>
                          <a:spcPts val="0"/>
                        </a:spcBef>
                        <a:spcAft>
                          <a:spcPts val="0"/>
                        </a:spcAft>
                        <a:buNone/>
                      </a:pPr>
                      <a:r>
                        <a:rPr lang="en">
                          <a:latin typeface="Open Sans"/>
                          <a:ea typeface="Open Sans"/>
                          <a:cs typeface="Open Sans"/>
                          <a:sym typeface="Open Sans"/>
                        </a:rPr>
                        <a:t>9.</a:t>
                      </a: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endParaRPr>
                        <a:latin typeface="Open Sans"/>
                        <a:ea typeface="Open Sans"/>
                        <a:cs typeface="Open Sans"/>
                        <a:sym typeface="Open Sans"/>
                      </a:endParaRPr>
                    </a:p>
                    <a:p>
                      <a:pPr marL="0" lvl="0" indent="0" algn="l" rtl="0">
                        <a:spcBef>
                          <a:spcPts val="0"/>
                        </a:spcBef>
                        <a:spcAft>
                          <a:spcPts val="0"/>
                        </a:spcAft>
                        <a:buNone/>
                      </a:pPr>
                      <a:r>
                        <a:rPr lang="en" u="sng">
                          <a:solidFill>
                            <a:schemeClr val="hlink"/>
                          </a:solidFill>
                          <a:latin typeface="Open Sans"/>
                          <a:ea typeface="Open Sans"/>
                          <a:cs typeface="Open Sans"/>
                          <a:sym typeface="Open Sans"/>
                          <a:hlinkClick r:id="rId11" action="ppaction://hlinksldjump"/>
                        </a:rPr>
                        <a:t>Directions</a:t>
                      </a:r>
                      <a:endParaRPr>
                        <a:latin typeface="Open Sans"/>
                        <a:ea typeface="Open Sans"/>
                        <a:cs typeface="Open Sans"/>
                        <a:sym typeface="Open Sans"/>
                      </a:endParaRPr>
                    </a:p>
                  </a:txBody>
                  <a:tcPr marL="91425" marR="91425" marT="91425" marB="91425">
                    <a:solidFill>
                      <a:srgbClr val="FFFCB4"/>
                    </a:solidFill>
                  </a:tcPr>
                </a:tc>
                <a:extLst>
                  <a:ext uri="{0D108BD9-81ED-4DB2-BD59-A6C34878D82A}">
                    <a16:rowId xmlns:a16="http://schemas.microsoft.com/office/drawing/2014/main" val="10002"/>
                  </a:ext>
                </a:extLst>
              </a:tr>
            </a:tbl>
          </a:graphicData>
        </a:graphic>
      </p:graphicFrame>
      <p:pic>
        <p:nvPicPr>
          <p:cNvPr id="58" name="Google Shape;58;p13" descr="This image rendered as PNG in"/>
          <p:cNvPicPr preferRelativeResize="0"/>
          <p:nvPr/>
        </p:nvPicPr>
        <p:blipFill>
          <a:blip r:embed="rId12">
            <a:alphaModFix/>
          </a:blip>
          <a:stretch>
            <a:fillRect/>
          </a:stretch>
        </p:blipFill>
        <p:spPr>
          <a:xfrm>
            <a:off x="4329113" y="2647350"/>
            <a:ext cx="485775" cy="495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#8 Directions</a:t>
            </a:r>
            <a:endParaRPr/>
          </a:p>
        </p:txBody>
      </p:sp>
      <p:sp>
        <p:nvSpPr>
          <p:cNvPr id="119" name="Google Shape;119;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120" name="Google Shape;120;p22">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#9 Directions</a:t>
            </a:r>
            <a:endParaRPr/>
          </a:p>
        </p:txBody>
      </p:sp>
      <p:sp>
        <p:nvSpPr>
          <p:cNvPr id="126" name="Google Shape;126;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127" name="Google Shape;127;p23">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Teachers Guide</a:t>
            </a:r>
            <a:endParaRPr/>
          </a:p>
        </p:txBody>
      </p:sp>
      <p:sp>
        <p:nvSpPr>
          <p:cNvPr id="64" name="Google Shape;64;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en" u="sng">
                <a:solidFill>
                  <a:schemeClr val="hlink"/>
                </a:solidFill>
                <a:hlinkClick r:id="rId3"/>
              </a:rPr>
              <a:t>CLICK HERE to Make a Copy</a:t>
            </a:r>
            <a:r>
              <a:rPr lang="en"/>
              <a:t> to save a copy of this template to your drive. (</a:t>
            </a:r>
            <a:r>
              <a:rPr lang="en" u="sng">
                <a:solidFill>
                  <a:schemeClr val="hlink"/>
                </a:solidFill>
                <a:hlinkClick r:id="rId4"/>
              </a:rPr>
              <a:t>Here’s a video</a:t>
            </a:r>
            <a:r>
              <a:rPr lang="en"/>
              <a:t> if you need more help.)</a:t>
            </a:r>
            <a:endParaRPr/>
          </a:p>
          <a:p>
            <a:pPr marL="457200" lvl="0" indent="-342900" algn="l" rtl="0">
              <a:spcBef>
                <a:spcPts val="0"/>
              </a:spcBef>
              <a:spcAft>
                <a:spcPts val="0"/>
              </a:spcAft>
              <a:buSzPts val="1800"/>
              <a:buAutoNum type="arabicPeriod"/>
            </a:pPr>
            <a:r>
              <a:rPr lang="en"/>
              <a:t>Add your activities to the choice board.</a:t>
            </a:r>
            <a:endParaRPr/>
          </a:p>
          <a:p>
            <a:pPr marL="457200" lvl="0" indent="-342900" algn="l" rtl="0">
              <a:spcBef>
                <a:spcPts val="0"/>
              </a:spcBef>
              <a:spcAft>
                <a:spcPts val="0"/>
              </a:spcAft>
              <a:buSzPts val="1800"/>
              <a:buAutoNum type="arabicPeriod"/>
            </a:pPr>
            <a:r>
              <a:rPr lang="en"/>
              <a:t>If the directions are lengthy or you need to include other information like a rubric that won’t fit in the square, use the directions slide to add additional info for your students. It’s already linked for you!</a:t>
            </a:r>
            <a:endParaRPr/>
          </a:p>
          <a:p>
            <a:pPr marL="457200" lvl="0" indent="-342900" algn="l" rtl="0">
              <a:spcBef>
                <a:spcPts val="0"/>
              </a:spcBef>
              <a:spcAft>
                <a:spcPts val="0"/>
              </a:spcAft>
              <a:buSzPts val="1800"/>
              <a:buAutoNum type="arabicPeriod"/>
            </a:pPr>
            <a:r>
              <a:rPr lang="en"/>
              <a:t>Remember, you can assign this in Google Classroom so that students can view the file if you don’t want students to be able to edit this file. If you want students to add links, a reflection, or other information, choose to “make a copy” for each student.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#1 Directions</a:t>
            </a:r>
            <a:endParaRPr/>
          </a:p>
        </p:txBody>
      </p:sp>
      <p:sp>
        <p:nvSpPr>
          <p:cNvPr id="70" name="Google Shape;70;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71" name="Google Shape;71;p15">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#2 Directions</a:t>
            </a:r>
            <a:endParaRPr/>
          </a:p>
        </p:txBody>
      </p:sp>
      <p:sp>
        <p:nvSpPr>
          <p:cNvPr id="77" name="Google Shape;77;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78" name="Google Shape;78;p16">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#3 Directions</a:t>
            </a:r>
            <a:endParaRPr/>
          </a:p>
        </p:txBody>
      </p:sp>
      <p:sp>
        <p:nvSpPr>
          <p:cNvPr id="84" name="Google Shape;84;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85" name="Google Shape;85;p17">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#4 Directions</a:t>
            </a:r>
            <a:endParaRPr/>
          </a:p>
        </p:txBody>
      </p:sp>
      <p:sp>
        <p:nvSpPr>
          <p:cNvPr id="91" name="Google Shape;91;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92" name="Google Shape;92;p18">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#5 Directions</a:t>
            </a:r>
            <a:endParaRPr/>
          </a:p>
        </p:txBody>
      </p:sp>
      <p:sp>
        <p:nvSpPr>
          <p:cNvPr id="98" name="Google Shape;98;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99" name="Google Shape;99;p19">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#6 Directions</a:t>
            </a:r>
            <a:endParaRPr/>
          </a:p>
        </p:txBody>
      </p:sp>
      <p:sp>
        <p:nvSpPr>
          <p:cNvPr id="105" name="Google Shape;105;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106" name="Google Shape;106;p20">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#7 Directions</a:t>
            </a:r>
            <a:endParaRPr/>
          </a:p>
        </p:txBody>
      </p:sp>
      <p:sp>
        <p:nvSpPr>
          <p:cNvPr id="112" name="Google Shape;112;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Add the directions, links, and rubrics to this slide for your students.</a:t>
            </a:r>
            <a:endParaRPr/>
          </a:p>
        </p:txBody>
      </p:sp>
      <p:sp>
        <p:nvSpPr>
          <p:cNvPr id="113" name="Google Shape;113;p21">
            <a:hlinkClick r:id="rId3" action="ppaction://hlinksldjump"/>
          </p:cNvPr>
          <p:cNvSpPr/>
          <p:nvPr/>
        </p:nvSpPr>
        <p:spPr>
          <a:xfrm>
            <a:off x="7136125" y="4461925"/>
            <a:ext cx="1767000" cy="402300"/>
          </a:xfrm>
          <a:prstGeom prst="rect">
            <a:avLst/>
          </a:prstGeom>
          <a:solidFill>
            <a:srgbClr val="FFFCB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Open Sans"/>
                <a:ea typeface="Open Sans"/>
                <a:cs typeface="Open Sans"/>
                <a:sym typeface="Open Sans"/>
              </a:rPr>
              <a:t>Back to the Choice Board</a:t>
            </a:r>
            <a:endParaRPr sz="1000" b="1">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395</Words>
  <Application>Microsoft Office PowerPoint</Application>
  <PresentationFormat>On-screen Show (16:9)</PresentationFormat>
  <Paragraphs>70</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Avenir</vt:lpstr>
      <vt:lpstr>Open Sans</vt:lpstr>
      <vt:lpstr>Arial</vt:lpstr>
      <vt:lpstr>Oswald</vt:lpstr>
      <vt:lpstr>Simple Light</vt:lpstr>
      <vt:lpstr>Tic-Tac-Toe Choice Board</vt:lpstr>
      <vt:lpstr>Teachers Guide</vt:lpstr>
      <vt:lpstr>Activity #1 Directions</vt:lpstr>
      <vt:lpstr>Activity #2 Directions</vt:lpstr>
      <vt:lpstr>Activity #3 Directions</vt:lpstr>
      <vt:lpstr>Activity #4 Directions</vt:lpstr>
      <vt:lpstr>Activity #5 Directions</vt:lpstr>
      <vt:lpstr>Activity #6 Directions</vt:lpstr>
      <vt:lpstr>Activity #7 Directions</vt:lpstr>
      <vt:lpstr>Activity #8 Directions</vt:lpstr>
      <vt:lpstr>Activity #9 Directions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Tic-Tac-Toe Choice Board</dc:title>
  <dc:creator>Goldammer, Sarah</dc:creator>
  <cp:lastModifiedBy>Goldammer, Sarah</cp:lastModifiedBy>
  <cp:revision>1</cp:revision>
  <dcterms:modified xsi:type="dcterms:W3CDTF">2020-08-19T13:13:48Z</dcterms:modified>
</cp:coreProperties>
</file>