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Lexend SemiBold"/>
      <p:regular r:id="rId28"/>
      <p:bold r:id="rId29"/>
    </p:embeddedFont>
    <p:embeddedFont>
      <p:font typeface="Lexend Light"/>
      <p:regular r:id="rId30"/>
      <p:bold r:id="rId31"/>
    </p:embeddedFont>
    <p:embeddedFont>
      <p:font typeface="Lexend"/>
      <p:regular r:id="rId32"/>
      <p:bold r:id="rId33"/>
    </p:embeddedFont>
    <p:embeddedFont>
      <p:font typeface="Lexend ExtraLight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iLaicrJa+Mz5uHP7rPKrxt3QEo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exendLight-bold.fntdata"/><Relationship Id="rId30" Type="http://schemas.openxmlformats.org/officeDocument/2006/relationships/font" Target="fonts/LexendLight-regular.fntdata"/><Relationship Id="rId33" Type="http://schemas.openxmlformats.org/officeDocument/2006/relationships/font" Target="fonts/Lexend-bold.fntdata"/><Relationship Id="rId32" Type="http://schemas.openxmlformats.org/officeDocument/2006/relationships/font" Target="fonts/Lexend-regular.fntdata"/><Relationship Id="rId35" Type="http://schemas.openxmlformats.org/officeDocument/2006/relationships/font" Target="fonts/LexendExtraLight-bold.fntdata"/><Relationship Id="rId34" Type="http://schemas.openxmlformats.org/officeDocument/2006/relationships/font" Target="fonts/LexendExtraLight-regular.fntdata"/><Relationship Id="rId36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exendSemiBold-regular.fntdata"/><Relationship Id="rId27" Type="http://schemas.openxmlformats.org/officeDocument/2006/relationships/slide" Target="slides/slide22.xml"/><Relationship Id="rId29" Type="http://schemas.openxmlformats.org/officeDocument/2006/relationships/font" Target="fonts/LexendSemi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e35a7b64d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e35a7b64d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e35a7b64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e35a7b64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e35a7b64d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e35a7b64d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e35a7b64d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e35a7b64d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e35a7b64d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e35a7b64d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e35a7b64d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e35a7b64d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e35a7b64d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e35a7b64d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e35a7b64d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e35a7b64d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e35a7b64d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e35a7b64d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e35a7b64db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e35a7b64d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e35a7b64d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e35a7b64d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e35a7b64db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e35a7b64d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e35a7b64d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e35a7b64d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e35a7b64d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e35a7b64d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db6af208e3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db6af208e3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e35a7b64d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e35a7b64d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db6af208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db6af208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e35a7b64d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e35a7b64d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db6af208e3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db6af208e3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db6af208e3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db6af208e3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Roadmap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4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" type="subTitle"/>
          </p:nvPr>
        </p:nvSpPr>
        <p:spPr>
          <a:xfrm>
            <a:off x="333400" y="2378453"/>
            <a:ext cx="33591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2" type="body"/>
          </p:nvPr>
        </p:nvSpPr>
        <p:spPr>
          <a:xfrm>
            <a:off x="341375" y="4655800"/>
            <a:ext cx="20883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3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4"/>
          <p:cNvSpPr txBox="1"/>
          <p:nvPr>
            <p:ph idx="4" type="body"/>
          </p:nvPr>
        </p:nvSpPr>
        <p:spPr>
          <a:xfrm>
            <a:off x="2652248" y="4655800"/>
            <a:ext cx="19407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cxnSp>
        <p:nvCxnSpPr>
          <p:cNvPr id="16" name="Google Shape;16;p4"/>
          <p:cNvCxnSpPr/>
          <p:nvPr/>
        </p:nvCxnSpPr>
        <p:spPr>
          <a:xfrm>
            <a:off x="-3150" y="4448151"/>
            <a:ext cx="5232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" name="Google Shape;17;p4"/>
          <p:cNvSpPr/>
          <p:nvPr>
            <p:ph idx="5" type="pic"/>
          </p:nvPr>
        </p:nvSpPr>
        <p:spPr>
          <a:xfrm>
            <a:off x="5229150" y="2509975"/>
            <a:ext cx="3914400" cy="263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837">
          <p15:clr>
            <a:srgbClr val="E46962"/>
          </p15:clr>
        </p15:guide>
        <p15:guide id="2" orient="horz" pos="1369">
          <p15:clr>
            <a:srgbClr val="E46962"/>
          </p15:clr>
        </p15:guide>
        <p15:guide id="3" orient="horz" pos="1581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7" name="Google Shape;67;p1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8" name="Google Shape;68;p1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9" name="Google Shape;69;p1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75" name="Google Shape;75;p1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20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1" name="Google Shape;91;p20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2" name="Google Shape;92;p20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2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8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4700175" y="0"/>
            <a:ext cx="4443900" cy="2991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407350" y="3366041"/>
            <a:ext cx="82701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cxnSp>
        <p:nvCxnSpPr>
          <p:cNvPr id="21" name="Google Shape;21;p5"/>
          <p:cNvCxnSpPr/>
          <p:nvPr/>
        </p:nvCxnSpPr>
        <p:spPr>
          <a:xfrm>
            <a:off x="-3150" y="677850"/>
            <a:ext cx="5232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2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" name="Google Shape;116;p2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9" name="Google Shape;119;p2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7" name="Google Shape;127;p2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8" name="Google Shape;128;p2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6"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104400" y="3069000"/>
            <a:ext cx="78654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"/>
              <a:buNone/>
              <a:defRPr sz="8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/>
          <p:nvPr>
            <p:ph idx="2" type="pic"/>
          </p:nvPr>
        </p:nvSpPr>
        <p:spPr>
          <a:xfrm>
            <a:off x="248250" y="256400"/>
            <a:ext cx="8647500" cy="246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3115">
          <p15:clr>
            <a:srgbClr val="E46962"/>
          </p15:clr>
        </p15:guide>
        <p15:guide id="2" orient="horz" pos="30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5_1">
    <p:bg>
      <p:bgPr>
        <a:solidFill>
          <a:schemeClr val="accent4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104400" y="150125"/>
            <a:ext cx="7883400" cy="20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exend"/>
              <a:buNone/>
              <a:defRPr sz="8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9"/>
          <p:cNvSpPr/>
          <p:nvPr>
            <p:ph idx="2" type="pic"/>
          </p:nvPr>
        </p:nvSpPr>
        <p:spPr>
          <a:xfrm>
            <a:off x="248250" y="2425338"/>
            <a:ext cx="8647500" cy="246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mockup">
  <p:cSld name="CUSTOM_26_1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 rot="-5400000">
            <a:off x="5014800" y="1016575"/>
            <a:ext cx="51456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/>
          <p:nvPr>
            <p:ph idx="2" type="pic"/>
          </p:nvPr>
        </p:nvSpPr>
        <p:spPr>
          <a:xfrm>
            <a:off x="6819050" y="857921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56" name="Google Shape;156;p30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30"/>
          <p:cNvSpPr txBox="1"/>
          <p:nvPr>
            <p:ph idx="3" type="body"/>
          </p:nvPr>
        </p:nvSpPr>
        <p:spPr>
          <a:xfrm>
            <a:off x="661575" y="2514875"/>
            <a:ext cx="43002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mockup 1">
  <p:cSld name="CUSTOM_28">
    <p:bg>
      <p:bgPr>
        <a:solidFill>
          <a:schemeClr val="accent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 rot="-5400000">
            <a:off x="5014800" y="1016575"/>
            <a:ext cx="51456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661575" y="2514875"/>
            <a:ext cx="43002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2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31"/>
          <p:cNvSpPr/>
          <p:nvPr>
            <p:ph idx="3" type="pic"/>
          </p:nvPr>
        </p:nvSpPr>
        <p:spPr>
          <a:xfrm>
            <a:off x="6819050" y="857921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and Ipad mockup">
  <p:cSld name="CUSTOM_27"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>
            <p:ph idx="2" type="pic"/>
          </p:nvPr>
        </p:nvSpPr>
        <p:spPr>
          <a:xfrm>
            <a:off x="869088" y="1528242"/>
            <a:ext cx="1536600" cy="32625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166" name="Google Shape;166;p32"/>
          <p:cNvSpPr/>
          <p:nvPr>
            <p:ph idx="3" type="pic"/>
          </p:nvPr>
        </p:nvSpPr>
        <p:spPr>
          <a:xfrm>
            <a:off x="3913204" y="1528242"/>
            <a:ext cx="4587000" cy="3262500"/>
          </a:xfrm>
          <a:prstGeom prst="roundRect">
            <a:avLst>
              <a:gd fmla="val 4639" name="adj"/>
            </a:avLst>
          </a:prstGeom>
          <a:noFill/>
          <a:ln>
            <a:noFill/>
          </a:ln>
        </p:spPr>
      </p:sp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4574425" y="271875"/>
            <a:ext cx="39087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68" name="Google Shape;168;p32"/>
          <p:cNvSpPr txBox="1"/>
          <p:nvPr>
            <p:ph idx="4" type="body"/>
          </p:nvPr>
        </p:nvSpPr>
        <p:spPr>
          <a:xfrm>
            <a:off x="687900" y="292725"/>
            <a:ext cx="34125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69" name="Google Shape;169;p32"/>
          <p:cNvSpPr txBox="1"/>
          <p:nvPr>
            <p:ph type="title"/>
          </p:nvPr>
        </p:nvSpPr>
        <p:spPr>
          <a:xfrm>
            <a:off x="661575" y="424275"/>
            <a:ext cx="34389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1">
  <p:cSld name="CUSTOM_1_1">
    <p:bg>
      <p:bgPr>
        <a:solidFill>
          <a:schemeClr val="accent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887306" y="2097422"/>
            <a:ext cx="2922000" cy="21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2" type="subTitle"/>
          </p:nvPr>
        </p:nvSpPr>
        <p:spPr>
          <a:xfrm>
            <a:off x="904390" y="1077175"/>
            <a:ext cx="29283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33"/>
          <p:cNvSpPr txBox="1"/>
          <p:nvPr>
            <p:ph idx="3" type="body"/>
          </p:nvPr>
        </p:nvSpPr>
        <p:spPr>
          <a:xfrm>
            <a:off x="904890" y="901275"/>
            <a:ext cx="2927700" cy="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>
  <p:cSld name="CUSTOM_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76" name="Google Shape;176;p34"/>
          <p:cNvSpPr txBox="1"/>
          <p:nvPr>
            <p:ph type="title"/>
          </p:nvPr>
        </p:nvSpPr>
        <p:spPr>
          <a:xfrm>
            <a:off x="661574" y="424278"/>
            <a:ext cx="51513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/>
          <p:nvPr>
            <p:ph idx="2" type="pic"/>
          </p:nvPr>
        </p:nvSpPr>
        <p:spPr>
          <a:xfrm>
            <a:off x="1566125" y="1676025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4"/>
          <p:cNvSpPr/>
          <p:nvPr>
            <p:ph idx="3" type="pic"/>
          </p:nvPr>
        </p:nvSpPr>
        <p:spPr>
          <a:xfrm>
            <a:off x="3395300" y="809450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4"/>
          <p:cNvSpPr/>
          <p:nvPr>
            <p:ph idx="4" type="pic"/>
          </p:nvPr>
        </p:nvSpPr>
        <p:spPr>
          <a:xfrm>
            <a:off x="5225075" y="1667413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34"/>
          <p:cNvSpPr/>
          <p:nvPr>
            <p:ph idx="5" type="pic"/>
          </p:nvPr>
        </p:nvSpPr>
        <p:spPr>
          <a:xfrm>
            <a:off x="7053150" y="794238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4"/>
          <p:cNvSpPr/>
          <p:nvPr>
            <p:ph idx="6" type="pic"/>
          </p:nvPr>
        </p:nvSpPr>
        <p:spPr>
          <a:xfrm>
            <a:off x="2610832" y="3971450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4"/>
          <p:cNvSpPr/>
          <p:nvPr>
            <p:ph idx="7" type="pic"/>
          </p:nvPr>
        </p:nvSpPr>
        <p:spPr>
          <a:xfrm>
            <a:off x="4435557" y="3089450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34"/>
          <p:cNvSpPr/>
          <p:nvPr>
            <p:ph idx="8" type="pic"/>
          </p:nvPr>
        </p:nvSpPr>
        <p:spPr>
          <a:xfrm>
            <a:off x="6267632" y="3957713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/>
          <p:nvPr>
            <p:ph idx="9" type="pic"/>
          </p:nvPr>
        </p:nvSpPr>
        <p:spPr>
          <a:xfrm>
            <a:off x="8095257" y="3103050"/>
            <a:ext cx="314700" cy="31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+ 1 Image">
  <p:cSld name="CUSTOM_3"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87" name="Google Shape;187;p35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Google Shape;188;p35"/>
          <p:cNvSpPr/>
          <p:nvPr>
            <p:ph idx="2" type="pic"/>
          </p:nvPr>
        </p:nvSpPr>
        <p:spPr>
          <a:xfrm>
            <a:off x="5543049" y="659425"/>
            <a:ext cx="2883000" cy="38466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5"/>
          <p:cNvSpPr txBox="1"/>
          <p:nvPr>
            <p:ph idx="3" type="body"/>
          </p:nvPr>
        </p:nvSpPr>
        <p:spPr>
          <a:xfrm>
            <a:off x="709950" y="2234700"/>
            <a:ext cx="3732600" cy="17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">
  <p:cSld name="CUSTOM_4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92" name="Google Shape;192;p36"/>
          <p:cNvSpPr txBox="1"/>
          <p:nvPr>
            <p:ph type="title"/>
          </p:nvPr>
        </p:nvSpPr>
        <p:spPr>
          <a:xfrm>
            <a:off x="661575" y="424275"/>
            <a:ext cx="2662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4102775" y="3593450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4" name="Google Shape;194;p36"/>
          <p:cNvSpPr txBox="1"/>
          <p:nvPr>
            <p:ph idx="3" type="body"/>
          </p:nvPr>
        </p:nvSpPr>
        <p:spPr>
          <a:xfrm>
            <a:off x="4102775" y="2858576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idx="4" type="body"/>
          </p:nvPr>
        </p:nvSpPr>
        <p:spPr>
          <a:xfrm>
            <a:off x="4102775" y="2135618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6" name="Google Shape;196;p36"/>
          <p:cNvSpPr txBox="1"/>
          <p:nvPr>
            <p:ph idx="5" type="body"/>
          </p:nvPr>
        </p:nvSpPr>
        <p:spPr>
          <a:xfrm>
            <a:off x="4102775" y="1406300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7" name="Google Shape;197;p36"/>
          <p:cNvSpPr/>
          <p:nvPr>
            <p:ph idx="6" type="pic"/>
          </p:nvPr>
        </p:nvSpPr>
        <p:spPr>
          <a:xfrm>
            <a:off x="3444503" y="1501476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8" name="Google Shape;198;p36"/>
          <p:cNvSpPr/>
          <p:nvPr>
            <p:ph idx="7" type="pic"/>
          </p:nvPr>
        </p:nvSpPr>
        <p:spPr>
          <a:xfrm>
            <a:off x="3444503" y="2225251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36"/>
          <p:cNvSpPr/>
          <p:nvPr>
            <p:ph idx="8" type="pic"/>
          </p:nvPr>
        </p:nvSpPr>
        <p:spPr>
          <a:xfrm>
            <a:off x="3444503" y="2946251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36"/>
          <p:cNvSpPr/>
          <p:nvPr>
            <p:ph idx="9" type="pic"/>
          </p:nvPr>
        </p:nvSpPr>
        <p:spPr>
          <a:xfrm>
            <a:off x="3444503" y="3667251"/>
            <a:ext cx="378600" cy="378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ntt Chart">
  <p:cSld name="CUSTOM_6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" type="subTitle"/>
          </p:nvPr>
        </p:nvSpPr>
        <p:spPr>
          <a:xfrm>
            <a:off x="689050" y="531800"/>
            <a:ext cx="1607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7">
    <p:bg>
      <p:bgPr>
        <a:solidFill>
          <a:schemeClr val="accent4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06" name="Google Shape;206;p38"/>
          <p:cNvSpPr txBox="1"/>
          <p:nvPr>
            <p:ph idx="2" type="subTitle"/>
          </p:nvPr>
        </p:nvSpPr>
        <p:spPr>
          <a:xfrm>
            <a:off x="689050" y="531808"/>
            <a:ext cx="3233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7" name="Google Shape;207;p38"/>
          <p:cNvSpPr/>
          <p:nvPr>
            <p:ph idx="3" type="pic"/>
          </p:nvPr>
        </p:nvSpPr>
        <p:spPr>
          <a:xfrm>
            <a:off x="863700" y="1479225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38"/>
          <p:cNvSpPr txBox="1"/>
          <p:nvPr>
            <p:ph idx="4" type="body"/>
          </p:nvPr>
        </p:nvSpPr>
        <p:spPr>
          <a:xfrm>
            <a:off x="1774150" y="1561925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5" type="subTitle"/>
          </p:nvPr>
        </p:nvSpPr>
        <p:spPr>
          <a:xfrm>
            <a:off x="1774950" y="1364175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" name="Google Shape;210;p38"/>
          <p:cNvSpPr/>
          <p:nvPr>
            <p:ph idx="6" type="pic"/>
          </p:nvPr>
        </p:nvSpPr>
        <p:spPr>
          <a:xfrm>
            <a:off x="5120475" y="1479225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38"/>
          <p:cNvSpPr txBox="1"/>
          <p:nvPr>
            <p:ph idx="7" type="body"/>
          </p:nvPr>
        </p:nvSpPr>
        <p:spPr>
          <a:xfrm>
            <a:off x="6030925" y="1561925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8" type="subTitle"/>
          </p:nvPr>
        </p:nvSpPr>
        <p:spPr>
          <a:xfrm>
            <a:off x="6031725" y="1364175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Google Shape;213;p38"/>
          <p:cNvSpPr/>
          <p:nvPr>
            <p:ph idx="9" type="pic"/>
          </p:nvPr>
        </p:nvSpPr>
        <p:spPr>
          <a:xfrm>
            <a:off x="863700" y="3308611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8"/>
          <p:cNvSpPr txBox="1"/>
          <p:nvPr>
            <p:ph idx="13" type="body"/>
          </p:nvPr>
        </p:nvSpPr>
        <p:spPr>
          <a:xfrm>
            <a:off x="1774150" y="3391311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15" name="Google Shape;215;p38"/>
          <p:cNvSpPr txBox="1"/>
          <p:nvPr>
            <p:ph idx="14" type="subTitle"/>
          </p:nvPr>
        </p:nvSpPr>
        <p:spPr>
          <a:xfrm>
            <a:off x="1774950" y="3193561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6" name="Google Shape;216;p38"/>
          <p:cNvSpPr/>
          <p:nvPr>
            <p:ph idx="15" type="pic"/>
          </p:nvPr>
        </p:nvSpPr>
        <p:spPr>
          <a:xfrm>
            <a:off x="5120475" y="3308611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38"/>
          <p:cNvSpPr txBox="1"/>
          <p:nvPr>
            <p:ph idx="16" type="body"/>
          </p:nvPr>
        </p:nvSpPr>
        <p:spPr>
          <a:xfrm>
            <a:off x="6030925" y="3391311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18" name="Google Shape;218;p38"/>
          <p:cNvSpPr txBox="1"/>
          <p:nvPr>
            <p:ph idx="17" type="subTitle"/>
          </p:nvPr>
        </p:nvSpPr>
        <p:spPr>
          <a:xfrm>
            <a:off x="6031725" y="3193561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V1">
  <p:cSld name="CUSTOM_8">
    <p:bg>
      <p:bgPr>
        <a:solidFill>
          <a:schemeClr val="accent3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640336" y="3853289"/>
            <a:ext cx="53397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9"/>
          <p:cNvSpPr/>
          <p:nvPr>
            <p:ph idx="2" type="pic"/>
          </p:nvPr>
        </p:nvSpPr>
        <p:spPr>
          <a:xfrm>
            <a:off x="1224650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9"/>
          <p:cNvSpPr/>
          <p:nvPr>
            <p:ph idx="3" type="pic"/>
          </p:nvPr>
        </p:nvSpPr>
        <p:spPr>
          <a:xfrm>
            <a:off x="3105050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9"/>
          <p:cNvSpPr/>
          <p:nvPr>
            <p:ph idx="4" type="pic"/>
          </p:nvPr>
        </p:nvSpPr>
        <p:spPr>
          <a:xfrm>
            <a:off x="4998488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9"/>
          <p:cNvSpPr/>
          <p:nvPr>
            <p:ph idx="5" type="pic"/>
          </p:nvPr>
        </p:nvSpPr>
        <p:spPr>
          <a:xfrm>
            <a:off x="6891938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700775" y="4573925"/>
            <a:ext cx="53064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V2">
  <p:cSld name="CUSTOM_9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640336" y="3853289"/>
            <a:ext cx="53397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700775" y="4573925"/>
            <a:ext cx="53064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rterly Calendar">
  <p:cSld name="CUSTOM_10"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/>
          <p:nvPr/>
        </p:nvSpPr>
        <p:spPr>
          <a:xfrm>
            <a:off x="4700100" y="0"/>
            <a:ext cx="4443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2" type="subTitle"/>
          </p:nvPr>
        </p:nvSpPr>
        <p:spPr>
          <a:xfrm>
            <a:off x="689050" y="531800"/>
            <a:ext cx="1507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3" name="Google Shape;233;p41"/>
          <p:cNvSpPr/>
          <p:nvPr>
            <p:ph idx="3" type="pic"/>
          </p:nvPr>
        </p:nvSpPr>
        <p:spPr>
          <a:xfrm>
            <a:off x="5299922" y="644675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41"/>
          <p:cNvSpPr/>
          <p:nvPr>
            <p:ph idx="4" type="pic"/>
          </p:nvPr>
        </p:nvSpPr>
        <p:spPr>
          <a:xfrm>
            <a:off x="5299922" y="1678237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41"/>
          <p:cNvSpPr txBox="1"/>
          <p:nvPr>
            <p:ph idx="5" type="body"/>
          </p:nvPr>
        </p:nvSpPr>
        <p:spPr>
          <a:xfrm>
            <a:off x="5529550" y="557100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36" name="Google Shape;236;p41"/>
          <p:cNvSpPr txBox="1"/>
          <p:nvPr>
            <p:ph idx="6" type="body"/>
          </p:nvPr>
        </p:nvSpPr>
        <p:spPr>
          <a:xfrm>
            <a:off x="5529554" y="678452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7" type="body"/>
          </p:nvPr>
        </p:nvSpPr>
        <p:spPr>
          <a:xfrm>
            <a:off x="5529550" y="1636031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8" type="body"/>
          </p:nvPr>
        </p:nvSpPr>
        <p:spPr>
          <a:xfrm>
            <a:off x="5529554" y="1757384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9" name="Google Shape;239;p41"/>
          <p:cNvSpPr/>
          <p:nvPr>
            <p:ph idx="9" type="pic"/>
          </p:nvPr>
        </p:nvSpPr>
        <p:spPr>
          <a:xfrm>
            <a:off x="5299922" y="2765266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41"/>
          <p:cNvSpPr txBox="1"/>
          <p:nvPr>
            <p:ph idx="13" type="body"/>
          </p:nvPr>
        </p:nvSpPr>
        <p:spPr>
          <a:xfrm>
            <a:off x="5529550" y="2723054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1" name="Google Shape;241;p41"/>
          <p:cNvSpPr txBox="1"/>
          <p:nvPr>
            <p:ph idx="14" type="body"/>
          </p:nvPr>
        </p:nvSpPr>
        <p:spPr>
          <a:xfrm>
            <a:off x="5529554" y="2844406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42" name="Google Shape;242;p41"/>
          <p:cNvSpPr/>
          <p:nvPr>
            <p:ph idx="15" type="pic"/>
          </p:nvPr>
        </p:nvSpPr>
        <p:spPr>
          <a:xfrm>
            <a:off x="5299922" y="3852616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41"/>
          <p:cNvSpPr txBox="1"/>
          <p:nvPr>
            <p:ph idx="16" type="body"/>
          </p:nvPr>
        </p:nvSpPr>
        <p:spPr>
          <a:xfrm>
            <a:off x="5529550" y="3810398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4" name="Google Shape;244;p41"/>
          <p:cNvSpPr txBox="1"/>
          <p:nvPr>
            <p:ph idx="17" type="body"/>
          </p:nvPr>
        </p:nvSpPr>
        <p:spPr>
          <a:xfrm>
            <a:off x="5529554" y="3931751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">
  <p:cSld name="CUSTOM_11">
    <p:bg>
      <p:bgPr>
        <a:solidFill>
          <a:schemeClr val="accent3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661574" y="424278"/>
            <a:ext cx="51513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2"/>
          <p:cNvSpPr txBox="1"/>
          <p:nvPr>
            <p:ph idx="2" type="body"/>
          </p:nvPr>
        </p:nvSpPr>
        <p:spPr>
          <a:xfrm>
            <a:off x="687900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9" name="Google Shape;249;p42"/>
          <p:cNvSpPr txBox="1"/>
          <p:nvPr>
            <p:ph idx="3" type="body"/>
          </p:nvPr>
        </p:nvSpPr>
        <p:spPr>
          <a:xfrm>
            <a:off x="2262132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0" name="Google Shape;250;p42"/>
          <p:cNvSpPr txBox="1"/>
          <p:nvPr>
            <p:ph idx="4" type="body"/>
          </p:nvPr>
        </p:nvSpPr>
        <p:spPr>
          <a:xfrm>
            <a:off x="3827041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1" name="Google Shape;251;p42"/>
          <p:cNvSpPr txBox="1"/>
          <p:nvPr>
            <p:ph idx="5" type="body"/>
          </p:nvPr>
        </p:nvSpPr>
        <p:spPr>
          <a:xfrm>
            <a:off x="5397375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2" name="Google Shape;252;p42"/>
          <p:cNvSpPr txBox="1"/>
          <p:nvPr>
            <p:ph idx="6" type="body"/>
          </p:nvPr>
        </p:nvSpPr>
        <p:spPr>
          <a:xfrm>
            <a:off x="6956568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3" name="Google Shape;253;p42"/>
          <p:cNvSpPr/>
          <p:nvPr>
            <p:ph idx="7" type="pic"/>
          </p:nvPr>
        </p:nvSpPr>
        <p:spPr>
          <a:xfrm>
            <a:off x="72795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42"/>
          <p:cNvSpPr/>
          <p:nvPr>
            <p:ph idx="8" type="pic"/>
          </p:nvPr>
        </p:nvSpPr>
        <p:spPr>
          <a:xfrm>
            <a:off x="72795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42"/>
          <p:cNvSpPr/>
          <p:nvPr>
            <p:ph idx="9" type="pic"/>
          </p:nvPr>
        </p:nvSpPr>
        <p:spPr>
          <a:xfrm>
            <a:off x="72795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42"/>
          <p:cNvSpPr/>
          <p:nvPr>
            <p:ph idx="13" type="pic"/>
          </p:nvPr>
        </p:nvSpPr>
        <p:spPr>
          <a:xfrm>
            <a:off x="72795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2"/>
          <p:cNvSpPr/>
          <p:nvPr>
            <p:ph idx="14" type="pic"/>
          </p:nvPr>
        </p:nvSpPr>
        <p:spPr>
          <a:xfrm>
            <a:off x="2296475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42"/>
          <p:cNvSpPr/>
          <p:nvPr>
            <p:ph idx="15" type="pic"/>
          </p:nvPr>
        </p:nvSpPr>
        <p:spPr>
          <a:xfrm>
            <a:off x="386500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2"/>
          <p:cNvSpPr/>
          <p:nvPr>
            <p:ph idx="16" type="pic"/>
          </p:nvPr>
        </p:nvSpPr>
        <p:spPr>
          <a:xfrm>
            <a:off x="5433525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42"/>
          <p:cNvSpPr/>
          <p:nvPr>
            <p:ph idx="17" type="pic"/>
          </p:nvPr>
        </p:nvSpPr>
        <p:spPr>
          <a:xfrm>
            <a:off x="700205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42"/>
          <p:cNvSpPr/>
          <p:nvPr>
            <p:ph idx="18" type="pic"/>
          </p:nvPr>
        </p:nvSpPr>
        <p:spPr>
          <a:xfrm>
            <a:off x="2296475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2"/>
          <p:cNvSpPr/>
          <p:nvPr>
            <p:ph idx="19" type="pic"/>
          </p:nvPr>
        </p:nvSpPr>
        <p:spPr>
          <a:xfrm>
            <a:off x="2296475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2"/>
          <p:cNvSpPr/>
          <p:nvPr>
            <p:ph idx="20" type="pic"/>
          </p:nvPr>
        </p:nvSpPr>
        <p:spPr>
          <a:xfrm>
            <a:off x="2296475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2"/>
          <p:cNvSpPr/>
          <p:nvPr>
            <p:ph idx="21" type="pic"/>
          </p:nvPr>
        </p:nvSpPr>
        <p:spPr>
          <a:xfrm>
            <a:off x="386500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42"/>
          <p:cNvSpPr/>
          <p:nvPr>
            <p:ph idx="22" type="pic"/>
          </p:nvPr>
        </p:nvSpPr>
        <p:spPr>
          <a:xfrm>
            <a:off x="386500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42"/>
          <p:cNvSpPr/>
          <p:nvPr>
            <p:ph idx="23" type="pic"/>
          </p:nvPr>
        </p:nvSpPr>
        <p:spPr>
          <a:xfrm>
            <a:off x="386500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42"/>
          <p:cNvSpPr/>
          <p:nvPr>
            <p:ph idx="24" type="pic"/>
          </p:nvPr>
        </p:nvSpPr>
        <p:spPr>
          <a:xfrm>
            <a:off x="5433525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42"/>
          <p:cNvSpPr/>
          <p:nvPr>
            <p:ph idx="25" type="pic"/>
          </p:nvPr>
        </p:nvSpPr>
        <p:spPr>
          <a:xfrm>
            <a:off x="5433525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42"/>
          <p:cNvSpPr/>
          <p:nvPr>
            <p:ph idx="26" type="pic"/>
          </p:nvPr>
        </p:nvSpPr>
        <p:spPr>
          <a:xfrm>
            <a:off x="5433525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42"/>
          <p:cNvSpPr/>
          <p:nvPr>
            <p:ph idx="27" type="pic"/>
          </p:nvPr>
        </p:nvSpPr>
        <p:spPr>
          <a:xfrm>
            <a:off x="700205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42"/>
          <p:cNvSpPr/>
          <p:nvPr>
            <p:ph idx="28" type="pic"/>
          </p:nvPr>
        </p:nvSpPr>
        <p:spPr>
          <a:xfrm>
            <a:off x="700205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2"/>
          <p:cNvSpPr/>
          <p:nvPr>
            <p:ph idx="29" type="pic"/>
          </p:nvPr>
        </p:nvSpPr>
        <p:spPr>
          <a:xfrm>
            <a:off x="700205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Load Time Optimization">
  <p:cSld name="CUSTOM_13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/>
          <p:nvPr>
            <p:ph idx="2" type="pic"/>
          </p:nvPr>
        </p:nvSpPr>
        <p:spPr>
          <a:xfrm>
            <a:off x="79105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43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76" name="Google Shape;276;p43"/>
          <p:cNvSpPr txBox="1"/>
          <p:nvPr>
            <p:ph type="title"/>
          </p:nvPr>
        </p:nvSpPr>
        <p:spPr>
          <a:xfrm>
            <a:off x="661576" y="424275"/>
            <a:ext cx="78909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3"/>
          <p:cNvSpPr txBox="1"/>
          <p:nvPr>
            <p:ph idx="3" type="body"/>
          </p:nvPr>
        </p:nvSpPr>
        <p:spPr>
          <a:xfrm>
            <a:off x="1890825" y="3120325"/>
            <a:ext cx="11862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78" name="Google Shape;278;p43"/>
          <p:cNvSpPr txBox="1"/>
          <p:nvPr>
            <p:ph idx="4" type="body"/>
          </p:nvPr>
        </p:nvSpPr>
        <p:spPr>
          <a:xfrm>
            <a:off x="1890825" y="3446750"/>
            <a:ext cx="11862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79" name="Google Shape;279;p43"/>
          <p:cNvSpPr/>
          <p:nvPr>
            <p:ph idx="5" type="pic"/>
          </p:nvPr>
        </p:nvSpPr>
        <p:spPr>
          <a:xfrm>
            <a:off x="18908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3"/>
          <p:cNvSpPr txBox="1"/>
          <p:nvPr>
            <p:ph idx="6" type="subTitle"/>
          </p:nvPr>
        </p:nvSpPr>
        <p:spPr>
          <a:xfrm>
            <a:off x="5908675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1" name="Google Shape;281;p43"/>
          <p:cNvSpPr txBox="1"/>
          <p:nvPr>
            <p:ph idx="7" type="body"/>
          </p:nvPr>
        </p:nvSpPr>
        <p:spPr>
          <a:xfrm>
            <a:off x="5901025" y="2091050"/>
            <a:ext cx="2762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8" type="body"/>
          </p:nvPr>
        </p:nvSpPr>
        <p:spPr>
          <a:xfrm>
            <a:off x="5908675" y="3140275"/>
            <a:ext cx="27123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Collaboration">
  <p:cSld name="CUSTOM_13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/>
          <p:nvPr>
            <p:ph idx="2" type="pic"/>
          </p:nvPr>
        </p:nvSpPr>
        <p:spPr>
          <a:xfrm>
            <a:off x="287610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44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6" name="Google Shape;286;p44"/>
          <p:cNvSpPr txBox="1"/>
          <p:nvPr>
            <p:ph type="title"/>
          </p:nvPr>
        </p:nvSpPr>
        <p:spPr>
          <a:xfrm>
            <a:off x="661575" y="424275"/>
            <a:ext cx="77406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4"/>
          <p:cNvSpPr/>
          <p:nvPr>
            <p:ph idx="3" type="pic"/>
          </p:nvPr>
        </p:nvSpPr>
        <p:spPr>
          <a:xfrm>
            <a:off x="18908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44"/>
          <p:cNvSpPr txBox="1"/>
          <p:nvPr>
            <p:ph idx="4" type="subTitle"/>
          </p:nvPr>
        </p:nvSpPr>
        <p:spPr>
          <a:xfrm>
            <a:off x="5908675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9" name="Google Shape;289;p44"/>
          <p:cNvSpPr txBox="1"/>
          <p:nvPr>
            <p:ph idx="5" type="body"/>
          </p:nvPr>
        </p:nvSpPr>
        <p:spPr>
          <a:xfrm>
            <a:off x="5901025" y="2091050"/>
            <a:ext cx="245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90" name="Google Shape;290;p44"/>
          <p:cNvSpPr txBox="1"/>
          <p:nvPr>
            <p:ph idx="6" type="body"/>
          </p:nvPr>
        </p:nvSpPr>
        <p:spPr>
          <a:xfrm>
            <a:off x="5908675" y="3140275"/>
            <a:ext cx="24507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HitGub Integration">
  <p:cSld name="CUSTOM_13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/>
          <p:nvPr>
            <p:ph idx="2" type="pic"/>
          </p:nvPr>
        </p:nvSpPr>
        <p:spPr>
          <a:xfrm>
            <a:off x="4960075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45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4" name="Google Shape;294;p45"/>
          <p:cNvSpPr/>
          <p:nvPr>
            <p:ph idx="3" type="pic"/>
          </p:nvPr>
        </p:nvSpPr>
        <p:spPr>
          <a:xfrm>
            <a:off x="60683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45"/>
          <p:cNvSpPr txBox="1"/>
          <p:nvPr>
            <p:ph idx="4" type="subTitle"/>
          </p:nvPr>
        </p:nvSpPr>
        <p:spPr>
          <a:xfrm>
            <a:off x="684150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6" name="Google Shape;296;p45"/>
          <p:cNvSpPr txBox="1"/>
          <p:nvPr>
            <p:ph idx="5" type="body"/>
          </p:nvPr>
        </p:nvSpPr>
        <p:spPr>
          <a:xfrm>
            <a:off x="676500" y="2091050"/>
            <a:ext cx="274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97" name="Google Shape;297;p45"/>
          <p:cNvSpPr txBox="1"/>
          <p:nvPr>
            <p:ph idx="6" type="body"/>
          </p:nvPr>
        </p:nvSpPr>
        <p:spPr>
          <a:xfrm>
            <a:off x="684150" y="3140275"/>
            <a:ext cx="24507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type="title"/>
          </p:nvPr>
        </p:nvSpPr>
        <p:spPr>
          <a:xfrm>
            <a:off x="661575" y="424275"/>
            <a:ext cx="77406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Event Tracking">
  <p:cSld name="CUSTOM_13_1_1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/>
          <p:nvPr>
            <p:ph idx="2" type="pic"/>
          </p:nvPr>
        </p:nvSpPr>
        <p:spPr>
          <a:xfrm>
            <a:off x="705375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46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02" name="Google Shape;302;p46"/>
          <p:cNvSpPr txBox="1"/>
          <p:nvPr>
            <p:ph type="title"/>
          </p:nvPr>
        </p:nvSpPr>
        <p:spPr>
          <a:xfrm>
            <a:off x="661576" y="424275"/>
            <a:ext cx="7855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6"/>
          <p:cNvSpPr/>
          <p:nvPr>
            <p:ph idx="3" type="pic"/>
          </p:nvPr>
        </p:nvSpPr>
        <p:spPr>
          <a:xfrm>
            <a:off x="60683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p46"/>
          <p:cNvSpPr txBox="1"/>
          <p:nvPr>
            <p:ph idx="4" type="subTitle"/>
          </p:nvPr>
        </p:nvSpPr>
        <p:spPr>
          <a:xfrm>
            <a:off x="684150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05" name="Google Shape;305;p46"/>
          <p:cNvSpPr txBox="1"/>
          <p:nvPr>
            <p:ph idx="5" type="body"/>
          </p:nvPr>
        </p:nvSpPr>
        <p:spPr>
          <a:xfrm>
            <a:off x="676500" y="2091050"/>
            <a:ext cx="267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06" name="Google Shape;306;p46"/>
          <p:cNvSpPr txBox="1"/>
          <p:nvPr>
            <p:ph idx="6" type="body"/>
          </p:nvPr>
        </p:nvSpPr>
        <p:spPr>
          <a:xfrm>
            <a:off x="684150" y="3140275"/>
            <a:ext cx="24507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 - Risks">
  <p:cSld name="CUSTOM_14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/>
          <p:nvPr>
            <p:ph idx="2" type="pic"/>
          </p:nvPr>
        </p:nvSpPr>
        <p:spPr>
          <a:xfrm>
            <a:off x="5215175" y="0"/>
            <a:ext cx="3928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47"/>
          <p:cNvSpPr txBox="1"/>
          <p:nvPr>
            <p:ph idx="1" type="body"/>
          </p:nvPr>
        </p:nvSpPr>
        <p:spPr>
          <a:xfrm>
            <a:off x="687900" y="292725"/>
            <a:ext cx="37554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10" name="Google Shape;310;p47"/>
          <p:cNvSpPr txBox="1"/>
          <p:nvPr>
            <p:ph idx="3" type="subTitle"/>
          </p:nvPr>
        </p:nvSpPr>
        <p:spPr>
          <a:xfrm>
            <a:off x="689235" y="531804"/>
            <a:ext cx="3754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1" name="Google Shape;311;p47"/>
          <p:cNvSpPr txBox="1"/>
          <p:nvPr>
            <p:ph idx="4" type="body"/>
          </p:nvPr>
        </p:nvSpPr>
        <p:spPr>
          <a:xfrm>
            <a:off x="688425" y="941550"/>
            <a:ext cx="37554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5" type="body"/>
          </p:nvPr>
        </p:nvSpPr>
        <p:spPr>
          <a:xfrm>
            <a:off x="1129400" y="2768850"/>
            <a:ext cx="33144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16">
    <p:bg>
      <p:bgPr>
        <a:solidFill>
          <a:schemeClr val="accent3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15" name="Google Shape;315;p48"/>
          <p:cNvSpPr txBox="1"/>
          <p:nvPr>
            <p:ph type="title"/>
          </p:nvPr>
        </p:nvSpPr>
        <p:spPr>
          <a:xfrm>
            <a:off x="646035" y="424278"/>
            <a:ext cx="51513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2" type="body"/>
          </p:nvPr>
        </p:nvSpPr>
        <p:spPr>
          <a:xfrm>
            <a:off x="688425" y="1433475"/>
            <a:ext cx="28674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17" name="Google Shape;317;p48"/>
          <p:cNvSpPr txBox="1"/>
          <p:nvPr>
            <p:ph idx="3" type="body"/>
          </p:nvPr>
        </p:nvSpPr>
        <p:spPr>
          <a:xfrm>
            <a:off x="4724950" y="3620575"/>
            <a:ext cx="3885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18" name="Google Shape;318;p48"/>
          <p:cNvSpPr txBox="1"/>
          <p:nvPr>
            <p:ph idx="4" type="body"/>
          </p:nvPr>
        </p:nvSpPr>
        <p:spPr>
          <a:xfrm>
            <a:off x="4724950" y="2596937"/>
            <a:ext cx="3885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19" name="Google Shape;319;p48"/>
          <p:cNvSpPr txBox="1"/>
          <p:nvPr>
            <p:ph idx="5" type="body"/>
          </p:nvPr>
        </p:nvSpPr>
        <p:spPr>
          <a:xfrm>
            <a:off x="4724950" y="1567600"/>
            <a:ext cx="3885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USTOM_17">
    <p:bg>
      <p:bgPr>
        <a:solidFill>
          <a:schemeClr val="accent3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/>
          <p:nvPr>
            <p:ph type="title"/>
          </p:nvPr>
        </p:nvSpPr>
        <p:spPr>
          <a:xfrm>
            <a:off x="667650" y="230375"/>
            <a:ext cx="7692300" cy="25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49"/>
          <p:cNvSpPr txBox="1"/>
          <p:nvPr>
            <p:ph idx="2" type="title"/>
          </p:nvPr>
        </p:nvSpPr>
        <p:spPr>
          <a:xfrm>
            <a:off x="667650" y="3872300"/>
            <a:ext cx="76923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9">
    <p:bg>
      <p:bgPr>
        <a:solidFill>
          <a:schemeClr val="accent3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/>
          <p:nvPr>
            <p:ph idx="2" type="pic"/>
          </p:nvPr>
        </p:nvSpPr>
        <p:spPr>
          <a:xfrm>
            <a:off x="8710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25" name="Google Shape;325;p50"/>
          <p:cNvSpPr/>
          <p:nvPr>
            <p:ph idx="3" type="pic"/>
          </p:nvPr>
        </p:nvSpPr>
        <p:spPr>
          <a:xfrm>
            <a:off x="36286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26" name="Google Shape;326;p50"/>
          <p:cNvSpPr/>
          <p:nvPr>
            <p:ph idx="4" type="pic"/>
          </p:nvPr>
        </p:nvSpPr>
        <p:spPr>
          <a:xfrm>
            <a:off x="63862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2">
  <p:cSld name="CUSTOM_19_2">
    <p:bg>
      <p:bgPr>
        <a:solidFill>
          <a:schemeClr val="l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/>
          <p:nvPr>
            <p:ph idx="2" type="pic"/>
          </p:nvPr>
        </p:nvSpPr>
        <p:spPr>
          <a:xfrm>
            <a:off x="8710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29" name="Google Shape;329;p51"/>
          <p:cNvSpPr/>
          <p:nvPr>
            <p:ph idx="3" type="pic"/>
          </p:nvPr>
        </p:nvSpPr>
        <p:spPr>
          <a:xfrm>
            <a:off x="36286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30" name="Google Shape;330;p51"/>
          <p:cNvSpPr/>
          <p:nvPr>
            <p:ph idx="4" type="pic"/>
          </p:nvPr>
        </p:nvSpPr>
        <p:spPr>
          <a:xfrm>
            <a:off x="63862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9_1">
    <p:bg>
      <p:bgPr>
        <a:solidFill>
          <a:schemeClr val="accent4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/>
          <p:nvPr/>
        </p:nvSpPr>
        <p:spPr>
          <a:xfrm rot="-5400000">
            <a:off x="3536425" y="-458475"/>
            <a:ext cx="5185800" cy="6064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2"/>
          <p:cNvSpPr/>
          <p:nvPr/>
        </p:nvSpPr>
        <p:spPr>
          <a:xfrm rot="-5400000">
            <a:off x="-1042850" y="1013775"/>
            <a:ext cx="51783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>
            <p:ph idx="2" type="pic"/>
          </p:nvPr>
        </p:nvSpPr>
        <p:spPr>
          <a:xfrm>
            <a:off x="777750" y="938695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335" name="Google Shape;335;p52"/>
          <p:cNvSpPr/>
          <p:nvPr>
            <p:ph idx="3" type="pic"/>
          </p:nvPr>
        </p:nvSpPr>
        <p:spPr>
          <a:xfrm>
            <a:off x="4115400" y="921995"/>
            <a:ext cx="4127700" cy="233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0">
    <p:bg>
      <p:bgPr>
        <a:solidFill>
          <a:schemeClr val="lt2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/>
          <p:nvPr>
            <p:ph idx="2" type="pic"/>
          </p:nvPr>
        </p:nvSpPr>
        <p:spPr>
          <a:xfrm>
            <a:off x="936975" y="869000"/>
            <a:ext cx="1607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338" name="Google Shape;338;p53"/>
          <p:cNvSpPr/>
          <p:nvPr>
            <p:ph idx="3" type="pic"/>
          </p:nvPr>
        </p:nvSpPr>
        <p:spPr>
          <a:xfrm>
            <a:off x="3514600" y="869000"/>
            <a:ext cx="4798800" cy="3413100"/>
          </a:xfrm>
          <a:prstGeom prst="roundRect">
            <a:avLst>
              <a:gd fmla="val 463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1"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/>
          <p:nvPr>
            <p:ph idx="2" type="pic"/>
          </p:nvPr>
        </p:nvSpPr>
        <p:spPr>
          <a:xfrm>
            <a:off x="2068775" y="933200"/>
            <a:ext cx="4994100" cy="312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Phone mockup">
  <p:cSld name="CUSTOM_22_1">
    <p:bg>
      <p:bgPr>
        <a:solidFill>
          <a:schemeClr val="accent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/>
          <p:nvPr>
            <p:ph idx="2" type="pic"/>
          </p:nvPr>
        </p:nvSpPr>
        <p:spPr>
          <a:xfrm>
            <a:off x="6682707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43" name="Google Shape;343;p55"/>
          <p:cNvSpPr/>
          <p:nvPr>
            <p:ph idx="3" type="pic"/>
          </p:nvPr>
        </p:nvSpPr>
        <p:spPr>
          <a:xfrm>
            <a:off x="4143672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44" name="Google Shape;344;p55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45" name="Google Shape;345;p55"/>
          <p:cNvSpPr txBox="1"/>
          <p:nvPr>
            <p:ph idx="4" type="body"/>
          </p:nvPr>
        </p:nvSpPr>
        <p:spPr>
          <a:xfrm>
            <a:off x="689250" y="3870075"/>
            <a:ext cx="1968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46" name="Google Shape;346;p55"/>
          <p:cNvSpPr txBox="1"/>
          <p:nvPr>
            <p:ph idx="5" type="subTitle"/>
          </p:nvPr>
        </p:nvSpPr>
        <p:spPr>
          <a:xfrm>
            <a:off x="689050" y="531800"/>
            <a:ext cx="1607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s mockup">
  <p:cSld name="CUSTOM_24_1"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687900" y="292725"/>
            <a:ext cx="14715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5484300" y="292725"/>
            <a:ext cx="2997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4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idx="12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3"/>
          <p:cNvSpPr txBox="1"/>
          <p:nvPr>
            <p:ph type="title"/>
          </p:nvPr>
        </p:nvSpPr>
        <p:spPr>
          <a:xfrm>
            <a:off x="163200" y="76200"/>
            <a:ext cx="84579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exend Light"/>
              <a:buNone/>
              <a:defRPr b="0" i="0" sz="4800" u="none" cap="none" strike="noStrike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136825" y="2540475"/>
            <a:ext cx="4209300" cy="21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●"/>
              <a:defRPr b="0" i="0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exend"/>
              <a:buChar char="○"/>
              <a:defRPr b="0" i="0" sz="15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■"/>
              <a:defRPr b="0" i="0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111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b="0" i="0" sz="13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048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"/>
              <a:buChar char="○"/>
              <a:defRPr b="0" i="0" sz="12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984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"/>
              <a:buChar char="■"/>
              <a:defRPr b="0" i="0" sz="11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921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"/>
              <a:buChar char="●"/>
              <a:defRPr b="0" i="0" sz="10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85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"/>
              <a:buChar char="○"/>
              <a:defRPr b="0" i="0" sz="9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 b="0" i="0" sz="9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29">
          <p15:clr>
            <a:srgbClr val="E46962"/>
          </p15:clr>
        </p15:guide>
        <p15:guide id="2" pos="494">
          <p15:clr>
            <a:srgbClr val="E46962"/>
          </p15:clr>
        </p15:guide>
        <p15:guide id="3" pos="823">
          <p15:clr>
            <a:srgbClr val="E46962"/>
          </p15:clr>
        </p15:guide>
        <p15:guide id="4" pos="988">
          <p15:clr>
            <a:srgbClr val="E46962"/>
          </p15:clr>
        </p15:guide>
        <p15:guide id="5" pos="1317">
          <p15:clr>
            <a:srgbClr val="E46962"/>
          </p15:clr>
        </p15:guide>
        <p15:guide id="6" pos="1482">
          <p15:clr>
            <a:srgbClr val="E46962"/>
          </p15:clr>
        </p15:guide>
        <p15:guide id="7" pos="1811">
          <p15:clr>
            <a:srgbClr val="E46962"/>
          </p15:clr>
        </p15:guide>
        <p15:guide id="8" pos="1976">
          <p15:clr>
            <a:srgbClr val="E46962"/>
          </p15:clr>
        </p15:guide>
        <p15:guide id="9" pos="2305">
          <p15:clr>
            <a:srgbClr val="E46962"/>
          </p15:clr>
        </p15:guide>
        <p15:guide id="10" pos="2470">
          <p15:clr>
            <a:srgbClr val="E46962"/>
          </p15:clr>
        </p15:guide>
        <p15:guide id="11" pos="2799">
          <p15:clr>
            <a:srgbClr val="E46962"/>
          </p15:clr>
        </p15:guide>
        <p15:guide id="12" pos="5431">
          <p15:clr>
            <a:srgbClr val="E46962"/>
          </p15:clr>
        </p15:guide>
        <p15:guide id="13" pos="5266">
          <p15:clr>
            <a:srgbClr val="E46962"/>
          </p15:clr>
        </p15:guide>
        <p15:guide id="14" pos="4937">
          <p15:clr>
            <a:srgbClr val="E46962"/>
          </p15:clr>
        </p15:guide>
        <p15:guide id="15" pos="4772">
          <p15:clr>
            <a:srgbClr val="E46962"/>
          </p15:clr>
        </p15:guide>
        <p15:guide id="16" pos="4443">
          <p15:clr>
            <a:srgbClr val="E46962"/>
          </p15:clr>
        </p15:guide>
        <p15:guide id="17" pos="4278">
          <p15:clr>
            <a:srgbClr val="E46962"/>
          </p15:clr>
        </p15:guide>
        <p15:guide id="18" pos="3949">
          <p15:clr>
            <a:srgbClr val="E46962"/>
          </p15:clr>
        </p15:guide>
        <p15:guide id="19" pos="3784">
          <p15:clr>
            <a:srgbClr val="E46962"/>
          </p15:clr>
        </p15:guide>
        <p15:guide id="20" pos="3455">
          <p15:clr>
            <a:srgbClr val="E46962"/>
          </p15:clr>
        </p15:guide>
        <p15:guide id="21" pos="3290">
          <p15:clr>
            <a:srgbClr val="E46962"/>
          </p15:clr>
        </p15:guide>
        <p15:guide id="22" pos="29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hyperlink" Target="https://pcna.net/news/unraveling-the-hidden-triggers-of-cardiovascular-risk-in-older-adults/" TargetMode="External"/><Relationship Id="rId5" Type="http://schemas.openxmlformats.org/officeDocument/2006/relationships/hyperlink" Target="https://pmc.ncbi.nlm.nih.gov/articles/PMC6616540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hyperlink" Target="https://publications.aap.org/patiented/article-abstract/doi/10.1542/peo_document239/80162/Preterm-Babies-At-the-Hospital?redirectedFrom=fulltext" TargetMode="External"/><Relationship Id="rId5" Type="http://schemas.openxmlformats.org/officeDocument/2006/relationships/hyperlink" Target="https://pmc.ncbi.nlm.nih.gov/articles/PMC4956505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000"/>
              <a:t>Math Lessons for Students</a:t>
            </a:r>
            <a:endParaRPr sz="5000"/>
          </a:p>
        </p:txBody>
      </p:sp>
      <p:sp>
        <p:nvSpPr>
          <p:cNvPr id="355" name="Google Shape;355;p1"/>
          <p:cNvSpPr txBox="1"/>
          <p:nvPr>
            <p:ph idx="1" type="subTitle"/>
          </p:nvPr>
        </p:nvSpPr>
        <p:spPr>
          <a:xfrm>
            <a:off x="335775" y="1328875"/>
            <a:ext cx="5496300" cy="14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4000"/>
              <a:t>Probability Concepts in Healthcare</a:t>
            </a:r>
            <a:endParaRPr sz="4000"/>
          </a:p>
        </p:txBody>
      </p:sp>
      <p:sp>
        <p:nvSpPr>
          <p:cNvPr id="356" name="Google Shape;356;p1"/>
          <p:cNvSpPr txBox="1"/>
          <p:nvPr>
            <p:ph idx="2" type="body"/>
          </p:nvPr>
        </p:nvSpPr>
        <p:spPr>
          <a:xfrm>
            <a:off x="335775" y="3064850"/>
            <a:ext cx="48774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700"/>
              <a:t>Producer: SIPDC, part of the Illinois Adult Education Professional Development Network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700"/>
              <a:t>Teacher: Christine Noreik</a:t>
            </a:r>
            <a:endParaRPr sz="1700"/>
          </a:p>
        </p:txBody>
      </p:sp>
      <p:pic>
        <p:nvPicPr>
          <p:cNvPr descr="Mathematical equations (Provided by Getty Images)" id="357" name="Google Shape;3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900" y="1497799"/>
            <a:ext cx="3232102" cy="21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title="outlook signatur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7246" y="3763496"/>
            <a:ext cx="2129500" cy="13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g3e35a7b64db_0_16"/>
          <p:cNvGrpSpPr/>
          <p:nvPr/>
        </p:nvGrpSpPr>
        <p:grpSpPr>
          <a:xfrm>
            <a:off x="530202" y="377450"/>
            <a:ext cx="7826374" cy="4388619"/>
            <a:chOff x="795186" y="603932"/>
            <a:chExt cx="6533958" cy="3663900"/>
          </a:xfrm>
        </p:grpSpPr>
        <p:sp>
          <p:nvSpPr>
            <p:cNvPr id="441" name="Google Shape;441;g3e35a7b64db_0_16"/>
            <p:cNvSpPr/>
            <p:nvPr/>
          </p:nvSpPr>
          <p:spPr>
            <a:xfrm>
              <a:off x="795186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442" name="Google Shape;442;g3e35a7b64db_0_16"/>
            <p:cNvSpPr/>
            <p:nvPr/>
          </p:nvSpPr>
          <p:spPr>
            <a:xfrm>
              <a:off x="2831544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443" name="Google Shape;443;g3e35a7b64db_0_16"/>
          <p:cNvSpPr txBox="1"/>
          <p:nvPr/>
        </p:nvSpPr>
        <p:spPr>
          <a:xfrm>
            <a:off x="1187775" y="1905950"/>
            <a:ext cx="1687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with blue eyes 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4" name="Google Shape;444;g3e35a7b64db_0_16"/>
          <p:cNvSpPr txBox="1"/>
          <p:nvPr/>
        </p:nvSpPr>
        <p:spPr>
          <a:xfrm>
            <a:off x="6341300" y="1972850"/>
            <a:ext cx="188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premature</a:t>
            </a:r>
            <a:endParaRPr sz="1600"/>
          </a:p>
        </p:txBody>
      </p:sp>
      <p:sp>
        <p:nvSpPr>
          <p:cNvPr id="445" name="Google Shape;445;g3e35a7b64db_0_16"/>
          <p:cNvSpPr txBox="1"/>
          <p:nvPr/>
        </p:nvSpPr>
        <p:spPr>
          <a:xfrm>
            <a:off x="3455325" y="1653575"/>
            <a:ext cx="1881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with blue eyes and premature</a:t>
            </a:r>
            <a:endParaRPr sz="1600"/>
          </a:p>
        </p:txBody>
      </p:sp>
      <p:sp>
        <p:nvSpPr>
          <p:cNvPr id="446" name="Google Shape;446;g3e35a7b64db_0_16"/>
          <p:cNvSpPr txBox="1"/>
          <p:nvPr/>
        </p:nvSpPr>
        <p:spPr>
          <a:xfrm>
            <a:off x="1573425" y="2934800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20.8%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7" name="Google Shape;447;g3e35a7b64db_0_16"/>
          <p:cNvSpPr txBox="1"/>
          <p:nvPr/>
        </p:nvSpPr>
        <p:spPr>
          <a:xfrm>
            <a:off x="6595325" y="2904375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10.5%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8" name="Google Shape;448;g3e35a7b64db_0_16"/>
          <p:cNvSpPr txBox="1"/>
          <p:nvPr/>
        </p:nvSpPr>
        <p:spPr>
          <a:xfrm>
            <a:off x="3858925" y="2934800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?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e35a7b64db_0_10"/>
          <p:cNvSpPr txBox="1"/>
          <p:nvPr/>
        </p:nvSpPr>
        <p:spPr>
          <a:xfrm>
            <a:off x="855650" y="573100"/>
            <a:ext cx="70533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b="1"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(blue eyes and premature)= </a:t>
            </a:r>
            <a:r>
              <a:rPr b="1" i="1"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b="1"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(blue eyes) x </a:t>
            </a:r>
            <a:r>
              <a:rPr b="1" i="1"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b="1" lang="en"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(premature)</a:t>
            </a:r>
            <a:endParaRPr b="1" sz="24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20.8% x 10.5% = </a:t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4" name="Google Shape;454;g3e35a7b64db_0_10"/>
          <p:cNvSpPr txBox="1"/>
          <p:nvPr/>
        </p:nvSpPr>
        <p:spPr>
          <a:xfrm>
            <a:off x="3294800" y="2309550"/>
            <a:ext cx="2811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218.4 % ???</a:t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5" name="Google Shape;455;g3e35a7b64db_0_10"/>
          <p:cNvSpPr/>
          <p:nvPr/>
        </p:nvSpPr>
        <p:spPr>
          <a:xfrm>
            <a:off x="3575" y="1976713"/>
            <a:ext cx="3983400" cy="10830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" name="Google Shape;456;g3e35a7b64db_0_10"/>
          <p:cNvSpPr txBox="1"/>
          <p:nvPr/>
        </p:nvSpPr>
        <p:spPr>
          <a:xfrm>
            <a:off x="460025" y="3192150"/>
            <a:ext cx="30705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Percent- out of 100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7" name="Google Shape;457;g3e35a7b64db_0_10"/>
          <p:cNvSpPr txBox="1"/>
          <p:nvPr/>
        </p:nvSpPr>
        <p:spPr>
          <a:xfrm>
            <a:off x="3432063" y="3357750"/>
            <a:ext cx="981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20.8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8" name="Google Shape;458;g3e35a7b64db_0_10"/>
          <p:cNvSpPr/>
          <p:nvPr/>
        </p:nvSpPr>
        <p:spPr>
          <a:xfrm rot="-8526524">
            <a:off x="3399668" y="3665320"/>
            <a:ext cx="370259" cy="388809"/>
          </a:xfrm>
          <a:prstGeom prst="bentArrow">
            <a:avLst>
              <a:gd fmla="val 21095" name="adj1"/>
              <a:gd fmla="val 25000" name="adj2"/>
              <a:gd fmla="val 25000" name="adj3"/>
              <a:gd fmla="val 43750" name="adj4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9" name="Google Shape;459;g3e35a7b64db_0_10"/>
          <p:cNvSpPr txBox="1"/>
          <p:nvPr/>
        </p:nvSpPr>
        <p:spPr>
          <a:xfrm>
            <a:off x="4413363" y="3357750"/>
            <a:ext cx="1488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0.208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0" name="Google Shape;460;g3e35a7b64db_0_10"/>
          <p:cNvSpPr txBox="1"/>
          <p:nvPr/>
        </p:nvSpPr>
        <p:spPr>
          <a:xfrm>
            <a:off x="3476513" y="4119025"/>
            <a:ext cx="981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.5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1" name="Google Shape;461;g3e35a7b64db_0_10"/>
          <p:cNvSpPr/>
          <p:nvPr/>
        </p:nvSpPr>
        <p:spPr>
          <a:xfrm rot="-8526524">
            <a:off x="3468143" y="4423345"/>
            <a:ext cx="370259" cy="388809"/>
          </a:xfrm>
          <a:prstGeom prst="bentArrow">
            <a:avLst>
              <a:gd fmla="val 21095" name="adj1"/>
              <a:gd fmla="val 25000" name="adj2"/>
              <a:gd fmla="val 25000" name="adj3"/>
              <a:gd fmla="val 43750" name="adj4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" name="Google Shape;462;g3e35a7b64db_0_10"/>
          <p:cNvSpPr txBox="1"/>
          <p:nvPr/>
        </p:nvSpPr>
        <p:spPr>
          <a:xfrm>
            <a:off x="4457813" y="4085125"/>
            <a:ext cx="1488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0.105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3" name="Google Shape;463;g3e35a7b64db_0_10"/>
          <p:cNvSpPr txBox="1"/>
          <p:nvPr/>
        </p:nvSpPr>
        <p:spPr>
          <a:xfrm>
            <a:off x="5428425" y="2238975"/>
            <a:ext cx="3659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0.208 x 0.105 = 0.02184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4" name="Google Shape;464;g3e35a7b64db_0_10"/>
          <p:cNvSpPr txBox="1"/>
          <p:nvPr/>
        </p:nvSpPr>
        <p:spPr>
          <a:xfrm>
            <a:off x="5565125" y="3162050"/>
            <a:ext cx="29763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0.02184 x 100= 2.284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5" name="Google Shape;465;g3e35a7b64db_0_10"/>
          <p:cNvSpPr/>
          <p:nvPr/>
        </p:nvSpPr>
        <p:spPr>
          <a:xfrm rot="1484761">
            <a:off x="7783061" y="2631565"/>
            <a:ext cx="329673" cy="199870"/>
          </a:xfrm>
          <a:prstGeom prst="bentUpArrow">
            <a:avLst>
              <a:gd fmla="val 35811" name="adj1"/>
              <a:gd fmla="val 25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6" name="Google Shape;466;g3e35a7b64db_0_10"/>
          <p:cNvSpPr txBox="1"/>
          <p:nvPr/>
        </p:nvSpPr>
        <p:spPr>
          <a:xfrm>
            <a:off x="6248900" y="3959150"/>
            <a:ext cx="20190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2.284 %</a:t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g3e35a7b64db_0_48"/>
          <p:cNvGrpSpPr/>
          <p:nvPr/>
        </p:nvGrpSpPr>
        <p:grpSpPr>
          <a:xfrm>
            <a:off x="530202" y="377450"/>
            <a:ext cx="7826374" cy="4388619"/>
            <a:chOff x="795186" y="603932"/>
            <a:chExt cx="6533958" cy="3663900"/>
          </a:xfrm>
        </p:grpSpPr>
        <p:sp>
          <p:nvSpPr>
            <p:cNvPr id="472" name="Google Shape;472;g3e35a7b64db_0_48"/>
            <p:cNvSpPr/>
            <p:nvPr/>
          </p:nvSpPr>
          <p:spPr>
            <a:xfrm>
              <a:off x="795186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473" name="Google Shape;473;g3e35a7b64db_0_48"/>
            <p:cNvSpPr/>
            <p:nvPr/>
          </p:nvSpPr>
          <p:spPr>
            <a:xfrm>
              <a:off x="2831544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474" name="Google Shape;474;g3e35a7b64db_0_48"/>
          <p:cNvSpPr txBox="1"/>
          <p:nvPr/>
        </p:nvSpPr>
        <p:spPr>
          <a:xfrm>
            <a:off x="1187775" y="1905950"/>
            <a:ext cx="1687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with blue eyes 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5" name="Google Shape;475;g3e35a7b64db_0_48"/>
          <p:cNvSpPr txBox="1"/>
          <p:nvPr/>
        </p:nvSpPr>
        <p:spPr>
          <a:xfrm>
            <a:off x="6341300" y="1972850"/>
            <a:ext cx="18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premature</a:t>
            </a:r>
            <a:endParaRPr/>
          </a:p>
        </p:txBody>
      </p:sp>
      <p:sp>
        <p:nvSpPr>
          <p:cNvPr id="476" name="Google Shape;476;g3e35a7b64db_0_48"/>
          <p:cNvSpPr txBox="1"/>
          <p:nvPr/>
        </p:nvSpPr>
        <p:spPr>
          <a:xfrm>
            <a:off x="3455325" y="1653575"/>
            <a:ext cx="1881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with blue eyes and premature</a:t>
            </a:r>
            <a:endParaRPr/>
          </a:p>
        </p:txBody>
      </p:sp>
      <p:sp>
        <p:nvSpPr>
          <p:cNvPr id="477" name="Google Shape;477;g3e35a7b64db_0_48"/>
          <p:cNvSpPr txBox="1"/>
          <p:nvPr/>
        </p:nvSpPr>
        <p:spPr>
          <a:xfrm>
            <a:off x="1580300" y="2828425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20.8%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8" name="Google Shape;478;g3e35a7b64db_0_48"/>
          <p:cNvSpPr txBox="1"/>
          <p:nvPr/>
        </p:nvSpPr>
        <p:spPr>
          <a:xfrm>
            <a:off x="6595325" y="2828425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10.5%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9" name="Google Shape;479;g3e35a7b64db_0_48"/>
          <p:cNvSpPr txBox="1"/>
          <p:nvPr/>
        </p:nvSpPr>
        <p:spPr>
          <a:xfrm>
            <a:off x="3858925" y="2870100"/>
            <a:ext cx="11325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</a:t>
            </a:r>
            <a:r>
              <a:rPr lang="en" sz="1900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2.284%</a:t>
            </a:r>
            <a:endParaRPr sz="1900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e35a7b64db_0_61"/>
          <p:cNvSpPr txBox="1"/>
          <p:nvPr>
            <p:ph type="title"/>
          </p:nvPr>
        </p:nvSpPr>
        <p:spPr>
          <a:xfrm>
            <a:off x="104400" y="150125"/>
            <a:ext cx="78834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Geriatrics</a:t>
            </a:r>
            <a:endParaRPr sz="6000"/>
          </a:p>
        </p:txBody>
      </p:sp>
      <p:pic>
        <p:nvPicPr>
          <p:cNvPr descr="doctor with older man (Provided by Getty Images)" id="485" name="Google Shape;485;g3e35a7b64db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00" y="1659525"/>
            <a:ext cx="3855898" cy="2571843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3e35a7b64db_0_61"/>
          <p:cNvSpPr txBox="1"/>
          <p:nvPr/>
        </p:nvSpPr>
        <p:spPr>
          <a:xfrm>
            <a:off x="4572000" y="768425"/>
            <a:ext cx="42261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exend"/>
              <a:buChar char="●"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About 75% of US adults ages 65-80 have some type of heart disease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exend"/>
              <a:buChar char="●"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About 25% of US adults ages 65-80 have diabetes. 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7" name="Google Shape;487;g3e35a7b64db_0_61"/>
          <p:cNvSpPr txBox="1"/>
          <p:nvPr/>
        </p:nvSpPr>
        <p:spPr>
          <a:xfrm>
            <a:off x="4782600" y="3029825"/>
            <a:ext cx="4361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What is the probability of a U.S. adult ages 65-80 having </a:t>
            </a:r>
            <a:r>
              <a:rPr b="1"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BOTH 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heart disease and diabetes?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8" name="Google Shape;488;g3e35a7b64db_0_61"/>
          <p:cNvSpPr txBox="1"/>
          <p:nvPr/>
        </p:nvSpPr>
        <p:spPr>
          <a:xfrm>
            <a:off x="225575" y="45909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https://pcna.net/news/unraveling-the-hidden-triggers-of-cardiovascular-risk-in-older-adults/</a:t>
            </a:r>
            <a:endParaRPr/>
          </a:p>
        </p:txBody>
      </p:sp>
      <p:sp>
        <p:nvSpPr>
          <p:cNvPr id="489" name="Google Shape;489;g3e35a7b64db_0_61"/>
          <p:cNvSpPr txBox="1"/>
          <p:nvPr/>
        </p:nvSpPr>
        <p:spPr>
          <a:xfrm>
            <a:off x="3984825" y="44780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https://pmc.ncbi.nlm.nih.gov/articles/PMC6616540/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g3e35a7b64db_0_80"/>
          <p:cNvGrpSpPr/>
          <p:nvPr/>
        </p:nvGrpSpPr>
        <p:grpSpPr>
          <a:xfrm>
            <a:off x="530202" y="377450"/>
            <a:ext cx="7826374" cy="4388619"/>
            <a:chOff x="795186" y="603932"/>
            <a:chExt cx="6533958" cy="3663900"/>
          </a:xfrm>
        </p:grpSpPr>
        <p:sp>
          <p:nvSpPr>
            <p:cNvPr id="495" name="Google Shape;495;g3e35a7b64db_0_80"/>
            <p:cNvSpPr/>
            <p:nvPr/>
          </p:nvSpPr>
          <p:spPr>
            <a:xfrm>
              <a:off x="795186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496" name="Google Shape;496;g3e35a7b64db_0_80"/>
            <p:cNvSpPr/>
            <p:nvPr/>
          </p:nvSpPr>
          <p:spPr>
            <a:xfrm>
              <a:off x="2831544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497" name="Google Shape;497;g3e35a7b64db_0_80"/>
          <p:cNvSpPr txBox="1"/>
          <p:nvPr/>
        </p:nvSpPr>
        <p:spPr>
          <a:xfrm>
            <a:off x="1194650" y="1905950"/>
            <a:ext cx="1687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 adults 65-80 with heart disease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8" name="Google Shape;498;g3e35a7b64db_0_80"/>
          <p:cNvSpPr txBox="1"/>
          <p:nvPr/>
        </p:nvSpPr>
        <p:spPr>
          <a:xfrm>
            <a:off x="3432775" y="1634000"/>
            <a:ext cx="18816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 adults 65-80 with </a:t>
            </a:r>
            <a:r>
              <a:rPr b="1"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BOTH 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heart disease and diabetes?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3e35a7b64db_0_80"/>
          <p:cNvSpPr txBox="1"/>
          <p:nvPr/>
        </p:nvSpPr>
        <p:spPr>
          <a:xfrm>
            <a:off x="1580300" y="3144075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75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%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0" name="Google Shape;500;g3e35a7b64db_0_80"/>
          <p:cNvSpPr txBox="1"/>
          <p:nvPr/>
        </p:nvSpPr>
        <p:spPr>
          <a:xfrm>
            <a:off x="6428200" y="3043450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25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%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1" name="Google Shape;501;g3e35a7b64db_0_80"/>
          <p:cNvSpPr txBox="1"/>
          <p:nvPr/>
        </p:nvSpPr>
        <p:spPr>
          <a:xfrm>
            <a:off x="4026075" y="3455100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</a:t>
            </a: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2" name="Google Shape;502;g3e35a7b64db_0_80"/>
          <p:cNvSpPr txBox="1"/>
          <p:nvPr/>
        </p:nvSpPr>
        <p:spPr>
          <a:xfrm>
            <a:off x="6150300" y="1970000"/>
            <a:ext cx="1687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 adults 65-80 with diabetes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e35a7b64db_0_93"/>
          <p:cNvSpPr txBox="1"/>
          <p:nvPr/>
        </p:nvSpPr>
        <p:spPr>
          <a:xfrm>
            <a:off x="372225" y="533475"/>
            <a:ext cx="80538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Probability Multiplication Rule - </a:t>
            </a:r>
            <a:endParaRPr b="1" sz="3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(If both events are completely separate from each other)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</a:rPr>
              <a:t>P</a:t>
            </a:r>
            <a:r>
              <a:rPr b="1" lang="en" sz="1600">
                <a:solidFill>
                  <a:schemeClr val="lt1"/>
                </a:solidFill>
              </a:rPr>
              <a:t> (A and B)= </a:t>
            </a:r>
            <a:r>
              <a:rPr b="1" i="1" lang="en" sz="1600">
                <a:solidFill>
                  <a:schemeClr val="lt1"/>
                </a:solidFill>
              </a:rPr>
              <a:t>P</a:t>
            </a:r>
            <a:r>
              <a:rPr b="1" lang="en" sz="1600">
                <a:solidFill>
                  <a:schemeClr val="lt1"/>
                </a:solidFill>
              </a:rPr>
              <a:t>A x </a:t>
            </a:r>
            <a:r>
              <a:rPr b="1" i="1" lang="en" sz="1600">
                <a:solidFill>
                  <a:schemeClr val="lt1"/>
                </a:solidFill>
              </a:rPr>
              <a:t>P</a:t>
            </a:r>
            <a:r>
              <a:rPr b="1" lang="en" sz="1600">
                <a:solidFill>
                  <a:schemeClr val="lt1"/>
                </a:solidFill>
              </a:rPr>
              <a:t>B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chemeClr val="lt1"/>
                </a:solidFill>
              </a:rPr>
            </a:br>
            <a:endParaRPr sz="1200">
              <a:solidFill>
                <a:schemeClr val="dk2"/>
              </a:solidFill>
            </a:endParaRPr>
          </a:p>
        </p:txBody>
      </p:sp>
      <p:sp>
        <p:nvSpPr>
          <p:cNvPr id="508" name="Google Shape;508;g3e35a7b64db_0_93"/>
          <p:cNvSpPr/>
          <p:nvPr/>
        </p:nvSpPr>
        <p:spPr>
          <a:xfrm>
            <a:off x="3293675" y="1793425"/>
            <a:ext cx="259500" cy="597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9" name="Google Shape;509;g3e35a7b64db_0_93"/>
          <p:cNvSpPr/>
          <p:nvPr/>
        </p:nvSpPr>
        <p:spPr>
          <a:xfrm rot="4930195">
            <a:off x="3138185" y="2628076"/>
            <a:ext cx="631992" cy="2371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0" name="Google Shape;510;g3e35a7b64db_0_93"/>
          <p:cNvSpPr txBox="1"/>
          <p:nvPr/>
        </p:nvSpPr>
        <p:spPr>
          <a:xfrm>
            <a:off x="2874975" y="3060075"/>
            <a:ext cx="15999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Probability of</a:t>
            </a:r>
            <a:endParaRPr sz="15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1" name="Google Shape;511;g3e35a7b64db_0_93"/>
          <p:cNvSpPr/>
          <p:nvPr/>
        </p:nvSpPr>
        <p:spPr>
          <a:xfrm>
            <a:off x="3614675" y="1793425"/>
            <a:ext cx="186600" cy="597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2" name="Google Shape;512;g3e35a7b64db_0_93"/>
          <p:cNvSpPr/>
          <p:nvPr/>
        </p:nvSpPr>
        <p:spPr>
          <a:xfrm rot="4930849">
            <a:off x="3594066" y="2558057"/>
            <a:ext cx="429998" cy="2437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3" name="Google Shape;513;g3e35a7b64db_0_93"/>
          <p:cNvSpPr txBox="1"/>
          <p:nvPr/>
        </p:nvSpPr>
        <p:spPr>
          <a:xfrm>
            <a:off x="3897225" y="2693600"/>
            <a:ext cx="1697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Heart disease</a:t>
            </a:r>
            <a:endParaRPr sz="15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4" name="Google Shape;514;g3e35a7b64db_0_93"/>
          <p:cNvSpPr/>
          <p:nvPr/>
        </p:nvSpPr>
        <p:spPr>
          <a:xfrm>
            <a:off x="4206975" y="1819838"/>
            <a:ext cx="186600" cy="5979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5" name="Google Shape;515;g3e35a7b64db_0_93"/>
          <p:cNvSpPr/>
          <p:nvPr/>
        </p:nvSpPr>
        <p:spPr>
          <a:xfrm rot="2399">
            <a:off x="4393566" y="2270587"/>
            <a:ext cx="429900" cy="2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6" name="Google Shape;516;g3e35a7b64db_0_93"/>
          <p:cNvSpPr txBox="1"/>
          <p:nvPr/>
        </p:nvSpPr>
        <p:spPr>
          <a:xfrm>
            <a:off x="4799275" y="2217625"/>
            <a:ext cx="15285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Diabetes</a:t>
            </a:r>
            <a:endParaRPr sz="15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7" name="Google Shape;517;g3e35a7b64db_0_93"/>
          <p:cNvSpPr txBox="1"/>
          <p:nvPr/>
        </p:nvSpPr>
        <p:spPr>
          <a:xfrm>
            <a:off x="784225" y="3767375"/>
            <a:ext cx="76419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lt1"/>
                </a:solidFill>
              </a:rPr>
              <a:t>P</a:t>
            </a:r>
            <a:r>
              <a:rPr b="1" lang="en" sz="2000">
                <a:solidFill>
                  <a:schemeClr val="lt1"/>
                </a:solidFill>
              </a:rPr>
              <a:t>(heart disease and diabetes)= </a:t>
            </a:r>
            <a:r>
              <a:rPr b="1" i="1" lang="en" sz="2000">
                <a:solidFill>
                  <a:schemeClr val="lt1"/>
                </a:solidFill>
              </a:rPr>
              <a:t>P</a:t>
            </a:r>
            <a:r>
              <a:rPr b="1" lang="en" sz="2000">
                <a:solidFill>
                  <a:schemeClr val="lt1"/>
                </a:solidFill>
              </a:rPr>
              <a:t>(heart disease) x </a:t>
            </a:r>
            <a:r>
              <a:rPr b="1" i="1" lang="en" sz="2000">
                <a:solidFill>
                  <a:schemeClr val="lt1"/>
                </a:solidFill>
              </a:rPr>
              <a:t>P</a:t>
            </a:r>
            <a:r>
              <a:rPr b="1" lang="en" sz="2000">
                <a:solidFill>
                  <a:schemeClr val="lt1"/>
                </a:solidFill>
              </a:rPr>
              <a:t>(diabetes)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e35a7b64db_0_122"/>
          <p:cNvSpPr txBox="1"/>
          <p:nvPr/>
        </p:nvSpPr>
        <p:spPr>
          <a:xfrm>
            <a:off x="961838" y="1981625"/>
            <a:ext cx="981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75.0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3" name="Google Shape;523;g3e35a7b64db_0_122"/>
          <p:cNvSpPr/>
          <p:nvPr/>
        </p:nvSpPr>
        <p:spPr>
          <a:xfrm rot="-8526524">
            <a:off x="929443" y="2289195"/>
            <a:ext cx="370259" cy="388809"/>
          </a:xfrm>
          <a:prstGeom prst="bentArrow">
            <a:avLst>
              <a:gd fmla="val 21095" name="adj1"/>
              <a:gd fmla="val 25000" name="adj2"/>
              <a:gd fmla="val 25000" name="adj3"/>
              <a:gd fmla="val 43750" name="adj4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4" name="Google Shape;524;g3e35a7b64db_0_122"/>
          <p:cNvSpPr txBox="1"/>
          <p:nvPr/>
        </p:nvSpPr>
        <p:spPr>
          <a:xfrm>
            <a:off x="1943138" y="1981625"/>
            <a:ext cx="1488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0.75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5" name="Google Shape;525;g3e35a7b64db_0_122"/>
          <p:cNvSpPr txBox="1"/>
          <p:nvPr/>
        </p:nvSpPr>
        <p:spPr>
          <a:xfrm>
            <a:off x="1006288" y="2742900"/>
            <a:ext cx="981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25</a:t>
            </a: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.0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6" name="Google Shape;526;g3e35a7b64db_0_122"/>
          <p:cNvSpPr/>
          <p:nvPr/>
        </p:nvSpPr>
        <p:spPr>
          <a:xfrm rot="-8526524">
            <a:off x="997918" y="3047220"/>
            <a:ext cx="370259" cy="388809"/>
          </a:xfrm>
          <a:prstGeom prst="bentArrow">
            <a:avLst>
              <a:gd fmla="val 21095" name="adj1"/>
              <a:gd fmla="val 25000" name="adj2"/>
              <a:gd fmla="val 25000" name="adj3"/>
              <a:gd fmla="val 43750" name="adj4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7" name="Google Shape;527;g3e35a7b64db_0_122"/>
          <p:cNvSpPr txBox="1"/>
          <p:nvPr/>
        </p:nvSpPr>
        <p:spPr>
          <a:xfrm>
            <a:off x="1987588" y="2709000"/>
            <a:ext cx="1488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0.25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8" name="Google Shape;528;g3e35a7b64db_0_122"/>
          <p:cNvSpPr txBox="1"/>
          <p:nvPr/>
        </p:nvSpPr>
        <p:spPr>
          <a:xfrm>
            <a:off x="3589850" y="1981625"/>
            <a:ext cx="3659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0.25 x 0.75 = 0.1875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9" name="Google Shape;529;g3e35a7b64db_0_122"/>
          <p:cNvSpPr txBox="1"/>
          <p:nvPr/>
        </p:nvSpPr>
        <p:spPr>
          <a:xfrm>
            <a:off x="3476500" y="2709000"/>
            <a:ext cx="29763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0.1875 x 100= 18.75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0" name="Google Shape;530;g3e35a7b64db_0_122"/>
          <p:cNvSpPr txBox="1"/>
          <p:nvPr/>
        </p:nvSpPr>
        <p:spPr>
          <a:xfrm>
            <a:off x="3756100" y="3436375"/>
            <a:ext cx="20190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18.75</a:t>
            </a:r>
            <a:r>
              <a:rPr b="1"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%</a:t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1" name="Google Shape;531;g3e35a7b64db_0_122"/>
          <p:cNvSpPr txBox="1"/>
          <p:nvPr/>
        </p:nvSpPr>
        <p:spPr>
          <a:xfrm>
            <a:off x="784225" y="620375"/>
            <a:ext cx="7575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</a:rPr>
              <a:t>P</a:t>
            </a:r>
            <a:r>
              <a:rPr b="1" lang="en" sz="2400">
                <a:solidFill>
                  <a:schemeClr val="lt1"/>
                </a:solidFill>
              </a:rPr>
              <a:t>(heart disease and diabetes)= </a:t>
            </a:r>
            <a:r>
              <a:rPr b="1" i="1" lang="en" sz="2400">
                <a:solidFill>
                  <a:schemeClr val="lt1"/>
                </a:solidFill>
              </a:rPr>
              <a:t>P</a:t>
            </a:r>
            <a:r>
              <a:rPr b="1" lang="en" sz="2400">
                <a:solidFill>
                  <a:schemeClr val="lt1"/>
                </a:solidFill>
              </a:rPr>
              <a:t>(heart disease) x </a:t>
            </a:r>
            <a:r>
              <a:rPr b="1" i="1" lang="en" sz="2400">
                <a:solidFill>
                  <a:schemeClr val="lt1"/>
                </a:solidFill>
              </a:rPr>
              <a:t>P</a:t>
            </a:r>
            <a:r>
              <a:rPr b="1" lang="en" sz="2400">
                <a:solidFill>
                  <a:schemeClr val="lt1"/>
                </a:solidFill>
              </a:rPr>
              <a:t>(diabetes)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2" name="Google Shape;532;g3e35a7b64db_0_122"/>
          <p:cNvSpPr/>
          <p:nvPr/>
        </p:nvSpPr>
        <p:spPr>
          <a:xfrm rot="1484761">
            <a:off x="5583536" y="2383665"/>
            <a:ext cx="329673" cy="199870"/>
          </a:xfrm>
          <a:prstGeom prst="bentUpArrow">
            <a:avLst>
              <a:gd fmla="val 35811" name="adj1"/>
              <a:gd fmla="val 25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g3e35a7b64db_0_144"/>
          <p:cNvGrpSpPr/>
          <p:nvPr/>
        </p:nvGrpSpPr>
        <p:grpSpPr>
          <a:xfrm>
            <a:off x="530202" y="377450"/>
            <a:ext cx="7826374" cy="4388619"/>
            <a:chOff x="795186" y="603932"/>
            <a:chExt cx="6533958" cy="3663900"/>
          </a:xfrm>
        </p:grpSpPr>
        <p:sp>
          <p:nvSpPr>
            <p:cNvPr id="538" name="Google Shape;538;g3e35a7b64db_0_144"/>
            <p:cNvSpPr/>
            <p:nvPr/>
          </p:nvSpPr>
          <p:spPr>
            <a:xfrm>
              <a:off x="795186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539" name="Google Shape;539;g3e35a7b64db_0_144"/>
            <p:cNvSpPr/>
            <p:nvPr/>
          </p:nvSpPr>
          <p:spPr>
            <a:xfrm>
              <a:off x="2831544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540" name="Google Shape;540;g3e35a7b64db_0_144"/>
          <p:cNvSpPr txBox="1"/>
          <p:nvPr/>
        </p:nvSpPr>
        <p:spPr>
          <a:xfrm>
            <a:off x="1078850" y="1905950"/>
            <a:ext cx="18030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 adults 65-80 with heart disease 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1" name="Google Shape;541;g3e35a7b64db_0_144"/>
          <p:cNvSpPr txBox="1"/>
          <p:nvPr/>
        </p:nvSpPr>
        <p:spPr>
          <a:xfrm>
            <a:off x="3432775" y="1565625"/>
            <a:ext cx="2052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 adults 65-80 with </a:t>
            </a:r>
            <a:r>
              <a:rPr b="1"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BOTH 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heart disease and diabetes?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42" name="Google Shape;542;g3e35a7b64db_0_144"/>
          <p:cNvSpPr txBox="1"/>
          <p:nvPr/>
        </p:nvSpPr>
        <p:spPr>
          <a:xfrm>
            <a:off x="1580300" y="3144075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75%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3" name="Google Shape;543;g3e35a7b64db_0_144"/>
          <p:cNvSpPr txBox="1"/>
          <p:nvPr/>
        </p:nvSpPr>
        <p:spPr>
          <a:xfrm>
            <a:off x="6595325" y="3051050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25%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4" name="Google Shape;544;g3e35a7b64db_0_144"/>
          <p:cNvSpPr txBox="1"/>
          <p:nvPr/>
        </p:nvSpPr>
        <p:spPr>
          <a:xfrm>
            <a:off x="3861875" y="2818775"/>
            <a:ext cx="11631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</a:t>
            </a:r>
            <a:r>
              <a:rPr lang="en" sz="1900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18.75%</a:t>
            </a:r>
            <a:endParaRPr sz="1900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5" name="Google Shape;545;g3e35a7b64db_0_144"/>
          <p:cNvSpPr txBox="1"/>
          <p:nvPr/>
        </p:nvSpPr>
        <p:spPr>
          <a:xfrm>
            <a:off x="6150300" y="1970000"/>
            <a:ext cx="1687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US adults 65-80 with diabetes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e35a7b64db_0_196"/>
          <p:cNvSpPr txBox="1"/>
          <p:nvPr>
            <p:ph type="title"/>
          </p:nvPr>
        </p:nvSpPr>
        <p:spPr>
          <a:xfrm>
            <a:off x="104400" y="150125"/>
            <a:ext cx="7883400" cy="20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Your Turn!</a:t>
            </a:r>
            <a:endParaRPr sz="7500"/>
          </a:p>
        </p:txBody>
      </p:sp>
      <p:pic>
        <p:nvPicPr>
          <p:cNvPr descr="Hand doing math homework (Provided by Getty Images)" id="551" name="Google Shape;551;g3e35a7b64db_0_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437" y="2250655"/>
            <a:ext cx="3189228" cy="23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g3e35a7b64db_0_213" title="Screenshot 2026-05-25 at 2.22.2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813" y="80975"/>
            <a:ext cx="72312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"/>
          <p:cNvSpPr txBox="1"/>
          <p:nvPr>
            <p:ph type="title"/>
          </p:nvPr>
        </p:nvSpPr>
        <p:spPr>
          <a:xfrm>
            <a:off x="222600" y="689975"/>
            <a:ext cx="8457000" cy="4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4400"/>
              <a:t>Please look in the description below this video for links to the math worksheets. </a:t>
            </a:r>
            <a:endParaRPr sz="4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4400"/>
              <a:t>Enjoy this video lesson!</a:t>
            </a:r>
            <a:endParaRPr sz="4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4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g3e35a7b64db_0_222" title="Screenshot 2026-05-25 at 2.22.5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352" y="439675"/>
            <a:ext cx="7127150" cy="395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g3e35a7b64db_0_228" title="Screenshot 2026-05-25 at 2.22.23 PM.png"/>
          <p:cNvPicPr preferRelativeResize="0"/>
          <p:nvPr/>
        </p:nvPicPr>
        <p:blipFill rotWithShape="1">
          <a:blip r:embed="rId3">
            <a:alphaModFix/>
          </a:blip>
          <a:srcRect b="73622" l="0" r="0" t="0"/>
          <a:stretch/>
        </p:blipFill>
        <p:spPr>
          <a:xfrm>
            <a:off x="89215" y="213650"/>
            <a:ext cx="8965561" cy="158247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3e35a7b64db_0_228"/>
          <p:cNvSpPr txBox="1"/>
          <p:nvPr/>
        </p:nvSpPr>
        <p:spPr>
          <a:xfrm>
            <a:off x="1648025" y="2176000"/>
            <a:ext cx="5495400" cy="1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0.45 x 0.20 = 0.09  or 9%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e35a7b64db_0_201"/>
          <p:cNvSpPr txBox="1"/>
          <p:nvPr>
            <p:ph type="title"/>
          </p:nvPr>
        </p:nvSpPr>
        <p:spPr>
          <a:xfrm>
            <a:off x="646035" y="424278"/>
            <a:ext cx="51513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573" name="Google Shape;573;g3e35a7b64db_0_201"/>
          <p:cNvSpPr txBox="1"/>
          <p:nvPr>
            <p:ph idx="2" type="body"/>
          </p:nvPr>
        </p:nvSpPr>
        <p:spPr>
          <a:xfrm>
            <a:off x="688425" y="1433475"/>
            <a:ext cx="8053200" cy="16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Lexend"/>
              <a:buChar char="●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Why do health professionals need to know the probabilities of events like those mentioned in this lesson? 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Lexend"/>
              <a:buChar char="●"/>
            </a:pPr>
            <a:r>
              <a:rPr lang="en" sz="2200">
                <a:latin typeface="Lexend"/>
                <a:ea typeface="Lexend"/>
                <a:cs typeface="Lexend"/>
                <a:sym typeface="Lexend"/>
              </a:rPr>
              <a:t>How will this knowledge help them when dealing with patients? 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e35a7b64db_0_187"/>
          <p:cNvSpPr/>
          <p:nvPr>
            <p:ph idx="2" type="pic"/>
          </p:nvPr>
        </p:nvSpPr>
        <p:spPr>
          <a:xfrm>
            <a:off x="4700175" y="0"/>
            <a:ext cx="4443900" cy="2991000"/>
          </a:xfrm>
          <a:prstGeom prst="rect">
            <a:avLst/>
          </a:prstGeom>
        </p:spPr>
      </p:sp>
      <p:sp>
        <p:nvSpPr>
          <p:cNvPr id="369" name="Google Shape;369;g3e35a7b64db_0_187"/>
          <p:cNvSpPr txBox="1"/>
          <p:nvPr/>
        </p:nvSpPr>
        <p:spPr>
          <a:xfrm>
            <a:off x="289550" y="1775750"/>
            <a:ext cx="36024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Amina’s story 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descr="Baby And Mother At Home In Bed, Happy loving family (Provided by Getty Images)" id="370" name="Google Shape;370;g3e35a7b64db_0_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600" y="1193175"/>
            <a:ext cx="4340900" cy="2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db6af208e3_0_426"/>
          <p:cNvSpPr txBox="1"/>
          <p:nvPr>
            <p:ph type="title"/>
          </p:nvPr>
        </p:nvSpPr>
        <p:spPr>
          <a:xfrm>
            <a:off x="311700" y="25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Vocabulary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6" name="Google Shape;376;g3db6af208e3_0_426"/>
          <p:cNvSpPr txBox="1"/>
          <p:nvPr>
            <p:ph idx="1" type="body"/>
          </p:nvPr>
        </p:nvSpPr>
        <p:spPr>
          <a:xfrm>
            <a:off x="311700" y="1220150"/>
            <a:ext cx="223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Probability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Pediatrics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Premature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Strep throat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Geriatrics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Diabetes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3db6af208e3_0_426"/>
          <p:cNvSpPr txBox="1"/>
          <p:nvPr>
            <p:ph idx="2" type="body"/>
          </p:nvPr>
        </p:nvSpPr>
        <p:spPr>
          <a:xfrm>
            <a:off x="2222075" y="1152475"/>
            <a:ext cx="676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The chances of a an action or event happening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The branch of medicine that is concerned with caring for babies and children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being born before the 37th week of the mother's pregnancy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An illness that is characterized by having a very sore throat and fever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The branch of medicine concerned with caring for older aged people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A disease where a person's body is unable to use or produce insulin to manage sugar levels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35a7b64db_0_178"/>
          <p:cNvSpPr txBox="1"/>
          <p:nvPr>
            <p:ph type="title"/>
          </p:nvPr>
        </p:nvSpPr>
        <p:spPr>
          <a:xfrm>
            <a:off x="311700" y="25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Vocabulary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83" name="Google Shape;383;g3e35a7b64db_0_178"/>
          <p:cNvSpPr txBox="1"/>
          <p:nvPr>
            <p:ph idx="1" type="body"/>
          </p:nvPr>
        </p:nvSpPr>
        <p:spPr>
          <a:xfrm>
            <a:off x="311700" y="1152475"/>
            <a:ext cx="223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Eczema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Hypertension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Arthritis -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Obese -</a:t>
            </a:r>
            <a:endParaRPr/>
          </a:p>
        </p:txBody>
      </p:sp>
      <p:sp>
        <p:nvSpPr>
          <p:cNvPr id="384" name="Google Shape;384;g3e35a7b64db_0_178"/>
          <p:cNvSpPr txBox="1"/>
          <p:nvPr>
            <p:ph idx="2" type="body"/>
          </p:nvPr>
        </p:nvSpPr>
        <p:spPr>
          <a:xfrm>
            <a:off x="2222075" y="1152475"/>
            <a:ext cx="676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A skin condition that causes rough patches and itching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High blood pressure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Swelling and pain in the joints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Having a high and unhealthy amount of body fat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385" name="Google Shape;385;g3e35a7b64db_0_178" title="Screenshot 2026-05-23 at 10.18.1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763" y="3113175"/>
            <a:ext cx="1818674" cy="179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e35a7b64db_0_178"/>
          <p:cNvSpPr txBox="1"/>
          <p:nvPr/>
        </p:nvSpPr>
        <p:spPr>
          <a:xfrm>
            <a:off x="1610675" y="3947850"/>
            <a:ext cx="142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Practice!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" name="Google Shape;387;g3e35a7b64db_0_178"/>
          <p:cNvSpPr/>
          <p:nvPr/>
        </p:nvSpPr>
        <p:spPr>
          <a:xfrm>
            <a:off x="3090600" y="4060650"/>
            <a:ext cx="13527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db6af208e3_0_0"/>
          <p:cNvSpPr txBox="1"/>
          <p:nvPr>
            <p:ph type="title"/>
          </p:nvPr>
        </p:nvSpPr>
        <p:spPr>
          <a:xfrm>
            <a:off x="738325" y="312025"/>
            <a:ext cx="78834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Probability</a:t>
            </a:r>
            <a:r>
              <a:rPr lang="en" sz="5000"/>
              <a:t> vs. Certainty</a:t>
            </a:r>
            <a:endParaRPr sz="5000"/>
          </a:p>
        </p:txBody>
      </p:sp>
      <p:cxnSp>
        <p:nvCxnSpPr>
          <p:cNvPr id="393" name="Google Shape;393;g3db6af208e3_0_0"/>
          <p:cNvCxnSpPr/>
          <p:nvPr/>
        </p:nvCxnSpPr>
        <p:spPr>
          <a:xfrm flipH="1" rot="10800000">
            <a:off x="583800" y="2617100"/>
            <a:ext cx="7941600" cy="40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g3db6af208e3_0_0"/>
          <p:cNvCxnSpPr/>
          <p:nvPr/>
        </p:nvCxnSpPr>
        <p:spPr>
          <a:xfrm>
            <a:off x="563675" y="2335200"/>
            <a:ext cx="10200" cy="614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g3db6af208e3_0_0"/>
          <p:cNvCxnSpPr/>
          <p:nvPr/>
        </p:nvCxnSpPr>
        <p:spPr>
          <a:xfrm>
            <a:off x="8525400" y="2264700"/>
            <a:ext cx="10200" cy="614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g3db6af208e3_0_0"/>
          <p:cNvSpPr txBox="1"/>
          <p:nvPr/>
        </p:nvSpPr>
        <p:spPr>
          <a:xfrm>
            <a:off x="372425" y="3120325"/>
            <a:ext cx="15702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0% Chance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Not possible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7" name="Google Shape;397;g3db6af208e3_0_0"/>
          <p:cNvSpPr txBox="1"/>
          <p:nvPr/>
        </p:nvSpPr>
        <p:spPr>
          <a:xfrm>
            <a:off x="7449925" y="2949300"/>
            <a:ext cx="1880700" cy="16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100% Chance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Completely certain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e35a7b64db_0_72"/>
          <p:cNvSpPr txBox="1"/>
          <p:nvPr>
            <p:ph type="title"/>
          </p:nvPr>
        </p:nvSpPr>
        <p:spPr>
          <a:xfrm>
            <a:off x="104400" y="150125"/>
            <a:ext cx="78834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Pediatrics</a:t>
            </a:r>
            <a:endParaRPr sz="6000"/>
          </a:p>
        </p:txBody>
      </p:sp>
      <p:sp>
        <p:nvSpPr>
          <p:cNvPr id="403" name="Google Shape;403;g3e35a7b64db_0_72"/>
          <p:cNvSpPr txBox="1"/>
          <p:nvPr/>
        </p:nvSpPr>
        <p:spPr>
          <a:xfrm>
            <a:off x="4572000" y="768425"/>
            <a:ext cx="42261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exend"/>
              <a:buChar char="●"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20.8% of babies are born with blue eyes each year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exend"/>
              <a:buChar char="●"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10.5% of babies are born premature each year 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4" name="Google Shape;404;g3e35a7b64db_0_72"/>
          <p:cNvSpPr txBox="1"/>
          <p:nvPr/>
        </p:nvSpPr>
        <p:spPr>
          <a:xfrm>
            <a:off x="4782600" y="3067800"/>
            <a:ext cx="4361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What is the probability of a </a:t>
            </a: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baby</a:t>
            </a: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being born </a:t>
            </a:r>
            <a:r>
              <a:rPr b="1"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BOTH</a:t>
            </a:r>
            <a:r>
              <a:rPr lang="en" sz="2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with blue eyes and premature?</a:t>
            </a:r>
            <a:endParaRPr sz="2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descr="Pediatrician smiling at child and mother (Provided by Getty Images)" id="405" name="Google Shape;405;g3e35a7b64db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475" y="1153325"/>
            <a:ext cx="2242549" cy="336217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3e35a7b64db_0_72"/>
          <p:cNvSpPr txBox="1"/>
          <p:nvPr/>
        </p:nvSpPr>
        <p:spPr>
          <a:xfrm>
            <a:off x="4030850" y="4515500"/>
            <a:ext cx="492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https://publications.aap.org/patiented/article-abstract/doi/10.1542/peo_document239/80162/Preterm-Babies-At-the-Hospital?redirectedFrom=fulltext</a:t>
            </a:r>
            <a:endParaRPr/>
          </a:p>
        </p:txBody>
      </p:sp>
      <p:sp>
        <p:nvSpPr>
          <p:cNvPr id="407" name="Google Shape;407;g3e35a7b64db_0_72"/>
          <p:cNvSpPr txBox="1"/>
          <p:nvPr/>
        </p:nvSpPr>
        <p:spPr>
          <a:xfrm>
            <a:off x="150650" y="4685375"/>
            <a:ext cx="38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https://pmc.ncbi.nlm.nih.gov/articles/PMC4956505/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g3db6af208e3_0_460"/>
          <p:cNvGrpSpPr/>
          <p:nvPr/>
        </p:nvGrpSpPr>
        <p:grpSpPr>
          <a:xfrm>
            <a:off x="530202" y="377450"/>
            <a:ext cx="7826374" cy="4388619"/>
            <a:chOff x="795186" y="603932"/>
            <a:chExt cx="6533958" cy="3663900"/>
          </a:xfrm>
        </p:grpSpPr>
        <p:sp>
          <p:nvSpPr>
            <p:cNvPr id="413" name="Google Shape;413;g3db6af208e3_0_460"/>
            <p:cNvSpPr/>
            <p:nvPr/>
          </p:nvSpPr>
          <p:spPr>
            <a:xfrm>
              <a:off x="795186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414" name="Google Shape;414;g3db6af208e3_0_460"/>
            <p:cNvSpPr/>
            <p:nvPr/>
          </p:nvSpPr>
          <p:spPr>
            <a:xfrm>
              <a:off x="2831544" y="603932"/>
              <a:ext cx="4497600" cy="3663900"/>
            </a:xfrm>
            <a:prstGeom prst="ellipse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500" lIns="109500" spcFirstLastPara="1" rIns="109500" wrap="square" tIns="109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415" name="Google Shape;415;g3db6af208e3_0_460"/>
          <p:cNvSpPr txBox="1"/>
          <p:nvPr/>
        </p:nvSpPr>
        <p:spPr>
          <a:xfrm>
            <a:off x="1187775" y="1905950"/>
            <a:ext cx="1687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with blue eyes</a:t>
            </a: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6" name="Google Shape;416;g3db6af208e3_0_460"/>
          <p:cNvSpPr txBox="1"/>
          <p:nvPr/>
        </p:nvSpPr>
        <p:spPr>
          <a:xfrm>
            <a:off x="6341300" y="1972850"/>
            <a:ext cx="188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premature</a:t>
            </a:r>
            <a:endParaRPr sz="1700"/>
          </a:p>
        </p:txBody>
      </p:sp>
      <p:sp>
        <p:nvSpPr>
          <p:cNvPr id="417" name="Google Shape;417;g3db6af208e3_0_460"/>
          <p:cNvSpPr txBox="1"/>
          <p:nvPr/>
        </p:nvSpPr>
        <p:spPr>
          <a:xfrm>
            <a:off x="3455325" y="1653575"/>
            <a:ext cx="202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Babies born with blue eyes and premature</a:t>
            </a:r>
            <a:endParaRPr sz="1700"/>
          </a:p>
        </p:txBody>
      </p:sp>
      <p:sp>
        <p:nvSpPr>
          <p:cNvPr id="418" name="Google Shape;418;g3db6af208e3_0_460"/>
          <p:cNvSpPr txBox="1"/>
          <p:nvPr/>
        </p:nvSpPr>
        <p:spPr>
          <a:xfrm>
            <a:off x="1573425" y="2995575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20.8%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9" name="Google Shape;419;g3db6af208e3_0_460"/>
          <p:cNvSpPr txBox="1"/>
          <p:nvPr/>
        </p:nvSpPr>
        <p:spPr>
          <a:xfrm>
            <a:off x="6625725" y="2870100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10.5</a:t>
            </a:r>
            <a:r>
              <a:rPr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%</a:t>
            </a:r>
            <a:endParaRPr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" name="Google Shape;420;g3db6af208e3_0_460"/>
          <p:cNvSpPr txBox="1"/>
          <p:nvPr/>
        </p:nvSpPr>
        <p:spPr>
          <a:xfrm>
            <a:off x="3858925" y="2870100"/>
            <a:ext cx="91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</a:t>
            </a:r>
            <a:r>
              <a:rPr lang="en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db6af208e3_0_433"/>
          <p:cNvSpPr txBox="1"/>
          <p:nvPr/>
        </p:nvSpPr>
        <p:spPr>
          <a:xfrm>
            <a:off x="372225" y="533475"/>
            <a:ext cx="80538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Probability Multiplication Rule - </a:t>
            </a:r>
            <a:endParaRPr b="1" sz="3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(If both events are completely separate from each other)</a:t>
            </a:r>
            <a:endParaRPr sz="2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</a:rPr>
              <a:t>P</a:t>
            </a:r>
            <a:r>
              <a:rPr b="1" lang="en" sz="1600">
                <a:solidFill>
                  <a:schemeClr val="lt1"/>
                </a:solidFill>
              </a:rPr>
              <a:t> (A and B)= </a:t>
            </a:r>
            <a:r>
              <a:rPr b="1" i="1" lang="en" sz="1600">
                <a:solidFill>
                  <a:schemeClr val="lt1"/>
                </a:solidFill>
              </a:rPr>
              <a:t>P</a:t>
            </a:r>
            <a:r>
              <a:rPr b="1" lang="en" sz="1600">
                <a:solidFill>
                  <a:schemeClr val="lt1"/>
                </a:solidFill>
              </a:rPr>
              <a:t>A x </a:t>
            </a:r>
            <a:r>
              <a:rPr b="1" i="1" lang="en" sz="1600">
                <a:solidFill>
                  <a:schemeClr val="lt1"/>
                </a:solidFill>
              </a:rPr>
              <a:t>P</a:t>
            </a:r>
            <a:r>
              <a:rPr b="1" lang="en" sz="1600">
                <a:solidFill>
                  <a:schemeClr val="lt1"/>
                </a:solidFill>
              </a:rPr>
              <a:t>B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chemeClr val="lt1"/>
                </a:solidFill>
              </a:rPr>
            </a:br>
            <a:endParaRPr sz="1200">
              <a:solidFill>
                <a:schemeClr val="dk2"/>
              </a:solidFill>
            </a:endParaRPr>
          </a:p>
        </p:txBody>
      </p:sp>
      <p:sp>
        <p:nvSpPr>
          <p:cNvPr id="426" name="Google Shape;426;g3db6af208e3_0_433"/>
          <p:cNvSpPr/>
          <p:nvPr/>
        </p:nvSpPr>
        <p:spPr>
          <a:xfrm>
            <a:off x="3293675" y="1793425"/>
            <a:ext cx="259500" cy="597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7" name="Google Shape;427;g3db6af208e3_0_433"/>
          <p:cNvSpPr/>
          <p:nvPr/>
        </p:nvSpPr>
        <p:spPr>
          <a:xfrm rot="4930195">
            <a:off x="3138185" y="2628076"/>
            <a:ext cx="631992" cy="2371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8" name="Google Shape;428;g3db6af208e3_0_433"/>
          <p:cNvSpPr txBox="1"/>
          <p:nvPr/>
        </p:nvSpPr>
        <p:spPr>
          <a:xfrm>
            <a:off x="3055750" y="3060075"/>
            <a:ext cx="14496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Probability of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9" name="Google Shape;429;g3db6af208e3_0_433"/>
          <p:cNvSpPr/>
          <p:nvPr/>
        </p:nvSpPr>
        <p:spPr>
          <a:xfrm>
            <a:off x="3614675" y="1793425"/>
            <a:ext cx="186600" cy="597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0" name="Google Shape;430;g3db6af208e3_0_433"/>
          <p:cNvSpPr/>
          <p:nvPr/>
        </p:nvSpPr>
        <p:spPr>
          <a:xfrm rot="4930849">
            <a:off x="3594066" y="2558057"/>
            <a:ext cx="429998" cy="2437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" name="Google Shape;431;g3db6af208e3_0_433"/>
          <p:cNvSpPr txBox="1"/>
          <p:nvPr/>
        </p:nvSpPr>
        <p:spPr>
          <a:xfrm>
            <a:off x="3897225" y="2693600"/>
            <a:ext cx="10038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Blue eyes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" name="Google Shape;432;g3db6af208e3_0_433"/>
          <p:cNvSpPr/>
          <p:nvPr/>
        </p:nvSpPr>
        <p:spPr>
          <a:xfrm>
            <a:off x="4206975" y="1819838"/>
            <a:ext cx="186600" cy="597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3" name="Google Shape;433;g3db6af208e3_0_433"/>
          <p:cNvSpPr/>
          <p:nvPr/>
        </p:nvSpPr>
        <p:spPr>
          <a:xfrm rot="2399">
            <a:off x="4393566" y="2270587"/>
            <a:ext cx="429900" cy="24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4" name="Google Shape;434;g3db6af208e3_0_433"/>
          <p:cNvSpPr txBox="1"/>
          <p:nvPr/>
        </p:nvSpPr>
        <p:spPr>
          <a:xfrm>
            <a:off x="4799275" y="2217625"/>
            <a:ext cx="11418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Premature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5" name="Google Shape;435;g3db6af208e3_0_433"/>
          <p:cNvSpPr txBox="1"/>
          <p:nvPr/>
        </p:nvSpPr>
        <p:spPr>
          <a:xfrm>
            <a:off x="784225" y="3767375"/>
            <a:ext cx="74439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chemeClr val="lt1"/>
                </a:solidFill>
              </a:rPr>
              <a:t>P</a:t>
            </a:r>
            <a:r>
              <a:rPr b="1" lang="en" sz="2000">
                <a:solidFill>
                  <a:schemeClr val="lt1"/>
                </a:solidFill>
              </a:rPr>
              <a:t>(blue eyes and premature)= </a:t>
            </a:r>
            <a:r>
              <a:rPr b="1" i="1" lang="en" sz="2000">
                <a:solidFill>
                  <a:schemeClr val="lt1"/>
                </a:solidFill>
              </a:rPr>
              <a:t>P</a:t>
            </a:r>
            <a:r>
              <a:rPr b="1" lang="en" sz="2000">
                <a:solidFill>
                  <a:schemeClr val="lt1"/>
                </a:solidFill>
              </a:rPr>
              <a:t>(blue eyes) x </a:t>
            </a:r>
            <a:r>
              <a:rPr b="1" i="1" lang="en" sz="2000">
                <a:solidFill>
                  <a:schemeClr val="lt1"/>
                </a:solidFill>
              </a:rPr>
              <a:t>P</a:t>
            </a:r>
            <a:r>
              <a:rPr b="1" lang="en" sz="2000">
                <a:solidFill>
                  <a:schemeClr val="lt1"/>
                </a:solidFill>
              </a:rPr>
              <a:t>(premature)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duct Roadmap">
  <a:themeElements>
    <a:clrScheme name="Simple Light">
      <a:dk1>
        <a:srgbClr val="D32600"/>
      </a:dk1>
      <a:lt1>
        <a:srgbClr val="000000"/>
      </a:lt1>
      <a:dk2>
        <a:srgbClr val="FFFFFF"/>
      </a:dk2>
      <a:lt2>
        <a:srgbClr val="E57360"/>
      </a:lt2>
      <a:accent1>
        <a:srgbClr val="666666"/>
      </a:accent1>
      <a:accent2>
        <a:srgbClr val="B7B7B7"/>
      </a:accent2>
      <a:accent3>
        <a:srgbClr val="EFEFEF"/>
      </a:accent3>
      <a:accent4>
        <a:srgbClr val="F9EDE5"/>
      </a:accent4>
      <a:accent5>
        <a:srgbClr val="F3F3F3"/>
      </a:accent5>
      <a:accent6>
        <a:srgbClr val="F7F7F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