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26" r:id="rId5"/>
    <p:sldMasterId id="2147483727" r:id="rId6"/>
    <p:sldMasterId id="2147483728" r:id="rId7"/>
    <p:sldMasterId id="2147483729"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Lst>
  <p:sldSz cy="5143500" cx="9144000"/>
  <p:notesSz cx="6858000" cy="9144000"/>
  <p:embeddedFontLst>
    <p:embeddedFont>
      <p:font typeface="Montserrat SemiBold"/>
      <p:regular r:id="rId45"/>
      <p:bold r:id="rId46"/>
      <p:italic r:id="rId47"/>
      <p:boldItalic r:id="rId48"/>
    </p:embeddedFont>
    <p:embeddedFont>
      <p:font typeface="Roboto"/>
      <p:regular r:id="rId49"/>
      <p:bold r:id="rId50"/>
      <p:italic r:id="rId51"/>
      <p:boldItalic r:id="rId52"/>
    </p:embeddedFont>
    <p:embeddedFont>
      <p:font typeface="Montserrat"/>
      <p:regular r:id="rId53"/>
      <p:bold r:id="rId54"/>
      <p:italic r:id="rId55"/>
      <p:boldItalic r:id="rId56"/>
    </p:embeddedFont>
    <p:embeddedFont>
      <p:font typeface="Lato"/>
      <p:regular r:id="rId57"/>
      <p:bold r:id="rId58"/>
      <p:italic r:id="rId59"/>
      <p:boldItalic r:id="rId60"/>
    </p:embeddedFont>
    <p:embeddedFont>
      <p:font typeface="Montserrat Medium"/>
      <p:regular r:id="rId61"/>
      <p:bold r:id="rId62"/>
      <p:italic r:id="rId63"/>
      <p:boldItalic r:id="rId64"/>
    </p:embeddedFont>
    <p:embeddedFont>
      <p:font typeface="Varela Round"/>
      <p:regular r:id="rId65"/>
    </p:embeddedFont>
    <p:embeddedFont>
      <p:font typeface="Righteous"/>
      <p:regular r:id="rId66"/>
    </p:embeddedFont>
    <p:embeddedFont>
      <p:font typeface="Averia Libre"/>
      <p:regular r:id="rId67"/>
      <p:bold r:id="rId68"/>
      <p:italic r:id="rId69"/>
      <p:boldItalic r:id="rId70"/>
    </p:embeddedFont>
    <p:embeddedFont>
      <p:font typeface="Roboto Mono"/>
      <p:regular r:id="rId71"/>
      <p:bold r:id="rId72"/>
      <p:italic r:id="rId73"/>
      <p:boldItalic r:id="rId74"/>
    </p:embeddedFont>
    <p:embeddedFont>
      <p:font typeface="Luckiest Guy"/>
      <p:regular r:id="rId7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470771C-59E1-46C0-A482-F15FFF127A63}">
  <a:tblStyle styleId="{C470771C-59E1-46C0-A482-F15FFF127A6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slide" Target="slides/slide33.xml"/><Relationship Id="rId41" Type="http://schemas.openxmlformats.org/officeDocument/2006/relationships/slide" Target="slides/slide32.xml"/><Relationship Id="rId44" Type="http://schemas.openxmlformats.org/officeDocument/2006/relationships/slide" Target="slides/slide35.xml"/><Relationship Id="rId43" Type="http://schemas.openxmlformats.org/officeDocument/2006/relationships/slide" Target="slides/slide34.xml"/><Relationship Id="rId46" Type="http://schemas.openxmlformats.org/officeDocument/2006/relationships/font" Target="fonts/MontserratSemiBold-bold.fntdata"/><Relationship Id="rId45" Type="http://schemas.openxmlformats.org/officeDocument/2006/relationships/font" Target="fonts/MontserratSemiBold-regular.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48" Type="http://schemas.openxmlformats.org/officeDocument/2006/relationships/font" Target="fonts/MontserratSemiBold-boldItalic.fntdata"/><Relationship Id="rId47" Type="http://schemas.openxmlformats.org/officeDocument/2006/relationships/font" Target="fonts/MontserratSemiBold-italic.fntdata"/><Relationship Id="rId49" Type="http://schemas.openxmlformats.org/officeDocument/2006/relationships/font" Target="fonts/Roboto-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font" Target="fonts/RobotoMono-italic.fntdata"/><Relationship Id="rId72" Type="http://schemas.openxmlformats.org/officeDocument/2006/relationships/font" Target="fonts/RobotoMono-bold.fntdata"/><Relationship Id="rId31" Type="http://schemas.openxmlformats.org/officeDocument/2006/relationships/slide" Target="slides/slide22.xml"/><Relationship Id="rId75" Type="http://schemas.openxmlformats.org/officeDocument/2006/relationships/font" Target="fonts/LuckiestGuy-regular.fntdata"/><Relationship Id="rId30" Type="http://schemas.openxmlformats.org/officeDocument/2006/relationships/slide" Target="slides/slide21.xml"/><Relationship Id="rId74" Type="http://schemas.openxmlformats.org/officeDocument/2006/relationships/font" Target="fonts/RobotoMono-boldItalic.fntdata"/><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71" Type="http://schemas.openxmlformats.org/officeDocument/2006/relationships/font" Target="fonts/RobotoMono-regular.fntdata"/><Relationship Id="rId70" Type="http://schemas.openxmlformats.org/officeDocument/2006/relationships/font" Target="fonts/AveriaLibre-boldItalic.fntdata"/><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62" Type="http://schemas.openxmlformats.org/officeDocument/2006/relationships/font" Target="fonts/MontserratMedium-bold.fntdata"/><Relationship Id="rId61" Type="http://schemas.openxmlformats.org/officeDocument/2006/relationships/font" Target="fonts/MontserratMedium-regular.fntdata"/><Relationship Id="rId20" Type="http://schemas.openxmlformats.org/officeDocument/2006/relationships/slide" Target="slides/slide11.xml"/><Relationship Id="rId64" Type="http://schemas.openxmlformats.org/officeDocument/2006/relationships/font" Target="fonts/MontserratMedium-boldItalic.fntdata"/><Relationship Id="rId63" Type="http://schemas.openxmlformats.org/officeDocument/2006/relationships/font" Target="fonts/MontserratMedium-italic.fntdata"/><Relationship Id="rId22" Type="http://schemas.openxmlformats.org/officeDocument/2006/relationships/slide" Target="slides/slide13.xml"/><Relationship Id="rId66" Type="http://schemas.openxmlformats.org/officeDocument/2006/relationships/font" Target="fonts/Righteous-regular.fntdata"/><Relationship Id="rId21" Type="http://schemas.openxmlformats.org/officeDocument/2006/relationships/slide" Target="slides/slide12.xml"/><Relationship Id="rId65" Type="http://schemas.openxmlformats.org/officeDocument/2006/relationships/font" Target="fonts/VarelaRound-regular.fntdata"/><Relationship Id="rId24" Type="http://schemas.openxmlformats.org/officeDocument/2006/relationships/slide" Target="slides/slide15.xml"/><Relationship Id="rId68" Type="http://schemas.openxmlformats.org/officeDocument/2006/relationships/font" Target="fonts/AveriaLibre-bold.fntdata"/><Relationship Id="rId23" Type="http://schemas.openxmlformats.org/officeDocument/2006/relationships/slide" Target="slides/slide14.xml"/><Relationship Id="rId67" Type="http://schemas.openxmlformats.org/officeDocument/2006/relationships/font" Target="fonts/AveriaLibre-regular.fntdata"/><Relationship Id="rId60" Type="http://schemas.openxmlformats.org/officeDocument/2006/relationships/font" Target="fonts/Lato-boldItalic.fntdata"/><Relationship Id="rId26" Type="http://schemas.openxmlformats.org/officeDocument/2006/relationships/slide" Target="slides/slide17.xml"/><Relationship Id="rId25" Type="http://schemas.openxmlformats.org/officeDocument/2006/relationships/slide" Target="slides/slide16.xml"/><Relationship Id="rId69" Type="http://schemas.openxmlformats.org/officeDocument/2006/relationships/font" Target="fonts/AveriaLibre-italic.fntdata"/><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font" Target="fonts/Roboto-italic.fntdata"/><Relationship Id="rId50" Type="http://schemas.openxmlformats.org/officeDocument/2006/relationships/font" Target="fonts/Roboto-bold.fntdata"/><Relationship Id="rId53" Type="http://schemas.openxmlformats.org/officeDocument/2006/relationships/font" Target="fonts/Montserrat-regular.fntdata"/><Relationship Id="rId52" Type="http://schemas.openxmlformats.org/officeDocument/2006/relationships/font" Target="fonts/Roboto-boldItalic.fntdata"/><Relationship Id="rId11" Type="http://schemas.openxmlformats.org/officeDocument/2006/relationships/slide" Target="slides/slide2.xml"/><Relationship Id="rId55" Type="http://schemas.openxmlformats.org/officeDocument/2006/relationships/font" Target="fonts/Montserrat-italic.fntdata"/><Relationship Id="rId10" Type="http://schemas.openxmlformats.org/officeDocument/2006/relationships/slide" Target="slides/slide1.xml"/><Relationship Id="rId54" Type="http://schemas.openxmlformats.org/officeDocument/2006/relationships/font" Target="fonts/Montserrat-bold.fntdata"/><Relationship Id="rId13" Type="http://schemas.openxmlformats.org/officeDocument/2006/relationships/slide" Target="slides/slide4.xml"/><Relationship Id="rId57" Type="http://schemas.openxmlformats.org/officeDocument/2006/relationships/font" Target="fonts/Lato-regular.fntdata"/><Relationship Id="rId12" Type="http://schemas.openxmlformats.org/officeDocument/2006/relationships/slide" Target="slides/slide3.xml"/><Relationship Id="rId56" Type="http://schemas.openxmlformats.org/officeDocument/2006/relationships/font" Target="fonts/Montserrat-boldItalic.fntdata"/><Relationship Id="rId15" Type="http://schemas.openxmlformats.org/officeDocument/2006/relationships/slide" Target="slides/slide6.xml"/><Relationship Id="rId59" Type="http://schemas.openxmlformats.org/officeDocument/2006/relationships/font" Target="fonts/Lato-italic.fntdata"/><Relationship Id="rId14" Type="http://schemas.openxmlformats.org/officeDocument/2006/relationships/slide" Target="slides/slide5.xml"/><Relationship Id="rId58" Type="http://schemas.openxmlformats.org/officeDocument/2006/relationships/font" Target="fonts/Lato-bold.fntdata"/><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5fd8c61d9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15fd8c61d9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165437abd6c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165437abd6c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Explain</a:t>
            </a:r>
            <a:r>
              <a:rPr lang="en">
                <a:solidFill>
                  <a:schemeClr val="dk1"/>
                </a:solidFill>
              </a:rPr>
              <a:t> “With unit fractions, we can say that the fraction with the larger denominator will always be the smaller number. So, I wonder if </a:t>
            </a:r>
            <a:r>
              <a:rPr i="1" lang="en">
                <a:solidFill>
                  <a:schemeClr val="dk1"/>
                </a:solidFill>
              </a:rPr>
              <a:t>all </a:t>
            </a:r>
            <a:r>
              <a:rPr lang="en">
                <a:solidFill>
                  <a:schemeClr val="dk1"/>
                </a:solidFill>
              </a:rPr>
              <a:t>fractions are going to be smaller if they have a larger denominator. In all of these examples, the first fraction has the larger denominator. I wonder if I will find that all fractions on the left are smaller, since their denominator is larger. What do you think?” Let students give input. </a:t>
            </a:r>
            <a:endParaRPr>
              <a:solidFill>
                <a:schemeClr val="dk1"/>
              </a:solidFill>
            </a:endParaRPr>
          </a:p>
          <a:p>
            <a:pPr indent="0" lvl="0" marL="0" rtl="0" algn="l">
              <a:spcBef>
                <a:spcPts val="1000"/>
              </a:spcBef>
              <a:spcAft>
                <a:spcPts val="0"/>
              </a:spcAft>
              <a:buNone/>
            </a:pPr>
            <a:r>
              <a:rPr b="1" lang="en">
                <a:solidFill>
                  <a:schemeClr val="dk1"/>
                </a:solidFill>
              </a:rPr>
              <a:t>Ask </a:t>
            </a:r>
            <a:r>
              <a:rPr lang="en">
                <a:solidFill>
                  <a:schemeClr val="dk1"/>
                </a:solidFill>
              </a:rPr>
              <a:t>students what they’re noticing about these fractions. They might offer the following: </a:t>
            </a:r>
            <a:r>
              <a:rPr i="1" lang="en">
                <a:solidFill>
                  <a:schemeClr val="dk1"/>
                </a:solidFill>
              </a:rPr>
              <a:t>there are a lot of the same numbers (like 2 and 3 and 9), the 3/3 means one</a:t>
            </a:r>
            <a:r>
              <a:rPr lang="en">
                <a:solidFill>
                  <a:schemeClr val="dk1"/>
                </a:solidFill>
              </a:rPr>
              <a:t>,</a:t>
            </a:r>
            <a:r>
              <a:rPr i="1" lang="en">
                <a:solidFill>
                  <a:schemeClr val="dk1"/>
                </a:solidFill>
              </a:rPr>
              <a:t> the numerators are the same in the first two sets</a:t>
            </a:r>
            <a:r>
              <a:rPr lang="en">
                <a:solidFill>
                  <a:schemeClr val="dk1"/>
                </a:solidFill>
              </a:rPr>
              <a:t> …</a:t>
            </a:r>
            <a:endParaRPr>
              <a:solidFill>
                <a:schemeClr val="dk1"/>
              </a:solidFill>
            </a:endParaRPr>
          </a:p>
          <a:p>
            <a:pPr indent="0" lvl="0" marL="0" rtl="0" algn="l">
              <a:spcBef>
                <a:spcPts val="1000"/>
              </a:spcBef>
              <a:spcAft>
                <a:spcPts val="0"/>
              </a:spcAft>
              <a:buNone/>
            </a:pPr>
            <a:r>
              <a:rPr b="1" lang="en">
                <a:solidFill>
                  <a:schemeClr val="dk1"/>
                </a:solidFill>
              </a:rPr>
              <a:t>Prompt </a:t>
            </a:r>
            <a:r>
              <a:rPr lang="en">
                <a:solidFill>
                  <a:schemeClr val="dk1"/>
                </a:solidFill>
              </a:rPr>
              <a:t>students to give a hypothesis before diving in, using what they know about fractions.</a:t>
            </a:r>
            <a:endParaRPr b="1">
              <a:solidFill>
                <a:schemeClr val="dk1"/>
              </a:solidFill>
            </a:endParaRPr>
          </a:p>
          <a:p>
            <a:pPr indent="0" lvl="0" marL="0" rtl="0" algn="l">
              <a:spcBef>
                <a:spcPts val="1000"/>
              </a:spcBef>
              <a:spcAft>
                <a:spcPts val="1000"/>
              </a:spcAft>
              <a:buNone/>
            </a:pPr>
            <a:r>
              <a:rPr b="1" lang="en">
                <a:solidFill>
                  <a:schemeClr val="dk1"/>
                </a:solidFill>
              </a:rPr>
              <a:t>Provide</a:t>
            </a:r>
            <a:r>
              <a:rPr lang="en">
                <a:solidFill>
                  <a:schemeClr val="dk1"/>
                </a:solidFill>
              </a:rPr>
              <a:t> digital or tangible tools for students to model and compare their fractions.</a:t>
            </a:r>
            <a:endParaRPr b="1" i="1"/>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5fd8c61d90_0_4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5fd8c61d90_0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Invite </a:t>
            </a:r>
            <a:r>
              <a:rPr lang="en">
                <a:solidFill>
                  <a:schemeClr val="dk1"/>
                </a:solidFill>
              </a:rPr>
              <a:t>the first group[s] of students to share what they did and what they learned when comparing their fractions.</a:t>
            </a:r>
            <a:endParaRPr>
              <a:solidFill>
                <a:schemeClr val="dk1"/>
              </a:solidFill>
            </a:endParaRPr>
          </a:p>
          <a:p>
            <a:pPr indent="0" lvl="0" marL="0" rtl="0" algn="l">
              <a:spcBef>
                <a:spcPts val="500"/>
              </a:spcBef>
              <a:spcAft>
                <a:spcPts val="0"/>
              </a:spcAft>
              <a:buNone/>
            </a:pPr>
            <a:r>
              <a:rPr b="1" lang="en">
                <a:solidFill>
                  <a:schemeClr val="dk1"/>
                </a:solidFill>
              </a:rPr>
              <a:t>Click </a:t>
            </a:r>
            <a:r>
              <a:rPr lang="en">
                <a:solidFill>
                  <a:schemeClr val="dk1"/>
                </a:solidFill>
              </a:rPr>
              <a:t>once</a:t>
            </a:r>
            <a:r>
              <a:rPr b="1" lang="en">
                <a:solidFill>
                  <a:schemeClr val="dk1"/>
                </a:solidFill>
              </a:rPr>
              <a:t> </a:t>
            </a:r>
            <a:r>
              <a:rPr lang="en">
                <a:solidFill>
                  <a:schemeClr val="dk1"/>
                </a:solidFill>
              </a:rPr>
              <a:t>for each set of questions.</a:t>
            </a:r>
            <a:r>
              <a:rPr b="1" lang="en">
                <a:solidFill>
                  <a:schemeClr val="dk1"/>
                </a:solidFill>
              </a:rPr>
              <a:t> Ask</a:t>
            </a:r>
            <a:r>
              <a:rPr lang="en">
                <a:solidFill>
                  <a:schemeClr val="dk1"/>
                </a:solidFill>
              </a:rPr>
              <a:t> follow up questions to get students talking about what they noticed, wondered or hypothesized, and how the last set of fractions impacted their reasoning.</a:t>
            </a:r>
            <a:endParaRPr i="1">
              <a:solidFill>
                <a:schemeClr val="dk1"/>
              </a:solidFill>
            </a:endParaRPr>
          </a:p>
          <a:p>
            <a:pPr indent="0" lvl="0" marL="0" rtl="0" algn="l">
              <a:spcBef>
                <a:spcPts val="500"/>
              </a:spcBef>
              <a:spcAft>
                <a:spcPts val="500"/>
              </a:spcAft>
              <a:buClr>
                <a:schemeClr val="dk1"/>
              </a:buClr>
              <a:buSzPts val="1100"/>
              <a:buFont typeface="Arial"/>
              <a:buNone/>
            </a:pPr>
            <a:r>
              <a:rPr i="1" lang="en">
                <a:solidFill>
                  <a:schemeClr val="dk1"/>
                </a:solidFill>
              </a:rPr>
              <a:t>Students should conclude that when comparing fractions to one another, a fraction with the same numerator as another will be smaller if its denominator is larger.</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65437abd6c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165437abd6c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Present</a:t>
            </a:r>
            <a:r>
              <a:rPr lang="en">
                <a:solidFill>
                  <a:schemeClr val="dk1"/>
                </a:solidFill>
              </a:rPr>
              <a:t> the new conclusion to the class and use the Review game to test its efficacy.</a:t>
            </a:r>
            <a:endParaRPr>
              <a:solidFill>
                <a:schemeClr val="dk1"/>
              </a:solidFill>
            </a:endParaRPr>
          </a:p>
          <a:p>
            <a:pPr indent="0" lvl="0" marL="0" rtl="0" algn="l">
              <a:spcBef>
                <a:spcPts val="1000"/>
              </a:spcBef>
              <a:spcAft>
                <a:spcPts val="0"/>
              </a:spcAft>
              <a:buNone/>
            </a:pPr>
            <a:r>
              <a:rPr i="1" lang="en">
                <a:solidFill>
                  <a:schemeClr val="dk1"/>
                </a:solidFill>
              </a:rPr>
              <a:t>The link leads to Mathplayground.com. Project the game for everyone, choose to play with only “same numerator” option selected. During the game play, have students say which symbol to pick. Game is untimed, allowing students to discuss and debate which option to choose.</a:t>
            </a:r>
            <a:endParaRPr i="1">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165437abd6c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165437abd6c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500"/>
              </a:spcAft>
              <a:buNone/>
            </a:pPr>
            <a:r>
              <a:rPr b="1" lang="en">
                <a:solidFill>
                  <a:schemeClr val="dk1"/>
                </a:solidFill>
              </a:rPr>
              <a:t>Invite </a:t>
            </a:r>
            <a:r>
              <a:rPr lang="en">
                <a:solidFill>
                  <a:schemeClr val="dk1"/>
                </a:solidFill>
              </a:rPr>
              <a:t>the group[s] of students working with the second fraction set to share their experience in the same fashion.</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165437abd6c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165437abd6c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Present</a:t>
            </a:r>
            <a:r>
              <a:rPr lang="en">
                <a:solidFill>
                  <a:schemeClr val="dk1"/>
                </a:solidFill>
              </a:rPr>
              <a:t> the new conclusion to the class and use the Review game to test its efficacy.</a:t>
            </a:r>
            <a:endParaRPr>
              <a:solidFill>
                <a:schemeClr val="dk1"/>
              </a:solidFill>
            </a:endParaRPr>
          </a:p>
          <a:p>
            <a:pPr indent="0" lvl="0" marL="0" rtl="0" algn="l">
              <a:spcBef>
                <a:spcPts val="1000"/>
              </a:spcBef>
              <a:spcAft>
                <a:spcPts val="0"/>
              </a:spcAft>
              <a:buNone/>
            </a:pPr>
            <a:r>
              <a:rPr i="1" lang="en">
                <a:solidFill>
                  <a:schemeClr val="dk1"/>
                </a:solidFill>
              </a:rPr>
              <a:t>The link leads to Mathplayground.com. Project the game for everyone, choose to play with only “same denominator” option selected. During the game play, have students say which symbol to pick. Game is untimed, allowing students to discuss and debate which option to choose.</a:t>
            </a:r>
            <a:endParaRPr i="1">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15fd8c61d90_0_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15fd8c61d90_0_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chemeClr val="dk1"/>
                </a:solidFill>
              </a:rPr>
              <a:t>Note: Every click in click sequence reveals one answer in yellow.</a:t>
            </a:r>
            <a:endParaRPr i="1">
              <a:solidFill>
                <a:schemeClr val="dk1"/>
              </a:solidFill>
            </a:endParaRPr>
          </a:p>
          <a:p>
            <a:pPr indent="0" lvl="0" marL="0" rtl="0" algn="l">
              <a:spcBef>
                <a:spcPts val="500"/>
              </a:spcBef>
              <a:spcAft>
                <a:spcPts val="0"/>
              </a:spcAft>
              <a:buNone/>
            </a:pPr>
            <a:r>
              <a:rPr b="1" lang="en">
                <a:solidFill>
                  <a:schemeClr val="dk1"/>
                </a:solidFill>
              </a:rPr>
              <a:t>Invite</a:t>
            </a:r>
            <a:r>
              <a:rPr lang="en">
                <a:solidFill>
                  <a:schemeClr val="dk1"/>
                </a:solidFill>
              </a:rPr>
              <a:t> students to reflect on and critique your reasoning as you experimented with : </a:t>
            </a:r>
            <a:endParaRPr>
              <a:solidFill>
                <a:schemeClr val="dk1"/>
              </a:solidFill>
            </a:endParaRPr>
          </a:p>
          <a:p>
            <a:pPr indent="0" lvl="0" marL="0" rtl="0" algn="l">
              <a:spcBef>
                <a:spcPts val="500"/>
              </a:spcBef>
              <a:spcAft>
                <a:spcPts val="0"/>
              </a:spcAft>
              <a:buNone/>
            </a:pPr>
            <a:r>
              <a:rPr lang="en">
                <a:solidFill>
                  <a:schemeClr val="dk1"/>
                </a:solidFill>
              </a:rPr>
              <a:t>“What did I first suppose was going to happen when I compared fraction sets? In other words, what hunch did I have?” </a:t>
            </a:r>
            <a:br>
              <a:rPr lang="en">
                <a:solidFill>
                  <a:schemeClr val="dk1"/>
                </a:solidFill>
              </a:rPr>
            </a:br>
            <a:r>
              <a:rPr lang="en">
                <a:solidFill>
                  <a:schemeClr val="dk1"/>
                </a:solidFill>
              </a:rPr>
              <a:t>(</a:t>
            </a:r>
            <a:r>
              <a:rPr i="1" lang="en">
                <a:solidFill>
                  <a:schemeClr val="dk1"/>
                </a:solidFill>
              </a:rPr>
              <a:t>That all fractions would be smaller if their denominator was larger</a:t>
            </a:r>
            <a:r>
              <a:rPr lang="en">
                <a:solidFill>
                  <a:schemeClr val="dk1"/>
                </a:solidFill>
              </a:rPr>
              <a:t>)</a:t>
            </a:r>
            <a:endParaRPr>
              <a:solidFill>
                <a:schemeClr val="dk1"/>
              </a:solidFill>
            </a:endParaRPr>
          </a:p>
          <a:p>
            <a:pPr indent="0" lvl="0" marL="0" rtl="0" algn="l">
              <a:spcBef>
                <a:spcPts val="500"/>
              </a:spcBef>
              <a:spcAft>
                <a:spcPts val="0"/>
              </a:spcAft>
              <a:buNone/>
            </a:pPr>
            <a:r>
              <a:rPr lang="en">
                <a:solidFill>
                  <a:schemeClr val="dk1"/>
                </a:solidFill>
              </a:rPr>
              <a:t>“What made me think that this was going to be the case?”</a:t>
            </a:r>
            <a:br>
              <a:rPr lang="en">
                <a:solidFill>
                  <a:schemeClr val="dk1"/>
                </a:solidFill>
              </a:rPr>
            </a:br>
            <a:r>
              <a:rPr lang="en">
                <a:solidFill>
                  <a:schemeClr val="dk1"/>
                </a:solidFill>
              </a:rPr>
              <a:t>(</a:t>
            </a:r>
            <a:r>
              <a:rPr i="1" lang="en">
                <a:solidFill>
                  <a:schemeClr val="dk1"/>
                </a:solidFill>
              </a:rPr>
              <a:t>When modeling u.f.s, I saw the fractions were getting smaller as the denominator was getting larger</a:t>
            </a:r>
            <a:r>
              <a:rPr lang="en">
                <a:solidFill>
                  <a:schemeClr val="dk1"/>
                </a:solidFill>
              </a:rPr>
              <a:t>) </a:t>
            </a:r>
            <a:endParaRPr>
              <a:solidFill>
                <a:schemeClr val="dk1"/>
              </a:solidFill>
            </a:endParaRPr>
          </a:p>
          <a:p>
            <a:pPr indent="0" lvl="0" marL="0" rtl="0" algn="l">
              <a:spcBef>
                <a:spcPts val="500"/>
              </a:spcBef>
              <a:spcAft>
                <a:spcPts val="0"/>
              </a:spcAft>
              <a:buNone/>
            </a:pPr>
            <a:r>
              <a:rPr lang="en">
                <a:solidFill>
                  <a:schemeClr val="dk1"/>
                </a:solidFill>
              </a:rPr>
              <a:t>“So, as I’m conducting my experiment (comparing fractions in each set), what supporting and opposing evidence am I now getting?”</a:t>
            </a:r>
            <a:br>
              <a:rPr lang="en">
                <a:solidFill>
                  <a:schemeClr val="dk1"/>
                </a:solidFill>
              </a:rPr>
            </a:br>
            <a:r>
              <a:rPr lang="en">
                <a:solidFill>
                  <a:schemeClr val="dk1"/>
                </a:solidFill>
              </a:rPr>
              <a:t>(Supporting: </a:t>
            </a:r>
            <a:r>
              <a:rPr i="1" lang="en">
                <a:solidFill>
                  <a:schemeClr val="dk1"/>
                </a:solidFill>
              </a:rPr>
              <a:t>first two sets of fractions supported this statement</a:t>
            </a:r>
            <a:r>
              <a:rPr lang="en">
                <a:solidFill>
                  <a:schemeClr val="dk1"/>
                </a:solidFill>
              </a:rPr>
              <a:t>, opposing: </a:t>
            </a:r>
            <a:r>
              <a:rPr i="1" lang="en">
                <a:solidFill>
                  <a:schemeClr val="dk1"/>
                </a:solidFill>
              </a:rPr>
              <a:t>last set opposed my hunch</a:t>
            </a:r>
            <a:r>
              <a:rPr lang="en">
                <a:solidFill>
                  <a:schemeClr val="dk1"/>
                </a:solidFill>
              </a:rPr>
              <a:t>) </a:t>
            </a:r>
            <a:endParaRPr>
              <a:solidFill>
                <a:schemeClr val="dk1"/>
              </a:solidFill>
            </a:endParaRPr>
          </a:p>
          <a:p>
            <a:pPr indent="0" lvl="0" marL="0" rtl="0" algn="l">
              <a:spcBef>
                <a:spcPts val="500"/>
              </a:spcBef>
              <a:spcAft>
                <a:spcPts val="0"/>
              </a:spcAft>
              <a:buNone/>
            </a:pPr>
            <a:r>
              <a:rPr lang="en">
                <a:solidFill>
                  <a:schemeClr val="dk1"/>
                </a:solidFill>
              </a:rPr>
              <a:t>“What other information did I fail to consider?” (</a:t>
            </a:r>
            <a:r>
              <a:rPr i="1" lang="en">
                <a:solidFill>
                  <a:schemeClr val="dk1"/>
                </a:solidFill>
              </a:rPr>
              <a:t>That we only looked at unit fractions, or fractions with numerators of 1; fractions could have different numerator values that change the amount…</a:t>
            </a:r>
            <a:r>
              <a:rPr lang="en">
                <a:solidFill>
                  <a:schemeClr val="dk1"/>
                </a:solidFill>
              </a:rPr>
              <a:t>) </a:t>
            </a:r>
            <a:endParaRPr>
              <a:solidFill>
                <a:schemeClr val="dk1"/>
              </a:solidFill>
            </a:endParaRPr>
          </a:p>
          <a:p>
            <a:pPr indent="0" lvl="0" marL="0" rtl="0" algn="l">
              <a:spcBef>
                <a:spcPts val="500"/>
              </a:spcBef>
              <a:spcAft>
                <a:spcPts val="0"/>
              </a:spcAft>
              <a:buNone/>
            </a:pPr>
            <a:r>
              <a:rPr b="1" lang="en">
                <a:solidFill>
                  <a:schemeClr val="dk1"/>
                </a:solidFill>
              </a:rPr>
              <a:t>Summarize</a:t>
            </a:r>
            <a:r>
              <a:rPr lang="en">
                <a:solidFill>
                  <a:schemeClr val="dk1"/>
                </a:solidFill>
              </a:rPr>
              <a:t>, “When I developed my original hypothesis about fraction comparisons, I saw that the bigger a fraction’s denominator got, the smaller the fraction was. I assumed that the reason for this pattern was due to the denominator alone. However, I failed to consider other factors, especially the face that I was only comparing unit fractions, which always have the same numerator. I didn’t think about how the numerator affected the overall size of the number that I was comparing, so I incorrectly extended my assumption to all fractions. I now see that, while I was right about the fractional unit getting smaller, I was wrong in thinking that a smaller unit makes every fraction smaller.”</a:t>
            </a:r>
            <a:endParaRPr>
              <a:solidFill>
                <a:schemeClr val="dk1"/>
              </a:solidFill>
            </a:endParaRPr>
          </a:p>
          <a:p>
            <a:pPr indent="0" lvl="0" marL="0" rtl="0" algn="l">
              <a:spcBef>
                <a:spcPts val="500"/>
              </a:spcBef>
              <a:spcAft>
                <a:spcPts val="500"/>
              </a:spcAft>
              <a:buClr>
                <a:schemeClr val="dk1"/>
              </a:buClr>
              <a:buSzPts val="1100"/>
              <a:buFont typeface="Arial"/>
              <a:buNone/>
            </a:pPr>
            <a:r>
              <a:rPr b="1" lang="en">
                <a:solidFill>
                  <a:schemeClr val="dk1"/>
                </a:solidFill>
              </a:rPr>
              <a:t>Ask</a:t>
            </a:r>
            <a:r>
              <a:rPr lang="en">
                <a:solidFill>
                  <a:schemeClr val="dk1"/>
                </a:solidFill>
              </a:rPr>
              <a:t> “How can we combine all of this data we’ve gathered and patterns we’ve observed to restate our observations as a rule?”</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165437abd6c_0_4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165437abd6c_0_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b="1" lang="en">
                <a:solidFill>
                  <a:schemeClr val="dk1"/>
                </a:solidFill>
              </a:rPr>
              <a:t>B</a:t>
            </a:r>
            <a:r>
              <a:rPr b="1" lang="en">
                <a:solidFill>
                  <a:schemeClr val="dk1"/>
                </a:solidFill>
              </a:rPr>
              <a:t>uddy</a:t>
            </a:r>
            <a:r>
              <a:rPr lang="en">
                <a:solidFill>
                  <a:schemeClr val="dk1"/>
                </a:solidFill>
              </a:rPr>
              <a:t> students up (2 or 3) to model the third set. </a:t>
            </a:r>
            <a:r>
              <a:rPr b="1" lang="en">
                <a:solidFill>
                  <a:schemeClr val="dk1"/>
                </a:solidFill>
              </a:rPr>
              <a:t>Provide</a:t>
            </a:r>
            <a:r>
              <a:rPr lang="en">
                <a:solidFill>
                  <a:schemeClr val="dk1"/>
                </a:solidFill>
              </a:rPr>
              <a:t> digital or tangible tools for students to model and compare their fractions.</a:t>
            </a:r>
            <a:r>
              <a:rPr b="1" lang="en">
                <a:solidFill>
                  <a:schemeClr val="dk1"/>
                </a:solidFill>
              </a:rPr>
              <a:t> Challenge </a:t>
            </a:r>
            <a:r>
              <a:rPr lang="en">
                <a:solidFill>
                  <a:schemeClr val="dk1"/>
                </a:solidFill>
              </a:rPr>
              <a:t>students to continue the pattern by creating a third fraction for the second trio and then a third trio.</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165437abd6c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165437abd6c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Invite</a:t>
            </a:r>
            <a:r>
              <a:rPr lang="en">
                <a:solidFill>
                  <a:schemeClr val="dk1"/>
                </a:solidFill>
              </a:rPr>
              <a:t> students share what they first noticed about this fraction set.  </a:t>
            </a:r>
            <a:r>
              <a:rPr i="1" lang="en">
                <a:solidFill>
                  <a:schemeClr val="dk1"/>
                </a:solidFill>
              </a:rPr>
              <a:t>Students may point out the numerators and denominators were all different and express that it was hard to compare at face value.</a:t>
            </a:r>
            <a:endParaRPr>
              <a:solidFill>
                <a:schemeClr val="dk1"/>
              </a:solidFill>
            </a:endParaRPr>
          </a:p>
          <a:p>
            <a:pPr indent="0" lvl="0" marL="0" rtl="0" algn="l">
              <a:spcBef>
                <a:spcPts val="300"/>
              </a:spcBef>
              <a:spcAft>
                <a:spcPts val="0"/>
              </a:spcAft>
              <a:buNone/>
            </a:pPr>
            <a:r>
              <a:rPr b="1" lang="en">
                <a:solidFill>
                  <a:schemeClr val="dk1"/>
                </a:solidFill>
              </a:rPr>
              <a:t>Ask</a:t>
            </a:r>
            <a:r>
              <a:rPr lang="en">
                <a:solidFill>
                  <a:schemeClr val="dk1"/>
                </a:solidFill>
              </a:rPr>
              <a:t> students how they compared the sizes of these fractions once they modeled them. </a:t>
            </a:r>
            <a:r>
              <a:rPr i="1" lang="en">
                <a:solidFill>
                  <a:schemeClr val="dk1"/>
                </a:solidFill>
              </a:rPr>
              <a:t> Students should start to see that they would make an equality statement. </a:t>
            </a:r>
            <a:r>
              <a:rPr i="1" lang="en">
                <a:solidFill>
                  <a:schemeClr val="dk1"/>
                </a:solidFill>
              </a:rPr>
              <a:t>Some may describe equality. </a:t>
            </a:r>
            <a:endParaRPr b="1">
              <a:solidFill>
                <a:schemeClr val="dk1"/>
              </a:solidFill>
            </a:endParaRPr>
          </a:p>
          <a:p>
            <a:pPr indent="0" lvl="0" marL="0" rtl="0" algn="l">
              <a:spcBef>
                <a:spcPts val="300"/>
              </a:spcBef>
              <a:spcAft>
                <a:spcPts val="0"/>
              </a:spcAft>
              <a:buClr>
                <a:schemeClr val="dk1"/>
              </a:buClr>
              <a:buSzPts val="1100"/>
              <a:buFont typeface="Arial"/>
              <a:buNone/>
            </a:pPr>
            <a:r>
              <a:rPr b="1" lang="en">
                <a:solidFill>
                  <a:schemeClr val="dk1"/>
                </a:solidFill>
              </a:rPr>
              <a:t>Click</a:t>
            </a:r>
            <a:r>
              <a:rPr lang="en">
                <a:solidFill>
                  <a:schemeClr val="dk1"/>
                </a:solidFill>
              </a:rPr>
              <a:t> once to swap slide titles, and </a:t>
            </a:r>
            <a:r>
              <a:rPr b="1" lang="en">
                <a:solidFill>
                  <a:schemeClr val="dk1"/>
                </a:solidFill>
              </a:rPr>
              <a:t>introduce </a:t>
            </a:r>
            <a:r>
              <a:rPr lang="en">
                <a:solidFill>
                  <a:schemeClr val="dk1"/>
                </a:solidFill>
              </a:rPr>
              <a:t>the concept of equivalent fractions.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165437abd6c_0_5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165437abd6c_0_5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Expand</a:t>
            </a:r>
            <a:r>
              <a:rPr lang="en">
                <a:solidFill>
                  <a:schemeClr val="dk1"/>
                </a:solidFill>
              </a:rPr>
              <a:t> the first objective to now include finding and using equivalent fractions. </a:t>
            </a:r>
            <a:r>
              <a:rPr b="1" lang="en">
                <a:solidFill>
                  <a:schemeClr val="dk1"/>
                </a:solidFill>
              </a:rPr>
              <a:t>Click </a:t>
            </a:r>
            <a:r>
              <a:rPr lang="en">
                <a:solidFill>
                  <a:schemeClr val="dk1"/>
                </a:solidFill>
              </a:rPr>
              <a:t>to reveal highlight.</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165437abd6c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165437abd6c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Ask</a:t>
            </a:r>
            <a:r>
              <a:rPr lang="en">
                <a:solidFill>
                  <a:schemeClr val="dk1"/>
                </a:solidFill>
              </a:rPr>
              <a:t> students how they could substitute equivalent fractions of </a:t>
            </a:r>
            <a:r>
              <a:rPr lang="en">
                <a:solidFill>
                  <a:schemeClr val="dk1"/>
                </a:solidFill>
              </a:rPr>
              <a:t>2/3</a:t>
            </a:r>
            <a:r>
              <a:rPr lang="en">
                <a:solidFill>
                  <a:schemeClr val="dk1"/>
                </a:solidFill>
              </a:rPr>
              <a:t> to compare against these other numbers. Make sure students are aware that only the right-hand column contains equivalent fractions.</a:t>
            </a:r>
            <a:endParaRPr>
              <a:solidFill>
                <a:schemeClr val="dk1"/>
              </a:solidFill>
            </a:endParaRPr>
          </a:p>
          <a:p>
            <a:pPr indent="0" lvl="0" marL="0" rtl="0" algn="l">
              <a:spcBef>
                <a:spcPts val="300"/>
              </a:spcBef>
              <a:spcAft>
                <a:spcPts val="0"/>
              </a:spcAft>
              <a:buClr>
                <a:schemeClr val="dk1"/>
              </a:buClr>
              <a:buSzPts val="1100"/>
              <a:buFont typeface="Arial"/>
              <a:buNone/>
            </a:pPr>
            <a:r>
              <a:rPr b="1" lang="en">
                <a:solidFill>
                  <a:schemeClr val="dk1"/>
                </a:solidFill>
              </a:rPr>
              <a:t>Walk</a:t>
            </a:r>
            <a:r>
              <a:rPr lang="en">
                <a:solidFill>
                  <a:schemeClr val="dk1"/>
                </a:solidFill>
              </a:rPr>
              <a:t> class through the first comparison statement. </a:t>
            </a:r>
            <a:endParaRPr>
              <a:solidFill>
                <a:schemeClr val="dk1"/>
              </a:solidFill>
            </a:endParaRPr>
          </a:p>
          <a:p>
            <a:pPr indent="0" lvl="0" marL="0" rtl="0" algn="l">
              <a:spcBef>
                <a:spcPts val="300"/>
              </a:spcBef>
              <a:spcAft>
                <a:spcPts val="0"/>
              </a:spcAft>
              <a:buClr>
                <a:schemeClr val="dk1"/>
              </a:buClr>
              <a:buSzPts val="1100"/>
              <a:buFont typeface="Arial"/>
              <a:buNone/>
            </a:pPr>
            <a:r>
              <a:rPr b="1" lang="en">
                <a:solidFill>
                  <a:schemeClr val="dk1"/>
                </a:solidFill>
              </a:rPr>
              <a:t>Direct </a:t>
            </a:r>
            <a:r>
              <a:rPr lang="en">
                <a:solidFill>
                  <a:schemeClr val="dk1"/>
                </a:solidFill>
              </a:rPr>
              <a:t>students to work with a partner for the second and third.</a:t>
            </a:r>
            <a:endParaRPr>
              <a:solidFill>
                <a:schemeClr val="dk1"/>
              </a:solidFill>
            </a:endParaRPr>
          </a:p>
          <a:p>
            <a:pPr indent="0" lvl="0" marL="0" rtl="0" algn="l">
              <a:spcBef>
                <a:spcPts val="300"/>
              </a:spcBef>
              <a:spcAft>
                <a:spcPts val="0"/>
              </a:spcAft>
              <a:buClr>
                <a:schemeClr val="dk1"/>
              </a:buClr>
              <a:buSzPts val="1100"/>
              <a:buFont typeface="Arial"/>
              <a:buNone/>
            </a:pPr>
            <a:r>
              <a:rPr b="1" lang="en">
                <a:solidFill>
                  <a:schemeClr val="dk1"/>
                </a:solidFill>
              </a:rPr>
              <a:t>Click</a:t>
            </a:r>
            <a:r>
              <a:rPr lang="en">
                <a:solidFill>
                  <a:schemeClr val="dk1"/>
                </a:solidFill>
              </a:rPr>
              <a:t> once to swap </a:t>
            </a:r>
            <a:r>
              <a:rPr lang="en">
                <a:solidFill>
                  <a:schemeClr val="dk1"/>
                </a:solidFill>
              </a:rPr>
              <a:t>2/3</a:t>
            </a:r>
            <a:r>
              <a:rPr lang="en">
                <a:solidFill>
                  <a:schemeClr val="dk1"/>
                </a:solidFill>
              </a:rPr>
              <a:t> for each inequality statement: 4/6, 6/9, and both 4/6 &amp; 6/9 for the last one. </a:t>
            </a:r>
            <a:r>
              <a:rPr b="1" lang="en">
                <a:solidFill>
                  <a:schemeClr val="dk1"/>
                </a:solidFill>
              </a:rPr>
              <a:t>Click </a:t>
            </a:r>
            <a:r>
              <a:rPr lang="en">
                <a:solidFill>
                  <a:schemeClr val="dk1"/>
                </a:solidFill>
              </a:rPr>
              <a:t>between swaps to reveal inequality symbols for first two and after both swaps for the third.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3f833e5174_0_2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13f833e5174_0_2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165437abd6c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165437abd6c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Explain</a:t>
            </a:r>
            <a:r>
              <a:rPr lang="en">
                <a:solidFill>
                  <a:schemeClr val="dk1"/>
                </a:solidFill>
              </a:rPr>
              <a:t> to students that equivalent fractions are not always listed. Sometimes they will have to find or create them themselves. They’ve already started accomplishing this objective by exploring the modeling software. Now they will work with number lines and tiles to find and create equivalent fractions.</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165437abd6c_0_8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165437abd6c_0_8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n"/>
              <a:t>Divide</a:t>
            </a:r>
            <a:r>
              <a:rPr lang="en"/>
              <a:t> students into four task-groups of 2-4 students each </a:t>
            </a:r>
            <a:r>
              <a:rPr lang="en">
                <a:solidFill>
                  <a:schemeClr val="dk1"/>
                </a:solidFill>
              </a:rPr>
              <a:t>(split bigger groups into subgroups if needed)</a:t>
            </a:r>
            <a:r>
              <a:rPr lang="en"/>
              <a:t>, according to minimal supports/working conditions that students need for finding fractions on number lines:</a:t>
            </a:r>
            <a:endParaRPr/>
          </a:p>
          <a:p>
            <a:pPr indent="0" lvl="0" marL="0" rtl="0" algn="l">
              <a:spcBef>
                <a:spcPts val="1000"/>
              </a:spcBef>
              <a:spcAft>
                <a:spcPts val="0"/>
              </a:spcAft>
              <a:buClr>
                <a:srgbClr val="000000"/>
              </a:buClr>
              <a:buSzPts val="1100"/>
              <a:buFont typeface="Arial"/>
              <a:buNone/>
            </a:pPr>
            <a:r>
              <a:rPr lang="en"/>
              <a:t>Group 1 will find multiple equivalent fractions using virtual tiles and number lines in halves, fourths, and eighths.</a:t>
            </a:r>
            <a:endParaRPr/>
          </a:p>
          <a:p>
            <a:pPr indent="0" lvl="0" marL="0" rtl="0" algn="l">
              <a:spcBef>
                <a:spcPts val="0"/>
              </a:spcBef>
              <a:spcAft>
                <a:spcPts val="0"/>
              </a:spcAft>
              <a:buClr>
                <a:srgbClr val="000000"/>
              </a:buClr>
              <a:buSzPts val="1100"/>
              <a:buFont typeface="Arial"/>
              <a:buNone/>
            </a:pPr>
            <a:r>
              <a:rPr lang="en"/>
              <a:t>Group 2 will use similar reasoning and tools but with all fractions up to sixteenths</a:t>
            </a:r>
            <a:endParaRPr/>
          </a:p>
          <a:p>
            <a:pPr indent="0" lvl="0" marL="0" rtl="0" algn="l">
              <a:spcBef>
                <a:spcPts val="0"/>
              </a:spcBef>
              <a:spcAft>
                <a:spcPts val="0"/>
              </a:spcAft>
              <a:buClr>
                <a:srgbClr val="000000"/>
              </a:buClr>
              <a:buSzPts val="1100"/>
              <a:buFont typeface="Arial"/>
              <a:buNone/>
            </a:pPr>
            <a:r>
              <a:rPr lang="en"/>
              <a:t>Group 3 will work with a double number line up to tenths and find multiple equivalent fractions in given fractional units</a:t>
            </a:r>
            <a:endParaRPr/>
          </a:p>
          <a:p>
            <a:pPr indent="0" lvl="0" marL="0" rtl="0" algn="l">
              <a:spcBef>
                <a:spcPts val="0"/>
              </a:spcBef>
              <a:spcAft>
                <a:spcPts val="0"/>
              </a:spcAft>
              <a:buClr>
                <a:srgbClr val="000000"/>
              </a:buClr>
              <a:buSzPts val="1100"/>
              <a:buFont typeface="Arial"/>
              <a:buNone/>
            </a:pPr>
            <a:r>
              <a:rPr lang="en"/>
              <a:t>Group 4 will work with the fraction number line from MathsIsFun site to find multiple equivalent fractions in given units</a:t>
            </a:r>
            <a:endParaRPr/>
          </a:p>
          <a:p>
            <a:pPr indent="0" lvl="0" marL="0" rtl="0" algn="l">
              <a:spcBef>
                <a:spcPts val="0"/>
              </a:spcBef>
              <a:spcAft>
                <a:spcPts val="0"/>
              </a:spcAft>
              <a:buClr>
                <a:srgbClr val="000000"/>
              </a:buClr>
              <a:buSzPts val="1100"/>
              <a:buFont typeface="Arial"/>
              <a:buNone/>
            </a:pPr>
            <a:r>
              <a:t/>
            </a:r>
            <a:endParaRPr/>
          </a:p>
          <a:p>
            <a:pPr indent="0" lvl="0" marL="0" rtl="0" algn="l">
              <a:spcBef>
                <a:spcPts val="0"/>
              </a:spcBef>
              <a:spcAft>
                <a:spcPts val="500"/>
              </a:spcAft>
              <a:buClr>
                <a:schemeClr val="dk1"/>
              </a:buClr>
              <a:buSzPts val="1100"/>
              <a:buFont typeface="Arial"/>
              <a:buNone/>
            </a:pPr>
            <a:r>
              <a:rPr lang="en">
                <a:solidFill>
                  <a:schemeClr val="dk1"/>
                </a:solidFill>
              </a:rPr>
              <a:t>While Group 4 can complete their bonus task/question during this time, review that task with the whole class at the end for discussion.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165437abd6c_0_7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165437abd6c_0_7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Task: Students in this group will find multiple equivalents for three different fractions. They can create EFs by placing smaller units on a number line until they reach a partition line and record their results.</a:t>
            </a:r>
            <a:endParaRPr>
              <a:solidFill>
                <a:schemeClr val="dk1"/>
              </a:solidFill>
            </a:endParaRPr>
          </a:p>
          <a:p>
            <a:pPr indent="0" lvl="0" marL="0" rtl="0" algn="l">
              <a:spcBef>
                <a:spcPts val="500"/>
              </a:spcBef>
              <a:spcAft>
                <a:spcPts val="0"/>
              </a:spcAft>
              <a:buNone/>
            </a:pPr>
            <a:r>
              <a:rPr b="1" lang="en">
                <a:solidFill>
                  <a:schemeClr val="dk1"/>
                </a:solidFill>
              </a:rPr>
              <a:t>Display </a:t>
            </a:r>
            <a:r>
              <a:rPr lang="en">
                <a:solidFill>
                  <a:schemeClr val="dk1"/>
                </a:solidFill>
              </a:rPr>
              <a:t>the number line Jamboard. </a:t>
            </a:r>
            <a:r>
              <a:rPr b="1" lang="en">
                <a:solidFill>
                  <a:schemeClr val="dk1"/>
                </a:solidFill>
              </a:rPr>
              <a:t>Show</a:t>
            </a:r>
            <a:r>
              <a:rPr lang="en">
                <a:solidFill>
                  <a:schemeClr val="dk1"/>
                </a:solidFill>
              </a:rPr>
              <a:t> students how the number lines show the same values in different units, the tiles are given in three different fractional units and they line up with the partition lines on their corresponding number lines (note: one-fourth lines are added unlabeled to the first number line to help students see where the smaller units would fall). </a:t>
            </a:r>
            <a:endParaRPr>
              <a:solidFill>
                <a:schemeClr val="dk1"/>
              </a:solidFill>
            </a:endParaRPr>
          </a:p>
          <a:p>
            <a:pPr indent="0" lvl="0" marL="0" rtl="0" algn="l">
              <a:spcBef>
                <a:spcPts val="500"/>
              </a:spcBef>
              <a:spcAft>
                <a:spcPts val="500"/>
              </a:spcAft>
              <a:buNone/>
            </a:pPr>
            <a:r>
              <a:rPr b="1" lang="en">
                <a:solidFill>
                  <a:schemeClr val="dk1"/>
                </a:solidFill>
              </a:rPr>
              <a:t>Explain </a:t>
            </a:r>
            <a:r>
              <a:rPr lang="en">
                <a:solidFill>
                  <a:schemeClr val="dk1"/>
                </a:solidFill>
              </a:rPr>
              <a:t>however, the values will have different fractional notation; in other words, the numerator and denominator will be different.” </a:t>
            </a:r>
            <a:endParaRPr i="1">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165437abd6c_0_7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165437abd6c_0_7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Task: Students in this group will find multiple equivalents for three different fractions. They will make equivalent fractions by finding the partition lines that line up.</a:t>
            </a:r>
            <a:endParaRPr b="1">
              <a:solidFill>
                <a:schemeClr val="dk1"/>
              </a:solidFill>
            </a:endParaRPr>
          </a:p>
          <a:p>
            <a:pPr indent="0" lvl="0" marL="0" rtl="0" algn="l">
              <a:spcBef>
                <a:spcPts val="500"/>
              </a:spcBef>
              <a:spcAft>
                <a:spcPts val="500"/>
              </a:spcAft>
              <a:buClr>
                <a:schemeClr val="dk1"/>
              </a:buClr>
              <a:buSzPts val="1100"/>
              <a:buFont typeface="Arial"/>
              <a:buNone/>
            </a:pPr>
            <a:r>
              <a:rPr b="1" lang="en">
                <a:solidFill>
                  <a:schemeClr val="dk1"/>
                </a:solidFill>
              </a:rPr>
              <a:t>Show</a:t>
            </a:r>
            <a:r>
              <a:rPr lang="en">
                <a:solidFill>
                  <a:schemeClr val="dk1"/>
                </a:solidFill>
              </a:rPr>
              <a:t> students how to scroll through the number line and note when equivalent fractions come up (in purple boxes). They should notice that the partitions line up at various points with some fractional units. </a:t>
            </a:r>
            <a:endParaRPr i="1">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165437abd6c_0_7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165437abd6c_0_7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Task: Students in this group will find multiple equivalents in the same two units. They will then use their own reasoning to find a fourth group of equivalent fractions.</a:t>
            </a:r>
            <a:endParaRPr b="1">
              <a:solidFill>
                <a:schemeClr val="dk1"/>
              </a:solidFill>
            </a:endParaRPr>
          </a:p>
          <a:p>
            <a:pPr indent="0" lvl="0" marL="0" rtl="0" algn="l">
              <a:spcBef>
                <a:spcPts val="500"/>
              </a:spcBef>
              <a:spcAft>
                <a:spcPts val="500"/>
              </a:spcAft>
              <a:buClr>
                <a:schemeClr val="dk1"/>
              </a:buClr>
              <a:buSzPts val="1100"/>
              <a:buFont typeface="Arial"/>
              <a:buNone/>
            </a:pPr>
            <a:r>
              <a:rPr b="1" lang="en">
                <a:solidFill>
                  <a:schemeClr val="dk1"/>
                </a:solidFill>
              </a:rPr>
              <a:t>Show</a:t>
            </a:r>
            <a:r>
              <a:rPr lang="en">
                <a:solidFill>
                  <a:schemeClr val="dk1"/>
                </a:solidFill>
              </a:rPr>
              <a:t> students how to change the parts and notice that the unit correlates to how many parts there (four parts = fourths, etc.)</a:t>
            </a:r>
            <a:endParaRPr i="1">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165437abd6c_0_8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165437abd6c_0_8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Task: Students in this group will find multiple equivalents in the same two or three units. If they have time, they will also find the fraction with the most equivalents. They will use their reasoning to think of fractions that have many equivalents, and choose the one that has the most.</a:t>
            </a:r>
            <a:endParaRPr b="1">
              <a:solidFill>
                <a:schemeClr val="dk1"/>
              </a:solidFill>
            </a:endParaRPr>
          </a:p>
          <a:p>
            <a:pPr indent="0" lvl="0" marL="0" rtl="0" algn="l">
              <a:spcBef>
                <a:spcPts val="500"/>
              </a:spcBef>
              <a:spcAft>
                <a:spcPts val="0"/>
              </a:spcAft>
              <a:buClr>
                <a:schemeClr val="dk1"/>
              </a:buClr>
              <a:buSzPts val="1100"/>
              <a:buFont typeface="Arial"/>
              <a:buNone/>
            </a:pPr>
            <a:r>
              <a:rPr b="1" lang="en">
                <a:solidFill>
                  <a:schemeClr val="dk1"/>
                </a:solidFill>
              </a:rPr>
              <a:t>Show</a:t>
            </a:r>
            <a:r>
              <a:rPr lang="en">
                <a:solidFill>
                  <a:schemeClr val="dk1"/>
                </a:solidFill>
              </a:rPr>
              <a:t> students how to scroll through the number line and note when equivalent fractions come up (in purple boxes). They should notice that the partitions line up at various points with some fractional units.</a:t>
            </a:r>
            <a:endParaRPr>
              <a:solidFill>
                <a:schemeClr val="dk1"/>
              </a:solidFill>
            </a:endParaRPr>
          </a:p>
          <a:p>
            <a:pPr indent="0" lvl="0" marL="0" rtl="0" algn="l">
              <a:spcBef>
                <a:spcPts val="500"/>
              </a:spcBef>
              <a:spcAft>
                <a:spcPts val="0"/>
              </a:spcAft>
              <a:buClr>
                <a:schemeClr val="dk1"/>
              </a:buClr>
              <a:buSzPts val="1100"/>
              <a:buFont typeface="Arial"/>
              <a:buNone/>
            </a:pPr>
            <a:r>
              <a:t/>
            </a:r>
            <a:endParaRPr>
              <a:solidFill>
                <a:schemeClr val="dk1"/>
              </a:solidFill>
            </a:endParaRPr>
          </a:p>
          <a:p>
            <a:pPr indent="0" lvl="0" marL="0" rtl="0" algn="l">
              <a:spcBef>
                <a:spcPts val="500"/>
              </a:spcBef>
              <a:spcAft>
                <a:spcPts val="500"/>
              </a:spcAft>
              <a:buClr>
                <a:schemeClr val="dk1"/>
              </a:buClr>
              <a:buSzPts val="1100"/>
              <a:buFont typeface="Arial"/>
              <a:buNone/>
            </a:pPr>
            <a:r>
              <a:rPr lang="en">
                <a:solidFill>
                  <a:schemeClr val="dk1"/>
                </a:solidFill>
              </a:rPr>
              <a:t>Open up the bonus task to the rest of the class. The answer will be 1 (or 1/1, 2/2, … etc.), but students may see the one-half and notice all of its EFs. </a:t>
            </a:r>
            <a:r>
              <a:rPr b="1" lang="en">
                <a:solidFill>
                  <a:schemeClr val="dk1"/>
                </a:solidFill>
              </a:rPr>
              <a:t>Explain</a:t>
            </a:r>
            <a:r>
              <a:rPr lang="en">
                <a:solidFill>
                  <a:schemeClr val="dk1"/>
                </a:solidFill>
              </a:rPr>
              <a:t> that knowing how to find EFs for both one-half and one will be good as they continue comparing fractions.</a:t>
            </a: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165437abd6c_0_7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165437abd6c_0_7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n"/>
              <a:t>Check in</a:t>
            </a:r>
            <a:r>
              <a:rPr lang="en"/>
              <a:t> with students. Ask if they feel like they can use tools to find and even create equivalent fractions.</a:t>
            </a:r>
            <a:endParaRPr/>
          </a:p>
          <a:p>
            <a:pPr indent="0" lvl="0" marL="0" rtl="0" algn="l">
              <a:spcBef>
                <a:spcPts val="1000"/>
              </a:spcBef>
              <a:spcAft>
                <a:spcPts val="0"/>
              </a:spcAft>
              <a:buClr>
                <a:srgbClr val="000000"/>
              </a:buClr>
              <a:buSzPts val="1100"/>
              <a:buFont typeface="Arial"/>
              <a:buNone/>
            </a:pPr>
            <a:r>
              <a:rPr b="1" lang="en"/>
              <a:t>Explain</a:t>
            </a:r>
            <a:r>
              <a:rPr lang="en"/>
              <a:t> to students that they may have started to </a:t>
            </a:r>
            <a:r>
              <a:rPr lang="en"/>
              <a:t>intuitively</a:t>
            </a:r>
            <a:r>
              <a:rPr lang="en"/>
              <a:t> notice a pattern in the equivalent fractions from this lesson even if they’ve been unable to articulate that pattern. Using </a:t>
            </a:r>
            <a:r>
              <a:rPr lang="en"/>
              <a:t>intuition</a:t>
            </a:r>
            <a:r>
              <a:rPr lang="en"/>
              <a:t> with number patterns is actually one way we see ourselves develop </a:t>
            </a:r>
            <a:r>
              <a:rPr i="1" lang="en"/>
              <a:t>number sense</a:t>
            </a:r>
            <a:r>
              <a:rPr lang="en"/>
              <a:t>. The next couple slides may help those students whose number senses are emerging through this lesson. However, whether or not the connection is apparent yet, students should feel comfortable falling back on their modeling skills and what they know about fractional unit sizes for now when comparing fractions.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165437abd6c_0_4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165437abd6c_0_4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Ask</a:t>
            </a:r>
            <a:r>
              <a:rPr lang="en">
                <a:solidFill>
                  <a:schemeClr val="dk1"/>
                </a:solidFill>
              </a:rPr>
              <a:t> what they notice about specific features of the fraction models (partitions and the number of total parts, shaded vs. unshaded parts). </a:t>
            </a:r>
            <a:endParaRPr b="1">
              <a:solidFill>
                <a:schemeClr val="dk1"/>
              </a:solidFill>
            </a:endParaRPr>
          </a:p>
          <a:p>
            <a:pPr indent="0" lvl="0" marL="0" rtl="0" algn="l">
              <a:spcBef>
                <a:spcPts val="300"/>
              </a:spcBef>
              <a:spcAft>
                <a:spcPts val="0"/>
              </a:spcAft>
              <a:buClr>
                <a:schemeClr val="dk1"/>
              </a:buClr>
              <a:buSzPts val="1100"/>
              <a:buFont typeface="Arial"/>
              <a:buNone/>
            </a:pPr>
            <a:r>
              <a:rPr b="1" lang="en">
                <a:solidFill>
                  <a:schemeClr val="dk1"/>
                </a:solidFill>
              </a:rPr>
              <a:t>Ask</a:t>
            </a:r>
            <a:r>
              <a:rPr lang="en">
                <a:solidFill>
                  <a:schemeClr val="dk1"/>
                </a:solidFill>
              </a:rPr>
              <a:t> students to describe how they created their third group of fractions that were shaded equally, and what they noticed when creating their own fractions.</a:t>
            </a:r>
            <a:endParaRPr>
              <a:solidFill>
                <a:schemeClr val="dk1"/>
              </a:solidFill>
            </a:endParaRPr>
          </a:p>
          <a:p>
            <a:pPr indent="0" lvl="0" marL="0" rtl="0" algn="l">
              <a:spcBef>
                <a:spcPts val="300"/>
              </a:spcBef>
              <a:spcAft>
                <a:spcPts val="0"/>
              </a:spcAft>
              <a:buClr>
                <a:schemeClr val="dk1"/>
              </a:buClr>
              <a:buSzPts val="1100"/>
              <a:buFont typeface="Arial"/>
              <a:buNone/>
            </a:pPr>
            <a:r>
              <a:rPr b="1" lang="en">
                <a:solidFill>
                  <a:schemeClr val="dk1"/>
                </a:solidFill>
              </a:rPr>
              <a:t>Explain </a:t>
            </a:r>
            <a:r>
              <a:rPr lang="en">
                <a:solidFill>
                  <a:schemeClr val="dk1"/>
                </a:solidFill>
              </a:rPr>
              <a:t>that we can create equivalent fractions by further partitioning parts of the simplified fraction. The models and number lines help us to find and create our own fractions if we can find partitions in the number line/shapes that line up. </a:t>
            </a:r>
            <a:r>
              <a:rPr b="1" lang="en">
                <a:solidFill>
                  <a:schemeClr val="dk1"/>
                </a:solidFill>
              </a:rPr>
              <a:t>Point out</a:t>
            </a:r>
            <a:r>
              <a:rPr lang="en">
                <a:solidFill>
                  <a:schemeClr val="dk1"/>
                </a:solidFill>
              </a:rPr>
              <a:t> where the 1/3 is partitioned on the top model. </a:t>
            </a:r>
            <a:r>
              <a:rPr b="1" lang="en">
                <a:solidFill>
                  <a:schemeClr val="dk1"/>
                </a:solidFill>
              </a:rPr>
              <a:t>Ask </a:t>
            </a:r>
            <a:r>
              <a:rPr lang="en">
                <a:solidFill>
                  <a:schemeClr val="dk1"/>
                </a:solidFill>
              </a:rPr>
              <a:t>students to give an equivalent fraction to 1/3 using what they see here.</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300"/>
              </a:spcBef>
              <a:spcAft>
                <a:spcPts val="0"/>
              </a:spcAft>
              <a:buClr>
                <a:schemeClr val="dk1"/>
              </a:buClr>
              <a:buSzPts val="1100"/>
              <a:buFont typeface="Arial"/>
              <a:buNone/>
            </a:pPr>
            <a:r>
              <a:rPr b="1" lang="en">
                <a:solidFill>
                  <a:schemeClr val="dk1"/>
                </a:solidFill>
              </a:rPr>
              <a:t>Ask</a:t>
            </a:r>
            <a:r>
              <a:rPr lang="en">
                <a:solidFill>
                  <a:schemeClr val="dk1"/>
                </a:solidFill>
              </a:rPr>
              <a:t> what connections they see between the numerators and between the denominators. </a:t>
            </a:r>
            <a:r>
              <a:rPr b="1" lang="en">
                <a:solidFill>
                  <a:schemeClr val="dk1"/>
                </a:solidFill>
              </a:rPr>
              <a:t>Click </a:t>
            </a:r>
            <a:r>
              <a:rPr lang="en">
                <a:solidFill>
                  <a:schemeClr val="dk1"/>
                </a:solidFill>
              </a:rPr>
              <a:t>to reveal definition. </a:t>
            </a:r>
            <a:r>
              <a:rPr b="1" lang="en">
                <a:solidFill>
                  <a:schemeClr val="dk1"/>
                </a:solidFill>
              </a:rPr>
              <a:t>Explain</a:t>
            </a:r>
            <a:r>
              <a:rPr lang="en">
                <a:solidFill>
                  <a:schemeClr val="dk1"/>
                </a:solidFill>
              </a:rPr>
              <a:t> that when finding equivalent fractions, they will notice that the fractional notation changes (both numbers change) even though the amount shaded stays the same. However, the changes are not random. “If a third is equal to two-sixths, then one-third plus one-third is the same as two-sixths plus two-sixths, etc.” </a:t>
            </a:r>
            <a:endParaRPr>
              <a:solidFill>
                <a:schemeClr val="dk1"/>
              </a:solidFill>
            </a:endParaRPr>
          </a:p>
          <a:p>
            <a:pPr indent="0" lvl="0" marL="0" rtl="0" algn="l">
              <a:spcBef>
                <a:spcPts val="300"/>
              </a:spcBef>
              <a:spcAft>
                <a:spcPts val="300"/>
              </a:spcAft>
              <a:buClr>
                <a:schemeClr val="dk1"/>
              </a:buClr>
              <a:buSzPts val="1100"/>
              <a:buFont typeface="Arial"/>
              <a:buNone/>
            </a:pPr>
            <a:r>
              <a:rPr b="1" lang="en">
                <a:solidFill>
                  <a:schemeClr val="dk1"/>
                </a:solidFill>
              </a:rPr>
              <a:t>Say</a:t>
            </a:r>
            <a:r>
              <a:rPr lang="en">
                <a:solidFill>
                  <a:schemeClr val="dk1"/>
                </a:solidFill>
              </a:rPr>
              <a:t> “You may have noticed that you added two to the numerator and three to the denominator to get an equivalent fraction. That pattern continued for the 6/9. Can anyone continue this pattern and think of another equivalent fraction? Why might this be happening?”</a:t>
            </a: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165437abd6c_0_4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165437abd6c_0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Play</a:t>
            </a:r>
            <a:r>
              <a:rPr lang="en"/>
              <a:t> video, </a:t>
            </a:r>
            <a:r>
              <a:rPr b="1" lang="en"/>
              <a:t>asking</a:t>
            </a:r>
            <a:r>
              <a:rPr lang="en"/>
              <a:t> students to focus on what stays the same and what changes. </a:t>
            </a:r>
            <a:endParaRPr/>
          </a:p>
          <a:p>
            <a:pPr indent="0" lvl="0" marL="0" rtl="0" algn="l">
              <a:spcBef>
                <a:spcPts val="1000"/>
              </a:spcBef>
              <a:spcAft>
                <a:spcPts val="0"/>
              </a:spcAft>
              <a:buNone/>
            </a:pPr>
            <a:r>
              <a:rPr lang="en"/>
              <a:t>After watching once, </a:t>
            </a:r>
            <a:r>
              <a:rPr b="1" lang="en"/>
              <a:t>generate</a:t>
            </a:r>
            <a:r>
              <a:rPr lang="en"/>
              <a:t> discussion. Possible questions:</a:t>
            </a:r>
            <a:endParaRPr/>
          </a:p>
          <a:p>
            <a:pPr indent="-298450" lvl="0" marL="457200" rtl="0" algn="l">
              <a:spcBef>
                <a:spcPts val="0"/>
              </a:spcBef>
              <a:spcAft>
                <a:spcPts val="0"/>
              </a:spcAft>
              <a:buSzPts val="1100"/>
              <a:buChar char="●"/>
            </a:pPr>
            <a:r>
              <a:rPr lang="en"/>
              <a:t>What are the fractional notations being represented here? </a:t>
            </a:r>
            <a:endParaRPr/>
          </a:p>
          <a:p>
            <a:pPr indent="-298450" lvl="0" marL="457200" rtl="0" algn="l">
              <a:spcBef>
                <a:spcPts val="0"/>
              </a:spcBef>
              <a:spcAft>
                <a:spcPts val="0"/>
              </a:spcAft>
              <a:buSzPts val="1100"/>
              <a:buChar char="●"/>
            </a:pPr>
            <a:r>
              <a:rPr lang="en"/>
              <a:t>Does the first fraction change? How so?</a:t>
            </a:r>
            <a:endParaRPr/>
          </a:p>
          <a:p>
            <a:pPr indent="-298450" lvl="0" marL="457200" rtl="0" algn="l">
              <a:spcBef>
                <a:spcPts val="0"/>
              </a:spcBef>
              <a:spcAft>
                <a:spcPts val="0"/>
              </a:spcAft>
              <a:buSzPts val="1100"/>
              <a:buChar char="●"/>
            </a:pPr>
            <a:r>
              <a:rPr lang="en"/>
              <a:t>How can we summarize the changes we’re seeing?</a:t>
            </a:r>
            <a:endParaRPr/>
          </a:p>
          <a:p>
            <a:pPr indent="-298450" lvl="0" marL="457200" rtl="0" algn="l">
              <a:spcBef>
                <a:spcPts val="0"/>
              </a:spcBef>
              <a:spcAft>
                <a:spcPts val="0"/>
              </a:spcAft>
              <a:buSzPts val="1100"/>
              <a:buChar char="●"/>
            </a:pPr>
            <a:r>
              <a:rPr lang="en"/>
              <a:t>How does this relate to what we have been learning?</a:t>
            </a:r>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300"/>
              </a:spcAft>
              <a:buClr>
                <a:schemeClr val="dk1"/>
              </a:buClr>
              <a:buSzPts val="1100"/>
              <a:buFont typeface="Arial"/>
              <a:buNone/>
            </a:pPr>
            <a:r>
              <a:rPr i="1" lang="en" u="sng">
                <a:solidFill>
                  <a:schemeClr val="dk1"/>
                </a:solidFill>
              </a:rPr>
              <a:t>Note for differentiation</a:t>
            </a:r>
            <a:r>
              <a:rPr i="1" lang="en">
                <a:solidFill>
                  <a:schemeClr val="dk1"/>
                </a:solidFill>
              </a:rPr>
              <a:t>: Some students will notice the relationship that the num. and den. are doubling for each new fraction, and some won’t. Level 3 students will be developing this understanding. At level 2, students should see that these fractions are equal when they’re modeled and describe changes in the numerators and denominators.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165437abd6c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165437abd6c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Explain that for the final class activities (and subsequent independent activities), students will have to demonstrate wide mastery of the lesson’s objectives in order to be successful.</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5fd8c61d9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15fd8c61d9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165437abd6c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165437abd6c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Place</a:t>
            </a:r>
            <a:r>
              <a:rPr lang="en"/>
              <a:t> a physical number line (using rope, clothesline, painters tape, etc.) in classroom, marking 0, ½, and 1.</a:t>
            </a:r>
            <a:endParaRPr/>
          </a:p>
          <a:p>
            <a:pPr indent="0" lvl="0" marL="0" rtl="0" algn="l">
              <a:spcBef>
                <a:spcPts val="0"/>
              </a:spcBef>
              <a:spcAft>
                <a:spcPts val="0"/>
              </a:spcAft>
              <a:buNone/>
            </a:pPr>
            <a:r>
              <a:rPr b="1" lang="en"/>
              <a:t>Hand</a:t>
            </a:r>
            <a:r>
              <a:rPr lang="en"/>
              <a:t> every student at least one fraction card, according to directions.</a:t>
            </a:r>
            <a:endParaRPr/>
          </a:p>
          <a:p>
            <a:pPr indent="0" lvl="0" marL="0" rtl="0" algn="l">
              <a:spcBef>
                <a:spcPts val="0"/>
              </a:spcBef>
              <a:spcAft>
                <a:spcPts val="0"/>
              </a:spcAft>
              <a:buNone/>
            </a:pPr>
            <a:r>
              <a:rPr b="1" lang="en"/>
              <a:t>Facilitate</a:t>
            </a:r>
            <a:r>
              <a:rPr lang="en"/>
              <a:t> activity according to directions. </a:t>
            </a:r>
            <a:endParaRPr/>
          </a:p>
          <a:p>
            <a:pPr indent="0" lvl="0" marL="0" rtl="0" algn="l">
              <a:spcBef>
                <a:spcPts val="0"/>
              </a:spcBef>
              <a:spcAft>
                <a:spcPts val="0"/>
              </a:spcAft>
              <a:buNone/>
            </a:pPr>
            <a:r>
              <a:t/>
            </a:r>
            <a:endParaRPr/>
          </a:p>
          <a:p>
            <a:pPr indent="0" lvl="0" marL="0" rtl="0" algn="l">
              <a:spcBef>
                <a:spcPts val="0"/>
              </a:spcBef>
              <a:spcAft>
                <a:spcPts val="0"/>
              </a:spcAft>
              <a:buNone/>
            </a:pPr>
            <a:r>
              <a:rPr i="1" lang="en"/>
              <a:t>OPTIONAL:</a:t>
            </a:r>
            <a:endParaRPr i="1"/>
          </a:p>
          <a:p>
            <a:pPr indent="0" lvl="0" marL="0" rtl="0" algn="l">
              <a:spcBef>
                <a:spcPts val="0"/>
              </a:spcBef>
              <a:spcAft>
                <a:spcPts val="0"/>
              </a:spcAft>
              <a:buNone/>
            </a:pPr>
            <a:r>
              <a:rPr i="1" lang="en"/>
              <a:t>Allow</a:t>
            </a:r>
            <a:r>
              <a:rPr i="1" lang="en"/>
              <a:t> students to use tools at their desks in order to support their reasoning for placing the fraction, such as p</a:t>
            </a:r>
            <a:r>
              <a:rPr i="1" lang="en">
                <a:solidFill>
                  <a:schemeClr val="dk1"/>
                </a:solidFill>
              </a:rPr>
              <a:t>re-measured number lines in various fractional units (halves to eighths), fraction tiles, white boards, lesson notes etc.</a:t>
            </a:r>
            <a:endParaRPr i="1">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1a333e9dad6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5" name="Google Shape;595;g1a333e9dad6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Provide </a:t>
            </a:r>
            <a:r>
              <a:rPr lang="en"/>
              <a:t>rulers or measuring tape for this discussion, preferably in multiple units. </a:t>
            </a:r>
            <a:r>
              <a:rPr b="1" lang="en">
                <a:solidFill>
                  <a:schemeClr val="dk1"/>
                </a:solidFill>
              </a:rPr>
              <a:t>Play</a:t>
            </a:r>
            <a:r>
              <a:rPr lang="en">
                <a:solidFill>
                  <a:schemeClr val="dk1"/>
                </a:solidFill>
              </a:rPr>
              <a:t> Tik-Tok clip.</a:t>
            </a:r>
            <a:endParaRPr>
              <a:solidFill>
                <a:schemeClr val="dk1"/>
              </a:solidFill>
            </a:endParaRPr>
          </a:p>
          <a:p>
            <a:pPr indent="0" lvl="0" marL="0" rtl="0" algn="l">
              <a:spcBef>
                <a:spcPts val="1000"/>
              </a:spcBef>
              <a:spcAft>
                <a:spcPts val="0"/>
              </a:spcAft>
              <a:buNone/>
            </a:pPr>
            <a:r>
              <a:rPr lang="en">
                <a:solidFill>
                  <a:schemeClr val="dk1"/>
                </a:solidFill>
              </a:rPr>
              <a:t>After watching, </a:t>
            </a:r>
            <a:r>
              <a:rPr b="1" lang="en">
                <a:solidFill>
                  <a:schemeClr val="dk1"/>
                </a:solidFill>
              </a:rPr>
              <a:t>generate</a:t>
            </a:r>
            <a:r>
              <a:rPr lang="en">
                <a:solidFill>
                  <a:schemeClr val="dk1"/>
                </a:solidFill>
              </a:rPr>
              <a:t> discussion with the students</a:t>
            </a:r>
            <a:r>
              <a:rPr lang="en">
                <a:solidFill>
                  <a:schemeClr val="dk1"/>
                </a:solidFill>
              </a:rPr>
              <a:t>:</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Assess</a:t>
            </a:r>
            <a:r>
              <a:rPr lang="en">
                <a:solidFill>
                  <a:schemeClr val="dk1"/>
                </a:solidFill>
              </a:rPr>
              <a:t> understanding: “What did this person’s wife write (on the paper)? Why does she record her measurement in this way? Do you see on your ruler/tape something that looks like what she’s talking about?”</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Connect</a:t>
            </a:r>
            <a:r>
              <a:rPr lang="en">
                <a:solidFill>
                  <a:schemeClr val="dk1"/>
                </a:solidFill>
              </a:rPr>
              <a:t> to learning: “What parts of using a measuring tape are similar to what we’ve been doing? How might we use what we’ve learned about fractions to read a ruler or measuring tape? How does knowing about equivalent fractions make real-life tasks like this easier to do or understand?”</a:t>
            </a:r>
            <a:endParaRPr>
              <a:solidFill>
                <a:schemeClr val="dk1"/>
              </a:solidFill>
            </a:endParaRPr>
          </a:p>
          <a:p>
            <a:pPr indent="0" lvl="0" marL="0" rtl="0" algn="l">
              <a:spcBef>
                <a:spcPts val="1000"/>
              </a:spcBef>
              <a:spcAft>
                <a:spcPts val="0"/>
              </a:spcAft>
              <a:buNone/>
            </a:pPr>
            <a:r>
              <a:rPr i="1" lang="en"/>
              <a:t>Note: Playing video at .70-.80 speed</a:t>
            </a:r>
            <a:r>
              <a:rPr i="1" lang="en">
                <a:solidFill>
                  <a:schemeClr val="dk1"/>
                </a:solidFill>
              </a:rPr>
              <a:t> is recommended</a:t>
            </a:r>
            <a:r>
              <a:rPr i="1" lang="en"/>
              <a:t>, to give students time to read the note at the end and to think about what they’re seeing.</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165437abd6c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1" name="Google Shape;601;g165437abd6c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Discussion Slide can be projected by clicking link.</a:t>
            </a:r>
            <a:endParaRPr/>
          </a:p>
          <a:p>
            <a:pPr indent="0" lvl="0" marL="0" rtl="0" algn="l">
              <a:spcBef>
                <a:spcPts val="0"/>
              </a:spcBef>
              <a:spcAft>
                <a:spcPts val="0"/>
              </a:spcAft>
              <a:buNone/>
            </a:pPr>
            <a:r>
              <a:rPr lang="en"/>
              <a:t>“Learning checks” links to QR codes for students who want to complete the activities on their phones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Games are found in Google Docs handout entitled “Independent Games”</a:t>
            </a:r>
            <a:endParaRPr/>
          </a:p>
          <a:p>
            <a:pPr indent="0" lvl="0" marL="0" rtl="0" algn="l">
              <a:spcBef>
                <a:spcPts val="0"/>
              </a:spcBef>
              <a:spcAft>
                <a:spcPts val="0"/>
              </a:spcAft>
              <a:buClr>
                <a:schemeClr val="dk1"/>
              </a:buClr>
              <a:buSzPts val="1100"/>
              <a:buFont typeface="Arial"/>
              <a:buNone/>
            </a:pPr>
            <a:r>
              <a:rPr lang="en">
                <a:solidFill>
                  <a:schemeClr val="dk1"/>
                </a:solidFill>
              </a:rPr>
              <a:t>Independent Activities are provided in Google Slide deck entitled “Independent Activities”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16b6746bd38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8" name="Google Shape;608;g16b6746bd38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16b6746bd38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16b6746bd38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16b6746bd38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5" name="Google Shape;625;g16b6746bd38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3f833e5174_0_2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13f833e5174_0_2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5fd8c61d90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15fd8c61d90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641146c0f8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641146c0f8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Generate </a:t>
            </a:r>
            <a:r>
              <a:rPr lang="en">
                <a:solidFill>
                  <a:schemeClr val="dk1"/>
                </a:solidFill>
              </a:rPr>
              <a:t>discussion with the class, asking: “What do you remember about comparing unit fractions? Could we compare these two fractions, even if they have different denominators? Why can we do that? How can we prove that we’re correct?” </a:t>
            </a:r>
            <a:r>
              <a:rPr b="1" lang="en">
                <a:solidFill>
                  <a:schemeClr val="dk1"/>
                </a:solidFill>
              </a:rPr>
              <a:t>Remind </a:t>
            </a:r>
            <a:r>
              <a:rPr lang="en">
                <a:solidFill>
                  <a:schemeClr val="dk1"/>
                </a:solidFill>
              </a:rPr>
              <a:t>students of definition of </a:t>
            </a:r>
            <a:r>
              <a:rPr i="1" lang="en">
                <a:solidFill>
                  <a:schemeClr val="dk1"/>
                </a:solidFill>
              </a:rPr>
              <a:t>compare</a:t>
            </a:r>
            <a:r>
              <a:rPr lang="en">
                <a:solidFill>
                  <a:schemeClr val="dk1"/>
                </a:solidFill>
              </a:rPr>
              <a:t> if necessary.</a:t>
            </a:r>
            <a:endParaRPr>
              <a:solidFill>
                <a:schemeClr val="dk1"/>
              </a:solidFill>
            </a:endParaRPr>
          </a:p>
          <a:p>
            <a:pPr indent="0" lvl="0" marL="0" rtl="0" algn="l">
              <a:spcBef>
                <a:spcPts val="1000"/>
              </a:spcBef>
              <a:spcAft>
                <a:spcPts val="0"/>
              </a:spcAft>
              <a:buNone/>
            </a:pPr>
            <a:r>
              <a:rPr b="1" lang="en">
                <a:solidFill>
                  <a:schemeClr val="dk1"/>
                </a:solidFill>
              </a:rPr>
              <a:t>Click </a:t>
            </a:r>
            <a:r>
              <a:rPr lang="en">
                <a:solidFill>
                  <a:schemeClr val="dk1"/>
                </a:solidFill>
              </a:rPr>
              <a:t>once to reveal statement. </a:t>
            </a:r>
            <a:endParaRPr>
              <a:solidFill>
                <a:schemeClr val="dk1"/>
              </a:solidFill>
            </a:endParaRPr>
          </a:p>
          <a:p>
            <a:pPr indent="0" lvl="0" marL="0" rtl="0" algn="l">
              <a:spcBef>
                <a:spcPts val="1000"/>
              </a:spcBef>
              <a:spcAft>
                <a:spcPts val="1000"/>
              </a:spcAft>
              <a:buNone/>
            </a:pPr>
            <a:r>
              <a:rPr b="1" lang="en">
                <a:solidFill>
                  <a:schemeClr val="dk1"/>
                </a:solidFill>
              </a:rPr>
              <a:t>Recap</a:t>
            </a:r>
            <a:r>
              <a:rPr lang="en">
                <a:solidFill>
                  <a:schemeClr val="dk1"/>
                </a:solidFill>
              </a:rPr>
              <a:t> “We found that the unit fraction with the smaller denominator will always be larger. The reasoning we used was based on what we know about fractions. We know that the more parts that a whole unit is divided up into, the smaller those individual shares (also known as the fractional units) are going to be. We saw this pattern when we modeled it. Now that we understand and know the pattern, though, we don’t have to model a unit fraction every time to know how to compare them.”</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65437abd6c_0_5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165437abd6c_0_5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Expand</a:t>
            </a:r>
            <a:r>
              <a:rPr lang="en">
                <a:solidFill>
                  <a:schemeClr val="dk1"/>
                </a:solidFill>
              </a:rPr>
              <a:t> the first objective to now include finding and using equivalent fractions. </a:t>
            </a:r>
            <a:r>
              <a:rPr b="1" lang="en">
                <a:solidFill>
                  <a:schemeClr val="dk1"/>
                </a:solidFill>
              </a:rPr>
              <a:t>Click </a:t>
            </a:r>
            <a:r>
              <a:rPr lang="en">
                <a:solidFill>
                  <a:schemeClr val="dk1"/>
                </a:solidFill>
              </a:rPr>
              <a:t>to reveal highlight.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65437abd6c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165437abd6c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Explain</a:t>
            </a:r>
            <a:r>
              <a:rPr lang="en">
                <a:solidFill>
                  <a:schemeClr val="dk1"/>
                </a:solidFill>
              </a:rPr>
              <a:t> “With unit fractions, we can say that the fraction with the larger denominator will always be the smaller number. So, I wonder if </a:t>
            </a:r>
            <a:r>
              <a:rPr i="1" lang="en">
                <a:solidFill>
                  <a:schemeClr val="dk1"/>
                </a:solidFill>
              </a:rPr>
              <a:t>all </a:t>
            </a:r>
            <a:r>
              <a:rPr lang="en">
                <a:solidFill>
                  <a:schemeClr val="dk1"/>
                </a:solidFill>
              </a:rPr>
              <a:t>fractions are going to be smaller if they have a larger denominator. In all of the examples on the right, the first fraction has the larger denominator. I bet that I will find that all fractions with a larger denominator will be smaller larger. </a:t>
            </a:r>
            <a:r>
              <a:rPr lang="en">
                <a:solidFill>
                  <a:schemeClr val="dk1"/>
                </a:solidFill>
              </a:rPr>
              <a:t>What do you think?” </a:t>
            </a:r>
            <a:endParaRPr>
              <a:solidFill>
                <a:schemeClr val="dk1"/>
              </a:solidFill>
            </a:endParaRPr>
          </a:p>
          <a:p>
            <a:pPr indent="0" lvl="0" marL="0" rtl="0" algn="l">
              <a:spcBef>
                <a:spcPts val="1000"/>
              </a:spcBef>
              <a:spcAft>
                <a:spcPts val="0"/>
              </a:spcAft>
              <a:buNone/>
            </a:pPr>
            <a:r>
              <a:rPr b="1" lang="en">
                <a:solidFill>
                  <a:schemeClr val="dk1"/>
                </a:solidFill>
              </a:rPr>
              <a:t>Encourage </a:t>
            </a:r>
            <a:r>
              <a:rPr lang="en">
                <a:solidFill>
                  <a:schemeClr val="dk1"/>
                </a:solidFill>
              </a:rPr>
              <a:t>students to argue for or against your hypothesis, come up with examples that justify their stance, etc. </a:t>
            </a:r>
            <a:r>
              <a:rPr i="1" lang="en">
                <a:solidFill>
                  <a:schemeClr val="dk1"/>
                </a:solidFill>
              </a:rPr>
              <a:t>Some students may point out something they’ve seen in recent lessons to disprove this theory.</a:t>
            </a:r>
            <a:endParaRPr>
              <a:solidFill>
                <a:schemeClr val="dk1"/>
              </a:solidFill>
            </a:endParaRPr>
          </a:p>
          <a:p>
            <a:pPr indent="0" lvl="0" marL="0" rtl="0" algn="l">
              <a:spcBef>
                <a:spcPts val="1000"/>
              </a:spcBef>
              <a:spcAft>
                <a:spcPts val="0"/>
              </a:spcAft>
              <a:buNone/>
            </a:pPr>
            <a:r>
              <a:rPr b="1" lang="en">
                <a:solidFill>
                  <a:schemeClr val="dk1"/>
                </a:solidFill>
              </a:rPr>
              <a:t>Ask</a:t>
            </a:r>
            <a:r>
              <a:rPr lang="en">
                <a:solidFill>
                  <a:schemeClr val="dk1"/>
                </a:solidFill>
              </a:rPr>
              <a:t> students about what they know about the numbers without modeling them, and give time for them to offer some thoughts. </a:t>
            </a:r>
            <a:r>
              <a:rPr b="1" lang="en">
                <a:solidFill>
                  <a:schemeClr val="dk1"/>
                </a:solidFill>
              </a:rPr>
              <a:t>Click </a:t>
            </a:r>
            <a:r>
              <a:rPr lang="en">
                <a:solidFill>
                  <a:schemeClr val="dk1"/>
                </a:solidFill>
              </a:rPr>
              <a:t>to reveal prompts.</a:t>
            </a:r>
            <a:endParaRPr>
              <a:solidFill>
                <a:schemeClr val="dk1"/>
              </a:solidFill>
            </a:endParaRPr>
          </a:p>
          <a:p>
            <a:pPr indent="0" lvl="0" marL="0" rtl="0" algn="l">
              <a:spcBef>
                <a:spcPts val="1000"/>
              </a:spcBef>
              <a:spcAft>
                <a:spcPts val="1000"/>
              </a:spcAft>
              <a:buNone/>
            </a:pPr>
            <a:r>
              <a:rPr b="1" lang="en"/>
              <a:t>Group </a:t>
            </a:r>
            <a:r>
              <a:rPr lang="en"/>
              <a:t>students (into groups of 2 or 3) and assign them a modeling/reasoning task.</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65437abd6c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165437abd6c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Prompt </a:t>
            </a:r>
            <a:r>
              <a:rPr lang="en">
                <a:solidFill>
                  <a:schemeClr val="dk1"/>
                </a:solidFill>
              </a:rPr>
              <a:t>students to give a hypothesis before diving in, using what they know about fractions.</a:t>
            </a:r>
            <a:endParaRPr b="1">
              <a:solidFill>
                <a:schemeClr val="dk1"/>
              </a:solidFill>
            </a:endParaRPr>
          </a:p>
          <a:p>
            <a:pPr indent="0" lvl="0" marL="0" rtl="0" algn="l">
              <a:spcBef>
                <a:spcPts val="1000"/>
              </a:spcBef>
              <a:spcAft>
                <a:spcPts val="1000"/>
              </a:spcAft>
              <a:buNone/>
            </a:pPr>
            <a:r>
              <a:rPr b="1" lang="en">
                <a:solidFill>
                  <a:schemeClr val="dk1"/>
                </a:solidFill>
              </a:rPr>
              <a:t>Provide</a:t>
            </a:r>
            <a:r>
              <a:rPr lang="en">
                <a:solidFill>
                  <a:schemeClr val="dk1"/>
                </a:solidFill>
              </a:rPr>
              <a:t> digital or tangible tools for students to model and compare their fractions.</a:t>
            </a:r>
            <a:endParaRPr b="1" i="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jp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rgbClr val="DB0000"/>
            </a:gs>
            <a:gs pos="100000">
              <a:srgbClr val="540303"/>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1 1 2">
  <p:cSld name="SECTION_HEADER_1_1_1_1_2">
    <p:bg>
      <p:bgPr>
        <a:gradFill>
          <a:gsLst>
            <a:gs pos="0">
              <a:srgbClr val="4E29AA"/>
            </a:gs>
            <a:gs pos="100000">
              <a:srgbClr val="1E123D"/>
            </a:gs>
          </a:gsLst>
          <a:path path="circle">
            <a:fillToRect b="50%" l="50%" r="50%" t="50%"/>
          </a:path>
          <a:tileRect/>
        </a:gradFill>
      </p:bgPr>
    </p:bg>
    <p:spTree>
      <p:nvGrpSpPr>
        <p:cNvPr id="28" name="Shape 28"/>
        <p:cNvGrpSpPr/>
        <p:nvPr/>
      </p:nvGrpSpPr>
      <p:grpSpPr>
        <a:xfrm>
          <a:off x="0" y="0"/>
          <a:ext cx="0" cy="0"/>
          <a:chOff x="0" y="0"/>
          <a:chExt cx="0" cy="0"/>
        </a:xfrm>
      </p:grpSpPr>
      <p:sp>
        <p:nvSpPr>
          <p:cNvPr id="29" name="Google Shape;2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4">
  <p:cSld name="TITLE_AND_BODY_4">
    <p:bg>
      <p:bgPr>
        <a:blipFill>
          <a:blip r:embed="rId2">
            <a:alphaModFix/>
          </a:blip>
          <a:stretch>
            <a:fillRect/>
          </a:stretch>
        </a:blipFill>
      </p:bgPr>
    </p:bg>
    <p:spTree>
      <p:nvGrpSpPr>
        <p:cNvPr id="32" name="Shape 32"/>
        <p:cNvGrpSpPr/>
        <p:nvPr/>
      </p:nvGrpSpPr>
      <p:grpSpPr>
        <a:xfrm>
          <a:off x="0" y="0"/>
          <a:ext cx="0" cy="0"/>
          <a:chOff x="0" y="0"/>
          <a:chExt cx="0" cy="0"/>
        </a:xfrm>
      </p:grpSpPr>
      <p:sp>
        <p:nvSpPr>
          <p:cNvPr id="33" name="Google Shape;33;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5">
    <p:spTree>
      <p:nvGrpSpPr>
        <p:cNvPr id="34" name="Shape 34"/>
        <p:cNvGrpSpPr/>
        <p:nvPr/>
      </p:nvGrpSpPr>
      <p:grpSpPr>
        <a:xfrm>
          <a:off x="0" y="0"/>
          <a:ext cx="0" cy="0"/>
          <a:chOff x="0" y="0"/>
          <a:chExt cx="0" cy="0"/>
        </a:xfrm>
      </p:grpSpPr>
      <p:sp>
        <p:nvSpPr>
          <p:cNvPr id="35" name="Google Shape;35;p1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 name="Google Shape;36;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7" name="Google Shape;37;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3">
  <p:cSld name="TITLE_AND_BODY_6">
    <p:spTree>
      <p:nvGrpSpPr>
        <p:cNvPr id="38" name="Shape 38"/>
        <p:cNvGrpSpPr/>
        <p:nvPr/>
      </p:nvGrpSpPr>
      <p:grpSpPr>
        <a:xfrm>
          <a:off x="0" y="0"/>
          <a:ext cx="0" cy="0"/>
          <a:chOff x="0" y="0"/>
          <a:chExt cx="0" cy="0"/>
        </a:xfrm>
      </p:grpSpPr>
      <p:sp>
        <p:nvSpPr>
          <p:cNvPr id="39" name="Google Shape;39;p1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0" name="Google Shape;40;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1" name="Google Shape;41;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5">
  <p:cSld name="TITLE_AND_BODY_7">
    <p:spTree>
      <p:nvGrpSpPr>
        <p:cNvPr id="42" name="Shape 42"/>
        <p:cNvGrpSpPr/>
        <p:nvPr/>
      </p:nvGrpSpPr>
      <p:grpSpPr>
        <a:xfrm>
          <a:off x="0" y="0"/>
          <a:ext cx="0" cy="0"/>
          <a:chOff x="0" y="0"/>
          <a:chExt cx="0" cy="0"/>
        </a:xfrm>
      </p:grpSpPr>
      <p:sp>
        <p:nvSpPr>
          <p:cNvPr id="43" name="Google Shape;43;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4" name="Google Shape;44;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5" name="Google Shape;45;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46" name="Shape 46"/>
        <p:cNvGrpSpPr/>
        <p:nvPr/>
      </p:nvGrpSpPr>
      <p:grpSpPr>
        <a:xfrm>
          <a:off x="0" y="0"/>
          <a:ext cx="0" cy="0"/>
          <a:chOff x="0" y="0"/>
          <a:chExt cx="0" cy="0"/>
        </a:xfrm>
      </p:grpSpPr>
      <p:sp>
        <p:nvSpPr>
          <p:cNvPr id="47" name="Google Shape;47;p1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8" name="Google Shape;48;p1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9" name="Google Shape;49;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6">
  <p:cSld name="TITLE_AND_BODY_8">
    <p:spTree>
      <p:nvGrpSpPr>
        <p:cNvPr id="50" name="Shape 50"/>
        <p:cNvGrpSpPr/>
        <p:nvPr/>
      </p:nvGrpSpPr>
      <p:grpSpPr>
        <a:xfrm>
          <a:off x="0" y="0"/>
          <a:ext cx="0" cy="0"/>
          <a:chOff x="0" y="0"/>
          <a:chExt cx="0" cy="0"/>
        </a:xfrm>
      </p:grpSpPr>
      <p:sp>
        <p:nvSpPr>
          <p:cNvPr id="51" name="Google Shape;51;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53" name="Google Shape;53;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6 1">
  <p:cSld name="TITLE_AND_BODY_6_1">
    <p:bg>
      <p:bgPr>
        <a:blipFill>
          <a:blip r:embed="rId2">
            <a:alphaModFix/>
          </a:blip>
          <a:stretch>
            <a:fillRect/>
          </a:stretch>
        </a:blipFill>
      </p:bgPr>
    </p:bg>
    <p:spTree>
      <p:nvGrpSpPr>
        <p:cNvPr id="54" name="Shape 54"/>
        <p:cNvGrpSpPr/>
        <p:nvPr/>
      </p:nvGrpSpPr>
      <p:grpSpPr>
        <a:xfrm>
          <a:off x="0" y="0"/>
          <a:ext cx="0" cy="0"/>
          <a:chOff x="0" y="0"/>
          <a:chExt cx="0" cy="0"/>
        </a:xfrm>
      </p:grpSpPr>
      <p:sp>
        <p:nvSpPr>
          <p:cNvPr id="55" name="Google Shape;55;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8">
  <p:cSld name="TITLE_AND_BODY_8_1">
    <p:bg>
      <p:bgPr>
        <a:blipFill>
          <a:blip r:embed="rId2">
            <a:alphaModFix/>
          </a:blip>
          <a:stretch>
            <a:fillRect/>
          </a:stretch>
        </a:blipFill>
      </p:bgPr>
    </p:bg>
    <p:spTree>
      <p:nvGrpSpPr>
        <p:cNvPr id="56" name="Shape 56"/>
        <p:cNvGrpSpPr/>
        <p:nvPr/>
      </p:nvGrpSpPr>
      <p:grpSpPr>
        <a:xfrm>
          <a:off x="0" y="0"/>
          <a:ext cx="0" cy="0"/>
          <a:chOff x="0" y="0"/>
          <a:chExt cx="0" cy="0"/>
        </a:xfrm>
      </p:grpSpPr>
      <p:sp>
        <p:nvSpPr>
          <p:cNvPr id="57" name="Google Shape;57;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gradFill>
          <a:gsLst>
            <a:gs pos="0">
              <a:srgbClr val="F48208"/>
            </a:gs>
            <a:gs pos="100000">
              <a:srgbClr val="703E08"/>
            </a:gs>
          </a:gsLst>
          <a:path path="circle">
            <a:fillToRect b="50%" l="50%" r="50%" t="50%"/>
          </a:path>
          <a:tileRect/>
        </a:gradFill>
      </p:bgPr>
    </p:bg>
    <p:spTree>
      <p:nvGrpSpPr>
        <p:cNvPr id="11" name="Shape 11"/>
        <p:cNvGrpSpPr/>
        <p:nvPr/>
      </p:nvGrpSpPr>
      <p:grpSpPr>
        <a:xfrm>
          <a:off x="0" y="0"/>
          <a:ext cx="0" cy="0"/>
          <a:chOff x="0" y="0"/>
          <a:chExt cx="0" cy="0"/>
        </a:xfrm>
      </p:grpSpPr>
      <p:sp>
        <p:nvSpPr>
          <p:cNvPr id="12" name="Google Shape;12;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1 1 2 1">
  <p:cSld name="SECTION_HEADER_1_1_1_1_3">
    <p:bg>
      <p:bgPr>
        <a:gradFill>
          <a:gsLst>
            <a:gs pos="0">
              <a:srgbClr val="4E29AA"/>
            </a:gs>
            <a:gs pos="100000">
              <a:srgbClr val="1E123D"/>
            </a:gs>
          </a:gsLst>
          <a:path path="circle">
            <a:fillToRect b="50%" l="50%" r="50%" t="50%"/>
          </a:path>
          <a:tileRect/>
        </a:gradFill>
      </p:bgPr>
    </p:bg>
    <p:spTree>
      <p:nvGrpSpPr>
        <p:cNvPr id="58" name="Shape 58"/>
        <p:cNvGrpSpPr/>
        <p:nvPr/>
      </p:nvGrpSpPr>
      <p:grpSpPr>
        <a:xfrm>
          <a:off x="0" y="0"/>
          <a:ext cx="0" cy="0"/>
          <a:chOff x="0" y="0"/>
          <a:chExt cx="0" cy="0"/>
        </a:xfrm>
      </p:grpSpPr>
      <p:sp>
        <p:nvSpPr>
          <p:cNvPr id="59" name="Google Shape;59;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4" name="Shape 64"/>
        <p:cNvGrpSpPr/>
        <p:nvPr/>
      </p:nvGrpSpPr>
      <p:grpSpPr>
        <a:xfrm>
          <a:off x="0" y="0"/>
          <a:ext cx="0" cy="0"/>
          <a:chOff x="0" y="0"/>
          <a:chExt cx="0" cy="0"/>
        </a:xfrm>
      </p:grpSpPr>
      <p:sp>
        <p:nvSpPr>
          <p:cNvPr id="65" name="Google Shape;65;p2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6" name="Google Shape;66;p2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7" name="Google Shape;67;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24"/>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0" name="Google Shape;70;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1" name="Shape 71"/>
        <p:cNvGrpSpPr/>
        <p:nvPr/>
      </p:nvGrpSpPr>
      <p:grpSpPr>
        <a:xfrm>
          <a:off x="0" y="0"/>
          <a:ext cx="0" cy="0"/>
          <a:chOff x="0" y="0"/>
          <a:chExt cx="0" cy="0"/>
        </a:xfrm>
      </p:grpSpPr>
      <p:sp>
        <p:nvSpPr>
          <p:cNvPr id="72" name="Google Shape;72;p2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3" name="Google Shape;73;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74" name="Google Shape;74;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5" name="Shape 75"/>
        <p:cNvGrpSpPr/>
        <p:nvPr/>
      </p:nvGrpSpPr>
      <p:grpSpPr>
        <a:xfrm>
          <a:off x="0" y="0"/>
          <a:ext cx="0" cy="0"/>
          <a:chOff x="0" y="0"/>
          <a:chExt cx="0" cy="0"/>
        </a:xfrm>
      </p:grpSpPr>
      <p:sp>
        <p:nvSpPr>
          <p:cNvPr id="76" name="Google Shape;76;p2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7" name="Google Shape;77;p26"/>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8" name="Google Shape;78;p26"/>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9" name="Google Shape;79;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0" name="Shape 80"/>
        <p:cNvGrpSpPr/>
        <p:nvPr/>
      </p:nvGrpSpPr>
      <p:grpSpPr>
        <a:xfrm>
          <a:off x="0" y="0"/>
          <a:ext cx="0" cy="0"/>
          <a:chOff x="0" y="0"/>
          <a:chExt cx="0" cy="0"/>
        </a:xfrm>
      </p:grpSpPr>
      <p:sp>
        <p:nvSpPr>
          <p:cNvPr id="81" name="Google Shape;81;p2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2" name="Google Shape;82;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3" name="Shape 83"/>
        <p:cNvGrpSpPr/>
        <p:nvPr/>
      </p:nvGrpSpPr>
      <p:grpSpPr>
        <a:xfrm>
          <a:off x="0" y="0"/>
          <a:ext cx="0" cy="0"/>
          <a:chOff x="0" y="0"/>
          <a:chExt cx="0" cy="0"/>
        </a:xfrm>
      </p:grpSpPr>
      <p:sp>
        <p:nvSpPr>
          <p:cNvPr id="84" name="Google Shape;84;p28"/>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5" name="Google Shape;85;p28"/>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6" name="Google Shape;86;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7" name="Shape 87"/>
        <p:cNvGrpSpPr/>
        <p:nvPr/>
      </p:nvGrpSpPr>
      <p:grpSpPr>
        <a:xfrm>
          <a:off x="0" y="0"/>
          <a:ext cx="0" cy="0"/>
          <a:chOff x="0" y="0"/>
          <a:chExt cx="0" cy="0"/>
        </a:xfrm>
      </p:grpSpPr>
      <p:sp>
        <p:nvSpPr>
          <p:cNvPr id="88" name="Google Shape;88;p29"/>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9" name="Google Shape;89;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0" name="Shape 90"/>
        <p:cNvGrpSpPr/>
        <p:nvPr/>
      </p:nvGrpSpPr>
      <p:grpSpPr>
        <a:xfrm>
          <a:off x="0" y="0"/>
          <a:ext cx="0" cy="0"/>
          <a:chOff x="0" y="0"/>
          <a:chExt cx="0" cy="0"/>
        </a:xfrm>
      </p:grpSpPr>
      <p:sp>
        <p:nvSpPr>
          <p:cNvPr id="91" name="Google Shape;91;p30"/>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0"/>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3" name="Google Shape;93;p30"/>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4" name="Google Shape;94;p30"/>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dk1"/>
              </a:buClr>
              <a:buSzPts val="1800"/>
              <a:buChar char="●"/>
              <a:defRPr>
                <a:solidFill>
                  <a:schemeClr val="dk1"/>
                </a:solidFill>
              </a:defRPr>
            </a:lvl1pPr>
            <a:lvl2pPr indent="-317500" lvl="1" marL="914400" rtl="0">
              <a:spcBef>
                <a:spcPts val="0"/>
              </a:spcBef>
              <a:spcAft>
                <a:spcPts val="0"/>
              </a:spcAft>
              <a:buClr>
                <a:schemeClr val="dk1"/>
              </a:buClr>
              <a:buSzPts val="1400"/>
              <a:buChar char="○"/>
              <a:defRPr>
                <a:solidFill>
                  <a:schemeClr val="dk1"/>
                </a:solidFill>
              </a:defRPr>
            </a:lvl2pPr>
            <a:lvl3pPr indent="-317500" lvl="2" marL="1371600" rtl="0">
              <a:spcBef>
                <a:spcPts val="0"/>
              </a:spcBef>
              <a:spcAft>
                <a:spcPts val="0"/>
              </a:spcAft>
              <a:buClr>
                <a:schemeClr val="dk1"/>
              </a:buClr>
              <a:buSzPts val="1400"/>
              <a:buChar char="■"/>
              <a:defRPr>
                <a:solidFill>
                  <a:schemeClr val="dk1"/>
                </a:solidFill>
              </a:defRPr>
            </a:lvl3pPr>
            <a:lvl4pPr indent="-317500" lvl="3" marL="1828800" rtl="0">
              <a:spcBef>
                <a:spcPts val="0"/>
              </a:spcBef>
              <a:spcAft>
                <a:spcPts val="0"/>
              </a:spcAft>
              <a:buClr>
                <a:schemeClr val="dk1"/>
              </a:buClr>
              <a:buSzPts val="1400"/>
              <a:buChar char="●"/>
              <a:defRPr>
                <a:solidFill>
                  <a:schemeClr val="dk1"/>
                </a:solidFill>
              </a:defRPr>
            </a:lvl4pPr>
            <a:lvl5pPr indent="-317500" lvl="4" marL="2286000" rtl="0">
              <a:spcBef>
                <a:spcPts val="0"/>
              </a:spcBef>
              <a:spcAft>
                <a:spcPts val="0"/>
              </a:spcAft>
              <a:buClr>
                <a:schemeClr val="dk1"/>
              </a:buClr>
              <a:buSzPts val="1400"/>
              <a:buChar char="○"/>
              <a:defRPr>
                <a:solidFill>
                  <a:schemeClr val="dk1"/>
                </a:solidFill>
              </a:defRPr>
            </a:lvl5pPr>
            <a:lvl6pPr indent="-317500" lvl="5" marL="2743200" rtl="0">
              <a:spcBef>
                <a:spcPts val="0"/>
              </a:spcBef>
              <a:spcAft>
                <a:spcPts val="0"/>
              </a:spcAft>
              <a:buClr>
                <a:schemeClr val="dk1"/>
              </a:buClr>
              <a:buSzPts val="1400"/>
              <a:buChar char="■"/>
              <a:defRPr>
                <a:solidFill>
                  <a:schemeClr val="dk1"/>
                </a:solidFill>
              </a:defRPr>
            </a:lvl6pPr>
            <a:lvl7pPr indent="-317500" lvl="6" marL="3200400" rtl="0">
              <a:spcBef>
                <a:spcPts val="0"/>
              </a:spcBef>
              <a:spcAft>
                <a:spcPts val="0"/>
              </a:spcAft>
              <a:buClr>
                <a:schemeClr val="dk1"/>
              </a:buClr>
              <a:buSzPts val="1400"/>
              <a:buChar char="●"/>
              <a:defRPr>
                <a:solidFill>
                  <a:schemeClr val="dk1"/>
                </a:solidFill>
              </a:defRPr>
            </a:lvl7pPr>
            <a:lvl8pPr indent="-317500" lvl="7" marL="3657600" rtl="0">
              <a:spcBef>
                <a:spcPts val="0"/>
              </a:spcBef>
              <a:spcAft>
                <a:spcPts val="0"/>
              </a:spcAft>
              <a:buClr>
                <a:schemeClr val="dk1"/>
              </a:buClr>
              <a:buSzPts val="1400"/>
              <a:buChar char="○"/>
              <a:defRPr>
                <a:solidFill>
                  <a:schemeClr val="dk1"/>
                </a:solidFill>
              </a:defRPr>
            </a:lvl8pPr>
            <a:lvl9pPr indent="-317500" lvl="8" marL="4114800" rtl="0">
              <a:spcBef>
                <a:spcPts val="0"/>
              </a:spcBef>
              <a:spcAft>
                <a:spcPts val="0"/>
              </a:spcAft>
              <a:buClr>
                <a:schemeClr val="dk1"/>
              </a:buClr>
              <a:buSzPts val="1400"/>
              <a:buChar char="■"/>
              <a:defRPr>
                <a:solidFill>
                  <a:schemeClr val="dk1"/>
                </a:solidFill>
              </a:defRPr>
            </a:lvl9pPr>
          </a:lstStyle>
          <a:p/>
        </p:txBody>
      </p:sp>
      <p:sp>
        <p:nvSpPr>
          <p:cNvPr id="95" name="Google Shape;95;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6" name="Shape 96"/>
        <p:cNvGrpSpPr/>
        <p:nvPr/>
      </p:nvGrpSpPr>
      <p:grpSpPr>
        <a:xfrm>
          <a:off x="0" y="0"/>
          <a:ext cx="0" cy="0"/>
          <a:chOff x="0" y="0"/>
          <a:chExt cx="0" cy="0"/>
        </a:xfrm>
      </p:grpSpPr>
      <p:sp>
        <p:nvSpPr>
          <p:cNvPr id="97" name="Google Shape;97;p31"/>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98" name="Google Shape;98;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gradFill>
          <a:gsLst>
            <a:gs pos="0">
              <a:srgbClr val="FFC002"/>
            </a:gs>
            <a:gs pos="100000">
              <a:srgbClr val="795B04"/>
            </a:gs>
          </a:gsLst>
          <a:path path="circle">
            <a:fillToRect b="50%" l="50%" r="50%" t="50%"/>
          </a:path>
          <a:tileRect/>
        </a:gradFill>
      </p:bgPr>
    </p:bg>
    <p:spTree>
      <p:nvGrpSpPr>
        <p:cNvPr id="13" name="Shape 13"/>
        <p:cNvGrpSpPr/>
        <p:nvPr/>
      </p:nvGrpSpPr>
      <p:grpSpPr>
        <a:xfrm>
          <a:off x="0" y="0"/>
          <a:ext cx="0" cy="0"/>
          <a:chOff x="0" y="0"/>
          <a:chExt cx="0" cy="0"/>
        </a:xfrm>
      </p:grpSpPr>
      <p:sp>
        <p:nvSpPr>
          <p:cNvPr id="14" name="Google Shape;1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9" name="Shape 99"/>
        <p:cNvGrpSpPr/>
        <p:nvPr/>
      </p:nvGrpSpPr>
      <p:grpSpPr>
        <a:xfrm>
          <a:off x="0" y="0"/>
          <a:ext cx="0" cy="0"/>
          <a:chOff x="0" y="0"/>
          <a:chExt cx="0" cy="0"/>
        </a:xfrm>
      </p:grpSpPr>
      <p:sp>
        <p:nvSpPr>
          <p:cNvPr id="100" name="Google Shape;100;p32"/>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1" name="Google Shape;101;p32"/>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02" name="Google Shape;102;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3" name="Shape 103"/>
        <p:cNvGrpSpPr/>
        <p:nvPr/>
      </p:nvGrpSpPr>
      <p:grpSpPr>
        <a:xfrm>
          <a:off x="0" y="0"/>
          <a:ext cx="0" cy="0"/>
          <a:chOff x="0" y="0"/>
          <a:chExt cx="0" cy="0"/>
        </a:xfrm>
      </p:grpSpPr>
      <p:sp>
        <p:nvSpPr>
          <p:cNvPr id="104" name="Google Shape;104;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bg>
      <p:bgPr>
        <a:blipFill>
          <a:blip r:embed="rId2">
            <a:alphaModFix/>
          </a:blip>
          <a:stretch>
            <a:fillRect/>
          </a:stretch>
        </a:blipFill>
      </p:bgPr>
    </p:bg>
    <p:spTree>
      <p:nvGrpSpPr>
        <p:cNvPr id="105" name="Shape 105"/>
        <p:cNvGrpSpPr/>
        <p:nvPr/>
      </p:nvGrpSpPr>
      <p:grpSpPr>
        <a:xfrm>
          <a:off x="0" y="0"/>
          <a:ext cx="0" cy="0"/>
          <a:chOff x="0" y="0"/>
          <a:chExt cx="0" cy="0"/>
        </a:xfrm>
      </p:grpSpPr>
      <p:sp>
        <p:nvSpPr>
          <p:cNvPr id="106" name="Google Shape;106;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2">
    <p:bg>
      <p:bgPr>
        <a:blipFill>
          <a:blip r:embed="rId2">
            <a:alphaModFix/>
          </a:blip>
          <a:stretch>
            <a:fillRect/>
          </a:stretch>
        </a:blipFill>
      </p:bgPr>
    </p:bg>
    <p:spTree>
      <p:nvGrpSpPr>
        <p:cNvPr id="107" name="Shape 107"/>
        <p:cNvGrpSpPr/>
        <p:nvPr/>
      </p:nvGrpSpPr>
      <p:grpSpPr>
        <a:xfrm>
          <a:off x="0" y="0"/>
          <a:ext cx="0" cy="0"/>
          <a:chOff x="0" y="0"/>
          <a:chExt cx="0" cy="0"/>
        </a:xfrm>
      </p:grpSpPr>
      <p:sp>
        <p:nvSpPr>
          <p:cNvPr id="108" name="Google Shape;108;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3">
  <p:cSld name="TITLE_AND_BODY_3">
    <p:bg>
      <p:bgPr>
        <a:blipFill>
          <a:blip r:embed="rId2">
            <a:alphaModFix/>
          </a:blip>
          <a:stretch>
            <a:fillRect/>
          </a:stretch>
        </a:blipFill>
      </p:bgPr>
    </p:bg>
    <p:spTree>
      <p:nvGrpSpPr>
        <p:cNvPr id="109" name="Shape 109"/>
        <p:cNvGrpSpPr/>
        <p:nvPr/>
      </p:nvGrpSpPr>
      <p:grpSpPr>
        <a:xfrm>
          <a:off x="0" y="0"/>
          <a:ext cx="0" cy="0"/>
          <a:chOff x="0" y="0"/>
          <a:chExt cx="0" cy="0"/>
        </a:xfrm>
      </p:grpSpPr>
      <p:sp>
        <p:nvSpPr>
          <p:cNvPr id="110" name="Google Shape;110;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4">
  <p:cSld name="TITLE_AND_BODY_4">
    <p:bg>
      <p:bgPr>
        <a:blipFill>
          <a:blip r:embed="rId2">
            <a:alphaModFix/>
          </a:blip>
          <a:stretch>
            <a:fillRect/>
          </a:stretch>
        </a:blipFill>
      </p:bgPr>
    </p:bg>
    <p:spTree>
      <p:nvGrpSpPr>
        <p:cNvPr id="111" name="Shape 111"/>
        <p:cNvGrpSpPr/>
        <p:nvPr/>
      </p:nvGrpSpPr>
      <p:grpSpPr>
        <a:xfrm>
          <a:off x="0" y="0"/>
          <a:ext cx="0" cy="0"/>
          <a:chOff x="0" y="0"/>
          <a:chExt cx="0" cy="0"/>
        </a:xfrm>
      </p:grpSpPr>
      <p:sp>
        <p:nvSpPr>
          <p:cNvPr id="112" name="Google Shape;112;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5">
  <p:cSld name="TITLE_AND_BODY_5">
    <p:bg>
      <p:bgPr>
        <a:blipFill>
          <a:blip r:embed="rId2">
            <a:alphaModFix/>
          </a:blip>
          <a:stretch>
            <a:fillRect/>
          </a:stretch>
        </a:blipFill>
      </p:bgPr>
    </p:bg>
    <p:spTree>
      <p:nvGrpSpPr>
        <p:cNvPr id="113" name="Shape 113"/>
        <p:cNvGrpSpPr/>
        <p:nvPr/>
      </p:nvGrpSpPr>
      <p:grpSpPr>
        <a:xfrm>
          <a:off x="0" y="0"/>
          <a:ext cx="0" cy="0"/>
          <a:chOff x="0" y="0"/>
          <a:chExt cx="0" cy="0"/>
        </a:xfrm>
      </p:grpSpPr>
      <p:sp>
        <p:nvSpPr>
          <p:cNvPr id="114" name="Google Shape;114;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1 1 1">
  <p:cSld name="SECTION_HEADER_1_1_1_1_1">
    <p:bg>
      <p:bgPr>
        <a:gradFill>
          <a:gsLst>
            <a:gs pos="0">
              <a:srgbClr val="E900FF">
                <a:alpha val="91764"/>
              </a:srgbClr>
            </a:gs>
            <a:gs pos="100000">
              <a:srgbClr val="80008C"/>
            </a:gs>
          </a:gsLst>
          <a:path path="circle">
            <a:fillToRect b="50%" l="50%" r="50%" t="50%"/>
          </a:path>
          <a:tileRect/>
        </a:gradFill>
      </p:bgPr>
    </p:bg>
    <p:spTree>
      <p:nvGrpSpPr>
        <p:cNvPr id="115" name="Shape 115"/>
        <p:cNvGrpSpPr/>
        <p:nvPr/>
      </p:nvGrpSpPr>
      <p:grpSpPr>
        <a:xfrm>
          <a:off x="0" y="0"/>
          <a:ext cx="0" cy="0"/>
          <a:chOff x="0" y="0"/>
          <a:chExt cx="0" cy="0"/>
        </a:xfrm>
      </p:grpSpPr>
      <p:sp>
        <p:nvSpPr>
          <p:cNvPr id="116" name="Google Shape;116;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gradFill>
          <a:gsLst>
            <a:gs pos="0">
              <a:srgbClr val="DB0000"/>
            </a:gs>
            <a:gs pos="100000">
              <a:srgbClr val="540303"/>
            </a:gs>
          </a:gsLst>
          <a:path path="circle">
            <a:fillToRect b="50%" l="50%" r="50%" t="50%"/>
          </a:path>
          <a:tileRect/>
        </a:gradFill>
      </p:bgPr>
    </p:bg>
    <p:spTree>
      <p:nvGrpSpPr>
        <p:cNvPr id="117" name="Shape 117"/>
        <p:cNvGrpSpPr/>
        <p:nvPr/>
      </p:nvGrpSpPr>
      <p:grpSpPr>
        <a:xfrm>
          <a:off x="0" y="0"/>
          <a:ext cx="0" cy="0"/>
          <a:chOff x="0" y="0"/>
          <a:chExt cx="0" cy="0"/>
        </a:xfrm>
      </p:grpSpPr>
      <p:sp>
        <p:nvSpPr>
          <p:cNvPr id="118" name="Google Shape;118;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1 1">
  <p:cSld name="SECTION_HEADER_1_1_1_1_2">
    <p:bg>
      <p:bgPr>
        <a:gradFill>
          <a:gsLst>
            <a:gs pos="0">
              <a:srgbClr val="4E29AA"/>
            </a:gs>
            <a:gs pos="100000">
              <a:srgbClr val="1E123D"/>
            </a:gs>
          </a:gsLst>
          <a:path path="circle">
            <a:fillToRect b="50%" l="50%" r="50%" t="50%"/>
          </a:path>
          <a:tileRect/>
        </a:gradFill>
      </p:bgPr>
    </p:bg>
    <p:spTree>
      <p:nvGrpSpPr>
        <p:cNvPr id="119" name="Shape 119"/>
        <p:cNvGrpSpPr/>
        <p:nvPr/>
      </p:nvGrpSpPr>
      <p:grpSpPr>
        <a:xfrm>
          <a:off x="0" y="0"/>
          <a:ext cx="0" cy="0"/>
          <a:chOff x="0" y="0"/>
          <a:chExt cx="0" cy="0"/>
        </a:xfrm>
      </p:grpSpPr>
      <p:sp>
        <p:nvSpPr>
          <p:cNvPr id="120" name="Google Shape;120;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p:cSld name="SECTION_HEADER_1_1">
    <p:bg>
      <p:bgPr>
        <a:gradFill>
          <a:gsLst>
            <a:gs pos="0">
              <a:srgbClr val="51AB2A"/>
            </a:gs>
            <a:gs pos="100000">
              <a:srgbClr val="203E13"/>
            </a:gs>
          </a:gsLst>
          <a:path path="circle">
            <a:fillToRect b="50%" l="50%" r="50%" t="50%"/>
          </a:path>
          <a:tileRect/>
        </a:gradFill>
      </p:bgPr>
    </p:bg>
    <p:spTree>
      <p:nvGrpSpPr>
        <p:cNvPr id="15" name="Shape 15"/>
        <p:cNvGrpSpPr/>
        <p:nvPr/>
      </p:nvGrpSpPr>
      <p:grpSpPr>
        <a:xfrm>
          <a:off x="0" y="0"/>
          <a:ext cx="0" cy="0"/>
          <a:chOff x="0" y="0"/>
          <a:chExt cx="0" cy="0"/>
        </a:xfrm>
      </p:grpSpPr>
      <p:sp>
        <p:nvSpPr>
          <p:cNvPr id="16" name="Google Shape;16;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6">
  <p:cSld name="TITLE_AND_BODY_6">
    <p:bg>
      <p:bgPr>
        <a:blipFill>
          <a:blip r:embed="rId2">
            <a:alphaModFix/>
          </a:blip>
          <a:stretch>
            <a:fillRect/>
          </a:stretch>
        </a:blipFill>
      </p:bgPr>
    </p:bg>
    <p:spTree>
      <p:nvGrpSpPr>
        <p:cNvPr id="121" name="Shape 121"/>
        <p:cNvGrpSpPr/>
        <p:nvPr/>
      </p:nvGrpSpPr>
      <p:grpSpPr>
        <a:xfrm>
          <a:off x="0" y="0"/>
          <a:ext cx="0" cy="0"/>
          <a:chOff x="0" y="0"/>
          <a:chExt cx="0" cy="0"/>
        </a:xfrm>
      </p:grpSpPr>
      <p:sp>
        <p:nvSpPr>
          <p:cNvPr id="122" name="Google Shape;122;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gradFill>
          <a:gsLst>
            <a:gs pos="0">
              <a:srgbClr val="FFC002"/>
            </a:gs>
            <a:gs pos="100000">
              <a:srgbClr val="795B04"/>
            </a:gs>
          </a:gsLst>
          <a:path path="circle">
            <a:fillToRect b="50%" l="50%" r="50%" t="50%"/>
          </a:path>
          <a:tileRect/>
        </a:gradFill>
      </p:bgPr>
    </p:bg>
    <p:spTree>
      <p:nvGrpSpPr>
        <p:cNvPr id="123" name="Shape 123"/>
        <p:cNvGrpSpPr/>
        <p:nvPr/>
      </p:nvGrpSpPr>
      <p:grpSpPr>
        <a:xfrm>
          <a:off x="0" y="0"/>
          <a:ext cx="0" cy="0"/>
          <a:chOff x="0" y="0"/>
          <a:chExt cx="0" cy="0"/>
        </a:xfrm>
      </p:grpSpPr>
      <p:sp>
        <p:nvSpPr>
          <p:cNvPr id="124" name="Google Shape;124;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1 1 2">
  <p:cSld name="SECTION_HEADER_1_1_1_1_3">
    <p:bg>
      <p:bgPr>
        <a:gradFill>
          <a:gsLst>
            <a:gs pos="0">
              <a:srgbClr val="4E29AA"/>
            </a:gs>
            <a:gs pos="100000">
              <a:srgbClr val="1E123D"/>
            </a:gs>
          </a:gsLst>
          <a:path path="circle">
            <a:fillToRect b="50%" l="50%" r="50%" t="50%"/>
          </a:path>
          <a:tileRect/>
        </a:gradFill>
      </p:bgPr>
    </p:bg>
    <p:spTree>
      <p:nvGrpSpPr>
        <p:cNvPr id="125" name="Shape 125"/>
        <p:cNvGrpSpPr/>
        <p:nvPr/>
      </p:nvGrpSpPr>
      <p:grpSpPr>
        <a:xfrm>
          <a:off x="0" y="0"/>
          <a:ext cx="0" cy="0"/>
          <a:chOff x="0" y="0"/>
          <a:chExt cx="0" cy="0"/>
        </a:xfrm>
      </p:grpSpPr>
      <p:sp>
        <p:nvSpPr>
          <p:cNvPr id="126" name="Google Shape;126;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7">
  <p:cSld name="TITLE_AND_BODY_7">
    <p:bg>
      <p:bgPr>
        <a:blipFill>
          <a:blip r:embed="rId2">
            <a:alphaModFix/>
          </a:blip>
          <a:stretch>
            <a:fillRect/>
          </a:stretch>
        </a:blipFill>
      </p:bgPr>
    </p:bg>
    <p:spTree>
      <p:nvGrpSpPr>
        <p:cNvPr id="127" name="Shape 127"/>
        <p:cNvGrpSpPr/>
        <p:nvPr/>
      </p:nvGrpSpPr>
      <p:grpSpPr>
        <a:xfrm>
          <a:off x="0" y="0"/>
          <a:ext cx="0" cy="0"/>
          <a:chOff x="0" y="0"/>
          <a:chExt cx="0" cy="0"/>
        </a:xfrm>
      </p:grpSpPr>
      <p:sp>
        <p:nvSpPr>
          <p:cNvPr id="128" name="Google Shape;128;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8">
  <p:cSld name="TITLE_AND_BODY_8">
    <p:bg>
      <p:bgPr>
        <a:blipFill>
          <a:blip r:embed="rId2">
            <a:alphaModFix/>
          </a:blip>
          <a:stretch>
            <a:fillRect/>
          </a:stretch>
        </a:blipFill>
      </p:bgPr>
    </p:bg>
    <p:spTree>
      <p:nvGrpSpPr>
        <p:cNvPr id="129" name="Shape 129"/>
        <p:cNvGrpSpPr/>
        <p:nvPr/>
      </p:nvGrpSpPr>
      <p:grpSpPr>
        <a:xfrm>
          <a:off x="0" y="0"/>
          <a:ext cx="0" cy="0"/>
          <a:chOff x="0" y="0"/>
          <a:chExt cx="0" cy="0"/>
        </a:xfrm>
      </p:grpSpPr>
      <p:sp>
        <p:nvSpPr>
          <p:cNvPr id="130" name="Google Shape;130;p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9">
  <p:cSld name="TITLE_AND_BODY_9">
    <p:bg>
      <p:bgPr>
        <a:blipFill>
          <a:blip r:embed="rId2">
            <a:alphaModFix/>
          </a:blip>
          <a:stretch>
            <a:fillRect/>
          </a:stretch>
        </a:blipFill>
      </p:bgPr>
    </p:bg>
    <p:spTree>
      <p:nvGrpSpPr>
        <p:cNvPr id="131" name="Shape 131"/>
        <p:cNvGrpSpPr/>
        <p:nvPr/>
      </p:nvGrpSpPr>
      <p:grpSpPr>
        <a:xfrm>
          <a:off x="0" y="0"/>
          <a:ext cx="0" cy="0"/>
          <a:chOff x="0" y="0"/>
          <a:chExt cx="0" cy="0"/>
        </a:xfrm>
      </p:grpSpPr>
      <p:sp>
        <p:nvSpPr>
          <p:cNvPr id="132" name="Google Shape;132;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1 1 3">
  <p:cSld name="SECTION_HEADER_1_1_1_1_4">
    <p:bg>
      <p:bgPr>
        <a:gradFill>
          <a:gsLst>
            <a:gs pos="0">
              <a:srgbClr val="4E29AA"/>
            </a:gs>
            <a:gs pos="100000">
              <a:srgbClr val="1E123D"/>
            </a:gs>
          </a:gsLst>
          <a:path path="circle">
            <a:fillToRect b="50%" l="50%" r="50%" t="50%"/>
          </a:path>
          <a:tileRect/>
        </a:gradFill>
      </p:bgPr>
    </p:bg>
    <p:spTree>
      <p:nvGrpSpPr>
        <p:cNvPr id="133" name="Shape 133"/>
        <p:cNvGrpSpPr/>
        <p:nvPr/>
      </p:nvGrpSpPr>
      <p:grpSpPr>
        <a:xfrm>
          <a:off x="0" y="0"/>
          <a:ext cx="0" cy="0"/>
          <a:chOff x="0" y="0"/>
          <a:chExt cx="0" cy="0"/>
        </a:xfrm>
      </p:grpSpPr>
      <p:sp>
        <p:nvSpPr>
          <p:cNvPr id="134" name="Google Shape;134;p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6 1">
  <p:cSld name="TITLE_AND_BODY_6_1">
    <p:bg>
      <p:bgPr>
        <a:blipFill>
          <a:blip r:embed="rId2">
            <a:alphaModFix/>
          </a:blip>
          <a:stretch>
            <a:fillRect/>
          </a:stretch>
        </a:blipFill>
      </p:bgPr>
    </p:bg>
    <p:spTree>
      <p:nvGrpSpPr>
        <p:cNvPr id="135" name="Shape 135"/>
        <p:cNvGrpSpPr/>
        <p:nvPr/>
      </p:nvGrpSpPr>
      <p:grpSpPr>
        <a:xfrm>
          <a:off x="0" y="0"/>
          <a:ext cx="0" cy="0"/>
          <a:chOff x="0" y="0"/>
          <a:chExt cx="0" cy="0"/>
        </a:xfrm>
      </p:grpSpPr>
      <p:sp>
        <p:nvSpPr>
          <p:cNvPr id="136" name="Google Shape;136;p4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p:cSld name="SECTION_HEADER_1_1">
    <p:bg>
      <p:bgPr>
        <a:gradFill>
          <a:gsLst>
            <a:gs pos="0">
              <a:srgbClr val="51AB2A"/>
            </a:gs>
            <a:gs pos="100000">
              <a:srgbClr val="203E13"/>
            </a:gs>
          </a:gsLst>
          <a:path path="circle">
            <a:fillToRect b="50%" l="50%" r="50%" t="50%"/>
          </a:path>
          <a:tileRect/>
        </a:gradFill>
      </p:bgPr>
    </p:bg>
    <p:spTree>
      <p:nvGrpSpPr>
        <p:cNvPr id="137" name="Shape 137"/>
        <p:cNvGrpSpPr/>
        <p:nvPr/>
      </p:nvGrpSpPr>
      <p:grpSpPr>
        <a:xfrm>
          <a:off x="0" y="0"/>
          <a:ext cx="0" cy="0"/>
          <a:chOff x="0" y="0"/>
          <a:chExt cx="0" cy="0"/>
        </a:xfrm>
      </p:grpSpPr>
      <p:sp>
        <p:nvSpPr>
          <p:cNvPr id="138" name="Google Shape;138;p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0">
  <p:cSld name="TITLE_AND_BODY_10">
    <p:bg>
      <p:bgPr>
        <a:noFill/>
      </p:bgPr>
    </p:bg>
    <p:spTree>
      <p:nvGrpSpPr>
        <p:cNvPr id="139" name="Shape 139"/>
        <p:cNvGrpSpPr/>
        <p:nvPr/>
      </p:nvGrpSpPr>
      <p:grpSpPr>
        <a:xfrm>
          <a:off x="0" y="0"/>
          <a:ext cx="0" cy="0"/>
          <a:chOff x="0" y="0"/>
          <a:chExt cx="0" cy="0"/>
        </a:xfrm>
      </p:grpSpPr>
      <p:sp>
        <p:nvSpPr>
          <p:cNvPr id="140" name="Google Shape;140;p5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1">
  <p:cSld name="SECTION_HEADER_1_1_1">
    <p:bg>
      <p:bgPr>
        <a:gradFill>
          <a:gsLst>
            <a:gs pos="0">
              <a:srgbClr val="1077D2"/>
            </a:gs>
            <a:gs pos="100000">
              <a:srgbClr val="093153"/>
            </a:gs>
          </a:gsLst>
          <a:path path="circle">
            <a:fillToRect b="50%" l="50%" r="50%" t="50%"/>
          </a:path>
          <a:tileRect/>
        </a:gradFill>
      </p:bgPr>
    </p:bg>
    <p:spTree>
      <p:nvGrpSpPr>
        <p:cNvPr id="17" name="Shape 17"/>
        <p:cNvGrpSpPr/>
        <p:nvPr/>
      </p:nvGrpSpPr>
      <p:grpSpPr>
        <a:xfrm>
          <a:off x="0" y="0"/>
          <a:ext cx="0" cy="0"/>
          <a:chOff x="0" y="0"/>
          <a:chExt cx="0" cy="0"/>
        </a:xfrm>
      </p:grpSpPr>
      <p:sp>
        <p:nvSpPr>
          <p:cNvPr id="18" name="Google Shape;1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rgbClr val="DB0000"/>
            </a:gs>
            <a:gs pos="100000">
              <a:srgbClr val="540303"/>
            </a:gs>
          </a:gsLst>
          <a:path path="circle">
            <a:fillToRect b="50%" l="50%" r="50%" t="50%"/>
          </a:path>
          <a:tileRect/>
        </a:gradFill>
      </p:bgPr>
    </p:bg>
    <p:spTree>
      <p:nvGrpSpPr>
        <p:cNvPr id="145" name="Shape 145"/>
        <p:cNvGrpSpPr/>
        <p:nvPr/>
      </p:nvGrpSpPr>
      <p:grpSpPr>
        <a:xfrm>
          <a:off x="0" y="0"/>
          <a:ext cx="0" cy="0"/>
          <a:chOff x="0" y="0"/>
          <a:chExt cx="0" cy="0"/>
        </a:xfrm>
      </p:grpSpPr>
      <p:sp>
        <p:nvSpPr>
          <p:cNvPr id="146" name="Google Shape;146;p5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gradFill>
          <a:gsLst>
            <a:gs pos="0">
              <a:srgbClr val="F48208"/>
            </a:gs>
            <a:gs pos="100000">
              <a:srgbClr val="703E08"/>
            </a:gs>
          </a:gsLst>
          <a:path path="circle">
            <a:fillToRect b="50%" l="50%" r="50%" t="50%"/>
          </a:path>
          <a:tileRect/>
        </a:gradFill>
      </p:bgPr>
    </p:bg>
    <p:spTree>
      <p:nvGrpSpPr>
        <p:cNvPr id="147" name="Shape 147"/>
        <p:cNvGrpSpPr/>
        <p:nvPr/>
      </p:nvGrpSpPr>
      <p:grpSpPr>
        <a:xfrm>
          <a:off x="0" y="0"/>
          <a:ext cx="0" cy="0"/>
          <a:chOff x="0" y="0"/>
          <a:chExt cx="0" cy="0"/>
        </a:xfrm>
      </p:grpSpPr>
      <p:sp>
        <p:nvSpPr>
          <p:cNvPr id="148" name="Google Shape;148;p5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gradFill>
          <a:gsLst>
            <a:gs pos="0">
              <a:srgbClr val="FFC002"/>
            </a:gs>
            <a:gs pos="100000">
              <a:srgbClr val="795B04"/>
            </a:gs>
          </a:gsLst>
          <a:path path="circle">
            <a:fillToRect b="50%" l="50%" r="50%" t="50%"/>
          </a:path>
          <a:tileRect/>
        </a:gradFill>
      </p:bgPr>
    </p:bg>
    <p:spTree>
      <p:nvGrpSpPr>
        <p:cNvPr id="149" name="Shape 149"/>
        <p:cNvGrpSpPr/>
        <p:nvPr/>
      </p:nvGrpSpPr>
      <p:grpSpPr>
        <a:xfrm>
          <a:off x="0" y="0"/>
          <a:ext cx="0" cy="0"/>
          <a:chOff x="0" y="0"/>
          <a:chExt cx="0" cy="0"/>
        </a:xfrm>
      </p:grpSpPr>
      <p:sp>
        <p:nvSpPr>
          <p:cNvPr id="150" name="Google Shape;150;p5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p:cSld name="SECTION_HEADER_1_1">
    <p:bg>
      <p:bgPr>
        <a:gradFill>
          <a:gsLst>
            <a:gs pos="0">
              <a:srgbClr val="51AB2A"/>
            </a:gs>
            <a:gs pos="100000">
              <a:srgbClr val="203E13"/>
            </a:gs>
          </a:gsLst>
          <a:path path="circle">
            <a:fillToRect b="50%" l="50%" r="50%" t="50%"/>
          </a:path>
          <a:tileRect/>
        </a:gradFill>
      </p:bgPr>
    </p:bg>
    <p:spTree>
      <p:nvGrpSpPr>
        <p:cNvPr id="151" name="Shape 151"/>
        <p:cNvGrpSpPr/>
        <p:nvPr/>
      </p:nvGrpSpPr>
      <p:grpSpPr>
        <a:xfrm>
          <a:off x="0" y="0"/>
          <a:ext cx="0" cy="0"/>
          <a:chOff x="0" y="0"/>
          <a:chExt cx="0" cy="0"/>
        </a:xfrm>
      </p:grpSpPr>
      <p:sp>
        <p:nvSpPr>
          <p:cNvPr id="152" name="Google Shape;152;p5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1">
  <p:cSld name="SECTION_HEADER_1_1_1">
    <p:bg>
      <p:bgPr>
        <a:gradFill>
          <a:gsLst>
            <a:gs pos="0">
              <a:srgbClr val="1077D2"/>
            </a:gs>
            <a:gs pos="100000">
              <a:srgbClr val="093153"/>
            </a:gs>
          </a:gsLst>
          <a:path path="circle">
            <a:fillToRect b="50%" l="50%" r="50%" t="50%"/>
          </a:path>
          <a:tileRect/>
        </a:gradFill>
      </p:bgPr>
    </p:bg>
    <p:spTree>
      <p:nvGrpSpPr>
        <p:cNvPr id="153" name="Shape 153"/>
        <p:cNvGrpSpPr/>
        <p:nvPr/>
      </p:nvGrpSpPr>
      <p:grpSpPr>
        <a:xfrm>
          <a:off x="0" y="0"/>
          <a:ext cx="0" cy="0"/>
          <a:chOff x="0" y="0"/>
          <a:chExt cx="0" cy="0"/>
        </a:xfrm>
      </p:grpSpPr>
      <p:sp>
        <p:nvSpPr>
          <p:cNvPr id="154" name="Google Shape;154;p5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1 1">
  <p:cSld name="SECTION_HEADER_1_1_1_1">
    <p:bg>
      <p:bgPr>
        <a:gradFill>
          <a:gsLst>
            <a:gs pos="0">
              <a:srgbClr val="4E29AA"/>
            </a:gs>
            <a:gs pos="100000">
              <a:srgbClr val="1E123D"/>
            </a:gs>
          </a:gsLst>
          <a:path path="circle">
            <a:fillToRect b="50%" l="50%" r="50%" t="50%"/>
          </a:path>
          <a:tileRect/>
        </a:gradFill>
      </p:bgPr>
    </p:bg>
    <p:spTree>
      <p:nvGrpSpPr>
        <p:cNvPr id="155" name="Shape 155"/>
        <p:cNvGrpSpPr/>
        <p:nvPr/>
      </p:nvGrpSpPr>
      <p:grpSpPr>
        <a:xfrm>
          <a:off x="0" y="0"/>
          <a:ext cx="0" cy="0"/>
          <a:chOff x="0" y="0"/>
          <a:chExt cx="0" cy="0"/>
        </a:xfrm>
      </p:grpSpPr>
      <p:sp>
        <p:nvSpPr>
          <p:cNvPr id="156" name="Google Shape;156;p5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1 1 1">
  <p:cSld name="SECTION_HEADER_1_1_1_1_1">
    <p:bg>
      <p:bgPr>
        <a:gradFill>
          <a:gsLst>
            <a:gs pos="0">
              <a:srgbClr val="E900FF">
                <a:alpha val="91764"/>
              </a:srgbClr>
            </a:gs>
            <a:gs pos="100000">
              <a:srgbClr val="80008C"/>
            </a:gs>
          </a:gsLst>
          <a:path path="circle">
            <a:fillToRect b="50%" l="50%" r="50%" t="50%"/>
          </a:path>
          <a:tileRect/>
        </a:gradFill>
      </p:bgPr>
    </p:bg>
    <p:spTree>
      <p:nvGrpSpPr>
        <p:cNvPr id="157" name="Shape 157"/>
        <p:cNvGrpSpPr/>
        <p:nvPr/>
      </p:nvGrpSpPr>
      <p:grpSpPr>
        <a:xfrm>
          <a:off x="0" y="0"/>
          <a:ext cx="0" cy="0"/>
          <a:chOff x="0" y="0"/>
          <a:chExt cx="0" cy="0"/>
        </a:xfrm>
      </p:grpSpPr>
      <p:sp>
        <p:nvSpPr>
          <p:cNvPr id="158" name="Google Shape;158;p5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159" name="Shape 159"/>
        <p:cNvGrpSpPr/>
        <p:nvPr/>
      </p:nvGrpSpPr>
      <p:grpSpPr>
        <a:xfrm>
          <a:off x="0" y="0"/>
          <a:ext cx="0" cy="0"/>
          <a:chOff x="0" y="0"/>
          <a:chExt cx="0" cy="0"/>
        </a:xfrm>
      </p:grpSpPr>
      <p:sp>
        <p:nvSpPr>
          <p:cNvPr id="160" name="Google Shape;160;p6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ainbow" type="blank">
  <p:cSld name="BLANK">
    <p:spTree>
      <p:nvGrpSpPr>
        <p:cNvPr id="161" name="Shape 161"/>
        <p:cNvGrpSpPr/>
        <p:nvPr/>
      </p:nvGrpSpPr>
      <p:grpSpPr>
        <a:xfrm>
          <a:off x="0" y="0"/>
          <a:ext cx="0" cy="0"/>
          <a:chOff x="0" y="0"/>
          <a:chExt cx="0" cy="0"/>
        </a:xfrm>
      </p:grpSpPr>
      <p:sp>
        <p:nvSpPr>
          <p:cNvPr id="162" name="Google Shape;162;p6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1 1 2">
  <p:cSld name="SECTION_HEADER_1_1_1_1_2">
    <p:bg>
      <p:bgPr>
        <a:gradFill>
          <a:gsLst>
            <a:gs pos="0">
              <a:srgbClr val="4E29AA"/>
            </a:gs>
            <a:gs pos="100000">
              <a:srgbClr val="1E123D"/>
            </a:gs>
          </a:gsLst>
          <a:path path="circle">
            <a:fillToRect b="50%" l="50%" r="50%" t="50%"/>
          </a:path>
          <a:tileRect/>
        </a:gradFill>
      </p:bgPr>
    </p:bg>
    <p:spTree>
      <p:nvGrpSpPr>
        <p:cNvPr id="163" name="Shape 163"/>
        <p:cNvGrpSpPr/>
        <p:nvPr/>
      </p:nvGrpSpPr>
      <p:grpSpPr>
        <a:xfrm>
          <a:off x="0" y="0"/>
          <a:ext cx="0" cy="0"/>
          <a:chOff x="0" y="0"/>
          <a:chExt cx="0" cy="0"/>
        </a:xfrm>
      </p:grpSpPr>
      <p:sp>
        <p:nvSpPr>
          <p:cNvPr id="164" name="Google Shape;164;p6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1 1">
  <p:cSld name="SECTION_HEADER_1_1_1_1">
    <p:bg>
      <p:bgPr>
        <a:gradFill>
          <a:gsLst>
            <a:gs pos="0">
              <a:srgbClr val="4E29AA"/>
            </a:gs>
            <a:gs pos="100000">
              <a:srgbClr val="1E123D"/>
            </a:gs>
          </a:gsLst>
          <a:path path="circle">
            <a:fillToRect b="50%" l="50%" r="50%" t="50%"/>
          </a:path>
          <a:tileRect/>
        </a:gradFill>
      </p:bgPr>
    </p:bg>
    <p:spTree>
      <p:nvGrpSpPr>
        <p:cNvPr id="19" name="Shape 19"/>
        <p:cNvGrpSpPr/>
        <p:nvPr/>
      </p:nvGrpSpPr>
      <p:grpSpPr>
        <a:xfrm>
          <a:off x="0" y="0"/>
          <a:ext cx="0" cy="0"/>
          <a:chOff x="0" y="0"/>
          <a:chExt cx="0" cy="0"/>
        </a:xfrm>
      </p:grpSpPr>
      <p:sp>
        <p:nvSpPr>
          <p:cNvPr id="20" name="Google Shape;2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165" name="Shape 165"/>
        <p:cNvGrpSpPr/>
        <p:nvPr/>
      </p:nvGrpSpPr>
      <p:grpSpPr>
        <a:xfrm>
          <a:off x="0" y="0"/>
          <a:ext cx="0" cy="0"/>
          <a:chOff x="0" y="0"/>
          <a:chExt cx="0" cy="0"/>
        </a:xfrm>
      </p:grpSpPr>
      <p:sp>
        <p:nvSpPr>
          <p:cNvPr id="166" name="Google Shape;166;p63"/>
          <p:cNvSpPr txBox="1"/>
          <p:nvPr>
            <p:ph type="title"/>
          </p:nvPr>
        </p:nvSpPr>
        <p:spPr>
          <a:xfrm>
            <a:off x="311700" y="445025"/>
            <a:ext cx="8520600" cy="5730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7" name="Google Shape;167;p6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68" name="Google Shape;168;p6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6">
  <p:cSld name="TITLE_AND_BODY_8">
    <p:spTree>
      <p:nvGrpSpPr>
        <p:cNvPr id="169" name="Shape 169"/>
        <p:cNvGrpSpPr/>
        <p:nvPr/>
      </p:nvGrpSpPr>
      <p:grpSpPr>
        <a:xfrm>
          <a:off x="0" y="0"/>
          <a:ext cx="0" cy="0"/>
          <a:chOff x="0" y="0"/>
          <a:chExt cx="0" cy="0"/>
        </a:xfrm>
      </p:grpSpPr>
      <p:sp>
        <p:nvSpPr>
          <p:cNvPr id="170" name="Google Shape;170;p6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1" name="Google Shape;171;p6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72" name="Google Shape;172;p6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9">
    <p:spTree>
      <p:nvGrpSpPr>
        <p:cNvPr id="173" name="Shape 173"/>
        <p:cNvGrpSpPr/>
        <p:nvPr/>
      </p:nvGrpSpPr>
      <p:grpSpPr>
        <a:xfrm>
          <a:off x="0" y="0"/>
          <a:ext cx="0" cy="0"/>
          <a:chOff x="0" y="0"/>
          <a:chExt cx="0" cy="0"/>
        </a:xfrm>
      </p:grpSpPr>
      <p:sp>
        <p:nvSpPr>
          <p:cNvPr id="174" name="Google Shape;174;p65"/>
          <p:cNvSpPr txBox="1"/>
          <p:nvPr>
            <p:ph type="title"/>
          </p:nvPr>
        </p:nvSpPr>
        <p:spPr>
          <a:xfrm>
            <a:off x="311700" y="445025"/>
            <a:ext cx="8520600" cy="5730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5" name="Google Shape;175;p6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76" name="Google Shape;176;p6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5">
  <p:cSld name="TITLE_AND_BODY_5">
    <p:bg>
      <p:bgPr>
        <a:blipFill>
          <a:blip r:embed="rId2">
            <a:alphaModFix/>
          </a:blip>
          <a:stretch>
            <a:fillRect/>
          </a:stretch>
        </a:blipFill>
      </p:bgPr>
    </p:bg>
    <p:spTree>
      <p:nvGrpSpPr>
        <p:cNvPr id="177" name="Shape 177"/>
        <p:cNvGrpSpPr/>
        <p:nvPr/>
      </p:nvGrpSpPr>
      <p:grpSpPr>
        <a:xfrm>
          <a:off x="0" y="0"/>
          <a:ext cx="0" cy="0"/>
          <a:chOff x="0" y="0"/>
          <a:chExt cx="0" cy="0"/>
        </a:xfrm>
      </p:grpSpPr>
      <p:sp>
        <p:nvSpPr>
          <p:cNvPr id="178" name="Google Shape;178;p6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6 1">
  <p:cSld name="TITLE_AND_BODY_6_1">
    <p:bg>
      <p:bgPr>
        <a:blipFill>
          <a:blip r:embed="rId2">
            <a:alphaModFix/>
          </a:blip>
          <a:stretch>
            <a:fillRect/>
          </a:stretch>
        </a:blipFill>
      </p:bgPr>
    </p:bg>
    <p:spTree>
      <p:nvGrpSpPr>
        <p:cNvPr id="179" name="Shape 179"/>
        <p:cNvGrpSpPr/>
        <p:nvPr/>
      </p:nvGrpSpPr>
      <p:grpSpPr>
        <a:xfrm>
          <a:off x="0" y="0"/>
          <a:ext cx="0" cy="0"/>
          <a:chOff x="0" y="0"/>
          <a:chExt cx="0" cy="0"/>
        </a:xfrm>
      </p:grpSpPr>
      <p:sp>
        <p:nvSpPr>
          <p:cNvPr id="180" name="Google Shape;180;p6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5" name="Shape 185"/>
        <p:cNvGrpSpPr/>
        <p:nvPr/>
      </p:nvGrpSpPr>
      <p:grpSpPr>
        <a:xfrm>
          <a:off x="0" y="0"/>
          <a:ext cx="0" cy="0"/>
          <a:chOff x="0" y="0"/>
          <a:chExt cx="0" cy="0"/>
        </a:xfrm>
      </p:grpSpPr>
      <p:sp>
        <p:nvSpPr>
          <p:cNvPr id="186" name="Google Shape;186;p69"/>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87" name="Google Shape;187;p6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88" name="Google Shape;188;p6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9" name="Shape 189"/>
        <p:cNvGrpSpPr/>
        <p:nvPr/>
      </p:nvGrpSpPr>
      <p:grpSpPr>
        <a:xfrm>
          <a:off x="0" y="0"/>
          <a:ext cx="0" cy="0"/>
          <a:chOff x="0" y="0"/>
          <a:chExt cx="0" cy="0"/>
        </a:xfrm>
      </p:grpSpPr>
      <p:sp>
        <p:nvSpPr>
          <p:cNvPr id="190" name="Google Shape;190;p70"/>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91" name="Google Shape;191;p7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2" name="Shape 192"/>
        <p:cNvGrpSpPr/>
        <p:nvPr/>
      </p:nvGrpSpPr>
      <p:grpSpPr>
        <a:xfrm>
          <a:off x="0" y="0"/>
          <a:ext cx="0" cy="0"/>
          <a:chOff x="0" y="0"/>
          <a:chExt cx="0" cy="0"/>
        </a:xfrm>
      </p:grpSpPr>
      <p:sp>
        <p:nvSpPr>
          <p:cNvPr id="193" name="Google Shape;193;p7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4" name="Google Shape;194;p7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5" name="Google Shape;195;p7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6" name="Shape 196"/>
        <p:cNvGrpSpPr/>
        <p:nvPr/>
      </p:nvGrpSpPr>
      <p:grpSpPr>
        <a:xfrm>
          <a:off x="0" y="0"/>
          <a:ext cx="0" cy="0"/>
          <a:chOff x="0" y="0"/>
          <a:chExt cx="0" cy="0"/>
        </a:xfrm>
      </p:grpSpPr>
      <p:sp>
        <p:nvSpPr>
          <p:cNvPr id="197" name="Google Shape;197;p7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8" name="Google Shape;198;p7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99" name="Google Shape;199;p72"/>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00" name="Google Shape;200;p7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1" name="Shape 201"/>
        <p:cNvGrpSpPr/>
        <p:nvPr/>
      </p:nvGrpSpPr>
      <p:grpSpPr>
        <a:xfrm>
          <a:off x="0" y="0"/>
          <a:ext cx="0" cy="0"/>
          <a:chOff x="0" y="0"/>
          <a:chExt cx="0" cy="0"/>
        </a:xfrm>
      </p:grpSpPr>
      <p:sp>
        <p:nvSpPr>
          <p:cNvPr id="202" name="Google Shape;202;p7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3" name="Google Shape;203;p7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1 1 1">
  <p:cSld name="SECTION_HEADER_1_1_1_1_1">
    <p:bg>
      <p:bgPr>
        <a:gradFill>
          <a:gsLst>
            <a:gs pos="0">
              <a:srgbClr val="E900FF">
                <a:alpha val="91764"/>
              </a:srgbClr>
            </a:gs>
            <a:gs pos="100000">
              <a:srgbClr val="80008C"/>
            </a:gs>
          </a:gsLst>
          <a:path path="circle">
            <a:fillToRect b="50%" l="50%" r="50%" t="50%"/>
          </a:path>
          <a:tileRect/>
        </a:gradFill>
      </p:bgPr>
    </p:bg>
    <p:spTree>
      <p:nvGrpSpPr>
        <p:cNvPr id="21" name="Shape 21"/>
        <p:cNvGrpSpPr/>
        <p:nvPr/>
      </p:nvGrpSpPr>
      <p:grpSpPr>
        <a:xfrm>
          <a:off x="0" y="0"/>
          <a:ext cx="0" cy="0"/>
          <a:chOff x="0" y="0"/>
          <a:chExt cx="0" cy="0"/>
        </a:xfrm>
      </p:grpSpPr>
      <p:sp>
        <p:nvSpPr>
          <p:cNvPr id="22" name="Google Shape;22;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04" name="Shape 204"/>
        <p:cNvGrpSpPr/>
        <p:nvPr/>
      </p:nvGrpSpPr>
      <p:grpSpPr>
        <a:xfrm>
          <a:off x="0" y="0"/>
          <a:ext cx="0" cy="0"/>
          <a:chOff x="0" y="0"/>
          <a:chExt cx="0" cy="0"/>
        </a:xfrm>
      </p:grpSpPr>
      <p:sp>
        <p:nvSpPr>
          <p:cNvPr id="205" name="Google Shape;205;p7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06" name="Google Shape;206;p74"/>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07" name="Google Shape;207;p7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08" name="Shape 208"/>
        <p:cNvGrpSpPr/>
        <p:nvPr/>
      </p:nvGrpSpPr>
      <p:grpSpPr>
        <a:xfrm>
          <a:off x="0" y="0"/>
          <a:ext cx="0" cy="0"/>
          <a:chOff x="0" y="0"/>
          <a:chExt cx="0" cy="0"/>
        </a:xfrm>
      </p:grpSpPr>
      <p:sp>
        <p:nvSpPr>
          <p:cNvPr id="209" name="Google Shape;209;p75"/>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10" name="Google Shape;210;p7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11" name="Shape 211"/>
        <p:cNvGrpSpPr/>
        <p:nvPr/>
      </p:nvGrpSpPr>
      <p:grpSpPr>
        <a:xfrm>
          <a:off x="0" y="0"/>
          <a:ext cx="0" cy="0"/>
          <a:chOff x="0" y="0"/>
          <a:chExt cx="0" cy="0"/>
        </a:xfrm>
      </p:grpSpPr>
      <p:sp>
        <p:nvSpPr>
          <p:cNvPr id="212" name="Google Shape;212;p7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76"/>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14" name="Google Shape;214;p76"/>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15" name="Google Shape;215;p76"/>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16" name="Google Shape;216;p7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17" name="Shape 217"/>
        <p:cNvGrpSpPr/>
        <p:nvPr/>
      </p:nvGrpSpPr>
      <p:grpSpPr>
        <a:xfrm>
          <a:off x="0" y="0"/>
          <a:ext cx="0" cy="0"/>
          <a:chOff x="0" y="0"/>
          <a:chExt cx="0" cy="0"/>
        </a:xfrm>
      </p:grpSpPr>
      <p:sp>
        <p:nvSpPr>
          <p:cNvPr id="218" name="Google Shape;218;p77"/>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219" name="Google Shape;219;p7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20" name="Shape 220"/>
        <p:cNvGrpSpPr/>
        <p:nvPr/>
      </p:nvGrpSpPr>
      <p:grpSpPr>
        <a:xfrm>
          <a:off x="0" y="0"/>
          <a:ext cx="0" cy="0"/>
          <a:chOff x="0" y="0"/>
          <a:chExt cx="0" cy="0"/>
        </a:xfrm>
      </p:grpSpPr>
      <p:sp>
        <p:nvSpPr>
          <p:cNvPr id="221" name="Google Shape;221;p78"/>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22" name="Google Shape;222;p78"/>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223" name="Google Shape;223;p7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4" name="Shape 224"/>
        <p:cNvGrpSpPr/>
        <p:nvPr/>
      </p:nvGrpSpPr>
      <p:grpSpPr>
        <a:xfrm>
          <a:off x="0" y="0"/>
          <a:ext cx="0" cy="0"/>
          <a:chOff x="0" y="0"/>
          <a:chExt cx="0" cy="0"/>
        </a:xfrm>
      </p:grpSpPr>
      <p:sp>
        <p:nvSpPr>
          <p:cNvPr id="225" name="Google Shape;225;p7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5">
  <p:cSld name="TITLE_AND_BODY_7">
    <p:spTree>
      <p:nvGrpSpPr>
        <p:cNvPr id="226" name="Shape 226"/>
        <p:cNvGrpSpPr/>
        <p:nvPr/>
      </p:nvGrpSpPr>
      <p:grpSpPr>
        <a:xfrm>
          <a:off x="0" y="0"/>
          <a:ext cx="0" cy="0"/>
          <a:chOff x="0" y="0"/>
          <a:chExt cx="0" cy="0"/>
        </a:xfrm>
      </p:grpSpPr>
      <p:sp>
        <p:nvSpPr>
          <p:cNvPr id="227" name="Google Shape;227;p8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8" name="Google Shape;228;p8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29" name="Google Shape;229;p8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bg>
      <p:bgPr>
        <a:blipFill>
          <a:blip r:embed="rId2">
            <a:alphaModFix/>
          </a:blip>
          <a:stretch>
            <a:fillRect/>
          </a:stretch>
        </a:blipFill>
      </p:bgPr>
    </p:bg>
    <p:spTree>
      <p:nvGrpSpPr>
        <p:cNvPr id="230" name="Shape 230"/>
        <p:cNvGrpSpPr/>
        <p:nvPr/>
      </p:nvGrpSpPr>
      <p:grpSpPr>
        <a:xfrm>
          <a:off x="0" y="0"/>
          <a:ext cx="0" cy="0"/>
          <a:chOff x="0" y="0"/>
          <a:chExt cx="0" cy="0"/>
        </a:xfrm>
      </p:grpSpPr>
      <p:sp>
        <p:nvSpPr>
          <p:cNvPr id="231" name="Google Shape;231;p8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6">
  <p:cSld name="TITLE_AND_BODY_8">
    <p:spTree>
      <p:nvGrpSpPr>
        <p:cNvPr id="232" name="Shape 232"/>
        <p:cNvGrpSpPr/>
        <p:nvPr/>
      </p:nvGrpSpPr>
      <p:grpSpPr>
        <a:xfrm>
          <a:off x="0" y="0"/>
          <a:ext cx="0" cy="0"/>
          <a:chOff x="0" y="0"/>
          <a:chExt cx="0" cy="0"/>
        </a:xfrm>
      </p:grpSpPr>
      <p:sp>
        <p:nvSpPr>
          <p:cNvPr id="233" name="Google Shape;233;p8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4" name="Google Shape;234;p8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35" name="Google Shape;235;p8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Google Shape;2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ainbow" type="blank">
  <p:cSld name="BLANK">
    <p:spTree>
      <p:nvGrpSpPr>
        <p:cNvPr id="25" name="Shape 25"/>
        <p:cNvGrpSpPr/>
        <p:nvPr/>
      </p:nvGrpSpPr>
      <p:grpSpPr>
        <a:xfrm>
          <a:off x="0" y="0"/>
          <a:ext cx="0" cy="0"/>
          <a:chOff x="0" y="0"/>
          <a:chExt cx="0" cy="0"/>
        </a:xfrm>
      </p:grpSpPr>
      <p:sp>
        <p:nvSpPr>
          <p:cNvPr id="26" name="Google Shape;26;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7" name="Google Shape;27;p10"/>
          <p:cNvPicPr preferRelativeResize="0"/>
          <p:nvPr/>
        </p:nvPicPr>
        <p:blipFill rotWithShape="1">
          <a:blip r:embed="rId2">
            <a:alphaModFix/>
          </a:blip>
          <a:srcRect b="0" l="0" r="645" t="0"/>
          <a:stretch/>
        </p:blipFill>
        <p:spPr>
          <a:xfrm>
            <a:off x="0" y="0"/>
            <a:ext cx="9144000"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0.xml"/><Relationship Id="rId22" Type="http://schemas.openxmlformats.org/officeDocument/2006/relationships/slideLayout" Target="../slideLayouts/slideLayout42.xml"/><Relationship Id="rId21" Type="http://schemas.openxmlformats.org/officeDocument/2006/relationships/slideLayout" Target="../slideLayouts/slideLayout41.xml"/><Relationship Id="rId24" Type="http://schemas.openxmlformats.org/officeDocument/2006/relationships/slideLayout" Target="../slideLayouts/slideLayout44.xml"/><Relationship Id="rId23" Type="http://schemas.openxmlformats.org/officeDocument/2006/relationships/slideLayout" Target="../slideLayouts/slideLayout43.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26" Type="http://schemas.openxmlformats.org/officeDocument/2006/relationships/slideLayout" Target="../slideLayouts/slideLayout46.xml"/><Relationship Id="rId25" Type="http://schemas.openxmlformats.org/officeDocument/2006/relationships/slideLayout" Target="../slideLayouts/slideLayout45.xml"/><Relationship Id="rId28" Type="http://schemas.openxmlformats.org/officeDocument/2006/relationships/slideLayout" Target="../slideLayouts/slideLayout48.xml"/><Relationship Id="rId27" Type="http://schemas.openxmlformats.org/officeDocument/2006/relationships/slideLayout" Target="../slideLayouts/slideLayout47.xml"/><Relationship Id="rId5" Type="http://schemas.openxmlformats.org/officeDocument/2006/relationships/slideLayout" Target="../slideLayouts/slideLayout25.xml"/><Relationship Id="rId6" Type="http://schemas.openxmlformats.org/officeDocument/2006/relationships/slideLayout" Target="../slideLayouts/slideLayout26.xml"/><Relationship Id="rId29" Type="http://schemas.openxmlformats.org/officeDocument/2006/relationships/slideLayout" Target="../slideLayouts/slideLayout49.xml"/><Relationship Id="rId7" Type="http://schemas.openxmlformats.org/officeDocument/2006/relationships/slideLayout" Target="../slideLayouts/slideLayout27.xml"/><Relationship Id="rId8" Type="http://schemas.openxmlformats.org/officeDocument/2006/relationships/slideLayout" Target="../slideLayouts/slideLayout28.xml"/><Relationship Id="rId30" Type="http://schemas.openxmlformats.org/officeDocument/2006/relationships/theme" Target="../theme/theme1.xml"/><Relationship Id="rId11" Type="http://schemas.openxmlformats.org/officeDocument/2006/relationships/slideLayout" Target="../slideLayouts/slideLayout31.xml"/><Relationship Id="rId10" Type="http://schemas.openxmlformats.org/officeDocument/2006/relationships/slideLayout" Target="../slideLayouts/slideLayout30.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5" Type="http://schemas.openxmlformats.org/officeDocument/2006/relationships/slideLayout" Target="../slideLayouts/slideLayout35.xml"/><Relationship Id="rId14" Type="http://schemas.openxmlformats.org/officeDocument/2006/relationships/slideLayout" Target="../slideLayouts/slideLayout34.xml"/><Relationship Id="rId17" Type="http://schemas.openxmlformats.org/officeDocument/2006/relationships/slideLayout" Target="../slideLayouts/slideLayout37.xml"/><Relationship Id="rId16" Type="http://schemas.openxmlformats.org/officeDocument/2006/relationships/slideLayout" Target="../slideLayouts/slideLayout36.xml"/><Relationship Id="rId19" Type="http://schemas.openxmlformats.org/officeDocument/2006/relationships/slideLayout" Target="../slideLayouts/slideLayout39.xml"/><Relationship Id="rId18"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slideLayout" Target="../slideLayouts/slideLayout51.xml"/><Relationship Id="rId3" Type="http://schemas.openxmlformats.org/officeDocument/2006/relationships/slideLayout" Target="../slideLayouts/slideLayout52.xml"/><Relationship Id="rId4" Type="http://schemas.openxmlformats.org/officeDocument/2006/relationships/slideLayout" Target="../slideLayouts/slideLayout53.xml"/><Relationship Id="rId9" Type="http://schemas.openxmlformats.org/officeDocument/2006/relationships/slideLayout" Target="../slideLayouts/slideLayout58.xml"/><Relationship Id="rId5" Type="http://schemas.openxmlformats.org/officeDocument/2006/relationships/slideLayout" Target="../slideLayouts/slideLayout54.xml"/><Relationship Id="rId6" Type="http://schemas.openxmlformats.org/officeDocument/2006/relationships/slideLayout" Target="../slideLayouts/slideLayout55.xml"/><Relationship Id="rId7" Type="http://schemas.openxmlformats.org/officeDocument/2006/relationships/slideLayout" Target="../slideLayouts/slideLayout56.xml"/><Relationship Id="rId8" Type="http://schemas.openxmlformats.org/officeDocument/2006/relationships/slideLayout" Target="../slideLayouts/slideLayout57.xml"/><Relationship Id="rId11" Type="http://schemas.openxmlformats.org/officeDocument/2006/relationships/slideLayout" Target="../slideLayouts/slideLayout60.xml"/><Relationship Id="rId10" Type="http://schemas.openxmlformats.org/officeDocument/2006/relationships/slideLayout" Target="../slideLayouts/slideLayout59.xml"/><Relationship Id="rId13" Type="http://schemas.openxmlformats.org/officeDocument/2006/relationships/slideLayout" Target="../slideLayouts/slideLayout62.xml"/><Relationship Id="rId12" Type="http://schemas.openxmlformats.org/officeDocument/2006/relationships/slideLayout" Target="../slideLayouts/slideLayout61.xml"/><Relationship Id="rId15" Type="http://schemas.openxmlformats.org/officeDocument/2006/relationships/slideLayout" Target="../slideLayouts/slideLayout64.xml"/><Relationship Id="rId14" Type="http://schemas.openxmlformats.org/officeDocument/2006/relationships/slideLayout" Target="../slideLayouts/slideLayout63.xml"/><Relationship Id="rId16"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slideLayout" Target="../slideLayouts/slideLayout66.xml"/><Relationship Id="rId3" Type="http://schemas.openxmlformats.org/officeDocument/2006/relationships/slideLayout" Target="../slideLayouts/slideLayout67.xml"/><Relationship Id="rId4" Type="http://schemas.openxmlformats.org/officeDocument/2006/relationships/slideLayout" Target="../slideLayouts/slideLayout68.xml"/><Relationship Id="rId9" Type="http://schemas.openxmlformats.org/officeDocument/2006/relationships/slideLayout" Target="../slideLayouts/slideLayout73.xml"/><Relationship Id="rId5" Type="http://schemas.openxmlformats.org/officeDocument/2006/relationships/slideLayout" Target="../slideLayouts/slideLayout69.xml"/><Relationship Id="rId6" Type="http://schemas.openxmlformats.org/officeDocument/2006/relationships/slideLayout" Target="../slideLayouts/slideLayout70.xml"/><Relationship Id="rId7" Type="http://schemas.openxmlformats.org/officeDocument/2006/relationships/slideLayout" Target="../slideLayouts/slideLayout71.xml"/><Relationship Id="rId8" Type="http://schemas.openxmlformats.org/officeDocument/2006/relationships/slideLayout" Target="../slideLayouts/slideLayout72.xml"/><Relationship Id="rId11" Type="http://schemas.openxmlformats.org/officeDocument/2006/relationships/slideLayout" Target="../slideLayouts/slideLayout75.xml"/><Relationship Id="rId10" Type="http://schemas.openxmlformats.org/officeDocument/2006/relationships/slideLayout" Target="../slideLayouts/slideLayout74.xml"/><Relationship Id="rId13" Type="http://schemas.openxmlformats.org/officeDocument/2006/relationships/slideLayout" Target="../slideLayouts/slideLayout77.xml"/><Relationship Id="rId12" Type="http://schemas.openxmlformats.org/officeDocument/2006/relationships/slideLayout" Target="../slideLayouts/slideLayout76.xml"/><Relationship Id="rId15" Type="http://schemas.openxmlformats.org/officeDocument/2006/relationships/theme" Target="../theme/theme2.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60" name="Shape 60"/>
        <p:cNvGrpSpPr/>
        <p:nvPr/>
      </p:nvGrpSpPr>
      <p:grpSpPr>
        <a:xfrm>
          <a:off x="0" y="0"/>
          <a:ext cx="0" cy="0"/>
          <a:chOff x="0" y="0"/>
          <a:chExt cx="0" cy="0"/>
        </a:xfrm>
      </p:grpSpPr>
      <p:sp>
        <p:nvSpPr>
          <p:cNvPr id="61" name="Google Shape;61;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2" name="Google Shape;62;p2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lt2"/>
              </a:buClr>
              <a:buSzPts val="1800"/>
              <a:buChar char="●"/>
              <a:defRPr sz="1800">
                <a:solidFill>
                  <a:schemeClr val="lt2"/>
                </a:solidFill>
              </a:defRPr>
            </a:lvl1pPr>
            <a:lvl2pPr indent="-317500" lvl="1" marL="914400" rtl="0">
              <a:lnSpc>
                <a:spcPct val="115000"/>
              </a:lnSpc>
              <a:spcBef>
                <a:spcPts val="0"/>
              </a:spcBef>
              <a:spcAft>
                <a:spcPts val="0"/>
              </a:spcAft>
              <a:buClr>
                <a:schemeClr val="lt2"/>
              </a:buClr>
              <a:buSzPts val="1400"/>
              <a:buChar char="○"/>
              <a:defRPr>
                <a:solidFill>
                  <a:schemeClr val="lt2"/>
                </a:solidFill>
              </a:defRPr>
            </a:lvl2pPr>
            <a:lvl3pPr indent="-317500" lvl="2" marL="1371600" rtl="0">
              <a:lnSpc>
                <a:spcPct val="115000"/>
              </a:lnSpc>
              <a:spcBef>
                <a:spcPts val="0"/>
              </a:spcBef>
              <a:spcAft>
                <a:spcPts val="0"/>
              </a:spcAft>
              <a:buClr>
                <a:schemeClr val="lt2"/>
              </a:buClr>
              <a:buSzPts val="1400"/>
              <a:buChar char="■"/>
              <a:defRPr>
                <a:solidFill>
                  <a:schemeClr val="lt2"/>
                </a:solidFill>
              </a:defRPr>
            </a:lvl3pPr>
            <a:lvl4pPr indent="-317500" lvl="3" marL="1828800" rtl="0">
              <a:lnSpc>
                <a:spcPct val="115000"/>
              </a:lnSpc>
              <a:spcBef>
                <a:spcPts val="0"/>
              </a:spcBef>
              <a:spcAft>
                <a:spcPts val="0"/>
              </a:spcAft>
              <a:buClr>
                <a:schemeClr val="lt2"/>
              </a:buClr>
              <a:buSzPts val="1400"/>
              <a:buChar char="●"/>
              <a:defRPr>
                <a:solidFill>
                  <a:schemeClr val="lt2"/>
                </a:solidFill>
              </a:defRPr>
            </a:lvl4pPr>
            <a:lvl5pPr indent="-317500" lvl="4" marL="2286000" rtl="0">
              <a:lnSpc>
                <a:spcPct val="115000"/>
              </a:lnSpc>
              <a:spcBef>
                <a:spcPts val="0"/>
              </a:spcBef>
              <a:spcAft>
                <a:spcPts val="0"/>
              </a:spcAft>
              <a:buClr>
                <a:schemeClr val="lt2"/>
              </a:buClr>
              <a:buSzPts val="1400"/>
              <a:buChar char="○"/>
              <a:defRPr>
                <a:solidFill>
                  <a:schemeClr val="lt2"/>
                </a:solidFill>
              </a:defRPr>
            </a:lvl5pPr>
            <a:lvl6pPr indent="-317500" lvl="5" marL="2743200" rtl="0">
              <a:lnSpc>
                <a:spcPct val="115000"/>
              </a:lnSpc>
              <a:spcBef>
                <a:spcPts val="0"/>
              </a:spcBef>
              <a:spcAft>
                <a:spcPts val="0"/>
              </a:spcAft>
              <a:buClr>
                <a:schemeClr val="lt2"/>
              </a:buClr>
              <a:buSzPts val="1400"/>
              <a:buChar char="■"/>
              <a:defRPr>
                <a:solidFill>
                  <a:schemeClr val="lt2"/>
                </a:solidFill>
              </a:defRPr>
            </a:lvl6pPr>
            <a:lvl7pPr indent="-317500" lvl="6" marL="3200400" rtl="0">
              <a:lnSpc>
                <a:spcPct val="115000"/>
              </a:lnSpc>
              <a:spcBef>
                <a:spcPts val="0"/>
              </a:spcBef>
              <a:spcAft>
                <a:spcPts val="0"/>
              </a:spcAft>
              <a:buClr>
                <a:schemeClr val="lt2"/>
              </a:buClr>
              <a:buSzPts val="1400"/>
              <a:buChar char="●"/>
              <a:defRPr>
                <a:solidFill>
                  <a:schemeClr val="lt2"/>
                </a:solidFill>
              </a:defRPr>
            </a:lvl7pPr>
            <a:lvl8pPr indent="-317500" lvl="7" marL="3657600" rtl="0">
              <a:lnSpc>
                <a:spcPct val="115000"/>
              </a:lnSpc>
              <a:spcBef>
                <a:spcPts val="0"/>
              </a:spcBef>
              <a:spcAft>
                <a:spcPts val="0"/>
              </a:spcAft>
              <a:buClr>
                <a:schemeClr val="lt2"/>
              </a:buClr>
              <a:buSzPts val="1400"/>
              <a:buChar char="○"/>
              <a:defRPr>
                <a:solidFill>
                  <a:schemeClr val="lt2"/>
                </a:solidFill>
              </a:defRPr>
            </a:lvl8pPr>
            <a:lvl9pPr indent="-317500" lvl="8" marL="4114800" rtl="0">
              <a:lnSpc>
                <a:spcPct val="115000"/>
              </a:lnSpc>
              <a:spcBef>
                <a:spcPts val="0"/>
              </a:spcBef>
              <a:spcAft>
                <a:spcPts val="0"/>
              </a:spcAft>
              <a:buClr>
                <a:schemeClr val="lt2"/>
              </a:buClr>
              <a:buSzPts val="1400"/>
              <a:buChar char="■"/>
              <a:defRPr>
                <a:solidFill>
                  <a:schemeClr val="lt2"/>
                </a:solidFill>
              </a:defRPr>
            </a:lvl9pPr>
          </a:lstStyle>
          <a:p/>
        </p:txBody>
      </p:sp>
      <p:sp>
        <p:nvSpPr>
          <p:cNvPr id="63" name="Google Shape;63;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lt2"/>
                </a:solidFill>
              </a:defRPr>
            </a:lvl1pPr>
            <a:lvl2pPr lvl="1" rtl="0" algn="r">
              <a:buNone/>
              <a:defRPr sz="1000">
                <a:solidFill>
                  <a:schemeClr val="lt2"/>
                </a:solidFill>
              </a:defRPr>
            </a:lvl2pPr>
            <a:lvl3pPr lvl="2" rtl="0" algn="r">
              <a:buNone/>
              <a:defRPr sz="1000">
                <a:solidFill>
                  <a:schemeClr val="lt2"/>
                </a:solidFill>
              </a:defRPr>
            </a:lvl3pPr>
            <a:lvl4pPr lvl="3" rtl="0" algn="r">
              <a:buNone/>
              <a:defRPr sz="1000">
                <a:solidFill>
                  <a:schemeClr val="lt2"/>
                </a:solidFill>
              </a:defRPr>
            </a:lvl4pPr>
            <a:lvl5pPr lvl="4" rtl="0" algn="r">
              <a:buNone/>
              <a:defRPr sz="1000">
                <a:solidFill>
                  <a:schemeClr val="lt2"/>
                </a:solidFill>
              </a:defRPr>
            </a:lvl5pPr>
            <a:lvl6pPr lvl="5" rtl="0" algn="r">
              <a:buNone/>
              <a:defRPr sz="1000">
                <a:solidFill>
                  <a:schemeClr val="lt2"/>
                </a:solidFill>
              </a:defRPr>
            </a:lvl6pPr>
            <a:lvl7pPr lvl="6" rtl="0" algn="r">
              <a:buNone/>
              <a:defRPr sz="1000">
                <a:solidFill>
                  <a:schemeClr val="lt2"/>
                </a:solidFill>
              </a:defRPr>
            </a:lvl7pPr>
            <a:lvl8pPr lvl="7" rtl="0" algn="r">
              <a:buNone/>
              <a:defRPr sz="1000">
                <a:solidFill>
                  <a:schemeClr val="lt2"/>
                </a:solidFill>
              </a:defRPr>
            </a:lvl8pPr>
            <a:lvl9pPr lvl="8" rtl="0"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 id="2147483695" r:id="rId28"/>
    <p:sldLayoutId id="214748369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141" name="Shape 141"/>
        <p:cNvGrpSpPr/>
        <p:nvPr/>
      </p:nvGrpSpPr>
      <p:grpSpPr>
        <a:xfrm>
          <a:off x="0" y="0"/>
          <a:ext cx="0" cy="0"/>
          <a:chOff x="0" y="0"/>
          <a:chExt cx="0" cy="0"/>
        </a:xfrm>
      </p:grpSpPr>
      <p:sp>
        <p:nvSpPr>
          <p:cNvPr id="142" name="Google Shape;142;p5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43" name="Google Shape;143;p5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lt2"/>
              </a:buClr>
              <a:buSzPts val="1800"/>
              <a:buChar char="●"/>
              <a:defRPr sz="1800">
                <a:solidFill>
                  <a:schemeClr val="lt2"/>
                </a:solidFill>
              </a:defRPr>
            </a:lvl1pPr>
            <a:lvl2pPr indent="-317500" lvl="1" marL="914400" rtl="0">
              <a:lnSpc>
                <a:spcPct val="115000"/>
              </a:lnSpc>
              <a:spcBef>
                <a:spcPts val="0"/>
              </a:spcBef>
              <a:spcAft>
                <a:spcPts val="0"/>
              </a:spcAft>
              <a:buClr>
                <a:schemeClr val="lt2"/>
              </a:buClr>
              <a:buSzPts val="1400"/>
              <a:buChar char="○"/>
              <a:defRPr>
                <a:solidFill>
                  <a:schemeClr val="lt2"/>
                </a:solidFill>
              </a:defRPr>
            </a:lvl2pPr>
            <a:lvl3pPr indent="-317500" lvl="2" marL="1371600" rtl="0">
              <a:lnSpc>
                <a:spcPct val="115000"/>
              </a:lnSpc>
              <a:spcBef>
                <a:spcPts val="0"/>
              </a:spcBef>
              <a:spcAft>
                <a:spcPts val="0"/>
              </a:spcAft>
              <a:buClr>
                <a:schemeClr val="lt2"/>
              </a:buClr>
              <a:buSzPts val="1400"/>
              <a:buChar char="■"/>
              <a:defRPr>
                <a:solidFill>
                  <a:schemeClr val="lt2"/>
                </a:solidFill>
              </a:defRPr>
            </a:lvl3pPr>
            <a:lvl4pPr indent="-317500" lvl="3" marL="1828800" rtl="0">
              <a:lnSpc>
                <a:spcPct val="115000"/>
              </a:lnSpc>
              <a:spcBef>
                <a:spcPts val="0"/>
              </a:spcBef>
              <a:spcAft>
                <a:spcPts val="0"/>
              </a:spcAft>
              <a:buClr>
                <a:schemeClr val="lt2"/>
              </a:buClr>
              <a:buSzPts val="1400"/>
              <a:buChar char="●"/>
              <a:defRPr>
                <a:solidFill>
                  <a:schemeClr val="lt2"/>
                </a:solidFill>
              </a:defRPr>
            </a:lvl4pPr>
            <a:lvl5pPr indent="-317500" lvl="4" marL="2286000" rtl="0">
              <a:lnSpc>
                <a:spcPct val="115000"/>
              </a:lnSpc>
              <a:spcBef>
                <a:spcPts val="0"/>
              </a:spcBef>
              <a:spcAft>
                <a:spcPts val="0"/>
              </a:spcAft>
              <a:buClr>
                <a:schemeClr val="lt2"/>
              </a:buClr>
              <a:buSzPts val="1400"/>
              <a:buChar char="○"/>
              <a:defRPr>
                <a:solidFill>
                  <a:schemeClr val="lt2"/>
                </a:solidFill>
              </a:defRPr>
            </a:lvl5pPr>
            <a:lvl6pPr indent="-317500" lvl="5" marL="2743200" rtl="0">
              <a:lnSpc>
                <a:spcPct val="115000"/>
              </a:lnSpc>
              <a:spcBef>
                <a:spcPts val="0"/>
              </a:spcBef>
              <a:spcAft>
                <a:spcPts val="0"/>
              </a:spcAft>
              <a:buClr>
                <a:schemeClr val="lt2"/>
              </a:buClr>
              <a:buSzPts val="1400"/>
              <a:buChar char="■"/>
              <a:defRPr>
                <a:solidFill>
                  <a:schemeClr val="lt2"/>
                </a:solidFill>
              </a:defRPr>
            </a:lvl6pPr>
            <a:lvl7pPr indent="-317500" lvl="6" marL="3200400" rtl="0">
              <a:lnSpc>
                <a:spcPct val="115000"/>
              </a:lnSpc>
              <a:spcBef>
                <a:spcPts val="0"/>
              </a:spcBef>
              <a:spcAft>
                <a:spcPts val="0"/>
              </a:spcAft>
              <a:buClr>
                <a:schemeClr val="lt2"/>
              </a:buClr>
              <a:buSzPts val="1400"/>
              <a:buChar char="●"/>
              <a:defRPr>
                <a:solidFill>
                  <a:schemeClr val="lt2"/>
                </a:solidFill>
              </a:defRPr>
            </a:lvl7pPr>
            <a:lvl8pPr indent="-317500" lvl="7" marL="3657600" rtl="0">
              <a:lnSpc>
                <a:spcPct val="115000"/>
              </a:lnSpc>
              <a:spcBef>
                <a:spcPts val="0"/>
              </a:spcBef>
              <a:spcAft>
                <a:spcPts val="0"/>
              </a:spcAft>
              <a:buClr>
                <a:schemeClr val="lt2"/>
              </a:buClr>
              <a:buSzPts val="1400"/>
              <a:buChar char="○"/>
              <a:defRPr>
                <a:solidFill>
                  <a:schemeClr val="lt2"/>
                </a:solidFill>
              </a:defRPr>
            </a:lvl8pPr>
            <a:lvl9pPr indent="-317500" lvl="8" marL="4114800" rtl="0">
              <a:lnSpc>
                <a:spcPct val="115000"/>
              </a:lnSpc>
              <a:spcBef>
                <a:spcPts val="0"/>
              </a:spcBef>
              <a:spcAft>
                <a:spcPts val="0"/>
              </a:spcAft>
              <a:buClr>
                <a:schemeClr val="lt2"/>
              </a:buClr>
              <a:buSzPts val="1400"/>
              <a:buChar char="■"/>
              <a:defRPr>
                <a:solidFill>
                  <a:schemeClr val="lt2"/>
                </a:solidFill>
              </a:defRPr>
            </a:lvl9pPr>
          </a:lstStyle>
          <a:p/>
        </p:txBody>
      </p:sp>
      <p:sp>
        <p:nvSpPr>
          <p:cNvPr id="144" name="Google Shape;144;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lt2"/>
                </a:solidFill>
              </a:defRPr>
            </a:lvl1pPr>
            <a:lvl2pPr lvl="1" rtl="0" algn="r">
              <a:buNone/>
              <a:defRPr sz="1000">
                <a:solidFill>
                  <a:schemeClr val="lt2"/>
                </a:solidFill>
              </a:defRPr>
            </a:lvl2pPr>
            <a:lvl3pPr lvl="2" rtl="0" algn="r">
              <a:buNone/>
              <a:defRPr sz="1000">
                <a:solidFill>
                  <a:schemeClr val="lt2"/>
                </a:solidFill>
              </a:defRPr>
            </a:lvl3pPr>
            <a:lvl4pPr lvl="3" rtl="0" algn="r">
              <a:buNone/>
              <a:defRPr sz="1000">
                <a:solidFill>
                  <a:schemeClr val="lt2"/>
                </a:solidFill>
              </a:defRPr>
            </a:lvl4pPr>
            <a:lvl5pPr lvl="4" rtl="0" algn="r">
              <a:buNone/>
              <a:defRPr sz="1000">
                <a:solidFill>
                  <a:schemeClr val="lt2"/>
                </a:solidFill>
              </a:defRPr>
            </a:lvl5pPr>
            <a:lvl6pPr lvl="5" rtl="0" algn="r">
              <a:buNone/>
              <a:defRPr sz="1000">
                <a:solidFill>
                  <a:schemeClr val="lt2"/>
                </a:solidFill>
              </a:defRPr>
            </a:lvl6pPr>
            <a:lvl7pPr lvl="6" rtl="0" algn="r">
              <a:buNone/>
              <a:defRPr sz="1000">
                <a:solidFill>
                  <a:schemeClr val="lt2"/>
                </a:solidFill>
              </a:defRPr>
            </a:lvl7pPr>
            <a:lvl8pPr lvl="7" rtl="0" algn="r">
              <a:buNone/>
              <a:defRPr sz="1000">
                <a:solidFill>
                  <a:schemeClr val="lt2"/>
                </a:solidFill>
              </a:defRPr>
            </a:lvl8pPr>
            <a:lvl9pPr lvl="8" rtl="0"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81" name="Shape 181"/>
        <p:cNvGrpSpPr/>
        <p:nvPr/>
      </p:nvGrpSpPr>
      <p:grpSpPr>
        <a:xfrm>
          <a:off x="0" y="0"/>
          <a:ext cx="0" cy="0"/>
          <a:chOff x="0" y="0"/>
          <a:chExt cx="0" cy="0"/>
        </a:xfrm>
      </p:grpSpPr>
      <p:sp>
        <p:nvSpPr>
          <p:cNvPr id="182" name="Google Shape;182;p6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83" name="Google Shape;183;p6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184" name="Google Shape;184;p6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7.jpg"/><Relationship Id="rId4"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0.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 Id="rId4" Type="http://schemas.openxmlformats.org/officeDocument/2006/relationships/image" Target="../media/image30.png"/><Relationship Id="rId5" Type="http://schemas.openxmlformats.org/officeDocument/2006/relationships/hyperlink" Target="https://apps.mathlearningcenter.org/fraction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 Id="rId4" Type="http://schemas.openxmlformats.org/officeDocument/2006/relationships/image" Target="../media/image19.png"/><Relationship Id="rId5" Type="http://schemas.openxmlformats.org/officeDocument/2006/relationships/image" Target="../media/image22.png"/><Relationship Id="rId6"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 Id="rId4" Type="http://schemas.openxmlformats.org/officeDocument/2006/relationships/hyperlink" Target="https://www.mathplayground.com/math_monster_fractions.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 Id="rId4" Type="http://schemas.openxmlformats.org/officeDocument/2006/relationships/image" Target="../media/image22.png"/><Relationship Id="rId5" Type="http://schemas.openxmlformats.org/officeDocument/2006/relationships/image" Target="../media/image24.png"/><Relationship Id="rId6" Type="http://schemas.openxmlformats.org/officeDocument/2006/relationships/image" Target="../media/image21.png"/><Relationship Id="rId7"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 Id="rId4" Type="http://schemas.openxmlformats.org/officeDocument/2006/relationships/hyperlink" Target="https://www.mathplayground.com/math_monster_fractions.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6.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 Id="rId4" Type="http://schemas.openxmlformats.org/officeDocument/2006/relationships/image" Target="../media/image30.png"/><Relationship Id="rId5" Type="http://schemas.openxmlformats.org/officeDocument/2006/relationships/hyperlink" Target="https://apps.mathlearningcenter.org/fraction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 Id="rId4" Type="http://schemas.openxmlformats.org/officeDocument/2006/relationships/image" Target="../media/image33.png"/><Relationship Id="rId5"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40" Type="http://schemas.openxmlformats.org/officeDocument/2006/relationships/slide" Target="/ppt/slides/slide24.xml"/><Relationship Id="rId42" Type="http://schemas.openxmlformats.org/officeDocument/2006/relationships/slide" Target="/ppt/slides/slide25.xml"/><Relationship Id="rId41" Type="http://schemas.openxmlformats.org/officeDocument/2006/relationships/slide" Target="/ppt/slides/slide24.xml"/><Relationship Id="rId44" Type="http://schemas.openxmlformats.org/officeDocument/2006/relationships/slide" Target="/ppt/slides/slide25.xml"/><Relationship Id="rId43" Type="http://schemas.openxmlformats.org/officeDocument/2006/relationships/slide" Target="/ppt/slides/slide25.xml"/><Relationship Id="rId46" Type="http://schemas.openxmlformats.org/officeDocument/2006/relationships/slide" Target="/ppt/slides/slide25.xml"/><Relationship Id="rId45" Type="http://schemas.openxmlformats.org/officeDocument/2006/relationships/slide" Target="/ppt/slides/slide25.xml"/><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slide" Target="/ppt/slides/slide22.xml"/><Relationship Id="rId4" Type="http://schemas.openxmlformats.org/officeDocument/2006/relationships/slide" Target="/ppt/slides/slide22.xml"/><Relationship Id="rId9" Type="http://schemas.openxmlformats.org/officeDocument/2006/relationships/slide" Target="/ppt/slides/slide22.xml"/><Relationship Id="rId48" Type="http://schemas.openxmlformats.org/officeDocument/2006/relationships/slide" Target="/ppt/slides/slide25.xml"/><Relationship Id="rId47" Type="http://schemas.openxmlformats.org/officeDocument/2006/relationships/slide" Target="/ppt/slides/slide25.xml"/><Relationship Id="rId49" Type="http://schemas.openxmlformats.org/officeDocument/2006/relationships/slide" Target="/ppt/slides/slide25.xml"/><Relationship Id="rId5" Type="http://schemas.openxmlformats.org/officeDocument/2006/relationships/slide" Target="/ppt/slides/slide22.xml"/><Relationship Id="rId6" Type="http://schemas.openxmlformats.org/officeDocument/2006/relationships/slide" Target="/ppt/slides/slide22.xml"/><Relationship Id="rId7" Type="http://schemas.openxmlformats.org/officeDocument/2006/relationships/slide" Target="/ppt/slides/slide22.xml"/><Relationship Id="rId8" Type="http://schemas.openxmlformats.org/officeDocument/2006/relationships/slide" Target="/ppt/slides/slide22.xml"/><Relationship Id="rId31" Type="http://schemas.openxmlformats.org/officeDocument/2006/relationships/slide" Target="/ppt/slides/slide24.xml"/><Relationship Id="rId30" Type="http://schemas.openxmlformats.org/officeDocument/2006/relationships/slide" Target="/ppt/slides/slide24.xml"/><Relationship Id="rId33" Type="http://schemas.openxmlformats.org/officeDocument/2006/relationships/slide" Target="/ppt/slides/slide24.xml"/><Relationship Id="rId32" Type="http://schemas.openxmlformats.org/officeDocument/2006/relationships/slide" Target="/ppt/slides/slide24.xml"/><Relationship Id="rId35" Type="http://schemas.openxmlformats.org/officeDocument/2006/relationships/slide" Target="/ppt/slides/slide24.xml"/><Relationship Id="rId34" Type="http://schemas.openxmlformats.org/officeDocument/2006/relationships/slide" Target="/ppt/slides/slide24.xml"/><Relationship Id="rId37" Type="http://schemas.openxmlformats.org/officeDocument/2006/relationships/slide" Target="/ppt/slides/slide24.xml"/><Relationship Id="rId36" Type="http://schemas.openxmlformats.org/officeDocument/2006/relationships/slide" Target="/ppt/slides/slide24.xml"/><Relationship Id="rId39" Type="http://schemas.openxmlformats.org/officeDocument/2006/relationships/slide" Target="/ppt/slides/slide24.xml"/><Relationship Id="rId38" Type="http://schemas.openxmlformats.org/officeDocument/2006/relationships/slide" Target="/ppt/slides/slide24.xml"/><Relationship Id="rId20" Type="http://schemas.openxmlformats.org/officeDocument/2006/relationships/slide" Target="/ppt/slides/slide23.xml"/><Relationship Id="rId22" Type="http://schemas.openxmlformats.org/officeDocument/2006/relationships/slide" Target="/ppt/slides/slide23.xml"/><Relationship Id="rId21" Type="http://schemas.openxmlformats.org/officeDocument/2006/relationships/slide" Target="/ppt/slides/slide23.xml"/><Relationship Id="rId24" Type="http://schemas.openxmlformats.org/officeDocument/2006/relationships/slide" Target="/ppt/slides/slide23.xml"/><Relationship Id="rId23" Type="http://schemas.openxmlformats.org/officeDocument/2006/relationships/slide" Target="/ppt/slides/slide23.xml"/><Relationship Id="rId26" Type="http://schemas.openxmlformats.org/officeDocument/2006/relationships/slide" Target="/ppt/slides/slide23.xml"/><Relationship Id="rId25" Type="http://schemas.openxmlformats.org/officeDocument/2006/relationships/slide" Target="/ppt/slides/slide23.xml"/><Relationship Id="rId28" Type="http://schemas.openxmlformats.org/officeDocument/2006/relationships/slide" Target="/ppt/slides/slide23.xml"/><Relationship Id="rId27" Type="http://schemas.openxmlformats.org/officeDocument/2006/relationships/slide" Target="/ppt/slides/slide23.xml"/><Relationship Id="rId29" Type="http://schemas.openxmlformats.org/officeDocument/2006/relationships/slide" Target="/ppt/slides/slide24.xml"/><Relationship Id="rId51" Type="http://schemas.openxmlformats.org/officeDocument/2006/relationships/slide" Target="/ppt/slides/slide25.xml"/><Relationship Id="rId50" Type="http://schemas.openxmlformats.org/officeDocument/2006/relationships/slide" Target="/ppt/slides/slide25.xml"/><Relationship Id="rId53" Type="http://schemas.openxmlformats.org/officeDocument/2006/relationships/slide" Target="/ppt/slides/slide25.xml"/><Relationship Id="rId52" Type="http://schemas.openxmlformats.org/officeDocument/2006/relationships/slide" Target="/ppt/slides/slide25.xml"/><Relationship Id="rId11" Type="http://schemas.openxmlformats.org/officeDocument/2006/relationships/slide" Target="/ppt/slides/slide22.xml"/><Relationship Id="rId10" Type="http://schemas.openxmlformats.org/officeDocument/2006/relationships/slide" Target="/ppt/slides/slide22.xml"/><Relationship Id="rId54" Type="http://schemas.openxmlformats.org/officeDocument/2006/relationships/slide" Target="/ppt/slides/slide25.xml"/><Relationship Id="rId13" Type="http://schemas.openxmlformats.org/officeDocument/2006/relationships/slide" Target="/ppt/slides/slide22.xml"/><Relationship Id="rId12" Type="http://schemas.openxmlformats.org/officeDocument/2006/relationships/slide" Target="/ppt/slides/slide22.xml"/><Relationship Id="rId15" Type="http://schemas.openxmlformats.org/officeDocument/2006/relationships/slide" Target="/ppt/slides/slide22.xml"/><Relationship Id="rId14" Type="http://schemas.openxmlformats.org/officeDocument/2006/relationships/slide" Target="/ppt/slides/slide22.xml"/><Relationship Id="rId17" Type="http://schemas.openxmlformats.org/officeDocument/2006/relationships/slide" Target="/ppt/slides/slide23.xml"/><Relationship Id="rId16" Type="http://schemas.openxmlformats.org/officeDocument/2006/relationships/slide" Target="/ppt/slides/slide23.xml"/><Relationship Id="rId19" Type="http://schemas.openxmlformats.org/officeDocument/2006/relationships/slide" Target="/ppt/slides/slide23.xml"/><Relationship Id="rId18" Type="http://schemas.openxmlformats.org/officeDocument/2006/relationships/slide" Target="/ppt/slides/slide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22.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 Id="rId4" Type="http://schemas.openxmlformats.org/officeDocument/2006/relationships/image" Target="../media/image25.png"/><Relationship Id="rId5" Type="http://schemas.openxmlformats.org/officeDocument/2006/relationships/slide" Target="/ppt/slid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23.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 Id="rId4" Type="http://schemas.openxmlformats.org/officeDocument/2006/relationships/hyperlink" Target="https://www.mathsisfun.com/numbers/fraction-number-line.html" TargetMode="External"/><Relationship Id="rId5" Type="http://schemas.openxmlformats.org/officeDocument/2006/relationships/image" Target="../media/image29.png"/><Relationship Id="rId6" Type="http://schemas.openxmlformats.org/officeDocument/2006/relationships/slide" Target="/ppt/slid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24.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 Id="rId4" Type="http://schemas.openxmlformats.org/officeDocument/2006/relationships/hyperlink" Target="https://www.geogebra.org/m/r79cn3zm" TargetMode="External"/><Relationship Id="rId5" Type="http://schemas.openxmlformats.org/officeDocument/2006/relationships/image" Target="../media/image31.png"/><Relationship Id="rId6" Type="http://schemas.openxmlformats.org/officeDocument/2006/relationships/slide" Target="/ppt/slid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25.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 Id="rId4" Type="http://schemas.openxmlformats.org/officeDocument/2006/relationships/hyperlink" Target="https://www.mathsisfun.com/numbers/fraction-number-line.html" TargetMode="External"/><Relationship Id="rId5" Type="http://schemas.openxmlformats.org/officeDocument/2006/relationships/image" Target="../media/image29.png"/><Relationship Id="rId6" Type="http://schemas.openxmlformats.org/officeDocument/2006/relationships/slide" Target="/ppt/slid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8.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YjAyMjAwZGJlXzBfNTkiLCJjb250ZW50SW5zdGFuY2VJZCI6IjE3cUgtREh2Y3JfSDRfZWRPM2NJT0twcHYtZlBWd1owZ1R2VlYzb3c4RnZVLzk1YTgzNTQxLTU3YTAtNGZkZS1hZjVkLWIxYjEyMDU4MDhiZCJ9pearId=magic-pear-metadata-identifier" TargetMode="External"/><Relationship Id="rId4" Type="http://schemas.openxmlformats.org/officeDocument/2006/relationships/hyperlink" Target="http://drive.google.com/file/d/1XHY5OnIJSYOB4Zq8C9REutDOO-2uqfWA/view" TargetMode="External"/><Relationship Id="rId5" Type="http://schemas.openxmlformats.org/officeDocument/2006/relationships/image" Target="../media/image3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4QlN6dW9fXzJBVzNxaUE4Y2RsenB3U2FXUl9pZ0VJcTZuV3h5Q3hJLW5rIiwiY29udGVudElkIjoiY3VzdG9tLXJlc3BvbnNlLW11bHRpcGxlQ2hvaWNlIiwic2xpZGVJZCI6ImdiYjAyMjAwZGJlXzBfNDciLCJjb250ZW50SW5zdGFuY2VJZCI6IjE4QlN6dW9fXzJBVzNxaUE4Y2RsenB3U2FXUl9pZ0VJcTZuV3h5Q3hJLW5rL2E2MjhmYjk2LTAwMDgtNGI3OC1iNmYyLTAzNmIzYzdiZTFhNCJ9pearId=magic-pear-metadata-identifier"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31.xml"/><Relationship Id="rId3" Type="http://schemas.openxmlformats.org/officeDocument/2006/relationships/hyperlink" Target="http://drive.google.com/file/d/1IBZPrjNAtrECswRVgfGOl4wR8kBUrp8_/view" TargetMode="Externa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32.xml"/><Relationship Id="rId3" Type="http://schemas.openxmlformats.org/officeDocument/2006/relationships/slide" Target="/ppt/slides/slide33.xml"/><Relationship Id="rId4" Type="http://schemas.openxmlformats.org/officeDocument/2006/relationships/slide" Target="/ppt/slides/slide33.xml"/><Relationship Id="rId9" Type="http://schemas.openxmlformats.org/officeDocument/2006/relationships/hyperlink" Target="https://commoncoresheets.com/ordering-fractions/491/oat" TargetMode="External"/><Relationship Id="rId5" Type="http://schemas.openxmlformats.org/officeDocument/2006/relationships/slide" Target="/ppt/slides/slide34.xml"/><Relationship Id="rId6" Type="http://schemas.openxmlformats.org/officeDocument/2006/relationships/hyperlink" Target="https://www.mathplayground.com/math_monster_fractions.html" TargetMode="External"/><Relationship Id="rId7" Type="http://schemas.openxmlformats.org/officeDocument/2006/relationships/hyperlink" Target="https://www.mathplayground.com/math_monster_fractions.html" TargetMode="External"/><Relationship Id="rId8" Type="http://schemas.openxmlformats.org/officeDocument/2006/relationships/hyperlink" Target="https://commoncoresheets.com/ordering-fractions/491/oat" TargetMode="External"/><Relationship Id="rId10" Type="http://schemas.openxmlformats.org/officeDocument/2006/relationships/hyperlink" Target="https://commoncoresheets.com/equivalent-fractions-with-numberlines/448/oat"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33.xml"/><Relationship Id="rId3" Type="http://schemas.openxmlformats.org/officeDocument/2006/relationships/image" Target="../media/image3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34.xml"/><Relationship Id="rId3" Type="http://schemas.openxmlformats.org/officeDocument/2006/relationships/hyperlink" Target="https://www.mathplayground.com/math_monster_fractions.html" TargetMode="External"/><Relationship Id="rId4" Type="http://schemas.openxmlformats.org/officeDocument/2006/relationships/hyperlink" Target="https://www.mathplayground.com/math_monster_fractions.html" TargetMode="External"/><Relationship Id="rId9" Type="http://schemas.openxmlformats.org/officeDocument/2006/relationships/image" Target="../media/image35.png"/><Relationship Id="rId5" Type="http://schemas.openxmlformats.org/officeDocument/2006/relationships/hyperlink" Target="https://commoncoresheets.com/equivalent-fractions-with-numberlines/448/oat" TargetMode="External"/><Relationship Id="rId6" Type="http://schemas.openxmlformats.org/officeDocument/2006/relationships/hyperlink" Target="https://commoncoresheets.com/ordering-fractions/491/oat" TargetMode="External"/><Relationship Id="rId7" Type="http://schemas.openxmlformats.org/officeDocument/2006/relationships/hyperlink" Target="https://commoncoresheets.com/ordering-fractions/491/oat" TargetMode="External"/><Relationship Id="rId8" Type="http://schemas.openxmlformats.org/officeDocument/2006/relationships/image" Target="../media/image34.png"/><Relationship Id="rId10"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35.xml"/><Relationship Id="rId3" Type="http://schemas.openxmlformats.org/officeDocument/2006/relationships/hyperlink" Target="http://www.youtube.com/watch?v=EMNqJQaf08E" TargetMode="External"/><Relationship Id="rId4" Type="http://schemas.openxmlformats.org/officeDocument/2006/relationships/image" Target="../media/image3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 Id="rId3" Type="http://schemas.openxmlformats.org/officeDocument/2006/relationships/image" Target="../media/image27.jp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8.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9.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 Id="rId4" Type="http://schemas.openxmlformats.org/officeDocument/2006/relationships/image" Target="../media/image30.png"/><Relationship Id="rId5" Type="http://schemas.openxmlformats.org/officeDocument/2006/relationships/hyperlink" Target="https://apps.mathlearningcenter.org/fraction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9" name="Shape 239"/>
        <p:cNvGrpSpPr/>
        <p:nvPr/>
      </p:nvGrpSpPr>
      <p:grpSpPr>
        <a:xfrm>
          <a:off x="0" y="0"/>
          <a:ext cx="0" cy="0"/>
          <a:chOff x="0" y="0"/>
          <a:chExt cx="0" cy="0"/>
        </a:xfrm>
      </p:grpSpPr>
      <p:pic>
        <p:nvPicPr>
          <p:cNvPr id="240" name="Google Shape;240;p83"/>
          <p:cNvPicPr preferRelativeResize="0"/>
          <p:nvPr/>
        </p:nvPicPr>
        <p:blipFill>
          <a:blip r:embed="rId4">
            <a:alphaModFix/>
          </a:blip>
          <a:stretch>
            <a:fillRect/>
          </a:stretch>
        </p:blipFill>
        <p:spPr>
          <a:xfrm flipH="1" rot="-5400000">
            <a:off x="1971575" y="-1971575"/>
            <a:ext cx="5184074" cy="9127224"/>
          </a:xfrm>
          <a:prstGeom prst="rect">
            <a:avLst/>
          </a:prstGeom>
          <a:noFill/>
          <a:ln>
            <a:noFill/>
          </a:ln>
        </p:spPr>
      </p:pic>
      <p:sp>
        <p:nvSpPr>
          <p:cNvPr id="241" name="Google Shape;241;p83"/>
          <p:cNvSpPr txBox="1"/>
          <p:nvPr/>
        </p:nvSpPr>
        <p:spPr>
          <a:xfrm>
            <a:off x="559900" y="929825"/>
            <a:ext cx="8049300" cy="18423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b="1" lang="en" sz="3000">
                <a:highlight>
                  <a:srgbClr val="FF4B4B"/>
                </a:highlight>
                <a:latin typeface="Montserrat"/>
                <a:ea typeface="Montserrat"/>
                <a:cs typeface="Montserrat"/>
                <a:sym typeface="Montserrat"/>
              </a:rPr>
              <a:t>I</a:t>
            </a:r>
            <a:r>
              <a:rPr b="1" lang="en" sz="3000">
                <a:highlight>
                  <a:srgbClr val="FF604B"/>
                </a:highlight>
                <a:latin typeface="Montserrat"/>
                <a:ea typeface="Montserrat"/>
                <a:cs typeface="Montserrat"/>
                <a:sym typeface="Montserrat"/>
              </a:rPr>
              <a:t>N</a:t>
            </a:r>
            <a:r>
              <a:rPr b="1" lang="en" sz="3000">
                <a:highlight>
                  <a:srgbClr val="FF754B"/>
                </a:highlight>
                <a:latin typeface="Montserrat"/>
                <a:ea typeface="Montserrat"/>
                <a:cs typeface="Montserrat"/>
                <a:sym typeface="Montserrat"/>
              </a:rPr>
              <a:t>T</a:t>
            </a:r>
            <a:r>
              <a:rPr b="1" lang="en" sz="3000">
                <a:highlight>
                  <a:srgbClr val="FF8B4B"/>
                </a:highlight>
                <a:latin typeface="Montserrat"/>
                <a:ea typeface="Montserrat"/>
                <a:cs typeface="Montserrat"/>
                <a:sym typeface="Montserrat"/>
              </a:rPr>
              <a:t>R</a:t>
            </a:r>
            <a:r>
              <a:rPr b="1" lang="en" sz="3000">
                <a:highlight>
                  <a:srgbClr val="FFA04B"/>
                </a:highlight>
                <a:latin typeface="Montserrat"/>
                <a:ea typeface="Montserrat"/>
                <a:cs typeface="Montserrat"/>
                <a:sym typeface="Montserrat"/>
              </a:rPr>
              <a:t>O</a:t>
            </a:r>
            <a:r>
              <a:rPr b="1" lang="en" sz="3000">
                <a:highlight>
                  <a:srgbClr val="FFB54B"/>
                </a:highlight>
                <a:latin typeface="Montserrat"/>
                <a:ea typeface="Montserrat"/>
                <a:cs typeface="Montserrat"/>
                <a:sym typeface="Montserrat"/>
              </a:rPr>
              <a:t> </a:t>
            </a:r>
            <a:r>
              <a:rPr b="1" lang="en" sz="3000">
                <a:highlight>
                  <a:srgbClr val="FFCB4B"/>
                </a:highlight>
                <a:latin typeface="Montserrat"/>
                <a:ea typeface="Montserrat"/>
                <a:cs typeface="Montserrat"/>
                <a:sym typeface="Montserrat"/>
              </a:rPr>
              <a:t>T</a:t>
            </a:r>
            <a:r>
              <a:rPr b="1" lang="en" sz="3000">
                <a:highlight>
                  <a:srgbClr val="FFE04B"/>
                </a:highlight>
                <a:latin typeface="Montserrat"/>
                <a:ea typeface="Montserrat"/>
                <a:cs typeface="Montserrat"/>
                <a:sym typeface="Montserrat"/>
              </a:rPr>
              <a:t>O</a:t>
            </a:r>
            <a:r>
              <a:rPr b="1" lang="en" sz="3000">
                <a:highlight>
                  <a:srgbClr val="FFF64B"/>
                </a:highlight>
                <a:latin typeface="Montserrat"/>
                <a:ea typeface="Montserrat"/>
                <a:cs typeface="Montserrat"/>
                <a:sym typeface="Montserrat"/>
              </a:rPr>
              <a:t> </a:t>
            </a:r>
            <a:r>
              <a:rPr b="1" lang="en" sz="3000">
                <a:highlight>
                  <a:srgbClr val="F2FF4B"/>
                </a:highlight>
                <a:latin typeface="Montserrat"/>
                <a:ea typeface="Montserrat"/>
                <a:cs typeface="Montserrat"/>
                <a:sym typeface="Montserrat"/>
              </a:rPr>
              <a:t>F</a:t>
            </a:r>
            <a:r>
              <a:rPr b="1" lang="en" sz="3000">
                <a:highlight>
                  <a:srgbClr val="DDFF4B"/>
                </a:highlight>
                <a:latin typeface="Montserrat"/>
                <a:ea typeface="Montserrat"/>
                <a:cs typeface="Montserrat"/>
                <a:sym typeface="Montserrat"/>
              </a:rPr>
              <a:t>R</a:t>
            </a:r>
            <a:r>
              <a:rPr b="1" lang="en" sz="3000">
                <a:highlight>
                  <a:srgbClr val="C7FF4B"/>
                </a:highlight>
                <a:latin typeface="Montserrat"/>
                <a:ea typeface="Montserrat"/>
                <a:cs typeface="Montserrat"/>
                <a:sym typeface="Montserrat"/>
              </a:rPr>
              <a:t>A</a:t>
            </a:r>
            <a:r>
              <a:rPr b="1" lang="en" sz="3000">
                <a:highlight>
                  <a:srgbClr val="B2FF4B"/>
                </a:highlight>
                <a:latin typeface="Montserrat"/>
                <a:ea typeface="Montserrat"/>
                <a:cs typeface="Montserrat"/>
                <a:sym typeface="Montserrat"/>
              </a:rPr>
              <a:t>C</a:t>
            </a:r>
            <a:r>
              <a:rPr b="1" lang="en" sz="3000">
                <a:highlight>
                  <a:srgbClr val="9DFF4B"/>
                </a:highlight>
                <a:latin typeface="Montserrat"/>
                <a:ea typeface="Montserrat"/>
                <a:cs typeface="Montserrat"/>
                <a:sym typeface="Montserrat"/>
              </a:rPr>
              <a:t>T</a:t>
            </a:r>
            <a:r>
              <a:rPr b="1" lang="en" sz="3000">
                <a:highlight>
                  <a:srgbClr val="87FF4B"/>
                </a:highlight>
                <a:latin typeface="Montserrat"/>
                <a:ea typeface="Montserrat"/>
                <a:cs typeface="Montserrat"/>
                <a:sym typeface="Montserrat"/>
              </a:rPr>
              <a:t>I</a:t>
            </a:r>
            <a:r>
              <a:rPr b="1" lang="en" sz="3000">
                <a:highlight>
                  <a:srgbClr val="72FF4B"/>
                </a:highlight>
                <a:latin typeface="Montserrat"/>
                <a:ea typeface="Montserrat"/>
                <a:cs typeface="Montserrat"/>
                <a:sym typeface="Montserrat"/>
              </a:rPr>
              <a:t>O</a:t>
            </a:r>
            <a:r>
              <a:rPr b="1" lang="en" sz="3000">
                <a:highlight>
                  <a:srgbClr val="5DFF4B"/>
                </a:highlight>
                <a:latin typeface="Montserrat"/>
                <a:ea typeface="Montserrat"/>
                <a:cs typeface="Montserrat"/>
                <a:sym typeface="Montserrat"/>
              </a:rPr>
              <a:t>N</a:t>
            </a:r>
            <a:r>
              <a:rPr b="1" lang="en" sz="3000">
                <a:highlight>
                  <a:srgbClr val="4BFF4E"/>
                </a:highlight>
                <a:latin typeface="Montserrat"/>
                <a:ea typeface="Montserrat"/>
                <a:cs typeface="Montserrat"/>
                <a:sym typeface="Montserrat"/>
              </a:rPr>
              <a:t>S</a:t>
            </a:r>
            <a:endParaRPr b="1" sz="3000">
              <a:highlight>
                <a:srgbClr val="4BFF63"/>
              </a:highlight>
              <a:latin typeface="Montserrat"/>
              <a:ea typeface="Montserrat"/>
              <a:cs typeface="Montserrat"/>
              <a:sym typeface="Montserrat"/>
            </a:endParaRPr>
          </a:p>
          <a:p>
            <a:pPr indent="0" lvl="0" marL="0" rtl="0" algn="ctr">
              <a:lnSpc>
                <a:spcPct val="150000"/>
              </a:lnSpc>
              <a:spcBef>
                <a:spcPts val="0"/>
              </a:spcBef>
              <a:spcAft>
                <a:spcPts val="0"/>
              </a:spcAft>
              <a:buNone/>
            </a:pPr>
            <a:r>
              <a:rPr b="1" lang="en" sz="3700">
                <a:solidFill>
                  <a:srgbClr val="434343"/>
                </a:solidFill>
                <a:highlight>
                  <a:srgbClr val="4BFF79"/>
                </a:highlight>
                <a:latin typeface="Montserrat"/>
                <a:ea typeface="Montserrat"/>
                <a:cs typeface="Montserrat"/>
                <a:sym typeface="Montserrat"/>
              </a:rPr>
              <a:t>L</a:t>
            </a:r>
            <a:r>
              <a:rPr b="1" lang="en" sz="3700">
                <a:solidFill>
                  <a:srgbClr val="434343"/>
                </a:solidFill>
                <a:highlight>
                  <a:srgbClr val="4BFF8E"/>
                </a:highlight>
                <a:latin typeface="Montserrat"/>
                <a:ea typeface="Montserrat"/>
                <a:cs typeface="Montserrat"/>
                <a:sym typeface="Montserrat"/>
              </a:rPr>
              <a:t>e</a:t>
            </a:r>
            <a:r>
              <a:rPr b="1" lang="en" sz="3700">
                <a:solidFill>
                  <a:srgbClr val="434343"/>
                </a:solidFill>
                <a:highlight>
                  <a:srgbClr val="4BFFA3"/>
                </a:highlight>
                <a:latin typeface="Montserrat"/>
                <a:ea typeface="Montserrat"/>
                <a:cs typeface="Montserrat"/>
                <a:sym typeface="Montserrat"/>
              </a:rPr>
              <a:t>s</a:t>
            </a:r>
            <a:r>
              <a:rPr b="1" lang="en" sz="3700">
                <a:solidFill>
                  <a:srgbClr val="434343"/>
                </a:solidFill>
                <a:highlight>
                  <a:srgbClr val="4BFFB9"/>
                </a:highlight>
                <a:latin typeface="Montserrat"/>
                <a:ea typeface="Montserrat"/>
                <a:cs typeface="Montserrat"/>
                <a:sym typeface="Montserrat"/>
              </a:rPr>
              <a:t>s</a:t>
            </a:r>
            <a:r>
              <a:rPr b="1" lang="en" sz="3700">
                <a:solidFill>
                  <a:srgbClr val="434343"/>
                </a:solidFill>
                <a:highlight>
                  <a:srgbClr val="4BFFCE"/>
                </a:highlight>
                <a:latin typeface="Montserrat"/>
                <a:ea typeface="Montserrat"/>
                <a:cs typeface="Montserrat"/>
                <a:sym typeface="Montserrat"/>
              </a:rPr>
              <a:t>o</a:t>
            </a:r>
            <a:r>
              <a:rPr b="1" lang="en" sz="3700">
                <a:solidFill>
                  <a:srgbClr val="434343"/>
                </a:solidFill>
                <a:highlight>
                  <a:srgbClr val="4BFFE4"/>
                </a:highlight>
                <a:latin typeface="Montserrat"/>
                <a:ea typeface="Montserrat"/>
                <a:cs typeface="Montserrat"/>
                <a:sym typeface="Montserrat"/>
              </a:rPr>
              <a:t>n</a:t>
            </a:r>
            <a:r>
              <a:rPr b="1" lang="en" sz="3700">
                <a:solidFill>
                  <a:srgbClr val="434343"/>
                </a:solidFill>
                <a:highlight>
                  <a:srgbClr val="4BFFF9"/>
                </a:highlight>
                <a:latin typeface="Montserrat"/>
                <a:ea typeface="Montserrat"/>
                <a:cs typeface="Montserrat"/>
                <a:sym typeface="Montserrat"/>
              </a:rPr>
              <a:t> </a:t>
            </a:r>
            <a:r>
              <a:rPr b="1" lang="en" sz="3700">
                <a:solidFill>
                  <a:srgbClr val="434343"/>
                </a:solidFill>
                <a:highlight>
                  <a:srgbClr val="4BEFFF"/>
                </a:highlight>
                <a:latin typeface="Montserrat"/>
                <a:ea typeface="Montserrat"/>
                <a:cs typeface="Montserrat"/>
                <a:sym typeface="Montserrat"/>
              </a:rPr>
              <a:t>3</a:t>
            </a:r>
            <a:r>
              <a:rPr b="1" lang="en" sz="3700">
                <a:solidFill>
                  <a:srgbClr val="434343"/>
                </a:solidFill>
                <a:highlight>
                  <a:srgbClr val="4BD9FF"/>
                </a:highlight>
                <a:latin typeface="Montserrat"/>
                <a:ea typeface="Montserrat"/>
                <a:cs typeface="Montserrat"/>
                <a:sym typeface="Montserrat"/>
              </a:rPr>
              <a:t>:</a:t>
            </a:r>
            <a:r>
              <a:rPr b="1" lang="en" sz="3700">
                <a:solidFill>
                  <a:srgbClr val="434343"/>
                </a:solidFill>
                <a:highlight>
                  <a:srgbClr val="4BC4FF"/>
                </a:highlight>
                <a:latin typeface="Montserrat"/>
                <a:ea typeface="Montserrat"/>
                <a:cs typeface="Montserrat"/>
                <a:sym typeface="Montserrat"/>
              </a:rPr>
              <a:t> </a:t>
            </a:r>
            <a:r>
              <a:rPr b="1" lang="en" sz="3700">
                <a:solidFill>
                  <a:srgbClr val="434343"/>
                </a:solidFill>
                <a:highlight>
                  <a:srgbClr val="4BAFFF"/>
                </a:highlight>
                <a:latin typeface="Montserrat"/>
                <a:ea typeface="Montserrat"/>
                <a:cs typeface="Montserrat"/>
                <a:sym typeface="Montserrat"/>
              </a:rPr>
              <a:t>C</a:t>
            </a:r>
            <a:r>
              <a:rPr b="1" lang="en" sz="3700">
                <a:solidFill>
                  <a:srgbClr val="434343"/>
                </a:solidFill>
                <a:highlight>
                  <a:srgbClr val="4B99FF"/>
                </a:highlight>
                <a:latin typeface="Montserrat"/>
                <a:ea typeface="Montserrat"/>
                <a:cs typeface="Montserrat"/>
                <a:sym typeface="Montserrat"/>
              </a:rPr>
              <a:t>o</a:t>
            </a:r>
            <a:r>
              <a:rPr b="1" lang="en" sz="3700">
                <a:solidFill>
                  <a:srgbClr val="434343"/>
                </a:solidFill>
                <a:highlight>
                  <a:srgbClr val="4B84FF"/>
                </a:highlight>
                <a:latin typeface="Montserrat"/>
                <a:ea typeface="Montserrat"/>
                <a:cs typeface="Montserrat"/>
                <a:sym typeface="Montserrat"/>
              </a:rPr>
              <a:t>m</a:t>
            </a:r>
            <a:r>
              <a:rPr b="1" lang="en" sz="3700">
                <a:solidFill>
                  <a:srgbClr val="434343"/>
                </a:solidFill>
                <a:highlight>
                  <a:srgbClr val="4B6FFF"/>
                </a:highlight>
                <a:latin typeface="Montserrat"/>
                <a:ea typeface="Montserrat"/>
                <a:cs typeface="Montserrat"/>
                <a:sym typeface="Montserrat"/>
              </a:rPr>
              <a:t>p</a:t>
            </a:r>
            <a:r>
              <a:rPr b="1" lang="en" sz="3700">
                <a:solidFill>
                  <a:srgbClr val="434343"/>
                </a:solidFill>
                <a:highlight>
                  <a:srgbClr val="4B59FF"/>
                </a:highlight>
                <a:latin typeface="Montserrat"/>
                <a:ea typeface="Montserrat"/>
                <a:cs typeface="Montserrat"/>
                <a:sym typeface="Montserrat"/>
              </a:rPr>
              <a:t>a</a:t>
            </a:r>
            <a:r>
              <a:rPr b="1" lang="en" sz="3700">
                <a:solidFill>
                  <a:srgbClr val="434343"/>
                </a:solidFill>
                <a:highlight>
                  <a:srgbClr val="514BFF"/>
                </a:highlight>
                <a:latin typeface="Montserrat"/>
                <a:ea typeface="Montserrat"/>
                <a:cs typeface="Montserrat"/>
                <a:sym typeface="Montserrat"/>
              </a:rPr>
              <a:t>r</a:t>
            </a:r>
            <a:r>
              <a:rPr b="1" lang="en" sz="3700">
                <a:solidFill>
                  <a:srgbClr val="434343"/>
                </a:solidFill>
                <a:highlight>
                  <a:srgbClr val="674BFF"/>
                </a:highlight>
                <a:latin typeface="Montserrat"/>
                <a:ea typeface="Montserrat"/>
                <a:cs typeface="Montserrat"/>
                <a:sym typeface="Montserrat"/>
              </a:rPr>
              <a:t>i</a:t>
            </a:r>
            <a:r>
              <a:rPr b="1" lang="en" sz="3700">
                <a:solidFill>
                  <a:srgbClr val="434343"/>
                </a:solidFill>
                <a:highlight>
                  <a:srgbClr val="7C4BFF"/>
                </a:highlight>
                <a:latin typeface="Montserrat"/>
                <a:ea typeface="Montserrat"/>
                <a:cs typeface="Montserrat"/>
                <a:sym typeface="Montserrat"/>
              </a:rPr>
              <a:t>n</a:t>
            </a:r>
            <a:r>
              <a:rPr b="1" lang="en" sz="3700">
                <a:solidFill>
                  <a:srgbClr val="434343"/>
                </a:solidFill>
                <a:highlight>
                  <a:srgbClr val="914BFF"/>
                </a:highlight>
                <a:latin typeface="Montserrat"/>
                <a:ea typeface="Montserrat"/>
                <a:cs typeface="Montserrat"/>
                <a:sym typeface="Montserrat"/>
              </a:rPr>
              <a:t>g</a:t>
            </a:r>
            <a:r>
              <a:rPr b="1" lang="en" sz="3700">
                <a:solidFill>
                  <a:srgbClr val="434343"/>
                </a:solidFill>
                <a:highlight>
                  <a:srgbClr val="A74BFF"/>
                </a:highlight>
                <a:latin typeface="Montserrat"/>
                <a:ea typeface="Montserrat"/>
                <a:cs typeface="Montserrat"/>
                <a:sym typeface="Montserrat"/>
              </a:rPr>
              <a:t> </a:t>
            </a:r>
            <a:r>
              <a:rPr b="1" lang="en" sz="3700">
                <a:solidFill>
                  <a:srgbClr val="434343"/>
                </a:solidFill>
                <a:highlight>
                  <a:srgbClr val="BC4BFF"/>
                </a:highlight>
                <a:latin typeface="Montserrat"/>
                <a:ea typeface="Montserrat"/>
                <a:cs typeface="Montserrat"/>
                <a:sym typeface="Montserrat"/>
              </a:rPr>
              <a:t>F</a:t>
            </a:r>
            <a:r>
              <a:rPr b="1" lang="en" sz="3700">
                <a:solidFill>
                  <a:srgbClr val="434343"/>
                </a:solidFill>
                <a:highlight>
                  <a:srgbClr val="D24BFF"/>
                </a:highlight>
                <a:latin typeface="Montserrat"/>
                <a:ea typeface="Montserrat"/>
                <a:cs typeface="Montserrat"/>
                <a:sym typeface="Montserrat"/>
              </a:rPr>
              <a:t>r</a:t>
            </a:r>
            <a:r>
              <a:rPr b="1" lang="en" sz="3700">
                <a:solidFill>
                  <a:srgbClr val="434343"/>
                </a:solidFill>
                <a:highlight>
                  <a:srgbClr val="E74BFF"/>
                </a:highlight>
                <a:latin typeface="Montserrat"/>
                <a:ea typeface="Montserrat"/>
                <a:cs typeface="Montserrat"/>
                <a:sym typeface="Montserrat"/>
              </a:rPr>
              <a:t>a</a:t>
            </a:r>
            <a:r>
              <a:rPr b="1" lang="en" sz="3700">
                <a:solidFill>
                  <a:srgbClr val="434343"/>
                </a:solidFill>
                <a:highlight>
                  <a:srgbClr val="FC4BFF"/>
                </a:highlight>
                <a:latin typeface="Montserrat"/>
                <a:ea typeface="Montserrat"/>
                <a:cs typeface="Montserrat"/>
                <a:sym typeface="Montserrat"/>
              </a:rPr>
              <a:t>c</a:t>
            </a:r>
            <a:r>
              <a:rPr b="1" lang="en" sz="3700">
                <a:solidFill>
                  <a:srgbClr val="434343"/>
                </a:solidFill>
                <a:highlight>
                  <a:srgbClr val="FF4BEB"/>
                </a:highlight>
                <a:latin typeface="Montserrat"/>
                <a:ea typeface="Montserrat"/>
                <a:cs typeface="Montserrat"/>
                <a:sym typeface="Montserrat"/>
              </a:rPr>
              <a:t>t</a:t>
            </a:r>
            <a:r>
              <a:rPr b="1" lang="en" sz="3700">
                <a:solidFill>
                  <a:srgbClr val="434343"/>
                </a:solidFill>
                <a:highlight>
                  <a:srgbClr val="FF4BD6"/>
                </a:highlight>
                <a:latin typeface="Montserrat"/>
                <a:ea typeface="Montserrat"/>
                <a:cs typeface="Montserrat"/>
                <a:sym typeface="Montserrat"/>
              </a:rPr>
              <a:t>i</a:t>
            </a:r>
            <a:r>
              <a:rPr b="1" lang="en" sz="3700">
                <a:solidFill>
                  <a:srgbClr val="434343"/>
                </a:solidFill>
                <a:highlight>
                  <a:srgbClr val="FF4BC1"/>
                </a:highlight>
                <a:latin typeface="Montserrat"/>
                <a:ea typeface="Montserrat"/>
                <a:cs typeface="Montserrat"/>
                <a:sym typeface="Montserrat"/>
              </a:rPr>
              <a:t>o</a:t>
            </a:r>
            <a:r>
              <a:rPr b="1" lang="en" sz="3700">
                <a:solidFill>
                  <a:srgbClr val="434343"/>
                </a:solidFill>
                <a:highlight>
                  <a:srgbClr val="FF4BAB"/>
                </a:highlight>
                <a:latin typeface="Montserrat"/>
                <a:ea typeface="Montserrat"/>
                <a:cs typeface="Montserrat"/>
                <a:sym typeface="Montserrat"/>
              </a:rPr>
              <a:t>n</a:t>
            </a:r>
            <a:r>
              <a:rPr b="1" lang="en" sz="3700">
                <a:solidFill>
                  <a:srgbClr val="434343"/>
                </a:solidFill>
                <a:highlight>
                  <a:srgbClr val="FF4B96"/>
                </a:highlight>
                <a:latin typeface="Montserrat"/>
                <a:ea typeface="Montserrat"/>
                <a:cs typeface="Montserrat"/>
                <a:sym typeface="Montserrat"/>
              </a:rPr>
              <a:t>s</a:t>
            </a:r>
            <a:endParaRPr b="1" sz="3700">
              <a:solidFill>
                <a:srgbClr val="434343"/>
              </a:solidFill>
              <a:highlight>
                <a:srgbClr val="FF4B80"/>
              </a:highlight>
              <a:latin typeface="Montserrat"/>
              <a:ea typeface="Montserrat"/>
              <a:cs typeface="Montserrat"/>
              <a:sym typeface="Montserrat"/>
            </a:endParaRPr>
          </a:p>
        </p:txBody>
      </p:sp>
      <p:sp>
        <p:nvSpPr>
          <p:cNvPr id="242" name="Google Shape;242;p83"/>
          <p:cNvSpPr txBox="1"/>
          <p:nvPr/>
        </p:nvSpPr>
        <p:spPr>
          <a:xfrm>
            <a:off x="1784850" y="3810000"/>
            <a:ext cx="5574300" cy="680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222">
                <a:solidFill>
                  <a:srgbClr val="FE4353"/>
                </a:solidFill>
                <a:highlight>
                  <a:srgbClr val="434343"/>
                </a:highlight>
                <a:latin typeface="Montserrat"/>
                <a:ea typeface="Montserrat"/>
                <a:cs typeface="Montserrat"/>
                <a:sym typeface="Montserrat"/>
              </a:rPr>
              <a:t>INSTRUCTOR’S SLIDES</a:t>
            </a:r>
            <a:endParaRPr b="1">
              <a:solidFill>
                <a:srgbClr val="F11D84"/>
              </a:solidFill>
              <a:highlight>
                <a:srgbClr val="434343"/>
              </a:highlight>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177EE"/>
            </a:gs>
            <a:gs pos="100000">
              <a:srgbClr val="113D8A"/>
            </a:gs>
          </a:gsLst>
          <a:path path="circle">
            <a:fillToRect b="50%" l="50%" r="50%" t="50%"/>
          </a:path>
          <a:tileRect/>
        </a:gradFill>
      </p:bgPr>
    </p:bg>
    <p:spTree>
      <p:nvGrpSpPr>
        <p:cNvPr id="340" name="Shape 340"/>
        <p:cNvGrpSpPr/>
        <p:nvPr/>
      </p:nvGrpSpPr>
      <p:grpSpPr>
        <a:xfrm>
          <a:off x="0" y="0"/>
          <a:ext cx="0" cy="0"/>
          <a:chOff x="0" y="0"/>
          <a:chExt cx="0" cy="0"/>
        </a:xfrm>
      </p:grpSpPr>
      <p:sp>
        <p:nvSpPr>
          <p:cNvPr id="341" name="Google Shape;341;p92">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92"/>
          <p:cNvSpPr txBox="1"/>
          <p:nvPr/>
        </p:nvSpPr>
        <p:spPr>
          <a:xfrm>
            <a:off x="925800" y="680425"/>
            <a:ext cx="7292400" cy="1015800"/>
          </a:xfrm>
          <a:prstGeom prst="rect">
            <a:avLst/>
          </a:prstGeom>
          <a:noFill/>
          <a:ln>
            <a:noFill/>
          </a:ln>
        </p:spPr>
        <p:txBody>
          <a:bodyPr anchorCtr="0" anchor="t" bIns="91425" lIns="91425" spcFirstLastPara="1" rIns="91425" wrap="square" tIns="91425">
            <a:spAutoFit/>
          </a:bodyPr>
          <a:lstStyle/>
          <a:p>
            <a:pPr indent="0" lvl="0" marL="0" rtl="0" algn="ctr">
              <a:lnSpc>
                <a:spcPct val="200000"/>
              </a:lnSpc>
              <a:spcBef>
                <a:spcPts val="0"/>
              </a:spcBef>
              <a:spcAft>
                <a:spcPts val="0"/>
              </a:spcAft>
              <a:buNone/>
            </a:pPr>
            <a:r>
              <a:rPr lang="en" sz="1800">
                <a:solidFill>
                  <a:schemeClr val="dk1"/>
                </a:solidFill>
                <a:latin typeface="Montserrat Medium"/>
                <a:ea typeface="Montserrat Medium"/>
                <a:cs typeface="Montserrat Medium"/>
                <a:sym typeface="Montserrat Medium"/>
              </a:rPr>
              <a:t>How does Fraction Set 2 compare?</a:t>
            </a:r>
            <a:endParaRPr sz="18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rPr lang="en" sz="1800">
                <a:solidFill>
                  <a:schemeClr val="dk1"/>
                </a:solidFill>
                <a:latin typeface="Montserrat Medium"/>
                <a:ea typeface="Montserrat Medium"/>
                <a:cs typeface="Montserrat Medium"/>
                <a:sym typeface="Montserrat Medium"/>
              </a:rPr>
              <a:t>Use modeling tools to prove or disprove your theory:</a:t>
            </a:r>
            <a:endParaRPr sz="1800">
              <a:solidFill>
                <a:schemeClr val="dk1"/>
              </a:solidFill>
              <a:latin typeface="Montserrat Medium"/>
              <a:ea typeface="Montserrat Medium"/>
              <a:cs typeface="Montserrat Medium"/>
              <a:sym typeface="Montserrat Medium"/>
            </a:endParaRPr>
          </a:p>
        </p:txBody>
      </p:sp>
      <p:sp>
        <p:nvSpPr>
          <p:cNvPr id="343" name="Google Shape;343;p92"/>
          <p:cNvSpPr txBox="1"/>
          <p:nvPr/>
        </p:nvSpPr>
        <p:spPr>
          <a:xfrm>
            <a:off x="4572003" y="2006625"/>
            <a:ext cx="2349600" cy="2031900"/>
          </a:xfrm>
          <a:prstGeom prst="rect">
            <a:avLst/>
          </a:prstGeom>
          <a:noFill/>
          <a:ln>
            <a:noFill/>
          </a:ln>
        </p:spPr>
        <p:txBody>
          <a:bodyPr anchorCtr="0" anchor="t" bIns="91425" lIns="91425" spcFirstLastPara="1" rIns="91425" wrap="square" tIns="91425">
            <a:spAutoFit/>
          </a:bodyPr>
          <a:lstStyle/>
          <a:p>
            <a:pPr indent="0" lvl="0" marL="0" rtl="0" algn="r">
              <a:lnSpc>
                <a:spcPct val="200000"/>
              </a:lnSpc>
              <a:spcBef>
                <a:spcPts val="0"/>
              </a:spcBef>
              <a:spcAft>
                <a:spcPts val="0"/>
              </a:spcAft>
              <a:buNone/>
            </a:pPr>
            <a:r>
              <a:rPr b="1" lang="en" sz="2400">
                <a:solidFill>
                  <a:srgbClr val="FFFF00"/>
                </a:solidFill>
                <a:latin typeface="Montserrat"/>
                <a:ea typeface="Montserrat"/>
                <a:cs typeface="Montserrat"/>
                <a:sym typeface="Montserrat"/>
              </a:rPr>
              <a:t>2/6 , 3/6 , 5/6</a:t>
            </a:r>
            <a:endParaRPr b="1" sz="2400">
              <a:solidFill>
                <a:srgbClr val="FFFF00"/>
              </a:solidFill>
              <a:latin typeface="Montserrat"/>
              <a:ea typeface="Montserrat"/>
              <a:cs typeface="Montserrat"/>
              <a:sym typeface="Montserrat"/>
            </a:endParaRPr>
          </a:p>
          <a:p>
            <a:pPr indent="0" lvl="0" marL="0" rtl="0" algn="r">
              <a:lnSpc>
                <a:spcPct val="200000"/>
              </a:lnSpc>
              <a:spcBef>
                <a:spcPts val="0"/>
              </a:spcBef>
              <a:spcAft>
                <a:spcPts val="0"/>
              </a:spcAft>
              <a:buNone/>
            </a:pPr>
            <a:r>
              <a:rPr b="1" lang="en" sz="2400">
                <a:solidFill>
                  <a:srgbClr val="FFFF00"/>
                </a:solidFill>
                <a:latin typeface="Montserrat"/>
                <a:ea typeface="Montserrat"/>
                <a:cs typeface="Montserrat"/>
                <a:sym typeface="Montserrat"/>
              </a:rPr>
              <a:t>4/5 , 2/5 , 5/5</a:t>
            </a:r>
            <a:endParaRPr b="1" sz="2400">
              <a:solidFill>
                <a:srgbClr val="FFFF00"/>
              </a:solidFill>
              <a:latin typeface="Montserrat"/>
              <a:ea typeface="Montserrat"/>
              <a:cs typeface="Montserrat"/>
              <a:sym typeface="Montserrat"/>
            </a:endParaRPr>
          </a:p>
          <a:p>
            <a:pPr indent="0" lvl="0" marL="0" rtl="0" algn="r">
              <a:lnSpc>
                <a:spcPct val="200000"/>
              </a:lnSpc>
              <a:spcBef>
                <a:spcPts val="0"/>
              </a:spcBef>
              <a:spcAft>
                <a:spcPts val="0"/>
              </a:spcAft>
              <a:buNone/>
            </a:pPr>
            <a:r>
              <a:rPr b="1" lang="en" sz="2400">
                <a:solidFill>
                  <a:srgbClr val="FFFF00"/>
                </a:solidFill>
                <a:latin typeface="Montserrat"/>
                <a:ea typeface="Montserrat"/>
                <a:cs typeface="Montserrat"/>
                <a:sym typeface="Montserrat"/>
              </a:rPr>
              <a:t>2/3 , 3/6 , 3/9</a:t>
            </a:r>
            <a:endParaRPr b="1" sz="2000">
              <a:solidFill>
                <a:srgbClr val="FFFF00"/>
              </a:solidFill>
              <a:latin typeface="Montserrat"/>
              <a:ea typeface="Montserrat"/>
              <a:cs typeface="Montserrat"/>
              <a:sym typeface="Montserrat"/>
            </a:endParaRPr>
          </a:p>
        </p:txBody>
      </p:sp>
      <p:grpSp>
        <p:nvGrpSpPr>
          <p:cNvPr id="344" name="Google Shape;344;p92"/>
          <p:cNvGrpSpPr/>
          <p:nvPr/>
        </p:nvGrpSpPr>
        <p:grpSpPr>
          <a:xfrm>
            <a:off x="2222363" y="2087423"/>
            <a:ext cx="1440979" cy="1870303"/>
            <a:chOff x="619625" y="2909500"/>
            <a:chExt cx="1339200" cy="1738200"/>
          </a:xfrm>
        </p:grpSpPr>
        <p:pic>
          <p:nvPicPr>
            <p:cNvPr id="345" name="Google Shape;345;p92"/>
            <p:cNvPicPr preferRelativeResize="0"/>
            <p:nvPr/>
          </p:nvPicPr>
          <p:blipFill>
            <a:blip r:embed="rId4">
              <a:alphaModFix/>
            </a:blip>
            <a:stretch>
              <a:fillRect/>
            </a:stretch>
          </p:blipFill>
          <p:spPr>
            <a:xfrm>
              <a:off x="619625" y="2909500"/>
              <a:ext cx="1339200" cy="1339200"/>
            </a:xfrm>
            <a:prstGeom prst="rect">
              <a:avLst/>
            </a:prstGeom>
            <a:noFill/>
            <a:ln>
              <a:noFill/>
            </a:ln>
          </p:spPr>
        </p:pic>
        <p:sp>
          <p:nvSpPr>
            <p:cNvPr id="346" name="Google Shape;346;p92"/>
            <p:cNvSpPr txBox="1"/>
            <p:nvPr/>
          </p:nvSpPr>
          <p:spPr>
            <a:xfrm>
              <a:off x="869675" y="4248700"/>
              <a:ext cx="839100" cy="3990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u="sng">
                  <a:solidFill>
                    <a:srgbClr val="9900FF"/>
                  </a:solidFill>
                  <a:latin typeface="Varela Round"/>
                  <a:ea typeface="Varela Round"/>
                  <a:cs typeface="Varela Round"/>
                  <a:sym typeface="Varela Round"/>
                  <a:hlinkClick r:id="rId5">
                    <a:extLst>
                      <a:ext uri="{A12FA001-AC4F-418D-AE19-62706E023703}">
                        <ahyp:hlinkClr val="tx"/>
                      </a:ext>
                    </a:extLst>
                  </a:hlinkClick>
                </a:rPr>
                <a:t>MLC</a:t>
              </a:r>
              <a:endParaRPr b="1" sz="1800">
                <a:solidFill>
                  <a:srgbClr val="9900FF"/>
                </a:solidFill>
                <a:latin typeface="Varela Round"/>
                <a:ea typeface="Varela Round"/>
                <a:cs typeface="Varela Round"/>
                <a:sym typeface="Varela Round"/>
              </a:endParaRPr>
            </a:p>
          </p:txBody>
        </p:sp>
      </p:grpSp>
      <p:sp>
        <p:nvSpPr>
          <p:cNvPr id="347" name="Google Shape;347;p92"/>
          <p:cNvSpPr txBox="1"/>
          <p:nvPr/>
        </p:nvSpPr>
        <p:spPr>
          <a:xfrm>
            <a:off x="4188800" y="4720750"/>
            <a:ext cx="49548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solidFill>
                  <a:srgbClr val="4A86E8"/>
                </a:solidFill>
                <a:latin typeface="Varela Round"/>
                <a:ea typeface="Varela Round"/>
                <a:cs typeface="Varela Round"/>
                <a:sym typeface="Varela Round"/>
              </a:rPr>
              <a:t>Work with buddy[ies] to find patterns in fraction sets</a:t>
            </a:r>
            <a:endParaRPr b="1" sz="1500">
              <a:solidFill>
                <a:srgbClr val="4A86E8"/>
              </a:solidFill>
              <a:latin typeface="Varela Round"/>
              <a:ea typeface="Varela Round"/>
              <a:cs typeface="Varela Round"/>
              <a:sym typeface="Varela Round"/>
            </a:endParaRPr>
          </a:p>
        </p:txBody>
      </p:sp>
      <p:sp>
        <p:nvSpPr>
          <p:cNvPr id="348" name="Google Shape;348;p92"/>
          <p:cNvSpPr txBox="1"/>
          <p:nvPr>
            <p:ph idx="4294967295" type="title"/>
          </p:nvPr>
        </p:nvSpPr>
        <p:spPr>
          <a:xfrm>
            <a:off x="311700" y="742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720">
                <a:solidFill>
                  <a:srgbClr val="FFFFFF"/>
                </a:solidFill>
                <a:latin typeface="Luckiest Guy"/>
                <a:ea typeface="Luckiest Guy"/>
                <a:cs typeface="Luckiest Guy"/>
                <a:sym typeface="Luckiest Guy"/>
              </a:rPr>
              <a:t>Paired Task</a:t>
            </a:r>
            <a:r>
              <a:rPr lang="en" sz="2720">
                <a:solidFill>
                  <a:srgbClr val="FFFFFF"/>
                </a:solidFill>
              </a:rPr>
              <a:t>: Study fraction sets</a:t>
            </a:r>
            <a:endParaRPr sz="272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path path="circle">
            <a:fillToRect b="50%" l="50%" r="50%" t="50%"/>
          </a:path>
          <a:tileRect/>
        </a:gradFill>
      </p:bgPr>
    </p:bg>
    <p:spTree>
      <p:nvGrpSpPr>
        <p:cNvPr id="352" name="Shape 352"/>
        <p:cNvGrpSpPr/>
        <p:nvPr/>
      </p:nvGrpSpPr>
      <p:grpSpPr>
        <a:xfrm>
          <a:off x="0" y="0"/>
          <a:ext cx="0" cy="0"/>
          <a:chOff x="0" y="0"/>
          <a:chExt cx="0" cy="0"/>
        </a:xfrm>
      </p:grpSpPr>
      <p:sp>
        <p:nvSpPr>
          <p:cNvPr id="353" name="Google Shape;353;p93">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93"/>
          <p:cNvSpPr txBox="1"/>
          <p:nvPr>
            <p:ph idx="4294967295" type="title"/>
          </p:nvPr>
        </p:nvSpPr>
        <p:spPr>
          <a:xfrm>
            <a:off x="3262050" y="2466350"/>
            <a:ext cx="2605200" cy="2247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1410">
                <a:latin typeface="Montserrat Medium"/>
                <a:ea typeface="Montserrat Medium"/>
                <a:cs typeface="Montserrat Medium"/>
                <a:sym typeface="Montserrat Medium"/>
              </a:rPr>
              <a:t>What was changing in each set?</a:t>
            </a:r>
            <a:endParaRPr sz="1410">
              <a:latin typeface="Montserrat Medium"/>
              <a:ea typeface="Montserrat Medium"/>
              <a:cs typeface="Montserrat Medium"/>
              <a:sym typeface="Montserrat Medium"/>
            </a:endParaRPr>
          </a:p>
          <a:p>
            <a:pPr indent="0" lvl="0" marL="0" rtl="0" algn="l">
              <a:spcBef>
                <a:spcPts val="1000"/>
              </a:spcBef>
              <a:spcAft>
                <a:spcPts val="0"/>
              </a:spcAft>
              <a:buSzPts val="990"/>
              <a:buNone/>
            </a:pPr>
            <a:r>
              <a:rPr lang="en" sz="1410">
                <a:latin typeface="Montserrat Medium"/>
                <a:ea typeface="Montserrat Medium"/>
                <a:cs typeface="Montserrat Medium"/>
                <a:sym typeface="Montserrat Medium"/>
              </a:rPr>
              <a:t>What stayed the same?</a:t>
            </a:r>
            <a:endParaRPr sz="1410">
              <a:latin typeface="Montserrat Medium"/>
              <a:ea typeface="Montserrat Medium"/>
              <a:cs typeface="Montserrat Medium"/>
              <a:sym typeface="Montserrat Medium"/>
            </a:endParaRPr>
          </a:p>
          <a:p>
            <a:pPr indent="0" lvl="0" marL="0" rtl="0" algn="l">
              <a:spcBef>
                <a:spcPts val="1000"/>
              </a:spcBef>
              <a:spcAft>
                <a:spcPts val="0"/>
              </a:spcAft>
              <a:buSzPts val="990"/>
              <a:buNone/>
            </a:pPr>
            <a:r>
              <a:rPr lang="en" sz="1410">
                <a:latin typeface="Montserrat Medium"/>
                <a:ea typeface="Montserrat Medium"/>
                <a:cs typeface="Montserrat Medium"/>
                <a:sym typeface="Montserrat Medium"/>
              </a:rPr>
              <a:t>What thoughts or ideas were you starting to have as you compared what was changing and remaining?</a:t>
            </a:r>
            <a:endParaRPr sz="1410">
              <a:latin typeface="Montserrat Medium"/>
              <a:ea typeface="Montserrat Medium"/>
              <a:cs typeface="Montserrat Medium"/>
              <a:sym typeface="Montserrat Medium"/>
            </a:endParaRPr>
          </a:p>
        </p:txBody>
      </p:sp>
      <p:sp>
        <p:nvSpPr>
          <p:cNvPr id="355" name="Google Shape;355;p93"/>
          <p:cNvSpPr txBox="1"/>
          <p:nvPr/>
        </p:nvSpPr>
        <p:spPr>
          <a:xfrm>
            <a:off x="6099075" y="2466350"/>
            <a:ext cx="2733300" cy="224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chemeClr val="dk1"/>
                </a:solidFill>
                <a:latin typeface="Montserrat Medium"/>
                <a:ea typeface="Montserrat Medium"/>
                <a:cs typeface="Montserrat Medium"/>
                <a:sym typeface="Montserrat Medium"/>
              </a:rPr>
              <a:t>What was different about the last fraction set? How was it like the first two?</a:t>
            </a:r>
            <a:endParaRPr sz="1350">
              <a:solidFill>
                <a:schemeClr val="dk1"/>
              </a:solidFill>
              <a:latin typeface="Montserrat Medium"/>
              <a:ea typeface="Montserrat Medium"/>
              <a:cs typeface="Montserrat Medium"/>
              <a:sym typeface="Montserrat Medium"/>
            </a:endParaRPr>
          </a:p>
          <a:p>
            <a:pPr indent="0" lvl="0" marL="0" rtl="0" algn="l">
              <a:spcBef>
                <a:spcPts val="500"/>
              </a:spcBef>
              <a:spcAft>
                <a:spcPts val="0"/>
              </a:spcAft>
              <a:buNone/>
            </a:pPr>
            <a:r>
              <a:rPr lang="en" sz="1350">
                <a:solidFill>
                  <a:schemeClr val="dk1"/>
                </a:solidFill>
                <a:latin typeface="Montserrat Medium"/>
                <a:ea typeface="Montserrat Medium"/>
                <a:cs typeface="Montserrat Medium"/>
                <a:sym typeface="Montserrat Medium"/>
              </a:rPr>
              <a:t>How did these differences change or add to your perspective or your ideas?</a:t>
            </a:r>
            <a:endParaRPr sz="1350">
              <a:solidFill>
                <a:schemeClr val="dk1"/>
              </a:solidFill>
              <a:latin typeface="Montserrat Medium"/>
              <a:ea typeface="Montserrat Medium"/>
              <a:cs typeface="Montserrat Medium"/>
              <a:sym typeface="Montserrat Medium"/>
            </a:endParaRPr>
          </a:p>
          <a:p>
            <a:pPr indent="0" lvl="0" marL="0" rtl="0" algn="l">
              <a:spcBef>
                <a:spcPts val="1000"/>
              </a:spcBef>
              <a:spcAft>
                <a:spcPts val="1000"/>
              </a:spcAft>
              <a:buNone/>
            </a:pPr>
            <a:r>
              <a:rPr lang="en" sz="1350">
                <a:solidFill>
                  <a:schemeClr val="dk1"/>
                </a:solidFill>
                <a:latin typeface="Montserrat Medium"/>
                <a:ea typeface="Montserrat Medium"/>
                <a:cs typeface="Montserrat Medium"/>
                <a:sym typeface="Montserrat Medium"/>
              </a:rPr>
              <a:t>Did this experiment agree or disagree with your original hypothesis?</a:t>
            </a:r>
            <a:endParaRPr sz="1350">
              <a:solidFill>
                <a:schemeClr val="dk1"/>
              </a:solidFill>
              <a:latin typeface="Montserrat Medium"/>
              <a:ea typeface="Montserrat Medium"/>
              <a:cs typeface="Montserrat Medium"/>
              <a:sym typeface="Montserrat Medium"/>
            </a:endParaRPr>
          </a:p>
        </p:txBody>
      </p:sp>
      <p:sp>
        <p:nvSpPr>
          <p:cNvPr id="356" name="Google Shape;356;p93"/>
          <p:cNvSpPr txBox="1"/>
          <p:nvPr/>
        </p:nvSpPr>
        <p:spPr>
          <a:xfrm>
            <a:off x="7916225" y="569325"/>
            <a:ext cx="809100" cy="1786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3700">
                <a:solidFill>
                  <a:schemeClr val="dk1"/>
                </a:solidFill>
                <a:highlight>
                  <a:srgbClr val="C090C0"/>
                </a:highlight>
              </a:rPr>
              <a:t>⅔</a:t>
            </a:r>
            <a:endParaRPr sz="3700">
              <a:solidFill>
                <a:schemeClr val="dk1"/>
              </a:solidFill>
              <a:highlight>
                <a:srgbClr val="C090C0"/>
              </a:highlight>
            </a:endParaRPr>
          </a:p>
          <a:p>
            <a:pPr indent="0" lvl="0" marL="0" rtl="0" algn="ctr">
              <a:lnSpc>
                <a:spcPct val="115000"/>
              </a:lnSpc>
              <a:spcBef>
                <a:spcPts val="0"/>
              </a:spcBef>
              <a:spcAft>
                <a:spcPts val="0"/>
              </a:spcAft>
              <a:buNone/>
            </a:pPr>
            <a:r>
              <a:rPr lang="en" sz="2500">
                <a:highlight>
                  <a:srgbClr val="90C196"/>
                </a:highlight>
              </a:rPr>
              <a:t>4/6</a:t>
            </a:r>
            <a:endParaRPr sz="2500">
              <a:highlight>
                <a:srgbClr val="90C196"/>
              </a:highlight>
            </a:endParaRPr>
          </a:p>
          <a:p>
            <a:pPr indent="0" lvl="0" marL="0" rtl="0" algn="ctr">
              <a:lnSpc>
                <a:spcPct val="115000"/>
              </a:lnSpc>
              <a:spcBef>
                <a:spcPts val="0"/>
              </a:spcBef>
              <a:spcAft>
                <a:spcPts val="0"/>
              </a:spcAft>
              <a:buNone/>
            </a:pPr>
            <a:r>
              <a:rPr lang="en" sz="2500">
                <a:solidFill>
                  <a:schemeClr val="dk1"/>
                </a:solidFill>
                <a:highlight>
                  <a:srgbClr val="0000FF"/>
                </a:highlight>
              </a:rPr>
              <a:t>6/9</a:t>
            </a:r>
            <a:endParaRPr sz="2500">
              <a:solidFill>
                <a:schemeClr val="dk1"/>
              </a:solidFill>
              <a:highlight>
                <a:srgbClr val="0000FF"/>
              </a:highlight>
            </a:endParaRPr>
          </a:p>
          <a:p>
            <a:pPr indent="0" lvl="0" marL="0" rtl="0" algn="ctr">
              <a:spcBef>
                <a:spcPts val="0"/>
              </a:spcBef>
              <a:spcAft>
                <a:spcPts val="0"/>
              </a:spcAft>
              <a:buNone/>
            </a:pPr>
            <a:r>
              <a:t/>
            </a:r>
            <a:endParaRPr sz="400"/>
          </a:p>
        </p:txBody>
      </p:sp>
      <p:sp>
        <p:nvSpPr>
          <p:cNvPr id="357" name="Google Shape;357;p93"/>
          <p:cNvSpPr txBox="1"/>
          <p:nvPr/>
        </p:nvSpPr>
        <p:spPr>
          <a:xfrm>
            <a:off x="330375" y="2466350"/>
            <a:ext cx="2373900" cy="180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Montserrat Medium"/>
                <a:ea typeface="Montserrat Medium"/>
                <a:cs typeface="Montserrat Medium"/>
                <a:sym typeface="Montserrat Medium"/>
              </a:rPr>
              <a:t>What was one thing you guessed about how the fractions would compare? </a:t>
            </a:r>
            <a:endParaRPr sz="1500">
              <a:solidFill>
                <a:schemeClr val="dk1"/>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500">
              <a:solidFill>
                <a:schemeClr val="dk1"/>
              </a:solidFill>
              <a:latin typeface="Montserrat Medium"/>
              <a:ea typeface="Montserrat Medium"/>
              <a:cs typeface="Montserrat Medium"/>
              <a:sym typeface="Montserrat Medium"/>
            </a:endParaRPr>
          </a:p>
          <a:p>
            <a:pPr indent="0" lvl="0" marL="0" rtl="0" algn="l">
              <a:spcBef>
                <a:spcPts val="0"/>
              </a:spcBef>
              <a:spcAft>
                <a:spcPts val="0"/>
              </a:spcAft>
              <a:buNone/>
            </a:pPr>
            <a:r>
              <a:rPr lang="en" sz="1500">
                <a:solidFill>
                  <a:schemeClr val="dk1"/>
                </a:solidFill>
                <a:latin typeface="Montserrat Medium"/>
                <a:ea typeface="Montserrat Medium"/>
                <a:cs typeface="Montserrat Medium"/>
                <a:sym typeface="Montserrat Medium"/>
              </a:rPr>
              <a:t>What led you to make that guess?</a:t>
            </a:r>
            <a:endParaRPr sz="900">
              <a:latin typeface="Montserrat Medium"/>
              <a:ea typeface="Montserrat Medium"/>
              <a:cs typeface="Montserrat Medium"/>
              <a:sym typeface="Montserrat Medium"/>
            </a:endParaRPr>
          </a:p>
        </p:txBody>
      </p:sp>
      <p:sp>
        <p:nvSpPr>
          <p:cNvPr id="358" name="Google Shape;358;p93"/>
          <p:cNvSpPr txBox="1"/>
          <p:nvPr/>
        </p:nvSpPr>
        <p:spPr>
          <a:xfrm>
            <a:off x="2294524" y="599325"/>
            <a:ext cx="657300" cy="1863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3700">
                <a:solidFill>
                  <a:schemeClr val="dk1"/>
                </a:solidFill>
                <a:highlight>
                  <a:srgbClr val="C090C0"/>
                </a:highlight>
              </a:rPr>
              <a:t>⅔ </a:t>
            </a:r>
            <a:endParaRPr sz="3700">
              <a:solidFill>
                <a:schemeClr val="dk1"/>
              </a:solidFill>
              <a:highlight>
                <a:srgbClr val="C090C0"/>
              </a:highlight>
            </a:endParaRPr>
          </a:p>
          <a:p>
            <a:pPr indent="0" lvl="0" marL="0" rtl="0" algn="ctr">
              <a:lnSpc>
                <a:spcPct val="115000"/>
              </a:lnSpc>
              <a:spcBef>
                <a:spcPts val="0"/>
              </a:spcBef>
              <a:spcAft>
                <a:spcPts val="0"/>
              </a:spcAft>
              <a:buNone/>
            </a:pPr>
            <a:r>
              <a:rPr lang="en" sz="2500">
                <a:highlight>
                  <a:srgbClr val="90C196"/>
                </a:highlight>
              </a:rPr>
              <a:t>2/6</a:t>
            </a:r>
            <a:endParaRPr sz="2500">
              <a:highlight>
                <a:srgbClr val="90C196"/>
              </a:highlight>
            </a:endParaRPr>
          </a:p>
          <a:p>
            <a:pPr indent="0" lvl="0" marL="0" rtl="0" algn="ctr">
              <a:lnSpc>
                <a:spcPct val="115000"/>
              </a:lnSpc>
              <a:spcBef>
                <a:spcPts val="0"/>
              </a:spcBef>
              <a:spcAft>
                <a:spcPts val="0"/>
              </a:spcAft>
              <a:buNone/>
            </a:pPr>
            <a:r>
              <a:rPr lang="en" sz="2500">
                <a:solidFill>
                  <a:schemeClr val="dk1"/>
                </a:solidFill>
                <a:highlight>
                  <a:srgbClr val="0000FF"/>
                </a:highlight>
              </a:rPr>
              <a:t>2/9</a:t>
            </a:r>
            <a:endParaRPr sz="2500">
              <a:solidFill>
                <a:schemeClr val="dk1"/>
              </a:solidFill>
              <a:highlight>
                <a:srgbClr val="0000FF"/>
              </a:highlight>
            </a:endParaRPr>
          </a:p>
          <a:p>
            <a:pPr indent="0" lvl="0" marL="0" rtl="0" algn="ctr">
              <a:spcBef>
                <a:spcPts val="0"/>
              </a:spcBef>
              <a:spcAft>
                <a:spcPts val="0"/>
              </a:spcAft>
              <a:buNone/>
            </a:pPr>
            <a:r>
              <a:t/>
            </a:r>
            <a:endParaRPr sz="900"/>
          </a:p>
        </p:txBody>
      </p:sp>
      <p:pic>
        <p:nvPicPr>
          <p:cNvPr id="359" name="Google Shape;359;p93"/>
          <p:cNvPicPr preferRelativeResize="0"/>
          <p:nvPr/>
        </p:nvPicPr>
        <p:blipFill rotWithShape="1">
          <a:blip r:embed="rId4">
            <a:alphaModFix/>
          </a:blip>
          <a:srcRect b="0" l="0" r="0" t="2846"/>
          <a:stretch/>
        </p:blipFill>
        <p:spPr>
          <a:xfrm>
            <a:off x="430975" y="574276"/>
            <a:ext cx="1918850" cy="1625475"/>
          </a:xfrm>
          <a:prstGeom prst="rect">
            <a:avLst/>
          </a:prstGeom>
          <a:noFill/>
          <a:ln>
            <a:noFill/>
          </a:ln>
        </p:spPr>
      </p:pic>
      <p:pic>
        <p:nvPicPr>
          <p:cNvPr id="360" name="Google Shape;360;p93"/>
          <p:cNvPicPr preferRelativeResize="0"/>
          <p:nvPr/>
        </p:nvPicPr>
        <p:blipFill>
          <a:blip r:embed="rId5">
            <a:alphaModFix/>
          </a:blip>
          <a:stretch>
            <a:fillRect/>
          </a:stretch>
        </p:blipFill>
        <p:spPr>
          <a:xfrm>
            <a:off x="3378316" y="574276"/>
            <a:ext cx="1855417" cy="1625475"/>
          </a:xfrm>
          <a:prstGeom prst="rect">
            <a:avLst/>
          </a:prstGeom>
          <a:noFill/>
          <a:ln>
            <a:noFill/>
          </a:ln>
        </p:spPr>
      </p:pic>
      <p:sp>
        <p:nvSpPr>
          <p:cNvPr id="361" name="Google Shape;361;p93"/>
          <p:cNvSpPr txBox="1"/>
          <p:nvPr/>
        </p:nvSpPr>
        <p:spPr>
          <a:xfrm>
            <a:off x="5097975" y="551525"/>
            <a:ext cx="809100" cy="162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2500">
                <a:solidFill>
                  <a:schemeClr val="dk1"/>
                </a:solidFill>
                <a:highlight>
                  <a:srgbClr val="C090C0"/>
                </a:highlight>
              </a:rPr>
              <a:t>3/3</a:t>
            </a:r>
            <a:r>
              <a:rPr lang="en" sz="3700">
                <a:solidFill>
                  <a:schemeClr val="dk1"/>
                </a:solidFill>
                <a:highlight>
                  <a:srgbClr val="C090C0"/>
                </a:highlight>
              </a:rPr>
              <a:t>   </a:t>
            </a:r>
            <a:endParaRPr sz="3700">
              <a:solidFill>
                <a:schemeClr val="dk1"/>
              </a:solidFill>
              <a:highlight>
                <a:srgbClr val="C090C0"/>
              </a:highlight>
            </a:endParaRPr>
          </a:p>
          <a:p>
            <a:pPr indent="0" lvl="0" marL="0" rtl="0" algn="ctr">
              <a:lnSpc>
                <a:spcPct val="115000"/>
              </a:lnSpc>
              <a:spcBef>
                <a:spcPts val="0"/>
              </a:spcBef>
              <a:spcAft>
                <a:spcPts val="0"/>
              </a:spcAft>
              <a:buNone/>
            </a:pPr>
            <a:r>
              <a:rPr lang="en" sz="2500">
                <a:highlight>
                  <a:srgbClr val="90C196"/>
                </a:highlight>
              </a:rPr>
              <a:t>3/6</a:t>
            </a:r>
            <a:endParaRPr sz="2500">
              <a:highlight>
                <a:srgbClr val="90C196"/>
              </a:highlight>
            </a:endParaRPr>
          </a:p>
          <a:p>
            <a:pPr indent="0" lvl="0" marL="0" rtl="0" algn="ctr">
              <a:lnSpc>
                <a:spcPct val="115000"/>
              </a:lnSpc>
              <a:spcBef>
                <a:spcPts val="0"/>
              </a:spcBef>
              <a:spcAft>
                <a:spcPts val="0"/>
              </a:spcAft>
              <a:buNone/>
            </a:pPr>
            <a:r>
              <a:rPr lang="en" sz="2500">
                <a:solidFill>
                  <a:schemeClr val="dk1"/>
                </a:solidFill>
                <a:highlight>
                  <a:srgbClr val="0000FF"/>
                </a:highlight>
              </a:rPr>
              <a:t>3/9</a:t>
            </a:r>
            <a:endParaRPr sz="2500">
              <a:solidFill>
                <a:schemeClr val="dk1"/>
              </a:solidFill>
              <a:highlight>
                <a:srgbClr val="0000FF"/>
              </a:highlight>
            </a:endParaRPr>
          </a:p>
          <a:p>
            <a:pPr indent="0" lvl="0" marL="0" rtl="0" algn="ctr">
              <a:spcBef>
                <a:spcPts val="0"/>
              </a:spcBef>
              <a:spcAft>
                <a:spcPts val="0"/>
              </a:spcAft>
              <a:buNone/>
            </a:pPr>
            <a:r>
              <a:t/>
            </a:r>
            <a:endParaRPr sz="800"/>
          </a:p>
        </p:txBody>
      </p:sp>
      <p:pic>
        <p:nvPicPr>
          <p:cNvPr id="362" name="Google Shape;362;p93"/>
          <p:cNvPicPr preferRelativeResize="0"/>
          <p:nvPr/>
        </p:nvPicPr>
        <p:blipFill rotWithShape="1">
          <a:blip r:embed="rId6">
            <a:alphaModFix/>
          </a:blip>
          <a:srcRect b="5666" l="0" r="0" t="2783"/>
          <a:stretch/>
        </p:blipFill>
        <p:spPr>
          <a:xfrm>
            <a:off x="6128025" y="574275"/>
            <a:ext cx="1955825" cy="1625475"/>
          </a:xfrm>
          <a:prstGeom prst="rect">
            <a:avLst/>
          </a:prstGeom>
          <a:noFill/>
          <a:ln>
            <a:noFill/>
          </a:ln>
        </p:spPr>
      </p:pic>
      <p:sp>
        <p:nvSpPr>
          <p:cNvPr id="363" name="Google Shape;363;p93"/>
          <p:cNvSpPr txBox="1"/>
          <p:nvPr/>
        </p:nvSpPr>
        <p:spPr>
          <a:xfrm>
            <a:off x="120225" y="2157138"/>
            <a:ext cx="2605200" cy="461700"/>
          </a:xfrm>
          <a:prstGeom prst="rect">
            <a:avLst/>
          </a:prstGeom>
          <a:noFill/>
          <a:ln>
            <a:noFill/>
          </a:ln>
        </p:spPr>
        <p:txBody>
          <a:bodyPr anchorCtr="0" anchor="t" bIns="91425" lIns="91425" spcFirstLastPara="1" rIns="91425" wrap="square" tIns="91425">
            <a:spAutoFit/>
          </a:bodyPr>
          <a:lstStyle/>
          <a:p>
            <a:pPr indent="0" lvl="0" marL="0" rtl="0" algn="ctr">
              <a:lnSpc>
                <a:spcPct val="200000"/>
              </a:lnSpc>
              <a:spcBef>
                <a:spcPts val="0"/>
              </a:spcBef>
              <a:spcAft>
                <a:spcPts val="0"/>
              </a:spcAft>
              <a:buNone/>
            </a:pPr>
            <a:r>
              <a:rPr b="1" lang="en" sz="1800">
                <a:solidFill>
                  <a:srgbClr val="FFFF00"/>
                </a:solidFill>
                <a:latin typeface="Montserrat"/>
                <a:ea typeface="Montserrat"/>
                <a:cs typeface="Montserrat"/>
                <a:sym typeface="Montserrat"/>
              </a:rPr>
              <a:t>2/9 &lt; 2/6 &lt; 2/6</a:t>
            </a:r>
            <a:endParaRPr b="1" sz="1800">
              <a:solidFill>
                <a:srgbClr val="FFFF00"/>
              </a:solidFill>
              <a:latin typeface="Montserrat"/>
              <a:ea typeface="Montserrat"/>
              <a:cs typeface="Montserrat"/>
              <a:sym typeface="Montserrat"/>
            </a:endParaRPr>
          </a:p>
        </p:txBody>
      </p:sp>
      <p:sp>
        <p:nvSpPr>
          <p:cNvPr id="364" name="Google Shape;364;p93"/>
          <p:cNvSpPr txBox="1"/>
          <p:nvPr/>
        </p:nvSpPr>
        <p:spPr>
          <a:xfrm>
            <a:off x="3403250" y="2157138"/>
            <a:ext cx="1885200" cy="461700"/>
          </a:xfrm>
          <a:prstGeom prst="rect">
            <a:avLst/>
          </a:prstGeom>
          <a:noFill/>
          <a:ln>
            <a:noFill/>
          </a:ln>
        </p:spPr>
        <p:txBody>
          <a:bodyPr anchorCtr="0" anchor="t" bIns="91425" lIns="91425" spcFirstLastPara="1" rIns="91425" wrap="square" tIns="91425">
            <a:spAutoFit/>
          </a:bodyPr>
          <a:lstStyle/>
          <a:p>
            <a:pPr indent="0" lvl="0" marL="0" rtl="0" algn="ctr">
              <a:lnSpc>
                <a:spcPct val="200000"/>
              </a:lnSpc>
              <a:spcBef>
                <a:spcPts val="0"/>
              </a:spcBef>
              <a:spcAft>
                <a:spcPts val="0"/>
              </a:spcAft>
              <a:buNone/>
            </a:pPr>
            <a:r>
              <a:rPr b="1" lang="en" sz="1800">
                <a:solidFill>
                  <a:srgbClr val="FFFF00"/>
                </a:solidFill>
                <a:latin typeface="Montserrat"/>
                <a:ea typeface="Montserrat"/>
                <a:cs typeface="Montserrat"/>
                <a:sym typeface="Montserrat"/>
              </a:rPr>
              <a:t>3</a:t>
            </a:r>
            <a:r>
              <a:rPr b="1" lang="en" sz="1800">
                <a:solidFill>
                  <a:srgbClr val="FFFF00"/>
                </a:solidFill>
                <a:latin typeface="Montserrat"/>
                <a:ea typeface="Montserrat"/>
                <a:cs typeface="Montserrat"/>
                <a:sym typeface="Montserrat"/>
              </a:rPr>
              <a:t>/3 &gt; 3/6 &gt; 3/9</a:t>
            </a:r>
            <a:endParaRPr b="1" sz="1800">
              <a:solidFill>
                <a:srgbClr val="FFFF00"/>
              </a:solidFill>
              <a:latin typeface="Montserrat"/>
              <a:ea typeface="Montserrat"/>
              <a:cs typeface="Montserrat"/>
              <a:sym typeface="Montserrat"/>
            </a:endParaRPr>
          </a:p>
        </p:txBody>
      </p:sp>
      <p:sp>
        <p:nvSpPr>
          <p:cNvPr id="365" name="Google Shape;365;p93"/>
          <p:cNvSpPr txBox="1"/>
          <p:nvPr/>
        </p:nvSpPr>
        <p:spPr>
          <a:xfrm>
            <a:off x="6162600" y="2157138"/>
            <a:ext cx="1979700" cy="461700"/>
          </a:xfrm>
          <a:prstGeom prst="rect">
            <a:avLst/>
          </a:prstGeom>
          <a:noFill/>
          <a:ln>
            <a:noFill/>
          </a:ln>
        </p:spPr>
        <p:txBody>
          <a:bodyPr anchorCtr="0" anchor="t" bIns="91425" lIns="91425" spcFirstLastPara="1" rIns="91425" wrap="square" tIns="91425">
            <a:spAutoFit/>
          </a:bodyPr>
          <a:lstStyle/>
          <a:p>
            <a:pPr indent="0" lvl="0" marL="0" rtl="0" algn="ctr">
              <a:lnSpc>
                <a:spcPct val="200000"/>
              </a:lnSpc>
              <a:spcBef>
                <a:spcPts val="0"/>
              </a:spcBef>
              <a:spcAft>
                <a:spcPts val="0"/>
              </a:spcAft>
              <a:buNone/>
            </a:pPr>
            <a:r>
              <a:rPr b="1" lang="en" sz="1800">
                <a:solidFill>
                  <a:srgbClr val="FFFF00"/>
                </a:solidFill>
                <a:latin typeface="Montserrat"/>
                <a:ea typeface="Montserrat"/>
                <a:cs typeface="Montserrat"/>
                <a:sym typeface="Montserrat"/>
              </a:rPr>
              <a:t>2/3 &gt; 4/6 &gt; 6/9</a:t>
            </a:r>
            <a:endParaRPr/>
          </a:p>
        </p:txBody>
      </p:sp>
      <p:sp>
        <p:nvSpPr>
          <p:cNvPr id="366" name="Google Shape;366;p93"/>
          <p:cNvSpPr txBox="1"/>
          <p:nvPr>
            <p:ph idx="4294967295" type="title"/>
          </p:nvPr>
        </p:nvSpPr>
        <p:spPr>
          <a:xfrm>
            <a:off x="40950" y="-1950"/>
            <a:ext cx="90621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FFFFFF"/>
                </a:solidFill>
                <a:latin typeface="Luckiest Guy"/>
                <a:ea typeface="Luckiest Guy"/>
                <a:cs typeface="Luckiest Guy"/>
                <a:sym typeface="Luckiest Guy"/>
              </a:rPr>
              <a:t>Discuss</a:t>
            </a:r>
            <a:r>
              <a:rPr lang="en">
                <a:solidFill>
                  <a:srgbClr val="FFFFFF"/>
                </a:solidFill>
              </a:rPr>
              <a:t>: How to discuss (your own or another’s) reasoning</a:t>
            </a:r>
            <a:endParaRPr>
              <a:solidFill>
                <a:srgbClr val="FFFFFF"/>
              </a:solidFill>
            </a:endParaRPr>
          </a:p>
        </p:txBody>
      </p:sp>
      <p:sp>
        <p:nvSpPr>
          <p:cNvPr id="367" name="Google Shape;367;p93"/>
          <p:cNvSpPr txBox="1"/>
          <p:nvPr/>
        </p:nvSpPr>
        <p:spPr>
          <a:xfrm>
            <a:off x="6457250" y="4720750"/>
            <a:ext cx="26874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00FF00"/>
                </a:solidFill>
                <a:latin typeface="Varela Round"/>
                <a:ea typeface="Varela Round"/>
                <a:cs typeface="Varela Round"/>
                <a:sym typeface="Varela Round"/>
              </a:rPr>
              <a:t>Discuss your thoughts</a:t>
            </a:r>
            <a:endParaRPr b="1" sz="1800">
              <a:solidFill>
                <a:srgbClr val="00FF00"/>
              </a:solidFill>
              <a:latin typeface="Varela Round"/>
              <a:ea typeface="Varela Round"/>
              <a:cs typeface="Varela Round"/>
              <a:sym typeface="Varela Rou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1000"/>
                                        <p:tgtEl>
                                          <p:spTgt spid="3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1000"/>
                                        <p:tgtEl>
                                          <p:spTgt spid="3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1000"/>
                                        <p:tgtEl>
                                          <p:spTgt spid="3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C002"/>
            </a:gs>
            <a:gs pos="100000">
              <a:srgbClr val="795B04"/>
            </a:gs>
          </a:gsLst>
          <a:path path="circle">
            <a:fillToRect b="50%" l="50%" r="50%" t="50%"/>
          </a:path>
          <a:tileRect/>
        </a:gradFill>
      </p:bgPr>
    </p:bg>
    <p:spTree>
      <p:nvGrpSpPr>
        <p:cNvPr id="371" name="Shape 371"/>
        <p:cNvGrpSpPr/>
        <p:nvPr/>
      </p:nvGrpSpPr>
      <p:grpSpPr>
        <a:xfrm>
          <a:off x="0" y="0"/>
          <a:ext cx="0" cy="0"/>
          <a:chOff x="0" y="0"/>
          <a:chExt cx="0" cy="0"/>
        </a:xfrm>
      </p:grpSpPr>
      <p:sp>
        <p:nvSpPr>
          <p:cNvPr id="372" name="Google Shape;372;p94">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94"/>
          <p:cNvSpPr txBox="1"/>
          <p:nvPr/>
        </p:nvSpPr>
        <p:spPr>
          <a:xfrm>
            <a:off x="5416175" y="4720750"/>
            <a:ext cx="37284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FFF00"/>
                </a:solidFill>
                <a:latin typeface="Varela Round"/>
                <a:ea typeface="Varela Round"/>
                <a:cs typeface="Varela Round"/>
                <a:sym typeface="Varela Round"/>
              </a:rPr>
              <a:t>Take notes, practice with class</a:t>
            </a:r>
            <a:endParaRPr b="1" sz="1800">
              <a:solidFill>
                <a:srgbClr val="FFFF00"/>
              </a:solidFill>
              <a:latin typeface="Varela Round"/>
              <a:ea typeface="Varela Round"/>
              <a:cs typeface="Varela Round"/>
              <a:sym typeface="Varela Round"/>
            </a:endParaRPr>
          </a:p>
        </p:txBody>
      </p:sp>
      <p:sp>
        <p:nvSpPr>
          <p:cNvPr id="374" name="Google Shape;374;p94"/>
          <p:cNvSpPr txBox="1"/>
          <p:nvPr/>
        </p:nvSpPr>
        <p:spPr>
          <a:xfrm>
            <a:off x="236850" y="1199425"/>
            <a:ext cx="8670300" cy="24474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en" sz="2100" u="sng">
                <a:solidFill>
                  <a:schemeClr val="dk1"/>
                </a:solidFill>
                <a:latin typeface="Montserrat"/>
                <a:ea typeface="Montserrat"/>
                <a:cs typeface="Montserrat"/>
                <a:sym typeface="Montserrat"/>
              </a:rPr>
              <a:t>NEW CONCLUSION</a:t>
            </a:r>
            <a:r>
              <a:rPr b="1" lang="en" sz="2100" u="sng">
                <a:solidFill>
                  <a:schemeClr val="dk1"/>
                </a:solidFill>
                <a:latin typeface="Montserrat"/>
                <a:ea typeface="Montserrat"/>
                <a:cs typeface="Montserrat"/>
                <a:sym typeface="Montserrat"/>
              </a:rPr>
              <a:t>:</a:t>
            </a:r>
            <a:endParaRPr b="1" sz="2100" u="sng">
              <a:solidFill>
                <a:schemeClr val="dk1"/>
              </a:solidFill>
              <a:latin typeface="Montserrat"/>
              <a:ea typeface="Montserrat"/>
              <a:cs typeface="Montserrat"/>
              <a:sym typeface="Montserrat"/>
            </a:endParaRPr>
          </a:p>
          <a:p>
            <a:pPr indent="0" lvl="0" marL="0" rtl="0" algn="ctr">
              <a:lnSpc>
                <a:spcPct val="150000"/>
              </a:lnSpc>
              <a:spcBef>
                <a:spcPts val="0"/>
              </a:spcBef>
              <a:spcAft>
                <a:spcPts val="0"/>
              </a:spcAft>
              <a:buNone/>
            </a:pPr>
            <a:r>
              <a:rPr lang="en" sz="2100">
                <a:solidFill>
                  <a:schemeClr val="dk1"/>
                </a:solidFill>
                <a:latin typeface="Montserrat Medium"/>
                <a:ea typeface="Montserrat Medium"/>
                <a:cs typeface="Montserrat Medium"/>
                <a:sym typeface="Montserrat Medium"/>
              </a:rPr>
              <a:t>When comparing two fractions </a:t>
            </a:r>
            <a:r>
              <a:rPr lang="en" sz="2100" u="sng">
                <a:solidFill>
                  <a:schemeClr val="dk1"/>
                </a:solidFill>
                <a:latin typeface="Montserrat Medium"/>
                <a:ea typeface="Montserrat Medium"/>
                <a:cs typeface="Montserrat Medium"/>
                <a:sym typeface="Montserrat Medium"/>
              </a:rPr>
              <a:t>with the same numerator</a:t>
            </a:r>
            <a:r>
              <a:rPr lang="en" sz="2100">
                <a:solidFill>
                  <a:schemeClr val="dk1"/>
                </a:solidFill>
                <a:latin typeface="Montserrat Medium"/>
                <a:ea typeface="Montserrat Medium"/>
                <a:cs typeface="Montserrat Medium"/>
                <a:sym typeface="Montserrat Medium"/>
              </a:rPr>
              <a:t>, the fraction with the </a:t>
            </a:r>
            <a:r>
              <a:rPr lang="en" sz="2100" u="sng">
                <a:solidFill>
                  <a:schemeClr val="dk1"/>
                </a:solidFill>
                <a:latin typeface="Montserrat Medium"/>
                <a:ea typeface="Montserrat Medium"/>
                <a:cs typeface="Montserrat Medium"/>
                <a:sym typeface="Montserrat Medium"/>
              </a:rPr>
              <a:t>higher denominator</a:t>
            </a:r>
            <a:r>
              <a:rPr lang="en" sz="2100">
                <a:solidFill>
                  <a:schemeClr val="dk1"/>
                </a:solidFill>
                <a:latin typeface="Montserrat Medium"/>
                <a:ea typeface="Montserrat Medium"/>
                <a:cs typeface="Montserrat Medium"/>
                <a:sym typeface="Montserrat Medium"/>
              </a:rPr>
              <a:t> is the </a:t>
            </a:r>
            <a:r>
              <a:rPr b="1" lang="en" sz="2100">
                <a:solidFill>
                  <a:schemeClr val="dk1"/>
                </a:solidFill>
                <a:latin typeface="Montserrat"/>
                <a:ea typeface="Montserrat"/>
                <a:cs typeface="Montserrat"/>
                <a:sym typeface="Montserrat"/>
              </a:rPr>
              <a:t>smaller</a:t>
            </a:r>
            <a:r>
              <a:rPr lang="en" sz="2100">
                <a:solidFill>
                  <a:schemeClr val="dk1"/>
                </a:solidFill>
                <a:latin typeface="Montserrat Medium"/>
                <a:ea typeface="Montserrat Medium"/>
                <a:cs typeface="Montserrat Medium"/>
                <a:sym typeface="Montserrat Medium"/>
              </a:rPr>
              <a:t> fraction.</a:t>
            </a:r>
            <a:endParaRPr sz="2100">
              <a:solidFill>
                <a:schemeClr val="dk1"/>
              </a:solidFill>
              <a:latin typeface="Montserrat Medium"/>
              <a:ea typeface="Montserrat Medium"/>
              <a:cs typeface="Montserrat Medium"/>
              <a:sym typeface="Montserrat Medium"/>
            </a:endParaRPr>
          </a:p>
          <a:p>
            <a:pPr indent="0" lvl="0" marL="0" rtl="0" algn="ctr">
              <a:lnSpc>
                <a:spcPct val="150000"/>
              </a:lnSpc>
              <a:spcBef>
                <a:spcPts val="0"/>
              </a:spcBef>
              <a:spcAft>
                <a:spcPts val="0"/>
              </a:spcAft>
              <a:buNone/>
            </a:pPr>
            <a:r>
              <a:t/>
            </a:r>
            <a:endParaRPr sz="2100">
              <a:solidFill>
                <a:schemeClr val="dk1"/>
              </a:solidFill>
              <a:latin typeface="Montserrat Medium"/>
              <a:ea typeface="Montserrat Medium"/>
              <a:cs typeface="Montserrat Medium"/>
              <a:sym typeface="Montserrat Medium"/>
            </a:endParaRPr>
          </a:p>
          <a:p>
            <a:pPr indent="0" lvl="0" marL="0" rtl="0" algn="ctr">
              <a:lnSpc>
                <a:spcPct val="150000"/>
              </a:lnSpc>
              <a:spcBef>
                <a:spcPts val="0"/>
              </a:spcBef>
              <a:spcAft>
                <a:spcPts val="0"/>
              </a:spcAft>
              <a:buNone/>
            </a:pPr>
            <a:r>
              <a:rPr b="1" i="1" lang="en" sz="2100" u="sng">
                <a:latin typeface="Montserrat"/>
                <a:ea typeface="Montserrat"/>
                <a:cs typeface="Montserrat"/>
                <a:sym typeface="Montserrat"/>
                <a:hlinkClick r:id="rId4"/>
              </a:rPr>
              <a:t>REVIEW GAME</a:t>
            </a:r>
            <a:endParaRPr b="1" i="1" sz="2100">
              <a:latin typeface="Montserrat"/>
              <a:ea typeface="Montserrat"/>
              <a:cs typeface="Montserrat"/>
              <a:sym typeface="Montserrat"/>
            </a:endParaRPr>
          </a:p>
        </p:txBody>
      </p:sp>
      <p:sp>
        <p:nvSpPr>
          <p:cNvPr id="375" name="Google Shape;375;p94"/>
          <p:cNvSpPr txBox="1"/>
          <p:nvPr>
            <p:ph idx="4294967295" type="title"/>
          </p:nvPr>
        </p:nvSpPr>
        <p:spPr>
          <a:xfrm>
            <a:off x="40950" y="74250"/>
            <a:ext cx="90621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FFFFFF"/>
                </a:solidFill>
                <a:latin typeface="Luckiest Guy"/>
                <a:ea typeface="Luckiest Guy"/>
                <a:cs typeface="Luckiest Guy"/>
                <a:sym typeface="Luckiest Guy"/>
              </a:rPr>
              <a:t>Learn</a:t>
            </a:r>
            <a:r>
              <a:rPr lang="en">
                <a:solidFill>
                  <a:srgbClr val="FFFFFF"/>
                </a:solidFill>
              </a:rPr>
              <a:t>: We can compare fractions using reasoning</a:t>
            </a:r>
            <a:endParaRPr>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path path="circle">
            <a:fillToRect b="50%" l="50%" r="50%" t="50%"/>
          </a:path>
          <a:tileRect/>
        </a:gradFill>
      </p:bgPr>
    </p:bg>
    <p:spTree>
      <p:nvGrpSpPr>
        <p:cNvPr id="379" name="Shape 379"/>
        <p:cNvGrpSpPr/>
        <p:nvPr/>
      </p:nvGrpSpPr>
      <p:grpSpPr>
        <a:xfrm>
          <a:off x="0" y="0"/>
          <a:ext cx="0" cy="0"/>
          <a:chOff x="0" y="0"/>
          <a:chExt cx="0" cy="0"/>
        </a:xfrm>
      </p:grpSpPr>
      <p:sp>
        <p:nvSpPr>
          <p:cNvPr id="380" name="Google Shape;380;p95">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95"/>
          <p:cNvSpPr txBox="1"/>
          <p:nvPr>
            <p:ph idx="4294967295" type="title"/>
          </p:nvPr>
        </p:nvSpPr>
        <p:spPr>
          <a:xfrm>
            <a:off x="3224450" y="2497500"/>
            <a:ext cx="2605200" cy="22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1410">
                <a:latin typeface="Montserrat Medium"/>
                <a:ea typeface="Montserrat Medium"/>
                <a:cs typeface="Montserrat Medium"/>
                <a:sym typeface="Montserrat Medium"/>
              </a:rPr>
              <a:t>What was changing in each set?</a:t>
            </a:r>
            <a:endParaRPr sz="1410">
              <a:latin typeface="Montserrat Medium"/>
              <a:ea typeface="Montserrat Medium"/>
              <a:cs typeface="Montserrat Medium"/>
              <a:sym typeface="Montserrat Medium"/>
            </a:endParaRPr>
          </a:p>
          <a:p>
            <a:pPr indent="0" lvl="0" marL="0" rtl="0" algn="l">
              <a:spcBef>
                <a:spcPts val="1000"/>
              </a:spcBef>
              <a:spcAft>
                <a:spcPts val="0"/>
              </a:spcAft>
              <a:buSzPts val="990"/>
              <a:buNone/>
            </a:pPr>
            <a:r>
              <a:rPr lang="en" sz="1410">
                <a:latin typeface="Montserrat Medium"/>
                <a:ea typeface="Montserrat Medium"/>
                <a:cs typeface="Montserrat Medium"/>
                <a:sym typeface="Montserrat Medium"/>
              </a:rPr>
              <a:t>What stayed the same?</a:t>
            </a:r>
            <a:endParaRPr sz="1410">
              <a:latin typeface="Montserrat Medium"/>
              <a:ea typeface="Montserrat Medium"/>
              <a:cs typeface="Montserrat Medium"/>
              <a:sym typeface="Montserrat Medium"/>
            </a:endParaRPr>
          </a:p>
          <a:p>
            <a:pPr indent="0" lvl="0" marL="0" rtl="0" algn="l">
              <a:spcBef>
                <a:spcPts val="1000"/>
              </a:spcBef>
              <a:spcAft>
                <a:spcPts val="0"/>
              </a:spcAft>
              <a:buSzPts val="990"/>
              <a:buNone/>
            </a:pPr>
            <a:r>
              <a:rPr lang="en" sz="1410">
                <a:latin typeface="Montserrat Medium"/>
                <a:ea typeface="Montserrat Medium"/>
                <a:cs typeface="Montserrat Medium"/>
                <a:sym typeface="Montserrat Medium"/>
              </a:rPr>
              <a:t>What thoughts or ideas were you starting to have as you compared what was changing and remaining?</a:t>
            </a:r>
            <a:endParaRPr sz="1410">
              <a:latin typeface="Montserrat Medium"/>
              <a:ea typeface="Montserrat Medium"/>
              <a:cs typeface="Montserrat Medium"/>
              <a:sym typeface="Montserrat Medium"/>
            </a:endParaRPr>
          </a:p>
        </p:txBody>
      </p:sp>
      <p:sp>
        <p:nvSpPr>
          <p:cNvPr id="382" name="Google Shape;382;p95"/>
          <p:cNvSpPr txBox="1"/>
          <p:nvPr/>
        </p:nvSpPr>
        <p:spPr>
          <a:xfrm>
            <a:off x="6058325" y="2515200"/>
            <a:ext cx="2772300" cy="224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chemeClr val="dk1"/>
                </a:solidFill>
                <a:latin typeface="Montserrat Medium"/>
                <a:ea typeface="Montserrat Medium"/>
                <a:cs typeface="Montserrat Medium"/>
                <a:sym typeface="Montserrat Medium"/>
              </a:rPr>
              <a:t>What was different about the last fraction set? How was it like the first two?</a:t>
            </a:r>
            <a:endParaRPr sz="1350">
              <a:solidFill>
                <a:schemeClr val="dk1"/>
              </a:solidFill>
              <a:latin typeface="Montserrat Medium"/>
              <a:ea typeface="Montserrat Medium"/>
              <a:cs typeface="Montserrat Medium"/>
              <a:sym typeface="Montserrat Medium"/>
            </a:endParaRPr>
          </a:p>
          <a:p>
            <a:pPr indent="0" lvl="0" marL="0" rtl="0" algn="l">
              <a:spcBef>
                <a:spcPts val="500"/>
              </a:spcBef>
              <a:spcAft>
                <a:spcPts val="0"/>
              </a:spcAft>
              <a:buNone/>
            </a:pPr>
            <a:r>
              <a:rPr lang="en" sz="1350">
                <a:solidFill>
                  <a:schemeClr val="dk1"/>
                </a:solidFill>
                <a:latin typeface="Montserrat Medium"/>
                <a:ea typeface="Montserrat Medium"/>
                <a:cs typeface="Montserrat Medium"/>
                <a:sym typeface="Montserrat Medium"/>
              </a:rPr>
              <a:t>How did these differences change or add to your perspective or your ideas?</a:t>
            </a:r>
            <a:endParaRPr sz="1350">
              <a:solidFill>
                <a:schemeClr val="dk1"/>
              </a:solidFill>
              <a:latin typeface="Montserrat Medium"/>
              <a:ea typeface="Montserrat Medium"/>
              <a:cs typeface="Montserrat Medium"/>
              <a:sym typeface="Montserrat Medium"/>
            </a:endParaRPr>
          </a:p>
          <a:p>
            <a:pPr indent="0" lvl="0" marL="0" rtl="0" algn="l">
              <a:spcBef>
                <a:spcPts val="1000"/>
              </a:spcBef>
              <a:spcAft>
                <a:spcPts val="1000"/>
              </a:spcAft>
              <a:buNone/>
            </a:pPr>
            <a:r>
              <a:rPr lang="en" sz="1350">
                <a:solidFill>
                  <a:schemeClr val="dk1"/>
                </a:solidFill>
                <a:latin typeface="Montserrat Medium"/>
                <a:ea typeface="Montserrat Medium"/>
                <a:cs typeface="Montserrat Medium"/>
                <a:sym typeface="Montserrat Medium"/>
              </a:rPr>
              <a:t>Did this experiment agree or disagree with your original hypothesis?</a:t>
            </a:r>
            <a:endParaRPr sz="1350">
              <a:solidFill>
                <a:schemeClr val="dk1"/>
              </a:solidFill>
              <a:latin typeface="Montserrat Medium"/>
              <a:ea typeface="Montserrat Medium"/>
              <a:cs typeface="Montserrat Medium"/>
              <a:sym typeface="Montserrat Medium"/>
            </a:endParaRPr>
          </a:p>
        </p:txBody>
      </p:sp>
      <p:sp>
        <p:nvSpPr>
          <p:cNvPr id="383" name="Google Shape;383;p95"/>
          <p:cNvSpPr txBox="1"/>
          <p:nvPr/>
        </p:nvSpPr>
        <p:spPr>
          <a:xfrm>
            <a:off x="5020625" y="525124"/>
            <a:ext cx="809100" cy="17238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en" sz="2500">
                <a:solidFill>
                  <a:srgbClr val="FFFFFF"/>
                </a:solidFill>
                <a:highlight>
                  <a:srgbClr val="C090C0"/>
                </a:highlight>
              </a:rPr>
              <a:t>5</a:t>
            </a:r>
            <a:r>
              <a:rPr lang="en" sz="2500">
                <a:solidFill>
                  <a:srgbClr val="FFFFFF"/>
                </a:solidFill>
                <a:highlight>
                  <a:srgbClr val="C090C0"/>
                </a:highlight>
              </a:rPr>
              <a:t>/5</a:t>
            </a:r>
            <a:endParaRPr sz="3700">
              <a:solidFill>
                <a:srgbClr val="FFFFFF"/>
              </a:solidFill>
              <a:highlight>
                <a:srgbClr val="C090C0"/>
              </a:highlight>
            </a:endParaRPr>
          </a:p>
          <a:p>
            <a:pPr indent="0" lvl="0" marL="0" rtl="0" algn="ctr">
              <a:lnSpc>
                <a:spcPct val="150000"/>
              </a:lnSpc>
              <a:spcBef>
                <a:spcPts val="0"/>
              </a:spcBef>
              <a:spcAft>
                <a:spcPts val="0"/>
              </a:spcAft>
              <a:buNone/>
            </a:pPr>
            <a:r>
              <a:rPr lang="en" sz="2500">
                <a:highlight>
                  <a:srgbClr val="90C196"/>
                </a:highlight>
              </a:rPr>
              <a:t>4/5</a:t>
            </a:r>
            <a:endParaRPr sz="2500">
              <a:highlight>
                <a:srgbClr val="90C196"/>
              </a:highlight>
            </a:endParaRPr>
          </a:p>
          <a:p>
            <a:pPr indent="0" lvl="0" marL="0" rtl="0" algn="ctr">
              <a:lnSpc>
                <a:spcPct val="150000"/>
              </a:lnSpc>
              <a:spcBef>
                <a:spcPts val="0"/>
              </a:spcBef>
              <a:spcAft>
                <a:spcPts val="0"/>
              </a:spcAft>
              <a:buNone/>
            </a:pPr>
            <a:r>
              <a:rPr lang="en" sz="2500">
                <a:solidFill>
                  <a:schemeClr val="dk1"/>
                </a:solidFill>
                <a:highlight>
                  <a:srgbClr val="0000FF"/>
                </a:highlight>
              </a:rPr>
              <a:t>2</a:t>
            </a:r>
            <a:r>
              <a:rPr lang="en" sz="2500">
                <a:solidFill>
                  <a:schemeClr val="dk1"/>
                </a:solidFill>
                <a:highlight>
                  <a:srgbClr val="0000FF"/>
                </a:highlight>
              </a:rPr>
              <a:t>/</a:t>
            </a:r>
            <a:r>
              <a:rPr lang="en" sz="2500">
                <a:solidFill>
                  <a:schemeClr val="dk1"/>
                </a:solidFill>
                <a:highlight>
                  <a:srgbClr val="0000FF"/>
                </a:highlight>
              </a:rPr>
              <a:t>5</a:t>
            </a:r>
            <a:endParaRPr sz="400"/>
          </a:p>
        </p:txBody>
      </p:sp>
      <p:sp>
        <p:nvSpPr>
          <p:cNvPr id="384" name="Google Shape;384;p95"/>
          <p:cNvSpPr txBox="1"/>
          <p:nvPr/>
        </p:nvSpPr>
        <p:spPr>
          <a:xfrm>
            <a:off x="311700" y="2497500"/>
            <a:ext cx="2392500" cy="180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Montserrat Medium"/>
                <a:ea typeface="Montserrat Medium"/>
                <a:cs typeface="Montserrat Medium"/>
                <a:sym typeface="Montserrat Medium"/>
              </a:rPr>
              <a:t>What was one thing you guessed about how the fractions would compare? </a:t>
            </a:r>
            <a:endParaRPr sz="1500">
              <a:solidFill>
                <a:schemeClr val="dk1"/>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500">
              <a:solidFill>
                <a:schemeClr val="dk1"/>
              </a:solidFill>
              <a:latin typeface="Montserrat Medium"/>
              <a:ea typeface="Montserrat Medium"/>
              <a:cs typeface="Montserrat Medium"/>
              <a:sym typeface="Montserrat Medium"/>
            </a:endParaRPr>
          </a:p>
          <a:p>
            <a:pPr indent="0" lvl="0" marL="0" rtl="0" algn="l">
              <a:spcBef>
                <a:spcPts val="0"/>
              </a:spcBef>
              <a:spcAft>
                <a:spcPts val="0"/>
              </a:spcAft>
              <a:buNone/>
            </a:pPr>
            <a:r>
              <a:rPr lang="en" sz="1500">
                <a:solidFill>
                  <a:schemeClr val="dk1"/>
                </a:solidFill>
                <a:latin typeface="Montserrat Medium"/>
                <a:ea typeface="Montserrat Medium"/>
                <a:cs typeface="Montserrat Medium"/>
                <a:sym typeface="Montserrat Medium"/>
              </a:rPr>
              <a:t>What led you to make that guess?</a:t>
            </a:r>
            <a:endParaRPr sz="900">
              <a:latin typeface="Montserrat Medium"/>
              <a:ea typeface="Montserrat Medium"/>
              <a:cs typeface="Montserrat Medium"/>
              <a:sym typeface="Montserrat Medium"/>
            </a:endParaRPr>
          </a:p>
        </p:txBody>
      </p:sp>
      <p:sp>
        <p:nvSpPr>
          <p:cNvPr id="385" name="Google Shape;385;p95"/>
          <p:cNvSpPr txBox="1"/>
          <p:nvPr/>
        </p:nvSpPr>
        <p:spPr>
          <a:xfrm>
            <a:off x="2233825" y="525113"/>
            <a:ext cx="809100" cy="17238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en" sz="2500">
                <a:solidFill>
                  <a:schemeClr val="dk1"/>
                </a:solidFill>
                <a:highlight>
                  <a:srgbClr val="C090C0"/>
                </a:highlight>
              </a:rPr>
              <a:t>5/6</a:t>
            </a:r>
            <a:r>
              <a:rPr lang="en" sz="2500">
                <a:solidFill>
                  <a:schemeClr val="dk1"/>
                </a:solidFill>
                <a:highlight>
                  <a:srgbClr val="C090C0"/>
                </a:highlight>
              </a:rPr>
              <a:t> </a:t>
            </a:r>
            <a:endParaRPr sz="2500">
              <a:solidFill>
                <a:schemeClr val="dk1"/>
              </a:solidFill>
              <a:highlight>
                <a:srgbClr val="C090C0"/>
              </a:highlight>
            </a:endParaRPr>
          </a:p>
          <a:p>
            <a:pPr indent="0" lvl="0" marL="0" rtl="0" algn="ctr">
              <a:lnSpc>
                <a:spcPct val="150000"/>
              </a:lnSpc>
              <a:spcBef>
                <a:spcPts val="0"/>
              </a:spcBef>
              <a:spcAft>
                <a:spcPts val="0"/>
              </a:spcAft>
              <a:buNone/>
            </a:pPr>
            <a:r>
              <a:rPr lang="en" sz="2500">
                <a:highlight>
                  <a:srgbClr val="90C196"/>
                </a:highlight>
              </a:rPr>
              <a:t>3</a:t>
            </a:r>
            <a:r>
              <a:rPr lang="en" sz="2500">
                <a:highlight>
                  <a:srgbClr val="90C196"/>
                </a:highlight>
              </a:rPr>
              <a:t>/6</a:t>
            </a:r>
            <a:endParaRPr sz="2500">
              <a:highlight>
                <a:srgbClr val="90C196"/>
              </a:highlight>
            </a:endParaRPr>
          </a:p>
          <a:p>
            <a:pPr indent="0" lvl="0" marL="0" rtl="0" algn="ctr">
              <a:lnSpc>
                <a:spcPct val="150000"/>
              </a:lnSpc>
              <a:spcBef>
                <a:spcPts val="0"/>
              </a:spcBef>
              <a:spcAft>
                <a:spcPts val="0"/>
              </a:spcAft>
              <a:buNone/>
            </a:pPr>
            <a:r>
              <a:rPr lang="en" sz="2500">
                <a:solidFill>
                  <a:schemeClr val="dk1"/>
                </a:solidFill>
                <a:highlight>
                  <a:srgbClr val="0000FF"/>
                </a:highlight>
              </a:rPr>
              <a:t>2/6</a:t>
            </a:r>
            <a:endParaRPr sz="900"/>
          </a:p>
        </p:txBody>
      </p:sp>
      <p:pic>
        <p:nvPicPr>
          <p:cNvPr id="386" name="Google Shape;386;p95"/>
          <p:cNvPicPr preferRelativeResize="0"/>
          <p:nvPr/>
        </p:nvPicPr>
        <p:blipFill rotWithShape="1">
          <a:blip r:embed="rId4">
            <a:alphaModFix/>
          </a:blip>
          <a:srcRect b="0" l="0" r="1039" t="0"/>
          <a:stretch/>
        </p:blipFill>
        <p:spPr>
          <a:xfrm>
            <a:off x="6197725" y="574275"/>
            <a:ext cx="1836100" cy="1625475"/>
          </a:xfrm>
          <a:prstGeom prst="rect">
            <a:avLst/>
          </a:prstGeom>
          <a:noFill/>
          <a:ln>
            <a:noFill/>
          </a:ln>
        </p:spPr>
      </p:pic>
      <p:pic>
        <p:nvPicPr>
          <p:cNvPr id="387" name="Google Shape;387;p95"/>
          <p:cNvPicPr preferRelativeResize="0"/>
          <p:nvPr/>
        </p:nvPicPr>
        <p:blipFill rotWithShape="1">
          <a:blip r:embed="rId5">
            <a:alphaModFix/>
          </a:blip>
          <a:srcRect b="69904" l="3563" r="5070" t="2783"/>
          <a:stretch/>
        </p:blipFill>
        <p:spPr>
          <a:xfrm>
            <a:off x="6222288" y="574325"/>
            <a:ext cx="1786975" cy="484925"/>
          </a:xfrm>
          <a:prstGeom prst="rect">
            <a:avLst/>
          </a:prstGeom>
          <a:noFill/>
          <a:ln>
            <a:noFill/>
          </a:ln>
        </p:spPr>
      </p:pic>
      <p:pic>
        <p:nvPicPr>
          <p:cNvPr id="388" name="Google Shape;388;p95"/>
          <p:cNvPicPr preferRelativeResize="0"/>
          <p:nvPr/>
        </p:nvPicPr>
        <p:blipFill rotWithShape="1">
          <a:blip r:embed="rId6">
            <a:alphaModFix/>
          </a:blip>
          <a:srcRect b="0" l="0" r="2572" t="0"/>
          <a:stretch/>
        </p:blipFill>
        <p:spPr>
          <a:xfrm>
            <a:off x="433000" y="574325"/>
            <a:ext cx="1928750" cy="1625400"/>
          </a:xfrm>
          <a:prstGeom prst="rect">
            <a:avLst/>
          </a:prstGeom>
          <a:noFill/>
          <a:ln>
            <a:noFill/>
          </a:ln>
        </p:spPr>
      </p:pic>
      <p:pic>
        <p:nvPicPr>
          <p:cNvPr id="389" name="Google Shape;389;p95"/>
          <p:cNvPicPr preferRelativeResize="0"/>
          <p:nvPr/>
        </p:nvPicPr>
        <p:blipFill rotWithShape="1">
          <a:blip r:embed="rId7">
            <a:alphaModFix/>
          </a:blip>
          <a:srcRect b="0" l="0" r="2610" t="0"/>
          <a:stretch/>
        </p:blipFill>
        <p:spPr>
          <a:xfrm>
            <a:off x="3327050" y="589250"/>
            <a:ext cx="1836100" cy="1625475"/>
          </a:xfrm>
          <a:prstGeom prst="rect">
            <a:avLst/>
          </a:prstGeom>
          <a:noFill/>
          <a:ln>
            <a:noFill/>
          </a:ln>
        </p:spPr>
      </p:pic>
      <p:sp>
        <p:nvSpPr>
          <p:cNvPr id="390" name="Google Shape;390;p95"/>
          <p:cNvSpPr txBox="1"/>
          <p:nvPr/>
        </p:nvSpPr>
        <p:spPr>
          <a:xfrm>
            <a:off x="7916225" y="525113"/>
            <a:ext cx="809100" cy="17238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en" sz="2500">
                <a:solidFill>
                  <a:srgbClr val="FFFFFF"/>
                </a:solidFill>
                <a:highlight>
                  <a:srgbClr val="C090C0"/>
                </a:highlight>
              </a:rPr>
              <a:t>2</a:t>
            </a:r>
            <a:r>
              <a:rPr lang="en" sz="2500">
                <a:solidFill>
                  <a:srgbClr val="FFFFFF"/>
                </a:solidFill>
                <a:highlight>
                  <a:srgbClr val="C090C0"/>
                </a:highlight>
              </a:rPr>
              <a:t>/3</a:t>
            </a:r>
            <a:endParaRPr sz="3700">
              <a:solidFill>
                <a:srgbClr val="FFFFFF"/>
              </a:solidFill>
              <a:highlight>
                <a:srgbClr val="C090C0"/>
              </a:highlight>
            </a:endParaRPr>
          </a:p>
          <a:p>
            <a:pPr indent="0" lvl="0" marL="0" rtl="0" algn="ctr">
              <a:lnSpc>
                <a:spcPct val="150000"/>
              </a:lnSpc>
              <a:spcBef>
                <a:spcPts val="0"/>
              </a:spcBef>
              <a:spcAft>
                <a:spcPts val="0"/>
              </a:spcAft>
              <a:buNone/>
            </a:pPr>
            <a:r>
              <a:rPr lang="en" sz="2500">
                <a:highlight>
                  <a:srgbClr val="90C196"/>
                </a:highlight>
              </a:rPr>
              <a:t>3</a:t>
            </a:r>
            <a:r>
              <a:rPr lang="en" sz="2500">
                <a:highlight>
                  <a:srgbClr val="90C196"/>
                </a:highlight>
              </a:rPr>
              <a:t>/6</a:t>
            </a:r>
            <a:endParaRPr sz="2500">
              <a:highlight>
                <a:srgbClr val="90C196"/>
              </a:highlight>
            </a:endParaRPr>
          </a:p>
          <a:p>
            <a:pPr indent="0" lvl="0" marL="0" rtl="0" algn="ctr">
              <a:lnSpc>
                <a:spcPct val="150000"/>
              </a:lnSpc>
              <a:spcBef>
                <a:spcPts val="0"/>
              </a:spcBef>
              <a:spcAft>
                <a:spcPts val="0"/>
              </a:spcAft>
              <a:buNone/>
            </a:pPr>
            <a:r>
              <a:rPr lang="en" sz="2500">
                <a:solidFill>
                  <a:schemeClr val="dk1"/>
                </a:solidFill>
                <a:highlight>
                  <a:srgbClr val="0000FF"/>
                </a:highlight>
              </a:rPr>
              <a:t>3</a:t>
            </a:r>
            <a:r>
              <a:rPr lang="en" sz="2500">
                <a:solidFill>
                  <a:schemeClr val="dk1"/>
                </a:solidFill>
                <a:highlight>
                  <a:srgbClr val="0000FF"/>
                </a:highlight>
              </a:rPr>
              <a:t>/9</a:t>
            </a:r>
            <a:endParaRPr sz="400"/>
          </a:p>
        </p:txBody>
      </p:sp>
      <p:sp>
        <p:nvSpPr>
          <p:cNvPr id="391" name="Google Shape;391;p95"/>
          <p:cNvSpPr txBox="1"/>
          <p:nvPr/>
        </p:nvSpPr>
        <p:spPr>
          <a:xfrm>
            <a:off x="120225" y="2157138"/>
            <a:ext cx="2605200" cy="461700"/>
          </a:xfrm>
          <a:prstGeom prst="rect">
            <a:avLst/>
          </a:prstGeom>
          <a:noFill/>
          <a:ln>
            <a:noFill/>
          </a:ln>
        </p:spPr>
        <p:txBody>
          <a:bodyPr anchorCtr="0" anchor="t" bIns="91425" lIns="91425" spcFirstLastPara="1" rIns="91425" wrap="square" tIns="91425">
            <a:spAutoFit/>
          </a:bodyPr>
          <a:lstStyle/>
          <a:p>
            <a:pPr indent="0" lvl="0" marL="0" rtl="0" algn="ctr">
              <a:lnSpc>
                <a:spcPct val="200000"/>
              </a:lnSpc>
              <a:spcBef>
                <a:spcPts val="0"/>
              </a:spcBef>
              <a:spcAft>
                <a:spcPts val="0"/>
              </a:spcAft>
              <a:buNone/>
            </a:pPr>
            <a:r>
              <a:rPr b="1" lang="en" sz="1800">
                <a:solidFill>
                  <a:srgbClr val="FFFF00"/>
                </a:solidFill>
                <a:latin typeface="Montserrat"/>
                <a:ea typeface="Montserrat"/>
                <a:cs typeface="Montserrat"/>
                <a:sym typeface="Montserrat"/>
              </a:rPr>
              <a:t>2/6 &lt; 3/6 &lt; 5/6</a:t>
            </a:r>
            <a:endParaRPr b="1" sz="1800">
              <a:solidFill>
                <a:srgbClr val="FFFF00"/>
              </a:solidFill>
              <a:latin typeface="Montserrat"/>
              <a:ea typeface="Montserrat"/>
              <a:cs typeface="Montserrat"/>
              <a:sym typeface="Montserrat"/>
            </a:endParaRPr>
          </a:p>
        </p:txBody>
      </p:sp>
      <p:sp>
        <p:nvSpPr>
          <p:cNvPr id="392" name="Google Shape;392;p95"/>
          <p:cNvSpPr txBox="1"/>
          <p:nvPr/>
        </p:nvSpPr>
        <p:spPr>
          <a:xfrm>
            <a:off x="3327050" y="2157138"/>
            <a:ext cx="1885200" cy="461700"/>
          </a:xfrm>
          <a:prstGeom prst="rect">
            <a:avLst/>
          </a:prstGeom>
          <a:noFill/>
          <a:ln>
            <a:noFill/>
          </a:ln>
        </p:spPr>
        <p:txBody>
          <a:bodyPr anchorCtr="0" anchor="t" bIns="91425" lIns="91425" spcFirstLastPara="1" rIns="91425" wrap="square" tIns="91425">
            <a:spAutoFit/>
          </a:bodyPr>
          <a:lstStyle/>
          <a:p>
            <a:pPr indent="0" lvl="0" marL="0" rtl="0" algn="ctr">
              <a:lnSpc>
                <a:spcPct val="200000"/>
              </a:lnSpc>
              <a:spcBef>
                <a:spcPts val="0"/>
              </a:spcBef>
              <a:spcAft>
                <a:spcPts val="0"/>
              </a:spcAft>
              <a:buNone/>
            </a:pPr>
            <a:r>
              <a:rPr b="1" lang="en" sz="1800">
                <a:solidFill>
                  <a:srgbClr val="FFFF00"/>
                </a:solidFill>
                <a:latin typeface="Montserrat"/>
                <a:ea typeface="Montserrat"/>
                <a:cs typeface="Montserrat"/>
                <a:sym typeface="Montserrat"/>
              </a:rPr>
              <a:t>2</a:t>
            </a:r>
            <a:r>
              <a:rPr b="1" lang="en" sz="1800">
                <a:solidFill>
                  <a:srgbClr val="FFFF00"/>
                </a:solidFill>
                <a:latin typeface="Montserrat"/>
                <a:ea typeface="Montserrat"/>
                <a:cs typeface="Montserrat"/>
                <a:sym typeface="Montserrat"/>
              </a:rPr>
              <a:t>/5 &lt; 4/5 &lt; 5/5</a:t>
            </a:r>
            <a:endParaRPr b="1" sz="1800">
              <a:solidFill>
                <a:srgbClr val="FFFF00"/>
              </a:solidFill>
              <a:latin typeface="Montserrat"/>
              <a:ea typeface="Montserrat"/>
              <a:cs typeface="Montserrat"/>
              <a:sym typeface="Montserrat"/>
            </a:endParaRPr>
          </a:p>
        </p:txBody>
      </p:sp>
      <p:sp>
        <p:nvSpPr>
          <p:cNvPr id="393" name="Google Shape;393;p95"/>
          <p:cNvSpPr txBox="1"/>
          <p:nvPr/>
        </p:nvSpPr>
        <p:spPr>
          <a:xfrm>
            <a:off x="6162600" y="2157138"/>
            <a:ext cx="1979700" cy="461700"/>
          </a:xfrm>
          <a:prstGeom prst="rect">
            <a:avLst/>
          </a:prstGeom>
          <a:noFill/>
          <a:ln>
            <a:noFill/>
          </a:ln>
        </p:spPr>
        <p:txBody>
          <a:bodyPr anchorCtr="0" anchor="t" bIns="91425" lIns="91425" spcFirstLastPara="1" rIns="91425" wrap="square" tIns="91425">
            <a:spAutoFit/>
          </a:bodyPr>
          <a:lstStyle/>
          <a:p>
            <a:pPr indent="0" lvl="0" marL="0" rtl="0" algn="ctr">
              <a:lnSpc>
                <a:spcPct val="200000"/>
              </a:lnSpc>
              <a:spcBef>
                <a:spcPts val="0"/>
              </a:spcBef>
              <a:spcAft>
                <a:spcPts val="0"/>
              </a:spcAft>
              <a:buNone/>
            </a:pPr>
            <a:r>
              <a:rPr b="1" lang="en" sz="1800">
                <a:solidFill>
                  <a:srgbClr val="FFFF00"/>
                </a:solidFill>
                <a:latin typeface="Montserrat"/>
                <a:ea typeface="Montserrat"/>
                <a:cs typeface="Montserrat"/>
                <a:sym typeface="Montserrat"/>
              </a:rPr>
              <a:t>2/3 &gt; 3/6 &gt; 3/9</a:t>
            </a:r>
            <a:endParaRPr/>
          </a:p>
        </p:txBody>
      </p:sp>
      <p:sp>
        <p:nvSpPr>
          <p:cNvPr id="394" name="Google Shape;394;p95"/>
          <p:cNvSpPr txBox="1"/>
          <p:nvPr/>
        </p:nvSpPr>
        <p:spPr>
          <a:xfrm>
            <a:off x="6457250" y="4720750"/>
            <a:ext cx="26874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00FF00"/>
                </a:solidFill>
                <a:latin typeface="Varela Round"/>
                <a:ea typeface="Varela Round"/>
                <a:cs typeface="Varela Round"/>
                <a:sym typeface="Varela Round"/>
              </a:rPr>
              <a:t>Discuss your thoughts</a:t>
            </a:r>
            <a:endParaRPr b="1" sz="1800">
              <a:solidFill>
                <a:srgbClr val="00FF00"/>
              </a:solidFill>
              <a:latin typeface="Varela Round"/>
              <a:ea typeface="Varela Round"/>
              <a:cs typeface="Varela Round"/>
              <a:sym typeface="Varela Round"/>
            </a:endParaRPr>
          </a:p>
        </p:txBody>
      </p:sp>
      <p:sp>
        <p:nvSpPr>
          <p:cNvPr id="395" name="Google Shape;395;p95"/>
          <p:cNvSpPr txBox="1"/>
          <p:nvPr>
            <p:ph idx="4294967295" type="title"/>
          </p:nvPr>
        </p:nvSpPr>
        <p:spPr>
          <a:xfrm>
            <a:off x="40950" y="-1950"/>
            <a:ext cx="90621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FFFFFF"/>
                </a:solidFill>
                <a:latin typeface="Luckiest Guy"/>
                <a:ea typeface="Luckiest Guy"/>
                <a:cs typeface="Luckiest Guy"/>
                <a:sym typeface="Luckiest Guy"/>
              </a:rPr>
              <a:t>Discuss</a:t>
            </a:r>
            <a:r>
              <a:rPr lang="en">
                <a:solidFill>
                  <a:srgbClr val="FFFFFF"/>
                </a:solidFill>
              </a:rPr>
              <a:t>: How to discuss (your own or another’s) reasoning</a:t>
            </a:r>
            <a:endParaRPr>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1000"/>
                                        <p:tgtEl>
                                          <p:spTgt spid="3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000"/>
                                        <p:tgtEl>
                                          <p:spTgt spid="3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1000"/>
                                        <p:tgtEl>
                                          <p:spTgt spid="3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C002"/>
            </a:gs>
            <a:gs pos="100000">
              <a:srgbClr val="795B04"/>
            </a:gs>
          </a:gsLst>
          <a:path path="circle">
            <a:fillToRect b="50%" l="50%" r="50%" t="50%"/>
          </a:path>
          <a:tileRect/>
        </a:gradFill>
      </p:bgPr>
    </p:bg>
    <p:spTree>
      <p:nvGrpSpPr>
        <p:cNvPr id="399" name="Shape 399"/>
        <p:cNvGrpSpPr/>
        <p:nvPr/>
      </p:nvGrpSpPr>
      <p:grpSpPr>
        <a:xfrm>
          <a:off x="0" y="0"/>
          <a:ext cx="0" cy="0"/>
          <a:chOff x="0" y="0"/>
          <a:chExt cx="0" cy="0"/>
        </a:xfrm>
      </p:grpSpPr>
      <p:sp>
        <p:nvSpPr>
          <p:cNvPr id="400" name="Google Shape;400;p96">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96"/>
          <p:cNvSpPr txBox="1"/>
          <p:nvPr/>
        </p:nvSpPr>
        <p:spPr>
          <a:xfrm>
            <a:off x="307800" y="1199425"/>
            <a:ext cx="8528400" cy="24474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en" sz="2100" u="sng">
                <a:solidFill>
                  <a:schemeClr val="dk1"/>
                </a:solidFill>
                <a:latin typeface="Montserrat"/>
                <a:ea typeface="Montserrat"/>
                <a:cs typeface="Montserrat"/>
                <a:sym typeface="Montserrat"/>
              </a:rPr>
              <a:t>NEW </a:t>
            </a:r>
            <a:r>
              <a:rPr b="1" lang="en" sz="2100" u="sng">
                <a:solidFill>
                  <a:schemeClr val="dk1"/>
                </a:solidFill>
                <a:latin typeface="Montserrat"/>
                <a:ea typeface="Montserrat"/>
                <a:cs typeface="Montserrat"/>
                <a:sym typeface="Montserrat"/>
              </a:rPr>
              <a:t>CONCLUSION:</a:t>
            </a:r>
            <a:endParaRPr b="1" sz="2100" u="sng">
              <a:solidFill>
                <a:schemeClr val="dk1"/>
              </a:solidFill>
              <a:latin typeface="Montserrat"/>
              <a:ea typeface="Montserrat"/>
              <a:cs typeface="Montserrat"/>
              <a:sym typeface="Montserrat"/>
            </a:endParaRPr>
          </a:p>
          <a:p>
            <a:pPr indent="0" lvl="0" marL="0" rtl="0" algn="ctr">
              <a:lnSpc>
                <a:spcPct val="150000"/>
              </a:lnSpc>
              <a:spcBef>
                <a:spcPts val="0"/>
              </a:spcBef>
              <a:spcAft>
                <a:spcPts val="0"/>
              </a:spcAft>
              <a:buNone/>
            </a:pPr>
            <a:r>
              <a:rPr lang="en" sz="2100">
                <a:solidFill>
                  <a:schemeClr val="dk1"/>
                </a:solidFill>
                <a:latin typeface="Montserrat Medium"/>
                <a:ea typeface="Montserrat Medium"/>
                <a:cs typeface="Montserrat Medium"/>
                <a:sym typeface="Montserrat Medium"/>
              </a:rPr>
              <a:t>When comparing two fractions </a:t>
            </a:r>
            <a:r>
              <a:rPr lang="en" sz="2100" u="sng">
                <a:solidFill>
                  <a:schemeClr val="dk1"/>
                </a:solidFill>
                <a:latin typeface="Montserrat Medium"/>
                <a:ea typeface="Montserrat Medium"/>
                <a:cs typeface="Montserrat Medium"/>
                <a:sym typeface="Montserrat Medium"/>
              </a:rPr>
              <a:t>with the same denominator</a:t>
            </a:r>
            <a:r>
              <a:rPr lang="en" sz="2100">
                <a:solidFill>
                  <a:schemeClr val="dk1"/>
                </a:solidFill>
                <a:latin typeface="Montserrat Medium"/>
                <a:ea typeface="Montserrat Medium"/>
                <a:cs typeface="Montserrat Medium"/>
                <a:sym typeface="Montserrat Medium"/>
              </a:rPr>
              <a:t>, the fraction with the </a:t>
            </a:r>
            <a:r>
              <a:rPr lang="en" sz="2100" u="sng">
                <a:solidFill>
                  <a:schemeClr val="dk1"/>
                </a:solidFill>
                <a:latin typeface="Montserrat Medium"/>
                <a:ea typeface="Montserrat Medium"/>
                <a:cs typeface="Montserrat Medium"/>
                <a:sym typeface="Montserrat Medium"/>
              </a:rPr>
              <a:t>higher numerator</a:t>
            </a:r>
            <a:r>
              <a:rPr lang="en" sz="2100">
                <a:solidFill>
                  <a:schemeClr val="dk1"/>
                </a:solidFill>
                <a:latin typeface="Montserrat Medium"/>
                <a:ea typeface="Montserrat Medium"/>
                <a:cs typeface="Montserrat Medium"/>
                <a:sym typeface="Montserrat Medium"/>
              </a:rPr>
              <a:t> is the </a:t>
            </a:r>
            <a:r>
              <a:rPr b="1" lang="en" sz="2100">
                <a:solidFill>
                  <a:schemeClr val="dk1"/>
                </a:solidFill>
                <a:latin typeface="Montserrat"/>
                <a:ea typeface="Montserrat"/>
                <a:cs typeface="Montserrat"/>
                <a:sym typeface="Montserrat"/>
              </a:rPr>
              <a:t>larger</a:t>
            </a:r>
            <a:r>
              <a:rPr lang="en" sz="2100">
                <a:solidFill>
                  <a:schemeClr val="dk1"/>
                </a:solidFill>
                <a:latin typeface="Montserrat Medium"/>
                <a:ea typeface="Montserrat Medium"/>
                <a:cs typeface="Montserrat Medium"/>
                <a:sym typeface="Montserrat Medium"/>
              </a:rPr>
              <a:t> fraction.</a:t>
            </a:r>
            <a:endParaRPr sz="2100">
              <a:solidFill>
                <a:schemeClr val="dk1"/>
              </a:solidFill>
              <a:latin typeface="Montserrat Medium"/>
              <a:ea typeface="Montserrat Medium"/>
              <a:cs typeface="Montserrat Medium"/>
              <a:sym typeface="Montserrat Medium"/>
            </a:endParaRPr>
          </a:p>
          <a:p>
            <a:pPr indent="0" lvl="0" marL="0" rtl="0" algn="ctr">
              <a:lnSpc>
                <a:spcPct val="150000"/>
              </a:lnSpc>
              <a:spcBef>
                <a:spcPts val="0"/>
              </a:spcBef>
              <a:spcAft>
                <a:spcPts val="0"/>
              </a:spcAft>
              <a:buNone/>
            </a:pPr>
            <a:r>
              <a:t/>
            </a:r>
            <a:endParaRPr b="1" sz="2100">
              <a:solidFill>
                <a:srgbClr val="0000FF"/>
              </a:solidFill>
              <a:latin typeface="Montserrat"/>
              <a:ea typeface="Montserrat"/>
              <a:cs typeface="Montserrat"/>
              <a:sym typeface="Montserrat"/>
            </a:endParaRPr>
          </a:p>
          <a:p>
            <a:pPr indent="0" lvl="0" marL="0" rtl="0" algn="ctr">
              <a:lnSpc>
                <a:spcPct val="150000"/>
              </a:lnSpc>
              <a:spcBef>
                <a:spcPts val="0"/>
              </a:spcBef>
              <a:spcAft>
                <a:spcPts val="0"/>
              </a:spcAft>
              <a:buNone/>
            </a:pPr>
            <a:r>
              <a:rPr b="1" i="1" lang="en" sz="2100" u="sng">
                <a:latin typeface="Montserrat"/>
                <a:ea typeface="Montserrat"/>
                <a:cs typeface="Montserrat"/>
                <a:sym typeface="Montserrat"/>
                <a:hlinkClick r:id="rId4"/>
              </a:rPr>
              <a:t>REVIEW GAME</a:t>
            </a:r>
            <a:endParaRPr b="1" sz="2100">
              <a:latin typeface="Montserrat"/>
              <a:ea typeface="Montserrat"/>
              <a:cs typeface="Montserrat"/>
              <a:sym typeface="Montserrat"/>
            </a:endParaRPr>
          </a:p>
        </p:txBody>
      </p:sp>
      <p:sp>
        <p:nvSpPr>
          <p:cNvPr id="402" name="Google Shape;402;p96"/>
          <p:cNvSpPr txBox="1"/>
          <p:nvPr/>
        </p:nvSpPr>
        <p:spPr>
          <a:xfrm>
            <a:off x="5416175" y="4720750"/>
            <a:ext cx="37284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FFF00"/>
                </a:solidFill>
                <a:latin typeface="Varela Round"/>
                <a:ea typeface="Varela Round"/>
                <a:cs typeface="Varela Round"/>
                <a:sym typeface="Varela Round"/>
              </a:rPr>
              <a:t>Take notes, practice with class</a:t>
            </a:r>
            <a:endParaRPr b="1" sz="1800">
              <a:solidFill>
                <a:srgbClr val="FFFF00"/>
              </a:solidFill>
              <a:latin typeface="Varela Round"/>
              <a:ea typeface="Varela Round"/>
              <a:cs typeface="Varela Round"/>
              <a:sym typeface="Varela Round"/>
            </a:endParaRPr>
          </a:p>
        </p:txBody>
      </p:sp>
      <p:sp>
        <p:nvSpPr>
          <p:cNvPr id="403" name="Google Shape;403;p96"/>
          <p:cNvSpPr txBox="1"/>
          <p:nvPr>
            <p:ph idx="4294967295" type="title"/>
          </p:nvPr>
        </p:nvSpPr>
        <p:spPr>
          <a:xfrm>
            <a:off x="40950" y="74250"/>
            <a:ext cx="90621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FFFFFF"/>
                </a:solidFill>
                <a:latin typeface="Luckiest Guy"/>
                <a:ea typeface="Luckiest Guy"/>
                <a:cs typeface="Luckiest Guy"/>
                <a:sym typeface="Luckiest Guy"/>
              </a:rPr>
              <a:t>Learn</a:t>
            </a:r>
            <a:r>
              <a:rPr lang="en">
                <a:solidFill>
                  <a:srgbClr val="FFFFFF"/>
                </a:solidFill>
              </a:rPr>
              <a:t>: We can compare fractions using reasoning</a:t>
            </a:r>
            <a:endParaRPr>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path path="circle">
            <a:fillToRect b="50%" l="50%" r="50%" t="50%"/>
          </a:path>
          <a:tileRect/>
        </a:gradFill>
      </p:bgPr>
    </p:bg>
    <p:spTree>
      <p:nvGrpSpPr>
        <p:cNvPr id="407" name="Shape 407"/>
        <p:cNvGrpSpPr/>
        <p:nvPr/>
      </p:nvGrpSpPr>
      <p:grpSpPr>
        <a:xfrm>
          <a:off x="0" y="0"/>
          <a:ext cx="0" cy="0"/>
          <a:chOff x="0" y="0"/>
          <a:chExt cx="0" cy="0"/>
        </a:xfrm>
      </p:grpSpPr>
      <p:sp>
        <p:nvSpPr>
          <p:cNvPr id="408" name="Google Shape;408;p97">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97"/>
          <p:cNvSpPr txBox="1"/>
          <p:nvPr>
            <p:ph idx="4294967295" type="title"/>
          </p:nvPr>
        </p:nvSpPr>
        <p:spPr>
          <a:xfrm>
            <a:off x="40950" y="-1950"/>
            <a:ext cx="90621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FFFFFF"/>
                </a:solidFill>
                <a:latin typeface="Luckiest Guy"/>
                <a:ea typeface="Luckiest Guy"/>
                <a:cs typeface="Luckiest Guy"/>
                <a:sym typeface="Luckiest Guy"/>
              </a:rPr>
              <a:t>Discuss</a:t>
            </a:r>
            <a:r>
              <a:rPr lang="en">
                <a:solidFill>
                  <a:srgbClr val="FFFFFF"/>
                </a:solidFill>
              </a:rPr>
              <a:t>: How to critique (your own or another’s) reasoning</a:t>
            </a:r>
            <a:endParaRPr>
              <a:solidFill>
                <a:srgbClr val="FFFFFF"/>
              </a:solidFill>
            </a:endParaRPr>
          </a:p>
        </p:txBody>
      </p:sp>
      <p:sp>
        <p:nvSpPr>
          <p:cNvPr id="410" name="Google Shape;410;p97"/>
          <p:cNvSpPr txBox="1"/>
          <p:nvPr/>
        </p:nvSpPr>
        <p:spPr>
          <a:xfrm>
            <a:off x="505450" y="522150"/>
            <a:ext cx="8468100" cy="4322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1600">
                <a:solidFill>
                  <a:schemeClr val="dk1"/>
                </a:solidFill>
                <a:latin typeface="Montserrat"/>
                <a:ea typeface="Montserrat"/>
                <a:cs typeface="Montserrat"/>
                <a:sym typeface="Montserrat"/>
              </a:rPr>
              <a:t>Initial hunch:</a:t>
            </a:r>
            <a:endParaRPr b="1" sz="1600">
              <a:solidFill>
                <a:schemeClr val="dk1"/>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1600">
              <a:solidFill>
                <a:schemeClr val="dk1"/>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 sz="1600">
                <a:solidFill>
                  <a:schemeClr val="dk1"/>
                </a:solidFill>
                <a:latin typeface="Montserrat"/>
                <a:ea typeface="Montserrat"/>
                <a:cs typeface="Montserrat"/>
                <a:sym typeface="Montserrat"/>
              </a:rPr>
              <a:t>Reasons</a:t>
            </a:r>
            <a:r>
              <a:rPr b="1" lang="en" sz="1600">
                <a:solidFill>
                  <a:schemeClr val="dk1"/>
                </a:solidFill>
                <a:latin typeface="Montserrat"/>
                <a:ea typeface="Montserrat"/>
                <a:cs typeface="Montserrat"/>
                <a:sym typeface="Montserrat"/>
              </a:rPr>
              <a:t> for thinking this:</a:t>
            </a:r>
            <a:endParaRPr b="1" sz="1600">
              <a:solidFill>
                <a:schemeClr val="dk1"/>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1600">
              <a:solidFill>
                <a:schemeClr val="dk1"/>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 sz="1600">
                <a:solidFill>
                  <a:schemeClr val="dk1"/>
                </a:solidFill>
                <a:latin typeface="Montserrat"/>
                <a:ea typeface="Montserrat"/>
                <a:cs typeface="Montserrat"/>
                <a:sym typeface="Montserrat"/>
              </a:rPr>
              <a:t>Supporting evidence from experiment:</a:t>
            </a:r>
            <a:endParaRPr b="1" sz="1600">
              <a:solidFill>
                <a:schemeClr val="dk1"/>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1600">
              <a:solidFill>
                <a:schemeClr val="dk1"/>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 sz="1600">
                <a:solidFill>
                  <a:schemeClr val="dk1"/>
                </a:solidFill>
                <a:latin typeface="Montserrat"/>
                <a:ea typeface="Montserrat"/>
                <a:cs typeface="Montserrat"/>
                <a:sym typeface="Montserrat"/>
              </a:rPr>
              <a:t>Opposing evidence </a:t>
            </a:r>
            <a:r>
              <a:rPr b="1" lang="en" sz="1600">
                <a:solidFill>
                  <a:schemeClr val="dk1"/>
                </a:solidFill>
                <a:latin typeface="Montserrat"/>
                <a:ea typeface="Montserrat"/>
                <a:cs typeface="Montserrat"/>
                <a:sym typeface="Montserrat"/>
              </a:rPr>
              <a:t>from experiment</a:t>
            </a:r>
            <a:r>
              <a:rPr b="1" lang="en" sz="1600">
                <a:solidFill>
                  <a:schemeClr val="dk1"/>
                </a:solidFill>
                <a:latin typeface="Montserrat"/>
                <a:ea typeface="Montserrat"/>
                <a:cs typeface="Montserrat"/>
                <a:sym typeface="Montserrat"/>
              </a:rPr>
              <a:t>:</a:t>
            </a:r>
            <a:endParaRPr b="1" sz="1600">
              <a:solidFill>
                <a:schemeClr val="dk1"/>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1600">
              <a:solidFill>
                <a:schemeClr val="dk1"/>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 sz="1600">
                <a:solidFill>
                  <a:schemeClr val="dk1"/>
                </a:solidFill>
                <a:latin typeface="Montserrat"/>
                <a:ea typeface="Montserrat"/>
                <a:cs typeface="Montserrat"/>
                <a:sym typeface="Montserrat"/>
              </a:rPr>
              <a:t>Factor[s] not initially considered:</a:t>
            </a:r>
            <a:endParaRPr b="1" sz="16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16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16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 sz="1600">
                <a:solidFill>
                  <a:schemeClr val="dk1"/>
                </a:solidFill>
                <a:latin typeface="Montserrat"/>
                <a:ea typeface="Montserrat"/>
                <a:cs typeface="Montserrat"/>
                <a:sym typeface="Montserrat"/>
              </a:rPr>
              <a:t>State the Rule: When comparing fractions, ___________________________.</a:t>
            </a:r>
            <a:endParaRPr b="1" sz="1600">
              <a:solidFill>
                <a:schemeClr val="dk1"/>
              </a:solidFill>
              <a:latin typeface="Montserrat"/>
              <a:ea typeface="Montserrat"/>
              <a:cs typeface="Montserrat"/>
              <a:sym typeface="Montserrat"/>
            </a:endParaRPr>
          </a:p>
        </p:txBody>
      </p:sp>
      <p:sp>
        <p:nvSpPr>
          <p:cNvPr id="411" name="Google Shape;411;p97"/>
          <p:cNvSpPr txBox="1"/>
          <p:nvPr/>
        </p:nvSpPr>
        <p:spPr>
          <a:xfrm>
            <a:off x="505450" y="903150"/>
            <a:ext cx="7335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500"/>
              </a:spcAft>
              <a:buNone/>
            </a:pPr>
            <a:r>
              <a:rPr i="1" lang="en" sz="1500">
                <a:solidFill>
                  <a:srgbClr val="FFFF00"/>
                </a:solidFill>
              </a:rPr>
              <a:t>A</a:t>
            </a:r>
            <a:r>
              <a:rPr i="1" lang="en" sz="1500">
                <a:solidFill>
                  <a:srgbClr val="FFFF00"/>
                </a:solidFill>
              </a:rPr>
              <a:t> fraction is smaller than another if its denominator is larger.</a:t>
            </a:r>
            <a:endParaRPr b="1" sz="1600">
              <a:solidFill>
                <a:schemeClr val="dk1"/>
              </a:solidFill>
              <a:latin typeface="Montserrat"/>
              <a:ea typeface="Montserrat"/>
              <a:cs typeface="Montserrat"/>
              <a:sym typeface="Montserrat"/>
            </a:endParaRPr>
          </a:p>
        </p:txBody>
      </p:sp>
      <p:sp>
        <p:nvSpPr>
          <p:cNvPr id="412" name="Google Shape;412;p97"/>
          <p:cNvSpPr txBox="1"/>
          <p:nvPr/>
        </p:nvSpPr>
        <p:spPr>
          <a:xfrm>
            <a:off x="505450" y="1665150"/>
            <a:ext cx="84681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500"/>
              </a:spcAft>
              <a:buNone/>
            </a:pPr>
            <a:r>
              <a:rPr i="1" lang="en" sz="1500">
                <a:solidFill>
                  <a:srgbClr val="FFFF00"/>
                </a:solidFill>
              </a:rPr>
              <a:t>When modeling unit fractions, fractional units got smaller as the number of parts increased.</a:t>
            </a:r>
            <a:endParaRPr b="1" sz="2000">
              <a:solidFill>
                <a:srgbClr val="FFFF00"/>
              </a:solidFill>
              <a:latin typeface="Montserrat"/>
              <a:ea typeface="Montserrat"/>
              <a:cs typeface="Montserrat"/>
              <a:sym typeface="Montserrat"/>
            </a:endParaRPr>
          </a:p>
        </p:txBody>
      </p:sp>
      <p:sp>
        <p:nvSpPr>
          <p:cNvPr id="413" name="Google Shape;413;p97"/>
          <p:cNvSpPr txBox="1"/>
          <p:nvPr/>
        </p:nvSpPr>
        <p:spPr>
          <a:xfrm>
            <a:off x="505450" y="2350950"/>
            <a:ext cx="84681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500"/>
              </a:spcAft>
              <a:buNone/>
            </a:pPr>
            <a:r>
              <a:rPr i="1" lang="en" sz="1500">
                <a:solidFill>
                  <a:srgbClr val="FFFF00"/>
                </a:solidFill>
              </a:rPr>
              <a:t>The results of the first two sets of fractions supported my guess.</a:t>
            </a:r>
            <a:endParaRPr b="1" sz="2000">
              <a:solidFill>
                <a:srgbClr val="FFFF00"/>
              </a:solidFill>
              <a:latin typeface="Montserrat"/>
              <a:ea typeface="Montserrat"/>
              <a:cs typeface="Montserrat"/>
              <a:sym typeface="Montserrat"/>
            </a:endParaRPr>
          </a:p>
        </p:txBody>
      </p:sp>
      <p:sp>
        <p:nvSpPr>
          <p:cNvPr id="414" name="Google Shape;414;p97"/>
          <p:cNvSpPr txBox="1"/>
          <p:nvPr/>
        </p:nvSpPr>
        <p:spPr>
          <a:xfrm>
            <a:off x="505450" y="3112950"/>
            <a:ext cx="84681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500"/>
              </a:spcAft>
              <a:buNone/>
            </a:pPr>
            <a:r>
              <a:rPr i="1" lang="en" sz="1500">
                <a:solidFill>
                  <a:srgbClr val="FFFF00"/>
                </a:solidFill>
              </a:rPr>
              <a:t>The results of the last set opposed my guess.</a:t>
            </a:r>
            <a:endParaRPr b="1" sz="2000">
              <a:solidFill>
                <a:srgbClr val="FFFF00"/>
              </a:solidFill>
              <a:latin typeface="Montserrat"/>
              <a:ea typeface="Montserrat"/>
              <a:cs typeface="Montserrat"/>
              <a:sym typeface="Montserrat"/>
            </a:endParaRPr>
          </a:p>
        </p:txBody>
      </p:sp>
      <p:sp>
        <p:nvSpPr>
          <p:cNvPr id="415" name="Google Shape;415;p97"/>
          <p:cNvSpPr txBox="1"/>
          <p:nvPr/>
        </p:nvSpPr>
        <p:spPr>
          <a:xfrm>
            <a:off x="505450" y="3763450"/>
            <a:ext cx="8468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500"/>
              </a:spcAft>
              <a:buNone/>
            </a:pPr>
            <a:r>
              <a:rPr i="1" lang="en" sz="1500">
                <a:solidFill>
                  <a:srgbClr val="FFFF00"/>
                </a:solidFill>
              </a:rPr>
              <a:t>The value of the fractions’ numerators being the same. I hadn’t considered how the numerator would make a difference in the size of the fraction.</a:t>
            </a:r>
            <a:endParaRPr b="1" sz="2000">
              <a:solidFill>
                <a:srgbClr val="FFFF00"/>
              </a:solidFill>
              <a:latin typeface="Montserrat"/>
              <a:ea typeface="Montserrat"/>
              <a:cs typeface="Montserrat"/>
              <a:sym typeface="Montserrat"/>
            </a:endParaRPr>
          </a:p>
        </p:txBody>
      </p:sp>
      <p:sp>
        <p:nvSpPr>
          <p:cNvPr id="416" name="Google Shape;416;p97"/>
          <p:cNvSpPr txBox="1"/>
          <p:nvPr/>
        </p:nvSpPr>
        <p:spPr>
          <a:xfrm>
            <a:off x="5701225" y="4720750"/>
            <a:ext cx="34437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00FF00"/>
                </a:solidFill>
                <a:latin typeface="Varela Round"/>
                <a:ea typeface="Varela Round"/>
                <a:cs typeface="Varela Round"/>
                <a:sym typeface="Varela Round"/>
              </a:rPr>
              <a:t>Discuss evidence and reasons</a:t>
            </a:r>
            <a:endParaRPr b="1" sz="1800">
              <a:solidFill>
                <a:srgbClr val="00FF00"/>
              </a:solidFill>
              <a:latin typeface="Varela Round"/>
              <a:ea typeface="Varela Round"/>
              <a:cs typeface="Varela Round"/>
              <a:sym typeface="Varela Rou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1000"/>
                                        <p:tgtEl>
                                          <p:spTgt spid="4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1000"/>
                                        <p:tgtEl>
                                          <p:spTgt spid="4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000"/>
                                        <p:tgtEl>
                                          <p:spTgt spid="4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1000"/>
                                        <p:tgtEl>
                                          <p:spTgt spid="4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177EE"/>
            </a:gs>
            <a:gs pos="100000">
              <a:srgbClr val="113D8A"/>
            </a:gs>
          </a:gsLst>
          <a:path path="circle">
            <a:fillToRect b="50%" l="50%" r="50%" t="50%"/>
          </a:path>
          <a:tileRect/>
        </a:gradFill>
      </p:bgPr>
    </p:bg>
    <p:spTree>
      <p:nvGrpSpPr>
        <p:cNvPr id="420" name="Shape 420"/>
        <p:cNvGrpSpPr/>
        <p:nvPr/>
      </p:nvGrpSpPr>
      <p:grpSpPr>
        <a:xfrm>
          <a:off x="0" y="0"/>
          <a:ext cx="0" cy="0"/>
          <a:chOff x="0" y="0"/>
          <a:chExt cx="0" cy="0"/>
        </a:xfrm>
      </p:grpSpPr>
      <p:sp>
        <p:nvSpPr>
          <p:cNvPr id="421" name="Google Shape;421;p98">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98"/>
          <p:cNvSpPr txBox="1"/>
          <p:nvPr/>
        </p:nvSpPr>
        <p:spPr>
          <a:xfrm>
            <a:off x="925800" y="680425"/>
            <a:ext cx="7292400" cy="1015800"/>
          </a:xfrm>
          <a:prstGeom prst="rect">
            <a:avLst/>
          </a:prstGeom>
          <a:noFill/>
          <a:ln>
            <a:noFill/>
          </a:ln>
        </p:spPr>
        <p:txBody>
          <a:bodyPr anchorCtr="0" anchor="t" bIns="91425" lIns="91425" spcFirstLastPara="1" rIns="91425" wrap="square" tIns="91425">
            <a:spAutoFit/>
          </a:bodyPr>
          <a:lstStyle/>
          <a:p>
            <a:pPr indent="0" lvl="0" marL="0" rtl="0" algn="ctr">
              <a:lnSpc>
                <a:spcPct val="200000"/>
              </a:lnSpc>
              <a:spcBef>
                <a:spcPts val="0"/>
              </a:spcBef>
              <a:spcAft>
                <a:spcPts val="0"/>
              </a:spcAft>
              <a:buNone/>
            </a:pPr>
            <a:r>
              <a:rPr lang="en" sz="1800">
                <a:solidFill>
                  <a:schemeClr val="dk1"/>
                </a:solidFill>
                <a:latin typeface="Montserrat Medium"/>
                <a:ea typeface="Montserrat Medium"/>
                <a:cs typeface="Montserrat Medium"/>
                <a:sym typeface="Montserrat Medium"/>
              </a:rPr>
              <a:t>How does Fraction Set 3 compare?</a:t>
            </a:r>
            <a:endParaRPr sz="18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rPr lang="en" sz="1800">
                <a:solidFill>
                  <a:schemeClr val="dk1"/>
                </a:solidFill>
                <a:latin typeface="Montserrat Medium"/>
                <a:ea typeface="Montserrat Medium"/>
                <a:cs typeface="Montserrat Medium"/>
                <a:sym typeface="Montserrat Medium"/>
              </a:rPr>
              <a:t>Use modeling tools to prove or disprove your theory:</a:t>
            </a:r>
            <a:endParaRPr sz="1800">
              <a:solidFill>
                <a:schemeClr val="dk1"/>
              </a:solidFill>
              <a:latin typeface="Montserrat Medium"/>
              <a:ea typeface="Montserrat Medium"/>
              <a:cs typeface="Montserrat Medium"/>
              <a:sym typeface="Montserrat Medium"/>
            </a:endParaRPr>
          </a:p>
        </p:txBody>
      </p:sp>
      <p:sp>
        <p:nvSpPr>
          <p:cNvPr id="423" name="Google Shape;423;p98"/>
          <p:cNvSpPr txBox="1"/>
          <p:nvPr/>
        </p:nvSpPr>
        <p:spPr>
          <a:xfrm>
            <a:off x="4188800" y="2006625"/>
            <a:ext cx="2732700" cy="2031900"/>
          </a:xfrm>
          <a:prstGeom prst="rect">
            <a:avLst/>
          </a:prstGeom>
          <a:noFill/>
          <a:ln>
            <a:noFill/>
          </a:ln>
        </p:spPr>
        <p:txBody>
          <a:bodyPr anchorCtr="0" anchor="t" bIns="91425" lIns="91425" spcFirstLastPara="1" rIns="91425" wrap="square" tIns="91425">
            <a:spAutoFit/>
          </a:bodyPr>
          <a:lstStyle/>
          <a:p>
            <a:pPr indent="0" lvl="0" marL="0" rtl="0" algn="r">
              <a:lnSpc>
                <a:spcPct val="200000"/>
              </a:lnSpc>
              <a:spcBef>
                <a:spcPts val="0"/>
              </a:spcBef>
              <a:spcAft>
                <a:spcPts val="0"/>
              </a:spcAft>
              <a:buNone/>
            </a:pPr>
            <a:r>
              <a:rPr b="1" lang="en" sz="2400">
                <a:solidFill>
                  <a:srgbClr val="FFFF00"/>
                </a:solidFill>
                <a:latin typeface="Montserrat"/>
                <a:ea typeface="Montserrat"/>
                <a:cs typeface="Montserrat"/>
                <a:sym typeface="Montserrat"/>
              </a:rPr>
              <a:t>2/3 , 4/6 , 6/9</a:t>
            </a:r>
            <a:endParaRPr b="1" sz="2400">
              <a:solidFill>
                <a:srgbClr val="FFFF00"/>
              </a:solidFill>
              <a:latin typeface="Montserrat"/>
              <a:ea typeface="Montserrat"/>
              <a:cs typeface="Montserrat"/>
              <a:sym typeface="Montserrat"/>
            </a:endParaRPr>
          </a:p>
          <a:p>
            <a:pPr indent="0" lvl="0" marL="0" rtl="0" algn="r">
              <a:lnSpc>
                <a:spcPct val="200000"/>
              </a:lnSpc>
              <a:spcBef>
                <a:spcPts val="0"/>
              </a:spcBef>
              <a:spcAft>
                <a:spcPts val="0"/>
              </a:spcAft>
              <a:buNone/>
            </a:pPr>
            <a:r>
              <a:rPr b="1" lang="en" sz="2400">
                <a:solidFill>
                  <a:srgbClr val="FFFF00"/>
                </a:solidFill>
                <a:latin typeface="Montserrat"/>
                <a:ea typeface="Montserrat"/>
                <a:cs typeface="Montserrat"/>
                <a:sym typeface="Montserrat"/>
              </a:rPr>
              <a:t>1/2 , 2/4 , ???</a:t>
            </a:r>
            <a:endParaRPr b="1" sz="2400">
              <a:solidFill>
                <a:srgbClr val="FFFF00"/>
              </a:solidFill>
              <a:latin typeface="Montserrat"/>
              <a:ea typeface="Montserrat"/>
              <a:cs typeface="Montserrat"/>
              <a:sym typeface="Montserrat"/>
            </a:endParaRPr>
          </a:p>
          <a:p>
            <a:pPr indent="0" lvl="0" marL="0" rtl="0" algn="r">
              <a:lnSpc>
                <a:spcPct val="200000"/>
              </a:lnSpc>
              <a:spcBef>
                <a:spcPts val="0"/>
              </a:spcBef>
              <a:spcAft>
                <a:spcPts val="0"/>
              </a:spcAft>
              <a:buNone/>
            </a:pPr>
            <a:r>
              <a:rPr b="1" lang="en" sz="2400">
                <a:solidFill>
                  <a:srgbClr val="FFFF00"/>
                </a:solidFill>
                <a:latin typeface="Montserrat"/>
                <a:ea typeface="Montserrat"/>
                <a:cs typeface="Montserrat"/>
                <a:sym typeface="Montserrat"/>
              </a:rPr>
              <a:t>???, </a:t>
            </a:r>
            <a:r>
              <a:rPr b="1" lang="en" sz="2400">
                <a:solidFill>
                  <a:srgbClr val="FFFF00"/>
                </a:solidFill>
                <a:latin typeface="Montserrat"/>
                <a:ea typeface="Montserrat"/>
                <a:cs typeface="Montserrat"/>
                <a:sym typeface="Montserrat"/>
              </a:rPr>
              <a:t>???, ???</a:t>
            </a:r>
            <a:endParaRPr b="1" sz="2000">
              <a:solidFill>
                <a:srgbClr val="FFFF00"/>
              </a:solidFill>
              <a:latin typeface="Montserrat"/>
              <a:ea typeface="Montserrat"/>
              <a:cs typeface="Montserrat"/>
              <a:sym typeface="Montserrat"/>
            </a:endParaRPr>
          </a:p>
        </p:txBody>
      </p:sp>
      <p:grpSp>
        <p:nvGrpSpPr>
          <p:cNvPr id="424" name="Google Shape;424;p98"/>
          <p:cNvGrpSpPr/>
          <p:nvPr/>
        </p:nvGrpSpPr>
        <p:grpSpPr>
          <a:xfrm>
            <a:off x="2222363" y="2087423"/>
            <a:ext cx="1440979" cy="1870303"/>
            <a:chOff x="619625" y="2909500"/>
            <a:chExt cx="1339200" cy="1738200"/>
          </a:xfrm>
        </p:grpSpPr>
        <p:pic>
          <p:nvPicPr>
            <p:cNvPr id="425" name="Google Shape;425;p98"/>
            <p:cNvPicPr preferRelativeResize="0"/>
            <p:nvPr/>
          </p:nvPicPr>
          <p:blipFill>
            <a:blip r:embed="rId4">
              <a:alphaModFix/>
            </a:blip>
            <a:stretch>
              <a:fillRect/>
            </a:stretch>
          </p:blipFill>
          <p:spPr>
            <a:xfrm>
              <a:off x="619625" y="2909500"/>
              <a:ext cx="1339200" cy="1339200"/>
            </a:xfrm>
            <a:prstGeom prst="rect">
              <a:avLst/>
            </a:prstGeom>
            <a:noFill/>
            <a:ln>
              <a:noFill/>
            </a:ln>
          </p:spPr>
        </p:pic>
        <p:sp>
          <p:nvSpPr>
            <p:cNvPr id="426" name="Google Shape;426;p98"/>
            <p:cNvSpPr txBox="1"/>
            <p:nvPr/>
          </p:nvSpPr>
          <p:spPr>
            <a:xfrm>
              <a:off x="869675" y="4248700"/>
              <a:ext cx="839100" cy="3990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u="sng">
                  <a:solidFill>
                    <a:srgbClr val="9900FF"/>
                  </a:solidFill>
                  <a:latin typeface="Varela Round"/>
                  <a:ea typeface="Varela Round"/>
                  <a:cs typeface="Varela Round"/>
                  <a:sym typeface="Varela Round"/>
                  <a:hlinkClick r:id="rId5">
                    <a:extLst>
                      <a:ext uri="{A12FA001-AC4F-418D-AE19-62706E023703}">
                        <ahyp:hlinkClr val="tx"/>
                      </a:ext>
                    </a:extLst>
                  </a:hlinkClick>
                </a:rPr>
                <a:t>MLC</a:t>
              </a:r>
              <a:endParaRPr b="1" sz="1800">
                <a:solidFill>
                  <a:srgbClr val="9900FF"/>
                </a:solidFill>
                <a:latin typeface="Varela Round"/>
                <a:ea typeface="Varela Round"/>
                <a:cs typeface="Varela Round"/>
                <a:sym typeface="Varela Round"/>
              </a:endParaRPr>
            </a:p>
          </p:txBody>
        </p:sp>
      </p:grpSp>
      <p:sp>
        <p:nvSpPr>
          <p:cNvPr id="427" name="Google Shape;427;p98"/>
          <p:cNvSpPr txBox="1"/>
          <p:nvPr/>
        </p:nvSpPr>
        <p:spPr>
          <a:xfrm>
            <a:off x="4188800" y="4720750"/>
            <a:ext cx="49548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solidFill>
                  <a:srgbClr val="4A86E8"/>
                </a:solidFill>
                <a:latin typeface="Varela Round"/>
                <a:ea typeface="Varela Round"/>
                <a:cs typeface="Varela Round"/>
                <a:sym typeface="Varela Round"/>
              </a:rPr>
              <a:t>Work with buddy[ies] to find patterns in fraction sets</a:t>
            </a:r>
            <a:endParaRPr b="1" sz="1500">
              <a:solidFill>
                <a:srgbClr val="4A86E8"/>
              </a:solidFill>
              <a:latin typeface="Varela Round"/>
              <a:ea typeface="Varela Round"/>
              <a:cs typeface="Varela Round"/>
              <a:sym typeface="Varela Round"/>
            </a:endParaRPr>
          </a:p>
        </p:txBody>
      </p:sp>
      <p:sp>
        <p:nvSpPr>
          <p:cNvPr id="428" name="Google Shape;428;p98"/>
          <p:cNvSpPr txBox="1"/>
          <p:nvPr/>
        </p:nvSpPr>
        <p:spPr>
          <a:xfrm>
            <a:off x="311700" y="74250"/>
            <a:ext cx="85206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720">
                <a:solidFill>
                  <a:srgbClr val="FFFFFF"/>
                </a:solidFill>
                <a:latin typeface="Luckiest Guy"/>
                <a:ea typeface="Luckiest Guy"/>
                <a:cs typeface="Luckiest Guy"/>
                <a:sym typeface="Luckiest Guy"/>
              </a:rPr>
              <a:t>Paired Task</a:t>
            </a:r>
            <a:r>
              <a:rPr lang="en" sz="2720">
                <a:solidFill>
                  <a:srgbClr val="FFFFFF"/>
                </a:solidFill>
              </a:rPr>
              <a:t>: Studying fraction sets</a:t>
            </a:r>
            <a:endParaRPr sz="272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path path="circle">
            <a:fillToRect b="50%" l="50%" r="50%" t="50%"/>
          </a:path>
          <a:tileRect/>
        </a:gradFill>
      </p:bgPr>
    </p:bg>
    <p:spTree>
      <p:nvGrpSpPr>
        <p:cNvPr id="432" name="Shape 432"/>
        <p:cNvGrpSpPr/>
        <p:nvPr/>
      </p:nvGrpSpPr>
      <p:grpSpPr>
        <a:xfrm>
          <a:off x="0" y="0"/>
          <a:ext cx="0" cy="0"/>
          <a:chOff x="0" y="0"/>
          <a:chExt cx="0" cy="0"/>
        </a:xfrm>
      </p:grpSpPr>
      <p:sp>
        <p:nvSpPr>
          <p:cNvPr id="433" name="Google Shape;433;p99"/>
          <p:cNvSpPr txBox="1"/>
          <p:nvPr>
            <p:ph idx="4294967295" type="title"/>
          </p:nvPr>
        </p:nvSpPr>
        <p:spPr>
          <a:xfrm>
            <a:off x="789825" y="2360250"/>
            <a:ext cx="3737700" cy="1062000"/>
          </a:xfrm>
          <a:prstGeom prst="rect">
            <a:avLst/>
          </a:prstGeom>
          <a:solidFill>
            <a:srgbClr val="2F2D2D"/>
          </a:solidFill>
          <a:ln cap="flat" cmpd="sng" w="9525">
            <a:solidFill>
              <a:srgbClr val="EFEFE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500" u="sng">
                <a:solidFill>
                  <a:srgbClr val="FFFFFF"/>
                </a:solidFill>
                <a:latin typeface="Luckiest Guy"/>
                <a:ea typeface="Luckiest Guy"/>
                <a:cs typeface="Luckiest Guy"/>
                <a:sym typeface="Luckiest Guy"/>
              </a:rPr>
              <a:t>equivalent fraction</a:t>
            </a:r>
            <a:endParaRPr sz="1500" u="sng">
              <a:solidFill>
                <a:srgbClr val="FFFFFF"/>
              </a:solidFill>
              <a:latin typeface="Luckiest Guy"/>
              <a:ea typeface="Luckiest Guy"/>
              <a:cs typeface="Luckiest Guy"/>
              <a:sym typeface="Luckiest Guy"/>
            </a:endParaRPr>
          </a:p>
          <a:p>
            <a:pPr indent="0" lvl="0" marL="0" rtl="0" algn="ctr">
              <a:spcBef>
                <a:spcPts val="0"/>
              </a:spcBef>
              <a:spcAft>
                <a:spcPts val="0"/>
              </a:spcAft>
              <a:buNone/>
            </a:pPr>
            <a:r>
              <a:rPr lang="en" sz="1400">
                <a:solidFill>
                  <a:srgbClr val="FFFFFF"/>
                </a:solidFill>
                <a:latin typeface="Montserrat"/>
                <a:ea typeface="Montserrat"/>
                <a:cs typeface="Montserrat"/>
                <a:sym typeface="Montserrat"/>
              </a:rPr>
              <a:t>a fraction that expresses the same value as another, written in different fractional notation</a:t>
            </a:r>
            <a:endParaRPr sz="1400">
              <a:solidFill>
                <a:srgbClr val="FFFFFF"/>
              </a:solidFill>
              <a:latin typeface="Montserrat"/>
              <a:ea typeface="Montserrat"/>
              <a:cs typeface="Montserrat"/>
              <a:sym typeface="Montserrat"/>
            </a:endParaRPr>
          </a:p>
        </p:txBody>
      </p:sp>
      <p:sp>
        <p:nvSpPr>
          <p:cNvPr id="434" name="Google Shape;434;p99">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5" name="Google Shape;435;p99"/>
          <p:cNvPicPr preferRelativeResize="0"/>
          <p:nvPr/>
        </p:nvPicPr>
        <p:blipFill rotWithShape="1">
          <a:blip r:embed="rId4">
            <a:alphaModFix/>
          </a:blip>
          <a:srcRect b="15643" l="7110" r="29065" t="6255"/>
          <a:stretch/>
        </p:blipFill>
        <p:spPr>
          <a:xfrm>
            <a:off x="4638600" y="1331325"/>
            <a:ext cx="2841300" cy="2090925"/>
          </a:xfrm>
          <a:prstGeom prst="rect">
            <a:avLst/>
          </a:prstGeom>
          <a:noFill/>
          <a:ln>
            <a:noFill/>
          </a:ln>
        </p:spPr>
      </p:pic>
      <p:sp>
        <p:nvSpPr>
          <p:cNvPr id="436" name="Google Shape;436;p99"/>
          <p:cNvSpPr txBox="1"/>
          <p:nvPr>
            <p:ph idx="4294967295" type="title"/>
          </p:nvPr>
        </p:nvSpPr>
        <p:spPr>
          <a:xfrm>
            <a:off x="311700" y="742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FFFFFF"/>
                </a:solidFill>
                <a:latin typeface="Luckiest Guy"/>
                <a:ea typeface="Luckiest Guy"/>
                <a:cs typeface="Luckiest Guy"/>
                <a:sym typeface="Luckiest Guy"/>
              </a:rPr>
              <a:t>Group work</a:t>
            </a:r>
            <a:r>
              <a:rPr lang="en">
                <a:solidFill>
                  <a:srgbClr val="FFFFFF"/>
                </a:solidFill>
              </a:rPr>
              <a:t>: We can compare fractions</a:t>
            </a:r>
            <a:endParaRPr>
              <a:solidFill>
                <a:srgbClr val="FFFFFF"/>
              </a:solidFill>
            </a:endParaRPr>
          </a:p>
        </p:txBody>
      </p:sp>
      <p:sp>
        <p:nvSpPr>
          <p:cNvPr id="437" name="Google Shape;437;p99"/>
          <p:cNvSpPr txBox="1"/>
          <p:nvPr/>
        </p:nvSpPr>
        <p:spPr>
          <a:xfrm>
            <a:off x="6738050" y="4720750"/>
            <a:ext cx="24066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00FF00"/>
                </a:solidFill>
                <a:latin typeface="Varela Round"/>
                <a:ea typeface="Varela Round"/>
                <a:cs typeface="Varela Round"/>
                <a:sym typeface="Varela Round"/>
              </a:rPr>
              <a:t>Take notes </a:t>
            </a:r>
            <a:r>
              <a:rPr b="1" lang="en" sz="1800">
                <a:solidFill>
                  <a:srgbClr val="00FF00"/>
                </a:solidFill>
                <a:latin typeface="Varela Round"/>
                <a:ea typeface="Varela Round"/>
                <a:cs typeface="Varela Round"/>
                <a:sym typeface="Varela Round"/>
              </a:rPr>
              <a:t>+ discuss</a:t>
            </a:r>
            <a:endParaRPr b="1" sz="1800">
              <a:solidFill>
                <a:srgbClr val="00FF00"/>
              </a:solidFill>
              <a:latin typeface="Varela Round"/>
              <a:ea typeface="Varela Round"/>
              <a:cs typeface="Varela Round"/>
              <a:sym typeface="Varela Round"/>
            </a:endParaRPr>
          </a:p>
        </p:txBody>
      </p:sp>
      <p:sp>
        <p:nvSpPr>
          <p:cNvPr id="438" name="Google Shape;438;p99"/>
          <p:cNvSpPr txBox="1"/>
          <p:nvPr>
            <p:ph idx="4294967295" type="title"/>
          </p:nvPr>
        </p:nvSpPr>
        <p:spPr>
          <a:xfrm>
            <a:off x="311700" y="742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FFFFFF"/>
                </a:solidFill>
                <a:latin typeface="Luckiest Guy"/>
                <a:ea typeface="Luckiest Guy"/>
                <a:cs typeface="Luckiest Guy"/>
                <a:sym typeface="Luckiest Guy"/>
              </a:rPr>
              <a:t>Group work</a:t>
            </a:r>
            <a:r>
              <a:rPr lang="en">
                <a:solidFill>
                  <a:srgbClr val="FFFFFF"/>
                </a:solidFill>
              </a:rPr>
              <a:t>: We may find </a:t>
            </a:r>
            <a:r>
              <a:rPr b="1" lang="en">
                <a:solidFill>
                  <a:srgbClr val="FFFFFF"/>
                </a:solidFill>
              </a:rPr>
              <a:t>equivalent</a:t>
            </a:r>
            <a:r>
              <a:rPr lang="en">
                <a:solidFill>
                  <a:srgbClr val="FFFFFF"/>
                </a:solidFill>
              </a:rPr>
              <a:t> fractions</a:t>
            </a:r>
            <a:endParaRPr>
              <a:solidFill>
                <a:srgbClr val="FFFFFF"/>
              </a:solidFill>
            </a:endParaRPr>
          </a:p>
        </p:txBody>
      </p:sp>
      <p:sp>
        <p:nvSpPr>
          <p:cNvPr id="439" name="Google Shape;439;p99"/>
          <p:cNvSpPr txBox="1"/>
          <p:nvPr/>
        </p:nvSpPr>
        <p:spPr>
          <a:xfrm>
            <a:off x="7514075" y="1275000"/>
            <a:ext cx="809100" cy="22164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en" sz="3300">
                <a:solidFill>
                  <a:schemeClr val="dk1"/>
                </a:solidFill>
                <a:highlight>
                  <a:srgbClr val="C090C0"/>
                </a:highlight>
              </a:rPr>
              <a:t>2/3</a:t>
            </a:r>
            <a:endParaRPr sz="3300">
              <a:solidFill>
                <a:schemeClr val="dk1"/>
              </a:solidFill>
              <a:highlight>
                <a:srgbClr val="C090C0"/>
              </a:highlight>
            </a:endParaRPr>
          </a:p>
          <a:p>
            <a:pPr indent="0" lvl="0" marL="0" rtl="0" algn="ctr">
              <a:lnSpc>
                <a:spcPct val="150000"/>
              </a:lnSpc>
              <a:spcBef>
                <a:spcPts val="0"/>
              </a:spcBef>
              <a:spcAft>
                <a:spcPts val="0"/>
              </a:spcAft>
              <a:buNone/>
            </a:pPr>
            <a:r>
              <a:rPr lang="en" sz="3300">
                <a:highlight>
                  <a:srgbClr val="90C196"/>
                </a:highlight>
              </a:rPr>
              <a:t>4/6</a:t>
            </a:r>
            <a:endParaRPr sz="3300">
              <a:highlight>
                <a:srgbClr val="90C196"/>
              </a:highlight>
            </a:endParaRPr>
          </a:p>
          <a:p>
            <a:pPr indent="0" lvl="0" marL="0" rtl="0" algn="ctr">
              <a:lnSpc>
                <a:spcPct val="150000"/>
              </a:lnSpc>
              <a:spcBef>
                <a:spcPts val="0"/>
              </a:spcBef>
              <a:spcAft>
                <a:spcPts val="0"/>
              </a:spcAft>
              <a:buNone/>
            </a:pPr>
            <a:r>
              <a:rPr lang="en" sz="3300">
                <a:solidFill>
                  <a:schemeClr val="dk1"/>
                </a:solidFill>
                <a:highlight>
                  <a:srgbClr val="0000FF"/>
                </a:highlight>
              </a:rPr>
              <a:t>6/9</a:t>
            </a:r>
            <a:endParaRPr/>
          </a:p>
        </p:txBody>
      </p:sp>
      <p:sp>
        <p:nvSpPr>
          <p:cNvPr id="440" name="Google Shape;440;p99"/>
          <p:cNvSpPr txBox="1"/>
          <p:nvPr/>
        </p:nvSpPr>
        <p:spPr>
          <a:xfrm>
            <a:off x="789825" y="1201950"/>
            <a:ext cx="37377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chemeClr val="dk1"/>
                </a:solidFill>
                <a:latin typeface="Montserrat"/>
                <a:ea typeface="Montserrat"/>
                <a:cs typeface="Montserrat"/>
                <a:sym typeface="Montserrat"/>
              </a:rPr>
              <a:t>What did you notice about these fractions</a:t>
            </a:r>
            <a:r>
              <a:rPr lang="en" sz="1700">
                <a:solidFill>
                  <a:schemeClr val="dk1"/>
                </a:solidFill>
                <a:latin typeface="Montserrat"/>
                <a:ea typeface="Montserrat"/>
                <a:cs typeface="Montserrat"/>
                <a:sym typeface="Montserrat"/>
              </a:rPr>
              <a:t>?</a:t>
            </a:r>
            <a:endParaRPr sz="1100">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 presetSubtype="8">
                                  <p:stCondLst>
                                    <p:cond delay="0"/>
                                  </p:stCondLst>
                                  <p:childTnLst>
                                    <p:anim calcmode="lin" valueType="num">
                                      <p:cBhvr additive="base">
                                        <p:cTn dur="1000"/>
                                        <p:tgtEl>
                                          <p:spTgt spid="436"/>
                                        </p:tgtEl>
                                        <p:attrNameLst>
                                          <p:attrName>ppt_x</p:attrName>
                                        </p:attrNameLst>
                                      </p:cBhvr>
                                      <p:tavLst>
                                        <p:tav fmla="" tm="0">
                                          <p:val>
                                            <p:strVal val="#ppt_x"/>
                                          </p:val>
                                        </p:tav>
                                        <p:tav fmla="" tm="100000">
                                          <p:val>
                                            <p:strVal val="#ppt_x-1"/>
                                          </p:val>
                                        </p:tav>
                                      </p:tavLst>
                                    </p:anim>
                                    <p:set>
                                      <p:cBhvr>
                                        <p:cTn dur="1" fill="hold">
                                          <p:stCondLst>
                                            <p:cond delay="1000"/>
                                          </p:stCondLst>
                                        </p:cTn>
                                        <p:tgtEl>
                                          <p:spTgt spid="436"/>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438"/>
                                        </p:tgtEl>
                                        <p:attrNameLst>
                                          <p:attrName>style.visibility</p:attrName>
                                        </p:attrNameLst>
                                      </p:cBhvr>
                                      <p:to>
                                        <p:strVal val="visible"/>
                                      </p:to>
                                    </p:set>
                                    <p:anim calcmode="lin" valueType="num">
                                      <p:cBhvr additive="base">
                                        <p:cTn dur="1000"/>
                                        <p:tgtEl>
                                          <p:spTgt spid="438"/>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1000"/>
                                        <p:tgtEl>
                                          <p:spTgt spid="4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48208"/>
            </a:gs>
            <a:gs pos="100000">
              <a:srgbClr val="703E08"/>
            </a:gs>
          </a:gsLst>
          <a:path path="circle">
            <a:fillToRect b="50%" l="50%" r="50%" t="50%"/>
          </a:path>
          <a:tileRect/>
        </a:gradFill>
      </p:bgPr>
    </p:bg>
    <p:spTree>
      <p:nvGrpSpPr>
        <p:cNvPr id="444" name="Shape 444"/>
        <p:cNvGrpSpPr/>
        <p:nvPr/>
      </p:nvGrpSpPr>
      <p:grpSpPr>
        <a:xfrm>
          <a:off x="0" y="0"/>
          <a:ext cx="0" cy="0"/>
          <a:chOff x="0" y="0"/>
          <a:chExt cx="0" cy="0"/>
        </a:xfrm>
      </p:grpSpPr>
      <p:sp>
        <p:nvSpPr>
          <p:cNvPr id="445" name="Google Shape;445;p100"/>
          <p:cNvSpPr txBox="1"/>
          <p:nvPr/>
        </p:nvSpPr>
        <p:spPr>
          <a:xfrm>
            <a:off x="5095350" y="4720750"/>
            <a:ext cx="40488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F9900"/>
                </a:solidFill>
                <a:latin typeface="Varela Round"/>
                <a:ea typeface="Varela Round"/>
                <a:cs typeface="Varela Round"/>
                <a:sym typeface="Varela Round"/>
              </a:rPr>
              <a:t>Focus on objectives, ask questions</a:t>
            </a:r>
            <a:endParaRPr b="1" sz="1800">
              <a:solidFill>
                <a:srgbClr val="FF9900"/>
              </a:solidFill>
              <a:latin typeface="Varela Round"/>
              <a:ea typeface="Varela Round"/>
              <a:cs typeface="Varela Round"/>
              <a:sym typeface="Varela Round"/>
            </a:endParaRPr>
          </a:p>
        </p:txBody>
      </p:sp>
      <p:sp>
        <p:nvSpPr>
          <p:cNvPr id="446" name="Google Shape;446;p100"/>
          <p:cNvSpPr txBox="1"/>
          <p:nvPr>
            <p:ph idx="4294967295" type="title"/>
          </p:nvPr>
        </p:nvSpPr>
        <p:spPr>
          <a:xfrm>
            <a:off x="311700" y="455250"/>
            <a:ext cx="8520600" cy="62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520" u="sng">
                <a:solidFill>
                  <a:srgbClr val="FF0000"/>
                </a:solidFill>
                <a:highlight>
                  <a:srgbClr val="434343"/>
                </a:highlight>
                <a:latin typeface="Luckiest Guy"/>
                <a:ea typeface="Luckiest Guy"/>
                <a:cs typeface="Luckiest Guy"/>
                <a:sym typeface="Luckiest Guy"/>
              </a:rPr>
              <a:t>O</a:t>
            </a:r>
            <a:r>
              <a:rPr lang="en" sz="2520" u="sng">
                <a:solidFill>
                  <a:srgbClr val="FF8400"/>
                </a:solidFill>
                <a:highlight>
                  <a:srgbClr val="434343"/>
                </a:highlight>
                <a:latin typeface="Luckiest Guy"/>
                <a:ea typeface="Luckiest Guy"/>
                <a:cs typeface="Luckiest Guy"/>
                <a:sym typeface="Luckiest Guy"/>
              </a:rPr>
              <a:t>B</a:t>
            </a:r>
            <a:r>
              <a:rPr lang="en" sz="2520" u="sng">
                <a:solidFill>
                  <a:srgbClr val="F5FF00"/>
                </a:solidFill>
                <a:highlight>
                  <a:srgbClr val="434343"/>
                </a:highlight>
                <a:latin typeface="Luckiest Guy"/>
                <a:ea typeface="Luckiest Guy"/>
                <a:cs typeface="Luckiest Guy"/>
                <a:sym typeface="Luckiest Guy"/>
              </a:rPr>
              <a:t>J</a:t>
            </a:r>
            <a:r>
              <a:rPr lang="en" sz="2520" u="sng">
                <a:solidFill>
                  <a:srgbClr val="71FF00"/>
                </a:solidFill>
                <a:highlight>
                  <a:srgbClr val="434343"/>
                </a:highlight>
                <a:latin typeface="Luckiest Guy"/>
                <a:ea typeface="Luckiest Guy"/>
                <a:cs typeface="Luckiest Guy"/>
                <a:sym typeface="Luckiest Guy"/>
              </a:rPr>
              <a:t>E</a:t>
            </a:r>
            <a:r>
              <a:rPr lang="en" sz="2520" u="sng">
                <a:solidFill>
                  <a:srgbClr val="00FF12"/>
                </a:solidFill>
                <a:highlight>
                  <a:srgbClr val="434343"/>
                </a:highlight>
                <a:latin typeface="Luckiest Guy"/>
                <a:ea typeface="Luckiest Guy"/>
                <a:cs typeface="Luckiest Guy"/>
                <a:sym typeface="Luckiest Guy"/>
              </a:rPr>
              <a:t>C</a:t>
            </a:r>
            <a:r>
              <a:rPr lang="en" sz="2520" u="sng">
                <a:solidFill>
                  <a:srgbClr val="00FF96"/>
                </a:solidFill>
                <a:highlight>
                  <a:srgbClr val="434343"/>
                </a:highlight>
                <a:latin typeface="Luckiest Guy"/>
                <a:ea typeface="Luckiest Guy"/>
                <a:cs typeface="Luckiest Guy"/>
                <a:sym typeface="Luckiest Guy"/>
              </a:rPr>
              <a:t>T</a:t>
            </a:r>
            <a:r>
              <a:rPr lang="en" sz="2520" u="sng">
                <a:solidFill>
                  <a:srgbClr val="00E3FF"/>
                </a:solidFill>
                <a:highlight>
                  <a:srgbClr val="434343"/>
                </a:highlight>
                <a:latin typeface="Luckiest Guy"/>
                <a:ea typeface="Luckiest Guy"/>
                <a:cs typeface="Luckiest Guy"/>
                <a:sym typeface="Luckiest Guy"/>
              </a:rPr>
              <a:t>I</a:t>
            </a:r>
            <a:r>
              <a:rPr lang="en" sz="2520" u="sng">
                <a:solidFill>
                  <a:srgbClr val="005FFF"/>
                </a:solidFill>
                <a:highlight>
                  <a:srgbClr val="434343"/>
                </a:highlight>
                <a:latin typeface="Luckiest Guy"/>
                <a:ea typeface="Luckiest Guy"/>
                <a:cs typeface="Luckiest Guy"/>
                <a:sym typeface="Luckiest Guy"/>
              </a:rPr>
              <a:t>V</a:t>
            </a:r>
            <a:r>
              <a:rPr lang="en" sz="2520" u="sng">
                <a:solidFill>
                  <a:srgbClr val="2500FF"/>
                </a:solidFill>
                <a:highlight>
                  <a:srgbClr val="434343"/>
                </a:highlight>
                <a:latin typeface="Luckiest Guy"/>
                <a:ea typeface="Luckiest Guy"/>
                <a:cs typeface="Luckiest Guy"/>
                <a:sym typeface="Luckiest Guy"/>
              </a:rPr>
              <a:t>E</a:t>
            </a:r>
            <a:r>
              <a:rPr lang="en" sz="2520" u="sng">
                <a:solidFill>
                  <a:srgbClr val="A900FF"/>
                </a:solidFill>
                <a:highlight>
                  <a:srgbClr val="434343"/>
                </a:highlight>
                <a:latin typeface="Luckiest Guy"/>
                <a:ea typeface="Luckiest Guy"/>
                <a:cs typeface="Luckiest Guy"/>
                <a:sym typeface="Luckiest Guy"/>
              </a:rPr>
              <a:t>S</a:t>
            </a:r>
            <a:r>
              <a:rPr lang="en" sz="2520" u="sng">
                <a:solidFill>
                  <a:srgbClr val="FF00D0"/>
                </a:solidFill>
                <a:highlight>
                  <a:srgbClr val="434343"/>
                </a:highlight>
                <a:latin typeface="Luckiest Guy"/>
                <a:ea typeface="Luckiest Guy"/>
                <a:cs typeface="Luckiest Guy"/>
                <a:sym typeface="Luckiest Guy"/>
              </a:rPr>
              <a:t>:</a:t>
            </a:r>
            <a:endParaRPr sz="2100" u="sng">
              <a:solidFill>
                <a:srgbClr val="FF004C"/>
              </a:solidFill>
              <a:highlight>
                <a:srgbClr val="FFFFFF"/>
              </a:highlight>
            </a:endParaRPr>
          </a:p>
        </p:txBody>
      </p:sp>
      <p:sp>
        <p:nvSpPr>
          <p:cNvPr id="447" name="Google Shape;447;p100"/>
          <p:cNvSpPr txBox="1"/>
          <p:nvPr>
            <p:ph idx="4294967295" type="title"/>
          </p:nvPr>
        </p:nvSpPr>
        <p:spPr>
          <a:xfrm>
            <a:off x="0" y="988650"/>
            <a:ext cx="9144000" cy="12531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1000"/>
              </a:spcAft>
              <a:buNone/>
            </a:pPr>
            <a:r>
              <a:rPr b="1" lang="en" sz="1900">
                <a:solidFill>
                  <a:srgbClr val="FB00FF"/>
                </a:solidFill>
                <a:latin typeface="Luckiest Guy"/>
                <a:ea typeface="Luckiest Guy"/>
                <a:cs typeface="Luckiest Guy"/>
                <a:sym typeface="Luckiest Guy"/>
              </a:rPr>
              <a:t>#</a:t>
            </a:r>
            <a:r>
              <a:rPr b="1" lang="en" sz="1900">
                <a:solidFill>
                  <a:srgbClr val="FF00DD"/>
                </a:solidFill>
                <a:latin typeface="Luckiest Guy"/>
                <a:ea typeface="Luckiest Guy"/>
                <a:cs typeface="Luckiest Guy"/>
                <a:sym typeface="Luckiest Guy"/>
              </a:rPr>
              <a:t>1</a:t>
            </a:r>
            <a:r>
              <a:rPr b="1" lang="en" sz="1900">
                <a:solidFill>
                  <a:srgbClr val="FF0089"/>
                </a:solidFill>
                <a:latin typeface="Luckiest Guy"/>
                <a:ea typeface="Luckiest Guy"/>
                <a:cs typeface="Luckiest Guy"/>
                <a:sym typeface="Luckiest Guy"/>
              </a:rPr>
              <a:t>: </a:t>
            </a:r>
            <a:r>
              <a:rPr lang="en" sz="1900">
                <a:highlight>
                  <a:srgbClr val="4A86E8"/>
                </a:highlight>
                <a:latin typeface="Montserrat"/>
                <a:ea typeface="Montserrat"/>
                <a:cs typeface="Montserrat"/>
                <a:sym typeface="Montserrat"/>
              </a:rPr>
              <a:t>Students will be able to </a:t>
            </a:r>
            <a:r>
              <a:rPr b="1" lang="en" sz="1900">
                <a:highlight>
                  <a:srgbClr val="4A86E8"/>
                </a:highlight>
                <a:latin typeface="Montserrat"/>
                <a:ea typeface="Montserrat"/>
                <a:cs typeface="Montserrat"/>
                <a:sym typeface="Montserrat"/>
              </a:rPr>
              <a:t>compare</a:t>
            </a:r>
            <a:r>
              <a:rPr lang="en" sz="1900">
                <a:highlight>
                  <a:srgbClr val="4A86E8"/>
                </a:highlight>
                <a:latin typeface="Montserrat"/>
                <a:ea typeface="Montserrat"/>
                <a:cs typeface="Montserrat"/>
                <a:sym typeface="Montserrat"/>
              </a:rPr>
              <a:t> fractions, using reasoning</a:t>
            </a:r>
            <a:r>
              <a:rPr lang="en" sz="1900">
                <a:latin typeface="Montserrat"/>
                <a:ea typeface="Montserrat"/>
                <a:cs typeface="Montserrat"/>
                <a:sym typeface="Montserrat"/>
              </a:rPr>
              <a:t> and equivalent fractions.</a:t>
            </a:r>
            <a:endParaRPr sz="1900">
              <a:solidFill>
                <a:srgbClr val="FF9900"/>
              </a:solidFill>
              <a:highlight>
                <a:srgbClr val="4A86E8"/>
              </a:highlight>
            </a:endParaRPr>
          </a:p>
        </p:txBody>
      </p:sp>
      <p:sp>
        <p:nvSpPr>
          <p:cNvPr id="448" name="Google Shape;448;p100"/>
          <p:cNvSpPr txBox="1"/>
          <p:nvPr>
            <p:ph idx="4294967295" type="title"/>
          </p:nvPr>
        </p:nvSpPr>
        <p:spPr>
          <a:xfrm>
            <a:off x="311700" y="2512650"/>
            <a:ext cx="8520600" cy="159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420" u="sng">
                <a:solidFill>
                  <a:srgbClr val="FF0000"/>
                </a:solidFill>
                <a:highlight>
                  <a:srgbClr val="434343"/>
                </a:highlight>
                <a:latin typeface="Luckiest Guy"/>
                <a:ea typeface="Luckiest Guy"/>
                <a:cs typeface="Luckiest Guy"/>
                <a:sym typeface="Luckiest Guy"/>
              </a:rPr>
              <a:t>“</a:t>
            </a:r>
            <a:r>
              <a:rPr lang="en" sz="2420" u="sng">
                <a:solidFill>
                  <a:srgbClr val="FF4800"/>
                </a:solidFill>
                <a:highlight>
                  <a:srgbClr val="434343"/>
                </a:highlight>
                <a:latin typeface="Luckiest Guy"/>
                <a:ea typeface="Luckiest Guy"/>
                <a:cs typeface="Luckiest Guy"/>
                <a:sym typeface="Luckiest Guy"/>
              </a:rPr>
              <a:t>I</a:t>
            </a:r>
            <a:r>
              <a:rPr lang="en" sz="2420" u="sng">
                <a:solidFill>
                  <a:srgbClr val="FF9100"/>
                </a:solidFill>
                <a:highlight>
                  <a:srgbClr val="434343"/>
                </a:highlight>
                <a:latin typeface="Luckiest Guy"/>
                <a:ea typeface="Luckiest Guy"/>
                <a:cs typeface="Luckiest Guy"/>
                <a:sym typeface="Luckiest Guy"/>
              </a:rPr>
              <a:t>-</a:t>
            </a:r>
            <a:r>
              <a:rPr lang="en" sz="2420" u="sng">
                <a:solidFill>
                  <a:srgbClr val="FFDA00"/>
                </a:solidFill>
                <a:highlight>
                  <a:srgbClr val="434343"/>
                </a:highlight>
                <a:latin typeface="Luckiest Guy"/>
                <a:ea typeface="Luckiest Guy"/>
                <a:cs typeface="Luckiest Guy"/>
                <a:sym typeface="Luckiest Guy"/>
              </a:rPr>
              <a:t>C</a:t>
            </a:r>
            <a:r>
              <a:rPr lang="en" sz="2420" u="sng">
                <a:solidFill>
                  <a:srgbClr val="DBFF00"/>
                </a:solidFill>
                <a:highlight>
                  <a:srgbClr val="434343"/>
                </a:highlight>
                <a:latin typeface="Luckiest Guy"/>
                <a:ea typeface="Luckiest Guy"/>
                <a:cs typeface="Luckiest Guy"/>
                <a:sym typeface="Luckiest Guy"/>
              </a:rPr>
              <a:t>a</a:t>
            </a:r>
            <a:r>
              <a:rPr lang="en" sz="2420" u="sng">
                <a:solidFill>
                  <a:srgbClr val="92FF00"/>
                </a:solidFill>
                <a:highlight>
                  <a:srgbClr val="434343"/>
                </a:highlight>
                <a:latin typeface="Luckiest Guy"/>
                <a:ea typeface="Luckiest Guy"/>
                <a:cs typeface="Luckiest Guy"/>
                <a:sym typeface="Luckiest Guy"/>
              </a:rPr>
              <a:t>n</a:t>
            </a:r>
            <a:r>
              <a:rPr lang="en" sz="2420" u="sng">
                <a:solidFill>
                  <a:srgbClr val="49FF00"/>
                </a:solidFill>
                <a:highlight>
                  <a:srgbClr val="434343"/>
                </a:highlight>
                <a:latin typeface="Luckiest Guy"/>
                <a:ea typeface="Luckiest Guy"/>
                <a:cs typeface="Luckiest Guy"/>
                <a:sym typeface="Luckiest Guy"/>
              </a:rPr>
              <a:t>…</a:t>
            </a:r>
            <a:r>
              <a:rPr lang="en" sz="2420" u="sng">
                <a:solidFill>
                  <a:srgbClr val="01FF00"/>
                </a:solidFill>
                <a:highlight>
                  <a:srgbClr val="434343"/>
                </a:highlight>
                <a:latin typeface="Luckiest Guy"/>
                <a:ea typeface="Luckiest Guy"/>
                <a:cs typeface="Luckiest Guy"/>
                <a:sym typeface="Luckiest Guy"/>
              </a:rPr>
              <a:t>”</a:t>
            </a:r>
            <a:r>
              <a:rPr lang="en" sz="2420" u="sng">
                <a:solidFill>
                  <a:srgbClr val="00FF47"/>
                </a:solidFill>
                <a:highlight>
                  <a:srgbClr val="434343"/>
                </a:highlight>
                <a:latin typeface="Luckiest Guy"/>
                <a:ea typeface="Luckiest Guy"/>
                <a:cs typeface="Luckiest Guy"/>
                <a:sym typeface="Luckiest Guy"/>
              </a:rPr>
              <a:t> </a:t>
            </a:r>
            <a:r>
              <a:rPr lang="en" sz="2420" u="sng">
                <a:solidFill>
                  <a:srgbClr val="00FF90"/>
                </a:solidFill>
                <a:highlight>
                  <a:srgbClr val="434343"/>
                </a:highlight>
                <a:latin typeface="Luckiest Guy"/>
                <a:ea typeface="Luckiest Guy"/>
                <a:cs typeface="Luckiest Guy"/>
                <a:sym typeface="Luckiest Guy"/>
              </a:rPr>
              <a:t>S</a:t>
            </a:r>
            <a:r>
              <a:rPr lang="en" sz="2420" u="sng">
                <a:solidFill>
                  <a:srgbClr val="00FFD8"/>
                </a:solidFill>
                <a:highlight>
                  <a:srgbClr val="434343"/>
                </a:highlight>
                <a:latin typeface="Luckiest Guy"/>
                <a:ea typeface="Luckiest Guy"/>
                <a:cs typeface="Luckiest Guy"/>
                <a:sym typeface="Luckiest Guy"/>
              </a:rPr>
              <a:t>t</a:t>
            </a:r>
            <a:r>
              <a:rPr lang="en" sz="2420" u="sng">
                <a:solidFill>
                  <a:srgbClr val="00DCFF"/>
                </a:solidFill>
                <a:highlight>
                  <a:srgbClr val="434343"/>
                </a:highlight>
                <a:latin typeface="Luckiest Guy"/>
                <a:ea typeface="Luckiest Guy"/>
                <a:cs typeface="Luckiest Guy"/>
                <a:sym typeface="Luckiest Guy"/>
              </a:rPr>
              <a:t>a</a:t>
            </a:r>
            <a:r>
              <a:rPr lang="en" sz="2420" u="sng">
                <a:solidFill>
                  <a:srgbClr val="0093FF"/>
                </a:solidFill>
                <a:highlight>
                  <a:srgbClr val="434343"/>
                </a:highlight>
                <a:latin typeface="Luckiest Guy"/>
                <a:ea typeface="Luckiest Guy"/>
                <a:cs typeface="Luckiest Guy"/>
                <a:sym typeface="Luckiest Guy"/>
              </a:rPr>
              <a:t>t</a:t>
            </a:r>
            <a:r>
              <a:rPr lang="en" sz="2420" u="sng">
                <a:solidFill>
                  <a:srgbClr val="004BFF"/>
                </a:solidFill>
                <a:highlight>
                  <a:srgbClr val="434343"/>
                </a:highlight>
                <a:latin typeface="Luckiest Guy"/>
                <a:ea typeface="Luckiest Guy"/>
                <a:cs typeface="Luckiest Guy"/>
                <a:sym typeface="Luckiest Guy"/>
              </a:rPr>
              <a:t>e</a:t>
            </a:r>
            <a:r>
              <a:rPr lang="en" sz="2420" u="sng">
                <a:solidFill>
                  <a:srgbClr val="0002FF"/>
                </a:solidFill>
                <a:highlight>
                  <a:srgbClr val="434343"/>
                </a:highlight>
                <a:latin typeface="Luckiest Guy"/>
                <a:ea typeface="Luckiest Guy"/>
                <a:cs typeface="Luckiest Guy"/>
                <a:sym typeface="Luckiest Guy"/>
              </a:rPr>
              <a:t>m</a:t>
            </a:r>
            <a:r>
              <a:rPr lang="en" sz="2420" u="sng">
                <a:solidFill>
                  <a:srgbClr val="4600FF"/>
                </a:solidFill>
                <a:highlight>
                  <a:srgbClr val="434343"/>
                </a:highlight>
                <a:latin typeface="Luckiest Guy"/>
                <a:ea typeface="Luckiest Guy"/>
                <a:cs typeface="Luckiest Guy"/>
                <a:sym typeface="Luckiest Guy"/>
              </a:rPr>
              <a:t>e</a:t>
            </a:r>
            <a:r>
              <a:rPr lang="en" sz="2420" u="sng">
                <a:solidFill>
                  <a:srgbClr val="8E00FF"/>
                </a:solidFill>
                <a:highlight>
                  <a:srgbClr val="434343"/>
                </a:highlight>
                <a:latin typeface="Luckiest Guy"/>
                <a:ea typeface="Luckiest Guy"/>
                <a:cs typeface="Luckiest Guy"/>
                <a:sym typeface="Luckiest Guy"/>
              </a:rPr>
              <a:t>n</a:t>
            </a:r>
            <a:r>
              <a:rPr lang="en" sz="2420" u="sng">
                <a:solidFill>
                  <a:srgbClr val="D700FF"/>
                </a:solidFill>
                <a:highlight>
                  <a:srgbClr val="434343"/>
                </a:highlight>
                <a:latin typeface="Luckiest Guy"/>
                <a:ea typeface="Luckiest Guy"/>
                <a:cs typeface="Luckiest Guy"/>
                <a:sym typeface="Luckiest Guy"/>
              </a:rPr>
              <a:t>t</a:t>
            </a:r>
            <a:r>
              <a:rPr lang="en" sz="2420" u="sng">
                <a:solidFill>
                  <a:srgbClr val="FF00DD"/>
                </a:solidFill>
                <a:highlight>
                  <a:srgbClr val="434343"/>
                </a:highlight>
                <a:latin typeface="Luckiest Guy"/>
                <a:ea typeface="Luckiest Guy"/>
                <a:cs typeface="Luckiest Guy"/>
                <a:sym typeface="Luckiest Guy"/>
              </a:rPr>
              <a:t>S:</a:t>
            </a:r>
            <a:endParaRPr sz="2420" u="sng">
              <a:solidFill>
                <a:srgbClr val="FF0095"/>
              </a:solidFill>
              <a:highlight>
                <a:srgbClr val="434343"/>
              </a:highlight>
              <a:latin typeface="Luckiest Guy"/>
              <a:ea typeface="Luckiest Guy"/>
              <a:cs typeface="Luckiest Guy"/>
              <a:sym typeface="Luckiest Guy"/>
            </a:endParaRPr>
          </a:p>
          <a:p>
            <a:pPr indent="0" lvl="0" marL="0" rtl="0" algn="ctr">
              <a:lnSpc>
                <a:spcPct val="100000"/>
              </a:lnSpc>
              <a:spcBef>
                <a:spcPts val="1000"/>
              </a:spcBef>
              <a:spcAft>
                <a:spcPts val="0"/>
              </a:spcAft>
              <a:buSzPts val="990"/>
              <a:buNone/>
            </a:pPr>
            <a:r>
              <a:rPr lang="en" sz="1800">
                <a:solidFill>
                  <a:srgbClr val="000000"/>
                </a:solidFill>
                <a:highlight>
                  <a:srgbClr val="F5FF00"/>
                </a:highlight>
                <a:latin typeface="Montserrat"/>
                <a:ea typeface="Montserrat"/>
                <a:cs typeface="Montserrat"/>
                <a:sym typeface="Montserrat"/>
              </a:rPr>
              <a:t>I can </a:t>
            </a:r>
            <a:r>
              <a:rPr b="1" lang="en" sz="1800" u="sng">
                <a:solidFill>
                  <a:srgbClr val="000000"/>
                </a:solidFill>
                <a:highlight>
                  <a:srgbClr val="F5FF00"/>
                </a:highlight>
                <a:latin typeface="Montserrat"/>
                <a:ea typeface="Montserrat"/>
                <a:cs typeface="Montserrat"/>
                <a:sym typeface="Montserrat"/>
              </a:rPr>
              <a:t>compare</a:t>
            </a:r>
            <a:r>
              <a:rPr lang="en" sz="1800">
                <a:solidFill>
                  <a:srgbClr val="000000"/>
                </a:solidFill>
                <a:highlight>
                  <a:srgbClr val="F5FF00"/>
                </a:highlight>
                <a:latin typeface="Montserrat"/>
                <a:ea typeface="Montserrat"/>
                <a:cs typeface="Montserrat"/>
                <a:sym typeface="Montserrat"/>
              </a:rPr>
              <a:t> fractions.</a:t>
            </a:r>
            <a:endParaRPr sz="1800">
              <a:solidFill>
                <a:srgbClr val="000000"/>
              </a:solidFill>
              <a:highlight>
                <a:srgbClr val="F5FF00"/>
              </a:highlight>
              <a:latin typeface="Montserrat"/>
              <a:ea typeface="Montserrat"/>
              <a:cs typeface="Montserrat"/>
              <a:sym typeface="Montserrat"/>
            </a:endParaRPr>
          </a:p>
          <a:p>
            <a:pPr indent="0" lvl="0" marL="0" rtl="0" algn="ctr">
              <a:lnSpc>
                <a:spcPct val="150000"/>
              </a:lnSpc>
              <a:spcBef>
                <a:spcPts val="1800"/>
              </a:spcBef>
              <a:spcAft>
                <a:spcPts val="1800"/>
              </a:spcAft>
              <a:buSzPts val="990"/>
              <a:buNone/>
            </a:pPr>
            <a:r>
              <a:rPr lang="en" sz="1800">
                <a:solidFill>
                  <a:srgbClr val="000000"/>
                </a:solidFill>
                <a:highlight>
                  <a:srgbClr val="F5FF00"/>
                </a:highlight>
                <a:latin typeface="Montserrat"/>
                <a:ea typeface="Montserrat"/>
                <a:cs typeface="Montserrat"/>
                <a:sym typeface="Montserrat"/>
              </a:rPr>
              <a:t>I can </a:t>
            </a:r>
            <a:r>
              <a:rPr b="1" lang="en" sz="1800" u="sng">
                <a:solidFill>
                  <a:srgbClr val="000000"/>
                </a:solidFill>
                <a:highlight>
                  <a:srgbClr val="F5FF00"/>
                </a:highlight>
                <a:latin typeface="Montserrat"/>
                <a:ea typeface="Montserrat"/>
                <a:cs typeface="Montserrat"/>
                <a:sym typeface="Montserrat"/>
              </a:rPr>
              <a:t>substitute</a:t>
            </a:r>
            <a:r>
              <a:rPr b="1" lang="en" sz="1800">
                <a:solidFill>
                  <a:srgbClr val="000000"/>
                </a:solidFill>
                <a:highlight>
                  <a:srgbClr val="F5FF00"/>
                </a:highlight>
                <a:latin typeface="Montserrat"/>
                <a:ea typeface="Montserrat"/>
                <a:cs typeface="Montserrat"/>
                <a:sym typeface="Montserrat"/>
              </a:rPr>
              <a:t> </a:t>
            </a:r>
            <a:r>
              <a:rPr lang="en" sz="1800">
                <a:solidFill>
                  <a:srgbClr val="000000"/>
                </a:solidFill>
                <a:highlight>
                  <a:srgbClr val="F5FF00"/>
                </a:highlight>
                <a:latin typeface="Montserrat"/>
                <a:ea typeface="Montserrat"/>
                <a:cs typeface="Montserrat"/>
                <a:sym typeface="Montserrat"/>
              </a:rPr>
              <a:t>equivalent fractions.</a:t>
            </a:r>
            <a:endParaRPr sz="1800">
              <a:solidFill>
                <a:srgbClr val="000000"/>
              </a:solidFill>
              <a:highlight>
                <a:srgbClr val="F5FF00"/>
              </a:highlight>
              <a:latin typeface="Montserrat"/>
              <a:ea typeface="Montserrat"/>
              <a:cs typeface="Montserrat"/>
              <a:sym typeface="Montserrat"/>
            </a:endParaRPr>
          </a:p>
        </p:txBody>
      </p:sp>
      <p:sp>
        <p:nvSpPr>
          <p:cNvPr id="449" name="Google Shape;449;p100"/>
          <p:cNvSpPr txBox="1"/>
          <p:nvPr>
            <p:ph idx="4294967295" type="title"/>
          </p:nvPr>
        </p:nvSpPr>
        <p:spPr>
          <a:xfrm>
            <a:off x="0" y="988650"/>
            <a:ext cx="9144000" cy="11676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1000"/>
              </a:spcAft>
              <a:buNone/>
            </a:pPr>
            <a:r>
              <a:rPr b="1" lang="en" sz="1900">
                <a:solidFill>
                  <a:srgbClr val="FB00FF"/>
                </a:solidFill>
                <a:latin typeface="Luckiest Guy"/>
                <a:ea typeface="Luckiest Guy"/>
                <a:cs typeface="Luckiest Guy"/>
                <a:sym typeface="Luckiest Guy"/>
              </a:rPr>
              <a:t>#</a:t>
            </a:r>
            <a:r>
              <a:rPr b="1" lang="en" sz="1900">
                <a:solidFill>
                  <a:srgbClr val="FF00DD"/>
                </a:solidFill>
                <a:latin typeface="Luckiest Guy"/>
                <a:ea typeface="Luckiest Guy"/>
                <a:cs typeface="Luckiest Guy"/>
                <a:sym typeface="Luckiest Guy"/>
              </a:rPr>
              <a:t>1</a:t>
            </a:r>
            <a:r>
              <a:rPr b="1" lang="en" sz="1900">
                <a:solidFill>
                  <a:srgbClr val="FF0089"/>
                </a:solidFill>
                <a:latin typeface="Luckiest Guy"/>
                <a:ea typeface="Luckiest Guy"/>
                <a:cs typeface="Luckiest Guy"/>
                <a:sym typeface="Luckiest Guy"/>
              </a:rPr>
              <a:t>:</a:t>
            </a:r>
            <a:r>
              <a:rPr b="1" lang="en" sz="1900">
                <a:solidFill>
                  <a:srgbClr val="000000"/>
                </a:solidFill>
                <a:highlight>
                  <a:srgbClr val="F5FF00"/>
                </a:highlight>
                <a:latin typeface="Luckiest Guy"/>
                <a:ea typeface="Luckiest Guy"/>
                <a:cs typeface="Luckiest Guy"/>
                <a:sym typeface="Luckiest Guy"/>
              </a:rPr>
              <a:t> </a:t>
            </a:r>
            <a:r>
              <a:rPr lang="en" sz="1900">
                <a:solidFill>
                  <a:srgbClr val="000000"/>
                </a:solidFill>
                <a:highlight>
                  <a:srgbClr val="F5FF00"/>
                </a:highlight>
                <a:latin typeface="Montserrat"/>
                <a:ea typeface="Montserrat"/>
                <a:cs typeface="Montserrat"/>
                <a:sym typeface="Montserrat"/>
              </a:rPr>
              <a:t>Students will be able to </a:t>
            </a:r>
            <a:r>
              <a:rPr b="1" lang="en" sz="1900">
                <a:solidFill>
                  <a:srgbClr val="000000"/>
                </a:solidFill>
                <a:highlight>
                  <a:srgbClr val="F5FF00"/>
                </a:highlight>
                <a:latin typeface="Montserrat"/>
                <a:ea typeface="Montserrat"/>
                <a:cs typeface="Montserrat"/>
                <a:sym typeface="Montserrat"/>
              </a:rPr>
              <a:t>compare</a:t>
            </a:r>
            <a:r>
              <a:rPr lang="en" sz="1900">
                <a:solidFill>
                  <a:srgbClr val="000000"/>
                </a:solidFill>
                <a:highlight>
                  <a:srgbClr val="F5FF00"/>
                </a:highlight>
                <a:latin typeface="Montserrat"/>
                <a:ea typeface="Montserrat"/>
                <a:cs typeface="Montserrat"/>
                <a:sym typeface="Montserrat"/>
              </a:rPr>
              <a:t> fractions, using reasoning and equivalent fractions.</a:t>
            </a:r>
            <a:endParaRPr sz="1900">
              <a:solidFill>
                <a:srgbClr val="000000"/>
              </a:solidFill>
              <a:highlight>
                <a:srgbClr val="F5FF00"/>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1000"/>
                                        <p:tgtEl>
                                          <p:spTgt spid="4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453" name="Shape 453"/>
        <p:cNvGrpSpPr/>
        <p:nvPr/>
      </p:nvGrpSpPr>
      <p:grpSpPr>
        <a:xfrm>
          <a:off x="0" y="0"/>
          <a:ext cx="0" cy="0"/>
          <a:chOff x="0" y="0"/>
          <a:chExt cx="0" cy="0"/>
        </a:xfrm>
      </p:grpSpPr>
      <p:sp>
        <p:nvSpPr>
          <p:cNvPr id="454" name="Google Shape;454;p101">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5" name="Google Shape;455;p101"/>
          <p:cNvPicPr preferRelativeResize="0"/>
          <p:nvPr/>
        </p:nvPicPr>
        <p:blipFill rotWithShape="1">
          <a:blip r:embed="rId4">
            <a:alphaModFix/>
          </a:blip>
          <a:srcRect b="15643" l="7110" r="29065" t="6255"/>
          <a:stretch/>
        </p:blipFill>
        <p:spPr>
          <a:xfrm>
            <a:off x="4638600" y="1026525"/>
            <a:ext cx="2841300" cy="2090925"/>
          </a:xfrm>
          <a:prstGeom prst="rect">
            <a:avLst/>
          </a:prstGeom>
          <a:noFill/>
          <a:ln>
            <a:noFill/>
          </a:ln>
        </p:spPr>
      </p:pic>
      <p:sp>
        <p:nvSpPr>
          <p:cNvPr id="456" name="Google Shape;456;p101"/>
          <p:cNvSpPr txBox="1"/>
          <p:nvPr/>
        </p:nvSpPr>
        <p:spPr>
          <a:xfrm>
            <a:off x="4901150" y="4720750"/>
            <a:ext cx="42435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4A86E8"/>
                </a:solidFill>
                <a:latin typeface="Varela Round"/>
                <a:ea typeface="Varela Round"/>
                <a:cs typeface="Varela Round"/>
                <a:sym typeface="Varela Round"/>
              </a:rPr>
              <a:t>Work with a partner to compare fractions</a:t>
            </a:r>
            <a:endParaRPr b="1" sz="1600">
              <a:solidFill>
                <a:srgbClr val="4A86E8"/>
              </a:solidFill>
              <a:latin typeface="Varela Round"/>
              <a:ea typeface="Varela Round"/>
              <a:cs typeface="Varela Round"/>
              <a:sym typeface="Varela Round"/>
            </a:endParaRPr>
          </a:p>
        </p:txBody>
      </p:sp>
      <p:sp>
        <p:nvSpPr>
          <p:cNvPr id="457" name="Google Shape;457;p101"/>
          <p:cNvSpPr txBox="1"/>
          <p:nvPr>
            <p:ph idx="4294967295" type="title"/>
          </p:nvPr>
        </p:nvSpPr>
        <p:spPr>
          <a:xfrm>
            <a:off x="311700" y="742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FFFFFF"/>
                </a:solidFill>
                <a:latin typeface="Luckiest Guy"/>
                <a:ea typeface="Luckiest Guy"/>
                <a:cs typeface="Luckiest Guy"/>
                <a:sym typeface="Luckiest Guy"/>
              </a:rPr>
              <a:t>Paired task</a:t>
            </a:r>
            <a:r>
              <a:rPr lang="en">
                <a:solidFill>
                  <a:srgbClr val="FFFFFF"/>
                </a:solidFill>
              </a:rPr>
              <a:t>: Substituting </a:t>
            </a:r>
            <a:r>
              <a:rPr b="1" lang="en">
                <a:solidFill>
                  <a:srgbClr val="FFFFFF"/>
                </a:solidFill>
              </a:rPr>
              <a:t>equivalent</a:t>
            </a:r>
            <a:r>
              <a:rPr lang="en">
                <a:solidFill>
                  <a:srgbClr val="FFFFFF"/>
                </a:solidFill>
              </a:rPr>
              <a:t> fractions</a:t>
            </a:r>
            <a:endParaRPr>
              <a:solidFill>
                <a:srgbClr val="FFFFFF"/>
              </a:solidFill>
            </a:endParaRPr>
          </a:p>
        </p:txBody>
      </p:sp>
      <p:sp>
        <p:nvSpPr>
          <p:cNvPr id="458" name="Google Shape;458;p101"/>
          <p:cNvSpPr txBox="1"/>
          <p:nvPr/>
        </p:nvSpPr>
        <p:spPr>
          <a:xfrm>
            <a:off x="7514075" y="970200"/>
            <a:ext cx="809100" cy="22164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en" sz="3300">
                <a:solidFill>
                  <a:schemeClr val="dk1"/>
                </a:solidFill>
                <a:highlight>
                  <a:srgbClr val="C090C0"/>
                </a:highlight>
              </a:rPr>
              <a:t>2/3</a:t>
            </a:r>
            <a:endParaRPr sz="3300">
              <a:solidFill>
                <a:schemeClr val="dk1"/>
              </a:solidFill>
              <a:highlight>
                <a:srgbClr val="C090C0"/>
              </a:highlight>
            </a:endParaRPr>
          </a:p>
          <a:p>
            <a:pPr indent="0" lvl="0" marL="0" rtl="0" algn="ctr">
              <a:lnSpc>
                <a:spcPct val="150000"/>
              </a:lnSpc>
              <a:spcBef>
                <a:spcPts val="0"/>
              </a:spcBef>
              <a:spcAft>
                <a:spcPts val="0"/>
              </a:spcAft>
              <a:buNone/>
            </a:pPr>
            <a:r>
              <a:rPr lang="en" sz="3300">
                <a:highlight>
                  <a:srgbClr val="90C196"/>
                </a:highlight>
              </a:rPr>
              <a:t>4/6</a:t>
            </a:r>
            <a:endParaRPr sz="3300">
              <a:highlight>
                <a:srgbClr val="90C196"/>
              </a:highlight>
            </a:endParaRPr>
          </a:p>
          <a:p>
            <a:pPr indent="0" lvl="0" marL="0" rtl="0" algn="ctr">
              <a:lnSpc>
                <a:spcPct val="150000"/>
              </a:lnSpc>
              <a:spcBef>
                <a:spcPts val="0"/>
              </a:spcBef>
              <a:spcAft>
                <a:spcPts val="0"/>
              </a:spcAft>
              <a:buNone/>
            </a:pPr>
            <a:r>
              <a:rPr lang="en" sz="3300">
                <a:solidFill>
                  <a:schemeClr val="dk1"/>
                </a:solidFill>
                <a:highlight>
                  <a:srgbClr val="0000FF"/>
                </a:highlight>
              </a:rPr>
              <a:t>6/9</a:t>
            </a:r>
            <a:endParaRPr/>
          </a:p>
        </p:txBody>
      </p:sp>
      <p:pic>
        <p:nvPicPr>
          <p:cNvPr id="459" name="Google Shape;459;p101"/>
          <p:cNvPicPr preferRelativeResize="0"/>
          <p:nvPr/>
        </p:nvPicPr>
        <p:blipFill>
          <a:blip r:embed="rId5">
            <a:alphaModFix/>
          </a:blip>
          <a:stretch>
            <a:fillRect/>
          </a:stretch>
        </p:blipFill>
        <p:spPr>
          <a:xfrm>
            <a:off x="706538" y="967075"/>
            <a:ext cx="3614575" cy="2362200"/>
          </a:xfrm>
          <a:prstGeom prst="rect">
            <a:avLst/>
          </a:prstGeom>
          <a:noFill/>
          <a:ln>
            <a:noFill/>
          </a:ln>
        </p:spPr>
      </p:pic>
      <p:sp>
        <p:nvSpPr>
          <p:cNvPr id="460" name="Google Shape;460;p101"/>
          <p:cNvSpPr txBox="1"/>
          <p:nvPr/>
        </p:nvSpPr>
        <p:spPr>
          <a:xfrm>
            <a:off x="3475475" y="970200"/>
            <a:ext cx="809100" cy="2401200"/>
          </a:xfrm>
          <a:prstGeom prst="rect">
            <a:avLst/>
          </a:prstGeom>
          <a:noFill/>
          <a:ln>
            <a:noFill/>
          </a:ln>
        </p:spPr>
        <p:txBody>
          <a:bodyPr anchorCtr="0" anchor="t" bIns="91425" lIns="91425" spcFirstLastPara="1" rIns="91425" wrap="square" tIns="91425">
            <a:spAutoFit/>
          </a:bodyPr>
          <a:lstStyle/>
          <a:p>
            <a:pPr indent="0" lvl="0" marL="0" rtl="0" algn="ctr">
              <a:lnSpc>
                <a:spcPct val="175000"/>
              </a:lnSpc>
              <a:spcBef>
                <a:spcPts val="0"/>
              </a:spcBef>
              <a:spcAft>
                <a:spcPts val="0"/>
              </a:spcAft>
              <a:buNone/>
            </a:pPr>
            <a:r>
              <a:rPr lang="en" sz="3200">
                <a:solidFill>
                  <a:srgbClr val="434343"/>
                </a:solidFill>
                <a:highlight>
                  <a:srgbClr val="F2E08E"/>
                </a:highlight>
              </a:rPr>
              <a:t>3</a:t>
            </a:r>
            <a:r>
              <a:rPr lang="en" sz="3200">
                <a:solidFill>
                  <a:srgbClr val="434343"/>
                </a:solidFill>
                <a:highlight>
                  <a:srgbClr val="F2E08E"/>
                </a:highlight>
              </a:rPr>
              <a:t>/6</a:t>
            </a:r>
            <a:endParaRPr sz="3200">
              <a:solidFill>
                <a:srgbClr val="434343"/>
              </a:solidFill>
              <a:highlight>
                <a:srgbClr val="F2E08E"/>
              </a:highlight>
            </a:endParaRPr>
          </a:p>
          <a:p>
            <a:pPr indent="0" lvl="0" marL="0" rtl="0" algn="ctr">
              <a:lnSpc>
                <a:spcPct val="175000"/>
              </a:lnSpc>
              <a:spcBef>
                <a:spcPts val="0"/>
              </a:spcBef>
              <a:spcAft>
                <a:spcPts val="0"/>
              </a:spcAft>
              <a:buNone/>
            </a:pPr>
            <a:r>
              <a:rPr lang="en" sz="3200">
                <a:solidFill>
                  <a:srgbClr val="434343"/>
                </a:solidFill>
                <a:highlight>
                  <a:srgbClr val="E69292"/>
                </a:highlight>
              </a:rPr>
              <a:t>4/9</a:t>
            </a:r>
            <a:endParaRPr sz="3200">
              <a:solidFill>
                <a:srgbClr val="434343"/>
              </a:solidFill>
              <a:highlight>
                <a:srgbClr val="E69292"/>
              </a:highlight>
            </a:endParaRPr>
          </a:p>
          <a:p>
            <a:pPr indent="0" lvl="0" marL="0" rtl="0" algn="ctr">
              <a:lnSpc>
                <a:spcPct val="175000"/>
              </a:lnSpc>
              <a:spcBef>
                <a:spcPts val="0"/>
              </a:spcBef>
              <a:spcAft>
                <a:spcPts val="0"/>
              </a:spcAft>
              <a:buNone/>
            </a:pPr>
            <a:r>
              <a:rPr lang="en" sz="3200">
                <a:solidFill>
                  <a:srgbClr val="434343"/>
                </a:solidFill>
                <a:highlight>
                  <a:srgbClr val="F6B26B"/>
                </a:highlight>
              </a:rPr>
              <a:t>6/8</a:t>
            </a:r>
            <a:endParaRPr sz="1300">
              <a:solidFill>
                <a:srgbClr val="434343"/>
              </a:solidFill>
              <a:highlight>
                <a:srgbClr val="F6B26B"/>
              </a:highlight>
            </a:endParaRPr>
          </a:p>
        </p:txBody>
      </p:sp>
      <p:sp>
        <p:nvSpPr>
          <p:cNvPr id="461" name="Google Shape;461;p101"/>
          <p:cNvSpPr txBox="1"/>
          <p:nvPr/>
        </p:nvSpPr>
        <p:spPr>
          <a:xfrm>
            <a:off x="849900" y="3329275"/>
            <a:ext cx="7444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Averia Libre"/>
                <a:ea typeface="Averia Libre"/>
                <a:cs typeface="Averia Libre"/>
                <a:sym typeface="Averia Libre"/>
              </a:rPr>
              <a:t>How might you use equivalent fractions to compare two fractions?</a:t>
            </a:r>
            <a:endParaRPr sz="1200"/>
          </a:p>
        </p:txBody>
      </p:sp>
      <p:sp>
        <p:nvSpPr>
          <p:cNvPr id="462" name="Google Shape;462;p101"/>
          <p:cNvSpPr txBox="1"/>
          <p:nvPr/>
        </p:nvSpPr>
        <p:spPr>
          <a:xfrm>
            <a:off x="4638600" y="633150"/>
            <a:ext cx="2841300" cy="446400"/>
          </a:xfrm>
          <a:prstGeom prst="rect">
            <a:avLst/>
          </a:prstGeom>
          <a:noFill/>
          <a:ln>
            <a:noFill/>
          </a:ln>
        </p:spPr>
        <p:txBody>
          <a:bodyPr anchorCtr="0" anchor="t" bIns="91425" lIns="91425" spcFirstLastPara="1" rIns="91425" wrap="square" tIns="91425">
            <a:spAutoFit/>
          </a:bodyPr>
          <a:lstStyle/>
          <a:p>
            <a:pPr indent="0" lvl="0" marL="0" rtl="0" algn="ctr">
              <a:lnSpc>
                <a:spcPct val="200000"/>
              </a:lnSpc>
              <a:spcBef>
                <a:spcPts val="0"/>
              </a:spcBef>
              <a:spcAft>
                <a:spcPts val="0"/>
              </a:spcAft>
              <a:buNone/>
            </a:pPr>
            <a:r>
              <a:rPr b="1" lang="en" sz="1700">
                <a:solidFill>
                  <a:srgbClr val="FFFFFF"/>
                </a:solidFill>
                <a:latin typeface="Montserrat"/>
                <a:ea typeface="Montserrat"/>
                <a:cs typeface="Montserrat"/>
                <a:sym typeface="Montserrat"/>
              </a:rPr>
              <a:t>Equivalent fractions:</a:t>
            </a:r>
            <a:endParaRPr sz="1300">
              <a:solidFill>
                <a:srgbClr val="FFFFFF"/>
              </a:solidFill>
            </a:endParaRPr>
          </a:p>
        </p:txBody>
      </p:sp>
      <p:sp>
        <p:nvSpPr>
          <p:cNvPr id="463" name="Google Shape;463;p101"/>
          <p:cNvSpPr txBox="1"/>
          <p:nvPr/>
        </p:nvSpPr>
        <p:spPr>
          <a:xfrm>
            <a:off x="1387100" y="3985950"/>
            <a:ext cx="598500" cy="4617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0"/>
              </a:spcBef>
              <a:spcAft>
                <a:spcPts val="0"/>
              </a:spcAft>
              <a:buNone/>
            </a:pPr>
            <a:r>
              <a:rPr b="1" lang="en" sz="1800">
                <a:solidFill>
                  <a:srgbClr val="00FF00"/>
                </a:solidFill>
                <a:latin typeface="Montserrat"/>
                <a:ea typeface="Montserrat"/>
                <a:cs typeface="Montserrat"/>
                <a:sym typeface="Montserrat"/>
              </a:rPr>
              <a:t>3</a:t>
            </a:r>
            <a:r>
              <a:rPr b="1" lang="en" sz="1800">
                <a:solidFill>
                  <a:srgbClr val="00FF00"/>
                </a:solidFill>
                <a:latin typeface="Montserrat"/>
                <a:ea typeface="Montserrat"/>
                <a:cs typeface="Montserrat"/>
                <a:sym typeface="Montserrat"/>
              </a:rPr>
              <a:t>/6  </a:t>
            </a:r>
            <a:endParaRPr>
              <a:solidFill>
                <a:srgbClr val="00FF00"/>
              </a:solidFill>
            </a:endParaRPr>
          </a:p>
        </p:txBody>
      </p:sp>
      <p:sp>
        <p:nvSpPr>
          <p:cNvPr id="464" name="Google Shape;464;p101"/>
          <p:cNvSpPr txBox="1"/>
          <p:nvPr/>
        </p:nvSpPr>
        <p:spPr>
          <a:xfrm>
            <a:off x="6162600" y="3985950"/>
            <a:ext cx="598500" cy="4617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0"/>
              </a:spcBef>
              <a:spcAft>
                <a:spcPts val="0"/>
              </a:spcAft>
              <a:buNone/>
            </a:pPr>
            <a:r>
              <a:rPr b="1" lang="en" sz="1800">
                <a:solidFill>
                  <a:srgbClr val="00FF00"/>
                </a:solidFill>
                <a:latin typeface="Montserrat"/>
                <a:ea typeface="Montserrat"/>
                <a:cs typeface="Montserrat"/>
                <a:sym typeface="Montserrat"/>
              </a:rPr>
              <a:t>4</a:t>
            </a:r>
            <a:r>
              <a:rPr b="1" lang="en" sz="1800">
                <a:solidFill>
                  <a:srgbClr val="00FF00"/>
                </a:solidFill>
                <a:latin typeface="Montserrat"/>
                <a:ea typeface="Montserrat"/>
                <a:cs typeface="Montserrat"/>
                <a:sym typeface="Montserrat"/>
              </a:rPr>
              <a:t>/9</a:t>
            </a:r>
            <a:endParaRPr>
              <a:solidFill>
                <a:srgbClr val="00FF00"/>
              </a:solidFill>
            </a:endParaRPr>
          </a:p>
        </p:txBody>
      </p:sp>
      <p:sp>
        <p:nvSpPr>
          <p:cNvPr id="465" name="Google Shape;465;p101"/>
          <p:cNvSpPr txBox="1"/>
          <p:nvPr/>
        </p:nvSpPr>
        <p:spPr>
          <a:xfrm>
            <a:off x="3724200" y="3985950"/>
            <a:ext cx="598500" cy="4617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0"/>
              </a:spcBef>
              <a:spcAft>
                <a:spcPts val="0"/>
              </a:spcAft>
              <a:buNone/>
            </a:pPr>
            <a:r>
              <a:rPr b="1" lang="en" sz="1800">
                <a:solidFill>
                  <a:srgbClr val="00FF00"/>
                </a:solidFill>
                <a:latin typeface="Montserrat"/>
                <a:ea typeface="Montserrat"/>
                <a:cs typeface="Montserrat"/>
                <a:sym typeface="Montserrat"/>
              </a:rPr>
              <a:t>6</a:t>
            </a:r>
            <a:r>
              <a:rPr b="1" lang="en" sz="1800">
                <a:solidFill>
                  <a:srgbClr val="00FF00"/>
                </a:solidFill>
                <a:latin typeface="Montserrat"/>
                <a:ea typeface="Montserrat"/>
                <a:cs typeface="Montserrat"/>
                <a:sym typeface="Montserrat"/>
              </a:rPr>
              <a:t>/8 </a:t>
            </a:r>
            <a:endParaRPr>
              <a:solidFill>
                <a:srgbClr val="00FF00"/>
              </a:solidFill>
            </a:endParaRPr>
          </a:p>
        </p:txBody>
      </p:sp>
      <p:sp>
        <p:nvSpPr>
          <p:cNvPr id="466" name="Google Shape;466;p101"/>
          <p:cNvSpPr txBox="1"/>
          <p:nvPr/>
        </p:nvSpPr>
        <p:spPr>
          <a:xfrm>
            <a:off x="4496425" y="3985950"/>
            <a:ext cx="598500" cy="461700"/>
          </a:xfrm>
          <a:prstGeom prst="rect">
            <a:avLst/>
          </a:prstGeom>
          <a:noFill/>
          <a:ln>
            <a:noFill/>
          </a:ln>
        </p:spPr>
        <p:txBody>
          <a:bodyPr anchorCtr="0" anchor="t" bIns="91425" lIns="91425" spcFirstLastPara="1" rIns="91425" wrap="square" tIns="91425">
            <a:spAutoFit/>
          </a:bodyPr>
          <a:lstStyle/>
          <a:p>
            <a:pPr indent="0" lvl="0" marL="0" rtl="0" algn="ctr">
              <a:lnSpc>
                <a:spcPct val="200000"/>
              </a:lnSpc>
              <a:spcBef>
                <a:spcPts val="0"/>
              </a:spcBef>
              <a:spcAft>
                <a:spcPts val="0"/>
              </a:spcAft>
              <a:buNone/>
            </a:pPr>
            <a:r>
              <a:rPr b="1" lang="en" sz="1800">
                <a:solidFill>
                  <a:srgbClr val="B4A7D6"/>
                </a:solidFill>
                <a:latin typeface="Montserrat"/>
                <a:ea typeface="Montserrat"/>
                <a:cs typeface="Montserrat"/>
                <a:sym typeface="Montserrat"/>
              </a:rPr>
              <a:t>2/3</a:t>
            </a:r>
            <a:endParaRPr>
              <a:solidFill>
                <a:srgbClr val="B4A7D6"/>
              </a:solidFill>
            </a:endParaRPr>
          </a:p>
        </p:txBody>
      </p:sp>
      <p:sp>
        <p:nvSpPr>
          <p:cNvPr id="467" name="Google Shape;467;p101"/>
          <p:cNvSpPr txBox="1"/>
          <p:nvPr/>
        </p:nvSpPr>
        <p:spPr>
          <a:xfrm>
            <a:off x="6945075" y="3985950"/>
            <a:ext cx="598500" cy="461700"/>
          </a:xfrm>
          <a:prstGeom prst="rect">
            <a:avLst/>
          </a:prstGeom>
          <a:noFill/>
          <a:ln>
            <a:noFill/>
          </a:ln>
        </p:spPr>
        <p:txBody>
          <a:bodyPr anchorCtr="0" anchor="t" bIns="91425" lIns="91425" spcFirstLastPara="1" rIns="91425" wrap="square" tIns="91425">
            <a:spAutoFit/>
          </a:bodyPr>
          <a:lstStyle/>
          <a:p>
            <a:pPr indent="0" lvl="0" marL="0" rtl="0" algn="ctr">
              <a:lnSpc>
                <a:spcPct val="200000"/>
              </a:lnSpc>
              <a:spcBef>
                <a:spcPts val="0"/>
              </a:spcBef>
              <a:spcAft>
                <a:spcPts val="0"/>
              </a:spcAft>
              <a:buNone/>
            </a:pPr>
            <a:r>
              <a:rPr b="1" lang="en" sz="1800">
                <a:solidFill>
                  <a:srgbClr val="B4A7D6"/>
                </a:solidFill>
                <a:latin typeface="Montserrat"/>
                <a:ea typeface="Montserrat"/>
                <a:cs typeface="Montserrat"/>
                <a:sym typeface="Montserrat"/>
              </a:rPr>
              <a:t>2/3</a:t>
            </a:r>
            <a:endParaRPr>
              <a:solidFill>
                <a:srgbClr val="B4A7D6"/>
              </a:solidFill>
            </a:endParaRPr>
          </a:p>
        </p:txBody>
      </p:sp>
      <p:sp>
        <p:nvSpPr>
          <p:cNvPr id="468" name="Google Shape;468;p101"/>
          <p:cNvSpPr txBox="1"/>
          <p:nvPr/>
        </p:nvSpPr>
        <p:spPr>
          <a:xfrm>
            <a:off x="2144475" y="3985950"/>
            <a:ext cx="598500" cy="461700"/>
          </a:xfrm>
          <a:prstGeom prst="rect">
            <a:avLst/>
          </a:prstGeom>
          <a:noFill/>
          <a:ln>
            <a:noFill/>
          </a:ln>
        </p:spPr>
        <p:txBody>
          <a:bodyPr anchorCtr="0" anchor="t" bIns="91425" lIns="91425" spcFirstLastPara="1" rIns="91425" wrap="square" tIns="91425">
            <a:spAutoFit/>
          </a:bodyPr>
          <a:lstStyle/>
          <a:p>
            <a:pPr indent="0" lvl="0" marL="0" rtl="0" algn="ctr">
              <a:lnSpc>
                <a:spcPct val="200000"/>
              </a:lnSpc>
              <a:spcBef>
                <a:spcPts val="0"/>
              </a:spcBef>
              <a:spcAft>
                <a:spcPts val="0"/>
              </a:spcAft>
              <a:buNone/>
            </a:pPr>
            <a:r>
              <a:rPr b="1" lang="en" sz="1800">
                <a:solidFill>
                  <a:srgbClr val="B4A7D6"/>
                </a:solidFill>
                <a:latin typeface="Montserrat"/>
                <a:ea typeface="Montserrat"/>
                <a:cs typeface="Montserrat"/>
                <a:sym typeface="Montserrat"/>
              </a:rPr>
              <a:t>2/3</a:t>
            </a:r>
            <a:endParaRPr>
              <a:solidFill>
                <a:srgbClr val="B4A7D6"/>
              </a:solidFill>
            </a:endParaRPr>
          </a:p>
        </p:txBody>
      </p:sp>
      <p:sp>
        <p:nvSpPr>
          <p:cNvPr id="469" name="Google Shape;469;p101"/>
          <p:cNvSpPr txBox="1"/>
          <p:nvPr/>
        </p:nvSpPr>
        <p:spPr>
          <a:xfrm>
            <a:off x="2144475" y="3985950"/>
            <a:ext cx="598500" cy="461700"/>
          </a:xfrm>
          <a:prstGeom prst="rect">
            <a:avLst/>
          </a:prstGeom>
          <a:noFill/>
          <a:ln>
            <a:noFill/>
          </a:ln>
        </p:spPr>
        <p:txBody>
          <a:bodyPr anchorCtr="0" anchor="t" bIns="91425" lIns="91425" spcFirstLastPara="1" rIns="91425" wrap="square" tIns="91425">
            <a:spAutoFit/>
          </a:bodyPr>
          <a:lstStyle/>
          <a:p>
            <a:pPr indent="0" lvl="0" marL="0" rtl="0" algn="ctr">
              <a:lnSpc>
                <a:spcPct val="200000"/>
              </a:lnSpc>
              <a:spcBef>
                <a:spcPts val="0"/>
              </a:spcBef>
              <a:spcAft>
                <a:spcPts val="0"/>
              </a:spcAft>
              <a:buNone/>
            </a:pPr>
            <a:r>
              <a:rPr b="1" lang="en" sz="1800">
                <a:solidFill>
                  <a:schemeClr val="accent1"/>
                </a:solidFill>
                <a:highlight>
                  <a:srgbClr val="F3F3F3"/>
                </a:highlight>
                <a:latin typeface="Montserrat"/>
                <a:ea typeface="Montserrat"/>
                <a:cs typeface="Montserrat"/>
                <a:sym typeface="Montserrat"/>
              </a:rPr>
              <a:t>4</a:t>
            </a:r>
            <a:r>
              <a:rPr b="1" lang="en" sz="1800">
                <a:solidFill>
                  <a:schemeClr val="accent1"/>
                </a:solidFill>
                <a:highlight>
                  <a:srgbClr val="F3F3F3"/>
                </a:highlight>
                <a:latin typeface="Montserrat"/>
                <a:ea typeface="Montserrat"/>
                <a:cs typeface="Montserrat"/>
                <a:sym typeface="Montserrat"/>
              </a:rPr>
              <a:t>/6</a:t>
            </a:r>
            <a:endParaRPr>
              <a:solidFill>
                <a:schemeClr val="accent1"/>
              </a:solidFill>
              <a:highlight>
                <a:srgbClr val="F3F3F3"/>
              </a:highlight>
            </a:endParaRPr>
          </a:p>
        </p:txBody>
      </p:sp>
      <p:sp>
        <p:nvSpPr>
          <p:cNvPr id="470" name="Google Shape;470;p101"/>
          <p:cNvSpPr txBox="1"/>
          <p:nvPr/>
        </p:nvSpPr>
        <p:spPr>
          <a:xfrm>
            <a:off x="4506675" y="3985950"/>
            <a:ext cx="598500" cy="461700"/>
          </a:xfrm>
          <a:prstGeom prst="rect">
            <a:avLst/>
          </a:prstGeom>
          <a:noFill/>
          <a:ln>
            <a:noFill/>
          </a:ln>
        </p:spPr>
        <p:txBody>
          <a:bodyPr anchorCtr="0" anchor="t" bIns="91425" lIns="91425" spcFirstLastPara="1" rIns="91425" wrap="square" tIns="91425">
            <a:spAutoFit/>
          </a:bodyPr>
          <a:lstStyle/>
          <a:p>
            <a:pPr indent="0" lvl="0" marL="0" rtl="0" algn="ctr">
              <a:lnSpc>
                <a:spcPct val="200000"/>
              </a:lnSpc>
              <a:spcBef>
                <a:spcPts val="0"/>
              </a:spcBef>
              <a:spcAft>
                <a:spcPts val="0"/>
              </a:spcAft>
              <a:buNone/>
            </a:pPr>
            <a:r>
              <a:rPr b="1" lang="en" sz="1800">
                <a:solidFill>
                  <a:srgbClr val="0000FF"/>
                </a:solidFill>
                <a:highlight>
                  <a:srgbClr val="F3F3F3"/>
                </a:highlight>
                <a:latin typeface="Montserrat"/>
                <a:ea typeface="Montserrat"/>
                <a:cs typeface="Montserrat"/>
                <a:sym typeface="Montserrat"/>
              </a:rPr>
              <a:t>6</a:t>
            </a:r>
            <a:r>
              <a:rPr b="1" lang="en" sz="1800">
                <a:solidFill>
                  <a:srgbClr val="0000FF"/>
                </a:solidFill>
                <a:highlight>
                  <a:srgbClr val="F3F3F3"/>
                </a:highlight>
                <a:latin typeface="Montserrat"/>
                <a:ea typeface="Montserrat"/>
                <a:cs typeface="Montserrat"/>
                <a:sym typeface="Montserrat"/>
              </a:rPr>
              <a:t>/9</a:t>
            </a:r>
            <a:endParaRPr>
              <a:solidFill>
                <a:srgbClr val="0000FF"/>
              </a:solidFill>
              <a:highlight>
                <a:srgbClr val="F3F3F3"/>
              </a:highlight>
            </a:endParaRPr>
          </a:p>
        </p:txBody>
      </p:sp>
      <p:sp>
        <p:nvSpPr>
          <p:cNvPr id="471" name="Google Shape;471;p101"/>
          <p:cNvSpPr txBox="1"/>
          <p:nvPr/>
        </p:nvSpPr>
        <p:spPr>
          <a:xfrm>
            <a:off x="6945075" y="3985950"/>
            <a:ext cx="598500" cy="461700"/>
          </a:xfrm>
          <a:prstGeom prst="rect">
            <a:avLst/>
          </a:prstGeom>
          <a:noFill/>
          <a:ln>
            <a:noFill/>
          </a:ln>
        </p:spPr>
        <p:txBody>
          <a:bodyPr anchorCtr="0" anchor="t" bIns="91425" lIns="91425" spcFirstLastPara="1" rIns="91425" wrap="square" tIns="91425">
            <a:spAutoFit/>
          </a:bodyPr>
          <a:lstStyle/>
          <a:p>
            <a:pPr indent="0" lvl="0" marL="0" rtl="0" algn="ctr">
              <a:lnSpc>
                <a:spcPct val="200000"/>
              </a:lnSpc>
              <a:spcBef>
                <a:spcPts val="0"/>
              </a:spcBef>
              <a:spcAft>
                <a:spcPts val="0"/>
              </a:spcAft>
              <a:buNone/>
            </a:pPr>
            <a:r>
              <a:rPr b="1" lang="en" sz="1800">
                <a:solidFill>
                  <a:schemeClr val="accent1"/>
                </a:solidFill>
                <a:highlight>
                  <a:srgbClr val="F3F3F3"/>
                </a:highlight>
                <a:latin typeface="Montserrat"/>
                <a:ea typeface="Montserrat"/>
                <a:cs typeface="Montserrat"/>
                <a:sym typeface="Montserrat"/>
              </a:rPr>
              <a:t>4/6</a:t>
            </a:r>
            <a:endParaRPr>
              <a:solidFill>
                <a:schemeClr val="accent1"/>
              </a:solidFill>
              <a:highlight>
                <a:srgbClr val="F3F3F3"/>
              </a:highlight>
            </a:endParaRPr>
          </a:p>
        </p:txBody>
      </p:sp>
      <p:sp>
        <p:nvSpPr>
          <p:cNvPr id="472" name="Google Shape;472;p101"/>
          <p:cNvSpPr txBox="1"/>
          <p:nvPr/>
        </p:nvSpPr>
        <p:spPr>
          <a:xfrm>
            <a:off x="6945075" y="3985950"/>
            <a:ext cx="598500" cy="461700"/>
          </a:xfrm>
          <a:prstGeom prst="rect">
            <a:avLst/>
          </a:prstGeom>
          <a:noFill/>
          <a:ln>
            <a:noFill/>
          </a:ln>
        </p:spPr>
        <p:txBody>
          <a:bodyPr anchorCtr="0" anchor="t" bIns="91425" lIns="91425" spcFirstLastPara="1" rIns="91425" wrap="square" tIns="91425">
            <a:spAutoFit/>
          </a:bodyPr>
          <a:lstStyle/>
          <a:p>
            <a:pPr indent="0" lvl="0" marL="0" rtl="0" algn="ctr">
              <a:lnSpc>
                <a:spcPct val="200000"/>
              </a:lnSpc>
              <a:spcBef>
                <a:spcPts val="0"/>
              </a:spcBef>
              <a:spcAft>
                <a:spcPts val="0"/>
              </a:spcAft>
              <a:buNone/>
            </a:pPr>
            <a:r>
              <a:rPr b="1" lang="en" sz="1800">
                <a:solidFill>
                  <a:srgbClr val="0000FF"/>
                </a:solidFill>
                <a:highlight>
                  <a:srgbClr val="F3F3F3"/>
                </a:highlight>
                <a:latin typeface="Montserrat"/>
                <a:ea typeface="Montserrat"/>
                <a:cs typeface="Montserrat"/>
                <a:sym typeface="Montserrat"/>
              </a:rPr>
              <a:t>6</a:t>
            </a:r>
            <a:r>
              <a:rPr b="1" lang="en" sz="1800">
                <a:solidFill>
                  <a:srgbClr val="0000FF"/>
                </a:solidFill>
                <a:highlight>
                  <a:srgbClr val="F3F3F3"/>
                </a:highlight>
                <a:latin typeface="Montserrat"/>
                <a:ea typeface="Montserrat"/>
                <a:cs typeface="Montserrat"/>
                <a:sym typeface="Montserrat"/>
              </a:rPr>
              <a:t>/9</a:t>
            </a:r>
            <a:endParaRPr>
              <a:solidFill>
                <a:srgbClr val="0000FF"/>
              </a:solidFill>
              <a:highlight>
                <a:srgbClr val="F3F3F3"/>
              </a:highlight>
            </a:endParaRPr>
          </a:p>
        </p:txBody>
      </p:sp>
      <p:sp>
        <p:nvSpPr>
          <p:cNvPr id="473" name="Google Shape;473;p101"/>
          <p:cNvSpPr/>
          <p:nvPr/>
        </p:nvSpPr>
        <p:spPr>
          <a:xfrm>
            <a:off x="1936938" y="4088700"/>
            <a:ext cx="256200" cy="256200"/>
          </a:xfrm>
          <a:prstGeom prst="ellipse">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01"/>
          <p:cNvSpPr/>
          <p:nvPr/>
        </p:nvSpPr>
        <p:spPr>
          <a:xfrm>
            <a:off x="4286588" y="4088700"/>
            <a:ext cx="256200" cy="256200"/>
          </a:xfrm>
          <a:prstGeom prst="ellipse">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01"/>
          <p:cNvSpPr txBox="1"/>
          <p:nvPr/>
        </p:nvSpPr>
        <p:spPr>
          <a:xfrm>
            <a:off x="1768100" y="3985950"/>
            <a:ext cx="598500" cy="477000"/>
          </a:xfrm>
          <a:prstGeom prst="rect">
            <a:avLst/>
          </a:prstGeom>
          <a:noFill/>
          <a:ln>
            <a:noFill/>
          </a:ln>
        </p:spPr>
        <p:txBody>
          <a:bodyPr anchorCtr="0" anchor="t" bIns="91425" lIns="91425" spcFirstLastPara="1" rIns="91425" wrap="square" tIns="91425">
            <a:spAutoFit/>
          </a:bodyPr>
          <a:lstStyle/>
          <a:p>
            <a:pPr indent="0" lvl="0" marL="0" rtl="0" algn="ctr">
              <a:lnSpc>
                <a:spcPct val="200000"/>
              </a:lnSpc>
              <a:spcBef>
                <a:spcPts val="0"/>
              </a:spcBef>
              <a:spcAft>
                <a:spcPts val="0"/>
              </a:spcAft>
              <a:buNone/>
            </a:pPr>
            <a:r>
              <a:rPr b="1" lang="en" sz="1900">
                <a:solidFill>
                  <a:srgbClr val="666666"/>
                </a:solidFill>
                <a:latin typeface="Montserrat"/>
                <a:ea typeface="Montserrat"/>
                <a:cs typeface="Montserrat"/>
                <a:sym typeface="Montserrat"/>
              </a:rPr>
              <a:t>&lt;</a:t>
            </a:r>
            <a:endParaRPr sz="1500">
              <a:solidFill>
                <a:srgbClr val="666666"/>
              </a:solidFill>
            </a:endParaRPr>
          </a:p>
        </p:txBody>
      </p:sp>
      <p:sp>
        <p:nvSpPr>
          <p:cNvPr id="476" name="Google Shape;476;p101"/>
          <p:cNvSpPr txBox="1"/>
          <p:nvPr/>
        </p:nvSpPr>
        <p:spPr>
          <a:xfrm>
            <a:off x="4130300" y="3985950"/>
            <a:ext cx="598500" cy="477000"/>
          </a:xfrm>
          <a:prstGeom prst="rect">
            <a:avLst/>
          </a:prstGeom>
          <a:noFill/>
          <a:ln>
            <a:noFill/>
          </a:ln>
        </p:spPr>
        <p:txBody>
          <a:bodyPr anchorCtr="0" anchor="t" bIns="91425" lIns="91425" spcFirstLastPara="1" rIns="91425" wrap="square" tIns="91425">
            <a:spAutoFit/>
          </a:bodyPr>
          <a:lstStyle/>
          <a:p>
            <a:pPr indent="0" lvl="0" marL="0" rtl="0" algn="ctr">
              <a:lnSpc>
                <a:spcPct val="200000"/>
              </a:lnSpc>
              <a:spcBef>
                <a:spcPts val="0"/>
              </a:spcBef>
              <a:spcAft>
                <a:spcPts val="0"/>
              </a:spcAft>
              <a:buNone/>
            </a:pPr>
            <a:r>
              <a:rPr b="1" lang="en" sz="1900">
                <a:solidFill>
                  <a:srgbClr val="666666"/>
                </a:solidFill>
                <a:latin typeface="Montserrat"/>
                <a:ea typeface="Montserrat"/>
                <a:cs typeface="Montserrat"/>
                <a:sym typeface="Montserrat"/>
              </a:rPr>
              <a:t>&gt;</a:t>
            </a:r>
            <a:endParaRPr sz="1500">
              <a:solidFill>
                <a:srgbClr val="666666"/>
              </a:solidFill>
            </a:endParaRPr>
          </a:p>
        </p:txBody>
      </p:sp>
      <p:sp>
        <p:nvSpPr>
          <p:cNvPr id="477" name="Google Shape;477;p101"/>
          <p:cNvSpPr/>
          <p:nvPr/>
        </p:nvSpPr>
        <p:spPr>
          <a:xfrm>
            <a:off x="6724988" y="4088700"/>
            <a:ext cx="256200" cy="256200"/>
          </a:xfrm>
          <a:prstGeom prst="ellipse">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01"/>
          <p:cNvSpPr txBox="1"/>
          <p:nvPr/>
        </p:nvSpPr>
        <p:spPr>
          <a:xfrm>
            <a:off x="6492500" y="3985950"/>
            <a:ext cx="674700" cy="477000"/>
          </a:xfrm>
          <a:prstGeom prst="rect">
            <a:avLst/>
          </a:prstGeom>
          <a:noFill/>
          <a:ln>
            <a:noFill/>
          </a:ln>
        </p:spPr>
        <p:txBody>
          <a:bodyPr anchorCtr="0" anchor="t" bIns="91425" lIns="91425" spcFirstLastPara="1" rIns="91425" wrap="square" tIns="91425">
            <a:spAutoFit/>
          </a:bodyPr>
          <a:lstStyle/>
          <a:p>
            <a:pPr indent="0" lvl="0" marL="0" rtl="0" algn="ctr">
              <a:lnSpc>
                <a:spcPct val="200000"/>
              </a:lnSpc>
              <a:spcBef>
                <a:spcPts val="0"/>
              </a:spcBef>
              <a:spcAft>
                <a:spcPts val="0"/>
              </a:spcAft>
              <a:buNone/>
            </a:pPr>
            <a:r>
              <a:rPr b="1" lang="en" sz="1900">
                <a:solidFill>
                  <a:srgbClr val="666666"/>
                </a:solidFill>
                <a:latin typeface="Montserrat"/>
                <a:ea typeface="Montserrat"/>
                <a:cs typeface="Montserrat"/>
                <a:sym typeface="Montserrat"/>
              </a:rPr>
              <a:t>&lt;</a:t>
            </a:r>
            <a:endParaRPr sz="1500">
              <a:solidFill>
                <a:srgbClr val="66666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457"/>
                                        </p:tgtEl>
                                        <p:attrNameLst>
                                          <p:attrName>style.visibility</p:attrName>
                                        </p:attrNameLst>
                                      </p:cBhvr>
                                      <p:to>
                                        <p:strVal val="visible"/>
                                      </p:to>
                                    </p:set>
                                    <p:anim calcmode="lin" valueType="num">
                                      <p:cBhvr additive="base">
                                        <p:cTn dur="1000"/>
                                        <p:tgtEl>
                                          <p:spTgt spid="45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469"/>
                                        </p:tgtEl>
                                        <p:attrNameLst>
                                          <p:attrName>style.visibility</p:attrName>
                                        </p:attrNameLst>
                                      </p:cBhvr>
                                      <p:to>
                                        <p:strVal val="visible"/>
                                      </p:to>
                                    </p:set>
                                    <p:anim calcmode="lin" valueType="num">
                                      <p:cBhvr additive="base">
                                        <p:cTn dur="1000"/>
                                        <p:tgtEl>
                                          <p:spTgt spid="469"/>
                                        </p:tgtEl>
                                        <p:attrNameLst>
                                          <p:attrName>ppt_x</p:attrName>
                                        </p:attrNameLst>
                                      </p:cBhvr>
                                      <p:tavLst>
                                        <p:tav fmla="" tm="0">
                                          <p:val>
                                            <p:strVal val="#ppt_x+1"/>
                                          </p:val>
                                        </p:tav>
                                        <p:tav fmla="" tm="100000">
                                          <p:val>
                                            <p:strVal val="#ppt_x"/>
                                          </p:val>
                                        </p:tav>
                                      </p:tavLst>
                                    </p:anim>
                                  </p:childTnLst>
                                </p:cTn>
                              </p:par>
                              <p:par>
                                <p:cTn fill="hold" nodeType="withEffect" presetClass="exit" presetID="2" presetSubtype="8">
                                  <p:stCondLst>
                                    <p:cond delay="0"/>
                                  </p:stCondLst>
                                  <p:childTnLst>
                                    <p:anim calcmode="lin" valueType="num">
                                      <p:cBhvr additive="base">
                                        <p:cTn dur="1000"/>
                                        <p:tgtEl>
                                          <p:spTgt spid="468"/>
                                        </p:tgtEl>
                                        <p:attrNameLst>
                                          <p:attrName>ppt_x</p:attrName>
                                        </p:attrNameLst>
                                      </p:cBhvr>
                                      <p:tavLst>
                                        <p:tav fmla="" tm="0">
                                          <p:val>
                                            <p:strVal val="#ppt_x"/>
                                          </p:val>
                                        </p:tav>
                                        <p:tav fmla="" tm="100000">
                                          <p:val>
                                            <p:strVal val="#ppt_x-1"/>
                                          </p:val>
                                        </p:tav>
                                      </p:tavLst>
                                    </p:anim>
                                    <p:set>
                                      <p:cBhvr>
                                        <p:cTn dur="1" fill="hold">
                                          <p:stCondLst>
                                            <p:cond delay="1000"/>
                                          </p:stCondLst>
                                        </p:cTn>
                                        <p:tgtEl>
                                          <p:spTgt spid="46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1000"/>
                                        <p:tgtEl>
                                          <p:spTgt spid="4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470"/>
                                        </p:tgtEl>
                                        <p:attrNameLst>
                                          <p:attrName>style.visibility</p:attrName>
                                        </p:attrNameLst>
                                      </p:cBhvr>
                                      <p:to>
                                        <p:strVal val="visible"/>
                                      </p:to>
                                    </p:set>
                                    <p:anim calcmode="lin" valueType="num">
                                      <p:cBhvr additive="base">
                                        <p:cTn dur="1000"/>
                                        <p:tgtEl>
                                          <p:spTgt spid="470"/>
                                        </p:tgtEl>
                                        <p:attrNameLst>
                                          <p:attrName>ppt_x</p:attrName>
                                        </p:attrNameLst>
                                      </p:cBhvr>
                                      <p:tavLst>
                                        <p:tav fmla="" tm="0">
                                          <p:val>
                                            <p:strVal val="#ppt_x+1"/>
                                          </p:val>
                                        </p:tav>
                                        <p:tav fmla="" tm="100000">
                                          <p:val>
                                            <p:strVal val="#ppt_x"/>
                                          </p:val>
                                        </p:tav>
                                      </p:tavLst>
                                    </p:anim>
                                  </p:childTnLst>
                                </p:cTn>
                              </p:par>
                              <p:par>
                                <p:cTn fill="hold" nodeType="withEffect" presetClass="exit" presetID="2" presetSubtype="8">
                                  <p:stCondLst>
                                    <p:cond delay="0"/>
                                  </p:stCondLst>
                                  <p:childTnLst>
                                    <p:anim calcmode="lin" valueType="num">
                                      <p:cBhvr additive="base">
                                        <p:cTn dur="1000"/>
                                        <p:tgtEl>
                                          <p:spTgt spid="466"/>
                                        </p:tgtEl>
                                        <p:attrNameLst>
                                          <p:attrName>ppt_x</p:attrName>
                                        </p:attrNameLst>
                                      </p:cBhvr>
                                      <p:tavLst>
                                        <p:tav fmla="" tm="0">
                                          <p:val>
                                            <p:strVal val="#ppt_x"/>
                                          </p:val>
                                        </p:tav>
                                        <p:tav fmla="" tm="100000">
                                          <p:val>
                                            <p:strVal val="#ppt_x-1"/>
                                          </p:val>
                                        </p:tav>
                                      </p:tavLst>
                                    </p:anim>
                                    <p:set>
                                      <p:cBhvr>
                                        <p:cTn dur="1" fill="hold">
                                          <p:stCondLst>
                                            <p:cond delay="1000"/>
                                          </p:stCondLst>
                                        </p:cTn>
                                        <p:tgtEl>
                                          <p:spTgt spid="46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1000"/>
                                        <p:tgtEl>
                                          <p:spTgt spid="4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471"/>
                                        </p:tgtEl>
                                        <p:attrNameLst>
                                          <p:attrName>style.visibility</p:attrName>
                                        </p:attrNameLst>
                                      </p:cBhvr>
                                      <p:to>
                                        <p:strVal val="visible"/>
                                      </p:to>
                                    </p:set>
                                    <p:anim calcmode="lin" valueType="num">
                                      <p:cBhvr additive="base">
                                        <p:cTn dur="1000"/>
                                        <p:tgtEl>
                                          <p:spTgt spid="471"/>
                                        </p:tgtEl>
                                        <p:attrNameLst>
                                          <p:attrName>ppt_x</p:attrName>
                                        </p:attrNameLst>
                                      </p:cBhvr>
                                      <p:tavLst>
                                        <p:tav fmla="" tm="0">
                                          <p:val>
                                            <p:strVal val="#ppt_x+1"/>
                                          </p:val>
                                        </p:tav>
                                        <p:tav fmla="" tm="100000">
                                          <p:val>
                                            <p:strVal val="#ppt_x"/>
                                          </p:val>
                                        </p:tav>
                                      </p:tavLst>
                                    </p:anim>
                                  </p:childTnLst>
                                </p:cTn>
                              </p:par>
                              <p:par>
                                <p:cTn fill="hold" nodeType="withEffect" presetClass="exit" presetID="2" presetSubtype="8">
                                  <p:stCondLst>
                                    <p:cond delay="0"/>
                                  </p:stCondLst>
                                  <p:childTnLst>
                                    <p:anim calcmode="lin" valueType="num">
                                      <p:cBhvr additive="base">
                                        <p:cTn dur="1000"/>
                                        <p:tgtEl>
                                          <p:spTgt spid="467"/>
                                        </p:tgtEl>
                                        <p:attrNameLst>
                                          <p:attrName>ppt_x</p:attrName>
                                        </p:attrNameLst>
                                      </p:cBhvr>
                                      <p:tavLst>
                                        <p:tav fmla="" tm="0">
                                          <p:val>
                                            <p:strVal val="#ppt_x"/>
                                          </p:val>
                                        </p:tav>
                                        <p:tav fmla="" tm="100000">
                                          <p:val>
                                            <p:strVal val="#ppt_x-1"/>
                                          </p:val>
                                        </p:tav>
                                      </p:tavLst>
                                    </p:anim>
                                    <p:set>
                                      <p:cBhvr>
                                        <p:cTn dur="1" fill="hold">
                                          <p:stCondLst>
                                            <p:cond delay="1000"/>
                                          </p:stCondLst>
                                        </p:cTn>
                                        <p:tgtEl>
                                          <p:spTgt spid="46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472"/>
                                        </p:tgtEl>
                                        <p:attrNameLst>
                                          <p:attrName>style.visibility</p:attrName>
                                        </p:attrNameLst>
                                      </p:cBhvr>
                                      <p:to>
                                        <p:strVal val="visible"/>
                                      </p:to>
                                    </p:set>
                                    <p:anim calcmode="lin" valueType="num">
                                      <p:cBhvr additive="base">
                                        <p:cTn dur="1000"/>
                                        <p:tgtEl>
                                          <p:spTgt spid="47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8"/>
                                        </p:tgtEl>
                                        <p:attrNameLst>
                                          <p:attrName>style.visibility</p:attrName>
                                        </p:attrNameLst>
                                      </p:cBhvr>
                                      <p:to>
                                        <p:strVal val="visible"/>
                                      </p:to>
                                    </p:set>
                                    <p:animEffect filter="fade" transition="in">
                                      <p:cBhvr>
                                        <p:cTn dur="1000"/>
                                        <p:tgtEl>
                                          <p:spTgt spid="4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46" name="Shape 246"/>
        <p:cNvGrpSpPr/>
        <p:nvPr/>
      </p:nvGrpSpPr>
      <p:grpSpPr>
        <a:xfrm>
          <a:off x="0" y="0"/>
          <a:ext cx="0" cy="0"/>
          <a:chOff x="0" y="0"/>
          <a:chExt cx="0" cy="0"/>
        </a:xfrm>
      </p:grpSpPr>
      <p:grpSp>
        <p:nvGrpSpPr>
          <p:cNvPr id="247" name="Google Shape;247;p84"/>
          <p:cNvGrpSpPr/>
          <p:nvPr/>
        </p:nvGrpSpPr>
        <p:grpSpPr>
          <a:xfrm>
            <a:off x="781875" y="1135750"/>
            <a:ext cx="1375569" cy="3457271"/>
            <a:chOff x="96075" y="678550"/>
            <a:chExt cx="1375569" cy="3457271"/>
          </a:xfrm>
        </p:grpSpPr>
        <p:sp>
          <p:nvSpPr>
            <p:cNvPr id="248" name="Google Shape;248;p84"/>
            <p:cNvSpPr/>
            <p:nvPr/>
          </p:nvSpPr>
          <p:spPr>
            <a:xfrm>
              <a:off x="96615" y="751302"/>
              <a:ext cx="1374900" cy="312600"/>
            </a:xfrm>
            <a:prstGeom prst="rect">
              <a:avLst/>
            </a:prstGeom>
            <a:gradFill>
              <a:gsLst>
                <a:gs pos="0">
                  <a:srgbClr val="DB0000"/>
                </a:gs>
                <a:gs pos="100000">
                  <a:srgbClr val="540303"/>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84"/>
            <p:cNvSpPr/>
            <p:nvPr/>
          </p:nvSpPr>
          <p:spPr>
            <a:xfrm>
              <a:off x="96615" y="1509319"/>
              <a:ext cx="1374900" cy="312600"/>
            </a:xfrm>
            <a:prstGeom prst="rect">
              <a:avLst/>
            </a:prstGeom>
            <a:gradFill>
              <a:gsLst>
                <a:gs pos="0">
                  <a:srgbClr val="F48208"/>
                </a:gs>
                <a:gs pos="100000">
                  <a:srgbClr val="703E08"/>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84"/>
            <p:cNvSpPr/>
            <p:nvPr/>
          </p:nvSpPr>
          <p:spPr>
            <a:xfrm>
              <a:off x="96615" y="1886337"/>
              <a:ext cx="1374900" cy="312600"/>
            </a:xfrm>
            <a:prstGeom prst="rect">
              <a:avLst/>
            </a:prstGeom>
            <a:gradFill>
              <a:gsLst>
                <a:gs pos="0">
                  <a:srgbClr val="FFC002"/>
                </a:gs>
                <a:gs pos="100000">
                  <a:srgbClr val="795B04"/>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84"/>
            <p:cNvSpPr/>
            <p:nvPr/>
          </p:nvSpPr>
          <p:spPr>
            <a:xfrm>
              <a:off x="96615" y="2263354"/>
              <a:ext cx="1374900" cy="312600"/>
            </a:xfrm>
            <a:prstGeom prst="rect">
              <a:avLst/>
            </a:prstGeom>
            <a:gradFill>
              <a:gsLst>
                <a:gs pos="0">
                  <a:srgbClr val="51AB2A"/>
                </a:gs>
                <a:gs pos="100000">
                  <a:srgbClr val="203E13"/>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84"/>
            <p:cNvSpPr/>
            <p:nvPr/>
          </p:nvSpPr>
          <p:spPr>
            <a:xfrm>
              <a:off x="96615" y="2640371"/>
              <a:ext cx="1374900" cy="312600"/>
            </a:xfrm>
            <a:prstGeom prst="rect">
              <a:avLst/>
            </a:prstGeom>
            <a:gradFill>
              <a:gsLst>
                <a:gs pos="0">
                  <a:srgbClr val="3177EE"/>
                </a:gs>
                <a:gs pos="100000">
                  <a:srgbClr val="113D8A"/>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84"/>
            <p:cNvSpPr/>
            <p:nvPr/>
          </p:nvSpPr>
          <p:spPr>
            <a:xfrm>
              <a:off x="96615" y="3017389"/>
              <a:ext cx="1374900" cy="312600"/>
            </a:xfrm>
            <a:prstGeom prst="rect">
              <a:avLst/>
            </a:prstGeom>
            <a:gradFill>
              <a:gsLst>
                <a:gs pos="0">
                  <a:srgbClr val="4E29AA"/>
                </a:gs>
                <a:gs pos="100000">
                  <a:srgbClr val="1E123D"/>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84"/>
            <p:cNvSpPr/>
            <p:nvPr/>
          </p:nvSpPr>
          <p:spPr>
            <a:xfrm>
              <a:off x="96615" y="3394406"/>
              <a:ext cx="1374900" cy="312600"/>
            </a:xfrm>
            <a:prstGeom prst="rect">
              <a:avLst/>
            </a:prstGeom>
            <a:gradFill>
              <a:gsLst>
                <a:gs pos="0">
                  <a:srgbClr val="E900FF">
                    <a:alpha val="91764"/>
                  </a:srgbClr>
                </a:gs>
                <a:gs pos="100000">
                  <a:srgbClr val="80008C"/>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5" name="Google Shape;255;p84"/>
            <p:cNvPicPr preferRelativeResize="0"/>
            <p:nvPr/>
          </p:nvPicPr>
          <p:blipFill rotWithShape="1">
            <a:blip r:embed="rId3">
              <a:alphaModFix/>
            </a:blip>
            <a:srcRect b="0" l="0" r="0" t="32813"/>
            <a:stretch/>
          </p:blipFill>
          <p:spPr>
            <a:xfrm>
              <a:off x="96614" y="3771423"/>
              <a:ext cx="1375030" cy="364398"/>
            </a:xfrm>
            <a:prstGeom prst="rect">
              <a:avLst/>
            </a:prstGeom>
            <a:noFill/>
            <a:ln>
              <a:noFill/>
            </a:ln>
          </p:spPr>
        </p:pic>
        <p:sp>
          <p:nvSpPr>
            <p:cNvPr id="256" name="Google Shape;256;p84"/>
            <p:cNvSpPr/>
            <p:nvPr/>
          </p:nvSpPr>
          <p:spPr>
            <a:xfrm>
              <a:off x="96615" y="1132302"/>
              <a:ext cx="1374900" cy="312600"/>
            </a:xfrm>
            <a:prstGeom prst="rect">
              <a:avLst/>
            </a:prstGeom>
            <a:gradFill>
              <a:gsLst>
                <a:gs pos="0">
                  <a:srgbClr val="F39ACE"/>
                </a:gs>
                <a:gs pos="100000">
                  <a:srgbClr val="C80477"/>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84"/>
            <p:cNvSpPr txBox="1"/>
            <p:nvPr/>
          </p:nvSpPr>
          <p:spPr>
            <a:xfrm>
              <a:off x="96075" y="678550"/>
              <a:ext cx="1374900" cy="34572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b="1" lang="en" sz="1650">
                  <a:solidFill>
                    <a:schemeClr val="dk1"/>
                  </a:solidFill>
                  <a:latin typeface="Roboto Mono"/>
                  <a:ea typeface="Roboto Mono"/>
                  <a:cs typeface="Roboto Mono"/>
                  <a:sym typeface="Roboto Mono"/>
                </a:rPr>
                <a:t>RED</a:t>
              </a:r>
              <a:endParaRPr b="1" sz="1650">
                <a:solidFill>
                  <a:schemeClr val="dk1"/>
                </a:solidFill>
                <a:latin typeface="Roboto Mono"/>
                <a:ea typeface="Roboto Mono"/>
                <a:cs typeface="Roboto Mono"/>
                <a:sym typeface="Roboto Mono"/>
              </a:endParaRPr>
            </a:p>
            <a:p>
              <a:pPr indent="0" lvl="0" marL="0" rtl="0" algn="ctr">
                <a:lnSpc>
                  <a:spcPct val="150000"/>
                </a:lnSpc>
                <a:spcBef>
                  <a:spcPts val="0"/>
                </a:spcBef>
                <a:spcAft>
                  <a:spcPts val="0"/>
                </a:spcAft>
                <a:buNone/>
              </a:pPr>
              <a:r>
                <a:rPr b="1" lang="en" sz="1650">
                  <a:solidFill>
                    <a:schemeClr val="dk1"/>
                  </a:solidFill>
                  <a:latin typeface="Roboto Mono"/>
                  <a:ea typeface="Roboto Mono"/>
                  <a:cs typeface="Roboto Mono"/>
                  <a:sym typeface="Roboto Mono"/>
                </a:rPr>
                <a:t>PINK</a:t>
              </a:r>
              <a:endParaRPr b="1" sz="1650">
                <a:solidFill>
                  <a:schemeClr val="dk1"/>
                </a:solidFill>
                <a:latin typeface="Roboto Mono"/>
                <a:ea typeface="Roboto Mono"/>
                <a:cs typeface="Roboto Mono"/>
                <a:sym typeface="Roboto Mono"/>
              </a:endParaRPr>
            </a:p>
            <a:p>
              <a:pPr indent="0" lvl="0" marL="0" rtl="0" algn="ctr">
                <a:lnSpc>
                  <a:spcPct val="150000"/>
                </a:lnSpc>
                <a:spcBef>
                  <a:spcPts val="0"/>
                </a:spcBef>
                <a:spcAft>
                  <a:spcPts val="0"/>
                </a:spcAft>
                <a:buNone/>
              </a:pPr>
              <a:r>
                <a:rPr b="1" lang="en" sz="1650">
                  <a:solidFill>
                    <a:schemeClr val="dk1"/>
                  </a:solidFill>
                  <a:latin typeface="Roboto Mono"/>
                  <a:ea typeface="Roboto Mono"/>
                  <a:cs typeface="Roboto Mono"/>
                  <a:sym typeface="Roboto Mono"/>
                </a:rPr>
                <a:t>ORANGE</a:t>
              </a:r>
              <a:endParaRPr b="1" sz="1650">
                <a:solidFill>
                  <a:schemeClr val="dk1"/>
                </a:solidFill>
                <a:latin typeface="Roboto Mono"/>
                <a:ea typeface="Roboto Mono"/>
                <a:cs typeface="Roboto Mono"/>
                <a:sym typeface="Roboto Mono"/>
              </a:endParaRPr>
            </a:p>
            <a:p>
              <a:pPr indent="0" lvl="0" marL="0" rtl="0" algn="ctr">
                <a:lnSpc>
                  <a:spcPct val="150000"/>
                </a:lnSpc>
                <a:spcBef>
                  <a:spcPts val="0"/>
                </a:spcBef>
                <a:spcAft>
                  <a:spcPts val="0"/>
                </a:spcAft>
                <a:buNone/>
              </a:pPr>
              <a:r>
                <a:rPr b="1" lang="en" sz="1650">
                  <a:solidFill>
                    <a:schemeClr val="dk1"/>
                  </a:solidFill>
                  <a:latin typeface="Roboto Mono"/>
                  <a:ea typeface="Roboto Mono"/>
                  <a:cs typeface="Roboto Mono"/>
                  <a:sym typeface="Roboto Mono"/>
                </a:rPr>
                <a:t>YELLOW</a:t>
              </a:r>
              <a:endParaRPr b="1" sz="1650">
                <a:solidFill>
                  <a:schemeClr val="dk1"/>
                </a:solidFill>
                <a:latin typeface="Roboto Mono"/>
                <a:ea typeface="Roboto Mono"/>
                <a:cs typeface="Roboto Mono"/>
                <a:sym typeface="Roboto Mono"/>
              </a:endParaRPr>
            </a:p>
            <a:p>
              <a:pPr indent="0" lvl="0" marL="0" rtl="0" algn="ctr">
                <a:lnSpc>
                  <a:spcPct val="150000"/>
                </a:lnSpc>
                <a:spcBef>
                  <a:spcPts val="0"/>
                </a:spcBef>
                <a:spcAft>
                  <a:spcPts val="0"/>
                </a:spcAft>
                <a:buNone/>
              </a:pPr>
              <a:r>
                <a:rPr b="1" lang="en" sz="1650">
                  <a:solidFill>
                    <a:schemeClr val="dk1"/>
                  </a:solidFill>
                  <a:latin typeface="Roboto Mono"/>
                  <a:ea typeface="Roboto Mono"/>
                  <a:cs typeface="Roboto Mono"/>
                  <a:sym typeface="Roboto Mono"/>
                </a:rPr>
                <a:t>GREEN</a:t>
              </a:r>
              <a:endParaRPr b="1" sz="1650">
                <a:solidFill>
                  <a:schemeClr val="dk1"/>
                </a:solidFill>
                <a:latin typeface="Roboto Mono"/>
                <a:ea typeface="Roboto Mono"/>
                <a:cs typeface="Roboto Mono"/>
                <a:sym typeface="Roboto Mono"/>
              </a:endParaRPr>
            </a:p>
            <a:p>
              <a:pPr indent="0" lvl="0" marL="0" rtl="0" algn="ctr">
                <a:lnSpc>
                  <a:spcPct val="150000"/>
                </a:lnSpc>
                <a:spcBef>
                  <a:spcPts val="0"/>
                </a:spcBef>
                <a:spcAft>
                  <a:spcPts val="0"/>
                </a:spcAft>
                <a:buNone/>
              </a:pPr>
              <a:r>
                <a:rPr b="1" lang="en" sz="1650">
                  <a:solidFill>
                    <a:schemeClr val="dk1"/>
                  </a:solidFill>
                  <a:latin typeface="Roboto Mono"/>
                  <a:ea typeface="Roboto Mono"/>
                  <a:cs typeface="Roboto Mono"/>
                  <a:sym typeface="Roboto Mono"/>
                </a:rPr>
                <a:t>BLUE</a:t>
              </a:r>
              <a:endParaRPr b="1" sz="1650">
                <a:solidFill>
                  <a:schemeClr val="dk1"/>
                </a:solidFill>
                <a:latin typeface="Roboto Mono"/>
                <a:ea typeface="Roboto Mono"/>
                <a:cs typeface="Roboto Mono"/>
                <a:sym typeface="Roboto Mono"/>
              </a:endParaRPr>
            </a:p>
            <a:p>
              <a:pPr indent="0" lvl="0" marL="0" rtl="0" algn="ctr">
                <a:lnSpc>
                  <a:spcPct val="150000"/>
                </a:lnSpc>
                <a:spcBef>
                  <a:spcPts val="0"/>
                </a:spcBef>
                <a:spcAft>
                  <a:spcPts val="0"/>
                </a:spcAft>
                <a:buNone/>
              </a:pPr>
              <a:r>
                <a:rPr b="1" lang="en" sz="1650">
                  <a:solidFill>
                    <a:schemeClr val="dk1"/>
                  </a:solidFill>
                  <a:latin typeface="Roboto Mono"/>
                  <a:ea typeface="Roboto Mono"/>
                  <a:cs typeface="Roboto Mono"/>
                  <a:sym typeface="Roboto Mono"/>
                </a:rPr>
                <a:t>INDIGO</a:t>
              </a:r>
              <a:endParaRPr b="1" sz="1650">
                <a:solidFill>
                  <a:schemeClr val="dk1"/>
                </a:solidFill>
                <a:latin typeface="Roboto Mono"/>
                <a:ea typeface="Roboto Mono"/>
                <a:cs typeface="Roboto Mono"/>
                <a:sym typeface="Roboto Mono"/>
              </a:endParaRPr>
            </a:p>
            <a:p>
              <a:pPr indent="0" lvl="0" marL="0" rtl="0" algn="ctr">
                <a:lnSpc>
                  <a:spcPct val="150000"/>
                </a:lnSpc>
                <a:spcBef>
                  <a:spcPts val="0"/>
                </a:spcBef>
                <a:spcAft>
                  <a:spcPts val="0"/>
                </a:spcAft>
                <a:buNone/>
              </a:pPr>
              <a:r>
                <a:rPr b="1" lang="en" sz="1650">
                  <a:solidFill>
                    <a:schemeClr val="dk1"/>
                  </a:solidFill>
                  <a:latin typeface="Roboto Mono"/>
                  <a:ea typeface="Roboto Mono"/>
                  <a:cs typeface="Roboto Mono"/>
                  <a:sym typeface="Roboto Mono"/>
                </a:rPr>
                <a:t>PURPLE</a:t>
              </a:r>
              <a:endParaRPr b="1" sz="1650">
                <a:solidFill>
                  <a:schemeClr val="dk1"/>
                </a:solidFill>
                <a:latin typeface="Roboto Mono"/>
                <a:ea typeface="Roboto Mono"/>
                <a:cs typeface="Roboto Mono"/>
                <a:sym typeface="Roboto Mono"/>
              </a:endParaRPr>
            </a:p>
            <a:p>
              <a:pPr indent="0" lvl="0" marL="0" rtl="0" algn="ctr">
                <a:lnSpc>
                  <a:spcPct val="150000"/>
                </a:lnSpc>
                <a:spcBef>
                  <a:spcPts val="0"/>
                </a:spcBef>
                <a:spcAft>
                  <a:spcPts val="0"/>
                </a:spcAft>
                <a:buNone/>
              </a:pPr>
              <a:r>
                <a:rPr b="1" lang="en" sz="1650">
                  <a:solidFill>
                    <a:schemeClr val="dk1"/>
                  </a:solidFill>
                  <a:latin typeface="Roboto Mono"/>
                  <a:ea typeface="Roboto Mono"/>
                  <a:cs typeface="Roboto Mono"/>
                  <a:sym typeface="Roboto Mono"/>
                </a:rPr>
                <a:t>GOLD</a:t>
              </a:r>
              <a:endParaRPr b="1" sz="1650">
                <a:solidFill>
                  <a:schemeClr val="dk1"/>
                </a:solidFill>
                <a:latin typeface="Roboto Mono"/>
                <a:ea typeface="Roboto Mono"/>
                <a:cs typeface="Roboto Mono"/>
                <a:sym typeface="Roboto Mono"/>
              </a:endParaRPr>
            </a:p>
          </p:txBody>
        </p:sp>
      </p:grpSp>
      <p:sp>
        <p:nvSpPr>
          <p:cNvPr id="258" name="Google Shape;258;p84"/>
          <p:cNvSpPr txBox="1"/>
          <p:nvPr/>
        </p:nvSpPr>
        <p:spPr>
          <a:xfrm>
            <a:off x="2863500" y="374350"/>
            <a:ext cx="34170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000"/>
              </a:spcAft>
              <a:buNone/>
            </a:pPr>
            <a:r>
              <a:rPr b="1" lang="en" sz="2400">
                <a:solidFill>
                  <a:srgbClr val="FF0000"/>
                </a:solidFill>
                <a:highlight>
                  <a:srgbClr val="212121"/>
                </a:highlight>
                <a:latin typeface="Lato"/>
                <a:ea typeface="Lato"/>
                <a:cs typeface="Lato"/>
                <a:sym typeface="Lato"/>
              </a:rPr>
              <a:t>S</a:t>
            </a:r>
            <a:r>
              <a:rPr b="1" lang="en" sz="2400">
                <a:solidFill>
                  <a:srgbClr val="FF4C00"/>
                </a:solidFill>
                <a:highlight>
                  <a:srgbClr val="212121"/>
                </a:highlight>
                <a:latin typeface="Lato"/>
                <a:ea typeface="Lato"/>
                <a:cs typeface="Lato"/>
                <a:sym typeface="Lato"/>
              </a:rPr>
              <a:t>l</a:t>
            </a:r>
            <a:r>
              <a:rPr b="1" lang="en" sz="2400">
                <a:solidFill>
                  <a:srgbClr val="FF9900"/>
                </a:solidFill>
                <a:highlight>
                  <a:srgbClr val="212121"/>
                </a:highlight>
                <a:latin typeface="Lato"/>
                <a:ea typeface="Lato"/>
                <a:cs typeface="Lato"/>
                <a:sym typeface="Lato"/>
              </a:rPr>
              <a:t>i</a:t>
            </a:r>
            <a:r>
              <a:rPr b="1" lang="en" sz="2400">
                <a:solidFill>
                  <a:srgbClr val="FFE500"/>
                </a:solidFill>
                <a:highlight>
                  <a:srgbClr val="212121"/>
                </a:highlight>
                <a:latin typeface="Lato"/>
                <a:ea typeface="Lato"/>
                <a:cs typeface="Lato"/>
                <a:sym typeface="Lato"/>
              </a:rPr>
              <a:t>d</a:t>
            </a:r>
            <a:r>
              <a:rPr b="1" lang="en" sz="2400">
                <a:solidFill>
                  <a:srgbClr val="CCFF00"/>
                </a:solidFill>
                <a:highlight>
                  <a:srgbClr val="212121"/>
                </a:highlight>
                <a:latin typeface="Lato"/>
                <a:ea typeface="Lato"/>
                <a:cs typeface="Lato"/>
                <a:sym typeface="Lato"/>
              </a:rPr>
              <a:t>e</a:t>
            </a:r>
            <a:r>
              <a:rPr b="1" lang="en" sz="2400">
                <a:solidFill>
                  <a:srgbClr val="7FFF00"/>
                </a:solidFill>
                <a:highlight>
                  <a:srgbClr val="212121"/>
                </a:highlight>
                <a:latin typeface="Lato"/>
                <a:ea typeface="Lato"/>
                <a:cs typeface="Lato"/>
                <a:sym typeface="Lato"/>
              </a:rPr>
              <a:t> </a:t>
            </a:r>
            <a:r>
              <a:rPr b="1" lang="en" sz="2400">
                <a:solidFill>
                  <a:srgbClr val="32FF00"/>
                </a:solidFill>
                <a:highlight>
                  <a:srgbClr val="212121"/>
                </a:highlight>
                <a:latin typeface="Lato"/>
                <a:ea typeface="Lato"/>
                <a:cs typeface="Lato"/>
                <a:sym typeface="Lato"/>
              </a:rPr>
              <a:t>d</a:t>
            </a:r>
            <a:r>
              <a:rPr b="1" lang="en" sz="2400">
                <a:solidFill>
                  <a:srgbClr val="00FF19"/>
                </a:solidFill>
                <a:highlight>
                  <a:srgbClr val="212121"/>
                </a:highlight>
                <a:latin typeface="Lato"/>
                <a:ea typeface="Lato"/>
                <a:cs typeface="Lato"/>
                <a:sym typeface="Lato"/>
              </a:rPr>
              <a:t>e</a:t>
            </a:r>
            <a:r>
              <a:rPr b="1" lang="en" sz="2400">
                <a:solidFill>
                  <a:srgbClr val="00FF65"/>
                </a:solidFill>
                <a:highlight>
                  <a:srgbClr val="212121"/>
                </a:highlight>
                <a:latin typeface="Lato"/>
                <a:ea typeface="Lato"/>
                <a:cs typeface="Lato"/>
                <a:sym typeface="Lato"/>
              </a:rPr>
              <a:t>c</a:t>
            </a:r>
            <a:r>
              <a:rPr b="1" lang="en" sz="2400">
                <a:solidFill>
                  <a:srgbClr val="00FFB2"/>
                </a:solidFill>
                <a:highlight>
                  <a:srgbClr val="212121"/>
                </a:highlight>
                <a:latin typeface="Lato"/>
                <a:ea typeface="Lato"/>
                <a:cs typeface="Lato"/>
                <a:sym typeface="Lato"/>
              </a:rPr>
              <a:t>k</a:t>
            </a:r>
            <a:r>
              <a:rPr b="1" lang="en" sz="2400">
                <a:solidFill>
                  <a:srgbClr val="00FFFF"/>
                </a:solidFill>
                <a:highlight>
                  <a:srgbClr val="212121"/>
                </a:highlight>
                <a:latin typeface="Lato"/>
                <a:ea typeface="Lato"/>
                <a:cs typeface="Lato"/>
                <a:sym typeface="Lato"/>
              </a:rPr>
              <a:t> </a:t>
            </a:r>
            <a:r>
              <a:rPr b="1" lang="en" sz="2400">
                <a:solidFill>
                  <a:srgbClr val="00B2FF"/>
                </a:solidFill>
                <a:highlight>
                  <a:srgbClr val="212121"/>
                </a:highlight>
                <a:latin typeface="Lato"/>
                <a:ea typeface="Lato"/>
                <a:cs typeface="Lato"/>
                <a:sym typeface="Lato"/>
              </a:rPr>
              <a:t>c</a:t>
            </a:r>
            <a:r>
              <a:rPr b="1" lang="en" sz="2400">
                <a:solidFill>
                  <a:srgbClr val="0065FF"/>
                </a:solidFill>
                <a:highlight>
                  <a:srgbClr val="212121"/>
                </a:highlight>
                <a:latin typeface="Lato"/>
                <a:ea typeface="Lato"/>
                <a:cs typeface="Lato"/>
                <a:sym typeface="Lato"/>
              </a:rPr>
              <a:t>o</a:t>
            </a:r>
            <a:r>
              <a:rPr b="1" lang="en" sz="2400">
                <a:solidFill>
                  <a:srgbClr val="0019FF"/>
                </a:solidFill>
                <a:highlight>
                  <a:srgbClr val="212121"/>
                </a:highlight>
                <a:latin typeface="Lato"/>
                <a:ea typeface="Lato"/>
                <a:cs typeface="Lato"/>
                <a:sym typeface="Lato"/>
              </a:rPr>
              <a:t>n</a:t>
            </a:r>
            <a:r>
              <a:rPr b="1" lang="en" sz="2400">
                <a:solidFill>
                  <a:srgbClr val="3300FF"/>
                </a:solidFill>
                <a:highlight>
                  <a:srgbClr val="212121"/>
                </a:highlight>
                <a:latin typeface="Lato"/>
                <a:ea typeface="Lato"/>
                <a:cs typeface="Lato"/>
                <a:sym typeface="Lato"/>
              </a:rPr>
              <a:t>t</a:t>
            </a:r>
            <a:r>
              <a:rPr b="1" lang="en" sz="2400">
                <a:solidFill>
                  <a:srgbClr val="7F00FF"/>
                </a:solidFill>
                <a:highlight>
                  <a:srgbClr val="212121"/>
                </a:highlight>
                <a:latin typeface="Lato"/>
                <a:ea typeface="Lato"/>
                <a:cs typeface="Lato"/>
                <a:sym typeface="Lato"/>
              </a:rPr>
              <a:t>e</a:t>
            </a:r>
            <a:r>
              <a:rPr b="1" lang="en" sz="2400">
                <a:solidFill>
                  <a:srgbClr val="CB00FF"/>
                </a:solidFill>
                <a:highlight>
                  <a:srgbClr val="212121"/>
                </a:highlight>
                <a:latin typeface="Lato"/>
                <a:ea typeface="Lato"/>
                <a:cs typeface="Lato"/>
                <a:sym typeface="Lato"/>
              </a:rPr>
              <a:t>n</a:t>
            </a:r>
            <a:r>
              <a:rPr b="1" lang="en" sz="2400">
                <a:solidFill>
                  <a:srgbClr val="FF00E5"/>
                </a:solidFill>
                <a:highlight>
                  <a:srgbClr val="212121"/>
                </a:highlight>
                <a:latin typeface="Lato"/>
                <a:ea typeface="Lato"/>
                <a:cs typeface="Lato"/>
                <a:sym typeface="Lato"/>
              </a:rPr>
              <a:t>t</a:t>
            </a:r>
            <a:r>
              <a:rPr b="1" lang="en" sz="2400">
                <a:solidFill>
                  <a:srgbClr val="FF0098"/>
                </a:solidFill>
                <a:highlight>
                  <a:srgbClr val="212121"/>
                </a:highlight>
                <a:latin typeface="Lato"/>
                <a:ea typeface="Lato"/>
                <a:cs typeface="Lato"/>
                <a:sym typeface="Lato"/>
              </a:rPr>
              <a:t>s</a:t>
            </a:r>
            <a:endParaRPr sz="2400">
              <a:solidFill>
                <a:srgbClr val="FF0098"/>
              </a:solidFill>
              <a:highlight>
                <a:srgbClr val="212121"/>
              </a:highlight>
              <a:latin typeface="Montserrat"/>
              <a:ea typeface="Montserrat"/>
              <a:cs typeface="Montserrat"/>
              <a:sym typeface="Montserrat"/>
            </a:endParaRPr>
          </a:p>
        </p:txBody>
      </p:sp>
      <p:sp>
        <p:nvSpPr>
          <p:cNvPr id="259" name="Google Shape;259;p84"/>
          <p:cNvSpPr txBox="1"/>
          <p:nvPr/>
        </p:nvSpPr>
        <p:spPr>
          <a:xfrm>
            <a:off x="2224600" y="1197925"/>
            <a:ext cx="3982800" cy="34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000"/>
              </a:spcAft>
              <a:buNone/>
            </a:pPr>
            <a:r>
              <a:rPr b="1" lang="en" sz="1700">
                <a:solidFill>
                  <a:srgbClr val="CC0000"/>
                </a:solidFill>
                <a:latin typeface="Roboto"/>
                <a:ea typeface="Roboto"/>
                <a:cs typeface="Roboto"/>
                <a:sym typeface="Roboto"/>
              </a:rPr>
              <a:t>Review comparing unit fractions</a:t>
            </a:r>
            <a:endParaRPr b="1" sz="1700">
              <a:solidFill>
                <a:srgbClr val="CC0000"/>
              </a:solidFill>
              <a:highlight>
                <a:srgbClr val="000000"/>
              </a:highlight>
              <a:latin typeface="Roboto"/>
              <a:ea typeface="Roboto"/>
              <a:cs typeface="Roboto"/>
              <a:sym typeface="Roboto"/>
            </a:endParaRPr>
          </a:p>
        </p:txBody>
      </p:sp>
      <p:sp>
        <p:nvSpPr>
          <p:cNvPr id="260" name="Google Shape;260;p84"/>
          <p:cNvSpPr txBox="1"/>
          <p:nvPr/>
        </p:nvSpPr>
        <p:spPr>
          <a:xfrm>
            <a:off x="2224600" y="1578925"/>
            <a:ext cx="6089400" cy="34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000"/>
              </a:spcAft>
              <a:buNone/>
            </a:pPr>
            <a:r>
              <a:rPr b="1" lang="en" sz="1700">
                <a:solidFill>
                  <a:srgbClr val="F40E94"/>
                </a:solidFill>
                <a:latin typeface="Roboto"/>
                <a:ea typeface="Roboto"/>
                <a:cs typeface="Roboto"/>
                <a:sym typeface="Roboto"/>
              </a:rPr>
              <a:t>none</a:t>
            </a:r>
            <a:endParaRPr b="1" sz="1700">
              <a:solidFill>
                <a:srgbClr val="F40E94"/>
              </a:solidFill>
              <a:highlight>
                <a:srgbClr val="000000"/>
              </a:highlight>
              <a:latin typeface="Roboto"/>
              <a:ea typeface="Roboto"/>
              <a:cs typeface="Roboto"/>
              <a:sym typeface="Roboto"/>
            </a:endParaRPr>
          </a:p>
        </p:txBody>
      </p:sp>
      <p:sp>
        <p:nvSpPr>
          <p:cNvPr id="261" name="Google Shape;261;p84"/>
          <p:cNvSpPr txBox="1"/>
          <p:nvPr/>
        </p:nvSpPr>
        <p:spPr>
          <a:xfrm>
            <a:off x="2224600" y="1959925"/>
            <a:ext cx="5838300" cy="34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000"/>
              </a:spcAft>
              <a:buNone/>
            </a:pPr>
            <a:r>
              <a:rPr b="1" lang="en" sz="1700">
                <a:solidFill>
                  <a:srgbClr val="FF9900"/>
                </a:solidFill>
                <a:latin typeface="Roboto"/>
                <a:ea typeface="Roboto"/>
                <a:cs typeface="Roboto"/>
                <a:sym typeface="Roboto"/>
              </a:rPr>
              <a:t>Goals | Objectives | “I can…” statements </a:t>
            </a:r>
            <a:endParaRPr b="1" sz="1700">
              <a:solidFill>
                <a:srgbClr val="FF9900"/>
              </a:solidFill>
              <a:highlight>
                <a:srgbClr val="000000"/>
              </a:highlight>
              <a:latin typeface="Roboto"/>
              <a:ea typeface="Roboto"/>
              <a:cs typeface="Roboto"/>
              <a:sym typeface="Roboto"/>
            </a:endParaRPr>
          </a:p>
        </p:txBody>
      </p:sp>
      <p:sp>
        <p:nvSpPr>
          <p:cNvPr id="262" name="Google Shape;262;p84"/>
          <p:cNvSpPr txBox="1"/>
          <p:nvPr/>
        </p:nvSpPr>
        <p:spPr>
          <a:xfrm>
            <a:off x="2224600" y="2340925"/>
            <a:ext cx="5838300" cy="34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000"/>
              </a:spcAft>
              <a:buNone/>
            </a:pPr>
            <a:r>
              <a:rPr b="1" lang="en" sz="1700">
                <a:solidFill>
                  <a:srgbClr val="F2D901"/>
                </a:solidFill>
                <a:latin typeface="Roboto"/>
                <a:ea typeface="Roboto"/>
                <a:cs typeface="Roboto"/>
                <a:sym typeface="Roboto"/>
              </a:rPr>
              <a:t>Lesson: Adding fractions in different units</a:t>
            </a:r>
            <a:endParaRPr b="1" sz="1700">
              <a:solidFill>
                <a:srgbClr val="F2D901"/>
              </a:solidFill>
              <a:highlight>
                <a:srgbClr val="000000"/>
              </a:highlight>
              <a:latin typeface="Roboto"/>
              <a:ea typeface="Roboto"/>
              <a:cs typeface="Roboto"/>
              <a:sym typeface="Roboto"/>
            </a:endParaRPr>
          </a:p>
        </p:txBody>
      </p:sp>
      <p:sp>
        <p:nvSpPr>
          <p:cNvPr id="263" name="Google Shape;263;p84"/>
          <p:cNvSpPr txBox="1"/>
          <p:nvPr/>
        </p:nvSpPr>
        <p:spPr>
          <a:xfrm>
            <a:off x="2224600" y="2721925"/>
            <a:ext cx="6587100" cy="34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000"/>
              </a:spcAft>
              <a:buNone/>
            </a:pPr>
            <a:r>
              <a:rPr b="1" lang="en" sz="1550">
                <a:solidFill>
                  <a:srgbClr val="38761D"/>
                </a:solidFill>
                <a:latin typeface="Roboto"/>
                <a:ea typeface="Roboto"/>
                <a:cs typeface="Roboto"/>
                <a:sym typeface="Roboto"/>
              </a:rPr>
              <a:t>Discussions</a:t>
            </a:r>
            <a:r>
              <a:rPr b="1" lang="en" sz="1550">
                <a:solidFill>
                  <a:srgbClr val="38761D"/>
                </a:solidFill>
                <a:latin typeface="Roboto"/>
                <a:ea typeface="Roboto"/>
                <a:cs typeface="Roboto"/>
                <a:sym typeface="Roboto"/>
              </a:rPr>
              <a:t>: Reasoning about fractions | Activity: Human number-line</a:t>
            </a:r>
            <a:endParaRPr b="1" sz="1550">
              <a:solidFill>
                <a:srgbClr val="38761D"/>
              </a:solidFill>
              <a:highlight>
                <a:srgbClr val="000000"/>
              </a:highlight>
              <a:latin typeface="Roboto"/>
              <a:ea typeface="Roboto"/>
              <a:cs typeface="Roboto"/>
              <a:sym typeface="Roboto"/>
            </a:endParaRPr>
          </a:p>
        </p:txBody>
      </p:sp>
      <p:sp>
        <p:nvSpPr>
          <p:cNvPr id="264" name="Google Shape;264;p84"/>
          <p:cNvSpPr txBox="1"/>
          <p:nvPr/>
        </p:nvSpPr>
        <p:spPr>
          <a:xfrm>
            <a:off x="2224600" y="3102925"/>
            <a:ext cx="5838300" cy="34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000"/>
              </a:spcAft>
              <a:buNone/>
            </a:pPr>
            <a:r>
              <a:t/>
            </a:r>
            <a:endParaRPr b="1" sz="1700">
              <a:solidFill>
                <a:srgbClr val="1155CC"/>
              </a:solidFill>
              <a:highlight>
                <a:srgbClr val="000000"/>
              </a:highlight>
              <a:latin typeface="Roboto"/>
              <a:ea typeface="Roboto"/>
              <a:cs typeface="Roboto"/>
              <a:sym typeface="Roboto"/>
            </a:endParaRPr>
          </a:p>
        </p:txBody>
      </p:sp>
      <p:sp>
        <p:nvSpPr>
          <p:cNvPr id="265" name="Google Shape;265;p84"/>
          <p:cNvSpPr txBox="1"/>
          <p:nvPr/>
        </p:nvSpPr>
        <p:spPr>
          <a:xfrm>
            <a:off x="2224600" y="3102925"/>
            <a:ext cx="6643200" cy="34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000"/>
              </a:spcAft>
              <a:buNone/>
            </a:pPr>
            <a:r>
              <a:rPr b="1" lang="en" sz="1700">
                <a:solidFill>
                  <a:srgbClr val="1155CC"/>
                </a:solidFill>
                <a:latin typeface="Roboto"/>
                <a:ea typeface="Roboto"/>
                <a:cs typeface="Roboto"/>
                <a:sym typeface="Roboto"/>
              </a:rPr>
              <a:t>Small group/partner</a:t>
            </a:r>
            <a:r>
              <a:rPr b="1" lang="en" sz="1700">
                <a:solidFill>
                  <a:srgbClr val="1155CC"/>
                </a:solidFill>
                <a:latin typeface="Roboto"/>
                <a:ea typeface="Roboto"/>
                <a:cs typeface="Roboto"/>
                <a:sym typeface="Roboto"/>
              </a:rPr>
              <a:t> tasks: Experimenting with fraction sets</a:t>
            </a:r>
            <a:endParaRPr b="1" sz="1700">
              <a:solidFill>
                <a:srgbClr val="1155CC"/>
              </a:solidFill>
              <a:latin typeface="Roboto"/>
              <a:ea typeface="Roboto"/>
              <a:cs typeface="Roboto"/>
              <a:sym typeface="Roboto"/>
            </a:endParaRPr>
          </a:p>
        </p:txBody>
      </p:sp>
      <p:sp>
        <p:nvSpPr>
          <p:cNvPr id="266" name="Google Shape;266;p84"/>
          <p:cNvSpPr txBox="1"/>
          <p:nvPr/>
        </p:nvSpPr>
        <p:spPr>
          <a:xfrm>
            <a:off x="2224600" y="3483925"/>
            <a:ext cx="6424200" cy="34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000"/>
              </a:spcAft>
              <a:buNone/>
            </a:pPr>
            <a:r>
              <a:rPr b="1" lang="en" sz="1700">
                <a:solidFill>
                  <a:srgbClr val="351C75"/>
                </a:solidFill>
                <a:latin typeface="Roboto"/>
                <a:ea typeface="Roboto"/>
                <a:cs typeface="Roboto"/>
                <a:sym typeface="Roboto"/>
              </a:rPr>
              <a:t>Discussion | Learning checks (QR codes)</a:t>
            </a:r>
            <a:endParaRPr b="1" sz="1700">
              <a:solidFill>
                <a:srgbClr val="351C75"/>
              </a:solidFill>
              <a:latin typeface="Roboto"/>
              <a:ea typeface="Roboto"/>
              <a:cs typeface="Roboto"/>
              <a:sym typeface="Roboto"/>
            </a:endParaRPr>
          </a:p>
        </p:txBody>
      </p:sp>
      <p:sp>
        <p:nvSpPr>
          <p:cNvPr id="267" name="Google Shape;267;p84"/>
          <p:cNvSpPr txBox="1"/>
          <p:nvPr/>
        </p:nvSpPr>
        <p:spPr>
          <a:xfrm>
            <a:off x="2224600" y="3864925"/>
            <a:ext cx="6424200" cy="34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000"/>
              </a:spcAft>
              <a:buNone/>
            </a:pPr>
            <a:r>
              <a:rPr b="1" lang="en" sz="1700">
                <a:solidFill>
                  <a:srgbClr val="FF00FF"/>
                </a:solidFill>
                <a:latin typeface="Roboto"/>
                <a:ea typeface="Roboto"/>
                <a:cs typeface="Roboto"/>
                <a:sym typeface="Roboto"/>
              </a:rPr>
              <a:t>Post-Learning Activities (Links)</a:t>
            </a:r>
            <a:endParaRPr b="1" sz="1700">
              <a:solidFill>
                <a:srgbClr val="FF00FF"/>
              </a:solidFill>
              <a:latin typeface="Roboto"/>
              <a:ea typeface="Roboto"/>
              <a:cs typeface="Roboto"/>
              <a:sym typeface="Roboto"/>
            </a:endParaRPr>
          </a:p>
        </p:txBody>
      </p:sp>
      <p:sp>
        <p:nvSpPr>
          <p:cNvPr id="268" name="Google Shape;268;p84"/>
          <p:cNvSpPr txBox="1"/>
          <p:nvPr/>
        </p:nvSpPr>
        <p:spPr>
          <a:xfrm>
            <a:off x="2224600" y="4245925"/>
            <a:ext cx="1979100" cy="347100"/>
          </a:xfrm>
          <a:prstGeom prst="rect">
            <a:avLst/>
          </a:prstGeom>
          <a:gradFill>
            <a:gsLst>
              <a:gs pos="0">
                <a:srgbClr val="FFF12A"/>
              </a:gs>
              <a:gs pos="50000">
                <a:srgbClr val="FFCF00"/>
              </a:gs>
              <a:gs pos="100000">
                <a:srgbClr val="ECBD4D"/>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1000"/>
              </a:spcAft>
              <a:buNone/>
            </a:pPr>
            <a:r>
              <a:rPr b="1" lang="en" sz="1700">
                <a:latin typeface="Roboto"/>
                <a:ea typeface="Roboto"/>
                <a:cs typeface="Roboto"/>
                <a:sym typeface="Roboto"/>
              </a:rPr>
              <a:t>A&amp;W’s comeback</a:t>
            </a:r>
            <a:endParaRPr b="1" sz="1700">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48208"/>
            </a:gs>
            <a:gs pos="100000">
              <a:srgbClr val="703E08"/>
            </a:gs>
          </a:gsLst>
          <a:path path="circle">
            <a:fillToRect b="50%" l="50%" r="50%" t="50%"/>
          </a:path>
          <a:tileRect/>
        </a:gradFill>
      </p:bgPr>
    </p:bg>
    <p:spTree>
      <p:nvGrpSpPr>
        <p:cNvPr id="482" name="Shape 482"/>
        <p:cNvGrpSpPr/>
        <p:nvPr/>
      </p:nvGrpSpPr>
      <p:grpSpPr>
        <a:xfrm>
          <a:off x="0" y="0"/>
          <a:ext cx="0" cy="0"/>
          <a:chOff x="0" y="0"/>
          <a:chExt cx="0" cy="0"/>
        </a:xfrm>
      </p:grpSpPr>
      <p:sp>
        <p:nvSpPr>
          <p:cNvPr id="483" name="Google Shape;483;p102"/>
          <p:cNvSpPr txBox="1"/>
          <p:nvPr/>
        </p:nvSpPr>
        <p:spPr>
          <a:xfrm>
            <a:off x="5095350" y="4720750"/>
            <a:ext cx="40488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F9900"/>
                </a:solidFill>
                <a:latin typeface="Varela Round"/>
                <a:ea typeface="Varela Round"/>
                <a:cs typeface="Varela Round"/>
                <a:sym typeface="Varela Round"/>
              </a:rPr>
              <a:t>Focus on objectives, ask questions</a:t>
            </a:r>
            <a:endParaRPr b="1" sz="1800">
              <a:solidFill>
                <a:srgbClr val="FF9900"/>
              </a:solidFill>
              <a:latin typeface="Varela Round"/>
              <a:ea typeface="Varela Round"/>
              <a:cs typeface="Varela Round"/>
              <a:sym typeface="Varela Round"/>
            </a:endParaRPr>
          </a:p>
        </p:txBody>
      </p:sp>
      <p:sp>
        <p:nvSpPr>
          <p:cNvPr id="484" name="Google Shape;484;p102"/>
          <p:cNvSpPr txBox="1"/>
          <p:nvPr>
            <p:ph idx="4294967295" type="title"/>
          </p:nvPr>
        </p:nvSpPr>
        <p:spPr>
          <a:xfrm>
            <a:off x="311700" y="455250"/>
            <a:ext cx="8520600" cy="62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520" u="sng">
                <a:solidFill>
                  <a:srgbClr val="FF0000"/>
                </a:solidFill>
                <a:highlight>
                  <a:srgbClr val="434343"/>
                </a:highlight>
                <a:latin typeface="Luckiest Guy"/>
                <a:ea typeface="Luckiest Guy"/>
                <a:cs typeface="Luckiest Guy"/>
                <a:sym typeface="Luckiest Guy"/>
              </a:rPr>
              <a:t>O</a:t>
            </a:r>
            <a:r>
              <a:rPr lang="en" sz="2520" u="sng">
                <a:solidFill>
                  <a:srgbClr val="FF8400"/>
                </a:solidFill>
                <a:highlight>
                  <a:srgbClr val="434343"/>
                </a:highlight>
                <a:latin typeface="Luckiest Guy"/>
                <a:ea typeface="Luckiest Guy"/>
                <a:cs typeface="Luckiest Guy"/>
                <a:sym typeface="Luckiest Guy"/>
              </a:rPr>
              <a:t>B</a:t>
            </a:r>
            <a:r>
              <a:rPr lang="en" sz="2520" u="sng">
                <a:solidFill>
                  <a:srgbClr val="F5FF00"/>
                </a:solidFill>
                <a:highlight>
                  <a:srgbClr val="434343"/>
                </a:highlight>
                <a:latin typeface="Luckiest Guy"/>
                <a:ea typeface="Luckiest Guy"/>
                <a:cs typeface="Luckiest Guy"/>
                <a:sym typeface="Luckiest Guy"/>
              </a:rPr>
              <a:t>J</a:t>
            </a:r>
            <a:r>
              <a:rPr lang="en" sz="2520" u="sng">
                <a:solidFill>
                  <a:srgbClr val="71FF00"/>
                </a:solidFill>
                <a:highlight>
                  <a:srgbClr val="434343"/>
                </a:highlight>
                <a:latin typeface="Luckiest Guy"/>
                <a:ea typeface="Luckiest Guy"/>
                <a:cs typeface="Luckiest Guy"/>
                <a:sym typeface="Luckiest Guy"/>
              </a:rPr>
              <a:t>E</a:t>
            </a:r>
            <a:r>
              <a:rPr lang="en" sz="2520" u="sng">
                <a:solidFill>
                  <a:srgbClr val="00FF12"/>
                </a:solidFill>
                <a:highlight>
                  <a:srgbClr val="434343"/>
                </a:highlight>
                <a:latin typeface="Luckiest Guy"/>
                <a:ea typeface="Luckiest Guy"/>
                <a:cs typeface="Luckiest Guy"/>
                <a:sym typeface="Luckiest Guy"/>
              </a:rPr>
              <a:t>C</a:t>
            </a:r>
            <a:r>
              <a:rPr lang="en" sz="2520" u="sng">
                <a:solidFill>
                  <a:srgbClr val="00FF96"/>
                </a:solidFill>
                <a:highlight>
                  <a:srgbClr val="434343"/>
                </a:highlight>
                <a:latin typeface="Luckiest Guy"/>
                <a:ea typeface="Luckiest Guy"/>
                <a:cs typeface="Luckiest Guy"/>
                <a:sym typeface="Luckiest Guy"/>
              </a:rPr>
              <a:t>T</a:t>
            </a:r>
            <a:r>
              <a:rPr lang="en" sz="2520" u="sng">
                <a:solidFill>
                  <a:srgbClr val="00E3FF"/>
                </a:solidFill>
                <a:highlight>
                  <a:srgbClr val="434343"/>
                </a:highlight>
                <a:latin typeface="Luckiest Guy"/>
                <a:ea typeface="Luckiest Guy"/>
                <a:cs typeface="Luckiest Guy"/>
                <a:sym typeface="Luckiest Guy"/>
              </a:rPr>
              <a:t>I</a:t>
            </a:r>
            <a:r>
              <a:rPr lang="en" sz="2520" u="sng">
                <a:solidFill>
                  <a:srgbClr val="005FFF"/>
                </a:solidFill>
                <a:highlight>
                  <a:srgbClr val="434343"/>
                </a:highlight>
                <a:latin typeface="Luckiest Guy"/>
                <a:ea typeface="Luckiest Guy"/>
                <a:cs typeface="Luckiest Guy"/>
                <a:sym typeface="Luckiest Guy"/>
              </a:rPr>
              <a:t>V</a:t>
            </a:r>
            <a:r>
              <a:rPr lang="en" sz="2520" u="sng">
                <a:solidFill>
                  <a:srgbClr val="2500FF"/>
                </a:solidFill>
                <a:highlight>
                  <a:srgbClr val="434343"/>
                </a:highlight>
                <a:latin typeface="Luckiest Guy"/>
                <a:ea typeface="Luckiest Guy"/>
                <a:cs typeface="Luckiest Guy"/>
                <a:sym typeface="Luckiest Guy"/>
              </a:rPr>
              <a:t>E</a:t>
            </a:r>
            <a:r>
              <a:rPr lang="en" sz="2520" u="sng">
                <a:solidFill>
                  <a:srgbClr val="A900FF"/>
                </a:solidFill>
                <a:highlight>
                  <a:srgbClr val="434343"/>
                </a:highlight>
                <a:latin typeface="Luckiest Guy"/>
                <a:ea typeface="Luckiest Guy"/>
                <a:cs typeface="Luckiest Guy"/>
                <a:sym typeface="Luckiest Guy"/>
              </a:rPr>
              <a:t>S</a:t>
            </a:r>
            <a:r>
              <a:rPr lang="en" sz="2520" u="sng">
                <a:solidFill>
                  <a:srgbClr val="FF00D0"/>
                </a:solidFill>
                <a:highlight>
                  <a:srgbClr val="434343"/>
                </a:highlight>
                <a:latin typeface="Luckiest Guy"/>
                <a:ea typeface="Luckiest Guy"/>
                <a:cs typeface="Luckiest Guy"/>
                <a:sym typeface="Luckiest Guy"/>
              </a:rPr>
              <a:t>:</a:t>
            </a:r>
            <a:endParaRPr sz="2100" u="sng">
              <a:solidFill>
                <a:srgbClr val="FF004C"/>
              </a:solidFill>
              <a:highlight>
                <a:srgbClr val="FFFFFF"/>
              </a:highlight>
            </a:endParaRPr>
          </a:p>
        </p:txBody>
      </p:sp>
      <p:sp>
        <p:nvSpPr>
          <p:cNvPr id="485" name="Google Shape;485;p102"/>
          <p:cNvSpPr txBox="1"/>
          <p:nvPr>
            <p:ph idx="4294967295" type="title"/>
          </p:nvPr>
        </p:nvSpPr>
        <p:spPr>
          <a:xfrm>
            <a:off x="0" y="1064850"/>
            <a:ext cx="9144000" cy="23496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sz="1900">
                <a:solidFill>
                  <a:srgbClr val="FB00FF"/>
                </a:solidFill>
                <a:latin typeface="Luckiest Guy"/>
                <a:ea typeface="Luckiest Guy"/>
                <a:cs typeface="Luckiest Guy"/>
                <a:sym typeface="Luckiest Guy"/>
              </a:rPr>
              <a:t>#</a:t>
            </a:r>
            <a:r>
              <a:rPr lang="en" sz="1900">
                <a:solidFill>
                  <a:srgbClr val="FF00DD"/>
                </a:solidFill>
                <a:latin typeface="Luckiest Guy"/>
                <a:ea typeface="Luckiest Guy"/>
                <a:cs typeface="Luckiest Guy"/>
                <a:sym typeface="Luckiest Guy"/>
              </a:rPr>
              <a:t>3</a:t>
            </a:r>
            <a:r>
              <a:rPr lang="en" sz="1900">
                <a:solidFill>
                  <a:srgbClr val="FF0089"/>
                </a:solidFill>
                <a:latin typeface="Luckiest Guy"/>
                <a:ea typeface="Luckiest Guy"/>
                <a:cs typeface="Luckiest Guy"/>
                <a:sym typeface="Luckiest Guy"/>
              </a:rPr>
              <a:t>: </a:t>
            </a:r>
            <a:r>
              <a:rPr lang="en" sz="1900">
                <a:solidFill>
                  <a:srgbClr val="000000"/>
                </a:solidFill>
                <a:highlight>
                  <a:srgbClr val="F5FF00"/>
                </a:highlight>
                <a:latin typeface="Montserrat"/>
                <a:ea typeface="Montserrat"/>
                <a:cs typeface="Montserrat"/>
                <a:sym typeface="Montserrat"/>
              </a:rPr>
              <a:t>Students will be able to </a:t>
            </a:r>
            <a:r>
              <a:rPr b="1" lang="en" sz="1900">
                <a:solidFill>
                  <a:srgbClr val="000000"/>
                </a:solidFill>
                <a:highlight>
                  <a:srgbClr val="F5FF00"/>
                </a:highlight>
                <a:latin typeface="Montserrat"/>
                <a:ea typeface="Montserrat"/>
                <a:cs typeface="Montserrat"/>
                <a:sym typeface="Montserrat"/>
              </a:rPr>
              <a:t>recognize </a:t>
            </a:r>
            <a:r>
              <a:rPr lang="en" sz="1900">
                <a:solidFill>
                  <a:srgbClr val="000000"/>
                </a:solidFill>
                <a:highlight>
                  <a:srgbClr val="F5FF00"/>
                </a:highlight>
                <a:latin typeface="Montserrat"/>
                <a:ea typeface="Montserrat"/>
                <a:cs typeface="Montserrat"/>
                <a:sym typeface="Montserrat"/>
              </a:rPr>
              <a:t>equivalent fractions</a:t>
            </a:r>
            <a:r>
              <a:rPr lang="en" sz="1900">
                <a:solidFill>
                  <a:srgbClr val="000000"/>
                </a:solidFill>
                <a:highlight>
                  <a:srgbClr val="F5FF00"/>
                </a:highlight>
                <a:latin typeface="Montserrat"/>
                <a:ea typeface="Montserrat"/>
                <a:cs typeface="Montserrat"/>
                <a:sym typeface="Montserrat"/>
              </a:rPr>
              <a:t> of simple fractions.</a:t>
            </a:r>
            <a:endParaRPr sz="1900">
              <a:solidFill>
                <a:srgbClr val="000000"/>
              </a:solidFill>
              <a:highlight>
                <a:srgbClr val="F5FF00"/>
              </a:highlight>
              <a:latin typeface="Montserrat"/>
              <a:ea typeface="Montserrat"/>
              <a:cs typeface="Montserrat"/>
              <a:sym typeface="Montserrat"/>
            </a:endParaRPr>
          </a:p>
          <a:p>
            <a:pPr indent="0" lvl="0" marL="0" rtl="0" algn="ctr">
              <a:lnSpc>
                <a:spcPct val="150000"/>
              </a:lnSpc>
              <a:spcBef>
                <a:spcPts val="1000"/>
              </a:spcBef>
              <a:spcAft>
                <a:spcPts val="0"/>
              </a:spcAft>
              <a:buNone/>
            </a:pPr>
            <a:r>
              <a:rPr lang="en" sz="1900">
                <a:solidFill>
                  <a:srgbClr val="FB00FF"/>
                </a:solidFill>
                <a:latin typeface="Luckiest Guy"/>
                <a:ea typeface="Luckiest Guy"/>
                <a:cs typeface="Luckiest Guy"/>
                <a:sym typeface="Luckiest Guy"/>
              </a:rPr>
              <a:t>#</a:t>
            </a:r>
            <a:r>
              <a:rPr lang="en" sz="1900">
                <a:solidFill>
                  <a:srgbClr val="FF00DD"/>
                </a:solidFill>
                <a:latin typeface="Luckiest Guy"/>
                <a:ea typeface="Luckiest Guy"/>
                <a:cs typeface="Luckiest Guy"/>
                <a:sym typeface="Luckiest Guy"/>
              </a:rPr>
              <a:t>1</a:t>
            </a:r>
            <a:r>
              <a:rPr lang="en" sz="1900">
                <a:solidFill>
                  <a:srgbClr val="FF0089"/>
                </a:solidFill>
                <a:latin typeface="Luckiest Guy"/>
                <a:ea typeface="Luckiest Guy"/>
                <a:cs typeface="Luckiest Guy"/>
                <a:sym typeface="Luckiest Guy"/>
              </a:rPr>
              <a:t>:</a:t>
            </a:r>
            <a:r>
              <a:rPr b="1" lang="en" sz="1900">
                <a:solidFill>
                  <a:srgbClr val="FF0089"/>
                </a:solidFill>
                <a:latin typeface="Luckiest Guy"/>
                <a:ea typeface="Luckiest Guy"/>
                <a:cs typeface="Luckiest Guy"/>
                <a:sym typeface="Luckiest Guy"/>
              </a:rPr>
              <a:t> </a:t>
            </a:r>
            <a:r>
              <a:rPr lang="en" sz="1900">
                <a:solidFill>
                  <a:srgbClr val="000000"/>
                </a:solidFill>
                <a:highlight>
                  <a:srgbClr val="F5FF00"/>
                </a:highlight>
                <a:latin typeface="Montserrat"/>
                <a:ea typeface="Montserrat"/>
                <a:cs typeface="Montserrat"/>
                <a:sym typeface="Montserrat"/>
              </a:rPr>
              <a:t>Students will be able to </a:t>
            </a:r>
            <a:r>
              <a:rPr b="1" lang="en" sz="1900">
                <a:solidFill>
                  <a:srgbClr val="000000"/>
                </a:solidFill>
                <a:highlight>
                  <a:srgbClr val="F5FF00"/>
                </a:highlight>
                <a:latin typeface="Montserrat"/>
                <a:ea typeface="Montserrat"/>
                <a:cs typeface="Montserrat"/>
                <a:sym typeface="Montserrat"/>
              </a:rPr>
              <a:t>compare</a:t>
            </a:r>
            <a:r>
              <a:rPr lang="en" sz="1900">
                <a:solidFill>
                  <a:srgbClr val="000000"/>
                </a:solidFill>
                <a:highlight>
                  <a:srgbClr val="F5FF00"/>
                </a:highlight>
                <a:latin typeface="Montserrat"/>
                <a:ea typeface="Montserrat"/>
                <a:cs typeface="Montserrat"/>
                <a:sym typeface="Montserrat"/>
              </a:rPr>
              <a:t> fractions, using equivalent fractions.</a:t>
            </a:r>
            <a:endParaRPr sz="1900">
              <a:solidFill>
                <a:srgbClr val="000000"/>
              </a:solidFill>
              <a:highlight>
                <a:srgbClr val="F5FF00"/>
              </a:highlight>
              <a:latin typeface="Montserrat"/>
              <a:ea typeface="Montserrat"/>
              <a:cs typeface="Montserrat"/>
              <a:sym typeface="Montserrat"/>
            </a:endParaRPr>
          </a:p>
          <a:p>
            <a:pPr indent="0" lvl="0" marL="0" rtl="0" algn="ctr">
              <a:lnSpc>
                <a:spcPct val="150000"/>
              </a:lnSpc>
              <a:spcBef>
                <a:spcPts val="1000"/>
              </a:spcBef>
              <a:spcAft>
                <a:spcPts val="1000"/>
              </a:spcAft>
              <a:buNone/>
            </a:pPr>
            <a:r>
              <a:t/>
            </a:r>
            <a:endParaRPr sz="1900">
              <a:latin typeface="Montserrat"/>
              <a:ea typeface="Montserrat"/>
              <a:cs typeface="Montserrat"/>
              <a:sym typeface="Montserrat"/>
            </a:endParaRPr>
          </a:p>
        </p:txBody>
      </p:sp>
      <p:sp>
        <p:nvSpPr>
          <p:cNvPr id="486" name="Google Shape;486;p102"/>
          <p:cNvSpPr txBox="1"/>
          <p:nvPr>
            <p:ph idx="4294967295" type="title"/>
          </p:nvPr>
        </p:nvSpPr>
        <p:spPr>
          <a:xfrm>
            <a:off x="204150" y="3655650"/>
            <a:ext cx="8735700" cy="1523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420" u="sng">
                <a:solidFill>
                  <a:srgbClr val="FF0000"/>
                </a:solidFill>
                <a:highlight>
                  <a:srgbClr val="434343"/>
                </a:highlight>
                <a:latin typeface="Luckiest Guy"/>
                <a:ea typeface="Luckiest Guy"/>
                <a:cs typeface="Luckiest Guy"/>
                <a:sym typeface="Luckiest Guy"/>
              </a:rPr>
              <a:t>“</a:t>
            </a:r>
            <a:r>
              <a:rPr lang="en" sz="2420" u="sng">
                <a:solidFill>
                  <a:srgbClr val="FF4800"/>
                </a:solidFill>
                <a:highlight>
                  <a:srgbClr val="434343"/>
                </a:highlight>
                <a:latin typeface="Luckiest Guy"/>
                <a:ea typeface="Luckiest Guy"/>
                <a:cs typeface="Luckiest Guy"/>
                <a:sym typeface="Luckiest Guy"/>
              </a:rPr>
              <a:t>I</a:t>
            </a:r>
            <a:r>
              <a:rPr lang="en" sz="2420" u="sng">
                <a:solidFill>
                  <a:srgbClr val="FF9100"/>
                </a:solidFill>
                <a:highlight>
                  <a:srgbClr val="434343"/>
                </a:highlight>
                <a:latin typeface="Luckiest Guy"/>
                <a:ea typeface="Luckiest Guy"/>
                <a:cs typeface="Luckiest Guy"/>
                <a:sym typeface="Luckiest Guy"/>
              </a:rPr>
              <a:t>-</a:t>
            </a:r>
            <a:r>
              <a:rPr lang="en" sz="2420" u="sng">
                <a:solidFill>
                  <a:srgbClr val="FFDA00"/>
                </a:solidFill>
                <a:highlight>
                  <a:srgbClr val="434343"/>
                </a:highlight>
                <a:latin typeface="Luckiest Guy"/>
                <a:ea typeface="Luckiest Guy"/>
                <a:cs typeface="Luckiest Guy"/>
                <a:sym typeface="Luckiest Guy"/>
              </a:rPr>
              <a:t>C</a:t>
            </a:r>
            <a:r>
              <a:rPr lang="en" sz="2420" u="sng">
                <a:solidFill>
                  <a:srgbClr val="DBFF00"/>
                </a:solidFill>
                <a:highlight>
                  <a:srgbClr val="434343"/>
                </a:highlight>
                <a:latin typeface="Luckiest Guy"/>
                <a:ea typeface="Luckiest Guy"/>
                <a:cs typeface="Luckiest Guy"/>
                <a:sym typeface="Luckiest Guy"/>
              </a:rPr>
              <a:t>a</a:t>
            </a:r>
            <a:r>
              <a:rPr lang="en" sz="2420" u="sng">
                <a:solidFill>
                  <a:srgbClr val="92FF00"/>
                </a:solidFill>
                <a:highlight>
                  <a:srgbClr val="434343"/>
                </a:highlight>
                <a:latin typeface="Luckiest Guy"/>
                <a:ea typeface="Luckiest Guy"/>
                <a:cs typeface="Luckiest Guy"/>
                <a:sym typeface="Luckiest Guy"/>
              </a:rPr>
              <a:t>n</a:t>
            </a:r>
            <a:r>
              <a:rPr lang="en" sz="2420" u="sng">
                <a:solidFill>
                  <a:srgbClr val="49FF00"/>
                </a:solidFill>
                <a:highlight>
                  <a:srgbClr val="434343"/>
                </a:highlight>
                <a:latin typeface="Luckiest Guy"/>
                <a:ea typeface="Luckiest Guy"/>
                <a:cs typeface="Luckiest Guy"/>
                <a:sym typeface="Luckiest Guy"/>
              </a:rPr>
              <a:t>…</a:t>
            </a:r>
            <a:r>
              <a:rPr lang="en" sz="2420" u="sng">
                <a:solidFill>
                  <a:srgbClr val="01FF00"/>
                </a:solidFill>
                <a:highlight>
                  <a:srgbClr val="434343"/>
                </a:highlight>
                <a:latin typeface="Luckiest Guy"/>
                <a:ea typeface="Luckiest Guy"/>
                <a:cs typeface="Luckiest Guy"/>
                <a:sym typeface="Luckiest Guy"/>
              </a:rPr>
              <a:t>”</a:t>
            </a:r>
            <a:r>
              <a:rPr lang="en" sz="2420" u="sng">
                <a:solidFill>
                  <a:srgbClr val="00FF47"/>
                </a:solidFill>
                <a:highlight>
                  <a:srgbClr val="434343"/>
                </a:highlight>
                <a:latin typeface="Luckiest Guy"/>
                <a:ea typeface="Luckiest Guy"/>
                <a:cs typeface="Luckiest Guy"/>
                <a:sym typeface="Luckiest Guy"/>
              </a:rPr>
              <a:t> </a:t>
            </a:r>
            <a:r>
              <a:rPr lang="en" sz="2420" u="sng">
                <a:solidFill>
                  <a:srgbClr val="00FF90"/>
                </a:solidFill>
                <a:highlight>
                  <a:srgbClr val="434343"/>
                </a:highlight>
                <a:latin typeface="Luckiest Guy"/>
                <a:ea typeface="Luckiest Guy"/>
                <a:cs typeface="Luckiest Guy"/>
                <a:sym typeface="Luckiest Guy"/>
              </a:rPr>
              <a:t>S</a:t>
            </a:r>
            <a:r>
              <a:rPr lang="en" sz="2420" u="sng">
                <a:solidFill>
                  <a:srgbClr val="00FFD8"/>
                </a:solidFill>
                <a:highlight>
                  <a:srgbClr val="434343"/>
                </a:highlight>
                <a:latin typeface="Luckiest Guy"/>
                <a:ea typeface="Luckiest Guy"/>
                <a:cs typeface="Luckiest Guy"/>
                <a:sym typeface="Luckiest Guy"/>
              </a:rPr>
              <a:t>t</a:t>
            </a:r>
            <a:r>
              <a:rPr lang="en" sz="2420" u="sng">
                <a:solidFill>
                  <a:srgbClr val="00DCFF"/>
                </a:solidFill>
                <a:highlight>
                  <a:srgbClr val="434343"/>
                </a:highlight>
                <a:latin typeface="Luckiest Guy"/>
                <a:ea typeface="Luckiest Guy"/>
                <a:cs typeface="Luckiest Guy"/>
                <a:sym typeface="Luckiest Guy"/>
              </a:rPr>
              <a:t>a</a:t>
            </a:r>
            <a:r>
              <a:rPr lang="en" sz="2420" u="sng">
                <a:solidFill>
                  <a:srgbClr val="0093FF"/>
                </a:solidFill>
                <a:highlight>
                  <a:srgbClr val="434343"/>
                </a:highlight>
                <a:latin typeface="Luckiest Guy"/>
                <a:ea typeface="Luckiest Guy"/>
                <a:cs typeface="Luckiest Guy"/>
                <a:sym typeface="Luckiest Guy"/>
              </a:rPr>
              <a:t>t</a:t>
            </a:r>
            <a:r>
              <a:rPr lang="en" sz="2420" u="sng">
                <a:solidFill>
                  <a:srgbClr val="004BFF"/>
                </a:solidFill>
                <a:highlight>
                  <a:srgbClr val="434343"/>
                </a:highlight>
                <a:latin typeface="Luckiest Guy"/>
                <a:ea typeface="Luckiest Guy"/>
                <a:cs typeface="Luckiest Guy"/>
                <a:sym typeface="Luckiest Guy"/>
              </a:rPr>
              <a:t>e</a:t>
            </a:r>
            <a:r>
              <a:rPr lang="en" sz="2420" u="sng">
                <a:solidFill>
                  <a:srgbClr val="0002FF"/>
                </a:solidFill>
                <a:highlight>
                  <a:srgbClr val="434343"/>
                </a:highlight>
                <a:latin typeface="Luckiest Guy"/>
                <a:ea typeface="Luckiest Guy"/>
                <a:cs typeface="Luckiest Guy"/>
                <a:sym typeface="Luckiest Guy"/>
              </a:rPr>
              <a:t>m</a:t>
            </a:r>
            <a:r>
              <a:rPr lang="en" sz="2420" u="sng">
                <a:solidFill>
                  <a:srgbClr val="4600FF"/>
                </a:solidFill>
                <a:highlight>
                  <a:srgbClr val="434343"/>
                </a:highlight>
                <a:latin typeface="Luckiest Guy"/>
                <a:ea typeface="Luckiest Guy"/>
                <a:cs typeface="Luckiest Guy"/>
                <a:sym typeface="Luckiest Guy"/>
              </a:rPr>
              <a:t>e</a:t>
            </a:r>
            <a:r>
              <a:rPr lang="en" sz="2420" u="sng">
                <a:solidFill>
                  <a:srgbClr val="8E00FF"/>
                </a:solidFill>
                <a:highlight>
                  <a:srgbClr val="434343"/>
                </a:highlight>
                <a:latin typeface="Luckiest Guy"/>
                <a:ea typeface="Luckiest Guy"/>
                <a:cs typeface="Luckiest Guy"/>
                <a:sym typeface="Luckiest Guy"/>
              </a:rPr>
              <a:t>n</a:t>
            </a:r>
            <a:r>
              <a:rPr lang="en" sz="2420" u="sng">
                <a:solidFill>
                  <a:srgbClr val="D700FF"/>
                </a:solidFill>
                <a:highlight>
                  <a:srgbClr val="434343"/>
                </a:highlight>
                <a:latin typeface="Luckiest Guy"/>
                <a:ea typeface="Luckiest Guy"/>
                <a:cs typeface="Luckiest Guy"/>
                <a:sym typeface="Luckiest Guy"/>
              </a:rPr>
              <a:t>t</a:t>
            </a:r>
            <a:r>
              <a:rPr lang="en" sz="2420" u="sng">
                <a:solidFill>
                  <a:srgbClr val="FF00DD"/>
                </a:solidFill>
                <a:highlight>
                  <a:srgbClr val="434343"/>
                </a:highlight>
                <a:latin typeface="Luckiest Guy"/>
                <a:ea typeface="Luckiest Guy"/>
                <a:cs typeface="Luckiest Guy"/>
                <a:sym typeface="Luckiest Guy"/>
              </a:rPr>
              <a:t>:</a:t>
            </a:r>
            <a:endParaRPr sz="1600">
              <a:latin typeface="Montserrat"/>
              <a:ea typeface="Montserrat"/>
              <a:cs typeface="Montserrat"/>
              <a:sym typeface="Montserrat"/>
            </a:endParaRPr>
          </a:p>
          <a:p>
            <a:pPr indent="0" lvl="0" marL="0" rtl="0" algn="ctr">
              <a:lnSpc>
                <a:spcPct val="150000"/>
              </a:lnSpc>
              <a:spcBef>
                <a:spcPts val="1000"/>
              </a:spcBef>
              <a:spcAft>
                <a:spcPts val="1800"/>
              </a:spcAft>
              <a:buSzPts val="990"/>
              <a:buNone/>
            </a:pPr>
            <a:r>
              <a:rPr lang="en" sz="1800">
                <a:solidFill>
                  <a:srgbClr val="000000"/>
                </a:solidFill>
                <a:highlight>
                  <a:srgbClr val="F5FF00"/>
                </a:highlight>
                <a:latin typeface="Montserrat"/>
                <a:ea typeface="Montserrat"/>
                <a:cs typeface="Montserrat"/>
                <a:sym typeface="Montserrat"/>
              </a:rPr>
              <a:t>I can </a:t>
            </a:r>
            <a:r>
              <a:rPr b="1" lang="en" sz="1800" u="sng">
                <a:solidFill>
                  <a:srgbClr val="000000"/>
                </a:solidFill>
                <a:highlight>
                  <a:srgbClr val="F5FF00"/>
                </a:highlight>
                <a:latin typeface="Montserrat"/>
                <a:ea typeface="Montserrat"/>
                <a:cs typeface="Montserrat"/>
                <a:sym typeface="Montserrat"/>
              </a:rPr>
              <a:t>find</a:t>
            </a:r>
            <a:r>
              <a:rPr b="1" lang="en" sz="1800">
                <a:solidFill>
                  <a:srgbClr val="000000"/>
                </a:solidFill>
                <a:highlight>
                  <a:srgbClr val="F5FF00"/>
                </a:highlight>
                <a:latin typeface="Montserrat"/>
                <a:ea typeface="Montserrat"/>
                <a:cs typeface="Montserrat"/>
                <a:sym typeface="Montserrat"/>
              </a:rPr>
              <a:t>, </a:t>
            </a:r>
            <a:r>
              <a:rPr b="1" lang="en" sz="1800" u="sng">
                <a:solidFill>
                  <a:srgbClr val="000000"/>
                </a:solidFill>
                <a:highlight>
                  <a:srgbClr val="F5FF00"/>
                </a:highlight>
                <a:latin typeface="Montserrat"/>
                <a:ea typeface="Montserrat"/>
                <a:cs typeface="Montserrat"/>
                <a:sym typeface="Montserrat"/>
              </a:rPr>
              <a:t>create</a:t>
            </a:r>
            <a:r>
              <a:rPr b="1" lang="en" sz="1800">
                <a:solidFill>
                  <a:srgbClr val="000000"/>
                </a:solidFill>
                <a:highlight>
                  <a:srgbClr val="F5FF00"/>
                </a:highlight>
                <a:latin typeface="Montserrat"/>
                <a:ea typeface="Montserrat"/>
                <a:cs typeface="Montserrat"/>
                <a:sym typeface="Montserrat"/>
              </a:rPr>
              <a:t>,</a:t>
            </a:r>
            <a:r>
              <a:rPr lang="en" sz="1800">
                <a:solidFill>
                  <a:srgbClr val="000000"/>
                </a:solidFill>
                <a:highlight>
                  <a:srgbClr val="F5FF00"/>
                </a:highlight>
                <a:latin typeface="Montserrat"/>
                <a:ea typeface="Montserrat"/>
                <a:cs typeface="Montserrat"/>
                <a:sym typeface="Montserrat"/>
              </a:rPr>
              <a:t> and </a:t>
            </a:r>
            <a:r>
              <a:rPr b="1" lang="en" sz="1800" u="sng">
                <a:solidFill>
                  <a:srgbClr val="000000"/>
                </a:solidFill>
                <a:highlight>
                  <a:srgbClr val="F5FF00"/>
                </a:highlight>
                <a:latin typeface="Montserrat"/>
                <a:ea typeface="Montserrat"/>
                <a:cs typeface="Montserrat"/>
                <a:sym typeface="Montserrat"/>
              </a:rPr>
              <a:t>use</a:t>
            </a:r>
            <a:r>
              <a:rPr b="1" lang="en" sz="1800">
                <a:solidFill>
                  <a:srgbClr val="000000"/>
                </a:solidFill>
                <a:highlight>
                  <a:srgbClr val="F5FF00"/>
                </a:highlight>
                <a:latin typeface="Montserrat"/>
                <a:ea typeface="Montserrat"/>
                <a:cs typeface="Montserrat"/>
                <a:sym typeface="Montserrat"/>
              </a:rPr>
              <a:t> </a:t>
            </a:r>
            <a:r>
              <a:rPr lang="en" sz="1800">
                <a:solidFill>
                  <a:srgbClr val="000000"/>
                </a:solidFill>
                <a:highlight>
                  <a:srgbClr val="F5FF00"/>
                </a:highlight>
                <a:latin typeface="Montserrat"/>
                <a:ea typeface="Montserrat"/>
                <a:cs typeface="Montserrat"/>
                <a:sym typeface="Montserrat"/>
              </a:rPr>
              <a:t>equivalent fractions.</a:t>
            </a:r>
            <a:endParaRPr sz="1800">
              <a:solidFill>
                <a:srgbClr val="000000"/>
              </a:solidFill>
              <a:highlight>
                <a:srgbClr val="F5FF00"/>
              </a:highlight>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C002"/>
            </a:gs>
            <a:gs pos="100000">
              <a:srgbClr val="795B04"/>
            </a:gs>
          </a:gsLst>
          <a:path path="circle">
            <a:fillToRect b="50%" l="50%" r="50%" t="50%"/>
          </a:path>
          <a:tileRect/>
        </a:gradFill>
      </p:bgPr>
    </p:bg>
    <p:spTree>
      <p:nvGrpSpPr>
        <p:cNvPr id="490" name="Shape 490"/>
        <p:cNvGrpSpPr/>
        <p:nvPr/>
      </p:nvGrpSpPr>
      <p:grpSpPr>
        <a:xfrm>
          <a:off x="0" y="0"/>
          <a:ext cx="0" cy="0"/>
          <a:chOff x="0" y="0"/>
          <a:chExt cx="0" cy="0"/>
        </a:xfrm>
      </p:grpSpPr>
      <p:sp>
        <p:nvSpPr>
          <p:cNvPr id="491" name="Google Shape;491;p103"/>
          <p:cNvSpPr txBox="1"/>
          <p:nvPr/>
        </p:nvSpPr>
        <p:spPr>
          <a:xfrm>
            <a:off x="5095350" y="4720750"/>
            <a:ext cx="40488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FFF00"/>
                </a:solidFill>
                <a:latin typeface="Varela Round"/>
                <a:ea typeface="Varela Round"/>
                <a:cs typeface="Varela Round"/>
                <a:sym typeface="Varela Round"/>
              </a:rPr>
              <a:t>Understand the task, ask questions</a:t>
            </a:r>
            <a:endParaRPr b="1" sz="1800">
              <a:solidFill>
                <a:srgbClr val="FFFF00"/>
              </a:solidFill>
              <a:latin typeface="Varela Round"/>
              <a:ea typeface="Varela Round"/>
              <a:cs typeface="Varela Round"/>
              <a:sym typeface="Varela Round"/>
            </a:endParaRPr>
          </a:p>
        </p:txBody>
      </p:sp>
      <p:sp>
        <p:nvSpPr>
          <p:cNvPr id="492" name="Google Shape;492;p103"/>
          <p:cNvSpPr txBox="1"/>
          <p:nvPr>
            <p:ph idx="4294967295" type="title"/>
          </p:nvPr>
        </p:nvSpPr>
        <p:spPr>
          <a:xfrm>
            <a:off x="3123450" y="1066200"/>
            <a:ext cx="2897100" cy="572700"/>
          </a:xfrm>
          <a:prstGeom prst="rect">
            <a:avLst/>
          </a:prstGeom>
          <a:gradFill>
            <a:gsLst>
              <a:gs pos="0">
                <a:srgbClr val="351C75"/>
              </a:gs>
              <a:gs pos="100000">
                <a:srgbClr val="D7D2E2"/>
              </a:gs>
            </a:gsLst>
            <a:path path="circle">
              <a:fillToRect b="50%" l="50%" r="50%" t="50%"/>
            </a:path>
            <a:tileRect/>
          </a:gradFill>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720" u="sng">
                <a:solidFill>
                  <a:srgbClr val="FF0000"/>
                </a:solidFill>
                <a:latin typeface="Luckiest Guy"/>
                <a:ea typeface="Luckiest Guy"/>
                <a:cs typeface="Luckiest Guy"/>
                <a:sym typeface="Luckiest Guy"/>
                <a:hlinkClick action="ppaction://hlinksldjump" r:id="rId3">
                  <a:extLst>
                    <a:ext uri="{A12FA001-AC4F-418D-AE19-62706E023703}">
                      <ahyp:hlinkClr val="tx"/>
                    </a:ext>
                  </a:extLst>
                </a:hlinkClick>
              </a:rPr>
              <a:t>G</a:t>
            </a:r>
            <a:r>
              <a:rPr lang="en" sz="2720" u="sng">
                <a:solidFill>
                  <a:srgbClr val="FF1B00"/>
                </a:solidFill>
                <a:latin typeface="Luckiest Guy"/>
                <a:ea typeface="Luckiest Guy"/>
                <a:cs typeface="Luckiest Guy"/>
                <a:sym typeface="Luckiest Guy"/>
                <a:hlinkClick action="ppaction://hlinksldjump" r:id="rId4">
                  <a:extLst>
                    <a:ext uri="{A12FA001-AC4F-418D-AE19-62706E023703}">
                      <ahyp:hlinkClr val="tx"/>
                    </a:ext>
                  </a:extLst>
                </a:hlinkClick>
              </a:rPr>
              <a:t>r</a:t>
            </a:r>
            <a:r>
              <a:rPr lang="en" sz="2720" u="sng">
                <a:solidFill>
                  <a:srgbClr val="FF3700"/>
                </a:solidFill>
                <a:latin typeface="Luckiest Guy"/>
                <a:ea typeface="Luckiest Guy"/>
                <a:cs typeface="Luckiest Guy"/>
                <a:sym typeface="Luckiest Guy"/>
                <a:hlinkClick action="ppaction://hlinksldjump" r:id="rId5">
                  <a:extLst>
                    <a:ext uri="{A12FA001-AC4F-418D-AE19-62706E023703}">
                      <ahyp:hlinkClr val="tx"/>
                    </a:ext>
                  </a:extLst>
                </a:hlinkClick>
              </a:rPr>
              <a:t>o</a:t>
            </a:r>
            <a:r>
              <a:rPr lang="en" sz="2720" u="sng">
                <a:solidFill>
                  <a:srgbClr val="FF5300"/>
                </a:solidFill>
                <a:latin typeface="Luckiest Guy"/>
                <a:ea typeface="Luckiest Guy"/>
                <a:cs typeface="Luckiest Guy"/>
                <a:sym typeface="Luckiest Guy"/>
                <a:hlinkClick action="ppaction://hlinksldjump" r:id="rId6">
                  <a:extLst>
                    <a:ext uri="{A12FA001-AC4F-418D-AE19-62706E023703}">
                      <ahyp:hlinkClr val="tx"/>
                    </a:ext>
                  </a:extLst>
                </a:hlinkClick>
              </a:rPr>
              <a:t>u</a:t>
            </a:r>
            <a:r>
              <a:rPr lang="en" sz="2720" u="sng">
                <a:solidFill>
                  <a:srgbClr val="FF6F00"/>
                </a:solidFill>
                <a:latin typeface="Luckiest Guy"/>
                <a:ea typeface="Luckiest Guy"/>
                <a:cs typeface="Luckiest Guy"/>
                <a:sym typeface="Luckiest Guy"/>
                <a:hlinkClick action="ppaction://hlinksldjump" r:id="rId7">
                  <a:extLst>
                    <a:ext uri="{A12FA001-AC4F-418D-AE19-62706E023703}">
                      <ahyp:hlinkClr val="tx"/>
                    </a:ext>
                  </a:extLst>
                </a:hlinkClick>
              </a:rPr>
              <a:t>p</a:t>
            </a:r>
            <a:r>
              <a:rPr lang="en" sz="2720" u="sng">
                <a:solidFill>
                  <a:srgbClr val="FF8B00"/>
                </a:solidFill>
                <a:latin typeface="Luckiest Guy"/>
                <a:ea typeface="Luckiest Guy"/>
                <a:cs typeface="Luckiest Guy"/>
                <a:sym typeface="Luckiest Guy"/>
                <a:hlinkClick action="ppaction://hlinksldjump" r:id="rId8">
                  <a:extLst>
                    <a:ext uri="{A12FA001-AC4F-418D-AE19-62706E023703}">
                      <ahyp:hlinkClr val="tx"/>
                    </a:ext>
                  </a:extLst>
                </a:hlinkClick>
              </a:rPr>
              <a:t> </a:t>
            </a:r>
            <a:r>
              <a:rPr lang="en" sz="2720" u="sng">
                <a:solidFill>
                  <a:srgbClr val="FFA700"/>
                </a:solidFill>
                <a:latin typeface="Luckiest Guy"/>
                <a:ea typeface="Luckiest Guy"/>
                <a:cs typeface="Luckiest Guy"/>
                <a:sym typeface="Luckiest Guy"/>
                <a:hlinkClick action="ppaction://hlinksldjump" r:id="rId9">
                  <a:extLst>
                    <a:ext uri="{A12FA001-AC4F-418D-AE19-62706E023703}">
                      <ahyp:hlinkClr val="tx"/>
                    </a:ext>
                  </a:extLst>
                </a:hlinkClick>
              </a:rPr>
              <a:t>1</a:t>
            </a:r>
            <a:r>
              <a:rPr lang="en" sz="2720" u="sng">
                <a:solidFill>
                  <a:srgbClr val="FFC300"/>
                </a:solidFill>
                <a:latin typeface="Luckiest Guy"/>
                <a:ea typeface="Luckiest Guy"/>
                <a:cs typeface="Luckiest Guy"/>
                <a:sym typeface="Luckiest Guy"/>
                <a:hlinkClick action="ppaction://hlinksldjump" r:id="rId10">
                  <a:extLst>
                    <a:ext uri="{A12FA001-AC4F-418D-AE19-62706E023703}">
                      <ahyp:hlinkClr val="tx"/>
                    </a:ext>
                  </a:extLst>
                </a:hlinkClick>
              </a:rPr>
              <a:t> </a:t>
            </a:r>
            <a:r>
              <a:rPr lang="en" sz="2720" u="sng">
                <a:solidFill>
                  <a:srgbClr val="FFDF00"/>
                </a:solidFill>
                <a:latin typeface="Luckiest Guy"/>
                <a:ea typeface="Luckiest Guy"/>
                <a:cs typeface="Luckiest Guy"/>
                <a:sym typeface="Luckiest Guy"/>
                <a:hlinkClick action="ppaction://hlinksldjump" r:id="rId11">
                  <a:extLst>
                    <a:ext uri="{A12FA001-AC4F-418D-AE19-62706E023703}">
                      <ahyp:hlinkClr val="tx"/>
                    </a:ext>
                  </a:extLst>
                </a:hlinkClick>
              </a:rPr>
              <a:t>S</a:t>
            </a:r>
            <a:r>
              <a:rPr lang="en" sz="2720" u="sng">
                <a:solidFill>
                  <a:srgbClr val="FFFB00"/>
                </a:solidFill>
                <a:latin typeface="Luckiest Guy"/>
                <a:ea typeface="Luckiest Guy"/>
                <a:cs typeface="Luckiest Guy"/>
                <a:sym typeface="Luckiest Guy"/>
                <a:hlinkClick action="ppaction://hlinksldjump" r:id="rId12">
                  <a:extLst>
                    <a:ext uri="{A12FA001-AC4F-418D-AE19-62706E023703}">
                      <ahyp:hlinkClr val="tx"/>
                    </a:ext>
                  </a:extLst>
                </a:hlinkClick>
              </a:rPr>
              <a:t>L</a:t>
            </a:r>
            <a:r>
              <a:rPr lang="en" sz="2720" u="sng">
                <a:solidFill>
                  <a:srgbClr val="E6FF00"/>
                </a:solidFill>
                <a:latin typeface="Luckiest Guy"/>
                <a:ea typeface="Luckiest Guy"/>
                <a:cs typeface="Luckiest Guy"/>
                <a:sym typeface="Luckiest Guy"/>
                <a:hlinkClick action="ppaction://hlinksldjump" r:id="rId13">
                  <a:extLst>
                    <a:ext uri="{A12FA001-AC4F-418D-AE19-62706E023703}">
                      <ahyp:hlinkClr val="tx"/>
                    </a:ext>
                  </a:extLst>
                </a:hlinkClick>
              </a:rPr>
              <a:t>I</a:t>
            </a:r>
            <a:r>
              <a:rPr lang="en" sz="2720" u="sng">
                <a:solidFill>
                  <a:srgbClr val="CAFF00"/>
                </a:solidFill>
                <a:latin typeface="Luckiest Guy"/>
                <a:ea typeface="Luckiest Guy"/>
                <a:cs typeface="Luckiest Guy"/>
                <a:sym typeface="Luckiest Guy"/>
                <a:hlinkClick action="ppaction://hlinksldjump" r:id="rId14">
                  <a:extLst>
                    <a:ext uri="{A12FA001-AC4F-418D-AE19-62706E023703}">
                      <ahyp:hlinkClr val="tx"/>
                    </a:ext>
                  </a:extLst>
                </a:hlinkClick>
              </a:rPr>
              <a:t>D</a:t>
            </a:r>
            <a:r>
              <a:rPr lang="en" sz="2720" u="sng">
                <a:solidFill>
                  <a:srgbClr val="AEFF00"/>
                </a:solidFill>
                <a:latin typeface="Luckiest Guy"/>
                <a:ea typeface="Luckiest Guy"/>
                <a:cs typeface="Luckiest Guy"/>
                <a:sym typeface="Luckiest Guy"/>
                <a:hlinkClick action="ppaction://hlinksldjump" r:id="rId15">
                  <a:extLst>
                    <a:ext uri="{A12FA001-AC4F-418D-AE19-62706E023703}">
                      <ahyp:hlinkClr val="tx"/>
                    </a:ext>
                  </a:extLst>
                </a:hlinkClick>
              </a:rPr>
              <a:t>E</a:t>
            </a:r>
            <a:endParaRPr sz="2720">
              <a:solidFill>
                <a:srgbClr val="92FF00"/>
              </a:solidFill>
            </a:endParaRPr>
          </a:p>
        </p:txBody>
      </p:sp>
      <p:sp>
        <p:nvSpPr>
          <p:cNvPr id="493" name="Google Shape;493;p103"/>
          <p:cNvSpPr txBox="1"/>
          <p:nvPr>
            <p:ph idx="4294967295" type="title"/>
          </p:nvPr>
        </p:nvSpPr>
        <p:spPr>
          <a:xfrm>
            <a:off x="3123450" y="1879000"/>
            <a:ext cx="2897100" cy="572700"/>
          </a:xfrm>
          <a:prstGeom prst="rect">
            <a:avLst/>
          </a:prstGeom>
          <a:gradFill>
            <a:gsLst>
              <a:gs pos="0">
                <a:srgbClr val="351C75"/>
              </a:gs>
              <a:gs pos="100000">
                <a:srgbClr val="D7D2E2"/>
              </a:gs>
            </a:gsLst>
            <a:path path="circle">
              <a:fillToRect b="50%" l="50%" r="50%" t="50%"/>
            </a:path>
            <a:tileRect/>
          </a:gradFill>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720" u="sng">
                <a:solidFill>
                  <a:srgbClr val="76FF00"/>
                </a:solidFill>
                <a:latin typeface="Luckiest Guy"/>
                <a:ea typeface="Luckiest Guy"/>
                <a:cs typeface="Luckiest Guy"/>
                <a:sym typeface="Luckiest Guy"/>
                <a:hlinkClick action="ppaction://hlinksldjump" r:id="rId16">
                  <a:extLst>
                    <a:ext uri="{A12FA001-AC4F-418D-AE19-62706E023703}">
                      <ahyp:hlinkClr val="tx"/>
                    </a:ext>
                  </a:extLst>
                </a:hlinkClick>
              </a:rPr>
              <a:t>G</a:t>
            </a:r>
            <a:r>
              <a:rPr lang="en" sz="2720" u="sng">
                <a:solidFill>
                  <a:srgbClr val="5AFF00"/>
                </a:solidFill>
                <a:latin typeface="Luckiest Guy"/>
                <a:ea typeface="Luckiest Guy"/>
                <a:cs typeface="Luckiest Guy"/>
                <a:sym typeface="Luckiest Guy"/>
                <a:hlinkClick action="ppaction://hlinksldjump" r:id="rId17">
                  <a:extLst>
                    <a:ext uri="{A12FA001-AC4F-418D-AE19-62706E023703}">
                      <ahyp:hlinkClr val="tx"/>
                    </a:ext>
                  </a:extLst>
                </a:hlinkClick>
              </a:rPr>
              <a:t>r</a:t>
            </a:r>
            <a:r>
              <a:rPr lang="en" sz="2720" u="sng">
                <a:solidFill>
                  <a:srgbClr val="3EFF00"/>
                </a:solidFill>
                <a:latin typeface="Luckiest Guy"/>
                <a:ea typeface="Luckiest Guy"/>
                <a:cs typeface="Luckiest Guy"/>
                <a:sym typeface="Luckiest Guy"/>
                <a:hlinkClick action="ppaction://hlinksldjump" r:id="rId18">
                  <a:extLst>
                    <a:ext uri="{A12FA001-AC4F-418D-AE19-62706E023703}">
                      <ahyp:hlinkClr val="tx"/>
                    </a:ext>
                  </a:extLst>
                </a:hlinkClick>
              </a:rPr>
              <a:t>o</a:t>
            </a:r>
            <a:r>
              <a:rPr lang="en" sz="2720" u="sng">
                <a:solidFill>
                  <a:srgbClr val="22FF00"/>
                </a:solidFill>
                <a:latin typeface="Luckiest Guy"/>
                <a:ea typeface="Luckiest Guy"/>
                <a:cs typeface="Luckiest Guy"/>
                <a:sym typeface="Luckiest Guy"/>
                <a:hlinkClick action="ppaction://hlinksldjump" r:id="rId19">
                  <a:extLst>
                    <a:ext uri="{A12FA001-AC4F-418D-AE19-62706E023703}">
                      <ahyp:hlinkClr val="tx"/>
                    </a:ext>
                  </a:extLst>
                </a:hlinkClick>
              </a:rPr>
              <a:t>u</a:t>
            </a:r>
            <a:r>
              <a:rPr lang="en" sz="2720" u="sng">
                <a:solidFill>
                  <a:srgbClr val="06FF00"/>
                </a:solidFill>
                <a:latin typeface="Luckiest Guy"/>
                <a:ea typeface="Luckiest Guy"/>
                <a:cs typeface="Luckiest Guy"/>
                <a:sym typeface="Luckiest Guy"/>
                <a:hlinkClick action="ppaction://hlinksldjump" r:id="rId20">
                  <a:extLst>
                    <a:ext uri="{A12FA001-AC4F-418D-AE19-62706E023703}">
                      <ahyp:hlinkClr val="tx"/>
                    </a:ext>
                  </a:extLst>
                </a:hlinkClick>
              </a:rPr>
              <a:t>p</a:t>
            </a:r>
            <a:r>
              <a:rPr lang="en" sz="2720" u="sng">
                <a:solidFill>
                  <a:srgbClr val="00FF15"/>
                </a:solidFill>
                <a:latin typeface="Luckiest Guy"/>
                <a:ea typeface="Luckiest Guy"/>
                <a:cs typeface="Luckiest Guy"/>
                <a:sym typeface="Luckiest Guy"/>
                <a:hlinkClick action="ppaction://hlinksldjump" r:id="rId21">
                  <a:extLst>
                    <a:ext uri="{A12FA001-AC4F-418D-AE19-62706E023703}">
                      <ahyp:hlinkClr val="tx"/>
                    </a:ext>
                  </a:extLst>
                </a:hlinkClick>
              </a:rPr>
              <a:t> </a:t>
            </a:r>
            <a:r>
              <a:rPr lang="en" sz="2720" u="sng">
                <a:solidFill>
                  <a:srgbClr val="00FF31"/>
                </a:solidFill>
                <a:latin typeface="Luckiest Guy"/>
                <a:ea typeface="Luckiest Guy"/>
                <a:cs typeface="Luckiest Guy"/>
                <a:sym typeface="Luckiest Guy"/>
                <a:hlinkClick action="ppaction://hlinksldjump" r:id="rId22">
                  <a:extLst>
                    <a:ext uri="{A12FA001-AC4F-418D-AE19-62706E023703}">
                      <ahyp:hlinkClr val="tx"/>
                    </a:ext>
                  </a:extLst>
                </a:hlinkClick>
              </a:rPr>
              <a:t>2</a:t>
            </a:r>
            <a:r>
              <a:rPr lang="en" sz="2720" u="sng">
                <a:solidFill>
                  <a:srgbClr val="00FF4C"/>
                </a:solidFill>
                <a:latin typeface="Luckiest Guy"/>
                <a:ea typeface="Luckiest Guy"/>
                <a:cs typeface="Luckiest Guy"/>
                <a:sym typeface="Luckiest Guy"/>
                <a:hlinkClick action="ppaction://hlinksldjump" r:id="rId23">
                  <a:extLst>
                    <a:ext uri="{A12FA001-AC4F-418D-AE19-62706E023703}">
                      <ahyp:hlinkClr val="tx"/>
                    </a:ext>
                  </a:extLst>
                </a:hlinkClick>
              </a:rPr>
              <a:t> </a:t>
            </a:r>
            <a:r>
              <a:rPr lang="en" sz="2720" u="sng">
                <a:solidFill>
                  <a:srgbClr val="00FF68"/>
                </a:solidFill>
                <a:latin typeface="Luckiest Guy"/>
                <a:ea typeface="Luckiest Guy"/>
                <a:cs typeface="Luckiest Guy"/>
                <a:sym typeface="Luckiest Guy"/>
                <a:hlinkClick action="ppaction://hlinksldjump" r:id="rId24">
                  <a:extLst>
                    <a:ext uri="{A12FA001-AC4F-418D-AE19-62706E023703}">
                      <ahyp:hlinkClr val="tx"/>
                    </a:ext>
                  </a:extLst>
                </a:hlinkClick>
              </a:rPr>
              <a:t>S</a:t>
            </a:r>
            <a:r>
              <a:rPr lang="en" sz="2720" u="sng">
                <a:solidFill>
                  <a:srgbClr val="00FF84"/>
                </a:solidFill>
                <a:latin typeface="Luckiest Guy"/>
                <a:ea typeface="Luckiest Guy"/>
                <a:cs typeface="Luckiest Guy"/>
                <a:sym typeface="Luckiest Guy"/>
                <a:hlinkClick action="ppaction://hlinksldjump" r:id="rId25">
                  <a:extLst>
                    <a:ext uri="{A12FA001-AC4F-418D-AE19-62706E023703}">
                      <ahyp:hlinkClr val="tx"/>
                    </a:ext>
                  </a:extLst>
                </a:hlinkClick>
              </a:rPr>
              <a:t>l</a:t>
            </a:r>
            <a:r>
              <a:rPr lang="en" sz="2720" u="sng">
                <a:solidFill>
                  <a:srgbClr val="00FFA0"/>
                </a:solidFill>
                <a:latin typeface="Luckiest Guy"/>
                <a:ea typeface="Luckiest Guy"/>
                <a:cs typeface="Luckiest Guy"/>
                <a:sym typeface="Luckiest Guy"/>
                <a:hlinkClick action="ppaction://hlinksldjump" r:id="rId26">
                  <a:extLst>
                    <a:ext uri="{A12FA001-AC4F-418D-AE19-62706E023703}">
                      <ahyp:hlinkClr val="tx"/>
                    </a:ext>
                  </a:extLst>
                </a:hlinkClick>
              </a:rPr>
              <a:t>i</a:t>
            </a:r>
            <a:r>
              <a:rPr lang="en" sz="2720" u="sng">
                <a:solidFill>
                  <a:srgbClr val="00FFBC"/>
                </a:solidFill>
                <a:latin typeface="Luckiest Guy"/>
                <a:ea typeface="Luckiest Guy"/>
                <a:cs typeface="Luckiest Guy"/>
                <a:sym typeface="Luckiest Guy"/>
                <a:hlinkClick action="ppaction://hlinksldjump" r:id="rId27">
                  <a:extLst>
                    <a:ext uri="{A12FA001-AC4F-418D-AE19-62706E023703}">
                      <ahyp:hlinkClr val="tx"/>
                    </a:ext>
                  </a:extLst>
                </a:hlinkClick>
              </a:rPr>
              <a:t>d</a:t>
            </a:r>
            <a:r>
              <a:rPr lang="en" sz="2720" u="sng">
                <a:solidFill>
                  <a:srgbClr val="00FFD8"/>
                </a:solidFill>
                <a:latin typeface="Luckiest Guy"/>
                <a:ea typeface="Luckiest Guy"/>
                <a:cs typeface="Luckiest Guy"/>
                <a:sym typeface="Luckiest Guy"/>
                <a:hlinkClick action="ppaction://hlinksldjump" r:id="rId28">
                  <a:extLst>
                    <a:ext uri="{A12FA001-AC4F-418D-AE19-62706E023703}">
                      <ahyp:hlinkClr val="tx"/>
                    </a:ext>
                  </a:extLst>
                </a:hlinkClick>
              </a:rPr>
              <a:t>e</a:t>
            </a:r>
            <a:endParaRPr sz="2720">
              <a:solidFill>
                <a:srgbClr val="00FFF4"/>
              </a:solidFill>
            </a:endParaRPr>
          </a:p>
        </p:txBody>
      </p:sp>
      <p:sp>
        <p:nvSpPr>
          <p:cNvPr id="494" name="Google Shape;494;p103"/>
          <p:cNvSpPr txBox="1"/>
          <p:nvPr>
            <p:ph idx="4294967295" type="title"/>
          </p:nvPr>
        </p:nvSpPr>
        <p:spPr>
          <a:xfrm>
            <a:off x="3123450" y="2691800"/>
            <a:ext cx="2897100" cy="572700"/>
          </a:xfrm>
          <a:prstGeom prst="rect">
            <a:avLst/>
          </a:prstGeom>
          <a:gradFill>
            <a:gsLst>
              <a:gs pos="0">
                <a:srgbClr val="351C75"/>
              </a:gs>
              <a:gs pos="100000">
                <a:srgbClr val="D7D2E2"/>
              </a:gs>
            </a:gsLst>
            <a:path path="circle">
              <a:fillToRect b="50%" l="50%" r="50%" t="50%"/>
            </a:path>
            <a:tileRect/>
          </a:gradFill>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720" u="sng">
                <a:solidFill>
                  <a:srgbClr val="00EDFF"/>
                </a:solidFill>
                <a:latin typeface="Luckiest Guy"/>
                <a:ea typeface="Luckiest Guy"/>
                <a:cs typeface="Luckiest Guy"/>
                <a:sym typeface="Luckiest Guy"/>
                <a:hlinkClick action="ppaction://hlinksldjump" r:id="rId29">
                  <a:extLst>
                    <a:ext uri="{A12FA001-AC4F-418D-AE19-62706E023703}">
                      <ahyp:hlinkClr val="tx"/>
                    </a:ext>
                  </a:extLst>
                </a:hlinkClick>
              </a:rPr>
              <a:t>G</a:t>
            </a:r>
            <a:r>
              <a:rPr lang="en" sz="2720" u="sng">
                <a:solidFill>
                  <a:srgbClr val="00D1FF"/>
                </a:solidFill>
                <a:latin typeface="Luckiest Guy"/>
                <a:ea typeface="Luckiest Guy"/>
                <a:cs typeface="Luckiest Guy"/>
                <a:sym typeface="Luckiest Guy"/>
                <a:hlinkClick action="ppaction://hlinksldjump" r:id="rId30">
                  <a:extLst>
                    <a:ext uri="{A12FA001-AC4F-418D-AE19-62706E023703}">
                      <ahyp:hlinkClr val="tx"/>
                    </a:ext>
                  </a:extLst>
                </a:hlinkClick>
              </a:rPr>
              <a:t>r</a:t>
            </a:r>
            <a:r>
              <a:rPr lang="en" sz="2720" u="sng">
                <a:solidFill>
                  <a:srgbClr val="00B5FF"/>
                </a:solidFill>
                <a:latin typeface="Luckiest Guy"/>
                <a:ea typeface="Luckiest Guy"/>
                <a:cs typeface="Luckiest Guy"/>
                <a:sym typeface="Luckiest Guy"/>
                <a:hlinkClick action="ppaction://hlinksldjump" r:id="rId31">
                  <a:extLst>
                    <a:ext uri="{A12FA001-AC4F-418D-AE19-62706E023703}">
                      <ahyp:hlinkClr val="tx"/>
                    </a:ext>
                  </a:extLst>
                </a:hlinkClick>
              </a:rPr>
              <a:t>o</a:t>
            </a:r>
            <a:r>
              <a:rPr lang="en" sz="2720" u="sng">
                <a:solidFill>
                  <a:srgbClr val="0099FF"/>
                </a:solidFill>
                <a:latin typeface="Luckiest Guy"/>
                <a:ea typeface="Luckiest Guy"/>
                <a:cs typeface="Luckiest Guy"/>
                <a:sym typeface="Luckiest Guy"/>
                <a:hlinkClick action="ppaction://hlinksldjump" r:id="rId32">
                  <a:extLst>
                    <a:ext uri="{A12FA001-AC4F-418D-AE19-62706E023703}">
                      <ahyp:hlinkClr val="tx"/>
                    </a:ext>
                  </a:extLst>
                </a:hlinkClick>
              </a:rPr>
              <a:t>u</a:t>
            </a:r>
            <a:r>
              <a:rPr lang="en" sz="2720" u="sng">
                <a:solidFill>
                  <a:srgbClr val="007DFF"/>
                </a:solidFill>
                <a:latin typeface="Luckiest Guy"/>
                <a:ea typeface="Luckiest Guy"/>
                <a:cs typeface="Luckiest Guy"/>
                <a:sym typeface="Luckiest Guy"/>
                <a:hlinkClick action="ppaction://hlinksldjump" r:id="rId33">
                  <a:extLst>
                    <a:ext uri="{A12FA001-AC4F-418D-AE19-62706E023703}">
                      <ahyp:hlinkClr val="tx"/>
                    </a:ext>
                  </a:extLst>
                </a:hlinkClick>
              </a:rPr>
              <a:t>p</a:t>
            </a:r>
            <a:r>
              <a:rPr lang="en" sz="2720" u="sng">
                <a:solidFill>
                  <a:srgbClr val="0061FF"/>
                </a:solidFill>
                <a:latin typeface="Luckiest Guy"/>
                <a:ea typeface="Luckiest Guy"/>
                <a:cs typeface="Luckiest Guy"/>
                <a:sym typeface="Luckiest Guy"/>
                <a:hlinkClick action="ppaction://hlinksldjump" r:id="rId34">
                  <a:extLst>
                    <a:ext uri="{A12FA001-AC4F-418D-AE19-62706E023703}">
                      <ahyp:hlinkClr val="tx"/>
                    </a:ext>
                  </a:extLst>
                </a:hlinkClick>
              </a:rPr>
              <a:t> </a:t>
            </a:r>
            <a:r>
              <a:rPr lang="en" sz="2720" u="sng">
                <a:solidFill>
                  <a:srgbClr val="0045FF"/>
                </a:solidFill>
                <a:latin typeface="Luckiest Guy"/>
                <a:ea typeface="Luckiest Guy"/>
                <a:cs typeface="Luckiest Guy"/>
                <a:sym typeface="Luckiest Guy"/>
                <a:hlinkClick action="ppaction://hlinksldjump" r:id="rId35">
                  <a:extLst>
                    <a:ext uri="{A12FA001-AC4F-418D-AE19-62706E023703}">
                      <ahyp:hlinkClr val="tx"/>
                    </a:ext>
                  </a:extLst>
                </a:hlinkClick>
              </a:rPr>
              <a:t>3</a:t>
            </a:r>
            <a:r>
              <a:rPr lang="en" sz="2720" u="sng">
                <a:solidFill>
                  <a:srgbClr val="0029FF"/>
                </a:solidFill>
                <a:latin typeface="Luckiest Guy"/>
                <a:ea typeface="Luckiest Guy"/>
                <a:cs typeface="Luckiest Guy"/>
                <a:sym typeface="Luckiest Guy"/>
                <a:hlinkClick action="ppaction://hlinksldjump" r:id="rId36">
                  <a:extLst>
                    <a:ext uri="{A12FA001-AC4F-418D-AE19-62706E023703}">
                      <ahyp:hlinkClr val="tx"/>
                    </a:ext>
                  </a:extLst>
                </a:hlinkClick>
              </a:rPr>
              <a:t> </a:t>
            </a:r>
            <a:r>
              <a:rPr lang="en" sz="2720" u="sng">
                <a:solidFill>
                  <a:srgbClr val="000DFF"/>
                </a:solidFill>
                <a:latin typeface="Luckiest Guy"/>
                <a:ea typeface="Luckiest Guy"/>
                <a:cs typeface="Luckiest Guy"/>
                <a:sym typeface="Luckiest Guy"/>
                <a:hlinkClick action="ppaction://hlinksldjump" r:id="rId37">
                  <a:extLst>
                    <a:ext uri="{A12FA001-AC4F-418D-AE19-62706E023703}">
                      <ahyp:hlinkClr val="tx"/>
                    </a:ext>
                  </a:extLst>
                </a:hlinkClick>
              </a:rPr>
              <a:t>S</a:t>
            </a:r>
            <a:r>
              <a:rPr lang="en" sz="2720" u="sng">
                <a:solidFill>
                  <a:srgbClr val="0E00FF"/>
                </a:solidFill>
                <a:latin typeface="Luckiest Guy"/>
                <a:ea typeface="Luckiest Guy"/>
                <a:cs typeface="Luckiest Guy"/>
                <a:sym typeface="Luckiest Guy"/>
                <a:hlinkClick action="ppaction://hlinksldjump" r:id="rId38">
                  <a:extLst>
                    <a:ext uri="{A12FA001-AC4F-418D-AE19-62706E023703}">
                      <ahyp:hlinkClr val="tx"/>
                    </a:ext>
                  </a:extLst>
                </a:hlinkClick>
              </a:rPr>
              <a:t>l</a:t>
            </a:r>
            <a:r>
              <a:rPr lang="en" sz="2720" u="sng">
                <a:solidFill>
                  <a:srgbClr val="2A00FF"/>
                </a:solidFill>
                <a:latin typeface="Luckiest Guy"/>
                <a:ea typeface="Luckiest Guy"/>
                <a:cs typeface="Luckiest Guy"/>
                <a:sym typeface="Luckiest Guy"/>
                <a:hlinkClick action="ppaction://hlinksldjump" r:id="rId39">
                  <a:extLst>
                    <a:ext uri="{A12FA001-AC4F-418D-AE19-62706E023703}">
                      <ahyp:hlinkClr val="tx"/>
                    </a:ext>
                  </a:extLst>
                </a:hlinkClick>
              </a:rPr>
              <a:t>i</a:t>
            </a:r>
            <a:r>
              <a:rPr lang="en" sz="2720" u="sng">
                <a:solidFill>
                  <a:srgbClr val="4600FF"/>
                </a:solidFill>
                <a:latin typeface="Luckiest Guy"/>
                <a:ea typeface="Luckiest Guy"/>
                <a:cs typeface="Luckiest Guy"/>
                <a:sym typeface="Luckiest Guy"/>
                <a:hlinkClick action="ppaction://hlinksldjump" r:id="rId40">
                  <a:extLst>
                    <a:ext uri="{A12FA001-AC4F-418D-AE19-62706E023703}">
                      <ahyp:hlinkClr val="tx"/>
                    </a:ext>
                  </a:extLst>
                </a:hlinkClick>
              </a:rPr>
              <a:t>d</a:t>
            </a:r>
            <a:r>
              <a:rPr lang="en" sz="2720" u="sng">
                <a:solidFill>
                  <a:srgbClr val="6200FF"/>
                </a:solidFill>
                <a:latin typeface="Luckiest Guy"/>
                <a:ea typeface="Luckiest Guy"/>
                <a:cs typeface="Luckiest Guy"/>
                <a:sym typeface="Luckiest Guy"/>
                <a:hlinkClick action="ppaction://hlinksldjump" r:id="rId41">
                  <a:extLst>
                    <a:ext uri="{A12FA001-AC4F-418D-AE19-62706E023703}">
                      <ahyp:hlinkClr val="tx"/>
                    </a:ext>
                  </a:extLst>
                </a:hlinkClick>
              </a:rPr>
              <a:t>e</a:t>
            </a:r>
            <a:endParaRPr sz="2720">
              <a:solidFill>
                <a:srgbClr val="7E00FF"/>
              </a:solidFill>
            </a:endParaRPr>
          </a:p>
        </p:txBody>
      </p:sp>
      <p:sp>
        <p:nvSpPr>
          <p:cNvPr id="495" name="Google Shape;495;p103"/>
          <p:cNvSpPr txBox="1"/>
          <p:nvPr>
            <p:ph idx="4294967295" type="title"/>
          </p:nvPr>
        </p:nvSpPr>
        <p:spPr>
          <a:xfrm>
            <a:off x="3123450" y="3504600"/>
            <a:ext cx="2897100" cy="572700"/>
          </a:xfrm>
          <a:prstGeom prst="rect">
            <a:avLst/>
          </a:prstGeom>
          <a:gradFill>
            <a:gsLst>
              <a:gs pos="0">
                <a:srgbClr val="351C75"/>
              </a:gs>
              <a:gs pos="100000">
                <a:srgbClr val="D7D2E2"/>
              </a:gs>
            </a:gsLst>
            <a:path path="circle">
              <a:fillToRect b="50%" l="50%" r="50%" t="50%"/>
            </a:path>
            <a:tileRect/>
          </a:gradFill>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720" u="sng">
                <a:solidFill>
                  <a:srgbClr val="9900FF"/>
                </a:solidFill>
                <a:latin typeface="Luckiest Guy"/>
                <a:ea typeface="Luckiest Guy"/>
                <a:cs typeface="Luckiest Guy"/>
                <a:sym typeface="Luckiest Guy"/>
                <a:hlinkClick action="ppaction://hlinksldjump" r:id="rId42">
                  <a:extLst>
                    <a:ext uri="{A12FA001-AC4F-418D-AE19-62706E023703}">
                      <ahyp:hlinkClr val="tx"/>
                    </a:ext>
                  </a:extLst>
                </a:hlinkClick>
              </a:rPr>
              <a:t>G</a:t>
            </a:r>
            <a:r>
              <a:rPr lang="en" sz="2720" u="sng">
                <a:solidFill>
                  <a:srgbClr val="B500FF"/>
                </a:solidFill>
                <a:latin typeface="Luckiest Guy"/>
                <a:ea typeface="Luckiest Guy"/>
                <a:cs typeface="Luckiest Guy"/>
                <a:sym typeface="Luckiest Guy"/>
                <a:hlinkClick action="ppaction://hlinksldjump" r:id="rId43">
                  <a:extLst>
                    <a:ext uri="{A12FA001-AC4F-418D-AE19-62706E023703}">
                      <ahyp:hlinkClr val="tx"/>
                    </a:ext>
                  </a:extLst>
                </a:hlinkClick>
              </a:rPr>
              <a:t>r</a:t>
            </a:r>
            <a:r>
              <a:rPr lang="en" sz="2720" u="sng">
                <a:solidFill>
                  <a:srgbClr val="D100FF"/>
                </a:solidFill>
                <a:latin typeface="Luckiest Guy"/>
                <a:ea typeface="Luckiest Guy"/>
                <a:cs typeface="Luckiest Guy"/>
                <a:sym typeface="Luckiest Guy"/>
                <a:hlinkClick action="ppaction://hlinksldjump" r:id="rId44">
                  <a:extLst>
                    <a:ext uri="{A12FA001-AC4F-418D-AE19-62706E023703}">
                      <ahyp:hlinkClr val="tx"/>
                    </a:ext>
                  </a:extLst>
                </a:hlinkClick>
              </a:rPr>
              <a:t>o</a:t>
            </a:r>
            <a:r>
              <a:rPr lang="en" sz="2720" u="sng">
                <a:solidFill>
                  <a:srgbClr val="ED00FF"/>
                </a:solidFill>
                <a:latin typeface="Luckiest Guy"/>
                <a:ea typeface="Luckiest Guy"/>
                <a:cs typeface="Luckiest Guy"/>
                <a:sym typeface="Luckiest Guy"/>
                <a:hlinkClick action="ppaction://hlinksldjump" r:id="rId45">
                  <a:extLst>
                    <a:ext uri="{A12FA001-AC4F-418D-AE19-62706E023703}">
                      <ahyp:hlinkClr val="tx"/>
                    </a:ext>
                  </a:extLst>
                </a:hlinkClick>
              </a:rPr>
              <a:t>u</a:t>
            </a:r>
            <a:r>
              <a:rPr lang="en" sz="2720" u="sng">
                <a:solidFill>
                  <a:srgbClr val="FF00F4"/>
                </a:solidFill>
                <a:latin typeface="Luckiest Guy"/>
                <a:ea typeface="Luckiest Guy"/>
                <a:cs typeface="Luckiest Guy"/>
                <a:sym typeface="Luckiest Guy"/>
                <a:hlinkClick action="ppaction://hlinksldjump" r:id="rId46">
                  <a:extLst>
                    <a:ext uri="{A12FA001-AC4F-418D-AE19-62706E023703}">
                      <ahyp:hlinkClr val="tx"/>
                    </a:ext>
                  </a:extLst>
                </a:hlinkClick>
              </a:rPr>
              <a:t>p</a:t>
            </a:r>
            <a:r>
              <a:rPr lang="en" sz="2720" u="sng">
                <a:solidFill>
                  <a:srgbClr val="FF00D8"/>
                </a:solidFill>
                <a:latin typeface="Luckiest Guy"/>
                <a:ea typeface="Luckiest Guy"/>
                <a:cs typeface="Luckiest Guy"/>
                <a:sym typeface="Luckiest Guy"/>
                <a:hlinkClick action="ppaction://hlinksldjump" r:id="rId47">
                  <a:extLst>
                    <a:ext uri="{A12FA001-AC4F-418D-AE19-62706E023703}">
                      <ahyp:hlinkClr val="tx"/>
                    </a:ext>
                  </a:extLst>
                </a:hlinkClick>
              </a:rPr>
              <a:t> </a:t>
            </a:r>
            <a:r>
              <a:rPr lang="en" sz="2720" u="sng">
                <a:solidFill>
                  <a:srgbClr val="FF00BC"/>
                </a:solidFill>
                <a:latin typeface="Luckiest Guy"/>
                <a:ea typeface="Luckiest Guy"/>
                <a:cs typeface="Luckiest Guy"/>
                <a:sym typeface="Luckiest Guy"/>
                <a:hlinkClick action="ppaction://hlinksldjump" r:id="rId48">
                  <a:extLst>
                    <a:ext uri="{A12FA001-AC4F-418D-AE19-62706E023703}">
                      <ahyp:hlinkClr val="tx"/>
                    </a:ext>
                  </a:extLst>
                </a:hlinkClick>
              </a:rPr>
              <a:t>4</a:t>
            </a:r>
            <a:r>
              <a:rPr lang="en" sz="2720" u="sng">
                <a:solidFill>
                  <a:srgbClr val="FF00A0"/>
                </a:solidFill>
                <a:latin typeface="Luckiest Guy"/>
                <a:ea typeface="Luckiest Guy"/>
                <a:cs typeface="Luckiest Guy"/>
                <a:sym typeface="Luckiest Guy"/>
                <a:hlinkClick action="ppaction://hlinksldjump" r:id="rId49">
                  <a:extLst>
                    <a:ext uri="{A12FA001-AC4F-418D-AE19-62706E023703}">
                      <ahyp:hlinkClr val="tx"/>
                    </a:ext>
                  </a:extLst>
                </a:hlinkClick>
              </a:rPr>
              <a:t> </a:t>
            </a:r>
            <a:r>
              <a:rPr lang="en" sz="2720" u="sng">
                <a:solidFill>
                  <a:srgbClr val="FF0084"/>
                </a:solidFill>
                <a:latin typeface="Luckiest Guy"/>
                <a:ea typeface="Luckiest Guy"/>
                <a:cs typeface="Luckiest Guy"/>
                <a:sym typeface="Luckiest Guy"/>
                <a:hlinkClick action="ppaction://hlinksldjump" r:id="rId50">
                  <a:extLst>
                    <a:ext uri="{A12FA001-AC4F-418D-AE19-62706E023703}">
                      <ahyp:hlinkClr val="tx"/>
                    </a:ext>
                  </a:extLst>
                </a:hlinkClick>
              </a:rPr>
              <a:t>S</a:t>
            </a:r>
            <a:r>
              <a:rPr lang="en" sz="2720" u="sng">
                <a:solidFill>
                  <a:srgbClr val="FF0068"/>
                </a:solidFill>
                <a:latin typeface="Luckiest Guy"/>
                <a:ea typeface="Luckiest Guy"/>
                <a:cs typeface="Luckiest Guy"/>
                <a:sym typeface="Luckiest Guy"/>
                <a:hlinkClick action="ppaction://hlinksldjump" r:id="rId51">
                  <a:extLst>
                    <a:ext uri="{A12FA001-AC4F-418D-AE19-62706E023703}">
                      <ahyp:hlinkClr val="tx"/>
                    </a:ext>
                  </a:extLst>
                </a:hlinkClick>
              </a:rPr>
              <a:t>l</a:t>
            </a:r>
            <a:r>
              <a:rPr lang="en" sz="2720" u="sng">
                <a:solidFill>
                  <a:srgbClr val="FF004C"/>
                </a:solidFill>
                <a:latin typeface="Luckiest Guy"/>
                <a:ea typeface="Luckiest Guy"/>
                <a:cs typeface="Luckiest Guy"/>
                <a:sym typeface="Luckiest Guy"/>
                <a:hlinkClick action="ppaction://hlinksldjump" r:id="rId52">
                  <a:extLst>
                    <a:ext uri="{A12FA001-AC4F-418D-AE19-62706E023703}">
                      <ahyp:hlinkClr val="tx"/>
                    </a:ext>
                  </a:extLst>
                </a:hlinkClick>
              </a:rPr>
              <a:t>i</a:t>
            </a:r>
            <a:r>
              <a:rPr lang="en" sz="2720" u="sng">
                <a:solidFill>
                  <a:srgbClr val="FF0000"/>
                </a:solidFill>
                <a:latin typeface="Luckiest Guy"/>
                <a:ea typeface="Luckiest Guy"/>
                <a:cs typeface="Luckiest Guy"/>
                <a:sym typeface="Luckiest Guy"/>
                <a:hlinkClick action="ppaction://hlinksldjump" r:id="rId53">
                  <a:extLst>
                    <a:ext uri="{A12FA001-AC4F-418D-AE19-62706E023703}">
                      <ahyp:hlinkClr val="tx"/>
                    </a:ext>
                  </a:extLst>
                </a:hlinkClick>
              </a:rPr>
              <a:t>d</a:t>
            </a:r>
            <a:r>
              <a:rPr lang="en" sz="2720" u="sng">
                <a:solidFill>
                  <a:srgbClr val="FF1B00"/>
                </a:solidFill>
                <a:latin typeface="Luckiest Guy"/>
                <a:ea typeface="Luckiest Guy"/>
                <a:cs typeface="Luckiest Guy"/>
                <a:sym typeface="Luckiest Guy"/>
                <a:hlinkClick action="ppaction://hlinksldjump" r:id="rId54">
                  <a:extLst>
                    <a:ext uri="{A12FA001-AC4F-418D-AE19-62706E023703}">
                      <ahyp:hlinkClr val="tx"/>
                    </a:ext>
                  </a:extLst>
                </a:hlinkClick>
              </a:rPr>
              <a:t>e</a:t>
            </a:r>
            <a:endParaRPr sz="2720">
              <a:solidFill>
                <a:srgbClr val="FF3700"/>
              </a:solidFill>
            </a:endParaRPr>
          </a:p>
        </p:txBody>
      </p:sp>
      <p:sp>
        <p:nvSpPr>
          <p:cNvPr id="496" name="Google Shape;496;p103"/>
          <p:cNvSpPr txBox="1"/>
          <p:nvPr>
            <p:ph idx="4294967295" type="title"/>
          </p:nvPr>
        </p:nvSpPr>
        <p:spPr>
          <a:xfrm>
            <a:off x="311700" y="742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FFFFFF"/>
                </a:solidFill>
                <a:latin typeface="Luckiest Guy"/>
                <a:ea typeface="Luckiest Guy"/>
                <a:cs typeface="Luckiest Guy"/>
                <a:sym typeface="Luckiest Guy"/>
              </a:rPr>
              <a:t>find/Create </a:t>
            </a:r>
            <a:r>
              <a:rPr lang="en">
                <a:solidFill>
                  <a:srgbClr val="FFFFFF"/>
                </a:solidFill>
                <a:latin typeface="Luckiest Guy"/>
                <a:ea typeface="Luckiest Guy"/>
                <a:cs typeface="Luckiest Guy"/>
                <a:sym typeface="Luckiest Guy"/>
              </a:rPr>
              <a:t>task</a:t>
            </a:r>
            <a:r>
              <a:rPr lang="en">
                <a:solidFill>
                  <a:srgbClr val="FFFFFF"/>
                </a:solidFill>
              </a:rPr>
              <a:t>: Create </a:t>
            </a:r>
            <a:r>
              <a:rPr b="1" lang="en">
                <a:solidFill>
                  <a:srgbClr val="FFFFFF"/>
                </a:solidFill>
              </a:rPr>
              <a:t>equivalent</a:t>
            </a:r>
            <a:r>
              <a:rPr lang="en">
                <a:solidFill>
                  <a:srgbClr val="FFFFFF"/>
                </a:solidFill>
              </a:rPr>
              <a:t> fractions</a:t>
            </a:r>
            <a:endParaRPr>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500" name="Shape 500"/>
        <p:cNvGrpSpPr/>
        <p:nvPr/>
      </p:nvGrpSpPr>
      <p:grpSpPr>
        <a:xfrm>
          <a:off x="0" y="0"/>
          <a:ext cx="0" cy="0"/>
          <a:chOff x="0" y="0"/>
          <a:chExt cx="0" cy="0"/>
        </a:xfrm>
      </p:grpSpPr>
      <p:sp>
        <p:nvSpPr>
          <p:cNvPr id="501" name="Google Shape;501;p104">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04"/>
          <p:cNvSpPr txBox="1"/>
          <p:nvPr/>
        </p:nvSpPr>
        <p:spPr>
          <a:xfrm>
            <a:off x="6691325" y="4768000"/>
            <a:ext cx="2452200" cy="3771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rgbClr val="4A86E8"/>
                </a:solidFill>
                <a:latin typeface="Varela Round"/>
                <a:ea typeface="Varela Round"/>
                <a:cs typeface="Varela Round"/>
                <a:sym typeface="Varela Round"/>
              </a:rPr>
              <a:t>Explore fraction tools</a:t>
            </a:r>
            <a:endParaRPr b="1" sz="1700">
              <a:solidFill>
                <a:srgbClr val="4A86E8"/>
              </a:solidFill>
              <a:latin typeface="Varela Round"/>
              <a:ea typeface="Varela Round"/>
              <a:cs typeface="Varela Round"/>
              <a:sym typeface="Varela Round"/>
            </a:endParaRPr>
          </a:p>
        </p:txBody>
      </p:sp>
      <p:grpSp>
        <p:nvGrpSpPr>
          <p:cNvPr id="503" name="Google Shape;503;p104"/>
          <p:cNvGrpSpPr/>
          <p:nvPr/>
        </p:nvGrpSpPr>
        <p:grpSpPr>
          <a:xfrm>
            <a:off x="1030650" y="1011550"/>
            <a:ext cx="3272700" cy="3115325"/>
            <a:chOff x="1259250" y="1087750"/>
            <a:chExt cx="3272700" cy="3115325"/>
          </a:xfrm>
        </p:grpSpPr>
        <p:sp>
          <p:nvSpPr>
            <p:cNvPr id="504" name="Google Shape;504;p104"/>
            <p:cNvSpPr txBox="1"/>
            <p:nvPr/>
          </p:nvSpPr>
          <p:spPr>
            <a:xfrm>
              <a:off x="1259250" y="1087750"/>
              <a:ext cx="3272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FFFFFF"/>
                  </a:solidFill>
                  <a:latin typeface="Montserrat Medium"/>
                  <a:ea typeface="Montserrat Medium"/>
                  <a:cs typeface="Montserrat Medium"/>
                  <a:sym typeface="Montserrat Medium"/>
                </a:rPr>
                <a:t>INTERACTIVE:</a:t>
              </a:r>
              <a:endParaRPr>
                <a:solidFill>
                  <a:srgbClr val="FFFFFF"/>
                </a:solidFill>
                <a:latin typeface="Montserrat Medium"/>
                <a:ea typeface="Montserrat Medium"/>
                <a:cs typeface="Montserrat Medium"/>
                <a:sym typeface="Montserrat Medium"/>
              </a:endParaRPr>
            </a:p>
            <a:p>
              <a:pPr indent="0" lvl="0" marL="0" rtl="0" algn="ctr">
                <a:spcBef>
                  <a:spcPts val="0"/>
                </a:spcBef>
                <a:spcAft>
                  <a:spcPts val="0"/>
                </a:spcAft>
                <a:buNone/>
              </a:pPr>
              <a:r>
                <a:rPr lang="en">
                  <a:solidFill>
                    <a:srgbClr val="FFFFFF"/>
                  </a:solidFill>
                  <a:latin typeface="Montserrat Medium"/>
                  <a:ea typeface="Montserrat Medium"/>
                  <a:cs typeface="Montserrat Medium"/>
                  <a:sym typeface="Montserrat Medium"/>
                </a:rPr>
                <a:t>Jamboard [</a:t>
              </a:r>
              <a:r>
                <a:rPr i="1" lang="en">
                  <a:solidFill>
                    <a:srgbClr val="FFFFFF"/>
                  </a:solidFill>
                  <a:latin typeface="Montserrat Medium"/>
                  <a:ea typeface="Montserrat Medium"/>
                  <a:cs typeface="Montserrat Medium"/>
                  <a:sym typeface="Montserrat Medium"/>
                </a:rPr>
                <a:t>place link for class JB</a:t>
              </a:r>
              <a:r>
                <a:rPr lang="en">
                  <a:solidFill>
                    <a:srgbClr val="FFFFFF"/>
                  </a:solidFill>
                  <a:latin typeface="Montserrat Medium"/>
                  <a:ea typeface="Montserrat Medium"/>
                  <a:cs typeface="Montserrat Medium"/>
                  <a:sym typeface="Montserrat Medium"/>
                </a:rPr>
                <a:t>]</a:t>
              </a:r>
              <a:endParaRPr>
                <a:solidFill>
                  <a:srgbClr val="FFFFFF"/>
                </a:solidFill>
                <a:latin typeface="Montserrat Medium"/>
                <a:ea typeface="Montserrat Medium"/>
                <a:cs typeface="Montserrat Medium"/>
                <a:sym typeface="Montserrat Medium"/>
              </a:endParaRPr>
            </a:p>
          </p:txBody>
        </p:sp>
        <p:pic>
          <p:nvPicPr>
            <p:cNvPr id="505" name="Google Shape;505;p104"/>
            <p:cNvPicPr preferRelativeResize="0"/>
            <p:nvPr/>
          </p:nvPicPr>
          <p:blipFill rotWithShape="1">
            <a:blip r:embed="rId4">
              <a:alphaModFix/>
            </a:blip>
            <a:srcRect b="0" l="3947" r="0" t="0"/>
            <a:stretch/>
          </p:blipFill>
          <p:spPr>
            <a:xfrm>
              <a:off x="1504415" y="1855750"/>
              <a:ext cx="2782369" cy="2347325"/>
            </a:xfrm>
            <a:prstGeom prst="rect">
              <a:avLst/>
            </a:prstGeom>
            <a:noFill/>
            <a:ln>
              <a:noFill/>
            </a:ln>
          </p:spPr>
        </p:pic>
      </p:grpSp>
      <p:sp>
        <p:nvSpPr>
          <p:cNvPr id="506" name="Google Shape;506;p104"/>
          <p:cNvSpPr txBox="1"/>
          <p:nvPr/>
        </p:nvSpPr>
        <p:spPr>
          <a:xfrm>
            <a:off x="4760550" y="1281325"/>
            <a:ext cx="4080600" cy="2770500"/>
          </a:xfrm>
          <a:prstGeom prst="rect">
            <a:avLst/>
          </a:prstGeom>
          <a:noFill/>
          <a:ln>
            <a:noFill/>
          </a:ln>
        </p:spPr>
        <p:txBody>
          <a:bodyPr anchorCtr="0" anchor="t" bIns="91425" lIns="91425" spcFirstLastPara="1" rIns="91425" wrap="square" tIns="91425">
            <a:spAutoFit/>
          </a:bodyPr>
          <a:lstStyle/>
          <a:p>
            <a:pPr indent="0" lvl="0" marL="0" rtl="0" algn="r">
              <a:lnSpc>
                <a:spcPct val="200000"/>
              </a:lnSpc>
              <a:spcBef>
                <a:spcPts val="0"/>
              </a:spcBef>
              <a:spcAft>
                <a:spcPts val="0"/>
              </a:spcAft>
              <a:buNone/>
            </a:pPr>
            <a:r>
              <a:rPr b="1" lang="en" sz="2400" u="sng">
                <a:solidFill>
                  <a:srgbClr val="FFFF00"/>
                </a:solidFill>
                <a:latin typeface="Montserrat"/>
                <a:ea typeface="Montserrat"/>
                <a:cs typeface="Montserrat"/>
                <a:sym typeface="Montserrat"/>
              </a:rPr>
              <a:t>Make</a:t>
            </a:r>
            <a:r>
              <a:rPr b="1" lang="en" sz="2400" u="sng">
                <a:solidFill>
                  <a:srgbClr val="FFFF00"/>
                </a:solidFill>
                <a:latin typeface="Montserrat"/>
                <a:ea typeface="Montserrat"/>
                <a:cs typeface="Montserrat"/>
                <a:sym typeface="Montserrat"/>
              </a:rPr>
              <a:t> equivalents for:</a:t>
            </a:r>
            <a:endParaRPr b="1" sz="2400" u="sng">
              <a:solidFill>
                <a:srgbClr val="FFFF00"/>
              </a:solidFill>
              <a:latin typeface="Montserrat"/>
              <a:ea typeface="Montserrat"/>
              <a:cs typeface="Montserrat"/>
              <a:sym typeface="Montserrat"/>
            </a:endParaRPr>
          </a:p>
          <a:p>
            <a:pPr indent="0" lvl="0" marL="0" rtl="0" algn="r">
              <a:lnSpc>
                <a:spcPct val="200000"/>
              </a:lnSpc>
              <a:spcBef>
                <a:spcPts val="0"/>
              </a:spcBef>
              <a:spcAft>
                <a:spcPts val="0"/>
              </a:spcAft>
              <a:buNone/>
            </a:pPr>
            <a:r>
              <a:rPr b="1" lang="en" sz="2400">
                <a:solidFill>
                  <a:srgbClr val="FFFF00"/>
                </a:solidFill>
                <a:latin typeface="Montserrat"/>
                <a:ea typeface="Montserrat"/>
                <a:cs typeface="Montserrat"/>
                <a:sym typeface="Montserrat"/>
              </a:rPr>
              <a:t>1/2</a:t>
            </a:r>
            <a:endParaRPr b="1" sz="2400">
              <a:solidFill>
                <a:srgbClr val="FFFF00"/>
              </a:solidFill>
              <a:latin typeface="Montserrat"/>
              <a:ea typeface="Montserrat"/>
              <a:cs typeface="Montserrat"/>
              <a:sym typeface="Montserrat"/>
            </a:endParaRPr>
          </a:p>
          <a:p>
            <a:pPr indent="0" lvl="0" marL="0" rtl="0" algn="r">
              <a:lnSpc>
                <a:spcPct val="200000"/>
              </a:lnSpc>
              <a:spcBef>
                <a:spcPts val="0"/>
              </a:spcBef>
              <a:spcAft>
                <a:spcPts val="0"/>
              </a:spcAft>
              <a:buNone/>
            </a:pPr>
            <a:r>
              <a:rPr b="1" lang="en" sz="2400">
                <a:solidFill>
                  <a:srgbClr val="FFFF00"/>
                </a:solidFill>
                <a:latin typeface="Montserrat"/>
                <a:ea typeface="Montserrat"/>
                <a:cs typeface="Montserrat"/>
                <a:sym typeface="Montserrat"/>
              </a:rPr>
              <a:t>8/8</a:t>
            </a:r>
            <a:endParaRPr b="1" sz="2400">
              <a:solidFill>
                <a:srgbClr val="FFFF00"/>
              </a:solidFill>
              <a:latin typeface="Montserrat"/>
              <a:ea typeface="Montserrat"/>
              <a:cs typeface="Montserrat"/>
              <a:sym typeface="Montserrat"/>
            </a:endParaRPr>
          </a:p>
          <a:p>
            <a:pPr indent="0" lvl="0" marL="0" rtl="0" algn="r">
              <a:lnSpc>
                <a:spcPct val="200000"/>
              </a:lnSpc>
              <a:spcBef>
                <a:spcPts val="0"/>
              </a:spcBef>
              <a:spcAft>
                <a:spcPts val="0"/>
              </a:spcAft>
              <a:buNone/>
            </a:pPr>
            <a:r>
              <a:rPr b="1" lang="en" sz="2400">
                <a:solidFill>
                  <a:srgbClr val="FFFF00"/>
                </a:solidFill>
                <a:latin typeface="Montserrat"/>
                <a:ea typeface="Montserrat"/>
                <a:cs typeface="Montserrat"/>
                <a:sym typeface="Montserrat"/>
              </a:rPr>
              <a:t>1/4</a:t>
            </a:r>
            <a:endParaRPr b="1" sz="2400">
              <a:solidFill>
                <a:srgbClr val="FFFF00"/>
              </a:solidFill>
              <a:latin typeface="Montserrat"/>
              <a:ea typeface="Montserrat"/>
              <a:cs typeface="Montserrat"/>
              <a:sym typeface="Montserrat"/>
            </a:endParaRPr>
          </a:p>
        </p:txBody>
      </p:sp>
      <p:sp>
        <p:nvSpPr>
          <p:cNvPr id="507" name="Google Shape;507;p104"/>
          <p:cNvSpPr txBox="1"/>
          <p:nvPr>
            <p:ph type="title"/>
          </p:nvPr>
        </p:nvSpPr>
        <p:spPr>
          <a:xfrm>
            <a:off x="311700" y="742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FFFFFF"/>
                </a:solidFill>
                <a:latin typeface="Luckiest Guy"/>
                <a:ea typeface="Luckiest Guy"/>
                <a:cs typeface="Luckiest Guy"/>
                <a:sym typeface="Luckiest Guy"/>
              </a:rPr>
              <a:t>Group 1</a:t>
            </a:r>
            <a:r>
              <a:rPr lang="en">
                <a:solidFill>
                  <a:srgbClr val="FFFFFF"/>
                </a:solidFill>
                <a:latin typeface="Luckiest Guy"/>
                <a:ea typeface="Luckiest Guy"/>
                <a:cs typeface="Luckiest Guy"/>
                <a:sym typeface="Luckiest Guy"/>
              </a:rPr>
              <a:t> task</a:t>
            </a:r>
            <a:r>
              <a:rPr lang="en">
                <a:solidFill>
                  <a:srgbClr val="FFFFFF"/>
                </a:solidFill>
              </a:rPr>
              <a:t>: Create </a:t>
            </a:r>
            <a:r>
              <a:rPr b="1" lang="en">
                <a:solidFill>
                  <a:srgbClr val="FFFFFF"/>
                </a:solidFill>
              </a:rPr>
              <a:t>equivalent</a:t>
            </a:r>
            <a:r>
              <a:rPr lang="en">
                <a:solidFill>
                  <a:srgbClr val="FFFFFF"/>
                </a:solidFill>
              </a:rPr>
              <a:t> fractions</a:t>
            </a:r>
            <a:endParaRPr>
              <a:solidFill>
                <a:srgbClr val="FFFFFF"/>
              </a:solidFill>
            </a:endParaRPr>
          </a:p>
        </p:txBody>
      </p:sp>
      <p:sp>
        <p:nvSpPr>
          <p:cNvPr id="508" name="Google Shape;508;p104"/>
          <p:cNvSpPr txBox="1"/>
          <p:nvPr>
            <p:ph type="title"/>
          </p:nvPr>
        </p:nvSpPr>
        <p:spPr>
          <a:xfrm>
            <a:off x="3670200" y="4690900"/>
            <a:ext cx="1803600" cy="377100"/>
          </a:xfrm>
          <a:prstGeom prst="rect">
            <a:avLst/>
          </a:prstGeom>
          <a:gradFill>
            <a:gsLst>
              <a:gs pos="0">
                <a:srgbClr val="8C8C8C"/>
              </a:gs>
              <a:gs pos="100000">
                <a:srgbClr val="404040"/>
              </a:gs>
            </a:gsLst>
            <a:path path="circle">
              <a:fillToRect b="50%" l="50%" r="50%" t="50%"/>
            </a:path>
            <a:tileRect/>
          </a:gradFill>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1400" u="sng">
                <a:solidFill>
                  <a:srgbClr val="00FF00"/>
                </a:solidFill>
                <a:latin typeface="Luckiest Guy"/>
                <a:ea typeface="Luckiest Guy"/>
                <a:cs typeface="Luckiest Guy"/>
                <a:sym typeface="Luckiest Guy"/>
                <a:hlinkClick action="ppaction://hlinksldjump" r:id="rId5">
                  <a:extLst>
                    <a:ext uri="{A12FA001-AC4F-418D-AE19-62706E023703}">
                      <ahyp:hlinkClr val="tx"/>
                    </a:ext>
                  </a:extLst>
                </a:hlinkClick>
              </a:rPr>
              <a:t>Back to list Slide</a:t>
            </a:r>
            <a:endParaRPr sz="1400">
              <a:solidFill>
                <a:srgbClr val="00FF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512" name="Shape 512"/>
        <p:cNvGrpSpPr/>
        <p:nvPr/>
      </p:nvGrpSpPr>
      <p:grpSpPr>
        <a:xfrm>
          <a:off x="0" y="0"/>
          <a:ext cx="0" cy="0"/>
          <a:chOff x="0" y="0"/>
          <a:chExt cx="0" cy="0"/>
        </a:xfrm>
      </p:grpSpPr>
      <p:sp>
        <p:nvSpPr>
          <p:cNvPr id="513" name="Google Shape;513;p105">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05"/>
          <p:cNvSpPr txBox="1"/>
          <p:nvPr/>
        </p:nvSpPr>
        <p:spPr>
          <a:xfrm>
            <a:off x="6691325" y="4768000"/>
            <a:ext cx="2452200" cy="3771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rgbClr val="4A86E8"/>
                </a:solidFill>
                <a:latin typeface="Varela Round"/>
                <a:ea typeface="Varela Round"/>
                <a:cs typeface="Varela Round"/>
                <a:sym typeface="Varela Round"/>
              </a:rPr>
              <a:t>Explore fraction tools</a:t>
            </a:r>
            <a:endParaRPr b="1" sz="1700">
              <a:solidFill>
                <a:srgbClr val="4A86E8"/>
              </a:solidFill>
              <a:latin typeface="Varela Round"/>
              <a:ea typeface="Varela Round"/>
              <a:cs typeface="Varela Round"/>
              <a:sym typeface="Varela Round"/>
            </a:endParaRPr>
          </a:p>
        </p:txBody>
      </p:sp>
      <p:grpSp>
        <p:nvGrpSpPr>
          <p:cNvPr id="515" name="Google Shape;515;p105"/>
          <p:cNvGrpSpPr/>
          <p:nvPr/>
        </p:nvGrpSpPr>
        <p:grpSpPr>
          <a:xfrm>
            <a:off x="954450" y="1011550"/>
            <a:ext cx="3272700" cy="3115326"/>
            <a:chOff x="4825152" y="1087750"/>
            <a:chExt cx="3272700" cy="3115326"/>
          </a:xfrm>
        </p:grpSpPr>
        <p:sp>
          <p:nvSpPr>
            <p:cNvPr id="516" name="Google Shape;516;p105"/>
            <p:cNvSpPr txBox="1"/>
            <p:nvPr/>
          </p:nvSpPr>
          <p:spPr>
            <a:xfrm>
              <a:off x="4825152" y="1087750"/>
              <a:ext cx="3272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Montserrat"/>
                  <a:ea typeface="Montserrat"/>
                  <a:cs typeface="Montserrat"/>
                  <a:sym typeface="Montserrat"/>
                </a:rPr>
                <a:t>DISPLAY:</a:t>
              </a:r>
              <a:endParaRPr b="1">
                <a:solidFill>
                  <a:srgbClr val="FFFFFF"/>
                </a:solidFill>
                <a:latin typeface="Montserrat"/>
                <a:ea typeface="Montserrat"/>
                <a:cs typeface="Montserrat"/>
                <a:sym typeface="Montserrat"/>
              </a:endParaRPr>
            </a:p>
            <a:p>
              <a:pPr indent="0" lvl="0" marL="0" rtl="0" algn="ctr">
                <a:spcBef>
                  <a:spcPts val="0"/>
                </a:spcBef>
                <a:spcAft>
                  <a:spcPts val="0"/>
                </a:spcAft>
                <a:buNone/>
              </a:pPr>
              <a:r>
                <a:rPr b="1" lang="en" u="sng">
                  <a:solidFill>
                    <a:srgbClr val="FFE800"/>
                  </a:solidFill>
                  <a:latin typeface="Montserrat"/>
                  <a:ea typeface="Montserrat"/>
                  <a:cs typeface="Montserrat"/>
                  <a:sym typeface="Montserrat"/>
                  <a:hlinkClick r:id="rId4">
                    <a:extLst>
                      <a:ext uri="{A12FA001-AC4F-418D-AE19-62706E023703}">
                        <ahyp:hlinkClr val="tx"/>
                      </a:ext>
                    </a:extLst>
                  </a:hlinkClick>
                </a:rPr>
                <a:t>MathsisFun Number Line</a:t>
              </a:r>
              <a:endParaRPr b="1">
                <a:solidFill>
                  <a:srgbClr val="FFE800"/>
                </a:solidFill>
                <a:latin typeface="Montserrat"/>
                <a:ea typeface="Montserrat"/>
                <a:cs typeface="Montserrat"/>
                <a:sym typeface="Montserrat"/>
              </a:endParaRPr>
            </a:p>
          </p:txBody>
        </p:sp>
        <p:pic>
          <p:nvPicPr>
            <p:cNvPr id="517" name="Google Shape;517;p105"/>
            <p:cNvPicPr preferRelativeResize="0"/>
            <p:nvPr/>
          </p:nvPicPr>
          <p:blipFill rotWithShape="1">
            <a:blip r:embed="rId5">
              <a:alphaModFix/>
            </a:blip>
            <a:srcRect b="0" l="4443" r="0" t="0"/>
            <a:stretch/>
          </p:blipFill>
          <p:spPr>
            <a:xfrm>
              <a:off x="5051602" y="1855750"/>
              <a:ext cx="2819799" cy="2347326"/>
            </a:xfrm>
            <a:prstGeom prst="rect">
              <a:avLst/>
            </a:prstGeom>
            <a:noFill/>
            <a:ln>
              <a:noFill/>
            </a:ln>
          </p:spPr>
        </p:pic>
      </p:grpSp>
      <p:sp>
        <p:nvSpPr>
          <p:cNvPr id="518" name="Google Shape;518;p105"/>
          <p:cNvSpPr txBox="1"/>
          <p:nvPr/>
        </p:nvSpPr>
        <p:spPr>
          <a:xfrm>
            <a:off x="4760550" y="1281325"/>
            <a:ext cx="4080600" cy="2770500"/>
          </a:xfrm>
          <a:prstGeom prst="rect">
            <a:avLst/>
          </a:prstGeom>
          <a:noFill/>
          <a:ln>
            <a:noFill/>
          </a:ln>
        </p:spPr>
        <p:txBody>
          <a:bodyPr anchorCtr="0" anchor="t" bIns="91425" lIns="91425" spcFirstLastPara="1" rIns="91425" wrap="square" tIns="91425">
            <a:spAutoFit/>
          </a:bodyPr>
          <a:lstStyle/>
          <a:p>
            <a:pPr indent="0" lvl="0" marL="0" rtl="0" algn="r">
              <a:lnSpc>
                <a:spcPct val="200000"/>
              </a:lnSpc>
              <a:spcBef>
                <a:spcPts val="0"/>
              </a:spcBef>
              <a:spcAft>
                <a:spcPts val="0"/>
              </a:spcAft>
              <a:buNone/>
            </a:pPr>
            <a:r>
              <a:rPr b="1" lang="en" sz="2400" u="sng">
                <a:solidFill>
                  <a:srgbClr val="FFFF00"/>
                </a:solidFill>
                <a:latin typeface="Montserrat"/>
                <a:ea typeface="Montserrat"/>
                <a:cs typeface="Montserrat"/>
                <a:sym typeface="Montserrat"/>
              </a:rPr>
              <a:t>Make</a:t>
            </a:r>
            <a:r>
              <a:rPr b="1" lang="en" sz="2400" u="sng">
                <a:solidFill>
                  <a:srgbClr val="FFFF00"/>
                </a:solidFill>
                <a:latin typeface="Montserrat"/>
                <a:ea typeface="Montserrat"/>
                <a:cs typeface="Montserrat"/>
                <a:sym typeface="Montserrat"/>
              </a:rPr>
              <a:t> equivalents for:</a:t>
            </a:r>
            <a:endParaRPr b="1" sz="2400" u="sng">
              <a:solidFill>
                <a:srgbClr val="FFFF00"/>
              </a:solidFill>
              <a:latin typeface="Montserrat"/>
              <a:ea typeface="Montserrat"/>
              <a:cs typeface="Montserrat"/>
              <a:sym typeface="Montserrat"/>
            </a:endParaRPr>
          </a:p>
          <a:p>
            <a:pPr indent="0" lvl="0" marL="0" rtl="0" algn="r">
              <a:lnSpc>
                <a:spcPct val="200000"/>
              </a:lnSpc>
              <a:spcBef>
                <a:spcPts val="0"/>
              </a:spcBef>
              <a:spcAft>
                <a:spcPts val="0"/>
              </a:spcAft>
              <a:buNone/>
            </a:pPr>
            <a:r>
              <a:rPr b="1" lang="en" sz="2400">
                <a:solidFill>
                  <a:srgbClr val="FFFF00"/>
                </a:solidFill>
                <a:latin typeface="Montserrat"/>
                <a:ea typeface="Montserrat"/>
                <a:cs typeface="Montserrat"/>
                <a:sym typeface="Montserrat"/>
              </a:rPr>
              <a:t>1/2</a:t>
            </a:r>
            <a:endParaRPr b="1" sz="2400">
              <a:solidFill>
                <a:srgbClr val="FFFF00"/>
              </a:solidFill>
              <a:latin typeface="Montserrat"/>
              <a:ea typeface="Montserrat"/>
              <a:cs typeface="Montserrat"/>
              <a:sym typeface="Montserrat"/>
            </a:endParaRPr>
          </a:p>
          <a:p>
            <a:pPr indent="0" lvl="0" marL="0" rtl="0" algn="r">
              <a:lnSpc>
                <a:spcPct val="200000"/>
              </a:lnSpc>
              <a:spcBef>
                <a:spcPts val="0"/>
              </a:spcBef>
              <a:spcAft>
                <a:spcPts val="0"/>
              </a:spcAft>
              <a:buNone/>
            </a:pPr>
            <a:r>
              <a:rPr b="1" lang="en" sz="2400">
                <a:solidFill>
                  <a:srgbClr val="FFFF00"/>
                </a:solidFill>
                <a:latin typeface="Montserrat"/>
                <a:ea typeface="Montserrat"/>
                <a:cs typeface="Montserrat"/>
                <a:sym typeface="Montserrat"/>
              </a:rPr>
              <a:t>6/8</a:t>
            </a:r>
            <a:endParaRPr b="1" sz="2400">
              <a:solidFill>
                <a:srgbClr val="FFFF00"/>
              </a:solidFill>
              <a:latin typeface="Montserrat"/>
              <a:ea typeface="Montserrat"/>
              <a:cs typeface="Montserrat"/>
              <a:sym typeface="Montserrat"/>
            </a:endParaRPr>
          </a:p>
          <a:p>
            <a:pPr indent="0" lvl="0" marL="0" rtl="0" algn="r">
              <a:lnSpc>
                <a:spcPct val="200000"/>
              </a:lnSpc>
              <a:spcBef>
                <a:spcPts val="0"/>
              </a:spcBef>
              <a:spcAft>
                <a:spcPts val="0"/>
              </a:spcAft>
              <a:buNone/>
            </a:pPr>
            <a:r>
              <a:rPr b="1" lang="en" sz="2400">
                <a:solidFill>
                  <a:srgbClr val="FFFF00"/>
                </a:solidFill>
                <a:latin typeface="Montserrat"/>
                <a:ea typeface="Montserrat"/>
                <a:cs typeface="Montserrat"/>
                <a:sym typeface="Montserrat"/>
              </a:rPr>
              <a:t>2/3</a:t>
            </a:r>
            <a:endParaRPr b="1" sz="2400">
              <a:solidFill>
                <a:srgbClr val="FFFF00"/>
              </a:solidFill>
              <a:latin typeface="Montserrat"/>
              <a:ea typeface="Montserrat"/>
              <a:cs typeface="Montserrat"/>
              <a:sym typeface="Montserrat"/>
            </a:endParaRPr>
          </a:p>
        </p:txBody>
      </p:sp>
      <p:sp>
        <p:nvSpPr>
          <p:cNvPr id="519" name="Google Shape;519;p105"/>
          <p:cNvSpPr txBox="1"/>
          <p:nvPr>
            <p:ph type="title"/>
          </p:nvPr>
        </p:nvSpPr>
        <p:spPr>
          <a:xfrm>
            <a:off x="311700" y="742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FFFFFF"/>
                </a:solidFill>
                <a:latin typeface="Luckiest Guy"/>
                <a:ea typeface="Luckiest Guy"/>
                <a:cs typeface="Luckiest Guy"/>
                <a:sym typeface="Luckiest Guy"/>
              </a:rPr>
              <a:t>Group 2 task</a:t>
            </a:r>
            <a:r>
              <a:rPr lang="en">
                <a:solidFill>
                  <a:srgbClr val="FFFFFF"/>
                </a:solidFill>
              </a:rPr>
              <a:t>: </a:t>
            </a:r>
            <a:r>
              <a:rPr lang="en">
                <a:solidFill>
                  <a:schemeClr val="lt1"/>
                </a:solidFill>
              </a:rPr>
              <a:t>Create </a:t>
            </a:r>
            <a:r>
              <a:rPr b="1" lang="en">
                <a:solidFill>
                  <a:srgbClr val="FFFFFF"/>
                </a:solidFill>
              </a:rPr>
              <a:t>equivalent</a:t>
            </a:r>
            <a:r>
              <a:rPr lang="en">
                <a:solidFill>
                  <a:srgbClr val="FFFFFF"/>
                </a:solidFill>
              </a:rPr>
              <a:t> fractions</a:t>
            </a:r>
            <a:endParaRPr>
              <a:solidFill>
                <a:srgbClr val="FFFFFF"/>
              </a:solidFill>
            </a:endParaRPr>
          </a:p>
        </p:txBody>
      </p:sp>
      <p:sp>
        <p:nvSpPr>
          <p:cNvPr id="520" name="Google Shape;520;p105"/>
          <p:cNvSpPr txBox="1"/>
          <p:nvPr>
            <p:ph type="title"/>
          </p:nvPr>
        </p:nvSpPr>
        <p:spPr>
          <a:xfrm>
            <a:off x="3670200" y="4690900"/>
            <a:ext cx="1803600" cy="377100"/>
          </a:xfrm>
          <a:prstGeom prst="rect">
            <a:avLst/>
          </a:prstGeom>
          <a:gradFill>
            <a:gsLst>
              <a:gs pos="0">
                <a:srgbClr val="8C8C8C"/>
              </a:gs>
              <a:gs pos="100000">
                <a:srgbClr val="404040"/>
              </a:gs>
            </a:gsLst>
            <a:path path="circle">
              <a:fillToRect b="50%" l="50%" r="50%" t="50%"/>
            </a:path>
            <a:tileRect/>
          </a:gradFill>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1400" u="sng">
                <a:solidFill>
                  <a:srgbClr val="00FF00"/>
                </a:solidFill>
                <a:latin typeface="Luckiest Guy"/>
                <a:ea typeface="Luckiest Guy"/>
                <a:cs typeface="Luckiest Guy"/>
                <a:sym typeface="Luckiest Guy"/>
                <a:hlinkClick action="ppaction://hlinksldjump" r:id="rId6">
                  <a:extLst>
                    <a:ext uri="{A12FA001-AC4F-418D-AE19-62706E023703}">
                      <ahyp:hlinkClr val="tx"/>
                    </a:ext>
                  </a:extLst>
                </a:hlinkClick>
              </a:rPr>
              <a:t>Back to list Slide</a:t>
            </a:r>
            <a:endParaRPr sz="1400">
              <a:solidFill>
                <a:srgbClr val="00FF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524" name="Shape 524"/>
        <p:cNvGrpSpPr/>
        <p:nvPr/>
      </p:nvGrpSpPr>
      <p:grpSpPr>
        <a:xfrm>
          <a:off x="0" y="0"/>
          <a:ext cx="0" cy="0"/>
          <a:chOff x="0" y="0"/>
          <a:chExt cx="0" cy="0"/>
        </a:xfrm>
      </p:grpSpPr>
      <p:sp>
        <p:nvSpPr>
          <p:cNvPr id="525" name="Google Shape;525;p106">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06"/>
          <p:cNvSpPr txBox="1"/>
          <p:nvPr/>
        </p:nvSpPr>
        <p:spPr>
          <a:xfrm>
            <a:off x="6691325" y="4768000"/>
            <a:ext cx="2452200" cy="3771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rgbClr val="4A86E8"/>
                </a:solidFill>
                <a:latin typeface="Varela Round"/>
                <a:ea typeface="Varela Round"/>
                <a:cs typeface="Varela Round"/>
                <a:sym typeface="Varela Round"/>
              </a:rPr>
              <a:t>Explore fraction tools</a:t>
            </a:r>
            <a:endParaRPr b="1" sz="1700">
              <a:solidFill>
                <a:srgbClr val="4A86E8"/>
              </a:solidFill>
              <a:latin typeface="Varela Round"/>
              <a:ea typeface="Varela Round"/>
              <a:cs typeface="Varela Round"/>
              <a:sym typeface="Varela Round"/>
            </a:endParaRPr>
          </a:p>
        </p:txBody>
      </p:sp>
      <p:sp>
        <p:nvSpPr>
          <p:cNvPr id="527" name="Google Shape;527;p106"/>
          <p:cNvSpPr txBox="1"/>
          <p:nvPr/>
        </p:nvSpPr>
        <p:spPr>
          <a:xfrm>
            <a:off x="954450" y="1011550"/>
            <a:ext cx="32727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Montserrat"/>
                <a:ea typeface="Montserrat"/>
                <a:cs typeface="Montserrat"/>
                <a:sym typeface="Montserrat"/>
              </a:rPr>
              <a:t>USE</a:t>
            </a:r>
            <a:r>
              <a:rPr b="1" lang="en">
                <a:solidFill>
                  <a:srgbClr val="FFFFFF"/>
                </a:solidFill>
                <a:latin typeface="Montserrat"/>
                <a:ea typeface="Montserrat"/>
                <a:cs typeface="Montserrat"/>
                <a:sym typeface="Montserrat"/>
              </a:rPr>
              <a:t>:</a:t>
            </a:r>
            <a:endParaRPr b="1">
              <a:solidFill>
                <a:srgbClr val="FFFFFF"/>
              </a:solidFill>
              <a:latin typeface="Montserrat"/>
              <a:ea typeface="Montserrat"/>
              <a:cs typeface="Montserrat"/>
              <a:sym typeface="Montserrat"/>
            </a:endParaRPr>
          </a:p>
          <a:p>
            <a:pPr indent="0" lvl="0" marL="0" rtl="0" algn="ctr">
              <a:spcBef>
                <a:spcPts val="0"/>
              </a:spcBef>
              <a:spcAft>
                <a:spcPts val="0"/>
              </a:spcAft>
              <a:buNone/>
            </a:pPr>
            <a:r>
              <a:rPr b="1" lang="en" u="sng">
                <a:solidFill>
                  <a:srgbClr val="00FFFF"/>
                </a:solidFill>
                <a:latin typeface="Montserrat"/>
                <a:ea typeface="Montserrat"/>
                <a:cs typeface="Montserrat"/>
                <a:sym typeface="Montserrat"/>
                <a:hlinkClick r:id="rId4">
                  <a:extLst>
                    <a:ext uri="{A12FA001-AC4F-418D-AE19-62706E023703}">
                      <ahyp:hlinkClr val="tx"/>
                    </a:ext>
                  </a:extLst>
                </a:hlinkClick>
              </a:rPr>
              <a:t>Geogebra Two-sided number Line</a:t>
            </a:r>
            <a:endParaRPr b="1">
              <a:solidFill>
                <a:srgbClr val="00FFFF"/>
              </a:solidFill>
              <a:latin typeface="Montserrat"/>
              <a:ea typeface="Montserrat"/>
              <a:cs typeface="Montserrat"/>
              <a:sym typeface="Montserrat"/>
            </a:endParaRPr>
          </a:p>
        </p:txBody>
      </p:sp>
      <p:sp>
        <p:nvSpPr>
          <p:cNvPr id="528" name="Google Shape;528;p106"/>
          <p:cNvSpPr txBox="1"/>
          <p:nvPr/>
        </p:nvSpPr>
        <p:spPr>
          <a:xfrm>
            <a:off x="4294925" y="1205125"/>
            <a:ext cx="4790400" cy="3140100"/>
          </a:xfrm>
          <a:prstGeom prst="rect">
            <a:avLst/>
          </a:prstGeom>
          <a:noFill/>
          <a:ln>
            <a:noFill/>
          </a:ln>
        </p:spPr>
        <p:txBody>
          <a:bodyPr anchorCtr="0" anchor="t" bIns="91425" lIns="91425" spcFirstLastPara="1" rIns="91425" wrap="square" tIns="91425">
            <a:spAutoFit/>
          </a:bodyPr>
          <a:lstStyle/>
          <a:p>
            <a:pPr indent="0" lvl="0" marL="0" rtl="0" algn="r">
              <a:lnSpc>
                <a:spcPct val="200000"/>
              </a:lnSpc>
              <a:spcBef>
                <a:spcPts val="0"/>
              </a:spcBef>
              <a:spcAft>
                <a:spcPts val="0"/>
              </a:spcAft>
              <a:buNone/>
            </a:pPr>
            <a:r>
              <a:rPr b="1" lang="en" sz="2300" u="sng">
                <a:solidFill>
                  <a:srgbClr val="FFFF00"/>
                </a:solidFill>
                <a:latin typeface="Montserrat"/>
                <a:ea typeface="Montserrat"/>
                <a:cs typeface="Montserrat"/>
                <a:sym typeface="Montserrat"/>
              </a:rPr>
              <a:t>Make</a:t>
            </a:r>
            <a:r>
              <a:rPr b="1" lang="en" sz="2300" u="sng">
                <a:solidFill>
                  <a:srgbClr val="FFFF00"/>
                </a:solidFill>
                <a:latin typeface="Montserrat"/>
                <a:ea typeface="Montserrat"/>
                <a:cs typeface="Montserrat"/>
                <a:sym typeface="Montserrat"/>
              </a:rPr>
              <a:t> equivalents between:</a:t>
            </a:r>
            <a:endParaRPr b="1" sz="2100">
              <a:solidFill>
                <a:srgbClr val="FFFF00"/>
              </a:solidFill>
              <a:latin typeface="Montserrat"/>
              <a:ea typeface="Montserrat"/>
              <a:cs typeface="Montserrat"/>
              <a:sym typeface="Montserrat"/>
            </a:endParaRPr>
          </a:p>
          <a:p>
            <a:pPr indent="0" lvl="0" marL="0" rtl="0" algn="r">
              <a:lnSpc>
                <a:spcPct val="200000"/>
              </a:lnSpc>
              <a:spcBef>
                <a:spcPts val="0"/>
              </a:spcBef>
              <a:spcAft>
                <a:spcPts val="0"/>
              </a:spcAft>
              <a:buNone/>
            </a:pPr>
            <a:r>
              <a:rPr b="1" lang="en" sz="2100">
                <a:solidFill>
                  <a:srgbClr val="FFFF00"/>
                </a:solidFill>
                <a:latin typeface="Montserrat"/>
                <a:ea typeface="Montserrat"/>
                <a:cs typeface="Montserrat"/>
                <a:sym typeface="Montserrat"/>
              </a:rPr>
              <a:t>Halves + fourths</a:t>
            </a:r>
            <a:endParaRPr b="1" sz="2100">
              <a:solidFill>
                <a:srgbClr val="FFFF00"/>
              </a:solidFill>
              <a:latin typeface="Montserrat"/>
              <a:ea typeface="Montserrat"/>
              <a:cs typeface="Montserrat"/>
              <a:sym typeface="Montserrat"/>
            </a:endParaRPr>
          </a:p>
          <a:p>
            <a:pPr indent="0" lvl="0" marL="0" rtl="0" algn="r">
              <a:lnSpc>
                <a:spcPct val="200000"/>
              </a:lnSpc>
              <a:spcBef>
                <a:spcPts val="0"/>
              </a:spcBef>
              <a:spcAft>
                <a:spcPts val="0"/>
              </a:spcAft>
              <a:buNone/>
            </a:pPr>
            <a:r>
              <a:rPr b="1" lang="en" sz="2100">
                <a:solidFill>
                  <a:srgbClr val="FFFF00"/>
                </a:solidFill>
                <a:latin typeface="Montserrat"/>
                <a:ea typeface="Montserrat"/>
                <a:cs typeface="Montserrat"/>
                <a:sym typeface="Montserrat"/>
              </a:rPr>
              <a:t>Thirds + sixths</a:t>
            </a:r>
            <a:endParaRPr b="1" sz="2100">
              <a:solidFill>
                <a:srgbClr val="FFFF00"/>
              </a:solidFill>
              <a:latin typeface="Montserrat"/>
              <a:ea typeface="Montserrat"/>
              <a:cs typeface="Montserrat"/>
              <a:sym typeface="Montserrat"/>
            </a:endParaRPr>
          </a:p>
          <a:p>
            <a:pPr indent="0" lvl="0" marL="0" rtl="0" algn="r">
              <a:lnSpc>
                <a:spcPct val="200000"/>
              </a:lnSpc>
              <a:spcBef>
                <a:spcPts val="0"/>
              </a:spcBef>
              <a:spcAft>
                <a:spcPts val="0"/>
              </a:spcAft>
              <a:buNone/>
            </a:pPr>
            <a:r>
              <a:rPr b="1" lang="en" sz="2100">
                <a:solidFill>
                  <a:srgbClr val="FFFF00"/>
                </a:solidFill>
                <a:latin typeface="Montserrat"/>
                <a:ea typeface="Montserrat"/>
                <a:cs typeface="Montserrat"/>
                <a:sym typeface="Montserrat"/>
              </a:rPr>
              <a:t>Fifths + tenths</a:t>
            </a:r>
            <a:endParaRPr b="1" sz="2100">
              <a:solidFill>
                <a:srgbClr val="FFFF00"/>
              </a:solidFill>
              <a:latin typeface="Montserrat"/>
              <a:ea typeface="Montserrat"/>
              <a:cs typeface="Montserrat"/>
              <a:sym typeface="Montserrat"/>
            </a:endParaRPr>
          </a:p>
          <a:p>
            <a:pPr indent="0" lvl="0" marL="0" rtl="0" algn="r">
              <a:lnSpc>
                <a:spcPct val="200000"/>
              </a:lnSpc>
              <a:spcBef>
                <a:spcPts val="0"/>
              </a:spcBef>
              <a:spcAft>
                <a:spcPts val="0"/>
              </a:spcAft>
              <a:buNone/>
            </a:pPr>
            <a:r>
              <a:rPr b="1" lang="en" sz="2000">
                <a:solidFill>
                  <a:srgbClr val="FFFF00"/>
                </a:solidFill>
                <a:latin typeface="Montserrat"/>
                <a:ea typeface="Montserrat"/>
                <a:cs typeface="Montserrat"/>
                <a:sym typeface="Montserrat"/>
              </a:rPr>
              <a:t>Two fractional units of your choice</a:t>
            </a:r>
            <a:endParaRPr b="1" sz="2000">
              <a:solidFill>
                <a:srgbClr val="FFFF00"/>
              </a:solidFill>
              <a:latin typeface="Montserrat"/>
              <a:ea typeface="Montserrat"/>
              <a:cs typeface="Montserrat"/>
              <a:sym typeface="Montserrat"/>
            </a:endParaRPr>
          </a:p>
        </p:txBody>
      </p:sp>
      <p:sp>
        <p:nvSpPr>
          <p:cNvPr id="529" name="Google Shape;529;p106"/>
          <p:cNvSpPr txBox="1"/>
          <p:nvPr>
            <p:ph type="title"/>
          </p:nvPr>
        </p:nvSpPr>
        <p:spPr>
          <a:xfrm>
            <a:off x="311700" y="742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FFFFFF"/>
                </a:solidFill>
                <a:latin typeface="Luckiest Guy"/>
                <a:ea typeface="Luckiest Guy"/>
                <a:cs typeface="Luckiest Guy"/>
                <a:sym typeface="Luckiest Guy"/>
              </a:rPr>
              <a:t>Group 3 task</a:t>
            </a:r>
            <a:r>
              <a:rPr lang="en">
                <a:solidFill>
                  <a:srgbClr val="FFFFFF"/>
                </a:solidFill>
              </a:rPr>
              <a:t>: </a:t>
            </a:r>
            <a:r>
              <a:rPr lang="en">
                <a:solidFill>
                  <a:schemeClr val="lt1"/>
                </a:solidFill>
              </a:rPr>
              <a:t>Create </a:t>
            </a:r>
            <a:r>
              <a:rPr b="1" lang="en">
                <a:solidFill>
                  <a:srgbClr val="FFFFFF"/>
                </a:solidFill>
              </a:rPr>
              <a:t>equivalent</a:t>
            </a:r>
            <a:r>
              <a:rPr lang="en">
                <a:solidFill>
                  <a:srgbClr val="FFFFFF"/>
                </a:solidFill>
              </a:rPr>
              <a:t> fractions</a:t>
            </a:r>
            <a:endParaRPr>
              <a:solidFill>
                <a:srgbClr val="FFFFFF"/>
              </a:solidFill>
            </a:endParaRPr>
          </a:p>
        </p:txBody>
      </p:sp>
      <p:pic>
        <p:nvPicPr>
          <p:cNvPr id="530" name="Google Shape;530;p106"/>
          <p:cNvPicPr preferRelativeResize="0"/>
          <p:nvPr/>
        </p:nvPicPr>
        <p:blipFill>
          <a:blip r:embed="rId5">
            <a:alphaModFix/>
          </a:blip>
          <a:stretch>
            <a:fillRect/>
          </a:stretch>
        </p:blipFill>
        <p:spPr>
          <a:xfrm>
            <a:off x="1215787" y="1983700"/>
            <a:ext cx="2750025" cy="2162375"/>
          </a:xfrm>
          <a:prstGeom prst="rect">
            <a:avLst/>
          </a:prstGeom>
          <a:noFill/>
          <a:ln cap="flat" cmpd="sng" w="19050">
            <a:solidFill>
              <a:schemeClr val="dk2"/>
            </a:solidFill>
            <a:prstDash val="solid"/>
            <a:round/>
            <a:headEnd len="sm" w="sm" type="none"/>
            <a:tailEnd len="sm" w="sm" type="none"/>
          </a:ln>
        </p:spPr>
      </p:pic>
      <p:sp>
        <p:nvSpPr>
          <p:cNvPr id="531" name="Google Shape;531;p106"/>
          <p:cNvSpPr txBox="1"/>
          <p:nvPr>
            <p:ph type="title"/>
          </p:nvPr>
        </p:nvSpPr>
        <p:spPr>
          <a:xfrm>
            <a:off x="3670200" y="4690900"/>
            <a:ext cx="1803600" cy="377100"/>
          </a:xfrm>
          <a:prstGeom prst="rect">
            <a:avLst/>
          </a:prstGeom>
          <a:gradFill>
            <a:gsLst>
              <a:gs pos="0">
                <a:srgbClr val="8C8C8C"/>
              </a:gs>
              <a:gs pos="100000">
                <a:srgbClr val="404040"/>
              </a:gs>
            </a:gsLst>
            <a:path path="circle">
              <a:fillToRect b="50%" l="50%" r="50%" t="50%"/>
            </a:path>
            <a:tileRect/>
          </a:gradFill>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1400" u="sng">
                <a:solidFill>
                  <a:srgbClr val="00FF00"/>
                </a:solidFill>
                <a:latin typeface="Luckiest Guy"/>
                <a:ea typeface="Luckiest Guy"/>
                <a:cs typeface="Luckiest Guy"/>
                <a:sym typeface="Luckiest Guy"/>
                <a:hlinkClick action="ppaction://hlinksldjump" r:id="rId6">
                  <a:extLst>
                    <a:ext uri="{A12FA001-AC4F-418D-AE19-62706E023703}">
                      <ahyp:hlinkClr val="tx"/>
                    </a:ext>
                  </a:extLst>
                </a:hlinkClick>
              </a:rPr>
              <a:t>Back to list Slide</a:t>
            </a:r>
            <a:endParaRPr sz="1400">
              <a:solidFill>
                <a:srgbClr val="00FF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535" name="Shape 535"/>
        <p:cNvGrpSpPr/>
        <p:nvPr/>
      </p:nvGrpSpPr>
      <p:grpSpPr>
        <a:xfrm>
          <a:off x="0" y="0"/>
          <a:ext cx="0" cy="0"/>
          <a:chOff x="0" y="0"/>
          <a:chExt cx="0" cy="0"/>
        </a:xfrm>
      </p:grpSpPr>
      <p:sp>
        <p:nvSpPr>
          <p:cNvPr id="536" name="Google Shape;536;p107">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107"/>
          <p:cNvSpPr txBox="1"/>
          <p:nvPr/>
        </p:nvSpPr>
        <p:spPr>
          <a:xfrm>
            <a:off x="6691325" y="4768000"/>
            <a:ext cx="2452200" cy="3771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rgbClr val="4A86E8"/>
                </a:solidFill>
                <a:latin typeface="Varela Round"/>
                <a:ea typeface="Varela Round"/>
                <a:cs typeface="Varela Round"/>
                <a:sym typeface="Varela Round"/>
              </a:rPr>
              <a:t>Explore fraction tools</a:t>
            </a:r>
            <a:endParaRPr b="1" sz="1700">
              <a:solidFill>
                <a:srgbClr val="4A86E8"/>
              </a:solidFill>
              <a:latin typeface="Varela Round"/>
              <a:ea typeface="Varela Round"/>
              <a:cs typeface="Varela Round"/>
              <a:sym typeface="Varela Round"/>
            </a:endParaRPr>
          </a:p>
        </p:txBody>
      </p:sp>
      <p:grpSp>
        <p:nvGrpSpPr>
          <p:cNvPr id="538" name="Google Shape;538;p107"/>
          <p:cNvGrpSpPr/>
          <p:nvPr/>
        </p:nvGrpSpPr>
        <p:grpSpPr>
          <a:xfrm>
            <a:off x="954450" y="1011550"/>
            <a:ext cx="3272700" cy="3115326"/>
            <a:chOff x="4825152" y="1087750"/>
            <a:chExt cx="3272700" cy="3115326"/>
          </a:xfrm>
        </p:grpSpPr>
        <p:sp>
          <p:nvSpPr>
            <p:cNvPr id="539" name="Google Shape;539;p107"/>
            <p:cNvSpPr txBox="1"/>
            <p:nvPr/>
          </p:nvSpPr>
          <p:spPr>
            <a:xfrm>
              <a:off x="4825152" y="1087750"/>
              <a:ext cx="3272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Montserrat"/>
                  <a:ea typeface="Montserrat"/>
                  <a:cs typeface="Montserrat"/>
                  <a:sym typeface="Montserrat"/>
                </a:rPr>
                <a:t>DISPLAY:</a:t>
              </a:r>
              <a:endParaRPr b="1">
                <a:solidFill>
                  <a:srgbClr val="FFFFFF"/>
                </a:solidFill>
                <a:latin typeface="Montserrat"/>
                <a:ea typeface="Montserrat"/>
                <a:cs typeface="Montserrat"/>
                <a:sym typeface="Montserrat"/>
              </a:endParaRPr>
            </a:p>
            <a:p>
              <a:pPr indent="0" lvl="0" marL="0" rtl="0" algn="ctr">
                <a:spcBef>
                  <a:spcPts val="0"/>
                </a:spcBef>
                <a:spcAft>
                  <a:spcPts val="0"/>
                </a:spcAft>
                <a:buNone/>
              </a:pPr>
              <a:r>
                <a:rPr b="1" lang="en" u="sng">
                  <a:solidFill>
                    <a:srgbClr val="FFE800"/>
                  </a:solidFill>
                  <a:latin typeface="Montserrat"/>
                  <a:ea typeface="Montserrat"/>
                  <a:cs typeface="Montserrat"/>
                  <a:sym typeface="Montserrat"/>
                  <a:hlinkClick r:id="rId4">
                    <a:extLst>
                      <a:ext uri="{A12FA001-AC4F-418D-AE19-62706E023703}">
                        <ahyp:hlinkClr val="tx"/>
                      </a:ext>
                    </a:extLst>
                  </a:hlinkClick>
                </a:rPr>
                <a:t>MathsisFun Number Line</a:t>
              </a:r>
              <a:endParaRPr b="1">
                <a:solidFill>
                  <a:srgbClr val="FFE800"/>
                </a:solidFill>
                <a:latin typeface="Montserrat"/>
                <a:ea typeface="Montserrat"/>
                <a:cs typeface="Montserrat"/>
                <a:sym typeface="Montserrat"/>
              </a:endParaRPr>
            </a:p>
          </p:txBody>
        </p:sp>
        <p:pic>
          <p:nvPicPr>
            <p:cNvPr id="540" name="Google Shape;540;p107"/>
            <p:cNvPicPr preferRelativeResize="0"/>
            <p:nvPr/>
          </p:nvPicPr>
          <p:blipFill rotWithShape="1">
            <a:blip r:embed="rId5">
              <a:alphaModFix/>
            </a:blip>
            <a:srcRect b="0" l="4443" r="0" t="0"/>
            <a:stretch/>
          </p:blipFill>
          <p:spPr>
            <a:xfrm>
              <a:off x="5051602" y="1855750"/>
              <a:ext cx="2819799" cy="2347326"/>
            </a:xfrm>
            <a:prstGeom prst="rect">
              <a:avLst/>
            </a:prstGeom>
            <a:noFill/>
            <a:ln>
              <a:noFill/>
            </a:ln>
          </p:spPr>
        </p:pic>
      </p:grpSp>
      <p:sp>
        <p:nvSpPr>
          <p:cNvPr id="541" name="Google Shape;541;p107"/>
          <p:cNvSpPr txBox="1"/>
          <p:nvPr>
            <p:ph type="title"/>
          </p:nvPr>
        </p:nvSpPr>
        <p:spPr>
          <a:xfrm>
            <a:off x="311700" y="742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FFFFFF"/>
                </a:solidFill>
                <a:latin typeface="Luckiest Guy"/>
                <a:ea typeface="Luckiest Guy"/>
                <a:cs typeface="Luckiest Guy"/>
                <a:sym typeface="Luckiest Guy"/>
              </a:rPr>
              <a:t>Group 4 task</a:t>
            </a:r>
            <a:r>
              <a:rPr lang="en">
                <a:solidFill>
                  <a:srgbClr val="FFFFFF"/>
                </a:solidFill>
              </a:rPr>
              <a:t>: </a:t>
            </a:r>
            <a:r>
              <a:rPr lang="en">
                <a:solidFill>
                  <a:schemeClr val="lt1"/>
                </a:solidFill>
              </a:rPr>
              <a:t>Create </a:t>
            </a:r>
            <a:r>
              <a:rPr b="1" lang="en">
                <a:solidFill>
                  <a:srgbClr val="FFFFFF"/>
                </a:solidFill>
              </a:rPr>
              <a:t>equivalent</a:t>
            </a:r>
            <a:r>
              <a:rPr lang="en">
                <a:solidFill>
                  <a:srgbClr val="FFFFFF"/>
                </a:solidFill>
              </a:rPr>
              <a:t> fractions</a:t>
            </a:r>
            <a:endParaRPr>
              <a:solidFill>
                <a:srgbClr val="FFFFFF"/>
              </a:solidFill>
            </a:endParaRPr>
          </a:p>
        </p:txBody>
      </p:sp>
      <p:sp>
        <p:nvSpPr>
          <p:cNvPr id="542" name="Google Shape;542;p107"/>
          <p:cNvSpPr txBox="1"/>
          <p:nvPr/>
        </p:nvSpPr>
        <p:spPr>
          <a:xfrm>
            <a:off x="4294925" y="1205125"/>
            <a:ext cx="4790400" cy="2508900"/>
          </a:xfrm>
          <a:prstGeom prst="rect">
            <a:avLst/>
          </a:prstGeom>
          <a:noFill/>
          <a:ln>
            <a:noFill/>
          </a:ln>
        </p:spPr>
        <p:txBody>
          <a:bodyPr anchorCtr="0" anchor="t" bIns="91425" lIns="91425" spcFirstLastPara="1" rIns="91425" wrap="square" tIns="91425">
            <a:spAutoFit/>
          </a:bodyPr>
          <a:lstStyle/>
          <a:p>
            <a:pPr indent="0" lvl="0" marL="0" rtl="0" algn="r">
              <a:lnSpc>
                <a:spcPct val="200000"/>
              </a:lnSpc>
              <a:spcBef>
                <a:spcPts val="0"/>
              </a:spcBef>
              <a:spcAft>
                <a:spcPts val="0"/>
              </a:spcAft>
              <a:buNone/>
            </a:pPr>
            <a:r>
              <a:rPr b="1" lang="en" sz="2300" u="sng">
                <a:solidFill>
                  <a:srgbClr val="FFFF00"/>
                </a:solidFill>
                <a:latin typeface="Montserrat"/>
                <a:ea typeface="Montserrat"/>
                <a:cs typeface="Montserrat"/>
                <a:sym typeface="Montserrat"/>
              </a:rPr>
              <a:t>Make</a:t>
            </a:r>
            <a:r>
              <a:rPr b="1" lang="en" sz="2300" u="sng">
                <a:solidFill>
                  <a:srgbClr val="FFFF00"/>
                </a:solidFill>
                <a:latin typeface="Montserrat"/>
                <a:ea typeface="Montserrat"/>
                <a:cs typeface="Montserrat"/>
                <a:sym typeface="Montserrat"/>
              </a:rPr>
              <a:t> equivalents among:</a:t>
            </a:r>
            <a:endParaRPr b="1" sz="2300" u="sng">
              <a:solidFill>
                <a:srgbClr val="FFFF00"/>
              </a:solidFill>
              <a:latin typeface="Montserrat"/>
              <a:ea typeface="Montserrat"/>
              <a:cs typeface="Montserrat"/>
              <a:sym typeface="Montserrat"/>
            </a:endParaRPr>
          </a:p>
          <a:p>
            <a:pPr indent="0" lvl="0" marL="0" rtl="0" algn="r">
              <a:lnSpc>
                <a:spcPct val="200000"/>
              </a:lnSpc>
              <a:spcBef>
                <a:spcPts val="0"/>
              </a:spcBef>
              <a:spcAft>
                <a:spcPts val="0"/>
              </a:spcAft>
              <a:buNone/>
            </a:pPr>
            <a:r>
              <a:rPr b="1" lang="en" sz="2100">
                <a:solidFill>
                  <a:srgbClr val="FFFF00"/>
                </a:solidFill>
                <a:latin typeface="Montserrat"/>
                <a:ea typeface="Montserrat"/>
                <a:cs typeface="Montserrat"/>
                <a:sym typeface="Montserrat"/>
              </a:rPr>
              <a:t>Halves + fourths + eighths</a:t>
            </a:r>
            <a:endParaRPr b="1" sz="2100">
              <a:solidFill>
                <a:srgbClr val="FFFF00"/>
              </a:solidFill>
              <a:latin typeface="Montserrat"/>
              <a:ea typeface="Montserrat"/>
              <a:cs typeface="Montserrat"/>
              <a:sym typeface="Montserrat"/>
            </a:endParaRPr>
          </a:p>
          <a:p>
            <a:pPr indent="0" lvl="0" marL="0" rtl="0" algn="r">
              <a:lnSpc>
                <a:spcPct val="200000"/>
              </a:lnSpc>
              <a:spcBef>
                <a:spcPts val="0"/>
              </a:spcBef>
              <a:spcAft>
                <a:spcPts val="0"/>
              </a:spcAft>
              <a:buNone/>
            </a:pPr>
            <a:r>
              <a:rPr b="1" lang="en" sz="2100">
                <a:solidFill>
                  <a:srgbClr val="FFFF00"/>
                </a:solidFill>
                <a:latin typeface="Montserrat"/>
                <a:ea typeface="Montserrat"/>
                <a:cs typeface="Montserrat"/>
                <a:sym typeface="Montserrat"/>
              </a:rPr>
              <a:t>Fourths + eighths + sixteenths</a:t>
            </a:r>
            <a:endParaRPr b="1" sz="2100">
              <a:solidFill>
                <a:srgbClr val="FFFF00"/>
              </a:solidFill>
              <a:latin typeface="Montserrat"/>
              <a:ea typeface="Montserrat"/>
              <a:cs typeface="Montserrat"/>
              <a:sym typeface="Montserrat"/>
            </a:endParaRPr>
          </a:p>
          <a:p>
            <a:pPr indent="0" lvl="0" marL="0" rtl="0" algn="r">
              <a:lnSpc>
                <a:spcPct val="200000"/>
              </a:lnSpc>
              <a:spcBef>
                <a:spcPts val="0"/>
              </a:spcBef>
              <a:spcAft>
                <a:spcPts val="0"/>
              </a:spcAft>
              <a:buNone/>
            </a:pPr>
            <a:r>
              <a:rPr b="1" lang="en" sz="2100">
                <a:solidFill>
                  <a:srgbClr val="FFFF00"/>
                </a:solidFill>
                <a:latin typeface="Montserrat"/>
                <a:ea typeface="Montserrat"/>
                <a:cs typeface="Montserrat"/>
                <a:sym typeface="Montserrat"/>
              </a:rPr>
              <a:t>Thirds + sixths</a:t>
            </a:r>
            <a:endParaRPr b="1" sz="2100">
              <a:solidFill>
                <a:srgbClr val="FFFF00"/>
              </a:solidFill>
              <a:latin typeface="Montserrat"/>
              <a:ea typeface="Montserrat"/>
              <a:cs typeface="Montserrat"/>
              <a:sym typeface="Montserrat"/>
            </a:endParaRPr>
          </a:p>
        </p:txBody>
      </p:sp>
      <p:sp>
        <p:nvSpPr>
          <p:cNvPr id="543" name="Google Shape;543;p107"/>
          <p:cNvSpPr txBox="1"/>
          <p:nvPr/>
        </p:nvSpPr>
        <p:spPr>
          <a:xfrm>
            <a:off x="519225" y="4176925"/>
            <a:ext cx="8406900" cy="523200"/>
          </a:xfrm>
          <a:prstGeom prst="rect">
            <a:avLst/>
          </a:prstGeom>
          <a:noFill/>
          <a:ln>
            <a:noFill/>
          </a:ln>
        </p:spPr>
        <p:txBody>
          <a:bodyPr anchorCtr="0" anchor="t" bIns="91425" lIns="91425" spcFirstLastPara="1" rIns="91425" wrap="square" tIns="91425">
            <a:spAutoFit/>
          </a:bodyPr>
          <a:lstStyle/>
          <a:p>
            <a:pPr indent="0" lvl="0" marL="0" rtl="0" algn="ctr">
              <a:lnSpc>
                <a:spcPct val="200000"/>
              </a:lnSpc>
              <a:spcBef>
                <a:spcPts val="0"/>
              </a:spcBef>
              <a:spcAft>
                <a:spcPts val="0"/>
              </a:spcAft>
              <a:buNone/>
            </a:pPr>
            <a:r>
              <a:rPr b="1" lang="en" sz="2200" u="sng">
                <a:solidFill>
                  <a:srgbClr val="FFFF00"/>
                </a:solidFill>
                <a:latin typeface="Montserrat"/>
                <a:ea typeface="Montserrat"/>
                <a:cs typeface="Montserrat"/>
                <a:sym typeface="Montserrat"/>
              </a:rPr>
              <a:t>BONUS</a:t>
            </a:r>
            <a:r>
              <a:rPr b="1" lang="en" sz="2200">
                <a:solidFill>
                  <a:srgbClr val="FFFF00"/>
                </a:solidFill>
                <a:latin typeface="Montserrat"/>
                <a:ea typeface="Montserrat"/>
                <a:cs typeface="Montserrat"/>
                <a:sym typeface="Montserrat"/>
              </a:rPr>
              <a:t>:</a:t>
            </a:r>
            <a:r>
              <a:rPr b="1" lang="en" sz="1800">
                <a:solidFill>
                  <a:srgbClr val="FFFF00"/>
                </a:solidFill>
                <a:latin typeface="Montserrat"/>
                <a:ea typeface="Montserrat"/>
                <a:cs typeface="Montserrat"/>
                <a:sym typeface="Montserrat"/>
              </a:rPr>
              <a:t> Which</a:t>
            </a:r>
            <a:r>
              <a:rPr b="1" lang="en" sz="1800">
                <a:solidFill>
                  <a:srgbClr val="FFFF00"/>
                </a:solidFill>
                <a:latin typeface="Montserrat"/>
                <a:ea typeface="Montserrat"/>
                <a:cs typeface="Montserrat"/>
                <a:sym typeface="Montserrat"/>
              </a:rPr>
              <a:t> fraction can you make the most equivalents for?</a:t>
            </a:r>
            <a:endParaRPr b="1" sz="1800">
              <a:solidFill>
                <a:srgbClr val="FFFF00"/>
              </a:solidFill>
              <a:latin typeface="Montserrat"/>
              <a:ea typeface="Montserrat"/>
              <a:cs typeface="Montserrat"/>
              <a:sym typeface="Montserrat"/>
            </a:endParaRPr>
          </a:p>
        </p:txBody>
      </p:sp>
      <p:sp>
        <p:nvSpPr>
          <p:cNvPr id="544" name="Google Shape;544;p107"/>
          <p:cNvSpPr txBox="1"/>
          <p:nvPr>
            <p:ph type="title"/>
          </p:nvPr>
        </p:nvSpPr>
        <p:spPr>
          <a:xfrm>
            <a:off x="3670200" y="4690900"/>
            <a:ext cx="1803600" cy="377100"/>
          </a:xfrm>
          <a:prstGeom prst="rect">
            <a:avLst/>
          </a:prstGeom>
          <a:gradFill>
            <a:gsLst>
              <a:gs pos="0">
                <a:srgbClr val="8C8C8C"/>
              </a:gs>
              <a:gs pos="100000">
                <a:srgbClr val="404040"/>
              </a:gs>
            </a:gsLst>
            <a:path path="circle">
              <a:fillToRect b="50%" l="50%" r="50%" t="50%"/>
            </a:path>
            <a:tileRect/>
          </a:gradFill>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1400" u="sng">
                <a:solidFill>
                  <a:srgbClr val="00FF00"/>
                </a:solidFill>
                <a:latin typeface="Luckiest Guy"/>
                <a:ea typeface="Luckiest Guy"/>
                <a:cs typeface="Luckiest Guy"/>
                <a:sym typeface="Luckiest Guy"/>
                <a:hlinkClick action="ppaction://hlinksldjump" r:id="rId6">
                  <a:extLst>
                    <a:ext uri="{A12FA001-AC4F-418D-AE19-62706E023703}">
                      <ahyp:hlinkClr val="tx"/>
                    </a:ext>
                  </a:extLst>
                </a:hlinkClick>
              </a:rPr>
              <a:t>Back to list Slide</a:t>
            </a:r>
            <a:endParaRPr sz="1400">
              <a:solidFill>
                <a:srgbClr val="00FF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48208"/>
            </a:gs>
            <a:gs pos="100000">
              <a:srgbClr val="703E08"/>
            </a:gs>
          </a:gsLst>
          <a:path path="circle">
            <a:fillToRect b="50%" l="50%" r="50%" t="50%"/>
          </a:path>
          <a:tileRect/>
        </a:gradFill>
      </p:bgPr>
    </p:bg>
    <p:spTree>
      <p:nvGrpSpPr>
        <p:cNvPr id="548" name="Shape 548"/>
        <p:cNvGrpSpPr/>
        <p:nvPr/>
      </p:nvGrpSpPr>
      <p:grpSpPr>
        <a:xfrm>
          <a:off x="0" y="0"/>
          <a:ext cx="0" cy="0"/>
          <a:chOff x="0" y="0"/>
          <a:chExt cx="0" cy="0"/>
        </a:xfrm>
      </p:grpSpPr>
      <p:sp>
        <p:nvSpPr>
          <p:cNvPr id="549" name="Google Shape;549;p108"/>
          <p:cNvSpPr txBox="1"/>
          <p:nvPr/>
        </p:nvSpPr>
        <p:spPr>
          <a:xfrm>
            <a:off x="5095350" y="4720750"/>
            <a:ext cx="40488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F9900"/>
                </a:solidFill>
                <a:latin typeface="Varela Round"/>
                <a:ea typeface="Varela Round"/>
                <a:cs typeface="Varela Round"/>
                <a:sym typeface="Varela Round"/>
              </a:rPr>
              <a:t>Focus on objectives, ask questions</a:t>
            </a:r>
            <a:endParaRPr b="1" sz="1800">
              <a:solidFill>
                <a:srgbClr val="FF9900"/>
              </a:solidFill>
              <a:latin typeface="Varela Round"/>
              <a:ea typeface="Varela Round"/>
              <a:cs typeface="Varela Round"/>
              <a:sym typeface="Varela Round"/>
            </a:endParaRPr>
          </a:p>
        </p:txBody>
      </p:sp>
      <p:sp>
        <p:nvSpPr>
          <p:cNvPr id="550" name="Google Shape;550;p108"/>
          <p:cNvSpPr txBox="1"/>
          <p:nvPr>
            <p:ph idx="4294967295" type="title"/>
          </p:nvPr>
        </p:nvSpPr>
        <p:spPr>
          <a:xfrm>
            <a:off x="311700" y="455250"/>
            <a:ext cx="8520600" cy="62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520" u="sng">
                <a:solidFill>
                  <a:srgbClr val="FF0000"/>
                </a:solidFill>
                <a:highlight>
                  <a:srgbClr val="434343"/>
                </a:highlight>
                <a:latin typeface="Luckiest Guy"/>
                <a:ea typeface="Luckiest Guy"/>
                <a:cs typeface="Luckiest Guy"/>
                <a:sym typeface="Luckiest Guy"/>
              </a:rPr>
              <a:t>O</a:t>
            </a:r>
            <a:r>
              <a:rPr lang="en" sz="2520" u="sng">
                <a:solidFill>
                  <a:srgbClr val="FF8400"/>
                </a:solidFill>
                <a:highlight>
                  <a:srgbClr val="434343"/>
                </a:highlight>
                <a:latin typeface="Luckiest Guy"/>
                <a:ea typeface="Luckiest Guy"/>
                <a:cs typeface="Luckiest Guy"/>
                <a:sym typeface="Luckiest Guy"/>
              </a:rPr>
              <a:t>B</a:t>
            </a:r>
            <a:r>
              <a:rPr lang="en" sz="2520" u="sng">
                <a:solidFill>
                  <a:srgbClr val="F5FF00"/>
                </a:solidFill>
                <a:highlight>
                  <a:srgbClr val="434343"/>
                </a:highlight>
                <a:latin typeface="Luckiest Guy"/>
                <a:ea typeface="Luckiest Guy"/>
                <a:cs typeface="Luckiest Guy"/>
                <a:sym typeface="Luckiest Guy"/>
              </a:rPr>
              <a:t>J</a:t>
            </a:r>
            <a:r>
              <a:rPr lang="en" sz="2520" u="sng">
                <a:solidFill>
                  <a:srgbClr val="71FF00"/>
                </a:solidFill>
                <a:highlight>
                  <a:srgbClr val="434343"/>
                </a:highlight>
                <a:latin typeface="Luckiest Guy"/>
                <a:ea typeface="Luckiest Guy"/>
                <a:cs typeface="Luckiest Guy"/>
                <a:sym typeface="Luckiest Guy"/>
              </a:rPr>
              <a:t>E</a:t>
            </a:r>
            <a:r>
              <a:rPr lang="en" sz="2520" u="sng">
                <a:solidFill>
                  <a:srgbClr val="00FF12"/>
                </a:solidFill>
                <a:highlight>
                  <a:srgbClr val="434343"/>
                </a:highlight>
                <a:latin typeface="Luckiest Guy"/>
                <a:ea typeface="Luckiest Guy"/>
                <a:cs typeface="Luckiest Guy"/>
                <a:sym typeface="Luckiest Guy"/>
              </a:rPr>
              <a:t>C</a:t>
            </a:r>
            <a:r>
              <a:rPr lang="en" sz="2520" u="sng">
                <a:solidFill>
                  <a:srgbClr val="00FF96"/>
                </a:solidFill>
                <a:highlight>
                  <a:srgbClr val="434343"/>
                </a:highlight>
                <a:latin typeface="Luckiest Guy"/>
                <a:ea typeface="Luckiest Guy"/>
                <a:cs typeface="Luckiest Guy"/>
                <a:sym typeface="Luckiest Guy"/>
              </a:rPr>
              <a:t>T</a:t>
            </a:r>
            <a:r>
              <a:rPr lang="en" sz="2520" u="sng">
                <a:solidFill>
                  <a:srgbClr val="00E3FF"/>
                </a:solidFill>
                <a:highlight>
                  <a:srgbClr val="434343"/>
                </a:highlight>
                <a:latin typeface="Luckiest Guy"/>
                <a:ea typeface="Luckiest Guy"/>
                <a:cs typeface="Luckiest Guy"/>
                <a:sym typeface="Luckiest Guy"/>
              </a:rPr>
              <a:t>I</a:t>
            </a:r>
            <a:r>
              <a:rPr lang="en" sz="2520" u="sng">
                <a:solidFill>
                  <a:srgbClr val="005FFF"/>
                </a:solidFill>
                <a:highlight>
                  <a:srgbClr val="434343"/>
                </a:highlight>
                <a:latin typeface="Luckiest Guy"/>
                <a:ea typeface="Luckiest Guy"/>
                <a:cs typeface="Luckiest Guy"/>
                <a:sym typeface="Luckiest Guy"/>
              </a:rPr>
              <a:t>V</a:t>
            </a:r>
            <a:r>
              <a:rPr lang="en" sz="2520" u="sng">
                <a:solidFill>
                  <a:srgbClr val="2500FF"/>
                </a:solidFill>
                <a:highlight>
                  <a:srgbClr val="434343"/>
                </a:highlight>
                <a:latin typeface="Luckiest Guy"/>
                <a:ea typeface="Luckiest Guy"/>
                <a:cs typeface="Luckiest Guy"/>
                <a:sym typeface="Luckiest Guy"/>
              </a:rPr>
              <a:t>E</a:t>
            </a:r>
            <a:r>
              <a:rPr lang="en" sz="2520" u="sng">
                <a:solidFill>
                  <a:srgbClr val="A900FF"/>
                </a:solidFill>
                <a:highlight>
                  <a:srgbClr val="434343"/>
                </a:highlight>
                <a:latin typeface="Luckiest Guy"/>
                <a:ea typeface="Luckiest Guy"/>
                <a:cs typeface="Luckiest Guy"/>
                <a:sym typeface="Luckiest Guy"/>
              </a:rPr>
              <a:t>S</a:t>
            </a:r>
            <a:r>
              <a:rPr lang="en" sz="2520" u="sng">
                <a:solidFill>
                  <a:srgbClr val="FF00D0"/>
                </a:solidFill>
                <a:highlight>
                  <a:srgbClr val="434343"/>
                </a:highlight>
                <a:latin typeface="Luckiest Guy"/>
                <a:ea typeface="Luckiest Guy"/>
                <a:cs typeface="Luckiest Guy"/>
                <a:sym typeface="Luckiest Guy"/>
              </a:rPr>
              <a:t>:</a:t>
            </a:r>
            <a:endParaRPr sz="2100" u="sng">
              <a:solidFill>
                <a:srgbClr val="FF004C"/>
              </a:solidFill>
              <a:highlight>
                <a:srgbClr val="FFFFFF"/>
              </a:highlight>
            </a:endParaRPr>
          </a:p>
        </p:txBody>
      </p:sp>
      <p:sp>
        <p:nvSpPr>
          <p:cNvPr id="551" name="Google Shape;551;p108"/>
          <p:cNvSpPr txBox="1"/>
          <p:nvPr>
            <p:ph idx="4294967295" type="title"/>
          </p:nvPr>
        </p:nvSpPr>
        <p:spPr>
          <a:xfrm>
            <a:off x="204150" y="2817450"/>
            <a:ext cx="8735700" cy="135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420" u="sng">
                <a:solidFill>
                  <a:srgbClr val="FF0000"/>
                </a:solidFill>
                <a:highlight>
                  <a:srgbClr val="434343"/>
                </a:highlight>
                <a:latin typeface="Luckiest Guy"/>
                <a:ea typeface="Luckiest Guy"/>
                <a:cs typeface="Luckiest Guy"/>
                <a:sym typeface="Luckiest Guy"/>
              </a:rPr>
              <a:t>“</a:t>
            </a:r>
            <a:r>
              <a:rPr lang="en" sz="2420" u="sng">
                <a:solidFill>
                  <a:srgbClr val="FF4800"/>
                </a:solidFill>
                <a:highlight>
                  <a:srgbClr val="434343"/>
                </a:highlight>
                <a:latin typeface="Luckiest Guy"/>
                <a:ea typeface="Luckiest Guy"/>
                <a:cs typeface="Luckiest Guy"/>
                <a:sym typeface="Luckiest Guy"/>
              </a:rPr>
              <a:t>I</a:t>
            </a:r>
            <a:r>
              <a:rPr lang="en" sz="2420" u="sng">
                <a:solidFill>
                  <a:srgbClr val="FF9100"/>
                </a:solidFill>
                <a:highlight>
                  <a:srgbClr val="434343"/>
                </a:highlight>
                <a:latin typeface="Luckiest Guy"/>
                <a:ea typeface="Luckiest Guy"/>
                <a:cs typeface="Luckiest Guy"/>
                <a:sym typeface="Luckiest Guy"/>
              </a:rPr>
              <a:t>-</a:t>
            </a:r>
            <a:r>
              <a:rPr lang="en" sz="2420" u="sng">
                <a:solidFill>
                  <a:srgbClr val="FFDA00"/>
                </a:solidFill>
                <a:highlight>
                  <a:srgbClr val="434343"/>
                </a:highlight>
                <a:latin typeface="Luckiest Guy"/>
                <a:ea typeface="Luckiest Guy"/>
                <a:cs typeface="Luckiest Guy"/>
                <a:sym typeface="Luckiest Guy"/>
              </a:rPr>
              <a:t>C</a:t>
            </a:r>
            <a:r>
              <a:rPr lang="en" sz="2420" u="sng">
                <a:solidFill>
                  <a:srgbClr val="DBFF00"/>
                </a:solidFill>
                <a:highlight>
                  <a:srgbClr val="434343"/>
                </a:highlight>
                <a:latin typeface="Luckiest Guy"/>
                <a:ea typeface="Luckiest Guy"/>
                <a:cs typeface="Luckiest Guy"/>
                <a:sym typeface="Luckiest Guy"/>
              </a:rPr>
              <a:t>a</a:t>
            </a:r>
            <a:r>
              <a:rPr lang="en" sz="2420" u="sng">
                <a:solidFill>
                  <a:srgbClr val="92FF00"/>
                </a:solidFill>
                <a:highlight>
                  <a:srgbClr val="434343"/>
                </a:highlight>
                <a:latin typeface="Luckiest Guy"/>
                <a:ea typeface="Luckiest Guy"/>
                <a:cs typeface="Luckiest Guy"/>
                <a:sym typeface="Luckiest Guy"/>
              </a:rPr>
              <a:t>n</a:t>
            </a:r>
            <a:r>
              <a:rPr lang="en" sz="2420" u="sng">
                <a:solidFill>
                  <a:srgbClr val="49FF00"/>
                </a:solidFill>
                <a:highlight>
                  <a:srgbClr val="434343"/>
                </a:highlight>
                <a:latin typeface="Luckiest Guy"/>
                <a:ea typeface="Luckiest Guy"/>
                <a:cs typeface="Luckiest Guy"/>
                <a:sym typeface="Luckiest Guy"/>
              </a:rPr>
              <a:t>…</a:t>
            </a:r>
            <a:r>
              <a:rPr lang="en" sz="2420" u="sng">
                <a:solidFill>
                  <a:srgbClr val="01FF00"/>
                </a:solidFill>
                <a:highlight>
                  <a:srgbClr val="434343"/>
                </a:highlight>
                <a:latin typeface="Luckiest Guy"/>
                <a:ea typeface="Luckiest Guy"/>
                <a:cs typeface="Luckiest Guy"/>
                <a:sym typeface="Luckiest Guy"/>
              </a:rPr>
              <a:t>”</a:t>
            </a:r>
            <a:r>
              <a:rPr lang="en" sz="2420" u="sng">
                <a:solidFill>
                  <a:srgbClr val="00FF47"/>
                </a:solidFill>
                <a:highlight>
                  <a:srgbClr val="434343"/>
                </a:highlight>
                <a:latin typeface="Luckiest Guy"/>
                <a:ea typeface="Luckiest Guy"/>
                <a:cs typeface="Luckiest Guy"/>
                <a:sym typeface="Luckiest Guy"/>
              </a:rPr>
              <a:t> </a:t>
            </a:r>
            <a:r>
              <a:rPr lang="en" sz="2420" u="sng">
                <a:solidFill>
                  <a:srgbClr val="00FF90"/>
                </a:solidFill>
                <a:highlight>
                  <a:srgbClr val="434343"/>
                </a:highlight>
                <a:latin typeface="Luckiest Guy"/>
                <a:ea typeface="Luckiest Guy"/>
                <a:cs typeface="Luckiest Guy"/>
                <a:sym typeface="Luckiest Guy"/>
              </a:rPr>
              <a:t>S</a:t>
            </a:r>
            <a:r>
              <a:rPr lang="en" sz="2420" u="sng">
                <a:solidFill>
                  <a:srgbClr val="00FFD8"/>
                </a:solidFill>
                <a:highlight>
                  <a:srgbClr val="434343"/>
                </a:highlight>
                <a:latin typeface="Luckiest Guy"/>
                <a:ea typeface="Luckiest Guy"/>
                <a:cs typeface="Luckiest Guy"/>
                <a:sym typeface="Luckiest Guy"/>
              </a:rPr>
              <a:t>t</a:t>
            </a:r>
            <a:r>
              <a:rPr lang="en" sz="2420" u="sng">
                <a:solidFill>
                  <a:srgbClr val="00DCFF"/>
                </a:solidFill>
                <a:highlight>
                  <a:srgbClr val="434343"/>
                </a:highlight>
                <a:latin typeface="Luckiest Guy"/>
                <a:ea typeface="Luckiest Guy"/>
                <a:cs typeface="Luckiest Guy"/>
                <a:sym typeface="Luckiest Guy"/>
              </a:rPr>
              <a:t>a</a:t>
            </a:r>
            <a:r>
              <a:rPr lang="en" sz="2420" u="sng">
                <a:solidFill>
                  <a:srgbClr val="0093FF"/>
                </a:solidFill>
                <a:highlight>
                  <a:srgbClr val="434343"/>
                </a:highlight>
                <a:latin typeface="Luckiest Guy"/>
                <a:ea typeface="Luckiest Guy"/>
                <a:cs typeface="Luckiest Guy"/>
                <a:sym typeface="Luckiest Guy"/>
              </a:rPr>
              <a:t>t</a:t>
            </a:r>
            <a:r>
              <a:rPr lang="en" sz="2420" u="sng">
                <a:solidFill>
                  <a:srgbClr val="004BFF"/>
                </a:solidFill>
                <a:highlight>
                  <a:srgbClr val="434343"/>
                </a:highlight>
                <a:latin typeface="Luckiest Guy"/>
                <a:ea typeface="Luckiest Guy"/>
                <a:cs typeface="Luckiest Guy"/>
                <a:sym typeface="Luckiest Guy"/>
              </a:rPr>
              <a:t>e</a:t>
            </a:r>
            <a:r>
              <a:rPr lang="en" sz="2420" u="sng">
                <a:solidFill>
                  <a:srgbClr val="0002FF"/>
                </a:solidFill>
                <a:highlight>
                  <a:srgbClr val="434343"/>
                </a:highlight>
                <a:latin typeface="Luckiest Guy"/>
                <a:ea typeface="Luckiest Guy"/>
                <a:cs typeface="Luckiest Guy"/>
                <a:sym typeface="Luckiest Guy"/>
              </a:rPr>
              <a:t>m</a:t>
            </a:r>
            <a:r>
              <a:rPr lang="en" sz="2420" u="sng">
                <a:solidFill>
                  <a:srgbClr val="4600FF"/>
                </a:solidFill>
                <a:highlight>
                  <a:srgbClr val="434343"/>
                </a:highlight>
                <a:latin typeface="Luckiest Guy"/>
                <a:ea typeface="Luckiest Guy"/>
                <a:cs typeface="Luckiest Guy"/>
                <a:sym typeface="Luckiest Guy"/>
              </a:rPr>
              <a:t>e</a:t>
            </a:r>
            <a:r>
              <a:rPr lang="en" sz="2420" u="sng">
                <a:solidFill>
                  <a:srgbClr val="8E00FF"/>
                </a:solidFill>
                <a:highlight>
                  <a:srgbClr val="434343"/>
                </a:highlight>
                <a:latin typeface="Luckiest Guy"/>
                <a:ea typeface="Luckiest Guy"/>
                <a:cs typeface="Luckiest Guy"/>
                <a:sym typeface="Luckiest Guy"/>
              </a:rPr>
              <a:t>n</a:t>
            </a:r>
            <a:r>
              <a:rPr lang="en" sz="2420" u="sng">
                <a:solidFill>
                  <a:srgbClr val="D700FF"/>
                </a:solidFill>
                <a:highlight>
                  <a:srgbClr val="434343"/>
                </a:highlight>
                <a:latin typeface="Luckiest Guy"/>
                <a:ea typeface="Luckiest Guy"/>
                <a:cs typeface="Luckiest Guy"/>
                <a:sym typeface="Luckiest Guy"/>
              </a:rPr>
              <a:t>t</a:t>
            </a:r>
            <a:r>
              <a:rPr lang="en" sz="2420" u="sng">
                <a:solidFill>
                  <a:srgbClr val="FF00DD"/>
                </a:solidFill>
                <a:highlight>
                  <a:srgbClr val="434343"/>
                </a:highlight>
                <a:latin typeface="Luckiest Guy"/>
                <a:ea typeface="Luckiest Guy"/>
                <a:cs typeface="Luckiest Guy"/>
                <a:sym typeface="Luckiest Guy"/>
              </a:rPr>
              <a:t>:</a:t>
            </a:r>
            <a:endParaRPr sz="1600">
              <a:latin typeface="Montserrat"/>
              <a:ea typeface="Montserrat"/>
              <a:cs typeface="Montserrat"/>
              <a:sym typeface="Montserrat"/>
            </a:endParaRPr>
          </a:p>
          <a:p>
            <a:pPr indent="0" lvl="0" marL="0" rtl="0" algn="ctr">
              <a:lnSpc>
                <a:spcPct val="150000"/>
              </a:lnSpc>
              <a:spcBef>
                <a:spcPts val="1000"/>
              </a:spcBef>
              <a:spcAft>
                <a:spcPts val="1800"/>
              </a:spcAft>
              <a:buSzPts val="990"/>
              <a:buNone/>
            </a:pPr>
            <a:r>
              <a:rPr lang="en" sz="1800">
                <a:solidFill>
                  <a:srgbClr val="000000"/>
                </a:solidFill>
                <a:highlight>
                  <a:srgbClr val="F5FF00"/>
                </a:highlight>
                <a:latin typeface="Montserrat"/>
                <a:ea typeface="Montserrat"/>
                <a:cs typeface="Montserrat"/>
                <a:sym typeface="Montserrat"/>
              </a:rPr>
              <a:t>I can </a:t>
            </a:r>
            <a:r>
              <a:rPr b="1" lang="en" sz="1800">
                <a:solidFill>
                  <a:srgbClr val="000000"/>
                </a:solidFill>
                <a:highlight>
                  <a:srgbClr val="F5FF00"/>
                </a:highlight>
                <a:latin typeface="Montserrat"/>
                <a:ea typeface="Montserrat"/>
                <a:cs typeface="Montserrat"/>
                <a:sym typeface="Montserrat"/>
              </a:rPr>
              <a:t>find</a:t>
            </a:r>
            <a:r>
              <a:rPr lang="en" sz="1800">
                <a:solidFill>
                  <a:srgbClr val="000000"/>
                </a:solidFill>
                <a:highlight>
                  <a:srgbClr val="F5FF00"/>
                </a:highlight>
                <a:latin typeface="Montserrat"/>
                <a:ea typeface="Montserrat"/>
                <a:cs typeface="Montserrat"/>
                <a:sym typeface="Montserrat"/>
              </a:rPr>
              <a:t> and </a:t>
            </a:r>
            <a:r>
              <a:rPr b="1" lang="en" sz="1800">
                <a:solidFill>
                  <a:srgbClr val="000000"/>
                </a:solidFill>
                <a:highlight>
                  <a:srgbClr val="F5FF00"/>
                </a:highlight>
                <a:latin typeface="Montserrat"/>
                <a:ea typeface="Montserrat"/>
                <a:cs typeface="Montserrat"/>
                <a:sym typeface="Montserrat"/>
              </a:rPr>
              <a:t>create</a:t>
            </a:r>
            <a:r>
              <a:rPr b="1" lang="en" sz="1800">
                <a:solidFill>
                  <a:srgbClr val="000000"/>
                </a:solidFill>
                <a:highlight>
                  <a:srgbClr val="F5FF00"/>
                </a:highlight>
                <a:latin typeface="Montserrat"/>
                <a:ea typeface="Montserrat"/>
                <a:cs typeface="Montserrat"/>
                <a:sym typeface="Montserrat"/>
              </a:rPr>
              <a:t> </a:t>
            </a:r>
            <a:r>
              <a:rPr lang="en" sz="1800">
                <a:solidFill>
                  <a:srgbClr val="000000"/>
                </a:solidFill>
                <a:highlight>
                  <a:srgbClr val="F5FF00"/>
                </a:highlight>
                <a:latin typeface="Montserrat"/>
                <a:ea typeface="Montserrat"/>
                <a:cs typeface="Montserrat"/>
                <a:sym typeface="Montserrat"/>
              </a:rPr>
              <a:t>equivalent fractions using what I know about</a:t>
            </a:r>
            <a:r>
              <a:rPr lang="en" sz="1800">
                <a:highlight>
                  <a:srgbClr val="4A86E8"/>
                </a:highlight>
                <a:latin typeface="Montserrat"/>
                <a:ea typeface="Montserrat"/>
                <a:cs typeface="Montserrat"/>
                <a:sym typeface="Montserrat"/>
              </a:rPr>
              <a:t> </a:t>
            </a:r>
            <a:endParaRPr sz="2520">
              <a:solidFill>
                <a:srgbClr val="8200FF"/>
              </a:solidFill>
              <a:highlight>
                <a:srgbClr val="4A86E8"/>
              </a:highlight>
              <a:latin typeface="Montserrat"/>
              <a:ea typeface="Montserrat"/>
              <a:cs typeface="Montserrat"/>
              <a:sym typeface="Montserrat"/>
            </a:endParaRPr>
          </a:p>
        </p:txBody>
      </p:sp>
      <p:sp>
        <p:nvSpPr>
          <p:cNvPr id="552" name="Google Shape;552;p108"/>
          <p:cNvSpPr txBox="1"/>
          <p:nvPr>
            <p:ph idx="4294967295" type="title"/>
          </p:nvPr>
        </p:nvSpPr>
        <p:spPr>
          <a:xfrm>
            <a:off x="0" y="1064850"/>
            <a:ext cx="9144000" cy="13560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sz="1900">
                <a:solidFill>
                  <a:srgbClr val="FB00FF"/>
                </a:solidFill>
                <a:latin typeface="Luckiest Guy"/>
                <a:ea typeface="Luckiest Guy"/>
                <a:cs typeface="Luckiest Guy"/>
                <a:sym typeface="Luckiest Guy"/>
              </a:rPr>
              <a:t>#</a:t>
            </a:r>
            <a:r>
              <a:rPr lang="en" sz="1900">
                <a:solidFill>
                  <a:srgbClr val="FF00DD"/>
                </a:solidFill>
                <a:latin typeface="Luckiest Guy"/>
                <a:ea typeface="Luckiest Guy"/>
                <a:cs typeface="Luckiest Guy"/>
                <a:sym typeface="Luckiest Guy"/>
              </a:rPr>
              <a:t>3</a:t>
            </a:r>
            <a:r>
              <a:rPr b="1" lang="en" sz="1900">
                <a:solidFill>
                  <a:srgbClr val="FF0089"/>
                </a:solidFill>
                <a:latin typeface="Luckiest Guy"/>
                <a:ea typeface="Luckiest Guy"/>
                <a:cs typeface="Luckiest Guy"/>
                <a:sym typeface="Luckiest Guy"/>
              </a:rPr>
              <a:t>: </a:t>
            </a:r>
            <a:r>
              <a:rPr lang="en" sz="1900">
                <a:solidFill>
                  <a:srgbClr val="000000"/>
                </a:solidFill>
                <a:highlight>
                  <a:srgbClr val="F5FF00"/>
                </a:highlight>
                <a:latin typeface="Montserrat"/>
                <a:ea typeface="Montserrat"/>
                <a:cs typeface="Montserrat"/>
                <a:sym typeface="Montserrat"/>
              </a:rPr>
              <a:t>Students will be able to</a:t>
            </a:r>
            <a:r>
              <a:rPr b="1" lang="en" sz="1900">
                <a:solidFill>
                  <a:srgbClr val="000000"/>
                </a:solidFill>
                <a:highlight>
                  <a:srgbClr val="F5FF00"/>
                </a:highlight>
                <a:latin typeface="Montserrat"/>
                <a:ea typeface="Montserrat"/>
                <a:cs typeface="Montserrat"/>
                <a:sym typeface="Montserrat"/>
              </a:rPr>
              <a:t> recognize equivalent fractions</a:t>
            </a:r>
            <a:r>
              <a:rPr lang="en" sz="1900">
                <a:solidFill>
                  <a:srgbClr val="000000"/>
                </a:solidFill>
                <a:highlight>
                  <a:srgbClr val="F5FF00"/>
                </a:highlight>
                <a:latin typeface="Montserrat"/>
                <a:ea typeface="Montserrat"/>
                <a:cs typeface="Montserrat"/>
                <a:sym typeface="Montserrat"/>
              </a:rPr>
              <a:t> of simple fractions (using </a:t>
            </a:r>
            <a:r>
              <a:rPr lang="en" sz="1900">
                <a:solidFill>
                  <a:srgbClr val="000000"/>
                </a:solidFill>
                <a:highlight>
                  <a:srgbClr val="F5FF00"/>
                </a:highlight>
                <a:latin typeface="Montserrat"/>
                <a:ea typeface="Montserrat"/>
                <a:cs typeface="Montserrat"/>
                <a:sym typeface="Montserrat"/>
              </a:rPr>
              <a:t>….</a:t>
            </a:r>
            <a:r>
              <a:rPr lang="en" sz="1900">
                <a:solidFill>
                  <a:srgbClr val="000000"/>
                </a:solidFill>
                <a:highlight>
                  <a:srgbClr val="F5FF00"/>
                </a:highlight>
                <a:latin typeface="Montserrat"/>
                <a:ea typeface="Montserrat"/>
                <a:cs typeface="Montserrat"/>
                <a:sym typeface="Montserrat"/>
              </a:rPr>
              <a:t> pattern reasoning)</a:t>
            </a:r>
            <a:r>
              <a:rPr lang="en" sz="1900">
                <a:latin typeface="Montserrat"/>
                <a:ea typeface="Montserrat"/>
                <a:cs typeface="Montserrat"/>
                <a:sym typeface="Montserrat"/>
              </a:rPr>
              <a:t>.</a:t>
            </a:r>
            <a:endParaRPr sz="1900">
              <a:latin typeface="Montserrat"/>
              <a:ea typeface="Montserrat"/>
              <a:cs typeface="Montserrat"/>
              <a:sym typeface="Montserrat"/>
            </a:endParaRPr>
          </a:p>
          <a:p>
            <a:pPr indent="0" lvl="0" marL="0" rtl="0" algn="ctr">
              <a:lnSpc>
                <a:spcPct val="150000"/>
              </a:lnSpc>
              <a:spcBef>
                <a:spcPts val="1000"/>
              </a:spcBef>
              <a:spcAft>
                <a:spcPts val="1000"/>
              </a:spcAft>
              <a:buNone/>
            </a:pPr>
            <a:r>
              <a:t/>
            </a:r>
            <a:endParaRPr sz="1900">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C002"/>
            </a:gs>
            <a:gs pos="100000">
              <a:srgbClr val="795B04"/>
            </a:gs>
          </a:gsLst>
          <a:path path="circle">
            <a:fillToRect b="50%" l="50%" r="50%" t="50%"/>
          </a:path>
          <a:tileRect/>
        </a:gradFill>
      </p:bgPr>
    </p:bg>
    <p:spTree>
      <p:nvGrpSpPr>
        <p:cNvPr id="556" name="Shape 556"/>
        <p:cNvGrpSpPr/>
        <p:nvPr/>
      </p:nvGrpSpPr>
      <p:grpSpPr>
        <a:xfrm>
          <a:off x="0" y="0"/>
          <a:ext cx="0" cy="0"/>
          <a:chOff x="0" y="0"/>
          <a:chExt cx="0" cy="0"/>
        </a:xfrm>
      </p:grpSpPr>
      <p:sp>
        <p:nvSpPr>
          <p:cNvPr id="557" name="Google Shape;557;p109">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8" name="Google Shape;558;p109"/>
          <p:cNvPicPr preferRelativeResize="0"/>
          <p:nvPr/>
        </p:nvPicPr>
        <p:blipFill rotWithShape="1">
          <a:blip r:embed="rId4">
            <a:alphaModFix/>
          </a:blip>
          <a:srcRect b="15643" l="7110" r="29065" t="6255"/>
          <a:stretch/>
        </p:blipFill>
        <p:spPr>
          <a:xfrm>
            <a:off x="4638600" y="1331325"/>
            <a:ext cx="2841300" cy="2090925"/>
          </a:xfrm>
          <a:prstGeom prst="rect">
            <a:avLst/>
          </a:prstGeom>
          <a:noFill/>
          <a:ln>
            <a:noFill/>
          </a:ln>
        </p:spPr>
      </p:pic>
      <p:sp>
        <p:nvSpPr>
          <p:cNvPr id="559" name="Google Shape;559;p109"/>
          <p:cNvSpPr txBox="1"/>
          <p:nvPr/>
        </p:nvSpPr>
        <p:spPr>
          <a:xfrm>
            <a:off x="820825" y="1170950"/>
            <a:ext cx="37377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1"/>
                </a:solidFill>
                <a:latin typeface="Montserrat"/>
                <a:ea typeface="Montserrat"/>
                <a:cs typeface="Montserrat"/>
                <a:sym typeface="Montserrat"/>
              </a:rPr>
              <a:t>How do the partitions differ from one fraction to the next?</a:t>
            </a:r>
            <a:endParaRPr sz="1100">
              <a:latin typeface="Montserrat"/>
              <a:ea typeface="Montserrat"/>
              <a:cs typeface="Montserrat"/>
              <a:sym typeface="Montserrat"/>
            </a:endParaRPr>
          </a:p>
        </p:txBody>
      </p:sp>
      <p:sp>
        <p:nvSpPr>
          <p:cNvPr id="560" name="Google Shape;560;p109"/>
          <p:cNvSpPr txBox="1"/>
          <p:nvPr>
            <p:ph idx="4294967295" type="title"/>
          </p:nvPr>
        </p:nvSpPr>
        <p:spPr>
          <a:xfrm>
            <a:off x="311700" y="742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FFFFFF"/>
                </a:solidFill>
                <a:latin typeface="Luckiest Guy"/>
                <a:ea typeface="Luckiest Guy"/>
                <a:cs typeface="Luckiest Guy"/>
                <a:sym typeface="Luckiest Guy"/>
              </a:rPr>
              <a:t>Learn</a:t>
            </a:r>
            <a:r>
              <a:rPr lang="en">
                <a:solidFill>
                  <a:srgbClr val="FFFFFF"/>
                </a:solidFill>
              </a:rPr>
              <a:t>: We can create </a:t>
            </a:r>
            <a:r>
              <a:rPr b="1" lang="en">
                <a:solidFill>
                  <a:srgbClr val="FFFFFF"/>
                </a:solidFill>
              </a:rPr>
              <a:t>equivalent</a:t>
            </a:r>
            <a:r>
              <a:rPr lang="en">
                <a:solidFill>
                  <a:srgbClr val="FFFFFF"/>
                </a:solidFill>
              </a:rPr>
              <a:t> fractions</a:t>
            </a:r>
            <a:endParaRPr>
              <a:solidFill>
                <a:srgbClr val="FFFFFF"/>
              </a:solidFill>
            </a:endParaRPr>
          </a:p>
        </p:txBody>
      </p:sp>
      <p:sp>
        <p:nvSpPr>
          <p:cNvPr id="561" name="Google Shape;561;p109"/>
          <p:cNvSpPr txBox="1"/>
          <p:nvPr/>
        </p:nvSpPr>
        <p:spPr>
          <a:xfrm>
            <a:off x="6738050" y="4720750"/>
            <a:ext cx="24066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FFF00"/>
                </a:solidFill>
                <a:latin typeface="Varela Round"/>
                <a:ea typeface="Varela Round"/>
                <a:cs typeface="Varela Round"/>
                <a:sym typeface="Varela Round"/>
              </a:rPr>
              <a:t>Take notes + discuss</a:t>
            </a:r>
            <a:endParaRPr b="1" sz="1800">
              <a:solidFill>
                <a:srgbClr val="FFFF00"/>
              </a:solidFill>
              <a:latin typeface="Varela Round"/>
              <a:ea typeface="Varela Round"/>
              <a:cs typeface="Varela Round"/>
              <a:sym typeface="Varela Round"/>
            </a:endParaRPr>
          </a:p>
        </p:txBody>
      </p:sp>
      <p:sp>
        <p:nvSpPr>
          <p:cNvPr id="562" name="Google Shape;562;p109"/>
          <p:cNvSpPr txBox="1"/>
          <p:nvPr/>
        </p:nvSpPr>
        <p:spPr>
          <a:xfrm>
            <a:off x="7514075" y="1275000"/>
            <a:ext cx="809100" cy="22164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en" sz="3300">
                <a:solidFill>
                  <a:schemeClr val="dk1"/>
                </a:solidFill>
                <a:highlight>
                  <a:srgbClr val="C090C0"/>
                </a:highlight>
              </a:rPr>
              <a:t>2/3</a:t>
            </a:r>
            <a:endParaRPr sz="3300">
              <a:solidFill>
                <a:schemeClr val="dk1"/>
              </a:solidFill>
              <a:highlight>
                <a:srgbClr val="C090C0"/>
              </a:highlight>
            </a:endParaRPr>
          </a:p>
          <a:p>
            <a:pPr indent="0" lvl="0" marL="0" rtl="0" algn="ctr">
              <a:lnSpc>
                <a:spcPct val="150000"/>
              </a:lnSpc>
              <a:spcBef>
                <a:spcPts val="0"/>
              </a:spcBef>
              <a:spcAft>
                <a:spcPts val="0"/>
              </a:spcAft>
              <a:buNone/>
            </a:pPr>
            <a:r>
              <a:rPr lang="en" sz="3300">
                <a:highlight>
                  <a:srgbClr val="90C196"/>
                </a:highlight>
              </a:rPr>
              <a:t>4/6</a:t>
            </a:r>
            <a:endParaRPr sz="3300">
              <a:highlight>
                <a:srgbClr val="90C196"/>
              </a:highlight>
            </a:endParaRPr>
          </a:p>
          <a:p>
            <a:pPr indent="0" lvl="0" marL="0" rtl="0" algn="ctr">
              <a:lnSpc>
                <a:spcPct val="150000"/>
              </a:lnSpc>
              <a:spcBef>
                <a:spcPts val="0"/>
              </a:spcBef>
              <a:spcAft>
                <a:spcPts val="0"/>
              </a:spcAft>
              <a:buNone/>
            </a:pPr>
            <a:r>
              <a:rPr lang="en" sz="3300">
                <a:solidFill>
                  <a:schemeClr val="dk1"/>
                </a:solidFill>
                <a:highlight>
                  <a:srgbClr val="0000FF"/>
                </a:highlight>
              </a:rPr>
              <a:t>6/9</a:t>
            </a:r>
            <a:endParaRPr/>
          </a:p>
        </p:txBody>
      </p:sp>
      <p:sp>
        <p:nvSpPr>
          <p:cNvPr id="563" name="Google Shape;563;p109"/>
          <p:cNvSpPr txBox="1"/>
          <p:nvPr/>
        </p:nvSpPr>
        <p:spPr>
          <a:xfrm>
            <a:off x="820825" y="2009150"/>
            <a:ext cx="37377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1"/>
                </a:solidFill>
                <a:latin typeface="Montserrat"/>
                <a:ea typeface="Montserrat"/>
                <a:cs typeface="Montserrat"/>
                <a:sym typeface="Montserrat"/>
              </a:rPr>
              <a:t>What kind of relationship do we see in their their numbers (how a number is written)? </a:t>
            </a:r>
            <a:endParaRPr sz="1100">
              <a:latin typeface="Montserrat"/>
              <a:ea typeface="Montserrat"/>
              <a:cs typeface="Montserrat"/>
              <a:sym typeface="Montserrat"/>
            </a:endParaRPr>
          </a:p>
        </p:txBody>
      </p:sp>
      <p:sp>
        <p:nvSpPr>
          <p:cNvPr id="564" name="Google Shape;564;p109"/>
          <p:cNvSpPr txBox="1"/>
          <p:nvPr>
            <p:ph idx="4294967295" type="title"/>
          </p:nvPr>
        </p:nvSpPr>
        <p:spPr>
          <a:xfrm>
            <a:off x="820825" y="3422250"/>
            <a:ext cx="3622800" cy="1151100"/>
          </a:xfrm>
          <a:prstGeom prst="rect">
            <a:avLst/>
          </a:prstGeom>
          <a:solidFill>
            <a:srgbClr val="2F2D2D"/>
          </a:solidFill>
          <a:ln cap="flat" cmpd="sng" w="9525">
            <a:solidFill>
              <a:srgbClr val="EFEFE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500" u="sng">
                <a:solidFill>
                  <a:srgbClr val="FFFFFF"/>
                </a:solidFill>
                <a:latin typeface="Luckiest Guy"/>
                <a:ea typeface="Luckiest Guy"/>
                <a:cs typeface="Luckiest Guy"/>
                <a:sym typeface="Luckiest Guy"/>
              </a:rPr>
              <a:t>Fractional</a:t>
            </a:r>
            <a:r>
              <a:rPr lang="en" sz="1500" u="sng">
                <a:solidFill>
                  <a:srgbClr val="FFFFFF"/>
                </a:solidFill>
                <a:latin typeface="Luckiest Guy"/>
                <a:ea typeface="Luckiest Guy"/>
                <a:cs typeface="Luckiest Guy"/>
                <a:sym typeface="Luckiest Guy"/>
              </a:rPr>
              <a:t> Notation</a:t>
            </a:r>
            <a:endParaRPr sz="1500" u="sng">
              <a:solidFill>
                <a:srgbClr val="FFFFFF"/>
              </a:solidFill>
              <a:latin typeface="Luckiest Guy"/>
              <a:ea typeface="Luckiest Guy"/>
              <a:cs typeface="Luckiest Guy"/>
              <a:sym typeface="Luckiest Guy"/>
            </a:endParaRPr>
          </a:p>
          <a:p>
            <a:pPr indent="0" lvl="0" marL="0" rtl="0" algn="ctr">
              <a:spcBef>
                <a:spcPts val="0"/>
              </a:spcBef>
              <a:spcAft>
                <a:spcPts val="0"/>
              </a:spcAft>
              <a:buNone/>
            </a:pPr>
            <a:r>
              <a:rPr lang="en" sz="1350">
                <a:solidFill>
                  <a:srgbClr val="FFFFFF"/>
                </a:solidFill>
                <a:latin typeface="Montserrat"/>
                <a:ea typeface="Montserrat"/>
                <a:cs typeface="Montserrat"/>
                <a:sym typeface="Montserrat"/>
              </a:rPr>
              <a:t>a fraction expressed as a numerator and a denominator with a fraction line between the numbers (</a:t>
            </a:r>
            <a:r>
              <a:rPr lang="en" sz="1350">
                <a:latin typeface="Montserrat"/>
                <a:ea typeface="Montserrat"/>
                <a:cs typeface="Montserrat"/>
                <a:sym typeface="Montserrat"/>
              </a:rPr>
              <a:t>written as </a:t>
            </a:r>
            <a:r>
              <a:rPr i="1" lang="en" sz="1350">
                <a:latin typeface="Montserrat"/>
                <a:ea typeface="Montserrat"/>
                <a:cs typeface="Montserrat"/>
                <a:sym typeface="Montserrat"/>
              </a:rPr>
              <a:t>“a/b”</a:t>
            </a:r>
            <a:r>
              <a:rPr lang="en" sz="1350">
                <a:latin typeface="Montserrat"/>
                <a:ea typeface="Montserrat"/>
                <a:cs typeface="Montserrat"/>
                <a:sym typeface="Montserrat"/>
              </a:rPr>
              <a:t>)</a:t>
            </a:r>
            <a:endParaRPr sz="1350">
              <a:solidFill>
                <a:srgbClr val="FFFFFF"/>
              </a:solidFill>
              <a:latin typeface="Montserrat"/>
              <a:ea typeface="Montserrat"/>
              <a:cs typeface="Montserrat"/>
              <a:sym typeface="Montserrat"/>
            </a:endParaRPr>
          </a:p>
        </p:txBody>
      </p:sp>
      <p:sp>
        <p:nvSpPr>
          <p:cNvPr id="565" name="Google Shape;565;p109"/>
          <p:cNvSpPr txBox="1"/>
          <p:nvPr/>
        </p:nvSpPr>
        <p:spPr>
          <a:xfrm>
            <a:off x="4638600" y="3608750"/>
            <a:ext cx="3955500" cy="969600"/>
          </a:xfrm>
          <a:prstGeom prst="rect">
            <a:avLst/>
          </a:prstGeom>
          <a:solidFill>
            <a:srgbClr val="2F2D2D"/>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u="sng">
                <a:solidFill>
                  <a:srgbClr val="FFFFFF"/>
                </a:solidFill>
                <a:latin typeface="Luckiest Guy"/>
                <a:ea typeface="Luckiest Guy"/>
                <a:cs typeface="Luckiest Guy"/>
                <a:sym typeface="Luckiest Guy"/>
              </a:rPr>
              <a:t>simplify </a:t>
            </a:r>
            <a:r>
              <a:rPr lang="en" sz="1600">
                <a:solidFill>
                  <a:srgbClr val="FFFFFF"/>
                </a:solidFill>
                <a:latin typeface="Montserrat"/>
                <a:ea typeface="Montserrat"/>
                <a:cs typeface="Montserrat"/>
                <a:sym typeface="Montserrat"/>
              </a:rPr>
              <a:t>= </a:t>
            </a:r>
            <a:r>
              <a:rPr lang="en" sz="1500">
                <a:solidFill>
                  <a:srgbClr val="FFFFFF"/>
                </a:solidFill>
                <a:latin typeface="Montserrat"/>
                <a:ea typeface="Montserrat"/>
                <a:cs typeface="Montserrat"/>
                <a:sym typeface="Montserrat"/>
              </a:rPr>
              <a:t>to substitute an expression with the equivalent expression that is the easiest to understand</a:t>
            </a:r>
            <a:endParaRPr sz="1500">
              <a:solidFill>
                <a:srgbClr val="FFFFFF"/>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1000"/>
                                        <p:tgtEl>
                                          <p:spTgt spid="5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path path="circle">
            <a:fillToRect b="50%" l="50%" r="50%" t="50%"/>
          </a:path>
          <a:tileRect/>
        </a:gradFill>
      </p:bgPr>
    </p:bg>
    <p:spTree>
      <p:nvGrpSpPr>
        <p:cNvPr id="569" name="Shape 569"/>
        <p:cNvGrpSpPr/>
        <p:nvPr/>
      </p:nvGrpSpPr>
      <p:grpSpPr>
        <a:xfrm>
          <a:off x="0" y="0"/>
          <a:ext cx="0" cy="0"/>
          <a:chOff x="0" y="0"/>
          <a:chExt cx="0" cy="0"/>
        </a:xfrm>
      </p:grpSpPr>
      <p:sp>
        <p:nvSpPr>
          <p:cNvPr id="570" name="Google Shape;570;p110">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10"/>
          <p:cNvSpPr txBox="1"/>
          <p:nvPr/>
        </p:nvSpPr>
        <p:spPr>
          <a:xfrm>
            <a:off x="5099825" y="981800"/>
            <a:ext cx="366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dk1"/>
              </a:solidFill>
            </a:endParaRPr>
          </a:p>
        </p:txBody>
      </p:sp>
      <p:sp>
        <p:nvSpPr>
          <p:cNvPr id="572" name="Google Shape;572;p110"/>
          <p:cNvSpPr txBox="1"/>
          <p:nvPr>
            <p:ph idx="4294967295" type="title"/>
          </p:nvPr>
        </p:nvSpPr>
        <p:spPr>
          <a:xfrm>
            <a:off x="1102650" y="67375"/>
            <a:ext cx="6938700" cy="606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500">
                <a:solidFill>
                  <a:srgbClr val="FFFFFF"/>
                </a:solidFill>
                <a:latin typeface="Luckiest Guy"/>
                <a:ea typeface="Luckiest Guy"/>
                <a:cs typeface="Luckiest Guy"/>
                <a:sym typeface="Luckiest Guy"/>
              </a:rPr>
              <a:t>Think:</a:t>
            </a:r>
            <a:r>
              <a:rPr lang="en" sz="2500">
                <a:solidFill>
                  <a:srgbClr val="FFFFFF"/>
                </a:solidFill>
              </a:rPr>
              <a:t> How is this value being expressed?</a:t>
            </a:r>
            <a:endParaRPr sz="2500">
              <a:solidFill>
                <a:srgbClr val="FFFFFF"/>
              </a:solidFill>
            </a:endParaRPr>
          </a:p>
        </p:txBody>
      </p:sp>
      <p:pic>
        <p:nvPicPr>
          <p:cNvPr id="573" name="Google Shape;573;p110" title="Fraction Multiples of 1 Same Different (710p).mp4">
            <a:hlinkClick r:id="rId4"/>
          </p:cNvPr>
          <p:cNvPicPr preferRelativeResize="0"/>
          <p:nvPr/>
        </p:nvPicPr>
        <p:blipFill>
          <a:blip r:embed="rId5">
            <a:alphaModFix/>
          </a:blip>
          <a:stretch>
            <a:fillRect/>
          </a:stretch>
        </p:blipFill>
        <p:spPr>
          <a:xfrm>
            <a:off x="536325" y="1101500"/>
            <a:ext cx="5408675" cy="3000125"/>
          </a:xfrm>
          <a:prstGeom prst="rect">
            <a:avLst/>
          </a:prstGeom>
          <a:noFill/>
          <a:ln>
            <a:noFill/>
          </a:ln>
        </p:spPr>
      </p:pic>
      <p:sp>
        <p:nvSpPr>
          <p:cNvPr id="574" name="Google Shape;574;p110"/>
          <p:cNvSpPr txBox="1"/>
          <p:nvPr/>
        </p:nvSpPr>
        <p:spPr>
          <a:xfrm>
            <a:off x="6098325" y="2332375"/>
            <a:ext cx="31218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dk1"/>
                </a:solidFill>
                <a:latin typeface="Montserrat"/>
                <a:ea typeface="Montserrat"/>
                <a:cs typeface="Montserrat"/>
                <a:sym typeface="Montserrat"/>
              </a:rPr>
              <a:t>What stays the same?</a:t>
            </a:r>
            <a:endParaRPr b="1" sz="1500">
              <a:solidFill>
                <a:schemeClr val="dk1"/>
              </a:solidFill>
              <a:latin typeface="Montserrat"/>
              <a:ea typeface="Montserrat"/>
              <a:cs typeface="Montserrat"/>
              <a:sym typeface="Montserrat"/>
            </a:endParaRPr>
          </a:p>
        </p:txBody>
      </p:sp>
      <p:sp>
        <p:nvSpPr>
          <p:cNvPr id="575" name="Google Shape;575;p110"/>
          <p:cNvSpPr txBox="1"/>
          <p:nvPr/>
        </p:nvSpPr>
        <p:spPr>
          <a:xfrm>
            <a:off x="6098325" y="1202425"/>
            <a:ext cx="31218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dk1"/>
                </a:solidFill>
                <a:latin typeface="Montserrat"/>
                <a:ea typeface="Montserrat"/>
                <a:cs typeface="Montserrat"/>
                <a:sym typeface="Montserrat"/>
              </a:rPr>
              <a:t>We see the fraction model change. Where do we see change? </a:t>
            </a:r>
            <a:endParaRPr b="1" sz="1500">
              <a:solidFill>
                <a:schemeClr val="dk1"/>
              </a:solidFill>
              <a:latin typeface="Montserrat"/>
              <a:ea typeface="Montserrat"/>
              <a:cs typeface="Montserrat"/>
              <a:sym typeface="Montserrat"/>
            </a:endParaRPr>
          </a:p>
        </p:txBody>
      </p:sp>
      <p:sp>
        <p:nvSpPr>
          <p:cNvPr id="576" name="Google Shape;576;p110"/>
          <p:cNvSpPr txBox="1"/>
          <p:nvPr/>
        </p:nvSpPr>
        <p:spPr>
          <a:xfrm>
            <a:off x="6098325" y="3031225"/>
            <a:ext cx="31218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dk1"/>
                </a:solidFill>
                <a:latin typeface="Montserrat"/>
                <a:ea typeface="Montserrat"/>
                <a:cs typeface="Montserrat"/>
                <a:sym typeface="Montserrat"/>
              </a:rPr>
              <a:t>What do you think about the operations we see at the end?</a:t>
            </a:r>
            <a:endParaRPr b="1" sz="1500">
              <a:solidFill>
                <a:schemeClr val="dk1"/>
              </a:solidFill>
              <a:latin typeface="Montserrat"/>
              <a:ea typeface="Montserrat"/>
              <a:cs typeface="Montserrat"/>
              <a:sym typeface="Montserrat"/>
            </a:endParaRPr>
          </a:p>
        </p:txBody>
      </p:sp>
      <p:sp>
        <p:nvSpPr>
          <p:cNvPr id="577" name="Google Shape;577;p110"/>
          <p:cNvSpPr txBox="1"/>
          <p:nvPr/>
        </p:nvSpPr>
        <p:spPr>
          <a:xfrm>
            <a:off x="6738050" y="4720750"/>
            <a:ext cx="24066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00FF00"/>
                </a:solidFill>
                <a:latin typeface="Varela Round"/>
                <a:ea typeface="Varela Round"/>
                <a:cs typeface="Varela Round"/>
                <a:sym typeface="Varela Round"/>
              </a:rPr>
              <a:t>Observe</a:t>
            </a:r>
            <a:r>
              <a:rPr b="1" lang="en" sz="1800">
                <a:solidFill>
                  <a:srgbClr val="00FF00"/>
                </a:solidFill>
                <a:latin typeface="Varela Round"/>
                <a:ea typeface="Varela Round"/>
                <a:cs typeface="Varela Round"/>
                <a:sym typeface="Varela Round"/>
              </a:rPr>
              <a:t> + discuss</a:t>
            </a:r>
            <a:endParaRPr b="1" sz="1800">
              <a:solidFill>
                <a:srgbClr val="00FF00"/>
              </a:solidFill>
              <a:latin typeface="Varela Round"/>
              <a:ea typeface="Varela Round"/>
              <a:cs typeface="Varela Round"/>
              <a:sym typeface="Varela Roun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48208"/>
            </a:gs>
            <a:gs pos="100000">
              <a:srgbClr val="703E08"/>
            </a:gs>
          </a:gsLst>
          <a:path path="circle">
            <a:fillToRect b="50%" l="50%" r="50%" t="50%"/>
          </a:path>
          <a:tileRect/>
        </a:gradFill>
      </p:bgPr>
    </p:bg>
    <p:spTree>
      <p:nvGrpSpPr>
        <p:cNvPr id="581" name="Shape 581"/>
        <p:cNvGrpSpPr/>
        <p:nvPr/>
      </p:nvGrpSpPr>
      <p:grpSpPr>
        <a:xfrm>
          <a:off x="0" y="0"/>
          <a:ext cx="0" cy="0"/>
          <a:chOff x="0" y="0"/>
          <a:chExt cx="0" cy="0"/>
        </a:xfrm>
      </p:grpSpPr>
      <p:sp>
        <p:nvSpPr>
          <p:cNvPr id="582" name="Google Shape;582;p111"/>
          <p:cNvSpPr txBox="1"/>
          <p:nvPr/>
        </p:nvSpPr>
        <p:spPr>
          <a:xfrm>
            <a:off x="5095350" y="4720750"/>
            <a:ext cx="40488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F9900"/>
                </a:solidFill>
                <a:latin typeface="Varela Round"/>
                <a:ea typeface="Varela Round"/>
                <a:cs typeface="Varela Round"/>
                <a:sym typeface="Varela Round"/>
              </a:rPr>
              <a:t>Focus on objectives, ask questions</a:t>
            </a:r>
            <a:endParaRPr b="1" sz="1800">
              <a:solidFill>
                <a:srgbClr val="FF9900"/>
              </a:solidFill>
              <a:latin typeface="Varela Round"/>
              <a:ea typeface="Varela Round"/>
              <a:cs typeface="Varela Round"/>
              <a:sym typeface="Varela Round"/>
            </a:endParaRPr>
          </a:p>
        </p:txBody>
      </p:sp>
      <p:sp>
        <p:nvSpPr>
          <p:cNvPr id="583" name="Google Shape;583;p111"/>
          <p:cNvSpPr txBox="1"/>
          <p:nvPr>
            <p:ph idx="4294967295" type="title"/>
          </p:nvPr>
        </p:nvSpPr>
        <p:spPr>
          <a:xfrm>
            <a:off x="311700" y="379050"/>
            <a:ext cx="8520600" cy="62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520" u="sng">
                <a:solidFill>
                  <a:srgbClr val="FF0000"/>
                </a:solidFill>
                <a:highlight>
                  <a:srgbClr val="434343"/>
                </a:highlight>
                <a:latin typeface="Luckiest Guy"/>
                <a:ea typeface="Luckiest Guy"/>
                <a:cs typeface="Luckiest Guy"/>
                <a:sym typeface="Luckiest Guy"/>
              </a:rPr>
              <a:t>O</a:t>
            </a:r>
            <a:r>
              <a:rPr lang="en" sz="2520" u="sng">
                <a:solidFill>
                  <a:srgbClr val="FF8400"/>
                </a:solidFill>
                <a:highlight>
                  <a:srgbClr val="434343"/>
                </a:highlight>
                <a:latin typeface="Luckiest Guy"/>
                <a:ea typeface="Luckiest Guy"/>
                <a:cs typeface="Luckiest Guy"/>
                <a:sym typeface="Luckiest Guy"/>
              </a:rPr>
              <a:t>B</a:t>
            </a:r>
            <a:r>
              <a:rPr lang="en" sz="2520" u="sng">
                <a:solidFill>
                  <a:srgbClr val="F5FF00"/>
                </a:solidFill>
                <a:highlight>
                  <a:srgbClr val="434343"/>
                </a:highlight>
                <a:latin typeface="Luckiest Guy"/>
                <a:ea typeface="Luckiest Guy"/>
                <a:cs typeface="Luckiest Guy"/>
                <a:sym typeface="Luckiest Guy"/>
              </a:rPr>
              <a:t>J</a:t>
            </a:r>
            <a:r>
              <a:rPr lang="en" sz="2520" u="sng">
                <a:solidFill>
                  <a:srgbClr val="71FF00"/>
                </a:solidFill>
                <a:highlight>
                  <a:srgbClr val="434343"/>
                </a:highlight>
                <a:latin typeface="Luckiest Guy"/>
                <a:ea typeface="Luckiest Guy"/>
                <a:cs typeface="Luckiest Guy"/>
                <a:sym typeface="Luckiest Guy"/>
              </a:rPr>
              <a:t>E</a:t>
            </a:r>
            <a:r>
              <a:rPr lang="en" sz="2520" u="sng">
                <a:solidFill>
                  <a:srgbClr val="00FF12"/>
                </a:solidFill>
                <a:highlight>
                  <a:srgbClr val="434343"/>
                </a:highlight>
                <a:latin typeface="Luckiest Guy"/>
                <a:ea typeface="Luckiest Guy"/>
                <a:cs typeface="Luckiest Guy"/>
                <a:sym typeface="Luckiest Guy"/>
              </a:rPr>
              <a:t>C</a:t>
            </a:r>
            <a:r>
              <a:rPr lang="en" sz="2520" u="sng">
                <a:solidFill>
                  <a:srgbClr val="00FF96"/>
                </a:solidFill>
                <a:highlight>
                  <a:srgbClr val="434343"/>
                </a:highlight>
                <a:latin typeface="Luckiest Guy"/>
                <a:ea typeface="Luckiest Guy"/>
                <a:cs typeface="Luckiest Guy"/>
                <a:sym typeface="Luckiest Guy"/>
              </a:rPr>
              <a:t>T</a:t>
            </a:r>
            <a:r>
              <a:rPr lang="en" sz="2520" u="sng">
                <a:solidFill>
                  <a:srgbClr val="00E3FF"/>
                </a:solidFill>
                <a:highlight>
                  <a:srgbClr val="434343"/>
                </a:highlight>
                <a:latin typeface="Luckiest Guy"/>
                <a:ea typeface="Luckiest Guy"/>
                <a:cs typeface="Luckiest Guy"/>
                <a:sym typeface="Luckiest Guy"/>
              </a:rPr>
              <a:t>I</a:t>
            </a:r>
            <a:r>
              <a:rPr lang="en" sz="2520" u="sng">
                <a:solidFill>
                  <a:srgbClr val="005FFF"/>
                </a:solidFill>
                <a:highlight>
                  <a:srgbClr val="434343"/>
                </a:highlight>
                <a:latin typeface="Luckiest Guy"/>
                <a:ea typeface="Luckiest Guy"/>
                <a:cs typeface="Luckiest Guy"/>
                <a:sym typeface="Luckiest Guy"/>
              </a:rPr>
              <a:t>V</a:t>
            </a:r>
            <a:r>
              <a:rPr lang="en" sz="2520" u="sng">
                <a:solidFill>
                  <a:srgbClr val="2500FF"/>
                </a:solidFill>
                <a:highlight>
                  <a:srgbClr val="434343"/>
                </a:highlight>
                <a:latin typeface="Luckiest Guy"/>
                <a:ea typeface="Luckiest Guy"/>
                <a:cs typeface="Luckiest Guy"/>
                <a:sym typeface="Luckiest Guy"/>
              </a:rPr>
              <a:t>E</a:t>
            </a:r>
            <a:r>
              <a:rPr lang="en" sz="2520" u="sng">
                <a:solidFill>
                  <a:srgbClr val="A900FF"/>
                </a:solidFill>
                <a:highlight>
                  <a:srgbClr val="434343"/>
                </a:highlight>
                <a:latin typeface="Luckiest Guy"/>
                <a:ea typeface="Luckiest Guy"/>
                <a:cs typeface="Luckiest Guy"/>
                <a:sym typeface="Luckiest Guy"/>
              </a:rPr>
              <a:t>S</a:t>
            </a:r>
            <a:r>
              <a:rPr lang="en" sz="2520" u="sng">
                <a:solidFill>
                  <a:srgbClr val="FF00D0"/>
                </a:solidFill>
                <a:highlight>
                  <a:srgbClr val="434343"/>
                </a:highlight>
                <a:latin typeface="Luckiest Guy"/>
                <a:ea typeface="Luckiest Guy"/>
                <a:cs typeface="Luckiest Guy"/>
                <a:sym typeface="Luckiest Guy"/>
              </a:rPr>
              <a:t>:</a:t>
            </a:r>
            <a:endParaRPr sz="2100" u="sng">
              <a:solidFill>
                <a:srgbClr val="FF004C"/>
              </a:solidFill>
              <a:highlight>
                <a:srgbClr val="FFFFFF"/>
              </a:highlight>
            </a:endParaRPr>
          </a:p>
        </p:txBody>
      </p:sp>
      <p:sp>
        <p:nvSpPr>
          <p:cNvPr id="584" name="Google Shape;584;p111"/>
          <p:cNvSpPr txBox="1"/>
          <p:nvPr>
            <p:ph idx="4294967295" type="title"/>
          </p:nvPr>
        </p:nvSpPr>
        <p:spPr>
          <a:xfrm>
            <a:off x="90600" y="836250"/>
            <a:ext cx="8962800" cy="4049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 sz="1900" u="sng">
                <a:latin typeface="Montserrat"/>
                <a:ea typeface="Montserrat"/>
                <a:cs typeface="Montserrat"/>
                <a:sym typeface="Montserrat"/>
              </a:rPr>
              <a:t>Students will be able to… </a:t>
            </a:r>
            <a:endParaRPr i="1" sz="1900" u="sng">
              <a:latin typeface="Montserrat"/>
              <a:ea typeface="Montserrat"/>
              <a:cs typeface="Montserrat"/>
              <a:sym typeface="Montserrat"/>
            </a:endParaRPr>
          </a:p>
          <a:p>
            <a:pPr indent="0" lvl="0" marL="0" rtl="0" algn="l">
              <a:lnSpc>
                <a:spcPct val="150000"/>
              </a:lnSpc>
              <a:spcBef>
                <a:spcPts val="800"/>
              </a:spcBef>
              <a:spcAft>
                <a:spcPts val="0"/>
              </a:spcAft>
              <a:buNone/>
            </a:pPr>
            <a:r>
              <a:rPr lang="en" sz="1700">
                <a:latin typeface="Montserrat"/>
                <a:ea typeface="Montserrat"/>
                <a:cs typeface="Montserrat"/>
                <a:sym typeface="Montserrat"/>
              </a:rPr>
              <a:t>1. </a:t>
            </a:r>
            <a:r>
              <a:rPr b="1" lang="en" sz="1700">
                <a:latin typeface="Montserrat"/>
                <a:ea typeface="Montserrat"/>
                <a:cs typeface="Montserrat"/>
                <a:sym typeface="Montserrat"/>
              </a:rPr>
              <a:t>Compare</a:t>
            </a:r>
            <a:r>
              <a:rPr lang="en" sz="1700">
                <a:latin typeface="Montserrat"/>
                <a:ea typeface="Montserrat"/>
                <a:cs typeface="Montserrat"/>
                <a:sym typeface="Montserrat"/>
              </a:rPr>
              <a:t> fractions, finding and using equivalent fractions if necessary.</a:t>
            </a:r>
            <a:endParaRPr sz="1700">
              <a:latin typeface="Montserrat"/>
              <a:ea typeface="Montserrat"/>
              <a:cs typeface="Montserrat"/>
              <a:sym typeface="Montserrat"/>
            </a:endParaRPr>
          </a:p>
          <a:p>
            <a:pPr indent="0" lvl="0" marL="0" rtl="0" algn="l">
              <a:lnSpc>
                <a:spcPct val="150000"/>
              </a:lnSpc>
              <a:spcBef>
                <a:spcPts val="1000"/>
              </a:spcBef>
              <a:spcAft>
                <a:spcPts val="0"/>
              </a:spcAft>
              <a:buNone/>
            </a:pPr>
            <a:r>
              <a:rPr lang="en" sz="1700">
                <a:latin typeface="Montserrat"/>
                <a:ea typeface="Montserrat"/>
                <a:cs typeface="Montserrat"/>
                <a:sym typeface="Montserrat"/>
              </a:rPr>
              <a:t>2. </a:t>
            </a:r>
            <a:r>
              <a:rPr b="1" lang="en" sz="1700">
                <a:latin typeface="Montserrat"/>
                <a:ea typeface="Montserrat"/>
                <a:cs typeface="Montserrat"/>
                <a:sym typeface="Montserrat"/>
              </a:rPr>
              <a:t>Order</a:t>
            </a:r>
            <a:r>
              <a:rPr lang="en" sz="1700">
                <a:latin typeface="Montserrat"/>
                <a:ea typeface="Montserrat"/>
                <a:cs typeface="Montserrat"/>
                <a:sym typeface="Montserrat"/>
              </a:rPr>
              <a:t> fractions on a number line to compare values, finding and using equivalent fractions if necessary.</a:t>
            </a:r>
            <a:endParaRPr sz="1700">
              <a:latin typeface="Montserrat"/>
              <a:ea typeface="Montserrat"/>
              <a:cs typeface="Montserrat"/>
              <a:sym typeface="Montserrat"/>
            </a:endParaRPr>
          </a:p>
          <a:p>
            <a:pPr indent="0" lvl="0" marL="0" rtl="0" algn="l">
              <a:lnSpc>
                <a:spcPct val="150000"/>
              </a:lnSpc>
              <a:spcBef>
                <a:spcPts val="1000"/>
              </a:spcBef>
              <a:spcAft>
                <a:spcPts val="0"/>
              </a:spcAft>
              <a:buNone/>
            </a:pPr>
            <a:r>
              <a:rPr lang="en" sz="1700">
                <a:latin typeface="Montserrat"/>
                <a:ea typeface="Montserrat"/>
                <a:cs typeface="Montserrat"/>
                <a:sym typeface="Montserrat"/>
              </a:rPr>
              <a:t>3. </a:t>
            </a:r>
            <a:r>
              <a:rPr b="1" lang="en" sz="1700">
                <a:latin typeface="Montserrat"/>
                <a:ea typeface="Montserrat"/>
                <a:cs typeface="Montserrat"/>
                <a:sym typeface="Montserrat"/>
              </a:rPr>
              <a:t>Find/Create</a:t>
            </a:r>
            <a:r>
              <a:rPr lang="en" sz="1700">
                <a:latin typeface="Montserrat"/>
                <a:ea typeface="Montserrat"/>
                <a:cs typeface="Montserrat"/>
                <a:sym typeface="Montserrat"/>
              </a:rPr>
              <a:t> equivalent fractions of simple fractions (using virtual modeling tools, hands-on manipulatives, number lines, or pattern reasoning)</a:t>
            </a:r>
            <a:endParaRPr sz="1700">
              <a:latin typeface="Montserrat"/>
              <a:ea typeface="Montserrat"/>
              <a:cs typeface="Montserrat"/>
              <a:sym typeface="Montserrat"/>
            </a:endParaRPr>
          </a:p>
          <a:p>
            <a:pPr indent="0" lvl="0" marL="0" rtl="0" algn="l">
              <a:lnSpc>
                <a:spcPct val="150000"/>
              </a:lnSpc>
              <a:spcBef>
                <a:spcPts val="1000"/>
              </a:spcBef>
              <a:spcAft>
                <a:spcPts val="0"/>
              </a:spcAft>
              <a:buNone/>
            </a:pPr>
            <a:r>
              <a:rPr lang="en" sz="1700">
                <a:latin typeface="Montserrat"/>
                <a:ea typeface="Montserrat"/>
                <a:cs typeface="Montserrat"/>
                <a:sym typeface="Montserrat"/>
              </a:rPr>
              <a:t>4. </a:t>
            </a:r>
            <a:r>
              <a:rPr b="1" lang="en" sz="1700">
                <a:latin typeface="Montserrat"/>
                <a:ea typeface="Montserrat"/>
                <a:cs typeface="Montserrat"/>
                <a:sym typeface="Montserrat"/>
              </a:rPr>
              <a:t>Explain</a:t>
            </a:r>
            <a:r>
              <a:rPr lang="en" sz="1700">
                <a:latin typeface="Montserrat"/>
                <a:ea typeface="Montserrat"/>
                <a:cs typeface="Montserrat"/>
                <a:sym typeface="Montserrat"/>
              </a:rPr>
              <a:t> my own understanding of a fraction’s size using these terms: </a:t>
            </a:r>
            <a:r>
              <a:rPr b="1" lang="en" sz="1700">
                <a:latin typeface="Montserrat"/>
                <a:ea typeface="Montserrat"/>
                <a:cs typeface="Montserrat"/>
                <a:sym typeface="Montserrat"/>
              </a:rPr>
              <a:t>equivalent fraction, equal, fractional notation, simplify, simplified fraction, compare, like fractions, same numerator, same denominator</a:t>
            </a:r>
            <a:endParaRPr b="1" sz="1700">
              <a:latin typeface="Montserrat"/>
              <a:ea typeface="Montserrat"/>
              <a:cs typeface="Montserrat"/>
              <a:sym typeface="Montserrat"/>
            </a:endParaRPr>
          </a:p>
          <a:p>
            <a:pPr indent="0" lvl="0" marL="0" rtl="0" algn="ctr">
              <a:lnSpc>
                <a:spcPct val="150000"/>
              </a:lnSpc>
              <a:spcBef>
                <a:spcPts val="1000"/>
              </a:spcBef>
              <a:spcAft>
                <a:spcPts val="1000"/>
              </a:spcAft>
              <a:buNone/>
            </a:pPr>
            <a:r>
              <a:t/>
            </a:r>
            <a:endParaRPr sz="1900">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85"/>
          <p:cNvSpPr txBox="1"/>
          <p:nvPr>
            <p:ph idx="4294967295" type="body"/>
          </p:nvPr>
        </p:nvSpPr>
        <p:spPr>
          <a:xfrm>
            <a:off x="542900" y="1239850"/>
            <a:ext cx="8126400" cy="3516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434343"/>
                </a:solidFill>
                <a:latin typeface="Montserrat"/>
                <a:ea typeface="Montserrat"/>
                <a:cs typeface="Montserrat"/>
                <a:sym typeface="Montserrat"/>
              </a:rPr>
              <a:t>3.NF.8 </a:t>
            </a:r>
            <a:r>
              <a:rPr lang="en" sz="1200">
                <a:solidFill>
                  <a:srgbClr val="434343"/>
                </a:solidFill>
                <a:latin typeface="Montserrat"/>
                <a:ea typeface="Montserrat"/>
                <a:cs typeface="Montserrat"/>
                <a:sym typeface="Montserrat"/>
              </a:rPr>
              <a:t>Add and subtract fractions with unlike denominators (including mixed numbers) by replacing given fractions with equivalent fractions in such a way as to produce an equivalent sum or difference of fractions with like denominators.</a:t>
            </a:r>
            <a:endParaRPr sz="1200">
              <a:solidFill>
                <a:srgbClr val="434343"/>
              </a:solidFill>
              <a:latin typeface="Montserrat"/>
              <a:ea typeface="Montserrat"/>
              <a:cs typeface="Montserrat"/>
              <a:sym typeface="Montserrat"/>
            </a:endParaRPr>
          </a:p>
          <a:p>
            <a:pPr indent="0" lvl="0" marL="0" rtl="0" algn="l">
              <a:lnSpc>
                <a:spcPct val="115000"/>
              </a:lnSpc>
              <a:spcBef>
                <a:spcPts val="1000"/>
              </a:spcBef>
              <a:spcAft>
                <a:spcPts val="0"/>
              </a:spcAft>
              <a:buNone/>
            </a:pPr>
            <a:r>
              <a:rPr b="1" lang="en" sz="1200">
                <a:solidFill>
                  <a:srgbClr val="434343"/>
                </a:solidFill>
                <a:latin typeface="Montserrat"/>
                <a:ea typeface="Montserrat"/>
                <a:cs typeface="Montserrat"/>
                <a:sym typeface="Montserrat"/>
              </a:rPr>
              <a:t>3.NF.1 </a:t>
            </a:r>
            <a:r>
              <a:rPr lang="en" sz="1200">
                <a:solidFill>
                  <a:srgbClr val="434343"/>
                </a:solidFill>
                <a:latin typeface="Montserrat"/>
                <a:ea typeface="Montserrat"/>
                <a:cs typeface="Montserrat"/>
                <a:sym typeface="Montserrat"/>
              </a:rPr>
              <a:t>Explain why a fraction 𝑎/𝑏 is equivalent to a fraction (n × a)/(n × b) by using visual fraction models, with attention to how the number and size of the parts differ even though the two fractions themselves are the same size. Use this principle to recognize and generate equivalent fractions.</a:t>
            </a:r>
            <a:endParaRPr sz="1200">
              <a:solidFill>
                <a:srgbClr val="434343"/>
              </a:solidFill>
              <a:latin typeface="Montserrat"/>
              <a:ea typeface="Montserrat"/>
              <a:cs typeface="Montserrat"/>
              <a:sym typeface="Montserrat"/>
            </a:endParaRPr>
          </a:p>
          <a:p>
            <a:pPr indent="0" lvl="0" marL="0" rtl="0" algn="l">
              <a:lnSpc>
                <a:spcPct val="115000"/>
              </a:lnSpc>
              <a:spcBef>
                <a:spcPts val="1000"/>
              </a:spcBef>
              <a:spcAft>
                <a:spcPts val="0"/>
              </a:spcAft>
              <a:buNone/>
            </a:pPr>
            <a:r>
              <a:rPr lang="en" sz="1200">
                <a:solidFill>
                  <a:srgbClr val="434343"/>
                </a:solidFill>
                <a:latin typeface="Montserrat"/>
                <a:ea typeface="Montserrat"/>
                <a:cs typeface="Montserrat"/>
                <a:sym typeface="Montserrat"/>
              </a:rPr>
              <a:t>2.NF.3 Explain equivalence of fractions in special cases, and compare fractions by reasoning about their size.</a:t>
            </a:r>
            <a:endParaRPr sz="1200">
              <a:solidFill>
                <a:srgbClr val="434343"/>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200">
                <a:solidFill>
                  <a:srgbClr val="434343"/>
                </a:solidFill>
                <a:latin typeface="Montserrat"/>
                <a:ea typeface="Montserrat"/>
                <a:cs typeface="Montserrat"/>
                <a:sym typeface="Montserrat"/>
              </a:rPr>
              <a:t>a. Understand two fractions as equivalent (equal) if they are…. the same point on a number line.</a:t>
            </a:r>
            <a:endParaRPr sz="1200">
              <a:solidFill>
                <a:srgbClr val="434343"/>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200">
                <a:solidFill>
                  <a:srgbClr val="434343"/>
                </a:solidFill>
                <a:latin typeface="Montserrat"/>
                <a:ea typeface="Montserrat"/>
                <a:cs typeface="Montserrat"/>
                <a:sym typeface="Montserrat"/>
              </a:rPr>
              <a:t>b. Recognize and generate simple equivalent fractions (e.g., 1/2 = 2/4 , 4/6 = 2/3 ). Explain why the fractions are equivalent (e.g., by using a visual fraction model).</a:t>
            </a:r>
            <a:endParaRPr sz="1200">
              <a:solidFill>
                <a:srgbClr val="434343"/>
              </a:solidFill>
              <a:latin typeface="Montserrat"/>
              <a:ea typeface="Montserrat"/>
              <a:cs typeface="Montserrat"/>
              <a:sym typeface="Montserrat"/>
            </a:endParaRPr>
          </a:p>
          <a:p>
            <a:pPr indent="0" lvl="0" marL="0" rtl="0" algn="l">
              <a:lnSpc>
                <a:spcPct val="115000"/>
              </a:lnSpc>
              <a:spcBef>
                <a:spcPts val="1000"/>
              </a:spcBef>
              <a:spcAft>
                <a:spcPts val="0"/>
              </a:spcAft>
              <a:buNone/>
            </a:pPr>
            <a:r>
              <a:t/>
            </a:r>
            <a:endParaRPr sz="1200">
              <a:solidFill>
                <a:srgbClr val="434343"/>
              </a:solidFill>
              <a:latin typeface="Montserrat"/>
              <a:ea typeface="Montserrat"/>
              <a:cs typeface="Montserrat"/>
              <a:sym typeface="Montserrat"/>
            </a:endParaRPr>
          </a:p>
          <a:p>
            <a:pPr indent="0" lvl="0" marL="0" rtl="0" algn="l">
              <a:lnSpc>
                <a:spcPct val="150000"/>
              </a:lnSpc>
              <a:spcBef>
                <a:spcPts val="1000"/>
              </a:spcBef>
              <a:spcAft>
                <a:spcPts val="600"/>
              </a:spcAft>
              <a:buNone/>
            </a:pPr>
            <a:r>
              <a:rPr b="1" lang="en" sz="1200">
                <a:solidFill>
                  <a:srgbClr val="000000"/>
                </a:solidFill>
                <a:latin typeface="Montserrat"/>
                <a:ea typeface="Montserrat"/>
                <a:cs typeface="Montserrat"/>
                <a:sym typeface="Montserrat"/>
              </a:rPr>
              <a:t>Targeted SMPs: </a:t>
            </a:r>
            <a:r>
              <a:rPr lang="en" sz="1200">
                <a:solidFill>
                  <a:srgbClr val="000000"/>
                </a:solidFill>
                <a:latin typeface="Montserrat"/>
                <a:ea typeface="Montserrat"/>
                <a:cs typeface="Montserrat"/>
                <a:sym typeface="Montserrat"/>
              </a:rPr>
              <a:t>3</a:t>
            </a:r>
            <a:r>
              <a:rPr lang="en" sz="1200">
                <a:solidFill>
                  <a:srgbClr val="000000"/>
                </a:solidFill>
                <a:latin typeface="Montserrat"/>
                <a:ea typeface="Montserrat"/>
                <a:cs typeface="Montserrat"/>
                <a:sym typeface="Montserrat"/>
              </a:rPr>
              <a:t>, 5, 8</a:t>
            </a:r>
            <a:endParaRPr sz="1200">
              <a:solidFill>
                <a:srgbClr val="434343"/>
              </a:solidFill>
              <a:latin typeface="Montserrat"/>
              <a:ea typeface="Montserrat"/>
              <a:cs typeface="Montserrat"/>
              <a:sym typeface="Montserrat"/>
            </a:endParaRPr>
          </a:p>
        </p:txBody>
      </p:sp>
      <p:sp>
        <p:nvSpPr>
          <p:cNvPr id="274" name="Google Shape;274;p85"/>
          <p:cNvSpPr txBox="1"/>
          <p:nvPr/>
        </p:nvSpPr>
        <p:spPr>
          <a:xfrm>
            <a:off x="542900" y="886750"/>
            <a:ext cx="6600000" cy="435900"/>
          </a:xfrm>
          <a:prstGeom prst="rect">
            <a:avLst/>
          </a:prstGeom>
          <a:noFill/>
          <a:ln>
            <a:noFill/>
          </a:ln>
        </p:spPr>
        <p:txBody>
          <a:bodyPr anchorCtr="0" anchor="b" bIns="91425" lIns="91425" spcFirstLastPara="1" rIns="91425" wrap="square" tIns="91425">
            <a:normAutofit/>
          </a:bodyPr>
          <a:lstStyle/>
          <a:p>
            <a:pPr indent="0" lvl="0" marL="0" rtl="0" algn="l">
              <a:lnSpc>
                <a:spcPct val="90000"/>
              </a:lnSpc>
              <a:spcBef>
                <a:spcPts val="0"/>
              </a:spcBef>
              <a:spcAft>
                <a:spcPts val="0"/>
              </a:spcAft>
              <a:buNone/>
            </a:pPr>
            <a:r>
              <a:rPr lang="en" sz="1800" u="sng">
                <a:latin typeface="Montserrat"/>
                <a:ea typeface="Montserrat"/>
                <a:cs typeface="Montserrat"/>
                <a:sym typeface="Montserrat"/>
              </a:rPr>
              <a:t>IL ABE/ASE Math Standards - Equating Fractions</a:t>
            </a:r>
            <a:endParaRPr i="1" sz="1800" u="sng">
              <a:latin typeface="Montserrat"/>
              <a:ea typeface="Montserrat"/>
              <a:cs typeface="Montserrat"/>
              <a:sym typeface="Montserrat"/>
            </a:endParaRPr>
          </a:p>
        </p:txBody>
      </p:sp>
      <p:sp>
        <p:nvSpPr>
          <p:cNvPr id="275" name="Google Shape;275;p85"/>
          <p:cNvSpPr txBox="1"/>
          <p:nvPr/>
        </p:nvSpPr>
        <p:spPr>
          <a:xfrm>
            <a:off x="2336700" y="374350"/>
            <a:ext cx="44706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000"/>
              </a:spcAft>
              <a:buNone/>
            </a:pPr>
            <a:r>
              <a:rPr b="1" lang="en" sz="2400">
                <a:solidFill>
                  <a:srgbClr val="FF0000"/>
                </a:solidFill>
                <a:highlight>
                  <a:schemeClr val="lt1"/>
                </a:highlight>
                <a:latin typeface="Lato"/>
                <a:ea typeface="Lato"/>
                <a:cs typeface="Lato"/>
                <a:sym typeface="Lato"/>
              </a:rPr>
              <a:t>L</a:t>
            </a:r>
            <a:r>
              <a:rPr b="1" lang="en" sz="2400">
                <a:solidFill>
                  <a:srgbClr val="FF3700"/>
                </a:solidFill>
                <a:highlight>
                  <a:schemeClr val="lt1"/>
                </a:highlight>
                <a:latin typeface="Lato"/>
                <a:ea typeface="Lato"/>
                <a:cs typeface="Lato"/>
                <a:sym typeface="Lato"/>
              </a:rPr>
              <a:t>e</a:t>
            </a:r>
            <a:r>
              <a:rPr b="1" lang="en" sz="2400">
                <a:solidFill>
                  <a:srgbClr val="FF6F00"/>
                </a:solidFill>
                <a:highlight>
                  <a:schemeClr val="lt1"/>
                </a:highlight>
                <a:latin typeface="Lato"/>
                <a:ea typeface="Lato"/>
                <a:cs typeface="Lato"/>
                <a:sym typeface="Lato"/>
              </a:rPr>
              <a:t>s</a:t>
            </a:r>
            <a:r>
              <a:rPr b="1" lang="en" sz="2400">
                <a:solidFill>
                  <a:srgbClr val="FFA700"/>
                </a:solidFill>
                <a:highlight>
                  <a:schemeClr val="lt1"/>
                </a:highlight>
                <a:latin typeface="Lato"/>
                <a:ea typeface="Lato"/>
                <a:cs typeface="Lato"/>
                <a:sym typeface="Lato"/>
              </a:rPr>
              <a:t>s</a:t>
            </a:r>
            <a:r>
              <a:rPr b="1" lang="en" sz="2400">
                <a:solidFill>
                  <a:srgbClr val="FFDF00"/>
                </a:solidFill>
                <a:highlight>
                  <a:schemeClr val="lt1"/>
                </a:highlight>
                <a:latin typeface="Lato"/>
                <a:ea typeface="Lato"/>
                <a:cs typeface="Lato"/>
                <a:sym typeface="Lato"/>
              </a:rPr>
              <a:t>o</a:t>
            </a:r>
            <a:r>
              <a:rPr b="1" lang="en" sz="2400">
                <a:solidFill>
                  <a:srgbClr val="E6FF00"/>
                </a:solidFill>
                <a:highlight>
                  <a:schemeClr val="lt1"/>
                </a:highlight>
                <a:latin typeface="Lato"/>
                <a:ea typeface="Lato"/>
                <a:cs typeface="Lato"/>
                <a:sym typeface="Lato"/>
              </a:rPr>
              <a:t>n</a:t>
            </a:r>
            <a:r>
              <a:rPr b="1" lang="en" sz="2400">
                <a:solidFill>
                  <a:srgbClr val="AEFF00"/>
                </a:solidFill>
                <a:highlight>
                  <a:schemeClr val="lt1"/>
                </a:highlight>
                <a:latin typeface="Lato"/>
                <a:ea typeface="Lato"/>
                <a:cs typeface="Lato"/>
                <a:sym typeface="Lato"/>
              </a:rPr>
              <a:t> </a:t>
            </a:r>
            <a:r>
              <a:rPr b="1" lang="en" sz="2400">
                <a:solidFill>
                  <a:srgbClr val="76FF00"/>
                </a:solidFill>
                <a:highlight>
                  <a:schemeClr val="lt1"/>
                </a:highlight>
                <a:latin typeface="Lato"/>
                <a:ea typeface="Lato"/>
                <a:cs typeface="Lato"/>
                <a:sym typeface="Lato"/>
              </a:rPr>
              <a:t>3</a:t>
            </a:r>
            <a:r>
              <a:rPr b="1" lang="en" sz="2400">
                <a:solidFill>
                  <a:srgbClr val="3EFF00"/>
                </a:solidFill>
                <a:highlight>
                  <a:schemeClr val="lt1"/>
                </a:highlight>
                <a:latin typeface="Lato"/>
                <a:ea typeface="Lato"/>
                <a:cs typeface="Lato"/>
                <a:sym typeface="Lato"/>
              </a:rPr>
              <a:t> </a:t>
            </a:r>
            <a:r>
              <a:rPr b="1" lang="en" sz="2400">
                <a:solidFill>
                  <a:srgbClr val="06FF00"/>
                </a:solidFill>
                <a:highlight>
                  <a:schemeClr val="lt1"/>
                </a:highlight>
                <a:latin typeface="Lato"/>
                <a:ea typeface="Lato"/>
                <a:cs typeface="Lato"/>
                <a:sym typeface="Lato"/>
              </a:rPr>
              <a:t>C</a:t>
            </a:r>
            <a:r>
              <a:rPr b="1" lang="en" sz="2400">
                <a:solidFill>
                  <a:srgbClr val="00FF31"/>
                </a:solidFill>
                <a:highlight>
                  <a:schemeClr val="lt1"/>
                </a:highlight>
                <a:latin typeface="Lato"/>
                <a:ea typeface="Lato"/>
                <a:cs typeface="Lato"/>
                <a:sym typeface="Lato"/>
              </a:rPr>
              <a:t>o</a:t>
            </a:r>
            <a:r>
              <a:rPr b="1" lang="en" sz="2400">
                <a:solidFill>
                  <a:srgbClr val="00FF68"/>
                </a:solidFill>
                <a:highlight>
                  <a:schemeClr val="lt1"/>
                </a:highlight>
                <a:latin typeface="Lato"/>
                <a:ea typeface="Lato"/>
                <a:cs typeface="Lato"/>
                <a:sym typeface="Lato"/>
              </a:rPr>
              <a:t>n</a:t>
            </a:r>
            <a:r>
              <a:rPr b="1" lang="en" sz="2400">
                <a:solidFill>
                  <a:srgbClr val="00FFA0"/>
                </a:solidFill>
                <a:highlight>
                  <a:schemeClr val="lt1"/>
                </a:highlight>
                <a:latin typeface="Lato"/>
                <a:ea typeface="Lato"/>
                <a:cs typeface="Lato"/>
                <a:sym typeface="Lato"/>
              </a:rPr>
              <a:t>t</a:t>
            </a:r>
            <a:r>
              <a:rPr b="1" lang="en" sz="2400">
                <a:solidFill>
                  <a:srgbClr val="00FFD8"/>
                </a:solidFill>
                <a:highlight>
                  <a:schemeClr val="lt1"/>
                </a:highlight>
                <a:latin typeface="Lato"/>
                <a:ea typeface="Lato"/>
                <a:cs typeface="Lato"/>
                <a:sym typeface="Lato"/>
              </a:rPr>
              <a:t>e</a:t>
            </a:r>
            <a:r>
              <a:rPr b="1" lang="en" sz="2400">
                <a:solidFill>
                  <a:srgbClr val="00EDFF"/>
                </a:solidFill>
                <a:highlight>
                  <a:schemeClr val="lt1"/>
                </a:highlight>
                <a:latin typeface="Lato"/>
                <a:ea typeface="Lato"/>
                <a:cs typeface="Lato"/>
                <a:sym typeface="Lato"/>
              </a:rPr>
              <a:t>n</a:t>
            </a:r>
            <a:r>
              <a:rPr b="1" lang="en" sz="2400">
                <a:solidFill>
                  <a:srgbClr val="00B5FF"/>
                </a:solidFill>
                <a:highlight>
                  <a:schemeClr val="lt1"/>
                </a:highlight>
                <a:latin typeface="Lato"/>
                <a:ea typeface="Lato"/>
                <a:cs typeface="Lato"/>
                <a:sym typeface="Lato"/>
              </a:rPr>
              <a:t>t</a:t>
            </a:r>
            <a:r>
              <a:rPr b="1" lang="en" sz="2400">
                <a:solidFill>
                  <a:srgbClr val="007DFF"/>
                </a:solidFill>
                <a:highlight>
                  <a:schemeClr val="lt1"/>
                </a:highlight>
                <a:latin typeface="Lato"/>
                <a:ea typeface="Lato"/>
                <a:cs typeface="Lato"/>
                <a:sym typeface="Lato"/>
              </a:rPr>
              <a:t> </a:t>
            </a:r>
            <a:r>
              <a:rPr b="1" lang="en" sz="2400">
                <a:solidFill>
                  <a:srgbClr val="0045FF"/>
                </a:solidFill>
                <a:highlight>
                  <a:schemeClr val="lt1"/>
                </a:highlight>
                <a:latin typeface="Lato"/>
                <a:ea typeface="Lato"/>
                <a:cs typeface="Lato"/>
                <a:sym typeface="Lato"/>
              </a:rPr>
              <a:t>S</a:t>
            </a:r>
            <a:r>
              <a:rPr b="1" lang="en" sz="2400">
                <a:solidFill>
                  <a:srgbClr val="000DFF"/>
                </a:solidFill>
                <a:highlight>
                  <a:schemeClr val="lt1"/>
                </a:highlight>
                <a:latin typeface="Lato"/>
                <a:ea typeface="Lato"/>
                <a:cs typeface="Lato"/>
                <a:sym typeface="Lato"/>
              </a:rPr>
              <a:t>t</a:t>
            </a:r>
            <a:r>
              <a:rPr b="1" lang="en" sz="2400">
                <a:solidFill>
                  <a:srgbClr val="2A00FF"/>
                </a:solidFill>
                <a:highlight>
                  <a:schemeClr val="lt1"/>
                </a:highlight>
                <a:latin typeface="Lato"/>
                <a:ea typeface="Lato"/>
                <a:cs typeface="Lato"/>
                <a:sym typeface="Lato"/>
              </a:rPr>
              <a:t>a</a:t>
            </a:r>
            <a:r>
              <a:rPr b="1" lang="en" sz="2400">
                <a:solidFill>
                  <a:srgbClr val="6200FF"/>
                </a:solidFill>
                <a:highlight>
                  <a:schemeClr val="lt1"/>
                </a:highlight>
                <a:latin typeface="Lato"/>
                <a:ea typeface="Lato"/>
                <a:cs typeface="Lato"/>
                <a:sym typeface="Lato"/>
              </a:rPr>
              <a:t>n</a:t>
            </a:r>
            <a:r>
              <a:rPr b="1" lang="en" sz="2400">
                <a:solidFill>
                  <a:srgbClr val="9900FF"/>
                </a:solidFill>
                <a:highlight>
                  <a:schemeClr val="lt1"/>
                </a:highlight>
                <a:latin typeface="Lato"/>
                <a:ea typeface="Lato"/>
                <a:cs typeface="Lato"/>
                <a:sym typeface="Lato"/>
              </a:rPr>
              <a:t>d</a:t>
            </a:r>
            <a:r>
              <a:rPr b="1" lang="en" sz="2400">
                <a:solidFill>
                  <a:srgbClr val="D100FF"/>
                </a:solidFill>
                <a:highlight>
                  <a:schemeClr val="lt1"/>
                </a:highlight>
                <a:latin typeface="Lato"/>
                <a:ea typeface="Lato"/>
                <a:cs typeface="Lato"/>
                <a:sym typeface="Lato"/>
              </a:rPr>
              <a:t>a</a:t>
            </a:r>
            <a:r>
              <a:rPr b="1" lang="en" sz="2400">
                <a:solidFill>
                  <a:srgbClr val="FF00F4"/>
                </a:solidFill>
                <a:highlight>
                  <a:schemeClr val="lt1"/>
                </a:highlight>
                <a:latin typeface="Lato"/>
                <a:ea typeface="Lato"/>
                <a:cs typeface="Lato"/>
                <a:sym typeface="Lato"/>
              </a:rPr>
              <a:t>r</a:t>
            </a:r>
            <a:r>
              <a:rPr b="1" lang="en" sz="2400">
                <a:solidFill>
                  <a:srgbClr val="FF00BC"/>
                </a:solidFill>
                <a:highlight>
                  <a:schemeClr val="lt1"/>
                </a:highlight>
                <a:latin typeface="Lato"/>
                <a:ea typeface="Lato"/>
                <a:cs typeface="Lato"/>
                <a:sym typeface="Lato"/>
              </a:rPr>
              <a:t>d</a:t>
            </a:r>
            <a:r>
              <a:rPr b="1" lang="en" sz="2400">
                <a:solidFill>
                  <a:srgbClr val="FF0084"/>
                </a:solidFill>
                <a:highlight>
                  <a:schemeClr val="lt1"/>
                </a:highlight>
                <a:latin typeface="Lato"/>
                <a:ea typeface="Lato"/>
                <a:cs typeface="Lato"/>
                <a:sym typeface="Lato"/>
              </a:rPr>
              <a:t>s</a:t>
            </a:r>
            <a:endParaRPr sz="1500">
              <a:solidFill>
                <a:srgbClr val="FF0084"/>
              </a:solidFill>
              <a:highlight>
                <a:schemeClr val="lt1"/>
              </a:highlight>
              <a:latin typeface="Montserrat"/>
              <a:ea typeface="Montserrat"/>
              <a:cs typeface="Montserrat"/>
              <a:sym typeface="Montserra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path path="circle">
            <a:fillToRect b="50%" l="50%" r="50%" t="50%"/>
          </a:path>
          <a:tileRect/>
        </a:gradFill>
      </p:bgPr>
    </p:bg>
    <p:spTree>
      <p:nvGrpSpPr>
        <p:cNvPr id="588" name="Shape 588"/>
        <p:cNvGrpSpPr/>
        <p:nvPr/>
      </p:nvGrpSpPr>
      <p:grpSpPr>
        <a:xfrm>
          <a:off x="0" y="0"/>
          <a:ext cx="0" cy="0"/>
          <a:chOff x="0" y="0"/>
          <a:chExt cx="0" cy="0"/>
        </a:xfrm>
      </p:grpSpPr>
      <p:sp>
        <p:nvSpPr>
          <p:cNvPr id="589" name="Google Shape;589;p112">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112"/>
          <p:cNvSpPr txBox="1"/>
          <p:nvPr/>
        </p:nvSpPr>
        <p:spPr>
          <a:xfrm>
            <a:off x="-25" y="878850"/>
            <a:ext cx="9144000" cy="3755700"/>
          </a:xfrm>
          <a:prstGeom prst="rect">
            <a:avLst/>
          </a:prstGeom>
          <a:noFill/>
          <a:ln>
            <a:noFill/>
          </a:ln>
        </p:spPr>
        <p:txBody>
          <a:bodyPr anchorCtr="0" anchor="t" bIns="91425" lIns="91425" spcFirstLastPara="1" rIns="91425" wrap="square" tIns="91425">
            <a:spAutoFit/>
          </a:bodyPr>
          <a:lstStyle/>
          <a:p>
            <a:pPr indent="-215900" lvl="0" marL="285750" rtl="0" algn="l">
              <a:lnSpc>
                <a:spcPct val="150000"/>
              </a:lnSpc>
              <a:spcBef>
                <a:spcPts val="0"/>
              </a:spcBef>
              <a:spcAft>
                <a:spcPts val="0"/>
              </a:spcAft>
              <a:buClr>
                <a:schemeClr val="dk1"/>
              </a:buClr>
              <a:buSzPts val="1600"/>
              <a:buFont typeface="Montserrat"/>
              <a:buAutoNum type="arabicPeriod"/>
            </a:pPr>
            <a:r>
              <a:rPr lang="en" sz="1600">
                <a:solidFill>
                  <a:schemeClr val="dk1"/>
                </a:solidFill>
                <a:latin typeface="Montserrat"/>
                <a:ea typeface="Montserrat"/>
                <a:cs typeface="Montserrat"/>
                <a:sym typeface="Montserrat"/>
              </a:rPr>
              <a:t>The card with</a:t>
            </a:r>
            <a:r>
              <a:rPr lang="en" sz="1600">
                <a:solidFill>
                  <a:schemeClr val="dk1"/>
                </a:solidFill>
                <a:latin typeface="Montserrat"/>
                <a:ea typeface="Montserrat"/>
                <a:cs typeface="Montserrat"/>
                <a:sym typeface="Montserrat"/>
              </a:rPr>
              <a:t> a star in its upper left corner begins the call sequence.</a:t>
            </a:r>
            <a:endParaRPr sz="1600">
              <a:solidFill>
                <a:schemeClr val="dk1"/>
              </a:solidFill>
              <a:latin typeface="Montserrat"/>
              <a:ea typeface="Montserrat"/>
              <a:cs typeface="Montserrat"/>
              <a:sym typeface="Montserrat"/>
            </a:endParaRPr>
          </a:p>
          <a:p>
            <a:pPr indent="-215900" lvl="0" marL="285750" rtl="0" algn="l">
              <a:lnSpc>
                <a:spcPct val="150000"/>
              </a:lnSpc>
              <a:spcBef>
                <a:spcPts val="0"/>
              </a:spcBef>
              <a:spcAft>
                <a:spcPts val="0"/>
              </a:spcAft>
              <a:buClr>
                <a:schemeClr val="dk1"/>
              </a:buClr>
              <a:buSzPts val="1600"/>
              <a:buFont typeface="Montserrat"/>
              <a:buAutoNum type="arabicPeriod"/>
            </a:pPr>
            <a:r>
              <a:rPr lang="en" sz="1600">
                <a:solidFill>
                  <a:schemeClr val="dk1"/>
                </a:solidFill>
                <a:latin typeface="Montserrat"/>
                <a:ea typeface="Montserrat"/>
                <a:cs typeface="Montserrat"/>
                <a:sym typeface="Montserrat"/>
              </a:rPr>
              <a:t>First caller hangs their card on the number line and says “I have _______; who has _________?” filling in the blanks with what is on their card.</a:t>
            </a:r>
            <a:endParaRPr sz="1600">
              <a:solidFill>
                <a:schemeClr val="dk1"/>
              </a:solidFill>
              <a:latin typeface="Montserrat"/>
              <a:ea typeface="Montserrat"/>
              <a:cs typeface="Montserrat"/>
              <a:sym typeface="Montserrat"/>
            </a:endParaRPr>
          </a:p>
          <a:p>
            <a:pPr indent="-215900" lvl="0" marL="285750" rtl="0" algn="l">
              <a:lnSpc>
                <a:spcPct val="150000"/>
              </a:lnSpc>
              <a:spcBef>
                <a:spcPts val="0"/>
              </a:spcBef>
              <a:spcAft>
                <a:spcPts val="0"/>
              </a:spcAft>
              <a:buClr>
                <a:schemeClr val="dk1"/>
              </a:buClr>
              <a:buSzPts val="1600"/>
              <a:buFont typeface="Montserrat"/>
              <a:buAutoNum type="arabicPeriod"/>
            </a:pPr>
            <a:r>
              <a:rPr lang="en" sz="1600">
                <a:solidFill>
                  <a:schemeClr val="dk1"/>
                </a:solidFill>
                <a:latin typeface="Montserrat"/>
                <a:ea typeface="Montserrat"/>
                <a:cs typeface="Montserrat"/>
                <a:sym typeface="Montserrat"/>
              </a:rPr>
              <a:t>The person who is called will then say “I have ____.” But, before placing their card on the line, the class must discuss and guess where that fraction will go on the line.</a:t>
            </a:r>
            <a:endParaRPr sz="1600">
              <a:solidFill>
                <a:schemeClr val="dk1"/>
              </a:solidFill>
              <a:latin typeface="Montserrat"/>
              <a:ea typeface="Montserrat"/>
              <a:cs typeface="Montserrat"/>
              <a:sym typeface="Montserrat"/>
            </a:endParaRPr>
          </a:p>
          <a:p>
            <a:pPr indent="-215900" lvl="0" marL="285750" rtl="0" algn="l">
              <a:lnSpc>
                <a:spcPct val="150000"/>
              </a:lnSpc>
              <a:spcBef>
                <a:spcPts val="0"/>
              </a:spcBef>
              <a:spcAft>
                <a:spcPts val="0"/>
              </a:spcAft>
              <a:buClr>
                <a:schemeClr val="dk1"/>
              </a:buClr>
              <a:buSzPts val="1600"/>
              <a:buFont typeface="Montserrat"/>
              <a:buAutoNum type="arabicPeriod"/>
            </a:pPr>
            <a:r>
              <a:rPr lang="en" sz="1600">
                <a:solidFill>
                  <a:schemeClr val="dk1"/>
                </a:solidFill>
                <a:latin typeface="Montserrat"/>
                <a:ea typeface="Montserrat"/>
                <a:cs typeface="Montserrat"/>
                <a:sym typeface="Montserrat"/>
              </a:rPr>
              <a:t>After class discusses and some guesses have been made, the student with the called card can reveal their card.</a:t>
            </a:r>
            <a:endParaRPr sz="1600">
              <a:solidFill>
                <a:schemeClr val="dk1"/>
              </a:solidFill>
              <a:latin typeface="Montserrat"/>
              <a:ea typeface="Montserrat"/>
              <a:cs typeface="Montserrat"/>
              <a:sym typeface="Montserrat"/>
            </a:endParaRPr>
          </a:p>
          <a:p>
            <a:pPr indent="-215900" lvl="0" marL="285750" rtl="0" algn="l">
              <a:lnSpc>
                <a:spcPct val="150000"/>
              </a:lnSpc>
              <a:spcBef>
                <a:spcPts val="0"/>
              </a:spcBef>
              <a:spcAft>
                <a:spcPts val="0"/>
              </a:spcAft>
              <a:buClr>
                <a:schemeClr val="dk1"/>
              </a:buClr>
              <a:buSzPts val="1600"/>
              <a:buFont typeface="Montserrat"/>
              <a:buAutoNum type="arabicPeriod"/>
            </a:pPr>
            <a:r>
              <a:rPr lang="en" sz="1600">
                <a:solidFill>
                  <a:schemeClr val="dk1"/>
                </a:solidFill>
                <a:latin typeface="Montserrat"/>
                <a:ea typeface="Montserrat"/>
                <a:cs typeface="Montserrat"/>
                <a:sym typeface="Montserrat"/>
              </a:rPr>
              <a:t>The class works together to help that student place the card on the number line. </a:t>
            </a:r>
            <a:endParaRPr sz="1600">
              <a:solidFill>
                <a:schemeClr val="dk1"/>
              </a:solidFill>
              <a:latin typeface="Montserrat"/>
              <a:ea typeface="Montserrat"/>
              <a:cs typeface="Montserrat"/>
              <a:sym typeface="Montserrat"/>
            </a:endParaRPr>
          </a:p>
          <a:p>
            <a:pPr indent="-215900" lvl="0" marL="285750" rtl="0" algn="l">
              <a:lnSpc>
                <a:spcPct val="150000"/>
              </a:lnSpc>
              <a:spcBef>
                <a:spcPts val="0"/>
              </a:spcBef>
              <a:spcAft>
                <a:spcPts val="0"/>
              </a:spcAft>
              <a:buClr>
                <a:schemeClr val="dk1"/>
              </a:buClr>
              <a:buSzPts val="1600"/>
              <a:buFont typeface="Montserrat"/>
              <a:buAutoNum type="arabicPeriod"/>
            </a:pPr>
            <a:r>
              <a:rPr lang="en" sz="1600">
                <a:solidFill>
                  <a:schemeClr val="dk1"/>
                </a:solidFill>
                <a:latin typeface="Montserrat"/>
                <a:ea typeface="Montserrat"/>
                <a:cs typeface="Montserrat"/>
                <a:sym typeface="Montserrat"/>
              </a:rPr>
              <a:t>That player then calls for the next card in the sequence.</a:t>
            </a:r>
            <a:endParaRPr sz="1600">
              <a:solidFill>
                <a:schemeClr val="dk1"/>
              </a:solidFill>
              <a:latin typeface="Montserrat"/>
              <a:ea typeface="Montserrat"/>
              <a:cs typeface="Montserrat"/>
              <a:sym typeface="Montserrat"/>
            </a:endParaRPr>
          </a:p>
          <a:p>
            <a:pPr indent="-215900" lvl="0" marL="285750" rtl="0" algn="l">
              <a:lnSpc>
                <a:spcPct val="150000"/>
              </a:lnSpc>
              <a:spcBef>
                <a:spcPts val="0"/>
              </a:spcBef>
              <a:spcAft>
                <a:spcPts val="0"/>
              </a:spcAft>
              <a:buClr>
                <a:schemeClr val="dk1"/>
              </a:buClr>
              <a:buSzPts val="1600"/>
              <a:buFont typeface="Montserrat"/>
              <a:buAutoNum type="arabicPeriod"/>
            </a:pPr>
            <a:r>
              <a:rPr lang="en" sz="1600">
                <a:solidFill>
                  <a:schemeClr val="dk1"/>
                </a:solidFill>
                <a:latin typeface="Montserrat"/>
                <a:ea typeface="Montserrat"/>
                <a:cs typeface="Montserrat"/>
                <a:sym typeface="Montserrat"/>
              </a:rPr>
              <a:t>Steps 3-6 repeat until all cards have been called.</a:t>
            </a:r>
            <a:endParaRPr sz="1600">
              <a:solidFill>
                <a:schemeClr val="dk1"/>
              </a:solidFill>
              <a:latin typeface="Montserrat"/>
              <a:ea typeface="Montserrat"/>
              <a:cs typeface="Montserrat"/>
              <a:sym typeface="Montserrat"/>
            </a:endParaRPr>
          </a:p>
        </p:txBody>
      </p:sp>
      <p:sp>
        <p:nvSpPr>
          <p:cNvPr id="591" name="Google Shape;591;p112"/>
          <p:cNvSpPr txBox="1"/>
          <p:nvPr/>
        </p:nvSpPr>
        <p:spPr>
          <a:xfrm>
            <a:off x="3776000" y="4720750"/>
            <a:ext cx="53679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00FF00"/>
                </a:solidFill>
                <a:latin typeface="Varela Round"/>
                <a:ea typeface="Varela Round"/>
                <a:cs typeface="Varela Round"/>
                <a:sym typeface="Varela Round"/>
              </a:rPr>
              <a:t>Work with the class to place fractions correctly</a:t>
            </a:r>
            <a:endParaRPr b="1" sz="1800">
              <a:solidFill>
                <a:srgbClr val="00FF00"/>
              </a:solidFill>
              <a:latin typeface="Varela Round"/>
              <a:ea typeface="Varela Round"/>
              <a:cs typeface="Varela Round"/>
              <a:sym typeface="Varela Round"/>
            </a:endParaRPr>
          </a:p>
        </p:txBody>
      </p:sp>
      <p:sp>
        <p:nvSpPr>
          <p:cNvPr id="592" name="Google Shape;592;p112"/>
          <p:cNvSpPr txBox="1"/>
          <p:nvPr>
            <p:ph idx="4294967295" type="title"/>
          </p:nvPr>
        </p:nvSpPr>
        <p:spPr>
          <a:xfrm>
            <a:off x="311700" y="-1950"/>
            <a:ext cx="8520600" cy="1033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2700" u="sng">
                <a:latin typeface="Righteous"/>
                <a:ea typeface="Righteous"/>
                <a:cs typeface="Righteous"/>
                <a:sym typeface="Righteous"/>
              </a:rPr>
              <a:t>Activity: </a:t>
            </a:r>
            <a:r>
              <a:rPr b="1" lang="en" sz="2700" u="sng">
                <a:latin typeface="Righteous"/>
                <a:ea typeface="Righteous"/>
                <a:cs typeface="Righteous"/>
                <a:sym typeface="Righteous"/>
              </a:rPr>
              <a:t>I Have / Who Has?</a:t>
            </a:r>
            <a:endParaRPr sz="2950" u="sng">
              <a:solidFill>
                <a:srgbClr val="FFFFFF"/>
              </a:solidFill>
            </a:endParaRPr>
          </a:p>
          <a:p>
            <a:pPr indent="0" lvl="0" marL="0" rtl="0" algn="ctr">
              <a:spcBef>
                <a:spcPts val="0"/>
              </a:spcBef>
              <a:spcAft>
                <a:spcPts val="0"/>
              </a:spcAft>
              <a:buNone/>
            </a:pPr>
            <a:r>
              <a:rPr lang="en" sz="1900">
                <a:solidFill>
                  <a:srgbClr val="FFFFFF"/>
                </a:solidFill>
              </a:rPr>
              <a:t>Creating</a:t>
            </a:r>
            <a:r>
              <a:rPr lang="en" sz="1900">
                <a:solidFill>
                  <a:srgbClr val="FFFFFF"/>
                </a:solidFill>
              </a:rPr>
              <a:t> a human number line</a:t>
            </a:r>
            <a:endParaRPr sz="19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0"/>
                                        </p:tgtEl>
                                        <p:attrNameLst>
                                          <p:attrName>style.visibility</p:attrName>
                                        </p:attrNameLst>
                                      </p:cBhvr>
                                      <p:to>
                                        <p:strVal val="visible"/>
                                      </p:to>
                                    </p:set>
                                    <p:animEffect filter="fade" transition="in">
                                      <p:cBhvr>
                                        <p:cTn dur="1000"/>
                                        <p:tgtEl>
                                          <p:spTgt spid="5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path path="circle">
            <a:fillToRect b="50%" l="50%" r="50%" t="50%"/>
          </a:path>
          <a:tileRect/>
        </a:gradFill>
      </p:bgPr>
    </p:bg>
    <p:spTree>
      <p:nvGrpSpPr>
        <p:cNvPr id="596" name="Shape 596"/>
        <p:cNvGrpSpPr/>
        <p:nvPr/>
      </p:nvGrpSpPr>
      <p:grpSpPr>
        <a:xfrm>
          <a:off x="0" y="0"/>
          <a:ext cx="0" cy="0"/>
          <a:chOff x="0" y="0"/>
          <a:chExt cx="0" cy="0"/>
        </a:xfrm>
      </p:grpSpPr>
      <p:pic>
        <p:nvPicPr>
          <p:cNvPr id="597" name="Google Shape;597;p113" title="measuring tape.mp4">
            <a:hlinkClick r:id="rId3"/>
          </p:cNvPr>
          <p:cNvPicPr preferRelativeResize="0"/>
          <p:nvPr/>
        </p:nvPicPr>
        <p:blipFill>
          <a:blip r:embed="rId4">
            <a:alphaModFix/>
          </a:blip>
          <a:stretch>
            <a:fillRect/>
          </a:stretch>
        </p:blipFill>
        <p:spPr>
          <a:xfrm>
            <a:off x="1957762" y="687287"/>
            <a:ext cx="5228476" cy="3921325"/>
          </a:xfrm>
          <a:prstGeom prst="rect">
            <a:avLst/>
          </a:prstGeom>
          <a:noFill/>
          <a:ln>
            <a:noFill/>
          </a:ln>
        </p:spPr>
      </p:pic>
      <p:sp>
        <p:nvSpPr>
          <p:cNvPr id="598" name="Google Shape;598;p113"/>
          <p:cNvSpPr txBox="1"/>
          <p:nvPr>
            <p:ph type="title"/>
          </p:nvPr>
        </p:nvSpPr>
        <p:spPr>
          <a:xfrm>
            <a:off x="769500" y="67375"/>
            <a:ext cx="7605000" cy="5079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500">
                <a:solidFill>
                  <a:srgbClr val="FFFFFF"/>
                </a:solidFill>
                <a:latin typeface="Luckiest Guy"/>
                <a:ea typeface="Luckiest Guy"/>
                <a:cs typeface="Luckiest Guy"/>
                <a:sym typeface="Luckiest Guy"/>
              </a:rPr>
              <a:t>Connect the lesson</a:t>
            </a:r>
            <a:r>
              <a:rPr lang="en" sz="2500">
                <a:solidFill>
                  <a:srgbClr val="FFFFFF"/>
                </a:solidFill>
                <a:latin typeface="Luckiest Guy"/>
                <a:ea typeface="Luckiest Guy"/>
                <a:cs typeface="Luckiest Guy"/>
                <a:sym typeface="Luckiest Guy"/>
              </a:rPr>
              <a:t>:</a:t>
            </a:r>
            <a:r>
              <a:rPr b="1" lang="en" sz="2500">
                <a:solidFill>
                  <a:srgbClr val="FFFFFF"/>
                </a:solidFill>
              </a:rPr>
              <a:t> </a:t>
            </a:r>
            <a:r>
              <a:rPr lang="en" sz="2500">
                <a:solidFill>
                  <a:srgbClr val="FFFFFF"/>
                </a:solidFill>
              </a:rPr>
              <a:t>Reading</a:t>
            </a:r>
            <a:r>
              <a:rPr lang="en" sz="2500">
                <a:solidFill>
                  <a:srgbClr val="FFFFFF"/>
                </a:solidFill>
              </a:rPr>
              <a:t> a measuring tape</a:t>
            </a:r>
            <a:endParaRPr sz="25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7"/>
                                        </p:tgtEl>
                                        <p:attrNameLst>
                                          <p:attrName>style.visibility</p:attrName>
                                        </p:attrNameLst>
                                      </p:cBhvr>
                                      <p:to>
                                        <p:strVal val="visible"/>
                                      </p:to>
                                    </p:set>
                                    <p:animEffect filter="fade" transition="in">
                                      <p:cBhvr>
                                        <p:cTn dur="1000"/>
                                        <p:tgtEl>
                                          <p:spTgt spid="5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900FF">
                <a:alpha val="91764"/>
              </a:srgbClr>
            </a:gs>
            <a:gs pos="100000">
              <a:srgbClr val="80008C"/>
            </a:gs>
          </a:gsLst>
          <a:path path="circle">
            <a:fillToRect b="50%" l="50%" r="50%" t="50%"/>
          </a:path>
          <a:tileRect/>
        </a:gradFill>
      </p:bgPr>
    </p:bg>
    <p:spTree>
      <p:nvGrpSpPr>
        <p:cNvPr id="602" name="Shape 602"/>
        <p:cNvGrpSpPr/>
        <p:nvPr/>
      </p:nvGrpSpPr>
      <p:grpSpPr>
        <a:xfrm>
          <a:off x="0" y="0"/>
          <a:ext cx="0" cy="0"/>
          <a:chOff x="0" y="0"/>
          <a:chExt cx="0" cy="0"/>
        </a:xfrm>
      </p:grpSpPr>
      <p:graphicFrame>
        <p:nvGraphicFramePr>
          <p:cNvPr id="603" name="Google Shape;603;p114"/>
          <p:cNvGraphicFramePr/>
          <p:nvPr/>
        </p:nvGraphicFramePr>
        <p:xfrm>
          <a:off x="182775" y="1146060"/>
          <a:ext cx="3000000" cy="3000000"/>
        </p:xfrm>
        <a:graphic>
          <a:graphicData uri="http://schemas.openxmlformats.org/drawingml/2006/table">
            <a:tbl>
              <a:tblPr>
                <a:noFill/>
                <a:tableStyleId>{C470771C-59E1-46C0-A482-F15FFF127A63}</a:tableStyleId>
              </a:tblPr>
              <a:tblGrid>
                <a:gridCol w="2693475"/>
                <a:gridCol w="6082725"/>
              </a:tblGrid>
              <a:tr h="190800">
                <a:tc>
                  <a:txBody>
                    <a:bodyPr/>
                    <a:lstStyle/>
                    <a:p>
                      <a:pPr indent="0" lvl="0" marL="0" rtl="0" algn="ctr">
                        <a:spcBef>
                          <a:spcPts val="0"/>
                        </a:spcBef>
                        <a:spcAft>
                          <a:spcPts val="0"/>
                        </a:spcAft>
                        <a:buNone/>
                      </a:pPr>
                      <a:r>
                        <a:rPr b="1" lang="en" sz="1300">
                          <a:solidFill>
                            <a:srgbClr val="434343"/>
                          </a:solidFill>
                          <a:latin typeface="Montserrat"/>
                          <a:ea typeface="Montserrat"/>
                          <a:cs typeface="Montserrat"/>
                          <a:sym typeface="Montserrat"/>
                        </a:rPr>
                        <a:t>ACTIVITY </a:t>
                      </a:r>
                      <a:r>
                        <a:rPr b="1" lang="en" sz="1300">
                          <a:solidFill>
                            <a:srgbClr val="434343"/>
                          </a:solidFill>
                          <a:latin typeface="Montserrat"/>
                          <a:ea typeface="Montserrat"/>
                          <a:cs typeface="Montserrat"/>
                          <a:sym typeface="Montserrat"/>
                        </a:rPr>
                        <a:t>TYPE AND SETTING</a:t>
                      </a:r>
                      <a:endParaRPr b="1" sz="1300">
                        <a:solidFill>
                          <a:srgbClr val="434343"/>
                        </a:solidFill>
                        <a:latin typeface="Montserrat"/>
                        <a:ea typeface="Montserrat"/>
                        <a:cs typeface="Montserrat"/>
                        <a:sym typeface="Montserrat"/>
                      </a:endParaRPr>
                    </a:p>
                  </a:txBody>
                  <a:tcPr marT="0" marB="0" marR="0" marL="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b="1" lang="en" sz="1300">
                          <a:solidFill>
                            <a:srgbClr val="434343"/>
                          </a:solidFill>
                          <a:latin typeface="Montserrat"/>
                          <a:ea typeface="Montserrat"/>
                          <a:cs typeface="Montserrat"/>
                          <a:sym typeface="Montserrat"/>
                        </a:rPr>
                        <a:t>ACTIVITY NAME + </a:t>
                      </a:r>
                      <a:r>
                        <a:rPr b="1" lang="en" sz="1300">
                          <a:solidFill>
                            <a:srgbClr val="434343"/>
                          </a:solidFill>
                          <a:latin typeface="Montserrat"/>
                          <a:ea typeface="Montserrat"/>
                          <a:cs typeface="Montserrat"/>
                          <a:sym typeface="Montserrat"/>
                        </a:rPr>
                        <a:t>DIRECTIONS</a:t>
                      </a:r>
                      <a:endParaRPr b="1" sz="1300">
                        <a:solidFill>
                          <a:srgbClr val="434343"/>
                        </a:solidFill>
                        <a:latin typeface="Montserrat"/>
                        <a:ea typeface="Montserrat"/>
                        <a:cs typeface="Montserrat"/>
                        <a:sym typeface="Montserrat"/>
                      </a:endParaRPr>
                    </a:p>
                  </a:txBody>
                  <a:tcPr marT="0" marB="0" marR="0" marL="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D9D9D9"/>
                    </a:solidFill>
                  </a:tcPr>
                </a:tc>
              </a:tr>
              <a:tr h="919800">
                <a:tc>
                  <a:txBody>
                    <a:bodyPr/>
                    <a:lstStyle/>
                    <a:p>
                      <a:pPr indent="0" lvl="0" marL="0" rtl="0" algn="l">
                        <a:lnSpc>
                          <a:spcPct val="150000"/>
                        </a:lnSpc>
                        <a:spcBef>
                          <a:spcPts val="0"/>
                        </a:spcBef>
                        <a:spcAft>
                          <a:spcPts val="0"/>
                        </a:spcAft>
                        <a:buNone/>
                      </a:pPr>
                      <a:r>
                        <a:rPr lang="en" u="sng">
                          <a:solidFill>
                            <a:srgbClr val="FFFFFF"/>
                          </a:solidFill>
                          <a:highlight>
                            <a:srgbClr val="A900FF"/>
                          </a:highlight>
                          <a:latin typeface="Montserrat Medium"/>
                          <a:ea typeface="Montserrat Medium"/>
                          <a:cs typeface="Montserrat Medium"/>
                          <a:sym typeface="Montserrat Medium"/>
                          <a:hlinkClick action="ppaction://hlinksldjump" r:id="rId3">
                            <a:extLst>
                              <a:ext uri="{A12FA001-AC4F-418D-AE19-62706E023703}">
                                <ahyp:hlinkClr val="tx"/>
                              </a:ext>
                            </a:extLst>
                          </a:hlinkClick>
                        </a:rPr>
                        <a:t>DISCUSSION</a:t>
                      </a:r>
                      <a:endParaRPr u="sng">
                        <a:solidFill>
                          <a:srgbClr val="FFFFFF"/>
                        </a:solidFill>
                        <a:highlight>
                          <a:srgbClr val="A900FF"/>
                        </a:highlight>
                        <a:latin typeface="Montserrat Medium"/>
                        <a:ea typeface="Montserrat Medium"/>
                        <a:cs typeface="Montserrat Medium"/>
                        <a:sym typeface="Montserrat Medium"/>
                      </a:endParaRPr>
                    </a:p>
                    <a:p>
                      <a:pPr indent="0" lvl="0" marL="0" rtl="0" algn="l">
                        <a:lnSpc>
                          <a:spcPct val="150000"/>
                        </a:lnSpc>
                        <a:spcBef>
                          <a:spcPts val="0"/>
                        </a:spcBef>
                        <a:spcAft>
                          <a:spcPts val="0"/>
                        </a:spcAft>
                        <a:buNone/>
                      </a:pPr>
                      <a:r>
                        <a:rPr i="1" lang="en" sz="1300">
                          <a:solidFill>
                            <a:schemeClr val="dk1"/>
                          </a:solidFill>
                          <a:latin typeface="Montserrat Medium"/>
                          <a:ea typeface="Montserrat Medium"/>
                          <a:cs typeface="Montserrat Medium"/>
                          <a:sym typeface="Montserrat Medium"/>
                        </a:rPr>
                        <a:t>Medium- to large-sized group (5+ people)</a:t>
                      </a:r>
                      <a:endParaRPr i="1" sz="1300">
                        <a:solidFill>
                          <a:srgbClr val="FFFFFF"/>
                        </a:solidFill>
                        <a:latin typeface="Montserrat Medium"/>
                        <a:ea typeface="Montserrat Medium"/>
                        <a:cs typeface="Montserrat Medium"/>
                        <a:sym typeface="Montserrat Medium"/>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lnSpc>
                          <a:spcPct val="150000"/>
                        </a:lnSpc>
                        <a:spcBef>
                          <a:spcPts val="0"/>
                        </a:spcBef>
                        <a:spcAft>
                          <a:spcPts val="0"/>
                        </a:spcAft>
                        <a:buNone/>
                      </a:pPr>
                      <a:r>
                        <a:rPr b="1" lang="en" sz="1300" u="sng">
                          <a:solidFill>
                            <a:srgbClr val="FFFFFF"/>
                          </a:solidFill>
                          <a:highlight>
                            <a:srgbClr val="A900FF"/>
                          </a:highlight>
                          <a:latin typeface="Montserrat"/>
                          <a:ea typeface="Montserrat"/>
                          <a:cs typeface="Montserrat"/>
                          <a:sym typeface="Montserrat"/>
                          <a:hlinkClick action="ppaction://hlinksldjump" r:id="rId4">
                            <a:extLst>
                              <a:ext uri="{A12FA001-AC4F-418D-AE19-62706E023703}">
                                <ahyp:hlinkClr val="tx"/>
                              </a:ext>
                            </a:extLst>
                          </a:hlinkClick>
                        </a:rPr>
                        <a:t>Which One Doesn’t Belong?</a:t>
                      </a:r>
                      <a:endParaRPr sz="1300">
                        <a:solidFill>
                          <a:srgbClr val="FFFFFF"/>
                        </a:solidFill>
                        <a:highlight>
                          <a:srgbClr val="A900FF"/>
                        </a:highlight>
                        <a:latin typeface="Montserrat Medium"/>
                        <a:ea typeface="Montserrat Medium"/>
                        <a:cs typeface="Montserrat Medium"/>
                        <a:sym typeface="Montserrat Medium"/>
                      </a:endParaRPr>
                    </a:p>
                    <a:p>
                      <a:pPr indent="0" lvl="0" marL="0" rtl="0" algn="l">
                        <a:lnSpc>
                          <a:spcPct val="150000"/>
                        </a:lnSpc>
                        <a:spcBef>
                          <a:spcPts val="0"/>
                        </a:spcBef>
                        <a:spcAft>
                          <a:spcPts val="0"/>
                        </a:spcAft>
                        <a:buNone/>
                      </a:pPr>
                      <a:r>
                        <a:rPr lang="en" sz="1100">
                          <a:solidFill>
                            <a:schemeClr val="dk1"/>
                          </a:solidFill>
                          <a:latin typeface="Montserrat Medium"/>
                          <a:ea typeface="Montserrat Medium"/>
                          <a:cs typeface="Montserrat Medium"/>
                          <a:sym typeface="Montserrat Medium"/>
                        </a:rPr>
                        <a:t>Look at the fractions and choose the one you think doesn’t belong. How would you argue that you’re right?</a:t>
                      </a:r>
                      <a:endParaRPr sz="1100">
                        <a:solidFill>
                          <a:srgbClr val="FFFFFF"/>
                        </a:solidFill>
                        <a:latin typeface="Montserrat Medium"/>
                        <a:ea typeface="Montserrat Medium"/>
                        <a:cs typeface="Montserrat Medium"/>
                        <a:sym typeface="Montserrat Medium"/>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989500">
                <a:tc>
                  <a:txBody>
                    <a:bodyPr/>
                    <a:lstStyle/>
                    <a:p>
                      <a:pPr indent="0" lvl="0" marL="0" rtl="0" algn="l">
                        <a:lnSpc>
                          <a:spcPct val="150000"/>
                        </a:lnSpc>
                        <a:spcBef>
                          <a:spcPts val="0"/>
                        </a:spcBef>
                        <a:spcAft>
                          <a:spcPts val="0"/>
                        </a:spcAft>
                        <a:buNone/>
                      </a:pPr>
                      <a:r>
                        <a:rPr lang="en" u="sng">
                          <a:solidFill>
                            <a:srgbClr val="FFFFFF"/>
                          </a:solidFill>
                          <a:highlight>
                            <a:srgbClr val="A900FF"/>
                          </a:highlight>
                          <a:latin typeface="Montserrat Medium"/>
                          <a:ea typeface="Montserrat Medium"/>
                          <a:cs typeface="Montserrat Medium"/>
                          <a:sym typeface="Montserrat Medium"/>
                          <a:hlinkClick action="ppaction://hlinksldjump" r:id="rId5">
                            <a:extLst>
                              <a:ext uri="{A12FA001-AC4F-418D-AE19-62706E023703}">
                                <ahyp:hlinkClr val="tx"/>
                              </a:ext>
                            </a:extLst>
                          </a:hlinkClick>
                        </a:rPr>
                        <a:t>LEARNING CHECKS</a:t>
                      </a:r>
                      <a:endParaRPr u="sng">
                        <a:solidFill>
                          <a:srgbClr val="FFFFFF"/>
                        </a:solidFill>
                        <a:highlight>
                          <a:srgbClr val="A900FF"/>
                        </a:highlight>
                        <a:latin typeface="Montserrat Medium"/>
                        <a:ea typeface="Montserrat Medium"/>
                        <a:cs typeface="Montserrat Medium"/>
                        <a:sym typeface="Montserrat Medium"/>
                      </a:endParaRPr>
                    </a:p>
                    <a:p>
                      <a:pPr indent="0" lvl="0" marL="0" rtl="0" algn="l">
                        <a:lnSpc>
                          <a:spcPct val="150000"/>
                        </a:lnSpc>
                        <a:spcBef>
                          <a:spcPts val="0"/>
                        </a:spcBef>
                        <a:spcAft>
                          <a:spcPts val="0"/>
                        </a:spcAft>
                        <a:buNone/>
                      </a:pPr>
                      <a:r>
                        <a:rPr i="1" lang="en" sz="1300">
                          <a:solidFill>
                            <a:schemeClr val="dk1"/>
                          </a:solidFill>
                          <a:latin typeface="Montserrat Medium"/>
                          <a:ea typeface="Montserrat Medium"/>
                          <a:cs typeface="Montserrat Medium"/>
                          <a:sym typeface="Montserrat Medium"/>
                        </a:rPr>
                        <a:t>Individual or with a buddy</a:t>
                      </a:r>
                      <a:endParaRPr sz="1300">
                        <a:solidFill>
                          <a:schemeClr val="dk1"/>
                        </a:solidFill>
                        <a:latin typeface="Montserrat Medium"/>
                        <a:ea typeface="Montserrat Medium"/>
                        <a:cs typeface="Montserrat Medium"/>
                        <a:sym typeface="Montserrat Medium"/>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lnSpc>
                          <a:spcPct val="150000"/>
                        </a:lnSpc>
                        <a:spcBef>
                          <a:spcPts val="0"/>
                        </a:spcBef>
                        <a:spcAft>
                          <a:spcPts val="0"/>
                        </a:spcAft>
                        <a:buNone/>
                      </a:pPr>
                      <a:r>
                        <a:rPr b="1" lang="en" sz="1300" u="sng">
                          <a:solidFill>
                            <a:srgbClr val="FFFFFF"/>
                          </a:solidFill>
                          <a:highlight>
                            <a:srgbClr val="A900FF"/>
                          </a:highlight>
                          <a:latin typeface="Montserrat"/>
                          <a:ea typeface="Montserrat"/>
                          <a:cs typeface="Montserrat"/>
                          <a:sym typeface="Montserrat"/>
                          <a:hlinkClick r:id="rId6">
                            <a:extLst>
                              <a:ext uri="{A12FA001-AC4F-418D-AE19-62706E023703}">
                                <ahyp:hlinkClr val="tx"/>
                              </a:ext>
                            </a:extLst>
                          </a:hlinkClick>
                        </a:rPr>
                        <a:t>Monster Fractions </a:t>
                      </a:r>
                      <a:r>
                        <a:rPr lang="en" sz="1300" u="sng">
                          <a:solidFill>
                            <a:srgbClr val="FFFFFF"/>
                          </a:solidFill>
                          <a:highlight>
                            <a:srgbClr val="A900FF"/>
                          </a:highlight>
                          <a:latin typeface="Montserrat Medium"/>
                          <a:ea typeface="Montserrat Medium"/>
                          <a:cs typeface="Montserrat Medium"/>
                          <a:sym typeface="Montserrat Medium"/>
                          <a:hlinkClick r:id="rId7">
                            <a:extLst>
                              <a:ext uri="{A12FA001-AC4F-418D-AE19-62706E023703}">
                                <ahyp:hlinkClr val="tx"/>
                              </a:ext>
                            </a:extLst>
                          </a:hlinkClick>
                        </a:rPr>
                        <a:t>(many variations)</a:t>
                      </a:r>
                      <a:endParaRPr>
                        <a:solidFill>
                          <a:srgbClr val="FFFFFF"/>
                        </a:solidFill>
                        <a:highlight>
                          <a:srgbClr val="A900FF"/>
                        </a:highlight>
                      </a:endParaRPr>
                    </a:p>
                    <a:p>
                      <a:pPr indent="0" lvl="0" marL="0" rtl="0" algn="l">
                        <a:lnSpc>
                          <a:spcPct val="150000"/>
                        </a:lnSpc>
                        <a:spcBef>
                          <a:spcPts val="0"/>
                        </a:spcBef>
                        <a:spcAft>
                          <a:spcPts val="0"/>
                        </a:spcAft>
                        <a:buNone/>
                      </a:pPr>
                      <a:r>
                        <a:rPr b="1" lang="en" sz="1300" u="sng">
                          <a:solidFill>
                            <a:srgbClr val="FFFFFF"/>
                          </a:solidFill>
                          <a:highlight>
                            <a:srgbClr val="A900FF"/>
                          </a:highlight>
                          <a:latin typeface="Montserrat"/>
                          <a:ea typeface="Montserrat"/>
                          <a:cs typeface="Montserrat"/>
                          <a:sym typeface="Montserrat"/>
                          <a:hlinkClick r:id="rId8">
                            <a:extLst>
                              <a:ext uri="{A12FA001-AC4F-418D-AE19-62706E023703}">
                                <ahyp:hlinkClr val="tx"/>
                              </a:ext>
                            </a:extLst>
                          </a:hlinkClick>
                        </a:rPr>
                        <a:t>Ordering four fractions</a:t>
                      </a:r>
                      <a:r>
                        <a:rPr lang="en" sz="1300" u="sng">
                          <a:solidFill>
                            <a:srgbClr val="FFFFFF"/>
                          </a:solidFill>
                          <a:highlight>
                            <a:srgbClr val="A900FF"/>
                          </a:highlight>
                          <a:latin typeface="Montserrat Medium"/>
                          <a:ea typeface="Montserrat Medium"/>
                          <a:cs typeface="Montserrat Medium"/>
                          <a:sym typeface="Montserrat Medium"/>
                          <a:hlinkClick r:id="rId9">
                            <a:extLst>
                              <a:ext uri="{A12FA001-AC4F-418D-AE19-62706E023703}">
                                <ahyp:hlinkClr val="tx"/>
                              </a:ext>
                            </a:extLst>
                          </a:hlinkClick>
                        </a:rPr>
                        <a:t> (w/ different denominators + numerators</a:t>
                      </a:r>
                      <a:r>
                        <a:rPr lang="en" sz="1300">
                          <a:solidFill>
                            <a:srgbClr val="FFFFFF"/>
                          </a:solidFill>
                          <a:highlight>
                            <a:srgbClr val="A900FF"/>
                          </a:highlight>
                          <a:latin typeface="Montserrat Medium"/>
                          <a:ea typeface="Montserrat Medium"/>
                          <a:cs typeface="Montserrat Medium"/>
                          <a:sym typeface="Montserrat Medium"/>
                        </a:rPr>
                        <a:t>)</a:t>
                      </a:r>
                      <a:endParaRPr sz="1300">
                        <a:solidFill>
                          <a:srgbClr val="FFFFFF"/>
                        </a:solidFill>
                        <a:highlight>
                          <a:srgbClr val="A900FF"/>
                        </a:highlight>
                        <a:latin typeface="Montserrat Medium"/>
                        <a:ea typeface="Montserrat Medium"/>
                        <a:cs typeface="Montserrat Medium"/>
                        <a:sym typeface="Montserrat Medium"/>
                      </a:endParaRPr>
                    </a:p>
                    <a:p>
                      <a:pPr indent="0" lvl="0" marL="0" rtl="0" algn="l">
                        <a:lnSpc>
                          <a:spcPct val="150000"/>
                        </a:lnSpc>
                        <a:spcBef>
                          <a:spcPts val="0"/>
                        </a:spcBef>
                        <a:spcAft>
                          <a:spcPts val="0"/>
                        </a:spcAft>
                        <a:buNone/>
                      </a:pPr>
                      <a:r>
                        <a:rPr b="1" lang="en" sz="1300" u="sng">
                          <a:solidFill>
                            <a:srgbClr val="FFFFFF"/>
                          </a:solidFill>
                          <a:highlight>
                            <a:srgbClr val="A900FF"/>
                          </a:highlight>
                          <a:latin typeface="Montserrat"/>
                          <a:ea typeface="Montserrat"/>
                          <a:cs typeface="Montserrat"/>
                          <a:sym typeface="Montserrat"/>
                          <a:hlinkClick r:id="rId10">
                            <a:extLst>
                              <a:ext uri="{A12FA001-AC4F-418D-AE19-62706E023703}">
                                <ahyp:hlinkClr val="tx"/>
                              </a:ext>
                            </a:extLst>
                          </a:hlinkClick>
                        </a:rPr>
                        <a:t>Finding equivalent fractions</a:t>
                      </a:r>
                      <a:endParaRPr b="1" sz="1300">
                        <a:solidFill>
                          <a:srgbClr val="FFFFFF"/>
                        </a:solidFill>
                        <a:highlight>
                          <a:srgbClr val="A900FF"/>
                        </a:highlight>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659175">
                <a:tc>
                  <a:txBody>
                    <a:bodyPr/>
                    <a:lstStyle/>
                    <a:p>
                      <a:pPr indent="0" lvl="0" marL="0" rtl="0" algn="l">
                        <a:lnSpc>
                          <a:spcPct val="150000"/>
                        </a:lnSpc>
                        <a:spcBef>
                          <a:spcPts val="0"/>
                        </a:spcBef>
                        <a:spcAft>
                          <a:spcPts val="0"/>
                        </a:spcAft>
                        <a:buNone/>
                      </a:pPr>
                      <a:r>
                        <a:rPr i="1" lang="en" u="sng">
                          <a:solidFill>
                            <a:schemeClr val="dk1"/>
                          </a:solidFill>
                          <a:latin typeface="Montserrat Medium"/>
                          <a:ea typeface="Montserrat Medium"/>
                          <a:cs typeface="Montserrat Medium"/>
                          <a:sym typeface="Montserrat Medium"/>
                        </a:rPr>
                        <a:t>GAMES</a:t>
                      </a:r>
                      <a:endParaRPr i="1" u="sng">
                        <a:solidFill>
                          <a:schemeClr val="dk1"/>
                        </a:solidFill>
                        <a:latin typeface="Montserrat Medium"/>
                        <a:ea typeface="Montserrat Medium"/>
                        <a:cs typeface="Montserrat Medium"/>
                        <a:sym typeface="Montserrat Medium"/>
                      </a:endParaRPr>
                    </a:p>
                    <a:p>
                      <a:pPr indent="0" lvl="0" marL="0" rtl="0" algn="l">
                        <a:lnSpc>
                          <a:spcPct val="150000"/>
                        </a:lnSpc>
                        <a:spcBef>
                          <a:spcPts val="0"/>
                        </a:spcBef>
                        <a:spcAft>
                          <a:spcPts val="0"/>
                        </a:spcAft>
                        <a:buNone/>
                      </a:pPr>
                      <a:r>
                        <a:rPr i="1" lang="en" sz="1300">
                          <a:solidFill>
                            <a:schemeClr val="dk1"/>
                          </a:solidFill>
                          <a:latin typeface="Montserrat Medium"/>
                          <a:ea typeface="Montserrat Medium"/>
                          <a:cs typeface="Montserrat Medium"/>
                          <a:sym typeface="Montserrat Medium"/>
                        </a:rPr>
                        <a:t>Small group (2-4 people)</a:t>
                      </a:r>
                      <a:endParaRPr i="1" sz="1300">
                        <a:solidFill>
                          <a:srgbClr val="FFFFFF"/>
                        </a:solidFill>
                        <a:highlight>
                          <a:srgbClr val="FF00FF"/>
                        </a:highlight>
                        <a:latin typeface="Montserrat Medium"/>
                        <a:ea typeface="Montserrat Medium"/>
                        <a:cs typeface="Montserrat Medium"/>
                        <a:sym typeface="Montserrat Medium"/>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lnSpc>
                          <a:spcPct val="150000"/>
                        </a:lnSpc>
                        <a:spcBef>
                          <a:spcPts val="0"/>
                        </a:spcBef>
                        <a:spcAft>
                          <a:spcPts val="0"/>
                        </a:spcAft>
                        <a:buNone/>
                      </a:pPr>
                      <a:r>
                        <a:rPr b="1" lang="en" sz="1300">
                          <a:solidFill>
                            <a:schemeClr val="dk1"/>
                          </a:solidFill>
                          <a:latin typeface="Montserrat"/>
                          <a:ea typeface="Montserrat"/>
                          <a:cs typeface="Montserrat"/>
                          <a:sym typeface="Montserrat"/>
                        </a:rPr>
                        <a:t>SHOW OR TELL </a:t>
                      </a:r>
                      <a:r>
                        <a:rPr lang="en" sz="1300">
                          <a:solidFill>
                            <a:schemeClr val="dk1"/>
                          </a:solidFill>
                          <a:latin typeface="Montserrat Medium"/>
                          <a:ea typeface="Montserrat Medium"/>
                          <a:cs typeface="Montserrat Medium"/>
                          <a:sym typeface="Montserrat Medium"/>
                        </a:rPr>
                        <a:t>- Vocabulary game</a:t>
                      </a:r>
                      <a:endParaRPr sz="1300">
                        <a:solidFill>
                          <a:schemeClr val="dk1"/>
                        </a:solidFill>
                        <a:latin typeface="Montserrat Medium"/>
                        <a:ea typeface="Montserrat Medium"/>
                        <a:cs typeface="Montserrat Medium"/>
                        <a:sym typeface="Montserrat Medium"/>
                      </a:endParaRPr>
                    </a:p>
                    <a:p>
                      <a:pPr indent="0" lvl="0" marL="0" rtl="0" algn="l">
                        <a:lnSpc>
                          <a:spcPct val="150000"/>
                        </a:lnSpc>
                        <a:spcBef>
                          <a:spcPts val="0"/>
                        </a:spcBef>
                        <a:spcAft>
                          <a:spcPts val="0"/>
                        </a:spcAft>
                        <a:buNone/>
                      </a:pPr>
                      <a:r>
                        <a:rPr b="1" lang="en" sz="1300">
                          <a:solidFill>
                            <a:schemeClr val="dk1"/>
                          </a:solidFill>
                          <a:latin typeface="Montserrat"/>
                          <a:ea typeface="Montserrat"/>
                          <a:cs typeface="Montserrat"/>
                          <a:sym typeface="Montserrat"/>
                        </a:rPr>
                        <a:t>CONNECT FRACTIONS (LEVEL 2) </a:t>
                      </a:r>
                      <a:r>
                        <a:rPr lang="en" sz="1300">
                          <a:solidFill>
                            <a:schemeClr val="dk1"/>
                          </a:solidFill>
                          <a:latin typeface="Montserrat Medium"/>
                          <a:ea typeface="Montserrat Medium"/>
                          <a:cs typeface="Montserrat Medium"/>
                          <a:sym typeface="Montserrat Medium"/>
                        </a:rPr>
                        <a:t>- Adding-fractions game</a:t>
                      </a:r>
                      <a:endParaRPr b="1" sz="1300">
                        <a:solidFill>
                          <a:srgbClr val="FFFFFF"/>
                        </a:solidFill>
                        <a:highlight>
                          <a:srgbClr val="FF00FF"/>
                        </a:highlight>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764650">
                <a:tc>
                  <a:txBody>
                    <a:bodyPr/>
                    <a:lstStyle/>
                    <a:p>
                      <a:pPr indent="0" lvl="0" marL="0" rtl="0" algn="l">
                        <a:lnSpc>
                          <a:spcPct val="150000"/>
                        </a:lnSpc>
                        <a:spcBef>
                          <a:spcPts val="0"/>
                        </a:spcBef>
                        <a:spcAft>
                          <a:spcPts val="0"/>
                        </a:spcAft>
                        <a:buNone/>
                      </a:pPr>
                      <a:r>
                        <a:rPr i="1" lang="en" u="sng">
                          <a:solidFill>
                            <a:srgbClr val="FFFFFF"/>
                          </a:solidFill>
                          <a:latin typeface="Montserrat Medium"/>
                          <a:ea typeface="Montserrat Medium"/>
                          <a:cs typeface="Montserrat Medium"/>
                          <a:sym typeface="Montserrat Medium"/>
                        </a:rPr>
                        <a:t>INDEPENDENT ACTIVITIES</a:t>
                      </a:r>
                      <a:endParaRPr i="1" u="sng">
                        <a:solidFill>
                          <a:srgbClr val="FFFFFF"/>
                        </a:solidFill>
                        <a:latin typeface="Montserrat Medium"/>
                        <a:ea typeface="Montserrat Medium"/>
                        <a:cs typeface="Montserrat Medium"/>
                        <a:sym typeface="Montserrat Medium"/>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lnSpc>
                          <a:spcPct val="150000"/>
                        </a:lnSpc>
                        <a:spcBef>
                          <a:spcPts val="0"/>
                        </a:spcBef>
                        <a:spcAft>
                          <a:spcPts val="0"/>
                        </a:spcAft>
                        <a:buNone/>
                      </a:pPr>
                      <a:r>
                        <a:rPr lang="en" sz="1300">
                          <a:solidFill>
                            <a:srgbClr val="FFFFFF"/>
                          </a:solidFill>
                          <a:latin typeface="Montserrat Medium"/>
                          <a:ea typeface="Montserrat Medium"/>
                          <a:cs typeface="Montserrat Medium"/>
                          <a:sym typeface="Montserrat Medium"/>
                        </a:rPr>
                        <a:t>Decode a measuring tape</a:t>
                      </a:r>
                      <a:endParaRPr sz="1300">
                        <a:solidFill>
                          <a:srgbClr val="FFFFFF"/>
                        </a:solidFill>
                        <a:latin typeface="Montserrat Medium"/>
                        <a:ea typeface="Montserrat Medium"/>
                        <a:cs typeface="Montserrat Medium"/>
                        <a:sym typeface="Montserrat Medium"/>
                      </a:endParaRPr>
                    </a:p>
                    <a:p>
                      <a:pPr indent="0" lvl="0" marL="0" rtl="0" algn="l">
                        <a:lnSpc>
                          <a:spcPct val="150000"/>
                        </a:lnSpc>
                        <a:spcBef>
                          <a:spcPts val="0"/>
                        </a:spcBef>
                        <a:spcAft>
                          <a:spcPts val="0"/>
                        </a:spcAft>
                        <a:buNone/>
                      </a:pPr>
                      <a:r>
                        <a:rPr lang="en" sz="1300">
                          <a:solidFill>
                            <a:srgbClr val="FFFFFF"/>
                          </a:solidFill>
                          <a:latin typeface="Montserrat Medium"/>
                          <a:ea typeface="Montserrat Medium"/>
                          <a:cs typeface="Montserrat Medium"/>
                          <a:sym typeface="Montserrat Medium"/>
                        </a:rPr>
                        <a:t>Create your own number line</a:t>
                      </a:r>
                      <a:endParaRPr sz="1300">
                        <a:solidFill>
                          <a:srgbClr val="FFFFFF"/>
                        </a:solidFill>
                        <a:latin typeface="Montserrat Medium"/>
                        <a:ea typeface="Montserrat Medium"/>
                        <a:cs typeface="Montserrat Medium"/>
                        <a:sym typeface="Montserrat Medium"/>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
        <p:nvSpPr>
          <p:cNvPr id="604" name="Google Shape;604;p114"/>
          <p:cNvSpPr txBox="1"/>
          <p:nvPr>
            <p:ph idx="4294967295" type="title"/>
          </p:nvPr>
        </p:nvSpPr>
        <p:spPr>
          <a:xfrm>
            <a:off x="311700" y="-1950"/>
            <a:ext cx="8520600" cy="5883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FFFFFF"/>
                </a:solidFill>
                <a:latin typeface="Luckiest Guy"/>
                <a:ea typeface="Luckiest Guy"/>
                <a:cs typeface="Luckiest Guy"/>
                <a:sym typeface="Luckiest Guy"/>
              </a:rPr>
              <a:t>Post-Lesson</a:t>
            </a:r>
            <a:r>
              <a:rPr lang="en">
                <a:solidFill>
                  <a:srgbClr val="FFFFFF"/>
                </a:solidFill>
                <a:latin typeface="Luckiest Guy"/>
                <a:ea typeface="Luckiest Guy"/>
                <a:cs typeface="Luckiest Guy"/>
                <a:sym typeface="Luckiest Guy"/>
              </a:rPr>
              <a:t> Learning Checks</a:t>
            </a:r>
            <a:endParaRPr>
              <a:solidFill>
                <a:srgbClr val="FFFFFF"/>
              </a:solidFill>
            </a:endParaRPr>
          </a:p>
        </p:txBody>
      </p:sp>
      <p:sp>
        <p:nvSpPr>
          <p:cNvPr id="605" name="Google Shape;605;p114"/>
          <p:cNvSpPr txBox="1"/>
          <p:nvPr/>
        </p:nvSpPr>
        <p:spPr>
          <a:xfrm>
            <a:off x="337350" y="493550"/>
            <a:ext cx="84693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FFFFFF"/>
                </a:solidFill>
                <a:latin typeface="Montserrat"/>
                <a:ea typeface="Montserrat"/>
                <a:cs typeface="Montserrat"/>
                <a:sym typeface="Montserrat"/>
              </a:rPr>
              <a:t>How to do it</a:t>
            </a:r>
            <a:r>
              <a:rPr lang="en" sz="1100">
                <a:solidFill>
                  <a:srgbClr val="FFFFFF"/>
                </a:solidFill>
                <a:latin typeface="Montserrat Medium"/>
                <a:ea typeface="Montserrat Medium"/>
                <a:cs typeface="Montserrat Medium"/>
                <a:sym typeface="Montserrat Medium"/>
              </a:rPr>
              <a:t>:</a:t>
            </a:r>
            <a:r>
              <a:rPr b="1" lang="en" sz="1200">
                <a:solidFill>
                  <a:srgbClr val="FFFFFF"/>
                </a:solidFill>
                <a:latin typeface="Montserrat"/>
                <a:ea typeface="Montserrat"/>
                <a:cs typeface="Montserrat"/>
                <a:sym typeface="Montserrat"/>
              </a:rPr>
              <a:t> </a:t>
            </a:r>
            <a:r>
              <a:rPr lang="en" sz="1200">
                <a:solidFill>
                  <a:srgbClr val="FFFFFF"/>
                </a:solidFill>
                <a:latin typeface="Montserrat"/>
                <a:ea typeface="Montserrat"/>
                <a:cs typeface="Montserrat"/>
                <a:sym typeface="Montserrat"/>
              </a:rPr>
              <a:t>Choose an activity to complete by yourself, with a classmate, or with a group of classmates.</a:t>
            </a:r>
            <a:endParaRPr sz="1200">
              <a:solidFill>
                <a:srgbClr val="FFFFFF"/>
              </a:solidFill>
              <a:latin typeface="Montserrat"/>
              <a:ea typeface="Montserrat"/>
              <a:cs typeface="Montserrat"/>
              <a:sym typeface="Montserra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gradFill>
          <a:gsLst>
            <a:gs pos="0">
              <a:srgbClr val="724BFF"/>
            </a:gs>
            <a:gs pos="100000">
              <a:srgbClr val="59409A"/>
            </a:gs>
          </a:gsLst>
          <a:path path="circle">
            <a:fillToRect b="50%" l="50%" r="50%" t="50%"/>
          </a:path>
          <a:tileRect/>
        </a:gradFill>
      </p:bgPr>
    </p:bg>
    <p:spTree>
      <p:nvGrpSpPr>
        <p:cNvPr id="609" name="Shape 609"/>
        <p:cNvGrpSpPr/>
        <p:nvPr/>
      </p:nvGrpSpPr>
      <p:grpSpPr>
        <a:xfrm>
          <a:off x="0" y="0"/>
          <a:ext cx="0" cy="0"/>
          <a:chOff x="0" y="0"/>
          <a:chExt cx="0" cy="0"/>
        </a:xfrm>
      </p:grpSpPr>
      <p:pic>
        <p:nvPicPr>
          <p:cNvPr id="610" name="Google Shape;610;p115"/>
          <p:cNvPicPr preferRelativeResize="0"/>
          <p:nvPr/>
        </p:nvPicPr>
        <p:blipFill rotWithShape="1">
          <a:blip r:embed="rId3">
            <a:alphaModFix/>
          </a:blip>
          <a:srcRect b="590" l="765" r="1118" t="1071"/>
          <a:stretch/>
        </p:blipFill>
        <p:spPr>
          <a:xfrm>
            <a:off x="2607463" y="981075"/>
            <a:ext cx="3929074" cy="3943349"/>
          </a:xfrm>
          <a:prstGeom prst="rect">
            <a:avLst/>
          </a:prstGeom>
          <a:noFill/>
          <a:ln>
            <a:noFill/>
          </a:ln>
        </p:spPr>
      </p:pic>
      <p:sp>
        <p:nvSpPr>
          <p:cNvPr id="611" name="Google Shape;611;p115"/>
          <p:cNvSpPr txBox="1"/>
          <p:nvPr>
            <p:ph idx="4294967295" type="title"/>
          </p:nvPr>
        </p:nvSpPr>
        <p:spPr>
          <a:xfrm>
            <a:off x="899250" y="74250"/>
            <a:ext cx="7345500" cy="906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700">
                <a:solidFill>
                  <a:srgbClr val="FFFFFF"/>
                </a:solidFill>
                <a:latin typeface="Luckiest Guy"/>
                <a:ea typeface="Luckiest Guy"/>
                <a:cs typeface="Luckiest Guy"/>
                <a:sym typeface="Luckiest Guy"/>
              </a:rPr>
              <a:t>Discussion: </a:t>
            </a:r>
            <a:r>
              <a:rPr lang="en" sz="2700">
                <a:solidFill>
                  <a:srgbClr val="FFFFFF"/>
                </a:solidFill>
                <a:latin typeface="Luckiest Guy"/>
                <a:ea typeface="Luckiest Guy"/>
                <a:cs typeface="Luckiest Guy"/>
                <a:sym typeface="Luckiest Guy"/>
              </a:rPr>
              <a:t>Which one doesn’t belong?</a:t>
            </a:r>
            <a:endParaRPr sz="2700">
              <a:solidFill>
                <a:srgbClr val="FFFFFF"/>
              </a:solidFill>
              <a:latin typeface="Montserrat"/>
              <a:ea typeface="Montserrat"/>
              <a:cs typeface="Montserrat"/>
              <a:sym typeface="Montserrat"/>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gradFill>
          <a:gsLst>
            <a:gs pos="0">
              <a:srgbClr val="724BFF"/>
            </a:gs>
            <a:gs pos="100000">
              <a:srgbClr val="59409A"/>
            </a:gs>
          </a:gsLst>
          <a:path path="circle">
            <a:fillToRect b="50%" l="50%" r="50%" t="50%"/>
          </a:path>
          <a:tileRect/>
        </a:gradFill>
      </p:bgPr>
    </p:bg>
    <p:spTree>
      <p:nvGrpSpPr>
        <p:cNvPr id="615" name="Shape 615"/>
        <p:cNvGrpSpPr/>
        <p:nvPr/>
      </p:nvGrpSpPr>
      <p:grpSpPr>
        <a:xfrm>
          <a:off x="0" y="0"/>
          <a:ext cx="0" cy="0"/>
          <a:chOff x="0" y="0"/>
          <a:chExt cx="0" cy="0"/>
        </a:xfrm>
      </p:grpSpPr>
      <p:sp>
        <p:nvSpPr>
          <p:cNvPr id="616" name="Google Shape;616;p116"/>
          <p:cNvSpPr txBox="1"/>
          <p:nvPr>
            <p:ph idx="4294967295" type="title"/>
          </p:nvPr>
        </p:nvSpPr>
        <p:spPr>
          <a:xfrm>
            <a:off x="1876650" y="-1950"/>
            <a:ext cx="5390700" cy="721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700">
                <a:solidFill>
                  <a:srgbClr val="FFFFFF"/>
                </a:solidFill>
                <a:latin typeface="Luckiest Guy"/>
                <a:ea typeface="Luckiest Guy"/>
                <a:cs typeface="Luckiest Guy"/>
                <a:sym typeface="Luckiest Guy"/>
              </a:rPr>
              <a:t>LEARNING CHECKS</a:t>
            </a:r>
            <a:endParaRPr sz="2700">
              <a:solidFill>
                <a:srgbClr val="FFFFFF"/>
              </a:solidFill>
              <a:latin typeface="Montserrat"/>
              <a:ea typeface="Montserrat"/>
              <a:cs typeface="Montserrat"/>
              <a:sym typeface="Montserrat"/>
            </a:endParaRPr>
          </a:p>
        </p:txBody>
      </p:sp>
      <p:sp>
        <p:nvSpPr>
          <p:cNvPr id="617" name="Google Shape;617;p116"/>
          <p:cNvSpPr txBox="1"/>
          <p:nvPr/>
        </p:nvSpPr>
        <p:spPr>
          <a:xfrm>
            <a:off x="3380050" y="2626225"/>
            <a:ext cx="2375700" cy="6849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en" sz="1300" u="sng">
                <a:solidFill>
                  <a:srgbClr val="F3F3F3"/>
                </a:solidFill>
                <a:latin typeface="Montserrat Medium"/>
                <a:ea typeface="Montserrat Medium"/>
                <a:cs typeface="Montserrat Medium"/>
                <a:sym typeface="Montserrat Medium"/>
                <a:hlinkClick r:id="rId3">
                  <a:extLst>
                    <a:ext uri="{A12FA001-AC4F-418D-AE19-62706E023703}">
                      <ahyp:hlinkClr val="tx"/>
                    </a:ext>
                  </a:extLst>
                </a:hlinkClick>
              </a:rPr>
              <a:t>Monster Fractions</a:t>
            </a:r>
            <a:endParaRPr>
              <a:solidFill>
                <a:srgbClr val="F3F3F3"/>
              </a:solidFill>
            </a:endParaRPr>
          </a:p>
          <a:p>
            <a:pPr indent="0" lvl="0" marL="0" rtl="0" algn="ctr">
              <a:lnSpc>
                <a:spcPct val="150000"/>
              </a:lnSpc>
              <a:spcBef>
                <a:spcPts val="0"/>
              </a:spcBef>
              <a:spcAft>
                <a:spcPts val="0"/>
              </a:spcAft>
              <a:buNone/>
            </a:pPr>
            <a:r>
              <a:rPr lang="en" sz="1300" u="sng">
                <a:solidFill>
                  <a:srgbClr val="F3F3F3"/>
                </a:solidFill>
                <a:latin typeface="Montserrat Medium"/>
                <a:ea typeface="Montserrat Medium"/>
                <a:cs typeface="Montserrat Medium"/>
                <a:sym typeface="Montserrat Medium"/>
                <a:hlinkClick r:id="rId4">
                  <a:extLst>
                    <a:ext uri="{A12FA001-AC4F-418D-AE19-62706E023703}">
                      <ahyp:hlinkClr val="tx"/>
                    </a:ext>
                  </a:extLst>
                </a:hlinkClick>
              </a:rPr>
              <a:t>(many focuses)</a:t>
            </a:r>
            <a:endParaRPr>
              <a:solidFill>
                <a:srgbClr val="F3F3F3"/>
              </a:solidFill>
            </a:endParaRPr>
          </a:p>
        </p:txBody>
      </p:sp>
      <p:sp>
        <p:nvSpPr>
          <p:cNvPr id="618" name="Google Shape;618;p116"/>
          <p:cNvSpPr txBox="1"/>
          <p:nvPr/>
        </p:nvSpPr>
        <p:spPr>
          <a:xfrm>
            <a:off x="6143575" y="4362175"/>
            <a:ext cx="2102100" cy="7002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en" sz="1300" u="sng">
                <a:solidFill>
                  <a:srgbClr val="F3F3F3"/>
                </a:solidFill>
                <a:latin typeface="Montserrat Medium"/>
                <a:ea typeface="Montserrat Medium"/>
                <a:cs typeface="Montserrat Medium"/>
                <a:sym typeface="Montserrat Medium"/>
                <a:hlinkClick r:id="rId5">
                  <a:extLst>
                    <a:ext uri="{A12FA001-AC4F-418D-AE19-62706E023703}">
                      <ahyp:hlinkClr val="tx"/>
                    </a:ext>
                  </a:extLst>
                </a:hlinkClick>
              </a:rPr>
              <a:t>Equivalent fractions</a:t>
            </a:r>
            <a:endParaRPr>
              <a:solidFill>
                <a:srgbClr val="F3F3F3"/>
              </a:solidFill>
            </a:endParaRPr>
          </a:p>
          <a:p>
            <a:pPr indent="0" lvl="0" marL="0" rtl="0" algn="ctr">
              <a:lnSpc>
                <a:spcPct val="150000"/>
              </a:lnSpc>
              <a:spcBef>
                <a:spcPts val="0"/>
              </a:spcBef>
              <a:spcAft>
                <a:spcPts val="0"/>
              </a:spcAft>
              <a:buNone/>
            </a:pPr>
            <a:r>
              <a:rPr lang="en" u="sng">
                <a:solidFill>
                  <a:srgbClr val="F3F3F3"/>
                </a:solidFill>
              </a:rPr>
              <a:t>(on a number line)</a:t>
            </a:r>
            <a:endParaRPr u="sng">
              <a:solidFill>
                <a:srgbClr val="F3F3F3"/>
              </a:solidFill>
            </a:endParaRPr>
          </a:p>
        </p:txBody>
      </p:sp>
      <p:sp>
        <p:nvSpPr>
          <p:cNvPr id="619" name="Google Shape;619;p116"/>
          <p:cNvSpPr txBox="1"/>
          <p:nvPr/>
        </p:nvSpPr>
        <p:spPr>
          <a:xfrm>
            <a:off x="201500" y="4303700"/>
            <a:ext cx="3564300" cy="7002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en" sz="1300" u="sng">
                <a:solidFill>
                  <a:srgbClr val="F3F3F3"/>
                </a:solidFill>
                <a:latin typeface="Montserrat Medium"/>
                <a:ea typeface="Montserrat Medium"/>
                <a:cs typeface="Montserrat Medium"/>
                <a:sym typeface="Montserrat Medium"/>
                <a:hlinkClick r:id="rId6">
                  <a:extLst>
                    <a:ext uri="{A12FA001-AC4F-418D-AE19-62706E023703}">
                      <ahyp:hlinkClr val="tx"/>
                    </a:ext>
                  </a:extLst>
                </a:hlinkClick>
              </a:rPr>
              <a:t>Ordering 4 fractions</a:t>
            </a:r>
            <a:endParaRPr>
              <a:solidFill>
                <a:srgbClr val="F3F3F3"/>
              </a:solidFill>
            </a:endParaRPr>
          </a:p>
          <a:p>
            <a:pPr indent="0" lvl="0" marL="0" rtl="0" algn="ctr">
              <a:lnSpc>
                <a:spcPct val="150000"/>
              </a:lnSpc>
              <a:spcBef>
                <a:spcPts val="0"/>
              </a:spcBef>
              <a:spcAft>
                <a:spcPts val="0"/>
              </a:spcAft>
              <a:buNone/>
            </a:pPr>
            <a:r>
              <a:rPr lang="en" sz="1300" u="sng">
                <a:solidFill>
                  <a:srgbClr val="F3F3F3"/>
                </a:solidFill>
                <a:latin typeface="Montserrat Medium"/>
                <a:ea typeface="Montserrat Medium"/>
                <a:cs typeface="Montserrat Medium"/>
                <a:sym typeface="Montserrat Medium"/>
                <a:hlinkClick r:id="rId7">
                  <a:extLst>
                    <a:ext uri="{A12FA001-AC4F-418D-AE19-62706E023703}">
                      <ahyp:hlinkClr val="tx"/>
                    </a:ext>
                  </a:extLst>
                </a:hlinkClick>
              </a:rPr>
              <a:t>(different denominators + numerators</a:t>
            </a:r>
            <a:r>
              <a:rPr lang="en">
                <a:solidFill>
                  <a:srgbClr val="F3F3F3"/>
                </a:solidFill>
              </a:rPr>
              <a:t>)</a:t>
            </a:r>
            <a:endParaRPr>
              <a:solidFill>
                <a:srgbClr val="F3F3F3"/>
              </a:solidFill>
            </a:endParaRPr>
          </a:p>
        </p:txBody>
      </p:sp>
      <p:pic>
        <p:nvPicPr>
          <p:cNvPr id="620" name="Google Shape;620;p116"/>
          <p:cNvPicPr preferRelativeResize="0"/>
          <p:nvPr/>
        </p:nvPicPr>
        <p:blipFill>
          <a:blip r:embed="rId8">
            <a:alphaModFix/>
          </a:blip>
          <a:stretch>
            <a:fillRect/>
          </a:stretch>
        </p:blipFill>
        <p:spPr>
          <a:xfrm>
            <a:off x="6383088" y="2680625"/>
            <a:ext cx="1623075" cy="1623075"/>
          </a:xfrm>
          <a:prstGeom prst="rect">
            <a:avLst/>
          </a:prstGeom>
          <a:noFill/>
          <a:ln>
            <a:noFill/>
          </a:ln>
        </p:spPr>
      </p:pic>
      <p:pic>
        <p:nvPicPr>
          <p:cNvPr id="621" name="Google Shape;621;p116"/>
          <p:cNvPicPr preferRelativeResize="0"/>
          <p:nvPr/>
        </p:nvPicPr>
        <p:blipFill>
          <a:blip r:embed="rId9">
            <a:alphaModFix/>
          </a:blip>
          <a:stretch>
            <a:fillRect/>
          </a:stretch>
        </p:blipFill>
        <p:spPr>
          <a:xfrm>
            <a:off x="1189813" y="2680625"/>
            <a:ext cx="1587675" cy="1587675"/>
          </a:xfrm>
          <a:prstGeom prst="rect">
            <a:avLst/>
          </a:prstGeom>
          <a:noFill/>
          <a:ln>
            <a:noFill/>
          </a:ln>
        </p:spPr>
      </p:pic>
      <p:pic>
        <p:nvPicPr>
          <p:cNvPr id="622" name="Google Shape;622;p116"/>
          <p:cNvPicPr preferRelativeResize="0"/>
          <p:nvPr/>
        </p:nvPicPr>
        <p:blipFill>
          <a:blip r:embed="rId10">
            <a:alphaModFix/>
          </a:blip>
          <a:stretch>
            <a:fillRect/>
          </a:stretch>
        </p:blipFill>
        <p:spPr>
          <a:xfrm>
            <a:off x="3774063" y="1038550"/>
            <a:ext cx="1587675" cy="15876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pic>
        <p:nvPicPr>
          <p:cNvPr descr="In the 1980s, A&amp;W tried to compete with the McDonald’s Quarter Pounder by offering a bigger, juicier ⅓ lb. burger at the same price. But confused consumers wrongly assumed that ¼ was bigger than ⅓ (You know, because 4 is bigger than 3) and the whole experiment went down in history as a huge marketing fail. &#10;&#10;Well, Rooty has been crunching the numbers, and he’s finally come up with a solution that’s destined to shake the field of mathematics to its core. &#10;&#10;For a limited time only, forget everything you know about fractions and wrap your beautiful mind and watering mouth around the whopping A&amp;W 3/9 lb. Burger. &#10;&#10;It’s bigger, genius.&#10;&#10;Like A&amp;W Restaurants on Facebook: https://www.facebook.com/awrestaurants​&#10;&#10;Follow A&amp;W Restaurants on Twitter: https://www.twitter.com/awrestaurants​&#10;&#10;Follow A&amp;W Restaurants on Instagram: https://www.instagram.com/awrestaurants​&#10;&#10;Visit the official A&amp;W Restaurants website: https://www.awrestaurants.com" id="627" name="Google Shape;627;p117" title="The A&amp;W 3/9 lb. Burger | A&amp;W Restaurants">
            <a:hlinkClick r:id="rId3"/>
          </p:cNvPr>
          <p:cNvPicPr preferRelativeResize="0"/>
          <p:nvPr/>
        </p:nvPicPr>
        <p:blipFill>
          <a:blip r:embed="rId4">
            <a:alphaModFix/>
          </a:blip>
          <a:stretch>
            <a:fillRect/>
          </a:stretch>
        </p:blipFill>
        <p:spPr>
          <a:xfrm>
            <a:off x="2286000" y="1009650"/>
            <a:ext cx="4572000" cy="3429000"/>
          </a:xfrm>
          <a:prstGeom prst="rect">
            <a:avLst/>
          </a:prstGeom>
          <a:noFill/>
          <a:ln>
            <a:noFill/>
          </a:ln>
        </p:spPr>
      </p:pic>
      <p:sp>
        <p:nvSpPr>
          <p:cNvPr id="628" name="Google Shape;628;p117"/>
          <p:cNvSpPr txBox="1"/>
          <p:nvPr>
            <p:ph idx="4294967295" type="title"/>
          </p:nvPr>
        </p:nvSpPr>
        <p:spPr>
          <a:xfrm>
            <a:off x="106050" y="67375"/>
            <a:ext cx="8931900" cy="507900"/>
          </a:xfrm>
          <a:prstGeom prst="rect">
            <a:avLst/>
          </a:prstGeom>
          <a:gradFill>
            <a:gsLst>
              <a:gs pos="0">
                <a:srgbClr val="8C8C8C"/>
              </a:gs>
              <a:gs pos="100000">
                <a:srgbClr val="404040"/>
              </a:gs>
            </a:gsLst>
            <a:path path="circle">
              <a:fillToRect b="50%" l="50%" r="50%" t="50%"/>
            </a:path>
            <a:tileRect/>
          </a:gradFill>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300">
                <a:solidFill>
                  <a:srgbClr val="FFFFFF"/>
                </a:solidFill>
                <a:latin typeface="Luckiest Guy"/>
                <a:ea typeface="Luckiest Guy"/>
                <a:cs typeface="Luckiest Guy"/>
                <a:sym typeface="Luckiest Guy"/>
              </a:rPr>
              <a:t>The Reveal</a:t>
            </a:r>
            <a:r>
              <a:rPr lang="en" sz="2300">
                <a:solidFill>
                  <a:srgbClr val="FFFFFF"/>
                </a:solidFill>
                <a:latin typeface="Luckiest Guy"/>
                <a:ea typeface="Luckiest Guy"/>
                <a:cs typeface="Luckiest Guy"/>
                <a:sym typeface="Luckiest Guy"/>
              </a:rPr>
              <a:t>:</a:t>
            </a:r>
            <a:r>
              <a:rPr lang="en" sz="2300">
                <a:solidFill>
                  <a:srgbClr val="FFFFFF"/>
                </a:solidFill>
              </a:rPr>
              <a:t> How </a:t>
            </a:r>
            <a:r>
              <a:rPr lang="en" sz="2300">
                <a:solidFill>
                  <a:srgbClr val="FFFFFF"/>
                </a:solidFill>
              </a:rPr>
              <a:t>A&amp;W came back from marketing flop using math</a:t>
            </a:r>
            <a:endParaRPr sz="23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7"/>
                                        </p:tgtEl>
                                        <p:attrNameLst>
                                          <p:attrName>style.visibility</p:attrName>
                                        </p:attrNameLst>
                                      </p:cBhvr>
                                      <p:to>
                                        <p:strVal val="visible"/>
                                      </p:to>
                                    </p:set>
                                    <p:animEffect filter="fade" transition="in">
                                      <p:cBhvr>
                                        <p:cTn dur="1000"/>
                                        <p:tgtEl>
                                          <p:spTgt spid="6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9" name="Shape 279"/>
        <p:cNvGrpSpPr/>
        <p:nvPr/>
      </p:nvGrpSpPr>
      <p:grpSpPr>
        <a:xfrm>
          <a:off x="0" y="0"/>
          <a:ext cx="0" cy="0"/>
          <a:chOff x="0" y="0"/>
          <a:chExt cx="0" cy="0"/>
        </a:xfrm>
      </p:grpSpPr>
      <p:sp>
        <p:nvSpPr>
          <p:cNvPr id="280" name="Google Shape;280;p86"/>
          <p:cNvSpPr txBox="1"/>
          <p:nvPr>
            <p:ph type="ctrTitle"/>
          </p:nvPr>
        </p:nvSpPr>
        <p:spPr>
          <a:xfrm>
            <a:off x="599600" y="126825"/>
            <a:ext cx="7607700" cy="2583600"/>
          </a:xfrm>
          <a:prstGeom prst="rect">
            <a:avLst/>
          </a:prstGeom>
          <a:noFill/>
          <a:ln>
            <a:noFill/>
          </a:ln>
          <a:effectLst>
            <a:outerShdw blurRad="714375" rotWithShape="0" algn="bl" dir="10860000" dist="85725">
              <a:srgbClr val="000000">
                <a:alpha val="11000"/>
              </a:srgbClr>
            </a:outerShdw>
          </a:effectLst>
        </p:spPr>
        <p:txBody>
          <a:bodyPr anchorCtr="0" anchor="ctr" bIns="91425" lIns="0" spcFirstLastPara="1" rIns="0" wrap="square" tIns="91425">
            <a:noAutofit/>
          </a:bodyPr>
          <a:lstStyle/>
          <a:p>
            <a:pPr indent="0" lvl="0" marL="0" rtl="0" algn="l">
              <a:lnSpc>
                <a:spcPct val="150000"/>
              </a:lnSpc>
              <a:spcBef>
                <a:spcPts val="0"/>
              </a:spcBef>
              <a:spcAft>
                <a:spcPts val="0"/>
              </a:spcAft>
              <a:buNone/>
            </a:pPr>
            <a:r>
              <a:rPr lang="en" sz="3300">
                <a:solidFill>
                  <a:srgbClr val="FF4B4B"/>
                </a:solidFill>
                <a:highlight>
                  <a:srgbClr val="434343"/>
                </a:highlight>
                <a:latin typeface="Montserrat SemiBold"/>
                <a:ea typeface="Montserrat SemiBold"/>
                <a:cs typeface="Montserrat SemiBold"/>
                <a:sym typeface="Montserrat SemiBold"/>
              </a:rPr>
              <a:t>I</a:t>
            </a:r>
            <a:r>
              <a:rPr lang="en" sz="3300">
                <a:solidFill>
                  <a:srgbClr val="FF5F4B"/>
                </a:solidFill>
                <a:highlight>
                  <a:srgbClr val="434343"/>
                </a:highlight>
                <a:latin typeface="Montserrat SemiBold"/>
                <a:ea typeface="Montserrat SemiBold"/>
                <a:cs typeface="Montserrat SemiBold"/>
                <a:sym typeface="Montserrat SemiBold"/>
              </a:rPr>
              <a:t>N</a:t>
            </a:r>
            <a:r>
              <a:rPr lang="en" sz="3300">
                <a:solidFill>
                  <a:srgbClr val="FF744B"/>
                </a:solidFill>
                <a:highlight>
                  <a:srgbClr val="434343"/>
                </a:highlight>
                <a:latin typeface="Montserrat SemiBold"/>
                <a:ea typeface="Montserrat SemiBold"/>
                <a:cs typeface="Montserrat SemiBold"/>
                <a:sym typeface="Montserrat SemiBold"/>
              </a:rPr>
              <a:t>T</a:t>
            </a:r>
            <a:r>
              <a:rPr lang="en" sz="3300">
                <a:solidFill>
                  <a:srgbClr val="FF884B"/>
                </a:solidFill>
                <a:highlight>
                  <a:srgbClr val="434343"/>
                </a:highlight>
                <a:latin typeface="Montserrat SemiBold"/>
                <a:ea typeface="Montserrat SemiBold"/>
                <a:cs typeface="Montserrat SemiBold"/>
                <a:sym typeface="Montserrat SemiBold"/>
              </a:rPr>
              <a:t>R</a:t>
            </a:r>
            <a:r>
              <a:rPr lang="en" sz="3300">
                <a:solidFill>
                  <a:srgbClr val="FF9D4B"/>
                </a:solidFill>
                <a:highlight>
                  <a:srgbClr val="434343"/>
                </a:highlight>
                <a:latin typeface="Montserrat SemiBold"/>
                <a:ea typeface="Montserrat SemiBold"/>
                <a:cs typeface="Montserrat SemiBold"/>
                <a:sym typeface="Montserrat SemiBold"/>
              </a:rPr>
              <a:t>O</a:t>
            </a:r>
            <a:r>
              <a:rPr lang="en" sz="3300">
                <a:solidFill>
                  <a:srgbClr val="FFB14B"/>
                </a:solidFill>
                <a:highlight>
                  <a:srgbClr val="434343"/>
                </a:highlight>
                <a:latin typeface="Montserrat SemiBold"/>
                <a:ea typeface="Montserrat SemiBold"/>
                <a:cs typeface="Montserrat SemiBold"/>
                <a:sym typeface="Montserrat SemiBold"/>
              </a:rPr>
              <a:t> </a:t>
            </a:r>
            <a:r>
              <a:rPr lang="en" sz="3300">
                <a:solidFill>
                  <a:srgbClr val="FFC64B"/>
                </a:solidFill>
                <a:highlight>
                  <a:srgbClr val="434343"/>
                </a:highlight>
                <a:latin typeface="Montserrat SemiBold"/>
                <a:ea typeface="Montserrat SemiBold"/>
                <a:cs typeface="Montserrat SemiBold"/>
                <a:sym typeface="Montserrat SemiBold"/>
              </a:rPr>
              <a:t>T</a:t>
            </a:r>
            <a:r>
              <a:rPr lang="en" sz="3300">
                <a:solidFill>
                  <a:srgbClr val="FFDA4B"/>
                </a:solidFill>
                <a:highlight>
                  <a:srgbClr val="434343"/>
                </a:highlight>
                <a:latin typeface="Montserrat SemiBold"/>
                <a:ea typeface="Montserrat SemiBold"/>
                <a:cs typeface="Montserrat SemiBold"/>
                <a:sym typeface="Montserrat SemiBold"/>
              </a:rPr>
              <a:t>O</a:t>
            </a:r>
            <a:r>
              <a:rPr lang="en" sz="3300">
                <a:solidFill>
                  <a:srgbClr val="FFEF4B"/>
                </a:solidFill>
                <a:highlight>
                  <a:srgbClr val="434343"/>
                </a:highlight>
                <a:latin typeface="Montserrat SemiBold"/>
                <a:ea typeface="Montserrat SemiBold"/>
                <a:cs typeface="Montserrat SemiBold"/>
                <a:sym typeface="Montserrat SemiBold"/>
              </a:rPr>
              <a:t> </a:t>
            </a:r>
            <a:r>
              <a:rPr lang="en" sz="3300">
                <a:solidFill>
                  <a:srgbClr val="FAFF4B"/>
                </a:solidFill>
                <a:highlight>
                  <a:srgbClr val="434343"/>
                </a:highlight>
                <a:latin typeface="Montserrat SemiBold"/>
                <a:ea typeface="Montserrat SemiBold"/>
                <a:cs typeface="Montserrat SemiBold"/>
                <a:sym typeface="Montserrat SemiBold"/>
              </a:rPr>
              <a:t>F</a:t>
            </a:r>
            <a:r>
              <a:rPr lang="en" sz="3300">
                <a:solidFill>
                  <a:srgbClr val="E5FF4B"/>
                </a:solidFill>
                <a:highlight>
                  <a:srgbClr val="434343"/>
                </a:highlight>
                <a:latin typeface="Montserrat SemiBold"/>
                <a:ea typeface="Montserrat SemiBold"/>
                <a:cs typeface="Montserrat SemiBold"/>
                <a:sym typeface="Montserrat SemiBold"/>
              </a:rPr>
              <a:t>R</a:t>
            </a:r>
            <a:r>
              <a:rPr lang="en" sz="3300">
                <a:solidFill>
                  <a:srgbClr val="D1FF4B"/>
                </a:solidFill>
                <a:highlight>
                  <a:srgbClr val="434343"/>
                </a:highlight>
                <a:latin typeface="Montserrat SemiBold"/>
                <a:ea typeface="Montserrat SemiBold"/>
                <a:cs typeface="Montserrat SemiBold"/>
                <a:sym typeface="Montserrat SemiBold"/>
              </a:rPr>
              <a:t>A</a:t>
            </a:r>
            <a:r>
              <a:rPr lang="en" sz="3300">
                <a:solidFill>
                  <a:srgbClr val="BCFF4B"/>
                </a:solidFill>
                <a:highlight>
                  <a:srgbClr val="434343"/>
                </a:highlight>
                <a:latin typeface="Montserrat SemiBold"/>
                <a:ea typeface="Montserrat SemiBold"/>
                <a:cs typeface="Montserrat SemiBold"/>
                <a:sym typeface="Montserrat SemiBold"/>
              </a:rPr>
              <a:t>C</a:t>
            </a:r>
            <a:r>
              <a:rPr lang="en" sz="3300">
                <a:solidFill>
                  <a:srgbClr val="A8FF4B"/>
                </a:solidFill>
                <a:highlight>
                  <a:srgbClr val="434343"/>
                </a:highlight>
                <a:latin typeface="Montserrat SemiBold"/>
                <a:ea typeface="Montserrat SemiBold"/>
                <a:cs typeface="Montserrat SemiBold"/>
                <a:sym typeface="Montserrat SemiBold"/>
              </a:rPr>
              <a:t>T</a:t>
            </a:r>
            <a:r>
              <a:rPr lang="en" sz="3300">
                <a:solidFill>
                  <a:srgbClr val="93FF4B"/>
                </a:solidFill>
                <a:highlight>
                  <a:srgbClr val="434343"/>
                </a:highlight>
                <a:latin typeface="Montserrat SemiBold"/>
                <a:ea typeface="Montserrat SemiBold"/>
                <a:cs typeface="Montserrat SemiBold"/>
                <a:sym typeface="Montserrat SemiBold"/>
              </a:rPr>
              <a:t>I</a:t>
            </a:r>
            <a:r>
              <a:rPr lang="en" sz="3300">
                <a:solidFill>
                  <a:srgbClr val="7FFF4B"/>
                </a:solidFill>
                <a:highlight>
                  <a:srgbClr val="434343"/>
                </a:highlight>
                <a:latin typeface="Montserrat SemiBold"/>
                <a:ea typeface="Montserrat SemiBold"/>
                <a:cs typeface="Montserrat SemiBold"/>
                <a:sym typeface="Montserrat SemiBold"/>
              </a:rPr>
              <a:t>O</a:t>
            </a:r>
            <a:r>
              <a:rPr lang="en" sz="3300">
                <a:solidFill>
                  <a:srgbClr val="6AFF4B"/>
                </a:solidFill>
                <a:highlight>
                  <a:srgbClr val="434343"/>
                </a:highlight>
                <a:latin typeface="Montserrat SemiBold"/>
                <a:ea typeface="Montserrat SemiBold"/>
                <a:cs typeface="Montserrat SemiBold"/>
                <a:sym typeface="Montserrat SemiBold"/>
              </a:rPr>
              <a:t>N</a:t>
            </a:r>
            <a:r>
              <a:rPr lang="en" sz="3300">
                <a:solidFill>
                  <a:srgbClr val="56FF4B"/>
                </a:solidFill>
                <a:highlight>
                  <a:srgbClr val="434343"/>
                </a:highlight>
                <a:latin typeface="Montserrat SemiBold"/>
                <a:ea typeface="Montserrat SemiBold"/>
                <a:cs typeface="Montserrat SemiBold"/>
                <a:sym typeface="Montserrat SemiBold"/>
              </a:rPr>
              <a:t>S</a:t>
            </a:r>
            <a:endParaRPr sz="3300">
              <a:solidFill>
                <a:srgbClr val="4BFF54"/>
              </a:solidFill>
              <a:highlight>
                <a:srgbClr val="434343"/>
              </a:highlight>
              <a:latin typeface="Montserrat SemiBold"/>
              <a:ea typeface="Montserrat SemiBold"/>
              <a:cs typeface="Montserrat SemiBold"/>
              <a:sym typeface="Montserrat SemiBold"/>
            </a:endParaRPr>
          </a:p>
          <a:p>
            <a:pPr indent="0" lvl="0" marL="0" rtl="0" algn="l">
              <a:lnSpc>
                <a:spcPct val="150000"/>
              </a:lnSpc>
              <a:spcBef>
                <a:spcPts val="0"/>
              </a:spcBef>
              <a:spcAft>
                <a:spcPts val="0"/>
              </a:spcAft>
              <a:buNone/>
            </a:pPr>
            <a:r>
              <a:rPr lang="en" sz="3700">
                <a:solidFill>
                  <a:srgbClr val="4BFF68"/>
                </a:solidFill>
                <a:highlight>
                  <a:srgbClr val="434343"/>
                </a:highlight>
                <a:latin typeface="Montserrat SemiBold"/>
                <a:ea typeface="Montserrat SemiBold"/>
                <a:cs typeface="Montserrat SemiBold"/>
                <a:sym typeface="Montserrat SemiBold"/>
              </a:rPr>
              <a:t>L</a:t>
            </a:r>
            <a:r>
              <a:rPr lang="en" sz="3700">
                <a:solidFill>
                  <a:srgbClr val="4BFF7D"/>
                </a:solidFill>
                <a:highlight>
                  <a:srgbClr val="434343"/>
                </a:highlight>
                <a:latin typeface="Montserrat SemiBold"/>
                <a:ea typeface="Montserrat SemiBold"/>
                <a:cs typeface="Montserrat SemiBold"/>
                <a:sym typeface="Montserrat SemiBold"/>
              </a:rPr>
              <a:t>e</a:t>
            </a:r>
            <a:r>
              <a:rPr lang="en" sz="3700">
                <a:solidFill>
                  <a:srgbClr val="4BFF91"/>
                </a:solidFill>
                <a:highlight>
                  <a:srgbClr val="434343"/>
                </a:highlight>
                <a:latin typeface="Montserrat SemiBold"/>
                <a:ea typeface="Montserrat SemiBold"/>
                <a:cs typeface="Montserrat SemiBold"/>
                <a:sym typeface="Montserrat SemiBold"/>
              </a:rPr>
              <a:t>s</a:t>
            </a:r>
            <a:r>
              <a:rPr lang="en" sz="3700">
                <a:solidFill>
                  <a:srgbClr val="4BFFA6"/>
                </a:solidFill>
                <a:highlight>
                  <a:srgbClr val="434343"/>
                </a:highlight>
                <a:latin typeface="Montserrat SemiBold"/>
                <a:ea typeface="Montserrat SemiBold"/>
                <a:cs typeface="Montserrat SemiBold"/>
                <a:sym typeface="Montserrat SemiBold"/>
              </a:rPr>
              <a:t>s</a:t>
            </a:r>
            <a:r>
              <a:rPr lang="en" sz="3700">
                <a:solidFill>
                  <a:srgbClr val="4BFFBA"/>
                </a:solidFill>
                <a:highlight>
                  <a:srgbClr val="434343"/>
                </a:highlight>
                <a:latin typeface="Montserrat SemiBold"/>
                <a:ea typeface="Montserrat SemiBold"/>
                <a:cs typeface="Montserrat SemiBold"/>
                <a:sym typeface="Montserrat SemiBold"/>
              </a:rPr>
              <a:t>o</a:t>
            </a:r>
            <a:r>
              <a:rPr lang="en" sz="3700">
                <a:solidFill>
                  <a:srgbClr val="4BFFCF"/>
                </a:solidFill>
                <a:highlight>
                  <a:srgbClr val="434343"/>
                </a:highlight>
                <a:latin typeface="Montserrat SemiBold"/>
                <a:ea typeface="Montserrat SemiBold"/>
                <a:cs typeface="Montserrat SemiBold"/>
                <a:sym typeface="Montserrat SemiBold"/>
              </a:rPr>
              <a:t>n</a:t>
            </a:r>
            <a:r>
              <a:rPr lang="en" sz="3700">
                <a:solidFill>
                  <a:srgbClr val="4BFFE4"/>
                </a:solidFill>
                <a:highlight>
                  <a:srgbClr val="434343"/>
                </a:highlight>
                <a:latin typeface="Montserrat SemiBold"/>
                <a:ea typeface="Montserrat SemiBold"/>
                <a:cs typeface="Montserrat SemiBold"/>
                <a:sym typeface="Montserrat SemiBold"/>
              </a:rPr>
              <a:t> </a:t>
            </a:r>
            <a:r>
              <a:rPr lang="en" sz="3700">
                <a:solidFill>
                  <a:srgbClr val="4BFFF8"/>
                </a:solidFill>
                <a:highlight>
                  <a:srgbClr val="434343"/>
                </a:highlight>
                <a:latin typeface="Montserrat SemiBold"/>
                <a:ea typeface="Montserrat SemiBold"/>
                <a:cs typeface="Montserrat SemiBold"/>
                <a:sym typeface="Montserrat SemiBold"/>
              </a:rPr>
              <a:t>3</a:t>
            </a:r>
            <a:r>
              <a:rPr lang="en" sz="3700">
                <a:solidFill>
                  <a:srgbClr val="4BF0FF"/>
                </a:solidFill>
                <a:highlight>
                  <a:srgbClr val="434343"/>
                </a:highlight>
                <a:latin typeface="Montserrat SemiBold"/>
                <a:ea typeface="Montserrat SemiBold"/>
                <a:cs typeface="Montserrat SemiBold"/>
                <a:sym typeface="Montserrat SemiBold"/>
              </a:rPr>
              <a:t>:</a:t>
            </a:r>
            <a:r>
              <a:rPr lang="en" sz="4200">
                <a:solidFill>
                  <a:srgbClr val="4BDCFF"/>
                </a:solidFill>
                <a:highlight>
                  <a:srgbClr val="434343"/>
                </a:highlight>
                <a:latin typeface="Montserrat SemiBold"/>
                <a:ea typeface="Montserrat SemiBold"/>
                <a:cs typeface="Montserrat SemiBold"/>
                <a:sym typeface="Montserrat SemiBold"/>
              </a:rPr>
              <a:t> </a:t>
            </a:r>
            <a:endParaRPr sz="4200">
              <a:solidFill>
                <a:srgbClr val="4BC7FF"/>
              </a:solidFill>
              <a:highlight>
                <a:srgbClr val="434343"/>
              </a:highlight>
              <a:latin typeface="Montserrat SemiBold"/>
              <a:ea typeface="Montserrat SemiBold"/>
              <a:cs typeface="Montserrat SemiBold"/>
              <a:sym typeface="Montserrat SemiBold"/>
            </a:endParaRPr>
          </a:p>
          <a:p>
            <a:pPr indent="0" lvl="0" marL="0" rtl="0" algn="l">
              <a:lnSpc>
                <a:spcPct val="150000"/>
              </a:lnSpc>
              <a:spcBef>
                <a:spcPts val="0"/>
              </a:spcBef>
              <a:spcAft>
                <a:spcPts val="0"/>
              </a:spcAft>
              <a:buNone/>
            </a:pPr>
            <a:r>
              <a:rPr lang="en" sz="4100">
                <a:solidFill>
                  <a:srgbClr val="4BB3FF"/>
                </a:solidFill>
                <a:highlight>
                  <a:srgbClr val="434343"/>
                </a:highlight>
                <a:latin typeface="Montserrat SemiBold"/>
                <a:ea typeface="Montserrat SemiBold"/>
                <a:cs typeface="Montserrat SemiBold"/>
                <a:sym typeface="Montserrat SemiBold"/>
              </a:rPr>
              <a:t> </a:t>
            </a:r>
            <a:r>
              <a:rPr lang="en" sz="4100">
                <a:solidFill>
                  <a:srgbClr val="4B9EFF"/>
                </a:solidFill>
                <a:highlight>
                  <a:srgbClr val="434343"/>
                </a:highlight>
                <a:latin typeface="Montserrat SemiBold"/>
                <a:ea typeface="Montserrat SemiBold"/>
                <a:cs typeface="Montserrat SemiBold"/>
                <a:sym typeface="Montserrat SemiBold"/>
              </a:rPr>
              <a:t>C</a:t>
            </a:r>
            <a:r>
              <a:rPr lang="en" sz="4100">
                <a:solidFill>
                  <a:srgbClr val="4B8AFF"/>
                </a:solidFill>
                <a:highlight>
                  <a:srgbClr val="434343"/>
                </a:highlight>
                <a:latin typeface="Montserrat SemiBold"/>
                <a:ea typeface="Montserrat SemiBold"/>
                <a:cs typeface="Montserrat SemiBold"/>
                <a:sym typeface="Montserrat SemiBold"/>
              </a:rPr>
              <a:t>o</a:t>
            </a:r>
            <a:r>
              <a:rPr lang="en" sz="4100">
                <a:solidFill>
                  <a:srgbClr val="4B75FF"/>
                </a:solidFill>
                <a:highlight>
                  <a:srgbClr val="434343"/>
                </a:highlight>
                <a:latin typeface="Montserrat SemiBold"/>
                <a:ea typeface="Montserrat SemiBold"/>
                <a:cs typeface="Montserrat SemiBold"/>
                <a:sym typeface="Montserrat SemiBold"/>
              </a:rPr>
              <a:t>m</a:t>
            </a:r>
            <a:r>
              <a:rPr lang="en" sz="4100">
                <a:solidFill>
                  <a:srgbClr val="4B61FF"/>
                </a:solidFill>
                <a:highlight>
                  <a:srgbClr val="434343"/>
                </a:highlight>
                <a:latin typeface="Montserrat SemiBold"/>
                <a:ea typeface="Montserrat SemiBold"/>
                <a:cs typeface="Montserrat SemiBold"/>
                <a:sym typeface="Montserrat SemiBold"/>
              </a:rPr>
              <a:t>p</a:t>
            </a:r>
            <a:r>
              <a:rPr lang="en" sz="4100">
                <a:solidFill>
                  <a:srgbClr val="4B4CFF"/>
                </a:solidFill>
                <a:highlight>
                  <a:srgbClr val="434343"/>
                </a:highlight>
                <a:latin typeface="Montserrat SemiBold"/>
                <a:ea typeface="Montserrat SemiBold"/>
                <a:cs typeface="Montserrat SemiBold"/>
                <a:sym typeface="Montserrat SemiBold"/>
              </a:rPr>
              <a:t>a</a:t>
            </a:r>
            <a:r>
              <a:rPr lang="en" sz="4100">
                <a:solidFill>
                  <a:srgbClr val="5D4BFF"/>
                </a:solidFill>
                <a:highlight>
                  <a:srgbClr val="434343"/>
                </a:highlight>
                <a:latin typeface="Montserrat SemiBold"/>
                <a:ea typeface="Montserrat SemiBold"/>
                <a:cs typeface="Montserrat SemiBold"/>
                <a:sym typeface="Montserrat SemiBold"/>
              </a:rPr>
              <a:t>r</a:t>
            </a:r>
            <a:r>
              <a:rPr lang="en" sz="4100">
                <a:solidFill>
                  <a:srgbClr val="724BFF"/>
                </a:solidFill>
                <a:highlight>
                  <a:srgbClr val="434343"/>
                </a:highlight>
                <a:latin typeface="Montserrat SemiBold"/>
                <a:ea typeface="Montserrat SemiBold"/>
                <a:cs typeface="Montserrat SemiBold"/>
                <a:sym typeface="Montserrat SemiBold"/>
              </a:rPr>
              <a:t>i</a:t>
            </a:r>
            <a:r>
              <a:rPr lang="en" sz="4100">
                <a:solidFill>
                  <a:srgbClr val="864BFF"/>
                </a:solidFill>
                <a:highlight>
                  <a:srgbClr val="434343"/>
                </a:highlight>
                <a:latin typeface="Montserrat SemiBold"/>
                <a:ea typeface="Montserrat SemiBold"/>
                <a:cs typeface="Montserrat SemiBold"/>
                <a:sym typeface="Montserrat SemiBold"/>
              </a:rPr>
              <a:t>n</a:t>
            </a:r>
            <a:r>
              <a:rPr lang="en" sz="4100">
                <a:solidFill>
                  <a:srgbClr val="9B4BFF"/>
                </a:solidFill>
                <a:highlight>
                  <a:srgbClr val="434343"/>
                </a:highlight>
                <a:latin typeface="Montserrat SemiBold"/>
                <a:ea typeface="Montserrat SemiBold"/>
                <a:cs typeface="Montserrat SemiBold"/>
                <a:sym typeface="Montserrat SemiBold"/>
              </a:rPr>
              <a:t>g</a:t>
            </a:r>
            <a:r>
              <a:rPr lang="en" sz="4100">
                <a:solidFill>
                  <a:srgbClr val="AF4BFF"/>
                </a:solidFill>
                <a:highlight>
                  <a:srgbClr val="434343"/>
                </a:highlight>
                <a:latin typeface="Montserrat SemiBold"/>
                <a:ea typeface="Montserrat SemiBold"/>
                <a:cs typeface="Montserrat SemiBold"/>
                <a:sym typeface="Montserrat SemiBold"/>
              </a:rPr>
              <a:t> </a:t>
            </a:r>
            <a:r>
              <a:rPr lang="en" sz="4100">
                <a:solidFill>
                  <a:srgbClr val="C44BFF"/>
                </a:solidFill>
                <a:highlight>
                  <a:srgbClr val="434343"/>
                </a:highlight>
                <a:latin typeface="Montserrat SemiBold"/>
                <a:ea typeface="Montserrat SemiBold"/>
                <a:cs typeface="Montserrat SemiBold"/>
                <a:sym typeface="Montserrat SemiBold"/>
              </a:rPr>
              <a:t>F</a:t>
            </a:r>
            <a:r>
              <a:rPr lang="en" sz="4100">
                <a:solidFill>
                  <a:srgbClr val="D84BFF"/>
                </a:solidFill>
                <a:highlight>
                  <a:srgbClr val="434343"/>
                </a:highlight>
                <a:latin typeface="Montserrat SemiBold"/>
                <a:ea typeface="Montserrat SemiBold"/>
                <a:cs typeface="Montserrat SemiBold"/>
                <a:sym typeface="Montserrat SemiBold"/>
              </a:rPr>
              <a:t>r</a:t>
            </a:r>
            <a:r>
              <a:rPr lang="en" sz="4100">
                <a:solidFill>
                  <a:srgbClr val="ED4BFF"/>
                </a:solidFill>
                <a:highlight>
                  <a:srgbClr val="434343"/>
                </a:highlight>
                <a:latin typeface="Montserrat SemiBold"/>
                <a:ea typeface="Montserrat SemiBold"/>
                <a:cs typeface="Montserrat SemiBold"/>
                <a:sym typeface="Montserrat SemiBold"/>
              </a:rPr>
              <a:t>a</a:t>
            </a:r>
            <a:r>
              <a:rPr lang="en" sz="4100">
                <a:solidFill>
                  <a:srgbClr val="FF4BFC"/>
                </a:solidFill>
                <a:highlight>
                  <a:srgbClr val="434343"/>
                </a:highlight>
                <a:latin typeface="Montserrat SemiBold"/>
                <a:ea typeface="Montserrat SemiBold"/>
                <a:cs typeface="Montserrat SemiBold"/>
                <a:sym typeface="Montserrat SemiBold"/>
              </a:rPr>
              <a:t>c</a:t>
            </a:r>
            <a:r>
              <a:rPr lang="en" sz="4100">
                <a:solidFill>
                  <a:srgbClr val="FF4BE7"/>
                </a:solidFill>
                <a:highlight>
                  <a:srgbClr val="434343"/>
                </a:highlight>
                <a:latin typeface="Montserrat SemiBold"/>
                <a:ea typeface="Montserrat SemiBold"/>
                <a:cs typeface="Montserrat SemiBold"/>
                <a:sym typeface="Montserrat SemiBold"/>
              </a:rPr>
              <a:t>t</a:t>
            </a:r>
            <a:r>
              <a:rPr lang="en" sz="4100">
                <a:solidFill>
                  <a:srgbClr val="FF4BD3"/>
                </a:solidFill>
                <a:highlight>
                  <a:srgbClr val="434343"/>
                </a:highlight>
                <a:latin typeface="Montserrat SemiBold"/>
                <a:ea typeface="Montserrat SemiBold"/>
                <a:cs typeface="Montserrat SemiBold"/>
                <a:sym typeface="Montserrat SemiBold"/>
              </a:rPr>
              <a:t>i</a:t>
            </a:r>
            <a:r>
              <a:rPr lang="en" sz="4100">
                <a:solidFill>
                  <a:srgbClr val="FF4BBE"/>
                </a:solidFill>
                <a:highlight>
                  <a:srgbClr val="434343"/>
                </a:highlight>
                <a:latin typeface="Montserrat SemiBold"/>
                <a:ea typeface="Montserrat SemiBold"/>
                <a:cs typeface="Montserrat SemiBold"/>
                <a:sym typeface="Montserrat SemiBold"/>
              </a:rPr>
              <a:t>o</a:t>
            </a:r>
            <a:r>
              <a:rPr lang="en" sz="4100">
                <a:solidFill>
                  <a:srgbClr val="FF4BAA"/>
                </a:solidFill>
                <a:highlight>
                  <a:srgbClr val="434343"/>
                </a:highlight>
                <a:latin typeface="Montserrat SemiBold"/>
                <a:ea typeface="Montserrat SemiBold"/>
                <a:cs typeface="Montserrat SemiBold"/>
                <a:sym typeface="Montserrat SemiBold"/>
              </a:rPr>
              <a:t>n</a:t>
            </a:r>
            <a:r>
              <a:rPr lang="en" sz="4100">
                <a:solidFill>
                  <a:srgbClr val="FF4B95"/>
                </a:solidFill>
                <a:highlight>
                  <a:srgbClr val="434343"/>
                </a:highlight>
                <a:latin typeface="Montserrat SemiBold"/>
                <a:ea typeface="Montserrat SemiBold"/>
                <a:cs typeface="Montserrat SemiBold"/>
                <a:sym typeface="Montserrat SemiBold"/>
              </a:rPr>
              <a:t>s</a:t>
            </a:r>
            <a:endParaRPr sz="4100">
              <a:solidFill>
                <a:srgbClr val="FF4B95"/>
              </a:solidFill>
              <a:highlight>
                <a:srgbClr val="434343"/>
              </a:highlight>
              <a:latin typeface="Montserrat SemiBold"/>
              <a:ea typeface="Montserrat SemiBold"/>
              <a:cs typeface="Montserrat SemiBold"/>
              <a:sym typeface="Montserrat SemiBold"/>
            </a:endParaRPr>
          </a:p>
        </p:txBody>
      </p:sp>
      <p:pic>
        <p:nvPicPr>
          <p:cNvPr id="281" name="Google Shape;281;p86"/>
          <p:cNvPicPr preferRelativeResize="0"/>
          <p:nvPr/>
        </p:nvPicPr>
        <p:blipFill>
          <a:blip r:embed="rId4">
            <a:alphaModFix/>
          </a:blip>
          <a:stretch>
            <a:fillRect/>
          </a:stretch>
        </p:blipFill>
        <p:spPr>
          <a:xfrm rot="452450">
            <a:off x="5632475" y="1563675"/>
            <a:ext cx="3175925" cy="3537981"/>
          </a:xfrm>
          <a:prstGeom prst="rect">
            <a:avLst/>
          </a:prstGeom>
          <a:noFill/>
          <a:ln>
            <a:noFill/>
          </a:ln>
        </p:spPr>
      </p:pic>
      <p:sp>
        <p:nvSpPr>
          <p:cNvPr id="282" name="Google Shape;282;p86"/>
          <p:cNvSpPr txBox="1"/>
          <p:nvPr/>
        </p:nvSpPr>
        <p:spPr>
          <a:xfrm>
            <a:off x="589475" y="3243975"/>
            <a:ext cx="3663900" cy="1416300"/>
          </a:xfrm>
          <a:prstGeom prst="rect">
            <a:avLst/>
          </a:prstGeom>
          <a:solidFill>
            <a:srgbClr val="FFFFFF">
              <a:alpha val="56900"/>
            </a:srgbClr>
          </a:solidFill>
          <a:ln>
            <a:noFill/>
          </a:ln>
          <a:effectLst>
            <a:outerShdw blurRad="271463" rotWithShape="0" algn="bl" dir="5400000" dist="19050">
              <a:srgbClr val="000000">
                <a:alpha val="52999"/>
              </a:srgbClr>
            </a:outerShdw>
          </a:effectLst>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600" u="sng">
                <a:latin typeface="Montserrat"/>
                <a:ea typeface="Montserrat"/>
                <a:cs typeface="Montserrat"/>
                <a:sym typeface="Montserrat"/>
              </a:rPr>
              <a:t>course name</a:t>
            </a:r>
            <a:endParaRPr sz="2600" u="sng">
              <a:latin typeface="Montserrat"/>
              <a:ea typeface="Montserrat"/>
              <a:cs typeface="Montserrat"/>
              <a:sym typeface="Montserrat"/>
            </a:endParaRPr>
          </a:p>
          <a:p>
            <a:pPr indent="0" lvl="0" marL="0" rtl="0" algn="ctr">
              <a:lnSpc>
                <a:spcPct val="115000"/>
              </a:lnSpc>
              <a:spcBef>
                <a:spcPts val="0"/>
              </a:spcBef>
              <a:spcAft>
                <a:spcPts val="0"/>
              </a:spcAft>
              <a:buNone/>
            </a:pPr>
            <a:r>
              <a:rPr lang="en" sz="2600" u="sng">
                <a:latin typeface="Montserrat"/>
                <a:ea typeface="Montserrat"/>
                <a:cs typeface="Montserrat"/>
                <a:sym typeface="Montserrat"/>
              </a:rPr>
              <a:t>class name</a:t>
            </a:r>
            <a:endParaRPr sz="2600" u="sng">
              <a:latin typeface="Montserrat"/>
              <a:ea typeface="Montserrat"/>
              <a:cs typeface="Montserrat"/>
              <a:sym typeface="Montserrat"/>
            </a:endParaRPr>
          </a:p>
          <a:p>
            <a:pPr indent="0" lvl="0" marL="0" rtl="0" algn="ctr">
              <a:lnSpc>
                <a:spcPct val="115000"/>
              </a:lnSpc>
              <a:spcBef>
                <a:spcPts val="0"/>
              </a:spcBef>
              <a:spcAft>
                <a:spcPts val="0"/>
              </a:spcAft>
              <a:buNone/>
            </a:pPr>
            <a:r>
              <a:rPr lang="en" sz="2600" u="sng">
                <a:latin typeface="Montserrat"/>
                <a:ea typeface="Montserrat"/>
                <a:cs typeface="Montserrat"/>
                <a:sym typeface="Montserrat"/>
              </a:rPr>
              <a:t>date</a:t>
            </a:r>
            <a:endParaRPr sz="2600" u="sng">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48208"/>
            </a:gs>
            <a:gs pos="100000">
              <a:srgbClr val="703E08"/>
            </a:gs>
          </a:gsLst>
          <a:path path="circle">
            <a:fillToRect b="50%" l="50%" r="50%" t="50%"/>
          </a:path>
          <a:tileRect/>
        </a:gradFill>
      </p:bgPr>
    </p:bg>
    <p:spTree>
      <p:nvGrpSpPr>
        <p:cNvPr id="286" name="Shape 286"/>
        <p:cNvGrpSpPr/>
        <p:nvPr/>
      </p:nvGrpSpPr>
      <p:grpSpPr>
        <a:xfrm>
          <a:off x="0" y="0"/>
          <a:ext cx="0" cy="0"/>
          <a:chOff x="0" y="0"/>
          <a:chExt cx="0" cy="0"/>
        </a:xfrm>
      </p:grpSpPr>
      <p:sp>
        <p:nvSpPr>
          <p:cNvPr id="287" name="Google Shape;287;p87"/>
          <p:cNvSpPr txBox="1"/>
          <p:nvPr/>
        </p:nvSpPr>
        <p:spPr>
          <a:xfrm>
            <a:off x="6084325" y="4720750"/>
            <a:ext cx="30597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9900"/>
                </a:solidFill>
                <a:latin typeface="Varela Round"/>
                <a:ea typeface="Varela Round"/>
                <a:cs typeface="Varela Round"/>
                <a:sym typeface="Varela Round"/>
              </a:rPr>
              <a:t>End goals for this lesson</a:t>
            </a:r>
            <a:endParaRPr b="1" sz="1600">
              <a:solidFill>
                <a:srgbClr val="FF9900"/>
              </a:solidFill>
              <a:latin typeface="Varela Round"/>
              <a:ea typeface="Varela Round"/>
              <a:cs typeface="Varela Round"/>
              <a:sym typeface="Varela Round"/>
            </a:endParaRPr>
          </a:p>
        </p:txBody>
      </p:sp>
      <p:sp>
        <p:nvSpPr>
          <p:cNvPr id="288" name="Google Shape;288;p87"/>
          <p:cNvSpPr txBox="1"/>
          <p:nvPr/>
        </p:nvSpPr>
        <p:spPr>
          <a:xfrm>
            <a:off x="170850" y="74250"/>
            <a:ext cx="88023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20">
                <a:solidFill>
                  <a:srgbClr val="FFFFFF"/>
                </a:solidFill>
                <a:latin typeface="Luckiest Guy"/>
                <a:ea typeface="Luckiest Guy"/>
                <a:cs typeface="Luckiest Guy"/>
                <a:sym typeface="Luckiest Guy"/>
              </a:rPr>
              <a:t>Overview of lesson 3</a:t>
            </a:r>
            <a:r>
              <a:rPr lang="en" sz="2420">
                <a:solidFill>
                  <a:srgbClr val="FFFFFF"/>
                </a:solidFill>
              </a:rPr>
              <a:t>: What am I going to learn?</a:t>
            </a:r>
            <a:endParaRPr sz="2420">
              <a:solidFill>
                <a:srgbClr val="FFFFFF"/>
              </a:solidFill>
            </a:endParaRPr>
          </a:p>
        </p:txBody>
      </p:sp>
      <p:sp>
        <p:nvSpPr>
          <p:cNvPr id="289" name="Google Shape;289;p87"/>
          <p:cNvSpPr txBox="1"/>
          <p:nvPr/>
        </p:nvSpPr>
        <p:spPr>
          <a:xfrm>
            <a:off x="249750" y="687825"/>
            <a:ext cx="8644500" cy="24972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50000"/>
              </a:lnSpc>
              <a:spcBef>
                <a:spcPts val="0"/>
              </a:spcBef>
              <a:spcAft>
                <a:spcPts val="0"/>
              </a:spcAft>
              <a:buNone/>
            </a:pPr>
            <a:r>
              <a:rPr lang="en" sz="1700" u="sng">
                <a:solidFill>
                  <a:schemeClr val="dk1"/>
                </a:solidFill>
                <a:latin typeface="Montserrat"/>
                <a:ea typeface="Montserrat"/>
                <a:cs typeface="Montserrat"/>
                <a:sym typeface="Montserrat"/>
              </a:rPr>
              <a:t>Content Objectives - I will be able to…</a:t>
            </a:r>
            <a:endParaRPr sz="1600">
              <a:solidFill>
                <a:srgbClr val="FFFFFF"/>
              </a:solidFill>
              <a:latin typeface="Montserrat"/>
              <a:ea typeface="Montserrat"/>
              <a:cs typeface="Montserrat"/>
              <a:sym typeface="Montserrat"/>
            </a:endParaRPr>
          </a:p>
          <a:p>
            <a:pPr indent="-330200" lvl="0" marL="457200" rtl="0" algn="l">
              <a:lnSpc>
                <a:spcPct val="150000"/>
              </a:lnSpc>
              <a:spcBef>
                <a:spcPts val="0"/>
              </a:spcBef>
              <a:spcAft>
                <a:spcPts val="0"/>
              </a:spcAft>
              <a:buClr>
                <a:srgbClr val="FFFFFF"/>
              </a:buClr>
              <a:buSzPts val="1600"/>
              <a:buFont typeface="Montserrat"/>
              <a:buChar char="●"/>
            </a:pPr>
            <a:r>
              <a:rPr b="1" lang="en" sz="1600">
                <a:solidFill>
                  <a:srgbClr val="FFFFFF"/>
                </a:solidFill>
                <a:latin typeface="Montserrat"/>
                <a:ea typeface="Montserrat"/>
                <a:cs typeface="Montserrat"/>
                <a:sym typeface="Montserrat"/>
              </a:rPr>
              <a:t>Compare </a:t>
            </a:r>
            <a:r>
              <a:rPr lang="en" sz="1600">
                <a:solidFill>
                  <a:srgbClr val="FFFFFF"/>
                </a:solidFill>
                <a:latin typeface="Montserrat"/>
                <a:ea typeface="Montserrat"/>
                <a:cs typeface="Montserrat"/>
                <a:sym typeface="Montserrat"/>
              </a:rPr>
              <a:t>fractions</a:t>
            </a:r>
            <a:r>
              <a:rPr lang="en" sz="1600">
                <a:solidFill>
                  <a:schemeClr val="dk1"/>
                </a:solidFill>
                <a:latin typeface="Montserrat"/>
                <a:ea typeface="Montserrat"/>
                <a:cs typeface="Montserrat"/>
                <a:sym typeface="Montserrat"/>
              </a:rPr>
              <a:t>,</a:t>
            </a:r>
            <a:r>
              <a:rPr b="1" lang="en" sz="1600">
                <a:solidFill>
                  <a:schemeClr val="dk1"/>
                </a:solidFill>
                <a:latin typeface="Montserrat"/>
                <a:ea typeface="Montserrat"/>
                <a:cs typeface="Montserrat"/>
                <a:sym typeface="Montserrat"/>
              </a:rPr>
              <a:t> </a:t>
            </a:r>
            <a:r>
              <a:rPr lang="en" sz="1600">
                <a:solidFill>
                  <a:schemeClr val="dk1"/>
                </a:solidFill>
                <a:latin typeface="Montserrat"/>
                <a:ea typeface="Montserrat"/>
                <a:cs typeface="Montserrat"/>
                <a:sym typeface="Montserrat"/>
              </a:rPr>
              <a:t>using reasoning (what I know about fractions) and equivalent fractions (if necessary).</a:t>
            </a:r>
            <a:endParaRPr sz="1600">
              <a:solidFill>
                <a:schemeClr val="dk1"/>
              </a:solidFill>
              <a:latin typeface="Montserrat"/>
              <a:ea typeface="Montserrat"/>
              <a:cs typeface="Montserrat"/>
              <a:sym typeface="Montserrat"/>
            </a:endParaRPr>
          </a:p>
          <a:p>
            <a:pPr indent="-330200" lvl="0" marL="457200" rtl="0" algn="l">
              <a:lnSpc>
                <a:spcPct val="150000"/>
              </a:lnSpc>
              <a:spcBef>
                <a:spcPts val="0"/>
              </a:spcBef>
              <a:spcAft>
                <a:spcPts val="0"/>
              </a:spcAft>
              <a:buClr>
                <a:schemeClr val="dk1"/>
              </a:buClr>
              <a:buSzPts val="1600"/>
              <a:buFont typeface="Montserrat"/>
              <a:buChar char="●"/>
            </a:pPr>
            <a:r>
              <a:rPr b="1" lang="en" sz="1600">
                <a:solidFill>
                  <a:schemeClr val="dk1"/>
                </a:solidFill>
                <a:latin typeface="Montserrat"/>
                <a:ea typeface="Montserrat"/>
                <a:cs typeface="Montserrat"/>
                <a:sym typeface="Montserrat"/>
              </a:rPr>
              <a:t>Order </a:t>
            </a:r>
            <a:r>
              <a:rPr lang="en" sz="1600">
                <a:solidFill>
                  <a:schemeClr val="dk1"/>
                </a:solidFill>
                <a:latin typeface="Montserrat"/>
                <a:ea typeface="Montserrat"/>
                <a:cs typeface="Montserrat"/>
                <a:sym typeface="Montserrat"/>
              </a:rPr>
              <a:t>fractions on a number line to compare values,</a:t>
            </a:r>
            <a:r>
              <a:rPr b="1" lang="en" sz="1600">
                <a:solidFill>
                  <a:schemeClr val="dk1"/>
                </a:solidFill>
                <a:latin typeface="Montserrat"/>
                <a:ea typeface="Montserrat"/>
                <a:cs typeface="Montserrat"/>
                <a:sym typeface="Montserrat"/>
              </a:rPr>
              <a:t> </a:t>
            </a:r>
            <a:r>
              <a:rPr lang="en" sz="1600">
                <a:solidFill>
                  <a:schemeClr val="dk1"/>
                </a:solidFill>
                <a:latin typeface="Montserrat"/>
                <a:ea typeface="Montserrat"/>
                <a:cs typeface="Montserrat"/>
                <a:sym typeface="Montserrat"/>
              </a:rPr>
              <a:t>finding and using equivalent fractions if necessary.</a:t>
            </a:r>
            <a:endParaRPr b="1" sz="1600">
              <a:solidFill>
                <a:schemeClr val="dk1"/>
              </a:solidFill>
              <a:latin typeface="Montserrat"/>
              <a:ea typeface="Montserrat"/>
              <a:cs typeface="Montserrat"/>
              <a:sym typeface="Montserrat"/>
            </a:endParaRPr>
          </a:p>
          <a:p>
            <a:pPr indent="-330200" lvl="0" marL="457200" rtl="0" algn="l">
              <a:lnSpc>
                <a:spcPct val="150000"/>
              </a:lnSpc>
              <a:spcBef>
                <a:spcPts val="0"/>
              </a:spcBef>
              <a:spcAft>
                <a:spcPts val="0"/>
              </a:spcAft>
              <a:buClr>
                <a:schemeClr val="dk1"/>
              </a:buClr>
              <a:buSzPts val="1600"/>
              <a:buFont typeface="Montserrat"/>
              <a:buChar char="●"/>
            </a:pPr>
            <a:r>
              <a:rPr b="1" lang="en" sz="1600">
                <a:solidFill>
                  <a:schemeClr val="dk1"/>
                </a:solidFill>
                <a:latin typeface="Montserrat"/>
                <a:ea typeface="Montserrat"/>
                <a:cs typeface="Montserrat"/>
                <a:sym typeface="Montserrat"/>
              </a:rPr>
              <a:t>Recognize </a:t>
            </a:r>
            <a:r>
              <a:rPr lang="en" sz="1600">
                <a:solidFill>
                  <a:schemeClr val="dk1"/>
                </a:solidFill>
                <a:latin typeface="Montserrat"/>
                <a:ea typeface="Montserrat"/>
                <a:cs typeface="Montserrat"/>
                <a:sym typeface="Montserrat"/>
              </a:rPr>
              <a:t>equivalent fractions of simple fractions (using virtual modeling tools, hands-on manipulatives, number lines, or pattern reasoning)</a:t>
            </a:r>
            <a:endParaRPr sz="1600">
              <a:solidFill>
                <a:schemeClr val="dk1"/>
              </a:solidFill>
              <a:latin typeface="Montserrat"/>
              <a:ea typeface="Montserrat"/>
              <a:cs typeface="Montserrat"/>
              <a:sym typeface="Montserrat"/>
            </a:endParaRPr>
          </a:p>
        </p:txBody>
      </p:sp>
      <p:sp>
        <p:nvSpPr>
          <p:cNvPr id="290" name="Google Shape;290;p87"/>
          <p:cNvSpPr txBox="1"/>
          <p:nvPr/>
        </p:nvSpPr>
        <p:spPr>
          <a:xfrm>
            <a:off x="97350" y="3462575"/>
            <a:ext cx="4769100" cy="42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728" u="sng">
                <a:solidFill>
                  <a:srgbClr val="FFFFFF"/>
                </a:solidFill>
                <a:latin typeface="Montserrat"/>
                <a:ea typeface="Montserrat"/>
                <a:cs typeface="Montserrat"/>
                <a:sym typeface="Montserrat"/>
              </a:rPr>
              <a:t>Language Objectives - I will be able to…</a:t>
            </a:r>
            <a:endParaRPr i="1" sz="1728" u="sng">
              <a:solidFill>
                <a:srgbClr val="FFFFFF"/>
              </a:solidFill>
              <a:latin typeface="Montserrat"/>
              <a:ea typeface="Montserrat"/>
              <a:cs typeface="Montserrat"/>
              <a:sym typeface="Montserrat"/>
            </a:endParaRPr>
          </a:p>
        </p:txBody>
      </p:sp>
      <p:sp>
        <p:nvSpPr>
          <p:cNvPr id="291" name="Google Shape;291;p87"/>
          <p:cNvSpPr txBox="1"/>
          <p:nvPr/>
        </p:nvSpPr>
        <p:spPr>
          <a:xfrm>
            <a:off x="97350" y="3864350"/>
            <a:ext cx="8478300" cy="1003800"/>
          </a:xfrm>
          <a:prstGeom prst="rect">
            <a:avLst/>
          </a:prstGeom>
          <a:noFill/>
          <a:ln>
            <a:noFill/>
          </a:ln>
        </p:spPr>
        <p:txBody>
          <a:bodyPr anchorCtr="0" anchor="t" bIns="91425" lIns="91425" spcFirstLastPara="1" rIns="91425" wrap="square" tIns="91425">
            <a:normAutofit lnSpcReduction="20000"/>
          </a:bodyPr>
          <a:lstStyle/>
          <a:p>
            <a:pPr indent="-330200" lvl="0" marL="457200" rtl="0" algn="l">
              <a:lnSpc>
                <a:spcPct val="130000"/>
              </a:lnSpc>
              <a:spcBef>
                <a:spcPts val="0"/>
              </a:spcBef>
              <a:spcAft>
                <a:spcPts val="0"/>
              </a:spcAft>
              <a:buClr>
                <a:srgbClr val="FFFFFF"/>
              </a:buClr>
              <a:buSzPts val="1600"/>
              <a:buFont typeface="Montserrat"/>
              <a:buChar char="●"/>
            </a:pPr>
            <a:r>
              <a:rPr lang="en" sz="1600">
                <a:solidFill>
                  <a:srgbClr val="FFFFFF"/>
                </a:solidFill>
                <a:latin typeface="Montserrat"/>
                <a:ea typeface="Montserrat"/>
                <a:cs typeface="Montserrat"/>
                <a:sym typeface="Montserrat"/>
              </a:rPr>
              <a:t>Reason and explain my own understanding of </a:t>
            </a:r>
            <a:r>
              <a:rPr lang="en" sz="1600">
                <a:solidFill>
                  <a:srgbClr val="FFFFFF"/>
                </a:solidFill>
                <a:latin typeface="Montserrat"/>
                <a:ea typeface="Montserrat"/>
                <a:cs typeface="Montserrat"/>
                <a:sym typeface="Montserrat"/>
              </a:rPr>
              <a:t>fraction sizes using vocabulary terms: </a:t>
            </a:r>
            <a:r>
              <a:rPr b="1" lang="en" sz="1600">
                <a:solidFill>
                  <a:srgbClr val="FFFFFF"/>
                </a:solidFill>
                <a:latin typeface="Montserrat"/>
                <a:ea typeface="Montserrat"/>
                <a:cs typeface="Montserrat"/>
                <a:sym typeface="Montserrat"/>
              </a:rPr>
              <a:t>equivalent fraction</a:t>
            </a:r>
            <a:r>
              <a:rPr b="1" lang="en" sz="1600">
                <a:solidFill>
                  <a:srgbClr val="FFFFFF"/>
                </a:solidFill>
                <a:latin typeface="Montserrat"/>
                <a:ea typeface="Montserrat"/>
                <a:cs typeface="Montserrat"/>
                <a:sym typeface="Montserrat"/>
              </a:rPr>
              <a:t>, </a:t>
            </a:r>
            <a:r>
              <a:rPr b="1" lang="en" sz="1600">
                <a:solidFill>
                  <a:srgbClr val="FFFFFF"/>
                </a:solidFill>
                <a:latin typeface="Montserrat"/>
                <a:ea typeface="Montserrat"/>
                <a:cs typeface="Montserrat"/>
                <a:sym typeface="Montserrat"/>
              </a:rPr>
              <a:t>fractional notation,</a:t>
            </a:r>
            <a:r>
              <a:rPr b="1" lang="en" sz="1600">
                <a:solidFill>
                  <a:srgbClr val="FFFFFF"/>
                </a:solidFill>
                <a:latin typeface="Montserrat"/>
                <a:ea typeface="Montserrat"/>
                <a:cs typeface="Montserrat"/>
                <a:sym typeface="Montserrat"/>
              </a:rPr>
              <a:t> simplify, simplified fraction, </a:t>
            </a:r>
            <a:r>
              <a:rPr b="1" lang="en" sz="1600">
                <a:solidFill>
                  <a:srgbClr val="FFFFFF"/>
                </a:solidFill>
                <a:latin typeface="Montserrat"/>
                <a:ea typeface="Montserrat"/>
                <a:cs typeface="Montserrat"/>
                <a:sym typeface="Montserrat"/>
              </a:rPr>
              <a:t>compare, </a:t>
            </a:r>
            <a:r>
              <a:rPr lang="en" sz="1600">
                <a:solidFill>
                  <a:srgbClr val="FFFFFF"/>
                </a:solidFill>
                <a:latin typeface="Montserrat"/>
                <a:ea typeface="Montserrat"/>
                <a:cs typeface="Montserrat"/>
                <a:sym typeface="Montserrat"/>
              </a:rPr>
              <a:t>equal</a:t>
            </a:r>
            <a:endParaRPr sz="1600">
              <a:solidFill>
                <a:srgbClr val="FFFFFF"/>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0000"/>
            </a:gs>
            <a:gs pos="100000">
              <a:srgbClr val="540303"/>
            </a:gs>
          </a:gsLst>
          <a:path path="circle">
            <a:fillToRect b="50%" l="50%" r="50%" t="50%"/>
          </a:path>
          <a:tileRect/>
        </a:gradFill>
      </p:bgPr>
    </p:bg>
    <p:spTree>
      <p:nvGrpSpPr>
        <p:cNvPr id="295" name="Shape 295"/>
        <p:cNvGrpSpPr/>
        <p:nvPr/>
      </p:nvGrpSpPr>
      <p:grpSpPr>
        <a:xfrm>
          <a:off x="0" y="0"/>
          <a:ext cx="0" cy="0"/>
          <a:chOff x="0" y="0"/>
          <a:chExt cx="0" cy="0"/>
        </a:xfrm>
      </p:grpSpPr>
      <p:sp>
        <p:nvSpPr>
          <p:cNvPr id="296" name="Google Shape;296;p88">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88"/>
          <p:cNvSpPr txBox="1"/>
          <p:nvPr/>
        </p:nvSpPr>
        <p:spPr>
          <a:xfrm>
            <a:off x="1508700" y="909025"/>
            <a:ext cx="61266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900">
                <a:solidFill>
                  <a:schemeClr val="dk1"/>
                </a:solidFill>
                <a:latin typeface="Montserrat Medium"/>
                <a:ea typeface="Montserrat Medium"/>
                <a:cs typeface="Montserrat Medium"/>
                <a:sym typeface="Montserrat Medium"/>
              </a:rPr>
              <a:t>What fractions are these, and how would you </a:t>
            </a:r>
            <a:r>
              <a:rPr i="1" lang="en" sz="1900">
                <a:solidFill>
                  <a:schemeClr val="dk1"/>
                </a:solidFill>
                <a:latin typeface="Montserrat Medium"/>
                <a:ea typeface="Montserrat Medium"/>
                <a:cs typeface="Montserrat Medium"/>
                <a:sym typeface="Montserrat Medium"/>
              </a:rPr>
              <a:t>compare</a:t>
            </a:r>
            <a:r>
              <a:rPr lang="en" sz="1900">
                <a:solidFill>
                  <a:schemeClr val="dk1"/>
                </a:solidFill>
                <a:latin typeface="Montserrat Medium"/>
                <a:ea typeface="Montserrat Medium"/>
                <a:cs typeface="Montserrat Medium"/>
                <a:sym typeface="Montserrat Medium"/>
              </a:rPr>
              <a:t> them?</a:t>
            </a:r>
            <a:endParaRPr sz="1900">
              <a:solidFill>
                <a:schemeClr val="dk1"/>
              </a:solidFill>
              <a:latin typeface="Montserrat Medium"/>
              <a:ea typeface="Montserrat Medium"/>
              <a:cs typeface="Montserrat Medium"/>
              <a:sym typeface="Montserrat Medium"/>
            </a:endParaRPr>
          </a:p>
        </p:txBody>
      </p:sp>
      <p:sp>
        <p:nvSpPr>
          <p:cNvPr id="298" name="Google Shape;298;p88"/>
          <p:cNvSpPr txBox="1"/>
          <p:nvPr>
            <p:ph idx="4294967295" type="title"/>
          </p:nvPr>
        </p:nvSpPr>
        <p:spPr>
          <a:xfrm>
            <a:off x="311700" y="742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720">
                <a:solidFill>
                  <a:srgbClr val="FFFFFF"/>
                </a:solidFill>
                <a:latin typeface="Luckiest Guy"/>
                <a:ea typeface="Luckiest Guy"/>
                <a:cs typeface="Luckiest Guy"/>
                <a:sym typeface="Luckiest Guy"/>
              </a:rPr>
              <a:t>Recall</a:t>
            </a:r>
            <a:r>
              <a:rPr lang="en" sz="2720">
                <a:solidFill>
                  <a:srgbClr val="FFFFFF"/>
                </a:solidFill>
              </a:rPr>
              <a:t>: Comparing unit fractions</a:t>
            </a:r>
            <a:endParaRPr sz="2720">
              <a:solidFill>
                <a:srgbClr val="FFFFFF"/>
              </a:solidFill>
            </a:endParaRPr>
          </a:p>
        </p:txBody>
      </p:sp>
      <p:sp>
        <p:nvSpPr>
          <p:cNvPr id="299" name="Google Shape;299;p88"/>
          <p:cNvSpPr txBox="1"/>
          <p:nvPr/>
        </p:nvSpPr>
        <p:spPr>
          <a:xfrm>
            <a:off x="5818100" y="4720750"/>
            <a:ext cx="33264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F0000"/>
                </a:solidFill>
                <a:latin typeface="Varela Round"/>
                <a:ea typeface="Varela Round"/>
                <a:cs typeface="Varela Round"/>
                <a:sym typeface="Varela Round"/>
              </a:rPr>
              <a:t>Respond + listen to others</a:t>
            </a:r>
            <a:endParaRPr b="1" sz="1800">
              <a:solidFill>
                <a:srgbClr val="FF0000"/>
              </a:solidFill>
              <a:latin typeface="Varela Round"/>
              <a:ea typeface="Varela Round"/>
              <a:cs typeface="Varela Round"/>
              <a:sym typeface="Varela Round"/>
            </a:endParaRPr>
          </a:p>
        </p:txBody>
      </p:sp>
      <p:sp>
        <p:nvSpPr>
          <p:cNvPr id="300" name="Google Shape;300;p88"/>
          <p:cNvSpPr txBox="1"/>
          <p:nvPr/>
        </p:nvSpPr>
        <p:spPr>
          <a:xfrm>
            <a:off x="499350" y="2647217"/>
            <a:ext cx="8145300" cy="1154400"/>
          </a:xfrm>
          <a:prstGeom prst="rect">
            <a:avLst/>
          </a:prstGeom>
          <a:noFill/>
          <a:ln>
            <a:noFill/>
          </a:ln>
        </p:spPr>
        <p:txBody>
          <a:bodyPr anchorCtr="0" anchor="t" bIns="91425" lIns="91425" spcFirstLastPara="1" rIns="91425" wrap="square" tIns="91425">
            <a:spAutoFit/>
          </a:bodyPr>
          <a:lstStyle/>
          <a:p>
            <a:pPr indent="0" lvl="0" marL="0" rtl="0" algn="ctr">
              <a:lnSpc>
                <a:spcPct val="200000"/>
              </a:lnSpc>
              <a:spcBef>
                <a:spcPts val="0"/>
              </a:spcBef>
              <a:spcAft>
                <a:spcPts val="0"/>
              </a:spcAft>
              <a:buNone/>
            </a:pPr>
            <a:r>
              <a:rPr lang="en" sz="2100">
                <a:solidFill>
                  <a:schemeClr val="dk1"/>
                </a:solidFill>
                <a:latin typeface="Montserrat Medium"/>
                <a:ea typeface="Montserrat Medium"/>
                <a:cs typeface="Montserrat Medium"/>
                <a:sym typeface="Montserrat Medium"/>
              </a:rPr>
              <a:t>When comparing two unit fractions, the fraction with the </a:t>
            </a:r>
            <a:r>
              <a:rPr lang="en" sz="2100" u="sng">
                <a:solidFill>
                  <a:schemeClr val="dk1"/>
                </a:solidFill>
                <a:latin typeface="Montserrat Medium"/>
                <a:ea typeface="Montserrat Medium"/>
                <a:cs typeface="Montserrat Medium"/>
                <a:sym typeface="Montserrat Medium"/>
              </a:rPr>
              <a:t>lower / higher </a:t>
            </a:r>
            <a:r>
              <a:rPr lang="en" sz="2100">
                <a:solidFill>
                  <a:schemeClr val="dk1"/>
                </a:solidFill>
                <a:latin typeface="Montserrat Medium"/>
                <a:ea typeface="Montserrat Medium"/>
                <a:cs typeface="Montserrat Medium"/>
                <a:sym typeface="Montserrat Medium"/>
              </a:rPr>
              <a:t> denominator will be the larger fraction.</a:t>
            </a:r>
            <a:endParaRPr sz="2100">
              <a:solidFill>
                <a:schemeClr val="dk1"/>
              </a:solidFill>
              <a:latin typeface="Montserrat Medium"/>
              <a:ea typeface="Montserrat Medium"/>
              <a:cs typeface="Montserrat Medium"/>
              <a:sym typeface="Montserrat Medium"/>
            </a:endParaRPr>
          </a:p>
        </p:txBody>
      </p:sp>
      <p:sp>
        <p:nvSpPr>
          <p:cNvPr id="301" name="Google Shape;301;p88"/>
          <p:cNvSpPr txBox="1"/>
          <p:nvPr/>
        </p:nvSpPr>
        <p:spPr>
          <a:xfrm>
            <a:off x="2155650" y="1784800"/>
            <a:ext cx="48327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800">
                <a:solidFill>
                  <a:srgbClr val="FFFF00"/>
                </a:solidFill>
                <a:latin typeface="Montserrat SemiBold"/>
                <a:ea typeface="Montserrat SemiBold"/>
                <a:cs typeface="Montserrat SemiBold"/>
                <a:sym typeface="Montserrat SemiBold"/>
              </a:rPr>
              <a:t>½    ¼ </a:t>
            </a:r>
            <a:endParaRPr sz="4800">
              <a:solidFill>
                <a:srgbClr val="FFFF00"/>
              </a:solidFill>
              <a:latin typeface="Montserrat SemiBold"/>
              <a:ea typeface="Montserrat SemiBold"/>
              <a:cs typeface="Montserrat SemiBold"/>
              <a:sym typeface="Montserrat SemiBold"/>
            </a:endParaRPr>
          </a:p>
        </p:txBody>
      </p:sp>
      <p:sp>
        <p:nvSpPr>
          <p:cNvPr id="302" name="Google Shape;302;p88"/>
          <p:cNvSpPr/>
          <p:nvPr/>
        </p:nvSpPr>
        <p:spPr>
          <a:xfrm>
            <a:off x="848750" y="3304500"/>
            <a:ext cx="864600" cy="489900"/>
          </a:xfrm>
          <a:prstGeom prst="ellipse">
            <a:avLst/>
          </a:prstGeom>
          <a:noFill/>
          <a:ln cap="flat" cmpd="sng" w="285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88"/>
          <p:cNvSpPr txBox="1"/>
          <p:nvPr/>
        </p:nvSpPr>
        <p:spPr>
          <a:xfrm>
            <a:off x="4343400" y="1752600"/>
            <a:ext cx="4995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800">
                <a:solidFill>
                  <a:srgbClr val="FFFF00"/>
                </a:solidFill>
                <a:latin typeface="Averia Libre"/>
                <a:ea typeface="Averia Libre"/>
                <a:cs typeface="Averia Libre"/>
                <a:sym typeface="Averia Libre"/>
              </a:rPr>
              <a:t>&gt; </a:t>
            </a:r>
            <a:endParaRPr/>
          </a:p>
        </p:txBody>
      </p:sp>
      <p:sp>
        <p:nvSpPr>
          <p:cNvPr id="304" name="Google Shape;304;p88"/>
          <p:cNvSpPr txBox="1"/>
          <p:nvPr>
            <p:ph idx="4294967295" type="title"/>
          </p:nvPr>
        </p:nvSpPr>
        <p:spPr>
          <a:xfrm>
            <a:off x="88800" y="4297800"/>
            <a:ext cx="3737700" cy="769500"/>
          </a:xfrm>
          <a:prstGeom prst="rect">
            <a:avLst/>
          </a:prstGeom>
          <a:solidFill>
            <a:srgbClr val="2F2D2D"/>
          </a:solidFill>
          <a:ln cap="flat" cmpd="sng" w="9525">
            <a:solidFill>
              <a:srgbClr val="EFEFE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500" u="sng">
                <a:solidFill>
                  <a:srgbClr val="FFFFFF"/>
                </a:solidFill>
                <a:latin typeface="Luckiest Guy"/>
                <a:ea typeface="Luckiest Guy"/>
                <a:cs typeface="Luckiest Guy"/>
                <a:sym typeface="Luckiest Guy"/>
              </a:rPr>
              <a:t>compare</a:t>
            </a:r>
            <a:endParaRPr sz="1500" u="sng">
              <a:solidFill>
                <a:srgbClr val="FFFFFF"/>
              </a:solidFill>
              <a:latin typeface="Luckiest Guy"/>
              <a:ea typeface="Luckiest Guy"/>
              <a:cs typeface="Luckiest Guy"/>
              <a:sym typeface="Luckiest Guy"/>
            </a:endParaRPr>
          </a:p>
          <a:p>
            <a:pPr indent="0" lvl="0" marL="0" rtl="0" algn="ctr">
              <a:spcBef>
                <a:spcPts val="0"/>
              </a:spcBef>
              <a:spcAft>
                <a:spcPts val="0"/>
              </a:spcAft>
              <a:buNone/>
            </a:pPr>
            <a:r>
              <a:rPr lang="en" sz="1400">
                <a:solidFill>
                  <a:srgbClr val="FFFFFF"/>
                </a:solidFill>
                <a:latin typeface="Montserrat"/>
                <a:ea typeface="Montserrat"/>
                <a:cs typeface="Montserrat"/>
                <a:sym typeface="Montserrat"/>
              </a:rPr>
              <a:t>to state whether a number is smaller, larger, or equal to another</a:t>
            </a:r>
            <a:endParaRPr sz="1400">
              <a:solidFill>
                <a:srgbClr val="FFFFFF"/>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2600"/>
                                        <p:tgtEl>
                                          <p:spTgt spid="3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48208"/>
            </a:gs>
            <a:gs pos="100000">
              <a:srgbClr val="703E08"/>
            </a:gs>
          </a:gsLst>
          <a:path path="circle">
            <a:fillToRect b="50%" l="50%" r="50%" t="50%"/>
          </a:path>
          <a:tileRect/>
        </a:gradFill>
      </p:bgPr>
    </p:bg>
    <p:spTree>
      <p:nvGrpSpPr>
        <p:cNvPr id="308" name="Shape 308"/>
        <p:cNvGrpSpPr/>
        <p:nvPr/>
      </p:nvGrpSpPr>
      <p:grpSpPr>
        <a:xfrm>
          <a:off x="0" y="0"/>
          <a:ext cx="0" cy="0"/>
          <a:chOff x="0" y="0"/>
          <a:chExt cx="0" cy="0"/>
        </a:xfrm>
      </p:grpSpPr>
      <p:sp>
        <p:nvSpPr>
          <p:cNvPr id="309" name="Google Shape;309;p89"/>
          <p:cNvSpPr txBox="1"/>
          <p:nvPr/>
        </p:nvSpPr>
        <p:spPr>
          <a:xfrm>
            <a:off x="5095350" y="4720750"/>
            <a:ext cx="40488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F9900"/>
                </a:solidFill>
                <a:latin typeface="Varela Round"/>
                <a:ea typeface="Varela Round"/>
                <a:cs typeface="Varela Round"/>
                <a:sym typeface="Varela Round"/>
              </a:rPr>
              <a:t>Focus on objectives, ask questions</a:t>
            </a:r>
            <a:endParaRPr b="1" sz="1800">
              <a:solidFill>
                <a:srgbClr val="FF9900"/>
              </a:solidFill>
              <a:latin typeface="Varela Round"/>
              <a:ea typeface="Varela Round"/>
              <a:cs typeface="Varela Round"/>
              <a:sym typeface="Varela Round"/>
            </a:endParaRPr>
          </a:p>
        </p:txBody>
      </p:sp>
      <p:sp>
        <p:nvSpPr>
          <p:cNvPr id="310" name="Google Shape;310;p89"/>
          <p:cNvSpPr txBox="1"/>
          <p:nvPr>
            <p:ph idx="4294967295" type="title"/>
          </p:nvPr>
        </p:nvSpPr>
        <p:spPr>
          <a:xfrm>
            <a:off x="311700" y="455250"/>
            <a:ext cx="8520600" cy="62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520" u="sng">
                <a:solidFill>
                  <a:srgbClr val="FF0000"/>
                </a:solidFill>
                <a:highlight>
                  <a:srgbClr val="434343"/>
                </a:highlight>
                <a:latin typeface="Luckiest Guy"/>
                <a:ea typeface="Luckiest Guy"/>
                <a:cs typeface="Luckiest Guy"/>
                <a:sym typeface="Luckiest Guy"/>
              </a:rPr>
              <a:t>O</a:t>
            </a:r>
            <a:r>
              <a:rPr lang="en" sz="2520" u="sng">
                <a:solidFill>
                  <a:srgbClr val="FF8400"/>
                </a:solidFill>
                <a:highlight>
                  <a:srgbClr val="434343"/>
                </a:highlight>
                <a:latin typeface="Luckiest Guy"/>
                <a:ea typeface="Luckiest Guy"/>
                <a:cs typeface="Luckiest Guy"/>
                <a:sym typeface="Luckiest Guy"/>
              </a:rPr>
              <a:t>B</a:t>
            </a:r>
            <a:r>
              <a:rPr lang="en" sz="2520" u="sng">
                <a:solidFill>
                  <a:srgbClr val="F5FF00"/>
                </a:solidFill>
                <a:highlight>
                  <a:srgbClr val="434343"/>
                </a:highlight>
                <a:latin typeface="Luckiest Guy"/>
                <a:ea typeface="Luckiest Guy"/>
                <a:cs typeface="Luckiest Guy"/>
                <a:sym typeface="Luckiest Guy"/>
              </a:rPr>
              <a:t>J</a:t>
            </a:r>
            <a:r>
              <a:rPr lang="en" sz="2520" u="sng">
                <a:solidFill>
                  <a:srgbClr val="71FF00"/>
                </a:solidFill>
                <a:highlight>
                  <a:srgbClr val="434343"/>
                </a:highlight>
                <a:latin typeface="Luckiest Guy"/>
                <a:ea typeface="Luckiest Guy"/>
                <a:cs typeface="Luckiest Guy"/>
                <a:sym typeface="Luckiest Guy"/>
              </a:rPr>
              <a:t>E</a:t>
            </a:r>
            <a:r>
              <a:rPr lang="en" sz="2520" u="sng">
                <a:solidFill>
                  <a:srgbClr val="00FF12"/>
                </a:solidFill>
                <a:highlight>
                  <a:srgbClr val="434343"/>
                </a:highlight>
                <a:latin typeface="Luckiest Guy"/>
                <a:ea typeface="Luckiest Guy"/>
                <a:cs typeface="Luckiest Guy"/>
                <a:sym typeface="Luckiest Guy"/>
              </a:rPr>
              <a:t>C</a:t>
            </a:r>
            <a:r>
              <a:rPr lang="en" sz="2520" u="sng">
                <a:solidFill>
                  <a:srgbClr val="00FF96"/>
                </a:solidFill>
                <a:highlight>
                  <a:srgbClr val="434343"/>
                </a:highlight>
                <a:latin typeface="Luckiest Guy"/>
                <a:ea typeface="Luckiest Guy"/>
                <a:cs typeface="Luckiest Guy"/>
                <a:sym typeface="Luckiest Guy"/>
              </a:rPr>
              <a:t>T</a:t>
            </a:r>
            <a:r>
              <a:rPr lang="en" sz="2520" u="sng">
                <a:solidFill>
                  <a:srgbClr val="00E3FF"/>
                </a:solidFill>
                <a:highlight>
                  <a:srgbClr val="434343"/>
                </a:highlight>
                <a:latin typeface="Luckiest Guy"/>
                <a:ea typeface="Luckiest Guy"/>
                <a:cs typeface="Luckiest Guy"/>
                <a:sym typeface="Luckiest Guy"/>
              </a:rPr>
              <a:t>I</a:t>
            </a:r>
            <a:r>
              <a:rPr lang="en" sz="2520" u="sng">
                <a:solidFill>
                  <a:srgbClr val="005FFF"/>
                </a:solidFill>
                <a:highlight>
                  <a:srgbClr val="434343"/>
                </a:highlight>
                <a:latin typeface="Luckiest Guy"/>
                <a:ea typeface="Luckiest Guy"/>
                <a:cs typeface="Luckiest Guy"/>
                <a:sym typeface="Luckiest Guy"/>
              </a:rPr>
              <a:t>V</a:t>
            </a:r>
            <a:r>
              <a:rPr lang="en" sz="2520" u="sng">
                <a:solidFill>
                  <a:srgbClr val="2500FF"/>
                </a:solidFill>
                <a:highlight>
                  <a:srgbClr val="434343"/>
                </a:highlight>
                <a:latin typeface="Luckiest Guy"/>
                <a:ea typeface="Luckiest Guy"/>
                <a:cs typeface="Luckiest Guy"/>
                <a:sym typeface="Luckiest Guy"/>
              </a:rPr>
              <a:t>E</a:t>
            </a:r>
            <a:r>
              <a:rPr lang="en" sz="2520" u="sng">
                <a:solidFill>
                  <a:srgbClr val="A900FF"/>
                </a:solidFill>
                <a:highlight>
                  <a:srgbClr val="434343"/>
                </a:highlight>
                <a:latin typeface="Luckiest Guy"/>
                <a:ea typeface="Luckiest Guy"/>
                <a:cs typeface="Luckiest Guy"/>
                <a:sym typeface="Luckiest Guy"/>
              </a:rPr>
              <a:t>S</a:t>
            </a:r>
            <a:r>
              <a:rPr lang="en" sz="2520" u="sng">
                <a:solidFill>
                  <a:srgbClr val="FF00D0"/>
                </a:solidFill>
                <a:highlight>
                  <a:srgbClr val="434343"/>
                </a:highlight>
                <a:latin typeface="Luckiest Guy"/>
                <a:ea typeface="Luckiest Guy"/>
                <a:cs typeface="Luckiest Guy"/>
                <a:sym typeface="Luckiest Guy"/>
              </a:rPr>
              <a:t>:</a:t>
            </a:r>
            <a:endParaRPr sz="2100" u="sng">
              <a:solidFill>
                <a:srgbClr val="FF004C"/>
              </a:solidFill>
              <a:highlight>
                <a:srgbClr val="FFFFFF"/>
              </a:highlight>
            </a:endParaRPr>
          </a:p>
        </p:txBody>
      </p:sp>
      <p:sp>
        <p:nvSpPr>
          <p:cNvPr id="311" name="Google Shape;311;p89"/>
          <p:cNvSpPr txBox="1"/>
          <p:nvPr>
            <p:ph idx="4294967295" type="title"/>
          </p:nvPr>
        </p:nvSpPr>
        <p:spPr>
          <a:xfrm>
            <a:off x="0" y="988650"/>
            <a:ext cx="9144000" cy="14964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1000"/>
              </a:spcAft>
              <a:buNone/>
            </a:pPr>
            <a:r>
              <a:rPr b="1" lang="en" sz="1900">
                <a:solidFill>
                  <a:srgbClr val="FB00FF"/>
                </a:solidFill>
                <a:latin typeface="Luckiest Guy"/>
                <a:ea typeface="Luckiest Guy"/>
                <a:cs typeface="Luckiest Guy"/>
                <a:sym typeface="Luckiest Guy"/>
              </a:rPr>
              <a:t>#</a:t>
            </a:r>
            <a:r>
              <a:rPr b="1" lang="en" sz="1900">
                <a:solidFill>
                  <a:srgbClr val="FF00DD"/>
                </a:solidFill>
                <a:latin typeface="Luckiest Guy"/>
                <a:ea typeface="Luckiest Guy"/>
                <a:cs typeface="Luckiest Guy"/>
                <a:sym typeface="Luckiest Guy"/>
              </a:rPr>
              <a:t>1</a:t>
            </a:r>
            <a:r>
              <a:rPr b="1" lang="en" sz="1900">
                <a:solidFill>
                  <a:srgbClr val="FF0089"/>
                </a:solidFill>
                <a:latin typeface="Luckiest Guy"/>
                <a:ea typeface="Luckiest Guy"/>
                <a:cs typeface="Luckiest Guy"/>
                <a:sym typeface="Luckiest Guy"/>
              </a:rPr>
              <a:t>: </a:t>
            </a:r>
            <a:r>
              <a:rPr lang="en" sz="1900">
                <a:solidFill>
                  <a:srgbClr val="000000"/>
                </a:solidFill>
                <a:highlight>
                  <a:srgbClr val="F5FF00"/>
                </a:highlight>
                <a:latin typeface="Montserrat"/>
                <a:ea typeface="Montserrat"/>
                <a:cs typeface="Montserrat"/>
                <a:sym typeface="Montserrat"/>
              </a:rPr>
              <a:t>Students will be able to </a:t>
            </a:r>
            <a:r>
              <a:rPr b="1" lang="en" sz="1900">
                <a:solidFill>
                  <a:srgbClr val="000000"/>
                </a:solidFill>
                <a:highlight>
                  <a:srgbClr val="F5FF00"/>
                </a:highlight>
                <a:latin typeface="Montserrat"/>
                <a:ea typeface="Montserrat"/>
                <a:cs typeface="Montserrat"/>
                <a:sym typeface="Montserrat"/>
              </a:rPr>
              <a:t>compare</a:t>
            </a:r>
            <a:r>
              <a:rPr lang="en" sz="1900">
                <a:solidFill>
                  <a:srgbClr val="000000"/>
                </a:solidFill>
                <a:highlight>
                  <a:srgbClr val="F5FF00"/>
                </a:highlight>
                <a:latin typeface="Montserrat"/>
                <a:ea typeface="Montserrat"/>
                <a:cs typeface="Montserrat"/>
                <a:sym typeface="Montserrat"/>
              </a:rPr>
              <a:t> fractions, using reasoning </a:t>
            </a:r>
            <a:r>
              <a:rPr lang="en" sz="1900">
                <a:solidFill>
                  <a:srgbClr val="000000"/>
                </a:solidFill>
                <a:latin typeface="Montserrat"/>
                <a:ea typeface="Montserrat"/>
                <a:cs typeface="Montserrat"/>
                <a:sym typeface="Montserrat"/>
              </a:rPr>
              <a:t>and equivalent fractions.</a:t>
            </a:r>
            <a:endParaRPr sz="1900">
              <a:solidFill>
                <a:srgbClr val="000000"/>
              </a:solidFill>
            </a:endParaRPr>
          </a:p>
        </p:txBody>
      </p:sp>
      <p:sp>
        <p:nvSpPr>
          <p:cNvPr id="312" name="Google Shape;312;p89"/>
          <p:cNvSpPr txBox="1"/>
          <p:nvPr>
            <p:ph idx="4294967295" type="title"/>
          </p:nvPr>
        </p:nvSpPr>
        <p:spPr>
          <a:xfrm>
            <a:off x="311700" y="2512650"/>
            <a:ext cx="8520600" cy="2296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420" u="sng">
                <a:solidFill>
                  <a:srgbClr val="FF0000"/>
                </a:solidFill>
                <a:highlight>
                  <a:srgbClr val="434343"/>
                </a:highlight>
                <a:latin typeface="Luckiest Guy"/>
                <a:ea typeface="Luckiest Guy"/>
                <a:cs typeface="Luckiest Guy"/>
                <a:sym typeface="Luckiest Guy"/>
              </a:rPr>
              <a:t>“</a:t>
            </a:r>
            <a:r>
              <a:rPr lang="en" sz="2420" u="sng">
                <a:solidFill>
                  <a:srgbClr val="FF4800"/>
                </a:solidFill>
                <a:highlight>
                  <a:srgbClr val="434343"/>
                </a:highlight>
                <a:latin typeface="Luckiest Guy"/>
                <a:ea typeface="Luckiest Guy"/>
                <a:cs typeface="Luckiest Guy"/>
                <a:sym typeface="Luckiest Guy"/>
              </a:rPr>
              <a:t>I</a:t>
            </a:r>
            <a:r>
              <a:rPr lang="en" sz="2420" u="sng">
                <a:solidFill>
                  <a:srgbClr val="FF9100"/>
                </a:solidFill>
                <a:highlight>
                  <a:srgbClr val="434343"/>
                </a:highlight>
                <a:latin typeface="Luckiest Guy"/>
                <a:ea typeface="Luckiest Guy"/>
                <a:cs typeface="Luckiest Guy"/>
                <a:sym typeface="Luckiest Guy"/>
              </a:rPr>
              <a:t>-</a:t>
            </a:r>
            <a:r>
              <a:rPr lang="en" sz="2420" u="sng">
                <a:solidFill>
                  <a:srgbClr val="FFDA00"/>
                </a:solidFill>
                <a:highlight>
                  <a:srgbClr val="434343"/>
                </a:highlight>
                <a:latin typeface="Luckiest Guy"/>
                <a:ea typeface="Luckiest Guy"/>
                <a:cs typeface="Luckiest Guy"/>
                <a:sym typeface="Luckiest Guy"/>
              </a:rPr>
              <a:t>C</a:t>
            </a:r>
            <a:r>
              <a:rPr lang="en" sz="2420" u="sng">
                <a:solidFill>
                  <a:srgbClr val="DBFF00"/>
                </a:solidFill>
                <a:highlight>
                  <a:srgbClr val="434343"/>
                </a:highlight>
                <a:latin typeface="Luckiest Guy"/>
                <a:ea typeface="Luckiest Guy"/>
                <a:cs typeface="Luckiest Guy"/>
                <a:sym typeface="Luckiest Guy"/>
              </a:rPr>
              <a:t>a</a:t>
            </a:r>
            <a:r>
              <a:rPr lang="en" sz="2420" u="sng">
                <a:solidFill>
                  <a:srgbClr val="92FF00"/>
                </a:solidFill>
                <a:highlight>
                  <a:srgbClr val="434343"/>
                </a:highlight>
                <a:latin typeface="Luckiest Guy"/>
                <a:ea typeface="Luckiest Guy"/>
                <a:cs typeface="Luckiest Guy"/>
                <a:sym typeface="Luckiest Guy"/>
              </a:rPr>
              <a:t>n</a:t>
            </a:r>
            <a:r>
              <a:rPr lang="en" sz="2420" u="sng">
                <a:solidFill>
                  <a:srgbClr val="49FF00"/>
                </a:solidFill>
                <a:highlight>
                  <a:srgbClr val="434343"/>
                </a:highlight>
                <a:latin typeface="Luckiest Guy"/>
                <a:ea typeface="Luckiest Guy"/>
                <a:cs typeface="Luckiest Guy"/>
                <a:sym typeface="Luckiest Guy"/>
              </a:rPr>
              <a:t>…</a:t>
            </a:r>
            <a:r>
              <a:rPr lang="en" sz="2420" u="sng">
                <a:solidFill>
                  <a:srgbClr val="01FF00"/>
                </a:solidFill>
                <a:highlight>
                  <a:srgbClr val="434343"/>
                </a:highlight>
                <a:latin typeface="Luckiest Guy"/>
                <a:ea typeface="Luckiest Guy"/>
                <a:cs typeface="Luckiest Guy"/>
                <a:sym typeface="Luckiest Guy"/>
              </a:rPr>
              <a:t>”</a:t>
            </a:r>
            <a:r>
              <a:rPr lang="en" sz="2420" u="sng">
                <a:solidFill>
                  <a:srgbClr val="00FF47"/>
                </a:solidFill>
                <a:highlight>
                  <a:srgbClr val="434343"/>
                </a:highlight>
                <a:latin typeface="Luckiest Guy"/>
                <a:ea typeface="Luckiest Guy"/>
                <a:cs typeface="Luckiest Guy"/>
                <a:sym typeface="Luckiest Guy"/>
              </a:rPr>
              <a:t> </a:t>
            </a:r>
            <a:r>
              <a:rPr lang="en" sz="2420" u="sng">
                <a:solidFill>
                  <a:srgbClr val="00FF90"/>
                </a:solidFill>
                <a:highlight>
                  <a:srgbClr val="434343"/>
                </a:highlight>
                <a:latin typeface="Luckiest Guy"/>
                <a:ea typeface="Luckiest Guy"/>
                <a:cs typeface="Luckiest Guy"/>
                <a:sym typeface="Luckiest Guy"/>
              </a:rPr>
              <a:t>S</a:t>
            </a:r>
            <a:r>
              <a:rPr lang="en" sz="2420" u="sng">
                <a:solidFill>
                  <a:srgbClr val="00FFD8"/>
                </a:solidFill>
                <a:highlight>
                  <a:srgbClr val="434343"/>
                </a:highlight>
                <a:latin typeface="Luckiest Guy"/>
                <a:ea typeface="Luckiest Guy"/>
                <a:cs typeface="Luckiest Guy"/>
                <a:sym typeface="Luckiest Guy"/>
              </a:rPr>
              <a:t>t</a:t>
            </a:r>
            <a:r>
              <a:rPr lang="en" sz="2420" u="sng">
                <a:solidFill>
                  <a:srgbClr val="00DCFF"/>
                </a:solidFill>
                <a:highlight>
                  <a:srgbClr val="434343"/>
                </a:highlight>
                <a:latin typeface="Luckiest Guy"/>
                <a:ea typeface="Luckiest Guy"/>
                <a:cs typeface="Luckiest Guy"/>
                <a:sym typeface="Luckiest Guy"/>
              </a:rPr>
              <a:t>a</a:t>
            </a:r>
            <a:r>
              <a:rPr lang="en" sz="2420" u="sng">
                <a:solidFill>
                  <a:srgbClr val="0093FF"/>
                </a:solidFill>
                <a:highlight>
                  <a:srgbClr val="434343"/>
                </a:highlight>
                <a:latin typeface="Luckiest Guy"/>
                <a:ea typeface="Luckiest Guy"/>
                <a:cs typeface="Luckiest Guy"/>
                <a:sym typeface="Luckiest Guy"/>
              </a:rPr>
              <a:t>t</a:t>
            </a:r>
            <a:r>
              <a:rPr lang="en" sz="2420" u="sng">
                <a:solidFill>
                  <a:srgbClr val="004BFF"/>
                </a:solidFill>
                <a:highlight>
                  <a:srgbClr val="434343"/>
                </a:highlight>
                <a:latin typeface="Luckiest Guy"/>
                <a:ea typeface="Luckiest Guy"/>
                <a:cs typeface="Luckiest Guy"/>
                <a:sym typeface="Luckiest Guy"/>
              </a:rPr>
              <a:t>e</a:t>
            </a:r>
            <a:r>
              <a:rPr lang="en" sz="2420" u="sng">
                <a:solidFill>
                  <a:srgbClr val="0002FF"/>
                </a:solidFill>
                <a:highlight>
                  <a:srgbClr val="434343"/>
                </a:highlight>
                <a:latin typeface="Luckiest Guy"/>
                <a:ea typeface="Luckiest Guy"/>
                <a:cs typeface="Luckiest Guy"/>
                <a:sym typeface="Luckiest Guy"/>
              </a:rPr>
              <a:t>m</a:t>
            </a:r>
            <a:r>
              <a:rPr lang="en" sz="2420" u="sng">
                <a:solidFill>
                  <a:srgbClr val="4600FF"/>
                </a:solidFill>
                <a:highlight>
                  <a:srgbClr val="434343"/>
                </a:highlight>
                <a:latin typeface="Luckiest Guy"/>
                <a:ea typeface="Luckiest Guy"/>
                <a:cs typeface="Luckiest Guy"/>
                <a:sym typeface="Luckiest Guy"/>
              </a:rPr>
              <a:t>e</a:t>
            </a:r>
            <a:r>
              <a:rPr lang="en" sz="2420" u="sng">
                <a:solidFill>
                  <a:srgbClr val="8E00FF"/>
                </a:solidFill>
                <a:highlight>
                  <a:srgbClr val="434343"/>
                </a:highlight>
                <a:latin typeface="Luckiest Guy"/>
                <a:ea typeface="Luckiest Guy"/>
                <a:cs typeface="Luckiest Guy"/>
                <a:sym typeface="Luckiest Guy"/>
              </a:rPr>
              <a:t>n</a:t>
            </a:r>
            <a:r>
              <a:rPr lang="en" sz="2420" u="sng">
                <a:solidFill>
                  <a:srgbClr val="D700FF"/>
                </a:solidFill>
                <a:highlight>
                  <a:srgbClr val="434343"/>
                </a:highlight>
                <a:latin typeface="Luckiest Guy"/>
                <a:ea typeface="Luckiest Guy"/>
                <a:cs typeface="Luckiest Guy"/>
                <a:sym typeface="Luckiest Guy"/>
              </a:rPr>
              <a:t>t</a:t>
            </a:r>
            <a:r>
              <a:rPr lang="en" sz="2420" u="sng">
                <a:solidFill>
                  <a:srgbClr val="FF00DD"/>
                </a:solidFill>
                <a:highlight>
                  <a:srgbClr val="434343"/>
                </a:highlight>
                <a:latin typeface="Luckiest Guy"/>
                <a:ea typeface="Luckiest Guy"/>
                <a:cs typeface="Luckiest Guy"/>
                <a:sym typeface="Luckiest Guy"/>
              </a:rPr>
              <a:t>S:</a:t>
            </a:r>
            <a:endParaRPr sz="2420" u="sng">
              <a:solidFill>
                <a:srgbClr val="FF0095"/>
              </a:solidFill>
              <a:highlight>
                <a:srgbClr val="434343"/>
              </a:highlight>
              <a:latin typeface="Luckiest Guy"/>
              <a:ea typeface="Luckiest Guy"/>
              <a:cs typeface="Luckiest Guy"/>
              <a:sym typeface="Luckiest Guy"/>
            </a:endParaRPr>
          </a:p>
          <a:p>
            <a:pPr indent="0" lvl="0" marL="0" rtl="0" algn="ctr">
              <a:lnSpc>
                <a:spcPct val="100000"/>
              </a:lnSpc>
              <a:spcBef>
                <a:spcPts val="1000"/>
              </a:spcBef>
              <a:spcAft>
                <a:spcPts val="1800"/>
              </a:spcAft>
              <a:buSzPts val="990"/>
              <a:buNone/>
            </a:pPr>
            <a:r>
              <a:rPr b="1" lang="en" sz="1800">
                <a:solidFill>
                  <a:srgbClr val="000000"/>
                </a:solidFill>
                <a:highlight>
                  <a:srgbClr val="F5FF00"/>
                </a:highlight>
                <a:latin typeface="Montserrat"/>
                <a:ea typeface="Montserrat"/>
                <a:cs typeface="Montserrat"/>
                <a:sym typeface="Montserrat"/>
              </a:rPr>
              <a:t>I can </a:t>
            </a:r>
            <a:r>
              <a:rPr b="1" lang="en" sz="1800" u="sng">
                <a:solidFill>
                  <a:srgbClr val="000000"/>
                </a:solidFill>
                <a:highlight>
                  <a:srgbClr val="F5FF00"/>
                </a:highlight>
                <a:latin typeface="Montserrat"/>
                <a:ea typeface="Montserrat"/>
                <a:cs typeface="Montserrat"/>
                <a:sym typeface="Montserrat"/>
              </a:rPr>
              <a:t>compare</a:t>
            </a:r>
            <a:r>
              <a:rPr b="1" lang="en" sz="1800">
                <a:solidFill>
                  <a:srgbClr val="000000"/>
                </a:solidFill>
                <a:highlight>
                  <a:srgbClr val="F5FF00"/>
                </a:highlight>
                <a:latin typeface="Montserrat"/>
                <a:ea typeface="Montserrat"/>
                <a:cs typeface="Montserrat"/>
                <a:sym typeface="Montserrat"/>
              </a:rPr>
              <a:t> fractions.</a:t>
            </a:r>
            <a:endParaRPr sz="2320">
              <a:solidFill>
                <a:srgbClr val="000000"/>
              </a:solidFill>
              <a:highlight>
                <a:srgbClr val="F5FF00"/>
              </a:highlight>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path path="circle">
            <a:fillToRect b="50%" l="50%" r="50%" t="50%"/>
          </a:path>
          <a:tileRect/>
        </a:gradFill>
      </p:bgPr>
    </p:bg>
    <p:spTree>
      <p:nvGrpSpPr>
        <p:cNvPr id="316" name="Shape 316"/>
        <p:cNvGrpSpPr/>
        <p:nvPr/>
      </p:nvGrpSpPr>
      <p:grpSpPr>
        <a:xfrm>
          <a:off x="0" y="0"/>
          <a:ext cx="0" cy="0"/>
          <a:chOff x="0" y="0"/>
          <a:chExt cx="0" cy="0"/>
        </a:xfrm>
      </p:grpSpPr>
      <p:sp>
        <p:nvSpPr>
          <p:cNvPr id="317" name="Google Shape;317;p90">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90"/>
          <p:cNvSpPr txBox="1"/>
          <p:nvPr>
            <p:ph idx="4294967295" type="title"/>
          </p:nvPr>
        </p:nvSpPr>
        <p:spPr>
          <a:xfrm>
            <a:off x="311700" y="742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720">
                <a:solidFill>
                  <a:srgbClr val="FFFFFF"/>
                </a:solidFill>
                <a:latin typeface="Luckiest Guy"/>
                <a:ea typeface="Luckiest Guy"/>
                <a:cs typeface="Luckiest Guy"/>
                <a:sym typeface="Luckiest Guy"/>
              </a:rPr>
              <a:t>discuss</a:t>
            </a:r>
            <a:r>
              <a:rPr lang="en" sz="2720">
                <a:solidFill>
                  <a:srgbClr val="FFFFFF"/>
                </a:solidFill>
              </a:rPr>
              <a:t>: How to compare fractions</a:t>
            </a:r>
            <a:endParaRPr sz="2720">
              <a:solidFill>
                <a:srgbClr val="FFFFFF"/>
              </a:solidFill>
            </a:endParaRPr>
          </a:p>
        </p:txBody>
      </p:sp>
      <p:sp>
        <p:nvSpPr>
          <p:cNvPr id="319" name="Google Shape;319;p90"/>
          <p:cNvSpPr txBox="1"/>
          <p:nvPr/>
        </p:nvSpPr>
        <p:spPr>
          <a:xfrm>
            <a:off x="6457250" y="4720750"/>
            <a:ext cx="26874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00FF00"/>
                </a:solidFill>
                <a:latin typeface="Varela Round"/>
                <a:ea typeface="Varela Round"/>
                <a:cs typeface="Varela Round"/>
                <a:sym typeface="Varela Round"/>
              </a:rPr>
              <a:t>Discuss comparisons</a:t>
            </a:r>
            <a:endParaRPr b="1" sz="1800">
              <a:solidFill>
                <a:srgbClr val="00FF00"/>
              </a:solidFill>
              <a:latin typeface="Varela Round"/>
              <a:ea typeface="Varela Round"/>
              <a:cs typeface="Varela Round"/>
              <a:sym typeface="Varela Round"/>
            </a:endParaRPr>
          </a:p>
        </p:txBody>
      </p:sp>
      <p:sp>
        <p:nvSpPr>
          <p:cNvPr id="320" name="Google Shape;320;p90"/>
          <p:cNvSpPr txBox="1"/>
          <p:nvPr/>
        </p:nvSpPr>
        <p:spPr>
          <a:xfrm>
            <a:off x="1508700" y="832825"/>
            <a:ext cx="61266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How might you </a:t>
            </a:r>
            <a:r>
              <a:rPr b="1" i="1" lang="en" sz="2000">
                <a:solidFill>
                  <a:schemeClr val="dk1"/>
                </a:solidFill>
                <a:latin typeface="Montserrat"/>
                <a:ea typeface="Montserrat"/>
                <a:cs typeface="Montserrat"/>
                <a:sym typeface="Montserrat"/>
              </a:rPr>
              <a:t>compare</a:t>
            </a:r>
            <a:r>
              <a:rPr b="1" lang="en" sz="2000">
                <a:solidFill>
                  <a:schemeClr val="dk1"/>
                </a:solidFill>
                <a:latin typeface="Montserrat"/>
                <a:ea typeface="Montserrat"/>
                <a:cs typeface="Montserrat"/>
                <a:sym typeface="Montserrat"/>
              </a:rPr>
              <a:t> these fraction sets without modeling?</a:t>
            </a:r>
            <a:endParaRPr b="1" sz="2000">
              <a:solidFill>
                <a:schemeClr val="dk1"/>
              </a:solidFill>
              <a:latin typeface="Montserrat"/>
              <a:ea typeface="Montserrat"/>
              <a:cs typeface="Montserrat"/>
              <a:sym typeface="Montserrat"/>
            </a:endParaRPr>
          </a:p>
        </p:txBody>
      </p:sp>
      <p:sp>
        <p:nvSpPr>
          <p:cNvPr id="321" name="Google Shape;321;p90"/>
          <p:cNvSpPr txBox="1"/>
          <p:nvPr/>
        </p:nvSpPr>
        <p:spPr>
          <a:xfrm>
            <a:off x="2174700" y="1746200"/>
            <a:ext cx="4947000" cy="2989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700">
                <a:solidFill>
                  <a:srgbClr val="FFFF00"/>
                </a:solidFill>
                <a:latin typeface="Montserrat"/>
                <a:ea typeface="Montserrat"/>
                <a:cs typeface="Montserrat"/>
                <a:sym typeface="Montserrat"/>
              </a:rPr>
              <a:t>4/5, 2/5, 5/5</a:t>
            </a:r>
            <a:endParaRPr b="1" sz="2700">
              <a:solidFill>
                <a:srgbClr val="FFFF00"/>
              </a:solidFill>
              <a:latin typeface="Montserrat"/>
              <a:ea typeface="Montserrat"/>
              <a:cs typeface="Montserrat"/>
              <a:sym typeface="Montserrat"/>
            </a:endParaRPr>
          </a:p>
          <a:p>
            <a:pPr indent="0" lvl="0" marL="0" rtl="0" algn="r">
              <a:lnSpc>
                <a:spcPct val="115000"/>
              </a:lnSpc>
              <a:spcBef>
                <a:spcPts val="0"/>
              </a:spcBef>
              <a:spcAft>
                <a:spcPts val="0"/>
              </a:spcAft>
              <a:buNone/>
            </a:pPr>
            <a:r>
              <a:rPr b="1" lang="en" sz="2700">
                <a:solidFill>
                  <a:srgbClr val="FFFF00"/>
                </a:solidFill>
                <a:latin typeface="Montserrat"/>
                <a:ea typeface="Montserrat"/>
                <a:cs typeface="Montserrat"/>
                <a:sym typeface="Montserrat"/>
              </a:rPr>
              <a:t>3/3 , 3/6 , 3/9</a:t>
            </a:r>
            <a:endParaRPr b="1" sz="2700">
              <a:solidFill>
                <a:srgbClr val="FFFF00"/>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 sz="2700">
                <a:solidFill>
                  <a:srgbClr val="FFFF00"/>
                </a:solidFill>
                <a:latin typeface="Montserrat"/>
                <a:ea typeface="Montserrat"/>
                <a:cs typeface="Montserrat"/>
                <a:sym typeface="Montserrat"/>
              </a:rPr>
              <a:t>2/6 , 3/6 , 5/6</a:t>
            </a:r>
            <a:endParaRPr b="1" sz="2700">
              <a:solidFill>
                <a:srgbClr val="FFFF00"/>
              </a:solidFill>
              <a:latin typeface="Montserrat"/>
              <a:ea typeface="Montserrat"/>
              <a:cs typeface="Montserrat"/>
              <a:sym typeface="Montserrat"/>
            </a:endParaRPr>
          </a:p>
          <a:p>
            <a:pPr indent="0" lvl="0" marL="0" rtl="0" algn="r">
              <a:lnSpc>
                <a:spcPct val="115000"/>
              </a:lnSpc>
              <a:spcBef>
                <a:spcPts val="0"/>
              </a:spcBef>
              <a:spcAft>
                <a:spcPts val="0"/>
              </a:spcAft>
              <a:buNone/>
            </a:pPr>
            <a:r>
              <a:rPr b="1" lang="en" sz="2700">
                <a:solidFill>
                  <a:srgbClr val="FFFF00"/>
                </a:solidFill>
                <a:latin typeface="Montserrat"/>
                <a:ea typeface="Montserrat"/>
                <a:cs typeface="Montserrat"/>
                <a:sym typeface="Montserrat"/>
              </a:rPr>
              <a:t>2/6 , 2/3 , 2/9</a:t>
            </a:r>
            <a:endParaRPr b="1" sz="2700">
              <a:solidFill>
                <a:srgbClr val="FFFF00"/>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 sz="2700">
                <a:solidFill>
                  <a:srgbClr val="FFFF00"/>
                </a:solidFill>
                <a:latin typeface="Montserrat"/>
                <a:ea typeface="Montserrat"/>
                <a:cs typeface="Montserrat"/>
                <a:sym typeface="Montserrat"/>
              </a:rPr>
              <a:t>2/3 , 3/6, 3/9</a:t>
            </a:r>
            <a:endParaRPr b="1" sz="2700">
              <a:solidFill>
                <a:srgbClr val="FFFF00"/>
              </a:solidFill>
              <a:latin typeface="Montserrat"/>
              <a:ea typeface="Montserrat"/>
              <a:cs typeface="Montserrat"/>
              <a:sym typeface="Montserrat"/>
            </a:endParaRPr>
          </a:p>
          <a:p>
            <a:pPr indent="0" lvl="0" marL="0" rtl="0" algn="r">
              <a:lnSpc>
                <a:spcPct val="115000"/>
              </a:lnSpc>
              <a:spcBef>
                <a:spcPts val="0"/>
              </a:spcBef>
              <a:spcAft>
                <a:spcPts val="0"/>
              </a:spcAft>
              <a:buNone/>
            </a:pPr>
            <a:r>
              <a:rPr b="1" lang="en" sz="2700">
                <a:solidFill>
                  <a:srgbClr val="FFFF00"/>
                </a:solidFill>
                <a:latin typeface="Montserrat"/>
                <a:ea typeface="Montserrat"/>
                <a:cs typeface="Montserrat"/>
                <a:sym typeface="Montserrat"/>
              </a:rPr>
              <a:t>2/3 , 4/6 , 6/9</a:t>
            </a:r>
            <a:endParaRPr b="1" sz="2700">
              <a:solidFill>
                <a:srgbClr val="FFFF00"/>
              </a:solidFill>
              <a:latin typeface="Montserrat"/>
              <a:ea typeface="Montserrat"/>
              <a:cs typeface="Montserrat"/>
              <a:sym typeface="Montserrat"/>
            </a:endParaRPr>
          </a:p>
        </p:txBody>
      </p:sp>
      <p:sp>
        <p:nvSpPr>
          <p:cNvPr id="322" name="Google Shape;322;p90"/>
          <p:cNvSpPr txBox="1"/>
          <p:nvPr/>
        </p:nvSpPr>
        <p:spPr>
          <a:xfrm rot="962656">
            <a:off x="7038331" y="1669156"/>
            <a:ext cx="2005934" cy="1015988"/>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00FFFF"/>
                </a:solidFill>
                <a:latin typeface="Montserrat Medium"/>
                <a:ea typeface="Montserrat Medium"/>
                <a:cs typeface="Montserrat Medium"/>
                <a:sym typeface="Montserrat Medium"/>
              </a:rPr>
              <a:t>What do the denominators tell me</a:t>
            </a:r>
            <a:r>
              <a:rPr lang="en" sz="1800">
                <a:solidFill>
                  <a:srgbClr val="00FFFF"/>
                </a:solidFill>
                <a:latin typeface="Montserrat Medium"/>
                <a:ea typeface="Montserrat Medium"/>
                <a:cs typeface="Montserrat Medium"/>
                <a:sym typeface="Montserrat Medium"/>
              </a:rPr>
              <a:t>?</a:t>
            </a:r>
            <a:endParaRPr sz="1800">
              <a:solidFill>
                <a:srgbClr val="00FFFF"/>
              </a:solidFill>
              <a:latin typeface="Montserrat Medium"/>
              <a:ea typeface="Montserrat Medium"/>
              <a:cs typeface="Montserrat Medium"/>
              <a:sym typeface="Montserrat Medium"/>
            </a:endParaRPr>
          </a:p>
        </p:txBody>
      </p:sp>
      <p:sp>
        <p:nvSpPr>
          <p:cNvPr id="323" name="Google Shape;323;p90"/>
          <p:cNvSpPr txBox="1"/>
          <p:nvPr/>
        </p:nvSpPr>
        <p:spPr>
          <a:xfrm rot="-694786">
            <a:off x="57392" y="1587375"/>
            <a:ext cx="1948867" cy="1015735"/>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00FFFF"/>
                </a:solidFill>
                <a:latin typeface="Montserrat Medium"/>
                <a:ea typeface="Montserrat Medium"/>
                <a:cs typeface="Montserrat Medium"/>
                <a:sym typeface="Montserrat Medium"/>
              </a:rPr>
              <a:t>What do the numerators tell me?</a:t>
            </a:r>
            <a:endParaRPr sz="1800">
              <a:solidFill>
                <a:srgbClr val="00FFFF"/>
              </a:solidFill>
              <a:latin typeface="Montserrat Medium"/>
              <a:ea typeface="Montserrat Medium"/>
              <a:cs typeface="Montserrat Medium"/>
              <a:sym typeface="Montserrat Medium"/>
            </a:endParaRPr>
          </a:p>
        </p:txBody>
      </p:sp>
      <p:sp>
        <p:nvSpPr>
          <p:cNvPr id="324" name="Google Shape;324;p90"/>
          <p:cNvSpPr txBox="1"/>
          <p:nvPr/>
        </p:nvSpPr>
        <p:spPr>
          <a:xfrm rot="-694786">
            <a:off x="313742" y="3565768"/>
            <a:ext cx="1948867" cy="129285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00FFFF"/>
                </a:solidFill>
                <a:latin typeface="Montserrat Medium"/>
                <a:ea typeface="Montserrat Medium"/>
                <a:cs typeface="Montserrat Medium"/>
                <a:sym typeface="Montserrat Medium"/>
              </a:rPr>
              <a:t>What kinds of patterns or relationships do I see?</a:t>
            </a:r>
            <a:endParaRPr sz="1800">
              <a:solidFill>
                <a:srgbClr val="00FFFF"/>
              </a:solidFill>
              <a:latin typeface="Montserrat Medium"/>
              <a:ea typeface="Montserrat Medium"/>
              <a:cs typeface="Montserrat Medium"/>
              <a:sym typeface="Montserrat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000"/>
                                        <p:tgtEl>
                                          <p:spTgt spid="32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000"/>
                                        <p:tgtEl>
                                          <p:spTgt spid="3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000"/>
                                        <p:tgtEl>
                                          <p:spTgt spid="3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177EE"/>
            </a:gs>
            <a:gs pos="100000">
              <a:srgbClr val="113D8A"/>
            </a:gs>
          </a:gsLst>
          <a:path path="circle">
            <a:fillToRect b="50%" l="50%" r="50%" t="50%"/>
          </a:path>
          <a:tileRect/>
        </a:gradFill>
      </p:bgPr>
    </p:bg>
    <p:spTree>
      <p:nvGrpSpPr>
        <p:cNvPr id="328" name="Shape 328"/>
        <p:cNvGrpSpPr/>
        <p:nvPr/>
      </p:nvGrpSpPr>
      <p:grpSpPr>
        <a:xfrm>
          <a:off x="0" y="0"/>
          <a:ext cx="0" cy="0"/>
          <a:chOff x="0" y="0"/>
          <a:chExt cx="0" cy="0"/>
        </a:xfrm>
      </p:grpSpPr>
      <p:sp>
        <p:nvSpPr>
          <p:cNvPr id="329" name="Google Shape;329;p91">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91"/>
          <p:cNvSpPr txBox="1"/>
          <p:nvPr>
            <p:ph idx="4294967295" type="title"/>
          </p:nvPr>
        </p:nvSpPr>
        <p:spPr>
          <a:xfrm>
            <a:off x="311700" y="742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720">
                <a:solidFill>
                  <a:srgbClr val="FFFFFF"/>
                </a:solidFill>
                <a:latin typeface="Luckiest Guy"/>
                <a:ea typeface="Luckiest Guy"/>
                <a:cs typeface="Luckiest Guy"/>
                <a:sym typeface="Luckiest Guy"/>
              </a:rPr>
              <a:t>Paired Task</a:t>
            </a:r>
            <a:r>
              <a:rPr lang="en" sz="2720">
                <a:solidFill>
                  <a:srgbClr val="FFFFFF"/>
                </a:solidFill>
              </a:rPr>
              <a:t>: Study fraction sets</a:t>
            </a:r>
            <a:endParaRPr sz="2720">
              <a:solidFill>
                <a:srgbClr val="FFFFFF"/>
              </a:solidFill>
            </a:endParaRPr>
          </a:p>
        </p:txBody>
      </p:sp>
      <p:sp>
        <p:nvSpPr>
          <p:cNvPr id="331" name="Google Shape;331;p91"/>
          <p:cNvSpPr txBox="1"/>
          <p:nvPr/>
        </p:nvSpPr>
        <p:spPr>
          <a:xfrm>
            <a:off x="925800" y="680425"/>
            <a:ext cx="7292400" cy="1015800"/>
          </a:xfrm>
          <a:prstGeom prst="rect">
            <a:avLst/>
          </a:prstGeom>
          <a:noFill/>
          <a:ln>
            <a:noFill/>
          </a:ln>
        </p:spPr>
        <p:txBody>
          <a:bodyPr anchorCtr="0" anchor="t" bIns="91425" lIns="91425" spcFirstLastPara="1" rIns="91425" wrap="square" tIns="91425">
            <a:spAutoFit/>
          </a:bodyPr>
          <a:lstStyle/>
          <a:p>
            <a:pPr indent="0" lvl="0" marL="0" rtl="0" algn="ctr">
              <a:lnSpc>
                <a:spcPct val="200000"/>
              </a:lnSpc>
              <a:spcBef>
                <a:spcPts val="0"/>
              </a:spcBef>
              <a:spcAft>
                <a:spcPts val="0"/>
              </a:spcAft>
              <a:buNone/>
            </a:pPr>
            <a:r>
              <a:rPr lang="en" sz="1800">
                <a:solidFill>
                  <a:schemeClr val="dk1"/>
                </a:solidFill>
                <a:latin typeface="Montserrat Medium"/>
                <a:ea typeface="Montserrat Medium"/>
                <a:cs typeface="Montserrat Medium"/>
                <a:sym typeface="Montserrat Medium"/>
              </a:rPr>
              <a:t>How does Fraction Set 1 compare?</a:t>
            </a:r>
            <a:endParaRPr sz="18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rPr lang="en" sz="1800">
                <a:solidFill>
                  <a:schemeClr val="dk1"/>
                </a:solidFill>
                <a:latin typeface="Montserrat Medium"/>
                <a:ea typeface="Montserrat Medium"/>
                <a:cs typeface="Montserrat Medium"/>
                <a:sym typeface="Montserrat Medium"/>
              </a:rPr>
              <a:t>Use modeling tools to prove or disprove your theory:</a:t>
            </a:r>
            <a:endParaRPr sz="1800">
              <a:solidFill>
                <a:schemeClr val="dk1"/>
              </a:solidFill>
              <a:latin typeface="Montserrat Medium"/>
              <a:ea typeface="Montserrat Medium"/>
              <a:cs typeface="Montserrat Medium"/>
              <a:sym typeface="Montserrat Medium"/>
            </a:endParaRPr>
          </a:p>
        </p:txBody>
      </p:sp>
      <p:sp>
        <p:nvSpPr>
          <p:cNvPr id="332" name="Google Shape;332;p91"/>
          <p:cNvSpPr txBox="1"/>
          <p:nvPr/>
        </p:nvSpPr>
        <p:spPr>
          <a:xfrm>
            <a:off x="4572003" y="2006625"/>
            <a:ext cx="2349600" cy="2031900"/>
          </a:xfrm>
          <a:prstGeom prst="rect">
            <a:avLst/>
          </a:prstGeom>
          <a:noFill/>
          <a:ln>
            <a:noFill/>
          </a:ln>
        </p:spPr>
        <p:txBody>
          <a:bodyPr anchorCtr="0" anchor="t" bIns="91425" lIns="91425" spcFirstLastPara="1" rIns="91425" wrap="square" tIns="91425">
            <a:spAutoFit/>
          </a:bodyPr>
          <a:lstStyle/>
          <a:p>
            <a:pPr indent="0" lvl="0" marL="0" rtl="0" algn="r">
              <a:lnSpc>
                <a:spcPct val="200000"/>
              </a:lnSpc>
              <a:spcBef>
                <a:spcPts val="0"/>
              </a:spcBef>
              <a:spcAft>
                <a:spcPts val="0"/>
              </a:spcAft>
              <a:buNone/>
            </a:pPr>
            <a:r>
              <a:rPr b="1" lang="en" sz="2400">
                <a:solidFill>
                  <a:srgbClr val="FFFF00"/>
                </a:solidFill>
                <a:latin typeface="Montserrat"/>
                <a:ea typeface="Montserrat"/>
                <a:cs typeface="Montserrat"/>
                <a:sym typeface="Montserrat"/>
              </a:rPr>
              <a:t>2/6 , 2/3 , 2/9</a:t>
            </a:r>
            <a:endParaRPr b="1" sz="2400">
              <a:solidFill>
                <a:srgbClr val="FFFF00"/>
              </a:solidFill>
              <a:latin typeface="Montserrat"/>
              <a:ea typeface="Montserrat"/>
              <a:cs typeface="Montserrat"/>
              <a:sym typeface="Montserrat"/>
            </a:endParaRPr>
          </a:p>
          <a:p>
            <a:pPr indent="0" lvl="0" marL="0" rtl="0" algn="r">
              <a:lnSpc>
                <a:spcPct val="200000"/>
              </a:lnSpc>
              <a:spcBef>
                <a:spcPts val="0"/>
              </a:spcBef>
              <a:spcAft>
                <a:spcPts val="0"/>
              </a:spcAft>
              <a:buNone/>
            </a:pPr>
            <a:r>
              <a:rPr b="1" lang="en" sz="2400">
                <a:solidFill>
                  <a:srgbClr val="FFFF00"/>
                </a:solidFill>
                <a:latin typeface="Montserrat"/>
                <a:ea typeface="Montserrat"/>
                <a:cs typeface="Montserrat"/>
                <a:sym typeface="Montserrat"/>
              </a:rPr>
              <a:t>3/3 , 3/6 , 3/9</a:t>
            </a:r>
            <a:endParaRPr b="1" sz="2400">
              <a:solidFill>
                <a:srgbClr val="FFFF00"/>
              </a:solidFill>
              <a:latin typeface="Montserrat"/>
              <a:ea typeface="Montserrat"/>
              <a:cs typeface="Montserrat"/>
              <a:sym typeface="Montserrat"/>
            </a:endParaRPr>
          </a:p>
          <a:p>
            <a:pPr indent="0" lvl="0" marL="0" rtl="0" algn="r">
              <a:lnSpc>
                <a:spcPct val="200000"/>
              </a:lnSpc>
              <a:spcBef>
                <a:spcPts val="0"/>
              </a:spcBef>
              <a:spcAft>
                <a:spcPts val="0"/>
              </a:spcAft>
              <a:buNone/>
            </a:pPr>
            <a:r>
              <a:rPr b="1" lang="en" sz="2400">
                <a:solidFill>
                  <a:srgbClr val="FFFF00"/>
                </a:solidFill>
                <a:latin typeface="Montserrat"/>
                <a:ea typeface="Montserrat"/>
                <a:cs typeface="Montserrat"/>
                <a:sym typeface="Montserrat"/>
              </a:rPr>
              <a:t>2/3 , 4/6 , 6/9</a:t>
            </a:r>
            <a:endParaRPr b="1" sz="2400">
              <a:solidFill>
                <a:srgbClr val="FFFF00"/>
              </a:solidFill>
              <a:latin typeface="Montserrat"/>
              <a:ea typeface="Montserrat"/>
              <a:cs typeface="Montserrat"/>
              <a:sym typeface="Montserrat"/>
            </a:endParaRPr>
          </a:p>
        </p:txBody>
      </p:sp>
      <p:grpSp>
        <p:nvGrpSpPr>
          <p:cNvPr id="333" name="Google Shape;333;p91"/>
          <p:cNvGrpSpPr/>
          <p:nvPr/>
        </p:nvGrpSpPr>
        <p:grpSpPr>
          <a:xfrm>
            <a:off x="2222363" y="2087423"/>
            <a:ext cx="1440979" cy="1870303"/>
            <a:chOff x="619625" y="2909500"/>
            <a:chExt cx="1339200" cy="1738200"/>
          </a:xfrm>
        </p:grpSpPr>
        <p:pic>
          <p:nvPicPr>
            <p:cNvPr id="334" name="Google Shape;334;p91"/>
            <p:cNvPicPr preferRelativeResize="0"/>
            <p:nvPr/>
          </p:nvPicPr>
          <p:blipFill>
            <a:blip r:embed="rId4">
              <a:alphaModFix/>
            </a:blip>
            <a:stretch>
              <a:fillRect/>
            </a:stretch>
          </p:blipFill>
          <p:spPr>
            <a:xfrm>
              <a:off x="619625" y="2909500"/>
              <a:ext cx="1339200" cy="1339200"/>
            </a:xfrm>
            <a:prstGeom prst="rect">
              <a:avLst/>
            </a:prstGeom>
            <a:noFill/>
            <a:ln>
              <a:noFill/>
            </a:ln>
          </p:spPr>
        </p:pic>
        <p:sp>
          <p:nvSpPr>
            <p:cNvPr id="335" name="Google Shape;335;p91"/>
            <p:cNvSpPr txBox="1"/>
            <p:nvPr/>
          </p:nvSpPr>
          <p:spPr>
            <a:xfrm>
              <a:off x="869675" y="4248700"/>
              <a:ext cx="839100" cy="3990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u="sng">
                  <a:solidFill>
                    <a:srgbClr val="9900FF"/>
                  </a:solidFill>
                  <a:latin typeface="Varela Round"/>
                  <a:ea typeface="Varela Round"/>
                  <a:cs typeface="Varela Round"/>
                  <a:sym typeface="Varela Round"/>
                  <a:hlinkClick r:id="rId5">
                    <a:extLst>
                      <a:ext uri="{A12FA001-AC4F-418D-AE19-62706E023703}">
                        <ahyp:hlinkClr val="tx"/>
                      </a:ext>
                    </a:extLst>
                  </a:hlinkClick>
                </a:rPr>
                <a:t>MLC</a:t>
              </a:r>
              <a:endParaRPr b="1" sz="1800">
                <a:solidFill>
                  <a:srgbClr val="9900FF"/>
                </a:solidFill>
                <a:latin typeface="Varela Round"/>
                <a:ea typeface="Varela Round"/>
                <a:cs typeface="Varela Round"/>
                <a:sym typeface="Varela Round"/>
              </a:endParaRPr>
            </a:p>
          </p:txBody>
        </p:sp>
      </p:grpSp>
      <p:sp>
        <p:nvSpPr>
          <p:cNvPr id="336" name="Google Shape;336;p91"/>
          <p:cNvSpPr txBox="1"/>
          <p:nvPr/>
        </p:nvSpPr>
        <p:spPr>
          <a:xfrm>
            <a:off x="4188800" y="4720750"/>
            <a:ext cx="49548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solidFill>
                  <a:srgbClr val="4A86E8"/>
                </a:solidFill>
                <a:latin typeface="Varela Round"/>
                <a:ea typeface="Varela Round"/>
                <a:cs typeface="Varela Round"/>
                <a:sym typeface="Varela Round"/>
              </a:rPr>
              <a:t>Work with buddy[ies] to find patterns in fraction sets</a:t>
            </a:r>
            <a:endParaRPr b="1" sz="1500">
              <a:solidFill>
                <a:srgbClr val="4A86E8"/>
              </a:solidFill>
              <a:latin typeface="Varela Round"/>
              <a:ea typeface="Varela Round"/>
              <a:cs typeface="Varela Round"/>
              <a:sym typeface="Varela Roun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Rainbow">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Rainbow">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