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058400" cx="7543800"/>
  <p:notesSz cx="6858000" cy="9144000"/>
  <p:embeddedFontLst>
    <p:embeddedFont>
      <p:font typeface="La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Righteous"/>
      <p:regular r:id="rId37"/>
    </p:embeddedFont>
    <p:embeddedFont>
      <p:font typeface="Graduate"/>
      <p:regular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8F2BF2-25EA-464F-9AEA-448D49FB520D}">
  <a:tblStyle styleId="{DE8F2BF2-25EA-464F-9AEA-448D49FB5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37" Type="http://schemas.openxmlformats.org/officeDocument/2006/relationships/font" Target="fonts/Righteous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font" Target="fonts/Graduat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b0fee668_0_22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b0fee66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b9a299cad_0_6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b9a299ca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b9a299cad_0_19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b9a299ca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b9a299cad_0_32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b9a299ca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2.1d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b9a299cad_0_45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b9a299ca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b9a299cad_0_74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b9a299ca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73e908860_0_15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73e90886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1.2b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73e908860_0_63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73e9088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643a53ef4_0_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4643a53e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3aa71d76a_0_83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3aa71d76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b9a299cad_0_10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b9a299ca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bbb5e7bcc_8_3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bbb5e7bcc_8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Century Gothic"/>
                <a:ea typeface="Century Gothic"/>
                <a:cs typeface="Century Gothic"/>
                <a:sym typeface="Century Gothic"/>
              </a:rPr>
              <a:t>STANDARDS</a:t>
            </a:r>
            <a:endParaRPr b="1" sz="1000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4.R.CI.1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Determine a theme or central idea of a text and how it is conveyed through particular details and over the course of the text, including its relationship to supporting ideas; provide an objective summary of the text.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a. Clarify understanding of non-fictional passages by creating outlines, graphic organizers, logical notes, summaries, or reports.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4.R.CI.9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Integrate information presented in different media or formats (e.g., visually, quantitatively) as well as in words to develop a coherent understanding of a topic or issue.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4.W.VU.2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Acquire and use accurately grade-appropriate general academic and domain-specific words and phrases; gather vocabulary knowledge when considering a word or phrase important to comprehension or expression.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4.S.CC.1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Engage effectively in a range of collaborative discussions (one-on-one, in groups, and teacher-led) with diverse partners on topics, texts, and issues appropriate to skill level, building on others’ ideas and expressing their own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clearly.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f. Review the key ideas expressed and demonstrate understanding of multiple perspectives through reflection and paraphrasing.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g. Acknowledge new information expressed by others and, when warranted, modify their own views.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4.S.PK.3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Present formal and informal speeches including discussion, information requests, interpretation, and persuasion.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3aa71d76a_0_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3aa71d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73e908860_0_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73e9088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3aa71d76a_0_5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3aa71d76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aa71d76a_0_61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3aa71d76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3aa71d76a_0_72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3aa71d76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b9139d20f_0_0:notes"/>
          <p:cNvSpPr/>
          <p:nvPr>
            <p:ph idx="2" type="sldImg"/>
          </p:nvPr>
        </p:nvSpPr>
        <p:spPr>
          <a:xfrm>
            <a:off x="2143447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b9139d2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159" y="1456058"/>
            <a:ext cx="7029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153" y="5542289"/>
            <a:ext cx="7029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153" y="2163089"/>
            <a:ext cx="7029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153" y="6164351"/>
            <a:ext cx="7029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153" y="4206107"/>
            <a:ext cx="7029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153" y="870271"/>
            <a:ext cx="7029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153" y="2253729"/>
            <a:ext cx="7029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153" y="870271"/>
            <a:ext cx="7029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153" y="2253729"/>
            <a:ext cx="32997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86730" y="2253729"/>
            <a:ext cx="32997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153" y="870271"/>
            <a:ext cx="7029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152" y="1086507"/>
            <a:ext cx="23166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152" y="2717440"/>
            <a:ext cx="23166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4456" y="880293"/>
            <a:ext cx="5253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71900" y="-244"/>
            <a:ext cx="37719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038" y="2411542"/>
            <a:ext cx="33372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038" y="5481569"/>
            <a:ext cx="33372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75088" y="1415969"/>
            <a:ext cx="3165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153" y="8273124"/>
            <a:ext cx="494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153" y="870271"/>
            <a:ext cx="7029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153" y="2253729"/>
            <a:ext cx="7029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89778" y="9119180"/>
            <a:ext cx="453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6.xml"/><Relationship Id="rId10" Type="http://schemas.openxmlformats.org/officeDocument/2006/relationships/slide" Target="/ppt/slides/slide15.xml"/><Relationship Id="rId13" Type="http://schemas.openxmlformats.org/officeDocument/2006/relationships/slide" Target="/ppt/slides/slide18.xml"/><Relationship Id="rId12" Type="http://schemas.openxmlformats.org/officeDocument/2006/relationships/slide" Target="/ppt/slides/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14.xml"/><Relationship Id="rId5" Type="http://schemas.openxmlformats.org/officeDocument/2006/relationships/slide" Target="/ppt/slides/slide6.xml"/><Relationship Id="rId6" Type="http://schemas.openxmlformats.org/officeDocument/2006/relationships/slide" Target="/ppt/slides/slide7.xml"/><Relationship Id="rId7" Type="http://schemas.openxmlformats.org/officeDocument/2006/relationships/slide" Target="/ppt/slides/slide8.xml"/><Relationship Id="rId8" Type="http://schemas.openxmlformats.org/officeDocument/2006/relationships/slide" Target="/ppt/slides/slide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3731" y="59257"/>
            <a:ext cx="7416300" cy="9939900"/>
          </a:xfrm>
          <a:prstGeom prst="rect">
            <a:avLst/>
          </a:prstGeom>
          <a:noFill/>
          <a:ln cap="flat" cmpd="sng" w="762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03723" y="716839"/>
            <a:ext cx="6979191" cy="3298278"/>
          </a:xfrm>
          <a:prstGeom prst="flowChartPunchedTape">
            <a:avLst/>
          </a:prstGeom>
          <a:solidFill>
            <a:srgbClr val="B7B7B7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3480000" dist="123825">
              <a:srgbClr val="0B5394">
                <a:alpha val="3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82305" y="737152"/>
            <a:ext cx="6979191" cy="3298278"/>
          </a:xfrm>
          <a:prstGeom prst="flowChartPunchedTape">
            <a:avLst/>
          </a:prstGeom>
          <a:solidFill>
            <a:srgbClr val="D6DBE6"/>
          </a:solidFill>
          <a:ln cap="flat" cmpd="sng" w="38100">
            <a:solidFill>
              <a:srgbClr val="0B5394"/>
            </a:solidFill>
            <a:prstDash val="lgDash"/>
            <a:round/>
            <a:headEnd len="sm" w="sm" type="none"/>
            <a:tailEnd len="sm" w="sm" type="none"/>
          </a:ln>
          <a:effectLst>
            <a:outerShdw blurRad="128588" rotWithShape="0" algn="bl" dir="3480000" dist="123825">
              <a:srgbClr val="0B5394">
                <a:alpha val="3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 rot="-621098">
            <a:off x="1167603" y="1150039"/>
            <a:ext cx="5519539" cy="211959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300">
                <a:solidFill>
                  <a:srgbClr val="C9DAF8"/>
                </a:solidFill>
                <a:latin typeface="Graduate"/>
                <a:ea typeface="Graduate"/>
                <a:cs typeface="Graduate"/>
                <a:sym typeface="Graduate"/>
              </a:rPr>
              <a:t>Set for Success</a:t>
            </a:r>
            <a:endParaRPr i="1" sz="6300">
              <a:solidFill>
                <a:srgbClr val="C9DAF8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 rot="-806355">
            <a:off x="273299" y="1344078"/>
            <a:ext cx="6676010" cy="25010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600">
                <a:solidFill>
                  <a:srgbClr val="3C78D8"/>
                </a:solidFill>
                <a:latin typeface="Graduate"/>
                <a:ea typeface="Graduate"/>
                <a:cs typeface="Graduate"/>
                <a:sym typeface="Graduate"/>
              </a:rPr>
              <a:t>Set for Success</a:t>
            </a:r>
            <a:endParaRPr i="1" sz="6600">
              <a:solidFill>
                <a:srgbClr val="3C78D8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 rot="-743095">
            <a:off x="-31137" y="1317527"/>
            <a:ext cx="6983925" cy="124458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500">
                <a:solidFill>
                  <a:srgbClr val="073763"/>
                </a:solidFill>
                <a:latin typeface="Graduate"/>
                <a:ea typeface="Graduate"/>
                <a:cs typeface="Graduate"/>
                <a:sym typeface="Graduate"/>
              </a:rPr>
              <a:t>Set for Success</a:t>
            </a:r>
            <a:endParaRPr i="1" sz="6500">
              <a:solidFill>
                <a:srgbClr val="073763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14004" l="22656" r="22524" t="13468"/>
          <a:stretch/>
        </p:blipFill>
        <p:spPr>
          <a:xfrm>
            <a:off x="1768078" y="4591878"/>
            <a:ext cx="4135340" cy="507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 rot="-514854">
            <a:off x="574099" y="2624499"/>
            <a:ext cx="1117775" cy="1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2946797" y="8627993"/>
            <a:ext cx="1738800" cy="5922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B6B09"/>
                </a:solidFill>
                <a:latin typeface="Graduate"/>
                <a:ea typeface="Graduate"/>
                <a:cs typeface="Graduate"/>
                <a:sym typeface="Graduate"/>
              </a:rPr>
              <a:t>LESSONS IN GOAL-SETTING</a:t>
            </a:r>
            <a:endParaRPr b="1" sz="1300">
              <a:solidFill>
                <a:srgbClr val="8B6B0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rot="-149781">
            <a:off x="5927250" y="1031599"/>
            <a:ext cx="1117775" cy="11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35700" y="81300"/>
            <a:ext cx="7472400" cy="9895800"/>
          </a:xfrm>
          <a:prstGeom prst="rect">
            <a:avLst/>
          </a:prstGeom>
          <a:noFill/>
          <a:ln cap="flat" cmpd="sng" w="28575">
            <a:solidFill>
              <a:srgbClr val="8B6B0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2"/>
          <p:cNvCxnSpPr/>
          <p:nvPr/>
        </p:nvCxnSpPr>
        <p:spPr>
          <a:xfrm rot="10800000">
            <a:off x="35700" y="5029200"/>
            <a:ext cx="74724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2"/>
          <p:cNvCxnSpPr>
            <a:stCxn id="158" idx="0"/>
            <a:endCxn id="158" idx="2"/>
          </p:cNvCxnSpPr>
          <p:nvPr/>
        </p:nvCxnSpPr>
        <p:spPr>
          <a:xfrm>
            <a:off x="3771900" y="81300"/>
            <a:ext cx="0" cy="9895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2"/>
          <p:cNvSpPr/>
          <p:nvPr/>
        </p:nvSpPr>
        <p:spPr>
          <a:xfrm>
            <a:off x="2766000" y="4704000"/>
            <a:ext cx="2011800" cy="650400"/>
          </a:xfrm>
          <a:prstGeom prst="ellipse">
            <a:avLst/>
          </a:prstGeom>
          <a:solidFill>
            <a:srgbClr val="5D9ED8"/>
          </a:solidFill>
          <a:ln cap="flat" cmpd="sng" w="381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2950050" y="4806000"/>
            <a:ext cx="164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raduate"/>
                <a:ea typeface="Graduate"/>
                <a:cs typeface="Graduate"/>
                <a:sym typeface="Graduate"/>
              </a:rPr>
              <a:t>MEASURABLE</a:t>
            </a:r>
            <a:endParaRPr b="1" sz="16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324350" y="5461000"/>
            <a:ext cx="292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HOW DOES IT LOOK? </a:t>
            </a:r>
            <a:r>
              <a:rPr i="1" lang="en">
                <a:latin typeface="Graduate"/>
                <a:ea typeface="Graduate"/>
                <a:cs typeface="Graduate"/>
                <a:sym typeface="Graduate"/>
              </a:rPr>
              <a:t>(EXAMPLES)</a:t>
            </a:r>
            <a:endParaRPr i="1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20600" y="5461000"/>
            <a:ext cx="336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RELATED VOCAB TERMS: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436500" y="2672438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ISN’T….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36500" y="315675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105275" y="315675"/>
            <a:ext cx="30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WHY IS IT NECESSARY?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5695" y="96878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1.1b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35700" y="81300"/>
            <a:ext cx="7472400" cy="9895800"/>
          </a:xfrm>
          <a:prstGeom prst="rect">
            <a:avLst/>
          </a:prstGeom>
          <a:noFill/>
          <a:ln cap="flat" cmpd="sng" w="28575">
            <a:solidFill>
              <a:srgbClr val="8B6B0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3"/>
          <p:cNvCxnSpPr/>
          <p:nvPr/>
        </p:nvCxnSpPr>
        <p:spPr>
          <a:xfrm rot="10800000">
            <a:off x="35700" y="5029200"/>
            <a:ext cx="74724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3"/>
          <p:cNvCxnSpPr>
            <a:stCxn id="173" idx="0"/>
            <a:endCxn id="173" idx="2"/>
          </p:cNvCxnSpPr>
          <p:nvPr/>
        </p:nvCxnSpPr>
        <p:spPr>
          <a:xfrm>
            <a:off x="3771900" y="81300"/>
            <a:ext cx="0" cy="9895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3"/>
          <p:cNvSpPr/>
          <p:nvPr/>
        </p:nvSpPr>
        <p:spPr>
          <a:xfrm>
            <a:off x="2766000" y="4704000"/>
            <a:ext cx="2011800" cy="650400"/>
          </a:xfrm>
          <a:prstGeom prst="ellipse">
            <a:avLst/>
          </a:prstGeom>
          <a:solidFill>
            <a:srgbClr val="5D9ED8"/>
          </a:solidFill>
          <a:ln cap="flat" cmpd="sng" w="381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2950050" y="4806000"/>
            <a:ext cx="164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raduate"/>
                <a:ea typeface="Graduate"/>
                <a:cs typeface="Graduate"/>
                <a:sym typeface="Graduate"/>
              </a:rPr>
              <a:t>ATTAIN</a:t>
            </a:r>
            <a:r>
              <a:rPr b="1" lang="en" sz="1600">
                <a:latin typeface="Graduate"/>
                <a:ea typeface="Graduate"/>
                <a:cs typeface="Graduate"/>
                <a:sym typeface="Graduate"/>
              </a:rPr>
              <a:t>ABLE</a:t>
            </a:r>
            <a:endParaRPr b="1" sz="16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324350" y="5461000"/>
            <a:ext cx="292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HOW DOES IT LOOK? </a:t>
            </a:r>
            <a:r>
              <a:rPr i="1" lang="en">
                <a:latin typeface="Graduate"/>
                <a:ea typeface="Graduate"/>
                <a:cs typeface="Graduate"/>
                <a:sym typeface="Graduate"/>
              </a:rPr>
              <a:t>(EXAMPLES)</a:t>
            </a:r>
            <a:endParaRPr i="1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120600" y="5461000"/>
            <a:ext cx="336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RELATED VOCAB TERMS: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36500" y="2672438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ISN’T….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436500" y="315675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4105275" y="315675"/>
            <a:ext cx="30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WHY IS IT NECESSARY?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5695" y="96878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1.1c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35700" y="81300"/>
            <a:ext cx="7472400" cy="9895800"/>
          </a:xfrm>
          <a:prstGeom prst="rect">
            <a:avLst/>
          </a:prstGeom>
          <a:noFill/>
          <a:ln cap="flat" cmpd="sng" w="28575">
            <a:solidFill>
              <a:srgbClr val="8B6B0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4"/>
          <p:cNvCxnSpPr/>
          <p:nvPr/>
        </p:nvCxnSpPr>
        <p:spPr>
          <a:xfrm rot="10800000">
            <a:off x="35700" y="5029200"/>
            <a:ext cx="74724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4"/>
          <p:cNvCxnSpPr>
            <a:stCxn id="188" idx="0"/>
            <a:endCxn id="188" idx="2"/>
          </p:cNvCxnSpPr>
          <p:nvPr/>
        </p:nvCxnSpPr>
        <p:spPr>
          <a:xfrm>
            <a:off x="3771900" y="81300"/>
            <a:ext cx="0" cy="9895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4"/>
          <p:cNvSpPr/>
          <p:nvPr/>
        </p:nvSpPr>
        <p:spPr>
          <a:xfrm>
            <a:off x="2766000" y="4704000"/>
            <a:ext cx="2011800" cy="650400"/>
          </a:xfrm>
          <a:prstGeom prst="ellipse">
            <a:avLst/>
          </a:prstGeom>
          <a:solidFill>
            <a:srgbClr val="5D9ED8"/>
          </a:solidFill>
          <a:ln cap="flat" cmpd="sng" w="381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2950050" y="4806000"/>
            <a:ext cx="164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raduate"/>
                <a:ea typeface="Graduate"/>
                <a:cs typeface="Graduate"/>
                <a:sym typeface="Graduate"/>
              </a:rPr>
              <a:t>RELEVANT</a:t>
            </a:r>
            <a:endParaRPr b="1" sz="16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4324350" y="5461000"/>
            <a:ext cx="292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HOW DOES IT LOOK? </a:t>
            </a:r>
            <a:r>
              <a:rPr i="1" lang="en">
                <a:latin typeface="Graduate"/>
                <a:ea typeface="Graduate"/>
                <a:cs typeface="Graduate"/>
                <a:sym typeface="Graduate"/>
              </a:rPr>
              <a:t>(EXAMPLES)</a:t>
            </a:r>
            <a:endParaRPr i="1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20600" y="5461000"/>
            <a:ext cx="336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RELATED VOCAB TERMS: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436500" y="2672438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ISN’T….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436500" y="315675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4105275" y="315675"/>
            <a:ext cx="30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WHY IS IT NECESSARY?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35695" y="96878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1.1d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35700" y="81300"/>
            <a:ext cx="7472400" cy="9895800"/>
          </a:xfrm>
          <a:prstGeom prst="rect">
            <a:avLst/>
          </a:prstGeom>
          <a:noFill/>
          <a:ln cap="flat" cmpd="sng" w="28575">
            <a:solidFill>
              <a:srgbClr val="8B6B0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25"/>
          <p:cNvCxnSpPr/>
          <p:nvPr/>
        </p:nvCxnSpPr>
        <p:spPr>
          <a:xfrm rot="10800000">
            <a:off x="35700" y="5029200"/>
            <a:ext cx="74724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>
            <a:stCxn id="203" idx="0"/>
            <a:endCxn id="203" idx="2"/>
          </p:cNvCxnSpPr>
          <p:nvPr/>
        </p:nvCxnSpPr>
        <p:spPr>
          <a:xfrm>
            <a:off x="3771900" y="81300"/>
            <a:ext cx="0" cy="9895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5"/>
          <p:cNvSpPr/>
          <p:nvPr/>
        </p:nvSpPr>
        <p:spPr>
          <a:xfrm>
            <a:off x="2766000" y="4704000"/>
            <a:ext cx="2011800" cy="650400"/>
          </a:xfrm>
          <a:prstGeom prst="ellipse">
            <a:avLst/>
          </a:prstGeom>
          <a:solidFill>
            <a:srgbClr val="5D9ED8"/>
          </a:solidFill>
          <a:ln cap="flat" cmpd="sng" w="381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2950050" y="4806000"/>
            <a:ext cx="164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Graduate"/>
                <a:ea typeface="Graduate"/>
                <a:cs typeface="Graduate"/>
                <a:sym typeface="Graduate"/>
              </a:rPr>
              <a:t>TIME-BOUND</a:t>
            </a:r>
            <a:endParaRPr b="1" sz="16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4324350" y="5461000"/>
            <a:ext cx="292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HOW DOES IT LOOK? </a:t>
            </a:r>
            <a:r>
              <a:rPr i="1" lang="en">
                <a:latin typeface="Graduate"/>
                <a:ea typeface="Graduate"/>
                <a:cs typeface="Graduate"/>
                <a:sym typeface="Graduate"/>
              </a:rPr>
              <a:t>(EXAMPLES)</a:t>
            </a:r>
            <a:endParaRPr i="1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120600" y="5461000"/>
            <a:ext cx="336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RELATED VOCAB TERMS: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436500" y="2672438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ISN’T….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436500" y="315675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4105275" y="315675"/>
            <a:ext cx="30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WHY IS IT NECESSARY?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35695" y="96878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1.1e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4531495" y="98402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1.2b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ctrTitle"/>
          </p:nvPr>
        </p:nvSpPr>
        <p:spPr>
          <a:xfrm>
            <a:off x="257150" y="160652"/>
            <a:ext cx="70296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/>
              <a:t>“SMART Goals”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/>
              <a:t>YouTube </a:t>
            </a:r>
            <a:r>
              <a:rPr lang="en" sz="1600"/>
              <a:t>video transcript</a:t>
            </a:r>
            <a:endParaRPr sz="1600"/>
          </a:p>
        </p:txBody>
      </p:sp>
      <p:sp>
        <p:nvSpPr>
          <p:cNvPr id="228" name="Google Shape;228;p28"/>
          <p:cNvSpPr txBox="1"/>
          <p:nvPr>
            <p:ph idx="1" type="subTitle"/>
          </p:nvPr>
        </p:nvSpPr>
        <p:spPr>
          <a:xfrm>
            <a:off x="219000" y="1104925"/>
            <a:ext cx="3372000" cy="90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INTRO</a:t>
            </a:r>
            <a:br>
              <a:rPr lang="en" sz="800">
                <a:solidFill>
                  <a:schemeClr val="dk1"/>
                </a:solidFill>
              </a:rPr>
            </a:br>
            <a:r>
              <a:rPr lang="en" sz="800">
                <a:solidFill>
                  <a:schemeClr val="dk1"/>
                </a:solidFill>
              </a:rPr>
              <a:t>0:08 If you want to succeed, you need to set goals.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0:11 Without them you lack focus and direction.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0:13 They also provide you with a benchmark to determine whether or not you're actually succeeding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0:18 at them.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0:20 We all struggle sometimes to achieve our plans.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0:23 And it's not that we lack the effort, but our goals are not structured efficiently.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0:28 To accomplish your objective you need to know how to set it up properly.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0:32 You can't simply say, "I wish I could make more money" and expect it to happen.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0:37 A goal without a plan is just a wish.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0:41 It is also important to recognize, that not all objectives are created equal.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0:45 So, today I'll explain the SMART method of goal setting and how it will amplify your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0:50 chances of actually succeeding.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0:53 Let's get started.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SPECIFIC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0:54 S stands for: Specific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0:58 We all have plenty of dreams and goals, but most of them are all generalized and vague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1:02 and so we don't really know how to achieve them.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1:06 Your goal must be clear and well defined.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1:09 You can only get to where you want by defining precisely how you'll get there.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1:14 For example, let's take a look at this generalized wish : "I want to be healthier" or "I want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1:20 to have a better body".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1:22 What does all of this even mean?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1:26 It's super vague and not specific enough.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1:29 A better example would be: "I'll replace drinking soda with water.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1:34 I'll also be going to the gym three times a week for 45 minutes."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1:39 You could be even more specific.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1:41 Three times per week could mean; every Monday, Wednesday and Friday.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1:46 Every time at 3 pm.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1:49 Make it as specific as possible so you know what exactly what you're going to be focusing on.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MEASURABLE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1:56 M stands for: Measurable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1:58 Tracking the progress of your goal is an important part of keeping you motivated.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2:03 It allows you to set milestones that you can celebrate when you achieve them and reevaluate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2:08 when you don’t.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2:09 If your goal is simply defined as "lose weight," how will you know when you have been successful?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2:16 You need to define exactly how much weight you want to lose.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2:19 A much better goal would be: "I want to lose 10 pounds".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2:24 This way you have something to aim for and you can even set smaller milestones along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2:27 the way.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2:29 Basically, you break that big objective in to other smaller objectives.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2:34 So if you think that 10 pounds is too much, you should break it down into manageable pieces.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2:40 First, aim for 3 pounds, then another 3, all the way up to 10.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2:45 It's the progress that keeps us motivated, so if you don't have a way to measure it,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2:50 you will fail with your ambition.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ATTAINABLE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2:53 A stands for: Attainable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2:56 Make sure that it's possible to achieve the dreams you set for yourself.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3:00 Far too many people fall into the trap of setting impossible goals.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229" name="Google Shape;229;p28"/>
          <p:cNvSpPr txBox="1"/>
          <p:nvPr>
            <p:ph idx="1" type="subTitle"/>
          </p:nvPr>
        </p:nvSpPr>
        <p:spPr>
          <a:xfrm>
            <a:off x="3952800" y="1104925"/>
            <a:ext cx="3372000" cy="90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3:04 While they may push you forward for a while, you will almost certainly end up giving up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3:09 on them.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3:10 Instead of being impossible, your goals should be challenging yet achievable.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3:16 There's nothing wrong with shooting for the stars, as you might end up at the moon.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3:20 However unless you want to burn out it's much more efficient to take small steps.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3:26 For example: Making 1 million dollars by the end of the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3:29 month is impossible if you can't even pay your bills.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3:33 A much more attainable goal would be making extra 100 dollars by the end of the month.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3:39 Once you've achieved that you can then go a step further and try making extra 200 dollars.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3:45 You don't want to set yourself up for failure by trying to go far beyond the bounds of possibility.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3:51 It will only make you miserable.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RELEVANT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3:55 R stands for: Relevant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3:57 Your plans should be relevant to the direction you want your life and career to take.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4:02 A common issue we face, is having too many goals at the same time, or pursuing the wrong goals.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4:09 Unless your plan is relevant to your overall life plan, achieving it may not accomplish anything.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4:15 So if you look at my example; I wanted to learn French, because I loved the way it sounded.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4:21 However I realized that learning the language would be completely useless for me.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4:25 I barely know anyone that speaks French and I don't really need to use it anywhere.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4:31 So I stopped learning it, as it was taking too much of my time, while I was getting nothing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4:36 out of it.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4:38 Becoming fluent in French would be nice, but it is currently not really relevant to my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4:42 overall life plan.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4:44 So, ask yourself why you want to achieve your goal, before you commit to it.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TIME-BOUND</a:t>
            </a:r>
            <a:br>
              <a:rPr b="1" lang="en" sz="800">
                <a:solidFill>
                  <a:schemeClr val="dk1"/>
                </a:solidFill>
              </a:rPr>
            </a:br>
            <a:r>
              <a:rPr lang="en" sz="800">
                <a:solidFill>
                  <a:schemeClr val="dk1"/>
                </a:solidFill>
              </a:rPr>
              <a:t>4:49 T stands for: Time bound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4:52 This is one of the most important factors.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4:55 Your plans must have a deadline.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4:59 If you don't set a time limit, you have basically unlimited time to achieve your goals.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5:04 When you are working on a deadline, your sense of urgency increases and you're more likely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5:08 to achieve your goal.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5:10 Think of your time in school.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5:12 You had a whole month to write an essay and yet it was done in the last two days.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5:18 It's because the deadline was right around the corner, so you had no choice but to do it.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5:24 So whenever you set a goal, keep a time limit in mind as it will push you to actually work on it.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ctrTitle"/>
          </p:nvPr>
        </p:nvSpPr>
        <p:spPr>
          <a:xfrm>
            <a:off x="257175" y="350150"/>
            <a:ext cx="7029600" cy="27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 u="sng">
                <a:latin typeface="Lato"/>
                <a:ea typeface="Lato"/>
                <a:cs typeface="Lato"/>
                <a:sym typeface="Lato"/>
              </a:rPr>
              <a:t>Jigsaw Discussion</a:t>
            </a:r>
            <a:endParaRPr b="1" sz="5100"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4700">
                <a:latin typeface="Lato"/>
                <a:ea typeface="Lato"/>
                <a:cs typeface="Lato"/>
                <a:sym typeface="Lato"/>
              </a:rPr>
              <a:t>★</a:t>
            </a:r>
            <a:r>
              <a:rPr i="1" lang="en" sz="4700">
                <a:latin typeface="Lato"/>
                <a:ea typeface="Lato"/>
                <a:cs typeface="Lato"/>
                <a:sym typeface="Lato"/>
              </a:rPr>
              <a:t>Expert Groups★ </a:t>
            </a:r>
            <a:r>
              <a:rPr lang="en" sz="4500">
                <a:latin typeface="Lato"/>
                <a:ea typeface="Lato"/>
                <a:cs typeface="Lato"/>
                <a:sym typeface="Lato"/>
              </a:rPr>
              <a:t>Questioning Frames:</a:t>
            </a: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9"/>
          <p:cNvSpPr txBox="1"/>
          <p:nvPr>
            <p:ph idx="1" type="subTitle"/>
          </p:nvPr>
        </p:nvSpPr>
        <p:spPr>
          <a:xfrm>
            <a:off x="257100" y="3063900"/>
            <a:ext cx="7029600" cy="6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each of us understand about what this term (</a:t>
            </a:r>
            <a:r>
              <a:rPr i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specific, measurable, attainable, </a:t>
            </a:r>
            <a:r>
              <a:rPr i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</a:t>
            </a:r>
            <a:r>
              <a:rPr i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i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time-bound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means? How could we explain it in our own words?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vocabulary words can I use to describe this attribute?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I relate this to my own life?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if a goal does not have this attribute, according to this video?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examples of this attribute that the author provides?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extra examples that we can think of together to take to our groups?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★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am I still unclear about?</a:t>
            </a:r>
            <a:endParaRPr sz="2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ctrTitle"/>
          </p:nvPr>
        </p:nvSpPr>
        <p:spPr>
          <a:xfrm>
            <a:off x="257175" y="350150"/>
            <a:ext cx="7029600" cy="27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 u="sng">
                <a:latin typeface="Lato"/>
                <a:ea typeface="Lato"/>
                <a:cs typeface="Lato"/>
                <a:sym typeface="Lato"/>
              </a:rPr>
              <a:t>Jigsaw Discussion</a:t>
            </a:r>
            <a:endParaRPr b="1" sz="5100"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4700">
                <a:latin typeface="Lato"/>
                <a:ea typeface="Lato"/>
                <a:cs typeface="Lato"/>
                <a:sym typeface="Lato"/>
              </a:rPr>
              <a:t>⇄</a:t>
            </a:r>
            <a:r>
              <a:rPr i="1" lang="en" sz="4700">
                <a:latin typeface="Lato"/>
                <a:ea typeface="Lato"/>
                <a:cs typeface="Lato"/>
                <a:sym typeface="Lato"/>
              </a:rPr>
              <a:t> Learning</a:t>
            </a:r>
            <a:r>
              <a:rPr i="1" lang="en" sz="4700">
                <a:latin typeface="Lato"/>
                <a:ea typeface="Lato"/>
                <a:cs typeface="Lato"/>
                <a:sym typeface="Lato"/>
              </a:rPr>
              <a:t> Groups</a:t>
            </a:r>
            <a:r>
              <a:rPr b="1" i="1" lang="en" sz="4700">
                <a:latin typeface="Lato"/>
                <a:ea typeface="Lato"/>
                <a:cs typeface="Lato"/>
                <a:sym typeface="Lato"/>
              </a:rPr>
              <a:t>⇄ </a:t>
            </a:r>
            <a:r>
              <a:rPr lang="en" sz="4500">
                <a:latin typeface="Lato"/>
                <a:ea typeface="Lato"/>
                <a:cs typeface="Lato"/>
                <a:sym typeface="Lato"/>
              </a:rPr>
              <a:t>Questioning Frames:</a:t>
            </a:r>
            <a:endParaRPr i="1" sz="4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30"/>
          <p:cNvSpPr txBox="1"/>
          <p:nvPr>
            <p:ph idx="1" type="subTitle"/>
          </p:nvPr>
        </p:nvSpPr>
        <p:spPr>
          <a:xfrm>
            <a:off x="306150" y="2928325"/>
            <a:ext cx="6931500" cy="6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would you describe</a:t>
            </a: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attribute you studied?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if a goal does not have this attribute, according to this video? How does this line up with your own experience?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vocabulary words would you say are most closely associated with this attribute? How so?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examples of this attribute that the author provides? What are some other examples you have thought of?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think __________ is an example of this term? Why or why not?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114300" rtl="0" algn="l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100"/>
              <a:buFont typeface="Century Gothic"/>
              <a:buChar char="➔"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Here is a goal that I have or have seen someone want to achieve: ________________. Does this goal have that quality? Why or why not?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508500" y="2149250"/>
            <a:ext cx="6526800" cy="2862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</a:t>
            </a: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1:</a:t>
            </a:r>
            <a:r>
              <a:rPr lang="en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Easy as the ABCs!</a:t>
            </a:r>
            <a:endParaRPr b="1" sz="11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Char char="●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ttainable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have to be able to achieve your goal!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Char char="●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roken-down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have to break up your goal into smaller, measurable steps so that you can celebrate your progress more often.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Char char="●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ountable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goal is something that can be quantified.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Char char="●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pecific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less vague that your goal is, the more you can measure your progress!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542850" y="5343525"/>
            <a:ext cx="6458100" cy="26436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Example 2: </a:t>
            </a:r>
            <a:endParaRPr i="1" sz="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4 P’s in a pod</a:t>
            </a:r>
            <a:endParaRPr b="1" i="1" sz="11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REPARE</a:t>
            </a:r>
            <a:endParaRPr b="1" sz="1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Choosing the right goal is important. It requires a lot of planning to decide how you’re going to achieve it.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RECISE</a:t>
            </a:r>
            <a:endParaRPr b="1" sz="1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 should be as specific as possible.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ERSONALIZED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 that unique and relevant to the person who holds them will be the most motivating.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1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ROCESSES</a:t>
            </a:r>
            <a:endParaRPr b="1" sz="10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plan should include the specific actions you’re going to take to accomplish your goals.</a:t>
            </a:r>
            <a:endParaRPr/>
          </a:p>
        </p:txBody>
      </p:sp>
      <p:sp>
        <p:nvSpPr>
          <p:cNvPr id="248" name="Google Shape;248;p31"/>
          <p:cNvSpPr txBox="1"/>
          <p:nvPr>
            <p:ph type="title"/>
          </p:nvPr>
        </p:nvSpPr>
        <p:spPr>
          <a:xfrm>
            <a:off x="0" y="465775"/>
            <a:ext cx="7543800" cy="1292400"/>
          </a:xfrm>
          <a:prstGeom prst="rect">
            <a:avLst/>
          </a:prstGeom>
          <a:effectLst>
            <a:outerShdw blurRad="285750" rotWithShape="0" algn="bl" dir="3720000" dist="95250">
              <a:srgbClr val="6FA8DC">
                <a:alpha val="6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solidFill>
                  <a:srgbClr val="5D9ED8"/>
                </a:solidFill>
                <a:latin typeface="Righteous"/>
                <a:ea typeface="Righteous"/>
                <a:cs typeface="Righteous"/>
                <a:sym typeface="Righteous"/>
              </a:rPr>
              <a:t>GOAL-SETTING</a:t>
            </a:r>
            <a:r>
              <a:rPr b="1" lang="en" sz="3000">
                <a:solidFill>
                  <a:srgbClr val="5D9ED8"/>
                </a:solidFill>
                <a:latin typeface="Righteous"/>
                <a:ea typeface="Righteous"/>
                <a:cs typeface="Righteous"/>
                <a:sym typeface="Righteous"/>
              </a:rPr>
              <a:t> FRAMEWORKS - </a:t>
            </a:r>
            <a:r>
              <a:rPr b="1" lang="en">
                <a:solidFill>
                  <a:srgbClr val="5D9ED8"/>
                </a:solidFill>
                <a:latin typeface="Righteous"/>
                <a:ea typeface="Righteous"/>
                <a:cs typeface="Righteous"/>
                <a:sym typeface="Righteous"/>
              </a:rPr>
              <a:t>EXAMPLES</a:t>
            </a:r>
            <a:endParaRPr b="1">
              <a:solidFill>
                <a:srgbClr val="5D9ED8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704850" y="8734425"/>
            <a:ext cx="6134100" cy="7194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options for this assignment might be something else that is meaningful to you, like composing a Haiku or creating a playlist with various song titles or meanings highlighting specific goal attributes.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143550" y="137850"/>
            <a:ext cx="7256700" cy="978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type="ctrTitle"/>
          </p:nvPr>
        </p:nvSpPr>
        <p:spPr>
          <a:xfrm>
            <a:off x="438900" y="442250"/>
            <a:ext cx="6361200" cy="2612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B7B7B7"/>
                </a:solidFill>
                <a:latin typeface="Graduate"/>
                <a:ea typeface="Graduate"/>
                <a:cs typeface="Graduate"/>
                <a:sym typeface="Graduate"/>
              </a:rPr>
              <a:t>Set for Success</a:t>
            </a:r>
            <a:endParaRPr b="1" sz="4800">
              <a:solidFill>
                <a:srgbClr val="B7B7B7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70" name="Google Shape;70;p14"/>
          <p:cNvSpPr txBox="1"/>
          <p:nvPr>
            <p:ph type="ctrTitle"/>
          </p:nvPr>
        </p:nvSpPr>
        <p:spPr>
          <a:xfrm>
            <a:off x="591300" y="881000"/>
            <a:ext cx="6361200" cy="2135700"/>
          </a:xfrm>
          <a:prstGeom prst="rect">
            <a:avLst/>
          </a:prstGeom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 u="sng">
                <a:latin typeface="Graduate"/>
                <a:ea typeface="Graduate"/>
                <a:cs typeface="Graduate"/>
                <a:sym typeface="Graduate"/>
              </a:rPr>
              <a:t>Set for</a:t>
            </a:r>
            <a:r>
              <a:rPr b="1" lang="en" sz="4800" u="sng">
                <a:latin typeface="Graduate"/>
                <a:ea typeface="Graduate"/>
                <a:cs typeface="Graduate"/>
                <a:sym typeface="Graduate"/>
              </a:rPr>
              <a:t> </a:t>
            </a:r>
            <a:r>
              <a:rPr b="1" lang="en" sz="4800" u="sng">
                <a:latin typeface="Graduate"/>
                <a:ea typeface="Graduate"/>
                <a:cs typeface="Graduate"/>
                <a:sym typeface="Graduate"/>
              </a:rPr>
              <a:t>Success:</a:t>
            </a:r>
            <a:endParaRPr b="1" sz="4800" u="sng">
              <a:latin typeface="Graduate"/>
              <a:ea typeface="Graduate"/>
              <a:cs typeface="Graduate"/>
              <a:sym typeface="Gradua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Graduate"/>
                <a:ea typeface="Graduate"/>
                <a:cs typeface="Graduate"/>
                <a:sym typeface="Graduate"/>
              </a:rPr>
              <a:t>Lessons in Goal-setting</a:t>
            </a:r>
            <a:endParaRPr b="1" sz="26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71" name="Google Shape;71;p14"/>
          <p:cNvSpPr txBox="1"/>
          <p:nvPr>
            <p:ph type="ctrTitle"/>
          </p:nvPr>
        </p:nvSpPr>
        <p:spPr>
          <a:xfrm>
            <a:off x="257150" y="3278700"/>
            <a:ext cx="7115100" cy="65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latin typeface="Graduate"/>
                <a:ea typeface="Graduate"/>
                <a:cs typeface="Graduate"/>
                <a:sym typeface="Graduate"/>
              </a:rPr>
              <a:t>CONTENTS</a:t>
            </a:r>
            <a:r>
              <a:rPr b="1" lang="en" sz="2500" u="sng">
                <a:latin typeface="Graduate"/>
                <a:ea typeface="Graduate"/>
                <a:cs typeface="Graduate"/>
                <a:sym typeface="Graduate"/>
              </a:rPr>
              <a:t>:</a:t>
            </a:r>
            <a:endParaRPr b="1" sz="2500" u="sng">
              <a:latin typeface="Graduate"/>
              <a:ea typeface="Graduate"/>
              <a:cs typeface="Graduate"/>
              <a:sym typeface="Graduate"/>
            </a:endParaRPr>
          </a:p>
          <a:p>
            <a:pPr indent="-3563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B6B09"/>
              </a:buClr>
              <a:buSzPts val="2011"/>
              <a:buChar char="★"/>
            </a:pPr>
            <a:r>
              <a:rPr lang="en" sz="2011"/>
              <a:t>Vocabulary [Frayer model]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3"/>
              </a:rPr>
              <a:t>accomplish - attribute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4"/>
              </a:rPr>
              <a:t>challenging - goal setting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5"/>
              </a:rPr>
              <a:t>measure - milestone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6"/>
              </a:rPr>
              <a:t>specific - vague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7"/>
              </a:rPr>
              <a:t>objective - system</a:t>
            </a:r>
            <a:endParaRPr sz="2011"/>
          </a:p>
          <a:p>
            <a:pPr indent="-35630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B6B09"/>
              </a:buClr>
              <a:buSzPts val="2011"/>
              <a:buChar char="★"/>
            </a:pPr>
            <a:r>
              <a:rPr lang="en" sz="2011"/>
              <a:t>“How To Set SMART Goals” Video Notes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8"/>
              </a:rPr>
              <a:t>S.M.A.R.T. Attributes [4-Square]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9"/>
              </a:rPr>
              <a:t>Video Notes</a:t>
            </a:r>
            <a:endParaRPr sz="2011"/>
          </a:p>
          <a:p>
            <a:pPr indent="-35630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10"/>
              </a:rPr>
              <a:t>Vocabulary</a:t>
            </a:r>
            <a:endParaRPr sz="2011"/>
          </a:p>
          <a:p>
            <a:pPr indent="-35630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B6B09"/>
              </a:buClr>
              <a:buSzPts val="2011"/>
              <a:buChar char="★"/>
            </a:pPr>
            <a:r>
              <a:rPr lang="en" sz="2011" u="sng">
                <a:solidFill>
                  <a:schemeClr val="hlink"/>
                </a:solidFill>
                <a:hlinkClick action="ppaction://hlinksldjump" r:id="rId11"/>
              </a:rPr>
              <a:t>Video transcript</a:t>
            </a:r>
            <a:endParaRPr sz="2011"/>
          </a:p>
          <a:p>
            <a:pPr indent="-35630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B6B09"/>
              </a:buClr>
              <a:buSzPts val="2011"/>
              <a:buChar char="★"/>
            </a:pPr>
            <a:r>
              <a:rPr lang="en" sz="2011"/>
              <a:t>Jigsaw Discussion Questions</a:t>
            </a:r>
            <a:endParaRPr sz="2011"/>
          </a:p>
          <a:p>
            <a:pPr indent="-35630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12"/>
              </a:rPr>
              <a:t>Expert Groups</a:t>
            </a:r>
            <a:endParaRPr sz="2011"/>
          </a:p>
          <a:p>
            <a:pPr indent="-35630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11"/>
              <a:buChar char="○"/>
            </a:pPr>
            <a:r>
              <a:rPr lang="en" sz="2011" u="sng">
                <a:solidFill>
                  <a:schemeClr val="hlink"/>
                </a:solidFill>
                <a:hlinkClick action="ppaction://hlinksldjump" r:id="rId13"/>
              </a:rPr>
              <a:t>Learning Groups</a:t>
            </a:r>
            <a:endParaRPr sz="201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143550" y="137850"/>
            <a:ext cx="7256700" cy="978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143550" y="233925"/>
            <a:ext cx="72567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 u="sng">
                <a:latin typeface="Graduate"/>
                <a:ea typeface="Graduate"/>
                <a:cs typeface="Graduate"/>
                <a:sym typeface="Graduate"/>
              </a:rPr>
              <a:t>Lesson 1 Language Objectives + </a:t>
            </a:r>
            <a:r>
              <a:rPr b="1" lang="en" sz="2600" u="sng">
                <a:latin typeface="Graduate"/>
                <a:ea typeface="Graduate"/>
                <a:cs typeface="Graduate"/>
                <a:sym typeface="Graduate"/>
              </a:rPr>
              <a:t>Tasks</a:t>
            </a:r>
            <a:endParaRPr b="1" sz="26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257150" y="1385725"/>
            <a:ext cx="7029600" cy="7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7F6000"/>
                </a:solidFill>
              </a:rPr>
              <a:t>Objectives (</a:t>
            </a:r>
            <a:r>
              <a:rPr b="1" i="1" lang="en" sz="1900">
                <a:solidFill>
                  <a:srgbClr val="7F6000"/>
                </a:solidFill>
              </a:rPr>
              <a:t>Students will be able to…</a:t>
            </a:r>
            <a:r>
              <a:rPr b="1" lang="en" sz="1900">
                <a:solidFill>
                  <a:srgbClr val="7F6000"/>
                </a:solidFill>
              </a:rPr>
              <a:t>)</a:t>
            </a:r>
            <a:endParaRPr b="1" sz="1900">
              <a:solidFill>
                <a:srgbClr val="7F6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Explain the attributes of a proper goal, using goal-focused vocabulary terms.</a:t>
            </a:r>
            <a:endParaRPr>
              <a:solidFill>
                <a:srgbClr val="434343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Discuss various approaches to effective goal setting.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Distill their earned knowledge of goal attributes into a creation of an original Goal-Setting framework.</a:t>
            </a:r>
            <a:endParaRPr sz="19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7F6000"/>
                </a:solidFill>
              </a:rPr>
              <a:t>Tasks (</a:t>
            </a:r>
            <a:r>
              <a:rPr b="1" i="1" lang="en" sz="1900">
                <a:solidFill>
                  <a:srgbClr val="7F6000"/>
                </a:solidFill>
              </a:rPr>
              <a:t>Students will…</a:t>
            </a:r>
            <a:r>
              <a:rPr b="1" lang="en" sz="1900">
                <a:solidFill>
                  <a:srgbClr val="7F6000"/>
                </a:solidFill>
              </a:rPr>
              <a:t>)</a:t>
            </a:r>
            <a:endParaRPr b="1" sz="1900">
              <a:solidFill>
                <a:srgbClr val="7F6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Complete Graphic Organizers with information from the text.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Discuss attributes of goals in various small-group settings.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eriod"/>
            </a:pPr>
            <a:r>
              <a:rPr lang="en" sz="1900">
                <a:solidFill>
                  <a:srgbClr val="434343"/>
                </a:solidFill>
              </a:rPr>
              <a:t>Create an original goal-setting framework and accompanying visual aid using background knowledge gained and Google Suites technology</a:t>
            </a:r>
            <a:endParaRPr sz="1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6"/>
          <p:cNvGraphicFramePr/>
          <p:nvPr/>
        </p:nvGraphicFramePr>
        <p:xfrm>
          <a:off x="162564" y="417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</a:t>
                      </a: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get something done</a:t>
                      </a:r>
                      <a:endParaRPr b="1" i="1" sz="16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</a:t>
                      </a: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162601" y="2932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reach a goal; (reachable)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Google Shape;85;p16"/>
          <p:cNvGraphicFramePr/>
          <p:nvPr/>
        </p:nvGraphicFramePr>
        <p:xfrm>
          <a:off x="162564" y="54471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reach or to gain something; (able to be reached or completed)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16"/>
          <p:cNvSpPr/>
          <p:nvPr/>
        </p:nvSpPr>
        <p:spPr>
          <a:xfrm>
            <a:off x="162654" y="51128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attain (attainable)</a:t>
            </a:r>
            <a:endParaRPr b="1" sz="1500" u="sng"/>
          </a:p>
        </p:txBody>
      </p:sp>
      <p:sp>
        <p:nvSpPr>
          <p:cNvPr id="87" name="Google Shape;87;p16"/>
          <p:cNvSpPr/>
          <p:nvPr/>
        </p:nvSpPr>
        <p:spPr>
          <a:xfrm>
            <a:off x="162691" y="2598217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achieve (achievable)</a:t>
            </a:r>
            <a:endParaRPr b="1" sz="15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</p:txBody>
      </p:sp>
      <p:sp>
        <p:nvSpPr>
          <p:cNvPr id="88" name="Google Shape;88;p16"/>
          <p:cNvSpPr/>
          <p:nvPr/>
        </p:nvSpPr>
        <p:spPr>
          <a:xfrm>
            <a:off x="162654" y="836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accomplish</a:t>
            </a:r>
            <a:endParaRPr b="1" sz="1500" u="sng"/>
          </a:p>
        </p:txBody>
      </p:sp>
      <p:graphicFrame>
        <p:nvGraphicFramePr>
          <p:cNvPr id="89" name="Google Shape;89;p16"/>
          <p:cNvGraphicFramePr/>
          <p:nvPr/>
        </p:nvGraphicFramePr>
        <p:xfrm>
          <a:off x="162564" y="7961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feature that something or someone has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" name="Google Shape;90;p16"/>
          <p:cNvSpPr/>
          <p:nvPr/>
        </p:nvSpPr>
        <p:spPr>
          <a:xfrm>
            <a:off x="162654" y="76274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attribute</a:t>
            </a:r>
            <a:endParaRPr b="1" sz="15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7"/>
          <p:cNvGraphicFramePr/>
          <p:nvPr/>
        </p:nvGraphicFramePr>
        <p:xfrm>
          <a:off x="162564" y="417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requiring the full use of one’s abilities</a:t>
                      </a:r>
                      <a:endParaRPr b="1" i="1" sz="16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17"/>
          <p:cNvGraphicFramePr/>
          <p:nvPr/>
        </p:nvGraphicFramePr>
        <p:xfrm>
          <a:off x="162526" y="29139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give significant attention to something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7"/>
          <p:cNvSpPr/>
          <p:nvPr/>
        </p:nvSpPr>
        <p:spPr>
          <a:xfrm>
            <a:off x="162616" y="2579586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focus</a:t>
            </a:r>
            <a:endParaRPr b="1" sz="1500" u="sng"/>
          </a:p>
        </p:txBody>
      </p:sp>
      <p:sp>
        <p:nvSpPr>
          <p:cNvPr id="98" name="Google Shape;98;p17"/>
          <p:cNvSpPr/>
          <p:nvPr/>
        </p:nvSpPr>
        <p:spPr>
          <a:xfrm>
            <a:off x="162654" y="836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challenging</a:t>
            </a:r>
            <a:endParaRPr b="1" sz="1500" u="sng"/>
          </a:p>
        </p:txBody>
      </p:sp>
      <p:graphicFrame>
        <p:nvGraphicFramePr>
          <p:cNvPr id="99" name="Google Shape;99;p17"/>
          <p:cNvGraphicFramePr/>
          <p:nvPr/>
        </p:nvGraphicFramePr>
        <p:xfrm>
          <a:off x="162564" y="7925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lang="en" sz="1500">
                          <a:solidFill>
                            <a:schemeClr val="dk1"/>
                          </a:solidFill>
                        </a:rPr>
                        <a:t>he act of planning how one will accomplish a goal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7"/>
          <p:cNvSpPr/>
          <p:nvPr/>
        </p:nvSpPr>
        <p:spPr>
          <a:xfrm>
            <a:off x="162654" y="7590980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goal-setting</a:t>
            </a:r>
            <a:endParaRPr b="1" sz="1500" u="sng"/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162601" y="5419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intention or endpoint of an activity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17"/>
          <p:cNvSpPr/>
          <p:nvPr/>
        </p:nvSpPr>
        <p:spPr>
          <a:xfrm>
            <a:off x="162691" y="5085280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goal</a:t>
            </a:r>
            <a:endParaRPr b="1" sz="15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8"/>
          <p:cNvGraphicFramePr/>
          <p:nvPr/>
        </p:nvGraphicFramePr>
        <p:xfrm>
          <a:off x="153555" y="79312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</a:rPr>
                        <a:t>an important event (in a journey, in a project, or in life) that often marks the beginning of a new chapter or phase</a:t>
                      </a:r>
                      <a:endParaRPr b="1" i="1" sz="145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18"/>
          <p:cNvGraphicFramePr/>
          <p:nvPr/>
        </p:nvGraphicFramePr>
        <p:xfrm>
          <a:off x="153555" y="439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 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to measure is to assign a number or quantity to something</a:t>
                      </a:r>
                      <a:endParaRPr b="1" i="1" sz="17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9" name="Google Shape;109;p18"/>
          <p:cNvGraphicFramePr/>
          <p:nvPr/>
        </p:nvGraphicFramePr>
        <p:xfrm>
          <a:off x="153551" y="29749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can be counted or compared using numbers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18"/>
          <p:cNvSpPr/>
          <p:nvPr/>
        </p:nvSpPr>
        <p:spPr>
          <a:xfrm>
            <a:off x="153641" y="2640649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/>
              <a:t>measurable</a:t>
            </a:r>
            <a:endParaRPr b="1" u="sng"/>
          </a:p>
        </p:txBody>
      </p:sp>
      <p:sp>
        <p:nvSpPr>
          <p:cNvPr id="111" name="Google Shape;111;p18"/>
          <p:cNvSpPr/>
          <p:nvPr/>
        </p:nvSpPr>
        <p:spPr>
          <a:xfrm>
            <a:off x="153645" y="105342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>
                <a:solidFill>
                  <a:schemeClr val="dk1"/>
                </a:solidFill>
              </a:rPr>
              <a:t>measure</a:t>
            </a:r>
            <a:endParaRPr b="1" i="1" sz="1700" u="sng"/>
          </a:p>
        </p:txBody>
      </p:sp>
      <p:sp>
        <p:nvSpPr>
          <p:cNvPr id="112" name="Google Shape;112;p18"/>
          <p:cNvSpPr/>
          <p:nvPr/>
        </p:nvSpPr>
        <p:spPr>
          <a:xfrm>
            <a:off x="153645" y="7596949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/>
              <a:t>milestone</a:t>
            </a:r>
            <a:endParaRPr b="1" sz="1500" u="sng"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153551" y="54531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prompt or provide incentive to do something; (something which encourages one to do something)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" name="Google Shape;114;p18"/>
          <p:cNvSpPr/>
          <p:nvPr/>
        </p:nvSpPr>
        <p:spPr>
          <a:xfrm>
            <a:off x="153641" y="5118805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/>
              <a:t>motivate (motivation)</a:t>
            </a:r>
            <a:endParaRPr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9"/>
          <p:cNvGraphicFramePr/>
          <p:nvPr/>
        </p:nvGraphicFramePr>
        <p:xfrm>
          <a:off x="162564" y="417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detailed, exact, precise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19"/>
          <p:cNvGraphicFramePr/>
          <p:nvPr/>
        </p:nvGraphicFramePr>
        <p:xfrm>
          <a:off x="162564" y="2968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 track is to record or document something; a track is a path going from a starting place to a finishing point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" name="Google Shape;121;p19"/>
          <p:cNvGraphicFramePr/>
          <p:nvPr/>
        </p:nvGraphicFramePr>
        <p:xfrm>
          <a:off x="162564" y="54471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to be on track is to be making progress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" name="Google Shape;122;p19"/>
          <p:cNvSpPr/>
          <p:nvPr/>
        </p:nvSpPr>
        <p:spPr>
          <a:xfrm>
            <a:off x="162654" y="51128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/>
              <a:t>on track</a:t>
            </a:r>
            <a:endParaRPr b="1" u="sng"/>
          </a:p>
        </p:txBody>
      </p:sp>
      <p:sp>
        <p:nvSpPr>
          <p:cNvPr id="123" name="Google Shape;123;p19"/>
          <p:cNvSpPr/>
          <p:nvPr/>
        </p:nvSpPr>
        <p:spPr>
          <a:xfrm>
            <a:off x="162654" y="2634667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>
                <a:solidFill>
                  <a:schemeClr val="dk1"/>
                </a:solidFill>
              </a:rPr>
              <a:t>track</a:t>
            </a:r>
            <a:endParaRPr b="1" i="1" sz="1700" u="sng"/>
          </a:p>
        </p:txBody>
      </p:sp>
      <p:sp>
        <p:nvSpPr>
          <p:cNvPr id="124" name="Google Shape;124;p19"/>
          <p:cNvSpPr/>
          <p:nvPr/>
        </p:nvSpPr>
        <p:spPr>
          <a:xfrm>
            <a:off x="162654" y="836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/>
              <a:t>specific</a:t>
            </a:r>
            <a:endParaRPr b="1" u="sng"/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162564" y="7925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lacking details,  precise  or specific</a:t>
                      </a:r>
                      <a:endParaRPr b="1" i="1" sz="17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9"/>
          <p:cNvSpPr/>
          <p:nvPr/>
        </p:nvSpPr>
        <p:spPr>
          <a:xfrm>
            <a:off x="162654" y="7590980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u="sng"/>
              <a:t>vague</a:t>
            </a:r>
            <a:endParaRPr b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0"/>
          <p:cNvGraphicFramePr/>
          <p:nvPr/>
        </p:nvGraphicFramePr>
        <p:xfrm>
          <a:off x="162564" y="417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something you plan to achieve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2" name="Google Shape;132;p20"/>
          <p:cNvGraphicFramePr/>
          <p:nvPr/>
        </p:nvGraphicFramePr>
        <p:xfrm>
          <a:off x="162564" y="2968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 date or time by which something must be completed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20"/>
          <p:cNvGraphicFramePr/>
          <p:nvPr/>
        </p:nvGraphicFramePr>
        <p:xfrm>
          <a:off x="162564" y="54471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able to adjust or change to different conditions; (the ability to adjust or change)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0"/>
          <p:cNvSpPr/>
          <p:nvPr/>
        </p:nvSpPr>
        <p:spPr>
          <a:xfrm>
            <a:off x="162654" y="51128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flexible (flexibility)</a:t>
            </a:r>
            <a:endParaRPr b="1" u="sng"/>
          </a:p>
        </p:txBody>
      </p:sp>
      <p:sp>
        <p:nvSpPr>
          <p:cNvPr id="135" name="Google Shape;135;p20"/>
          <p:cNvSpPr/>
          <p:nvPr/>
        </p:nvSpPr>
        <p:spPr>
          <a:xfrm>
            <a:off x="162654" y="2634667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>
                <a:solidFill>
                  <a:schemeClr val="dk1"/>
                </a:solidFill>
              </a:rPr>
              <a:t>deadline</a:t>
            </a:r>
            <a:endParaRPr b="1" i="1" u="sng"/>
          </a:p>
        </p:txBody>
      </p:sp>
      <p:sp>
        <p:nvSpPr>
          <p:cNvPr id="136" name="Google Shape;136;p20"/>
          <p:cNvSpPr/>
          <p:nvPr/>
        </p:nvSpPr>
        <p:spPr>
          <a:xfrm>
            <a:off x="162654" y="83624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</a:t>
            </a:r>
            <a:r>
              <a:rPr b="1" lang="en" sz="1500" u="sng">
                <a:solidFill>
                  <a:schemeClr val="dk1"/>
                </a:solidFill>
              </a:rPr>
              <a:t>objective</a:t>
            </a:r>
            <a:endParaRPr b="1" i="1" u="sng"/>
          </a:p>
        </p:txBody>
      </p:sp>
      <p:graphicFrame>
        <p:nvGraphicFramePr>
          <p:cNvPr id="137" name="Google Shape;137;p20"/>
          <p:cNvGraphicFramePr/>
          <p:nvPr/>
        </p:nvGraphicFramePr>
        <p:xfrm>
          <a:off x="162564" y="7925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{DE8F2BF2-25EA-464F-9AEA-448D49FB520D}</a:tableStyleId>
              </a:tblPr>
              <a:tblGrid>
                <a:gridCol w="3618275"/>
                <a:gridCol w="3618275"/>
              </a:tblGrid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DEFINITION: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a group of individual things that work together to create a certain result</a:t>
                      </a:r>
                      <a:endParaRPr b="1" i="1" sz="1300">
                        <a:solidFill>
                          <a:schemeClr val="dk1"/>
                        </a:solidFill>
                      </a:endParaRPr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>
                          <a:solidFill>
                            <a:schemeClr val="dk1"/>
                          </a:solidFill>
                        </a:rPr>
                        <a:t>EXAMPLE:</a:t>
                      </a:r>
                      <a:endParaRPr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SYNONYM: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300"/>
                        <a:t>NON-EXAMPLE:</a:t>
                      </a:r>
                      <a:endParaRPr b="1" i="1" sz="1300"/>
                    </a:p>
                  </a:txBody>
                  <a:tcPr marT="87450" marB="87450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0"/>
          <p:cNvSpPr/>
          <p:nvPr/>
        </p:nvSpPr>
        <p:spPr>
          <a:xfrm>
            <a:off x="162654" y="7590980"/>
            <a:ext cx="7236600" cy="334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WORD: system</a:t>
            </a:r>
            <a:endParaRPr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35700" y="81300"/>
            <a:ext cx="7472400" cy="9895800"/>
          </a:xfrm>
          <a:prstGeom prst="rect">
            <a:avLst/>
          </a:prstGeom>
          <a:noFill/>
          <a:ln cap="flat" cmpd="sng" w="28575">
            <a:solidFill>
              <a:srgbClr val="8B6B0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1"/>
          <p:cNvCxnSpPr/>
          <p:nvPr/>
        </p:nvCxnSpPr>
        <p:spPr>
          <a:xfrm rot="10800000">
            <a:off x="35700" y="5029200"/>
            <a:ext cx="74724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1"/>
          <p:cNvCxnSpPr>
            <a:stCxn id="143" idx="0"/>
            <a:endCxn id="143" idx="2"/>
          </p:cNvCxnSpPr>
          <p:nvPr/>
        </p:nvCxnSpPr>
        <p:spPr>
          <a:xfrm>
            <a:off x="3771900" y="81300"/>
            <a:ext cx="0" cy="9895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1"/>
          <p:cNvSpPr/>
          <p:nvPr/>
        </p:nvSpPr>
        <p:spPr>
          <a:xfrm>
            <a:off x="2766000" y="4704000"/>
            <a:ext cx="2011800" cy="650400"/>
          </a:xfrm>
          <a:prstGeom prst="ellipse">
            <a:avLst/>
          </a:prstGeom>
          <a:solidFill>
            <a:srgbClr val="5D9ED8"/>
          </a:solidFill>
          <a:ln cap="flat" cmpd="sng" w="38100">
            <a:solidFill>
              <a:srgbClr val="8B6B0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042450" y="4806000"/>
            <a:ext cx="145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Graduate"/>
                <a:ea typeface="Graduate"/>
                <a:cs typeface="Graduate"/>
                <a:sym typeface="Graduate"/>
              </a:rPr>
              <a:t>SPECIFIC</a:t>
            </a:r>
            <a:endParaRPr b="1" sz="1900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324350" y="5461000"/>
            <a:ext cx="2924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HOW DOES IT LOOK? </a:t>
            </a:r>
            <a:r>
              <a:rPr i="1" lang="en">
                <a:latin typeface="Graduate"/>
                <a:ea typeface="Graduate"/>
                <a:cs typeface="Graduate"/>
                <a:sym typeface="Graduate"/>
              </a:rPr>
              <a:t>(EXAMPLES)</a:t>
            </a:r>
            <a:endParaRPr i="1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20600" y="5461000"/>
            <a:ext cx="336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RELATED VOCAB TERMS: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36500" y="2672438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ISN’T</a:t>
            </a: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36500" y="315675"/>
            <a:ext cx="247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WHAT IT IS….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105275" y="315675"/>
            <a:ext cx="30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Graduate"/>
                <a:ea typeface="Graduate"/>
                <a:cs typeface="Graduate"/>
                <a:sym typeface="Graduate"/>
              </a:rPr>
              <a:t>WHY IS IT NECESSARY?</a:t>
            </a:r>
            <a:endParaRPr b="1" sz="1700" u="sng"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5695" y="9687896"/>
            <a:ext cx="3074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">
                <a:solidFill>
                  <a:schemeClr val="dk1"/>
                </a:solidFill>
              </a:rPr>
              <a:t>LESSONS IN GOAL-SETTING |  GRAPHIC ORGANIZER 1.1a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